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447904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1pPr>
    <a:lvl2pPr marL="2447904" algn="l" defTabSz="2447904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2pPr>
    <a:lvl3pPr marL="4895808" algn="l" defTabSz="2447904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3pPr>
    <a:lvl4pPr marL="7343707" algn="l" defTabSz="2447904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4pPr>
    <a:lvl5pPr marL="9791611" algn="l" defTabSz="2447904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5pPr>
    <a:lvl6pPr marL="12239515" algn="l" defTabSz="2447904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6pPr>
    <a:lvl7pPr marL="14687419" algn="l" defTabSz="2447904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7pPr>
    <a:lvl8pPr marL="17135323" algn="l" defTabSz="2447904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8pPr>
    <a:lvl9pPr marL="19583222" algn="l" defTabSz="2447904" rtl="0" eaLnBrk="1" latinLnBrk="0" hangingPunct="1">
      <a:defRPr sz="9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5124"/>
    <a:srgbClr val="A6A6A6"/>
    <a:srgbClr val="92989E"/>
    <a:srgbClr val="959785"/>
    <a:srgbClr val="948B55"/>
    <a:srgbClr val="948A54"/>
    <a:srgbClr val="5D4B3C"/>
    <a:srgbClr val="C7E7EE"/>
    <a:srgbClr val="FFF4D5"/>
    <a:srgbClr val="93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668" autoAdjust="0"/>
    <p:restoredTop sz="94660"/>
  </p:normalViewPr>
  <p:slideViewPr>
    <p:cSldViewPr snapToGrid="0" snapToObjects="1">
      <p:cViewPr>
        <p:scale>
          <a:sx n="33" d="100"/>
          <a:sy n="33" d="100"/>
        </p:scale>
        <p:origin x="-104" y="-8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06A79-158C-1F41-A23E-987B325B7FD9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9885-9573-1B44-9440-3687B9C9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6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045" algn="l" defTabSz="4570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096" algn="l" defTabSz="4570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141" algn="l" defTabSz="4570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187" algn="l" defTabSz="4570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5237" algn="l" defTabSz="4570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742282" algn="l" defTabSz="4570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199333" algn="l" defTabSz="4570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656378" algn="l" defTabSz="4570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9885-9573-1B44-9440-3687B9C9E8B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8"/>
            <a:ext cx="37307520" cy="7056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47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9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34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79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23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687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135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58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9"/>
            <a:ext cx="9875520" cy="280873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9"/>
            <a:ext cx="28895040" cy="280873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21153125"/>
            <a:ext cx="37307520" cy="6537960"/>
          </a:xfrm>
        </p:spPr>
        <p:txBody>
          <a:bodyPr anchor="t"/>
          <a:lstStyle>
            <a:lvl1pPr algn="l">
              <a:defRPr sz="21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3952230"/>
            <a:ext cx="37307520" cy="7200896"/>
          </a:xfrm>
        </p:spPr>
        <p:txBody>
          <a:bodyPr anchor="b"/>
          <a:lstStyle>
            <a:lvl1pPr marL="0" indent="0">
              <a:buNone/>
              <a:defRPr sz="10600">
                <a:solidFill>
                  <a:schemeClr val="tx1">
                    <a:tint val="75000"/>
                  </a:schemeClr>
                </a:solidFill>
              </a:defRPr>
            </a:lvl1pPr>
            <a:lvl2pPr marL="2447904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895808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3pPr>
            <a:lvl4pPr marL="7343707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9791611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223951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4687419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7135323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958322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5"/>
            <a:ext cx="19385280" cy="21724625"/>
          </a:xfrm>
        </p:spPr>
        <p:txBody>
          <a:bodyPr/>
          <a:lstStyle>
            <a:lvl1pPr>
              <a:defRPr sz="15100"/>
            </a:lvl1pPr>
            <a:lvl2pPr>
              <a:defRPr sz="13100"/>
            </a:lvl2pPr>
            <a:lvl3pPr>
              <a:defRPr sz="10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5"/>
            <a:ext cx="19385280" cy="21724625"/>
          </a:xfrm>
        </p:spPr>
        <p:txBody>
          <a:bodyPr/>
          <a:lstStyle>
            <a:lvl1pPr>
              <a:defRPr sz="15100"/>
            </a:lvl1pPr>
            <a:lvl2pPr>
              <a:defRPr sz="13100"/>
            </a:lvl2pPr>
            <a:lvl3pPr>
              <a:defRPr sz="10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8545"/>
            <a:ext cx="19392903" cy="3070858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47904" indent="0">
              <a:buNone/>
              <a:defRPr sz="10600" b="1"/>
            </a:lvl2pPr>
            <a:lvl3pPr marL="4895808" indent="0">
              <a:buNone/>
              <a:defRPr sz="9600" b="1"/>
            </a:lvl3pPr>
            <a:lvl4pPr marL="7343707" indent="0">
              <a:buNone/>
              <a:defRPr sz="8500" b="1"/>
            </a:lvl4pPr>
            <a:lvl5pPr marL="9791611" indent="0">
              <a:buNone/>
              <a:defRPr sz="8500" b="1"/>
            </a:lvl5pPr>
            <a:lvl6pPr marL="12239515" indent="0">
              <a:buNone/>
              <a:defRPr sz="8500" b="1"/>
            </a:lvl6pPr>
            <a:lvl7pPr marL="14687419" indent="0">
              <a:buNone/>
              <a:defRPr sz="8500" b="1"/>
            </a:lvl7pPr>
            <a:lvl8pPr marL="17135323" indent="0">
              <a:buNone/>
              <a:defRPr sz="8500" b="1"/>
            </a:lvl8pPr>
            <a:lvl9pPr marL="19583222" indent="0">
              <a:buNone/>
              <a:defRPr sz="8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03"/>
            <a:ext cx="19392903" cy="18966182"/>
          </a:xfrm>
        </p:spPr>
        <p:txBody>
          <a:bodyPr/>
          <a:lstStyle>
            <a:lvl1pPr>
              <a:defRPr sz="13100"/>
            </a:lvl1pPr>
            <a:lvl2pPr>
              <a:defRPr sz="10600"/>
            </a:lvl2pPr>
            <a:lvl3pPr>
              <a:defRPr sz="96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5" y="7368545"/>
            <a:ext cx="19400518" cy="3070858"/>
          </a:xfrm>
        </p:spPr>
        <p:txBody>
          <a:bodyPr anchor="b"/>
          <a:lstStyle>
            <a:lvl1pPr marL="0" indent="0">
              <a:buNone/>
              <a:defRPr sz="13100" b="1"/>
            </a:lvl1pPr>
            <a:lvl2pPr marL="2447904" indent="0">
              <a:buNone/>
              <a:defRPr sz="10600" b="1"/>
            </a:lvl2pPr>
            <a:lvl3pPr marL="4895808" indent="0">
              <a:buNone/>
              <a:defRPr sz="9600" b="1"/>
            </a:lvl3pPr>
            <a:lvl4pPr marL="7343707" indent="0">
              <a:buNone/>
              <a:defRPr sz="8500" b="1"/>
            </a:lvl4pPr>
            <a:lvl5pPr marL="9791611" indent="0">
              <a:buNone/>
              <a:defRPr sz="8500" b="1"/>
            </a:lvl5pPr>
            <a:lvl6pPr marL="12239515" indent="0">
              <a:buNone/>
              <a:defRPr sz="8500" b="1"/>
            </a:lvl6pPr>
            <a:lvl7pPr marL="14687419" indent="0">
              <a:buNone/>
              <a:defRPr sz="8500" b="1"/>
            </a:lvl7pPr>
            <a:lvl8pPr marL="17135323" indent="0">
              <a:buNone/>
              <a:defRPr sz="8500" b="1"/>
            </a:lvl8pPr>
            <a:lvl9pPr marL="19583222" indent="0">
              <a:buNone/>
              <a:defRPr sz="8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5" y="10439403"/>
            <a:ext cx="19400518" cy="18966182"/>
          </a:xfrm>
        </p:spPr>
        <p:txBody>
          <a:bodyPr/>
          <a:lstStyle>
            <a:lvl1pPr>
              <a:defRPr sz="13100"/>
            </a:lvl1pPr>
            <a:lvl2pPr>
              <a:defRPr sz="10600"/>
            </a:lvl2pPr>
            <a:lvl3pPr>
              <a:defRPr sz="96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0" y="1310641"/>
            <a:ext cx="14439904" cy="5577840"/>
          </a:xfrm>
        </p:spPr>
        <p:txBody>
          <a:bodyPr anchor="b"/>
          <a:lstStyle>
            <a:lvl1pPr algn="l">
              <a:defRPr sz="10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6"/>
            <a:ext cx="24536403" cy="28094944"/>
          </a:xfrm>
        </p:spPr>
        <p:txBody>
          <a:bodyPr/>
          <a:lstStyle>
            <a:lvl1pPr>
              <a:defRPr sz="17100"/>
            </a:lvl1pPr>
            <a:lvl2pPr>
              <a:defRPr sz="15100"/>
            </a:lvl2pPr>
            <a:lvl3pPr>
              <a:defRPr sz="13100"/>
            </a:lvl3pPr>
            <a:lvl4pPr>
              <a:defRPr sz="10600"/>
            </a:lvl4pPr>
            <a:lvl5pPr>
              <a:defRPr sz="106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0" y="6888486"/>
            <a:ext cx="14439904" cy="22517104"/>
          </a:xfrm>
        </p:spPr>
        <p:txBody>
          <a:bodyPr/>
          <a:lstStyle>
            <a:lvl1pPr marL="0" indent="0">
              <a:buNone/>
              <a:defRPr sz="7500"/>
            </a:lvl1pPr>
            <a:lvl2pPr marL="2447904" indent="0">
              <a:buNone/>
              <a:defRPr sz="6500"/>
            </a:lvl2pPr>
            <a:lvl3pPr marL="4895808" indent="0">
              <a:buNone/>
              <a:defRPr sz="5500"/>
            </a:lvl3pPr>
            <a:lvl4pPr marL="7343707" indent="0">
              <a:buNone/>
              <a:defRPr sz="4500"/>
            </a:lvl4pPr>
            <a:lvl5pPr marL="9791611" indent="0">
              <a:buNone/>
              <a:defRPr sz="4500"/>
            </a:lvl5pPr>
            <a:lvl6pPr marL="12239515" indent="0">
              <a:buNone/>
              <a:defRPr sz="4500"/>
            </a:lvl6pPr>
            <a:lvl7pPr marL="14687419" indent="0">
              <a:buNone/>
              <a:defRPr sz="4500"/>
            </a:lvl7pPr>
            <a:lvl8pPr marL="17135323" indent="0">
              <a:buNone/>
              <a:defRPr sz="4500"/>
            </a:lvl8pPr>
            <a:lvl9pPr marL="1958322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0" cy="2720344"/>
          </a:xfrm>
        </p:spPr>
        <p:txBody>
          <a:bodyPr anchor="b"/>
          <a:lstStyle>
            <a:lvl1pPr algn="l">
              <a:defRPr sz="10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19"/>
            <a:ext cx="26334720" cy="19751040"/>
          </a:xfrm>
        </p:spPr>
        <p:txBody>
          <a:bodyPr/>
          <a:lstStyle>
            <a:lvl1pPr marL="0" indent="0">
              <a:buNone/>
              <a:defRPr sz="17100"/>
            </a:lvl1pPr>
            <a:lvl2pPr marL="2447904" indent="0">
              <a:buNone/>
              <a:defRPr sz="15100"/>
            </a:lvl2pPr>
            <a:lvl3pPr marL="4895808" indent="0">
              <a:buNone/>
              <a:defRPr sz="13100"/>
            </a:lvl3pPr>
            <a:lvl4pPr marL="7343707" indent="0">
              <a:buNone/>
              <a:defRPr sz="10600"/>
            </a:lvl4pPr>
            <a:lvl5pPr marL="9791611" indent="0">
              <a:buNone/>
              <a:defRPr sz="10600"/>
            </a:lvl5pPr>
            <a:lvl6pPr marL="12239515" indent="0">
              <a:buNone/>
              <a:defRPr sz="10600"/>
            </a:lvl6pPr>
            <a:lvl7pPr marL="14687419" indent="0">
              <a:buNone/>
              <a:defRPr sz="10600"/>
            </a:lvl7pPr>
            <a:lvl8pPr marL="17135323" indent="0">
              <a:buNone/>
              <a:defRPr sz="10600"/>
            </a:lvl8pPr>
            <a:lvl9pPr marL="19583222" indent="0">
              <a:buNone/>
              <a:defRPr sz="10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9"/>
            <a:ext cx="26334720" cy="3863336"/>
          </a:xfrm>
        </p:spPr>
        <p:txBody>
          <a:bodyPr/>
          <a:lstStyle>
            <a:lvl1pPr marL="0" indent="0">
              <a:buNone/>
              <a:defRPr sz="7500"/>
            </a:lvl1pPr>
            <a:lvl2pPr marL="2447904" indent="0">
              <a:buNone/>
              <a:defRPr sz="6500"/>
            </a:lvl2pPr>
            <a:lvl3pPr marL="4895808" indent="0">
              <a:buNone/>
              <a:defRPr sz="5500"/>
            </a:lvl3pPr>
            <a:lvl4pPr marL="7343707" indent="0">
              <a:buNone/>
              <a:defRPr sz="4500"/>
            </a:lvl4pPr>
            <a:lvl5pPr marL="9791611" indent="0">
              <a:buNone/>
              <a:defRPr sz="4500"/>
            </a:lvl5pPr>
            <a:lvl6pPr marL="12239515" indent="0">
              <a:buNone/>
              <a:defRPr sz="4500"/>
            </a:lvl6pPr>
            <a:lvl7pPr marL="14687419" indent="0">
              <a:buNone/>
              <a:defRPr sz="4500"/>
            </a:lvl7pPr>
            <a:lvl8pPr marL="17135323" indent="0">
              <a:buNone/>
              <a:defRPr sz="4500"/>
            </a:lvl8pPr>
            <a:lvl9pPr marL="19583222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89580" tIns="244792" rIns="489580" bIns="2447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5"/>
            <a:ext cx="39502080" cy="21724625"/>
          </a:xfrm>
          <a:prstGeom prst="rect">
            <a:avLst/>
          </a:prstGeom>
        </p:spPr>
        <p:txBody>
          <a:bodyPr vert="horz" lIns="489580" tIns="244792" rIns="489580" bIns="2447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9"/>
            <a:ext cx="10241280" cy="1752599"/>
          </a:xfrm>
          <a:prstGeom prst="rect">
            <a:avLst/>
          </a:prstGeom>
        </p:spPr>
        <p:txBody>
          <a:bodyPr vert="horz" lIns="489580" tIns="244792" rIns="489580" bIns="244792" rtlCol="0" anchor="ctr"/>
          <a:lstStyle>
            <a:lvl1pPr algn="l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E919-AEC3-8846-A281-172480C8187F}" type="datetimeFigureOut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9"/>
            <a:ext cx="13898880" cy="1752599"/>
          </a:xfrm>
          <a:prstGeom prst="rect">
            <a:avLst/>
          </a:prstGeom>
        </p:spPr>
        <p:txBody>
          <a:bodyPr vert="horz" lIns="489580" tIns="244792" rIns="489580" bIns="244792" rtlCol="0" anchor="ctr"/>
          <a:lstStyle>
            <a:lvl1pPr algn="ct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9"/>
            <a:ext cx="10241280" cy="1752599"/>
          </a:xfrm>
          <a:prstGeom prst="rect">
            <a:avLst/>
          </a:prstGeom>
        </p:spPr>
        <p:txBody>
          <a:bodyPr vert="horz" lIns="489580" tIns="244792" rIns="489580" bIns="244792" rtlCol="0" anchor="ctr"/>
          <a:lstStyle>
            <a:lvl1pPr algn="r">
              <a:defRPr sz="6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47904" rtl="0" eaLnBrk="1" latinLnBrk="0" hangingPunct="1">
        <a:spcBef>
          <a:spcPct val="0"/>
        </a:spcBef>
        <a:buNone/>
        <a:defRPr sz="2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5925" indent="-1835925" algn="l" defTabSz="2447904" rtl="0" eaLnBrk="1" latinLnBrk="0" hangingPunct="1">
        <a:spcBef>
          <a:spcPct val="20000"/>
        </a:spcBef>
        <a:buFont typeface="Arial"/>
        <a:buChar char="•"/>
        <a:defRPr sz="17100" kern="1200">
          <a:solidFill>
            <a:schemeClr val="tx1"/>
          </a:solidFill>
          <a:latin typeface="+mn-lt"/>
          <a:ea typeface="+mn-ea"/>
          <a:cs typeface="+mn-cs"/>
        </a:defRPr>
      </a:lvl1pPr>
      <a:lvl2pPr marL="3977840" indent="-1529936" algn="l" defTabSz="2447904" rtl="0" eaLnBrk="1" latinLnBrk="0" hangingPunct="1">
        <a:spcBef>
          <a:spcPct val="20000"/>
        </a:spcBef>
        <a:buFont typeface="Arial"/>
        <a:buChar char="–"/>
        <a:defRPr sz="15100" kern="1200">
          <a:solidFill>
            <a:schemeClr val="tx1"/>
          </a:solidFill>
          <a:latin typeface="+mn-lt"/>
          <a:ea typeface="+mn-ea"/>
          <a:cs typeface="+mn-cs"/>
        </a:defRPr>
      </a:lvl2pPr>
      <a:lvl3pPr marL="6119760" indent="-1223952" algn="l" defTabSz="2447904" rtl="0" eaLnBrk="1" latinLnBrk="0" hangingPunct="1">
        <a:spcBef>
          <a:spcPct val="20000"/>
        </a:spcBef>
        <a:buFont typeface="Arial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3pPr>
      <a:lvl4pPr marL="8567659" indent="-1223952" algn="l" defTabSz="2447904" rtl="0" eaLnBrk="1" latinLnBrk="0" hangingPunct="1">
        <a:spcBef>
          <a:spcPct val="20000"/>
        </a:spcBef>
        <a:buFont typeface="Arial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4pPr>
      <a:lvl5pPr marL="11015563" indent="-1223952" algn="l" defTabSz="2447904" rtl="0" eaLnBrk="1" latinLnBrk="0" hangingPunct="1">
        <a:spcBef>
          <a:spcPct val="20000"/>
        </a:spcBef>
        <a:buFont typeface="Arial"/>
        <a:buChar char="»"/>
        <a:defRPr sz="106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3467" indent="-1223952" algn="l" defTabSz="2447904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1371" indent="-1223952" algn="l" defTabSz="2447904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7pPr>
      <a:lvl8pPr marL="18359275" indent="-1223952" algn="l" defTabSz="2447904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8pPr>
      <a:lvl9pPr marL="20807174" indent="-1223952" algn="l" defTabSz="2447904" rtl="0" eaLnBrk="1" latinLnBrk="0" hangingPunct="1">
        <a:spcBef>
          <a:spcPct val="20000"/>
        </a:spcBef>
        <a:buFont typeface="Arial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47904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447904" algn="l" defTabSz="2447904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895808" algn="l" defTabSz="2447904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343707" algn="l" defTabSz="2447904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791611" algn="l" defTabSz="2447904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239515" algn="l" defTabSz="2447904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687419" algn="l" defTabSz="2447904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7135323" algn="l" defTabSz="2447904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9583222" algn="l" defTabSz="2447904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gif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484" y="50799"/>
            <a:ext cx="43891200" cy="3291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7426" tIns="43713" rIns="87426" bIns="43713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4575" y="1462117"/>
            <a:ext cx="39047210" cy="1708079"/>
          </a:xfrm>
          <a:prstGeom prst="rect">
            <a:avLst/>
          </a:prstGeom>
          <a:noFill/>
        </p:spPr>
        <p:txBody>
          <a:bodyPr wrap="square" lIns="167560" tIns="83780" rIns="167560" bIns="83780" rtlCol="0">
            <a:spAutoFit/>
          </a:bodyPr>
          <a:lstStyle/>
          <a:p>
            <a:pPr algn="ctr"/>
            <a:r>
              <a:rPr lang="en-US" sz="10000" b="1" spc="300" dirty="0" smtClean="0"/>
              <a:t>GPU Computational Screening of Carbon Capture Materials </a:t>
            </a:r>
            <a:endParaRPr lang="en-US" sz="10000" b="1" i="1" u="sng" spc="300" dirty="0">
              <a:solidFill>
                <a:schemeClr val="bg1"/>
              </a:solidFill>
            </a:endParaRPr>
          </a:p>
        </p:txBody>
      </p:sp>
      <p:pic>
        <p:nvPicPr>
          <p:cNvPr id="6" name="Picture 5" descr="sm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75" y="1023141"/>
            <a:ext cx="3804178" cy="27547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0146776" y="5084792"/>
            <a:ext cx="176560" cy="1565607"/>
          </a:xfrm>
          <a:prstGeom prst="rect">
            <a:avLst/>
          </a:prstGeom>
          <a:noFill/>
        </p:spPr>
        <p:txBody>
          <a:bodyPr wrap="none" lIns="87426" tIns="43713" rIns="87426" bIns="43713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04111" y="3739406"/>
            <a:ext cx="37608341" cy="3354684"/>
          </a:xfrm>
          <a:prstGeom prst="rect">
            <a:avLst/>
          </a:prstGeom>
          <a:noFill/>
        </p:spPr>
        <p:txBody>
          <a:bodyPr wrap="square" lIns="167560" tIns="83780" rIns="167560" bIns="83780" rtlCol="0">
            <a:spAutoFit/>
          </a:bodyPr>
          <a:lstStyle/>
          <a:p>
            <a:pPr hangingPunct="0"/>
            <a:r>
              <a:rPr lang="en-US" sz="6600" dirty="0" smtClean="0"/>
              <a:t>J Kim</a:t>
            </a:r>
            <a:r>
              <a:rPr lang="en-US" sz="6600" b="1" baseline="30000" dirty="0" smtClean="0"/>
              <a:t>1</a:t>
            </a:r>
            <a:r>
              <a:rPr lang="en-US" sz="6600" dirty="0" smtClean="0"/>
              <a:t>, A Koniges</a:t>
            </a:r>
            <a:r>
              <a:rPr lang="en-US" sz="6600" b="1" baseline="30000" dirty="0" smtClean="0"/>
              <a:t>1</a:t>
            </a:r>
            <a:r>
              <a:rPr lang="en-US" sz="6600" dirty="0" smtClean="0"/>
              <a:t>, R Martin</a:t>
            </a:r>
            <a:r>
              <a:rPr lang="en-US" sz="6600" b="1" baseline="30000" dirty="0" smtClean="0"/>
              <a:t>1</a:t>
            </a:r>
            <a:r>
              <a:rPr lang="en-US" sz="6600" dirty="0" smtClean="0"/>
              <a:t>, M Haranczyk</a:t>
            </a:r>
            <a:r>
              <a:rPr lang="en-US" sz="6600" b="1" baseline="30000" dirty="0" smtClean="0"/>
              <a:t>1</a:t>
            </a:r>
            <a:r>
              <a:rPr lang="en-US" sz="6600" dirty="0" smtClean="0"/>
              <a:t>,</a:t>
            </a:r>
            <a:r>
              <a:rPr lang="en-US" sz="6600" baseline="30000" dirty="0" smtClean="0"/>
              <a:t> </a:t>
            </a:r>
            <a:r>
              <a:rPr lang="en-US" sz="6600" dirty="0" smtClean="0"/>
              <a:t>J Swisher</a:t>
            </a:r>
            <a:r>
              <a:rPr lang="en-US" sz="6600" b="1" baseline="30000" dirty="0" smtClean="0"/>
              <a:t>2</a:t>
            </a:r>
            <a:r>
              <a:rPr lang="en-US" sz="6600" dirty="0" smtClean="0"/>
              <a:t> and B Smit</a:t>
            </a:r>
            <a:r>
              <a:rPr lang="en-US" sz="6600" b="1" baseline="30000" dirty="0" smtClean="0"/>
              <a:t>1,2</a:t>
            </a:r>
            <a:endParaRPr lang="en-US" sz="6600" b="1" dirty="0" smtClean="0"/>
          </a:p>
          <a:p>
            <a:pPr hangingPunct="0"/>
            <a:r>
              <a:rPr lang="en-US" sz="6600" b="1" baseline="30000" dirty="0" smtClean="0"/>
              <a:t>1</a:t>
            </a:r>
            <a:r>
              <a:rPr lang="en-US" sz="6600" dirty="0" smtClean="0"/>
              <a:t>Berkeley Lab (USA),  </a:t>
            </a:r>
            <a:r>
              <a:rPr lang="en-US" sz="6600" b="1" baseline="30000" dirty="0" smtClean="0"/>
              <a:t>2</a:t>
            </a:r>
            <a:r>
              <a:rPr lang="en-US" sz="6600" dirty="0" smtClean="0"/>
              <a:t>Department of Chemical Engineering, University of California, Berkeley (USA)</a:t>
            </a:r>
          </a:p>
          <a:p>
            <a:endParaRPr lang="en-US" sz="75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0615" y="6628611"/>
            <a:ext cx="42309221" cy="25329951"/>
          </a:xfrm>
          <a:prstGeom prst="rect">
            <a:avLst/>
          </a:prstGeom>
          <a:solidFill>
            <a:srgbClr val="A6A6A6"/>
          </a:solidFill>
          <a:ln>
            <a:noFill/>
          </a:ln>
          <a:effectLst>
            <a:outerShdw blurRad="38100" dist="50800" dir="600000" algn="tl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 descr="NERSC_logo_col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08" y="4033231"/>
            <a:ext cx="3889379" cy="185208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5314593" y="7364059"/>
            <a:ext cx="13232800" cy="24129443"/>
          </a:xfrm>
          <a:prstGeom prst="rect">
            <a:avLst/>
          </a:prstGeom>
          <a:solidFill>
            <a:srgbClr val="FFF4D5"/>
          </a:solidFill>
          <a:ln>
            <a:noFill/>
          </a:ln>
          <a:effectLst>
            <a:outerShdw blurRad="50800" dist="38100" dir="18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Content Placeholder 7"/>
          <p:cNvSpPr txBox="1">
            <a:spLocks/>
          </p:cNvSpPr>
          <p:nvPr/>
        </p:nvSpPr>
        <p:spPr bwMode="auto">
          <a:xfrm>
            <a:off x="1481518" y="19707588"/>
            <a:ext cx="13232800" cy="1181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1800000">
              <a:srgbClr val="000000">
                <a:alpha val="45000"/>
              </a:srgbClr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5189" b="1" cap="all" dirty="0" smtClean="0"/>
              <a:t>     </a:t>
            </a:r>
            <a:endParaRPr lang="en-US" sz="5400" cap="small" dirty="0" smtClean="0"/>
          </a:p>
          <a:p>
            <a:endParaRPr lang="en-US" sz="4400" b="1" i="1" dirty="0" smtClean="0">
              <a:solidFill>
                <a:srgbClr val="604A7B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67408" y="25777827"/>
            <a:ext cx="7250079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 New GPU cluster Dirac at NERSC</a:t>
            </a:r>
          </a:p>
          <a:p>
            <a:r>
              <a:rPr lang="en-US" sz="3200" b="1" dirty="0" smtClean="0"/>
              <a:t>   (44 Fermi Tesla C2050 GPU cards)</a:t>
            </a:r>
          </a:p>
          <a:p>
            <a:pPr>
              <a:buFontTx/>
              <a:buChar char="-"/>
            </a:pPr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448 CUDA cores, 3GB GDDR5 memory, PCIe x16 Gen2, 55 (1030) GFLOPS peak DP(SP) performance</a:t>
            </a:r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144 GB/sec memory bandwidth</a:t>
            </a:r>
          </a:p>
          <a:p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Dirac node:  2 Intel 5530 2.4 GHz, 8MB cache, 5.86 GT/sec QPI Quad-core Nehalem, 24GB DDR3-1066 Reg ECC memory</a:t>
            </a:r>
          </a:p>
          <a:p>
            <a:endParaRPr lang="en-US" sz="1000" b="1" dirty="0" smtClean="0"/>
          </a:p>
        </p:txBody>
      </p:sp>
      <p:pic>
        <p:nvPicPr>
          <p:cNvPr id="5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7068" y="21037685"/>
            <a:ext cx="3324425" cy="405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6"/>
          <p:cNvSpPr txBox="1">
            <a:spLocks noChangeArrowheads="1"/>
          </p:cNvSpPr>
          <p:nvPr/>
        </p:nvSpPr>
        <p:spPr bwMode="auto">
          <a:xfrm>
            <a:off x="7547438" y="21339468"/>
            <a:ext cx="1846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Verdana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9459711" y="26280201"/>
            <a:ext cx="3476629" cy="2833001"/>
            <a:chOff x="5499100" y="1906588"/>
            <a:chExt cx="1947863" cy="2284412"/>
          </a:xfrm>
        </p:grpSpPr>
        <p:sp>
          <p:nvSpPr>
            <p:cNvPr id="145" name="Rectangle 144"/>
            <p:cNvSpPr/>
            <p:nvPr/>
          </p:nvSpPr>
          <p:spPr>
            <a:xfrm>
              <a:off x="5499100" y="3670300"/>
              <a:ext cx="1947863" cy="5207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499100" y="3511550"/>
              <a:ext cx="279400" cy="100013"/>
            </a:xfrm>
            <a:prstGeom prst="rect">
              <a:avLst/>
            </a:prstGeom>
            <a:solidFill>
              <a:srgbClr val="3281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826125" y="3397250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99100" y="3387725"/>
              <a:ext cx="279400" cy="1000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499100" y="3267075"/>
              <a:ext cx="279400" cy="100013"/>
            </a:xfrm>
            <a:prstGeom prst="rect">
              <a:avLst/>
            </a:prstGeom>
            <a:solidFill>
              <a:srgbClr val="3281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499100" y="3143250"/>
              <a:ext cx="279400" cy="1000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502275" y="3016250"/>
              <a:ext cx="279400" cy="100013"/>
            </a:xfrm>
            <a:prstGeom prst="rect">
              <a:avLst/>
            </a:prstGeom>
            <a:solidFill>
              <a:srgbClr val="3281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502275" y="2892425"/>
              <a:ext cx="279400" cy="1000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502275" y="2771775"/>
              <a:ext cx="279400" cy="100013"/>
            </a:xfrm>
            <a:prstGeom prst="rect">
              <a:avLst/>
            </a:prstGeom>
            <a:solidFill>
              <a:srgbClr val="3281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502275" y="2647950"/>
              <a:ext cx="279400" cy="1000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502275" y="2520950"/>
              <a:ext cx="279400" cy="100013"/>
            </a:xfrm>
            <a:prstGeom prst="rect">
              <a:avLst/>
            </a:prstGeom>
            <a:solidFill>
              <a:srgbClr val="3281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502275" y="2397125"/>
              <a:ext cx="279400" cy="1000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502275" y="2281238"/>
              <a:ext cx="279400" cy="98425"/>
            </a:xfrm>
            <a:prstGeom prst="rect">
              <a:avLst/>
            </a:prstGeom>
            <a:solidFill>
              <a:srgbClr val="3281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502275" y="2157413"/>
              <a:ext cx="279400" cy="984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502275" y="2030413"/>
              <a:ext cx="279400" cy="98425"/>
            </a:xfrm>
            <a:prstGeom prst="rect">
              <a:avLst/>
            </a:prstGeom>
            <a:solidFill>
              <a:srgbClr val="3281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502275" y="1906588"/>
              <a:ext cx="279400" cy="984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829300" y="3146425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826125" y="2901950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829300" y="2651125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829300" y="2406650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26125" y="2162175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829300" y="1911350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164263" y="34051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167438" y="315436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164263" y="29098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6167438" y="265906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167438" y="24145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164263" y="217011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167438" y="19192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491288" y="33924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494463" y="314166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491288" y="28971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494463" y="264636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494463" y="24018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491288" y="215741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6494463" y="19065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829425" y="340201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832600" y="31511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829425" y="290671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832600" y="26558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832600" y="241141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829425" y="216693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832600" y="191611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54863" y="34051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158038" y="315436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154863" y="29098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7158038" y="265906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158038" y="24145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154863" y="2170113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158038" y="1919288"/>
              <a:ext cx="282575" cy="212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9407740" y="29190269"/>
            <a:ext cx="41002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/>
              <a:t> More than 500 cores</a:t>
            </a:r>
          </a:p>
          <a:p>
            <a:pPr>
              <a:buFontTx/>
              <a:buChar char="-"/>
            </a:pPr>
            <a:r>
              <a:rPr lang="en-US" sz="2800" b="1" dirty="0" smtClean="0"/>
              <a:t> Optimized for SIMD (same-instruction-multiple-data) problems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9462767" y="21301045"/>
            <a:ext cx="3442826" cy="2783399"/>
            <a:chOff x="1778000" y="1892300"/>
            <a:chExt cx="2038350" cy="2286000"/>
          </a:xfrm>
        </p:grpSpPr>
        <p:sp>
          <p:nvSpPr>
            <p:cNvPr id="197" name="Rectangle 196"/>
            <p:cNvSpPr/>
            <p:nvPr/>
          </p:nvSpPr>
          <p:spPr>
            <a:xfrm>
              <a:off x="1778000" y="3657600"/>
              <a:ext cx="2012950" cy="5207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778000" y="2997200"/>
              <a:ext cx="2038350" cy="571500"/>
            </a:xfrm>
            <a:prstGeom prst="rect">
              <a:avLst/>
            </a:prstGeom>
            <a:solidFill>
              <a:srgbClr val="3281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790700" y="1905000"/>
              <a:ext cx="787400" cy="9906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2628900" y="2400300"/>
              <a:ext cx="361950" cy="48260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035300" y="2406650"/>
              <a:ext cx="361950" cy="48260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3448050" y="2406650"/>
              <a:ext cx="361950" cy="48260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628900" y="1892300"/>
              <a:ext cx="361950" cy="48260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035300" y="1898650"/>
              <a:ext cx="361950" cy="48260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448050" y="1898650"/>
              <a:ext cx="361950" cy="48260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9484218" y="24128941"/>
            <a:ext cx="4739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/>
              <a:t> Less than 20 cores</a:t>
            </a:r>
          </a:p>
          <a:p>
            <a:pPr>
              <a:buFontTx/>
              <a:buChar char="-"/>
            </a:pPr>
            <a:r>
              <a:rPr lang="en-US" sz="2800" b="1" dirty="0" smtClean="0"/>
              <a:t> Designed for general programming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5688792" y="7387006"/>
            <a:ext cx="124108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ALGORITHM</a:t>
            </a:r>
            <a:r>
              <a:rPr lang="en-US" sz="5400" b="1" cap="small" dirty="0" smtClean="0"/>
              <a:t>: </a:t>
            </a:r>
            <a:r>
              <a:rPr lang="en-US" sz="5400" dirty="0" smtClean="0"/>
              <a:t>Characterize Large Database of Carbon Capture Materials </a:t>
            </a:r>
            <a:endParaRPr lang="en-US" sz="5400" dirty="0"/>
          </a:p>
        </p:txBody>
      </p:sp>
      <p:sp>
        <p:nvSpPr>
          <p:cNvPr id="209" name="TextBox 208"/>
          <p:cNvSpPr txBox="1"/>
          <p:nvPr/>
        </p:nvSpPr>
        <p:spPr>
          <a:xfrm flipH="1">
            <a:off x="10678715" y="20663172"/>
            <a:ext cx="125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CPU</a:t>
            </a:r>
            <a:endParaRPr lang="en-US" sz="3600" b="1" dirty="0"/>
          </a:p>
        </p:txBody>
      </p:sp>
      <p:sp>
        <p:nvSpPr>
          <p:cNvPr id="210" name="TextBox 209"/>
          <p:cNvSpPr txBox="1"/>
          <p:nvPr/>
        </p:nvSpPr>
        <p:spPr>
          <a:xfrm flipH="1">
            <a:off x="10678715" y="25689935"/>
            <a:ext cx="1226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GPU</a:t>
            </a:r>
            <a:endParaRPr lang="en-US" sz="36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9441246" y="21380837"/>
            <a:ext cx="1420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Control </a:t>
            </a:r>
          </a:p>
          <a:p>
            <a:pPr algn="ctr"/>
            <a:r>
              <a:rPr lang="en-US" sz="3200" dirty="0" smtClean="0"/>
              <a:t>Logic</a:t>
            </a:r>
            <a:endParaRPr lang="en-US" sz="3200" dirty="0"/>
          </a:p>
        </p:txBody>
      </p:sp>
      <p:sp>
        <p:nvSpPr>
          <p:cNvPr id="212" name="TextBox 211"/>
          <p:cNvSpPr txBox="1"/>
          <p:nvPr/>
        </p:nvSpPr>
        <p:spPr>
          <a:xfrm>
            <a:off x="11282068" y="21424552"/>
            <a:ext cx="167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ALU</a:t>
            </a:r>
            <a:endParaRPr lang="en-US" sz="4800" dirty="0"/>
          </a:p>
        </p:txBody>
      </p:sp>
      <p:sp>
        <p:nvSpPr>
          <p:cNvPr id="213" name="TextBox 212"/>
          <p:cNvSpPr txBox="1"/>
          <p:nvPr/>
        </p:nvSpPr>
        <p:spPr>
          <a:xfrm>
            <a:off x="10668862" y="26697602"/>
            <a:ext cx="1679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ALU</a:t>
            </a:r>
            <a:endParaRPr lang="en-US" sz="7200" dirty="0"/>
          </a:p>
        </p:txBody>
      </p:sp>
      <p:sp>
        <p:nvSpPr>
          <p:cNvPr id="214" name="TextBox 213"/>
          <p:cNvSpPr txBox="1"/>
          <p:nvPr/>
        </p:nvSpPr>
        <p:spPr>
          <a:xfrm>
            <a:off x="10502200" y="22646355"/>
            <a:ext cx="1817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Cache</a:t>
            </a:r>
            <a:endParaRPr lang="en-US" sz="3200" dirty="0"/>
          </a:p>
        </p:txBody>
      </p:sp>
      <p:sp>
        <p:nvSpPr>
          <p:cNvPr id="215" name="TextBox 214"/>
          <p:cNvSpPr txBox="1"/>
          <p:nvPr/>
        </p:nvSpPr>
        <p:spPr>
          <a:xfrm>
            <a:off x="10492970" y="23403458"/>
            <a:ext cx="16855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DRAM</a:t>
            </a:r>
            <a:endParaRPr lang="en-US" sz="3200" dirty="0"/>
          </a:p>
        </p:txBody>
      </p:sp>
      <p:sp>
        <p:nvSpPr>
          <p:cNvPr id="216" name="TextBox 215"/>
          <p:cNvSpPr txBox="1"/>
          <p:nvPr/>
        </p:nvSpPr>
        <p:spPr>
          <a:xfrm>
            <a:off x="10559946" y="28451458"/>
            <a:ext cx="12482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DRAM</a:t>
            </a:r>
            <a:endParaRPr lang="en-US" sz="32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5688792" y="9589518"/>
            <a:ext cx="1150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dirty="0" smtClean="0"/>
              <a:t>Step 1: Energy Grid Construction</a:t>
            </a:r>
            <a:endParaRPr lang="en-US" sz="4800" dirty="0"/>
          </a:p>
        </p:txBody>
      </p:sp>
      <p:sp>
        <p:nvSpPr>
          <p:cNvPr id="218" name="TextBox 217"/>
          <p:cNvSpPr txBox="1"/>
          <p:nvPr/>
        </p:nvSpPr>
        <p:spPr>
          <a:xfrm>
            <a:off x="15688792" y="17200938"/>
            <a:ext cx="1150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dirty="0" smtClean="0"/>
              <a:t>Step 2: Pocket blocking</a:t>
            </a:r>
            <a:endParaRPr lang="en-US" sz="4800" dirty="0"/>
          </a:p>
        </p:txBody>
      </p:sp>
      <p:sp>
        <p:nvSpPr>
          <p:cNvPr id="219" name="TextBox 218"/>
          <p:cNvSpPr txBox="1"/>
          <p:nvPr/>
        </p:nvSpPr>
        <p:spPr>
          <a:xfrm>
            <a:off x="15841192" y="23900628"/>
            <a:ext cx="1150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dirty="0" smtClean="0"/>
              <a:t>Step 3: Monte Carlo Widom Insertion</a:t>
            </a:r>
            <a:endParaRPr lang="en-US" sz="4800" dirty="0"/>
          </a:p>
        </p:txBody>
      </p:sp>
      <p:sp>
        <p:nvSpPr>
          <p:cNvPr id="51" name="Rectangle 50"/>
          <p:cNvSpPr/>
          <p:nvPr/>
        </p:nvSpPr>
        <p:spPr>
          <a:xfrm>
            <a:off x="1459920" y="7352369"/>
            <a:ext cx="13232800" cy="120604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18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967408" y="7387006"/>
            <a:ext cx="1407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 smtClean="0"/>
              <a:t>application</a:t>
            </a:r>
            <a:r>
              <a:rPr lang="en-US" sz="5400" dirty="0" smtClean="0"/>
              <a:t>: Carbon Capture and Storage</a:t>
            </a:r>
            <a:endParaRPr lang="en-US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1967408" y="13766900"/>
            <a:ext cx="12256592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Project Goal:  reduce the cost of separating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molecules from power    </a:t>
            </a:r>
          </a:p>
          <a:p>
            <a:r>
              <a:rPr lang="en-US" sz="3200" b="1" dirty="0" smtClean="0"/>
              <a:t>plant flue gases (46 Energy Frontier Research Centers established by the DOE)</a:t>
            </a:r>
          </a:p>
          <a:p>
            <a:pPr>
              <a:buFontTx/>
              <a:buChar char="-"/>
            </a:pPr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Candidates for Carbon Capture:  zeolites, metal-organic frameworks</a:t>
            </a:r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Over a million hypothetical zeolite structures:  how to determine the optimal structure?  </a:t>
            </a:r>
          </a:p>
          <a:p>
            <a:r>
              <a:rPr lang="en-US" sz="1000" b="1" dirty="0" smtClean="0"/>
              <a:t> </a:t>
            </a:r>
          </a:p>
          <a:p>
            <a:pPr>
              <a:buFontTx/>
              <a:buChar char="-"/>
            </a:pPr>
            <a:r>
              <a:rPr lang="en-US" sz="3200" b="1" dirty="0" smtClean="0"/>
              <a:t> Develop GPU code to accelerate screening a large database of carbon capture materials</a:t>
            </a:r>
          </a:p>
          <a:p>
            <a:pPr>
              <a:buFontTx/>
              <a:buChar char="-"/>
            </a:pPr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Henry Coefficients (K</a:t>
            </a:r>
            <a:r>
              <a:rPr lang="en-US" sz="3200" b="1" baseline="-25000" dirty="0" smtClean="0"/>
              <a:t>H</a:t>
            </a:r>
            <a:r>
              <a:rPr lang="en-US" sz="3200" b="1" dirty="0" smtClean="0"/>
              <a:t>):  characterize selectivity of material at low pressure (used as an initial screening quantity for zeolites)</a:t>
            </a:r>
            <a:endParaRPr lang="en-US" sz="3200" dirty="0"/>
          </a:p>
        </p:txBody>
      </p:sp>
      <p:grpSp>
        <p:nvGrpSpPr>
          <p:cNvPr id="357" name="Group 356"/>
          <p:cNvGrpSpPr/>
          <p:nvPr/>
        </p:nvGrpSpPr>
        <p:grpSpPr>
          <a:xfrm>
            <a:off x="3188559" y="8442579"/>
            <a:ext cx="9843881" cy="5297367"/>
            <a:chOff x="3213959" y="8696579"/>
            <a:chExt cx="9843881" cy="5297367"/>
          </a:xfrm>
        </p:grpSpPr>
        <p:pic>
          <p:nvPicPr>
            <p:cNvPr id="39" name="Picture 38" descr="LT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3959" y="8696579"/>
              <a:ext cx="5095479" cy="4763391"/>
            </a:xfrm>
            <a:prstGeom prst="rect">
              <a:avLst/>
            </a:prstGeom>
          </p:spPr>
        </p:pic>
        <p:pic>
          <p:nvPicPr>
            <p:cNvPr id="41" name="Picture 40" descr="MFI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42888" y="8696579"/>
              <a:ext cx="3538971" cy="4763391"/>
            </a:xfrm>
            <a:prstGeom prst="rect">
              <a:avLst/>
            </a:prstGeom>
          </p:spPr>
        </p:pic>
        <p:sp>
          <p:nvSpPr>
            <p:cNvPr id="222" name="TextBox 221"/>
            <p:cNvSpPr txBox="1"/>
            <p:nvPr/>
          </p:nvSpPr>
          <p:spPr>
            <a:xfrm flipH="1">
              <a:off x="4876799" y="13409170"/>
              <a:ext cx="380463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LTA zeolite</a:t>
              </a:r>
              <a:endParaRPr lang="en-US" sz="3200" dirty="0"/>
            </a:p>
          </p:txBody>
        </p:sp>
        <p:sp>
          <p:nvSpPr>
            <p:cNvPr id="223" name="TextBox 222"/>
            <p:cNvSpPr txBox="1"/>
            <p:nvPr/>
          </p:nvSpPr>
          <p:spPr>
            <a:xfrm flipH="1">
              <a:off x="10045512" y="13397010"/>
              <a:ext cx="301232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MFI zeolite</a:t>
              </a:r>
              <a:endParaRPr lang="en-US" sz="3200" dirty="0"/>
            </a:p>
          </p:txBody>
        </p:sp>
      </p:grpSp>
      <p:sp>
        <p:nvSpPr>
          <p:cNvPr id="273" name="TextBox 272"/>
          <p:cNvSpPr txBox="1"/>
          <p:nvPr/>
        </p:nvSpPr>
        <p:spPr>
          <a:xfrm>
            <a:off x="15859211" y="10689198"/>
            <a:ext cx="6529737" cy="532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200" b="1" dirty="0" smtClean="0"/>
              <a:t> Test insert gas molecule at each grid point and calculate its energy</a:t>
            </a:r>
          </a:p>
          <a:p>
            <a:pPr algn="just">
              <a:buFontTx/>
              <a:buChar char="-"/>
            </a:pPr>
            <a:endParaRPr lang="en-US" sz="1000" b="1" dirty="0" smtClean="0"/>
          </a:p>
          <a:p>
            <a:pPr algn="just">
              <a:buFontTx/>
              <a:buChar char="-"/>
            </a:pPr>
            <a:r>
              <a:rPr lang="en-US" sz="3200" b="1" dirty="0" smtClean="0"/>
              <a:t> 0.1 Angstroms grid size (10million+ grid points, GPU DRAM)</a:t>
            </a:r>
          </a:p>
          <a:p>
            <a:pPr algn="just">
              <a:buFontTx/>
              <a:buChar char="-"/>
            </a:pPr>
            <a:r>
              <a:rPr lang="en-US" sz="3200" b="1" dirty="0" smtClean="0"/>
              <a:t> Framework atoms (&lt; 2000), keep data in fast GPU memory</a:t>
            </a:r>
          </a:p>
          <a:p>
            <a:pPr algn="just">
              <a:buFontTx/>
              <a:buChar char="-"/>
            </a:pPr>
            <a:endParaRPr lang="en-US" sz="1000" b="1" dirty="0" smtClean="0"/>
          </a:p>
          <a:p>
            <a:pPr algn="just">
              <a:buFontTx/>
              <a:buChar char="-"/>
            </a:pPr>
            <a:r>
              <a:rPr lang="en-US" sz="3200" b="1" dirty="0" smtClean="0"/>
              <a:t> Number of GPU threads = number of grid points</a:t>
            </a:r>
          </a:p>
          <a:p>
            <a:pPr algn="just">
              <a:buFontTx/>
              <a:buChar char="-"/>
            </a:pPr>
            <a:r>
              <a:rPr lang="en-US" sz="3200" b="1" dirty="0" smtClean="0"/>
              <a:t> Lennard-Jones + Coulomb potentials with periodic boundary conditions</a:t>
            </a:r>
            <a:endParaRPr lang="en-US" sz="3200" dirty="0"/>
          </a:p>
        </p:txBody>
      </p:sp>
      <p:sp>
        <p:nvSpPr>
          <p:cNvPr id="274" name="TextBox 273"/>
          <p:cNvSpPr txBox="1"/>
          <p:nvPr/>
        </p:nvSpPr>
        <p:spPr>
          <a:xfrm>
            <a:off x="23378271" y="16426573"/>
            <a:ext cx="3638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X: framework atoms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59" name="Group 358"/>
          <p:cNvGrpSpPr/>
          <p:nvPr/>
        </p:nvGrpSpPr>
        <p:grpSpPr>
          <a:xfrm>
            <a:off x="23390822" y="10633500"/>
            <a:ext cx="3511433" cy="5602316"/>
            <a:chOff x="23395497" y="10747800"/>
            <a:chExt cx="3511433" cy="5602316"/>
          </a:xfrm>
        </p:grpSpPr>
        <p:grpSp>
          <p:nvGrpSpPr>
            <p:cNvPr id="232" name="Group 231"/>
            <p:cNvGrpSpPr/>
            <p:nvPr/>
          </p:nvGrpSpPr>
          <p:grpSpPr>
            <a:xfrm>
              <a:off x="23457000" y="12845169"/>
              <a:ext cx="3449930" cy="3504947"/>
              <a:chOff x="5607050" y="2717800"/>
              <a:chExt cx="2840038" cy="2417763"/>
            </a:xfrm>
          </p:grpSpPr>
          <p:grpSp>
            <p:nvGrpSpPr>
              <p:cNvPr id="233" name="Group 46"/>
              <p:cNvGrpSpPr>
                <a:grpSpLocks/>
              </p:cNvGrpSpPr>
              <p:nvPr/>
            </p:nvGrpSpPr>
            <p:grpSpPr bwMode="auto">
              <a:xfrm>
                <a:off x="5607050" y="2717800"/>
                <a:ext cx="2840038" cy="2417763"/>
                <a:chOff x="3308350" y="1917700"/>
                <a:chExt cx="2840038" cy="2417763"/>
              </a:xfrm>
            </p:grpSpPr>
            <p:cxnSp>
              <p:nvCxnSpPr>
                <p:cNvPr id="242" name="Straight Connector 241"/>
                <p:cNvCxnSpPr/>
                <p:nvPr/>
              </p:nvCxnSpPr>
              <p:spPr>
                <a:xfrm rot="5400000">
                  <a:off x="2133600" y="311150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>
                  <a:off x="2324100" y="311150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5400000">
                  <a:off x="2501900" y="311150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5400000">
                  <a:off x="2692400" y="311150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5400000">
                  <a:off x="2857500" y="311785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5400000">
                  <a:off x="3048000" y="311785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5400000">
                  <a:off x="3225800" y="311785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5400000">
                  <a:off x="3416300" y="311785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5400000">
                  <a:off x="3613150" y="312420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5400000">
                  <a:off x="3803650" y="312420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 rot="5400000">
                  <a:off x="3981450" y="312420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/>
              </p:nvCxnSpPr>
              <p:spPr>
                <a:xfrm rot="5400000">
                  <a:off x="4171950" y="312420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 rot="5400000">
                  <a:off x="4356100" y="311785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rot="5400000">
                  <a:off x="4546600" y="311785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5400000">
                  <a:off x="4724400" y="311785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5400000">
                  <a:off x="4921250" y="3117850"/>
                  <a:ext cx="2400300" cy="127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3327400" y="191770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3346450" y="208915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3340100" y="226695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>
                  <a:off x="3333750" y="243205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3321050" y="260985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3340100" y="278130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3333750" y="295910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3327400" y="312420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3321050" y="329565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>
                  <a:off x="3340100" y="346710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3333750" y="364490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3327400" y="381000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>
                  <a:off x="3308350" y="398145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3327400" y="415290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3321050" y="4330700"/>
                  <a:ext cx="2801938" cy="476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4" name="Oval 233"/>
              <p:cNvSpPr/>
              <p:nvPr/>
            </p:nvSpPr>
            <p:spPr>
              <a:xfrm>
                <a:off x="6489700" y="3702050"/>
                <a:ext cx="139700" cy="1460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5791200" y="4318000"/>
                <a:ext cx="415925" cy="445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x</a:t>
                </a: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6648450" y="4146550"/>
                <a:ext cx="415925" cy="445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x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5772150" y="3606800"/>
                <a:ext cx="415925" cy="445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x</a:t>
                </a: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6146800" y="2882900"/>
                <a:ext cx="415925" cy="445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x</a:t>
                </a: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6959600" y="3213100"/>
                <a:ext cx="415925" cy="445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x</a:t>
                </a: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7505700" y="3924300"/>
                <a:ext cx="415925" cy="445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x</a:t>
                </a: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7785100" y="2901950"/>
                <a:ext cx="415925" cy="445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accent6">
                        <a:lumMod val="50000"/>
                      </a:schemeClr>
                    </a:solidFill>
                    <a:latin typeface="Arial" pitchFamily="-109" charset="0"/>
                    <a:ea typeface="ＭＳ Ｐゴシック" pitchFamily="-109" charset="-128"/>
                    <a:cs typeface="ＭＳ Ｐゴシック" pitchFamily="-109" charset="-128"/>
                  </a:rPr>
                  <a:t>x</a:t>
                </a:r>
              </a:p>
            </p:txBody>
          </p:sp>
        </p:grpSp>
        <p:grpSp>
          <p:nvGrpSpPr>
            <p:cNvPr id="358" name="Group 357"/>
            <p:cNvGrpSpPr/>
            <p:nvPr/>
          </p:nvGrpSpPr>
          <p:grpSpPr>
            <a:xfrm>
              <a:off x="23395497" y="10747800"/>
              <a:ext cx="2021053" cy="2080440"/>
              <a:chOff x="23395497" y="10747800"/>
              <a:chExt cx="2021053" cy="2080440"/>
            </a:xfrm>
          </p:grpSpPr>
          <p:cxnSp>
            <p:nvCxnSpPr>
              <p:cNvPr id="278" name="Straight Arrow Connector 277"/>
              <p:cNvCxnSpPr/>
              <p:nvPr/>
            </p:nvCxnSpPr>
            <p:spPr>
              <a:xfrm rot="5400000">
                <a:off x="23212045" y="12355352"/>
                <a:ext cx="757734" cy="179569"/>
              </a:xfrm>
              <a:prstGeom prst="straightConnector1">
                <a:avLst/>
              </a:prstGeom>
              <a:ln w="508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TextBox 278"/>
              <p:cNvSpPr txBox="1"/>
              <p:nvPr/>
            </p:nvSpPr>
            <p:spPr>
              <a:xfrm rot="16200000">
                <a:off x="22973447" y="11169851"/>
                <a:ext cx="1305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Thread 0</a:t>
                </a:r>
                <a:endParaRPr lang="en-US" sz="2400" b="1" dirty="0"/>
              </a:p>
            </p:txBody>
          </p:sp>
          <p:cxnSp>
            <p:nvCxnSpPr>
              <p:cNvPr id="281" name="Straight Arrow Connector 280"/>
              <p:cNvCxnSpPr/>
              <p:nvPr/>
            </p:nvCxnSpPr>
            <p:spPr>
              <a:xfrm rot="5400000">
                <a:off x="23457576" y="12359588"/>
                <a:ext cx="757734" cy="179569"/>
              </a:xfrm>
              <a:prstGeom prst="straightConnector1">
                <a:avLst/>
              </a:prstGeom>
              <a:ln w="508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TextBox 281"/>
              <p:cNvSpPr txBox="1"/>
              <p:nvPr/>
            </p:nvSpPr>
            <p:spPr>
              <a:xfrm rot="16200000">
                <a:off x="23268590" y="11169850"/>
                <a:ext cx="1305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Thread 1</a:t>
                </a:r>
                <a:endParaRPr lang="en-US" sz="2400" b="1" dirty="0"/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 rot="16200000">
                <a:off x="23555771" y="11174090"/>
                <a:ext cx="1305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Thread 2</a:t>
                </a:r>
                <a:endParaRPr lang="en-US" sz="2400" b="1" dirty="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 rot="16200000">
                <a:off x="23850914" y="11174089"/>
                <a:ext cx="1305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Thread 3</a:t>
                </a:r>
                <a:endParaRPr lang="en-US" sz="2400" b="1" dirty="0"/>
              </a:p>
            </p:txBody>
          </p:sp>
          <p:cxnSp>
            <p:nvCxnSpPr>
              <p:cNvPr id="285" name="Straight Arrow Connector 284"/>
              <p:cNvCxnSpPr/>
              <p:nvPr/>
            </p:nvCxnSpPr>
            <p:spPr>
              <a:xfrm rot="5400000">
                <a:off x="23674325" y="12352593"/>
                <a:ext cx="757734" cy="179569"/>
              </a:xfrm>
              <a:prstGeom prst="straightConnector1">
                <a:avLst/>
              </a:prstGeom>
              <a:ln w="508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/>
              <p:cNvCxnSpPr/>
              <p:nvPr/>
            </p:nvCxnSpPr>
            <p:spPr>
              <a:xfrm rot="5400000">
                <a:off x="23919856" y="12356829"/>
                <a:ext cx="757734" cy="179569"/>
              </a:xfrm>
              <a:prstGeom prst="straightConnector1">
                <a:avLst/>
              </a:prstGeom>
              <a:ln w="508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TextBox 286"/>
              <p:cNvSpPr txBox="1"/>
              <p:nvPr/>
            </p:nvSpPr>
            <p:spPr>
              <a:xfrm>
                <a:off x="24806888" y="10847813"/>
                <a:ext cx="60966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…</a:t>
                </a:r>
                <a:endParaRPr lang="en-US" sz="4800" dirty="0"/>
              </a:p>
            </p:txBody>
          </p:sp>
        </p:grpSp>
      </p:grpSp>
      <p:sp>
        <p:nvSpPr>
          <p:cNvPr id="288" name="TextBox 287"/>
          <p:cNvSpPr txBox="1"/>
          <p:nvPr/>
        </p:nvSpPr>
        <p:spPr>
          <a:xfrm>
            <a:off x="15859211" y="18388012"/>
            <a:ext cx="6848389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 Motivation: need to block inaccessible regions (pockets) within the framework </a:t>
            </a:r>
          </a:p>
          <a:p>
            <a:pPr>
              <a:buFontTx/>
              <a:buChar char="-"/>
            </a:pPr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Set threshold energy value such that accessible if exp(-E</a:t>
            </a:r>
            <a:r>
              <a:rPr lang="en-US" sz="3200" b="1" baseline="-25000" dirty="0" smtClean="0"/>
              <a:t>i</a:t>
            </a:r>
            <a:r>
              <a:rPr lang="en-US" sz="3200" b="1" dirty="0" smtClean="0"/>
              <a:t>) &gt; exp(-15k</a:t>
            </a:r>
            <a:r>
              <a:rPr lang="en-US" sz="3200" b="1" baseline="-25000" dirty="0" smtClean="0"/>
              <a:t>B</a:t>
            </a:r>
            <a:r>
              <a:rPr lang="en-US" sz="3200" b="1" dirty="0" smtClean="0"/>
              <a:t>T)</a:t>
            </a:r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Flood fill algorithm to detect pockets</a:t>
            </a:r>
          </a:p>
          <a:p>
            <a:endParaRPr lang="en-US" sz="3200" dirty="0"/>
          </a:p>
        </p:txBody>
      </p:sp>
      <p:sp>
        <p:nvSpPr>
          <p:cNvPr id="295" name="TextBox 294"/>
          <p:cNvSpPr txBox="1"/>
          <p:nvPr/>
        </p:nvSpPr>
        <p:spPr>
          <a:xfrm>
            <a:off x="15859211" y="25096841"/>
            <a:ext cx="652973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 Test insert a gas molecule in simulation box (CH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: one insertion,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: three insertions)</a:t>
            </a:r>
          </a:p>
          <a:p>
            <a:pPr>
              <a:buFontTx/>
              <a:buChar char="-"/>
            </a:pPr>
            <a:r>
              <a:rPr lang="en-US" sz="3200" b="1" dirty="0" smtClean="0"/>
              <a:t> Check for (a) out of boundary (redo) and (b) inside pocket sphere</a:t>
            </a:r>
          </a:p>
          <a:p>
            <a:pPr>
              <a:buFontTx/>
              <a:buChar char="-"/>
            </a:pPr>
            <a:r>
              <a:rPr lang="en-US" sz="3200" b="1" dirty="0" smtClean="0"/>
              <a:t> Interpolate energy values from grid points</a:t>
            </a:r>
          </a:p>
          <a:p>
            <a:pPr>
              <a:buFontTx/>
              <a:buChar char="-"/>
            </a:pPr>
            <a:r>
              <a:rPr lang="en-US" sz="3200" b="1" dirty="0" smtClean="0"/>
              <a:t> Accumulate Boltzmann factor and repeat </a:t>
            </a:r>
          </a:p>
          <a:p>
            <a:pPr>
              <a:buFontTx/>
              <a:buChar char="-"/>
            </a:pPr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Utilize CURAND Library to generate random numbers</a:t>
            </a:r>
          </a:p>
          <a:p>
            <a:endParaRPr lang="en-US" sz="3200" dirty="0"/>
          </a:p>
        </p:txBody>
      </p:sp>
      <p:sp>
        <p:nvSpPr>
          <p:cNvPr id="306" name="TextBox 305"/>
          <p:cNvSpPr txBox="1"/>
          <p:nvPr/>
        </p:nvSpPr>
        <p:spPr>
          <a:xfrm>
            <a:off x="23606286" y="29687494"/>
            <a:ext cx="30354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05124"/>
                </a:solidFill>
              </a:rPr>
              <a:t>Blocking spheres</a:t>
            </a:r>
            <a:endParaRPr lang="en-US" sz="3200" b="1" dirty="0">
              <a:solidFill>
                <a:srgbClr val="405124"/>
              </a:solidFill>
            </a:endParaRPr>
          </a:p>
        </p:txBody>
      </p:sp>
      <p:grpSp>
        <p:nvGrpSpPr>
          <p:cNvPr id="360" name="Group 359"/>
          <p:cNvGrpSpPr/>
          <p:nvPr/>
        </p:nvGrpSpPr>
        <p:grpSpPr>
          <a:xfrm>
            <a:off x="23443196" y="26185672"/>
            <a:ext cx="4147154" cy="3420436"/>
            <a:chOff x="23746658" y="25923870"/>
            <a:chExt cx="4147154" cy="3420436"/>
          </a:xfrm>
        </p:grpSpPr>
        <p:sp>
          <p:nvSpPr>
            <p:cNvPr id="296" name="Parallelogram 295"/>
            <p:cNvSpPr/>
            <p:nvPr/>
          </p:nvSpPr>
          <p:spPr>
            <a:xfrm>
              <a:off x="23746658" y="26117217"/>
              <a:ext cx="3113990" cy="2578282"/>
            </a:xfrm>
            <a:prstGeom prst="parallelogram">
              <a:avLst/>
            </a:prstGeom>
            <a:solidFill>
              <a:srgbClr val="80FF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24272963" y="27305644"/>
              <a:ext cx="827043" cy="878268"/>
            </a:xfrm>
            <a:prstGeom prst="ellipse">
              <a:avLst/>
            </a:prstGeom>
            <a:gradFill rotWithShape="1">
              <a:gsLst>
                <a:gs pos="0">
                  <a:srgbClr val="D16349">
                    <a:tint val="100000"/>
                    <a:shade val="100000"/>
                    <a:satMod val="130000"/>
                  </a:srgbClr>
                </a:gs>
                <a:gs pos="100000">
                  <a:srgbClr val="D1634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D163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25441582" y="26393873"/>
              <a:ext cx="827043" cy="878268"/>
            </a:xfrm>
            <a:prstGeom prst="ellipse">
              <a:avLst/>
            </a:prstGeom>
            <a:gradFill rotWithShape="1">
              <a:gsLst>
                <a:gs pos="0">
                  <a:srgbClr val="D16349">
                    <a:tint val="100000"/>
                    <a:shade val="100000"/>
                    <a:satMod val="130000"/>
                  </a:srgbClr>
                </a:gs>
                <a:gs pos="100000">
                  <a:srgbClr val="D1634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D1634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25724813" y="26760168"/>
              <a:ext cx="215982" cy="19983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26500035" y="28238861"/>
              <a:ext cx="215982" cy="19983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26372843" y="27323979"/>
              <a:ext cx="1520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(a)</a:t>
              </a:r>
              <a:endParaRPr lang="en-US" sz="4800" dirty="0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25391156" y="25923870"/>
              <a:ext cx="1520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(b)</a:t>
              </a:r>
              <a:endParaRPr lang="en-US" sz="4800" dirty="0"/>
            </a:p>
          </p:txBody>
        </p:sp>
        <p:cxnSp>
          <p:nvCxnSpPr>
            <p:cNvPr id="308" name="Straight Arrow Connector 307"/>
            <p:cNvCxnSpPr/>
            <p:nvPr/>
          </p:nvCxnSpPr>
          <p:spPr>
            <a:xfrm rot="16200000" flipV="1">
              <a:off x="24177710" y="28294734"/>
              <a:ext cx="1594710" cy="504434"/>
            </a:xfrm>
            <a:prstGeom prst="straightConnector1">
              <a:avLst/>
            </a:prstGeom>
            <a:ln w="50800">
              <a:solidFill>
                <a:srgbClr val="40512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 rot="5400000" flipH="1" flipV="1">
              <a:off x="24684478" y="28057135"/>
              <a:ext cx="2207944" cy="366398"/>
            </a:xfrm>
            <a:prstGeom prst="straightConnector1">
              <a:avLst/>
            </a:prstGeom>
            <a:ln w="50800">
              <a:solidFill>
                <a:srgbClr val="40512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5" name="Picture 334" descr="uc_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9281" y="1028685"/>
            <a:ext cx="2917557" cy="2749205"/>
          </a:xfrm>
          <a:prstGeom prst="rect">
            <a:avLst/>
          </a:prstGeom>
        </p:spPr>
      </p:pic>
      <p:sp>
        <p:nvSpPr>
          <p:cNvPr id="336" name="Rectangle 335"/>
          <p:cNvSpPr/>
          <p:nvPr/>
        </p:nvSpPr>
        <p:spPr>
          <a:xfrm>
            <a:off x="23406877" y="18826076"/>
            <a:ext cx="3403648" cy="30242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" name="Oval 336"/>
          <p:cNvSpPr/>
          <p:nvPr/>
        </p:nvSpPr>
        <p:spPr>
          <a:xfrm>
            <a:off x="23755563" y="19074557"/>
            <a:ext cx="1313838" cy="1252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8" name="Oval 337"/>
          <p:cNvSpPr/>
          <p:nvPr/>
        </p:nvSpPr>
        <p:spPr>
          <a:xfrm>
            <a:off x="25623213" y="19731375"/>
            <a:ext cx="822762" cy="927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6" name="Rectangle 345"/>
          <p:cNvSpPr/>
          <p:nvPr/>
        </p:nvSpPr>
        <p:spPr>
          <a:xfrm>
            <a:off x="23378541" y="21026202"/>
            <a:ext cx="3469171" cy="44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TextBox 346"/>
          <p:cNvSpPr txBox="1"/>
          <p:nvPr/>
        </p:nvSpPr>
        <p:spPr>
          <a:xfrm>
            <a:off x="23615575" y="18157659"/>
            <a:ext cx="31051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Periodic Unit Cell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48" name="TextBox 347"/>
          <p:cNvSpPr txBox="1"/>
          <p:nvPr/>
        </p:nvSpPr>
        <p:spPr>
          <a:xfrm flipH="1">
            <a:off x="24003221" y="19296355"/>
            <a:ext cx="173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(1)</a:t>
            </a:r>
            <a:endParaRPr lang="en-US" sz="3600" b="1" dirty="0"/>
          </a:p>
        </p:txBody>
      </p:sp>
      <p:sp>
        <p:nvSpPr>
          <p:cNvPr id="349" name="TextBox 348"/>
          <p:cNvSpPr txBox="1"/>
          <p:nvPr/>
        </p:nvSpPr>
        <p:spPr>
          <a:xfrm flipH="1">
            <a:off x="25687181" y="19806870"/>
            <a:ext cx="173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(2)</a:t>
            </a:r>
            <a:endParaRPr lang="en-US" sz="3600" b="1" dirty="0"/>
          </a:p>
        </p:txBody>
      </p:sp>
      <p:sp>
        <p:nvSpPr>
          <p:cNvPr id="355" name="Rectangle 354"/>
          <p:cNvSpPr/>
          <p:nvPr/>
        </p:nvSpPr>
        <p:spPr>
          <a:xfrm>
            <a:off x="29168999" y="7389459"/>
            <a:ext cx="13232800" cy="12937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18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50" name="TextBox 349"/>
          <p:cNvSpPr txBox="1"/>
          <p:nvPr/>
        </p:nvSpPr>
        <p:spPr>
          <a:xfrm flipH="1">
            <a:off x="24597297" y="20903232"/>
            <a:ext cx="173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(3)</a:t>
            </a:r>
            <a:endParaRPr lang="en-US" sz="3600" b="1" dirty="0"/>
          </a:p>
        </p:txBody>
      </p:sp>
      <p:sp>
        <p:nvSpPr>
          <p:cNvPr id="351" name="TextBox 350"/>
          <p:cNvSpPr txBox="1"/>
          <p:nvPr/>
        </p:nvSpPr>
        <p:spPr>
          <a:xfrm>
            <a:off x="22388949" y="22044319"/>
            <a:ext cx="5761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rgbClr val="000090"/>
                </a:solidFill>
              </a:rPr>
              <a:t> (1) and (2) are disconnected and thus inaccessible (block)</a:t>
            </a:r>
          </a:p>
          <a:p>
            <a:pPr>
              <a:buFontTx/>
              <a:buChar char="-"/>
            </a:pPr>
            <a:r>
              <a:rPr lang="en-US" sz="3200" b="1" dirty="0" smtClean="0">
                <a:solidFill>
                  <a:srgbClr val="000090"/>
                </a:solidFill>
              </a:rPr>
              <a:t> (3) forms a channel (accessible) </a:t>
            </a:r>
          </a:p>
          <a:p>
            <a:pPr>
              <a:buFontTx/>
              <a:buChar char="-"/>
            </a:pPr>
            <a:endParaRPr lang="en-US" sz="3200" b="1" dirty="0" smtClean="0">
              <a:solidFill>
                <a:srgbClr val="000090"/>
              </a:solidFill>
            </a:endParaRPr>
          </a:p>
          <a:p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23082175" y="25039999"/>
            <a:ext cx="44827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405124"/>
                </a:solidFill>
              </a:rPr>
              <a:t>Periodic, Non-orthogonal </a:t>
            </a:r>
          </a:p>
          <a:p>
            <a:r>
              <a:rPr lang="en-US" sz="3200" b="1" dirty="0" smtClean="0">
                <a:solidFill>
                  <a:srgbClr val="405124"/>
                </a:solidFill>
              </a:rPr>
              <a:t>            Unit Cell</a:t>
            </a:r>
            <a:endParaRPr lang="en-US" sz="3200" b="1" dirty="0">
              <a:solidFill>
                <a:srgbClr val="405124"/>
              </a:solidFill>
            </a:endParaRPr>
          </a:p>
        </p:txBody>
      </p:sp>
      <p:sp>
        <p:nvSpPr>
          <p:cNvPr id="353" name="TextBox 352"/>
          <p:cNvSpPr txBox="1"/>
          <p:nvPr/>
        </p:nvSpPr>
        <p:spPr>
          <a:xfrm flipH="1">
            <a:off x="2905554" y="25077599"/>
            <a:ext cx="4454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GPU racks (NERSC Dirac)</a:t>
            </a:r>
            <a:endParaRPr lang="en-US" sz="3200" dirty="0"/>
          </a:p>
        </p:txBody>
      </p:sp>
      <p:pic>
        <p:nvPicPr>
          <p:cNvPr id="226" name="Picture 8" descr="SciDac_Henry_IZA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9905" y="10917633"/>
            <a:ext cx="4775831" cy="361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27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45964" y="8442579"/>
            <a:ext cx="13075122" cy="15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28" name="TextBox 227"/>
          <p:cNvSpPr txBox="1"/>
          <p:nvPr/>
        </p:nvSpPr>
        <p:spPr>
          <a:xfrm>
            <a:off x="32151765" y="7389459"/>
            <a:ext cx="835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 smtClean="0"/>
              <a:t>Performance Results</a:t>
            </a:r>
            <a:endParaRPr lang="en-US" sz="5400" cap="all" dirty="0"/>
          </a:p>
        </p:txBody>
      </p:sp>
      <p:sp>
        <p:nvSpPr>
          <p:cNvPr id="311" name="TextBox 310"/>
          <p:cNvSpPr txBox="1"/>
          <p:nvPr/>
        </p:nvSpPr>
        <p:spPr>
          <a:xfrm>
            <a:off x="29767509" y="10637740"/>
            <a:ext cx="6261110" cy="911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 Simulations of IZA structures: 190+ experimentally known zeolites </a:t>
            </a:r>
          </a:p>
          <a:p>
            <a:pPr>
              <a:buFontTx/>
              <a:buChar char="-"/>
            </a:pPr>
            <a:r>
              <a:rPr lang="en-US" sz="3200" b="1" dirty="0" smtClean="0"/>
              <a:t> CH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: 2.2 seconds/zeolite</a:t>
            </a:r>
          </a:p>
          <a:p>
            <a:pPr>
              <a:buFontTx/>
              <a:buChar char="-"/>
            </a:pPr>
            <a:r>
              <a:rPr lang="en-US" sz="3200" b="1" dirty="0" smtClean="0"/>
              <a:t>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: 31.8 seconds/zeolite</a:t>
            </a:r>
          </a:p>
          <a:p>
            <a:pPr>
              <a:buFontTx/>
              <a:buChar char="-"/>
            </a:pPr>
            <a:r>
              <a:rPr lang="en-US" sz="3200" b="1" dirty="0" smtClean="0"/>
              <a:t> 64(72)% of wall time spent in CPU pocket blocking</a:t>
            </a:r>
          </a:p>
          <a:p>
            <a:pPr>
              <a:buFontTx/>
              <a:buChar char="-"/>
            </a:pPr>
            <a:r>
              <a:rPr lang="en-US" sz="3200" b="1" dirty="0" smtClean="0"/>
              <a:t> The code is compute bound (50x improvement from CPU single core implementation)</a:t>
            </a:r>
          </a:p>
          <a:p>
            <a:pPr>
              <a:buFontTx/>
              <a:buChar char="-"/>
            </a:pPr>
            <a:endParaRPr lang="en-US" sz="1000" b="1" dirty="0" smtClean="0"/>
          </a:p>
          <a:p>
            <a:pPr>
              <a:buFontTx/>
              <a:buChar char="-"/>
            </a:pPr>
            <a:r>
              <a:rPr lang="en-US" sz="3200" b="1" dirty="0" smtClean="0"/>
              <a:t> Successfully computed 120,000+ Henry coefficients for CH4 inside hypothetical zeolites: 5 GPUs, less than 1 day of wall time</a:t>
            </a:r>
          </a:p>
          <a:p>
            <a:pPr>
              <a:buFontTx/>
              <a:buChar char="-"/>
            </a:pPr>
            <a:r>
              <a:rPr lang="en-US" sz="3200" b="1" dirty="0" smtClean="0"/>
              <a:t> Local Henry coefficient color map indicates the regions within the zeolite that contribute most to the overall Henry coefficients</a:t>
            </a:r>
          </a:p>
          <a:p>
            <a:endParaRPr lang="en-US" sz="3200" dirty="0"/>
          </a:p>
        </p:txBody>
      </p:sp>
      <p:sp>
        <p:nvSpPr>
          <p:cNvPr id="312" name="TextBox 311"/>
          <p:cNvSpPr txBox="1"/>
          <p:nvPr/>
        </p:nvSpPr>
        <p:spPr>
          <a:xfrm>
            <a:off x="36796368" y="10368352"/>
            <a:ext cx="42370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Henry coefficients (IZA)</a:t>
            </a:r>
            <a:endParaRPr lang="en-US" sz="3200" b="1" dirty="0"/>
          </a:p>
        </p:txBody>
      </p:sp>
      <p:sp>
        <p:nvSpPr>
          <p:cNvPr id="313" name="TextBox 312"/>
          <p:cNvSpPr txBox="1"/>
          <p:nvPr/>
        </p:nvSpPr>
        <p:spPr>
          <a:xfrm>
            <a:off x="36259523" y="14735340"/>
            <a:ext cx="56637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Local Henry coefficients (MFI) </a:t>
            </a:r>
            <a:endParaRPr lang="en-US" sz="3200" b="1" dirty="0"/>
          </a:p>
        </p:txBody>
      </p:sp>
      <p:sp>
        <p:nvSpPr>
          <p:cNvPr id="356" name="Content Placeholder 7"/>
          <p:cNvSpPr txBox="1">
            <a:spLocks/>
          </p:cNvSpPr>
          <p:nvPr/>
        </p:nvSpPr>
        <p:spPr bwMode="auto">
          <a:xfrm>
            <a:off x="29168999" y="20658550"/>
            <a:ext cx="13232800" cy="10860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5000"/>
              </a:srgbClr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5189" b="1" cap="small" dirty="0" smtClean="0"/>
              <a:t>           </a:t>
            </a:r>
            <a:endParaRPr lang="en-US" sz="4400" b="1" i="1" dirty="0" smtClean="0">
              <a:solidFill>
                <a:srgbClr val="604A7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550700" y="22552896"/>
            <a:ext cx="4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9" name="TextBox 228"/>
          <p:cNvSpPr txBox="1"/>
          <p:nvPr/>
        </p:nvSpPr>
        <p:spPr>
          <a:xfrm>
            <a:off x="33708099" y="20658550"/>
            <a:ext cx="473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 smtClean="0"/>
              <a:t>Future work</a:t>
            </a:r>
            <a:endParaRPr lang="en-US" sz="5400" cap="all" dirty="0"/>
          </a:p>
        </p:txBody>
      </p:sp>
      <p:sp>
        <p:nvSpPr>
          <p:cNvPr id="230" name="TextBox 229"/>
          <p:cNvSpPr txBox="1"/>
          <p:nvPr/>
        </p:nvSpPr>
        <p:spPr>
          <a:xfrm>
            <a:off x="33115632" y="27715358"/>
            <a:ext cx="7320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 smtClean="0"/>
              <a:t>acknowledgment</a:t>
            </a:r>
            <a:endParaRPr lang="en-US" sz="5400" cap="all" dirty="0"/>
          </a:p>
        </p:txBody>
      </p:sp>
      <p:pic>
        <p:nvPicPr>
          <p:cNvPr id="314" name="Picture 41" descr="GCMC_methane_MFI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758425" y="23066665"/>
            <a:ext cx="4038063" cy="398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" name="TextBox 314"/>
          <p:cNvSpPr txBox="1"/>
          <p:nvPr/>
        </p:nvSpPr>
        <p:spPr>
          <a:xfrm>
            <a:off x="29553010" y="21989646"/>
            <a:ext cx="4004027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 Adsorption Isotherm calculations using GPU for CO</a:t>
            </a:r>
            <a:r>
              <a:rPr lang="en-US" sz="3200" b="1" baseline="-25000" dirty="0" smtClean="0"/>
              <a:t>2</a:t>
            </a:r>
            <a:endParaRPr lang="en-US" sz="1000" b="1" baseline="-25000" dirty="0" smtClean="0"/>
          </a:p>
          <a:p>
            <a:pPr>
              <a:buFontTx/>
              <a:buChar char="-"/>
            </a:pPr>
            <a:r>
              <a:rPr lang="en-US" sz="3200" b="1" dirty="0" smtClean="0"/>
              <a:t> Determine good parallelization strategy for the adsorption isotherms </a:t>
            </a:r>
          </a:p>
          <a:p>
            <a:pPr>
              <a:buFontTx/>
              <a:buChar char="-"/>
            </a:pPr>
            <a:r>
              <a:rPr lang="en-US" sz="3200" b="1" dirty="0" smtClean="0"/>
              <a:t> Henry coefficient calculations for ZIFs, and metal-organic frameworks</a:t>
            </a:r>
          </a:p>
          <a:p>
            <a:endParaRPr lang="en-US" sz="3200" dirty="0"/>
          </a:p>
        </p:txBody>
      </p:sp>
      <p:sp>
        <p:nvSpPr>
          <p:cNvPr id="316" name="Rectangle 315"/>
          <p:cNvSpPr/>
          <p:nvPr/>
        </p:nvSpPr>
        <p:spPr>
          <a:xfrm>
            <a:off x="38181553" y="23087305"/>
            <a:ext cx="3622704" cy="1266301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1" name="Rectangle 320"/>
          <p:cNvSpPr/>
          <p:nvPr/>
        </p:nvSpPr>
        <p:spPr>
          <a:xfrm>
            <a:off x="40771766" y="23277188"/>
            <a:ext cx="878556" cy="844112"/>
          </a:xfrm>
          <a:prstGeom prst="rect">
            <a:avLst/>
          </a:prstGeom>
          <a:solidFill>
            <a:srgbClr val="80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4" name="TextBox 323"/>
          <p:cNvSpPr txBox="1"/>
          <p:nvPr/>
        </p:nvSpPr>
        <p:spPr>
          <a:xfrm>
            <a:off x="40714039" y="23375604"/>
            <a:ext cx="103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SM14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38068906" y="22494487"/>
            <a:ext cx="386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GPU Tesla C2050 14 SMs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327" name="Straight Arrow Connector 326"/>
          <p:cNvCxnSpPr/>
          <p:nvPr/>
        </p:nvCxnSpPr>
        <p:spPr>
          <a:xfrm rot="16200000" flipH="1">
            <a:off x="38047721" y="24784503"/>
            <a:ext cx="1330296" cy="759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rot="16200000" flipH="1">
            <a:off x="40554388" y="24823654"/>
            <a:ext cx="1330296" cy="759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/>
        </p:nvSpPr>
        <p:spPr>
          <a:xfrm>
            <a:off x="40246938" y="23323266"/>
            <a:ext cx="440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331" name="TextBox 330"/>
          <p:cNvSpPr txBox="1"/>
          <p:nvPr/>
        </p:nvSpPr>
        <p:spPr>
          <a:xfrm>
            <a:off x="38185017" y="25568751"/>
            <a:ext cx="1921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GCMC</a:t>
            </a:r>
          </a:p>
          <a:p>
            <a:r>
              <a:rPr lang="en-US" sz="2800" b="1" dirty="0" smtClean="0"/>
              <a:t>P = 1 atm</a:t>
            </a:r>
            <a:endParaRPr lang="en-US" sz="2800" b="1" dirty="0"/>
          </a:p>
        </p:txBody>
      </p:sp>
      <p:sp>
        <p:nvSpPr>
          <p:cNvPr id="332" name="TextBox 331"/>
          <p:cNvSpPr txBox="1"/>
          <p:nvPr/>
        </p:nvSpPr>
        <p:spPr>
          <a:xfrm>
            <a:off x="40272865" y="25568751"/>
            <a:ext cx="1934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GCMC</a:t>
            </a:r>
          </a:p>
          <a:p>
            <a:r>
              <a:rPr lang="en-US" sz="2800" b="1" dirty="0" smtClean="0"/>
              <a:t>P = 100 atm</a:t>
            </a:r>
            <a:endParaRPr lang="en-US" sz="2800" b="1" dirty="0"/>
          </a:p>
        </p:txBody>
      </p:sp>
      <p:sp>
        <p:nvSpPr>
          <p:cNvPr id="333" name="TextBox 332"/>
          <p:cNvSpPr txBox="1"/>
          <p:nvPr/>
        </p:nvSpPr>
        <p:spPr>
          <a:xfrm>
            <a:off x="33785361" y="22494487"/>
            <a:ext cx="447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GPU Adsorption Isotherm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29629978" y="29226689"/>
            <a:ext cx="12293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/>
              <a:t> This work was supported by the Director, Office of Science, Advanced Scientific Computing Research, of the U.S. Department of Energy under Contract No. DE-AC02-05CH11231. </a:t>
            </a:r>
            <a:endParaRPr lang="en-US" sz="3200" dirty="0"/>
          </a:p>
        </p:txBody>
      </p:sp>
      <p:sp>
        <p:nvSpPr>
          <p:cNvPr id="363" name="TextBox 362"/>
          <p:cNvSpPr txBox="1"/>
          <p:nvPr/>
        </p:nvSpPr>
        <p:spPr>
          <a:xfrm>
            <a:off x="1967408" y="19735220"/>
            <a:ext cx="1288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 smtClean="0"/>
              <a:t>Architecture</a:t>
            </a:r>
            <a:r>
              <a:rPr lang="en-US" sz="5400" b="1" cap="small" dirty="0" smtClean="0"/>
              <a:t>: </a:t>
            </a:r>
            <a:r>
              <a:rPr lang="en-US" sz="5400" cap="small" dirty="0" smtClean="0"/>
              <a:t>NERSC Dirac GPU Cluster</a:t>
            </a:r>
            <a:endParaRPr lang="en-US" sz="5400" dirty="0"/>
          </a:p>
        </p:txBody>
      </p:sp>
      <p:sp>
        <p:nvSpPr>
          <p:cNvPr id="365" name="Rectangle 364"/>
          <p:cNvSpPr/>
          <p:nvPr/>
        </p:nvSpPr>
        <p:spPr>
          <a:xfrm>
            <a:off x="39291414" y="23277188"/>
            <a:ext cx="878556" cy="844112"/>
          </a:xfrm>
          <a:prstGeom prst="rect">
            <a:avLst/>
          </a:prstGeom>
          <a:solidFill>
            <a:srgbClr val="80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</p:txBody>
      </p:sp>
      <p:sp>
        <p:nvSpPr>
          <p:cNvPr id="323" name="TextBox 322"/>
          <p:cNvSpPr txBox="1"/>
          <p:nvPr/>
        </p:nvSpPr>
        <p:spPr>
          <a:xfrm>
            <a:off x="39313192" y="23375604"/>
            <a:ext cx="85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SM2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38284006" y="23280593"/>
            <a:ext cx="878556" cy="844112"/>
          </a:xfrm>
          <a:prstGeom prst="rect">
            <a:avLst/>
          </a:prstGeom>
          <a:solidFill>
            <a:srgbClr val="80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2" name="TextBox 321"/>
          <p:cNvSpPr txBox="1"/>
          <p:nvPr/>
        </p:nvSpPr>
        <p:spPr>
          <a:xfrm>
            <a:off x="38303248" y="23375604"/>
            <a:ext cx="85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SM1</a:t>
            </a: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39906" y="15346619"/>
            <a:ext cx="4775830" cy="45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738</Words>
  <Application>Microsoft Macintosh PowerPoint</Application>
  <PresentationFormat>Custom</PresentationFormat>
  <Paragraphs>112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Preissl</dc:creator>
  <cp:lastModifiedBy>Alice Koniges</cp:lastModifiedBy>
  <cp:revision>78</cp:revision>
  <cp:lastPrinted>2010-04-16T23:37:59Z</cp:lastPrinted>
  <dcterms:created xsi:type="dcterms:W3CDTF">2011-07-05T16:38:43Z</dcterms:created>
  <dcterms:modified xsi:type="dcterms:W3CDTF">2013-04-22T18:12:53Z</dcterms:modified>
</cp:coreProperties>
</file>