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5" r:id="rId2"/>
    <p:sldId id="343" r:id="rId3"/>
    <p:sldId id="375" r:id="rId4"/>
    <p:sldId id="377" r:id="rId5"/>
    <p:sldId id="378" r:id="rId6"/>
    <p:sldId id="379" r:id="rId7"/>
    <p:sldId id="3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holas Wrigh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98989"/>
    <a:srgbClr val="008000"/>
    <a:srgbClr val="4FA556"/>
    <a:srgbClr val="82C387"/>
    <a:srgbClr val="82C376"/>
    <a:srgbClr val="229246"/>
    <a:srgbClr val="F8961D"/>
    <a:srgbClr val="194963"/>
    <a:srgbClr val="D2E3EB"/>
    <a:srgbClr val="23A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581" autoAdjust="0"/>
    <p:restoredTop sz="82799" autoAdjust="0"/>
  </p:normalViewPr>
  <p:slideViewPr>
    <p:cSldViewPr snapToGrid="0" snapToObjects="1" showGuides="1">
      <p:cViewPr>
        <p:scale>
          <a:sx n="100" d="100"/>
          <a:sy n="100" d="100"/>
        </p:scale>
        <p:origin x="-2424" y="-80"/>
      </p:cViewPr>
      <p:guideLst>
        <p:guide orient="horz" pos="3288"/>
        <p:guide orient="horz" pos="1428"/>
        <p:guide orient="horz" pos="1492"/>
        <p:guide orient="horz" pos="2784"/>
        <p:guide pos="2909"/>
        <p:guide pos="4281"/>
        <p:guide pos="4209"/>
        <p:guide pos="5581"/>
        <p:guide pos="15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900" smtClean="0"/>
              <a:t>NERSC Presentation</a:t>
            </a:r>
            <a:endParaRPr lang="en-US" sz="9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D68A3-9B80-584C-9BEB-F8B43CF5A651}" type="datetime1">
              <a:rPr lang="en-US" sz="900" smtClean="0"/>
              <a:pPr/>
              <a:t>9/10/14</a:t>
            </a:fld>
            <a:endParaRPr lang="en-US" sz="9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9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58F80-FCEC-C745-BEA9-0BA1921C5D36}" type="slidenum">
              <a:rPr lang="en-US" sz="900" smtClean="0"/>
              <a:pPr/>
              <a:t>‹#›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057137354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NERSC Presentation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EAFF0-7375-1D4A-A389-D6238357B121}" type="datetime1">
              <a:rPr lang="en-US" smtClean="0"/>
              <a:pPr/>
              <a:t>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511CB-48C6-1D49-AC56-5A39CE8EA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8457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NGF team manages a variety of general purpose storage resources which are available to </a:t>
            </a:r>
            <a:r>
              <a:rPr lang="en-US" dirty="0" err="1" smtClean="0"/>
              <a:t>nersc</a:t>
            </a:r>
            <a:r>
              <a:rPr lang="en-US" dirty="0" smtClean="0"/>
              <a:t> users and projects,</a:t>
            </a:r>
            <a:r>
              <a:rPr lang="en-US" baseline="0" dirty="0" smtClean="0"/>
              <a:t> as well as some more specialized file systems which are used for specific purposes such as supporting the operation of NERSC computational systems, or the gene sequencing systems at the JGI.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NERSC Presentation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9FEAFF0-7375-1D4A-A389-D6238357B121}" type="datetime1">
              <a:rPr lang="en-US" smtClean="0"/>
              <a:pPr/>
              <a:t>9/10/14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511CB-48C6-1D49-AC56-5A39CE8EA9E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74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provisioning of home and scratch space has been performed automatically when new users are added to NIM by means of a NIM finger script.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Project directories, and special storage resources on the other hand have been provisioned manually in an as requested manner by NGF team personnel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With increasing project directory requests, and more recently with the new policy decision to create a project directory by default for every new project, it has become important to automate project </a:t>
            </a:r>
            <a:r>
              <a:rPr lang="en-US" dirty="0" err="1" smtClean="0"/>
              <a:t>dir</a:t>
            </a:r>
            <a:r>
              <a:rPr lang="en-US" dirty="0" smtClean="0"/>
              <a:t> </a:t>
            </a:r>
            <a:r>
              <a:rPr lang="en-US" dirty="0" smtClean="0"/>
              <a:t>creation</a:t>
            </a:r>
            <a:r>
              <a:rPr lang="en-US" baseline="0" dirty="0" smtClean="0"/>
              <a:t> </a:t>
            </a:r>
            <a:r>
              <a:rPr lang="en-US" dirty="0" smtClean="0"/>
              <a:t>both </a:t>
            </a:r>
            <a:r>
              <a:rPr lang="en-US" dirty="0" smtClean="0"/>
              <a:t>to help relieve the NGF team of a growing body of routine maintenance work, and to improve NERSC’s responsiveness to user requests.</a:t>
            </a:r>
          </a:p>
          <a:p>
            <a:endParaRPr lang="en-US" dirty="0" smtClean="0"/>
          </a:p>
          <a:p>
            <a:r>
              <a:rPr lang="en-US" dirty="0" smtClean="0"/>
              <a:t>In addition</a:t>
            </a:r>
            <a:r>
              <a:rPr lang="en-US" baseline="0" dirty="0" smtClean="0"/>
              <a:t> to</a:t>
            </a:r>
            <a:r>
              <a:rPr lang="en-US" dirty="0" smtClean="0"/>
              <a:t> the initial creation of project directories, the adjustment, and tracking of quotas, as well as the enforcement of quota</a:t>
            </a:r>
            <a:r>
              <a:rPr lang="en-US" baseline="0" dirty="0" smtClean="0"/>
              <a:t> allocation</a:t>
            </a:r>
            <a:r>
              <a:rPr lang="en-US" dirty="0" smtClean="0"/>
              <a:t> lifetimes</a:t>
            </a:r>
            <a:r>
              <a:rPr lang="en-US" baseline="0" dirty="0" smtClean="0"/>
              <a:t> has been both a burden on staff, and prone to errors.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order</a:t>
            </a:r>
            <a:r>
              <a:rPr lang="en-US" baseline="0" dirty="0" smtClean="0"/>
              <a:t> to drive this automation out of NIM, it has been necessary to enhance NIM with new resource types and attributes such as project directories, and quotas.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development of this new automated provisioning capability has been a joint effort involving design and development by SSG, and NIM team members, and drawing on USG for input as to requirements.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NERSC Presentation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9FEAFF0-7375-1D4A-A389-D6238357B121}" type="datetime1">
              <a:rPr lang="en-US" smtClean="0"/>
              <a:pPr/>
              <a:t>9/10/14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511CB-48C6-1D49-AC56-5A39CE8EA9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7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Recently, we deployed the first new features to be completed</a:t>
            </a:r>
            <a:r>
              <a:rPr lang="en-US" baseline="0" dirty="0" smtClean="0"/>
              <a:t> as part of this project, namely the creation of project directories, owning </a:t>
            </a:r>
            <a:r>
              <a:rPr lang="en-US" baseline="0" dirty="0" smtClean="0"/>
              <a:t>UID, GID </a:t>
            </a:r>
            <a:r>
              <a:rPr lang="en-US" baseline="0" dirty="0" smtClean="0"/>
              <a:t>and quota management </a:t>
            </a:r>
            <a:r>
              <a:rPr lang="en-US" baseline="0" dirty="0" smtClean="0"/>
              <a:t>for </a:t>
            </a:r>
            <a:r>
              <a:rPr lang="en-US" baseline="0" dirty="0" smtClean="0"/>
              <a:t>project directories, and home/scratch quota management.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NERSC Presentation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9FEAFF0-7375-1D4A-A389-D6238357B121}" type="datetime1">
              <a:rPr lang="en-US" smtClean="0"/>
              <a:pPr/>
              <a:t>9/10/14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511CB-48C6-1D49-AC56-5A39CE8EA9E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93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brings us to the ongoing automation goals which we are still working towards. In no particular order, we plan to </a:t>
            </a:r>
            <a:r>
              <a:rPr lang="en-US" baseline="0" dirty="0" smtClean="0"/>
              <a:t>replace the current </a:t>
            </a:r>
            <a:r>
              <a:rPr lang="en-US" baseline="0" dirty="0" err="1" smtClean="0"/>
              <a:t>userdir</a:t>
            </a:r>
            <a:r>
              <a:rPr lang="en-US" baseline="0" dirty="0" smtClean="0"/>
              <a:t> </a:t>
            </a:r>
            <a:r>
              <a:rPr lang="en-US" baseline="0" dirty="0" smtClean="0"/>
              <a:t>finger with an implementation using </a:t>
            </a:r>
            <a:r>
              <a:rPr lang="en-US" baseline="0" dirty="0" smtClean="0"/>
              <a:t>the new NIM&lt;-&gt;NGF automation </a:t>
            </a:r>
            <a:r>
              <a:rPr lang="en-US" baseline="0" dirty="0" smtClean="0"/>
              <a:t>framework, add support for other NGF resources such as JGI </a:t>
            </a:r>
            <a:r>
              <a:rPr lang="en-US" baseline="0" dirty="0" err="1" smtClean="0"/>
              <a:t>filesystems</a:t>
            </a:r>
            <a:r>
              <a:rPr lang="en-US" baseline="0" dirty="0" smtClean="0"/>
              <a:t>, Give/Take directories, etc., implement archiving of NGF directories, and periodic validation of congruence between NIM state, and NGF configuration.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NERSC Presentation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9FEAFF0-7375-1D4A-A389-D6238357B121}" type="datetime1">
              <a:rPr lang="en-US" smtClean="0"/>
              <a:pPr/>
              <a:t>9/10/14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511CB-48C6-1D49-AC56-5A39CE8EA9E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3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5.png"/><Relationship Id="rId8" Type="http://schemas.openxmlformats.org/officeDocument/2006/relationships/image" Target="../media/image11.jpeg"/><Relationship Id="rId9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 userDrawn="1"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>
          <a:xfrm>
            <a:off x="4624388" y="4764682"/>
            <a:ext cx="4214812" cy="933450"/>
          </a:xfrm>
        </p:spPr>
        <p:txBody>
          <a:bodyPr anchor="ctr" anchorCtr="0">
            <a:normAutofit/>
          </a:bodyPr>
          <a:lstStyle>
            <a:lvl1pPr marL="0" indent="0">
              <a:defRPr sz="2800"/>
            </a:lvl1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4786" y="595580"/>
            <a:ext cx="3470021" cy="3468418"/>
          </a:xfrm>
        </p:spPr>
        <p:txBody>
          <a:bodyPr lIns="45720" tIns="45720" rIns="45720" anchor="ctr" anchorCtr="0">
            <a:norm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Helvetica Neue Bold Condensed"/>
                <a:cs typeface="Helvetica Neue Bold Condensed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title styles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239927" y="6368805"/>
            <a:ext cx="2864157" cy="365125"/>
          </a:xfr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6"/>
          </p:nvPr>
        </p:nvSpPr>
        <p:spPr>
          <a:xfrm>
            <a:off x="4624388" y="5781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400" b="1" i="0">
                <a:solidFill>
                  <a:schemeClr val="accent5"/>
                </a:solidFill>
              </a:defRPr>
            </a:lvl1pPr>
          </a:lstStyle>
          <a:p>
            <a:fld id="{D897A66F-DFB6-CB44-8B31-7FAB7C20B0C7}" type="datetime4">
              <a:rPr lang="en-US" smtClean="0"/>
              <a:pPr/>
              <a:t>September 10, 2014</a:t>
            </a:fld>
            <a:endParaRPr lang="en-US" dirty="0"/>
          </a:p>
        </p:txBody>
      </p:sp>
      <p:pic>
        <p:nvPicPr>
          <p:cNvPr id="14" name="Picture Placeholder 17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67" r="-467"/>
          <a:stretch>
            <a:fillRect/>
          </a:stretch>
        </p:blipFill>
        <p:spPr>
          <a:xfrm>
            <a:off x="4624388" y="231648"/>
            <a:ext cx="2057400" cy="2057400"/>
          </a:xfrm>
          <a:prstGeom prst="rect">
            <a:avLst/>
          </a:prstGeom>
        </p:spPr>
      </p:pic>
      <p:pic>
        <p:nvPicPr>
          <p:cNvPr id="15" name="Picture Placeholder 19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95" r="-895"/>
          <a:stretch>
            <a:fillRect/>
          </a:stretch>
        </p:blipFill>
        <p:spPr>
          <a:xfrm>
            <a:off x="4636639" y="2383083"/>
            <a:ext cx="960120" cy="960120"/>
          </a:xfrm>
          <a:prstGeom prst="rect">
            <a:avLst/>
          </a:prstGeom>
        </p:spPr>
      </p:pic>
      <p:pic>
        <p:nvPicPr>
          <p:cNvPr id="16" name="Picture Placeholder 1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67" r="-467"/>
          <a:stretch>
            <a:fillRect/>
          </a:stretch>
        </p:blipFill>
        <p:spPr>
          <a:xfrm>
            <a:off x="6767402" y="231648"/>
            <a:ext cx="2057400" cy="20574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20221" y="3454985"/>
            <a:ext cx="961567" cy="96156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0221" y="2383083"/>
            <a:ext cx="955924" cy="9559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635192" y="3454985"/>
            <a:ext cx="961567" cy="961568"/>
          </a:xfrm>
          <a:prstGeom prst="rect">
            <a:avLst/>
          </a:prstGeom>
        </p:spPr>
      </p:pic>
      <p:pic>
        <p:nvPicPr>
          <p:cNvPr id="2" name="Picture 1" descr="m152_Ott_s271115_snap.png"/>
          <p:cNvPicPr>
            <a:picLocks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7402" y="2377440"/>
            <a:ext cx="2057400" cy="20391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52499" y="5029200"/>
            <a:ext cx="2146301" cy="87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20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360342" y="1033027"/>
            <a:ext cx="8457072" cy="188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r="7975"/>
          <a:stretch/>
        </p:blipFill>
        <p:spPr>
          <a:xfrm>
            <a:off x="7239000" y="179868"/>
            <a:ext cx="1905000" cy="839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42" y="4450221"/>
            <a:ext cx="8499496" cy="769479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8156" y="1107627"/>
            <a:ext cx="5535344" cy="2829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 userDrawn="1"/>
        </p:nvSpPr>
        <p:spPr>
          <a:xfrm>
            <a:off x="274564" y="1413567"/>
            <a:ext cx="6404872" cy="2039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6897" y="1499558"/>
            <a:ext cx="5937121" cy="1859978"/>
          </a:xfrm>
        </p:spPr>
        <p:txBody>
          <a:bodyPr anchor="ctr" anchorCtr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10" descr="DOE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329"/>
          <a:stretch>
            <a:fillRect/>
          </a:stretch>
        </p:blipFill>
        <p:spPr bwMode="auto">
          <a:xfrm>
            <a:off x="247292" y="6277668"/>
            <a:ext cx="2209800" cy="50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114766"/>
                </a:solidFill>
              </a:defRPr>
            </a:lvl1pPr>
          </a:lstStyle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114766"/>
                </a:solidFill>
              </a:defRPr>
            </a:lvl1pPr>
          </a:lstStyle>
          <a:p>
            <a:r>
              <a:rPr lang="en-US" dirty="0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1983841" y="3810610"/>
            <a:ext cx="4214812" cy="467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 userDrawn="1"/>
        </p:nvSpPr>
        <p:spPr>
          <a:xfrm>
            <a:off x="1983840" y="2382290"/>
            <a:ext cx="6586999" cy="933450"/>
          </a:xfrm>
          <a:prstGeom prst="rect">
            <a:avLst/>
          </a:prstGeo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defRPr sz="280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Helvetica Neue Bold Condensed"/>
              <a:ea typeface="+mj-ea"/>
              <a:cs typeface="Helvetica Neue Bold Condensed"/>
            </a:endParaRPr>
          </a:p>
        </p:txBody>
      </p:sp>
      <p:pic>
        <p:nvPicPr>
          <p:cNvPr id="13" name="Picture Placeholder 19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95" r="-895"/>
          <a:stretch>
            <a:fillRect/>
          </a:stretch>
        </p:blipFill>
        <p:spPr>
          <a:xfrm>
            <a:off x="3534123" y="3555702"/>
            <a:ext cx="1004970" cy="9559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84814" y="3555702"/>
            <a:ext cx="955924" cy="9559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17869" y="3550059"/>
            <a:ext cx="961567" cy="961568"/>
          </a:xfrm>
          <a:prstGeom prst="rect">
            <a:avLst/>
          </a:prstGeom>
        </p:spPr>
      </p:pic>
      <p:pic>
        <p:nvPicPr>
          <p:cNvPr id="21" name="Picture Placeholder 17"/>
          <p:cNvPicPr>
            <a:picLocks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67" r="-467"/>
          <a:stretch>
            <a:fillRect/>
          </a:stretch>
        </p:blipFill>
        <p:spPr>
          <a:xfrm>
            <a:off x="6783338" y="1413567"/>
            <a:ext cx="2057400" cy="2039112"/>
          </a:xfrm>
          <a:prstGeom prst="rect">
            <a:avLst/>
          </a:prstGeom>
        </p:spPr>
      </p:pic>
      <p:pic>
        <p:nvPicPr>
          <p:cNvPr id="22" name="Picture Placeholder 18"/>
          <p:cNvPicPr>
            <a:picLocks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67" r="-467"/>
          <a:stretch>
            <a:fillRect/>
          </a:stretch>
        </p:blipFill>
        <p:spPr>
          <a:xfrm>
            <a:off x="4643122" y="3550059"/>
            <a:ext cx="970192" cy="961568"/>
          </a:xfrm>
          <a:prstGeom prst="rect">
            <a:avLst/>
          </a:prstGeom>
        </p:spPr>
      </p:pic>
      <p:pic>
        <p:nvPicPr>
          <p:cNvPr id="20" name="Picture 19" descr="m152_Ott_s271115_snap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3678" y="3550059"/>
            <a:ext cx="960120" cy="96156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82600" y="4508500"/>
            <a:ext cx="3338316" cy="170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8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360342" y="1033027"/>
            <a:ext cx="8457072" cy="188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0" descr="DOE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329"/>
          <a:stretch>
            <a:fillRect/>
          </a:stretch>
        </p:blipFill>
        <p:spPr bwMode="auto">
          <a:xfrm>
            <a:off x="247292" y="6277668"/>
            <a:ext cx="2209800" cy="50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114766"/>
                </a:solidFill>
              </a:defRPr>
            </a:lvl1pPr>
          </a:lstStyle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16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114766"/>
                </a:solidFill>
              </a:defRPr>
            </a:lvl1pPr>
          </a:lstStyle>
          <a:p>
            <a:r>
              <a:rPr lang="en-US" dirty="0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dirty="0" smtClean="0"/>
              <a:t> -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/>
          <a:srcRect r="7975"/>
          <a:stretch/>
        </p:blipFill>
        <p:spPr>
          <a:xfrm>
            <a:off x="7239000" y="179868"/>
            <a:ext cx="1905000" cy="839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0480"/>
            <a:ext cx="4038600" cy="48656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0480"/>
            <a:ext cx="4038600" cy="48656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360342" y="1033027"/>
            <a:ext cx="8457072" cy="188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/>
          <a:srcRect r="7975"/>
          <a:stretch/>
        </p:blipFill>
        <p:spPr>
          <a:xfrm>
            <a:off x="7239000" y="179868"/>
            <a:ext cx="1905000" cy="839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080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0565"/>
            <a:ext cx="4040188" cy="42355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80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90565"/>
            <a:ext cx="4041775" cy="42355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60342" y="1033027"/>
            <a:ext cx="8457072" cy="188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r="7975"/>
          <a:stretch/>
        </p:blipFill>
        <p:spPr>
          <a:xfrm>
            <a:off x="7239000" y="179868"/>
            <a:ext cx="1905000" cy="839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342" y="1033027"/>
            <a:ext cx="8457072" cy="188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r="7975"/>
          <a:stretch/>
        </p:blipFill>
        <p:spPr>
          <a:xfrm>
            <a:off x="7239000" y="179868"/>
            <a:ext cx="1905000" cy="839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 flipV="1">
            <a:off x="360342" y="1033027"/>
            <a:ext cx="8457072" cy="188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/>
          <a:srcRect r="7975"/>
          <a:stretch/>
        </p:blipFill>
        <p:spPr>
          <a:xfrm>
            <a:off x="7239000" y="179868"/>
            <a:ext cx="1905000" cy="839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1171"/>
            <a:ext cx="3008313" cy="1030519"/>
          </a:xfrm>
        </p:spPr>
        <p:txBody>
          <a:bodyPr anchor="ctr" anchorCtr="0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1171"/>
            <a:ext cx="5111750" cy="49349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28798"/>
            <a:ext cx="3008313" cy="37973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/>
          <a:srcRect r="7975"/>
          <a:stretch/>
        </p:blipFill>
        <p:spPr>
          <a:xfrm>
            <a:off x="7239000" y="179868"/>
            <a:ext cx="1905000" cy="839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32047"/>
            <a:ext cx="5486400" cy="349552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/>
          <a:srcRect r="7975"/>
          <a:stretch/>
        </p:blipFill>
        <p:spPr>
          <a:xfrm>
            <a:off x="7239000" y="179868"/>
            <a:ext cx="1905000" cy="8397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342" y="179868"/>
            <a:ext cx="6819032" cy="769479"/>
          </a:xfrm>
          <a:prstGeom prst="rect">
            <a:avLst/>
          </a:prstGeom>
        </p:spPr>
        <p:txBody>
          <a:bodyPr vert="horz" lIns="91440" tIns="0" rIns="91440" bIns="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114766"/>
                </a:solidFill>
              </a:defRPr>
            </a:lvl1pPr>
          </a:lstStyle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18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114766"/>
                </a:solidFill>
              </a:defRPr>
            </a:lvl1pPr>
          </a:lstStyle>
          <a:p>
            <a:r>
              <a:rPr lang="en-US" dirty="0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dirty="0" smtClean="0"/>
              <a:t> -</a:t>
            </a:r>
            <a:endParaRPr lang="en-US" dirty="0"/>
          </a:p>
        </p:txBody>
      </p:sp>
      <p:pic>
        <p:nvPicPr>
          <p:cNvPr id="9" name="Picture 10" descr="DOE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329"/>
          <a:stretch>
            <a:fillRect/>
          </a:stretch>
        </p:blipFill>
        <p:spPr bwMode="auto">
          <a:xfrm>
            <a:off x="247292" y="6277668"/>
            <a:ext cx="2209800" cy="50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 descr="LBNL_Logo-Full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7394" y="6277227"/>
            <a:ext cx="590020" cy="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228600" indent="-228600" algn="l" defTabSz="457200" rtl="0" eaLnBrk="1" latinLnBrk="0" hangingPunct="1">
        <a:spcBef>
          <a:spcPct val="0"/>
        </a:spcBef>
        <a:buNone/>
        <a:defRPr sz="3200" b="0" i="0" u="none" kern="1200" cap="none">
          <a:solidFill>
            <a:schemeClr val="tx2"/>
          </a:solidFill>
          <a:latin typeface="Helvetica Neue Bold Condensed"/>
          <a:ea typeface="+mj-ea"/>
          <a:cs typeface="Helvetica Neue Bold Condense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4388" y="4764681"/>
            <a:ext cx="4214812" cy="1756215"/>
          </a:xfrm>
        </p:spPr>
        <p:txBody>
          <a:bodyPr>
            <a:normAutofit/>
          </a:bodyPr>
          <a:lstStyle/>
          <a:p>
            <a:r>
              <a:rPr lang="en-US" dirty="0" smtClean="0"/>
              <a:t>Allison Andrews</a:t>
            </a:r>
            <a:br>
              <a:rPr lang="en-US" dirty="0" smtClean="0"/>
            </a:br>
            <a:r>
              <a:rPr lang="en-US" sz="2000" dirty="0" smtClean="0"/>
              <a:t>NERSC Storage Systems Group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1800" dirty="0" smtClean="0"/>
              <a:t>Oakland Scientific Facility</a:t>
            </a:r>
            <a:br>
              <a:rPr lang="en-US" sz="1800" dirty="0" smtClean="0"/>
            </a:br>
            <a:r>
              <a:rPr lang="en-US" sz="1800" dirty="0" smtClean="0"/>
              <a:t>Sept. 10, 2014</a:t>
            </a: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Automated provisioning in NGF with NIM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0973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NGF general purpose storage resources(routinely available to </a:t>
            </a:r>
            <a:r>
              <a:rPr lang="en-US" dirty="0" err="1" smtClean="0"/>
              <a:t>nersc</a:t>
            </a:r>
            <a:r>
              <a:rPr lang="en-US" dirty="0" smtClean="0"/>
              <a:t> users and projects)</a:t>
            </a:r>
          </a:p>
          <a:p>
            <a:pPr lvl="1"/>
            <a:r>
              <a:rPr lang="en-US" dirty="0" smtClean="0"/>
              <a:t>Home Directories(/global/homes/&lt;initial&gt;/&lt;user&gt;)</a:t>
            </a:r>
          </a:p>
          <a:p>
            <a:pPr lvl="1"/>
            <a:r>
              <a:rPr lang="en-US" dirty="0" smtClean="0"/>
              <a:t>Scratch </a:t>
            </a:r>
            <a:r>
              <a:rPr lang="en-US" dirty="0"/>
              <a:t>Directories (/global/scratch2/</a:t>
            </a:r>
            <a:r>
              <a:rPr lang="en-US" dirty="0" err="1"/>
              <a:t>sd</a:t>
            </a:r>
            <a:r>
              <a:rPr lang="en-US" dirty="0" smtClean="0"/>
              <a:t>/&lt;user&gt;)</a:t>
            </a:r>
          </a:p>
          <a:p>
            <a:pPr lvl="1"/>
            <a:r>
              <a:rPr lang="en-US" dirty="0" smtClean="0"/>
              <a:t>Project Directories (/project/</a:t>
            </a:r>
            <a:r>
              <a:rPr lang="en-US" dirty="0" err="1" smtClean="0"/>
              <a:t>projectdirs</a:t>
            </a:r>
            <a:r>
              <a:rPr lang="en-US" dirty="0" smtClean="0"/>
              <a:t>/&lt;</a:t>
            </a:r>
            <a:r>
              <a:rPr lang="en-US" dirty="0" err="1" smtClean="0"/>
              <a:t>proj</a:t>
            </a:r>
            <a:r>
              <a:rPr lang="en-US" dirty="0" smtClean="0"/>
              <a:t>&gt;)</a:t>
            </a:r>
          </a:p>
          <a:p>
            <a:pPr lvl="1"/>
            <a:r>
              <a:rPr lang="en-US" dirty="0" smtClean="0"/>
              <a:t>JGI </a:t>
            </a:r>
            <a:r>
              <a:rPr lang="en-US" dirty="0"/>
              <a:t>scratch directories (/global/</a:t>
            </a:r>
            <a:r>
              <a:rPr lang="en-US" dirty="0" err="1"/>
              <a:t>projectb</a:t>
            </a:r>
            <a:r>
              <a:rPr lang="en-US" dirty="0"/>
              <a:t>/scratch/&lt;user&gt;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JGI </a:t>
            </a:r>
            <a:r>
              <a:rPr lang="en-US" dirty="0"/>
              <a:t>project directories (/global/</a:t>
            </a:r>
            <a:r>
              <a:rPr lang="en-US" dirty="0" err="1"/>
              <a:t>dna</a:t>
            </a:r>
            <a:r>
              <a:rPr lang="en-US" dirty="0"/>
              <a:t>/</a:t>
            </a:r>
            <a:r>
              <a:rPr lang="en-US" dirty="0" err="1"/>
              <a:t>projectdirs</a:t>
            </a:r>
            <a:r>
              <a:rPr lang="en-US" dirty="0"/>
              <a:t>/&lt;</a:t>
            </a:r>
            <a:r>
              <a:rPr lang="en-US" dirty="0" err="1"/>
              <a:t>jgi</a:t>
            </a:r>
            <a:r>
              <a:rPr lang="en-US" dirty="0"/>
              <a:t> program&gt;/</a:t>
            </a:r>
            <a:r>
              <a:rPr lang="en-US" dirty="0" smtClean="0"/>
              <a:t>&lt;</a:t>
            </a:r>
            <a:r>
              <a:rPr lang="en-US" dirty="0" err="1" smtClean="0"/>
              <a:t>proj</a:t>
            </a:r>
            <a:r>
              <a:rPr lang="en-US" dirty="0"/>
              <a:t>&gt;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Give</a:t>
            </a:r>
            <a:r>
              <a:rPr lang="en-US" dirty="0"/>
              <a:t>-take directories (/global/scratch/</a:t>
            </a:r>
            <a:r>
              <a:rPr lang="en-US" dirty="0" err="1"/>
              <a:t>gt</a:t>
            </a:r>
            <a:r>
              <a:rPr lang="en-US" dirty="0"/>
              <a:t>/&lt;user&gt;)</a:t>
            </a:r>
            <a:endParaRPr lang="en-US" dirty="0" smtClean="0"/>
          </a:p>
          <a:p>
            <a:r>
              <a:rPr lang="en-US" dirty="0" smtClean="0"/>
              <a:t>NGF Special </a:t>
            </a:r>
            <a:r>
              <a:rPr lang="en-US" dirty="0"/>
              <a:t>purpose storage resources</a:t>
            </a:r>
            <a:r>
              <a:rPr lang="en-US" dirty="0" smtClean="0"/>
              <a:t>(available only by special arrangement)</a:t>
            </a:r>
          </a:p>
          <a:p>
            <a:pPr lvl="1"/>
            <a:r>
              <a:rPr lang="en-US" dirty="0" smtClean="0"/>
              <a:t>“Common” directories for shared software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Syscommon</a:t>
            </a:r>
            <a:r>
              <a:rPr lang="en-US" dirty="0" smtClean="0"/>
              <a:t>” </a:t>
            </a:r>
            <a:r>
              <a:rPr lang="en-US" dirty="0" err="1" smtClean="0"/>
              <a:t>filesystems</a:t>
            </a:r>
            <a:r>
              <a:rPr lang="en-US" dirty="0" smtClean="0"/>
              <a:t> for system management related storage</a:t>
            </a:r>
          </a:p>
          <a:p>
            <a:pPr lvl="1"/>
            <a:r>
              <a:rPr lang="en-US" dirty="0" smtClean="0"/>
              <a:t>Other special purpose storage such as the </a:t>
            </a:r>
            <a:r>
              <a:rPr lang="en-US" dirty="0" err="1" smtClean="0"/>
              <a:t>seqfs</a:t>
            </a:r>
            <a:r>
              <a:rPr lang="en-US" dirty="0" smtClean="0"/>
              <a:t> </a:t>
            </a:r>
            <a:r>
              <a:rPr lang="en-US" dirty="0" err="1" smtClean="0"/>
              <a:t>filesystem</a:t>
            </a:r>
            <a:r>
              <a:rPr lang="en-US" dirty="0" smtClean="0"/>
              <a:t> used by </a:t>
            </a:r>
            <a:r>
              <a:rPr lang="en-US" dirty="0" err="1" smtClean="0"/>
              <a:t>jgi</a:t>
            </a:r>
            <a:r>
              <a:rPr lang="en-US" dirty="0" smtClean="0"/>
              <a:t> gene sequencing machines</a:t>
            </a:r>
          </a:p>
          <a:p>
            <a:pPr lvl="1"/>
            <a:r>
              <a:rPr lang="en-US" dirty="0" smtClean="0"/>
              <a:t>JGI </a:t>
            </a:r>
            <a:r>
              <a:rPr lang="en-US" dirty="0"/>
              <a:t>sandbox directories (/global/</a:t>
            </a:r>
            <a:r>
              <a:rPr lang="en-US" dirty="0" err="1"/>
              <a:t>projectb</a:t>
            </a:r>
            <a:r>
              <a:rPr lang="en-US" dirty="0"/>
              <a:t>/sandbox/&lt;</a:t>
            </a:r>
            <a:r>
              <a:rPr lang="en-US" dirty="0" err="1"/>
              <a:t>jgi</a:t>
            </a:r>
            <a:r>
              <a:rPr lang="en-US" dirty="0"/>
              <a:t> group&gt;)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2</a:t>
            </a:fld>
            <a:r>
              <a:rPr lang="en-US" smtClean="0"/>
              <a:t>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28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home and scratch space is provisioned automatically from NIM</a:t>
            </a:r>
          </a:p>
          <a:p>
            <a:r>
              <a:rPr lang="en-US" dirty="0" smtClean="0"/>
              <a:t>Project directories, and special storage resources were provisioned manually</a:t>
            </a:r>
          </a:p>
          <a:p>
            <a:r>
              <a:rPr lang="en-US" dirty="0"/>
              <a:t>I</a:t>
            </a:r>
            <a:r>
              <a:rPr lang="en-US" dirty="0" smtClean="0"/>
              <a:t>ncreasing project </a:t>
            </a:r>
            <a:r>
              <a:rPr lang="en-US" dirty="0" err="1" smtClean="0"/>
              <a:t>dir</a:t>
            </a:r>
            <a:r>
              <a:rPr lang="en-US" dirty="0" smtClean="0"/>
              <a:t> requests, and </a:t>
            </a:r>
            <a:r>
              <a:rPr lang="en-US" dirty="0"/>
              <a:t>default </a:t>
            </a:r>
            <a:r>
              <a:rPr lang="en-US" dirty="0" smtClean="0"/>
              <a:t> project directories for every new project drive the automation of project directory provisioning</a:t>
            </a:r>
          </a:p>
          <a:p>
            <a:r>
              <a:rPr lang="en-US" dirty="0" smtClean="0"/>
              <a:t>NIM did not have mechanisms for representing storage resources like </a:t>
            </a:r>
            <a:r>
              <a:rPr lang="en-US" dirty="0" err="1" smtClean="0"/>
              <a:t>projectdirs</a:t>
            </a:r>
            <a:r>
              <a:rPr lang="en-US" dirty="0" smtClean="0"/>
              <a:t>, or project specific user </a:t>
            </a:r>
            <a:r>
              <a:rPr lang="en-US" dirty="0" err="1" smtClean="0"/>
              <a:t>dirs</a:t>
            </a:r>
            <a:r>
              <a:rPr lang="en-US" dirty="0" smtClean="0"/>
              <a:t> such as /global/</a:t>
            </a:r>
            <a:r>
              <a:rPr lang="en-US" dirty="0" err="1" smtClean="0"/>
              <a:t>projectb</a:t>
            </a:r>
            <a:r>
              <a:rPr lang="en-US" dirty="0" smtClean="0"/>
              <a:t>/scratch </a:t>
            </a:r>
            <a:r>
              <a:rPr lang="en-US" dirty="0" smtClean="0"/>
              <a:t>directories</a:t>
            </a:r>
          </a:p>
          <a:p>
            <a:r>
              <a:rPr lang="en-US" dirty="0" smtClean="0"/>
              <a:t>NIM did not have a mechanism to manage quota data, and transmit changes to resource providers(NGF).</a:t>
            </a:r>
            <a:endParaRPr lang="en-US" dirty="0" smtClean="0"/>
          </a:p>
          <a:p>
            <a:r>
              <a:rPr lang="en-US" dirty="0" smtClean="0"/>
              <a:t>SSG, and the NIM team began a joint project to enhance NIM, and automate NGF provisioning tasks.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3</a:t>
            </a:fld>
            <a:r>
              <a:rPr lang="en-US" smtClean="0"/>
              <a:t>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743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NIM changes </a:t>
            </a:r>
            <a:r>
              <a:rPr lang="en-US" dirty="0" smtClean="0"/>
              <a:t>propagate </a:t>
            </a:r>
            <a:r>
              <a:rPr lang="en-US" dirty="0" smtClean="0"/>
              <a:t>to NGF every </a:t>
            </a:r>
            <a:r>
              <a:rPr lang="en-US" dirty="0" smtClean="0"/>
              <a:t>10 </a:t>
            </a:r>
            <a:r>
              <a:rPr lang="en-US" dirty="0" smtClean="0"/>
              <a:t>minutes</a:t>
            </a:r>
          </a:p>
          <a:p>
            <a:r>
              <a:rPr lang="en-US" dirty="0" smtClean="0"/>
              <a:t>Project directories created automatically(/project, but not /global/</a:t>
            </a:r>
            <a:r>
              <a:rPr lang="en-US" dirty="0" err="1" smtClean="0"/>
              <a:t>projectb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Automatic updates of</a:t>
            </a:r>
          </a:p>
          <a:p>
            <a:pPr lvl="1"/>
            <a:r>
              <a:rPr lang="en-US" dirty="0" smtClean="0"/>
              <a:t>Project directories owner(UID &amp; GID) (root directory only, this is not recursive)</a:t>
            </a:r>
          </a:p>
          <a:p>
            <a:pPr lvl="1"/>
            <a:r>
              <a:rPr lang="en-US" dirty="0" smtClean="0"/>
              <a:t>Project directory quotas</a:t>
            </a:r>
          </a:p>
          <a:p>
            <a:pPr lvl="1"/>
            <a:r>
              <a:rPr lang="en-US" dirty="0" smtClean="0"/>
              <a:t>Home quotas</a:t>
            </a:r>
          </a:p>
          <a:p>
            <a:pPr lvl="1"/>
            <a:r>
              <a:rPr lang="en-US" dirty="0" smtClean="0"/>
              <a:t>Scratch quotas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4</a:t>
            </a:fld>
            <a:r>
              <a:rPr lang="en-US" smtClean="0"/>
              <a:t>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045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lies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Replace </a:t>
            </a:r>
            <a:r>
              <a:rPr lang="en-US" dirty="0" err="1" smtClean="0"/>
              <a:t>userdir</a:t>
            </a:r>
            <a:r>
              <a:rPr lang="en-US" dirty="0" smtClean="0"/>
              <a:t> finger with the new NIM&lt;-&gt;NGF automation framework</a:t>
            </a:r>
          </a:p>
          <a:p>
            <a:r>
              <a:rPr lang="en-US" dirty="0"/>
              <a:t>Add support for other general purpose NGF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/>
              <a:t>/global/</a:t>
            </a:r>
            <a:r>
              <a:rPr lang="en-US" dirty="0" err="1"/>
              <a:t>dna</a:t>
            </a:r>
            <a:r>
              <a:rPr lang="en-US" dirty="0"/>
              <a:t>/</a:t>
            </a:r>
            <a:r>
              <a:rPr lang="en-US" dirty="0" err="1"/>
              <a:t>projectdirs</a:t>
            </a:r>
            <a:r>
              <a:rPr lang="en-US" dirty="0"/>
              <a:t>/&lt;</a:t>
            </a:r>
            <a:r>
              <a:rPr lang="en-US" dirty="0" err="1"/>
              <a:t>jgi</a:t>
            </a:r>
            <a:r>
              <a:rPr lang="en-US" dirty="0"/>
              <a:t> program&gt;/&lt;</a:t>
            </a:r>
            <a:r>
              <a:rPr lang="en-US" dirty="0" err="1"/>
              <a:t>proj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/</a:t>
            </a:r>
            <a:r>
              <a:rPr lang="en-US" dirty="0"/>
              <a:t>global/</a:t>
            </a:r>
            <a:r>
              <a:rPr lang="en-US" dirty="0" err="1"/>
              <a:t>projectb</a:t>
            </a:r>
            <a:r>
              <a:rPr lang="en-US" dirty="0"/>
              <a:t>/scratch/&lt;user</a:t>
            </a:r>
            <a:r>
              <a:rPr lang="en-US" dirty="0" smtClean="0"/>
              <a:t>&gt;</a:t>
            </a:r>
            <a:endParaRPr lang="en-US" dirty="0"/>
          </a:p>
          <a:p>
            <a:pPr lvl="1"/>
            <a:r>
              <a:rPr lang="en-US" dirty="0" smtClean="0"/>
              <a:t>/</a:t>
            </a:r>
            <a:r>
              <a:rPr lang="en-US" dirty="0"/>
              <a:t>global/scratch/</a:t>
            </a:r>
            <a:r>
              <a:rPr lang="en-US" dirty="0" err="1"/>
              <a:t>gt</a:t>
            </a:r>
            <a:r>
              <a:rPr lang="en-US" dirty="0"/>
              <a:t>/&lt;user</a:t>
            </a:r>
            <a:r>
              <a:rPr lang="en-US" dirty="0" smtClean="0"/>
              <a:t>&gt;</a:t>
            </a:r>
            <a:endParaRPr lang="en-US" dirty="0"/>
          </a:p>
          <a:p>
            <a:pPr lvl="1"/>
            <a:r>
              <a:rPr lang="en-US" dirty="0" smtClean="0"/>
              <a:t>/your/next/</a:t>
            </a:r>
            <a:r>
              <a:rPr lang="en-US" dirty="0" err="1" smtClean="0"/>
              <a:t>filesystem</a:t>
            </a:r>
            <a:endParaRPr lang="en-US" dirty="0"/>
          </a:p>
          <a:p>
            <a:r>
              <a:rPr lang="en-US" dirty="0" smtClean="0"/>
              <a:t>Add functionality to archive user home directories, and project directories</a:t>
            </a:r>
          </a:p>
          <a:p>
            <a:r>
              <a:rPr lang="en-US" dirty="0" smtClean="0"/>
              <a:t>Add tool to periodically verify that NGF is correctly provisioned according to the data in NIM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5</a:t>
            </a:fld>
            <a:r>
              <a:rPr lang="en-US" smtClean="0"/>
              <a:t>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92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not in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provisioning of common, and other </a:t>
            </a:r>
            <a:r>
              <a:rPr lang="en-US" smtClean="0"/>
              <a:t>specialized file systems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6</a:t>
            </a:fld>
            <a:r>
              <a:rPr lang="en-US" smtClean="0"/>
              <a:t>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69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7</a:t>
            </a:fld>
            <a:r>
              <a:rPr lang="en-US" smtClean="0"/>
              <a:t>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428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ERSC40Template">
  <a:themeElements>
    <a:clrScheme name="NERSC Palette">
      <a:dk1>
        <a:sysClr val="windowText" lastClr="000000"/>
      </a:dk1>
      <a:lt1>
        <a:sysClr val="window" lastClr="FFFFFF"/>
      </a:lt1>
      <a:dk2>
        <a:srgbClr val="194963"/>
      </a:dk2>
      <a:lt2>
        <a:srgbClr val="FEE8B4"/>
      </a:lt2>
      <a:accent1>
        <a:srgbClr val="194963"/>
      </a:accent1>
      <a:accent2>
        <a:srgbClr val="FCD235"/>
      </a:accent2>
      <a:accent3>
        <a:srgbClr val="4FA556"/>
      </a:accent3>
      <a:accent4>
        <a:srgbClr val="8E2A20"/>
      </a:accent4>
      <a:accent5>
        <a:srgbClr val="679AC3"/>
      </a:accent5>
      <a:accent6>
        <a:srgbClr val="F68B4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NERSC40Template.pptx</Template>
  <TotalTime>10313</TotalTime>
  <Words>876</Words>
  <Application>Microsoft Macintosh PowerPoint</Application>
  <PresentationFormat>On-screen Show (4:3)</PresentationFormat>
  <Paragraphs>75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NERSC40Template</vt:lpstr>
      <vt:lpstr>Allison Andrews NERSC Storage Systems Group  Oakland Scientific Facility Sept. 10, 2014</vt:lpstr>
      <vt:lpstr>Background</vt:lpstr>
      <vt:lpstr>Background</vt:lpstr>
      <vt:lpstr>Where we are today</vt:lpstr>
      <vt:lpstr>What lies ahead</vt:lpstr>
      <vt:lpstr>What is not in plan</vt:lpstr>
      <vt:lpstr>Thank you.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Broughton</dc:creator>
  <cp:lastModifiedBy>Matt</cp:lastModifiedBy>
  <cp:revision>282</cp:revision>
  <cp:lastPrinted>2012-06-09T14:57:01Z</cp:lastPrinted>
  <dcterms:created xsi:type="dcterms:W3CDTF">2013-05-10T20:55:47Z</dcterms:created>
  <dcterms:modified xsi:type="dcterms:W3CDTF">2014-09-10T22:47:53Z</dcterms:modified>
</cp:coreProperties>
</file>