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1089600" cy="21945600"/>
  <p:notesSz cx="6858000" cy="9144000"/>
  <p:defaultTextStyle>
    <a:defPPr>
      <a:defRPr lang="en-US"/>
    </a:defPPr>
    <a:lvl1pPr marL="0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1pPr>
    <a:lvl2pPr marL="1689900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2pPr>
    <a:lvl3pPr marL="3379800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3pPr>
    <a:lvl4pPr marL="5069697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4pPr>
    <a:lvl5pPr marL="6759597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5pPr>
    <a:lvl6pPr marL="8449497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6pPr>
    <a:lvl7pPr marL="10139397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7pPr>
    <a:lvl8pPr marL="11829297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8pPr>
    <a:lvl9pPr marL="13519193" algn="l" defTabSz="1689900" rtl="0" eaLnBrk="1" latinLnBrk="0" hangingPunct="1">
      <a:defRPr sz="6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333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2863" autoAdjust="0"/>
    <p:restoredTop sz="94660"/>
  </p:normalViewPr>
  <p:slideViewPr>
    <p:cSldViewPr snapToGrid="0" snapToObjects="1">
      <p:cViewPr varScale="1">
        <p:scale>
          <a:sx n="33" d="100"/>
          <a:sy n="33" d="100"/>
        </p:scale>
        <p:origin x="-96" y="-104"/>
      </p:cViewPr>
      <p:guideLst>
        <p:guide orient="horz" pos="6912"/>
        <p:guide pos="979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7448D-9B79-7741-88D3-5265EE4617EA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B4A7A6-30A6-184A-B6C9-2B3C2CE008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563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24763-55A9-9E45-A4E3-9C5D0393587B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685800"/>
            <a:ext cx="4857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49885-9573-1B44-9440-3687B9C9E8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918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315520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631042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946561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262081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577603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893123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2208646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524165" algn="l" defTabSz="31552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0125" y="685800"/>
            <a:ext cx="48577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1720" y="6817368"/>
            <a:ext cx="26426160" cy="47040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3441" y="12435840"/>
            <a:ext cx="2176272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68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379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0696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75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44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139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1829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51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FC9AB-B6B0-C945-ADC4-F063DF45F08D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DD04-7D46-2E4E-A438-40B7FB2176FC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539960" y="878849"/>
            <a:ext cx="6995160" cy="18724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4480" y="878849"/>
            <a:ext cx="20467320" cy="18724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B0067-C933-7446-85E8-B7D6D0FD3F71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A28E-5BFF-4147-8B86-38E36BC8D044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866" y="14102084"/>
            <a:ext cx="26426160" cy="4358640"/>
          </a:xfrm>
        </p:spPr>
        <p:txBody>
          <a:bodyPr anchor="t"/>
          <a:lstStyle>
            <a:lvl1pPr algn="l">
              <a:defRPr sz="1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866" y="9301487"/>
            <a:ext cx="26426160" cy="4800597"/>
          </a:xfrm>
        </p:spPr>
        <p:txBody>
          <a:bodyPr anchor="b"/>
          <a:lstStyle>
            <a:lvl1pPr marL="0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1pPr>
            <a:lvl2pPr marL="16899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2pPr>
            <a:lvl3pPr marL="3379800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3pPr>
            <a:lvl4pPr marL="50696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4pPr>
            <a:lvl5pPr marL="67595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5pPr>
            <a:lvl6pPr marL="84494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6pPr>
            <a:lvl7pPr marL="101393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7pPr>
            <a:lvl8pPr marL="11829297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8pPr>
            <a:lvl9pPr marL="1351919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CE192-28D2-6540-ADE1-1BE99ED1E043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4480" y="5120646"/>
            <a:ext cx="13731240" cy="14483083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3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03880" y="5120646"/>
            <a:ext cx="13731240" cy="14483083"/>
          </a:xfrm>
        </p:spPr>
        <p:txBody>
          <a:bodyPr/>
          <a:lstStyle>
            <a:lvl1pPr>
              <a:defRPr sz="10400"/>
            </a:lvl1pPr>
            <a:lvl2pPr>
              <a:defRPr sz="9100"/>
            </a:lvl2pPr>
            <a:lvl3pPr>
              <a:defRPr sz="7300"/>
            </a:lvl3pPr>
            <a:lvl4pPr>
              <a:defRPr sz="6700"/>
            </a:lvl4pPr>
            <a:lvl5pPr>
              <a:defRPr sz="6700"/>
            </a:lvl5pPr>
            <a:lvl6pPr>
              <a:defRPr sz="6700"/>
            </a:lvl6pPr>
            <a:lvl7pPr>
              <a:defRPr sz="6700"/>
            </a:lvl7pPr>
            <a:lvl8pPr>
              <a:defRPr sz="6700"/>
            </a:lvl8pPr>
            <a:lvl9pPr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8D96B-3606-4442-BE19-32F2FF2BF95F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6" y="4912364"/>
            <a:ext cx="13736639" cy="2047239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689900" indent="0">
              <a:buNone/>
              <a:defRPr sz="7300" b="1"/>
            </a:lvl2pPr>
            <a:lvl3pPr marL="3379800" indent="0">
              <a:buNone/>
              <a:defRPr sz="6700" b="1"/>
            </a:lvl3pPr>
            <a:lvl4pPr marL="5069697" indent="0">
              <a:buNone/>
              <a:defRPr sz="5900" b="1"/>
            </a:lvl4pPr>
            <a:lvl5pPr marL="6759597" indent="0">
              <a:buNone/>
              <a:defRPr sz="5900" b="1"/>
            </a:lvl5pPr>
            <a:lvl6pPr marL="8449497" indent="0">
              <a:buNone/>
              <a:defRPr sz="5900" b="1"/>
            </a:lvl6pPr>
            <a:lvl7pPr marL="10139397" indent="0">
              <a:buNone/>
              <a:defRPr sz="5900" b="1"/>
            </a:lvl7pPr>
            <a:lvl8pPr marL="11829297" indent="0">
              <a:buNone/>
              <a:defRPr sz="5900" b="1"/>
            </a:lvl8pPr>
            <a:lvl9pPr marL="13519193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4486" y="6959603"/>
            <a:ext cx="13736639" cy="12644121"/>
          </a:xfrm>
        </p:spPr>
        <p:txBody>
          <a:bodyPr/>
          <a:lstStyle>
            <a:lvl1pPr>
              <a:defRPr sz="9100"/>
            </a:lvl1pPr>
            <a:lvl2pPr>
              <a:defRPr sz="73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793092" y="4912364"/>
            <a:ext cx="13742034" cy="2047239"/>
          </a:xfrm>
        </p:spPr>
        <p:txBody>
          <a:bodyPr anchor="b"/>
          <a:lstStyle>
            <a:lvl1pPr marL="0" indent="0">
              <a:buNone/>
              <a:defRPr sz="9100" b="1"/>
            </a:lvl1pPr>
            <a:lvl2pPr marL="1689900" indent="0">
              <a:buNone/>
              <a:defRPr sz="7300" b="1"/>
            </a:lvl2pPr>
            <a:lvl3pPr marL="3379800" indent="0">
              <a:buNone/>
              <a:defRPr sz="6700" b="1"/>
            </a:lvl3pPr>
            <a:lvl4pPr marL="5069697" indent="0">
              <a:buNone/>
              <a:defRPr sz="5900" b="1"/>
            </a:lvl4pPr>
            <a:lvl5pPr marL="6759597" indent="0">
              <a:buNone/>
              <a:defRPr sz="5900" b="1"/>
            </a:lvl5pPr>
            <a:lvl6pPr marL="8449497" indent="0">
              <a:buNone/>
              <a:defRPr sz="5900" b="1"/>
            </a:lvl6pPr>
            <a:lvl7pPr marL="10139397" indent="0">
              <a:buNone/>
              <a:defRPr sz="5900" b="1"/>
            </a:lvl7pPr>
            <a:lvl8pPr marL="11829297" indent="0">
              <a:buNone/>
              <a:defRPr sz="5900" b="1"/>
            </a:lvl8pPr>
            <a:lvl9pPr marL="13519193" indent="0">
              <a:buNone/>
              <a:defRPr sz="5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793092" y="6959603"/>
            <a:ext cx="13742034" cy="12644121"/>
          </a:xfrm>
        </p:spPr>
        <p:txBody>
          <a:bodyPr/>
          <a:lstStyle>
            <a:lvl1pPr>
              <a:defRPr sz="9100"/>
            </a:lvl1pPr>
            <a:lvl2pPr>
              <a:defRPr sz="7300"/>
            </a:lvl2pPr>
            <a:lvl3pPr>
              <a:defRPr sz="6700"/>
            </a:lvl3pPr>
            <a:lvl4pPr>
              <a:defRPr sz="5900"/>
            </a:lvl4pPr>
            <a:lvl5pPr>
              <a:defRPr sz="5900"/>
            </a:lvl5pPr>
            <a:lvl6pPr>
              <a:defRPr sz="5900"/>
            </a:lvl6pPr>
            <a:lvl7pPr>
              <a:defRPr sz="5900"/>
            </a:lvl7pPr>
            <a:lvl8pPr>
              <a:defRPr sz="5900"/>
            </a:lvl8pPr>
            <a:lvl9pPr>
              <a:defRPr sz="5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F429-429A-2C4F-879E-E9C450EA0DDA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F8EE7-58EF-4047-903A-BE666EEDBD24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6F7B1-FD10-4D4D-A7EA-12FDC8F9BF14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9" y="873761"/>
            <a:ext cx="10228265" cy="3718560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55171" y="873765"/>
            <a:ext cx="17379952" cy="18729963"/>
          </a:xfrm>
        </p:spPr>
        <p:txBody>
          <a:bodyPr/>
          <a:lstStyle>
            <a:lvl1pPr>
              <a:defRPr sz="11800"/>
            </a:lvl1pPr>
            <a:lvl2pPr>
              <a:defRPr sz="10400"/>
            </a:lvl2pPr>
            <a:lvl3pPr>
              <a:defRPr sz="9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54489" y="4592325"/>
            <a:ext cx="10228265" cy="15011403"/>
          </a:xfrm>
        </p:spPr>
        <p:txBody>
          <a:bodyPr/>
          <a:lstStyle>
            <a:lvl1pPr marL="0" indent="0">
              <a:buNone/>
              <a:defRPr sz="5200"/>
            </a:lvl1pPr>
            <a:lvl2pPr marL="1689900" indent="0">
              <a:buNone/>
              <a:defRPr sz="4400"/>
            </a:lvl2pPr>
            <a:lvl3pPr marL="3379800" indent="0">
              <a:buNone/>
              <a:defRPr sz="3800"/>
            </a:lvl3pPr>
            <a:lvl4pPr marL="5069697" indent="0">
              <a:buNone/>
              <a:defRPr sz="3100"/>
            </a:lvl4pPr>
            <a:lvl5pPr marL="6759597" indent="0">
              <a:buNone/>
              <a:defRPr sz="3100"/>
            </a:lvl5pPr>
            <a:lvl6pPr marL="8449497" indent="0">
              <a:buNone/>
              <a:defRPr sz="3100"/>
            </a:lvl6pPr>
            <a:lvl7pPr marL="10139397" indent="0">
              <a:buNone/>
              <a:defRPr sz="3100"/>
            </a:lvl7pPr>
            <a:lvl8pPr marL="11829297" indent="0">
              <a:buNone/>
              <a:defRPr sz="3100"/>
            </a:lvl8pPr>
            <a:lvl9pPr marL="13519193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35BE-DF37-7F4D-BB8D-63D3098E73B8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780" y="15361923"/>
            <a:ext cx="18653760" cy="1813563"/>
          </a:xfrm>
        </p:spPr>
        <p:txBody>
          <a:bodyPr anchor="b"/>
          <a:lstStyle>
            <a:lvl1pPr algn="l">
              <a:defRPr sz="7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3780" y="1960879"/>
            <a:ext cx="18653760" cy="13167360"/>
          </a:xfrm>
        </p:spPr>
        <p:txBody>
          <a:bodyPr/>
          <a:lstStyle>
            <a:lvl1pPr marL="0" indent="0">
              <a:buNone/>
              <a:defRPr sz="11800"/>
            </a:lvl1pPr>
            <a:lvl2pPr marL="1689900" indent="0">
              <a:buNone/>
              <a:defRPr sz="10400"/>
            </a:lvl2pPr>
            <a:lvl3pPr marL="3379800" indent="0">
              <a:buNone/>
              <a:defRPr sz="9100"/>
            </a:lvl3pPr>
            <a:lvl4pPr marL="5069697" indent="0">
              <a:buNone/>
              <a:defRPr sz="7300"/>
            </a:lvl4pPr>
            <a:lvl5pPr marL="6759597" indent="0">
              <a:buNone/>
              <a:defRPr sz="7300"/>
            </a:lvl5pPr>
            <a:lvl6pPr marL="8449497" indent="0">
              <a:buNone/>
              <a:defRPr sz="7300"/>
            </a:lvl6pPr>
            <a:lvl7pPr marL="10139397" indent="0">
              <a:buNone/>
              <a:defRPr sz="7300"/>
            </a:lvl7pPr>
            <a:lvl8pPr marL="11829297" indent="0">
              <a:buNone/>
              <a:defRPr sz="7300"/>
            </a:lvl8pPr>
            <a:lvl9pPr marL="13519193" indent="0">
              <a:buNone/>
              <a:defRPr sz="7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3780" y="17175487"/>
            <a:ext cx="18653760" cy="2575557"/>
          </a:xfrm>
        </p:spPr>
        <p:txBody>
          <a:bodyPr/>
          <a:lstStyle>
            <a:lvl1pPr marL="0" indent="0">
              <a:buNone/>
              <a:defRPr sz="5200"/>
            </a:lvl1pPr>
            <a:lvl2pPr marL="1689900" indent="0">
              <a:buNone/>
              <a:defRPr sz="4400"/>
            </a:lvl2pPr>
            <a:lvl3pPr marL="3379800" indent="0">
              <a:buNone/>
              <a:defRPr sz="3800"/>
            </a:lvl3pPr>
            <a:lvl4pPr marL="5069697" indent="0">
              <a:buNone/>
              <a:defRPr sz="3100"/>
            </a:lvl4pPr>
            <a:lvl5pPr marL="6759597" indent="0">
              <a:buNone/>
              <a:defRPr sz="3100"/>
            </a:lvl5pPr>
            <a:lvl6pPr marL="8449497" indent="0">
              <a:buNone/>
              <a:defRPr sz="3100"/>
            </a:lvl6pPr>
            <a:lvl7pPr marL="10139397" indent="0">
              <a:buNone/>
              <a:defRPr sz="3100"/>
            </a:lvl7pPr>
            <a:lvl8pPr marL="11829297" indent="0">
              <a:buNone/>
              <a:defRPr sz="3100"/>
            </a:lvl8pPr>
            <a:lvl9pPr marL="13519193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1B37-16CD-9D44-B12E-DF4D0B9833E2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4480" y="878842"/>
            <a:ext cx="27980640" cy="3657600"/>
          </a:xfrm>
          <a:prstGeom prst="rect">
            <a:avLst/>
          </a:prstGeom>
        </p:spPr>
        <p:txBody>
          <a:bodyPr vert="horz" lIns="337979" tIns="168991" rIns="337979" bIns="16899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80" y="5120646"/>
            <a:ext cx="27980640" cy="14483083"/>
          </a:xfrm>
          <a:prstGeom prst="rect">
            <a:avLst/>
          </a:prstGeom>
        </p:spPr>
        <p:txBody>
          <a:bodyPr vert="horz" lIns="337979" tIns="168991" rIns="337979" bIns="1689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54480" y="20340330"/>
            <a:ext cx="7254240" cy="1168398"/>
          </a:xfrm>
          <a:prstGeom prst="rect">
            <a:avLst/>
          </a:prstGeom>
        </p:spPr>
        <p:txBody>
          <a:bodyPr vert="horz" lIns="337979" tIns="168991" rIns="337979" bIns="168991" rtlCol="0" anchor="ctr"/>
          <a:lstStyle>
            <a:lvl1pPr algn="l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350DD-CDDF-EE4E-9E96-1872A57BA056}" type="datetime1">
              <a:rPr lang="en-US" smtClean="0"/>
              <a:pPr/>
              <a:t>4/22/13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22281" y="20340330"/>
            <a:ext cx="9845040" cy="1168398"/>
          </a:xfrm>
          <a:prstGeom prst="rect">
            <a:avLst/>
          </a:prstGeom>
        </p:spPr>
        <p:txBody>
          <a:bodyPr vert="horz" lIns="337979" tIns="168991" rIns="337979" bIns="168991" rtlCol="0" anchor="ctr"/>
          <a:lstStyle>
            <a:lvl1pPr algn="ct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80880" y="20340330"/>
            <a:ext cx="7254240" cy="1168398"/>
          </a:xfrm>
          <a:prstGeom prst="rect">
            <a:avLst/>
          </a:prstGeom>
        </p:spPr>
        <p:txBody>
          <a:bodyPr vert="horz" lIns="337979" tIns="168991" rIns="337979" bIns="168991" rtlCol="0" anchor="ctr"/>
          <a:lstStyle>
            <a:lvl1pPr algn="r">
              <a:defRPr sz="4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DCFA-F1D2-E94C-91D1-7392E49E26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1689900" rtl="0" eaLnBrk="1" latinLnBrk="0" hangingPunct="1">
        <a:spcBef>
          <a:spcPct val="0"/>
        </a:spcBef>
        <a:buNone/>
        <a:defRPr sz="1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7423" indent="-1267423" algn="l" defTabSz="1689900" rtl="0" eaLnBrk="1" latinLnBrk="0" hangingPunct="1">
        <a:spcBef>
          <a:spcPct val="20000"/>
        </a:spcBef>
        <a:buFont typeface="Arial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6085" indent="-1056184" algn="l" defTabSz="1689900" rtl="0" eaLnBrk="1" latinLnBrk="0" hangingPunct="1">
        <a:spcBef>
          <a:spcPct val="20000"/>
        </a:spcBef>
        <a:buFont typeface="Arial"/>
        <a:buChar char="–"/>
        <a:defRPr sz="10400" kern="1200">
          <a:solidFill>
            <a:schemeClr val="tx1"/>
          </a:solidFill>
          <a:latin typeface="+mn-lt"/>
          <a:ea typeface="+mn-ea"/>
          <a:cs typeface="+mn-cs"/>
        </a:defRPr>
      </a:lvl2pPr>
      <a:lvl3pPr marL="4224751" indent="-844950" algn="l" defTabSz="1689900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3pPr>
      <a:lvl4pPr marL="5914647" indent="-844950" algn="l" defTabSz="1689900" rtl="0" eaLnBrk="1" latinLnBrk="0" hangingPunct="1">
        <a:spcBef>
          <a:spcPct val="20000"/>
        </a:spcBef>
        <a:buFont typeface="Arial"/>
        <a:buChar char="–"/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604547" indent="-844950" algn="l" defTabSz="1689900" rtl="0" eaLnBrk="1" latinLnBrk="0" hangingPunct="1">
        <a:spcBef>
          <a:spcPct val="20000"/>
        </a:spcBef>
        <a:buFont typeface="Arial"/>
        <a:buChar char="»"/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94447" indent="-844950" algn="l" defTabSz="16899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0984347" indent="-844950" algn="l" defTabSz="16899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674247" indent="-844950" algn="l" defTabSz="16899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364144" indent="-844950" algn="l" defTabSz="1689900" rtl="0" eaLnBrk="1" latinLnBrk="0" hangingPunct="1">
        <a:spcBef>
          <a:spcPct val="20000"/>
        </a:spcBef>
        <a:buFont typeface="Arial"/>
        <a:buChar char="•"/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1pPr>
      <a:lvl2pPr marL="1689900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3379800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3pPr>
      <a:lvl4pPr marL="5069697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4pPr>
      <a:lvl5pPr marL="6759597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5pPr>
      <a:lvl6pPr marL="8449497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39397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29297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19193" algn="l" defTabSz="1689900" rtl="0" eaLnBrk="1" latinLnBrk="0" hangingPunct="1">
        <a:defRPr sz="6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20" Type="http://schemas.openxmlformats.org/officeDocument/2006/relationships/image" Target="../media/image18.emf"/><Relationship Id="rId10" Type="http://schemas.openxmlformats.org/officeDocument/2006/relationships/image" Target="../media/image8.gif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emf"/><Relationship Id="rId15" Type="http://schemas.openxmlformats.org/officeDocument/2006/relationships/image" Target="../media/image13.png"/><Relationship Id="rId16" Type="http://schemas.openxmlformats.org/officeDocument/2006/relationships/image" Target="../media/image14.emf"/><Relationship Id="rId17" Type="http://schemas.openxmlformats.org/officeDocument/2006/relationships/image" Target="../media/image15.emf"/><Relationship Id="rId18" Type="http://schemas.openxmlformats.org/officeDocument/2006/relationships/image" Target="../media/image16.emf"/><Relationship Id="rId19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5" Type="http://schemas.openxmlformats.org/officeDocument/2006/relationships/image" Target="../media/image3.emf"/><Relationship Id="rId6" Type="http://schemas.openxmlformats.org/officeDocument/2006/relationships/image" Target="../media/image4.emf"/><Relationship Id="rId7" Type="http://schemas.openxmlformats.org/officeDocument/2006/relationships/image" Target="../media/image5.emf"/><Relationship Id="rId8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7259" y="1"/>
            <a:ext cx="31089600" cy="21945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0355" tIns="30177" rIns="60355" bIns="30177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92846" y="746688"/>
            <a:ext cx="20151899" cy="1336558"/>
          </a:xfrm>
          <a:prstGeom prst="rect">
            <a:avLst/>
          </a:prstGeom>
          <a:noFill/>
        </p:spPr>
        <p:txBody>
          <a:bodyPr wrap="square" lIns="115674" tIns="57837" rIns="115674" bIns="57837" rtlCol="0">
            <a:spAutoFit/>
          </a:bodyPr>
          <a:lstStyle/>
          <a:p>
            <a:pPr algn="ctr" hangingPunct="0"/>
            <a:r>
              <a:rPr lang="en-US" sz="7600" dirty="0" smtClean="0"/>
              <a:t>Calculation of RI-MP2 Gradient Using Fermi GPUs</a:t>
            </a:r>
            <a:endParaRPr lang="en-US" sz="7600" dirty="0">
              <a:solidFill>
                <a:schemeClr val="bg1"/>
              </a:solidFill>
            </a:endParaRPr>
          </a:p>
        </p:txBody>
      </p:sp>
      <p:pic>
        <p:nvPicPr>
          <p:cNvPr id="6" name="Picture 5" descr="sm3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905" y="647817"/>
            <a:ext cx="2694626" cy="18364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3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905" y="2713533"/>
            <a:ext cx="2694626" cy="1611492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35744" y="3646424"/>
            <a:ext cx="121889" cy="1091995"/>
          </a:xfrm>
          <a:prstGeom prst="rect">
            <a:avLst/>
          </a:prstGeom>
          <a:noFill/>
        </p:spPr>
        <p:txBody>
          <a:bodyPr wrap="none" lIns="60355" tIns="30177" rIns="60355" bIns="30177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74340" y="2039309"/>
            <a:ext cx="27183455" cy="3097819"/>
          </a:xfrm>
          <a:prstGeom prst="rect">
            <a:avLst/>
          </a:prstGeom>
          <a:noFill/>
        </p:spPr>
        <p:txBody>
          <a:bodyPr wrap="square" lIns="115674" tIns="57837" rIns="115674" bIns="57837" rtlCol="0">
            <a:spAutoFit/>
          </a:bodyPr>
          <a:lstStyle/>
          <a:p>
            <a:pPr algn="ctr" hangingPunct="0"/>
            <a:r>
              <a:rPr lang="en-US" sz="4500" dirty="0" smtClean="0"/>
              <a:t>Jihan Kim</a:t>
            </a:r>
            <a:r>
              <a:rPr lang="en-US" sz="4500" baseline="30000" dirty="0" smtClean="0"/>
              <a:t>1</a:t>
            </a:r>
            <a:r>
              <a:rPr lang="en-US" sz="4500" dirty="0" smtClean="0"/>
              <a:t>, Alice Koniges</a:t>
            </a:r>
            <a:r>
              <a:rPr lang="en-US" sz="4500" baseline="30000" dirty="0" smtClean="0"/>
              <a:t>1</a:t>
            </a:r>
            <a:r>
              <a:rPr lang="en-US" sz="4500" dirty="0" smtClean="0"/>
              <a:t>, Berend Smit</a:t>
            </a:r>
            <a:r>
              <a:rPr lang="en-US" sz="4500" baseline="30000" dirty="0" smtClean="0"/>
              <a:t>1,2</a:t>
            </a:r>
            <a:r>
              <a:rPr lang="en-US" sz="4500" dirty="0" smtClean="0"/>
              <a:t>,</a:t>
            </a:r>
            <a:r>
              <a:rPr lang="en-US" sz="4500" baseline="30000" dirty="0" smtClean="0"/>
              <a:t> </a:t>
            </a:r>
            <a:r>
              <a:rPr lang="en-US" sz="4500" dirty="0" smtClean="0"/>
              <a:t>Martin Head-Gordon</a:t>
            </a:r>
            <a:r>
              <a:rPr lang="en-US" sz="4500" baseline="30000" dirty="0" smtClean="0"/>
              <a:t>1,2</a:t>
            </a:r>
            <a:endParaRPr lang="en-US" sz="4500" dirty="0" smtClean="0"/>
          </a:p>
          <a:p>
            <a:pPr algn="ctr" hangingPunct="0"/>
            <a:r>
              <a:rPr lang="en-US" sz="4500" baseline="30000" dirty="0" smtClean="0"/>
              <a:t>1</a:t>
            </a:r>
            <a:r>
              <a:rPr lang="en-US" sz="4500" dirty="0" smtClean="0"/>
              <a:t>Lawrence Berkeley National Laboratory, USA </a:t>
            </a:r>
          </a:p>
          <a:p>
            <a:pPr algn="ctr" hangingPunct="0"/>
            <a:r>
              <a:rPr lang="en-US" sz="4500" baseline="30000" dirty="0" smtClean="0"/>
              <a:t>2</a:t>
            </a:r>
            <a:r>
              <a:rPr lang="en-US" sz="4500" dirty="0" smtClean="0"/>
              <a:t>University of California Berkeley, USA</a:t>
            </a:r>
          </a:p>
          <a:p>
            <a:endParaRPr lang="en-US" sz="5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158" y="4498120"/>
            <a:ext cx="30067363" cy="16886634"/>
          </a:xfrm>
          <a:prstGeom prst="rect">
            <a:avLst/>
          </a:prstGeom>
          <a:solidFill>
            <a:srgbClr val="948A54">
              <a:alpha val="27000"/>
            </a:srgbClr>
          </a:solidFill>
          <a:effectLst>
            <a:outerShdw blurRad="50800" dist="38100" dir="2700000" algn="br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1146977" y="5208199"/>
            <a:ext cx="9731799" cy="75428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39" name="Content Placeholder 4"/>
          <p:cNvSpPr txBox="1">
            <a:spLocks/>
          </p:cNvSpPr>
          <p:nvPr/>
        </p:nvSpPr>
        <p:spPr bwMode="auto">
          <a:xfrm>
            <a:off x="1289212" y="6529273"/>
            <a:ext cx="9314784" cy="59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63125" tIns="31562" rIns="63125" bIns="31562">
            <a:prstTxWarp prst="textNoShape">
              <a:avLst/>
            </a:prstTxWarp>
          </a:bodyPr>
          <a:lstStyle/>
          <a:p>
            <a:pPr marL="236719" indent="-236719" defTabSz="315626">
              <a:spcBef>
                <a:spcPct val="20000"/>
              </a:spcBef>
            </a:pPr>
            <a:r>
              <a:rPr lang="en-US" sz="2800" b="1" dirty="0" smtClean="0"/>
              <a:t>Exploit Data parallelism for general</a:t>
            </a:r>
          </a:p>
          <a:p>
            <a:pPr marL="236719" indent="-236719" defTabSz="315626">
              <a:spcBef>
                <a:spcPct val="20000"/>
              </a:spcBef>
            </a:pPr>
            <a:r>
              <a:rPr lang="en-US" sz="2800" b="1" dirty="0" smtClean="0"/>
              <a:t>purpose computing</a:t>
            </a:r>
          </a:p>
          <a:p>
            <a:pPr marL="236719" indent="-236719" defTabSz="315626">
              <a:spcBef>
                <a:spcPct val="20000"/>
              </a:spcBef>
            </a:pPr>
            <a:endParaRPr lang="en-US" sz="9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14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1400" dirty="0" smtClean="0"/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New </a:t>
            </a:r>
            <a:r>
              <a:rPr lang="en-US" sz="2800" dirty="0"/>
              <a:t>GPU </a:t>
            </a:r>
            <a:r>
              <a:rPr lang="en-US" sz="2800" dirty="0" smtClean="0"/>
              <a:t>cluster Dirac </a:t>
            </a:r>
            <a:r>
              <a:rPr lang="en-US" sz="2800" dirty="0"/>
              <a:t>at </a:t>
            </a:r>
            <a:r>
              <a:rPr lang="en-US" sz="2800" dirty="0" smtClean="0"/>
              <a:t>NERSC</a:t>
            </a:r>
          </a:p>
          <a:p>
            <a:pPr marL="236719" indent="-236719" defTabSz="315626">
              <a:spcBef>
                <a:spcPct val="20000"/>
              </a:spcBef>
            </a:pPr>
            <a:r>
              <a:rPr lang="en-US" sz="2800" dirty="0" smtClean="0"/>
              <a:t>   (44 Fermi Tesla C2050 GPU cards)</a:t>
            </a:r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448 CUDA cores, 3 GB GDDR5  </a:t>
            </a:r>
          </a:p>
          <a:p>
            <a:pPr marL="236719" indent="-236719" defTabSz="315626">
              <a:spcBef>
                <a:spcPct val="20000"/>
              </a:spcBef>
            </a:pPr>
            <a:r>
              <a:rPr lang="en-US" sz="2800" dirty="0" smtClean="0"/>
              <a:t>   memory, PCIe x16 Gen2, 515 </a:t>
            </a:r>
          </a:p>
          <a:p>
            <a:pPr marL="236719" indent="-236719" defTabSz="315626">
              <a:spcBef>
                <a:spcPct val="20000"/>
              </a:spcBef>
            </a:pPr>
            <a:r>
              <a:rPr lang="en-US" sz="2800" dirty="0" smtClean="0"/>
              <a:t>   GFLOPS peak DP performance, </a:t>
            </a:r>
          </a:p>
          <a:p>
            <a:pPr marL="236719" indent="-236719" defTabSz="315626">
              <a:spcBef>
                <a:spcPct val="20000"/>
              </a:spcBef>
            </a:pPr>
            <a:r>
              <a:rPr lang="en-US" sz="2800" dirty="0" smtClean="0"/>
              <a:t>   144 GB/sec memory bandwidth</a:t>
            </a:r>
            <a:endParaRPr lang="en-US" sz="1400" dirty="0" smtClean="0"/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800" dirty="0" smtClean="0"/>
              <a:t>Dirac node: 2 Intel 5530 2.4 GHz, 8MB cache, 5.86GT/sec QPI Quad-core Nehalem, 24GB DDR3-1066 Reg ECC memory</a:t>
            </a:r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800" dirty="0" smtClean="0"/>
          </a:p>
          <a:p>
            <a:pPr marL="512892" lvl="1" indent="-197267" defTabSz="315626">
              <a:spcBef>
                <a:spcPct val="20000"/>
              </a:spcBef>
            </a:pPr>
            <a:endParaRPr lang="en-US" sz="1100" dirty="0"/>
          </a:p>
        </p:txBody>
      </p:sp>
      <p:pic>
        <p:nvPicPr>
          <p:cNvPr id="38" name="Picture 37" descr="pastedGraphic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9316" y="6665901"/>
            <a:ext cx="3874680" cy="4195432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3349546" y="5494747"/>
            <a:ext cx="5318474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DIRAC GPU Cluster (NERSC)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146977" y="13443806"/>
            <a:ext cx="9731799" cy="75148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495722" y="13638539"/>
            <a:ext cx="5318474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GPU DGEMM Performance</a:t>
            </a:r>
            <a:endParaRPr lang="en-US" dirty="0"/>
          </a:p>
        </p:txBody>
      </p:sp>
      <p:pic>
        <p:nvPicPr>
          <p:cNvPr id="37" name="Picture 36" descr="Fermi_DGEMM_Performanc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4804" y="14739066"/>
            <a:ext cx="4273108" cy="3183614"/>
          </a:xfrm>
          <a:prstGeom prst="rect">
            <a:avLst/>
          </a:prstGeom>
        </p:spPr>
      </p:pic>
      <p:pic>
        <p:nvPicPr>
          <p:cNvPr id="40" name="Picture 39" descr="GPU_DGEMM_Performance.pd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2954" y="14730342"/>
            <a:ext cx="4273108" cy="3183616"/>
          </a:xfrm>
          <a:prstGeom prst="rect">
            <a:avLst/>
          </a:prstGeom>
        </p:spPr>
      </p:pic>
      <p:sp>
        <p:nvSpPr>
          <p:cNvPr id="44" name="Content Placeholder 4"/>
          <p:cNvSpPr txBox="1">
            <a:spLocks/>
          </p:cNvSpPr>
          <p:nvPr/>
        </p:nvSpPr>
        <p:spPr bwMode="auto">
          <a:xfrm>
            <a:off x="1447923" y="18193075"/>
            <a:ext cx="4368138" cy="59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63125" tIns="31562" rIns="63125" bIns="31562">
            <a:prstTxWarp prst="textNoShape">
              <a:avLst/>
            </a:prstTxWarp>
          </a:bodyPr>
          <a:lstStyle/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200" dirty="0" smtClean="0"/>
              <a:t>DGEMM performance comparison (CUBLAS 3.0 Tesla C2050 vs. CUBLAS 2.0 Tesla C1060)</a:t>
            </a:r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200" dirty="0" smtClean="0"/>
              <a:t>Uneven DGEMM performance on Fermi (70 to 230 GFLOPS)</a:t>
            </a:r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200" dirty="0" smtClean="0"/>
              <a:t>Optimal performance at matrix sizes multiple of 48</a:t>
            </a:r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800" dirty="0" smtClean="0"/>
          </a:p>
          <a:p>
            <a:pPr marL="512892" lvl="1" indent="-197267" defTabSz="315626">
              <a:spcBef>
                <a:spcPct val="20000"/>
              </a:spcBef>
            </a:pPr>
            <a:endParaRPr lang="en-US" sz="1100" dirty="0"/>
          </a:p>
        </p:txBody>
      </p:sp>
      <p:sp>
        <p:nvSpPr>
          <p:cNvPr id="45" name="Content Placeholder 4"/>
          <p:cNvSpPr txBox="1">
            <a:spLocks/>
          </p:cNvSpPr>
          <p:nvPr/>
        </p:nvSpPr>
        <p:spPr bwMode="auto">
          <a:xfrm>
            <a:off x="6157356" y="18199434"/>
            <a:ext cx="4300557" cy="5965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63125" tIns="31562" rIns="63125" bIns="31562">
            <a:prstTxWarp prst="textNoShape">
              <a:avLst/>
            </a:prstTxWarp>
          </a:bodyPr>
          <a:lstStyle/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200" dirty="0" smtClean="0"/>
              <a:t>Fermi DGEMM comparison (CUBLAS 3.0 vs. Volkov kernel)</a:t>
            </a:r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200" dirty="0" smtClean="0"/>
              <a:t>CUDA stream + Volkov kernel: concurrent execution of matrix multiplication (GPU) and cudaMemcpyAsync</a:t>
            </a:r>
          </a:p>
          <a:p>
            <a:pPr marL="236719" indent="-236719" defTabSz="315626">
              <a:spcBef>
                <a:spcPct val="20000"/>
              </a:spcBef>
              <a:buFont typeface="Arial"/>
              <a:buChar char="•"/>
            </a:pPr>
            <a:r>
              <a:rPr lang="en-US" sz="2200" dirty="0" smtClean="0"/>
              <a:t>Performance jump at n = 672 </a:t>
            </a:r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2800" dirty="0" smtClean="0"/>
          </a:p>
          <a:p>
            <a:pPr marL="236719" indent="-236719" defTabSz="315626">
              <a:spcBef>
                <a:spcPct val="20000"/>
              </a:spcBef>
            </a:pPr>
            <a:endParaRPr lang="en-US" sz="800" dirty="0" smtClean="0"/>
          </a:p>
          <a:p>
            <a:pPr marL="512892" lvl="1" indent="-197267" defTabSz="315626">
              <a:spcBef>
                <a:spcPct val="20000"/>
              </a:spcBef>
            </a:pPr>
            <a:endParaRPr lang="en-US" sz="1100" dirty="0"/>
          </a:p>
        </p:txBody>
      </p:sp>
      <p:sp>
        <p:nvSpPr>
          <p:cNvPr id="46" name="Rectangle 45"/>
          <p:cNvSpPr/>
          <p:nvPr/>
        </p:nvSpPr>
        <p:spPr>
          <a:xfrm>
            <a:off x="11507921" y="5208194"/>
            <a:ext cx="7995047" cy="75428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0245219" y="5208194"/>
            <a:ext cx="9731799" cy="751160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sz="2200" dirty="0"/>
          </a:p>
        </p:txBody>
      </p:sp>
      <p:sp>
        <p:nvSpPr>
          <p:cNvPr id="48" name="Rectangle 47"/>
          <p:cNvSpPr/>
          <p:nvPr/>
        </p:nvSpPr>
        <p:spPr>
          <a:xfrm>
            <a:off x="11489385" y="13445069"/>
            <a:ext cx="7995047" cy="75172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20245219" y="13445069"/>
            <a:ext cx="9731799" cy="74622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r>
              <a:rPr lang="en-US" dirty="0" smtClean="0"/>
              <a:t>t</a:t>
            </a:r>
            <a:endParaRPr lang="en-US" dirty="0"/>
          </a:p>
        </p:txBody>
      </p:sp>
      <p:pic>
        <p:nvPicPr>
          <p:cNvPr id="50" name="Picture 19" descr="MOFCO2_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036328" y="6710734"/>
            <a:ext cx="1902963" cy="214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12316838" y="13672405"/>
            <a:ext cx="6501908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Seven Major Ri-MP2 Gradient steps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1471938" y="5469084"/>
            <a:ext cx="7896988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Hybrid CPU-GPU RI-MP2 Step 4 Algorithm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21377962" y="13595437"/>
            <a:ext cx="5318474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Speedup Comparison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6799257" y="17241904"/>
            <a:ext cx="5318474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Future Work</a:t>
            </a:r>
            <a:endParaRPr lang="en-US" dirty="0"/>
          </a:p>
        </p:txBody>
      </p:sp>
      <p:sp>
        <p:nvSpPr>
          <p:cNvPr id="29" name="TextBox 11"/>
          <p:cNvSpPr txBox="1">
            <a:spLocks noChangeArrowheads="1"/>
          </p:cNvSpPr>
          <p:nvPr/>
        </p:nvSpPr>
        <p:spPr bwMode="auto">
          <a:xfrm>
            <a:off x="11363240" y="14550749"/>
            <a:ext cx="3302440" cy="644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3125" tIns="31562" rIns="63125" bIns="31562">
            <a:prstTxWarp prst="textNoShape">
              <a:avLst/>
            </a:prstTxWarp>
            <a:spAutoFit/>
          </a:bodyPr>
          <a:lstStyle/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RI-overhead:  formation of the (P|Q)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-1 </a:t>
            </a:r>
            <a:r>
              <a:rPr lang="en-US" sz="1600" dirty="0" smtClean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matrix</a:t>
            </a:r>
          </a:p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Construction and storage of the three-centered integrals in the mixed canonical MO basis/auxiliary basis</a:t>
            </a:r>
          </a:p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Construction of the  C</a:t>
            </a:r>
            <a:r>
              <a:rPr lang="en-US" sz="1600" baseline="-25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ia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Q</a:t>
            </a: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      matrix</a:t>
            </a:r>
          </a:p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Assembly of the Γ</a:t>
            </a:r>
            <a:r>
              <a:rPr lang="en-US" sz="1600" baseline="-25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ia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Q</a:t>
            </a: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 matrix (RI-MP2 correction to the two particle density matrix), P</a:t>
            </a:r>
            <a:r>
              <a:rPr lang="en-US" sz="1600" baseline="-25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ca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(2) </a:t>
            </a: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(virtual-virtual correction to the one-particle density matrix), and P</a:t>
            </a:r>
            <a:r>
              <a:rPr lang="en-US" sz="1600" baseline="-25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kj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(2)</a:t>
            </a: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 (active-active correction to the one-particle density matrix)</a:t>
            </a:r>
          </a:p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Construction of Γ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RS</a:t>
            </a: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 (RI-MP2 specific two-particle density matrix)</a:t>
            </a:r>
          </a:p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Γ</a:t>
            </a:r>
            <a:r>
              <a:rPr lang="en-US" sz="1600" baseline="-25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ia</a:t>
            </a:r>
            <a:r>
              <a:rPr lang="en-US" sz="1600" baseline="300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Q</a:t>
            </a: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  transposition</a:t>
            </a:r>
          </a:p>
          <a:p>
            <a:pPr marL="552345" lvl="1" indent="-236719">
              <a:buFontTx/>
              <a:buAutoNum type="arabicPeriod"/>
              <a:defRPr/>
            </a:pPr>
            <a:r>
              <a:rPr lang="en-US" sz="16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Assembly of the L, P, and W matrices; solution of the Z-vector equation and final gradient evaluation</a:t>
            </a:r>
          </a:p>
          <a:p>
            <a:pPr lvl="1">
              <a:defRPr/>
            </a:pPr>
            <a:endParaRPr lang="en-US" sz="1100" dirty="0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  <a:p>
            <a:pPr lvl="1">
              <a:defRPr/>
            </a:pPr>
            <a:r>
              <a:rPr lang="en-US" sz="1100" dirty="0">
                <a:latin typeface="Calibri" pitchFamily="29" charset="0"/>
                <a:ea typeface="ＭＳ Ｐゴシック" pitchFamily="29" charset="-128"/>
                <a:cs typeface="ＭＳ Ｐゴシック" pitchFamily="29" charset="-128"/>
              </a:rPr>
              <a:t> </a:t>
            </a:r>
          </a:p>
          <a:p>
            <a:pPr lvl="1">
              <a:buFontTx/>
              <a:buChar char="-"/>
              <a:defRPr/>
            </a:pPr>
            <a:endParaRPr lang="en-US" sz="1100" dirty="0">
              <a:latin typeface="Calibri" pitchFamily="29" charset="0"/>
              <a:ea typeface="ＭＳ Ｐゴシック" pitchFamily="29" charset="-128"/>
              <a:cs typeface="ＭＳ Ｐゴシック" pitchFamily="29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622619" y="16548360"/>
            <a:ext cx="3043061" cy="197670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16200000" flipH="1">
            <a:off x="12001078" y="17818840"/>
            <a:ext cx="6176994" cy="1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5336949" y="19027639"/>
            <a:ext cx="3733134" cy="1594232"/>
          </a:xfrm>
          <a:prstGeom prst="rect">
            <a:avLst/>
          </a:prstGeom>
        </p:spPr>
        <p:txBody>
          <a:bodyPr wrap="square" lIns="63125" tIns="31562" rIns="63125" bIns="31562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+ SCF, step 4, and step 7: 95+% of total wall time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+ step 4 dominates for large input molecules</a:t>
            </a:r>
          </a:p>
          <a:p>
            <a:r>
              <a:rPr lang="en-US" sz="1600" b="1" dirty="0" smtClean="0">
                <a:solidFill>
                  <a:srgbClr val="0000FF"/>
                </a:solidFill>
              </a:rPr>
              <a:t>+ Eight CPU threads reduce step 4 wall time (around 4-5x speedup)</a:t>
            </a:r>
          </a:p>
        </p:txBody>
      </p:sp>
      <p:pic>
        <p:nvPicPr>
          <p:cNvPr id="43" name="Picture 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054867" y="9742146"/>
            <a:ext cx="1884364" cy="229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11740382" y="6487128"/>
            <a:ext cx="5156138" cy="5954583"/>
          </a:xfrm>
          <a:prstGeom prst="rect">
            <a:avLst/>
          </a:prstGeom>
        </p:spPr>
        <p:txBody>
          <a:bodyPr wrap="square" lIns="63125" tIns="31562" rIns="63125" bIns="31562">
            <a:spAutoFit/>
          </a:bodyPr>
          <a:lstStyle/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2200" b="1" kern="0" dirty="0" smtClean="0">
                <a:ea typeface="ＭＳ Ｐゴシック" charset="-128"/>
                <a:cs typeface="ＭＳ Ｐゴシック" charset="-128"/>
              </a:rPr>
              <a:t>RI-MP2: resolution-of-the-identity second-order Möller-Plesset perturbation theory</a:t>
            </a:r>
          </a:p>
          <a:p>
            <a:pPr marL="542483" lvl="1" indent="-209322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/>
            </a:pPr>
            <a:r>
              <a:rPr lang="en-US" sz="2200" kern="0" dirty="0" smtClean="0">
                <a:ea typeface="ＭＳ Ｐゴシック" pitchFamily="-111" charset="-128"/>
              </a:rPr>
              <a:t>Treat correlation energy with 2</a:t>
            </a:r>
            <a:r>
              <a:rPr lang="en-US" sz="2200" kern="0" baseline="30000" dirty="0" smtClean="0">
                <a:ea typeface="ＭＳ Ｐゴシック" pitchFamily="-111" charset="-128"/>
              </a:rPr>
              <a:t>nd</a:t>
            </a:r>
            <a:r>
              <a:rPr lang="en-US" sz="2200" kern="0" dirty="0" smtClean="0">
                <a:ea typeface="ＭＳ Ｐゴシック" pitchFamily="-111" charset="-128"/>
              </a:rPr>
              <a:t> order MP2</a:t>
            </a:r>
          </a:p>
          <a:p>
            <a:pPr marL="542483" lvl="1" indent="-209322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/>
            </a:pPr>
            <a:r>
              <a:rPr lang="en-US" sz="2200" kern="0" dirty="0" smtClean="0">
                <a:ea typeface="ＭＳ Ｐゴシック" pitchFamily="-111" charset="-128"/>
              </a:rPr>
              <a:t>Utilize auxiliary basis sets to approximate atomic orbital pair densities</a:t>
            </a:r>
          </a:p>
          <a:p>
            <a:pPr marL="542483" lvl="1" indent="-209322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/>
            </a:pPr>
            <a:r>
              <a:rPr lang="en-US" sz="2200" kern="0" dirty="0" smtClean="0">
                <a:ea typeface="ＭＳ Ｐゴシック" pitchFamily="-111" charset="-128"/>
              </a:rPr>
              <a:t>Strengths: no self-interaction problem (DFT), 80-90% of correlation energy</a:t>
            </a:r>
          </a:p>
          <a:p>
            <a:pPr marL="542483" lvl="1" indent="-209322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/>
            </a:pPr>
            <a:r>
              <a:rPr lang="en-US" sz="2200" kern="0" dirty="0" smtClean="0">
                <a:ea typeface="ＭＳ Ｐゴシック" pitchFamily="-111" charset="-128"/>
              </a:rPr>
              <a:t>Weakness: Computationally expensive (fifth-order terms)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2200" b="1" kern="0" dirty="0" smtClean="0">
                <a:ea typeface="ＭＳ Ｐゴシック" charset="-128"/>
                <a:cs typeface="ＭＳ Ｐゴシック" charset="-128"/>
              </a:rPr>
              <a:t>Goal: Optimize Q-Chem RI-MP2 Routine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2200" b="1" kern="0" dirty="0" smtClean="0">
                <a:ea typeface="ＭＳ Ｐゴシック" charset="-128"/>
                <a:cs typeface="ＭＳ Ｐゴシック" charset="-128"/>
              </a:rPr>
              <a:t>Q-Chem Requirements</a:t>
            </a:r>
          </a:p>
          <a:p>
            <a:pPr marL="542483" lvl="1" indent="-209322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Tx/>
              <a:buChar char="–"/>
              <a:defRPr/>
            </a:pPr>
            <a:r>
              <a:rPr lang="en-US" sz="2200" kern="0" dirty="0" smtClean="0">
                <a:ea typeface="ＭＳ Ｐゴシック" pitchFamily="-111" charset="-128"/>
              </a:rPr>
              <a:t>Quadratic memory, cubic storage, quartic I/O</a:t>
            </a:r>
            <a:endParaRPr lang="en-US" sz="2200" b="1" kern="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904376" y="5502441"/>
            <a:ext cx="7718536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Predict Molecular Equilibrium  Structure</a:t>
            </a:r>
            <a:endParaRPr lang="en-US" dirty="0"/>
          </a:p>
        </p:txBody>
      </p:sp>
      <p:pic>
        <p:nvPicPr>
          <p:cNvPr id="59" name="Picture 58" descr="uc_logo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9460" y="1053417"/>
            <a:ext cx="2917557" cy="2749205"/>
          </a:xfrm>
          <a:prstGeom prst="rect">
            <a:avLst/>
          </a:prstGeom>
        </p:spPr>
      </p:pic>
      <p:sp>
        <p:nvSpPr>
          <p:cNvPr id="60" name="TextBox 5"/>
          <p:cNvSpPr txBox="1">
            <a:spLocks noChangeArrowheads="1"/>
          </p:cNvSpPr>
          <p:nvPr/>
        </p:nvSpPr>
        <p:spPr bwMode="auto">
          <a:xfrm>
            <a:off x="16743320" y="12011059"/>
            <a:ext cx="2270097" cy="3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3125" tIns="31562" rIns="63125" bIns="31562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Fermi GPU Racks - NERSC</a:t>
            </a:r>
          </a:p>
        </p:txBody>
      </p:sp>
      <p:sp>
        <p:nvSpPr>
          <p:cNvPr id="61" name="Down Arrow 60"/>
          <p:cNvSpPr/>
          <p:nvPr/>
        </p:nvSpPr>
        <p:spPr>
          <a:xfrm>
            <a:off x="17814164" y="9025823"/>
            <a:ext cx="343281" cy="6522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pic>
        <p:nvPicPr>
          <p:cNvPr id="62" name="Picture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57023" y="6513690"/>
            <a:ext cx="2871464" cy="266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57674" y="9563484"/>
            <a:ext cx="2848267" cy="280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val 68"/>
          <p:cNvSpPr/>
          <p:nvPr/>
        </p:nvSpPr>
        <p:spPr>
          <a:xfrm>
            <a:off x="23800953" y="7224890"/>
            <a:ext cx="2818384" cy="175524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23862949" y="10634130"/>
            <a:ext cx="2512836" cy="372539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23874943" y="11678361"/>
            <a:ext cx="2620779" cy="423329"/>
          </a:xfrm>
          <a:prstGeom prst="rect">
            <a:avLst/>
          </a:prstGeom>
          <a:noFill/>
          <a:ln w="254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3916926" y="6169806"/>
            <a:ext cx="2819804" cy="356128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1900" b="1" cap="small" dirty="0" smtClean="0"/>
              <a:t>    </a:t>
            </a:r>
            <a:r>
              <a:rPr lang="en-US" sz="1600" b="1" cap="small" dirty="0" smtClean="0"/>
              <a:t>Loop 1A Algorithm</a:t>
            </a:r>
            <a:endParaRPr lang="en-US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23663922" y="9276414"/>
            <a:ext cx="3635435" cy="309962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1600" b="1" cap="small" dirty="0" smtClean="0"/>
              <a:t>Loop 1A CPU + GPU Algorithm</a:t>
            </a:r>
            <a:endParaRPr lang="en-US" sz="1600" dirty="0"/>
          </a:p>
        </p:txBody>
      </p:sp>
      <p:pic>
        <p:nvPicPr>
          <p:cNvPr id="78" name="Picture 77" descr="bandwidth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696432" y="9561690"/>
            <a:ext cx="3096186" cy="2822221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26625335" y="6405407"/>
            <a:ext cx="3024934" cy="4378767"/>
          </a:xfrm>
          <a:prstGeom prst="rect">
            <a:avLst/>
          </a:prstGeom>
        </p:spPr>
        <p:txBody>
          <a:bodyPr wrap="square" lIns="63125" tIns="31562" rIns="63125" bIns="31562">
            <a:spAutoFit/>
          </a:bodyPr>
          <a:lstStyle/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Pthreads: parallelize loop1 and loop2, further parallelize loop1 into loop1A and loop1B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Concurrent I/O File reads and GPU matrix-matrix multiplications (cublasDgemm)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Concurrent </a:t>
            </a:r>
            <a:r>
              <a:rPr lang="en-US" sz="1600" kern="0" dirty="0" err="1" smtClean="0">
                <a:ea typeface="ＭＳ Ｐゴシック" charset="-128"/>
                <a:cs typeface="ＭＳ Ｐゴシック" charset="-128"/>
              </a:rPr>
              <a:t>cudaMemcpy</a:t>
            </a: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 with GPU matrix-matrix multiplication kernel (Volkov): pinned memory  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0829152" y="6217154"/>
            <a:ext cx="2725532" cy="670889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1900" b="1" cap="small" dirty="0" smtClean="0"/>
              <a:t>    Step 4 Algorithm </a:t>
            </a:r>
          </a:p>
          <a:p>
            <a:r>
              <a:rPr lang="en-US" sz="1900" b="1" cap="small" dirty="0" smtClean="0"/>
              <a:t>(</a:t>
            </a:r>
            <a:r>
              <a:rPr lang="en-US" sz="1600" b="1" cap="small" dirty="0" smtClean="0"/>
              <a:t>Loop 1A + Loop1B + Loop2)</a:t>
            </a:r>
            <a:endParaRPr lang="en-US" sz="1600" dirty="0"/>
          </a:p>
        </p:txBody>
      </p:sp>
      <p:pic>
        <p:nvPicPr>
          <p:cNvPr id="92" name="Picture 91" descr="Poster_WallTime.pd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990464" y="16857024"/>
            <a:ext cx="4286647" cy="2278547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7489376" y="16813953"/>
            <a:ext cx="734032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dirty="0" smtClean="0"/>
              <a:t>29.7 hours</a:t>
            </a:r>
            <a:endParaRPr lang="en-US" sz="1100" dirty="0"/>
          </a:p>
        </p:txBody>
      </p:sp>
      <p:cxnSp>
        <p:nvCxnSpPr>
          <p:cNvPr id="100" name="Straight Arrow Connector 99"/>
          <p:cNvCxnSpPr/>
          <p:nvPr/>
        </p:nvCxnSpPr>
        <p:spPr>
          <a:xfrm rot="16200000" flipH="1">
            <a:off x="16808506" y="17633736"/>
            <a:ext cx="691439" cy="41380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16200000" flipH="1">
            <a:off x="17830263" y="17218647"/>
            <a:ext cx="417763" cy="236608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15960350" y="16598781"/>
            <a:ext cx="2819804" cy="356128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1900" b="1" cap="small" dirty="0" smtClean="0"/>
              <a:t>    </a:t>
            </a:r>
            <a:r>
              <a:rPr lang="en-US" sz="1600" b="1" cap="small" dirty="0" smtClean="0"/>
              <a:t>1 vs. 8 CPU Threads</a:t>
            </a:r>
            <a:endParaRPr lang="en-US" sz="1600" dirty="0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16139049" y="18258703"/>
            <a:ext cx="330504" cy="18475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499861" y="6989923"/>
            <a:ext cx="3054823" cy="5371410"/>
          </a:xfrm>
          <a:prstGeom prst="rect">
            <a:avLst/>
          </a:prstGeom>
        </p:spPr>
      </p:pic>
      <p:sp>
        <p:nvSpPr>
          <p:cNvPr id="82" name="Left Brace 81"/>
          <p:cNvSpPr/>
          <p:nvPr/>
        </p:nvSpPr>
        <p:spPr>
          <a:xfrm>
            <a:off x="20750432" y="7932579"/>
            <a:ext cx="110109" cy="1193977"/>
          </a:xfrm>
          <a:prstGeom prst="leftBrace">
            <a:avLst/>
          </a:prstGeom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20377195" y="8040001"/>
            <a:ext cx="419871" cy="1011481"/>
          </a:xfrm>
          <a:prstGeom prst="rect">
            <a:avLst/>
          </a:prstGeom>
          <a:noFill/>
        </p:spPr>
        <p:txBody>
          <a:bodyPr vert="vert270" wrap="square" lIns="63125" tIns="31562" rIns="63125" bIns="31562" rtlCol="0">
            <a:spAutoFit/>
          </a:bodyPr>
          <a:lstStyle/>
          <a:p>
            <a:r>
              <a:rPr lang="en-US" sz="1900" b="1" cap="small" dirty="0" smtClean="0"/>
              <a:t>    </a:t>
            </a:r>
            <a:r>
              <a:rPr lang="en-US" sz="1600" b="1" cap="small" dirty="0" smtClean="0">
                <a:solidFill>
                  <a:srgbClr val="FF6600"/>
                </a:solidFill>
              </a:rPr>
              <a:t>Loop 1A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83" name="Left Brace 82"/>
          <p:cNvSpPr/>
          <p:nvPr/>
        </p:nvSpPr>
        <p:spPr>
          <a:xfrm>
            <a:off x="20775609" y="9466464"/>
            <a:ext cx="75205" cy="448734"/>
          </a:xfrm>
          <a:prstGeom prst="leftBrace">
            <a:avLst/>
          </a:prstGeom>
          <a:ln w="381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0418084" y="9243901"/>
            <a:ext cx="419871" cy="1011481"/>
          </a:xfrm>
          <a:prstGeom prst="rect">
            <a:avLst/>
          </a:prstGeom>
          <a:noFill/>
        </p:spPr>
        <p:txBody>
          <a:bodyPr vert="vert270" wrap="square" lIns="63125" tIns="31562" rIns="63125" bIns="31562" rtlCol="0">
            <a:spAutoFit/>
          </a:bodyPr>
          <a:lstStyle/>
          <a:p>
            <a:r>
              <a:rPr lang="en-US" sz="1900" b="1" cap="small" dirty="0" smtClean="0">
                <a:solidFill>
                  <a:srgbClr val="660066"/>
                </a:solidFill>
              </a:rPr>
              <a:t>    </a:t>
            </a:r>
            <a:r>
              <a:rPr lang="en-US" sz="1600" b="1" cap="small" dirty="0" smtClean="0">
                <a:solidFill>
                  <a:srgbClr val="660066"/>
                </a:solidFill>
              </a:rPr>
              <a:t>Loop 1B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84" name="Left Brace 83"/>
          <p:cNvSpPr/>
          <p:nvPr/>
        </p:nvSpPr>
        <p:spPr>
          <a:xfrm>
            <a:off x="20653954" y="10861334"/>
            <a:ext cx="135285" cy="1149723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63125" tIns="31562" rIns="63125" bIns="31562" rtlCol="0" anchor="ctr"/>
          <a:lstStyle/>
          <a:p>
            <a:pPr algn="ctr"/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0322676" y="10938302"/>
            <a:ext cx="419871" cy="1011481"/>
          </a:xfrm>
          <a:prstGeom prst="rect">
            <a:avLst/>
          </a:prstGeom>
          <a:noFill/>
        </p:spPr>
        <p:txBody>
          <a:bodyPr vert="vert270" wrap="square" lIns="63125" tIns="31562" rIns="63125" bIns="31562" rtlCol="0">
            <a:spAutoFit/>
          </a:bodyPr>
          <a:lstStyle/>
          <a:p>
            <a:r>
              <a:rPr lang="en-US" sz="1900" b="1" cap="small" dirty="0" smtClean="0">
                <a:solidFill>
                  <a:srgbClr val="660066"/>
                </a:solidFill>
              </a:rPr>
              <a:t>    </a:t>
            </a:r>
            <a:r>
              <a:rPr lang="en-US" sz="1600" b="1" cap="small" dirty="0" smtClean="0">
                <a:solidFill>
                  <a:schemeClr val="tx2"/>
                </a:solidFill>
              </a:rPr>
              <a:t>Loop 2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18112672" y="18726190"/>
            <a:ext cx="1080040" cy="288815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1400" dirty="0" smtClean="0"/>
              <a:t>(glycine-n)</a:t>
            </a:r>
            <a:endParaRPr lang="en-US" sz="1400" dirty="0"/>
          </a:p>
        </p:txBody>
      </p:sp>
      <p:sp>
        <p:nvSpPr>
          <p:cNvPr id="114" name="TextBox 113"/>
          <p:cNvSpPr txBox="1"/>
          <p:nvPr/>
        </p:nvSpPr>
        <p:spPr>
          <a:xfrm>
            <a:off x="15895525" y="18000605"/>
            <a:ext cx="620381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1 thread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6423488" y="18233303"/>
            <a:ext cx="198979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16840329" y="17255296"/>
            <a:ext cx="198979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7333677" y="18018174"/>
            <a:ext cx="198979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8139817" y="17438409"/>
            <a:ext cx="198979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8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785538" y="16941648"/>
            <a:ext cx="198979" cy="233018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</a:rPr>
              <a:t>1 </a:t>
            </a:r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27" name="Straight Connector 126"/>
          <p:cNvCxnSpPr/>
          <p:nvPr/>
        </p:nvCxnSpPr>
        <p:spPr>
          <a:xfrm rot="16200000" flipH="1">
            <a:off x="23159016" y="17577294"/>
            <a:ext cx="6181655" cy="1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8" name="Picture 127" descr="gly8.pdf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418082" y="14570365"/>
            <a:ext cx="2697395" cy="2175933"/>
          </a:xfrm>
          <a:prstGeom prst="rect">
            <a:avLst/>
          </a:prstGeom>
        </p:spPr>
      </p:pic>
      <p:pic>
        <p:nvPicPr>
          <p:cNvPr id="129" name="Picture 128" descr="gly12.pdf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84755" y="14559075"/>
            <a:ext cx="2697395" cy="2184400"/>
          </a:xfrm>
          <a:prstGeom prst="rect">
            <a:avLst/>
          </a:prstGeom>
        </p:spPr>
      </p:pic>
      <p:pic>
        <p:nvPicPr>
          <p:cNvPr id="130" name="Picture 129" descr="gly16.pdf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18082" y="16857053"/>
            <a:ext cx="2697395" cy="2057400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20418083" y="19007650"/>
            <a:ext cx="5564068" cy="3147662"/>
          </a:xfrm>
          <a:prstGeom prst="rect">
            <a:avLst/>
          </a:prstGeom>
        </p:spPr>
        <p:txBody>
          <a:bodyPr wrap="square" lIns="63125" tIns="31562" rIns="63125" bIns="31562">
            <a:spAutoFit/>
          </a:bodyPr>
          <a:lstStyle/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Blue: CPU 1 thread, Red: CPU 8 threads, Green: CPU + GPU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CPU multi-thread performance similar to CPU + GPU performance for smaller glycine molecules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GLYCINE-20:  18.8x speedup in Step 4, 7.4x speedup in total RI-MP2 time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34" name="Straight Arrow Connector 133"/>
          <p:cNvCxnSpPr/>
          <p:nvPr/>
        </p:nvCxnSpPr>
        <p:spPr>
          <a:xfrm rot="16200000" flipH="1">
            <a:off x="21310414" y="15654682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21377958" y="15337328"/>
            <a:ext cx="634934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12.3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6" name="Straight Arrow Connector 135"/>
          <p:cNvCxnSpPr/>
          <p:nvPr/>
        </p:nvCxnSpPr>
        <p:spPr>
          <a:xfrm rot="16200000" flipH="1">
            <a:off x="22272968" y="15053549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22518501" y="14879937"/>
            <a:ext cx="530939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1.7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38" name="Straight Arrow Connector 137"/>
          <p:cNvCxnSpPr/>
          <p:nvPr/>
        </p:nvCxnSpPr>
        <p:spPr>
          <a:xfrm rot="16200000" flipH="1">
            <a:off x="24162093" y="15409148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>
          <a:xfrm>
            <a:off x="24084017" y="15033826"/>
            <a:ext cx="634934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14.6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0" name="Straight Arrow Connector 139"/>
          <p:cNvCxnSpPr/>
          <p:nvPr/>
        </p:nvCxnSpPr>
        <p:spPr>
          <a:xfrm rot="16200000" flipH="1">
            <a:off x="25221223" y="15163616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25330747" y="14854537"/>
            <a:ext cx="530939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2.9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>
          <a:xfrm rot="16200000" flipH="1">
            <a:off x="21310414" y="17458042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1417753" y="17184510"/>
            <a:ext cx="634934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16.3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 rot="16200000" flipH="1">
            <a:off x="22414974" y="17503196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22445507" y="17156291"/>
            <a:ext cx="530939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4.9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123086" y="13572860"/>
            <a:ext cx="5318474" cy="589164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3300" b="1" cap="small" dirty="0" smtClean="0"/>
              <a:t>Summary</a:t>
            </a:r>
            <a:endParaRPr lang="en-US" dirty="0"/>
          </a:p>
        </p:txBody>
      </p:sp>
      <p:sp>
        <p:nvSpPr>
          <p:cNvPr id="148" name="Rectangle 147"/>
          <p:cNvSpPr/>
          <p:nvPr/>
        </p:nvSpPr>
        <p:spPr>
          <a:xfrm>
            <a:off x="26375786" y="17835450"/>
            <a:ext cx="3542776" cy="4181790"/>
          </a:xfrm>
          <a:prstGeom prst="rect">
            <a:avLst/>
          </a:prstGeom>
        </p:spPr>
        <p:txBody>
          <a:bodyPr wrap="square" lIns="63125" tIns="31562" rIns="63125" bIns="31562">
            <a:spAutoFit/>
          </a:bodyPr>
          <a:lstStyle/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New GPU DGEMM kernel suitable for the Fermi architecture (CUBLAS 3.1?, third-party kernel?)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DGEMM kernel that utilizes both the CPU (multiple threads) and the GPU?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RI-MP2 Gradient MPI + CUDA code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Explore OpenCL as an alternative framework for heterogeneous computing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345356" y="12383912"/>
            <a:ext cx="3900560" cy="209217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900" dirty="0" smtClean="0"/>
              <a:t>Distasio et al., Journal of Computational Chemistry, Vol. 28, pg. 839, 2007</a:t>
            </a:r>
            <a:endParaRPr lang="en-US" sz="900" dirty="0"/>
          </a:p>
        </p:txBody>
      </p:sp>
      <p:sp>
        <p:nvSpPr>
          <p:cNvPr id="150" name="Rectangle 149"/>
          <p:cNvSpPr/>
          <p:nvPr/>
        </p:nvSpPr>
        <p:spPr>
          <a:xfrm>
            <a:off x="26375786" y="14449006"/>
            <a:ext cx="3542776" cy="4428011"/>
          </a:xfrm>
          <a:prstGeom prst="rect">
            <a:avLst/>
          </a:prstGeom>
        </p:spPr>
        <p:txBody>
          <a:bodyPr wrap="square" lIns="63125" tIns="31562" rIns="63125" bIns="31562">
            <a:spAutoFit/>
          </a:bodyPr>
          <a:lstStyle/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Q-Chem CPU + GPU RI-MP2 Gradient code 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Dirac Cluster (NERSC): Tesla C2050 Fermi GPUs (DGEMM 230GFLOPS)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CPU + GPU Algorithm: concurrent I/O + GPU DGEMM kernel, concurrent data copy + DGEMM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r>
              <a:rPr lang="en-US" sz="1600" kern="0" dirty="0" smtClean="0">
                <a:ea typeface="ＭＳ Ｐゴシック" charset="-128"/>
                <a:cs typeface="ＭＳ Ｐゴシック" charset="-128"/>
              </a:rPr>
              <a:t>Glycine-20: Speedup of 18.8x in Step 4, 7.4x in total RI-MP2 time  (more expected for larger molecules)</a:t>
            </a: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  <a:p>
            <a:pPr marL="249871" indent="-249871" defTabSz="66741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40000"/>
              <a:buFont typeface="Times" charset="0"/>
              <a:buChar char="•"/>
              <a:defRPr/>
            </a:pPr>
            <a:endParaRPr lang="en-US" sz="1900" kern="0" dirty="0" smtClean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0" name="Picture 89" descr="percentage_walltime.pdf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781189" y="14773177"/>
            <a:ext cx="2625343" cy="1834071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5189317" y="14425516"/>
            <a:ext cx="4133736" cy="356128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1900" b="1" cap="small" dirty="0" smtClean="0"/>
              <a:t>    </a:t>
            </a:r>
            <a:r>
              <a:rPr lang="en-US" sz="1600" b="1" cap="small" dirty="0" smtClean="0"/>
              <a:t>Simulation of Glycine-n (1 CPU Thread)</a:t>
            </a:r>
            <a:endParaRPr lang="en-US" sz="1600" dirty="0"/>
          </a:p>
        </p:txBody>
      </p:sp>
      <p:pic>
        <p:nvPicPr>
          <p:cNvPr id="94" name="Picture 93" descr="gly20.pdf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284756" y="16857053"/>
            <a:ext cx="2697396" cy="2057400"/>
          </a:xfrm>
          <a:prstGeom prst="rect">
            <a:avLst/>
          </a:prstGeom>
        </p:spPr>
      </p:pic>
      <p:cxnSp>
        <p:nvCxnSpPr>
          <p:cNvPr id="95" name="Straight Arrow Connector 94"/>
          <p:cNvCxnSpPr/>
          <p:nvPr/>
        </p:nvCxnSpPr>
        <p:spPr>
          <a:xfrm rot="16200000" flipH="1">
            <a:off x="24178368" y="17559833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24285706" y="17286300"/>
            <a:ext cx="634934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18.8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97" name="Straight Arrow Connector 96"/>
          <p:cNvCxnSpPr/>
          <p:nvPr/>
        </p:nvCxnSpPr>
        <p:spPr>
          <a:xfrm rot="16200000" flipH="1">
            <a:off x="25263202" y="17543854"/>
            <a:ext cx="491067" cy="355975"/>
          </a:xfrm>
          <a:prstGeom prst="straightConnector1">
            <a:avLst/>
          </a:prstGeom>
          <a:ln w="5080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25293735" y="17196949"/>
            <a:ext cx="530939" cy="309962"/>
          </a:xfrm>
          <a:prstGeom prst="rect">
            <a:avLst/>
          </a:prstGeom>
          <a:noFill/>
        </p:spPr>
        <p:txBody>
          <a:bodyPr wrap="none" lIns="63125" tIns="31562" rIns="63125" bIns="31562" rtlCol="0">
            <a:spAutoFit/>
          </a:bodyPr>
          <a:lstStyle/>
          <a:p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x 7.4</a:t>
            </a:r>
            <a:endParaRPr lang="en-US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6736730" y="12391574"/>
            <a:ext cx="3900560" cy="209217"/>
          </a:xfrm>
          <a:prstGeom prst="rect">
            <a:avLst/>
          </a:prstGeom>
          <a:noFill/>
        </p:spPr>
        <p:txBody>
          <a:bodyPr wrap="square" lIns="63125" tIns="31562" rIns="63125" bIns="31562" rtlCol="0">
            <a:spAutoFit/>
          </a:bodyPr>
          <a:lstStyle/>
          <a:p>
            <a:r>
              <a:rPr lang="en-US" sz="900" dirty="0" smtClean="0"/>
              <a:t>Courtesy of Viraj Paropkari (NERSC)</a:t>
            </a:r>
            <a:endParaRPr lang="en-US" sz="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800</Words>
  <Application>Microsoft Macintosh PowerPoint</Application>
  <PresentationFormat>Custom</PresentationFormat>
  <Paragraphs>115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 Preissl</dc:creator>
  <cp:lastModifiedBy>Alice Koniges</cp:lastModifiedBy>
  <cp:revision>102</cp:revision>
  <cp:lastPrinted>2010-05-21T17:39:31Z</cp:lastPrinted>
  <dcterms:created xsi:type="dcterms:W3CDTF">2010-05-21T16:33:36Z</dcterms:created>
  <dcterms:modified xsi:type="dcterms:W3CDTF">2013-04-22T18:11:01Z</dcterms:modified>
</cp:coreProperties>
</file>