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Slides/notesSlide10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54"/>
  </p:notesMasterIdLst>
  <p:sldIdLst>
    <p:sldId id="256" r:id="rId2"/>
    <p:sldId id="360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7" r:id="rId15"/>
    <p:sldId id="308" r:id="rId16"/>
    <p:sldId id="309" r:id="rId17"/>
    <p:sldId id="310" r:id="rId18"/>
    <p:sldId id="311" r:id="rId19"/>
    <p:sldId id="313" r:id="rId20"/>
    <p:sldId id="349" r:id="rId21"/>
    <p:sldId id="316" r:id="rId22"/>
    <p:sldId id="317" r:id="rId23"/>
    <p:sldId id="318" r:id="rId24"/>
    <p:sldId id="319" r:id="rId25"/>
    <p:sldId id="322" r:id="rId26"/>
    <p:sldId id="331" r:id="rId27"/>
    <p:sldId id="323" r:id="rId28"/>
    <p:sldId id="325" r:id="rId29"/>
    <p:sldId id="326" r:id="rId30"/>
    <p:sldId id="327" r:id="rId31"/>
    <p:sldId id="328" r:id="rId32"/>
    <p:sldId id="330" r:id="rId33"/>
    <p:sldId id="334" r:id="rId34"/>
    <p:sldId id="335" r:id="rId35"/>
    <p:sldId id="336" r:id="rId36"/>
    <p:sldId id="337" r:id="rId37"/>
    <p:sldId id="348" r:id="rId38"/>
    <p:sldId id="338" r:id="rId39"/>
    <p:sldId id="339" r:id="rId40"/>
    <p:sldId id="342" r:id="rId41"/>
    <p:sldId id="340" r:id="rId42"/>
    <p:sldId id="344" r:id="rId43"/>
    <p:sldId id="350" r:id="rId44"/>
    <p:sldId id="358" r:id="rId45"/>
    <p:sldId id="357" r:id="rId46"/>
    <p:sldId id="359" r:id="rId47"/>
    <p:sldId id="352" r:id="rId48"/>
    <p:sldId id="343" r:id="rId49"/>
    <p:sldId id="356" r:id="rId50"/>
    <p:sldId id="353" r:id="rId51"/>
    <p:sldId id="354" r:id="rId52"/>
    <p:sldId id="36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71870" autoAdjust="0"/>
  </p:normalViewPr>
  <p:slideViewPr>
    <p:cSldViewPr snapToGrid="0">
      <p:cViewPr>
        <p:scale>
          <a:sx n="75" d="100"/>
          <a:sy n="75" d="100"/>
        </p:scale>
        <p:origin x="-1560" y="-88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4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-3544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885B3-2F4B-9D4B-8F3C-42D2818EE539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C5546-6ACB-3049-A2E5-F35E80339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5925D6-38CC-644C-8BDF-64A4DB09D1A2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 b="1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2B848-AFF8-FC4B-8DC2-04F8ADFFF58C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512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AECB0-C365-C14D-A262-985646DFA8E0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53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7C1FA-76C7-534F-B715-FB55AEBFBCED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-- For next slides – how big should a file system block be?  This is configurable by the system admin.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Small blocks, good for small files – bad for big files, many transfers, blocks, scattered on disk, more entries into </a:t>
            </a:r>
            <a:r>
              <a:rPr lang="en-US" dirty="0" err="1" smtClean="0">
                <a:latin typeface="Times" charset="0"/>
              </a:rPr>
              <a:t>inode’s</a:t>
            </a:r>
            <a:r>
              <a:rPr lang="en-US" dirty="0" smtClean="0">
                <a:latin typeface="Times" charset="0"/>
              </a:rPr>
              <a:t> block list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Block to big, waste space, one file per block – (</a:t>
            </a:r>
            <a:r>
              <a:rPr lang="en-US" dirty="0" err="1" smtClean="0">
                <a:latin typeface="Times" charset="0"/>
              </a:rPr>
              <a:t>gpfs</a:t>
            </a:r>
            <a:r>
              <a:rPr lang="en-US" dirty="0" smtClean="0">
                <a:latin typeface="Times" charset="0"/>
              </a:rPr>
              <a:t> does some packing)</a:t>
            </a:r>
          </a:p>
          <a:p>
            <a:pPr eaLnBrk="1" hangingPunct="1">
              <a:buFontTx/>
              <a:buChar char="•"/>
            </a:pPr>
            <a:endParaRPr lang="en-US" dirty="0" smtClean="0">
              <a:latin typeface="Times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C89D0-0246-3145-B32D-F60776ACD258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573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1AF70-8304-1349-890B-73FF3E31943C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9B678-BAF5-8B40-A697-D0A89B4E1DD7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" charset="0"/>
              </a:rPr>
              <a:t>Questions:  What are the disadvantages to buffering?  Answer – data may not be written immediately.  In case of crashes, data won’t be written to disk and will be lost</a:t>
            </a:r>
          </a:p>
          <a:p>
            <a:r>
              <a:rPr lang="en-US" smtClean="0">
                <a:latin typeface="Times" charset="0"/>
              </a:rPr>
              <a:t>Sometimes buffering and caching don’t help.  “pre-fetching can slow performance if read sequence is not predictable” – For buffering, if large amounts of data are written, buffer copy will be a waste of time since all data needs to get to disk.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C31E9-7C6E-7941-AF07-57901B6B13B4}" type="slidenum">
              <a:rPr lang="en-US" smtClean="0">
                <a:latin typeface="Times" charset="0"/>
              </a:rPr>
              <a:pPr/>
              <a:t>21</a:t>
            </a:fld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3894B-5DA9-F749-81BA-085237935177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27F79-4AF6-604B-8AE9-DF5BD90EDBA0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C9482-F7C8-1C4E-B26A-BCFF7E36F5BE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66B6A-6952-E945-B0D6-542D23884EA7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First question --  Why is I/O for scientific applications difficult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Lots of it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hard to translate scientific data structures, grid, particles, molecules efficiently to disk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difficult to coordinate many processors – either many files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hard to analyze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expensive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last frontier -- technology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23E95-6439-B24A-9B38-F02F6103F659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" charset="0"/>
              </a:rPr>
              <a:t>Which is the easiest for the file system to support?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ECCCD-D175-734C-B31E-CF94200CDA53}" type="slidenum">
              <a:rPr lang="en-US" smtClean="0">
                <a:latin typeface="Times" charset="0"/>
              </a:rPr>
              <a:pPr/>
              <a:t>26</a:t>
            </a:fld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369C9-D57C-BA4E-9F3F-4F51792CA97C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295D8-DDB3-A44D-931E-CE0090FB58AF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A46A-7EA0-0446-B242-F61BA0436DC4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901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AE97E-15E3-0F48-B800-805505087692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942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8F92E-FB9B-504F-9022-41E56F56F6B7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983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9FC96-3D4A-EA4F-AB0F-B8211DA3BADB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66D55989-9C79-1241-8A73-2ADB5857C0BB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33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179513" y="684213"/>
            <a:ext cx="4500562" cy="343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47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4119562"/>
          </a:xfrm>
          <a:noFill/>
          <a:ln>
            <a:solidFill>
              <a:srgbClr val="000000"/>
            </a:solidFill>
          </a:ln>
        </p:spPr>
        <p:txBody>
          <a:bodyPr wrap="none" lIns="86493" tIns="43247" rIns="86493" bIns="43247" anchor="ctr"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43748-C2CB-EA45-A673-2628F4D16CE1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15A2232C-7464-5F46-A9EE-C4A7E04A5D4F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34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79513" y="684213"/>
            <a:ext cx="4500562" cy="343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752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523875"/>
          </a:xfrm>
          <a:noFill/>
          <a:ln>
            <a:solidFill>
              <a:srgbClr val="000000"/>
            </a:solidFill>
          </a:ln>
        </p:spPr>
        <p:txBody>
          <a:bodyPr lIns="91601" tIns="45630" rIns="91601" bIns="4563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latin typeface="Times" charset="0"/>
              <a:ea typeface="Times New Roman" charset="0"/>
              <a:cs typeface="Times New Roman" charset="0"/>
            </a:endParaRPr>
          </a:p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latin typeface="Times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DEFDC-549E-6D4B-9879-32DFF4B05122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First question --  Why is I/O for scientific applications difficult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Lots of it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hard to translate scientific data structures, grid, particles, molecules efficiently to disk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difficult to coordinate many processors – either many files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hard to analyze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expensive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Times" charset="0"/>
              </a:rPr>
              <a:t> last frontier -- technology </a:t>
            </a:r>
          </a:p>
          <a:p>
            <a:pPr eaLnBrk="1" hangingPunct="1"/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8AE1F-076A-5C46-B8B9-E45F64EA5760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2F443619-9EAA-4141-9F52-824C2B2FCB77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35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1179513" y="684213"/>
            <a:ext cx="4500562" cy="343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4119562"/>
          </a:xfrm>
          <a:noFill/>
          <a:ln>
            <a:solidFill>
              <a:srgbClr val="000000"/>
            </a:solidFill>
          </a:ln>
        </p:spPr>
        <p:txBody>
          <a:bodyPr wrap="none" lIns="86493" tIns="43247" rIns="86493" bIns="43247" anchor="ctr"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65262-8F26-8A40-9B8C-1E664137DDA2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8FA9AE6A-14E6-F94B-94B4-8C7EE5AF4EBC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36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620" name="Text Box 2"/>
          <p:cNvSpPr txBox="1">
            <a:spLocks noChangeArrowheads="1"/>
          </p:cNvSpPr>
          <p:nvPr/>
        </p:nvSpPr>
        <p:spPr bwMode="auto">
          <a:xfrm>
            <a:off x="1179513" y="684213"/>
            <a:ext cx="4500562" cy="343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62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4119562"/>
          </a:xfrm>
          <a:noFill/>
          <a:ln>
            <a:solidFill>
              <a:srgbClr val="000000"/>
            </a:solidFill>
          </a:ln>
        </p:spPr>
        <p:txBody>
          <a:bodyPr wrap="none" lIns="86493" tIns="43247" rIns="86493" bIns="43247" anchor="ctr"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0985B-0E55-CA4E-A63D-EEED75EE8598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679A0595-55C6-3D44-B833-81E10930101B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38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1179513" y="684213"/>
            <a:ext cx="4500562" cy="3430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6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1813"/>
            <a:ext cx="5029200" cy="4119562"/>
          </a:xfrm>
          <a:noFill/>
          <a:ln>
            <a:solidFill>
              <a:srgbClr val="000000"/>
            </a:solidFill>
          </a:ln>
        </p:spPr>
        <p:txBody>
          <a:bodyPr wrap="none" lIns="86493" tIns="43247" rIns="86493" bIns="43247" anchor="ctr"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224D3-B4D4-2340-AA8E-AEFA928105F9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11571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4F17D-EDA2-2E45-BE27-665CD8472A8B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9C595-9B33-264C-939A-C0C7D8F4097D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5D642-52EF-E048-B75E-CBCC243A9324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0EBDE-252F-C34B-88D7-76C873F43678}" type="slidenum">
              <a:rPr lang="en-US">
                <a:latin typeface="Times New Roman" charset="0"/>
                <a:ea typeface="Arial" charset="0"/>
                <a:cs typeface="Arial" charset="0"/>
              </a:rPr>
              <a:pPr/>
              <a:t>43</a:t>
            </a:fld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90" y="4343093"/>
            <a:ext cx="5031421" cy="411572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730F2-8F93-3246-AEDE-659B37C84C93}" type="slidenum">
              <a:rPr lang="en-US">
                <a:latin typeface="Times New Roman" charset="0"/>
                <a:ea typeface="Arial" charset="0"/>
                <a:cs typeface="Arial" charset="0"/>
              </a:rPr>
              <a:pPr/>
              <a:t>44</a:t>
            </a:fld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90" y="4343093"/>
            <a:ext cx="5031421" cy="411572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D4D1AE-EFD6-C842-B6A9-F3A4880C1E11}" type="slidenum">
              <a:rPr lang="en-US">
                <a:latin typeface="Times New Roman" charset="0"/>
                <a:ea typeface="Arial" charset="0"/>
                <a:cs typeface="Arial" charset="0"/>
              </a:rPr>
              <a:pPr/>
              <a:t>45</a:t>
            </a:fld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90" y="4343093"/>
            <a:ext cx="5031421" cy="411572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2AE30-E2DE-C94F-A4E9-47D4E189E1D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charset="0"/>
              </a:rPr>
              <a:t>Google, iphone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730F2-8F93-3246-AEDE-659B37C84C93}" type="slidenum">
              <a:rPr lang="en-US">
                <a:latin typeface="Times New Roman" charset="0"/>
                <a:ea typeface="Arial" charset="0"/>
                <a:cs typeface="Arial" charset="0"/>
              </a:rPr>
              <a:pPr/>
              <a:t>46</a:t>
            </a:fld>
            <a:endParaRPr lang="en-US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90" y="4343093"/>
            <a:ext cx="5031421" cy="411572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DB6994-EB72-7C4F-83EE-45221FA594E8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charset="0"/>
              </a:rPr>
              <a:t>Your code should outlive any system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0B383-A895-BC49-AFB8-1D4FEA493FA0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B17BD-7B0E-5840-8D6D-6581D3C2B12B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BD66A-F22C-724C-B058-437FE7DA430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7BE4F-C75A-6143-B65A-9FAF42035739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378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Question: Why do we use tape?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FF1F9-3F09-CE4B-9C6F-0303988429AD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399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</a:rPr>
              <a:t>Key points – actuator, head, glass platters, magnetic coating, platter is coated</a:t>
            </a:r>
            <a:r>
              <a:rPr lang="en-US" baseline="0" dirty="0" smtClean="0">
                <a:latin typeface="Times" charset="0"/>
              </a:rPr>
              <a:t> with magnetic material that responds to changing magnetic fields</a:t>
            </a:r>
            <a:endParaRPr lang="en-US" dirty="0" smtClean="0">
              <a:latin typeface="Times" charset="0"/>
            </a:endParaRPr>
          </a:p>
          <a:p>
            <a:pPr eaLnBrk="1" hangingPunct="1"/>
            <a:r>
              <a:rPr lang="en-US" dirty="0" smtClean="0">
                <a:latin typeface="Times" charset="0"/>
              </a:rPr>
              <a:t>Track – concentric circles</a:t>
            </a:r>
          </a:p>
          <a:p>
            <a:pPr eaLnBrk="1" hangingPunct="1"/>
            <a:r>
              <a:rPr lang="en-US" dirty="0" smtClean="0">
                <a:latin typeface="Times" charset="0"/>
              </a:rPr>
              <a:t>Sectors, </a:t>
            </a:r>
          </a:p>
          <a:p>
            <a:pPr eaLnBrk="1" hangingPunct="1"/>
            <a:r>
              <a:rPr lang="en-US" dirty="0" smtClean="0">
                <a:latin typeface="Times" charset="0"/>
              </a:rPr>
              <a:t>Sensitive, don’t want to drop your computer, head can crash into platter, dust can corrupt data</a:t>
            </a:r>
          </a:p>
          <a:p>
            <a:pPr eaLnBrk="1" hangingPunct="1"/>
            <a:r>
              <a:rPr lang="en-US" dirty="0" smtClean="0">
                <a:latin typeface="Times" charset="0"/>
              </a:rPr>
              <a:t>Disk is spinning all the time – head flies a few nanometers above.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865A35-C896-9F42-A27B-64F599032490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45059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ln/>
        </p:spPr>
      </p:sp>
      <p:sp>
        <p:nvSpPr>
          <p:cNvPr id="4506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Times" charset="0"/>
            </a:endParaRPr>
          </a:p>
        </p:txBody>
      </p:sp>
      <p:sp>
        <p:nvSpPr>
          <p:cNvPr id="450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457200" eaLnBrk="1" hangingPunct="1"/>
            <a:fld id="{45B019F5-EA81-C74B-AF2F-5499C82326B6}" type="slidenum">
              <a:rPr 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 defTabSz="457200" eaLnBrk="1" hangingPunct="1"/>
              <a:t>12</a:t>
            </a:fld>
            <a:endParaRPr 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1A6CE-AC95-5C45-9542-398D7C14A6E0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NERSC_Hopper_Image_smal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7094" y="333756"/>
            <a:ext cx="8335906" cy="1524494"/>
          </a:xfrm>
          <a:prstGeom prst="rect">
            <a:avLst/>
          </a:prstGeom>
        </p:spPr>
      </p:pic>
      <p:pic>
        <p:nvPicPr>
          <p:cNvPr id="8" name="Picture 7" descr="DOE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ersc_horizLOCKUP-tight.ai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9700-391F-4F1D-AABD-4523B980A173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8F68-4018-4071-8692-BD6D952265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700" y="0"/>
            <a:ext cx="9144000" cy="1003300"/>
          </a:xfrm>
          <a:prstGeom prst="rect">
            <a:avLst/>
          </a:prstGeom>
          <a:gradFill flip="none" rotWithShape="1">
            <a:gsLst>
              <a:gs pos="0">
                <a:srgbClr val="4687BC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15582-267A-AC4E-A9D2-6E6142F5E64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NERSC_logo_color.ai"/>
          <p:cNvPicPr>
            <a:picLocks noChangeAspect="1"/>
          </p:cNvPicPr>
          <p:nvPr userDrawn="1"/>
        </p:nvPicPr>
        <p:blipFill>
          <a:blip r:embed="rId2" cstate="print"/>
          <a:srcRect l="14019" t="21905" r="17036" b="26667"/>
          <a:stretch>
            <a:fillRect/>
          </a:stretch>
        </p:blipFill>
        <p:spPr>
          <a:xfrm>
            <a:off x="152400" y="152400"/>
            <a:ext cx="1905000" cy="685800"/>
          </a:xfrm>
          <a:prstGeom prst="rect">
            <a:avLst/>
          </a:prstGeom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91400" y="6172200"/>
            <a:ext cx="1691686" cy="594722"/>
          </a:xfrm>
          <a:prstGeom prst="rect">
            <a:avLst/>
          </a:prstGeom>
        </p:spPr>
      </p:pic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72200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 userDrawn="1"/>
        </p:nvSpPr>
        <p:spPr>
          <a:xfrm>
            <a:off x="2667000" y="304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86000" y="110579"/>
            <a:ext cx="6781800" cy="769441"/>
          </a:xfr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Standar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EC17-5166-B041-A83C-F216E1F4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57200" y="1188720"/>
            <a:ext cx="8229600" cy="4855464"/>
          </a:xfrm>
          <a:prstGeom prst="rect">
            <a:avLst/>
          </a:prstGeom>
        </p:spPr>
        <p:txBody>
          <a:bodyPr lIns="91440" tIns="91440" rIns="91440" bIns="91440"/>
          <a:lstStyle>
            <a:lvl1pPr marL="3429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1"/>
            </a:lvl1pPr>
            <a:lvl2pPr marL="74295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2pPr>
            <a:lvl3pPr marL="11430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/>
            </a:lvl3pPr>
            <a:lvl4pPr marL="16002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4pPr>
            <a:lvl5pPr marL="20574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b="0"/>
            </a:lvl5pPr>
          </a:lstStyle>
          <a:p>
            <a:pPr marL="342900" marR="0" lvl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Click to edit Master text styles</a:t>
            </a:r>
          </a:p>
          <a:p>
            <a:pPr marL="742950" marR="0" lvl="1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Second level</a:t>
            </a:r>
          </a:p>
          <a:p>
            <a:pPr marL="1143000" marR="0" lvl="2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Third level</a:t>
            </a:r>
          </a:p>
          <a:p>
            <a:pPr marL="1600200" marR="0" lvl="3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Fourth level</a:t>
            </a:r>
          </a:p>
          <a:p>
            <a:pPr marL="2057400" marR="0" lvl="4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Fifth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1527"/>
              </a:solidFill>
              <a:effectLst/>
              <a:uLnTx/>
              <a:uFillTx/>
              <a:latin typeface="+mj-lt"/>
              <a:ea typeface="ＭＳ Ｐゴシック" pitchFamily="-65" charset="-128"/>
              <a:cs typeface="Century Gothic"/>
            </a:endParaRPr>
          </a:p>
        </p:txBody>
      </p:sp>
      <p:pic>
        <p:nvPicPr>
          <p:cNvPr id="10" name="Picture 9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0" y="723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826500" y="55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52550"/>
            <a:ext cx="38100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2550"/>
            <a:ext cx="38100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160338"/>
            <a:ext cx="5181600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66838"/>
            <a:ext cx="3810000" cy="487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6838"/>
            <a:ext cx="3810000" cy="487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24350" y="6400800"/>
            <a:ext cx="541338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fld id="{5098A17F-896A-E544-A21D-9E818255F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5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November 3-5, 2009</a:t>
            </a:r>
            <a:endParaRPr lang="en-US" dirty="0"/>
          </a:p>
        </p:txBody>
      </p:sp>
      <p:sp>
        <p:nvSpPr>
          <p:cNvPr id="4" name="Rectangle 105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HDF/HDF-EOS  Workshop XIII</a:t>
            </a:r>
          </a:p>
        </p:txBody>
      </p:sp>
      <p:sp>
        <p:nvSpPr>
          <p:cNvPr id="5" name="Rectangle 105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E798E-5B06-5B4A-A2C6-BF804A90B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9700-391F-4F1D-AABD-4523B980A173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48F68-4018-4071-8692-BD6D95226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dfgroup.org/HDF5/" TargetMode="External"/><Relationship Id="rId4" Type="http://schemas.openxmlformats.org/officeDocument/2006/relationships/hyperlink" Target="http://trac.mcs.anl.gov/projects/parallel-netc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1.png"/><Relationship Id="rId8" Type="http://schemas.openxmlformats.org/officeDocument/2006/relationships/image" Target="../media/image44.png"/><Relationship Id="rId9" Type="http://schemas.openxmlformats.org/officeDocument/2006/relationships/image" Target="../media/image6.png"/><Relationship Id="rId10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33" y="255375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Parallel I/O from a User’s Perspective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HPC Advisory Council</a:t>
            </a:r>
            <a:br>
              <a:rPr lang="en-US" sz="3111" dirty="0" smtClean="0"/>
            </a:br>
            <a:r>
              <a:rPr lang="en-US" sz="3111" dirty="0" smtClean="0"/>
              <a:t>Stanford University, Dec. 6, 2011</a:t>
            </a:r>
            <a:endParaRPr lang="en-US" sz="311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4682051"/>
            <a:ext cx="8297333" cy="1227676"/>
          </a:xfrm>
        </p:spPr>
        <p:txBody>
          <a:bodyPr/>
          <a:lstStyle/>
          <a:p>
            <a:r>
              <a:rPr lang="en-US" dirty="0" smtClean="0"/>
              <a:t>Katie Antypas</a:t>
            </a:r>
          </a:p>
          <a:p>
            <a:r>
              <a:rPr lang="en-US" dirty="0" smtClean="0"/>
              <a:t>Group Leader, NERSC User Services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86272" y="1109143"/>
            <a:ext cx="7873995" cy="5613386"/>
          </a:xfrm>
        </p:spPr>
        <p:txBody>
          <a:bodyPr>
            <a:noAutofit/>
          </a:bodyPr>
          <a:lstStyle/>
          <a:p>
            <a:r>
              <a:rPr lang="en-US" sz="2600" dirty="0" err="1" smtClean="0"/>
              <a:t>T(access</a:t>
            </a:r>
            <a:r>
              <a:rPr lang="en-US" sz="2600" dirty="0" smtClean="0"/>
              <a:t>) = </a:t>
            </a:r>
            <a:r>
              <a:rPr lang="en-US" sz="2600" dirty="0" err="1" smtClean="0"/>
              <a:t>T(seek</a:t>
            </a:r>
            <a:r>
              <a:rPr lang="en-US" sz="2600" dirty="0" smtClean="0"/>
              <a:t>) + </a:t>
            </a:r>
            <a:r>
              <a:rPr lang="en-US" sz="2600" dirty="0" err="1" smtClean="0"/>
              <a:t>T(latency</a:t>
            </a:r>
            <a:r>
              <a:rPr lang="en-US" sz="2600" dirty="0" smtClean="0"/>
              <a:t>)</a:t>
            </a:r>
          </a:p>
          <a:p>
            <a:pPr lvl="1"/>
            <a:r>
              <a:rPr lang="en-US" sz="2600" dirty="0" err="1" smtClean="0"/>
              <a:t>T(seek</a:t>
            </a:r>
            <a:r>
              <a:rPr lang="en-US" sz="2600" dirty="0" smtClean="0"/>
              <a:t>) = time to move head to correct track</a:t>
            </a:r>
          </a:p>
          <a:p>
            <a:pPr lvl="1"/>
            <a:r>
              <a:rPr lang="en-US" sz="2600" dirty="0" err="1" smtClean="0"/>
              <a:t>T(latency</a:t>
            </a:r>
            <a:r>
              <a:rPr lang="en-US" sz="2600" dirty="0" smtClean="0"/>
              <a:t>) = time to rotate to correct sector</a:t>
            </a:r>
          </a:p>
          <a:p>
            <a:endParaRPr lang="en-US" sz="2600" dirty="0" smtClean="0"/>
          </a:p>
          <a:p>
            <a:r>
              <a:rPr lang="en-US" sz="2600" dirty="0" err="1" smtClean="0"/>
              <a:t>T(seek</a:t>
            </a:r>
            <a:r>
              <a:rPr lang="en-US" sz="2600" dirty="0" smtClean="0"/>
              <a:t>) = ~10 </a:t>
            </a:r>
            <a:r>
              <a:rPr lang="en-US" sz="2600" dirty="0" err="1" smtClean="0"/>
              <a:t>milli</a:t>
            </a:r>
            <a:r>
              <a:rPr lang="en-US" sz="2600" dirty="0" smtClean="0"/>
              <a:t>-sec</a:t>
            </a:r>
          </a:p>
          <a:p>
            <a:r>
              <a:rPr lang="en-US" sz="2600" dirty="0" err="1" smtClean="0"/>
              <a:t>T(latency</a:t>
            </a:r>
            <a:r>
              <a:rPr lang="en-US" sz="2600" dirty="0" smtClean="0"/>
              <a:t>) = 4.2 </a:t>
            </a:r>
            <a:r>
              <a:rPr lang="en-US" sz="2600" dirty="0" err="1" smtClean="0"/>
              <a:t>milli</a:t>
            </a:r>
            <a:r>
              <a:rPr lang="en-US" sz="2600" dirty="0" smtClean="0"/>
              <a:t>-sec</a:t>
            </a:r>
          </a:p>
          <a:p>
            <a:endParaRPr lang="en-US" sz="2600" dirty="0" smtClean="0"/>
          </a:p>
          <a:p>
            <a:r>
              <a:rPr lang="en-US" sz="2600" dirty="0" err="1" smtClean="0"/>
              <a:t>T(access</a:t>
            </a:r>
            <a:r>
              <a:rPr lang="en-US" sz="2600" dirty="0" smtClean="0"/>
              <a:t>) = 14 </a:t>
            </a:r>
            <a:r>
              <a:rPr lang="en-US" sz="2600" dirty="0" err="1" smtClean="0"/>
              <a:t>milli</a:t>
            </a:r>
            <a:r>
              <a:rPr lang="en-US" sz="2600" dirty="0" smtClean="0"/>
              <a:t>-sec!!</a:t>
            </a:r>
          </a:p>
          <a:p>
            <a:r>
              <a:rPr lang="en-US" sz="2600" dirty="0" smtClean="0"/>
              <a:t>How does this compare</a:t>
            </a:r>
          </a:p>
          <a:p>
            <a:pPr>
              <a:buNone/>
            </a:pPr>
            <a:r>
              <a:rPr lang="en-US" sz="2600" dirty="0" smtClean="0"/>
              <a:t> to clock speed? 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353750" y="110579"/>
            <a:ext cx="5799667" cy="769441"/>
          </a:xfrm>
        </p:spPr>
        <p:txBody>
          <a:bodyPr/>
          <a:lstStyle/>
          <a:p>
            <a:r>
              <a:rPr lang="en-US" dirty="0" smtClean="0"/>
              <a:t>Access Time</a:t>
            </a:r>
          </a:p>
        </p:txBody>
      </p:sp>
      <p:pic>
        <p:nvPicPr>
          <p:cNvPr id="41988" name="Picture 3" descr="diskspeed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7475" y="2471215"/>
            <a:ext cx="3884613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Content Placeholder 2"/>
          <p:cNvSpPr txBox="1">
            <a:spLocks/>
          </p:cNvSpPr>
          <p:nvPr/>
        </p:nvSpPr>
        <p:spPr bwMode="auto">
          <a:xfrm>
            <a:off x="8246532" y="5886989"/>
            <a:ext cx="897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tx2"/>
              </a:buClr>
            </a:pPr>
            <a:r>
              <a:rPr lang="en-US" sz="1200" dirty="0">
                <a:ea typeface="Arial" charset="0"/>
                <a:cs typeface="Arial" charset="0"/>
              </a:rPr>
              <a:t>Image from </a:t>
            </a:r>
            <a:r>
              <a:rPr lang="en-US" sz="1200" dirty="0" err="1">
                <a:ea typeface="Arial" charset="0"/>
                <a:cs typeface="Arial" charset="0"/>
              </a:rPr>
              <a:t>Brenton</a:t>
            </a:r>
            <a:r>
              <a:rPr lang="en-US" sz="1200" dirty="0">
                <a:ea typeface="Arial" charset="0"/>
                <a:cs typeface="Arial" charset="0"/>
              </a:rPr>
              <a:t> </a:t>
            </a:r>
            <a:r>
              <a:rPr lang="en-US" sz="1200" dirty="0" err="1">
                <a:ea typeface="Arial" charset="0"/>
                <a:cs typeface="Arial" charset="0"/>
              </a:rPr>
              <a:t>Blawat</a:t>
            </a:r>
            <a:endParaRPr lang="en-US" sz="1200" dirty="0">
              <a:ea typeface="Arial" charset="0"/>
              <a:cs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1990" name="Content Placeholder 2"/>
          <p:cNvSpPr txBox="1">
            <a:spLocks/>
          </p:cNvSpPr>
          <p:nvPr/>
        </p:nvSpPr>
        <p:spPr bwMode="auto">
          <a:xfrm rot="-2072721">
            <a:off x="7926915" y="4944013"/>
            <a:ext cx="744538" cy="261937"/>
          </a:xfrm>
          <a:prstGeom prst="rect">
            <a:avLst/>
          </a:prstGeom>
          <a:solidFill>
            <a:srgbClr val="66B7B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buClr>
                <a:schemeClr val="tx2"/>
              </a:buClr>
            </a:pPr>
            <a:r>
              <a:rPr lang="en-US" sz="1100" dirty="0">
                <a:ea typeface="Arial" charset="0"/>
                <a:cs typeface="Arial" charset="0"/>
              </a:rPr>
              <a:t>Latency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965199" y="6259510"/>
            <a:ext cx="6942667" cy="495305"/>
          </a:xfrm>
          <a:prstGeom prst="roundRect">
            <a:avLst>
              <a:gd name="adj" fmla="val 16667"/>
            </a:avLst>
          </a:prstGeom>
          <a:solidFill>
            <a:srgbClr val="E3FF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i="1" dirty="0" smtClean="0">
                <a:solidFill>
                  <a:srgbClr val="000000"/>
                </a:solidFill>
              </a:rPr>
              <a:t>~100 Million flops in the time it takes to access disk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54003" y="1024478"/>
            <a:ext cx="8889997" cy="4525963"/>
          </a:xfrm>
        </p:spPr>
        <p:txBody>
          <a:bodyPr/>
          <a:lstStyle/>
          <a:p>
            <a:r>
              <a:rPr lang="en-US" dirty="0" smtClean="0"/>
              <a:t>Hard disk drives operate at about 30-~300s MB/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Areal density getting higher</a:t>
            </a:r>
          </a:p>
          <a:p>
            <a:r>
              <a:rPr lang="en-US" dirty="0" smtClean="0"/>
              <a:t>Improved magnetic coating on platters</a:t>
            </a:r>
          </a:p>
          <a:p>
            <a:r>
              <a:rPr lang="en-US" dirty="0" smtClean="0"/>
              <a:t>More accurate control of head position on platter</a:t>
            </a:r>
          </a:p>
          <a:p>
            <a:r>
              <a:rPr lang="en-US" dirty="0" smtClean="0"/>
              <a:t>Rotational rates slowly increasing</a:t>
            </a:r>
          </a:p>
          <a:p>
            <a:r>
              <a:rPr lang="en-US" dirty="0" smtClean="0"/>
              <a:t>What’s the problem?</a:t>
            </a:r>
          </a:p>
          <a:p>
            <a:pPr lvl="1"/>
            <a:endParaRPr lang="en-US" dirty="0" smtClean="0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286000" y="124423"/>
            <a:ext cx="6781800" cy="707886"/>
          </a:xfrm>
        </p:spPr>
        <p:txBody>
          <a:bodyPr/>
          <a:lstStyle/>
          <a:p>
            <a:r>
              <a:rPr lang="en-US" sz="4000" dirty="0" smtClean="0"/>
              <a:t>Why isn’t a hard drive faster?</a:t>
            </a:r>
          </a:p>
        </p:txBody>
      </p:sp>
      <p:sp>
        <p:nvSpPr>
          <p:cNvPr id="43012" name="AutoShape 10"/>
          <p:cNvSpPr>
            <a:spLocks noChangeArrowheads="1"/>
          </p:cNvSpPr>
          <p:nvPr/>
        </p:nvSpPr>
        <p:spPr bwMode="auto">
          <a:xfrm>
            <a:off x="1371600" y="4927600"/>
            <a:ext cx="6400800" cy="1358905"/>
          </a:xfrm>
          <a:prstGeom prst="roundRect">
            <a:avLst>
              <a:gd name="adj" fmla="val 16667"/>
            </a:avLst>
          </a:prstGeom>
          <a:solidFill>
            <a:srgbClr val="E3FF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 i="1" dirty="0">
                <a:solidFill>
                  <a:srgbClr val="000000"/>
                </a:solidFill>
              </a:rPr>
              <a:t>Electronics supporting the head can’t keep up with increases in density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 i="1" dirty="0">
                <a:solidFill>
                  <a:srgbClr val="000000"/>
                </a:solidFill>
              </a:rPr>
              <a:t>Access time always a fixed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286000" y="110579"/>
            <a:ext cx="6781800" cy="661720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000" dirty="0" smtClean="0"/>
              <a:t>Disk Transfer Rates over Time</a:t>
            </a:r>
          </a:p>
        </p:txBody>
      </p:sp>
      <p:sp>
        <p:nvSpPr>
          <p:cNvPr id="44035" name="Content Placeholder 2"/>
          <p:cNvSpPr txBox="1">
            <a:spLocks/>
          </p:cNvSpPr>
          <p:nvPr/>
        </p:nvSpPr>
        <p:spPr bwMode="auto">
          <a:xfrm>
            <a:off x="2370666" y="6234113"/>
            <a:ext cx="5325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chemeClr val="tx2"/>
              </a:buClr>
            </a:pPr>
            <a:r>
              <a:rPr lang="en-US" sz="1200" dirty="0">
                <a:ea typeface="Arial" charset="0"/>
                <a:cs typeface="Arial" charset="0"/>
              </a:rPr>
              <a:t>Thanks to R. </a:t>
            </a:r>
            <a:r>
              <a:rPr lang="en-US" sz="1200" dirty="0" err="1">
                <a:ea typeface="Arial" charset="0"/>
                <a:cs typeface="Arial" charset="0"/>
              </a:rPr>
              <a:t>Freitas</a:t>
            </a:r>
            <a:r>
              <a:rPr lang="en-US" sz="1200" dirty="0">
                <a:ea typeface="Arial" charset="0"/>
                <a:cs typeface="Arial" charset="0"/>
              </a:rPr>
              <a:t> of IBM </a:t>
            </a:r>
            <a:r>
              <a:rPr lang="en-US" sz="1200" dirty="0" err="1">
                <a:ea typeface="Arial" charset="0"/>
                <a:cs typeface="Arial" charset="0"/>
              </a:rPr>
              <a:t>Almaden</a:t>
            </a:r>
            <a:r>
              <a:rPr lang="en-US" sz="1200" dirty="0">
                <a:ea typeface="Arial" charset="0"/>
                <a:cs typeface="Arial" charset="0"/>
              </a:rPr>
              <a:t> Research Center for providing much of the data for this graph.</a:t>
            </a: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4036" name="Slide Number Placeholder 5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96073C34-86E1-7440-8135-0A1CC2F57F89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12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4037" name="Picture 5" descr="drive-trends-bw-year-terenc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09093"/>
            <a:ext cx="87630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687763" y="6526213"/>
            <a:ext cx="3475037" cy="304800"/>
          </a:xfrm>
          <a:prstGeom prst="rect">
            <a:avLst/>
          </a:prstGeom>
          <a:solidFill>
            <a:srgbClr val="E3FFF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Slide from Rob Ross, Rob Latham at ANL</a:t>
            </a:r>
          </a:p>
        </p:txBody>
      </p:sp>
      <p:pic>
        <p:nvPicPr>
          <p:cNvPr id="44039" name="Picture 7" descr="argonne_heade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842" y="6497638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21736" y="855148"/>
            <a:ext cx="8415866" cy="4525963"/>
          </a:xfrm>
        </p:spPr>
        <p:txBody>
          <a:bodyPr/>
          <a:lstStyle/>
          <a:p>
            <a:r>
              <a:rPr lang="en-US" dirty="0" smtClean="0"/>
              <a:t>Individual disk drives obviously not fast enough for supercomputers</a:t>
            </a:r>
          </a:p>
          <a:p>
            <a:r>
              <a:rPr lang="en-US" dirty="0" smtClean="0"/>
              <a:t>Need parallelism</a:t>
            </a:r>
          </a:p>
          <a:p>
            <a:r>
              <a:rPr lang="en-US" dirty="0" smtClean="0"/>
              <a:t>Redundant Array of Independent Disks</a:t>
            </a:r>
          </a:p>
          <a:p>
            <a:endParaRPr lang="en-US" dirty="0" smtClean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RAID</a:t>
            </a:r>
          </a:p>
        </p:txBody>
      </p:sp>
      <p:pic>
        <p:nvPicPr>
          <p:cNvPr id="46084" name="Picture 3" descr="raid0.png"/>
          <p:cNvPicPr>
            <a:picLocks noChangeAspect="1"/>
          </p:cNvPicPr>
          <p:nvPr/>
        </p:nvPicPr>
        <p:blipFill>
          <a:blip r:embed="rId3"/>
          <a:srcRect t="27333"/>
          <a:stretch>
            <a:fillRect/>
          </a:stretch>
        </p:blipFill>
        <p:spPr bwMode="auto">
          <a:xfrm>
            <a:off x="2963334" y="3113024"/>
            <a:ext cx="3149599" cy="228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1727" y="5094288"/>
            <a:ext cx="88011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Different configurations of RAID offer various levels of data redundancy and fail over protection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4"/>
          <p:cNvSpPr>
            <a:spLocks noGrp="1"/>
          </p:cNvSpPr>
          <p:nvPr>
            <p:ph type="title"/>
          </p:nvPr>
        </p:nvSpPr>
        <p:spPr>
          <a:xfrm>
            <a:off x="1422400" y="2659559"/>
            <a:ext cx="6781800" cy="769441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500" dirty="0" smtClean="0"/>
              <a:t>File Systems</a:t>
            </a:r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0BD376E3-1F93-1943-8CF6-39ACFE62A353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14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38669" y="827358"/>
            <a:ext cx="86868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Software layer between the Operating System and Storage Device which creates abstractions for</a:t>
            </a:r>
          </a:p>
          <a:p>
            <a:pPr lvl="1"/>
            <a:r>
              <a:rPr lang="en-US" sz="2400" dirty="0" smtClean="0"/>
              <a:t>Files</a:t>
            </a:r>
          </a:p>
          <a:p>
            <a:pPr lvl="1"/>
            <a:r>
              <a:rPr lang="en-US" sz="2400" dirty="0" smtClean="0"/>
              <a:t>Directories</a:t>
            </a:r>
          </a:p>
          <a:p>
            <a:pPr lvl="1"/>
            <a:r>
              <a:rPr lang="en-US" sz="2400" dirty="0" smtClean="0"/>
              <a:t>Access permissions</a:t>
            </a:r>
          </a:p>
          <a:p>
            <a:pPr lvl="1"/>
            <a:r>
              <a:rPr lang="en-US" sz="2400" dirty="0" smtClean="0"/>
              <a:t>File pointers</a:t>
            </a:r>
          </a:p>
          <a:p>
            <a:pPr lvl="1"/>
            <a:r>
              <a:rPr lang="en-US" sz="2400" dirty="0" smtClean="0"/>
              <a:t>File descriptors</a:t>
            </a:r>
          </a:p>
          <a:p>
            <a:r>
              <a:rPr lang="en-US" sz="2800" dirty="0" smtClean="0"/>
              <a:t>Moving data between memory and storage devices</a:t>
            </a:r>
          </a:p>
          <a:p>
            <a:r>
              <a:rPr lang="en-US" sz="2800" dirty="0" smtClean="0"/>
              <a:t>Coordinating concurrent access to files</a:t>
            </a:r>
          </a:p>
          <a:p>
            <a:r>
              <a:rPr lang="en-US" sz="2800" dirty="0" smtClean="0"/>
              <a:t>Managing the allocation and deletion of data blocks on the storage devices</a:t>
            </a:r>
          </a:p>
          <a:p>
            <a:r>
              <a:rPr lang="en-US" sz="2800" dirty="0" smtClean="0"/>
              <a:t>Data recovery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 File System?</a:t>
            </a:r>
            <a:endParaRPr lang="en-US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3879850" y="6503988"/>
            <a:ext cx="453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J.M. May “Parallel IO for High Performance Computing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09136"/>
            <a:ext cx="5672667" cy="48852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File systems allocate space in “blocks”, usually multiples of disk “sector”</a:t>
            </a:r>
          </a:p>
          <a:p>
            <a:r>
              <a:rPr lang="en-US" dirty="0" smtClean="0"/>
              <a:t>A file is created by the file system on one or more unused blocks</a:t>
            </a:r>
          </a:p>
          <a:p>
            <a:pPr lvl="1"/>
            <a:r>
              <a:rPr lang="en-US" dirty="0" smtClean="0"/>
              <a:t>The file system must keep track of used and unused blocks</a:t>
            </a:r>
          </a:p>
          <a:p>
            <a:pPr lvl="1"/>
            <a:r>
              <a:rPr lang="en-US" dirty="0" smtClean="0"/>
              <a:t>Attempts to allocated nearby blocks to the same file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disk sectors to files</a:t>
            </a:r>
          </a:p>
        </p:txBody>
      </p:sp>
      <p:pic>
        <p:nvPicPr>
          <p:cNvPr id="4" name="Picture 3" descr="sector.png"/>
          <p:cNvPicPr>
            <a:picLocks noChangeAspect="1"/>
          </p:cNvPicPr>
          <p:nvPr/>
        </p:nvPicPr>
        <p:blipFill>
          <a:blip r:embed="rId3"/>
          <a:srcRect l="3133" r="5830" b="33631"/>
          <a:stretch>
            <a:fillRect/>
          </a:stretch>
        </p:blipFill>
        <p:spPr bwMode="auto">
          <a:xfrm>
            <a:off x="5706533" y="1041931"/>
            <a:ext cx="3437467" cy="27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1027"/>
          <p:cNvSpPr>
            <a:spLocks noGrp="1" noChangeArrowheads="1"/>
          </p:cNvSpPr>
          <p:nvPr>
            <p:ph idx="1"/>
          </p:nvPr>
        </p:nvSpPr>
        <p:spPr>
          <a:xfrm>
            <a:off x="270937" y="1013621"/>
            <a:ext cx="86868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Data about data</a:t>
            </a:r>
          </a:p>
          <a:p>
            <a:r>
              <a:rPr lang="en-US" dirty="0" smtClean="0"/>
              <a:t>File systems store information about files externally to those files.</a:t>
            </a:r>
          </a:p>
          <a:p>
            <a:r>
              <a:rPr lang="en-US" dirty="0" smtClean="0"/>
              <a:t>Linux uses an </a:t>
            </a:r>
            <a:r>
              <a:rPr lang="en-US" dirty="0" err="1" smtClean="0"/>
              <a:t>inode</a:t>
            </a:r>
            <a:r>
              <a:rPr lang="en-US" dirty="0" smtClean="0"/>
              <a:t>, which stores information about files and directories  (size in bytes, device id, user id, group id, mode, timestamps, link info, pointers to disk blocks, file size…)</a:t>
            </a:r>
          </a:p>
          <a:p>
            <a:r>
              <a:rPr lang="en-US" dirty="0" smtClean="0"/>
              <a:t>Any time a file’s attributes change or info is desired (e.g., </a:t>
            </a:r>
            <a:r>
              <a:rPr lang="en-US" dirty="0" err="1" smtClean="0"/>
              <a:t>ls</a:t>
            </a:r>
            <a:r>
              <a:rPr lang="en-US" dirty="0" smtClean="0"/>
              <a:t> –</a:t>
            </a:r>
            <a:r>
              <a:rPr lang="en-US" dirty="0" err="1" smtClean="0"/>
              <a:t>l</a:t>
            </a:r>
            <a:r>
              <a:rPr lang="en-US" dirty="0" smtClean="0"/>
              <a:t>) metadata has to be retrieved from the metadata server </a:t>
            </a:r>
          </a:p>
        </p:txBody>
      </p:sp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Inodes store Metadata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0" y="979752"/>
            <a:ext cx="8923867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Your laptop has a file system, referred to as a “local file system”</a:t>
            </a:r>
          </a:p>
          <a:p>
            <a:r>
              <a:rPr lang="en-US" sz="2400" dirty="0" smtClean="0"/>
              <a:t>A networked file system allows multiple clients to access files </a:t>
            </a:r>
          </a:p>
          <a:p>
            <a:pPr lvl="1"/>
            <a:r>
              <a:rPr lang="en-US" sz="2400" dirty="0" smtClean="0"/>
              <a:t>Treats concurrent access to the same file as a rare event</a:t>
            </a:r>
          </a:p>
          <a:p>
            <a:r>
              <a:rPr lang="en-US" sz="2400" dirty="0" smtClean="0"/>
              <a:t>A parallel file system builds on concept of networked file system</a:t>
            </a:r>
          </a:p>
          <a:p>
            <a:pPr lvl="1"/>
            <a:r>
              <a:rPr lang="en-US" sz="2400" dirty="0" smtClean="0"/>
              <a:t>Efficiently manages hundreds to thousands of processors accessing the same file concurrently</a:t>
            </a:r>
          </a:p>
          <a:p>
            <a:pPr lvl="1"/>
            <a:r>
              <a:rPr lang="en-US" sz="2400" dirty="0" smtClean="0"/>
              <a:t>Coordinates locking, caching, buffering and file pointer challenges</a:t>
            </a:r>
          </a:p>
          <a:p>
            <a:pPr lvl="1"/>
            <a:r>
              <a:rPr lang="en-US" sz="2400" dirty="0" smtClean="0"/>
              <a:t>Scalable and high performing </a:t>
            </a:r>
          </a:p>
          <a:p>
            <a:pPr lvl="1"/>
            <a:endParaRPr lang="en-US" sz="2400" dirty="0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File Systems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3151731" y="6503988"/>
            <a:ext cx="453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J.M. May “Parallel IO for High Performance Computing </a:t>
            </a:r>
          </a:p>
        </p:txBody>
      </p:sp>
      <p:pic>
        <p:nvPicPr>
          <p:cNvPr id="7" name="Picture 3" descr="Lustre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1" y="5021263"/>
            <a:ext cx="3238500" cy="89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BM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5456" y="4335987"/>
            <a:ext cx="1854179" cy="8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111724" y="4123796"/>
            <a:ext cx="17570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/>
              <a:t>GPFS</a:t>
            </a:r>
          </a:p>
        </p:txBody>
      </p:sp>
      <p:pic>
        <p:nvPicPr>
          <p:cNvPr id="10" name="Picture 6" descr="Panasas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666" y="5629242"/>
            <a:ext cx="2167467" cy="71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Generic Parallel File System Architecture</a:t>
            </a:r>
            <a:endParaRPr lang="en-US"/>
          </a:p>
        </p:txBody>
      </p:sp>
      <p:sp>
        <p:nvSpPr>
          <p:cNvPr id="62467" name="Rectangle 87"/>
          <p:cNvSpPr>
            <a:spLocks noChangeArrowheads="1"/>
          </p:cNvSpPr>
          <p:nvPr/>
        </p:nvSpPr>
        <p:spPr bwMode="auto">
          <a:xfrm>
            <a:off x="1477963" y="1642537"/>
            <a:ext cx="7291387" cy="644525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Text Box 88"/>
          <p:cNvSpPr txBox="1">
            <a:spLocks noChangeArrowheads="1"/>
          </p:cNvSpPr>
          <p:nvPr/>
        </p:nvSpPr>
        <p:spPr bwMode="auto">
          <a:xfrm>
            <a:off x="82550" y="1672171"/>
            <a:ext cx="10874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Compute Nodes</a:t>
            </a:r>
          </a:p>
        </p:txBody>
      </p:sp>
      <p:sp>
        <p:nvSpPr>
          <p:cNvPr id="62469" name="Text Box 90"/>
          <p:cNvSpPr txBox="1">
            <a:spLocks noChangeArrowheads="1"/>
          </p:cNvSpPr>
          <p:nvPr/>
        </p:nvSpPr>
        <p:spPr bwMode="auto">
          <a:xfrm>
            <a:off x="82550" y="2550059"/>
            <a:ext cx="1354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Internal Network</a:t>
            </a:r>
          </a:p>
        </p:txBody>
      </p:sp>
      <p:sp>
        <p:nvSpPr>
          <p:cNvPr id="62470" name="Text Box 117"/>
          <p:cNvSpPr txBox="1">
            <a:spLocks noChangeArrowheads="1"/>
          </p:cNvSpPr>
          <p:nvPr/>
        </p:nvSpPr>
        <p:spPr bwMode="auto">
          <a:xfrm>
            <a:off x="82550" y="5431371"/>
            <a:ext cx="13192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Storage Hardware -- </a:t>
            </a:r>
            <a:r>
              <a:rPr lang="en-US" sz="1400"/>
              <a:t>Disks</a:t>
            </a:r>
          </a:p>
        </p:txBody>
      </p:sp>
      <p:sp>
        <p:nvSpPr>
          <p:cNvPr id="62471" name="AutoShape 146"/>
          <p:cNvSpPr>
            <a:spLocks noChangeArrowheads="1"/>
          </p:cNvSpPr>
          <p:nvPr/>
        </p:nvSpPr>
        <p:spPr bwMode="auto">
          <a:xfrm>
            <a:off x="2406650" y="5458887"/>
            <a:ext cx="617538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AutoShape 147"/>
          <p:cNvSpPr>
            <a:spLocks noChangeArrowheads="1"/>
          </p:cNvSpPr>
          <p:nvPr/>
        </p:nvSpPr>
        <p:spPr bwMode="auto">
          <a:xfrm>
            <a:off x="3162300" y="5458887"/>
            <a:ext cx="617538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AutoShape 148"/>
          <p:cNvSpPr>
            <a:spLocks noChangeArrowheads="1"/>
          </p:cNvSpPr>
          <p:nvPr/>
        </p:nvSpPr>
        <p:spPr bwMode="auto">
          <a:xfrm>
            <a:off x="3911600" y="5458887"/>
            <a:ext cx="617538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AutoShape 149"/>
          <p:cNvSpPr>
            <a:spLocks noChangeArrowheads="1"/>
          </p:cNvSpPr>
          <p:nvPr/>
        </p:nvSpPr>
        <p:spPr bwMode="auto">
          <a:xfrm>
            <a:off x="4656138" y="5458887"/>
            <a:ext cx="617537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5" name="AutoShape 150"/>
          <p:cNvSpPr>
            <a:spLocks noChangeArrowheads="1"/>
          </p:cNvSpPr>
          <p:nvPr/>
        </p:nvSpPr>
        <p:spPr bwMode="auto">
          <a:xfrm>
            <a:off x="5400675" y="5458887"/>
            <a:ext cx="617538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6" name="AutoShape 151"/>
          <p:cNvSpPr>
            <a:spLocks noChangeArrowheads="1"/>
          </p:cNvSpPr>
          <p:nvPr/>
        </p:nvSpPr>
        <p:spPr bwMode="auto">
          <a:xfrm>
            <a:off x="6145213" y="5458887"/>
            <a:ext cx="617537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7" name="AutoShape 152"/>
          <p:cNvSpPr>
            <a:spLocks noChangeArrowheads="1"/>
          </p:cNvSpPr>
          <p:nvPr/>
        </p:nvSpPr>
        <p:spPr bwMode="auto">
          <a:xfrm>
            <a:off x="6889750" y="5458887"/>
            <a:ext cx="617538" cy="609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8" name="Text Box 153"/>
          <p:cNvSpPr txBox="1">
            <a:spLocks noChangeArrowheads="1"/>
          </p:cNvSpPr>
          <p:nvPr/>
        </p:nvSpPr>
        <p:spPr bwMode="auto">
          <a:xfrm>
            <a:off x="2457450" y="6214537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9" name="Rectangle 156"/>
          <p:cNvSpPr>
            <a:spLocks noChangeArrowheads="1"/>
          </p:cNvSpPr>
          <p:nvPr/>
        </p:nvSpPr>
        <p:spPr bwMode="auto">
          <a:xfrm>
            <a:off x="2243138" y="5096937"/>
            <a:ext cx="5345112" cy="190500"/>
          </a:xfrm>
          <a:prstGeom prst="rect">
            <a:avLst/>
          </a:prstGeom>
          <a:solidFill>
            <a:srgbClr val="FFD5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0" name="Text Box 157"/>
          <p:cNvSpPr txBox="1">
            <a:spLocks noChangeArrowheads="1"/>
          </p:cNvSpPr>
          <p:nvPr/>
        </p:nvSpPr>
        <p:spPr bwMode="auto">
          <a:xfrm>
            <a:off x="82550" y="4915962"/>
            <a:ext cx="19002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Disk controllers - </a:t>
            </a:r>
            <a:r>
              <a:rPr lang="en-US" sz="1400"/>
              <a:t>manage failover</a:t>
            </a:r>
            <a:endParaRPr lang="en-US" sz="1400" b="1"/>
          </a:p>
        </p:txBody>
      </p:sp>
      <p:sp>
        <p:nvSpPr>
          <p:cNvPr id="62481" name="Text Box 158"/>
          <p:cNvSpPr txBox="1">
            <a:spLocks noChangeArrowheads="1"/>
          </p:cNvSpPr>
          <p:nvPr/>
        </p:nvSpPr>
        <p:spPr bwMode="auto">
          <a:xfrm>
            <a:off x="82550" y="3332696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I/O Servers</a:t>
            </a:r>
          </a:p>
        </p:txBody>
      </p:sp>
      <p:sp>
        <p:nvSpPr>
          <p:cNvPr id="62482" name="Text Box 159"/>
          <p:cNvSpPr txBox="1">
            <a:spLocks noChangeArrowheads="1"/>
          </p:cNvSpPr>
          <p:nvPr/>
        </p:nvSpPr>
        <p:spPr bwMode="auto">
          <a:xfrm>
            <a:off x="82550" y="4186771"/>
            <a:ext cx="11604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400" b="1"/>
              <a:t>External Network - </a:t>
            </a:r>
            <a:r>
              <a:rPr lang="en-US" sz="1400"/>
              <a:t>(Likely FC)</a:t>
            </a:r>
          </a:p>
        </p:txBody>
      </p:sp>
      <p:sp>
        <p:nvSpPr>
          <p:cNvPr id="62483" name="Line 168"/>
          <p:cNvSpPr>
            <a:spLocks noChangeShapeType="1"/>
          </p:cNvSpPr>
          <p:nvPr/>
        </p:nvSpPr>
        <p:spPr bwMode="auto">
          <a:xfrm flipH="1">
            <a:off x="2365375" y="2798237"/>
            <a:ext cx="2163763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4" name="Line 169"/>
          <p:cNvSpPr>
            <a:spLocks noChangeShapeType="1"/>
          </p:cNvSpPr>
          <p:nvPr/>
        </p:nvSpPr>
        <p:spPr bwMode="auto">
          <a:xfrm flipH="1">
            <a:off x="3114675" y="2798237"/>
            <a:ext cx="1414463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5" name="Line 170"/>
          <p:cNvSpPr>
            <a:spLocks noChangeShapeType="1"/>
          </p:cNvSpPr>
          <p:nvPr/>
        </p:nvSpPr>
        <p:spPr bwMode="auto">
          <a:xfrm flipH="1">
            <a:off x="3863975" y="2798237"/>
            <a:ext cx="665163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6" name="Line 171"/>
          <p:cNvSpPr>
            <a:spLocks noChangeShapeType="1"/>
          </p:cNvSpPr>
          <p:nvPr/>
        </p:nvSpPr>
        <p:spPr bwMode="auto">
          <a:xfrm>
            <a:off x="4529138" y="2798237"/>
            <a:ext cx="84137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7" name="Line 172"/>
          <p:cNvSpPr>
            <a:spLocks noChangeShapeType="1"/>
          </p:cNvSpPr>
          <p:nvPr/>
        </p:nvSpPr>
        <p:spPr bwMode="auto">
          <a:xfrm>
            <a:off x="4529138" y="2798237"/>
            <a:ext cx="74930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8" name="Line 173"/>
          <p:cNvSpPr>
            <a:spLocks noChangeShapeType="1"/>
          </p:cNvSpPr>
          <p:nvPr/>
        </p:nvSpPr>
        <p:spPr bwMode="auto">
          <a:xfrm>
            <a:off x="4529138" y="2798237"/>
            <a:ext cx="3125787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9" name="Line 174"/>
          <p:cNvSpPr>
            <a:spLocks noChangeShapeType="1"/>
          </p:cNvSpPr>
          <p:nvPr/>
        </p:nvSpPr>
        <p:spPr bwMode="auto">
          <a:xfrm>
            <a:off x="4529138" y="2798237"/>
            <a:ext cx="233680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0" name="Line 175"/>
          <p:cNvSpPr>
            <a:spLocks noChangeShapeType="1"/>
          </p:cNvSpPr>
          <p:nvPr/>
        </p:nvSpPr>
        <p:spPr bwMode="auto">
          <a:xfrm>
            <a:off x="4529138" y="2798237"/>
            <a:ext cx="1565275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1" name="Oval 2"/>
          <p:cNvSpPr>
            <a:spLocks noChangeArrowheads="1"/>
          </p:cNvSpPr>
          <p:nvPr/>
        </p:nvSpPr>
        <p:spPr bwMode="auto">
          <a:xfrm>
            <a:off x="1401763" y="2350562"/>
            <a:ext cx="7453312" cy="646113"/>
          </a:xfrm>
          <a:prstGeom prst="ellipse">
            <a:avLst/>
          </a:prstGeom>
          <a:solidFill>
            <a:srgbClr val="FFFF99">
              <a:alpha val="8980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2" name="AutoShape 89"/>
          <p:cNvSpPr>
            <a:spLocks noChangeArrowheads="1"/>
          </p:cNvSpPr>
          <p:nvPr/>
        </p:nvSpPr>
        <p:spPr bwMode="auto">
          <a:xfrm>
            <a:off x="1643063" y="2109262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3" name="AutoShape 91"/>
          <p:cNvSpPr>
            <a:spLocks noChangeArrowheads="1"/>
          </p:cNvSpPr>
          <p:nvPr/>
        </p:nvSpPr>
        <p:spPr bwMode="auto">
          <a:xfrm>
            <a:off x="2327275" y="2102912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4" name="AutoShape 92"/>
          <p:cNvSpPr>
            <a:spLocks noChangeArrowheads="1"/>
          </p:cNvSpPr>
          <p:nvPr/>
        </p:nvSpPr>
        <p:spPr bwMode="auto">
          <a:xfrm>
            <a:off x="3098800" y="2106087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5" name="AutoShape 93"/>
          <p:cNvSpPr>
            <a:spLocks noChangeArrowheads="1"/>
          </p:cNvSpPr>
          <p:nvPr/>
        </p:nvSpPr>
        <p:spPr bwMode="auto">
          <a:xfrm>
            <a:off x="3887788" y="2091800"/>
            <a:ext cx="309562" cy="496887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6" name="AutoShape 94"/>
          <p:cNvSpPr>
            <a:spLocks noChangeArrowheads="1"/>
          </p:cNvSpPr>
          <p:nvPr/>
        </p:nvSpPr>
        <p:spPr bwMode="auto">
          <a:xfrm>
            <a:off x="4640263" y="2091800"/>
            <a:ext cx="309562" cy="496887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7" name="AutoShape 95"/>
          <p:cNvSpPr>
            <a:spLocks noChangeArrowheads="1"/>
          </p:cNvSpPr>
          <p:nvPr/>
        </p:nvSpPr>
        <p:spPr bwMode="auto">
          <a:xfrm>
            <a:off x="5410200" y="2106087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8" name="AutoShape 96"/>
          <p:cNvSpPr>
            <a:spLocks noChangeArrowheads="1"/>
          </p:cNvSpPr>
          <p:nvPr/>
        </p:nvSpPr>
        <p:spPr bwMode="auto">
          <a:xfrm>
            <a:off x="6181725" y="2109262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9" name="AutoShape 97"/>
          <p:cNvSpPr>
            <a:spLocks noChangeArrowheads="1"/>
          </p:cNvSpPr>
          <p:nvPr/>
        </p:nvSpPr>
        <p:spPr bwMode="auto">
          <a:xfrm>
            <a:off x="6970713" y="2094975"/>
            <a:ext cx="309562" cy="496887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0" name="AutoShape 98"/>
          <p:cNvSpPr>
            <a:spLocks noChangeArrowheads="1"/>
          </p:cNvSpPr>
          <p:nvPr/>
        </p:nvSpPr>
        <p:spPr bwMode="auto">
          <a:xfrm>
            <a:off x="7686675" y="2087037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1" name="AutoShape 99"/>
          <p:cNvSpPr>
            <a:spLocks noChangeArrowheads="1"/>
          </p:cNvSpPr>
          <p:nvPr/>
        </p:nvSpPr>
        <p:spPr bwMode="auto">
          <a:xfrm>
            <a:off x="8412163" y="2109262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84"/>
          <p:cNvGrpSpPr>
            <a:grpSpLocks/>
          </p:cNvGrpSpPr>
          <p:nvPr/>
        </p:nvGrpSpPr>
        <p:grpSpPr bwMode="auto">
          <a:xfrm flipV="1">
            <a:off x="2289175" y="3787250"/>
            <a:ext cx="5289550" cy="568325"/>
            <a:chOff x="1288" y="1976"/>
            <a:chExt cx="3332" cy="358"/>
          </a:xfrm>
        </p:grpSpPr>
        <p:sp>
          <p:nvSpPr>
            <p:cNvPr id="62519" name="Line 176"/>
            <p:cNvSpPr>
              <a:spLocks noChangeShapeType="1"/>
            </p:cNvSpPr>
            <p:nvPr/>
          </p:nvSpPr>
          <p:spPr bwMode="auto">
            <a:xfrm flipH="1">
              <a:off x="1288" y="1976"/>
              <a:ext cx="1363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0" name="Line 177"/>
            <p:cNvSpPr>
              <a:spLocks noChangeShapeType="1"/>
            </p:cNvSpPr>
            <p:nvPr/>
          </p:nvSpPr>
          <p:spPr bwMode="auto">
            <a:xfrm flipH="1">
              <a:off x="1760" y="1976"/>
              <a:ext cx="891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Line 178"/>
            <p:cNvSpPr>
              <a:spLocks noChangeShapeType="1"/>
            </p:cNvSpPr>
            <p:nvPr/>
          </p:nvSpPr>
          <p:spPr bwMode="auto">
            <a:xfrm flipH="1">
              <a:off x="2232" y="1976"/>
              <a:ext cx="419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2" name="Line 179"/>
            <p:cNvSpPr>
              <a:spLocks noChangeShapeType="1"/>
            </p:cNvSpPr>
            <p:nvPr/>
          </p:nvSpPr>
          <p:spPr bwMode="auto">
            <a:xfrm>
              <a:off x="2651" y="1976"/>
              <a:ext cx="53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3" name="Line 180"/>
            <p:cNvSpPr>
              <a:spLocks noChangeShapeType="1"/>
            </p:cNvSpPr>
            <p:nvPr/>
          </p:nvSpPr>
          <p:spPr bwMode="auto">
            <a:xfrm>
              <a:off x="2651" y="1976"/>
              <a:ext cx="472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4" name="Line 181"/>
            <p:cNvSpPr>
              <a:spLocks noChangeShapeType="1"/>
            </p:cNvSpPr>
            <p:nvPr/>
          </p:nvSpPr>
          <p:spPr bwMode="auto">
            <a:xfrm>
              <a:off x="2651" y="1976"/>
              <a:ext cx="1969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5" name="Line 182"/>
            <p:cNvSpPr>
              <a:spLocks noChangeShapeType="1"/>
            </p:cNvSpPr>
            <p:nvPr/>
          </p:nvSpPr>
          <p:spPr bwMode="auto">
            <a:xfrm>
              <a:off x="2651" y="1976"/>
              <a:ext cx="1472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6" name="Line 183"/>
            <p:cNvSpPr>
              <a:spLocks noChangeShapeType="1"/>
            </p:cNvSpPr>
            <p:nvPr/>
          </p:nvSpPr>
          <p:spPr bwMode="auto">
            <a:xfrm>
              <a:off x="2651" y="1976"/>
              <a:ext cx="986" cy="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503" name="Rectangle 160"/>
          <p:cNvSpPr>
            <a:spLocks noChangeArrowheads="1"/>
          </p:cNvSpPr>
          <p:nvPr/>
        </p:nvSpPr>
        <p:spPr bwMode="auto">
          <a:xfrm>
            <a:off x="1808163" y="3366562"/>
            <a:ext cx="598487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MDS</a:t>
            </a:r>
          </a:p>
        </p:txBody>
      </p:sp>
      <p:sp>
        <p:nvSpPr>
          <p:cNvPr id="62504" name="Rectangle 161"/>
          <p:cNvSpPr>
            <a:spLocks noChangeArrowheads="1"/>
          </p:cNvSpPr>
          <p:nvPr/>
        </p:nvSpPr>
        <p:spPr bwMode="auto">
          <a:xfrm>
            <a:off x="2651125" y="3366562"/>
            <a:ext cx="598488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05" name="Rectangle 162"/>
          <p:cNvSpPr>
            <a:spLocks noChangeArrowheads="1"/>
          </p:cNvSpPr>
          <p:nvPr/>
        </p:nvSpPr>
        <p:spPr bwMode="auto">
          <a:xfrm>
            <a:off x="3433763" y="3366562"/>
            <a:ext cx="598487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06" name="Rectangle 163"/>
          <p:cNvSpPr>
            <a:spLocks noChangeArrowheads="1"/>
          </p:cNvSpPr>
          <p:nvPr/>
        </p:nvSpPr>
        <p:spPr bwMode="auto">
          <a:xfrm>
            <a:off x="4216400" y="3366562"/>
            <a:ext cx="598488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07" name="Rectangle 164"/>
          <p:cNvSpPr>
            <a:spLocks noChangeArrowheads="1"/>
          </p:cNvSpPr>
          <p:nvPr/>
        </p:nvSpPr>
        <p:spPr bwMode="auto">
          <a:xfrm>
            <a:off x="4999038" y="3366562"/>
            <a:ext cx="598487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08" name="Rectangle 165"/>
          <p:cNvSpPr>
            <a:spLocks noChangeArrowheads="1"/>
          </p:cNvSpPr>
          <p:nvPr/>
        </p:nvSpPr>
        <p:spPr bwMode="auto">
          <a:xfrm>
            <a:off x="5781675" y="3366562"/>
            <a:ext cx="598488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09" name="Rectangle 166"/>
          <p:cNvSpPr>
            <a:spLocks noChangeArrowheads="1"/>
          </p:cNvSpPr>
          <p:nvPr/>
        </p:nvSpPr>
        <p:spPr bwMode="auto">
          <a:xfrm>
            <a:off x="6564313" y="3366562"/>
            <a:ext cx="598487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10" name="Rectangle 167"/>
          <p:cNvSpPr>
            <a:spLocks noChangeArrowheads="1"/>
          </p:cNvSpPr>
          <p:nvPr/>
        </p:nvSpPr>
        <p:spPr bwMode="auto">
          <a:xfrm>
            <a:off x="7346950" y="3366562"/>
            <a:ext cx="598488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I/O</a:t>
            </a:r>
          </a:p>
        </p:txBody>
      </p:sp>
      <p:sp>
        <p:nvSpPr>
          <p:cNvPr id="62511" name="Oval 118"/>
          <p:cNvSpPr>
            <a:spLocks noChangeArrowheads="1"/>
          </p:cNvSpPr>
          <p:nvPr/>
        </p:nvSpPr>
        <p:spPr bwMode="auto">
          <a:xfrm>
            <a:off x="2266950" y="4203175"/>
            <a:ext cx="5370513" cy="646112"/>
          </a:xfrm>
          <a:prstGeom prst="ellipse">
            <a:avLst/>
          </a:prstGeom>
          <a:solidFill>
            <a:srgbClr val="CCCCCC">
              <a:alpha val="8980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2" name="AutoShape 185"/>
          <p:cNvSpPr>
            <a:spLocks noChangeArrowheads="1"/>
          </p:cNvSpPr>
          <p:nvPr/>
        </p:nvSpPr>
        <p:spPr bwMode="auto">
          <a:xfrm>
            <a:off x="2613025" y="4630212"/>
            <a:ext cx="309563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3" name="AutoShape 186"/>
          <p:cNvSpPr>
            <a:spLocks noChangeArrowheads="1"/>
          </p:cNvSpPr>
          <p:nvPr/>
        </p:nvSpPr>
        <p:spPr bwMode="auto">
          <a:xfrm>
            <a:off x="3297238" y="4623862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4" name="AutoShape 187"/>
          <p:cNvSpPr>
            <a:spLocks noChangeArrowheads="1"/>
          </p:cNvSpPr>
          <p:nvPr/>
        </p:nvSpPr>
        <p:spPr bwMode="auto">
          <a:xfrm>
            <a:off x="4068763" y="4627037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5" name="AutoShape 188"/>
          <p:cNvSpPr>
            <a:spLocks noChangeArrowheads="1"/>
          </p:cNvSpPr>
          <p:nvPr/>
        </p:nvSpPr>
        <p:spPr bwMode="auto">
          <a:xfrm>
            <a:off x="4857750" y="4612750"/>
            <a:ext cx="309563" cy="496887"/>
          </a:xfrm>
          <a:prstGeom prst="upDownArrow">
            <a:avLst>
              <a:gd name="adj1" fmla="val 50000"/>
              <a:gd name="adj2" fmla="val 32102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6" name="AutoShape 189"/>
          <p:cNvSpPr>
            <a:spLocks noChangeArrowheads="1"/>
          </p:cNvSpPr>
          <p:nvPr/>
        </p:nvSpPr>
        <p:spPr bwMode="auto">
          <a:xfrm>
            <a:off x="5610225" y="4612750"/>
            <a:ext cx="309563" cy="496887"/>
          </a:xfrm>
          <a:prstGeom prst="upDownArrow">
            <a:avLst>
              <a:gd name="adj1" fmla="val 50000"/>
              <a:gd name="adj2" fmla="val 32102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7" name="AutoShape 190"/>
          <p:cNvSpPr>
            <a:spLocks noChangeArrowheads="1"/>
          </p:cNvSpPr>
          <p:nvPr/>
        </p:nvSpPr>
        <p:spPr bwMode="auto">
          <a:xfrm>
            <a:off x="6380163" y="4627037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8" name="AutoShape 191"/>
          <p:cNvSpPr>
            <a:spLocks noChangeArrowheads="1"/>
          </p:cNvSpPr>
          <p:nvPr/>
        </p:nvSpPr>
        <p:spPr bwMode="auto">
          <a:xfrm>
            <a:off x="7151688" y="4630212"/>
            <a:ext cx="309562" cy="496888"/>
          </a:xfrm>
          <a:prstGeom prst="upDownArrow">
            <a:avLst>
              <a:gd name="adj1" fmla="val 50000"/>
              <a:gd name="adj2" fmla="val 3210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1374775"/>
            <a:ext cx="13985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400" y="-69939"/>
            <a:ext cx="6959600" cy="1200329"/>
          </a:xfrm>
        </p:spPr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NERSC is DOE in HPC Production Computing Facility </a:t>
            </a:r>
            <a:endParaRPr lang="en-US" sz="54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Rectangle 57"/>
          <p:cNvSpPr>
            <a:spLocks noChangeArrowheads="1"/>
          </p:cNvSpPr>
          <p:nvPr/>
        </p:nvSpPr>
        <p:spPr bwMode="auto">
          <a:xfrm>
            <a:off x="4183063" y="1082675"/>
            <a:ext cx="48895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Arial" charset="0"/>
                <a:cs typeface="Arial" charset="0"/>
              </a:rPr>
              <a:t>NERSC computing for science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4000 users, 500 projects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From 48 states; 65% from universities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Hundreds of users each day</a:t>
            </a:r>
          </a:p>
          <a:p>
            <a:pPr>
              <a:buFont typeface="Arial" charset="0"/>
              <a:buChar char="•"/>
            </a:pPr>
            <a:r>
              <a:rPr lang="en-US" sz="2000" b="1" i="1" dirty="0">
                <a:ea typeface="Arial" charset="0"/>
                <a:cs typeface="Arial" charset="0"/>
              </a:rPr>
              <a:t>1500 publications per year</a:t>
            </a:r>
          </a:p>
          <a:p>
            <a:r>
              <a:rPr lang="en-US" b="1" dirty="0">
                <a:ea typeface="Arial" charset="0"/>
                <a:cs typeface="Arial" charset="0"/>
              </a:rPr>
              <a:t>Systems designed for science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1.3PF </a:t>
            </a:r>
            <a:r>
              <a:rPr lang="en-US" sz="2000" dirty="0" err="1">
                <a:ea typeface="Arial" charset="0"/>
                <a:cs typeface="Arial" charset="0"/>
              </a:rPr>
              <a:t>Petaflop</a:t>
            </a:r>
            <a:r>
              <a:rPr lang="en-US" sz="2000" dirty="0">
                <a:ea typeface="Arial" charset="0"/>
                <a:cs typeface="Arial" charset="0"/>
              </a:rPr>
              <a:t> Cray system, Hopper</a:t>
            </a:r>
            <a:endParaRPr lang="en-US" sz="2000" dirty="0" smtClean="0">
              <a:ea typeface="Arial" charset="0"/>
              <a:cs typeface="Arial" charset="0"/>
            </a:endParaRPr>
          </a:p>
          <a:p>
            <a:pPr marL="568325" lvl="1" indent="-171450">
              <a:buFont typeface="Lucida Grande" charset="0"/>
              <a:buChar char="-"/>
            </a:pPr>
            <a:r>
              <a:rPr lang="en-US" dirty="0" err="1" smtClean="0">
                <a:ea typeface="Arial" charset="0"/>
                <a:cs typeface="Arial" charset="0"/>
              </a:rPr>
              <a:t>3</a:t>
            </a:r>
            <a:r>
              <a:rPr lang="en-US" sz="1800" baseline="30000" dirty="0" err="1" smtClean="0">
                <a:ea typeface="Arial" charset="0"/>
                <a:cs typeface="Arial" charset="0"/>
              </a:rPr>
              <a:t>nd</a:t>
            </a:r>
            <a:r>
              <a:rPr lang="en-US" sz="1800" dirty="0" smtClean="0">
                <a:ea typeface="Arial" charset="0"/>
                <a:cs typeface="Arial" charset="0"/>
              </a:rPr>
              <a:t> </a:t>
            </a:r>
            <a:r>
              <a:rPr lang="en-US" sz="1800" dirty="0">
                <a:ea typeface="Arial" charset="0"/>
                <a:cs typeface="Arial" charset="0"/>
              </a:rPr>
              <a:t>Fastest computer in US </a:t>
            </a:r>
          </a:p>
          <a:p>
            <a:pPr marL="568325" lvl="1" indent="-171450">
              <a:buFont typeface="Lucida Grande" charset="0"/>
              <a:buChar char="-"/>
            </a:pPr>
            <a:r>
              <a:rPr lang="en-US" sz="1800" dirty="0">
                <a:ea typeface="Arial" charset="0"/>
                <a:cs typeface="Arial" charset="0"/>
              </a:rPr>
              <a:t>Fastest open Cray XE6 system</a:t>
            </a:r>
          </a:p>
          <a:p>
            <a:pPr marL="568325" lvl="1" indent="-171450">
              <a:buFont typeface="Lucida Grande" charset="0"/>
              <a:buChar char="-"/>
            </a:pPr>
            <a:r>
              <a:rPr lang="en-US" sz="1800" dirty="0">
                <a:ea typeface="Arial" charset="0"/>
                <a:cs typeface="Arial" charset="0"/>
              </a:rPr>
              <a:t>Additional .5 PF in Franklin system and smaller clusters </a:t>
            </a:r>
          </a:p>
        </p:txBody>
      </p:sp>
      <p:sp>
        <p:nvSpPr>
          <p:cNvPr id="44037" name="Slide Number Placeholder 31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B631FED5-3D36-6047-8791-6704FAD3B089}" type="slidenum">
              <a:rPr lang="en-US" smtClean="0">
                <a:latin typeface="Times" charset="0"/>
              </a:rPr>
              <a:pPr/>
              <a:t>2</a:t>
            </a:fld>
            <a:endParaRPr lang="en-US" smtClean="0">
              <a:latin typeface="Times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952500" y="4419600"/>
            <a:ext cx="7239000" cy="2238375"/>
            <a:chOff x="265410" y="3629025"/>
            <a:chExt cx="8307089" cy="3018365"/>
          </a:xfrm>
        </p:grpSpPr>
        <p:pic>
          <p:nvPicPr>
            <p:cNvPr id="44044" name="Picture 32" descr="C:\Users\jcissell\Desktop\images for ppt\HOPPER--NERSC.png"/>
            <p:cNvPicPr>
              <a:picLocks noChangeAspect="1" noChangeArrowheads="1"/>
            </p:cNvPicPr>
            <p:nvPr/>
          </p:nvPicPr>
          <p:blipFill>
            <a:blip r:embed="rId4"/>
            <a:srcRect r="85893"/>
            <a:stretch>
              <a:fillRect/>
            </a:stretch>
          </p:blipFill>
          <p:spPr bwMode="auto">
            <a:xfrm>
              <a:off x="265410" y="4887526"/>
              <a:ext cx="462185" cy="1343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5" name="Picture 33" descr="C:\Users\jcissell\Desktop\images for ppt\HOPPER--NERSC.png"/>
            <p:cNvPicPr>
              <a:picLocks noChangeAspect="1" noChangeArrowheads="1"/>
            </p:cNvPicPr>
            <p:nvPr/>
          </p:nvPicPr>
          <p:blipFill>
            <a:blip r:embed="rId4"/>
            <a:srcRect r="85893"/>
            <a:stretch>
              <a:fillRect/>
            </a:stretch>
          </p:blipFill>
          <p:spPr bwMode="auto">
            <a:xfrm>
              <a:off x="646791" y="4451495"/>
              <a:ext cx="666340" cy="1936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6" name="Picture 34" descr="C:\Users\jcissell\Desktop\images for ppt\HOPPER--NERSC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0634" y="3629025"/>
              <a:ext cx="7361865" cy="3018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39" name="Picture 11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" y="3057525"/>
            <a:ext cx="1398588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5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0175" y="1136650"/>
            <a:ext cx="1398588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4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1763" y="1338263"/>
            <a:ext cx="1398587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2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8075" y="2663825"/>
            <a:ext cx="1398588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6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1413" y="2424113"/>
            <a:ext cx="13985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4267" y="158468"/>
            <a:ext cx="6883397" cy="6463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err="1" smtClean="0"/>
              <a:t>Lustre</a:t>
            </a:r>
            <a:r>
              <a:rPr lang="en-US" sz="3600" dirty="0" smtClean="0"/>
              <a:t> file system on Hopper</a:t>
            </a:r>
            <a:endParaRPr lang="en-US" sz="3600" dirty="0"/>
          </a:p>
        </p:txBody>
      </p:sp>
      <p:pic>
        <p:nvPicPr>
          <p:cNvPr id="4" name="Picture 3" descr="Hopper_scratch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41" r="3148" b="6847"/>
          <a:stretch/>
        </p:blipFill>
        <p:spPr>
          <a:xfrm>
            <a:off x="16934" y="958350"/>
            <a:ext cx="6976533" cy="5056019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idx="10"/>
          </p:nvPr>
        </p:nvSpPr>
        <p:spPr>
          <a:xfrm>
            <a:off x="4394200" y="6475413"/>
            <a:ext cx="355600" cy="288925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FD5EEF-1C16-E540-B294-4AC88BF403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5995449"/>
            <a:ext cx="533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SCRATCH1 and SCRATCH2 have identical configurations.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81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287869" y="996688"/>
            <a:ext cx="8534397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Buffering </a:t>
            </a:r>
          </a:p>
          <a:p>
            <a:pPr lvl="1"/>
            <a:r>
              <a:rPr lang="en-US" sz="2400" dirty="0" smtClean="0"/>
              <a:t>Used to improve performance</a:t>
            </a:r>
          </a:p>
          <a:p>
            <a:pPr lvl="2"/>
            <a:r>
              <a:rPr lang="en-US" sz="2000" dirty="0" smtClean="0"/>
              <a:t>File system collects full blocks of data before transferring data to disk </a:t>
            </a:r>
          </a:p>
          <a:p>
            <a:pPr lvl="2"/>
            <a:r>
              <a:rPr lang="en-US" sz="2000" dirty="0" smtClean="0"/>
              <a:t>For large writes, can transfer many blocks at once</a:t>
            </a:r>
          </a:p>
          <a:p>
            <a:r>
              <a:rPr lang="en-US" sz="2800" dirty="0" smtClean="0"/>
              <a:t>Caching</a:t>
            </a:r>
          </a:p>
          <a:p>
            <a:pPr lvl="1"/>
            <a:r>
              <a:rPr lang="en-US" sz="2400" dirty="0" smtClean="0"/>
              <a:t>File system retrieves an entire block of data, even if all data was not requested, data remains in the cache</a:t>
            </a:r>
          </a:p>
          <a:p>
            <a:r>
              <a:rPr lang="en-US" sz="2800" dirty="0" smtClean="0"/>
              <a:t>Can happen in many places, compute node, I/O server, disk</a:t>
            </a:r>
          </a:p>
          <a:p>
            <a:r>
              <a:rPr lang="en-US" sz="2800" dirty="0" smtClean="0"/>
              <a:t>Not the same on all platforms</a:t>
            </a:r>
          </a:p>
          <a:p>
            <a:r>
              <a:rPr lang="en-US" sz="2800" dirty="0" smtClean="0"/>
              <a:t>Important to study your own application’s performance rather than look at peak numbers</a:t>
            </a:r>
          </a:p>
          <a:p>
            <a:pPr lvl="1"/>
            <a:endParaRPr lang="en-US" sz="2400" dirty="0" smtClean="0"/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File Buffering and Caching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4"/>
          <p:cNvSpPr>
            <a:spLocks noGrp="1"/>
          </p:cNvSpPr>
          <p:nvPr>
            <p:ph type="title"/>
          </p:nvPr>
        </p:nvSpPr>
        <p:spPr>
          <a:xfrm>
            <a:off x="2286000" y="-75684"/>
            <a:ext cx="6781800" cy="1154162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3600" dirty="0" smtClean="0"/>
              <a:t>Data Distribution </a:t>
            </a:r>
            <a:br>
              <a:rPr lang="en-US" sz="3600" dirty="0" smtClean="0"/>
            </a:br>
            <a:r>
              <a:rPr lang="en-US" sz="3600" dirty="0" smtClean="0"/>
              <a:t>in Parallel File Systems</a:t>
            </a:r>
          </a:p>
        </p:txBody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7D8CFE6A-01EB-B645-BED4-1EB9F5E75F43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22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0660" name="Picture 4" descr="pfs-file-distribution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54100"/>
            <a:ext cx="8991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076575" y="6450013"/>
            <a:ext cx="3070225" cy="304800"/>
          </a:xfrm>
          <a:prstGeom prst="rect">
            <a:avLst/>
          </a:prstGeom>
          <a:solidFill>
            <a:srgbClr val="E3FFF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Slide Rob Ross, Rob Latham at ANL</a:t>
            </a:r>
          </a:p>
        </p:txBody>
      </p:sp>
      <p:pic>
        <p:nvPicPr>
          <p:cNvPr id="70662" name="Picture 6" descr="argonne_heade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3041" y="6419847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10"/>
          <p:cNvSpPr>
            <a:spLocks noGrp="1"/>
          </p:cNvSpPr>
          <p:nvPr>
            <p:ph idx="1"/>
          </p:nvPr>
        </p:nvSpPr>
        <p:spPr>
          <a:xfrm>
            <a:off x="457200" y="1227674"/>
            <a:ext cx="8229600" cy="3342453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US" sz="2400" dirty="0" smtClean="0"/>
              <a:t>Most parallel file systems use </a:t>
            </a:r>
            <a:r>
              <a:rPr lang="en-US" sz="2400" b="0" dirty="0" smtClean="0"/>
              <a:t>locks </a:t>
            </a:r>
            <a:r>
              <a:rPr lang="en-US" sz="2400" dirty="0" smtClean="0"/>
              <a:t>to manage concurrent access to files</a:t>
            </a:r>
          </a:p>
          <a:p>
            <a:pPr marL="0" indent="0" eaLnBrk="1" hangingPunct="1"/>
            <a:r>
              <a:rPr lang="en-US" sz="2400" dirty="0" smtClean="0"/>
              <a:t>Files are broken up into lock units, (also called blocks)</a:t>
            </a:r>
          </a:p>
          <a:p>
            <a:pPr marL="0" indent="0" eaLnBrk="1" hangingPunct="1"/>
            <a:r>
              <a:rPr lang="en-US" sz="2400" dirty="0" smtClean="0"/>
              <a:t>Clients obtain locks on units that they will access before</a:t>
            </a:r>
            <a:br>
              <a:rPr lang="en-US" sz="2400" dirty="0" smtClean="0"/>
            </a:br>
            <a:r>
              <a:rPr lang="en-US" sz="2400" dirty="0" smtClean="0"/>
              <a:t>I/O occurs</a:t>
            </a:r>
          </a:p>
          <a:p>
            <a:pPr marL="0" indent="0" eaLnBrk="1" hangingPunct="1"/>
            <a:r>
              <a:rPr lang="en-US" sz="2400" dirty="0" smtClean="0"/>
              <a:t>Enables caching on clients as well (as long as client has a lock, it knows its cached data is valid)</a:t>
            </a:r>
          </a:p>
          <a:p>
            <a:pPr marL="0" indent="0" eaLnBrk="1" hangingPunct="1"/>
            <a:r>
              <a:rPr lang="en-US" sz="2400" dirty="0" smtClean="0"/>
              <a:t>Locks are reclaimed from clients when others desire access </a:t>
            </a: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2286000" y="110579"/>
            <a:ext cx="6781800" cy="661720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000" dirty="0" smtClean="0"/>
              <a:t>Locking in Parallel File Systems</a:t>
            </a:r>
          </a:p>
        </p:txBody>
      </p:sp>
      <p:sp>
        <p:nvSpPr>
          <p:cNvPr id="72708" name="Slide Number Placeholder 2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999002FC-EBC4-CA48-97C0-54FB0F1EC581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23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2709" name="Picture 3" descr="pfs-locking-basic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5002213"/>
            <a:ext cx="56753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710" name="Straight Connector 4"/>
          <p:cNvCxnSpPr>
            <a:cxnSpLocks noChangeShapeType="1"/>
          </p:cNvCxnSpPr>
          <p:nvPr/>
        </p:nvCxnSpPr>
        <p:spPr bwMode="auto">
          <a:xfrm rot="5400000" flipH="1" flipV="1">
            <a:off x="2386806" y="5587207"/>
            <a:ext cx="1169987" cy="0"/>
          </a:xfrm>
          <a:prstGeom prst="line">
            <a:avLst/>
          </a:prstGeom>
          <a:noFill/>
          <a:ln w="12700">
            <a:solidFill>
              <a:srgbClr val="898989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>
          <a:xfrm>
            <a:off x="2743200" y="5459413"/>
            <a:ext cx="228600" cy="15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2" name="TextBox 11"/>
          <p:cNvSpPr txBox="1">
            <a:spLocks noChangeArrowheads="1"/>
          </p:cNvSpPr>
          <p:nvPr/>
        </p:nvSpPr>
        <p:spPr bwMode="auto">
          <a:xfrm>
            <a:off x="76200" y="4800600"/>
            <a:ext cx="2590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dirty="0">
                <a:latin typeface="Gill Sans MT" charset="0"/>
                <a:ea typeface="Gill Sans MT" charset="0"/>
                <a:cs typeface="Gill Sans MT" charset="0"/>
              </a:rPr>
              <a:t>If an access touches any data in a lock unit, the lock for that region must be obtained before access occurs.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163888" y="6524625"/>
            <a:ext cx="3475037" cy="304800"/>
          </a:xfrm>
          <a:prstGeom prst="rect">
            <a:avLst/>
          </a:prstGeom>
          <a:solidFill>
            <a:srgbClr val="E3FFF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Slide from Rob Ross, Rob Latham at ANL</a:t>
            </a:r>
          </a:p>
        </p:txBody>
      </p:sp>
      <p:pic>
        <p:nvPicPr>
          <p:cNvPr id="72714" name="Picture 10" descr="argonne_heade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1575" y="6470650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2286000" y="93646"/>
            <a:ext cx="6781800" cy="661720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000" dirty="0" smtClean="0"/>
              <a:t>Locking and Concurrent Access</a:t>
            </a:r>
          </a:p>
        </p:txBody>
      </p:sp>
      <p:sp>
        <p:nvSpPr>
          <p:cNvPr id="74755" name="Slide Number Placeholder 2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B4B1B800-BF97-A549-AC99-FAC231C2E635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24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4756" name="Picture 5" descr="pfs-locking-scenario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17591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862263" y="6521450"/>
            <a:ext cx="3475037" cy="304800"/>
          </a:xfrm>
          <a:prstGeom prst="rect">
            <a:avLst/>
          </a:prstGeom>
          <a:solidFill>
            <a:srgbClr val="E3FFF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Slide from Rob Ross, Rob Latham at ANL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447800" y="6132513"/>
            <a:ext cx="6853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Question -- what would happen if writes were smaller than lock units?</a:t>
            </a:r>
          </a:p>
        </p:txBody>
      </p:sp>
      <p:pic>
        <p:nvPicPr>
          <p:cNvPr id="74759" name="Picture 7" descr="argonne_heade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1575" y="6470650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Content Placeholder 10"/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/>
          <a:p>
            <a:pPr marL="0" indent="0">
              <a:buFontTx/>
              <a:buNone/>
            </a:pPr>
            <a:r>
              <a:rPr lang="en-US" sz="2800"/>
              <a:t>How will the parallel file system perform with small writes (less than the size of a lock unit)?</a:t>
            </a:r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 tIns="0" anchor="t">
            <a:spAutoFit/>
          </a:bodyPr>
          <a:lstStyle/>
          <a:p>
            <a:r>
              <a:rPr lang="en-US"/>
              <a:t>Small Writes</a:t>
            </a:r>
          </a:p>
        </p:txBody>
      </p:sp>
      <p:sp>
        <p:nvSpPr>
          <p:cNvPr id="80900" name="Slide Number Placeholder 2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9CD75B05-5087-674E-9A70-87064464FC90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25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0901" name="Picture 3" descr="pfs-locking-basics.pdf"/>
          <p:cNvPicPr>
            <a:picLocks noChangeAspect="1"/>
          </p:cNvPicPr>
          <p:nvPr/>
        </p:nvPicPr>
        <p:blipFill>
          <a:blip r:embed="rId3"/>
          <a:srcRect t="14969" r="41571"/>
          <a:stretch>
            <a:fillRect/>
          </a:stretch>
        </p:blipFill>
        <p:spPr bwMode="auto">
          <a:xfrm>
            <a:off x="1385888" y="2921000"/>
            <a:ext cx="63055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Rectangle 11"/>
          <p:cNvSpPr>
            <a:spLocks noChangeArrowheads="1"/>
          </p:cNvSpPr>
          <p:nvPr/>
        </p:nvSpPr>
        <p:spPr bwMode="auto">
          <a:xfrm>
            <a:off x="3187700" y="3175000"/>
            <a:ext cx="1397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3" name="Rectangle 12"/>
          <p:cNvSpPr>
            <a:spLocks noChangeArrowheads="1"/>
          </p:cNvSpPr>
          <p:nvPr/>
        </p:nvSpPr>
        <p:spPr bwMode="auto">
          <a:xfrm>
            <a:off x="3327400" y="3175000"/>
            <a:ext cx="139700" cy="3810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4" name="Rectangle 13"/>
          <p:cNvSpPr>
            <a:spLocks noChangeArrowheads="1"/>
          </p:cNvSpPr>
          <p:nvPr/>
        </p:nvSpPr>
        <p:spPr bwMode="auto">
          <a:xfrm>
            <a:off x="3467100" y="3175000"/>
            <a:ext cx="139700" cy="3810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Rectangle 14"/>
          <p:cNvSpPr>
            <a:spLocks noChangeArrowheads="1"/>
          </p:cNvSpPr>
          <p:nvPr/>
        </p:nvSpPr>
        <p:spPr bwMode="auto">
          <a:xfrm>
            <a:off x="3606800" y="3179233"/>
            <a:ext cx="139700" cy="381000"/>
          </a:xfrm>
          <a:prstGeom prst="rect">
            <a:avLst/>
          </a:prstGeom>
          <a:solidFill>
            <a:srgbClr val="E3FF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Access Patterns</a:t>
            </a: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330200" y="977900"/>
            <a:ext cx="2501900" cy="2260600"/>
            <a:chOff x="330200" y="977900"/>
            <a:chExt cx="2501900" cy="2260600"/>
          </a:xfrm>
        </p:grpSpPr>
        <p:sp>
          <p:nvSpPr>
            <p:cNvPr id="99443" name="TextBox 7"/>
            <p:cNvSpPr txBox="1">
              <a:spLocks noChangeArrowheads="1"/>
            </p:cNvSpPr>
            <p:nvPr/>
          </p:nvSpPr>
          <p:spPr bwMode="auto">
            <a:xfrm>
              <a:off x="406400" y="1727200"/>
              <a:ext cx="1018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Memory</a:t>
              </a:r>
            </a:p>
          </p:txBody>
        </p:sp>
        <p:sp>
          <p:nvSpPr>
            <p:cNvPr id="99444" name="TextBox 8"/>
            <p:cNvSpPr txBox="1">
              <a:spLocks noChangeArrowheads="1"/>
            </p:cNvSpPr>
            <p:nvPr/>
          </p:nvSpPr>
          <p:spPr bwMode="auto">
            <a:xfrm>
              <a:off x="546100" y="23958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422400" y="1739900"/>
              <a:ext cx="965200" cy="1016000"/>
              <a:chOff x="4127500" y="1244600"/>
              <a:chExt cx="965200" cy="1016000"/>
            </a:xfrm>
          </p:grpSpPr>
          <p:sp>
            <p:nvSpPr>
              <p:cNvPr id="99447" name="Rectangle 3"/>
              <p:cNvSpPr>
                <a:spLocks noChangeArrowheads="1"/>
              </p:cNvSpPr>
              <p:nvPr/>
            </p:nvSpPr>
            <p:spPr bwMode="auto">
              <a:xfrm>
                <a:off x="4127500" y="1244600"/>
                <a:ext cx="241300" cy="292100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48" name="Rectangle 4"/>
              <p:cNvSpPr>
                <a:spLocks noChangeArrowheads="1"/>
              </p:cNvSpPr>
              <p:nvPr/>
            </p:nvSpPr>
            <p:spPr bwMode="auto">
              <a:xfrm>
                <a:off x="4368800" y="1244600"/>
                <a:ext cx="241300" cy="292100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49" name="Rectangle 5"/>
              <p:cNvSpPr>
                <a:spLocks noChangeArrowheads="1"/>
              </p:cNvSpPr>
              <p:nvPr/>
            </p:nvSpPr>
            <p:spPr bwMode="auto">
              <a:xfrm>
                <a:off x="4610100" y="1244600"/>
                <a:ext cx="241300" cy="292100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50" name="Rectangle 6"/>
              <p:cNvSpPr>
                <a:spLocks noChangeArrowheads="1"/>
              </p:cNvSpPr>
              <p:nvPr/>
            </p:nvSpPr>
            <p:spPr bwMode="auto">
              <a:xfrm>
                <a:off x="4851400" y="1244600"/>
                <a:ext cx="241300" cy="292100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51" name="Rectangle 9"/>
              <p:cNvSpPr>
                <a:spLocks noChangeArrowheads="1"/>
              </p:cNvSpPr>
              <p:nvPr/>
            </p:nvSpPr>
            <p:spPr bwMode="auto">
              <a:xfrm>
                <a:off x="4127500" y="1968500"/>
                <a:ext cx="241300" cy="29210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52" name="Rectangle 10"/>
              <p:cNvSpPr>
                <a:spLocks noChangeArrowheads="1"/>
              </p:cNvSpPr>
              <p:nvPr/>
            </p:nvSpPr>
            <p:spPr bwMode="auto">
              <a:xfrm>
                <a:off x="4368800" y="1968500"/>
                <a:ext cx="241300" cy="29210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53" name="Rectangle 11"/>
              <p:cNvSpPr>
                <a:spLocks noChangeArrowheads="1"/>
              </p:cNvSpPr>
              <p:nvPr/>
            </p:nvSpPr>
            <p:spPr bwMode="auto">
              <a:xfrm>
                <a:off x="4610100" y="1968500"/>
                <a:ext cx="241300" cy="29210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54" name="Rectangle 12"/>
              <p:cNvSpPr>
                <a:spLocks noChangeArrowheads="1"/>
              </p:cNvSpPr>
              <p:nvPr/>
            </p:nvSpPr>
            <p:spPr bwMode="auto">
              <a:xfrm>
                <a:off x="4851400" y="1968500"/>
                <a:ext cx="241300" cy="29210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99455" name="Straight Arrow Connector 15"/>
              <p:cNvCxnSpPr>
                <a:cxnSpLocks noChangeShapeType="1"/>
                <a:stCxn id="99447" idx="2"/>
                <a:endCxn id="99451" idx="0"/>
              </p:cNvCxnSpPr>
              <p:nvPr/>
            </p:nvCxnSpPr>
            <p:spPr bwMode="auto">
              <a:xfrm rot="5400000">
                <a:off x="4032250" y="1752600"/>
                <a:ext cx="4318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9456" name="Straight Arrow Connector 16"/>
              <p:cNvCxnSpPr>
                <a:cxnSpLocks noChangeShapeType="1"/>
                <a:stCxn id="99448" idx="2"/>
                <a:endCxn id="99452" idx="0"/>
              </p:cNvCxnSpPr>
              <p:nvPr/>
            </p:nvCxnSpPr>
            <p:spPr bwMode="auto">
              <a:xfrm rot="5400000">
                <a:off x="4273550" y="1752600"/>
                <a:ext cx="4318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9457" name="Straight Arrow Connector 17"/>
              <p:cNvCxnSpPr>
                <a:cxnSpLocks noChangeShapeType="1"/>
                <a:stCxn id="99449" idx="2"/>
                <a:endCxn id="99453" idx="0"/>
              </p:cNvCxnSpPr>
              <p:nvPr/>
            </p:nvCxnSpPr>
            <p:spPr bwMode="auto">
              <a:xfrm rot="5400000">
                <a:off x="4514850" y="1752600"/>
                <a:ext cx="4318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9458" name="Straight Arrow Connector 18"/>
              <p:cNvCxnSpPr>
                <a:cxnSpLocks noChangeShapeType="1"/>
                <a:stCxn id="99450" idx="2"/>
                <a:endCxn id="99454" idx="0"/>
              </p:cNvCxnSpPr>
              <p:nvPr/>
            </p:nvCxnSpPr>
            <p:spPr bwMode="auto">
              <a:xfrm rot="5400000">
                <a:off x="4756150" y="1752600"/>
                <a:ext cx="4318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99446" name="Rectangle 26"/>
            <p:cNvSpPr>
              <a:spLocks noChangeArrowheads="1"/>
            </p:cNvSpPr>
            <p:nvPr/>
          </p:nvSpPr>
          <p:spPr bwMode="auto">
            <a:xfrm>
              <a:off x="330200" y="9779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i="1"/>
                <a:t>Contiguous</a:t>
              </a:r>
            </a:p>
          </p:txBody>
        </p:sp>
      </p:grpSp>
      <p:grpSp>
        <p:nvGrpSpPr>
          <p:cNvPr id="4" name="Group 236"/>
          <p:cNvGrpSpPr>
            <a:grpSpLocks/>
          </p:cNvGrpSpPr>
          <p:nvPr/>
        </p:nvGrpSpPr>
        <p:grpSpPr bwMode="auto">
          <a:xfrm>
            <a:off x="3352800" y="977900"/>
            <a:ext cx="2501900" cy="2260600"/>
            <a:chOff x="3022600" y="952500"/>
            <a:chExt cx="2501900" cy="2260600"/>
          </a:xfrm>
        </p:grpSpPr>
        <p:sp>
          <p:nvSpPr>
            <p:cNvPr id="99425" name="TextBox 28"/>
            <p:cNvSpPr txBox="1">
              <a:spLocks noChangeArrowheads="1"/>
            </p:cNvSpPr>
            <p:nvPr/>
          </p:nvSpPr>
          <p:spPr bwMode="auto">
            <a:xfrm>
              <a:off x="3098800" y="1701800"/>
              <a:ext cx="1018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Memory</a:t>
              </a:r>
            </a:p>
          </p:txBody>
        </p:sp>
        <p:sp>
          <p:nvSpPr>
            <p:cNvPr id="99426" name="TextBox 29"/>
            <p:cNvSpPr txBox="1">
              <a:spLocks noChangeArrowheads="1"/>
            </p:cNvSpPr>
            <p:nvPr/>
          </p:nvSpPr>
          <p:spPr bwMode="auto">
            <a:xfrm>
              <a:off x="3073400" y="23704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sp>
          <p:nvSpPr>
            <p:cNvPr id="99427" name="Rectangle 43"/>
            <p:cNvSpPr>
              <a:spLocks noChangeArrowheads="1"/>
            </p:cNvSpPr>
            <p:nvPr/>
          </p:nvSpPr>
          <p:spPr bwMode="auto">
            <a:xfrm>
              <a:off x="3022600" y="9525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/>
                <a:t>Contiguous in memory, not in file</a:t>
              </a:r>
            </a:p>
          </p:txBody>
        </p:sp>
        <p:sp>
          <p:nvSpPr>
            <p:cNvPr id="99428" name="Rectangle 31"/>
            <p:cNvSpPr>
              <a:spLocks noChangeArrowheads="1"/>
            </p:cNvSpPr>
            <p:nvPr/>
          </p:nvSpPr>
          <p:spPr bwMode="auto">
            <a:xfrm>
              <a:off x="4114800" y="17145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29" name="Rectangle 32"/>
            <p:cNvSpPr>
              <a:spLocks noChangeArrowheads="1"/>
            </p:cNvSpPr>
            <p:nvPr/>
          </p:nvSpPr>
          <p:spPr bwMode="auto">
            <a:xfrm>
              <a:off x="4356100" y="17145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0" name="Rectangle 33"/>
            <p:cNvSpPr>
              <a:spLocks noChangeArrowheads="1"/>
            </p:cNvSpPr>
            <p:nvPr/>
          </p:nvSpPr>
          <p:spPr bwMode="auto">
            <a:xfrm>
              <a:off x="4597400" y="17145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1" name="Rectangle 34"/>
            <p:cNvSpPr>
              <a:spLocks noChangeArrowheads="1"/>
            </p:cNvSpPr>
            <p:nvPr/>
          </p:nvSpPr>
          <p:spPr bwMode="auto">
            <a:xfrm>
              <a:off x="4838700" y="17145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2" name="Rectangle 35"/>
            <p:cNvSpPr>
              <a:spLocks noChangeArrowheads="1"/>
            </p:cNvSpPr>
            <p:nvPr/>
          </p:nvSpPr>
          <p:spPr bwMode="auto">
            <a:xfrm>
              <a:off x="3911600" y="2438400"/>
              <a:ext cx="241300" cy="292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3" name="Rectangle 36"/>
            <p:cNvSpPr>
              <a:spLocks noChangeArrowheads="1"/>
            </p:cNvSpPr>
            <p:nvPr/>
          </p:nvSpPr>
          <p:spPr bwMode="auto">
            <a:xfrm>
              <a:off x="4152900" y="24384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4" name="Rectangle 37"/>
            <p:cNvSpPr>
              <a:spLocks noChangeArrowheads="1"/>
            </p:cNvSpPr>
            <p:nvPr/>
          </p:nvSpPr>
          <p:spPr bwMode="auto">
            <a:xfrm>
              <a:off x="4394200" y="24384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35" name="Rectangle 38"/>
            <p:cNvSpPr>
              <a:spLocks noChangeArrowheads="1"/>
            </p:cNvSpPr>
            <p:nvPr/>
          </p:nvSpPr>
          <p:spPr bwMode="auto">
            <a:xfrm>
              <a:off x="4635500" y="24384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9436" name="Straight Arrow Connector 39"/>
            <p:cNvCxnSpPr>
              <a:cxnSpLocks noChangeShapeType="1"/>
              <a:stCxn id="99428" idx="2"/>
              <a:endCxn id="99441" idx="0"/>
            </p:cNvCxnSpPr>
            <p:nvPr/>
          </p:nvCxnSpPr>
          <p:spPr bwMode="auto">
            <a:xfrm rot="5400000">
              <a:off x="3797300" y="2000250"/>
              <a:ext cx="431800" cy="4445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37" name="Straight Arrow Connector 40"/>
            <p:cNvCxnSpPr>
              <a:cxnSpLocks noChangeShapeType="1"/>
              <a:stCxn id="99429" idx="2"/>
              <a:endCxn id="99433" idx="0"/>
            </p:cNvCxnSpPr>
            <p:nvPr/>
          </p:nvCxnSpPr>
          <p:spPr bwMode="auto">
            <a:xfrm rot="5400000">
              <a:off x="4159250" y="2120900"/>
              <a:ext cx="431800" cy="203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38" name="Straight Arrow Connector 41"/>
            <p:cNvCxnSpPr>
              <a:cxnSpLocks noChangeShapeType="1"/>
              <a:stCxn id="99430" idx="2"/>
              <a:endCxn id="99435" idx="0"/>
            </p:cNvCxnSpPr>
            <p:nvPr/>
          </p:nvCxnSpPr>
          <p:spPr bwMode="auto">
            <a:xfrm rot="16200000" flipH="1">
              <a:off x="4521200" y="2203450"/>
              <a:ext cx="431800" cy="38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39" name="Straight Arrow Connector 42"/>
            <p:cNvCxnSpPr>
              <a:cxnSpLocks noChangeShapeType="1"/>
              <a:stCxn id="99431" idx="2"/>
              <a:endCxn id="99442" idx="0"/>
            </p:cNvCxnSpPr>
            <p:nvPr/>
          </p:nvCxnSpPr>
          <p:spPr bwMode="auto">
            <a:xfrm rot="16200000" flipH="1">
              <a:off x="4883150" y="2082800"/>
              <a:ext cx="431800" cy="279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440" name="Rectangle 44"/>
            <p:cNvSpPr>
              <a:spLocks noChangeArrowheads="1"/>
            </p:cNvSpPr>
            <p:nvPr/>
          </p:nvSpPr>
          <p:spPr bwMode="auto">
            <a:xfrm>
              <a:off x="4876800" y="24384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41" name="Rectangle 45"/>
            <p:cNvSpPr>
              <a:spLocks noChangeArrowheads="1"/>
            </p:cNvSpPr>
            <p:nvPr/>
          </p:nvSpPr>
          <p:spPr bwMode="auto">
            <a:xfrm>
              <a:off x="3670300" y="24384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42" name="Rectangle 47"/>
            <p:cNvSpPr>
              <a:spLocks noChangeArrowheads="1"/>
            </p:cNvSpPr>
            <p:nvPr/>
          </p:nvSpPr>
          <p:spPr bwMode="auto">
            <a:xfrm>
              <a:off x="5118100" y="24384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5"/>
          <p:cNvGrpSpPr>
            <a:grpSpLocks/>
          </p:cNvGrpSpPr>
          <p:nvPr/>
        </p:nvGrpSpPr>
        <p:grpSpPr bwMode="auto">
          <a:xfrm>
            <a:off x="6235700" y="977900"/>
            <a:ext cx="2501900" cy="2260600"/>
            <a:chOff x="5689600" y="952500"/>
            <a:chExt cx="2501900" cy="2260600"/>
          </a:xfrm>
        </p:grpSpPr>
        <p:sp>
          <p:nvSpPr>
            <p:cNvPr id="99407" name="TextBox 53"/>
            <p:cNvSpPr txBox="1">
              <a:spLocks noChangeArrowheads="1"/>
            </p:cNvSpPr>
            <p:nvPr/>
          </p:nvSpPr>
          <p:spPr bwMode="auto">
            <a:xfrm>
              <a:off x="5765800" y="1701800"/>
              <a:ext cx="1018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Memory</a:t>
              </a:r>
            </a:p>
          </p:txBody>
        </p:sp>
        <p:sp>
          <p:nvSpPr>
            <p:cNvPr id="99408" name="TextBox 54"/>
            <p:cNvSpPr txBox="1">
              <a:spLocks noChangeArrowheads="1"/>
            </p:cNvSpPr>
            <p:nvPr/>
          </p:nvSpPr>
          <p:spPr bwMode="auto">
            <a:xfrm>
              <a:off x="5740400" y="23704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sp>
          <p:nvSpPr>
            <p:cNvPr id="99409" name="Rectangle 55"/>
            <p:cNvSpPr>
              <a:spLocks noChangeArrowheads="1"/>
            </p:cNvSpPr>
            <p:nvPr/>
          </p:nvSpPr>
          <p:spPr bwMode="auto">
            <a:xfrm>
              <a:off x="5689600" y="9525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/>
                <a:t>Contiguous in file, not in memory</a:t>
              </a:r>
            </a:p>
          </p:txBody>
        </p:sp>
        <p:sp>
          <p:nvSpPr>
            <p:cNvPr id="99410" name="Rectangle 57"/>
            <p:cNvSpPr>
              <a:spLocks noChangeArrowheads="1"/>
            </p:cNvSpPr>
            <p:nvPr/>
          </p:nvSpPr>
          <p:spPr bwMode="auto">
            <a:xfrm>
              <a:off x="6604000" y="24257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1" name="Rectangle 58"/>
            <p:cNvSpPr>
              <a:spLocks noChangeArrowheads="1"/>
            </p:cNvSpPr>
            <p:nvPr/>
          </p:nvSpPr>
          <p:spPr bwMode="auto">
            <a:xfrm>
              <a:off x="6845300" y="24257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2" name="Rectangle 59"/>
            <p:cNvSpPr>
              <a:spLocks noChangeArrowheads="1"/>
            </p:cNvSpPr>
            <p:nvPr/>
          </p:nvSpPr>
          <p:spPr bwMode="auto">
            <a:xfrm>
              <a:off x="7086600" y="24257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3" name="Rectangle 60"/>
            <p:cNvSpPr>
              <a:spLocks noChangeArrowheads="1"/>
            </p:cNvSpPr>
            <p:nvPr/>
          </p:nvSpPr>
          <p:spPr bwMode="auto">
            <a:xfrm>
              <a:off x="7327900" y="24257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4" name="Rectangle 61"/>
            <p:cNvSpPr>
              <a:spLocks noChangeArrowheads="1"/>
            </p:cNvSpPr>
            <p:nvPr/>
          </p:nvSpPr>
          <p:spPr bwMode="auto">
            <a:xfrm>
              <a:off x="6642100" y="1752600"/>
              <a:ext cx="241300" cy="292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5" name="Rectangle 62"/>
            <p:cNvSpPr>
              <a:spLocks noChangeArrowheads="1"/>
            </p:cNvSpPr>
            <p:nvPr/>
          </p:nvSpPr>
          <p:spPr bwMode="auto">
            <a:xfrm>
              <a:off x="6883400" y="17526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6" name="Rectangle 63"/>
            <p:cNvSpPr>
              <a:spLocks noChangeArrowheads="1"/>
            </p:cNvSpPr>
            <p:nvPr/>
          </p:nvSpPr>
          <p:spPr bwMode="auto">
            <a:xfrm>
              <a:off x="7124700" y="17526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17" name="Rectangle 64"/>
            <p:cNvSpPr>
              <a:spLocks noChangeArrowheads="1"/>
            </p:cNvSpPr>
            <p:nvPr/>
          </p:nvSpPr>
          <p:spPr bwMode="auto">
            <a:xfrm>
              <a:off x="7366000" y="17526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9418" name="Straight Arrow Connector 65"/>
            <p:cNvCxnSpPr>
              <a:cxnSpLocks noChangeShapeType="1"/>
              <a:stCxn id="99423" idx="2"/>
              <a:endCxn id="99410" idx="0"/>
            </p:cNvCxnSpPr>
            <p:nvPr/>
          </p:nvCxnSpPr>
          <p:spPr bwMode="auto">
            <a:xfrm rot="16200000" flipH="1">
              <a:off x="6432550" y="2133600"/>
              <a:ext cx="381000" cy="203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19" name="Straight Arrow Connector 66"/>
            <p:cNvCxnSpPr>
              <a:cxnSpLocks noChangeShapeType="1"/>
              <a:stCxn id="99415" idx="2"/>
              <a:endCxn id="99411" idx="0"/>
            </p:cNvCxnSpPr>
            <p:nvPr/>
          </p:nvCxnSpPr>
          <p:spPr bwMode="auto">
            <a:xfrm rot="5400000">
              <a:off x="6794500" y="2216150"/>
              <a:ext cx="381000" cy="38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20" name="Straight Arrow Connector 67"/>
            <p:cNvCxnSpPr>
              <a:cxnSpLocks noChangeShapeType="1"/>
              <a:stCxn id="99417" idx="2"/>
              <a:endCxn id="99412" idx="0"/>
            </p:cNvCxnSpPr>
            <p:nvPr/>
          </p:nvCxnSpPr>
          <p:spPr bwMode="auto">
            <a:xfrm rot="5400000">
              <a:off x="7156450" y="2095500"/>
              <a:ext cx="381000" cy="279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421" name="Straight Arrow Connector 68"/>
            <p:cNvCxnSpPr>
              <a:cxnSpLocks noChangeShapeType="1"/>
              <a:stCxn id="99424" idx="2"/>
              <a:endCxn id="99413" idx="0"/>
            </p:cNvCxnSpPr>
            <p:nvPr/>
          </p:nvCxnSpPr>
          <p:spPr bwMode="auto">
            <a:xfrm rot="5400000">
              <a:off x="7518400" y="1974850"/>
              <a:ext cx="381000" cy="520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422" name="Rectangle 69"/>
            <p:cNvSpPr>
              <a:spLocks noChangeArrowheads="1"/>
            </p:cNvSpPr>
            <p:nvPr/>
          </p:nvSpPr>
          <p:spPr bwMode="auto">
            <a:xfrm>
              <a:off x="7607300" y="17526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23" name="Rectangle 70"/>
            <p:cNvSpPr>
              <a:spLocks noChangeArrowheads="1"/>
            </p:cNvSpPr>
            <p:nvPr/>
          </p:nvSpPr>
          <p:spPr bwMode="auto">
            <a:xfrm>
              <a:off x="6400800" y="17526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24" name="Rectangle 71"/>
            <p:cNvSpPr>
              <a:spLocks noChangeArrowheads="1"/>
            </p:cNvSpPr>
            <p:nvPr/>
          </p:nvSpPr>
          <p:spPr bwMode="auto">
            <a:xfrm>
              <a:off x="7848600" y="17526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38"/>
          <p:cNvGrpSpPr>
            <a:grpSpLocks/>
          </p:cNvGrpSpPr>
          <p:nvPr/>
        </p:nvGrpSpPr>
        <p:grpSpPr bwMode="auto">
          <a:xfrm>
            <a:off x="355600" y="3606800"/>
            <a:ext cx="2501900" cy="2260600"/>
            <a:chOff x="5791200" y="3403600"/>
            <a:chExt cx="2501900" cy="2260600"/>
          </a:xfrm>
        </p:grpSpPr>
        <p:sp>
          <p:nvSpPr>
            <p:cNvPr id="99386" name="TextBox 91"/>
            <p:cNvSpPr txBox="1">
              <a:spLocks noChangeArrowheads="1"/>
            </p:cNvSpPr>
            <p:nvPr/>
          </p:nvSpPr>
          <p:spPr bwMode="auto">
            <a:xfrm>
              <a:off x="5867400" y="4152900"/>
              <a:ext cx="1018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Memory</a:t>
              </a:r>
            </a:p>
          </p:txBody>
        </p:sp>
        <p:sp>
          <p:nvSpPr>
            <p:cNvPr id="99387" name="TextBox 92"/>
            <p:cNvSpPr txBox="1">
              <a:spLocks noChangeArrowheads="1"/>
            </p:cNvSpPr>
            <p:nvPr/>
          </p:nvSpPr>
          <p:spPr bwMode="auto">
            <a:xfrm>
              <a:off x="5842000" y="48215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sp>
          <p:nvSpPr>
            <p:cNvPr id="99388" name="Rectangle 93"/>
            <p:cNvSpPr>
              <a:spLocks noChangeArrowheads="1"/>
            </p:cNvSpPr>
            <p:nvPr/>
          </p:nvSpPr>
          <p:spPr bwMode="auto">
            <a:xfrm>
              <a:off x="5791200" y="34036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/>
                <a:t>Dis-contiguous </a:t>
              </a:r>
            </a:p>
          </p:txBody>
        </p:sp>
        <p:sp>
          <p:nvSpPr>
            <p:cNvPr id="99389" name="Rectangle 98"/>
            <p:cNvSpPr>
              <a:spLocks noChangeArrowheads="1"/>
            </p:cNvSpPr>
            <p:nvPr/>
          </p:nvSpPr>
          <p:spPr bwMode="auto">
            <a:xfrm>
              <a:off x="6743700" y="4203700"/>
              <a:ext cx="241300" cy="292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0" name="Rectangle 99"/>
            <p:cNvSpPr>
              <a:spLocks noChangeArrowheads="1"/>
            </p:cNvSpPr>
            <p:nvPr/>
          </p:nvSpPr>
          <p:spPr bwMode="auto">
            <a:xfrm>
              <a:off x="6985000" y="42037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1" name="Rectangle 100"/>
            <p:cNvSpPr>
              <a:spLocks noChangeArrowheads="1"/>
            </p:cNvSpPr>
            <p:nvPr/>
          </p:nvSpPr>
          <p:spPr bwMode="auto">
            <a:xfrm>
              <a:off x="7226300" y="42037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2" name="Rectangle 101"/>
            <p:cNvSpPr>
              <a:spLocks noChangeArrowheads="1"/>
            </p:cNvSpPr>
            <p:nvPr/>
          </p:nvSpPr>
          <p:spPr bwMode="auto">
            <a:xfrm>
              <a:off x="7467600" y="42037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9393" name="Straight Arrow Connector 102"/>
            <p:cNvCxnSpPr>
              <a:cxnSpLocks noChangeShapeType="1"/>
              <a:stCxn id="99398" idx="2"/>
              <a:endCxn id="99405" idx="0"/>
            </p:cNvCxnSpPr>
            <p:nvPr/>
          </p:nvCxnSpPr>
          <p:spPr bwMode="auto">
            <a:xfrm rot="5400000">
              <a:off x="6416675" y="4689475"/>
              <a:ext cx="4000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94" name="Straight Arrow Connector 103"/>
            <p:cNvCxnSpPr>
              <a:cxnSpLocks noChangeShapeType="1"/>
              <a:stCxn id="99390" idx="2"/>
              <a:endCxn id="99400" idx="0"/>
            </p:cNvCxnSpPr>
            <p:nvPr/>
          </p:nvCxnSpPr>
          <p:spPr bwMode="auto">
            <a:xfrm rot="5400000">
              <a:off x="6778625" y="4568825"/>
              <a:ext cx="40005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95" name="Straight Arrow Connector 104"/>
            <p:cNvCxnSpPr>
              <a:cxnSpLocks noChangeShapeType="1"/>
              <a:stCxn id="99392" idx="2"/>
              <a:endCxn id="99402" idx="0"/>
            </p:cNvCxnSpPr>
            <p:nvPr/>
          </p:nvCxnSpPr>
          <p:spPr bwMode="auto">
            <a:xfrm rot="5400000">
              <a:off x="7261225" y="4568825"/>
              <a:ext cx="40005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96" name="Straight Arrow Connector 105"/>
            <p:cNvCxnSpPr>
              <a:cxnSpLocks noChangeShapeType="1"/>
              <a:stCxn id="99399" idx="2"/>
              <a:endCxn id="99403" idx="0"/>
            </p:cNvCxnSpPr>
            <p:nvPr/>
          </p:nvCxnSpPr>
          <p:spPr bwMode="auto">
            <a:xfrm rot="5400000">
              <a:off x="7623175" y="4448175"/>
              <a:ext cx="400050" cy="495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397" name="Rectangle 106"/>
            <p:cNvSpPr>
              <a:spLocks noChangeArrowheads="1"/>
            </p:cNvSpPr>
            <p:nvPr/>
          </p:nvSpPr>
          <p:spPr bwMode="auto">
            <a:xfrm>
              <a:off x="7708900" y="420370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8" name="Rectangle 107"/>
            <p:cNvSpPr>
              <a:spLocks noChangeArrowheads="1"/>
            </p:cNvSpPr>
            <p:nvPr/>
          </p:nvSpPr>
          <p:spPr bwMode="auto">
            <a:xfrm>
              <a:off x="6502400" y="42037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9" name="Rectangle 108"/>
            <p:cNvSpPr>
              <a:spLocks noChangeArrowheads="1"/>
            </p:cNvSpPr>
            <p:nvPr/>
          </p:nvSpPr>
          <p:spPr bwMode="auto">
            <a:xfrm>
              <a:off x="7950200" y="42037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0" name="Rectangle 109"/>
            <p:cNvSpPr>
              <a:spLocks noChangeArrowheads="1"/>
            </p:cNvSpPr>
            <p:nvPr/>
          </p:nvSpPr>
          <p:spPr bwMode="auto">
            <a:xfrm>
              <a:off x="6731000" y="48958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1" name="Rectangle 110"/>
            <p:cNvSpPr>
              <a:spLocks noChangeArrowheads="1"/>
            </p:cNvSpPr>
            <p:nvPr/>
          </p:nvSpPr>
          <p:spPr bwMode="auto">
            <a:xfrm>
              <a:off x="6972300" y="4895850"/>
              <a:ext cx="241300" cy="292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2" name="Rectangle 111"/>
            <p:cNvSpPr>
              <a:spLocks noChangeArrowheads="1"/>
            </p:cNvSpPr>
            <p:nvPr/>
          </p:nvSpPr>
          <p:spPr bwMode="auto">
            <a:xfrm>
              <a:off x="7213600" y="48958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3" name="Rectangle 112"/>
            <p:cNvSpPr>
              <a:spLocks noChangeArrowheads="1"/>
            </p:cNvSpPr>
            <p:nvPr/>
          </p:nvSpPr>
          <p:spPr bwMode="auto">
            <a:xfrm>
              <a:off x="7454900" y="48958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4" name="Rectangle 113"/>
            <p:cNvSpPr>
              <a:spLocks noChangeArrowheads="1"/>
            </p:cNvSpPr>
            <p:nvPr/>
          </p:nvSpPr>
          <p:spPr bwMode="auto">
            <a:xfrm>
              <a:off x="7696200" y="489585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5" name="Rectangle 114"/>
            <p:cNvSpPr>
              <a:spLocks noChangeArrowheads="1"/>
            </p:cNvSpPr>
            <p:nvPr/>
          </p:nvSpPr>
          <p:spPr bwMode="auto">
            <a:xfrm>
              <a:off x="6489700" y="48958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06" name="Rectangle 115"/>
            <p:cNvSpPr>
              <a:spLocks noChangeArrowheads="1"/>
            </p:cNvSpPr>
            <p:nvPr/>
          </p:nvSpPr>
          <p:spPr bwMode="auto">
            <a:xfrm>
              <a:off x="7937500" y="4895850"/>
              <a:ext cx="241300" cy="2921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40"/>
          <p:cNvGrpSpPr>
            <a:grpSpLocks/>
          </p:cNvGrpSpPr>
          <p:nvPr/>
        </p:nvGrpSpPr>
        <p:grpSpPr bwMode="auto">
          <a:xfrm>
            <a:off x="3360738" y="3606800"/>
            <a:ext cx="2519362" cy="2260600"/>
            <a:chOff x="3080858" y="3441700"/>
            <a:chExt cx="2519842" cy="2260600"/>
          </a:xfrm>
        </p:grpSpPr>
        <p:sp>
          <p:nvSpPr>
            <p:cNvPr id="99360" name="TextBox 124"/>
            <p:cNvSpPr txBox="1">
              <a:spLocks noChangeArrowheads="1"/>
            </p:cNvSpPr>
            <p:nvPr/>
          </p:nvSpPr>
          <p:spPr bwMode="auto">
            <a:xfrm>
              <a:off x="3086100" y="3860800"/>
              <a:ext cx="6976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</a:t>
              </a:r>
            </a:p>
          </p:txBody>
        </p:sp>
        <p:sp>
          <p:nvSpPr>
            <p:cNvPr id="99361" name="TextBox 125"/>
            <p:cNvSpPr txBox="1">
              <a:spLocks noChangeArrowheads="1"/>
            </p:cNvSpPr>
            <p:nvPr/>
          </p:nvSpPr>
          <p:spPr bwMode="auto">
            <a:xfrm>
              <a:off x="3149600" y="44024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sp>
          <p:nvSpPr>
            <p:cNvPr id="99362" name="Rectangle 126"/>
            <p:cNvSpPr>
              <a:spLocks noChangeArrowheads="1"/>
            </p:cNvSpPr>
            <p:nvPr/>
          </p:nvSpPr>
          <p:spPr bwMode="auto">
            <a:xfrm>
              <a:off x="3098800" y="34417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2000" i="1"/>
                <a:t>Bursty</a:t>
              </a:r>
            </a:p>
          </p:txBody>
        </p:sp>
        <p:sp>
          <p:nvSpPr>
            <p:cNvPr id="99363" name="Rectangle 127"/>
            <p:cNvSpPr>
              <a:spLocks noChangeArrowheads="1"/>
            </p:cNvSpPr>
            <p:nvPr/>
          </p:nvSpPr>
          <p:spPr bwMode="auto">
            <a:xfrm>
              <a:off x="4051300" y="3886200"/>
              <a:ext cx="241300" cy="292100"/>
            </a:xfrm>
            <a:prstGeom prst="rect">
              <a:avLst/>
            </a:prstGeom>
            <a:solidFill>
              <a:srgbClr val="FF6FC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4" name="Rectangle 128"/>
            <p:cNvSpPr>
              <a:spLocks noChangeArrowheads="1"/>
            </p:cNvSpPr>
            <p:nvPr/>
          </p:nvSpPr>
          <p:spPr bwMode="auto">
            <a:xfrm>
              <a:off x="4292600" y="3886200"/>
              <a:ext cx="241300" cy="292100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5" name="Rectangle 129"/>
            <p:cNvSpPr>
              <a:spLocks noChangeArrowheads="1"/>
            </p:cNvSpPr>
            <p:nvPr/>
          </p:nvSpPr>
          <p:spPr bwMode="auto">
            <a:xfrm>
              <a:off x="4533900" y="3886200"/>
              <a:ext cx="241300" cy="292100"/>
            </a:xfrm>
            <a:prstGeom prst="rect">
              <a:avLst/>
            </a:prstGeom>
            <a:solidFill>
              <a:srgbClr val="FEFF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6" name="Rectangle 130"/>
            <p:cNvSpPr>
              <a:spLocks noChangeArrowheads="1"/>
            </p:cNvSpPr>
            <p:nvPr/>
          </p:nvSpPr>
          <p:spPr bwMode="auto">
            <a:xfrm>
              <a:off x="4775200" y="3886200"/>
              <a:ext cx="241300" cy="292100"/>
            </a:xfrm>
            <a:prstGeom prst="rect">
              <a:avLst/>
            </a:prstGeom>
            <a:solidFill>
              <a:srgbClr val="8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9367" name="Straight Arrow Connector 131"/>
            <p:cNvCxnSpPr>
              <a:cxnSpLocks noChangeShapeType="1"/>
              <a:stCxn id="99372" idx="2"/>
              <a:endCxn id="99379" idx="0"/>
            </p:cNvCxnSpPr>
            <p:nvPr/>
          </p:nvCxnSpPr>
          <p:spPr bwMode="auto">
            <a:xfrm rot="5400000">
              <a:off x="3756025" y="4340225"/>
              <a:ext cx="3365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68" name="Straight Arrow Connector 132"/>
            <p:cNvCxnSpPr>
              <a:cxnSpLocks noChangeShapeType="1"/>
              <a:stCxn id="99363" idx="2"/>
              <a:endCxn id="99374" idx="0"/>
            </p:cNvCxnSpPr>
            <p:nvPr/>
          </p:nvCxnSpPr>
          <p:spPr bwMode="auto">
            <a:xfrm rot="5400000">
              <a:off x="3946525" y="4391025"/>
              <a:ext cx="4381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69" name="Straight Arrow Connector 133"/>
            <p:cNvCxnSpPr>
              <a:cxnSpLocks noChangeShapeType="1"/>
              <a:stCxn id="99364" idx="2"/>
              <a:endCxn id="99375" idx="0"/>
            </p:cNvCxnSpPr>
            <p:nvPr/>
          </p:nvCxnSpPr>
          <p:spPr bwMode="auto">
            <a:xfrm rot="5400000">
              <a:off x="4117975" y="4460875"/>
              <a:ext cx="5778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70" name="Straight Arrow Connector 134"/>
            <p:cNvCxnSpPr>
              <a:cxnSpLocks noChangeShapeType="1"/>
              <a:stCxn id="99371" idx="2"/>
              <a:endCxn id="99378" idx="0"/>
            </p:cNvCxnSpPr>
            <p:nvPr/>
          </p:nvCxnSpPr>
          <p:spPr bwMode="auto">
            <a:xfrm rot="5400000">
              <a:off x="4613275" y="4689475"/>
              <a:ext cx="10350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9371" name="Rectangle 135"/>
            <p:cNvSpPr>
              <a:spLocks noChangeArrowheads="1"/>
            </p:cNvSpPr>
            <p:nvPr/>
          </p:nvSpPr>
          <p:spPr bwMode="auto">
            <a:xfrm>
              <a:off x="5016500" y="3886200"/>
              <a:ext cx="241300" cy="2921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2" name="Rectangle 136"/>
            <p:cNvSpPr>
              <a:spLocks noChangeArrowheads="1"/>
            </p:cNvSpPr>
            <p:nvPr/>
          </p:nvSpPr>
          <p:spPr bwMode="auto">
            <a:xfrm>
              <a:off x="3810000" y="38862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3" name="Rectangle 137"/>
            <p:cNvSpPr>
              <a:spLocks noChangeArrowheads="1"/>
            </p:cNvSpPr>
            <p:nvPr/>
          </p:nvSpPr>
          <p:spPr bwMode="auto">
            <a:xfrm>
              <a:off x="5257800" y="38862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4" name="Rectangle 138"/>
            <p:cNvSpPr>
              <a:spLocks noChangeArrowheads="1"/>
            </p:cNvSpPr>
            <p:nvPr/>
          </p:nvSpPr>
          <p:spPr bwMode="auto">
            <a:xfrm>
              <a:off x="4038600" y="46164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5" name="Rectangle 139"/>
            <p:cNvSpPr>
              <a:spLocks noChangeArrowheads="1"/>
            </p:cNvSpPr>
            <p:nvPr/>
          </p:nvSpPr>
          <p:spPr bwMode="auto">
            <a:xfrm>
              <a:off x="4279900" y="47561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6" name="Rectangle 140"/>
            <p:cNvSpPr>
              <a:spLocks noChangeArrowheads="1"/>
            </p:cNvSpPr>
            <p:nvPr/>
          </p:nvSpPr>
          <p:spPr bwMode="auto">
            <a:xfrm>
              <a:off x="4521200" y="49085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7" name="Rectangle 141"/>
            <p:cNvSpPr>
              <a:spLocks noChangeArrowheads="1"/>
            </p:cNvSpPr>
            <p:nvPr/>
          </p:nvSpPr>
          <p:spPr bwMode="auto">
            <a:xfrm>
              <a:off x="4762500" y="50609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8" name="Rectangle 142"/>
            <p:cNvSpPr>
              <a:spLocks noChangeArrowheads="1"/>
            </p:cNvSpPr>
            <p:nvPr/>
          </p:nvSpPr>
          <p:spPr bwMode="auto">
            <a:xfrm>
              <a:off x="5003800" y="52133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9" name="Rectangle 143"/>
            <p:cNvSpPr>
              <a:spLocks noChangeArrowheads="1"/>
            </p:cNvSpPr>
            <p:nvPr/>
          </p:nvSpPr>
          <p:spPr bwMode="auto">
            <a:xfrm>
              <a:off x="3797300" y="45148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0" name="Rectangle 144"/>
            <p:cNvSpPr>
              <a:spLocks noChangeArrowheads="1"/>
            </p:cNvSpPr>
            <p:nvPr/>
          </p:nvSpPr>
          <p:spPr bwMode="auto">
            <a:xfrm>
              <a:off x="5245100" y="535305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1" name="TextBox 154"/>
            <p:cNvSpPr txBox="1">
              <a:spLocks noChangeArrowheads="1"/>
            </p:cNvSpPr>
            <p:nvPr/>
          </p:nvSpPr>
          <p:spPr bwMode="auto">
            <a:xfrm rot="-5400000">
              <a:off x="2921000" y="4927600"/>
              <a:ext cx="689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Time</a:t>
              </a:r>
            </a:p>
          </p:txBody>
        </p:sp>
        <p:cxnSp>
          <p:nvCxnSpPr>
            <p:cNvPr id="99382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3228975" y="5165725"/>
              <a:ext cx="457200" cy="63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83" name="Straight Arrow Connector 160"/>
            <p:cNvCxnSpPr>
              <a:cxnSpLocks noChangeShapeType="1"/>
              <a:stCxn id="99365" idx="2"/>
              <a:endCxn id="99376" idx="0"/>
            </p:cNvCxnSpPr>
            <p:nvPr/>
          </p:nvCxnSpPr>
          <p:spPr bwMode="auto">
            <a:xfrm rot="5400000">
              <a:off x="4283075" y="4537075"/>
              <a:ext cx="7302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84" name="Straight Arrow Connector 163"/>
            <p:cNvCxnSpPr>
              <a:cxnSpLocks noChangeShapeType="1"/>
              <a:stCxn id="99366" idx="2"/>
              <a:endCxn id="99377" idx="0"/>
            </p:cNvCxnSpPr>
            <p:nvPr/>
          </p:nvCxnSpPr>
          <p:spPr bwMode="auto">
            <a:xfrm rot="5400000">
              <a:off x="4448175" y="4613275"/>
              <a:ext cx="8826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99385" name="Straight Arrow Connector 168"/>
            <p:cNvCxnSpPr>
              <a:cxnSpLocks noChangeShapeType="1"/>
              <a:stCxn id="99373" idx="2"/>
              <a:endCxn id="99380" idx="0"/>
            </p:cNvCxnSpPr>
            <p:nvPr/>
          </p:nvCxnSpPr>
          <p:spPr bwMode="auto">
            <a:xfrm rot="5400000">
              <a:off x="4784725" y="4759325"/>
              <a:ext cx="1174750" cy="12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oup 239"/>
          <p:cNvGrpSpPr>
            <a:grpSpLocks/>
          </p:cNvGrpSpPr>
          <p:nvPr/>
        </p:nvGrpSpPr>
        <p:grpSpPr bwMode="auto">
          <a:xfrm>
            <a:off x="6172200" y="3606800"/>
            <a:ext cx="2540000" cy="2260600"/>
            <a:chOff x="342900" y="3429000"/>
            <a:chExt cx="2540000" cy="2260600"/>
          </a:xfrm>
        </p:grpSpPr>
        <p:sp>
          <p:nvSpPr>
            <p:cNvPr id="99337" name="TextBox 173"/>
            <p:cNvSpPr txBox="1">
              <a:spLocks noChangeArrowheads="1"/>
            </p:cNvSpPr>
            <p:nvPr/>
          </p:nvSpPr>
          <p:spPr bwMode="auto">
            <a:xfrm>
              <a:off x="342900" y="4178300"/>
              <a:ext cx="10182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Memory</a:t>
              </a:r>
            </a:p>
          </p:txBody>
        </p:sp>
        <p:sp>
          <p:nvSpPr>
            <p:cNvPr id="99338" name="TextBox 174"/>
            <p:cNvSpPr txBox="1">
              <a:spLocks noChangeArrowheads="1"/>
            </p:cNvSpPr>
            <p:nvPr/>
          </p:nvSpPr>
          <p:spPr bwMode="auto">
            <a:xfrm>
              <a:off x="342900" y="4846935"/>
              <a:ext cx="55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File</a:t>
              </a:r>
            </a:p>
          </p:txBody>
        </p:sp>
        <p:sp>
          <p:nvSpPr>
            <p:cNvPr id="99339" name="Rectangle 176"/>
            <p:cNvSpPr>
              <a:spLocks noChangeArrowheads="1"/>
            </p:cNvSpPr>
            <p:nvPr/>
          </p:nvSpPr>
          <p:spPr bwMode="auto">
            <a:xfrm>
              <a:off x="1371600" y="41910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0" name="Rectangle 177"/>
            <p:cNvSpPr>
              <a:spLocks noChangeArrowheads="1"/>
            </p:cNvSpPr>
            <p:nvPr/>
          </p:nvSpPr>
          <p:spPr bwMode="auto">
            <a:xfrm>
              <a:off x="1612900" y="41910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1" name="Rectangle 178"/>
            <p:cNvSpPr>
              <a:spLocks noChangeArrowheads="1"/>
            </p:cNvSpPr>
            <p:nvPr/>
          </p:nvSpPr>
          <p:spPr bwMode="auto">
            <a:xfrm>
              <a:off x="1854200" y="41910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2" name="Rectangle 179"/>
            <p:cNvSpPr>
              <a:spLocks noChangeArrowheads="1"/>
            </p:cNvSpPr>
            <p:nvPr/>
          </p:nvSpPr>
          <p:spPr bwMode="auto">
            <a:xfrm>
              <a:off x="2095500" y="4191000"/>
              <a:ext cx="241300" cy="29210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3" name="Rectangle 180"/>
            <p:cNvSpPr>
              <a:spLocks noChangeArrowheads="1"/>
            </p:cNvSpPr>
            <p:nvPr/>
          </p:nvSpPr>
          <p:spPr bwMode="auto">
            <a:xfrm>
              <a:off x="13716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4" name="Rectangle 181"/>
            <p:cNvSpPr>
              <a:spLocks noChangeArrowheads="1"/>
            </p:cNvSpPr>
            <p:nvPr/>
          </p:nvSpPr>
          <p:spPr bwMode="auto">
            <a:xfrm>
              <a:off x="16129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5" name="Rectangle 182"/>
            <p:cNvSpPr>
              <a:spLocks noChangeArrowheads="1"/>
            </p:cNvSpPr>
            <p:nvPr/>
          </p:nvSpPr>
          <p:spPr bwMode="auto">
            <a:xfrm>
              <a:off x="18542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6" name="Rectangle 183"/>
            <p:cNvSpPr>
              <a:spLocks noChangeArrowheads="1"/>
            </p:cNvSpPr>
            <p:nvPr/>
          </p:nvSpPr>
          <p:spPr bwMode="auto">
            <a:xfrm>
              <a:off x="20955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7" name="Rectangle 188"/>
            <p:cNvSpPr>
              <a:spLocks noChangeArrowheads="1"/>
            </p:cNvSpPr>
            <p:nvPr/>
          </p:nvSpPr>
          <p:spPr bwMode="auto">
            <a:xfrm>
              <a:off x="381000" y="3429000"/>
              <a:ext cx="2501900" cy="2260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i="1"/>
                <a:t>Out-of-Core</a:t>
              </a:r>
            </a:p>
          </p:txBody>
        </p:sp>
        <p:sp>
          <p:nvSpPr>
            <p:cNvPr id="99348" name="Rectangle 189"/>
            <p:cNvSpPr>
              <a:spLocks noChangeArrowheads="1"/>
            </p:cNvSpPr>
            <p:nvPr/>
          </p:nvSpPr>
          <p:spPr bwMode="auto">
            <a:xfrm>
              <a:off x="11303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9" name="Rectangle 190"/>
            <p:cNvSpPr>
              <a:spLocks noChangeArrowheads="1"/>
            </p:cNvSpPr>
            <p:nvPr/>
          </p:nvSpPr>
          <p:spPr bwMode="auto">
            <a:xfrm>
              <a:off x="8890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0" name="Rectangle 191"/>
            <p:cNvSpPr>
              <a:spLocks noChangeArrowheads="1"/>
            </p:cNvSpPr>
            <p:nvPr/>
          </p:nvSpPr>
          <p:spPr bwMode="auto">
            <a:xfrm>
              <a:off x="23368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1" name="Rectangle 193"/>
            <p:cNvSpPr>
              <a:spLocks noChangeArrowheads="1"/>
            </p:cNvSpPr>
            <p:nvPr/>
          </p:nvSpPr>
          <p:spPr bwMode="auto">
            <a:xfrm>
              <a:off x="2578100" y="4914900"/>
              <a:ext cx="241300" cy="2921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9352" name="Straight Arrow Connector 209"/>
            <p:cNvCxnSpPr>
              <a:cxnSpLocks noChangeShapeType="1"/>
              <a:stCxn id="99349" idx="0"/>
              <a:endCxn id="99339" idx="2"/>
            </p:cNvCxnSpPr>
            <p:nvPr/>
          </p:nvCxnSpPr>
          <p:spPr bwMode="auto">
            <a:xfrm rot="5400000" flipH="1" flipV="1">
              <a:off x="10350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3" name="Straight Arrow Connector 210"/>
            <p:cNvCxnSpPr>
              <a:cxnSpLocks noChangeShapeType="1"/>
              <a:stCxn id="99348" idx="0"/>
              <a:endCxn id="99340" idx="2"/>
            </p:cNvCxnSpPr>
            <p:nvPr/>
          </p:nvCxnSpPr>
          <p:spPr bwMode="auto">
            <a:xfrm rot="5400000" flipH="1" flipV="1">
              <a:off x="12763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4" name="Straight Arrow Connector 213"/>
            <p:cNvCxnSpPr>
              <a:cxnSpLocks noChangeShapeType="1"/>
              <a:stCxn id="99343" idx="0"/>
              <a:endCxn id="99341" idx="2"/>
            </p:cNvCxnSpPr>
            <p:nvPr/>
          </p:nvCxnSpPr>
          <p:spPr bwMode="auto">
            <a:xfrm rot="5400000" flipH="1" flipV="1">
              <a:off x="15176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5" name="Straight Arrow Connector 218"/>
            <p:cNvCxnSpPr>
              <a:cxnSpLocks noChangeShapeType="1"/>
              <a:stCxn id="99344" idx="0"/>
              <a:endCxn id="99342" idx="2"/>
            </p:cNvCxnSpPr>
            <p:nvPr/>
          </p:nvCxnSpPr>
          <p:spPr bwMode="auto">
            <a:xfrm rot="5400000" flipH="1" flipV="1">
              <a:off x="17589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6" name="Straight Arrow Connector 221"/>
            <p:cNvCxnSpPr>
              <a:cxnSpLocks noChangeShapeType="1"/>
              <a:stCxn id="99345" idx="0"/>
              <a:endCxn id="99339" idx="2"/>
            </p:cNvCxnSpPr>
            <p:nvPr/>
          </p:nvCxnSpPr>
          <p:spPr bwMode="auto">
            <a:xfrm rot="16200000" flipV="1">
              <a:off x="15176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7" name="Straight Arrow Connector 225"/>
            <p:cNvCxnSpPr>
              <a:cxnSpLocks noChangeShapeType="1"/>
              <a:stCxn id="99346" idx="0"/>
              <a:endCxn id="99340" idx="2"/>
            </p:cNvCxnSpPr>
            <p:nvPr/>
          </p:nvCxnSpPr>
          <p:spPr bwMode="auto">
            <a:xfrm rot="16200000" flipV="1">
              <a:off x="17589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8" name="Straight Arrow Connector 228"/>
            <p:cNvCxnSpPr>
              <a:cxnSpLocks noChangeShapeType="1"/>
              <a:stCxn id="99350" idx="0"/>
              <a:endCxn id="99341" idx="2"/>
            </p:cNvCxnSpPr>
            <p:nvPr/>
          </p:nvCxnSpPr>
          <p:spPr bwMode="auto">
            <a:xfrm rot="16200000" flipV="1">
              <a:off x="20002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99359" name="Straight Arrow Connector 229"/>
            <p:cNvCxnSpPr>
              <a:cxnSpLocks noChangeShapeType="1"/>
              <a:stCxn id="99351" idx="0"/>
              <a:endCxn id="99342" idx="2"/>
            </p:cNvCxnSpPr>
            <p:nvPr/>
          </p:nvCxnSpPr>
          <p:spPr bwMode="auto">
            <a:xfrm rot="16200000" flipV="1">
              <a:off x="2241550" y="4457700"/>
              <a:ext cx="431800" cy="482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4"/>
          <p:cNvSpPr>
            <a:spLocks noGrp="1"/>
          </p:cNvSpPr>
          <p:nvPr>
            <p:ph type="title"/>
          </p:nvPr>
        </p:nvSpPr>
        <p:spPr>
          <a:xfrm>
            <a:off x="1422400" y="3044279"/>
            <a:ext cx="6781800" cy="1431161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500" dirty="0" smtClean="0"/>
              <a:t>Now from the user’s point of view</a:t>
            </a:r>
          </a:p>
        </p:txBody>
      </p:sp>
      <p:sp>
        <p:nvSpPr>
          <p:cNvPr id="82947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34F2B0D9-B4EB-924A-BA7E-C894B49A192C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27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Serial I/O </a:t>
            </a:r>
          </a:p>
        </p:txBody>
      </p:sp>
      <p:sp>
        <p:nvSpPr>
          <p:cNvPr id="87043" name="Oval 3"/>
          <p:cNvSpPr>
            <a:spLocks noChangeArrowheads="1"/>
          </p:cNvSpPr>
          <p:nvPr/>
        </p:nvSpPr>
        <p:spPr bwMode="auto">
          <a:xfrm>
            <a:off x="15494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0</a:t>
            </a:r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28067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40640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87046" name="Oval 6"/>
          <p:cNvSpPr>
            <a:spLocks noChangeArrowheads="1"/>
          </p:cNvSpPr>
          <p:nvPr/>
        </p:nvSpPr>
        <p:spPr bwMode="auto">
          <a:xfrm>
            <a:off x="53213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65786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4</a:t>
            </a:r>
          </a:p>
        </p:txBody>
      </p:sp>
      <p:cxnSp>
        <p:nvCxnSpPr>
          <p:cNvPr id="87048" name="AutoShape 8"/>
          <p:cNvCxnSpPr>
            <a:cxnSpLocks noChangeShapeType="1"/>
            <a:stCxn id="87044" idx="0"/>
            <a:endCxn id="87043" idx="0"/>
          </p:cNvCxnSpPr>
          <p:nvPr/>
        </p:nvCxnSpPr>
        <p:spPr bwMode="auto">
          <a:xfrm rot="-5400000" flipH="1" flipV="1">
            <a:off x="2520157" y="904615"/>
            <a:ext cx="1588" cy="1257300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7049" name="AutoShape 9"/>
          <p:cNvCxnSpPr>
            <a:cxnSpLocks noChangeShapeType="1"/>
            <a:stCxn id="87045" idx="0"/>
            <a:endCxn id="87043" idx="0"/>
          </p:cNvCxnSpPr>
          <p:nvPr/>
        </p:nvCxnSpPr>
        <p:spPr bwMode="auto">
          <a:xfrm rot="-5400000" flipH="1" flipV="1">
            <a:off x="3148807" y="275965"/>
            <a:ext cx="1588" cy="2514600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7050" name="AutoShape 10"/>
          <p:cNvCxnSpPr>
            <a:cxnSpLocks noChangeShapeType="1"/>
            <a:stCxn id="87046" idx="0"/>
            <a:endCxn id="87043" idx="0"/>
          </p:cNvCxnSpPr>
          <p:nvPr/>
        </p:nvCxnSpPr>
        <p:spPr bwMode="auto">
          <a:xfrm rot="-5400000" flipH="1" flipV="1">
            <a:off x="3777457" y="-352685"/>
            <a:ext cx="1588" cy="3771900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7051" name="AutoShape 11"/>
          <p:cNvCxnSpPr>
            <a:cxnSpLocks noChangeShapeType="1"/>
            <a:stCxn id="87047" idx="0"/>
            <a:endCxn id="87043" idx="0"/>
          </p:cNvCxnSpPr>
          <p:nvPr/>
        </p:nvCxnSpPr>
        <p:spPr bwMode="auto">
          <a:xfrm rot="-5400000" flipH="1" flipV="1">
            <a:off x="4406107" y="-981335"/>
            <a:ext cx="1588" cy="5029200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863601" y="3589871"/>
            <a:ext cx="2057400" cy="10668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cxnSp>
        <p:nvCxnSpPr>
          <p:cNvPr id="87053" name="AutoShape 13"/>
          <p:cNvCxnSpPr>
            <a:cxnSpLocks noChangeShapeType="1"/>
            <a:stCxn id="87043" idx="4"/>
            <a:endCxn id="87052" idx="0"/>
          </p:cNvCxnSpPr>
          <p:nvPr/>
        </p:nvCxnSpPr>
        <p:spPr bwMode="auto">
          <a:xfrm>
            <a:off x="1892301" y="2218271"/>
            <a:ext cx="0" cy="1371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67404" y="1663718"/>
            <a:ext cx="1185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processors</a:t>
            </a:r>
          </a:p>
        </p:txBody>
      </p:sp>
      <p:sp>
        <p:nvSpPr>
          <p:cNvPr id="87055" name="Rectangle 15"/>
          <p:cNvSpPr>
            <a:spLocks noChangeArrowheads="1"/>
          </p:cNvSpPr>
          <p:nvPr/>
        </p:nvSpPr>
        <p:spPr bwMode="auto">
          <a:xfrm>
            <a:off x="3251203" y="2319875"/>
            <a:ext cx="546047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19063" lvl="1" indent="-4763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Each processor sends its data to the master who then writes the data to a file</a:t>
            </a:r>
          </a:p>
        </p:txBody>
      </p:sp>
      <p:sp>
        <p:nvSpPr>
          <p:cNvPr id="87056" name="Oval 16"/>
          <p:cNvSpPr>
            <a:spLocks noChangeArrowheads="1"/>
          </p:cNvSpPr>
          <p:nvPr/>
        </p:nvSpPr>
        <p:spPr bwMode="auto">
          <a:xfrm>
            <a:off x="7721601" y="1532471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5</a:t>
            </a:r>
          </a:p>
        </p:txBody>
      </p:sp>
      <p:cxnSp>
        <p:nvCxnSpPr>
          <p:cNvPr id="87057" name="AutoShape 17"/>
          <p:cNvCxnSpPr>
            <a:cxnSpLocks noChangeShapeType="1"/>
            <a:stCxn id="87056" idx="0"/>
            <a:endCxn id="87043" idx="0"/>
          </p:cNvCxnSpPr>
          <p:nvPr/>
        </p:nvCxnSpPr>
        <p:spPr bwMode="auto">
          <a:xfrm rot="-5400000" flipH="1" flipV="1">
            <a:off x="4977607" y="-1552835"/>
            <a:ext cx="1588" cy="6172200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031070" y="3014146"/>
            <a:ext cx="56467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2286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Advantages</a:t>
            </a:r>
          </a:p>
          <a:p>
            <a:pPr marL="5715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Simple</a:t>
            </a:r>
          </a:p>
          <a:p>
            <a:pPr marL="5715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May perform ok for very small IO sizes</a:t>
            </a:r>
            <a:endParaRPr lang="en-US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lvl="1" indent="-2286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Disadvantages</a:t>
            </a:r>
          </a:p>
          <a:p>
            <a:pPr marL="5715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Not scalable</a:t>
            </a:r>
          </a:p>
          <a:p>
            <a:pPr marL="5715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Not efficient, slow for any large number of processors or data sizes</a:t>
            </a:r>
          </a:p>
          <a:p>
            <a:pPr marL="5715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May not be possible if memory constrained</a:t>
            </a:r>
            <a:endParaRPr lang="en-US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Parallel I/O Multi-file 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>
            <a:off x="1412875" y="9525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0</a:t>
            </a:r>
          </a:p>
        </p:txBody>
      </p:sp>
      <p:sp>
        <p:nvSpPr>
          <p:cNvPr id="89092" name="Oval 4"/>
          <p:cNvSpPr>
            <a:spLocks noChangeArrowheads="1"/>
          </p:cNvSpPr>
          <p:nvPr/>
        </p:nvSpPr>
        <p:spPr bwMode="auto">
          <a:xfrm>
            <a:off x="2751138" y="9525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4089400" y="9525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89094" name="Oval 6"/>
          <p:cNvSpPr>
            <a:spLocks noChangeArrowheads="1"/>
          </p:cNvSpPr>
          <p:nvPr/>
        </p:nvSpPr>
        <p:spPr bwMode="auto">
          <a:xfrm>
            <a:off x="5429250" y="9525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89095" name="Oval 7"/>
          <p:cNvSpPr>
            <a:spLocks noChangeArrowheads="1"/>
          </p:cNvSpPr>
          <p:nvPr/>
        </p:nvSpPr>
        <p:spPr bwMode="auto">
          <a:xfrm>
            <a:off x="6767513" y="9525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4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71600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cxnSp>
        <p:nvCxnSpPr>
          <p:cNvPr id="89097" name="AutoShape 9"/>
          <p:cNvCxnSpPr>
            <a:cxnSpLocks noChangeShapeType="1"/>
            <a:stCxn id="89091" idx="4"/>
            <a:endCxn id="89096" idx="0"/>
          </p:cNvCxnSpPr>
          <p:nvPr/>
        </p:nvCxnSpPr>
        <p:spPr bwMode="auto">
          <a:xfrm flipH="1">
            <a:off x="1752600" y="1638300"/>
            <a:ext cx="3175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2711450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4052888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sp>
        <p:nvSpPr>
          <p:cNvPr id="89100" name="Rectangle 12"/>
          <p:cNvSpPr>
            <a:spLocks noChangeArrowheads="1"/>
          </p:cNvSpPr>
          <p:nvPr/>
        </p:nvSpPr>
        <p:spPr bwMode="auto">
          <a:xfrm>
            <a:off x="5394325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sp>
        <p:nvSpPr>
          <p:cNvPr id="89101" name="Rectangle 13"/>
          <p:cNvSpPr>
            <a:spLocks noChangeArrowheads="1"/>
          </p:cNvSpPr>
          <p:nvPr/>
        </p:nvSpPr>
        <p:spPr bwMode="auto">
          <a:xfrm>
            <a:off x="6735763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cxnSp>
        <p:nvCxnSpPr>
          <p:cNvPr id="89102" name="AutoShape 14"/>
          <p:cNvCxnSpPr>
            <a:cxnSpLocks noChangeShapeType="1"/>
            <a:stCxn id="89092" idx="4"/>
            <a:endCxn id="89098" idx="0"/>
          </p:cNvCxnSpPr>
          <p:nvPr/>
        </p:nvCxnSpPr>
        <p:spPr bwMode="auto">
          <a:xfrm flipH="1">
            <a:off x="3092450" y="1638300"/>
            <a:ext cx="1588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9103" name="AutoShape 15"/>
          <p:cNvCxnSpPr>
            <a:cxnSpLocks noChangeShapeType="1"/>
            <a:stCxn id="89093" idx="4"/>
            <a:endCxn id="89099" idx="0"/>
          </p:cNvCxnSpPr>
          <p:nvPr/>
        </p:nvCxnSpPr>
        <p:spPr bwMode="auto">
          <a:xfrm>
            <a:off x="4432300" y="1638300"/>
            <a:ext cx="1588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9104" name="AutoShape 16"/>
          <p:cNvCxnSpPr>
            <a:cxnSpLocks noChangeShapeType="1"/>
            <a:stCxn id="89094" idx="4"/>
            <a:endCxn id="89100" idx="0"/>
          </p:cNvCxnSpPr>
          <p:nvPr/>
        </p:nvCxnSpPr>
        <p:spPr bwMode="auto">
          <a:xfrm>
            <a:off x="5772150" y="1638300"/>
            <a:ext cx="3175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9105" name="AutoShape 17"/>
          <p:cNvCxnSpPr>
            <a:cxnSpLocks noChangeShapeType="1"/>
            <a:stCxn id="89095" idx="4"/>
            <a:endCxn id="89101" idx="0"/>
          </p:cNvCxnSpPr>
          <p:nvPr/>
        </p:nvCxnSpPr>
        <p:spPr bwMode="auto">
          <a:xfrm>
            <a:off x="7110413" y="1638300"/>
            <a:ext cx="6350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2234" y="1124536"/>
            <a:ext cx="107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0066"/>
                </a:solidFill>
              </a:rPr>
              <a:t>processors</a:t>
            </a:r>
          </a:p>
        </p:txBody>
      </p:sp>
      <p:sp>
        <p:nvSpPr>
          <p:cNvPr id="85011" name="Rectangle 19"/>
          <p:cNvSpPr>
            <a:spLocks noChangeArrowheads="1"/>
          </p:cNvSpPr>
          <p:nvPr/>
        </p:nvSpPr>
        <p:spPr bwMode="auto">
          <a:xfrm>
            <a:off x="949325" y="3500971"/>
            <a:ext cx="7299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Advantages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Simple to program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Can be fast -- (up to a point)</a:t>
            </a:r>
          </a:p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Disadvantages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Can quickly accumulate many files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Hard to manage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Requires post processing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Difficult for storage systems, HPSS, to handle many small files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Can overwhelm the file system with many writers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108" name="Oval 20"/>
          <p:cNvSpPr>
            <a:spLocks noChangeArrowheads="1"/>
          </p:cNvSpPr>
          <p:nvPr/>
        </p:nvSpPr>
        <p:spPr bwMode="auto">
          <a:xfrm>
            <a:off x="8107363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5</a:t>
            </a:r>
          </a:p>
        </p:txBody>
      </p:sp>
      <p:sp>
        <p:nvSpPr>
          <p:cNvPr id="89109" name="Rectangle 21"/>
          <p:cNvSpPr>
            <a:spLocks noChangeArrowheads="1"/>
          </p:cNvSpPr>
          <p:nvPr/>
        </p:nvSpPr>
        <p:spPr bwMode="auto">
          <a:xfrm>
            <a:off x="8077200" y="2209800"/>
            <a:ext cx="762000" cy="9144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cxnSp>
        <p:nvCxnSpPr>
          <p:cNvPr id="89110" name="AutoShape 22"/>
          <p:cNvCxnSpPr>
            <a:cxnSpLocks noChangeShapeType="1"/>
            <a:stCxn id="89108" idx="4"/>
            <a:endCxn id="89109" idx="0"/>
          </p:cNvCxnSpPr>
          <p:nvPr/>
        </p:nvCxnSpPr>
        <p:spPr bwMode="auto">
          <a:xfrm>
            <a:off x="8450263" y="1676400"/>
            <a:ext cx="7937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9111" name="Rectangle 19"/>
          <p:cNvSpPr>
            <a:spLocks noChangeArrowheads="1"/>
          </p:cNvSpPr>
          <p:nvPr/>
        </p:nvSpPr>
        <p:spPr bwMode="auto">
          <a:xfrm>
            <a:off x="957263" y="3208869"/>
            <a:ext cx="72993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Each processor writes its own data to a separate file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</a:pPr>
            <a:endParaRPr lang="en-US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2" y="838200"/>
            <a:ext cx="1828800" cy="4660900"/>
          </a:xfrm>
          <a:prstGeom prst="rect">
            <a:avLst/>
          </a:prstGeom>
          <a:effectLst>
            <a:outerShdw blurRad="88900" dist="76200" dir="2700000">
              <a:srgbClr val="000000">
                <a:alpha val="43000"/>
              </a:srgbClr>
            </a:outerShdw>
          </a:effectLst>
        </p:spPr>
      </p:pic>
      <p:sp>
        <p:nvSpPr>
          <p:cNvPr id="28677" name="Text Box 1031"/>
          <p:cNvSpPr txBox="1">
            <a:spLocks noChangeArrowheads="1"/>
          </p:cNvSpPr>
          <p:nvPr/>
        </p:nvSpPr>
        <p:spPr bwMode="auto">
          <a:xfrm>
            <a:off x="3669770" y="6499225"/>
            <a:ext cx="4402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Images from David Randall, Paola Cessi, John Bell, T Scheibe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32" y="3822700"/>
            <a:ext cx="3886200" cy="2057400"/>
          </a:xfrm>
          <a:prstGeom prst="rect">
            <a:avLst/>
          </a:prstGeom>
          <a:effectLst>
            <a:outerShdw blurRad="76200" dist="76200" dir="2700000">
              <a:srgbClr val="000000">
                <a:alpha val="43000"/>
              </a:srgbClr>
            </a:outerShdw>
          </a:effectLst>
        </p:spPr>
      </p:pic>
      <p:pic>
        <p:nvPicPr>
          <p:cNvPr id="2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432" y="838200"/>
            <a:ext cx="2222500" cy="3124200"/>
          </a:xfrm>
          <a:prstGeom prst="rect">
            <a:avLst/>
          </a:prstGeom>
          <a:effectLst>
            <a:outerShdw blurRad="762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132" y="2310870"/>
            <a:ext cx="2641600" cy="2608262"/>
          </a:xfrm>
          <a:prstGeom prst="rect">
            <a:avLst/>
          </a:prstGeom>
          <a:effectLst>
            <a:outerShdw blurRad="76200" dist="76200" dir="2700000">
              <a:schemeClr val="bg2">
                <a:lumMod val="75000"/>
              </a:schemeClr>
            </a:outerShdw>
          </a:effectLst>
        </p:spPr>
      </p:pic>
      <p:pic>
        <p:nvPicPr>
          <p:cNvPr id="25" name="Picture 24" descr="Rand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070" y="4000500"/>
            <a:ext cx="2125662" cy="2057400"/>
          </a:xfrm>
          <a:prstGeom prst="rect">
            <a:avLst/>
          </a:prstGeom>
          <a:effectLst>
            <a:outerShdw blurRad="76200" dist="63500" dir="2700000">
              <a:schemeClr val="bg2">
                <a:lumMod val="75000"/>
              </a:schemeClr>
            </a:outerShdw>
          </a:effectLst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-67732" y="1098284"/>
            <a:ext cx="4114800" cy="3897049"/>
          </a:xfrm>
        </p:spPr>
        <p:txBody>
          <a:bodyPr>
            <a:noAutofit/>
          </a:bodyPr>
          <a:lstStyle/>
          <a:p>
            <a:r>
              <a:rPr lang="en-US" sz="2800" dirty="0" smtClean="0"/>
              <a:t>User I/O needs growing each year in the scientific community</a:t>
            </a:r>
          </a:p>
          <a:p>
            <a:r>
              <a:rPr lang="en-US" sz="2800" dirty="0" smtClean="0"/>
              <a:t>Data from sensors, detectors, telescopes, genomes adding flood of data</a:t>
            </a:r>
          </a:p>
          <a:p>
            <a:r>
              <a:rPr lang="en-US" sz="2800" dirty="0" smtClean="0"/>
              <a:t>For many users I/O parallelism is mandatory</a:t>
            </a:r>
          </a:p>
          <a:p>
            <a:r>
              <a:rPr lang="en-US" sz="2800" dirty="0" smtClean="0"/>
              <a:t>I/O remains a bottleneck for many groups </a:t>
            </a:r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362200" y="0"/>
            <a:ext cx="6781800" cy="769441"/>
          </a:xfrm>
        </p:spPr>
        <p:txBody>
          <a:bodyPr/>
          <a:lstStyle/>
          <a:p>
            <a:r>
              <a:rPr lang="en-US" dirty="0" smtClean="0"/>
              <a:t>Ever Increasing Data Sets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Flash Center IO Nightmare…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60868" y="994826"/>
            <a:ext cx="837353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Large 32,000 processor run on LLNL BG/L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Parallel IO libraries not yet available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Intensive I/O application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0000"/>
                </a:solidFill>
              </a:rPr>
              <a:t>checkpoint files .7 TB, dumped every 4 hours, 200 dumps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 err="1" smtClean="0">
                <a:solidFill>
                  <a:srgbClr val="000000"/>
                </a:solidFill>
              </a:rPr>
              <a:t>plotfiles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- 20GB each, 700 </a:t>
            </a:r>
            <a:r>
              <a:rPr lang="en-US" sz="2400" dirty="0" smtClean="0">
                <a:solidFill>
                  <a:srgbClr val="000000"/>
                </a:solidFill>
              </a:rPr>
              <a:t>dumps</a:t>
            </a: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0000"/>
                </a:solidFill>
              </a:rPr>
              <a:t>particle files 1400 particle files 470MB each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154 TB of disk capacity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74 million files!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Unix tool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Took 2 years to sift though data, sew files together</a:t>
            </a:r>
          </a:p>
        </p:txBody>
      </p:sp>
      <p:pic>
        <p:nvPicPr>
          <p:cNvPr id="5" name="Picture 4" descr="6km_25_100off_0650.ti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44" y="3516811"/>
            <a:ext cx="2463386" cy="1851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Parallel I/O Single-file </a:t>
            </a:r>
          </a:p>
        </p:txBody>
      </p:sp>
      <p:sp>
        <p:nvSpPr>
          <p:cNvPr id="93187" name="Oval 3"/>
          <p:cNvSpPr>
            <a:spLocks noChangeArrowheads="1"/>
          </p:cNvSpPr>
          <p:nvPr/>
        </p:nvSpPr>
        <p:spPr bwMode="auto">
          <a:xfrm>
            <a:off x="1765300" y="10033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0</a:t>
            </a:r>
          </a:p>
        </p:txBody>
      </p:sp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2959100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216400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5473700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6731000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4</a:t>
            </a:r>
          </a:p>
        </p:txBody>
      </p:sp>
      <p:cxnSp>
        <p:nvCxnSpPr>
          <p:cNvPr id="93192" name="AutoShape 8"/>
          <p:cNvCxnSpPr>
            <a:cxnSpLocks noChangeShapeType="1"/>
            <a:stCxn id="93187" idx="4"/>
            <a:endCxn id="93193" idx="0"/>
          </p:cNvCxnSpPr>
          <p:nvPr/>
        </p:nvCxnSpPr>
        <p:spPr bwMode="auto">
          <a:xfrm>
            <a:off x="2108200" y="1689100"/>
            <a:ext cx="3073400" cy="1054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581400" y="2743200"/>
            <a:ext cx="3200400" cy="914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File</a:t>
            </a:r>
          </a:p>
        </p:txBody>
      </p:sp>
      <p:cxnSp>
        <p:nvCxnSpPr>
          <p:cNvPr id="93194" name="AutoShape 10"/>
          <p:cNvCxnSpPr>
            <a:cxnSpLocks noChangeShapeType="1"/>
            <a:stCxn id="93188" idx="4"/>
            <a:endCxn id="93193" idx="0"/>
          </p:cNvCxnSpPr>
          <p:nvPr/>
        </p:nvCxnSpPr>
        <p:spPr bwMode="auto">
          <a:xfrm>
            <a:off x="3302000" y="1676400"/>
            <a:ext cx="1879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195" name="AutoShape 11"/>
          <p:cNvCxnSpPr>
            <a:cxnSpLocks noChangeShapeType="1"/>
            <a:stCxn id="93189" idx="4"/>
            <a:endCxn id="93193" idx="0"/>
          </p:cNvCxnSpPr>
          <p:nvPr/>
        </p:nvCxnSpPr>
        <p:spPr bwMode="auto">
          <a:xfrm>
            <a:off x="4559300" y="1676400"/>
            <a:ext cx="6223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196" name="AutoShape 12"/>
          <p:cNvCxnSpPr>
            <a:cxnSpLocks noChangeShapeType="1"/>
            <a:stCxn id="93190" idx="4"/>
            <a:endCxn id="93193" idx="0"/>
          </p:cNvCxnSpPr>
          <p:nvPr/>
        </p:nvCxnSpPr>
        <p:spPr bwMode="auto">
          <a:xfrm flipH="1">
            <a:off x="5181600" y="1676400"/>
            <a:ext cx="6350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3197" name="AutoShape 13"/>
          <p:cNvCxnSpPr>
            <a:cxnSpLocks noChangeShapeType="1"/>
            <a:stCxn id="93191" idx="4"/>
            <a:endCxn id="93193" idx="0"/>
          </p:cNvCxnSpPr>
          <p:nvPr/>
        </p:nvCxnSpPr>
        <p:spPr bwMode="auto">
          <a:xfrm flipH="1">
            <a:off x="5181600" y="1676400"/>
            <a:ext cx="18923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119726" y="1171545"/>
            <a:ext cx="1297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processors</a:t>
            </a:r>
          </a:p>
        </p:txBody>
      </p:sp>
      <p:sp>
        <p:nvSpPr>
          <p:cNvPr id="89103" name="Rectangle 15"/>
          <p:cNvSpPr>
            <a:spLocks noChangeArrowheads="1"/>
          </p:cNvSpPr>
          <p:nvPr/>
        </p:nvSpPr>
        <p:spPr bwMode="auto">
          <a:xfrm>
            <a:off x="444500" y="4487336"/>
            <a:ext cx="82296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Advantages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Single file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Manageable data</a:t>
            </a:r>
          </a:p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  <a:buFont typeface="Times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Disadvantages</a:t>
            </a:r>
          </a:p>
          <a:p>
            <a:pPr marL="457200" lvl="2" indent="-1143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Shared files may not perform as well as one-file-per-processor models</a:t>
            </a: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7848600" y="990600"/>
            <a:ext cx="685800" cy="685800"/>
          </a:xfrm>
          <a:prstGeom prst="ellipse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66"/>
                </a:solidFill>
              </a:rPr>
              <a:t>5</a:t>
            </a:r>
          </a:p>
        </p:txBody>
      </p:sp>
      <p:cxnSp>
        <p:nvCxnSpPr>
          <p:cNvPr id="93201" name="AutoShape 17"/>
          <p:cNvCxnSpPr>
            <a:cxnSpLocks noChangeShapeType="1"/>
            <a:stCxn id="93200" idx="4"/>
            <a:endCxn id="93193" idx="0"/>
          </p:cNvCxnSpPr>
          <p:nvPr/>
        </p:nvCxnSpPr>
        <p:spPr bwMode="auto">
          <a:xfrm flipH="1">
            <a:off x="5181600" y="1676400"/>
            <a:ext cx="30099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3202" name="Rectangle 15"/>
          <p:cNvSpPr>
            <a:spLocks noChangeArrowheads="1"/>
          </p:cNvSpPr>
          <p:nvPr/>
        </p:nvSpPr>
        <p:spPr bwMode="auto">
          <a:xfrm>
            <a:off x="444500" y="3763436"/>
            <a:ext cx="82296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lvl="1" indent="-1143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Each processor writes its own data to the same file using MPI-IO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4"/>
          <p:cNvSpPr>
            <a:spLocks noGrp="1"/>
          </p:cNvSpPr>
          <p:nvPr>
            <p:ph type="title"/>
          </p:nvPr>
        </p:nvSpPr>
        <p:spPr>
          <a:xfrm>
            <a:off x="1574800" y="2659559"/>
            <a:ext cx="6781800" cy="738664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US" sz="4500" dirty="0" smtClean="0"/>
              <a:t>MPI-IO</a:t>
            </a:r>
          </a:p>
        </p:txBody>
      </p:sp>
      <p:sp>
        <p:nvSpPr>
          <p:cNvPr id="97283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451A48B2-556F-824C-B663-F0A7A701EA9A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32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597"/>
            <a:ext cx="8229600" cy="5693866"/>
          </a:xfrm>
        </p:spPr>
        <p:txBody>
          <a:bodyPr>
            <a:spAutoFit/>
          </a:bodyPr>
          <a:lstStyle/>
          <a:p>
            <a:pPr marL="282575" indent="-282575" eaLnBrk="1" hangingPunct="1">
              <a:spcBef>
                <a:spcPts val="0"/>
              </a:spcBef>
              <a:defRPr/>
            </a:pPr>
            <a:r>
              <a:rPr lang="en-GB" dirty="0" smtClean="0"/>
              <a:t>Parallel I/O interface for MPI programs</a:t>
            </a:r>
          </a:p>
          <a:p>
            <a:pPr marL="282575" indent="-282575" eaLnBrk="1" hangingPunct="1">
              <a:spcBef>
                <a:spcPts val="0"/>
              </a:spcBef>
              <a:defRPr/>
            </a:pPr>
            <a:r>
              <a:rPr lang="en-GB" dirty="0" smtClean="0"/>
              <a:t>Allows users to write shared files with a simple interface</a:t>
            </a:r>
          </a:p>
          <a:p>
            <a:pPr marL="282575" indent="-282575" eaLnBrk="1" hangingPunct="1">
              <a:spcBef>
                <a:spcPts val="0"/>
              </a:spcBef>
              <a:defRPr/>
            </a:pPr>
            <a:r>
              <a:rPr lang="en-GB" dirty="0" smtClean="0"/>
              <a:t>Key concepts:</a:t>
            </a:r>
          </a:p>
          <a:p>
            <a:pPr marL="682625" lvl="1" indent="-282575" eaLnBrk="1" hangingPunct="1">
              <a:spcBef>
                <a:spcPts val="0"/>
              </a:spcBef>
              <a:defRPr/>
            </a:pPr>
            <a:r>
              <a:rPr lang="en-GB" dirty="0" smtClean="0"/>
              <a:t>MPI communicators</a:t>
            </a:r>
          </a:p>
          <a:p>
            <a:pPr marL="685800" lvl="1" indent="-288925" eaLnBrk="1" hangingPunct="1">
              <a:spcBef>
                <a:spcPts val="0"/>
              </a:spcBef>
              <a:defRPr/>
            </a:pPr>
            <a:r>
              <a:rPr lang="en-GB" dirty="0" smtClean="0"/>
              <a:t>File views</a:t>
            </a:r>
          </a:p>
          <a:p>
            <a:pPr marL="1085850" lvl="2" indent="-288925" eaLnBrk="1" hangingPunct="1">
              <a:spcBef>
                <a:spcPts val="0"/>
              </a:spcBef>
              <a:defRPr/>
            </a:pPr>
            <a:r>
              <a:rPr lang="en-GB" dirty="0" smtClean="0"/>
              <a:t>Define which parts of a file are visible to a given processor</a:t>
            </a:r>
          </a:p>
          <a:p>
            <a:pPr marL="1085850" lvl="2" indent="-288925" eaLnBrk="1" hangingPunct="1">
              <a:spcBef>
                <a:spcPts val="0"/>
              </a:spcBef>
              <a:defRPr/>
            </a:pPr>
            <a:r>
              <a:rPr lang="en-GB" dirty="0" smtClean="0"/>
              <a:t>Can be shared by all processors, distinct or partially overlapped</a:t>
            </a:r>
          </a:p>
          <a:p>
            <a:pPr marL="685800" lvl="1" indent="-288925" eaLnBrk="1" hangingPunct="1">
              <a:spcBef>
                <a:spcPts val="0"/>
              </a:spcBef>
              <a:defRPr/>
            </a:pPr>
            <a:r>
              <a:rPr lang="en-GB" dirty="0" smtClean="0"/>
              <a:t>Collective I/O for optimizations</a:t>
            </a:r>
          </a:p>
          <a:p>
            <a:pPr marL="685800" lvl="1" indent="-288925" eaLnBrk="1" hangingPunct="1">
              <a:spcBef>
                <a:spcPts val="0"/>
              </a:spcBef>
              <a:defRPr/>
            </a:pPr>
            <a:endParaRPr lang="en-GB" dirty="0" smtClean="0"/>
          </a:p>
          <a:p>
            <a:pPr marL="685800" lvl="1" indent="-288925" eaLnBrk="1" hangingPunct="1">
              <a:spcBef>
                <a:spcPts val="0"/>
              </a:spcBef>
              <a:buFontTx/>
              <a:buNone/>
              <a:defRPr/>
            </a:pPr>
            <a:endParaRPr lang="en-GB" dirty="0" smtClean="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tIns="0" anchor="t">
            <a:spAutoFit/>
          </a:bodyPr>
          <a:lstStyle/>
          <a:p>
            <a:pPr eaLnBrk="1" hangingPunct="1"/>
            <a:r>
              <a:rPr lang="en-GB" smtClean="0"/>
              <a:t>What is MPI-IO?</a:t>
            </a:r>
          </a:p>
        </p:txBody>
      </p:sp>
      <p:sp>
        <p:nvSpPr>
          <p:cNvPr id="104452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B5E5E9F6-7246-F64A-8774-8E8394E60B90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33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BBF7F91E-B387-8D4E-894D-0F04D1A867D7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34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65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68132"/>
            <a:ext cx="8229600" cy="3019418"/>
          </a:xfrm>
        </p:spPr>
        <p:txBody>
          <a:bodyPr wrap="square" lIns="90000" tIns="46800" rIns="90000" bIns="46800">
            <a:spAutoFit/>
          </a:bodyPr>
          <a:lstStyle/>
          <a:p>
            <a:pPr marL="341313" indent="-341313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tabLst>
                <a:tab pos="971550" algn="l"/>
                <a:tab pos="1885950" algn="l"/>
                <a:tab pos="2800350" algn="l"/>
                <a:tab pos="3714750" algn="l"/>
                <a:tab pos="4629150" algn="l"/>
                <a:tab pos="5543550" algn="l"/>
                <a:tab pos="6457950" algn="l"/>
                <a:tab pos="7372350" algn="l"/>
                <a:tab pos="8286750" algn="l"/>
                <a:tab pos="9201150" algn="l"/>
                <a:tab pos="10115550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Independent I/O operations specify only what a single process will do</a:t>
            </a:r>
            <a:endParaRPr lang="en-GB" sz="2400" dirty="0" smtClean="0">
              <a:solidFill>
                <a:srgbClr val="000000"/>
              </a:solidFill>
            </a:endParaRPr>
          </a:p>
          <a:p>
            <a:pPr marL="741363" lvl="1" indent="-284163" eaLnBrk="1" hangingPunct="1">
              <a:lnSpc>
                <a:spcPct val="90000"/>
              </a:lnSpc>
              <a:spcBef>
                <a:spcPts val="175"/>
              </a:spcBef>
              <a:spcAft>
                <a:spcPts val="175"/>
              </a:spcAft>
              <a:tabLst>
                <a:tab pos="971550" algn="l"/>
                <a:tab pos="1885950" algn="l"/>
                <a:tab pos="2800350" algn="l"/>
                <a:tab pos="3714750" algn="l"/>
                <a:tab pos="4629150" algn="l"/>
                <a:tab pos="5543550" algn="l"/>
                <a:tab pos="6457950" algn="l"/>
                <a:tab pos="7372350" algn="l"/>
                <a:tab pos="8286750" algn="l"/>
                <a:tab pos="9201150" algn="l"/>
                <a:tab pos="10115550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obscures </a:t>
            </a:r>
            <a:r>
              <a:rPr lang="en-GB" sz="2000" dirty="0">
                <a:solidFill>
                  <a:srgbClr val="000000"/>
                </a:solidFill>
              </a:rPr>
              <a:t>relationships between I/O on other processes </a:t>
            </a:r>
            <a:endParaRPr lang="en-GB" sz="2000" dirty="0" smtClean="0">
              <a:solidFill>
                <a:srgbClr val="000000"/>
              </a:solidFill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tabLst>
                <a:tab pos="971550" algn="l"/>
                <a:tab pos="1885950" algn="l"/>
                <a:tab pos="2800350" algn="l"/>
                <a:tab pos="3714750" algn="l"/>
                <a:tab pos="4629150" algn="l"/>
                <a:tab pos="5543550" algn="l"/>
                <a:tab pos="6457950" algn="l"/>
                <a:tab pos="7372350" algn="l"/>
                <a:tab pos="8286750" algn="l"/>
                <a:tab pos="9201150" algn="l"/>
                <a:tab pos="10115550" algn="l"/>
              </a:tabLst>
            </a:pPr>
            <a:r>
              <a:rPr lang="en-GB" sz="2400" dirty="0" smtClean="0">
                <a:solidFill>
                  <a:srgbClr val="000000"/>
                </a:solidFill>
              </a:rPr>
              <a:t>Collective </a:t>
            </a:r>
            <a:r>
              <a:rPr lang="en-GB" sz="2400" dirty="0">
                <a:solidFill>
                  <a:srgbClr val="000000"/>
                </a:solidFill>
              </a:rPr>
              <a:t>I/O is coordinated access to storage by a group of processes</a:t>
            </a:r>
            <a:endParaRPr lang="en-GB" sz="2400" dirty="0" smtClean="0">
              <a:solidFill>
                <a:srgbClr val="000000"/>
              </a:solidFill>
            </a:endParaRPr>
          </a:p>
          <a:p>
            <a:pPr marL="741363" lvl="1" indent="-284163" eaLnBrk="1" hangingPunct="1">
              <a:lnSpc>
                <a:spcPct val="90000"/>
              </a:lnSpc>
              <a:spcBef>
                <a:spcPts val="175"/>
              </a:spcBef>
              <a:spcAft>
                <a:spcPts val="175"/>
              </a:spcAft>
              <a:tabLst>
                <a:tab pos="971550" algn="l"/>
                <a:tab pos="1885950" algn="l"/>
                <a:tab pos="2800350" algn="l"/>
                <a:tab pos="3714750" algn="l"/>
                <a:tab pos="4629150" algn="l"/>
                <a:tab pos="5543550" algn="l"/>
                <a:tab pos="6457950" algn="l"/>
                <a:tab pos="7372350" algn="l"/>
                <a:tab pos="8286750" algn="l"/>
                <a:tab pos="9201150" algn="l"/>
                <a:tab pos="10115550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Functions </a:t>
            </a:r>
            <a:r>
              <a:rPr lang="en-GB" sz="2000" dirty="0">
                <a:solidFill>
                  <a:srgbClr val="000000"/>
                </a:solidFill>
              </a:rPr>
              <a:t>are called by all processes participating in I/O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175"/>
              </a:spcBef>
              <a:spcAft>
                <a:spcPts val="175"/>
              </a:spcAft>
              <a:tabLst>
                <a:tab pos="971550" algn="l"/>
                <a:tab pos="1885950" algn="l"/>
                <a:tab pos="2800350" algn="l"/>
                <a:tab pos="3714750" algn="l"/>
                <a:tab pos="4629150" algn="l"/>
                <a:tab pos="5543550" algn="l"/>
                <a:tab pos="6457950" algn="l"/>
                <a:tab pos="7372350" algn="l"/>
                <a:tab pos="8286750" algn="l"/>
                <a:tab pos="9201150" algn="l"/>
                <a:tab pos="1011555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Allows I/O layers to know more about access as a whole, more opportunities for optimization in lower software layers, better performance</a:t>
            </a:r>
          </a:p>
        </p:txBody>
      </p: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000" tIns="0" rIns="90000" bIns="46800" anchor="t"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Independent and Collective I/O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965200"/>
            <a:ext cx="3579813" cy="1801813"/>
            <a:chOff x="288" y="864"/>
            <a:chExt cx="2255" cy="1135"/>
          </a:xfrm>
        </p:grpSpPr>
        <p:sp>
          <p:nvSpPr>
            <p:cNvPr id="106535" name="Text Box 5"/>
            <p:cNvSpPr txBox="1">
              <a:spLocks noChangeArrowheads="1"/>
            </p:cNvSpPr>
            <p:nvPr/>
          </p:nvSpPr>
          <p:spPr bwMode="auto">
            <a:xfrm>
              <a:off x="288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P0</a:t>
              </a:r>
            </a:p>
          </p:txBody>
        </p:sp>
        <p:sp>
          <p:nvSpPr>
            <p:cNvPr id="106536" name="Text Box 6"/>
            <p:cNvSpPr txBox="1">
              <a:spLocks noChangeArrowheads="1"/>
            </p:cNvSpPr>
            <p:nvPr/>
          </p:nvSpPr>
          <p:spPr bwMode="auto">
            <a:xfrm>
              <a:off x="672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P1</a:t>
              </a:r>
            </a:p>
          </p:txBody>
        </p:sp>
        <p:sp>
          <p:nvSpPr>
            <p:cNvPr id="106537" name="Text Box 7"/>
            <p:cNvSpPr txBox="1">
              <a:spLocks noChangeArrowheads="1"/>
            </p:cNvSpPr>
            <p:nvPr/>
          </p:nvSpPr>
          <p:spPr bwMode="auto">
            <a:xfrm>
              <a:off x="1056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P2</a:t>
              </a:r>
            </a:p>
          </p:txBody>
        </p:sp>
        <p:sp>
          <p:nvSpPr>
            <p:cNvPr id="106538" name="Text Box 8"/>
            <p:cNvSpPr txBox="1">
              <a:spLocks noChangeArrowheads="1"/>
            </p:cNvSpPr>
            <p:nvPr/>
          </p:nvSpPr>
          <p:spPr bwMode="auto">
            <a:xfrm>
              <a:off x="1440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P3</a:t>
              </a:r>
            </a:p>
          </p:txBody>
        </p:sp>
        <p:sp>
          <p:nvSpPr>
            <p:cNvPr id="106539" name="Text Box 9"/>
            <p:cNvSpPr txBox="1">
              <a:spLocks noChangeArrowheads="1"/>
            </p:cNvSpPr>
            <p:nvPr/>
          </p:nvSpPr>
          <p:spPr bwMode="auto">
            <a:xfrm>
              <a:off x="1824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P4</a:t>
              </a:r>
            </a:p>
          </p:txBody>
        </p:sp>
        <p:sp>
          <p:nvSpPr>
            <p:cNvPr id="106540" name="Text Box 10"/>
            <p:cNvSpPr txBox="1">
              <a:spLocks noChangeArrowheads="1"/>
            </p:cNvSpPr>
            <p:nvPr/>
          </p:nvSpPr>
          <p:spPr bwMode="auto">
            <a:xfrm>
              <a:off x="2208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P5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84" y="1632"/>
              <a:ext cx="2063" cy="367"/>
              <a:chOff x="384" y="1632"/>
              <a:chExt cx="2063" cy="367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384" y="1632"/>
                <a:ext cx="479" cy="367"/>
                <a:chOff x="384" y="1632"/>
                <a:chExt cx="479" cy="367"/>
              </a:xfrm>
            </p:grpSpPr>
            <p:sp>
              <p:nvSpPr>
                <p:cNvPr id="106564" name="Oval 13"/>
                <p:cNvSpPr>
                  <a:spLocks noChangeArrowheads="1"/>
                </p:cNvSpPr>
                <p:nvPr/>
              </p:nvSpPr>
              <p:spPr bwMode="auto">
                <a:xfrm>
                  <a:off x="384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65" name="Oval 14"/>
                <p:cNvSpPr>
                  <a:spLocks noChangeArrowheads="1"/>
                </p:cNvSpPr>
                <p:nvPr/>
              </p:nvSpPr>
              <p:spPr bwMode="auto">
                <a:xfrm>
                  <a:off x="384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66" name="Line 15"/>
                <p:cNvSpPr>
                  <a:spLocks noChangeShapeType="1"/>
                </p:cNvSpPr>
                <p:nvPr/>
              </p:nvSpPr>
              <p:spPr bwMode="auto">
                <a:xfrm>
                  <a:off x="384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67" name="Line 16"/>
                <p:cNvSpPr>
                  <a:spLocks noChangeShapeType="1"/>
                </p:cNvSpPr>
                <p:nvPr/>
              </p:nvSpPr>
              <p:spPr bwMode="auto">
                <a:xfrm>
                  <a:off x="864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912" y="1632"/>
                <a:ext cx="479" cy="367"/>
                <a:chOff x="912" y="1632"/>
                <a:chExt cx="479" cy="367"/>
              </a:xfrm>
            </p:grpSpPr>
            <p:sp>
              <p:nvSpPr>
                <p:cNvPr id="106560" name="Oval 18"/>
                <p:cNvSpPr>
                  <a:spLocks noChangeArrowheads="1"/>
                </p:cNvSpPr>
                <p:nvPr/>
              </p:nvSpPr>
              <p:spPr bwMode="auto">
                <a:xfrm>
                  <a:off x="912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61" name="Oval 19"/>
                <p:cNvSpPr>
                  <a:spLocks noChangeArrowheads="1"/>
                </p:cNvSpPr>
                <p:nvPr/>
              </p:nvSpPr>
              <p:spPr bwMode="auto">
                <a:xfrm>
                  <a:off x="912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62" name="Line 20"/>
                <p:cNvSpPr>
                  <a:spLocks noChangeShapeType="1"/>
                </p:cNvSpPr>
                <p:nvPr/>
              </p:nvSpPr>
              <p:spPr bwMode="auto">
                <a:xfrm>
                  <a:off x="912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63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440" y="1632"/>
                <a:ext cx="479" cy="367"/>
                <a:chOff x="1440" y="1632"/>
                <a:chExt cx="479" cy="367"/>
              </a:xfrm>
            </p:grpSpPr>
            <p:sp>
              <p:nvSpPr>
                <p:cNvPr id="106556" name="Oval 23"/>
                <p:cNvSpPr>
                  <a:spLocks noChangeArrowheads="1"/>
                </p:cNvSpPr>
                <p:nvPr/>
              </p:nvSpPr>
              <p:spPr bwMode="auto">
                <a:xfrm>
                  <a:off x="1440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57" name="Oval 24"/>
                <p:cNvSpPr>
                  <a:spLocks noChangeArrowheads="1"/>
                </p:cNvSpPr>
                <p:nvPr/>
              </p:nvSpPr>
              <p:spPr bwMode="auto">
                <a:xfrm>
                  <a:off x="1440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58" name="Line 25"/>
                <p:cNvSpPr>
                  <a:spLocks noChangeShapeType="1"/>
                </p:cNvSpPr>
                <p:nvPr/>
              </p:nvSpPr>
              <p:spPr bwMode="auto">
                <a:xfrm>
                  <a:off x="1440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59" name="Line 26"/>
                <p:cNvSpPr>
                  <a:spLocks noChangeShapeType="1"/>
                </p:cNvSpPr>
                <p:nvPr/>
              </p:nvSpPr>
              <p:spPr bwMode="auto">
                <a:xfrm>
                  <a:off x="1920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1968" y="1632"/>
                <a:ext cx="479" cy="367"/>
                <a:chOff x="1968" y="1632"/>
                <a:chExt cx="479" cy="367"/>
              </a:xfrm>
            </p:grpSpPr>
            <p:sp>
              <p:nvSpPr>
                <p:cNvPr id="106552" name="Oval 28"/>
                <p:cNvSpPr>
                  <a:spLocks noChangeArrowheads="1"/>
                </p:cNvSpPr>
                <p:nvPr/>
              </p:nvSpPr>
              <p:spPr bwMode="auto">
                <a:xfrm>
                  <a:off x="1968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53" name="Oval 29"/>
                <p:cNvSpPr>
                  <a:spLocks noChangeArrowheads="1"/>
                </p:cNvSpPr>
                <p:nvPr/>
              </p:nvSpPr>
              <p:spPr bwMode="auto">
                <a:xfrm>
                  <a:off x="1968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54" name="Line 30"/>
                <p:cNvSpPr>
                  <a:spLocks noChangeShapeType="1"/>
                </p:cNvSpPr>
                <p:nvPr/>
              </p:nvSpPr>
              <p:spPr bwMode="auto">
                <a:xfrm>
                  <a:off x="1968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55" name="Line 31"/>
                <p:cNvSpPr>
                  <a:spLocks noChangeShapeType="1"/>
                </p:cNvSpPr>
                <p:nvPr/>
              </p:nvSpPr>
              <p:spPr bwMode="auto">
                <a:xfrm>
                  <a:off x="2448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6542" name="Freeform 32"/>
            <p:cNvSpPr>
              <a:spLocks noChangeArrowheads="1"/>
            </p:cNvSpPr>
            <p:nvPr/>
          </p:nvSpPr>
          <p:spPr bwMode="auto">
            <a:xfrm>
              <a:off x="288" y="1200"/>
              <a:ext cx="1870" cy="410"/>
            </a:xfrm>
            <a:custGeom>
              <a:avLst/>
              <a:gdLst>
                <a:gd name="T0" fmla="*/ 0 w 1870"/>
                <a:gd name="T1" fmla="*/ 0 h 410"/>
                <a:gd name="T2" fmla="*/ 208 w 1870"/>
                <a:gd name="T3" fmla="*/ 321 h 410"/>
                <a:gd name="T4" fmla="*/ 107 w 1870"/>
                <a:gd name="T5" fmla="*/ 327 h 410"/>
                <a:gd name="T6" fmla="*/ 297 w 1870"/>
                <a:gd name="T7" fmla="*/ 410 h 410"/>
                <a:gd name="T8" fmla="*/ 411 w 1870"/>
                <a:gd name="T9" fmla="*/ 326 h 410"/>
                <a:gd name="T10" fmla="*/ 315 w 1870"/>
                <a:gd name="T11" fmla="*/ 326 h 410"/>
                <a:gd name="T12" fmla="*/ 202 w 1870"/>
                <a:gd name="T13" fmla="*/ 125 h 410"/>
                <a:gd name="T14" fmla="*/ 677 w 1870"/>
                <a:gd name="T15" fmla="*/ 345 h 410"/>
                <a:gd name="T16" fmla="*/ 570 w 1870"/>
                <a:gd name="T17" fmla="*/ 369 h 410"/>
                <a:gd name="T18" fmla="*/ 807 w 1870"/>
                <a:gd name="T19" fmla="*/ 404 h 410"/>
                <a:gd name="T20" fmla="*/ 879 w 1870"/>
                <a:gd name="T21" fmla="*/ 297 h 410"/>
                <a:gd name="T22" fmla="*/ 790 w 1870"/>
                <a:gd name="T23" fmla="*/ 321 h 410"/>
                <a:gd name="T24" fmla="*/ 344 w 1870"/>
                <a:gd name="T25" fmla="*/ 113 h 410"/>
                <a:gd name="T26" fmla="*/ 1128 w 1870"/>
                <a:gd name="T27" fmla="*/ 351 h 410"/>
                <a:gd name="T28" fmla="*/ 1057 w 1870"/>
                <a:gd name="T29" fmla="*/ 369 h 410"/>
                <a:gd name="T30" fmla="*/ 1276 w 1870"/>
                <a:gd name="T31" fmla="*/ 404 h 410"/>
                <a:gd name="T32" fmla="*/ 1324 w 1870"/>
                <a:gd name="T33" fmla="*/ 315 h 410"/>
                <a:gd name="T34" fmla="*/ 1241 w 1870"/>
                <a:gd name="T35" fmla="*/ 327 h 410"/>
                <a:gd name="T36" fmla="*/ 510 w 1870"/>
                <a:gd name="T37" fmla="*/ 113 h 410"/>
                <a:gd name="T38" fmla="*/ 1674 w 1870"/>
                <a:gd name="T39" fmla="*/ 345 h 410"/>
                <a:gd name="T40" fmla="*/ 1597 w 1870"/>
                <a:gd name="T41" fmla="*/ 374 h 410"/>
                <a:gd name="T42" fmla="*/ 1870 w 1870"/>
                <a:gd name="T43" fmla="*/ 392 h 410"/>
                <a:gd name="T44" fmla="*/ 1829 w 1870"/>
                <a:gd name="T45" fmla="*/ 285 h 410"/>
                <a:gd name="T46" fmla="*/ 1746 w 1870"/>
                <a:gd name="T47" fmla="*/ 315 h 410"/>
                <a:gd name="T48" fmla="*/ 279 w 1870"/>
                <a:gd name="T49" fmla="*/ 0 h 410"/>
                <a:gd name="T50" fmla="*/ 0 w 1870"/>
                <a:gd name="T51" fmla="*/ 0 h 4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0"/>
                <a:gd name="T79" fmla="*/ 0 h 410"/>
                <a:gd name="T80" fmla="*/ 1870 w 1870"/>
                <a:gd name="T81" fmla="*/ 410 h 4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0" h="410">
                  <a:moveTo>
                    <a:pt x="0" y="0"/>
                  </a:moveTo>
                  <a:lnTo>
                    <a:pt x="208" y="321"/>
                  </a:lnTo>
                  <a:lnTo>
                    <a:pt x="107" y="327"/>
                  </a:lnTo>
                  <a:lnTo>
                    <a:pt x="297" y="410"/>
                  </a:lnTo>
                  <a:lnTo>
                    <a:pt x="411" y="326"/>
                  </a:lnTo>
                  <a:lnTo>
                    <a:pt x="315" y="326"/>
                  </a:lnTo>
                  <a:lnTo>
                    <a:pt x="202" y="125"/>
                  </a:lnTo>
                  <a:lnTo>
                    <a:pt x="677" y="345"/>
                  </a:lnTo>
                  <a:lnTo>
                    <a:pt x="570" y="369"/>
                  </a:lnTo>
                  <a:lnTo>
                    <a:pt x="807" y="404"/>
                  </a:lnTo>
                  <a:lnTo>
                    <a:pt x="879" y="297"/>
                  </a:lnTo>
                  <a:lnTo>
                    <a:pt x="790" y="321"/>
                  </a:lnTo>
                  <a:lnTo>
                    <a:pt x="344" y="113"/>
                  </a:lnTo>
                  <a:lnTo>
                    <a:pt x="1128" y="351"/>
                  </a:lnTo>
                  <a:lnTo>
                    <a:pt x="1057" y="369"/>
                  </a:lnTo>
                  <a:lnTo>
                    <a:pt x="1276" y="404"/>
                  </a:lnTo>
                  <a:lnTo>
                    <a:pt x="1324" y="315"/>
                  </a:lnTo>
                  <a:lnTo>
                    <a:pt x="1241" y="327"/>
                  </a:lnTo>
                  <a:lnTo>
                    <a:pt x="510" y="113"/>
                  </a:lnTo>
                  <a:lnTo>
                    <a:pt x="1674" y="345"/>
                  </a:lnTo>
                  <a:lnTo>
                    <a:pt x="1597" y="374"/>
                  </a:lnTo>
                  <a:lnTo>
                    <a:pt x="1870" y="392"/>
                  </a:lnTo>
                  <a:lnTo>
                    <a:pt x="1829" y="285"/>
                  </a:lnTo>
                  <a:lnTo>
                    <a:pt x="1746" y="315"/>
                  </a:lnTo>
                  <a:lnTo>
                    <a:pt x="2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  <p:sp>
          <p:nvSpPr>
            <p:cNvPr id="106543" name="Freeform 33"/>
            <p:cNvSpPr>
              <a:spLocks noChangeArrowheads="1"/>
            </p:cNvSpPr>
            <p:nvPr/>
          </p:nvSpPr>
          <p:spPr bwMode="auto">
            <a:xfrm>
              <a:off x="576" y="1200"/>
              <a:ext cx="1758" cy="408"/>
            </a:xfrm>
            <a:custGeom>
              <a:avLst/>
              <a:gdLst>
                <a:gd name="T0" fmla="*/ 1176 w 1758"/>
                <a:gd name="T1" fmla="*/ 0 h 408"/>
                <a:gd name="T2" fmla="*/ 1639 w 1758"/>
                <a:gd name="T3" fmla="*/ 307 h 408"/>
                <a:gd name="T4" fmla="*/ 1758 w 1758"/>
                <a:gd name="T5" fmla="*/ 278 h 408"/>
                <a:gd name="T6" fmla="*/ 1686 w 1758"/>
                <a:gd name="T7" fmla="*/ 408 h 408"/>
                <a:gd name="T8" fmla="*/ 1467 w 1758"/>
                <a:gd name="T9" fmla="*/ 343 h 408"/>
                <a:gd name="T10" fmla="*/ 1555 w 1758"/>
                <a:gd name="T11" fmla="*/ 326 h 408"/>
                <a:gd name="T12" fmla="*/ 1176 w 1758"/>
                <a:gd name="T13" fmla="*/ 143 h 408"/>
                <a:gd name="T14" fmla="*/ 1188 w 1758"/>
                <a:gd name="T15" fmla="*/ 307 h 408"/>
                <a:gd name="T16" fmla="*/ 1318 w 1758"/>
                <a:gd name="T17" fmla="*/ 297 h 408"/>
                <a:gd name="T18" fmla="*/ 1164 w 1758"/>
                <a:gd name="T19" fmla="*/ 404 h 408"/>
                <a:gd name="T20" fmla="*/ 974 w 1758"/>
                <a:gd name="T21" fmla="*/ 337 h 408"/>
                <a:gd name="T22" fmla="*/ 1075 w 1758"/>
                <a:gd name="T23" fmla="*/ 319 h 408"/>
                <a:gd name="T24" fmla="*/ 1009 w 1758"/>
                <a:gd name="T25" fmla="*/ 143 h 408"/>
                <a:gd name="T26" fmla="*/ 742 w 1758"/>
                <a:gd name="T27" fmla="*/ 351 h 408"/>
                <a:gd name="T28" fmla="*/ 813 w 1758"/>
                <a:gd name="T29" fmla="*/ 369 h 408"/>
                <a:gd name="T30" fmla="*/ 594 w 1758"/>
                <a:gd name="T31" fmla="*/ 404 h 408"/>
                <a:gd name="T32" fmla="*/ 546 w 1758"/>
                <a:gd name="T33" fmla="*/ 315 h 408"/>
                <a:gd name="T34" fmla="*/ 629 w 1758"/>
                <a:gd name="T35" fmla="*/ 327 h 408"/>
                <a:gd name="T36" fmla="*/ 849 w 1758"/>
                <a:gd name="T37" fmla="*/ 137 h 408"/>
                <a:gd name="T38" fmla="*/ 196 w 1758"/>
                <a:gd name="T39" fmla="*/ 345 h 408"/>
                <a:gd name="T40" fmla="*/ 273 w 1758"/>
                <a:gd name="T41" fmla="*/ 374 h 408"/>
                <a:gd name="T42" fmla="*/ 0 w 1758"/>
                <a:gd name="T43" fmla="*/ 392 h 408"/>
                <a:gd name="T44" fmla="*/ 41 w 1758"/>
                <a:gd name="T45" fmla="*/ 285 h 408"/>
                <a:gd name="T46" fmla="*/ 124 w 1758"/>
                <a:gd name="T47" fmla="*/ 315 h 408"/>
                <a:gd name="T48" fmla="*/ 861 w 1758"/>
                <a:gd name="T49" fmla="*/ 0 h 408"/>
                <a:gd name="T50" fmla="*/ 1176 w 1758"/>
                <a:gd name="T51" fmla="*/ 0 h 4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8"/>
                <a:gd name="T79" fmla="*/ 0 h 408"/>
                <a:gd name="T80" fmla="*/ 1758 w 1758"/>
                <a:gd name="T81" fmla="*/ 408 h 4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8" h="408">
                  <a:moveTo>
                    <a:pt x="1176" y="0"/>
                  </a:moveTo>
                  <a:lnTo>
                    <a:pt x="1639" y="307"/>
                  </a:lnTo>
                  <a:lnTo>
                    <a:pt x="1758" y="278"/>
                  </a:lnTo>
                  <a:lnTo>
                    <a:pt x="1686" y="408"/>
                  </a:lnTo>
                  <a:lnTo>
                    <a:pt x="1467" y="343"/>
                  </a:lnTo>
                  <a:lnTo>
                    <a:pt x="1555" y="326"/>
                  </a:lnTo>
                  <a:lnTo>
                    <a:pt x="1176" y="143"/>
                  </a:lnTo>
                  <a:lnTo>
                    <a:pt x="1188" y="307"/>
                  </a:lnTo>
                  <a:lnTo>
                    <a:pt x="1318" y="297"/>
                  </a:lnTo>
                  <a:lnTo>
                    <a:pt x="1164" y="404"/>
                  </a:lnTo>
                  <a:lnTo>
                    <a:pt x="974" y="337"/>
                  </a:lnTo>
                  <a:lnTo>
                    <a:pt x="1075" y="319"/>
                  </a:lnTo>
                  <a:lnTo>
                    <a:pt x="1009" y="143"/>
                  </a:lnTo>
                  <a:lnTo>
                    <a:pt x="742" y="351"/>
                  </a:lnTo>
                  <a:lnTo>
                    <a:pt x="813" y="369"/>
                  </a:lnTo>
                  <a:lnTo>
                    <a:pt x="594" y="404"/>
                  </a:lnTo>
                  <a:lnTo>
                    <a:pt x="546" y="315"/>
                  </a:lnTo>
                  <a:lnTo>
                    <a:pt x="629" y="327"/>
                  </a:lnTo>
                  <a:lnTo>
                    <a:pt x="849" y="137"/>
                  </a:lnTo>
                  <a:lnTo>
                    <a:pt x="196" y="345"/>
                  </a:lnTo>
                  <a:lnTo>
                    <a:pt x="273" y="374"/>
                  </a:lnTo>
                  <a:lnTo>
                    <a:pt x="0" y="392"/>
                  </a:lnTo>
                  <a:lnTo>
                    <a:pt x="41" y="285"/>
                  </a:lnTo>
                  <a:lnTo>
                    <a:pt x="124" y="315"/>
                  </a:lnTo>
                  <a:lnTo>
                    <a:pt x="861" y="0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  <p:sp>
          <p:nvSpPr>
            <p:cNvPr id="106544" name="Freeform 34"/>
            <p:cNvSpPr>
              <a:spLocks noChangeArrowheads="1"/>
            </p:cNvSpPr>
            <p:nvPr/>
          </p:nvSpPr>
          <p:spPr bwMode="auto">
            <a:xfrm flipH="1">
              <a:off x="671" y="1200"/>
              <a:ext cx="1870" cy="410"/>
            </a:xfrm>
            <a:custGeom>
              <a:avLst/>
              <a:gdLst>
                <a:gd name="T0" fmla="*/ 0 w 1870"/>
                <a:gd name="T1" fmla="*/ 0 h 410"/>
                <a:gd name="T2" fmla="*/ 208 w 1870"/>
                <a:gd name="T3" fmla="*/ 321 h 410"/>
                <a:gd name="T4" fmla="*/ 107 w 1870"/>
                <a:gd name="T5" fmla="*/ 327 h 410"/>
                <a:gd name="T6" fmla="*/ 297 w 1870"/>
                <a:gd name="T7" fmla="*/ 410 h 410"/>
                <a:gd name="T8" fmla="*/ 411 w 1870"/>
                <a:gd name="T9" fmla="*/ 326 h 410"/>
                <a:gd name="T10" fmla="*/ 315 w 1870"/>
                <a:gd name="T11" fmla="*/ 326 h 410"/>
                <a:gd name="T12" fmla="*/ 202 w 1870"/>
                <a:gd name="T13" fmla="*/ 125 h 410"/>
                <a:gd name="T14" fmla="*/ 677 w 1870"/>
                <a:gd name="T15" fmla="*/ 345 h 410"/>
                <a:gd name="T16" fmla="*/ 570 w 1870"/>
                <a:gd name="T17" fmla="*/ 369 h 410"/>
                <a:gd name="T18" fmla="*/ 807 w 1870"/>
                <a:gd name="T19" fmla="*/ 404 h 410"/>
                <a:gd name="T20" fmla="*/ 879 w 1870"/>
                <a:gd name="T21" fmla="*/ 297 h 410"/>
                <a:gd name="T22" fmla="*/ 790 w 1870"/>
                <a:gd name="T23" fmla="*/ 321 h 410"/>
                <a:gd name="T24" fmla="*/ 344 w 1870"/>
                <a:gd name="T25" fmla="*/ 113 h 410"/>
                <a:gd name="T26" fmla="*/ 1128 w 1870"/>
                <a:gd name="T27" fmla="*/ 351 h 410"/>
                <a:gd name="T28" fmla="*/ 1057 w 1870"/>
                <a:gd name="T29" fmla="*/ 369 h 410"/>
                <a:gd name="T30" fmla="*/ 1276 w 1870"/>
                <a:gd name="T31" fmla="*/ 404 h 410"/>
                <a:gd name="T32" fmla="*/ 1324 w 1870"/>
                <a:gd name="T33" fmla="*/ 315 h 410"/>
                <a:gd name="T34" fmla="*/ 1241 w 1870"/>
                <a:gd name="T35" fmla="*/ 327 h 410"/>
                <a:gd name="T36" fmla="*/ 510 w 1870"/>
                <a:gd name="T37" fmla="*/ 113 h 410"/>
                <a:gd name="T38" fmla="*/ 1674 w 1870"/>
                <a:gd name="T39" fmla="*/ 345 h 410"/>
                <a:gd name="T40" fmla="*/ 1597 w 1870"/>
                <a:gd name="T41" fmla="*/ 374 h 410"/>
                <a:gd name="T42" fmla="*/ 1870 w 1870"/>
                <a:gd name="T43" fmla="*/ 392 h 410"/>
                <a:gd name="T44" fmla="*/ 1829 w 1870"/>
                <a:gd name="T45" fmla="*/ 285 h 410"/>
                <a:gd name="T46" fmla="*/ 1746 w 1870"/>
                <a:gd name="T47" fmla="*/ 315 h 410"/>
                <a:gd name="T48" fmla="*/ 279 w 1870"/>
                <a:gd name="T49" fmla="*/ 0 h 410"/>
                <a:gd name="T50" fmla="*/ 0 w 1870"/>
                <a:gd name="T51" fmla="*/ 0 h 4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0"/>
                <a:gd name="T79" fmla="*/ 0 h 410"/>
                <a:gd name="T80" fmla="*/ 1870 w 1870"/>
                <a:gd name="T81" fmla="*/ 410 h 4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0" h="410">
                  <a:moveTo>
                    <a:pt x="0" y="0"/>
                  </a:moveTo>
                  <a:lnTo>
                    <a:pt x="208" y="321"/>
                  </a:lnTo>
                  <a:lnTo>
                    <a:pt x="107" y="327"/>
                  </a:lnTo>
                  <a:lnTo>
                    <a:pt x="297" y="410"/>
                  </a:lnTo>
                  <a:lnTo>
                    <a:pt x="411" y="326"/>
                  </a:lnTo>
                  <a:lnTo>
                    <a:pt x="315" y="326"/>
                  </a:lnTo>
                  <a:lnTo>
                    <a:pt x="202" y="125"/>
                  </a:lnTo>
                  <a:lnTo>
                    <a:pt x="677" y="345"/>
                  </a:lnTo>
                  <a:lnTo>
                    <a:pt x="570" y="369"/>
                  </a:lnTo>
                  <a:lnTo>
                    <a:pt x="807" y="404"/>
                  </a:lnTo>
                  <a:lnTo>
                    <a:pt x="879" y="297"/>
                  </a:lnTo>
                  <a:lnTo>
                    <a:pt x="790" y="321"/>
                  </a:lnTo>
                  <a:lnTo>
                    <a:pt x="344" y="113"/>
                  </a:lnTo>
                  <a:lnTo>
                    <a:pt x="1128" y="351"/>
                  </a:lnTo>
                  <a:lnTo>
                    <a:pt x="1057" y="369"/>
                  </a:lnTo>
                  <a:lnTo>
                    <a:pt x="1276" y="404"/>
                  </a:lnTo>
                  <a:lnTo>
                    <a:pt x="1324" y="315"/>
                  </a:lnTo>
                  <a:lnTo>
                    <a:pt x="1241" y="327"/>
                  </a:lnTo>
                  <a:lnTo>
                    <a:pt x="510" y="113"/>
                  </a:lnTo>
                  <a:lnTo>
                    <a:pt x="1674" y="345"/>
                  </a:lnTo>
                  <a:lnTo>
                    <a:pt x="1597" y="374"/>
                  </a:lnTo>
                  <a:lnTo>
                    <a:pt x="1870" y="392"/>
                  </a:lnTo>
                  <a:lnTo>
                    <a:pt x="1829" y="285"/>
                  </a:lnTo>
                  <a:lnTo>
                    <a:pt x="1746" y="315"/>
                  </a:lnTo>
                  <a:lnTo>
                    <a:pt x="2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  <p:sp>
          <p:nvSpPr>
            <p:cNvPr id="106545" name="Freeform 35"/>
            <p:cNvSpPr>
              <a:spLocks noChangeArrowheads="1"/>
            </p:cNvSpPr>
            <p:nvPr/>
          </p:nvSpPr>
          <p:spPr bwMode="auto">
            <a:xfrm flipH="1">
              <a:off x="480" y="1200"/>
              <a:ext cx="1763" cy="404"/>
            </a:xfrm>
            <a:custGeom>
              <a:avLst/>
              <a:gdLst>
                <a:gd name="T0" fmla="*/ 1568 w 1763"/>
                <a:gd name="T1" fmla="*/ 0 h 404"/>
                <a:gd name="T2" fmla="*/ 1662 w 1763"/>
                <a:gd name="T3" fmla="*/ 321 h 404"/>
                <a:gd name="T4" fmla="*/ 1763 w 1763"/>
                <a:gd name="T5" fmla="*/ 327 h 404"/>
                <a:gd name="T6" fmla="*/ 1644 w 1763"/>
                <a:gd name="T7" fmla="*/ 398 h 404"/>
                <a:gd name="T8" fmla="*/ 1459 w 1763"/>
                <a:gd name="T9" fmla="*/ 326 h 404"/>
                <a:gd name="T10" fmla="*/ 1555 w 1763"/>
                <a:gd name="T11" fmla="*/ 326 h 404"/>
                <a:gd name="T12" fmla="*/ 1455 w 1763"/>
                <a:gd name="T13" fmla="*/ 107 h 404"/>
                <a:gd name="T14" fmla="*/ 1193 w 1763"/>
                <a:gd name="T15" fmla="*/ 345 h 404"/>
                <a:gd name="T16" fmla="*/ 1300 w 1763"/>
                <a:gd name="T17" fmla="*/ 369 h 404"/>
                <a:gd name="T18" fmla="*/ 1063 w 1763"/>
                <a:gd name="T19" fmla="*/ 404 h 404"/>
                <a:gd name="T20" fmla="*/ 991 w 1763"/>
                <a:gd name="T21" fmla="*/ 297 h 404"/>
                <a:gd name="T22" fmla="*/ 1080 w 1763"/>
                <a:gd name="T23" fmla="*/ 321 h 404"/>
                <a:gd name="T24" fmla="*/ 1295 w 1763"/>
                <a:gd name="T25" fmla="*/ 113 h 404"/>
                <a:gd name="T26" fmla="*/ 742 w 1763"/>
                <a:gd name="T27" fmla="*/ 351 h 404"/>
                <a:gd name="T28" fmla="*/ 813 w 1763"/>
                <a:gd name="T29" fmla="*/ 369 h 404"/>
                <a:gd name="T30" fmla="*/ 594 w 1763"/>
                <a:gd name="T31" fmla="*/ 404 h 404"/>
                <a:gd name="T32" fmla="*/ 546 w 1763"/>
                <a:gd name="T33" fmla="*/ 315 h 404"/>
                <a:gd name="T34" fmla="*/ 629 w 1763"/>
                <a:gd name="T35" fmla="*/ 327 h 404"/>
                <a:gd name="T36" fmla="*/ 1063 w 1763"/>
                <a:gd name="T37" fmla="*/ 113 h 404"/>
                <a:gd name="T38" fmla="*/ 196 w 1763"/>
                <a:gd name="T39" fmla="*/ 345 h 404"/>
                <a:gd name="T40" fmla="*/ 273 w 1763"/>
                <a:gd name="T41" fmla="*/ 374 h 404"/>
                <a:gd name="T42" fmla="*/ 0 w 1763"/>
                <a:gd name="T43" fmla="*/ 392 h 404"/>
                <a:gd name="T44" fmla="*/ 41 w 1763"/>
                <a:gd name="T45" fmla="*/ 285 h 404"/>
                <a:gd name="T46" fmla="*/ 124 w 1763"/>
                <a:gd name="T47" fmla="*/ 315 h 404"/>
                <a:gd name="T48" fmla="*/ 1265 w 1763"/>
                <a:gd name="T49" fmla="*/ 0 h 404"/>
                <a:gd name="T50" fmla="*/ 1568 w 1763"/>
                <a:gd name="T51" fmla="*/ 0 h 4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63"/>
                <a:gd name="T79" fmla="*/ 0 h 404"/>
                <a:gd name="T80" fmla="*/ 1763 w 1763"/>
                <a:gd name="T81" fmla="*/ 404 h 4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63" h="404">
                  <a:moveTo>
                    <a:pt x="1568" y="0"/>
                  </a:moveTo>
                  <a:lnTo>
                    <a:pt x="1662" y="321"/>
                  </a:lnTo>
                  <a:lnTo>
                    <a:pt x="1763" y="327"/>
                  </a:lnTo>
                  <a:lnTo>
                    <a:pt x="1644" y="398"/>
                  </a:lnTo>
                  <a:lnTo>
                    <a:pt x="1459" y="326"/>
                  </a:lnTo>
                  <a:lnTo>
                    <a:pt x="1555" y="326"/>
                  </a:lnTo>
                  <a:lnTo>
                    <a:pt x="1455" y="107"/>
                  </a:lnTo>
                  <a:lnTo>
                    <a:pt x="1193" y="345"/>
                  </a:lnTo>
                  <a:lnTo>
                    <a:pt x="1300" y="369"/>
                  </a:lnTo>
                  <a:lnTo>
                    <a:pt x="1063" y="404"/>
                  </a:lnTo>
                  <a:lnTo>
                    <a:pt x="991" y="297"/>
                  </a:lnTo>
                  <a:lnTo>
                    <a:pt x="1080" y="321"/>
                  </a:lnTo>
                  <a:lnTo>
                    <a:pt x="1295" y="113"/>
                  </a:lnTo>
                  <a:lnTo>
                    <a:pt x="742" y="351"/>
                  </a:lnTo>
                  <a:lnTo>
                    <a:pt x="813" y="369"/>
                  </a:lnTo>
                  <a:lnTo>
                    <a:pt x="594" y="404"/>
                  </a:lnTo>
                  <a:lnTo>
                    <a:pt x="546" y="315"/>
                  </a:lnTo>
                  <a:lnTo>
                    <a:pt x="629" y="327"/>
                  </a:lnTo>
                  <a:lnTo>
                    <a:pt x="1063" y="113"/>
                  </a:lnTo>
                  <a:lnTo>
                    <a:pt x="196" y="345"/>
                  </a:lnTo>
                  <a:lnTo>
                    <a:pt x="273" y="374"/>
                  </a:lnTo>
                  <a:lnTo>
                    <a:pt x="0" y="392"/>
                  </a:lnTo>
                  <a:lnTo>
                    <a:pt x="41" y="285"/>
                  </a:lnTo>
                  <a:lnTo>
                    <a:pt x="124" y="315"/>
                  </a:lnTo>
                  <a:lnTo>
                    <a:pt x="1265" y="0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  <p:sp>
          <p:nvSpPr>
            <p:cNvPr id="106546" name="Freeform 36"/>
            <p:cNvSpPr>
              <a:spLocks noChangeArrowheads="1"/>
            </p:cNvSpPr>
            <p:nvPr/>
          </p:nvSpPr>
          <p:spPr bwMode="auto">
            <a:xfrm>
              <a:off x="576" y="1200"/>
              <a:ext cx="1763" cy="404"/>
            </a:xfrm>
            <a:custGeom>
              <a:avLst/>
              <a:gdLst>
                <a:gd name="T0" fmla="*/ 1568 w 1763"/>
                <a:gd name="T1" fmla="*/ 0 h 404"/>
                <a:gd name="T2" fmla="*/ 1662 w 1763"/>
                <a:gd name="T3" fmla="*/ 321 h 404"/>
                <a:gd name="T4" fmla="*/ 1763 w 1763"/>
                <a:gd name="T5" fmla="*/ 327 h 404"/>
                <a:gd name="T6" fmla="*/ 1644 w 1763"/>
                <a:gd name="T7" fmla="*/ 398 h 404"/>
                <a:gd name="T8" fmla="*/ 1459 w 1763"/>
                <a:gd name="T9" fmla="*/ 326 h 404"/>
                <a:gd name="T10" fmla="*/ 1555 w 1763"/>
                <a:gd name="T11" fmla="*/ 326 h 404"/>
                <a:gd name="T12" fmla="*/ 1455 w 1763"/>
                <a:gd name="T13" fmla="*/ 107 h 404"/>
                <a:gd name="T14" fmla="*/ 1193 w 1763"/>
                <a:gd name="T15" fmla="*/ 345 h 404"/>
                <a:gd name="T16" fmla="*/ 1300 w 1763"/>
                <a:gd name="T17" fmla="*/ 369 h 404"/>
                <a:gd name="T18" fmla="*/ 1063 w 1763"/>
                <a:gd name="T19" fmla="*/ 404 h 404"/>
                <a:gd name="T20" fmla="*/ 991 w 1763"/>
                <a:gd name="T21" fmla="*/ 297 h 404"/>
                <a:gd name="T22" fmla="*/ 1080 w 1763"/>
                <a:gd name="T23" fmla="*/ 321 h 404"/>
                <a:gd name="T24" fmla="*/ 1295 w 1763"/>
                <a:gd name="T25" fmla="*/ 113 h 404"/>
                <a:gd name="T26" fmla="*/ 742 w 1763"/>
                <a:gd name="T27" fmla="*/ 351 h 404"/>
                <a:gd name="T28" fmla="*/ 813 w 1763"/>
                <a:gd name="T29" fmla="*/ 369 h 404"/>
                <a:gd name="T30" fmla="*/ 594 w 1763"/>
                <a:gd name="T31" fmla="*/ 404 h 404"/>
                <a:gd name="T32" fmla="*/ 546 w 1763"/>
                <a:gd name="T33" fmla="*/ 315 h 404"/>
                <a:gd name="T34" fmla="*/ 629 w 1763"/>
                <a:gd name="T35" fmla="*/ 327 h 404"/>
                <a:gd name="T36" fmla="*/ 1063 w 1763"/>
                <a:gd name="T37" fmla="*/ 113 h 404"/>
                <a:gd name="T38" fmla="*/ 196 w 1763"/>
                <a:gd name="T39" fmla="*/ 345 h 404"/>
                <a:gd name="T40" fmla="*/ 273 w 1763"/>
                <a:gd name="T41" fmla="*/ 374 h 404"/>
                <a:gd name="T42" fmla="*/ 0 w 1763"/>
                <a:gd name="T43" fmla="*/ 392 h 404"/>
                <a:gd name="T44" fmla="*/ 41 w 1763"/>
                <a:gd name="T45" fmla="*/ 285 h 404"/>
                <a:gd name="T46" fmla="*/ 124 w 1763"/>
                <a:gd name="T47" fmla="*/ 315 h 404"/>
                <a:gd name="T48" fmla="*/ 1265 w 1763"/>
                <a:gd name="T49" fmla="*/ 0 h 404"/>
                <a:gd name="T50" fmla="*/ 1568 w 1763"/>
                <a:gd name="T51" fmla="*/ 0 h 4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63"/>
                <a:gd name="T79" fmla="*/ 0 h 404"/>
                <a:gd name="T80" fmla="*/ 1763 w 1763"/>
                <a:gd name="T81" fmla="*/ 404 h 4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63" h="404">
                  <a:moveTo>
                    <a:pt x="1568" y="0"/>
                  </a:moveTo>
                  <a:lnTo>
                    <a:pt x="1662" y="321"/>
                  </a:lnTo>
                  <a:lnTo>
                    <a:pt x="1763" y="327"/>
                  </a:lnTo>
                  <a:lnTo>
                    <a:pt x="1644" y="398"/>
                  </a:lnTo>
                  <a:lnTo>
                    <a:pt x="1459" y="326"/>
                  </a:lnTo>
                  <a:lnTo>
                    <a:pt x="1555" y="326"/>
                  </a:lnTo>
                  <a:lnTo>
                    <a:pt x="1455" y="107"/>
                  </a:lnTo>
                  <a:lnTo>
                    <a:pt x="1193" y="345"/>
                  </a:lnTo>
                  <a:lnTo>
                    <a:pt x="1300" y="369"/>
                  </a:lnTo>
                  <a:lnTo>
                    <a:pt x="1063" y="404"/>
                  </a:lnTo>
                  <a:lnTo>
                    <a:pt x="991" y="297"/>
                  </a:lnTo>
                  <a:lnTo>
                    <a:pt x="1080" y="321"/>
                  </a:lnTo>
                  <a:lnTo>
                    <a:pt x="1295" y="113"/>
                  </a:lnTo>
                  <a:lnTo>
                    <a:pt x="742" y="351"/>
                  </a:lnTo>
                  <a:lnTo>
                    <a:pt x="813" y="369"/>
                  </a:lnTo>
                  <a:lnTo>
                    <a:pt x="594" y="404"/>
                  </a:lnTo>
                  <a:lnTo>
                    <a:pt x="546" y="315"/>
                  </a:lnTo>
                  <a:lnTo>
                    <a:pt x="629" y="327"/>
                  </a:lnTo>
                  <a:lnTo>
                    <a:pt x="1063" y="113"/>
                  </a:lnTo>
                  <a:lnTo>
                    <a:pt x="196" y="345"/>
                  </a:lnTo>
                  <a:lnTo>
                    <a:pt x="273" y="374"/>
                  </a:lnTo>
                  <a:lnTo>
                    <a:pt x="0" y="392"/>
                  </a:lnTo>
                  <a:lnTo>
                    <a:pt x="41" y="285"/>
                  </a:lnTo>
                  <a:lnTo>
                    <a:pt x="124" y="315"/>
                  </a:lnTo>
                  <a:lnTo>
                    <a:pt x="1265" y="0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  <p:sp>
          <p:nvSpPr>
            <p:cNvPr id="106547" name="Freeform 37"/>
            <p:cNvSpPr>
              <a:spLocks noChangeArrowheads="1"/>
            </p:cNvSpPr>
            <p:nvPr/>
          </p:nvSpPr>
          <p:spPr bwMode="auto">
            <a:xfrm flipH="1">
              <a:off x="480" y="1200"/>
              <a:ext cx="1758" cy="408"/>
            </a:xfrm>
            <a:custGeom>
              <a:avLst/>
              <a:gdLst>
                <a:gd name="T0" fmla="*/ 1176 w 1758"/>
                <a:gd name="T1" fmla="*/ 0 h 408"/>
                <a:gd name="T2" fmla="*/ 1639 w 1758"/>
                <a:gd name="T3" fmla="*/ 307 h 408"/>
                <a:gd name="T4" fmla="*/ 1758 w 1758"/>
                <a:gd name="T5" fmla="*/ 278 h 408"/>
                <a:gd name="T6" fmla="*/ 1686 w 1758"/>
                <a:gd name="T7" fmla="*/ 408 h 408"/>
                <a:gd name="T8" fmla="*/ 1467 w 1758"/>
                <a:gd name="T9" fmla="*/ 343 h 408"/>
                <a:gd name="T10" fmla="*/ 1555 w 1758"/>
                <a:gd name="T11" fmla="*/ 326 h 408"/>
                <a:gd name="T12" fmla="*/ 1176 w 1758"/>
                <a:gd name="T13" fmla="*/ 143 h 408"/>
                <a:gd name="T14" fmla="*/ 1188 w 1758"/>
                <a:gd name="T15" fmla="*/ 307 h 408"/>
                <a:gd name="T16" fmla="*/ 1318 w 1758"/>
                <a:gd name="T17" fmla="*/ 297 h 408"/>
                <a:gd name="T18" fmla="*/ 1164 w 1758"/>
                <a:gd name="T19" fmla="*/ 404 h 408"/>
                <a:gd name="T20" fmla="*/ 974 w 1758"/>
                <a:gd name="T21" fmla="*/ 337 h 408"/>
                <a:gd name="T22" fmla="*/ 1075 w 1758"/>
                <a:gd name="T23" fmla="*/ 319 h 408"/>
                <a:gd name="T24" fmla="*/ 1009 w 1758"/>
                <a:gd name="T25" fmla="*/ 143 h 408"/>
                <a:gd name="T26" fmla="*/ 742 w 1758"/>
                <a:gd name="T27" fmla="*/ 351 h 408"/>
                <a:gd name="T28" fmla="*/ 813 w 1758"/>
                <a:gd name="T29" fmla="*/ 369 h 408"/>
                <a:gd name="T30" fmla="*/ 594 w 1758"/>
                <a:gd name="T31" fmla="*/ 404 h 408"/>
                <a:gd name="T32" fmla="*/ 546 w 1758"/>
                <a:gd name="T33" fmla="*/ 315 h 408"/>
                <a:gd name="T34" fmla="*/ 629 w 1758"/>
                <a:gd name="T35" fmla="*/ 327 h 408"/>
                <a:gd name="T36" fmla="*/ 849 w 1758"/>
                <a:gd name="T37" fmla="*/ 137 h 408"/>
                <a:gd name="T38" fmla="*/ 196 w 1758"/>
                <a:gd name="T39" fmla="*/ 345 h 408"/>
                <a:gd name="T40" fmla="*/ 273 w 1758"/>
                <a:gd name="T41" fmla="*/ 374 h 408"/>
                <a:gd name="T42" fmla="*/ 0 w 1758"/>
                <a:gd name="T43" fmla="*/ 392 h 408"/>
                <a:gd name="T44" fmla="*/ 41 w 1758"/>
                <a:gd name="T45" fmla="*/ 285 h 408"/>
                <a:gd name="T46" fmla="*/ 124 w 1758"/>
                <a:gd name="T47" fmla="*/ 315 h 408"/>
                <a:gd name="T48" fmla="*/ 861 w 1758"/>
                <a:gd name="T49" fmla="*/ 0 h 408"/>
                <a:gd name="T50" fmla="*/ 1176 w 1758"/>
                <a:gd name="T51" fmla="*/ 0 h 4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8"/>
                <a:gd name="T79" fmla="*/ 0 h 408"/>
                <a:gd name="T80" fmla="*/ 1758 w 1758"/>
                <a:gd name="T81" fmla="*/ 408 h 4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8" h="408">
                  <a:moveTo>
                    <a:pt x="1176" y="0"/>
                  </a:moveTo>
                  <a:lnTo>
                    <a:pt x="1639" y="307"/>
                  </a:lnTo>
                  <a:lnTo>
                    <a:pt x="1758" y="278"/>
                  </a:lnTo>
                  <a:lnTo>
                    <a:pt x="1686" y="408"/>
                  </a:lnTo>
                  <a:lnTo>
                    <a:pt x="1467" y="343"/>
                  </a:lnTo>
                  <a:lnTo>
                    <a:pt x="1555" y="326"/>
                  </a:lnTo>
                  <a:lnTo>
                    <a:pt x="1176" y="143"/>
                  </a:lnTo>
                  <a:lnTo>
                    <a:pt x="1188" y="307"/>
                  </a:lnTo>
                  <a:lnTo>
                    <a:pt x="1318" y="297"/>
                  </a:lnTo>
                  <a:lnTo>
                    <a:pt x="1164" y="404"/>
                  </a:lnTo>
                  <a:lnTo>
                    <a:pt x="974" y="337"/>
                  </a:lnTo>
                  <a:lnTo>
                    <a:pt x="1075" y="319"/>
                  </a:lnTo>
                  <a:lnTo>
                    <a:pt x="1009" y="143"/>
                  </a:lnTo>
                  <a:lnTo>
                    <a:pt x="742" y="351"/>
                  </a:lnTo>
                  <a:lnTo>
                    <a:pt x="813" y="369"/>
                  </a:lnTo>
                  <a:lnTo>
                    <a:pt x="594" y="404"/>
                  </a:lnTo>
                  <a:lnTo>
                    <a:pt x="546" y="315"/>
                  </a:lnTo>
                  <a:lnTo>
                    <a:pt x="629" y="327"/>
                  </a:lnTo>
                  <a:lnTo>
                    <a:pt x="849" y="137"/>
                  </a:lnTo>
                  <a:lnTo>
                    <a:pt x="196" y="345"/>
                  </a:lnTo>
                  <a:lnTo>
                    <a:pt x="273" y="374"/>
                  </a:lnTo>
                  <a:lnTo>
                    <a:pt x="0" y="392"/>
                  </a:lnTo>
                  <a:lnTo>
                    <a:pt x="41" y="285"/>
                  </a:lnTo>
                  <a:lnTo>
                    <a:pt x="124" y="315"/>
                  </a:lnTo>
                  <a:lnTo>
                    <a:pt x="861" y="0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5029200" y="965200"/>
            <a:ext cx="3579813" cy="1801813"/>
            <a:chOff x="3168" y="864"/>
            <a:chExt cx="2255" cy="1135"/>
          </a:xfrm>
        </p:grpSpPr>
        <p:sp>
          <p:nvSpPr>
            <p:cNvPr id="106507" name="Text Box 39"/>
            <p:cNvSpPr txBox="1">
              <a:spLocks noChangeArrowheads="1"/>
            </p:cNvSpPr>
            <p:nvPr/>
          </p:nvSpPr>
          <p:spPr bwMode="auto">
            <a:xfrm>
              <a:off x="3168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P0</a:t>
              </a:r>
            </a:p>
          </p:txBody>
        </p:sp>
        <p:sp>
          <p:nvSpPr>
            <p:cNvPr id="106508" name="Text Box 40"/>
            <p:cNvSpPr txBox="1">
              <a:spLocks noChangeArrowheads="1"/>
            </p:cNvSpPr>
            <p:nvPr/>
          </p:nvSpPr>
          <p:spPr bwMode="auto">
            <a:xfrm>
              <a:off x="3552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P1</a:t>
              </a:r>
            </a:p>
          </p:txBody>
        </p:sp>
        <p:sp>
          <p:nvSpPr>
            <p:cNvPr id="106509" name="Text Box 41"/>
            <p:cNvSpPr txBox="1">
              <a:spLocks noChangeArrowheads="1"/>
            </p:cNvSpPr>
            <p:nvPr/>
          </p:nvSpPr>
          <p:spPr bwMode="auto">
            <a:xfrm>
              <a:off x="3936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P2</a:t>
              </a:r>
            </a:p>
          </p:txBody>
        </p:sp>
        <p:sp>
          <p:nvSpPr>
            <p:cNvPr id="106510" name="Text Box 42"/>
            <p:cNvSpPr txBox="1">
              <a:spLocks noChangeArrowheads="1"/>
            </p:cNvSpPr>
            <p:nvPr/>
          </p:nvSpPr>
          <p:spPr bwMode="auto">
            <a:xfrm>
              <a:off x="4320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P3</a:t>
              </a:r>
            </a:p>
          </p:txBody>
        </p:sp>
        <p:sp>
          <p:nvSpPr>
            <p:cNvPr id="106511" name="Text Box 43"/>
            <p:cNvSpPr txBox="1">
              <a:spLocks noChangeArrowheads="1"/>
            </p:cNvSpPr>
            <p:nvPr/>
          </p:nvSpPr>
          <p:spPr bwMode="auto">
            <a:xfrm>
              <a:off x="4704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P4</a:t>
              </a:r>
            </a:p>
          </p:txBody>
        </p:sp>
        <p:sp>
          <p:nvSpPr>
            <p:cNvPr id="106512" name="Text Box 44"/>
            <p:cNvSpPr txBox="1">
              <a:spLocks noChangeArrowheads="1"/>
            </p:cNvSpPr>
            <p:nvPr/>
          </p:nvSpPr>
          <p:spPr bwMode="auto">
            <a:xfrm>
              <a:off x="5088" y="864"/>
              <a:ext cx="336" cy="288"/>
            </a:xfrm>
            <a:prstGeom prst="rect">
              <a:avLst/>
            </a:prstGeom>
            <a:solidFill>
              <a:srgbClr val="00ADEF"/>
            </a:solidFill>
            <a:ln w="9360">
              <a:solidFill>
                <a:srgbClr val="131313"/>
              </a:solidFill>
              <a:miter lim="800000"/>
              <a:headEnd/>
              <a:tailEnd/>
            </a:ln>
          </p:spPr>
          <p:txBody>
            <a:bodyPr lIns="90000" tIns="91440" rIns="90000" bIns="91440">
              <a:prstTxWarp prst="textNoShape">
                <a:avLst/>
              </a:prstTxWarp>
            </a:bodyPr>
            <a:lstStyle/>
            <a:p>
              <a:pPr algn="ctr" defTabSz="457200" eaLnBrk="1" hangingPunct="1">
                <a:spcBef>
                  <a:spcPts val="1000"/>
                </a:spcBef>
                <a:buClr>
                  <a:srgbClr val="131313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131313"/>
                  </a:solidFill>
                  <a:ea typeface="Times New Roman" charset="0"/>
                  <a:cs typeface="Times New Roman" charset="0"/>
                </a:rPr>
                <a:t>P5</a:t>
              </a:r>
            </a:p>
          </p:txBody>
        </p:sp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3264" y="1632"/>
              <a:ext cx="2063" cy="367"/>
              <a:chOff x="3264" y="1632"/>
              <a:chExt cx="2063" cy="367"/>
            </a:xfrm>
          </p:grpSpPr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3264" y="1632"/>
                <a:ext cx="479" cy="367"/>
                <a:chOff x="3264" y="1632"/>
                <a:chExt cx="479" cy="367"/>
              </a:xfrm>
            </p:grpSpPr>
            <p:sp>
              <p:nvSpPr>
                <p:cNvPr id="106531" name="Oval 47"/>
                <p:cNvSpPr>
                  <a:spLocks noChangeArrowheads="1"/>
                </p:cNvSpPr>
                <p:nvPr/>
              </p:nvSpPr>
              <p:spPr bwMode="auto">
                <a:xfrm>
                  <a:off x="3264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32" name="Oval 48"/>
                <p:cNvSpPr>
                  <a:spLocks noChangeArrowheads="1"/>
                </p:cNvSpPr>
                <p:nvPr/>
              </p:nvSpPr>
              <p:spPr bwMode="auto">
                <a:xfrm>
                  <a:off x="3264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33" name="Line 49"/>
                <p:cNvSpPr>
                  <a:spLocks noChangeShapeType="1"/>
                </p:cNvSpPr>
                <p:nvPr/>
              </p:nvSpPr>
              <p:spPr bwMode="auto">
                <a:xfrm>
                  <a:off x="3264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34" name="Line 50"/>
                <p:cNvSpPr>
                  <a:spLocks noChangeShapeType="1"/>
                </p:cNvSpPr>
                <p:nvPr/>
              </p:nvSpPr>
              <p:spPr bwMode="auto">
                <a:xfrm>
                  <a:off x="3744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51"/>
              <p:cNvGrpSpPr>
                <a:grpSpLocks/>
              </p:cNvGrpSpPr>
              <p:nvPr/>
            </p:nvGrpSpPr>
            <p:grpSpPr bwMode="auto">
              <a:xfrm>
                <a:off x="3792" y="1632"/>
                <a:ext cx="479" cy="367"/>
                <a:chOff x="3792" y="1632"/>
                <a:chExt cx="479" cy="367"/>
              </a:xfrm>
            </p:grpSpPr>
            <p:sp>
              <p:nvSpPr>
                <p:cNvPr id="106527" name="Oval 52"/>
                <p:cNvSpPr>
                  <a:spLocks noChangeArrowheads="1"/>
                </p:cNvSpPr>
                <p:nvPr/>
              </p:nvSpPr>
              <p:spPr bwMode="auto">
                <a:xfrm>
                  <a:off x="3792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8" name="Oval 53"/>
                <p:cNvSpPr>
                  <a:spLocks noChangeArrowheads="1"/>
                </p:cNvSpPr>
                <p:nvPr/>
              </p:nvSpPr>
              <p:spPr bwMode="auto">
                <a:xfrm>
                  <a:off x="3792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9" name="Line 54"/>
                <p:cNvSpPr>
                  <a:spLocks noChangeShapeType="1"/>
                </p:cNvSpPr>
                <p:nvPr/>
              </p:nvSpPr>
              <p:spPr bwMode="auto">
                <a:xfrm>
                  <a:off x="3792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30" name="Line 55"/>
                <p:cNvSpPr>
                  <a:spLocks noChangeShapeType="1"/>
                </p:cNvSpPr>
                <p:nvPr/>
              </p:nvSpPr>
              <p:spPr bwMode="auto">
                <a:xfrm>
                  <a:off x="4272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56"/>
              <p:cNvGrpSpPr>
                <a:grpSpLocks/>
              </p:cNvGrpSpPr>
              <p:nvPr/>
            </p:nvGrpSpPr>
            <p:grpSpPr bwMode="auto">
              <a:xfrm>
                <a:off x="4320" y="1632"/>
                <a:ext cx="479" cy="367"/>
                <a:chOff x="4320" y="1632"/>
                <a:chExt cx="479" cy="367"/>
              </a:xfrm>
            </p:grpSpPr>
            <p:sp>
              <p:nvSpPr>
                <p:cNvPr id="106523" name="Oval 57"/>
                <p:cNvSpPr>
                  <a:spLocks noChangeArrowheads="1"/>
                </p:cNvSpPr>
                <p:nvPr/>
              </p:nvSpPr>
              <p:spPr bwMode="auto">
                <a:xfrm>
                  <a:off x="4320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4" name="Oval 58"/>
                <p:cNvSpPr>
                  <a:spLocks noChangeArrowheads="1"/>
                </p:cNvSpPr>
                <p:nvPr/>
              </p:nvSpPr>
              <p:spPr bwMode="auto">
                <a:xfrm>
                  <a:off x="4320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5" name="Line 59"/>
                <p:cNvSpPr>
                  <a:spLocks noChangeShapeType="1"/>
                </p:cNvSpPr>
                <p:nvPr/>
              </p:nvSpPr>
              <p:spPr bwMode="auto">
                <a:xfrm>
                  <a:off x="4320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26" name="Line 60"/>
                <p:cNvSpPr>
                  <a:spLocks noChangeShapeType="1"/>
                </p:cNvSpPr>
                <p:nvPr/>
              </p:nvSpPr>
              <p:spPr bwMode="auto">
                <a:xfrm>
                  <a:off x="4800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61"/>
              <p:cNvGrpSpPr>
                <a:grpSpLocks/>
              </p:cNvGrpSpPr>
              <p:nvPr/>
            </p:nvGrpSpPr>
            <p:grpSpPr bwMode="auto">
              <a:xfrm>
                <a:off x="4848" y="1632"/>
                <a:ext cx="479" cy="367"/>
                <a:chOff x="4848" y="1632"/>
                <a:chExt cx="479" cy="367"/>
              </a:xfrm>
            </p:grpSpPr>
            <p:sp>
              <p:nvSpPr>
                <p:cNvPr id="106519" name="Oval 62"/>
                <p:cNvSpPr>
                  <a:spLocks noChangeArrowheads="1"/>
                </p:cNvSpPr>
                <p:nvPr/>
              </p:nvSpPr>
              <p:spPr bwMode="auto">
                <a:xfrm>
                  <a:off x="4848" y="1632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0" name="Oval 63"/>
                <p:cNvSpPr>
                  <a:spLocks noChangeArrowheads="1"/>
                </p:cNvSpPr>
                <p:nvPr/>
              </p:nvSpPr>
              <p:spPr bwMode="auto">
                <a:xfrm>
                  <a:off x="4848" y="1913"/>
                  <a:ext cx="480" cy="87"/>
                </a:xfrm>
                <a:prstGeom prst="ellips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7200" eaLnBrk="1" hangingPunct="1"/>
                  <a:endParaRPr lang="en-US" sz="1800">
                    <a:ea typeface="DejaVu Sans" charset="0"/>
                    <a:cs typeface="DejaVu Sans" charset="0"/>
                  </a:endParaRPr>
                </a:p>
              </p:txBody>
            </p:sp>
            <p:sp>
              <p:nvSpPr>
                <p:cNvPr id="106521" name="Line 64"/>
                <p:cNvSpPr>
                  <a:spLocks noChangeShapeType="1"/>
                </p:cNvSpPr>
                <p:nvPr/>
              </p:nvSpPr>
              <p:spPr bwMode="auto">
                <a:xfrm>
                  <a:off x="4848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22" name="Line 65"/>
                <p:cNvSpPr>
                  <a:spLocks noChangeShapeType="1"/>
                </p:cNvSpPr>
                <p:nvPr/>
              </p:nvSpPr>
              <p:spPr bwMode="auto">
                <a:xfrm>
                  <a:off x="5328" y="1675"/>
                  <a:ext cx="1" cy="281"/>
                </a:xfrm>
                <a:prstGeom prst="line">
                  <a:avLst/>
                </a:prstGeom>
                <a:noFill/>
                <a:ln w="31680">
                  <a:solidFill>
                    <a:srgbClr val="131313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6514" name="Freeform 66"/>
            <p:cNvSpPr>
              <a:spLocks noChangeArrowheads="1"/>
            </p:cNvSpPr>
            <p:nvPr/>
          </p:nvSpPr>
          <p:spPr bwMode="auto">
            <a:xfrm>
              <a:off x="3183" y="1204"/>
              <a:ext cx="2215" cy="416"/>
            </a:xfrm>
            <a:custGeom>
              <a:avLst/>
              <a:gdLst>
                <a:gd name="T0" fmla="*/ 0 w 2215"/>
                <a:gd name="T1" fmla="*/ 0 h 416"/>
                <a:gd name="T2" fmla="*/ 421 w 2215"/>
                <a:gd name="T3" fmla="*/ 137 h 416"/>
                <a:gd name="T4" fmla="*/ 362 w 2215"/>
                <a:gd name="T5" fmla="*/ 303 h 416"/>
                <a:gd name="T6" fmla="*/ 261 w 2215"/>
                <a:gd name="T7" fmla="*/ 274 h 416"/>
                <a:gd name="T8" fmla="*/ 315 w 2215"/>
                <a:gd name="T9" fmla="*/ 404 h 416"/>
                <a:gd name="T10" fmla="*/ 534 w 2215"/>
                <a:gd name="T11" fmla="*/ 339 h 416"/>
                <a:gd name="T12" fmla="*/ 446 w 2215"/>
                <a:gd name="T13" fmla="*/ 322 h 416"/>
                <a:gd name="T14" fmla="*/ 611 w 2215"/>
                <a:gd name="T15" fmla="*/ 185 h 416"/>
                <a:gd name="T16" fmla="*/ 790 w 2215"/>
                <a:gd name="T17" fmla="*/ 185 h 416"/>
                <a:gd name="T18" fmla="*/ 813 w 2215"/>
                <a:gd name="T19" fmla="*/ 303 h 416"/>
                <a:gd name="T20" fmla="*/ 724 w 2215"/>
                <a:gd name="T21" fmla="*/ 291 h 416"/>
                <a:gd name="T22" fmla="*/ 831 w 2215"/>
                <a:gd name="T23" fmla="*/ 410 h 416"/>
                <a:gd name="T24" fmla="*/ 997 w 2215"/>
                <a:gd name="T25" fmla="*/ 315 h 416"/>
                <a:gd name="T26" fmla="*/ 926 w 2215"/>
                <a:gd name="T27" fmla="*/ 315 h 416"/>
                <a:gd name="T28" fmla="*/ 980 w 2215"/>
                <a:gd name="T29" fmla="*/ 190 h 416"/>
                <a:gd name="T30" fmla="*/ 1146 w 2215"/>
                <a:gd name="T31" fmla="*/ 190 h 416"/>
                <a:gd name="T32" fmla="*/ 1259 w 2215"/>
                <a:gd name="T33" fmla="*/ 347 h 416"/>
                <a:gd name="T34" fmla="*/ 1188 w 2215"/>
                <a:gd name="T35" fmla="*/ 365 h 416"/>
                <a:gd name="T36" fmla="*/ 1377 w 2215"/>
                <a:gd name="T37" fmla="*/ 416 h 416"/>
                <a:gd name="T38" fmla="*/ 1455 w 2215"/>
                <a:gd name="T39" fmla="*/ 311 h 416"/>
                <a:gd name="T40" fmla="*/ 1372 w 2215"/>
                <a:gd name="T41" fmla="*/ 323 h 416"/>
                <a:gd name="T42" fmla="*/ 1383 w 2215"/>
                <a:gd name="T43" fmla="*/ 185 h 416"/>
                <a:gd name="T44" fmla="*/ 1609 w 2215"/>
                <a:gd name="T45" fmla="*/ 185 h 416"/>
                <a:gd name="T46" fmla="*/ 1805 w 2215"/>
                <a:gd name="T47" fmla="*/ 341 h 416"/>
                <a:gd name="T48" fmla="*/ 1728 w 2215"/>
                <a:gd name="T49" fmla="*/ 370 h 416"/>
                <a:gd name="T50" fmla="*/ 1936 w 2215"/>
                <a:gd name="T51" fmla="*/ 410 h 416"/>
                <a:gd name="T52" fmla="*/ 1960 w 2215"/>
                <a:gd name="T53" fmla="*/ 281 h 416"/>
                <a:gd name="T54" fmla="*/ 1877 w 2215"/>
                <a:gd name="T55" fmla="*/ 311 h 416"/>
                <a:gd name="T56" fmla="*/ 1781 w 2215"/>
                <a:gd name="T57" fmla="*/ 143 h 416"/>
                <a:gd name="T58" fmla="*/ 2215 w 2215"/>
                <a:gd name="T59" fmla="*/ 0 h 416"/>
                <a:gd name="T60" fmla="*/ 0 w 2215"/>
                <a:gd name="T61" fmla="*/ 0 h 4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15"/>
                <a:gd name="T94" fmla="*/ 0 h 416"/>
                <a:gd name="T95" fmla="*/ 2215 w 2215"/>
                <a:gd name="T96" fmla="*/ 416 h 41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15" h="416">
                  <a:moveTo>
                    <a:pt x="0" y="0"/>
                  </a:moveTo>
                  <a:lnTo>
                    <a:pt x="421" y="137"/>
                  </a:lnTo>
                  <a:lnTo>
                    <a:pt x="362" y="303"/>
                  </a:lnTo>
                  <a:lnTo>
                    <a:pt x="261" y="274"/>
                  </a:lnTo>
                  <a:lnTo>
                    <a:pt x="315" y="404"/>
                  </a:lnTo>
                  <a:lnTo>
                    <a:pt x="534" y="339"/>
                  </a:lnTo>
                  <a:lnTo>
                    <a:pt x="446" y="322"/>
                  </a:lnTo>
                  <a:lnTo>
                    <a:pt x="611" y="185"/>
                  </a:lnTo>
                  <a:lnTo>
                    <a:pt x="790" y="185"/>
                  </a:lnTo>
                  <a:lnTo>
                    <a:pt x="813" y="303"/>
                  </a:lnTo>
                  <a:lnTo>
                    <a:pt x="724" y="291"/>
                  </a:lnTo>
                  <a:lnTo>
                    <a:pt x="831" y="410"/>
                  </a:lnTo>
                  <a:lnTo>
                    <a:pt x="997" y="315"/>
                  </a:lnTo>
                  <a:lnTo>
                    <a:pt x="926" y="315"/>
                  </a:lnTo>
                  <a:lnTo>
                    <a:pt x="980" y="190"/>
                  </a:lnTo>
                  <a:lnTo>
                    <a:pt x="1146" y="190"/>
                  </a:lnTo>
                  <a:lnTo>
                    <a:pt x="1259" y="347"/>
                  </a:lnTo>
                  <a:lnTo>
                    <a:pt x="1188" y="365"/>
                  </a:lnTo>
                  <a:lnTo>
                    <a:pt x="1377" y="416"/>
                  </a:lnTo>
                  <a:lnTo>
                    <a:pt x="1455" y="311"/>
                  </a:lnTo>
                  <a:lnTo>
                    <a:pt x="1372" y="323"/>
                  </a:lnTo>
                  <a:lnTo>
                    <a:pt x="1383" y="185"/>
                  </a:lnTo>
                  <a:lnTo>
                    <a:pt x="1609" y="185"/>
                  </a:lnTo>
                  <a:lnTo>
                    <a:pt x="1805" y="341"/>
                  </a:lnTo>
                  <a:lnTo>
                    <a:pt x="1728" y="370"/>
                  </a:lnTo>
                  <a:lnTo>
                    <a:pt x="1936" y="410"/>
                  </a:lnTo>
                  <a:lnTo>
                    <a:pt x="1960" y="281"/>
                  </a:lnTo>
                  <a:lnTo>
                    <a:pt x="1877" y="311"/>
                  </a:lnTo>
                  <a:lnTo>
                    <a:pt x="1781" y="143"/>
                  </a:lnTo>
                  <a:lnTo>
                    <a:pt x="22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13131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>
                <a:ea typeface="DejaVu Sans" charset="0"/>
                <a:cs typeface="DejaVu Sans" charset="0"/>
              </a:endParaRPr>
            </a:p>
          </p:txBody>
        </p:sp>
      </p:grpSp>
      <p:sp>
        <p:nvSpPr>
          <p:cNvPr id="106503" name="Text Box 67"/>
          <p:cNvSpPr txBox="1">
            <a:spLocks noChangeArrowheads="1"/>
          </p:cNvSpPr>
          <p:nvPr/>
        </p:nvSpPr>
        <p:spPr bwMode="auto">
          <a:xfrm>
            <a:off x="1492250" y="2863850"/>
            <a:ext cx="14573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buClr>
                <a:srgbClr val="131313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131313"/>
                </a:solidFill>
                <a:ea typeface="Times New Roman" charset="0"/>
                <a:cs typeface="Times New Roman" charset="0"/>
              </a:rPr>
              <a:t>Independent I/O</a:t>
            </a:r>
          </a:p>
        </p:txBody>
      </p:sp>
      <p:sp>
        <p:nvSpPr>
          <p:cNvPr id="106504" name="Text Box 68"/>
          <p:cNvSpPr txBox="1">
            <a:spLocks noChangeArrowheads="1"/>
          </p:cNvSpPr>
          <p:nvPr/>
        </p:nvSpPr>
        <p:spPr bwMode="auto">
          <a:xfrm>
            <a:off x="6188075" y="2879725"/>
            <a:ext cx="1208088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defTabSz="457200" eaLnBrk="1" hangingPunct="1">
              <a:buClr>
                <a:srgbClr val="131313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131313"/>
                </a:solidFill>
                <a:ea typeface="Times New Roman" charset="0"/>
                <a:cs typeface="Times New Roman" charset="0"/>
              </a:rPr>
              <a:t>Collective I/O</a:t>
            </a:r>
          </a:p>
        </p:txBody>
      </p:sp>
      <p:sp>
        <p:nvSpPr>
          <p:cNvPr id="106505" name="Text Box 70"/>
          <p:cNvSpPr txBox="1">
            <a:spLocks noChangeArrowheads="1"/>
          </p:cNvSpPr>
          <p:nvPr/>
        </p:nvSpPr>
        <p:spPr bwMode="auto">
          <a:xfrm>
            <a:off x="3192463" y="6526213"/>
            <a:ext cx="3475037" cy="304800"/>
          </a:xfrm>
          <a:prstGeom prst="rect">
            <a:avLst/>
          </a:prstGeom>
          <a:solidFill>
            <a:srgbClr val="E3FFF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Slide from Rob Ross, Rob Latham at ANL</a:t>
            </a:r>
          </a:p>
        </p:txBody>
      </p:sp>
      <p:pic>
        <p:nvPicPr>
          <p:cNvPr id="106506" name="Picture 71" descr="argonne_header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1575" y="6470650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024469"/>
            <a:ext cx="8466667" cy="5324535"/>
          </a:xfrm>
        </p:spPr>
        <p:txBody>
          <a:bodyPr wrap="square">
            <a:spAutoFit/>
          </a:bodyPr>
          <a:lstStyle/>
          <a:p>
            <a:pPr marL="282575" indent="-282575" eaLnBrk="1" hangingPunct="1"/>
            <a:r>
              <a:rPr lang="en-GB" dirty="0" smtClean="0"/>
              <a:t>Collective Buffering</a:t>
            </a:r>
          </a:p>
          <a:p>
            <a:pPr marL="685800" lvl="1" indent="-288925" eaLnBrk="1" hangingPunct="1"/>
            <a:r>
              <a:rPr lang="en-GB" dirty="0" smtClean="0"/>
              <a:t>Consolidates I/O requests from all </a:t>
            </a:r>
            <a:r>
              <a:rPr lang="en-GB" dirty="0" err="1" smtClean="0"/>
              <a:t>procs</a:t>
            </a:r>
            <a:endParaRPr lang="en-GB" dirty="0" smtClean="0"/>
          </a:p>
          <a:p>
            <a:pPr marL="685800" lvl="1" indent="-288925" eaLnBrk="1" hangingPunct="1"/>
            <a:r>
              <a:rPr lang="en-GB" dirty="0" smtClean="0"/>
              <a:t>Only a subset of </a:t>
            </a:r>
            <a:r>
              <a:rPr lang="en-GB" dirty="0" err="1" smtClean="0"/>
              <a:t>procs</a:t>
            </a:r>
            <a:r>
              <a:rPr lang="en-GB" dirty="0" smtClean="0"/>
              <a:t> (called aggregators) write to the file</a:t>
            </a:r>
          </a:p>
          <a:p>
            <a:pPr marL="685800" lvl="1" indent="-288925" eaLnBrk="1" hangingPunct="1"/>
            <a:r>
              <a:rPr lang="en-GB" dirty="0" smtClean="0"/>
              <a:t>Key point is to limit writers so that tasks are not competing for same I/O block of data</a:t>
            </a:r>
          </a:p>
          <a:p>
            <a:pPr marL="685800" lvl="1" indent="-288925" eaLnBrk="1" hangingPunct="1"/>
            <a:r>
              <a:rPr lang="en-GB" dirty="0" smtClean="0"/>
              <a:t>Various algorithms exist for aligning data to block boundaries</a:t>
            </a:r>
          </a:p>
          <a:p>
            <a:pPr marL="685800" lvl="1" indent="-288925" eaLnBrk="1" hangingPunct="1"/>
            <a:r>
              <a:rPr lang="en-GB" dirty="0" smtClean="0"/>
              <a:t>Collective buffering is controlled by MPI-IO hints: </a:t>
            </a:r>
            <a:r>
              <a:rPr lang="en-GB" dirty="0" err="1" smtClean="0"/>
              <a:t>romio_cb_read</a:t>
            </a:r>
            <a:r>
              <a:rPr lang="en-GB" dirty="0" smtClean="0"/>
              <a:t>, </a:t>
            </a:r>
            <a:r>
              <a:rPr lang="en-GB" dirty="0" err="1" smtClean="0"/>
              <a:t>romio_cb_write</a:t>
            </a:r>
            <a:r>
              <a:rPr lang="en-GB" dirty="0" smtClean="0"/>
              <a:t>, </a:t>
            </a:r>
            <a:r>
              <a:rPr lang="en-GB" dirty="0" err="1" smtClean="0"/>
              <a:t>cb_buffer_size</a:t>
            </a:r>
            <a:r>
              <a:rPr lang="en-GB" dirty="0" smtClean="0"/>
              <a:t>, </a:t>
            </a:r>
            <a:r>
              <a:rPr lang="en-GB" dirty="0" err="1" smtClean="0"/>
              <a:t>cb_nodes</a:t>
            </a:r>
            <a:r>
              <a:rPr lang="en-GB" dirty="0" smtClean="0"/>
              <a:t>, </a:t>
            </a:r>
            <a:r>
              <a:rPr lang="en-GB" dirty="0" err="1" smtClean="0"/>
              <a:t>cb_config_list</a:t>
            </a:r>
            <a:endParaRPr lang="en-GB" dirty="0" smtClean="0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 tIns="0" anchor="t">
            <a:spAutoFit/>
          </a:bodyPr>
          <a:lstStyle/>
          <a:p>
            <a:pPr eaLnBrk="1" hangingPunct="1"/>
            <a:r>
              <a:rPr lang="en-GB" smtClean="0"/>
              <a:t>MPI-IO Optimizations</a:t>
            </a: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C15893A0-F94C-D247-8086-135290F6768C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35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23334" y="1182951"/>
            <a:ext cx="8229600" cy="3330143"/>
          </a:xfrm>
        </p:spPr>
        <p:txBody>
          <a:bodyPr>
            <a:spAutoFit/>
          </a:bodyPr>
          <a:lstStyle/>
          <a:p>
            <a:pPr marL="282575" indent="-282575" eaLnBrk="1" hangingPunct="1"/>
            <a:r>
              <a:rPr lang="en-GB" sz="2800" dirty="0" smtClean="0"/>
              <a:t>When to use collective buffering </a:t>
            </a:r>
          </a:p>
          <a:p>
            <a:pPr marL="685800" lvl="1" indent="-288925" eaLnBrk="1" hangingPunct="1"/>
            <a:r>
              <a:rPr lang="en-GB" sz="2400" dirty="0" smtClean="0"/>
              <a:t>The smaller the write, the more likely it is to benefit from collective buffering</a:t>
            </a:r>
          </a:p>
          <a:p>
            <a:pPr marL="685800" lvl="1" indent="-288925" eaLnBrk="1" hangingPunct="1"/>
            <a:r>
              <a:rPr lang="en-GB" sz="2400" dirty="0" smtClean="0"/>
              <a:t>Large contiguous I/O will not benefit from collective buffering.  (If write size is larger than I/O block then there will not be contention from multiple </a:t>
            </a:r>
            <a:r>
              <a:rPr lang="en-GB" sz="2400" dirty="0" err="1" smtClean="0"/>
              <a:t>procs</a:t>
            </a:r>
            <a:r>
              <a:rPr lang="en-GB" sz="2400" dirty="0" smtClean="0"/>
              <a:t> for that block.)</a:t>
            </a:r>
          </a:p>
          <a:p>
            <a:pPr marL="685800" lvl="1" indent="-288925" eaLnBrk="1" hangingPunct="1"/>
            <a:r>
              <a:rPr lang="en-GB" sz="2400" dirty="0" smtClean="0"/>
              <a:t>Non-contiguous writes of any size will not see a benefit from collective buffering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143416"/>
            <a:ext cx="6781800" cy="1277273"/>
          </a:xfrm>
        </p:spPr>
        <p:txBody>
          <a:bodyPr tIns="0" anchor="t">
            <a:spAutoFit/>
          </a:bodyPr>
          <a:lstStyle/>
          <a:p>
            <a:pPr eaLnBrk="1" hangingPunct="1"/>
            <a:r>
              <a:rPr lang="en-GB" sz="4000" dirty="0" smtClean="0"/>
              <a:t>When to use collective buffering</a:t>
            </a:r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566F1D5F-E2DE-AC4C-8831-87640418FC3B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36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0597" name="Picture 5" descr="pfs-locking-scenarios.pdf"/>
          <p:cNvPicPr>
            <a:picLocks noChangeAspect="1"/>
          </p:cNvPicPr>
          <p:nvPr/>
        </p:nvPicPr>
        <p:blipFill>
          <a:blip r:embed="rId3"/>
          <a:srcRect l="28107" b="66418"/>
          <a:stretch>
            <a:fillRect/>
          </a:stretch>
        </p:blipFill>
        <p:spPr bwMode="auto">
          <a:xfrm>
            <a:off x="1041937" y="4992156"/>
            <a:ext cx="64643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7" descr="argonne_heade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1709" y="6414560"/>
            <a:ext cx="81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141356"/>
            <a:ext cx="6781800" cy="707886"/>
          </a:xfrm>
        </p:spPr>
        <p:txBody>
          <a:bodyPr/>
          <a:lstStyle/>
          <a:p>
            <a:r>
              <a:rPr lang="en-US" sz="4000" dirty="0" smtClean="0"/>
              <a:t>But how does MPI-IO perform?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930" r="5365"/>
          <a:stretch>
            <a:fillRect/>
          </a:stretch>
        </p:blipFill>
        <p:spPr>
          <a:xfrm>
            <a:off x="-16933" y="1913467"/>
            <a:ext cx="4451275" cy="3143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432" t="2476" r="5500"/>
          <a:stretch>
            <a:fillRect/>
          </a:stretch>
        </p:blipFill>
        <p:spPr>
          <a:xfrm>
            <a:off x="4741333" y="1930400"/>
            <a:ext cx="4402667" cy="3143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1" y="1049867"/>
            <a:ext cx="56387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IO Test using IOR benchmark on 576 cores on Hopper with </a:t>
            </a:r>
            <a:r>
              <a:rPr lang="en-US" sz="2000" dirty="0" err="1" smtClean="0"/>
              <a:t>Lustre</a:t>
            </a:r>
            <a:r>
              <a:rPr lang="en-US" sz="2000" dirty="0" smtClean="0"/>
              <a:t> file system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78000" y="5021263"/>
            <a:ext cx="1221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Transfer Size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0" y="5021263"/>
            <a:ext cx="1221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Transfer Size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11868" y="5452534"/>
            <a:ext cx="563879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MPI-IO performance depends on the file system, MPI-IO layer and data access pattern</a:t>
            </a:r>
            <a:endParaRPr lang="en-US" sz="20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38667" y="2607737"/>
            <a:ext cx="1913468" cy="3304861"/>
            <a:chOff x="338667" y="2607737"/>
            <a:chExt cx="1913468" cy="3304861"/>
          </a:xfrm>
        </p:grpSpPr>
        <p:sp>
          <p:nvSpPr>
            <p:cNvPr id="12" name="Oval 11"/>
            <p:cNvSpPr/>
            <p:nvPr/>
          </p:nvSpPr>
          <p:spPr>
            <a:xfrm>
              <a:off x="999068" y="2607737"/>
              <a:ext cx="1253067" cy="2556933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8667" y="5266267"/>
              <a:ext cx="1032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Hard sell to users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3" idx="0"/>
              <a:endCxn id="12" idx="3"/>
            </p:cNvCxnSpPr>
            <p:nvPr/>
          </p:nvCxnSpPr>
          <p:spPr>
            <a:xfrm rot="5400000" flipH="1" flipV="1">
              <a:off x="780829" y="4864522"/>
              <a:ext cx="476051" cy="3274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83267"/>
            <a:ext cx="8229600" cy="4327338"/>
          </a:xfrm>
        </p:spPr>
        <p:txBody>
          <a:bodyPr>
            <a:spAutoFit/>
          </a:bodyPr>
          <a:lstStyle/>
          <a:p>
            <a:pPr marL="282575" indent="-282575" eaLnBrk="1" hangingPunct="1"/>
            <a:r>
              <a:rPr lang="en-GB" dirty="0" smtClean="0"/>
              <a:t>MPI-IO is in the middle of the I/O stack</a:t>
            </a:r>
          </a:p>
          <a:p>
            <a:pPr marL="282575" indent="-282575" eaLnBrk="1" hangingPunct="1"/>
            <a:r>
              <a:rPr lang="en-GB" dirty="0" smtClean="0"/>
              <a:t>Provides optimizations typically low performing I/O patterns (non-contiguous I/O and small block I/O)</a:t>
            </a:r>
          </a:p>
          <a:p>
            <a:pPr marL="282575" indent="-282575" eaLnBrk="1" hangingPunct="1"/>
            <a:r>
              <a:rPr lang="en-GB" dirty="0" smtClean="0"/>
              <a:t>Performance highly depends on the vendor implementation of MPI-IO</a:t>
            </a:r>
          </a:p>
          <a:p>
            <a:pPr marL="282575" indent="-282575" eaLnBrk="1" hangingPunct="1"/>
            <a:r>
              <a:rPr lang="en-GB" dirty="0" smtClean="0"/>
              <a:t>You could use MPI-IO directly, but better to use a high level I/O library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 tIns="0" anchor="t">
            <a:spAutoFit/>
          </a:bodyPr>
          <a:lstStyle/>
          <a:p>
            <a:pPr eaLnBrk="1" hangingPunct="1"/>
            <a:r>
              <a:rPr lang="en-GB" smtClean="0"/>
              <a:t>MPI-IO Summary</a:t>
            </a:r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9CF66E4F-850C-5444-ADD3-7245FBD68D3B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38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4"/>
          <p:cNvSpPr>
            <a:spLocks noGrp="1"/>
          </p:cNvSpPr>
          <p:nvPr>
            <p:ph type="title"/>
          </p:nvPr>
        </p:nvSpPr>
        <p:spPr>
          <a:xfrm>
            <a:off x="726016" y="2713419"/>
            <a:ext cx="7691967" cy="1431161"/>
          </a:xfrm>
        </p:spPr>
        <p:txBody>
          <a:bodyPr wrap="square" tIns="0" anchor="t">
            <a:spAutoFit/>
          </a:bodyPr>
          <a:lstStyle/>
          <a:p>
            <a:pPr eaLnBrk="1" hangingPunct="1"/>
            <a:r>
              <a:rPr lang="en-US" sz="4500" dirty="0" smtClean="0"/>
              <a:t>High Level Parallel I/O Libraries</a:t>
            </a:r>
            <a:br>
              <a:rPr lang="en-US" sz="4500" dirty="0" smtClean="0"/>
            </a:br>
            <a:r>
              <a:rPr lang="en-US" sz="4500" dirty="0" smtClean="0"/>
              <a:t>(HDF5)</a:t>
            </a:r>
          </a:p>
        </p:txBody>
      </p:sp>
      <p:sp>
        <p:nvSpPr>
          <p:cNvPr id="114691" name="Slide Number Placeholder 3"/>
          <p:cNvSpPr txBox="1">
            <a:spLocks noGrp="1"/>
          </p:cNvSpPr>
          <p:nvPr/>
        </p:nvSpPr>
        <p:spPr bwMode="auto">
          <a:xfrm>
            <a:off x="8653463" y="6577013"/>
            <a:ext cx="3571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457200" eaLnBrk="1" hangingPunct="1"/>
            <a:fld id="{40609731-1CCA-7144-9D89-81848A0F799E}" type="slidenum">
              <a:rPr lang="en-US" sz="1000" b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pPr algn="r" defTabSz="457200" eaLnBrk="1" hangingPunct="1"/>
              <a:t>39</a:t>
            </a:fld>
            <a:endParaRPr lang="en-US" sz="1000" b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027"/>
          <p:cNvSpPr>
            <a:spLocks noChangeArrowheads="1"/>
          </p:cNvSpPr>
          <p:nvPr/>
        </p:nvSpPr>
        <p:spPr bwMode="auto">
          <a:xfrm>
            <a:off x="152400" y="939800"/>
            <a:ext cx="38100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5000"/>
              </a:spcBef>
              <a:buFontTx/>
              <a:buChar char="•"/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2" y="905932"/>
            <a:ext cx="1828800" cy="4660900"/>
          </a:xfrm>
          <a:prstGeom prst="rect">
            <a:avLst/>
          </a:prstGeom>
          <a:effectLst>
            <a:outerShdw blurRad="88900" dist="76200" dir="2700000">
              <a:srgbClr val="000000">
                <a:alpha val="43000"/>
              </a:srgbClr>
            </a:outerShdw>
          </a:effectLst>
        </p:spPr>
      </p:pic>
      <p:sp>
        <p:nvSpPr>
          <p:cNvPr id="30725" name="Text Box 1031"/>
          <p:cNvSpPr txBox="1">
            <a:spLocks noChangeArrowheads="1"/>
          </p:cNvSpPr>
          <p:nvPr/>
        </p:nvSpPr>
        <p:spPr bwMode="auto">
          <a:xfrm>
            <a:off x="3602038" y="6499225"/>
            <a:ext cx="4402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Images from David Randall, Paola Cessi, John Bell, T Scheibe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132" y="3890432"/>
            <a:ext cx="3886200" cy="2057400"/>
          </a:xfrm>
          <a:prstGeom prst="rect">
            <a:avLst/>
          </a:prstGeom>
          <a:effectLst>
            <a:outerShdw blurRad="76200" dist="76200" dir="2700000">
              <a:srgbClr val="000000">
                <a:alpha val="43000"/>
              </a:srgbClr>
            </a:outerShdw>
          </a:effectLst>
        </p:spPr>
      </p:pic>
      <p:pic>
        <p:nvPicPr>
          <p:cNvPr id="2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432" y="905932"/>
            <a:ext cx="2222500" cy="3124200"/>
          </a:xfrm>
          <a:prstGeom prst="rect">
            <a:avLst/>
          </a:prstGeom>
          <a:effectLst>
            <a:outerShdw blurRad="76200" dist="762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132" y="2310870"/>
            <a:ext cx="2641600" cy="2608262"/>
          </a:xfrm>
          <a:prstGeom prst="rect">
            <a:avLst/>
          </a:prstGeom>
          <a:effectLst>
            <a:outerShdw blurRad="76200" dist="76200" dir="2700000">
              <a:schemeClr val="bg2">
                <a:lumMod val="75000"/>
              </a:schemeClr>
            </a:outerShdw>
          </a:effectLst>
        </p:spPr>
      </p:pic>
      <p:pic>
        <p:nvPicPr>
          <p:cNvPr id="25" name="Picture 24" descr="Rand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070" y="4068232"/>
            <a:ext cx="2125662" cy="2057400"/>
          </a:xfrm>
          <a:prstGeom prst="rect">
            <a:avLst/>
          </a:prstGeom>
          <a:effectLst>
            <a:outerShdw blurRad="76200" dist="63500" dir="2700000">
              <a:schemeClr val="bg2">
                <a:lumMod val="75000"/>
              </a:scheme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16667" y="-124708"/>
            <a:ext cx="6781800" cy="120032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/>
              <a:t>Why is Parallel I/O for science applications so difficult?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4670" y="1329269"/>
            <a:ext cx="3860798" cy="432646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25000"/>
              </a:spcBef>
              <a:buFontTx/>
              <a:buChar char="•"/>
            </a:pPr>
            <a:r>
              <a:rPr lang="en-US" dirty="0" smtClean="0"/>
              <a:t>Scientists think about data in terms of their science problem: molecules, atoms, grid cells, particles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dirty="0" smtClean="0"/>
              <a:t>Ultimately, physical disks store bytes of data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dirty="0" smtClean="0"/>
              <a:t>Layers in between, the application and physical disks are at various levels of sophistication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28956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ASCII: 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Slow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Takes more space!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Inaccurate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Binary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Non-portable (</a:t>
            </a:r>
            <a:r>
              <a:rPr lang="en-US" sz="2000" dirty="0" err="1" smtClean="0"/>
              <a:t>eg</a:t>
            </a:r>
            <a:r>
              <a:rPr lang="en-US" sz="2000" dirty="0" smtClean="0"/>
              <a:t>. byte ordering and types sizes)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Not future proof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Parallel I/O using MPI-IO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Self-Describing formats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NetCDF/HDF4, HDF5, Parallel </a:t>
            </a:r>
            <a:r>
              <a:rPr lang="en-US" sz="2000" dirty="0" err="1" smtClean="0"/>
              <a:t>NetCDF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Example in HDF5: API implements Object DB model in portable file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Parallel I/O using: pHDF5/pNetCDF (hides MPI-IO)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Community File Formats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FITS, HDF-EOS, SAF, PDB, Plot3D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Modern Implementations built on top of HDF, </a:t>
            </a:r>
            <a:r>
              <a:rPr lang="en-US" sz="2000" dirty="0" err="1" smtClean="0"/>
              <a:t>NetCDF</a:t>
            </a:r>
            <a:r>
              <a:rPr lang="en-US" sz="2000" dirty="0" smtClean="0"/>
              <a:t>, or other self-describing object-model API</a:t>
            </a:r>
            <a:endParaRPr lang="en-US" sz="2000" dirty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Storage Formats</a:t>
            </a: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9396" y="1778002"/>
            <a:ext cx="8458200" cy="1873398"/>
            <a:chOff x="48" y="1238"/>
            <a:chExt cx="5328" cy="1018"/>
          </a:xfrm>
        </p:grpSpPr>
        <p:sp>
          <p:nvSpPr>
            <p:cNvPr id="120837" name="Oval 4"/>
            <p:cNvSpPr>
              <a:spLocks noChangeArrowheads="1"/>
            </p:cNvSpPr>
            <p:nvPr/>
          </p:nvSpPr>
          <p:spPr bwMode="auto">
            <a:xfrm>
              <a:off x="48" y="1392"/>
              <a:ext cx="3744" cy="864"/>
            </a:xfrm>
            <a:prstGeom prst="ellips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38" name="Text Box 5"/>
            <p:cNvSpPr txBox="1">
              <a:spLocks noChangeArrowheads="1"/>
            </p:cNvSpPr>
            <p:nvPr/>
          </p:nvSpPr>
          <p:spPr bwMode="auto">
            <a:xfrm>
              <a:off x="3840" y="1238"/>
              <a:ext cx="1536" cy="886"/>
            </a:xfrm>
            <a:prstGeom prst="rect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/>
                <a:t>Many NERSC users at this level.  We would like to encourage users to transition to a higher IO library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186271" y="1030554"/>
            <a:ext cx="8957729" cy="4963846"/>
          </a:xfrm>
        </p:spPr>
        <p:txBody>
          <a:bodyPr>
            <a:noAutofit/>
          </a:bodyPr>
          <a:lstStyle/>
          <a:p>
            <a:r>
              <a:rPr lang="en-US" sz="2600" dirty="0" smtClean="0"/>
              <a:t>An API which helps to express scientific simulation data in a more natural way</a:t>
            </a:r>
          </a:p>
          <a:p>
            <a:pPr lvl="1"/>
            <a:r>
              <a:rPr lang="en-US" sz="2600" dirty="0" smtClean="0"/>
              <a:t>Multi-dimensional data, labels and tags, non-contiguous data, typed data</a:t>
            </a:r>
          </a:p>
          <a:p>
            <a:r>
              <a:rPr lang="en-US" sz="2600" dirty="0" smtClean="0"/>
              <a:t>Sits on top of MPI-IO</a:t>
            </a:r>
          </a:p>
          <a:p>
            <a:r>
              <a:rPr lang="en-US" sz="2600" dirty="0" smtClean="0"/>
              <a:t>Simplicity for visualization and analysis</a:t>
            </a:r>
          </a:p>
          <a:p>
            <a:r>
              <a:rPr lang="en-US" sz="2600" dirty="0" smtClean="0"/>
              <a:t>Portable format -take input/output files to different machine</a:t>
            </a:r>
          </a:p>
          <a:p>
            <a:r>
              <a:rPr lang="en-US" sz="2800" dirty="0" smtClean="0"/>
              <a:t>Examples:</a:t>
            </a:r>
          </a:p>
          <a:p>
            <a:pPr lvl="1"/>
            <a:r>
              <a:rPr lang="en-US" sz="2400" dirty="0" smtClean="0"/>
              <a:t>HDF5  </a:t>
            </a:r>
            <a:r>
              <a:rPr lang="en-US" sz="2400" dirty="0" smtClean="0">
                <a:hlinkClick r:id="rId3"/>
              </a:rPr>
              <a:t>http://www.hdfgroup.org/HDF5/</a:t>
            </a:r>
            <a:endParaRPr lang="en-US" sz="2400" dirty="0" smtClean="0"/>
          </a:p>
          <a:p>
            <a:pPr lvl="1"/>
            <a:r>
              <a:rPr lang="en-US" sz="2400" dirty="0" smtClean="0"/>
              <a:t>Parallel </a:t>
            </a:r>
            <a:r>
              <a:rPr lang="en-US" sz="2400" dirty="0" err="1" smtClean="0"/>
              <a:t>NetCDF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4"/>
              </a:rPr>
              <a:t>http://trac.mcs.anl.gov/projects/parallel-netcdf</a:t>
            </a:r>
            <a:endParaRPr lang="en-US" sz="2400" dirty="0" smtClean="0"/>
          </a:p>
          <a:p>
            <a:endParaRPr lang="en-US" sz="2600" dirty="0" smtClean="0"/>
          </a:p>
          <a:p>
            <a:pPr lvl="1"/>
            <a:endParaRPr lang="en-US" sz="2600" dirty="0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166420"/>
            <a:ext cx="6781800" cy="1323439"/>
          </a:xfrm>
        </p:spPr>
        <p:txBody>
          <a:bodyPr/>
          <a:lstStyle/>
          <a:p>
            <a:r>
              <a:rPr lang="en-US" sz="4000" dirty="0" smtClean="0"/>
              <a:t>What is a High Level Parallel I/O Library?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2926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Groups</a:t>
            </a:r>
          </a:p>
          <a:p>
            <a:pPr lvl="1"/>
            <a:r>
              <a:rPr lang="en-US" dirty="0" smtClean="0"/>
              <a:t>Arranged in directory hierarchy</a:t>
            </a:r>
          </a:p>
          <a:p>
            <a:pPr lvl="1"/>
            <a:r>
              <a:rPr lang="en-US" dirty="0" smtClean="0"/>
              <a:t>root group is always ‘/’</a:t>
            </a:r>
          </a:p>
          <a:p>
            <a:r>
              <a:rPr lang="en-US" dirty="0" smtClean="0"/>
              <a:t>Datasets</a:t>
            </a:r>
          </a:p>
          <a:p>
            <a:pPr lvl="1"/>
            <a:r>
              <a:rPr lang="en-US" dirty="0" err="1" smtClean="0"/>
              <a:t>Dataspace</a:t>
            </a:r>
            <a:endParaRPr lang="en-US" dirty="0" smtClean="0"/>
          </a:p>
          <a:p>
            <a:pPr lvl="1"/>
            <a:r>
              <a:rPr lang="en-US" dirty="0" err="1" smtClean="0"/>
              <a:t>Datatype</a:t>
            </a:r>
            <a:endParaRPr lang="en-US" dirty="0" smtClean="0"/>
          </a:p>
          <a:p>
            <a:r>
              <a:rPr lang="en-US" dirty="0" smtClean="0"/>
              <a:t>Attributes</a:t>
            </a:r>
          </a:p>
          <a:p>
            <a:pPr lvl="1"/>
            <a:r>
              <a:rPr lang="en-US" dirty="0" smtClean="0"/>
              <a:t>Bind to Group &amp; Dataset</a:t>
            </a: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HDF5 Data Model</a:t>
            </a:r>
            <a:endParaRPr lang="en-US"/>
          </a:p>
        </p:txBody>
      </p:sp>
      <p:sp>
        <p:nvSpPr>
          <p:cNvPr id="124932" name="Oval 4"/>
          <p:cNvSpPr>
            <a:spLocks noChangeArrowheads="1"/>
          </p:cNvSpPr>
          <p:nvPr/>
        </p:nvSpPr>
        <p:spPr bwMode="auto">
          <a:xfrm>
            <a:off x="2286000" y="1393825"/>
            <a:ext cx="3810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3" name="AutoShape 5"/>
          <p:cNvSpPr>
            <a:spLocks noChangeArrowheads="1"/>
          </p:cNvSpPr>
          <p:nvPr/>
        </p:nvSpPr>
        <p:spPr bwMode="auto">
          <a:xfrm>
            <a:off x="2413000" y="3061758"/>
            <a:ext cx="381000" cy="381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2319867" y="4738158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5" name="Oval 7"/>
          <p:cNvSpPr>
            <a:spLocks noChangeArrowheads="1"/>
          </p:cNvSpPr>
          <p:nvPr/>
        </p:nvSpPr>
        <p:spPr bwMode="auto">
          <a:xfrm>
            <a:off x="4876800" y="2133600"/>
            <a:ext cx="1066800" cy="8382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" charset="0"/>
              </a:rPr>
              <a:t>“/”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" charset="0"/>
              </a:rPr>
              <a:t>(</a:t>
            </a:r>
            <a:r>
              <a:rPr lang="en-US" sz="2000" i="1">
                <a:solidFill>
                  <a:schemeClr val="bg1"/>
                </a:solidFill>
                <a:latin typeface="Times" charset="0"/>
              </a:rPr>
              <a:t>root</a:t>
            </a:r>
            <a:r>
              <a:rPr lang="en-US">
                <a:solidFill>
                  <a:schemeClr val="bg1"/>
                </a:solidFill>
                <a:latin typeface="Times" charset="0"/>
              </a:rPr>
              <a:t>)</a:t>
            </a: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4572000" y="3581400"/>
            <a:ext cx="1143000" cy="838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latin typeface="Times" charset="0"/>
              </a:rPr>
              <a:t>“Dataset0”</a:t>
            </a:r>
          </a:p>
          <a:p>
            <a:pPr algn="ctr"/>
            <a:r>
              <a:rPr lang="en-US" sz="1400" i="1">
                <a:latin typeface="Times" charset="0"/>
              </a:rPr>
              <a:t>type,space</a:t>
            </a:r>
            <a:endParaRPr lang="en-US">
              <a:latin typeface="Times" charset="0"/>
            </a:endParaRPr>
          </a:p>
        </p:txBody>
      </p:sp>
      <p:sp>
        <p:nvSpPr>
          <p:cNvPr id="124937" name="AutoShape 9"/>
          <p:cNvSpPr>
            <a:spLocks noChangeArrowheads="1"/>
          </p:cNvSpPr>
          <p:nvPr/>
        </p:nvSpPr>
        <p:spPr bwMode="auto">
          <a:xfrm>
            <a:off x="5943600" y="3581400"/>
            <a:ext cx="1066800" cy="838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latin typeface="Times" charset="0"/>
              </a:rPr>
              <a:t>“Dataset1”</a:t>
            </a:r>
          </a:p>
          <a:p>
            <a:pPr algn="ctr"/>
            <a:r>
              <a:rPr lang="en-US" sz="1400" i="1">
                <a:latin typeface="Times" charset="0"/>
              </a:rPr>
              <a:t>type, space</a:t>
            </a:r>
            <a:endParaRPr lang="en-US" sz="1400">
              <a:latin typeface="Times" charset="0"/>
            </a:endParaRPr>
          </a:p>
        </p:txBody>
      </p:sp>
      <p:cxnSp>
        <p:nvCxnSpPr>
          <p:cNvPr id="124938" name="AutoShape 10"/>
          <p:cNvCxnSpPr>
            <a:cxnSpLocks noChangeShapeType="1"/>
            <a:stCxn id="124935" idx="4"/>
            <a:endCxn id="124936" idx="0"/>
          </p:cNvCxnSpPr>
          <p:nvPr/>
        </p:nvCxnSpPr>
        <p:spPr bwMode="auto">
          <a:xfrm flipH="1">
            <a:off x="5248275" y="2971800"/>
            <a:ext cx="161925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4939" name="AutoShape 11"/>
          <p:cNvCxnSpPr>
            <a:cxnSpLocks noChangeShapeType="1"/>
            <a:stCxn id="124935" idx="4"/>
            <a:endCxn id="124937" idx="0"/>
          </p:cNvCxnSpPr>
          <p:nvPr/>
        </p:nvCxnSpPr>
        <p:spPr bwMode="auto">
          <a:xfrm>
            <a:off x="5410200" y="2971800"/>
            <a:ext cx="1171575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40" name="Oval 12"/>
          <p:cNvSpPr>
            <a:spLocks noChangeArrowheads="1"/>
          </p:cNvSpPr>
          <p:nvPr/>
        </p:nvSpPr>
        <p:spPr bwMode="auto">
          <a:xfrm>
            <a:off x="7391400" y="3505200"/>
            <a:ext cx="1143000" cy="8382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" charset="0"/>
              </a:rPr>
              <a:t>“subgrp”</a:t>
            </a:r>
          </a:p>
        </p:txBody>
      </p:sp>
      <p:cxnSp>
        <p:nvCxnSpPr>
          <p:cNvPr id="124941" name="AutoShape 13"/>
          <p:cNvCxnSpPr>
            <a:cxnSpLocks noChangeShapeType="1"/>
            <a:stCxn id="124935" idx="4"/>
            <a:endCxn id="124940" idx="0"/>
          </p:cNvCxnSpPr>
          <p:nvPr/>
        </p:nvCxnSpPr>
        <p:spPr bwMode="auto">
          <a:xfrm>
            <a:off x="5410200" y="2971800"/>
            <a:ext cx="25527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4495800" y="4572000"/>
            <a:ext cx="1524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" charset="0"/>
              </a:rPr>
              <a:t>“time”=0.2345</a:t>
            </a:r>
          </a:p>
        </p:txBody>
      </p:sp>
      <p:cxnSp>
        <p:nvCxnSpPr>
          <p:cNvPr id="124943" name="AutoShape 15"/>
          <p:cNvCxnSpPr>
            <a:cxnSpLocks noChangeShapeType="1"/>
            <a:stCxn id="124936" idx="2"/>
            <a:endCxn id="124942" idx="1"/>
          </p:cNvCxnSpPr>
          <p:nvPr/>
        </p:nvCxnSpPr>
        <p:spPr bwMode="auto">
          <a:xfrm rot="10800000" flipV="1">
            <a:off x="4495800" y="4105275"/>
            <a:ext cx="76200" cy="581025"/>
          </a:xfrm>
          <a:prstGeom prst="curvedConnector3">
            <a:avLst>
              <a:gd name="adj1" fmla="val 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4495800" y="4953000"/>
            <a:ext cx="15240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" charset="0"/>
              </a:rPr>
              <a:t>“validity”=None</a:t>
            </a:r>
          </a:p>
        </p:txBody>
      </p:sp>
      <p:cxnSp>
        <p:nvCxnSpPr>
          <p:cNvPr id="124945" name="AutoShape 17"/>
          <p:cNvCxnSpPr>
            <a:cxnSpLocks noChangeShapeType="1"/>
            <a:stCxn id="124936" idx="2"/>
            <a:endCxn id="124944" idx="1"/>
          </p:cNvCxnSpPr>
          <p:nvPr/>
        </p:nvCxnSpPr>
        <p:spPr bwMode="auto">
          <a:xfrm rot="10800000" flipV="1">
            <a:off x="4495800" y="4105275"/>
            <a:ext cx="76200" cy="962025"/>
          </a:xfrm>
          <a:prstGeom prst="curvedConnector3">
            <a:avLst>
              <a:gd name="adj1" fmla="val 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6400800" y="2286000"/>
            <a:ext cx="18288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" charset="0"/>
              </a:rPr>
              <a:t>“author”=Jane Doe</a:t>
            </a:r>
          </a:p>
        </p:txBody>
      </p:sp>
      <p:cxnSp>
        <p:nvCxnSpPr>
          <p:cNvPr id="124947" name="AutoShape 19"/>
          <p:cNvCxnSpPr>
            <a:cxnSpLocks noChangeShapeType="1"/>
            <a:stCxn id="124935" idx="6"/>
            <a:endCxn id="124946" idx="1"/>
          </p:cNvCxnSpPr>
          <p:nvPr/>
        </p:nvCxnSpPr>
        <p:spPr bwMode="auto">
          <a:xfrm flipV="1">
            <a:off x="5943600" y="2400300"/>
            <a:ext cx="457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48" name="AutoShape 20"/>
          <p:cNvSpPr>
            <a:spLocks noChangeArrowheads="1"/>
          </p:cNvSpPr>
          <p:nvPr/>
        </p:nvSpPr>
        <p:spPr bwMode="auto">
          <a:xfrm>
            <a:off x="6248400" y="5029200"/>
            <a:ext cx="1143000" cy="838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latin typeface="Times" charset="0"/>
              </a:rPr>
              <a:t>“Dataset0.1”</a:t>
            </a:r>
          </a:p>
          <a:p>
            <a:pPr algn="ctr"/>
            <a:r>
              <a:rPr lang="en-US" sz="1400" i="1">
                <a:latin typeface="Times" charset="0"/>
              </a:rPr>
              <a:t>type,space</a:t>
            </a:r>
            <a:endParaRPr lang="en-US">
              <a:latin typeface="Times" charset="0"/>
            </a:endParaRPr>
          </a:p>
        </p:txBody>
      </p:sp>
      <p:sp>
        <p:nvSpPr>
          <p:cNvPr id="124949" name="AutoShape 21"/>
          <p:cNvSpPr>
            <a:spLocks noChangeArrowheads="1"/>
          </p:cNvSpPr>
          <p:nvPr/>
        </p:nvSpPr>
        <p:spPr bwMode="auto">
          <a:xfrm>
            <a:off x="7543800" y="5029200"/>
            <a:ext cx="1143000" cy="838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latin typeface="Times" charset="0"/>
              </a:rPr>
              <a:t>“Dataset0.2”</a:t>
            </a:r>
          </a:p>
          <a:p>
            <a:pPr algn="ctr"/>
            <a:r>
              <a:rPr lang="en-US" sz="1400" i="1">
                <a:latin typeface="Times" charset="0"/>
              </a:rPr>
              <a:t>type,space</a:t>
            </a:r>
            <a:endParaRPr lang="en-US">
              <a:latin typeface="Times" charset="0"/>
            </a:endParaRPr>
          </a:p>
        </p:txBody>
      </p:sp>
      <p:cxnSp>
        <p:nvCxnSpPr>
          <p:cNvPr id="124950" name="AutoShape 22"/>
          <p:cNvCxnSpPr>
            <a:cxnSpLocks noChangeShapeType="1"/>
            <a:stCxn id="124940" idx="4"/>
            <a:endCxn id="124948" idx="0"/>
          </p:cNvCxnSpPr>
          <p:nvPr/>
        </p:nvCxnSpPr>
        <p:spPr bwMode="auto">
          <a:xfrm flipH="1">
            <a:off x="6924675" y="4343400"/>
            <a:ext cx="1038225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4951" name="AutoShape 23"/>
          <p:cNvCxnSpPr>
            <a:cxnSpLocks noChangeShapeType="1"/>
            <a:stCxn id="124940" idx="4"/>
            <a:endCxn id="124949" idx="0"/>
          </p:cNvCxnSpPr>
          <p:nvPr/>
        </p:nvCxnSpPr>
        <p:spPr bwMode="auto">
          <a:xfrm>
            <a:off x="7962900" y="4343400"/>
            <a:ext cx="257175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6477000" y="2667000"/>
            <a:ext cx="18288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" charset="0"/>
              </a:rPr>
              <a:t>“date”=10/24/2006</a:t>
            </a:r>
          </a:p>
        </p:txBody>
      </p:sp>
      <p:cxnSp>
        <p:nvCxnSpPr>
          <p:cNvPr id="124955" name="AutoShape 27"/>
          <p:cNvCxnSpPr>
            <a:cxnSpLocks noChangeShapeType="1"/>
            <a:stCxn id="124935" idx="6"/>
            <a:endCxn id="124954" idx="1"/>
          </p:cNvCxnSpPr>
          <p:nvPr/>
        </p:nvCxnSpPr>
        <p:spPr bwMode="auto">
          <a:xfrm>
            <a:off x="5943600" y="2552700"/>
            <a:ext cx="533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 descr="Dark downward diagonal"/>
          <p:cNvSpPr>
            <a:spLocks noChangeArrowheads="1"/>
          </p:cNvSpPr>
          <p:nvPr/>
        </p:nvSpPr>
        <p:spPr bwMode="auto">
          <a:xfrm>
            <a:off x="2362200" y="12975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6" name="Rectangle 3" descr="Dark downward diagonal"/>
          <p:cNvSpPr>
            <a:spLocks noChangeArrowheads="1"/>
          </p:cNvSpPr>
          <p:nvPr/>
        </p:nvSpPr>
        <p:spPr bwMode="auto">
          <a:xfrm>
            <a:off x="2667000" y="12975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7" name="Rectangle 4" descr="Dark downward diagonal"/>
          <p:cNvSpPr>
            <a:spLocks noChangeArrowheads="1"/>
          </p:cNvSpPr>
          <p:nvPr/>
        </p:nvSpPr>
        <p:spPr bwMode="auto">
          <a:xfrm>
            <a:off x="2971800" y="12975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8" name="Rectangle 5" descr="Dark downward diagonal"/>
          <p:cNvSpPr>
            <a:spLocks noChangeArrowheads="1"/>
          </p:cNvSpPr>
          <p:nvPr/>
        </p:nvSpPr>
        <p:spPr bwMode="auto">
          <a:xfrm>
            <a:off x="3276600" y="12975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9" name="Rectangle 6" descr="Weave"/>
          <p:cNvSpPr>
            <a:spLocks noChangeArrowheads="1"/>
          </p:cNvSpPr>
          <p:nvPr/>
        </p:nvSpPr>
        <p:spPr bwMode="auto">
          <a:xfrm>
            <a:off x="2362200" y="29908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0" name="Rectangle 7" descr="Weave"/>
          <p:cNvSpPr>
            <a:spLocks noChangeArrowheads="1"/>
          </p:cNvSpPr>
          <p:nvPr/>
        </p:nvSpPr>
        <p:spPr bwMode="auto">
          <a:xfrm>
            <a:off x="2667000" y="29908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1" name="Rectangle 8" descr="Weave"/>
          <p:cNvSpPr>
            <a:spLocks noChangeArrowheads="1"/>
          </p:cNvSpPr>
          <p:nvPr/>
        </p:nvSpPr>
        <p:spPr bwMode="auto">
          <a:xfrm>
            <a:off x="2971800" y="29908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2" name="Rectangle 9" descr="Weave"/>
          <p:cNvSpPr>
            <a:spLocks noChangeArrowheads="1"/>
          </p:cNvSpPr>
          <p:nvPr/>
        </p:nvSpPr>
        <p:spPr bwMode="auto">
          <a:xfrm>
            <a:off x="3276600" y="29908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4" name="Rectangle 11" descr="Dark upward diagonal"/>
          <p:cNvSpPr>
            <a:spLocks noChangeArrowheads="1"/>
          </p:cNvSpPr>
          <p:nvPr/>
        </p:nvSpPr>
        <p:spPr bwMode="auto">
          <a:xfrm>
            <a:off x="2362200" y="21187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5" name="Rectangle 12" descr="Dark upward diagonal"/>
          <p:cNvSpPr>
            <a:spLocks noChangeArrowheads="1"/>
          </p:cNvSpPr>
          <p:nvPr/>
        </p:nvSpPr>
        <p:spPr bwMode="auto">
          <a:xfrm>
            <a:off x="2667000" y="21187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6" name="Rectangle 13" descr="Dark upward diagonal"/>
          <p:cNvSpPr>
            <a:spLocks noChangeArrowheads="1"/>
          </p:cNvSpPr>
          <p:nvPr/>
        </p:nvSpPr>
        <p:spPr bwMode="auto">
          <a:xfrm>
            <a:off x="2971800" y="21187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7" name="Rectangle 14" descr="Weave"/>
          <p:cNvSpPr>
            <a:spLocks noChangeArrowheads="1"/>
          </p:cNvSpPr>
          <p:nvPr/>
        </p:nvSpPr>
        <p:spPr bwMode="auto">
          <a:xfrm>
            <a:off x="5791200" y="35750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8" name="Rectangle 15" descr="Weave"/>
          <p:cNvSpPr>
            <a:spLocks noChangeArrowheads="1"/>
          </p:cNvSpPr>
          <p:nvPr/>
        </p:nvSpPr>
        <p:spPr bwMode="auto">
          <a:xfrm>
            <a:off x="6096000" y="35750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9" name="Rectangle 16" descr="Weave"/>
          <p:cNvSpPr>
            <a:spLocks noChangeArrowheads="1"/>
          </p:cNvSpPr>
          <p:nvPr/>
        </p:nvSpPr>
        <p:spPr bwMode="auto">
          <a:xfrm>
            <a:off x="6400800" y="35750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50" name="Rectangle 17" descr="Weave"/>
          <p:cNvSpPr>
            <a:spLocks noChangeArrowheads="1"/>
          </p:cNvSpPr>
          <p:nvPr/>
        </p:nvSpPr>
        <p:spPr bwMode="auto">
          <a:xfrm>
            <a:off x="6705600" y="35750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51" name="Text Box 18"/>
          <p:cNvSpPr txBox="1">
            <a:spLocks noChangeArrowheads="1"/>
          </p:cNvSpPr>
          <p:nvPr/>
        </p:nvSpPr>
        <p:spPr bwMode="auto">
          <a:xfrm>
            <a:off x="898525" y="1373712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P0</a:t>
            </a:r>
          </a:p>
        </p:txBody>
      </p:sp>
      <p:sp>
        <p:nvSpPr>
          <p:cNvPr id="69652" name="Text Box 19"/>
          <p:cNvSpPr txBox="1">
            <a:spLocks noChangeArrowheads="1"/>
          </p:cNvSpPr>
          <p:nvPr/>
        </p:nvSpPr>
        <p:spPr bwMode="auto">
          <a:xfrm>
            <a:off x="914400" y="2194982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P1</a:t>
            </a:r>
          </a:p>
        </p:txBody>
      </p:sp>
      <p:sp>
        <p:nvSpPr>
          <p:cNvPr id="69653" name="Text Box 20"/>
          <p:cNvSpPr txBox="1">
            <a:spLocks noChangeArrowheads="1"/>
          </p:cNvSpPr>
          <p:nvPr/>
        </p:nvSpPr>
        <p:spPr bwMode="auto">
          <a:xfrm>
            <a:off x="7527925" y="2397125"/>
            <a:ext cx="65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File</a:t>
            </a:r>
          </a:p>
        </p:txBody>
      </p:sp>
      <p:sp>
        <p:nvSpPr>
          <p:cNvPr id="69654" name="Text Box 21"/>
          <p:cNvSpPr txBox="1">
            <a:spLocks noChangeArrowheads="1"/>
          </p:cNvSpPr>
          <p:nvPr/>
        </p:nvSpPr>
        <p:spPr bwMode="auto">
          <a:xfrm>
            <a:off x="1772700" y="107948"/>
            <a:ext cx="734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dirty="0"/>
              <a:t>Example 1: </a:t>
            </a:r>
            <a:r>
              <a:rPr lang="en-US" sz="3600" i="1" dirty="0"/>
              <a:t>Writing dataset by rows</a:t>
            </a:r>
            <a:endParaRPr lang="en-US" sz="3200" dirty="0"/>
          </a:p>
        </p:txBody>
      </p:sp>
      <p:sp>
        <p:nvSpPr>
          <p:cNvPr id="69657" name="Rectangle 24" descr="Dark upward diagonal"/>
          <p:cNvSpPr>
            <a:spLocks noChangeArrowheads="1"/>
          </p:cNvSpPr>
          <p:nvPr/>
        </p:nvSpPr>
        <p:spPr bwMode="auto">
          <a:xfrm>
            <a:off x="3276600" y="21187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59" name="Rectangle 26" descr="Dark downward diagonal"/>
          <p:cNvSpPr>
            <a:spLocks noChangeArrowheads="1"/>
          </p:cNvSpPr>
          <p:nvPr/>
        </p:nvSpPr>
        <p:spPr bwMode="auto">
          <a:xfrm>
            <a:off x="6096000" y="20510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0" name="Rectangle 27" descr="Dark downward diagonal"/>
          <p:cNvSpPr>
            <a:spLocks noChangeArrowheads="1"/>
          </p:cNvSpPr>
          <p:nvPr/>
        </p:nvSpPr>
        <p:spPr bwMode="auto">
          <a:xfrm>
            <a:off x="6400800" y="20510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1" name="Rectangle 28" descr="Dark downward diagonal"/>
          <p:cNvSpPr>
            <a:spLocks noChangeArrowheads="1"/>
          </p:cNvSpPr>
          <p:nvPr/>
        </p:nvSpPr>
        <p:spPr bwMode="auto">
          <a:xfrm>
            <a:off x="6705600" y="20510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3" name="Rectangle 30" descr="Dark downward diagonal"/>
          <p:cNvSpPr>
            <a:spLocks noChangeArrowheads="1"/>
          </p:cNvSpPr>
          <p:nvPr/>
        </p:nvSpPr>
        <p:spPr bwMode="auto">
          <a:xfrm>
            <a:off x="5791200" y="20510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4" name="Rectangle 31" descr="Weave"/>
          <p:cNvSpPr>
            <a:spLocks noChangeArrowheads="1"/>
          </p:cNvSpPr>
          <p:nvPr/>
        </p:nvSpPr>
        <p:spPr bwMode="auto">
          <a:xfrm>
            <a:off x="6096000" y="32702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5" name="Rectangle 32" descr="Weave"/>
          <p:cNvSpPr>
            <a:spLocks noChangeArrowheads="1"/>
          </p:cNvSpPr>
          <p:nvPr/>
        </p:nvSpPr>
        <p:spPr bwMode="auto">
          <a:xfrm>
            <a:off x="6400800" y="32702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6" name="Rectangle 33" descr="Weave"/>
          <p:cNvSpPr>
            <a:spLocks noChangeArrowheads="1"/>
          </p:cNvSpPr>
          <p:nvPr/>
        </p:nvSpPr>
        <p:spPr bwMode="auto">
          <a:xfrm>
            <a:off x="6705600" y="32702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8" name="Rectangle 35" descr="Weave"/>
          <p:cNvSpPr>
            <a:spLocks noChangeArrowheads="1"/>
          </p:cNvSpPr>
          <p:nvPr/>
        </p:nvSpPr>
        <p:spPr bwMode="auto">
          <a:xfrm>
            <a:off x="5791200" y="32702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69" name="Rectangle 36" descr="Dark upward diagonal"/>
          <p:cNvSpPr>
            <a:spLocks noChangeArrowheads="1"/>
          </p:cNvSpPr>
          <p:nvPr/>
        </p:nvSpPr>
        <p:spPr bwMode="auto">
          <a:xfrm>
            <a:off x="5791200" y="26606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0" name="Rectangle 37" descr="Dark upward diagonal"/>
          <p:cNvSpPr>
            <a:spLocks noChangeArrowheads="1"/>
          </p:cNvSpPr>
          <p:nvPr/>
        </p:nvSpPr>
        <p:spPr bwMode="auto">
          <a:xfrm>
            <a:off x="6096000" y="26606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1" name="Rectangle 38" descr="Dark upward diagonal"/>
          <p:cNvSpPr>
            <a:spLocks noChangeArrowheads="1"/>
          </p:cNvSpPr>
          <p:nvPr/>
        </p:nvSpPr>
        <p:spPr bwMode="auto">
          <a:xfrm>
            <a:off x="6400800" y="26606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2" name="Rectangle 39" descr="Dark upward diagonal"/>
          <p:cNvSpPr>
            <a:spLocks noChangeArrowheads="1"/>
          </p:cNvSpPr>
          <p:nvPr/>
        </p:nvSpPr>
        <p:spPr bwMode="auto">
          <a:xfrm>
            <a:off x="6705600" y="26606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5" name="Rectangle 42" descr="Weave"/>
          <p:cNvSpPr>
            <a:spLocks noChangeArrowheads="1"/>
          </p:cNvSpPr>
          <p:nvPr/>
        </p:nvSpPr>
        <p:spPr bwMode="auto">
          <a:xfrm>
            <a:off x="2362200" y="38883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6" name="Rectangle 43" descr="Weave"/>
          <p:cNvSpPr>
            <a:spLocks noChangeArrowheads="1"/>
          </p:cNvSpPr>
          <p:nvPr/>
        </p:nvSpPr>
        <p:spPr bwMode="auto">
          <a:xfrm>
            <a:off x="2667000" y="38883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7" name="Rectangle 44" descr="Weave"/>
          <p:cNvSpPr>
            <a:spLocks noChangeArrowheads="1"/>
          </p:cNvSpPr>
          <p:nvPr/>
        </p:nvSpPr>
        <p:spPr bwMode="auto">
          <a:xfrm>
            <a:off x="2971800" y="38883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8" name="Rectangle 45" descr="Weave"/>
          <p:cNvSpPr>
            <a:spLocks noChangeArrowheads="1"/>
          </p:cNvSpPr>
          <p:nvPr/>
        </p:nvSpPr>
        <p:spPr bwMode="auto">
          <a:xfrm>
            <a:off x="3276600" y="38883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79" name="Text Box 46"/>
          <p:cNvSpPr txBox="1">
            <a:spLocks noChangeArrowheads="1"/>
          </p:cNvSpPr>
          <p:nvPr/>
        </p:nvSpPr>
        <p:spPr bwMode="auto">
          <a:xfrm>
            <a:off x="914400" y="3067051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P2</a:t>
            </a:r>
          </a:p>
        </p:txBody>
      </p:sp>
      <p:sp>
        <p:nvSpPr>
          <p:cNvPr id="69680" name="Text Box 47"/>
          <p:cNvSpPr txBox="1">
            <a:spLocks noChangeArrowheads="1"/>
          </p:cNvSpPr>
          <p:nvPr/>
        </p:nvSpPr>
        <p:spPr bwMode="auto">
          <a:xfrm>
            <a:off x="914400" y="3964518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P3</a:t>
            </a:r>
          </a:p>
        </p:txBody>
      </p:sp>
      <p:sp>
        <p:nvSpPr>
          <p:cNvPr id="69681" name="Rectangle 48" descr="Dark downward diagonal"/>
          <p:cNvSpPr>
            <a:spLocks noChangeArrowheads="1"/>
          </p:cNvSpPr>
          <p:nvPr/>
        </p:nvSpPr>
        <p:spPr bwMode="auto">
          <a:xfrm>
            <a:off x="2362200" y="16023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2" name="Rectangle 49" descr="Dark downward diagonal"/>
          <p:cNvSpPr>
            <a:spLocks noChangeArrowheads="1"/>
          </p:cNvSpPr>
          <p:nvPr/>
        </p:nvSpPr>
        <p:spPr bwMode="auto">
          <a:xfrm>
            <a:off x="2667000" y="16023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3" name="Rectangle 50" descr="Dark downward diagonal"/>
          <p:cNvSpPr>
            <a:spLocks noChangeArrowheads="1"/>
          </p:cNvSpPr>
          <p:nvPr/>
        </p:nvSpPr>
        <p:spPr bwMode="auto">
          <a:xfrm>
            <a:off x="2971800" y="16023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4" name="Rectangle 51" descr="Dark downward diagonal"/>
          <p:cNvSpPr>
            <a:spLocks noChangeArrowheads="1"/>
          </p:cNvSpPr>
          <p:nvPr/>
        </p:nvSpPr>
        <p:spPr bwMode="auto">
          <a:xfrm>
            <a:off x="3276600" y="1602312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7" name="Rectangle 54" descr="Dark upward diagonal"/>
          <p:cNvSpPr>
            <a:spLocks noChangeArrowheads="1"/>
          </p:cNvSpPr>
          <p:nvPr/>
        </p:nvSpPr>
        <p:spPr bwMode="auto">
          <a:xfrm>
            <a:off x="2362200" y="24235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8" name="Rectangle 55" descr="Dark upward diagonal"/>
          <p:cNvSpPr>
            <a:spLocks noChangeArrowheads="1"/>
          </p:cNvSpPr>
          <p:nvPr/>
        </p:nvSpPr>
        <p:spPr bwMode="auto">
          <a:xfrm>
            <a:off x="2667000" y="24235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89" name="Rectangle 56" descr="Dark upward diagonal"/>
          <p:cNvSpPr>
            <a:spLocks noChangeArrowheads="1"/>
          </p:cNvSpPr>
          <p:nvPr/>
        </p:nvSpPr>
        <p:spPr bwMode="auto">
          <a:xfrm>
            <a:off x="2971800" y="24235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0" name="Rectangle 57" descr="Dark upward diagonal"/>
          <p:cNvSpPr>
            <a:spLocks noChangeArrowheads="1"/>
          </p:cNvSpPr>
          <p:nvPr/>
        </p:nvSpPr>
        <p:spPr bwMode="auto">
          <a:xfrm>
            <a:off x="3276600" y="2423582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1" name="Rectangle 58" descr="Weave"/>
          <p:cNvSpPr>
            <a:spLocks noChangeArrowheads="1"/>
          </p:cNvSpPr>
          <p:nvPr/>
        </p:nvSpPr>
        <p:spPr bwMode="auto">
          <a:xfrm>
            <a:off x="2362200" y="32956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2" name="Rectangle 59" descr="Weave"/>
          <p:cNvSpPr>
            <a:spLocks noChangeArrowheads="1"/>
          </p:cNvSpPr>
          <p:nvPr/>
        </p:nvSpPr>
        <p:spPr bwMode="auto">
          <a:xfrm>
            <a:off x="2667000" y="32956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3" name="Rectangle 60" descr="Weave"/>
          <p:cNvSpPr>
            <a:spLocks noChangeArrowheads="1"/>
          </p:cNvSpPr>
          <p:nvPr/>
        </p:nvSpPr>
        <p:spPr bwMode="auto">
          <a:xfrm>
            <a:off x="2971800" y="32956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4" name="Rectangle 61" descr="Weave"/>
          <p:cNvSpPr>
            <a:spLocks noChangeArrowheads="1"/>
          </p:cNvSpPr>
          <p:nvPr/>
        </p:nvSpPr>
        <p:spPr bwMode="auto">
          <a:xfrm>
            <a:off x="3276600" y="3295651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7" name="Rectangle 64" descr="Weave"/>
          <p:cNvSpPr>
            <a:spLocks noChangeArrowheads="1"/>
          </p:cNvSpPr>
          <p:nvPr/>
        </p:nvSpPr>
        <p:spPr bwMode="auto">
          <a:xfrm>
            <a:off x="2362200" y="41931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8" name="Rectangle 65" descr="Weave"/>
          <p:cNvSpPr>
            <a:spLocks noChangeArrowheads="1"/>
          </p:cNvSpPr>
          <p:nvPr/>
        </p:nvSpPr>
        <p:spPr bwMode="auto">
          <a:xfrm>
            <a:off x="2667000" y="41931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99" name="Rectangle 66" descr="Weave"/>
          <p:cNvSpPr>
            <a:spLocks noChangeArrowheads="1"/>
          </p:cNvSpPr>
          <p:nvPr/>
        </p:nvSpPr>
        <p:spPr bwMode="auto">
          <a:xfrm>
            <a:off x="2971800" y="41931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0" name="Rectangle 67" descr="Weave"/>
          <p:cNvSpPr>
            <a:spLocks noChangeArrowheads="1"/>
          </p:cNvSpPr>
          <p:nvPr/>
        </p:nvSpPr>
        <p:spPr bwMode="auto">
          <a:xfrm>
            <a:off x="3276600" y="4193118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1" name="Rectangle 68" descr="Dark downward diagonal"/>
          <p:cNvSpPr>
            <a:spLocks noChangeArrowheads="1"/>
          </p:cNvSpPr>
          <p:nvPr/>
        </p:nvSpPr>
        <p:spPr bwMode="auto">
          <a:xfrm>
            <a:off x="6096000" y="17462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2" name="Rectangle 69" descr="Dark downward diagonal"/>
          <p:cNvSpPr>
            <a:spLocks noChangeArrowheads="1"/>
          </p:cNvSpPr>
          <p:nvPr/>
        </p:nvSpPr>
        <p:spPr bwMode="auto">
          <a:xfrm>
            <a:off x="6400800" y="17462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3" name="Rectangle 70" descr="Dark downward diagonal"/>
          <p:cNvSpPr>
            <a:spLocks noChangeArrowheads="1"/>
          </p:cNvSpPr>
          <p:nvPr/>
        </p:nvSpPr>
        <p:spPr bwMode="auto">
          <a:xfrm>
            <a:off x="6705600" y="17462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5" name="Rectangle 72" descr="Dark downward diagonal"/>
          <p:cNvSpPr>
            <a:spLocks noChangeArrowheads="1"/>
          </p:cNvSpPr>
          <p:nvPr/>
        </p:nvSpPr>
        <p:spPr bwMode="auto">
          <a:xfrm>
            <a:off x="5791200" y="17462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6" name="Rectangle 73" descr="Dark upward diagonal"/>
          <p:cNvSpPr>
            <a:spLocks noChangeArrowheads="1"/>
          </p:cNvSpPr>
          <p:nvPr/>
        </p:nvSpPr>
        <p:spPr bwMode="auto">
          <a:xfrm>
            <a:off x="5791200" y="23558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7" name="Rectangle 74" descr="Dark upward diagonal"/>
          <p:cNvSpPr>
            <a:spLocks noChangeArrowheads="1"/>
          </p:cNvSpPr>
          <p:nvPr/>
        </p:nvSpPr>
        <p:spPr bwMode="auto">
          <a:xfrm>
            <a:off x="6096000" y="23558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8" name="Rectangle 75" descr="Dark upward diagonal"/>
          <p:cNvSpPr>
            <a:spLocks noChangeArrowheads="1"/>
          </p:cNvSpPr>
          <p:nvPr/>
        </p:nvSpPr>
        <p:spPr bwMode="auto">
          <a:xfrm>
            <a:off x="6400800" y="23558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09" name="Rectangle 76" descr="Dark upward diagonal"/>
          <p:cNvSpPr>
            <a:spLocks noChangeArrowheads="1"/>
          </p:cNvSpPr>
          <p:nvPr/>
        </p:nvSpPr>
        <p:spPr bwMode="auto">
          <a:xfrm>
            <a:off x="6705600" y="2355850"/>
            <a:ext cx="304800" cy="304800"/>
          </a:xfrm>
          <a:prstGeom prst="rect">
            <a:avLst/>
          </a:prstGeom>
          <a:pattFill prst="dkUp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1" name="Rectangle 78" descr="Weave"/>
          <p:cNvSpPr>
            <a:spLocks noChangeArrowheads="1"/>
          </p:cNvSpPr>
          <p:nvPr/>
        </p:nvSpPr>
        <p:spPr bwMode="auto">
          <a:xfrm>
            <a:off x="6096000" y="29654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2" name="Rectangle 79" descr="Weave"/>
          <p:cNvSpPr>
            <a:spLocks noChangeArrowheads="1"/>
          </p:cNvSpPr>
          <p:nvPr/>
        </p:nvSpPr>
        <p:spPr bwMode="auto">
          <a:xfrm>
            <a:off x="6400800" y="29654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3" name="Rectangle 80" descr="Weave"/>
          <p:cNvSpPr>
            <a:spLocks noChangeArrowheads="1"/>
          </p:cNvSpPr>
          <p:nvPr/>
        </p:nvSpPr>
        <p:spPr bwMode="auto">
          <a:xfrm>
            <a:off x="6705600" y="29654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5" name="Rectangle 82" descr="Weave"/>
          <p:cNvSpPr>
            <a:spLocks noChangeArrowheads="1"/>
          </p:cNvSpPr>
          <p:nvPr/>
        </p:nvSpPr>
        <p:spPr bwMode="auto">
          <a:xfrm>
            <a:off x="5791200" y="29654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6" name="Rectangle 83" descr="Weave"/>
          <p:cNvSpPr>
            <a:spLocks noChangeArrowheads="1"/>
          </p:cNvSpPr>
          <p:nvPr/>
        </p:nvSpPr>
        <p:spPr bwMode="auto">
          <a:xfrm>
            <a:off x="5791200" y="38798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7" name="Rectangle 84" descr="Weave"/>
          <p:cNvSpPr>
            <a:spLocks noChangeArrowheads="1"/>
          </p:cNvSpPr>
          <p:nvPr/>
        </p:nvSpPr>
        <p:spPr bwMode="auto">
          <a:xfrm>
            <a:off x="6096000" y="38798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8" name="Rectangle 85" descr="Weave"/>
          <p:cNvSpPr>
            <a:spLocks noChangeArrowheads="1"/>
          </p:cNvSpPr>
          <p:nvPr/>
        </p:nvSpPr>
        <p:spPr bwMode="auto">
          <a:xfrm>
            <a:off x="6400800" y="38798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19" name="Rectangle 86" descr="Weave"/>
          <p:cNvSpPr>
            <a:spLocks noChangeArrowheads="1"/>
          </p:cNvSpPr>
          <p:nvPr/>
        </p:nvSpPr>
        <p:spPr bwMode="auto">
          <a:xfrm>
            <a:off x="6705600" y="3879850"/>
            <a:ext cx="304800" cy="304800"/>
          </a:xfrm>
          <a:prstGeom prst="rect">
            <a:avLst/>
          </a:prstGeom>
          <a:solidFill>
            <a:srgbClr val="C4BD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21" name="Line 88"/>
          <p:cNvSpPr>
            <a:spLocks noChangeShapeType="1"/>
          </p:cNvSpPr>
          <p:nvPr/>
        </p:nvSpPr>
        <p:spPr bwMode="auto">
          <a:xfrm>
            <a:off x="3649133" y="1686979"/>
            <a:ext cx="2125134" cy="378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22" name="Line 89"/>
          <p:cNvSpPr>
            <a:spLocks noChangeShapeType="1"/>
          </p:cNvSpPr>
          <p:nvPr/>
        </p:nvSpPr>
        <p:spPr bwMode="auto">
          <a:xfrm>
            <a:off x="3589866" y="2438401"/>
            <a:ext cx="221826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23" name="Line 90"/>
          <p:cNvSpPr>
            <a:spLocks noChangeShapeType="1"/>
          </p:cNvSpPr>
          <p:nvPr/>
        </p:nvSpPr>
        <p:spPr bwMode="auto">
          <a:xfrm>
            <a:off x="3556000" y="3318934"/>
            <a:ext cx="216746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24" name="Line 91"/>
          <p:cNvSpPr>
            <a:spLocks noChangeShapeType="1"/>
          </p:cNvSpPr>
          <p:nvPr/>
        </p:nvSpPr>
        <p:spPr bwMode="auto">
          <a:xfrm flipV="1">
            <a:off x="3572934" y="3945467"/>
            <a:ext cx="2184399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725" name="TextBox 94"/>
          <p:cNvSpPr txBox="1">
            <a:spLocks noChangeArrowheads="1"/>
          </p:cNvSpPr>
          <p:nvPr/>
        </p:nvSpPr>
        <p:spPr bwMode="auto">
          <a:xfrm>
            <a:off x="6096000" y="4344988"/>
            <a:ext cx="633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NY</a:t>
            </a:r>
          </a:p>
        </p:txBody>
      </p:sp>
      <p:sp>
        <p:nvSpPr>
          <p:cNvPr id="69726" name="TextBox 96"/>
          <p:cNvSpPr txBox="1">
            <a:spLocks noChangeArrowheads="1"/>
          </p:cNvSpPr>
          <p:nvPr/>
        </p:nvSpPr>
        <p:spPr bwMode="auto">
          <a:xfrm>
            <a:off x="7573963" y="3117850"/>
            <a:ext cx="641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NX</a:t>
            </a:r>
          </a:p>
        </p:txBody>
      </p:sp>
      <p:sp>
        <p:nvSpPr>
          <p:cNvPr id="112" name="Text Box 21"/>
          <p:cNvSpPr txBox="1">
            <a:spLocks noChangeArrowheads="1"/>
          </p:cNvSpPr>
          <p:nvPr/>
        </p:nvSpPr>
        <p:spPr bwMode="auto">
          <a:xfrm>
            <a:off x="0" y="5120214"/>
            <a:ext cx="4978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dirty="0" smtClean="0"/>
              <a:t>Each task must calculate an offset and count of data to store</a:t>
            </a:r>
            <a:endParaRPr lang="en-US" sz="2400" dirty="0"/>
          </a:p>
        </p:txBody>
      </p:sp>
      <p:grpSp>
        <p:nvGrpSpPr>
          <p:cNvPr id="115" name="Group 114"/>
          <p:cNvGrpSpPr/>
          <p:nvPr/>
        </p:nvGrpSpPr>
        <p:grpSpPr>
          <a:xfrm>
            <a:off x="5452533" y="4377273"/>
            <a:ext cx="3623735" cy="1680604"/>
            <a:chOff x="5452533" y="4377273"/>
            <a:chExt cx="3623735" cy="1680604"/>
          </a:xfrm>
        </p:grpSpPr>
        <p:sp>
          <p:nvSpPr>
            <p:cNvPr id="98" name="Rectangle 2" descr="Dark downward diagonal"/>
            <p:cNvSpPr>
              <a:spLocks noChangeArrowheads="1"/>
            </p:cNvSpPr>
            <p:nvPr/>
          </p:nvSpPr>
          <p:spPr bwMode="auto">
            <a:xfrm>
              <a:off x="7501469" y="53848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3" descr="Dark downward diagonal"/>
            <p:cNvSpPr>
              <a:spLocks noChangeArrowheads="1"/>
            </p:cNvSpPr>
            <p:nvPr/>
          </p:nvSpPr>
          <p:spPr bwMode="auto">
            <a:xfrm>
              <a:off x="7806269" y="53848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4" descr="Dark downward diagonal"/>
            <p:cNvSpPr>
              <a:spLocks noChangeArrowheads="1"/>
            </p:cNvSpPr>
            <p:nvPr/>
          </p:nvSpPr>
          <p:spPr bwMode="auto">
            <a:xfrm>
              <a:off x="8111069" y="53848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5" descr="Dark downward diagonal"/>
            <p:cNvSpPr>
              <a:spLocks noChangeArrowheads="1"/>
            </p:cNvSpPr>
            <p:nvPr/>
          </p:nvSpPr>
          <p:spPr bwMode="auto">
            <a:xfrm>
              <a:off x="8415869" y="53848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30" descr="Dark downward diagonal"/>
            <p:cNvSpPr>
              <a:spLocks noChangeArrowheads="1"/>
            </p:cNvSpPr>
            <p:nvPr/>
          </p:nvSpPr>
          <p:spPr bwMode="auto">
            <a:xfrm>
              <a:off x="7501469" y="56896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31" descr="Dark downward diagonal"/>
            <p:cNvSpPr>
              <a:spLocks noChangeArrowheads="1"/>
            </p:cNvSpPr>
            <p:nvPr/>
          </p:nvSpPr>
          <p:spPr bwMode="auto">
            <a:xfrm>
              <a:off x="7806269" y="56896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32" descr="Dark downward diagonal"/>
            <p:cNvSpPr>
              <a:spLocks noChangeArrowheads="1"/>
            </p:cNvSpPr>
            <p:nvPr/>
          </p:nvSpPr>
          <p:spPr bwMode="auto">
            <a:xfrm>
              <a:off x="8111069" y="56896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33" descr="Dark downward diagonal"/>
            <p:cNvSpPr>
              <a:spLocks noChangeArrowheads="1"/>
            </p:cNvSpPr>
            <p:nvPr/>
          </p:nvSpPr>
          <p:spPr bwMode="auto">
            <a:xfrm>
              <a:off x="8415869" y="56896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AutoShape 55"/>
            <p:cNvSpPr>
              <a:spLocks/>
            </p:cNvSpPr>
            <p:nvPr/>
          </p:nvSpPr>
          <p:spPr bwMode="auto">
            <a:xfrm>
              <a:off x="7272869" y="5384803"/>
              <a:ext cx="228600" cy="609600"/>
            </a:xfrm>
            <a:prstGeom prst="leftBrace">
              <a:avLst>
                <a:gd name="adj1" fmla="val 2222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AutoShape 56"/>
            <p:cNvSpPr>
              <a:spLocks/>
            </p:cNvSpPr>
            <p:nvPr/>
          </p:nvSpPr>
          <p:spPr bwMode="auto">
            <a:xfrm rot="5400000">
              <a:off x="7962904" y="4660902"/>
              <a:ext cx="321730" cy="1159931"/>
            </a:xfrm>
            <a:prstGeom prst="leftBrace">
              <a:avLst>
                <a:gd name="adj1" fmla="val 395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Text Box 59"/>
            <p:cNvSpPr txBox="1">
              <a:spLocks noChangeArrowheads="1"/>
            </p:cNvSpPr>
            <p:nvPr/>
          </p:nvSpPr>
          <p:spPr bwMode="auto">
            <a:xfrm>
              <a:off x="5596469" y="5451478"/>
              <a:ext cx="15698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latin typeface="Courier New" charset="0"/>
                </a:rPr>
                <a:t>count[0</a:t>
              </a:r>
              <a:r>
                <a:rPr lang="en-US" b="1" dirty="0" smtClean="0">
                  <a:latin typeface="Courier New" charset="0"/>
                </a:rPr>
                <a:t>]=2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111" name="Text Box 60"/>
            <p:cNvSpPr txBox="1">
              <a:spLocks noChangeArrowheads="1"/>
            </p:cNvSpPr>
            <p:nvPr/>
          </p:nvSpPr>
          <p:spPr bwMode="auto">
            <a:xfrm>
              <a:off x="7349069" y="4377273"/>
              <a:ext cx="15698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latin typeface="Courier New" charset="0"/>
                </a:rPr>
                <a:t>count[1</a:t>
              </a:r>
              <a:r>
                <a:rPr lang="en-US" b="1" dirty="0" smtClean="0">
                  <a:latin typeface="Courier New" charset="0"/>
                </a:rPr>
                <a:t>]=4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113" name="Text Box 59"/>
            <p:cNvSpPr txBox="1">
              <a:spLocks noChangeArrowheads="1"/>
            </p:cNvSpPr>
            <p:nvPr/>
          </p:nvSpPr>
          <p:spPr bwMode="auto">
            <a:xfrm>
              <a:off x="5452533" y="5688545"/>
              <a:ext cx="17307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 smtClean="0">
                  <a:latin typeface="Courier New" charset="0"/>
                </a:rPr>
                <a:t>offset[</a:t>
              </a:r>
              <a:r>
                <a:rPr lang="en-US" b="1" dirty="0">
                  <a:latin typeface="Courier New" charset="0"/>
                </a:rPr>
                <a:t>0</a:t>
              </a:r>
              <a:r>
                <a:rPr lang="en-US" b="1" dirty="0" smtClean="0">
                  <a:latin typeface="Courier New" charset="0"/>
                </a:rPr>
                <a:t>]=2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114" name="Text Box 59"/>
            <p:cNvSpPr txBox="1">
              <a:spLocks noChangeArrowheads="1"/>
            </p:cNvSpPr>
            <p:nvPr/>
          </p:nvSpPr>
          <p:spPr bwMode="auto">
            <a:xfrm>
              <a:off x="7345511" y="4655614"/>
              <a:ext cx="17307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 smtClean="0">
                  <a:latin typeface="Courier New" charset="0"/>
                </a:rPr>
                <a:t>offset[</a:t>
              </a:r>
              <a:r>
                <a:rPr lang="en-US" b="1" dirty="0">
                  <a:latin typeface="Courier New" charset="0"/>
                </a:rPr>
                <a:t>1</a:t>
              </a:r>
              <a:r>
                <a:rPr lang="en-US" b="1" dirty="0" smtClean="0">
                  <a:latin typeface="Courier New" charset="0"/>
                </a:rPr>
                <a:t>]=0</a:t>
              </a:r>
              <a:endParaRPr lang="en-US" b="1" dirty="0">
                <a:latin typeface="Courier New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269F-5125-FE48-9CBD-5D8625EF637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166420"/>
            <a:ext cx="6781800" cy="1323439"/>
          </a:xfrm>
        </p:spPr>
        <p:txBody>
          <a:bodyPr/>
          <a:lstStyle/>
          <a:p>
            <a:r>
              <a:rPr lang="en-US" sz="4000" dirty="0" smtClean="0"/>
              <a:t>Writing by Chunks: Output of h5dump</a:t>
            </a:r>
            <a:endParaRPr lang="en-US" sz="4000" dirty="0"/>
          </a:p>
        </p:txBody>
      </p:sp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1054102" y="1073154"/>
            <a:ext cx="7418388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>
                <a:latin typeface="Courier New" charset="0"/>
              </a:rPr>
              <a:t>HDF5 </a:t>
            </a:r>
            <a:r>
              <a:rPr lang="en-US" sz="2000" b="1" dirty="0" smtClean="0">
                <a:latin typeface="Courier New" charset="0"/>
              </a:rPr>
              <a:t>”grid_rows.h5</a:t>
            </a:r>
            <a:r>
              <a:rPr lang="en-US" sz="2000" b="1" dirty="0">
                <a:latin typeface="Courier New" charset="0"/>
              </a:rPr>
              <a:t>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GROUP "/"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DATASET ”Dataset1"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DATATYPE  H5T_IEEE_F64LE 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DATASPACE  SIMPLE { ( 8, 4 ) / ( 8, 4 )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3.2, 4.3, 5.6, 7.9,</a:t>
            </a:r>
            <a:endParaRPr lang="en-US" sz="2000" b="1" dirty="0">
              <a:solidFill>
                <a:srgbClr val="FF0000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rgbClr val="FF0000"/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 5.2, 2.1, 4.5, 8.9,</a:t>
            </a:r>
            <a:endParaRPr lang="en-US" sz="2000" b="1" dirty="0">
              <a:solidFill>
                <a:srgbClr val="FF0000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5.7, 7.0, 3.4, 2.3,</a:t>
            </a:r>
            <a:endParaRPr lang="en-US" sz="2000" b="1" dirty="0">
              <a:solidFill>
                <a:srgbClr val="0000FF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 2.1, 1.9, 5.4, 4.2,</a:t>
            </a:r>
            <a:endParaRPr lang="en-US" sz="2000" b="1" dirty="0">
              <a:solidFill>
                <a:srgbClr val="0000FF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3.3, 6.4, 4.7, 3.5,</a:t>
            </a:r>
            <a:endParaRPr lang="en-US" sz="2000" b="1" dirty="0">
              <a:solidFill>
                <a:srgbClr val="008000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rgbClr val="008000"/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 3.5, 2.9, 2.3, 6.8,</a:t>
            </a:r>
            <a:endParaRPr lang="en-US" sz="2000" b="1" dirty="0">
              <a:solidFill>
                <a:srgbClr val="008000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ourier New" charset="0"/>
              </a:rPr>
              <a:t>4.8, 2.4, 8.1, 4.0,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ourier New" charset="0"/>
              </a:rPr>
              <a:t> 7.3, 8.1, 4.8, 5.1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}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1322388" y="1587500"/>
            <a:ext cx="55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P0</a:t>
            </a:r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3303588" y="1587500"/>
            <a:ext cx="55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P2</a:t>
            </a:r>
          </a:p>
        </p:txBody>
      </p:sp>
      <p:sp>
        <p:nvSpPr>
          <p:cNvPr id="114693" name="Text Box 4"/>
          <p:cNvSpPr txBox="1">
            <a:spLocks noChangeArrowheads="1"/>
          </p:cNvSpPr>
          <p:nvPr/>
        </p:nvSpPr>
        <p:spPr bwMode="auto">
          <a:xfrm>
            <a:off x="6944254" y="12128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File</a:t>
            </a:r>
          </a:p>
        </p:txBody>
      </p:sp>
      <p:sp>
        <p:nvSpPr>
          <p:cNvPr id="114694" name="Text Box 5"/>
          <p:cNvSpPr txBox="1">
            <a:spLocks noChangeArrowheads="1"/>
          </p:cNvSpPr>
          <p:nvPr/>
        </p:nvSpPr>
        <p:spPr bwMode="auto">
          <a:xfrm>
            <a:off x="2189756" y="224896"/>
            <a:ext cx="64033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/>
              <a:t>Example</a:t>
            </a:r>
            <a:r>
              <a:rPr lang="en-US" sz="3200" dirty="0" smtClean="0"/>
              <a:t> 2: </a:t>
            </a:r>
            <a:r>
              <a:rPr lang="en-US" sz="3200" dirty="0"/>
              <a:t>Writing dataset by chunks</a:t>
            </a:r>
          </a:p>
        </p:txBody>
      </p:sp>
      <p:sp>
        <p:nvSpPr>
          <p:cNvPr id="114695" name="Text Box 6"/>
          <p:cNvSpPr txBox="1">
            <a:spLocks noChangeArrowheads="1"/>
          </p:cNvSpPr>
          <p:nvPr/>
        </p:nvSpPr>
        <p:spPr bwMode="auto">
          <a:xfrm>
            <a:off x="2286000" y="15875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P1</a:t>
            </a:r>
          </a:p>
        </p:txBody>
      </p:sp>
      <p:sp>
        <p:nvSpPr>
          <p:cNvPr id="114696" name="Text Box 7"/>
          <p:cNvSpPr txBox="1">
            <a:spLocks noChangeArrowheads="1"/>
          </p:cNvSpPr>
          <p:nvPr/>
        </p:nvSpPr>
        <p:spPr bwMode="auto">
          <a:xfrm>
            <a:off x="4343400" y="15875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P3</a:t>
            </a:r>
          </a:p>
        </p:txBody>
      </p:sp>
      <p:sp>
        <p:nvSpPr>
          <p:cNvPr id="114697" name="Rectangle 8" descr="Wave"/>
          <p:cNvSpPr>
            <a:spLocks noChangeArrowheads="1"/>
          </p:cNvSpPr>
          <p:nvPr/>
        </p:nvSpPr>
        <p:spPr bwMode="auto">
          <a:xfrm>
            <a:off x="4588933" y="31972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8" name="Rectangle 9" descr="Wave"/>
          <p:cNvSpPr>
            <a:spLocks noChangeArrowheads="1"/>
          </p:cNvSpPr>
          <p:nvPr/>
        </p:nvSpPr>
        <p:spPr bwMode="auto">
          <a:xfrm>
            <a:off x="4284133" y="35020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9" name="Rectangle 10" descr="Wave"/>
          <p:cNvSpPr>
            <a:spLocks noChangeArrowheads="1"/>
          </p:cNvSpPr>
          <p:nvPr/>
        </p:nvSpPr>
        <p:spPr bwMode="auto">
          <a:xfrm>
            <a:off x="4588933" y="35020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0" name="Rectangle 11" descr="Wave"/>
          <p:cNvSpPr>
            <a:spLocks noChangeArrowheads="1"/>
          </p:cNvSpPr>
          <p:nvPr/>
        </p:nvSpPr>
        <p:spPr bwMode="auto">
          <a:xfrm>
            <a:off x="4284133" y="31972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1" name="Rectangle 12" descr="Wave"/>
          <p:cNvSpPr>
            <a:spLocks noChangeArrowheads="1"/>
          </p:cNvSpPr>
          <p:nvPr/>
        </p:nvSpPr>
        <p:spPr bwMode="auto">
          <a:xfrm>
            <a:off x="4588933" y="25876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2" name="Rectangle 13" descr="Wave"/>
          <p:cNvSpPr>
            <a:spLocks noChangeArrowheads="1"/>
          </p:cNvSpPr>
          <p:nvPr/>
        </p:nvSpPr>
        <p:spPr bwMode="auto">
          <a:xfrm>
            <a:off x="4284133" y="28924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3" name="Rectangle 14" descr="Wave"/>
          <p:cNvSpPr>
            <a:spLocks noChangeArrowheads="1"/>
          </p:cNvSpPr>
          <p:nvPr/>
        </p:nvSpPr>
        <p:spPr bwMode="auto">
          <a:xfrm>
            <a:off x="4588933" y="28924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4" name="Rectangle 15" descr="Wave"/>
          <p:cNvSpPr>
            <a:spLocks noChangeArrowheads="1"/>
          </p:cNvSpPr>
          <p:nvPr/>
        </p:nvSpPr>
        <p:spPr bwMode="auto">
          <a:xfrm>
            <a:off x="4284133" y="2587624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Rectangle 16" descr="Dark downward diagonal"/>
          <p:cNvSpPr>
            <a:spLocks noChangeArrowheads="1"/>
          </p:cNvSpPr>
          <p:nvPr/>
        </p:nvSpPr>
        <p:spPr bwMode="auto">
          <a:xfrm>
            <a:off x="1600200" y="31972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6" name="Rectangle 17" descr="Dark downward diagonal"/>
          <p:cNvSpPr>
            <a:spLocks noChangeArrowheads="1"/>
          </p:cNvSpPr>
          <p:nvPr/>
        </p:nvSpPr>
        <p:spPr bwMode="auto">
          <a:xfrm>
            <a:off x="1295400" y="35020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7" name="Rectangle 18" descr="Dark downward diagonal"/>
          <p:cNvSpPr>
            <a:spLocks noChangeArrowheads="1"/>
          </p:cNvSpPr>
          <p:nvPr/>
        </p:nvSpPr>
        <p:spPr bwMode="auto">
          <a:xfrm>
            <a:off x="1600200" y="35020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8" name="Rectangle 19" descr="Dark downward diagonal"/>
          <p:cNvSpPr>
            <a:spLocks noChangeArrowheads="1"/>
          </p:cNvSpPr>
          <p:nvPr/>
        </p:nvSpPr>
        <p:spPr bwMode="auto">
          <a:xfrm>
            <a:off x="1295400" y="31972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9" name="Rectangle 20" descr="Dark downward diagonal"/>
          <p:cNvSpPr>
            <a:spLocks noChangeArrowheads="1"/>
          </p:cNvSpPr>
          <p:nvPr/>
        </p:nvSpPr>
        <p:spPr bwMode="auto">
          <a:xfrm>
            <a:off x="1600200" y="25876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0" name="Rectangle 21" descr="Dark downward diagonal"/>
          <p:cNvSpPr>
            <a:spLocks noChangeArrowheads="1"/>
          </p:cNvSpPr>
          <p:nvPr/>
        </p:nvSpPr>
        <p:spPr bwMode="auto">
          <a:xfrm>
            <a:off x="1295400" y="28924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1" name="Rectangle 22" descr="Dark downward diagonal"/>
          <p:cNvSpPr>
            <a:spLocks noChangeArrowheads="1"/>
          </p:cNvSpPr>
          <p:nvPr/>
        </p:nvSpPr>
        <p:spPr bwMode="auto">
          <a:xfrm>
            <a:off x="1600200" y="28924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2" name="Rectangle 23" descr="Dark downward diagonal"/>
          <p:cNvSpPr>
            <a:spLocks noChangeArrowheads="1"/>
          </p:cNvSpPr>
          <p:nvPr/>
        </p:nvSpPr>
        <p:spPr bwMode="auto">
          <a:xfrm>
            <a:off x="1295400" y="2587625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3" name="Rectangle 24" descr="Wave"/>
          <p:cNvSpPr>
            <a:spLocks noChangeArrowheads="1"/>
          </p:cNvSpPr>
          <p:nvPr/>
        </p:nvSpPr>
        <p:spPr bwMode="auto">
          <a:xfrm>
            <a:off x="7596176" y="35877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4" name="Rectangle 25" descr="Wave"/>
          <p:cNvSpPr>
            <a:spLocks noChangeArrowheads="1"/>
          </p:cNvSpPr>
          <p:nvPr/>
        </p:nvSpPr>
        <p:spPr bwMode="auto">
          <a:xfrm>
            <a:off x="7291376" y="38925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5" name="Rectangle 26" descr="Wave"/>
          <p:cNvSpPr>
            <a:spLocks noChangeArrowheads="1"/>
          </p:cNvSpPr>
          <p:nvPr/>
        </p:nvSpPr>
        <p:spPr bwMode="auto">
          <a:xfrm>
            <a:off x="7596176" y="38925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6" name="Rectangle 27" descr="Wave"/>
          <p:cNvSpPr>
            <a:spLocks noChangeArrowheads="1"/>
          </p:cNvSpPr>
          <p:nvPr/>
        </p:nvSpPr>
        <p:spPr bwMode="auto">
          <a:xfrm>
            <a:off x="7291376" y="35877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7" name="Rectangle 28" descr="Wave"/>
          <p:cNvSpPr>
            <a:spLocks noChangeArrowheads="1"/>
          </p:cNvSpPr>
          <p:nvPr/>
        </p:nvSpPr>
        <p:spPr bwMode="auto">
          <a:xfrm>
            <a:off x="7596176" y="29781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8" name="Rectangle 29" descr="Wave"/>
          <p:cNvSpPr>
            <a:spLocks noChangeArrowheads="1"/>
          </p:cNvSpPr>
          <p:nvPr/>
        </p:nvSpPr>
        <p:spPr bwMode="auto">
          <a:xfrm>
            <a:off x="7291376" y="32829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9" name="Rectangle 30" descr="Wave"/>
          <p:cNvSpPr>
            <a:spLocks noChangeArrowheads="1"/>
          </p:cNvSpPr>
          <p:nvPr/>
        </p:nvSpPr>
        <p:spPr bwMode="auto">
          <a:xfrm>
            <a:off x="7596176" y="32829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0" name="Rectangle 31" descr="Wave"/>
          <p:cNvSpPr>
            <a:spLocks noChangeArrowheads="1"/>
          </p:cNvSpPr>
          <p:nvPr/>
        </p:nvSpPr>
        <p:spPr bwMode="auto">
          <a:xfrm>
            <a:off x="7291376" y="2978150"/>
            <a:ext cx="304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1" name="Rectangle 32" descr="Dark downward diagonal"/>
          <p:cNvSpPr>
            <a:spLocks noChangeArrowheads="1"/>
          </p:cNvSpPr>
          <p:nvPr/>
        </p:nvSpPr>
        <p:spPr bwMode="auto">
          <a:xfrm>
            <a:off x="2641600" y="31972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2" name="Rectangle 33" descr="Dark downward diagonal"/>
          <p:cNvSpPr>
            <a:spLocks noChangeArrowheads="1"/>
          </p:cNvSpPr>
          <p:nvPr/>
        </p:nvSpPr>
        <p:spPr bwMode="auto">
          <a:xfrm>
            <a:off x="2336800" y="35020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3" name="Rectangle 34" descr="Dark downward diagonal"/>
          <p:cNvSpPr>
            <a:spLocks noChangeArrowheads="1"/>
          </p:cNvSpPr>
          <p:nvPr/>
        </p:nvSpPr>
        <p:spPr bwMode="auto">
          <a:xfrm>
            <a:off x="2641600" y="35020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4" name="Rectangle 35" descr="Dark downward diagonal"/>
          <p:cNvSpPr>
            <a:spLocks noChangeArrowheads="1"/>
          </p:cNvSpPr>
          <p:nvPr/>
        </p:nvSpPr>
        <p:spPr bwMode="auto">
          <a:xfrm>
            <a:off x="2336800" y="31972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5" name="Rectangle 36" descr="Dark downward diagonal"/>
          <p:cNvSpPr>
            <a:spLocks noChangeArrowheads="1"/>
          </p:cNvSpPr>
          <p:nvPr/>
        </p:nvSpPr>
        <p:spPr bwMode="auto">
          <a:xfrm>
            <a:off x="2641600" y="25876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6" name="Rectangle 37" descr="Dark downward diagonal"/>
          <p:cNvSpPr>
            <a:spLocks noChangeArrowheads="1"/>
          </p:cNvSpPr>
          <p:nvPr/>
        </p:nvSpPr>
        <p:spPr bwMode="auto">
          <a:xfrm>
            <a:off x="2336800" y="28924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7" name="Rectangle 38" descr="Dark downward diagonal"/>
          <p:cNvSpPr>
            <a:spLocks noChangeArrowheads="1"/>
          </p:cNvSpPr>
          <p:nvPr/>
        </p:nvSpPr>
        <p:spPr bwMode="auto">
          <a:xfrm>
            <a:off x="2641600" y="28924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8" name="Rectangle 39" descr="Dark downward diagonal"/>
          <p:cNvSpPr>
            <a:spLocks noChangeArrowheads="1"/>
          </p:cNvSpPr>
          <p:nvPr/>
        </p:nvSpPr>
        <p:spPr bwMode="auto">
          <a:xfrm>
            <a:off x="2336800" y="2587625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29" name="Rectangle 40" descr="Dark downward diagonal"/>
          <p:cNvSpPr>
            <a:spLocks noChangeArrowheads="1"/>
          </p:cNvSpPr>
          <p:nvPr/>
        </p:nvSpPr>
        <p:spPr bwMode="auto">
          <a:xfrm>
            <a:off x="6986588" y="23685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0" name="Rectangle 41" descr="Dark downward diagonal"/>
          <p:cNvSpPr>
            <a:spLocks noChangeArrowheads="1"/>
          </p:cNvSpPr>
          <p:nvPr/>
        </p:nvSpPr>
        <p:spPr bwMode="auto">
          <a:xfrm>
            <a:off x="6681788" y="26733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1" name="Rectangle 42" descr="Dark downward diagonal"/>
          <p:cNvSpPr>
            <a:spLocks noChangeArrowheads="1"/>
          </p:cNvSpPr>
          <p:nvPr/>
        </p:nvSpPr>
        <p:spPr bwMode="auto">
          <a:xfrm>
            <a:off x="6986588" y="26733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2" name="Rectangle 43" descr="Dark downward diagonal"/>
          <p:cNvSpPr>
            <a:spLocks noChangeArrowheads="1"/>
          </p:cNvSpPr>
          <p:nvPr/>
        </p:nvSpPr>
        <p:spPr bwMode="auto">
          <a:xfrm>
            <a:off x="6681788" y="23685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3" name="Rectangle 44" descr="Dark downward diagonal"/>
          <p:cNvSpPr>
            <a:spLocks noChangeArrowheads="1"/>
          </p:cNvSpPr>
          <p:nvPr/>
        </p:nvSpPr>
        <p:spPr bwMode="auto">
          <a:xfrm>
            <a:off x="6986588" y="17589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4" name="Rectangle 45" descr="Dark downward diagonal"/>
          <p:cNvSpPr>
            <a:spLocks noChangeArrowheads="1"/>
          </p:cNvSpPr>
          <p:nvPr/>
        </p:nvSpPr>
        <p:spPr bwMode="auto">
          <a:xfrm>
            <a:off x="6681788" y="20637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5" name="Rectangle 46" descr="Dark downward diagonal"/>
          <p:cNvSpPr>
            <a:spLocks noChangeArrowheads="1"/>
          </p:cNvSpPr>
          <p:nvPr/>
        </p:nvSpPr>
        <p:spPr bwMode="auto">
          <a:xfrm>
            <a:off x="6986588" y="20637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6" name="Rectangle 47" descr="Dark downward diagonal"/>
          <p:cNvSpPr>
            <a:spLocks noChangeArrowheads="1"/>
          </p:cNvSpPr>
          <p:nvPr/>
        </p:nvSpPr>
        <p:spPr bwMode="auto">
          <a:xfrm>
            <a:off x="6681788" y="1758950"/>
            <a:ext cx="304800" cy="304800"/>
          </a:xfrm>
          <a:prstGeom prst="rect">
            <a:avLst/>
          </a:prstGeom>
          <a:pattFill prst="dkDnDiag">
            <a:fgClr>
              <a:srgbClr val="FF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7" name="Rectangle 48" descr="Wave"/>
          <p:cNvSpPr>
            <a:spLocks noChangeArrowheads="1"/>
          </p:cNvSpPr>
          <p:nvPr/>
        </p:nvSpPr>
        <p:spPr bwMode="auto">
          <a:xfrm>
            <a:off x="3581400" y="31972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8" name="Rectangle 49" descr="Wave"/>
          <p:cNvSpPr>
            <a:spLocks noChangeArrowheads="1"/>
          </p:cNvSpPr>
          <p:nvPr/>
        </p:nvSpPr>
        <p:spPr bwMode="auto">
          <a:xfrm>
            <a:off x="3276600" y="35020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39" name="Rectangle 50" descr="Wave"/>
          <p:cNvSpPr>
            <a:spLocks noChangeArrowheads="1"/>
          </p:cNvSpPr>
          <p:nvPr/>
        </p:nvSpPr>
        <p:spPr bwMode="auto">
          <a:xfrm>
            <a:off x="3581400" y="35020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0" name="Rectangle 51" descr="Wave"/>
          <p:cNvSpPr>
            <a:spLocks noChangeArrowheads="1"/>
          </p:cNvSpPr>
          <p:nvPr/>
        </p:nvSpPr>
        <p:spPr bwMode="auto">
          <a:xfrm>
            <a:off x="3276600" y="31972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1" name="Rectangle 52" descr="Wave"/>
          <p:cNvSpPr>
            <a:spLocks noChangeArrowheads="1"/>
          </p:cNvSpPr>
          <p:nvPr/>
        </p:nvSpPr>
        <p:spPr bwMode="auto">
          <a:xfrm>
            <a:off x="3581400" y="25876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2" name="Rectangle 53" descr="Wave"/>
          <p:cNvSpPr>
            <a:spLocks noChangeArrowheads="1"/>
          </p:cNvSpPr>
          <p:nvPr/>
        </p:nvSpPr>
        <p:spPr bwMode="auto">
          <a:xfrm>
            <a:off x="3276600" y="28924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3" name="Rectangle 54" descr="Wave"/>
          <p:cNvSpPr>
            <a:spLocks noChangeArrowheads="1"/>
          </p:cNvSpPr>
          <p:nvPr/>
        </p:nvSpPr>
        <p:spPr bwMode="auto">
          <a:xfrm>
            <a:off x="3581400" y="28924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4" name="Rectangle 55" descr="Wave"/>
          <p:cNvSpPr>
            <a:spLocks noChangeArrowheads="1"/>
          </p:cNvSpPr>
          <p:nvPr/>
        </p:nvSpPr>
        <p:spPr bwMode="auto">
          <a:xfrm>
            <a:off x="3276600" y="2587625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5" name="Rectangle 56" descr="Wave"/>
          <p:cNvSpPr>
            <a:spLocks noChangeArrowheads="1"/>
          </p:cNvSpPr>
          <p:nvPr/>
        </p:nvSpPr>
        <p:spPr bwMode="auto">
          <a:xfrm>
            <a:off x="7596188" y="23685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6" name="Rectangle 57" descr="Wave"/>
          <p:cNvSpPr>
            <a:spLocks noChangeArrowheads="1"/>
          </p:cNvSpPr>
          <p:nvPr/>
        </p:nvSpPr>
        <p:spPr bwMode="auto">
          <a:xfrm>
            <a:off x="7291388" y="26733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7" name="Rectangle 58" descr="Wave"/>
          <p:cNvSpPr>
            <a:spLocks noChangeArrowheads="1"/>
          </p:cNvSpPr>
          <p:nvPr/>
        </p:nvSpPr>
        <p:spPr bwMode="auto">
          <a:xfrm>
            <a:off x="7596188" y="26733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8" name="Rectangle 59" descr="Wave"/>
          <p:cNvSpPr>
            <a:spLocks noChangeArrowheads="1"/>
          </p:cNvSpPr>
          <p:nvPr/>
        </p:nvSpPr>
        <p:spPr bwMode="auto">
          <a:xfrm>
            <a:off x="7291388" y="23685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49" name="Rectangle 60" descr="Wave"/>
          <p:cNvSpPr>
            <a:spLocks noChangeArrowheads="1"/>
          </p:cNvSpPr>
          <p:nvPr/>
        </p:nvSpPr>
        <p:spPr bwMode="auto">
          <a:xfrm>
            <a:off x="7596188" y="17589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0" name="Rectangle 61" descr="Wave"/>
          <p:cNvSpPr>
            <a:spLocks noChangeArrowheads="1"/>
          </p:cNvSpPr>
          <p:nvPr/>
        </p:nvSpPr>
        <p:spPr bwMode="auto">
          <a:xfrm>
            <a:off x="7291388" y="20637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1" name="Rectangle 62" descr="Wave"/>
          <p:cNvSpPr>
            <a:spLocks noChangeArrowheads="1"/>
          </p:cNvSpPr>
          <p:nvPr/>
        </p:nvSpPr>
        <p:spPr bwMode="auto">
          <a:xfrm>
            <a:off x="7596188" y="20637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2" name="Rectangle 63" descr="Wave"/>
          <p:cNvSpPr>
            <a:spLocks noChangeArrowheads="1"/>
          </p:cNvSpPr>
          <p:nvPr/>
        </p:nvSpPr>
        <p:spPr bwMode="auto">
          <a:xfrm>
            <a:off x="7291388" y="1758950"/>
            <a:ext cx="304800" cy="30480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3" name="Rectangle 64" descr="Dark downward diagonal"/>
          <p:cNvSpPr>
            <a:spLocks noChangeArrowheads="1"/>
          </p:cNvSpPr>
          <p:nvPr/>
        </p:nvSpPr>
        <p:spPr bwMode="auto">
          <a:xfrm>
            <a:off x="6986576" y="35877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4" name="Rectangle 65" descr="Dark downward diagonal"/>
          <p:cNvSpPr>
            <a:spLocks noChangeArrowheads="1"/>
          </p:cNvSpPr>
          <p:nvPr/>
        </p:nvSpPr>
        <p:spPr bwMode="auto">
          <a:xfrm>
            <a:off x="6681776" y="38925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5" name="Rectangle 66" descr="Dark downward diagonal"/>
          <p:cNvSpPr>
            <a:spLocks noChangeArrowheads="1"/>
          </p:cNvSpPr>
          <p:nvPr/>
        </p:nvSpPr>
        <p:spPr bwMode="auto">
          <a:xfrm>
            <a:off x="6986576" y="38925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6" name="Rectangle 67" descr="Dark downward diagonal"/>
          <p:cNvSpPr>
            <a:spLocks noChangeArrowheads="1"/>
          </p:cNvSpPr>
          <p:nvPr/>
        </p:nvSpPr>
        <p:spPr bwMode="auto">
          <a:xfrm>
            <a:off x="6681776" y="35877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7" name="Rectangle 68" descr="Dark downward diagonal"/>
          <p:cNvSpPr>
            <a:spLocks noChangeArrowheads="1"/>
          </p:cNvSpPr>
          <p:nvPr/>
        </p:nvSpPr>
        <p:spPr bwMode="auto">
          <a:xfrm>
            <a:off x="6986576" y="29781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8" name="Rectangle 69" descr="Dark downward diagonal"/>
          <p:cNvSpPr>
            <a:spLocks noChangeArrowheads="1"/>
          </p:cNvSpPr>
          <p:nvPr/>
        </p:nvSpPr>
        <p:spPr bwMode="auto">
          <a:xfrm>
            <a:off x="6681776" y="32829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59" name="Rectangle 70" descr="Dark downward diagonal"/>
          <p:cNvSpPr>
            <a:spLocks noChangeArrowheads="1"/>
          </p:cNvSpPr>
          <p:nvPr/>
        </p:nvSpPr>
        <p:spPr bwMode="auto">
          <a:xfrm>
            <a:off x="6986576" y="32829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60" name="Rectangle 71" descr="Dark downward diagonal"/>
          <p:cNvSpPr>
            <a:spLocks noChangeArrowheads="1"/>
          </p:cNvSpPr>
          <p:nvPr/>
        </p:nvSpPr>
        <p:spPr bwMode="auto">
          <a:xfrm>
            <a:off x="6681776" y="2978150"/>
            <a:ext cx="304800" cy="304800"/>
          </a:xfrm>
          <a:prstGeom prst="rect">
            <a:avLst/>
          </a:prstGeom>
          <a:pattFill prst="dkDnDiag">
            <a:fgClr>
              <a:srgbClr val="0000FF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61" name="TextBox 74"/>
          <p:cNvSpPr txBox="1">
            <a:spLocks noChangeArrowheads="1"/>
          </p:cNvSpPr>
          <p:nvPr/>
        </p:nvSpPr>
        <p:spPr bwMode="auto">
          <a:xfrm>
            <a:off x="7326313" y="4202113"/>
            <a:ext cx="633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NY</a:t>
            </a:r>
          </a:p>
        </p:txBody>
      </p:sp>
      <p:sp>
        <p:nvSpPr>
          <p:cNvPr id="114762" name="TextBox 75"/>
          <p:cNvSpPr txBox="1">
            <a:spLocks noChangeArrowheads="1"/>
          </p:cNvSpPr>
          <p:nvPr/>
        </p:nvSpPr>
        <p:spPr bwMode="auto">
          <a:xfrm>
            <a:off x="5922963" y="2230438"/>
            <a:ext cx="641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NX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2861733" y="4512740"/>
            <a:ext cx="3623735" cy="1951563"/>
            <a:chOff x="2861733" y="4512740"/>
            <a:chExt cx="3623735" cy="1951563"/>
          </a:xfrm>
        </p:grpSpPr>
        <p:sp>
          <p:nvSpPr>
            <p:cNvPr id="78" name="Rectangle 2" descr="Dark downward diagonal"/>
            <p:cNvSpPr>
              <a:spLocks noChangeArrowheads="1"/>
            </p:cNvSpPr>
            <p:nvPr/>
          </p:nvSpPr>
          <p:spPr bwMode="auto">
            <a:xfrm rot="5400000">
              <a:off x="5541435" y="52451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3" descr="Dark downward diagonal"/>
            <p:cNvSpPr>
              <a:spLocks noChangeArrowheads="1"/>
            </p:cNvSpPr>
            <p:nvPr/>
          </p:nvSpPr>
          <p:spPr bwMode="auto">
            <a:xfrm rot="5400000">
              <a:off x="5541435" y="55499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4" descr="Dark downward diagonal"/>
            <p:cNvSpPr>
              <a:spLocks noChangeArrowheads="1"/>
            </p:cNvSpPr>
            <p:nvPr/>
          </p:nvSpPr>
          <p:spPr bwMode="auto">
            <a:xfrm rot="5400000">
              <a:off x="5541435" y="58547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" descr="Dark downward diagonal"/>
            <p:cNvSpPr>
              <a:spLocks noChangeArrowheads="1"/>
            </p:cNvSpPr>
            <p:nvPr/>
          </p:nvSpPr>
          <p:spPr bwMode="auto">
            <a:xfrm rot="5400000">
              <a:off x="5541435" y="61595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30" descr="Dark downward diagonal"/>
            <p:cNvSpPr>
              <a:spLocks noChangeArrowheads="1"/>
            </p:cNvSpPr>
            <p:nvPr/>
          </p:nvSpPr>
          <p:spPr bwMode="auto">
            <a:xfrm rot="5400000">
              <a:off x="5236635" y="52451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31" descr="Dark downward diagonal"/>
            <p:cNvSpPr>
              <a:spLocks noChangeArrowheads="1"/>
            </p:cNvSpPr>
            <p:nvPr/>
          </p:nvSpPr>
          <p:spPr bwMode="auto">
            <a:xfrm rot="5400000">
              <a:off x="5236635" y="55499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32" descr="Dark downward diagonal"/>
            <p:cNvSpPr>
              <a:spLocks noChangeArrowheads="1"/>
            </p:cNvSpPr>
            <p:nvPr/>
          </p:nvSpPr>
          <p:spPr bwMode="auto">
            <a:xfrm rot="5400000">
              <a:off x="5236635" y="58547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33" descr="Dark downward diagonal"/>
            <p:cNvSpPr>
              <a:spLocks noChangeArrowheads="1"/>
            </p:cNvSpPr>
            <p:nvPr/>
          </p:nvSpPr>
          <p:spPr bwMode="auto">
            <a:xfrm rot="5400000">
              <a:off x="5236635" y="6159503"/>
              <a:ext cx="304800" cy="304800"/>
            </a:xfrm>
            <a:prstGeom prst="rect">
              <a:avLst/>
            </a:prstGeom>
            <a:pattFill prst="dkDnDiag">
              <a:fgClr>
                <a:srgbClr val="0000F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AutoShape 55"/>
            <p:cNvSpPr>
              <a:spLocks/>
            </p:cNvSpPr>
            <p:nvPr/>
          </p:nvSpPr>
          <p:spPr bwMode="auto">
            <a:xfrm rot="5400000">
              <a:off x="5427135" y="4809070"/>
              <a:ext cx="228600" cy="609600"/>
            </a:xfrm>
            <a:prstGeom prst="leftBrace">
              <a:avLst>
                <a:gd name="adj1" fmla="val 2222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AutoShape 56"/>
            <p:cNvSpPr>
              <a:spLocks/>
            </p:cNvSpPr>
            <p:nvPr/>
          </p:nvSpPr>
          <p:spPr bwMode="auto">
            <a:xfrm rot="10800000" flipH="1">
              <a:off x="4864125" y="5287438"/>
              <a:ext cx="321730" cy="1159931"/>
            </a:xfrm>
            <a:prstGeom prst="leftBrace">
              <a:avLst>
                <a:gd name="adj1" fmla="val 395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Text Box 59"/>
            <p:cNvSpPr txBox="1">
              <a:spLocks noChangeArrowheads="1"/>
            </p:cNvSpPr>
            <p:nvPr/>
          </p:nvSpPr>
          <p:spPr bwMode="auto">
            <a:xfrm>
              <a:off x="3005669" y="5536145"/>
              <a:ext cx="15698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latin typeface="Courier New" charset="0"/>
                </a:rPr>
                <a:t>count[0</a:t>
              </a:r>
              <a:r>
                <a:rPr lang="en-US" b="1" dirty="0" smtClean="0">
                  <a:latin typeface="Courier New" charset="0"/>
                </a:rPr>
                <a:t>]=4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89" name="Text Box 60"/>
            <p:cNvSpPr txBox="1">
              <a:spLocks noChangeArrowheads="1"/>
            </p:cNvSpPr>
            <p:nvPr/>
          </p:nvSpPr>
          <p:spPr bwMode="auto">
            <a:xfrm>
              <a:off x="4775203" y="4512740"/>
              <a:ext cx="15698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>
                  <a:latin typeface="Courier New" charset="0"/>
                </a:rPr>
                <a:t>count[1</a:t>
              </a:r>
              <a:r>
                <a:rPr lang="en-US" b="1" dirty="0" smtClean="0">
                  <a:latin typeface="Courier New" charset="0"/>
                </a:rPr>
                <a:t>]=2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90" name="Text Box 59"/>
            <p:cNvSpPr txBox="1">
              <a:spLocks noChangeArrowheads="1"/>
            </p:cNvSpPr>
            <p:nvPr/>
          </p:nvSpPr>
          <p:spPr bwMode="auto">
            <a:xfrm>
              <a:off x="2861733" y="5773212"/>
              <a:ext cx="17307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 smtClean="0">
                  <a:latin typeface="Courier New" charset="0"/>
                </a:rPr>
                <a:t>offset[</a:t>
              </a:r>
              <a:r>
                <a:rPr lang="en-US" b="1" dirty="0">
                  <a:latin typeface="Courier New" charset="0"/>
                </a:rPr>
                <a:t>0</a:t>
              </a:r>
              <a:r>
                <a:rPr lang="en-US" b="1" dirty="0" smtClean="0">
                  <a:latin typeface="Courier New" charset="0"/>
                </a:rPr>
                <a:t>]=4</a:t>
              </a:r>
              <a:endParaRPr lang="en-US" b="1" dirty="0">
                <a:latin typeface="Courier New" charset="0"/>
              </a:endParaRPr>
            </a:p>
          </p:txBody>
        </p:sp>
        <p:sp>
          <p:nvSpPr>
            <p:cNvPr id="91" name="Text Box 59"/>
            <p:cNvSpPr txBox="1">
              <a:spLocks noChangeArrowheads="1"/>
            </p:cNvSpPr>
            <p:nvPr/>
          </p:nvSpPr>
          <p:spPr bwMode="auto">
            <a:xfrm>
              <a:off x="4754711" y="4723348"/>
              <a:ext cx="17307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dirty="0" smtClean="0">
                  <a:latin typeface="Courier New" charset="0"/>
                </a:rPr>
                <a:t>offset[</a:t>
              </a:r>
              <a:r>
                <a:rPr lang="en-US" b="1" dirty="0">
                  <a:latin typeface="Courier New" charset="0"/>
                </a:rPr>
                <a:t>1</a:t>
              </a:r>
              <a:r>
                <a:rPr lang="en-US" b="1" dirty="0" smtClean="0">
                  <a:latin typeface="Courier New" charset="0"/>
                </a:rPr>
                <a:t>]=0</a:t>
              </a:r>
              <a:endParaRPr lang="en-US" b="1" dirty="0">
                <a:latin typeface="Courier New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269F-5125-FE48-9CBD-5D8625EF637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118531"/>
            <a:ext cx="6781800" cy="1157019"/>
          </a:xfrm>
        </p:spPr>
        <p:txBody>
          <a:bodyPr/>
          <a:lstStyle/>
          <a:p>
            <a:r>
              <a:rPr lang="en-US" sz="4000" dirty="0" smtClean="0"/>
              <a:t>Writing by Chunks: Output of h5dump</a:t>
            </a:r>
            <a:endParaRPr lang="en-US" sz="4000" dirty="0"/>
          </a:p>
        </p:txBody>
      </p:sp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1054102" y="1073154"/>
            <a:ext cx="7418388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 dirty="0">
                <a:latin typeface="Courier New" charset="0"/>
              </a:rPr>
              <a:t>HDF5 ”write_chunks.h5"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GROUP "/"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DATASET ”Dataset1"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DATATYPE  H5T_IEEE_F64LE 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DATASPACE  SIMPLE { ( 8, 4 ) / ( 8, 4 )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DATA {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3.2, 4.3</a:t>
            </a:r>
            <a:r>
              <a:rPr lang="en-US" sz="2000" b="1" dirty="0" smtClean="0">
                <a:latin typeface="Courier New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5.6, 7.9</a:t>
            </a:r>
            <a:r>
              <a:rPr lang="en-US" sz="2000" b="1" dirty="0" smtClean="0">
                <a:latin typeface="Courier New" charset="0"/>
              </a:rPr>
              <a:t>,</a:t>
            </a:r>
            <a:endParaRPr lang="en-US" sz="2000" b="1" dirty="0"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5.2, 2.1</a:t>
            </a:r>
            <a:r>
              <a:rPr lang="en-US" sz="2000" b="1" dirty="0" smtClean="0">
                <a:latin typeface="Courier New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4.5, 8.9</a:t>
            </a:r>
            <a:r>
              <a:rPr lang="en-US" sz="2000" b="1" dirty="0" smtClean="0">
                <a:latin typeface="Courier New" charset="0"/>
              </a:rPr>
              <a:t>,</a:t>
            </a:r>
            <a:endParaRPr lang="en-US" sz="2000" b="1" dirty="0"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5.7, 7.0</a:t>
            </a:r>
            <a:r>
              <a:rPr lang="en-US" sz="2000" b="1" dirty="0" smtClean="0">
                <a:latin typeface="Courier New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3.4, 2.3</a:t>
            </a:r>
            <a:r>
              <a:rPr lang="en-US" sz="2000" b="1" dirty="0" smtClean="0">
                <a:latin typeface="Courier New" charset="0"/>
              </a:rPr>
              <a:t>,</a:t>
            </a:r>
            <a:endParaRPr lang="en-US" sz="2000" b="1" dirty="0"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</a:rPr>
              <a:t>2.1, 1.9</a:t>
            </a:r>
            <a:r>
              <a:rPr lang="en-US" sz="2000" b="1" dirty="0" smtClean="0">
                <a:latin typeface="Courier New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Courier New" charset="0"/>
              </a:rPr>
              <a:t>5.4, 4.2</a:t>
            </a:r>
            <a:r>
              <a:rPr lang="en-US" sz="2000" b="1" dirty="0" smtClean="0">
                <a:latin typeface="Courier New" charset="0"/>
              </a:rPr>
              <a:t>,</a:t>
            </a:r>
            <a:endParaRPr lang="en-US" sz="2000" b="1" dirty="0"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3.3, 6.4</a:t>
            </a:r>
            <a:r>
              <a:rPr lang="en-US" sz="2000" b="1" dirty="0" smtClean="0">
                <a:latin typeface="Courier New" charset="0"/>
              </a:rPr>
              <a:t>, </a:t>
            </a:r>
            <a:r>
              <a:rPr lang="en-US" sz="2000" b="1" dirty="0" smtClean="0">
                <a:solidFill>
                  <a:srgbClr val="948A54"/>
                </a:solidFill>
                <a:latin typeface="Courier New" charset="0"/>
              </a:rPr>
              <a:t>4.7, 3.5,</a:t>
            </a:r>
            <a:endParaRPr lang="en-US" sz="2000" b="1" dirty="0">
              <a:solidFill>
                <a:srgbClr val="948A54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 3.5, 2.9, </a:t>
            </a:r>
            <a:r>
              <a:rPr lang="en-US" sz="2000" b="1" dirty="0" smtClean="0">
                <a:solidFill>
                  <a:srgbClr val="948A54"/>
                </a:solidFill>
                <a:latin typeface="Courier New" charset="0"/>
              </a:rPr>
              <a:t>2.3, 6.8,</a:t>
            </a:r>
            <a:endParaRPr lang="en-US" sz="2000" b="1" dirty="0">
              <a:solidFill>
                <a:srgbClr val="948A54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latin typeface="Courier New" charset="0"/>
              </a:rPr>
              <a:t>        </a:t>
            </a:r>
            <a:r>
              <a:rPr lang="en-US" sz="2000" b="1" dirty="0" smtClean="0">
                <a:latin typeface="Courier New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4.8, 2.4, </a:t>
            </a:r>
            <a:r>
              <a:rPr lang="en-US" sz="2000" b="1" dirty="0" smtClean="0">
                <a:solidFill>
                  <a:srgbClr val="948A54"/>
                </a:solidFill>
                <a:latin typeface="Courier New" charset="0"/>
              </a:rPr>
              <a:t>8.1, 4.0,</a:t>
            </a:r>
            <a:endParaRPr lang="en-US" sz="2000" b="1" dirty="0">
              <a:solidFill>
                <a:srgbClr val="948A54"/>
              </a:solidFill>
              <a:latin typeface="Courier New" charset="0"/>
            </a:endParaRPr>
          </a:p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Courier New" charset="0"/>
              </a:rPr>
              <a:t>        </a:t>
            </a:r>
            <a:r>
              <a:rPr lang="en-US" sz="2000" b="1" dirty="0" smtClean="0">
                <a:solidFill>
                  <a:srgbClr val="0000FF"/>
                </a:solidFill>
                <a:latin typeface="Courier New" charset="0"/>
              </a:rPr>
              <a:t> 7.3, 8.1, </a:t>
            </a:r>
            <a:r>
              <a:rPr lang="en-US" sz="2000" b="1" dirty="0" smtClean="0">
                <a:solidFill>
                  <a:srgbClr val="948A54"/>
                </a:solidFill>
                <a:latin typeface="Courier New" charset="0"/>
              </a:rPr>
              <a:t>4.8, 5.1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  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   } </a:t>
            </a:r>
          </a:p>
          <a:p>
            <a:pPr eaLnBrk="0" hangingPunct="0"/>
            <a:r>
              <a:rPr lang="en-US" sz="2000" b="1" dirty="0">
                <a:latin typeface="Courier New" charset="0"/>
              </a:rPr>
              <a:t>}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543800" cy="609600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Basic Functions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07975" y="1117065"/>
            <a:ext cx="8610600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 (H5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open)   	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create (open) File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create_simple/H5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create </a:t>
            </a:r>
            <a:r>
              <a:rPr lang="en-US" sz="2400" i="1" dirty="0" err="1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dataSpace</a:t>
            </a:r>
            <a:endParaRPr lang="en-US" sz="2400" i="1" dirty="0">
              <a:solidFill>
                <a:srgbClr val="1C14FF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  	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 (H5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open)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create (open) Dataset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		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               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select_hyperslab    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select subsections of data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i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 	     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read, 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write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access Dataset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  	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close		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close Dataset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1C14FF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close			      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close </a:t>
            </a:r>
            <a:r>
              <a:rPr lang="en-US" sz="2400" i="1" dirty="0" err="1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dataSpace</a:t>
            </a:r>
            <a:endParaRPr lang="en-US" sz="2400" i="1" dirty="0">
              <a:solidFill>
                <a:srgbClr val="1C14FF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1C14FF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H5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close				</a:t>
            </a:r>
            <a:r>
              <a:rPr lang="en-US" sz="2400" i="1" dirty="0">
                <a:solidFill>
                  <a:srgbClr val="1C14FF"/>
                </a:solidFill>
                <a:latin typeface="Arial" charset="0"/>
                <a:ea typeface="Arial" charset="0"/>
                <a:cs typeface="Arial" charset="0"/>
              </a:rPr>
              <a:t>close File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431800" y="1405466"/>
            <a:ext cx="0" cy="396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872066" y="2023533"/>
            <a:ext cx="0" cy="2590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1320800" y="2827867"/>
            <a:ext cx="0" cy="1066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Freeform 11"/>
          <p:cNvSpPr>
            <a:spLocks/>
          </p:cNvSpPr>
          <p:nvPr/>
        </p:nvSpPr>
        <p:spPr bwMode="auto">
          <a:xfrm>
            <a:off x="4572000" y="2032000"/>
            <a:ext cx="3403600" cy="1930400"/>
          </a:xfrm>
          <a:custGeom>
            <a:avLst/>
            <a:gdLst>
              <a:gd name="T0" fmla="*/ 0 w 2144"/>
              <a:gd name="T1" fmla="*/ 2147483647 h 1216"/>
              <a:gd name="T2" fmla="*/ 2147483647 w 2144"/>
              <a:gd name="T3" fmla="*/ 2147483647 h 1216"/>
              <a:gd name="T4" fmla="*/ 2147483647 w 2144"/>
              <a:gd name="T5" fmla="*/ 2147483647 h 1216"/>
              <a:gd name="T6" fmla="*/ 2147483647 w 2144"/>
              <a:gd name="T7" fmla="*/ 2147483647 h 1216"/>
              <a:gd name="T8" fmla="*/ 2147483647 w 2144"/>
              <a:gd name="T9" fmla="*/ 2147483647 h 1216"/>
              <a:gd name="T10" fmla="*/ 2147483647 w 2144"/>
              <a:gd name="T11" fmla="*/ 2147483647 h 12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44"/>
              <a:gd name="T19" fmla="*/ 0 h 1216"/>
              <a:gd name="T20" fmla="*/ 2144 w 2144"/>
              <a:gd name="T21" fmla="*/ 1216 h 12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44" h="1216">
                <a:moveTo>
                  <a:pt x="0" y="1216"/>
                </a:moveTo>
                <a:cubicBezTo>
                  <a:pt x="648" y="1116"/>
                  <a:pt x="1296" y="1016"/>
                  <a:pt x="1632" y="928"/>
                </a:cubicBezTo>
                <a:cubicBezTo>
                  <a:pt x="1968" y="840"/>
                  <a:pt x="1936" y="776"/>
                  <a:pt x="2016" y="688"/>
                </a:cubicBezTo>
                <a:cubicBezTo>
                  <a:pt x="2096" y="600"/>
                  <a:pt x="2144" y="504"/>
                  <a:pt x="2112" y="400"/>
                </a:cubicBezTo>
                <a:cubicBezTo>
                  <a:pt x="2080" y="296"/>
                  <a:pt x="1904" y="128"/>
                  <a:pt x="1824" y="64"/>
                </a:cubicBezTo>
                <a:cubicBezTo>
                  <a:pt x="1744" y="0"/>
                  <a:pt x="1664" y="24"/>
                  <a:pt x="1632" y="1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7A5C00"/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0" name="Freeform 13"/>
          <p:cNvSpPr>
            <a:spLocks/>
          </p:cNvSpPr>
          <p:nvPr/>
        </p:nvSpPr>
        <p:spPr bwMode="auto">
          <a:xfrm>
            <a:off x="4495800" y="2133600"/>
            <a:ext cx="3225800" cy="1828800"/>
          </a:xfrm>
          <a:custGeom>
            <a:avLst/>
            <a:gdLst>
              <a:gd name="T0" fmla="*/ 0 w 2032"/>
              <a:gd name="T1" fmla="*/ 2147483647 h 1152"/>
              <a:gd name="T2" fmla="*/ 2147483647 w 2032"/>
              <a:gd name="T3" fmla="*/ 2147483647 h 1152"/>
              <a:gd name="T4" fmla="*/ 2147483647 w 2032"/>
              <a:gd name="T5" fmla="*/ 2147483647 h 1152"/>
              <a:gd name="T6" fmla="*/ 2147483647 w 2032"/>
              <a:gd name="T7" fmla="*/ 2147483647 h 1152"/>
              <a:gd name="T8" fmla="*/ 2147483647 w 2032"/>
              <a:gd name="T9" fmla="*/ 2147483647 h 1152"/>
              <a:gd name="T10" fmla="*/ 2147483647 w 2032"/>
              <a:gd name="T11" fmla="*/ 2147483647 h 1152"/>
              <a:gd name="T12" fmla="*/ 2147483647 w 2032"/>
              <a:gd name="T13" fmla="*/ 2147483647 h 1152"/>
              <a:gd name="T14" fmla="*/ 2147483647 w 2032"/>
              <a:gd name="T15" fmla="*/ 0 h 11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32"/>
              <a:gd name="T25" fmla="*/ 0 h 1152"/>
              <a:gd name="T26" fmla="*/ 2032 w 2032"/>
              <a:gd name="T27" fmla="*/ 1152 h 11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32" h="1152">
                <a:moveTo>
                  <a:pt x="0" y="1152"/>
                </a:moveTo>
                <a:cubicBezTo>
                  <a:pt x="256" y="1124"/>
                  <a:pt x="512" y="1096"/>
                  <a:pt x="816" y="1008"/>
                </a:cubicBezTo>
                <a:cubicBezTo>
                  <a:pt x="1120" y="920"/>
                  <a:pt x="1632" y="704"/>
                  <a:pt x="1824" y="624"/>
                </a:cubicBezTo>
                <a:cubicBezTo>
                  <a:pt x="2016" y="544"/>
                  <a:pt x="1936" y="560"/>
                  <a:pt x="1968" y="528"/>
                </a:cubicBezTo>
                <a:cubicBezTo>
                  <a:pt x="2000" y="496"/>
                  <a:pt x="2008" y="480"/>
                  <a:pt x="2016" y="432"/>
                </a:cubicBezTo>
                <a:cubicBezTo>
                  <a:pt x="2024" y="384"/>
                  <a:pt x="2032" y="304"/>
                  <a:pt x="2016" y="240"/>
                </a:cubicBezTo>
                <a:cubicBezTo>
                  <a:pt x="2000" y="176"/>
                  <a:pt x="1960" y="88"/>
                  <a:pt x="1920" y="48"/>
                </a:cubicBezTo>
                <a:cubicBezTo>
                  <a:pt x="1880" y="8"/>
                  <a:pt x="1828" y="4"/>
                  <a:pt x="1776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7A5C00"/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Freeform 14"/>
          <p:cNvSpPr>
            <a:spLocks/>
          </p:cNvSpPr>
          <p:nvPr/>
        </p:nvSpPr>
        <p:spPr bwMode="auto">
          <a:xfrm>
            <a:off x="3733800" y="2133600"/>
            <a:ext cx="3886200" cy="1828800"/>
          </a:xfrm>
          <a:custGeom>
            <a:avLst/>
            <a:gdLst>
              <a:gd name="T0" fmla="*/ 0 w 2448"/>
              <a:gd name="T1" fmla="*/ 2147483647 h 1152"/>
              <a:gd name="T2" fmla="*/ 2147483647 w 2448"/>
              <a:gd name="T3" fmla="*/ 2147483647 h 1152"/>
              <a:gd name="T4" fmla="*/ 2147483647 w 2448"/>
              <a:gd name="T5" fmla="*/ 2147483647 h 1152"/>
              <a:gd name="T6" fmla="*/ 2147483647 w 2448"/>
              <a:gd name="T7" fmla="*/ 2147483647 h 1152"/>
              <a:gd name="T8" fmla="*/ 2147483647 w 2448"/>
              <a:gd name="T9" fmla="*/ 0 h 1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8"/>
              <a:gd name="T16" fmla="*/ 0 h 1152"/>
              <a:gd name="T17" fmla="*/ 2448 w 2448"/>
              <a:gd name="T18" fmla="*/ 1152 h 11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8" h="1152">
                <a:moveTo>
                  <a:pt x="0" y="1152"/>
                </a:moveTo>
                <a:cubicBezTo>
                  <a:pt x="672" y="1072"/>
                  <a:pt x="1344" y="992"/>
                  <a:pt x="1728" y="912"/>
                </a:cubicBezTo>
                <a:cubicBezTo>
                  <a:pt x="2112" y="832"/>
                  <a:pt x="2184" y="776"/>
                  <a:pt x="2304" y="672"/>
                </a:cubicBezTo>
                <a:cubicBezTo>
                  <a:pt x="2424" y="568"/>
                  <a:pt x="2448" y="400"/>
                  <a:pt x="2448" y="288"/>
                </a:cubicBezTo>
                <a:cubicBezTo>
                  <a:pt x="2448" y="176"/>
                  <a:pt x="2328" y="48"/>
                  <a:pt x="2304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7A5C00"/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722E2D-1943-9D46-AE3E-9D3F681BB6CA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47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0100" y="6245225"/>
            <a:ext cx="4930775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Arial" charset="0"/>
              </a:rPr>
              <a:t>NOTE: Order not strictly specified.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1027"/>
          <p:cNvSpPr>
            <a:spLocks noGrp="1" noChangeArrowheads="1"/>
          </p:cNvSpPr>
          <p:nvPr>
            <p:ph idx="1"/>
          </p:nvPr>
        </p:nvSpPr>
        <p:spPr>
          <a:xfrm>
            <a:off x="372535" y="776559"/>
            <a:ext cx="8686800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Hand tuned I/O for a particular architecture will likely perform better, but …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Purpose of I/O libraries is portability, longevity, simplicity, and productivity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High level libraries follow performance of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When code is ported to a new machine user is required to make changes to improve IO performance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Let other people do the work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HDF5 can be optimized for given platforms and file systems by library developers</a:t>
            </a:r>
          </a:p>
        </p:txBody>
      </p:sp>
      <p:sp>
        <p:nvSpPr>
          <p:cNvPr id="1228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0" y="141356"/>
            <a:ext cx="6781800" cy="707886"/>
          </a:xfrm>
        </p:spPr>
        <p:txBody>
          <a:bodyPr/>
          <a:lstStyle/>
          <a:p>
            <a:r>
              <a:rPr lang="en-US" sz="4000" dirty="0" smtClean="0"/>
              <a:t>But what about performance?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US" dirty="0" smtClean="0"/>
              <a:t>More reliable than hard disk drives</a:t>
            </a:r>
          </a:p>
          <a:p>
            <a:pPr lvl="1"/>
            <a:r>
              <a:rPr lang="en-US" dirty="0" smtClean="0"/>
              <a:t>No moving parts</a:t>
            </a:r>
          </a:p>
          <a:p>
            <a:pPr lvl="1"/>
            <a:r>
              <a:rPr lang="en-US" dirty="0" smtClean="0"/>
              <a:t>Withstand shock and vibration</a:t>
            </a:r>
          </a:p>
          <a:p>
            <a:r>
              <a:rPr lang="en-US" dirty="0" smtClean="0"/>
              <a:t>“Non-volatile” retain data without power</a:t>
            </a:r>
          </a:p>
          <a:p>
            <a:r>
              <a:rPr lang="en-US" dirty="0" smtClean="0"/>
              <a:t>Slower than DRAM memory, faster than hard disk drives</a:t>
            </a:r>
          </a:p>
          <a:p>
            <a:r>
              <a:rPr lang="en-US" dirty="0" smtClean="0"/>
              <a:t>Relatively cheap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Solid State Storage</a:t>
            </a:r>
          </a:p>
        </p:txBody>
      </p:sp>
      <p:pic>
        <p:nvPicPr>
          <p:cNvPr id="48132" name="Picture 4" descr="samsung_64gb_ss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" y="5050358"/>
            <a:ext cx="22510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pqi256gbssd-lg[1]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0" y="4902200"/>
            <a:ext cx="13716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55602" y="141393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Wish List</a:t>
            </a:r>
          </a:p>
          <a:p>
            <a:pPr lvl="1"/>
            <a:r>
              <a:rPr lang="en-US" dirty="0" smtClean="0"/>
              <a:t>Write data from multiple processors into a single file</a:t>
            </a:r>
          </a:p>
          <a:p>
            <a:pPr lvl="1"/>
            <a:r>
              <a:rPr lang="en-US" dirty="0" smtClean="0"/>
              <a:t>File can be read in the same manner regardless of the number of CPUs that read from or write to the file. </a:t>
            </a:r>
          </a:p>
          <a:p>
            <a:pPr lvl="1"/>
            <a:r>
              <a:rPr lang="en-US" dirty="0" smtClean="0"/>
              <a:t>Do so with the same performance as writing one-file-per-processor</a:t>
            </a:r>
          </a:p>
          <a:p>
            <a:pPr lvl="1"/>
            <a:r>
              <a:rPr lang="en-US" dirty="0" smtClean="0"/>
              <a:t>And make all of the above portable from one machine to the next</a:t>
            </a:r>
          </a:p>
          <a:p>
            <a:r>
              <a:rPr lang="en-US" dirty="0" smtClean="0"/>
              <a:t>Inconvenient Truth: Scientists need to understand  I/O infrastructure in order to get good performance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-183353"/>
            <a:ext cx="6781800" cy="1323439"/>
          </a:xfrm>
        </p:spPr>
        <p:txBody>
          <a:bodyPr/>
          <a:lstStyle/>
          <a:p>
            <a:r>
              <a:rPr lang="en-US" sz="4000" dirty="0" smtClean="0"/>
              <a:t>Parallel I/O: </a:t>
            </a:r>
            <a:br>
              <a:rPr lang="en-US" sz="4000" dirty="0" smtClean="0"/>
            </a:br>
            <a:r>
              <a:rPr lang="en-US" sz="4000" dirty="0" smtClean="0"/>
              <a:t>A User Perspective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7066" y="102817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HPC we like to move data around</a:t>
            </a:r>
          </a:p>
          <a:p>
            <a:pPr lvl="1"/>
            <a:r>
              <a:rPr lang="en-US" dirty="0" smtClean="0"/>
              <a:t>Fast interconnects</a:t>
            </a:r>
          </a:p>
          <a:p>
            <a:pPr lvl="1"/>
            <a:r>
              <a:rPr lang="en-US" dirty="0" smtClean="0"/>
              <a:t>Parallel file systems</a:t>
            </a:r>
          </a:p>
          <a:p>
            <a:pPr lvl="1"/>
            <a:r>
              <a:rPr lang="en-US" dirty="0" smtClean="0"/>
              <a:t>Diskless nodes</a:t>
            </a:r>
          </a:p>
          <a:p>
            <a:r>
              <a:rPr lang="en-US" dirty="0" smtClean="0"/>
              <a:t>How does this contrast to other organizations with large data problems?  (Google, Yahoo, </a:t>
            </a:r>
            <a:r>
              <a:rPr lang="en-US" dirty="0" err="1" smtClean="0"/>
              <a:t>Facebook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Slow interconnects</a:t>
            </a:r>
          </a:p>
          <a:p>
            <a:pPr lvl="1"/>
            <a:r>
              <a:rPr lang="en-US" dirty="0" smtClean="0"/>
              <a:t>Local disk on compute nodes</a:t>
            </a:r>
          </a:p>
          <a:p>
            <a:pPr lvl="1"/>
            <a:r>
              <a:rPr lang="en-US" dirty="0" smtClean="0"/>
              <a:t>Move the computation to the data</a:t>
            </a:r>
          </a:p>
        </p:txBody>
      </p:sp>
      <p:pic>
        <p:nvPicPr>
          <p:cNvPr id="4" name="Picture 3" descr="hadoop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684" y="3759202"/>
            <a:ext cx="3219717" cy="762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3601" y="101598"/>
            <a:ext cx="6781800" cy="769441"/>
          </a:xfrm>
        </p:spPr>
        <p:txBody>
          <a:bodyPr/>
          <a:lstStyle/>
          <a:p>
            <a:r>
              <a:rPr lang="en-US" dirty="0" smtClean="0"/>
              <a:t>New Technologies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5068" y="5537204"/>
            <a:ext cx="5215465" cy="1319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Not all HPC problems can be setup in a map-reduce structure, but with more datasets coming from sensors, detectors and telescopes, what can HPC learn from the </a:t>
            </a:r>
            <a:r>
              <a:rPr lang="en-US" sz="2000" i="1" dirty="0" err="1" smtClean="0"/>
              <a:t>Hadoop</a:t>
            </a:r>
            <a:r>
              <a:rPr lang="en-US" sz="2000" i="1" dirty="0" smtClean="0"/>
              <a:t> model?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45889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168"/>
              </a:spcBef>
            </a:pPr>
            <a:r>
              <a:rPr lang="en-US" dirty="0" smtClean="0"/>
              <a:t>Think about the big picture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Run time </a:t>
            </a:r>
            <a:r>
              <a:rPr lang="en-US" dirty="0" err="1" smtClean="0"/>
              <a:t>vs</a:t>
            </a:r>
            <a:r>
              <a:rPr lang="en-US" dirty="0" smtClean="0"/>
              <a:t> Post Processing trade off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Decide how much IO overhead you can afford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Data Analysis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Portability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Longevity</a:t>
            </a:r>
          </a:p>
          <a:p>
            <a:pPr lvl="1">
              <a:spcBef>
                <a:spcPts val="168"/>
              </a:spcBef>
            </a:pPr>
            <a:r>
              <a:rPr lang="en-US" dirty="0" smtClean="0"/>
              <a:t>Storability</a:t>
            </a:r>
          </a:p>
          <a:p>
            <a:pPr>
              <a:spcBef>
                <a:spcPts val="168"/>
              </a:spcBef>
            </a:pPr>
            <a:r>
              <a:rPr lang="en-US" dirty="0" smtClean="0"/>
              <a:t>Write and read large blocks of I/O where ever possible</a:t>
            </a:r>
            <a:endParaRPr lang="en-US" dirty="0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Recommendations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Cover Stories from NERSC Research</a:t>
            </a:r>
            <a:endParaRPr lang="en-US" dirty="0"/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03" y="3060699"/>
            <a:ext cx="1399032" cy="18562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5300" y="5188516"/>
            <a:ext cx="843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latin typeface="Arial"/>
                <a:cs typeface="Arial"/>
              </a:rPr>
              <a:t>NERSC is enabling new high quality science across disciplines, with over </a:t>
            </a:r>
            <a:r>
              <a:rPr lang="en-US" sz="2400" b="0" i="1" dirty="0" smtClean="0">
                <a:latin typeface="Arial"/>
                <a:cs typeface="Arial"/>
              </a:rPr>
              <a:t>1,600 </a:t>
            </a:r>
            <a:r>
              <a:rPr lang="en-US" sz="2400" b="0" dirty="0" smtClean="0">
                <a:latin typeface="Arial"/>
                <a:cs typeface="Arial"/>
              </a:rPr>
              <a:t>refereed publications last year</a:t>
            </a:r>
            <a:endParaRPr lang="en-US" sz="2400" b="0" dirty="0"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51" y="1136650"/>
            <a:ext cx="1399032" cy="1856232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4"/>
          <a:srcRect r="4079" b="2618"/>
          <a:stretch>
            <a:fillRect/>
          </a:stretch>
        </p:blipFill>
        <p:spPr>
          <a:xfrm>
            <a:off x="4610797" y="3060699"/>
            <a:ext cx="1399032" cy="1856232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2645" y="3060699"/>
            <a:ext cx="1399032" cy="1856232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36367" y="1136650"/>
            <a:ext cx="1399032" cy="1856232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663700" y="3060699"/>
            <a:ext cx="1399032" cy="1856232"/>
          </a:xfrm>
          <a:prstGeom prst="rect">
            <a:avLst/>
          </a:prstGeom>
        </p:spPr>
      </p:pic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361044" y="4314825"/>
            <a:ext cx="1061356" cy="523220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W. Dorland 2010</a:t>
            </a:r>
            <a:endParaRPr lang="en-US" sz="1400" b="1" dirty="0"/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3285219" y="2409825"/>
            <a:ext cx="1116012" cy="523220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 smtClean="0"/>
              <a:t>L.Sugiyama</a:t>
            </a:r>
            <a:r>
              <a:rPr lang="en-US" sz="1400" b="1" dirty="0" smtClean="0"/>
              <a:t> </a:t>
            </a:r>
            <a:r>
              <a:rPr lang="en-US" sz="1400" b="1" dirty="0"/>
              <a:t>2010</a:t>
            </a:r>
          </a:p>
        </p:txBody>
      </p:sp>
      <p:sp>
        <p:nvSpPr>
          <p:cNvPr id="25" name="TextBox 86"/>
          <p:cNvSpPr txBox="1">
            <a:spLocks noChangeArrowheads="1"/>
          </p:cNvSpPr>
          <p:nvPr/>
        </p:nvSpPr>
        <p:spPr bwMode="auto">
          <a:xfrm>
            <a:off x="7730219" y="2357438"/>
            <a:ext cx="1111250" cy="522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V</a:t>
            </a:r>
            <a:r>
              <a:rPr lang="en-US" sz="1400" b="1" dirty="0" smtClean="0"/>
              <a:t>. Daggett</a:t>
            </a:r>
            <a:endParaRPr lang="en-US" sz="1400" b="1" dirty="0"/>
          </a:p>
          <a:p>
            <a:pPr algn="ctr"/>
            <a:r>
              <a:rPr lang="en-US" sz="1400" b="1" dirty="0"/>
              <a:t>2010</a:t>
            </a:r>
          </a:p>
        </p:txBody>
      </p:sp>
      <p:sp>
        <p:nvSpPr>
          <p:cNvPr id="26" name="TextBox 87"/>
          <p:cNvSpPr txBox="1">
            <a:spLocks noChangeArrowheads="1"/>
          </p:cNvSpPr>
          <p:nvPr/>
        </p:nvSpPr>
        <p:spPr bwMode="auto">
          <a:xfrm>
            <a:off x="4720319" y="4313238"/>
            <a:ext cx="1111250" cy="522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E. </a:t>
            </a:r>
            <a:r>
              <a:rPr lang="en-US" sz="1400" b="1" dirty="0" err="1"/>
              <a:t>Bylaska</a:t>
            </a:r>
            <a:endParaRPr lang="en-US" sz="1400" b="1" dirty="0"/>
          </a:p>
          <a:p>
            <a:pPr algn="ctr"/>
            <a:r>
              <a:rPr lang="en-US" sz="1400" b="1" dirty="0"/>
              <a:t>2010</a:t>
            </a:r>
          </a:p>
        </p:txBody>
      </p:sp>
      <p:sp>
        <p:nvSpPr>
          <p:cNvPr id="27" name="TextBox 86"/>
          <p:cNvSpPr txBox="1">
            <a:spLocks noChangeArrowheads="1"/>
          </p:cNvSpPr>
          <p:nvPr/>
        </p:nvSpPr>
        <p:spPr bwMode="auto">
          <a:xfrm>
            <a:off x="1697719" y="3995738"/>
            <a:ext cx="1111250" cy="522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A </a:t>
            </a:r>
            <a:r>
              <a:rPr lang="en-US" sz="1400" b="1" dirty="0" err="1" smtClean="0"/>
              <a:t>Fedorov</a:t>
            </a:r>
            <a:endParaRPr lang="en-US" sz="1400" b="1" dirty="0"/>
          </a:p>
          <a:p>
            <a:pPr algn="ctr"/>
            <a:r>
              <a:rPr lang="en-US" sz="1400" b="1" dirty="0"/>
              <a:t>2010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6130019" y="4268788"/>
            <a:ext cx="1473200" cy="522287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T Head-Gordon</a:t>
            </a:r>
          </a:p>
          <a:p>
            <a:pPr algn="ctr"/>
            <a:r>
              <a:rPr lang="en-US" sz="1400" b="1" dirty="0"/>
              <a:t>2010</a:t>
            </a: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618228" y="1136650"/>
            <a:ext cx="1399032" cy="1856232"/>
          </a:xfrm>
          <a:prstGeom prst="rect">
            <a:avLst/>
          </a:prstGeom>
        </p:spPr>
      </p:pic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4593319" y="2357438"/>
            <a:ext cx="1473200" cy="522287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T Head-Gordon</a:t>
            </a:r>
          </a:p>
          <a:p>
            <a:pPr algn="ctr"/>
            <a:r>
              <a:rPr lang="en-US" sz="1400" b="1" dirty="0"/>
              <a:t>2010</a:t>
            </a: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72645" y="1136650"/>
            <a:ext cx="1399032" cy="1856232"/>
          </a:xfrm>
          <a:prstGeom prst="rect">
            <a:avLst/>
          </a:prstGeom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3500" y="2465388"/>
            <a:ext cx="1473200" cy="523220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H. </a:t>
            </a:r>
            <a:r>
              <a:rPr lang="en-US" sz="1400" b="1" dirty="0" err="1" smtClean="0"/>
              <a:t>Guo</a:t>
            </a:r>
            <a:endParaRPr lang="en-US" sz="1400" b="1" dirty="0" smtClean="0"/>
          </a:p>
          <a:p>
            <a:pPr algn="ctr"/>
            <a:r>
              <a:rPr lang="en-US" sz="1400" b="1" dirty="0"/>
              <a:t>2010</a:t>
            </a:r>
          </a:p>
        </p:txBody>
      </p:sp>
      <p:pic>
        <p:nvPicPr>
          <p:cNvPr id="33" name="Picture 32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089" y="1136650"/>
            <a:ext cx="1399032" cy="1856232"/>
          </a:xfrm>
          <a:prstGeom prst="rect">
            <a:avLst/>
          </a:prstGeom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654506" y="1136650"/>
            <a:ext cx="1399032" cy="1856232"/>
          </a:xfrm>
          <a:prstGeom prst="rect">
            <a:avLst/>
          </a:prstGeom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63700" y="2389188"/>
            <a:ext cx="1473200" cy="523220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/>
              <a:t>S. </a:t>
            </a:r>
            <a:r>
              <a:rPr lang="en-US" sz="1400" dirty="0" err="1" smtClean="0"/>
              <a:t>Salahuddin</a:t>
            </a:r>
            <a:endParaRPr lang="en-US" sz="1400" b="1" dirty="0" smtClean="0"/>
          </a:p>
          <a:p>
            <a:pPr algn="ctr"/>
            <a:r>
              <a:rPr lang="en-US" sz="1400" b="1" dirty="0"/>
              <a:t>2010</a:t>
            </a: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6091919" y="2459038"/>
            <a:ext cx="1473200" cy="523220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 smtClean="0"/>
              <a:t>Pennycook</a:t>
            </a:r>
            <a:r>
              <a:rPr lang="en-US" sz="1400" b="1" dirty="0" smtClean="0"/>
              <a:t>   2010</a:t>
            </a:r>
            <a:endParaRPr lang="en-US" sz="1400" b="1" dirty="0"/>
          </a:p>
        </p:txBody>
      </p:sp>
      <p:pic>
        <p:nvPicPr>
          <p:cNvPr id="37" name="Picture 36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155950" y="3060699"/>
            <a:ext cx="1399032" cy="1856232"/>
          </a:xfrm>
          <a:prstGeom prst="rect">
            <a:avLst/>
          </a:prstGeom>
        </p:spPr>
      </p:pic>
      <p:sp>
        <p:nvSpPr>
          <p:cNvPr id="38" name="TextBox 87"/>
          <p:cNvSpPr txBox="1">
            <a:spLocks noChangeArrowheads="1"/>
          </p:cNvSpPr>
          <p:nvPr/>
        </p:nvSpPr>
        <p:spPr bwMode="auto">
          <a:xfrm>
            <a:off x="3289300" y="4389438"/>
            <a:ext cx="1234169" cy="522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/>
              <a:t>U.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Landman</a:t>
            </a:r>
            <a:endParaRPr lang="en-US" sz="1400" b="1" dirty="0" smtClean="0"/>
          </a:p>
          <a:p>
            <a:pPr algn="ctr"/>
            <a:r>
              <a:rPr lang="en-US" sz="1400" b="1" dirty="0"/>
              <a:t>2010</a:t>
            </a:r>
          </a:p>
        </p:txBody>
      </p:sp>
      <p:pic>
        <p:nvPicPr>
          <p:cNvPr id="39" name="Picture 38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588250" y="3060699"/>
            <a:ext cx="1399032" cy="1856232"/>
          </a:xfrm>
          <a:prstGeom prst="rect">
            <a:avLst/>
          </a:prstGeom>
        </p:spPr>
      </p:pic>
      <p:sp>
        <p:nvSpPr>
          <p:cNvPr id="40" name="TextBox 87"/>
          <p:cNvSpPr txBox="1">
            <a:spLocks noChangeArrowheads="1"/>
          </p:cNvSpPr>
          <p:nvPr/>
        </p:nvSpPr>
        <p:spPr bwMode="auto">
          <a:xfrm>
            <a:off x="7742919" y="4313238"/>
            <a:ext cx="1111250" cy="5222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P. Liu</a:t>
            </a:r>
          </a:p>
          <a:p>
            <a:pPr algn="ctr"/>
            <a:r>
              <a:rPr lang="en-US" sz="1400" b="1" dirty="0"/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I/O Hierarchy Slide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892300" y="5461000"/>
            <a:ext cx="5740400" cy="88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i="1"/>
              <a:t>Storage Device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892300" y="4368800"/>
            <a:ext cx="5740400" cy="889000"/>
          </a:xfrm>
          <a:prstGeom prst="rect">
            <a:avLst/>
          </a:prstGeom>
          <a:solidFill>
            <a:srgbClr val="FFD5C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i="1"/>
              <a:t>Parallel File System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892300" y="3276600"/>
            <a:ext cx="5740400" cy="889000"/>
          </a:xfrm>
          <a:prstGeom prst="rect">
            <a:avLst/>
          </a:prstGeom>
          <a:solidFill>
            <a:srgbClr val="FEFF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i="1"/>
              <a:t>MPI-IO Layer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892300" y="2184400"/>
            <a:ext cx="5740400" cy="8890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i="1"/>
              <a:t>High Level IO Library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892300" y="1092200"/>
            <a:ext cx="5740400" cy="889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i="1"/>
              <a:t>Application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Storage Media</a:t>
            </a:r>
          </a:p>
        </p:txBody>
      </p:sp>
      <p:pic>
        <p:nvPicPr>
          <p:cNvPr id="36867" name="Picture 4" descr="7-hard-disk-driv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0775"/>
            <a:ext cx="360362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HPSS-09-ver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1188" y="950913"/>
            <a:ext cx="205581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tap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0475" y="1120775"/>
            <a:ext cx="187801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 descr="samsung_64gb_ss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925" y="4622800"/>
            <a:ext cx="225107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 descr="pqi256gbssd-lg[1]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1000" y="4914900"/>
            <a:ext cx="13716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520700" y="4341813"/>
            <a:ext cx="2463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Magnetic Hard Disk Drives</a:t>
            </a:r>
          </a:p>
        </p:txBody>
      </p:sp>
      <p:sp>
        <p:nvSpPr>
          <p:cNvPr id="36874" name="TextBox 12"/>
          <p:cNvSpPr txBox="1">
            <a:spLocks noChangeArrowheads="1"/>
          </p:cNvSpPr>
          <p:nvPr/>
        </p:nvSpPr>
        <p:spPr bwMode="auto">
          <a:xfrm>
            <a:off x="6146800" y="4049713"/>
            <a:ext cx="246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Magnetic Tape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0300" y="1968500"/>
            <a:ext cx="419100" cy="266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2730500"/>
            <a:ext cx="330200" cy="190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91100" y="3390900"/>
            <a:ext cx="330200" cy="190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Magnetic Hard Disk Drives</a:t>
            </a:r>
          </a:p>
        </p:txBody>
      </p:sp>
      <p:pic>
        <p:nvPicPr>
          <p:cNvPr id="38915" name="Picture 3" descr="sector.png"/>
          <p:cNvPicPr>
            <a:picLocks noChangeAspect="1"/>
          </p:cNvPicPr>
          <p:nvPr/>
        </p:nvPicPr>
        <p:blipFill>
          <a:blip r:embed="rId3"/>
          <a:srcRect t="5145" r="6017" b="4562"/>
          <a:stretch>
            <a:fillRect/>
          </a:stretch>
        </p:blipFill>
        <p:spPr bwMode="auto">
          <a:xfrm>
            <a:off x="4860925" y="1333500"/>
            <a:ext cx="42322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301875" y="6519863"/>
            <a:ext cx="3417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Source: Popular Science, Wikimedia Commons</a:t>
            </a:r>
          </a:p>
        </p:txBody>
      </p:sp>
      <p:pic>
        <p:nvPicPr>
          <p:cNvPr id="38917" name="Picture 5" descr="hard_drive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84338"/>
            <a:ext cx="4859338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1166018"/>
            <a:ext cx="6553200" cy="5133182"/>
          </a:xfrm>
        </p:spPr>
        <p:txBody>
          <a:bodyPr>
            <a:normAutofit/>
          </a:bodyPr>
          <a:lstStyle/>
          <a:p>
            <a:r>
              <a:rPr lang="en-US" dirty="0" smtClean="0"/>
              <a:t>Capacity (in MB, GB, TB)</a:t>
            </a:r>
          </a:p>
          <a:p>
            <a:pPr lvl="1"/>
            <a:r>
              <a:rPr lang="en-US" dirty="0" smtClean="0"/>
              <a:t>Measured by areal density</a:t>
            </a:r>
          </a:p>
          <a:p>
            <a:pPr lvl="1"/>
            <a:r>
              <a:rPr lang="en-US" dirty="0" smtClean="0"/>
              <a:t>Areal density = track density * linear density</a:t>
            </a:r>
          </a:p>
          <a:p>
            <a:r>
              <a:rPr lang="en-US" dirty="0" smtClean="0"/>
              <a:t>Transfer Rate (bandwidth) – MB/sec</a:t>
            </a:r>
          </a:p>
          <a:p>
            <a:pPr lvl="1"/>
            <a:r>
              <a:rPr lang="en-US" dirty="0" smtClean="0"/>
              <a:t>Rate at which a device reads or writes data</a:t>
            </a:r>
          </a:p>
          <a:p>
            <a:r>
              <a:rPr lang="en-US" dirty="0" smtClean="0"/>
              <a:t>Access Time (</a:t>
            </a:r>
            <a:r>
              <a:rPr lang="en-US" dirty="0" err="1" smtClean="0"/>
              <a:t>milli</a:t>
            </a:r>
            <a:r>
              <a:rPr lang="en-US" dirty="0" smtClean="0"/>
              <a:t>-seconds)</a:t>
            </a:r>
          </a:p>
          <a:p>
            <a:pPr lvl="1"/>
            <a:r>
              <a:rPr lang="en-US" dirty="0" smtClean="0"/>
              <a:t>Delay before the first byte is read</a:t>
            </a:r>
          </a:p>
          <a:p>
            <a:pPr lvl="1"/>
            <a:endParaRPr lang="en-US" dirty="0" smtClean="0"/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definitions</a:t>
            </a:r>
          </a:p>
        </p:txBody>
      </p:sp>
      <p:pic>
        <p:nvPicPr>
          <p:cNvPr id="40964" name="Picture 3" descr="sect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8887" y="1194330"/>
            <a:ext cx="28051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18511</TotalTime>
  <Words>3448</Words>
  <Application>Microsoft Macintosh PowerPoint</Application>
  <PresentationFormat>On-screen Show (4:3)</PresentationFormat>
  <Paragraphs>580</Paragraphs>
  <Slides>52</Slides>
  <Notes>44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Parallel I/O from a User’s Perspective  HPC Advisory Council Stanford University, Dec. 6, 2011</vt:lpstr>
      <vt:lpstr>NERSC is DOE in HPC Production Computing Facility </vt:lpstr>
      <vt:lpstr>Ever Increasing Data Sets</vt:lpstr>
      <vt:lpstr>Why is Parallel I/O for science applications so difficult?</vt:lpstr>
      <vt:lpstr>Parallel I/O:  A User Perspective</vt:lpstr>
      <vt:lpstr>I/O Hierarchy Slide</vt:lpstr>
      <vt:lpstr>Storage Media</vt:lpstr>
      <vt:lpstr>Magnetic Hard Disk Drives</vt:lpstr>
      <vt:lpstr>Some definitions</vt:lpstr>
      <vt:lpstr>Access Time</vt:lpstr>
      <vt:lpstr>Why isn’t a hard drive faster?</vt:lpstr>
      <vt:lpstr>Disk Transfer Rates over Time</vt:lpstr>
      <vt:lpstr>RAID</vt:lpstr>
      <vt:lpstr>File Systems</vt:lpstr>
      <vt:lpstr>What is a File System?</vt:lpstr>
      <vt:lpstr>From disk sectors to files</vt:lpstr>
      <vt:lpstr>Inodes store Metadata</vt:lpstr>
      <vt:lpstr>File Systems</vt:lpstr>
      <vt:lpstr>Generic Parallel File System Architecture</vt:lpstr>
      <vt:lpstr>Lustre file system on Hopper</vt:lpstr>
      <vt:lpstr>File Buffering and Caching</vt:lpstr>
      <vt:lpstr>Data Distribution  in Parallel File Systems</vt:lpstr>
      <vt:lpstr>Locking in Parallel File Systems</vt:lpstr>
      <vt:lpstr>Locking and Concurrent Access</vt:lpstr>
      <vt:lpstr>Small Writes</vt:lpstr>
      <vt:lpstr>Access Patterns</vt:lpstr>
      <vt:lpstr>Now from the user’s point of view</vt:lpstr>
      <vt:lpstr>Serial I/O </vt:lpstr>
      <vt:lpstr>Parallel I/O Multi-file </vt:lpstr>
      <vt:lpstr>Flash Center IO Nightmare…</vt:lpstr>
      <vt:lpstr>Parallel I/O Single-file </vt:lpstr>
      <vt:lpstr>MPI-IO</vt:lpstr>
      <vt:lpstr>What is MPI-IO?</vt:lpstr>
      <vt:lpstr>Independent and Collective I/O</vt:lpstr>
      <vt:lpstr>MPI-IO Optimizations</vt:lpstr>
      <vt:lpstr>When to use collective buffering</vt:lpstr>
      <vt:lpstr>But how does MPI-IO perform?</vt:lpstr>
      <vt:lpstr>MPI-IO Summary</vt:lpstr>
      <vt:lpstr>High Level Parallel I/O Libraries (HDF5)</vt:lpstr>
      <vt:lpstr>Common Storage Formats</vt:lpstr>
      <vt:lpstr>What is a High Level Parallel I/O Library?</vt:lpstr>
      <vt:lpstr>HDF5 Data Model</vt:lpstr>
      <vt:lpstr>Slide 43</vt:lpstr>
      <vt:lpstr>Writing by Chunks: Output of h5dump</vt:lpstr>
      <vt:lpstr>Slide 45</vt:lpstr>
      <vt:lpstr>Writing by Chunks: Output of h5dump</vt:lpstr>
      <vt:lpstr>Basic Functions </vt:lpstr>
      <vt:lpstr>But what about performance?</vt:lpstr>
      <vt:lpstr>Solid State Storage</vt:lpstr>
      <vt:lpstr>New Technologies</vt:lpstr>
      <vt:lpstr>Recommendations</vt:lpstr>
      <vt:lpstr>Recent Cover Stories from NERSC Research</vt:lpstr>
    </vt:vector>
  </TitlesOfParts>
  <Company>Lawrence Berkeley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Bashor</dc:creator>
  <cp:lastModifiedBy>Katie Antypas</cp:lastModifiedBy>
  <cp:revision>139</cp:revision>
  <dcterms:created xsi:type="dcterms:W3CDTF">2012-01-27T20:53:12Z</dcterms:created>
  <dcterms:modified xsi:type="dcterms:W3CDTF">2012-02-01T22:09:14Z</dcterms:modified>
</cp:coreProperties>
</file>