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974" r:id="rId2"/>
    <p:sldId id="1107" r:id="rId3"/>
    <p:sldId id="1108" r:id="rId4"/>
    <p:sldId id="1109" r:id="rId5"/>
    <p:sldId id="1100" r:id="rId6"/>
    <p:sldId id="1103" r:id="rId7"/>
    <p:sldId id="1097" r:id="rId8"/>
    <p:sldId id="1105" r:id="rId9"/>
    <p:sldId id="968" r:id="rId10"/>
    <p:sldId id="960" r:id="rId11"/>
    <p:sldId id="965" r:id="rId12"/>
    <p:sldId id="1050" r:id="rId13"/>
    <p:sldId id="1051" r:id="rId14"/>
    <p:sldId id="1025" r:id="rId15"/>
    <p:sldId id="1052" r:id="rId16"/>
    <p:sldId id="1071" r:id="rId17"/>
    <p:sldId id="1104" r:id="rId18"/>
    <p:sldId id="1113" r:id="rId19"/>
    <p:sldId id="1112" r:id="rId20"/>
    <p:sldId id="980" r:id="rId21"/>
    <p:sldId id="110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2626"/>
    <a:srgbClr val="6A1E17"/>
    <a:srgbClr val="291D06"/>
    <a:srgbClr val="143748"/>
    <a:srgbClr val="640065"/>
    <a:srgbClr val="898989"/>
    <a:srgbClr val="008000"/>
    <a:srgbClr val="4FA556"/>
    <a:srgbClr val="82C387"/>
    <a:srgbClr val="82C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0" autoAdjust="0"/>
    <p:restoredTop sz="92965" autoAdjust="0"/>
  </p:normalViewPr>
  <p:slideViewPr>
    <p:cSldViewPr snapToGrid="0" showGuides="1">
      <p:cViewPr>
        <p:scale>
          <a:sx n="100" d="100"/>
          <a:sy n="100" d="100"/>
        </p:scale>
        <p:origin x="-520" y="-192"/>
      </p:cViewPr>
      <p:guideLst>
        <p:guide orient="horz" pos="3280"/>
        <p:guide pos="1541"/>
        <p:guide pos="4281"/>
        <p:guide pos="4201"/>
        <p:guide pos="112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6" d="100"/>
          <a:sy n="86" d="100"/>
        </p:scale>
        <p:origin x="-35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NeighborY="-6679">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B58AF93F-1D92-E141-9A92-54D4139BE3AC}" type="presOf" srcId="{F47AB830-2379-B14D-BE70-8745CBE38DFC}" destId="{14441368-7CCB-5E49-833D-94F5AF9FFA79}"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E4655BC7-3D7C-3341-BBC6-4D2B1D309D4E}" type="presOf" srcId="{C3FC209F-8C3D-ED4D-8FDE-55CAE5B1EE85}" destId="{4001A2DE-C113-FE49-925B-0EF9CE45AD07}" srcOrd="0" destOrd="0" presId="urn:microsoft.com/office/officeart/2005/8/layout/hierarchy4"/>
    <dgm:cxn modelId="{151173FF-790B-DE4E-9B7E-C48E305B4B49}" type="presParOf" srcId="{14441368-7CCB-5E49-833D-94F5AF9FFA79}" destId="{09758D24-72DC-9F41-8258-6F940B5B08EA}" srcOrd="0" destOrd="0" presId="urn:microsoft.com/office/officeart/2005/8/layout/hierarchy4"/>
    <dgm:cxn modelId="{A8DFB540-1EDC-9F4B-B275-E38744843776}" type="presParOf" srcId="{09758D24-72DC-9F41-8258-6F940B5B08EA}" destId="{4001A2DE-C113-FE49-925B-0EF9CE45AD07}" srcOrd="0" destOrd="0" presId="urn:microsoft.com/office/officeart/2005/8/layout/hierarchy4"/>
    <dgm:cxn modelId="{DF79F293-0BBB-214C-B28A-C8B7AC315A1A}" type="presParOf" srcId="{09758D24-72DC-9F41-8258-6F940B5B08EA}" destId="{A84D9EAA-C490-364E-8703-E2326ED6493D}"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NeighborY="-1069">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9D4E053B-361C-C84F-8FBE-26FD57722CCE}" type="presOf" srcId="{C3FC209F-8C3D-ED4D-8FDE-55CAE5B1EE85}" destId="{4001A2DE-C113-FE49-925B-0EF9CE45AD07}" srcOrd="0" destOrd="0" presId="urn:microsoft.com/office/officeart/2005/8/layout/hierarchy4"/>
    <dgm:cxn modelId="{99A4893B-4234-F540-90FA-ED5913B6D3C0}" type="presOf" srcId="{F47AB830-2379-B14D-BE70-8745CBE38DFC}" destId="{14441368-7CCB-5E49-833D-94F5AF9FFA79}"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A5EFB900-0DB0-AB4D-A8FD-C77F9FD0DBD2}" type="presParOf" srcId="{14441368-7CCB-5E49-833D-94F5AF9FFA79}" destId="{09758D24-72DC-9F41-8258-6F940B5B08EA}" srcOrd="0" destOrd="0" presId="urn:microsoft.com/office/officeart/2005/8/layout/hierarchy4"/>
    <dgm:cxn modelId="{295532A4-3FE8-A044-9A5E-A167AF51EF65}" type="presParOf" srcId="{09758D24-72DC-9F41-8258-6F940B5B08EA}" destId="{4001A2DE-C113-FE49-925B-0EF9CE45AD07}" srcOrd="0" destOrd="0" presId="urn:microsoft.com/office/officeart/2005/8/layout/hierarchy4"/>
    <dgm:cxn modelId="{27E8328A-EE9B-CF47-A5C9-843A0B4C89CA}"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NeighborX="-1785" custLinFactNeighborY="5850">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D42E6ED1-11A8-3247-A449-CB20F51F6AF0}" type="presOf" srcId="{F47AB830-2379-B14D-BE70-8745CBE38DFC}" destId="{14441368-7CCB-5E49-833D-94F5AF9FFA79}" srcOrd="0" destOrd="0" presId="urn:microsoft.com/office/officeart/2005/8/layout/hierarchy4"/>
    <dgm:cxn modelId="{B5C89491-7E86-5144-95BE-348F63FE3BA9}" type="presOf" srcId="{C3FC209F-8C3D-ED4D-8FDE-55CAE5B1EE85}" destId="{4001A2DE-C113-FE49-925B-0EF9CE45AD07}"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0A09875E-D512-1E47-BB0A-0225740BB31F}" type="presParOf" srcId="{14441368-7CCB-5E49-833D-94F5AF9FFA79}" destId="{09758D24-72DC-9F41-8258-6F940B5B08EA}" srcOrd="0" destOrd="0" presId="urn:microsoft.com/office/officeart/2005/8/layout/hierarchy4"/>
    <dgm:cxn modelId="{B50A0AE8-73AF-6B41-B901-84A19BA5CE1E}" type="presParOf" srcId="{09758D24-72DC-9F41-8258-6F940B5B08EA}" destId="{4001A2DE-C113-FE49-925B-0EF9CE45AD07}" srcOrd="0" destOrd="0" presId="urn:microsoft.com/office/officeart/2005/8/layout/hierarchy4"/>
    <dgm:cxn modelId="{F975D645-18C8-7F40-9035-1B811AE78163}"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Y="6062" custLinFactNeighborY="100000">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EB033296-CA9E-D241-A18F-74E934FCCED9}" type="presOf" srcId="{F47AB830-2379-B14D-BE70-8745CBE38DFC}" destId="{14441368-7CCB-5E49-833D-94F5AF9FFA79}"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ACA2861E-1EAA-E243-B020-C39051EC0373}" type="presOf" srcId="{C3FC209F-8C3D-ED4D-8FDE-55CAE5B1EE85}" destId="{4001A2DE-C113-FE49-925B-0EF9CE45AD07}" srcOrd="0" destOrd="0" presId="urn:microsoft.com/office/officeart/2005/8/layout/hierarchy4"/>
    <dgm:cxn modelId="{9A7CD6EA-FC10-DB46-9A2A-878D7E9EA61B}" type="presParOf" srcId="{14441368-7CCB-5E49-833D-94F5AF9FFA79}" destId="{09758D24-72DC-9F41-8258-6F940B5B08EA}" srcOrd="0" destOrd="0" presId="urn:microsoft.com/office/officeart/2005/8/layout/hierarchy4"/>
    <dgm:cxn modelId="{04E21AE1-296F-874C-9749-BD1EA0F30B32}" type="presParOf" srcId="{09758D24-72DC-9F41-8258-6F940B5B08EA}" destId="{4001A2DE-C113-FE49-925B-0EF9CE45AD07}" srcOrd="0" destOrd="0" presId="urn:microsoft.com/office/officeart/2005/8/layout/hierarchy4"/>
    <dgm:cxn modelId="{2076FB33-D9B9-6146-8846-165C7CBC9663}"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NeighborY="88721">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D82E49F0-490F-DB49-AB02-9D017B1198C5}" type="presOf" srcId="{F47AB830-2379-B14D-BE70-8745CBE38DFC}" destId="{14441368-7CCB-5E49-833D-94F5AF9FFA79}"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AC00027E-98D0-9F42-AD11-F5BEC82E2364}" type="presOf" srcId="{C3FC209F-8C3D-ED4D-8FDE-55CAE5B1EE85}" destId="{4001A2DE-C113-FE49-925B-0EF9CE45AD07}" srcOrd="0" destOrd="0" presId="urn:microsoft.com/office/officeart/2005/8/layout/hierarchy4"/>
    <dgm:cxn modelId="{9EC0964C-F3A2-6F42-9045-9E33C950DCD2}" type="presParOf" srcId="{14441368-7CCB-5E49-833D-94F5AF9FFA79}" destId="{09758D24-72DC-9F41-8258-6F940B5B08EA}" srcOrd="0" destOrd="0" presId="urn:microsoft.com/office/officeart/2005/8/layout/hierarchy4"/>
    <dgm:cxn modelId="{A1430FE6-F810-774E-B46D-6F02D72B6661}" type="presParOf" srcId="{09758D24-72DC-9F41-8258-6F940B5B08EA}" destId="{4001A2DE-C113-FE49-925B-0EF9CE45AD07}" srcOrd="0" destOrd="0" presId="urn:microsoft.com/office/officeart/2005/8/layout/hierarchy4"/>
    <dgm:cxn modelId="{C32BFAA9-6A5A-0F4E-9DB5-24B0FE410099}"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Y="9277" custLinFactNeighborY="100000">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E9CE95C7-ECA1-D84E-987A-FA04C2AB9F74}" srcId="{F47AB830-2379-B14D-BE70-8745CBE38DFC}" destId="{C3FC209F-8C3D-ED4D-8FDE-55CAE5B1EE85}" srcOrd="0" destOrd="0" parTransId="{0D59C27B-ABFD-9545-95B9-D73C0000C98C}" sibTransId="{3DF6F1CC-0FDF-8D42-8064-3D9E20306EA1}"/>
    <dgm:cxn modelId="{AB2DC362-06CB-4D4B-A8A2-FC2FCDEF0103}" type="presOf" srcId="{F47AB830-2379-B14D-BE70-8745CBE38DFC}" destId="{14441368-7CCB-5E49-833D-94F5AF9FFA79}" srcOrd="0" destOrd="0" presId="urn:microsoft.com/office/officeart/2005/8/layout/hierarchy4"/>
    <dgm:cxn modelId="{BC6D3F05-C270-D442-BEA3-80455D9516C8}" type="presOf" srcId="{C3FC209F-8C3D-ED4D-8FDE-55CAE5B1EE85}" destId="{4001A2DE-C113-FE49-925B-0EF9CE45AD07}" srcOrd="0" destOrd="0" presId="urn:microsoft.com/office/officeart/2005/8/layout/hierarchy4"/>
    <dgm:cxn modelId="{5AB37572-9A46-CE47-B786-1AD5C5153C01}" type="presParOf" srcId="{14441368-7CCB-5E49-833D-94F5AF9FFA79}" destId="{09758D24-72DC-9F41-8258-6F940B5B08EA}" srcOrd="0" destOrd="0" presId="urn:microsoft.com/office/officeart/2005/8/layout/hierarchy4"/>
    <dgm:cxn modelId="{D069C211-6FAF-D540-BD9C-66D63EAE76C1}" type="presParOf" srcId="{09758D24-72DC-9F41-8258-6F940B5B08EA}" destId="{4001A2DE-C113-FE49-925B-0EF9CE45AD07}" srcOrd="0" destOrd="0" presId="urn:microsoft.com/office/officeart/2005/8/layout/hierarchy4"/>
    <dgm:cxn modelId="{190A642A-B3A6-1849-8E0F-EB39904E3084}"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7AB830-2379-B14D-BE70-8745CBE38DFC}"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C3FC209F-8C3D-ED4D-8FDE-55CAE5B1EE85}">
      <dgm:prSet phldrT="[Text]"/>
      <dgm:spPr/>
      <dgm:t>
        <a:bodyPr/>
        <a:lstStyle/>
        <a:p>
          <a:r>
            <a:rPr lang="en-US" dirty="0" smtClean="0"/>
            <a:t> </a:t>
          </a:r>
          <a:endParaRPr lang="en-US" dirty="0"/>
        </a:p>
      </dgm:t>
    </dgm:pt>
    <dgm:pt modelId="{0D59C27B-ABFD-9545-95B9-D73C0000C98C}" type="parTrans" cxnId="{E9CE95C7-ECA1-D84E-987A-FA04C2AB9F74}">
      <dgm:prSet/>
      <dgm:spPr/>
      <dgm:t>
        <a:bodyPr/>
        <a:lstStyle/>
        <a:p>
          <a:endParaRPr lang="en-US"/>
        </a:p>
      </dgm:t>
    </dgm:pt>
    <dgm:pt modelId="{3DF6F1CC-0FDF-8D42-8064-3D9E20306EA1}" type="sibTrans" cxnId="{E9CE95C7-ECA1-D84E-987A-FA04C2AB9F74}">
      <dgm:prSet/>
      <dgm:spPr/>
      <dgm:t>
        <a:bodyPr/>
        <a:lstStyle/>
        <a:p>
          <a:endParaRPr lang="en-US"/>
        </a:p>
      </dgm:t>
    </dgm:pt>
    <dgm:pt modelId="{14441368-7CCB-5E49-833D-94F5AF9FFA79}" type="pres">
      <dgm:prSet presAssocID="{F47AB830-2379-B14D-BE70-8745CBE38DFC}" presName="Name0" presStyleCnt="0">
        <dgm:presLayoutVars>
          <dgm:chPref val="1"/>
          <dgm:dir/>
          <dgm:animOne val="branch"/>
          <dgm:animLvl val="lvl"/>
          <dgm:resizeHandles/>
        </dgm:presLayoutVars>
      </dgm:prSet>
      <dgm:spPr/>
      <dgm:t>
        <a:bodyPr/>
        <a:lstStyle/>
        <a:p>
          <a:endParaRPr lang="en-US"/>
        </a:p>
      </dgm:t>
    </dgm:pt>
    <dgm:pt modelId="{09758D24-72DC-9F41-8258-6F940B5B08EA}" type="pres">
      <dgm:prSet presAssocID="{C3FC209F-8C3D-ED4D-8FDE-55CAE5B1EE85}" presName="vertOne" presStyleCnt="0"/>
      <dgm:spPr/>
      <dgm:t>
        <a:bodyPr/>
        <a:lstStyle/>
        <a:p>
          <a:endParaRPr lang="en-US"/>
        </a:p>
      </dgm:t>
    </dgm:pt>
    <dgm:pt modelId="{4001A2DE-C113-FE49-925B-0EF9CE45AD07}" type="pres">
      <dgm:prSet presAssocID="{C3FC209F-8C3D-ED4D-8FDE-55CAE5B1EE85}" presName="txOne" presStyleLbl="node0" presStyleIdx="0" presStyleCnt="1" custLinFactY="6062" custLinFactNeighborY="100000">
        <dgm:presLayoutVars>
          <dgm:chPref val="3"/>
        </dgm:presLayoutVars>
      </dgm:prSet>
      <dgm:spPr/>
      <dgm:t>
        <a:bodyPr/>
        <a:lstStyle/>
        <a:p>
          <a:endParaRPr lang="en-US"/>
        </a:p>
      </dgm:t>
    </dgm:pt>
    <dgm:pt modelId="{A84D9EAA-C490-364E-8703-E2326ED6493D}" type="pres">
      <dgm:prSet presAssocID="{C3FC209F-8C3D-ED4D-8FDE-55CAE5B1EE85}" presName="horzOne" presStyleCnt="0"/>
      <dgm:spPr/>
      <dgm:t>
        <a:bodyPr/>
        <a:lstStyle/>
        <a:p>
          <a:endParaRPr lang="en-US"/>
        </a:p>
      </dgm:t>
    </dgm:pt>
  </dgm:ptLst>
  <dgm:cxnLst>
    <dgm:cxn modelId="{721E84FA-0B19-FE4B-A9C5-DB8D258E0E4E}" type="presOf" srcId="{C3FC209F-8C3D-ED4D-8FDE-55CAE5B1EE85}" destId="{4001A2DE-C113-FE49-925B-0EF9CE45AD07}" srcOrd="0" destOrd="0" presId="urn:microsoft.com/office/officeart/2005/8/layout/hierarchy4"/>
    <dgm:cxn modelId="{66132644-D4F9-CC4F-8CDB-310B008571F4}" type="presOf" srcId="{F47AB830-2379-B14D-BE70-8745CBE38DFC}" destId="{14441368-7CCB-5E49-833D-94F5AF9FFA79}" srcOrd="0" destOrd="0" presId="urn:microsoft.com/office/officeart/2005/8/layout/hierarchy4"/>
    <dgm:cxn modelId="{E9CE95C7-ECA1-D84E-987A-FA04C2AB9F74}" srcId="{F47AB830-2379-B14D-BE70-8745CBE38DFC}" destId="{C3FC209F-8C3D-ED4D-8FDE-55CAE5B1EE85}" srcOrd="0" destOrd="0" parTransId="{0D59C27B-ABFD-9545-95B9-D73C0000C98C}" sibTransId="{3DF6F1CC-0FDF-8D42-8064-3D9E20306EA1}"/>
    <dgm:cxn modelId="{159B08D2-5B74-554E-887C-9204E7755FA4}" type="presParOf" srcId="{14441368-7CCB-5E49-833D-94F5AF9FFA79}" destId="{09758D24-72DC-9F41-8258-6F940B5B08EA}" srcOrd="0" destOrd="0" presId="urn:microsoft.com/office/officeart/2005/8/layout/hierarchy4"/>
    <dgm:cxn modelId="{FC722A08-1D70-5F46-A743-047B235D62AD}" type="presParOf" srcId="{09758D24-72DC-9F41-8258-6F940B5B08EA}" destId="{4001A2DE-C113-FE49-925B-0EF9CE45AD07}" srcOrd="0" destOrd="0" presId="urn:microsoft.com/office/officeart/2005/8/layout/hierarchy4"/>
    <dgm:cxn modelId="{F032315A-01E1-4A4F-BB74-939DAEBB0A45}" type="presParOf" srcId="{09758D24-72DC-9F41-8258-6F940B5B08EA}" destId="{A84D9EAA-C490-364E-8703-E2326ED6493D}" srcOrd="1" destOrd="0" presId="urn:microsoft.com/office/officeart/2005/8/layout/hierarchy4"/>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3036912" cy="16097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7147" y="47147"/>
        <a:ext cx="2942618" cy="1515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3019553" cy="819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 </a:t>
          </a:r>
          <a:endParaRPr lang="en-US" sz="3500" kern="1200" dirty="0"/>
        </a:p>
      </dsp:txBody>
      <dsp:txXfrm>
        <a:off x="24002" y="24002"/>
        <a:ext cx="2971549" cy="7714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3019395" cy="15820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6337" y="46337"/>
        <a:ext cx="2926721" cy="148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2897866" cy="1332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 </a:t>
          </a:r>
          <a:endParaRPr lang="en-US" sz="5800" kern="1200" dirty="0"/>
        </a:p>
      </dsp:txBody>
      <dsp:txXfrm>
        <a:off x="39031" y="39031"/>
        <a:ext cx="2819804" cy="1254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2897498" cy="34952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4865" y="84865"/>
        <a:ext cx="2727768" cy="33254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1906582" cy="1424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 </a:t>
          </a:r>
          <a:endParaRPr lang="en-US" sz="6200" kern="1200" dirty="0"/>
        </a:p>
      </dsp:txBody>
      <dsp:txXfrm>
        <a:off x="41723" y="41723"/>
        <a:ext cx="1823136" cy="1341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1A2DE-C113-FE49-925B-0EF9CE45AD07}">
      <dsp:nvSpPr>
        <dsp:cNvPr id="0" name=""/>
        <dsp:cNvSpPr/>
      </dsp:nvSpPr>
      <dsp:spPr>
        <a:xfrm>
          <a:off x="0" y="0"/>
          <a:ext cx="2981536" cy="6134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 </a:t>
          </a:r>
          <a:endParaRPr lang="en-US" sz="2600" kern="1200" dirty="0"/>
        </a:p>
      </dsp:txBody>
      <dsp:txXfrm>
        <a:off x="17968" y="17968"/>
        <a:ext cx="2945600" cy="5775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900" smtClean="0"/>
              <a:t>NERSC Presentation</a:t>
            </a:r>
            <a:endParaRPr lang="en-US" sz="9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D68A3-9B80-584C-9BEB-F8B43CF5A651}" type="datetime1">
              <a:rPr lang="en-US" sz="900" smtClean="0"/>
              <a:pPr/>
              <a:t>10/30/14</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F58F80-FCEC-C745-BEA9-0BA1921C5D36}" type="slidenum">
              <a:rPr lang="en-US" sz="900" smtClean="0"/>
              <a:pPr/>
              <a:t>‹#›</a:t>
            </a:fld>
            <a:endParaRPr lang="en-US" sz="900"/>
          </a:p>
        </p:txBody>
      </p:sp>
    </p:spTree>
    <p:extLst>
      <p:ext uri="{BB962C8B-B14F-4D97-AF65-F5344CB8AC3E}">
        <p14:creationId xmlns:p14="http://schemas.microsoft.com/office/powerpoint/2010/main" val="105713735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NERSC Presentation</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EAFF0-7375-1D4A-A389-D6238357B121}" type="datetime1">
              <a:rPr lang="en-US" smtClean="0"/>
              <a:pPr/>
              <a:t>10/30/14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B511CB-48C6-1D49-AC56-5A39CE8EA9E7}" type="slidenum">
              <a:rPr lang="en-US" smtClean="0"/>
              <a:pPr/>
              <a:t>‹#›</a:t>
            </a:fld>
            <a:endParaRPr lang="en-US"/>
          </a:p>
        </p:txBody>
      </p:sp>
    </p:spTree>
    <p:extLst>
      <p:ext uri="{BB962C8B-B14F-4D97-AF65-F5344CB8AC3E}">
        <p14:creationId xmlns:p14="http://schemas.microsoft.com/office/powerpoint/2010/main" val="313598457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3</a:t>
            </a:fld>
            <a:endParaRPr lang="en-US"/>
          </a:p>
        </p:txBody>
      </p:sp>
    </p:spTree>
    <p:extLst>
      <p:ext uri="{BB962C8B-B14F-4D97-AF65-F5344CB8AC3E}">
        <p14:creationId xmlns:p14="http://schemas.microsoft.com/office/powerpoint/2010/main" val="92756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accelerate early success on the system, NERSC created the NERSC </a:t>
            </a:r>
            <a:r>
              <a:rPr lang="en-US" dirty="0" err="1" smtClean="0"/>
              <a:t>Exascale</a:t>
            </a:r>
            <a:r>
              <a:rPr lang="en-US" dirty="0" smtClean="0"/>
              <a:t> Science Applications Program (NESAP) in which we will partner with 20 application code teams to facilitate transition of user codes to Cori. As part of NESAP we are also creating a Tools and Library Collaboration and we are writing now to ask you to participate. This collaboration includes developers of the core performance tools, debuggers, visualization tools, and libraries that we expect our user community will need to make effective use of Cori. The key is to have this software running as soon as Cori is deployed. </a:t>
            </a:r>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9</a:t>
            </a:fld>
            <a:endParaRPr lang="en-US"/>
          </a:p>
        </p:txBody>
      </p:sp>
    </p:spTree>
    <p:extLst>
      <p:ext uri="{BB962C8B-B14F-4D97-AF65-F5344CB8AC3E}">
        <p14:creationId xmlns:p14="http://schemas.microsoft.com/office/powerpoint/2010/main" val="30472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Code team needs to have OpenMP and detailed Profiles before Cray gate opens</a:t>
            </a:r>
          </a:p>
          <a:p>
            <a:r>
              <a:rPr kumimoji="1" lang="en-US" altLang="ja-JP" dirty="0" smtClean="0"/>
              <a:t>Cray can examine OpenMP scaling of applications and MPI.</a:t>
            </a:r>
            <a:endParaRPr kumimoji="1" lang="en-US" altLang="ja-JP"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11</a:t>
            </a:fld>
            <a:endParaRPr lang="en-US"/>
          </a:p>
        </p:txBody>
      </p:sp>
    </p:spTree>
    <p:extLst>
      <p:ext uri="{BB962C8B-B14F-4D97-AF65-F5344CB8AC3E}">
        <p14:creationId xmlns:p14="http://schemas.microsoft.com/office/powerpoint/2010/main" val="76108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Model for Prediction Across Scales</a:t>
            </a:r>
          </a:p>
          <a:p>
            <a:r>
              <a:rPr kumimoji="1" lang="en-US" altLang="ja-JP" dirty="0" smtClean="0"/>
              <a:t>Accelerated Climate Modeling for Energy</a:t>
            </a:r>
            <a:endParaRPr kumimoji="1" lang="ja-JP" alt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13</a:t>
            </a:fld>
            <a:endParaRPr lang="en-US"/>
          </a:p>
        </p:txBody>
      </p:sp>
    </p:spTree>
    <p:extLst>
      <p:ext uri="{BB962C8B-B14F-4D97-AF65-F5344CB8AC3E}">
        <p14:creationId xmlns:p14="http://schemas.microsoft.com/office/powerpoint/2010/main" val="1445075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14</a:t>
            </a:fld>
            <a:endParaRPr lang="en-US"/>
          </a:p>
        </p:txBody>
      </p:sp>
    </p:spTree>
    <p:extLst>
      <p:ext uri="{BB962C8B-B14F-4D97-AF65-F5344CB8AC3E}">
        <p14:creationId xmlns:p14="http://schemas.microsoft.com/office/powerpoint/2010/main" val="153498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18</a:t>
            </a:fld>
            <a:endParaRPr lang="en-US"/>
          </a:p>
        </p:txBody>
      </p:sp>
    </p:spTree>
    <p:extLst>
      <p:ext uri="{BB962C8B-B14F-4D97-AF65-F5344CB8AC3E}">
        <p14:creationId xmlns:p14="http://schemas.microsoft.com/office/powerpoint/2010/main" val="164124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NERSC Presentation</a:t>
            </a:r>
            <a:endParaRPr lang="en-US"/>
          </a:p>
        </p:txBody>
      </p:sp>
      <p:sp>
        <p:nvSpPr>
          <p:cNvPr id="5" name="Date Placeholder 4"/>
          <p:cNvSpPr>
            <a:spLocks noGrp="1"/>
          </p:cNvSpPr>
          <p:nvPr>
            <p:ph type="dt" idx="11"/>
          </p:nvPr>
        </p:nvSpPr>
        <p:spPr/>
        <p:txBody>
          <a:bodyPr/>
          <a:lstStyle/>
          <a:p>
            <a:fld id="{39FEAFF0-7375-1D4A-A389-D6238357B121}" type="datetime1">
              <a:rPr lang="en-US" smtClean="0"/>
              <a:pPr/>
              <a:t>10/30/14</a:t>
            </a:fld>
            <a:endParaRPr lang="en-US"/>
          </a:p>
        </p:txBody>
      </p:sp>
      <p:sp>
        <p:nvSpPr>
          <p:cNvPr id="6" name="Slide Number Placeholder 5"/>
          <p:cNvSpPr>
            <a:spLocks noGrp="1"/>
          </p:cNvSpPr>
          <p:nvPr>
            <p:ph type="sldNum" sz="quarter" idx="12"/>
          </p:nvPr>
        </p:nvSpPr>
        <p:spPr/>
        <p:txBody>
          <a:bodyPr/>
          <a:lstStyle/>
          <a:p>
            <a:fld id="{38B511CB-48C6-1D49-AC56-5A39CE8EA9E7}"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1.jpeg"/><Relationship Id="rId9"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1" name="Rectangle 30"/>
          <p:cNvSpPr/>
          <p:nvPr userDrawn="1"/>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Title 1"/>
          <p:cNvSpPr>
            <a:spLocks noGrp="1"/>
          </p:cNvSpPr>
          <p:nvPr>
            <p:ph type="ctrTitle" hasCustomPrompt="1"/>
          </p:nvPr>
        </p:nvSpPr>
        <p:spPr>
          <a:xfrm>
            <a:off x="4624388" y="4764682"/>
            <a:ext cx="4214812" cy="933450"/>
          </a:xfrm>
        </p:spPr>
        <p:txBody>
          <a:bodyPr anchor="ctr" anchorCtr="0">
            <a:normAutofit/>
          </a:bodyPr>
          <a:lstStyle>
            <a:lvl1pPr marL="0" indent="0">
              <a:defRPr sz="2800"/>
            </a:lvl1pPr>
          </a:lstStyle>
          <a:p>
            <a:r>
              <a:rPr lang="en-US" dirty="0" smtClean="0"/>
              <a:t>Click to edit Master subtitle style</a:t>
            </a:r>
            <a:endParaRPr dirty="0"/>
          </a:p>
        </p:txBody>
      </p:sp>
      <p:sp>
        <p:nvSpPr>
          <p:cNvPr id="25" name="Text Placeholder 3"/>
          <p:cNvSpPr>
            <a:spLocks noGrp="1"/>
          </p:cNvSpPr>
          <p:nvPr>
            <p:ph type="body" sz="half" idx="2" hasCustomPrompt="1"/>
          </p:nvPr>
        </p:nvSpPr>
        <p:spPr>
          <a:xfrm>
            <a:off x="674786" y="595580"/>
            <a:ext cx="3470021" cy="3468418"/>
          </a:xfrm>
        </p:spPr>
        <p:txBody>
          <a:bodyPr lIns="45720" tIns="45720" rIns="45720" anchor="ctr" anchorCtr="0">
            <a:normAutofit/>
          </a:bodyPr>
          <a:lstStyle>
            <a:lvl1pPr marL="0" indent="0" algn="l">
              <a:buNone/>
              <a:defRPr sz="3600" b="0" i="0">
                <a:solidFill>
                  <a:schemeClr val="bg1"/>
                </a:solidFill>
                <a:latin typeface="Helvetica Neue Bold Condensed"/>
                <a:cs typeface="Helvetica Neue Bold Condensed"/>
              </a:defRPr>
            </a:lvl1pPr>
            <a:lvl2pPr>
              <a:defRPr sz="1200"/>
            </a:lvl2pPr>
            <a:lvl3pPr>
              <a:defRPr sz="1000"/>
            </a:lvl3pPr>
            <a:lvl4pPr>
              <a:defRPr sz="900"/>
            </a:lvl4pPr>
            <a:lvl5pPr>
              <a:defRPr sz="900"/>
            </a:lvl5pPr>
          </a:lstStyle>
          <a:p>
            <a:pPr lvl="0" eaLnBrk="1" latinLnBrk="0" hangingPunct="1"/>
            <a:r>
              <a:rPr kumimoji="0" lang="en-US" dirty="0" smtClean="0"/>
              <a:t>Click to edit Master title styles</a:t>
            </a:r>
          </a:p>
        </p:txBody>
      </p:sp>
      <p:sp>
        <p:nvSpPr>
          <p:cNvPr id="11" name="Footer Placeholder 2"/>
          <p:cNvSpPr>
            <a:spLocks noGrp="1"/>
          </p:cNvSpPr>
          <p:nvPr>
            <p:ph type="ftr" sz="quarter" idx="10"/>
          </p:nvPr>
        </p:nvSpPr>
        <p:spPr>
          <a:xfrm>
            <a:off x="5239927" y="6368805"/>
            <a:ext cx="2864157" cy="365125"/>
          </a:xfrm>
        </p:spPr>
        <p:txBody>
          <a:bodyPr/>
          <a:lstStyle/>
          <a:p>
            <a:r>
              <a:rPr lang="en-US" smtClean="0"/>
              <a:t>Footer Information</a:t>
            </a:r>
            <a:endParaRPr lang="en-US" dirty="0"/>
          </a:p>
        </p:txBody>
      </p:sp>
      <p:sp>
        <p:nvSpPr>
          <p:cNvPr id="12" name="Slide Number Placeholder 3"/>
          <p:cNvSpPr>
            <a:spLocks noGrp="1"/>
          </p:cNvSpPr>
          <p:nvPr>
            <p:ph type="sldNum" sz="quarter" idx="11"/>
          </p:nvPr>
        </p:nvSpPr>
        <p:spPr>
          <a:xfrm>
            <a:off x="4116656" y="6368805"/>
            <a:ext cx="925708" cy="365125"/>
          </a:xfrm>
        </p:spPr>
        <p:txBody>
          <a:bodyPr/>
          <a:lstStyle/>
          <a:p>
            <a:r>
              <a:rPr lang="en-US" smtClean="0"/>
              <a:t>- </a:t>
            </a:r>
            <a:fld id="{D174BAF6-F8F2-EF4F-936C-8DF63288C82F}" type="slidenum">
              <a:rPr lang="en-US" smtClean="0"/>
              <a:pPr/>
              <a:t>‹#›</a:t>
            </a:fld>
            <a:r>
              <a:rPr lang="en-US" smtClean="0"/>
              <a:t> -</a:t>
            </a:r>
            <a:endParaRPr lang="en-US" dirty="0"/>
          </a:p>
        </p:txBody>
      </p:sp>
      <p:sp>
        <p:nvSpPr>
          <p:cNvPr id="13" name="Date Placeholder 3"/>
          <p:cNvSpPr>
            <a:spLocks noGrp="1"/>
          </p:cNvSpPr>
          <p:nvPr>
            <p:ph type="dt" sz="half" idx="16"/>
          </p:nvPr>
        </p:nvSpPr>
        <p:spPr>
          <a:xfrm>
            <a:off x="4624388" y="5781988"/>
            <a:ext cx="2133600" cy="365125"/>
          </a:xfrm>
          <a:prstGeom prst="rect">
            <a:avLst/>
          </a:prstGeom>
        </p:spPr>
        <p:txBody>
          <a:bodyPr vert="horz" lIns="91440" tIns="45720" rIns="91440" bIns="45720" rtlCol="0" anchor="ctr" anchorCtr="0"/>
          <a:lstStyle>
            <a:lvl1pPr algn="l">
              <a:defRPr sz="1400" b="1" i="0">
                <a:solidFill>
                  <a:schemeClr val="accent5"/>
                </a:solidFill>
              </a:defRPr>
            </a:lvl1pPr>
          </a:lstStyle>
          <a:p>
            <a:endParaRPr lang="en-US" dirty="0"/>
          </a:p>
        </p:txBody>
      </p:sp>
      <p:pic>
        <p:nvPicPr>
          <p:cNvPr id="3" name="Picture 2"/>
          <p:cNvPicPr>
            <a:picLocks noChangeAspect="1"/>
          </p:cNvPicPr>
          <p:nvPr userDrawn="1"/>
        </p:nvPicPr>
        <p:blipFill>
          <a:blip r:embed="rId2"/>
          <a:stretch>
            <a:fillRect/>
          </a:stretch>
        </p:blipFill>
        <p:spPr>
          <a:xfrm>
            <a:off x="983795" y="4794094"/>
            <a:ext cx="3132861" cy="1307706"/>
          </a:xfrm>
          <a:prstGeom prst="rect">
            <a:avLst/>
          </a:prstGeom>
        </p:spPr>
      </p:pic>
      <p:pic>
        <p:nvPicPr>
          <p:cNvPr id="16" name="Picture Placeholder 17"/>
          <p:cNvPicPr>
            <a:picLocks/>
          </p:cNvPicPr>
          <p:nvPr userDrawn="1"/>
        </p:nvPicPr>
        <p:blipFill>
          <a:blip r:embed="rId3" cstate="print">
            <a:extLst>
              <a:ext uri="{28A0092B-C50C-407E-A947-70E740481C1C}">
                <a14:useLocalDpi xmlns:a14="http://schemas.microsoft.com/office/drawing/2010/main"/>
              </a:ext>
            </a:extLst>
          </a:blip>
          <a:srcRect l="-467" r="-467"/>
          <a:stretch>
            <a:fillRect/>
          </a:stretch>
        </p:blipFill>
        <p:spPr>
          <a:xfrm>
            <a:off x="4624388" y="231648"/>
            <a:ext cx="2057400" cy="2057400"/>
          </a:xfrm>
          <a:prstGeom prst="rect">
            <a:avLst/>
          </a:prstGeom>
        </p:spPr>
      </p:pic>
      <p:pic>
        <p:nvPicPr>
          <p:cNvPr id="17" name="Picture Placeholder 19"/>
          <p:cNvPicPr>
            <a:picLocks/>
          </p:cNvPicPr>
          <p:nvPr userDrawn="1"/>
        </p:nvPicPr>
        <p:blipFill>
          <a:blip r:embed="rId4" cstate="print">
            <a:extLst>
              <a:ext uri="{28A0092B-C50C-407E-A947-70E740481C1C}">
                <a14:useLocalDpi xmlns:a14="http://schemas.microsoft.com/office/drawing/2010/main"/>
              </a:ext>
            </a:extLst>
          </a:blip>
          <a:srcRect l="-895" r="-895"/>
          <a:stretch>
            <a:fillRect/>
          </a:stretch>
        </p:blipFill>
        <p:spPr>
          <a:xfrm>
            <a:off x="4636639" y="2383083"/>
            <a:ext cx="960120" cy="960120"/>
          </a:xfrm>
          <a:prstGeom prst="rect">
            <a:avLst/>
          </a:prstGeom>
        </p:spPr>
      </p:pic>
      <p:pic>
        <p:nvPicPr>
          <p:cNvPr id="18" name="Picture Placeholder 18"/>
          <p:cNvPicPr>
            <a:picLocks/>
          </p:cNvPicPr>
          <p:nvPr userDrawn="1"/>
        </p:nvPicPr>
        <p:blipFill>
          <a:blip r:embed="rId5" cstate="print">
            <a:extLst>
              <a:ext uri="{28A0092B-C50C-407E-A947-70E740481C1C}">
                <a14:useLocalDpi xmlns:a14="http://schemas.microsoft.com/office/drawing/2010/main"/>
              </a:ext>
            </a:extLst>
          </a:blip>
          <a:srcRect l="-467" r="-467"/>
          <a:stretch>
            <a:fillRect/>
          </a:stretch>
        </p:blipFill>
        <p:spPr>
          <a:xfrm>
            <a:off x="6767402" y="231648"/>
            <a:ext cx="2057400" cy="2057400"/>
          </a:xfrm>
          <a:prstGeom prst="rect">
            <a:avLst/>
          </a:prstGeom>
        </p:spPr>
      </p:pic>
      <p:pic>
        <p:nvPicPr>
          <p:cNvPr id="19" name="Picture 18"/>
          <p:cNvPicPr>
            <a:picLocks noChangeAspect="1"/>
          </p:cNvPicPr>
          <p:nvPr userDrawn="1"/>
        </p:nvPicPr>
        <p:blipFill>
          <a:blip r:embed="rId6"/>
          <a:stretch>
            <a:fillRect/>
          </a:stretch>
        </p:blipFill>
        <p:spPr>
          <a:xfrm>
            <a:off x="5720221" y="3454985"/>
            <a:ext cx="961567" cy="961568"/>
          </a:xfrm>
          <a:prstGeom prst="rect">
            <a:avLst/>
          </a:prstGeom>
        </p:spPr>
      </p:pic>
      <p:pic>
        <p:nvPicPr>
          <p:cNvPr id="21" name="Picture 20"/>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5720221" y="2383083"/>
            <a:ext cx="955924" cy="955925"/>
          </a:xfrm>
          <a:prstGeom prst="rect">
            <a:avLst/>
          </a:prstGeom>
        </p:spPr>
      </p:pic>
      <p:pic>
        <p:nvPicPr>
          <p:cNvPr id="22" name="Picture 21"/>
          <p:cNvPicPr>
            <a:picLocks noChangeAspect="1"/>
          </p:cNvPicPr>
          <p:nvPr userDrawn="1"/>
        </p:nvPicPr>
        <p:blipFill>
          <a:blip r:embed="rId8"/>
          <a:stretch>
            <a:fillRect/>
          </a:stretch>
        </p:blipFill>
        <p:spPr>
          <a:xfrm>
            <a:off x="4635192" y="3454985"/>
            <a:ext cx="961567" cy="961568"/>
          </a:xfrm>
          <a:prstGeom prst="rect">
            <a:avLst/>
          </a:prstGeom>
        </p:spPr>
      </p:pic>
      <p:pic>
        <p:nvPicPr>
          <p:cNvPr id="23" name="Picture 22" descr="m152_Ott_s271115_snap.png"/>
          <p:cNvPicPr>
            <a:picLocks/>
          </p:cNvPicPr>
          <p:nvPr userDrawn="1"/>
        </p:nvPicPr>
        <p:blipFill>
          <a:blip r:embed="rId9" cstate="print">
            <a:extLst>
              <a:ext uri="{28A0092B-C50C-407E-A947-70E740481C1C}">
                <a14:useLocalDpi xmlns:a14="http://schemas.microsoft.com/office/drawing/2010/main"/>
              </a:ext>
            </a:extLst>
          </a:blip>
          <a:stretch>
            <a:fillRect/>
          </a:stretch>
        </p:blipFill>
        <p:spPr>
          <a:xfrm>
            <a:off x="6767402" y="2377440"/>
            <a:ext cx="2057400" cy="2039112"/>
          </a:xfrm>
          <a:prstGeom prst="rect">
            <a:avLst/>
          </a:prstGeom>
        </p:spPr>
      </p:pic>
    </p:spTree>
    <p:extLst>
      <p:ext uri="{BB962C8B-B14F-4D97-AF65-F5344CB8AC3E}">
        <p14:creationId xmlns:p14="http://schemas.microsoft.com/office/powerpoint/2010/main" val="122557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9" name="Footer Placeholder 8"/>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5057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Logo Slide">
    <p:spTree>
      <p:nvGrpSpPr>
        <p:cNvPr id="1" name=""/>
        <p:cNvGrpSpPr/>
        <p:nvPr/>
      </p:nvGrpSpPr>
      <p:grpSpPr>
        <a:xfrm>
          <a:off x="0" y="0"/>
          <a:ext cx="0" cy="0"/>
          <a:chOff x="0" y="0"/>
          <a:chExt cx="0" cy="0"/>
        </a:xfrm>
      </p:grpSpPr>
      <p:sp>
        <p:nvSpPr>
          <p:cNvPr id="2" name="Title 1"/>
          <p:cNvSpPr>
            <a:spLocks noGrp="1"/>
          </p:cNvSpPr>
          <p:nvPr>
            <p:ph type="title"/>
          </p:nvPr>
        </p:nvSpPr>
        <p:spPr>
          <a:xfrm>
            <a:off x="360342" y="4450221"/>
            <a:ext cx="8499496" cy="769479"/>
          </a:xfrm>
        </p:spPr>
        <p:txBody>
          <a:bodyPr anchor="ctr" anchorCtr="0">
            <a:normAutofit/>
          </a:bodyPr>
          <a:lstStyle>
            <a:lvl1pPr algn="ctr">
              <a:defRPr sz="28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t>Footer Information</a:t>
            </a:r>
            <a:endParaRPr lang="en-US" dirty="0"/>
          </a:p>
        </p:txBody>
      </p:sp>
      <p:sp>
        <p:nvSpPr>
          <p:cNvPr id="4" name="Slide Number Placeholder 3"/>
          <p:cNvSpPr>
            <a:spLocks noGrp="1"/>
          </p:cNvSpPr>
          <p:nvPr>
            <p:ph type="sldNum" sz="quarter" idx="11"/>
          </p:nvPr>
        </p:nvSpPr>
        <p:spPr/>
        <p:txBody>
          <a:bodyPr/>
          <a:lstStyle/>
          <a:p>
            <a:r>
              <a:rPr lang="en-US" smtClean="0"/>
              <a:t>- </a:t>
            </a:r>
            <a:fld id="{D174BAF6-F8F2-EF4F-936C-8DF63288C82F}" type="slidenum">
              <a:rPr lang="en-US" smtClean="0"/>
              <a:pPr/>
              <a:t>‹#›</a:t>
            </a:fld>
            <a:r>
              <a:rPr lang="en-US" smtClean="0"/>
              <a:t> -</a:t>
            </a:r>
            <a:endParaRPr lang="en-US" dirty="0"/>
          </a:p>
        </p:txBody>
      </p:sp>
      <p:pic>
        <p:nvPicPr>
          <p:cNvPr id="5" name="Picture 4"/>
          <p:cNvPicPr>
            <a:picLocks noChangeAspect="1"/>
          </p:cNvPicPr>
          <p:nvPr userDrawn="1"/>
        </p:nvPicPr>
        <p:blipFill>
          <a:blip r:embed="rId2"/>
          <a:stretch>
            <a:fillRect/>
          </a:stretch>
        </p:blipFill>
        <p:spPr>
          <a:xfrm>
            <a:off x="2387600" y="1320800"/>
            <a:ext cx="4358350" cy="1987164"/>
          </a:xfrm>
          <a:prstGeom prst="rect">
            <a:avLst/>
          </a:prstGeom>
        </p:spPr>
      </p:pic>
    </p:spTree>
    <p:extLst>
      <p:ext uri="{BB962C8B-B14F-4D97-AF65-F5344CB8AC3E}">
        <p14:creationId xmlns:p14="http://schemas.microsoft.com/office/powerpoint/2010/main" val="382199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081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7" name="Footer Placeholder 6"/>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4" name="Picture 1" descr="NERSC-logo-color-transparent-edges.gi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8753" y="357657"/>
            <a:ext cx="1558661" cy="591689"/>
          </a:xfrm>
          <a:prstGeom prst="rect">
            <a:avLst/>
          </a:prstGeom>
          <a:noFill/>
          <a:ln w="9525">
            <a:noFill/>
            <a:miter lim="800000"/>
            <a:headEnd/>
            <a:tailEnd/>
          </a:ln>
        </p:spPr>
      </p:pic>
      <p:cxnSp>
        <p:nvCxnSpPr>
          <p:cNvPr id="5" name="Straight Connector 4"/>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ERSC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0" y="274638"/>
            <a:ext cx="6781800" cy="1020762"/>
          </a:xfrm>
          <a:prstGeom prst="rect">
            <a:avLst/>
          </a:prstGeom>
        </p:spPr>
        <p:txBody>
          <a:bodyPr anchor="ctr" anchorCtr="0"/>
          <a:lstStyle>
            <a:lvl1pPr>
              <a:defRPr sz="3600"/>
            </a:lvl1pPr>
          </a:lstStyle>
          <a:p>
            <a:r>
              <a:rPr lang="en-US" dirty="0" smtClean="0"/>
              <a:t>Click to edit the slide title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2902E5C-90CF-6441-9B8C-6F0ECDBE2276}" type="datetime1">
              <a:rPr lang="en-US" smtClean="0"/>
              <a:pPr/>
              <a:t>10/30/14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AAB5A-01D4-43DB-9129-CB10E2C68BA1}" type="slidenum">
              <a:rPr lang="en-US" smtClean="0"/>
              <a:pPr/>
              <a:t>‹#›</a:t>
            </a:fld>
            <a:endParaRPr lang="en-US"/>
          </a:p>
        </p:txBody>
      </p:sp>
      <p:cxnSp>
        <p:nvCxnSpPr>
          <p:cNvPr id="12" name="Elbow Connector 11"/>
          <p:cNvCxnSpPr/>
          <p:nvPr userDrawn="1"/>
        </p:nvCxnSpPr>
        <p:spPr>
          <a:xfrm flipV="1">
            <a:off x="457201" y="304801"/>
            <a:ext cx="8229599" cy="966202"/>
          </a:xfrm>
          <a:prstGeom prst="bentConnector3">
            <a:avLst>
              <a:gd name="adj1" fmla="val 17836"/>
            </a:avLst>
          </a:prstGeom>
          <a:ln w="76200">
            <a:solidFill>
              <a:srgbClr val="F0B40A"/>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userDrawn="1"/>
        </p:nvCxnSpPr>
        <p:spPr>
          <a:xfrm rot="10800000">
            <a:off x="457202" y="304803"/>
            <a:ext cx="8229598" cy="966200"/>
          </a:xfrm>
          <a:prstGeom prst="bentConnector3">
            <a:avLst>
              <a:gd name="adj1" fmla="val 83138"/>
            </a:avLst>
          </a:prstGeom>
          <a:ln w="76200">
            <a:solidFill>
              <a:srgbClr val="2E7FA4"/>
            </a:solidFill>
          </a:ln>
        </p:spPr>
        <p:style>
          <a:lnRef idx="1">
            <a:schemeClr val="accent1"/>
          </a:lnRef>
          <a:fillRef idx="0">
            <a:schemeClr val="accent1"/>
          </a:fillRef>
          <a:effectRef idx="0">
            <a:schemeClr val="accent1"/>
          </a:effectRef>
          <a:fontRef idx="minor">
            <a:schemeClr val="tx1"/>
          </a:fontRef>
        </p:style>
      </p:cxnSp>
      <p:pic>
        <p:nvPicPr>
          <p:cNvPr id="13" name="Picture 12" descr="NERSC_logo_color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4800" y="304801"/>
            <a:ext cx="1490211" cy="1002300"/>
          </a:xfrm>
          <a:prstGeom prst="rect">
            <a:avLst/>
          </a:prstGeom>
        </p:spPr>
      </p:pic>
    </p:spTree>
    <p:extLst>
      <p:ext uri="{BB962C8B-B14F-4D97-AF65-F5344CB8AC3E}">
        <p14:creationId xmlns:p14="http://schemas.microsoft.com/office/powerpoint/2010/main" val="3878207642"/>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9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ubtitle Slide">
    <p:spTree>
      <p:nvGrpSpPr>
        <p:cNvPr id="1" name=""/>
        <p:cNvGrpSpPr/>
        <p:nvPr/>
      </p:nvGrpSpPr>
      <p:grpSpPr>
        <a:xfrm>
          <a:off x="0" y="0"/>
          <a:ext cx="0" cy="0"/>
          <a:chOff x="0" y="0"/>
          <a:chExt cx="0" cy="0"/>
        </a:xfrm>
      </p:grpSpPr>
      <p:sp>
        <p:nvSpPr>
          <p:cNvPr id="31" name="Rectangle 30"/>
          <p:cNvSpPr/>
          <p:nvPr userDrawn="1"/>
        </p:nvSpPr>
        <p:spPr>
          <a:xfrm>
            <a:off x="274564" y="1413567"/>
            <a:ext cx="6404872" cy="203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56897" y="1499558"/>
            <a:ext cx="5937121" cy="1859978"/>
          </a:xfrm>
        </p:spPr>
        <p:txBody>
          <a:bodyPr anchor="ctr" anchorCtr="0">
            <a:normAutofit/>
          </a:bodyPr>
          <a:lstStyle>
            <a:lvl1pPr algn="l">
              <a:defRPr sz="3600">
                <a:solidFill>
                  <a:schemeClr val="bg1"/>
                </a:solidFill>
              </a:defRPr>
            </a:lvl1pPr>
          </a:lstStyle>
          <a:p>
            <a:r>
              <a:rPr lang="en-US" dirty="0" smtClean="0"/>
              <a:t>Click to edit Master title style</a:t>
            </a:r>
            <a:endParaRPr lang="en-US" dirty="0"/>
          </a:p>
        </p:txBody>
      </p:sp>
      <p:pic>
        <p:nvPicPr>
          <p:cNvPr id="7"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8"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9"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sp>
        <p:nvSpPr>
          <p:cNvPr id="16" name="Subtitle 2"/>
          <p:cNvSpPr txBox="1">
            <a:spLocks/>
          </p:cNvSpPr>
          <p:nvPr userDrawn="1"/>
        </p:nvSpPr>
        <p:spPr>
          <a:xfrm>
            <a:off x="1983841" y="3810610"/>
            <a:ext cx="4214812" cy="467837"/>
          </a:xfrm>
          <a:prstGeom prst="rect">
            <a:avLst/>
          </a:prstGeom>
        </p:spPr>
        <p:txBody>
          <a:bodyPr vert="horz" lIns="91440" tIns="45720" rIns="91440" bIns="45720" rtlCol="0">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ts val="300"/>
              </a:spcBef>
              <a:spcAft>
                <a:spcPts val="0"/>
              </a:spcAft>
              <a:buClrTx/>
              <a:buSzTx/>
              <a:buFont typeface="Arial"/>
              <a:buNone/>
              <a:tabLst/>
              <a:defRPr/>
            </a:pPr>
            <a:endParaRPr kumimoji="0" lang="en-US" sz="1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Title 1"/>
          <p:cNvSpPr txBox="1">
            <a:spLocks/>
          </p:cNvSpPr>
          <p:nvPr userDrawn="1"/>
        </p:nvSpPr>
        <p:spPr>
          <a:xfrm>
            <a:off x="1983840" y="2382290"/>
            <a:ext cx="6586999" cy="933450"/>
          </a:xfrm>
          <a:prstGeom prst="rect">
            <a:avLst/>
          </a:prstGeom>
        </p:spPr>
        <p:txBody>
          <a:bodyPr vert="horz" lIns="91440" tIns="0" rIns="91440" bIns="0" rtlCol="0" anchor="ctr" anchorCtr="0">
            <a:normAutofit/>
          </a:bodyPr>
          <a:lstStyle>
            <a:lvl1pPr marL="0" indent="0">
              <a:defRPr sz="2800"/>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Helvetica Neue Bold Condensed"/>
              <a:ea typeface="+mj-ea"/>
              <a:cs typeface="Helvetica Neue Bold Condensed"/>
            </a:endParaRPr>
          </a:p>
        </p:txBody>
      </p:sp>
      <p:pic>
        <p:nvPicPr>
          <p:cNvPr id="13" name="Picture Placeholder 19"/>
          <p:cNvPicPr>
            <a:picLocks/>
          </p:cNvPicPr>
          <p:nvPr userDrawn="1"/>
        </p:nvPicPr>
        <p:blipFill>
          <a:blip r:embed="rId3" cstate="print">
            <a:extLst>
              <a:ext uri="{28A0092B-C50C-407E-A947-70E740481C1C}">
                <a14:useLocalDpi xmlns:a14="http://schemas.microsoft.com/office/drawing/2010/main"/>
              </a:ext>
            </a:extLst>
          </a:blip>
          <a:srcRect l="-895" r="-895"/>
          <a:stretch>
            <a:fillRect/>
          </a:stretch>
        </p:blipFill>
        <p:spPr>
          <a:xfrm>
            <a:off x="3534123" y="3555702"/>
            <a:ext cx="1004970" cy="955925"/>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884814" y="3555702"/>
            <a:ext cx="955924" cy="955925"/>
          </a:xfrm>
          <a:prstGeom prst="rect">
            <a:avLst/>
          </a:prstGeom>
        </p:spPr>
      </p:pic>
      <p:pic>
        <p:nvPicPr>
          <p:cNvPr id="19" name="Picture 18"/>
          <p:cNvPicPr>
            <a:picLocks noChangeAspect="1"/>
          </p:cNvPicPr>
          <p:nvPr userDrawn="1"/>
        </p:nvPicPr>
        <p:blipFill>
          <a:blip r:embed="rId5"/>
          <a:stretch>
            <a:fillRect/>
          </a:stretch>
        </p:blipFill>
        <p:spPr>
          <a:xfrm>
            <a:off x="5717869" y="3550059"/>
            <a:ext cx="961567" cy="961568"/>
          </a:xfrm>
          <a:prstGeom prst="rect">
            <a:avLst/>
          </a:prstGeom>
        </p:spPr>
      </p:pic>
      <p:pic>
        <p:nvPicPr>
          <p:cNvPr id="21" name="Picture Placeholder 17"/>
          <p:cNvPicPr>
            <a:picLocks/>
          </p:cNvPicPr>
          <p:nvPr userDrawn="1"/>
        </p:nvPicPr>
        <p:blipFill>
          <a:blip r:embed="rId6" cstate="print">
            <a:extLst>
              <a:ext uri="{28A0092B-C50C-407E-A947-70E740481C1C}">
                <a14:useLocalDpi xmlns:a14="http://schemas.microsoft.com/office/drawing/2010/main"/>
              </a:ext>
            </a:extLst>
          </a:blip>
          <a:srcRect l="-467" r="-467"/>
          <a:stretch>
            <a:fillRect/>
          </a:stretch>
        </p:blipFill>
        <p:spPr>
          <a:xfrm>
            <a:off x="6783338" y="1413567"/>
            <a:ext cx="2057400" cy="2039112"/>
          </a:xfrm>
          <a:prstGeom prst="rect">
            <a:avLst/>
          </a:prstGeom>
        </p:spPr>
      </p:pic>
      <p:pic>
        <p:nvPicPr>
          <p:cNvPr id="22" name="Picture Placeholder 18"/>
          <p:cNvPicPr>
            <a:picLocks/>
          </p:cNvPicPr>
          <p:nvPr userDrawn="1"/>
        </p:nvPicPr>
        <p:blipFill>
          <a:blip r:embed="rId7" cstate="print">
            <a:extLst>
              <a:ext uri="{28A0092B-C50C-407E-A947-70E740481C1C}">
                <a14:useLocalDpi xmlns:a14="http://schemas.microsoft.com/office/drawing/2010/main"/>
              </a:ext>
            </a:extLst>
          </a:blip>
          <a:srcRect l="-467" r="-467"/>
          <a:stretch>
            <a:fillRect/>
          </a:stretch>
        </p:blipFill>
        <p:spPr>
          <a:xfrm>
            <a:off x="4643122" y="3550059"/>
            <a:ext cx="970192" cy="961568"/>
          </a:xfrm>
          <a:prstGeom prst="rect">
            <a:avLst/>
          </a:prstGeom>
        </p:spPr>
      </p:pic>
      <p:pic>
        <p:nvPicPr>
          <p:cNvPr id="20" name="Picture 19" descr="m152_Ott_s271115_snap.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793678" y="3550059"/>
            <a:ext cx="960120" cy="961568"/>
          </a:xfrm>
          <a:prstGeom prst="rect">
            <a:avLst/>
          </a:prstGeom>
        </p:spPr>
      </p:pic>
      <p:pic>
        <p:nvPicPr>
          <p:cNvPr id="4" name="Picture 3"/>
          <p:cNvPicPr>
            <a:picLocks noChangeAspect="1"/>
          </p:cNvPicPr>
          <p:nvPr userDrawn="1"/>
        </p:nvPicPr>
        <p:blipFill>
          <a:blip r:embed="rId9"/>
          <a:stretch>
            <a:fillRect/>
          </a:stretch>
        </p:blipFill>
        <p:spPr>
          <a:xfrm>
            <a:off x="319950" y="4972973"/>
            <a:ext cx="3214173" cy="1341640"/>
          </a:xfrm>
          <a:prstGeom prst="rect">
            <a:avLst/>
          </a:prstGeom>
        </p:spPr>
      </p:pic>
    </p:spTree>
    <p:extLst>
      <p:ext uri="{BB962C8B-B14F-4D97-AF65-F5344CB8AC3E}">
        <p14:creationId xmlns:p14="http://schemas.microsoft.com/office/powerpoint/2010/main" val="421648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0" descr="DOE LOGO"/>
          <p:cNvPicPr>
            <a:picLocks noChangeAspect="1" noChangeArrowheads="1"/>
          </p:cNvPicPr>
          <p:nvPr userDrawn="1"/>
        </p:nvPicPr>
        <p:blipFill>
          <a:blip r:embed="rId2"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sp>
        <p:nvSpPr>
          <p:cNvPr id="15"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6"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4" name="Picture 3"/>
          <p:cNvPicPr>
            <a:picLocks noChangeAspect="1"/>
          </p:cNvPicPr>
          <p:nvPr userDrawn="1"/>
        </p:nvPicPr>
        <p:blipFill>
          <a:blip r:embed="rId3"/>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233622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0480"/>
            <a:ext cx="4038600" cy="48656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8" name="Straight Connector 7"/>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51443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5080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90565"/>
            <a:ext cx="4040188"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5080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90565"/>
            <a:ext cx="4041775" cy="42355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10"/>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2" name="Footer Placeholder 11"/>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10" name="Straight Connector 9"/>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4808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8" name="Footer Placeholder 7"/>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6" name="Straight Connector 5"/>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23973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7" name="Footer Placeholder 6"/>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cxnSp>
        <p:nvCxnSpPr>
          <p:cNvPr id="5" name="Straight Connector 4"/>
          <p:cNvCxnSpPr/>
          <p:nvPr userDrawn="1"/>
        </p:nvCxnSpPr>
        <p:spPr>
          <a:xfrm flipV="1">
            <a:off x="360342" y="1033027"/>
            <a:ext cx="8457072" cy="18814"/>
          </a:xfrm>
          <a:prstGeom prst="line">
            <a:avLst/>
          </a:prstGeom>
          <a:ln w="3810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313331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71"/>
            <a:ext cx="3008313" cy="1030519"/>
          </a:xfrm>
        </p:spPr>
        <p:txBody>
          <a:bodyPr anchor="ctr" anchorCtr="0"/>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91171"/>
            <a:ext cx="5111750" cy="4934991"/>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28798"/>
            <a:ext cx="3008313" cy="37973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0" name="Footer Placeholder 9"/>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11" name="Picture 10"/>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321499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32047"/>
            <a:ext cx="5486400" cy="3495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9"/>
          <p:cNvSpPr>
            <a:spLocks noGrp="1"/>
          </p:cNvSpPr>
          <p:nvPr>
            <p:ph type="sldNum" sz="quarter" idx="10"/>
          </p:nvPr>
        </p:nvSpPr>
        <p:spPr>
          <a:xfrm>
            <a:off x="4116656" y="6368805"/>
            <a:ext cx="925708" cy="365125"/>
          </a:xfrm>
          <a:prstGeom prst="rect">
            <a:avLst/>
          </a:prstGeom>
        </p:spPr>
        <p:txBody>
          <a:bodyPr/>
          <a:lstStyle/>
          <a:p>
            <a:r>
              <a:rPr lang="en-US" smtClean="0"/>
              <a:t>- </a:t>
            </a:r>
            <a:fld id="{D174BAF6-F8F2-EF4F-936C-8DF63288C82F}" type="slidenum">
              <a:rPr lang="en-US" smtClean="0"/>
              <a:pPr/>
              <a:t>‹#›</a:t>
            </a:fld>
            <a:r>
              <a:rPr lang="en-US" smtClean="0"/>
              <a:t> -</a:t>
            </a:r>
            <a:endParaRPr lang="en-US" dirty="0"/>
          </a:p>
        </p:txBody>
      </p:sp>
      <p:sp>
        <p:nvSpPr>
          <p:cNvPr id="11" name="Footer Placeholder 10"/>
          <p:cNvSpPr>
            <a:spLocks noGrp="1"/>
          </p:cNvSpPr>
          <p:nvPr>
            <p:ph type="ftr" sz="quarter" idx="11"/>
          </p:nvPr>
        </p:nvSpPr>
        <p:spPr>
          <a:xfrm>
            <a:off x="5239927" y="6368805"/>
            <a:ext cx="2864157" cy="365125"/>
          </a:xfrm>
          <a:prstGeom prst="rect">
            <a:avLst/>
          </a:prstGeom>
        </p:spPr>
        <p:txBody>
          <a:bodyPr/>
          <a:lstStyle/>
          <a:p>
            <a:r>
              <a:rPr lang="en-US" smtClean="0"/>
              <a:t>Footer Information</a:t>
            </a:r>
            <a:endParaRPr lang="en-US" dirty="0"/>
          </a:p>
        </p:txBody>
      </p:sp>
      <p:pic>
        <p:nvPicPr>
          <p:cNvPr id="9" name="Picture 8"/>
          <p:cNvPicPr>
            <a:picLocks noChangeAspect="1"/>
          </p:cNvPicPr>
          <p:nvPr userDrawn="1"/>
        </p:nvPicPr>
        <p:blipFill>
          <a:blip r:embed="rId2"/>
          <a:stretch>
            <a:fillRect/>
          </a:stretch>
        </p:blipFill>
        <p:spPr>
          <a:xfrm>
            <a:off x="7283150" y="129068"/>
            <a:ext cx="1845068" cy="841248"/>
          </a:xfrm>
          <a:prstGeom prst="rect">
            <a:avLst/>
          </a:prstGeom>
        </p:spPr>
      </p:pic>
    </p:spTree>
    <p:extLst>
      <p:ext uri="{BB962C8B-B14F-4D97-AF65-F5344CB8AC3E}">
        <p14:creationId xmlns:p14="http://schemas.microsoft.com/office/powerpoint/2010/main" val="943283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42" y="179868"/>
            <a:ext cx="6819032" cy="769479"/>
          </a:xfrm>
          <a:prstGeom prst="rect">
            <a:avLst/>
          </a:prstGeom>
        </p:spPr>
        <p:txBody>
          <a:bodyPr vert="horz" lIns="91440" tIns="0" rIns="9144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Footer Placeholder 11"/>
          <p:cNvSpPr>
            <a:spLocks noGrp="1"/>
          </p:cNvSpPr>
          <p:nvPr>
            <p:ph type="ftr" sz="quarter" idx="3"/>
          </p:nvPr>
        </p:nvSpPr>
        <p:spPr>
          <a:xfrm>
            <a:off x="5239927" y="6368805"/>
            <a:ext cx="2864157" cy="365125"/>
          </a:xfrm>
          <a:prstGeom prst="rect">
            <a:avLst/>
          </a:prstGeom>
        </p:spPr>
        <p:txBody>
          <a:bodyPr vert="horz" lIns="91440" tIns="45720" rIns="91440" bIns="45720" rtlCol="0" anchor="ctr"/>
          <a:lstStyle>
            <a:lvl1pPr algn="r">
              <a:defRPr sz="1100">
                <a:solidFill>
                  <a:srgbClr val="114766"/>
                </a:solidFill>
              </a:defRPr>
            </a:lvl1pPr>
          </a:lstStyle>
          <a:p>
            <a:r>
              <a:rPr lang="en-US" dirty="0" smtClean="0"/>
              <a:t>Footer Information</a:t>
            </a:r>
            <a:endParaRPr lang="en-US" dirty="0"/>
          </a:p>
        </p:txBody>
      </p:sp>
      <p:sp>
        <p:nvSpPr>
          <p:cNvPr id="18" name="Slide Number Placeholder 12"/>
          <p:cNvSpPr>
            <a:spLocks noGrp="1"/>
          </p:cNvSpPr>
          <p:nvPr>
            <p:ph type="sldNum" sz="quarter" idx="4"/>
          </p:nvPr>
        </p:nvSpPr>
        <p:spPr>
          <a:xfrm>
            <a:off x="4116656" y="6368805"/>
            <a:ext cx="925708" cy="365125"/>
          </a:xfrm>
          <a:prstGeom prst="rect">
            <a:avLst/>
          </a:prstGeom>
        </p:spPr>
        <p:txBody>
          <a:bodyPr vert="horz" lIns="91440" tIns="45720" rIns="91440" bIns="45720" rtlCol="0" anchor="ctr"/>
          <a:lstStyle>
            <a:lvl1pPr algn="ctr">
              <a:defRPr sz="1100">
                <a:solidFill>
                  <a:srgbClr val="114766"/>
                </a:solidFill>
              </a:defRPr>
            </a:lvl1pPr>
          </a:lstStyle>
          <a:p>
            <a:r>
              <a:rPr lang="en-US" dirty="0" smtClean="0"/>
              <a:t>- </a:t>
            </a:r>
            <a:fld id="{D174BAF6-F8F2-EF4F-936C-8DF63288C82F}" type="slidenum">
              <a:rPr lang="en-US" smtClean="0"/>
              <a:pPr/>
              <a:t>‹#›</a:t>
            </a:fld>
            <a:r>
              <a:rPr lang="en-US" dirty="0" smtClean="0"/>
              <a:t> -</a:t>
            </a:r>
            <a:endParaRPr lang="en-US" dirty="0"/>
          </a:p>
        </p:txBody>
      </p:sp>
      <p:pic>
        <p:nvPicPr>
          <p:cNvPr id="9" name="Picture 10" descr="DOE LOGO"/>
          <p:cNvPicPr>
            <a:picLocks noChangeAspect="1" noChangeArrowheads="1"/>
          </p:cNvPicPr>
          <p:nvPr userDrawn="1"/>
        </p:nvPicPr>
        <p:blipFill>
          <a:blip r:embed="rId17" cstate="print">
            <a:extLst>
              <a:ext uri="{28A0092B-C50C-407E-A947-70E740481C1C}">
                <a14:useLocalDpi xmlns:a14="http://schemas.microsoft.com/office/drawing/2010/main"/>
              </a:ext>
            </a:extLst>
          </a:blip>
          <a:srcRect b="19329"/>
          <a:stretch>
            <a:fillRect/>
          </a:stretch>
        </p:blipFill>
        <p:spPr bwMode="auto">
          <a:xfrm>
            <a:off x="247292" y="6277668"/>
            <a:ext cx="2209800" cy="503297"/>
          </a:xfrm>
          <a:prstGeom prst="rect">
            <a:avLst/>
          </a:prstGeom>
          <a:noFill/>
          <a:ln w="9525">
            <a:noFill/>
            <a:miter lim="800000"/>
            <a:headEnd/>
            <a:tailEnd/>
          </a:ln>
        </p:spPr>
      </p:pic>
      <p:pic>
        <p:nvPicPr>
          <p:cNvPr id="10" name="Picture 11" descr="LBNL_Logo-Full.png"/>
          <p:cNvPicPr>
            <a:picLocks noChangeAspect="1"/>
          </p:cNvPicPr>
          <p:nvPr userDrawn="1"/>
        </p:nvPicPr>
        <p:blipFill>
          <a:blip r:embed="rId18" cstate="print">
            <a:extLst>
              <a:ext uri="{28A0092B-C50C-407E-A947-70E740481C1C}">
                <a14:useLocalDpi xmlns:a14="http://schemas.microsoft.com/office/drawing/2010/main"/>
              </a:ext>
            </a:extLst>
          </a:blip>
          <a:srcRect/>
          <a:stretch>
            <a:fillRect/>
          </a:stretch>
        </p:blipFill>
        <p:spPr bwMode="auto">
          <a:xfrm>
            <a:off x="8227394" y="6277227"/>
            <a:ext cx="590020" cy="503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64" r:id="rId12"/>
    <p:sldLayoutId id="2147483655" r:id="rId13"/>
    <p:sldLayoutId id="2147483681" r:id="rId14"/>
    <p:sldLayoutId id="2147483682" r:id="rId15"/>
  </p:sldLayoutIdLst>
  <p:timing>
    <p:tnLst>
      <p:par>
        <p:cTn xmlns:p14="http://schemas.microsoft.com/office/powerpoint/2010/main" id="1" dur="indefinite" restart="never" nodeType="tmRoot"/>
      </p:par>
    </p:tnLst>
  </p:timing>
  <p:hf hdr="0" ftr="0"/>
  <p:txStyles>
    <p:title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p:titleStyle>
    <p:bodyStyle>
      <a:lvl1pPr marL="342900" indent="-342900" algn="l" defTabSz="457200" rtl="0" eaLnBrk="1" latinLnBrk="0" hangingPunct="1">
        <a:spcBef>
          <a:spcPct val="20000"/>
        </a:spcBef>
        <a:buFont typeface="Arial"/>
        <a:buChar char="•"/>
        <a:defRPr sz="2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lbl.taleo.net/careersection/2/jobdetail.ftl?lang=en&amp;job=80066" TargetMode="External"/><Relationship Id="rId3" Type="http://schemas.openxmlformats.org/officeDocument/2006/relationships/hyperlink" Target="mailto:hjwasserman@lbl.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1" Type="http://schemas.openxmlformats.org/officeDocument/2006/relationships/image" Target="../media/image32.jpg"/><Relationship Id="rId12" Type="http://schemas.openxmlformats.org/officeDocument/2006/relationships/image" Target="../media/image33.jpg"/><Relationship Id="rId13" Type="http://schemas.openxmlformats.org/officeDocument/2006/relationships/image" Target="../media/image34.jpg"/><Relationship Id="rId14" Type="http://schemas.openxmlformats.org/officeDocument/2006/relationships/image" Target="../media/image35.jpeg"/><Relationship Id="rId15" Type="http://schemas.openxmlformats.org/officeDocument/2006/relationships/image" Target="../media/image36.jpe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png"/><Relationship Id="rId6" Type="http://schemas.openxmlformats.org/officeDocument/2006/relationships/image" Target="../media/image27.jpg"/><Relationship Id="rId7" Type="http://schemas.openxmlformats.org/officeDocument/2006/relationships/image" Target="../media/image28.jpg"/><Relationship Id="rId8" Type="http://schemas.openxmlformats.org/officeDocument/2006/relationships/image" Target="../media/image29.jpg"/><Relationship Id="rId9" Type="http://schemas.openxmlformats.org/officeDocument/2006/relationships/image" Target="../media/image30.jpg"/><Relationship Id="rId10"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23" Type="http://schemas.openxmlformats.org/officeDocument/2006/relationships/diagramData" Target="../diagrams/data5.xml"/><Relationship Id="rId24" Type="http://schemas.openxmlformats.org/officeDocument/2006/relationships/diagramLayout" Target="../diagrams/layout5.xml"/><Relationship Id="rId25" Type="http://schemas.openxmlformats.org/officeDocument/2006/relationships/diagramQuickStyle" Target="../diagrams/quickStyle5.xml"/><Relationship Id="rId26" Type="http://schemas.openxmlformats.org/officeDocument/2006/relationships/diagramColors" Target="../diagrams/colors5.xml"/><Relationship Id="rId27" Type="http://schemas.microsoft.com/office/2007/relationships/diagramDrawing" Target="../diagrams/drawing5.xml"/><Relationship Id="rId28" Type="http://schemas.openxmlformats.org/officeDocument/2006/relationships/image" Target="../media/image16.png"/><Relationship Id="rId29"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30" Type="http://schemas.openxmlformats.org/officeDocument/2006/relationships/diagramData" Target="../diagrams/data6.xml"/><Relationship Id="rId31" Type="http://schemas.openxmlformats.org/officeDocument/2006/relationships/diagramLayout" Target="../diagrams/layout6.xml"/><Relationship Id="rId32" Type="http://schemas.openxmlformats.org/officeDocument/2006/relationships/diagramQuickStyle" Target="../diagrams/quickStyle6.xml"/><Relationship Id="rId9" Type="http://schemas.openxmlformats.org/officeDocument/2006/relationships/diagramLayout" Target="../diagrams/layout2.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33" Type="http://schemas.openxmlformats.org/officeDocument/2006/relationships/diagramColors" Target="../diagrams/colors6.xml"/><Relationship Id="rId34" Type="http://schemas.microsoft.com/office/2007/relationships/diagramDrawing" Target="../diagrams/drawing6.xml"/><Relationship Id="rId35" Type="http://schemas.openxmlformats.org/officeDocument/2006/relationships/diagramData" Target="../diagrams/data7.xml"/><Relationship Id="rId36" Type="http://schemas.openxmlformats.org/officeDocument/2006/relationships/diagramLayout" Target="../diagrams/layout7.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37" Type="http://schemas.openxmlformats.org/officeDocument/2006/relationships/diagramQuickStyle" Target="../diagrams/quickStyle7.xml"/><Relationship Id="rId38" Type="http://schemas.openxmlformats.org/officeDocument/2006/relationships/diagramColors" Target="../diagrams/colors7.xml"/><Relationship Id="rId39" Type="http://schemas.microsoft.com/office/2007/relationships/diagramDrawing" Target="../diagrams/drawing7.xml"/><Relationship Id="rId40"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6400" y="4764682"/>
            <a:ext cx="4622800" cy="1094020"/>
          </a:xfrm>
        </p:spPr>
        <p:txBody>
          <a:bodyPr>
            <a:noAutofit/>
          </a:bodyPr>
          <a:lstStyle/>
          <a:p>
            <a:r>
              <a:rPr lang="en-US" dirty="0" smtClean="0"/>
              <a:t>Zhengji Zhao</a:t>
            </a:r>
            <a:br>
              <a:rPr lang="en-US" dirty="0" smtClean="0"/>
            </a:br>
            <a:r>
              <a:rPr lang="en-US" dirty="0" smtClean="0"/>
              <a:t>NERSC User Services Group</a:t>
            </a:r>
          </a:p>
        </p:txBody>
      </p:sp>
      <p:sp>
        <p:nvSpPr>
          <p:cNvPr id="3" name="Text Placeholder 2"/>
          <p:cNvSpPr>
            <a:spLocks noGrp="1"/>
          </p:cNvSpPr>
          <p:nvPr>
            <p:ph type="body" sz="half" idx="2"/>
          </p:nvPr>
        </p:nvSpPr>
        <p:spPr/>
        <p:txBody>
          <a:bodyPr/>
          <a:lstStyle/>
          <a:p>
            <a:r>
              <a:rPr lang="en-US" dirty="0" smtClean="0"/>
              <a:t>CORI and NERSC </a:t>
            </a:r>
            <a:r>
              <a:rPr lang="en-US" dirty="0" err="1" smtClean="0"/>
              <a:t>Exascale</a:t>
            </a:r>
            <a:r>
              <a:rPr lang="en-US" dirty="0" smtClean="0"/>
              <a:t> Application Program (NESAP)</a:t>
            </a:r>
            <a:endParaRPr lang="en-US" dirty="0"/>
          </a:p>
        </p:txBody>
      </p:sp>
      <p:sp>
        <p:nvSpPr>
          <p:cNvPr id="4" name="Slide Number Placeholder 3"/>
          <p:cNvSpPr>
            <a:spLocks noGrp="1"/>
          </p:cNvSpPr>
          <p:nvPr>
            <p:ph type="sldNum" sz="quarter" idx="11"/>
          </p:nvPr>
        </p:nvSpPr>
        <p:spPr>
          <a:xfrm>
            <a:off x="1192905" y="6368805"/>
            <a:ext cx="7951095" cy="489195"/>
          </a:xfrm>
        </p:spPr>
        <p:txBody>
          <a:bodyPr/>
          <a:lstStyle/>
          <a:p>
            <a:r>
              <a:rPr lang="en-US" sz="1800" b="1" dirty="0" smtClean="0"/>
              <a:t>Acknowledgement: NERSC application readiness team</a:t>
            </a:r>
            <a:endParaRPr lang="en-US" sz="1800" b="1" dirty="0"/>
          </a:p>
        </p:txBody>
      </p:sp>
      <p:sp>
        <p:nvSpPr>
          <p:cNvPr id="5" name="Date Placeholder 4"/>
          <p:cNvSpPr>
            <a:spLocks noGrp="1"/>
          </p:cNvSpPr>
          <p:nvPr>
            <p:ph type="dt" sz="half" idx="16"/>
          </p:nvPr>
        </p:nvSpPr>
        <p:spPr>
          <a:xfrm>
            <a:off x="4256088" y="5781988"/>
            <a:ext cx="3592512" cy="631512"/>
          </a:xfrm>
        </p:spPr>
        <p:txBody>
          <a:bodyPr/>
          <a:lstStyle/>
          <a:p>
            <a:r>
              <a:rPr lang="en-US" sz="1600" dirty="0" err="1" smtClean="0"/>
              <a:t>NWChem</a:t>
            </a:r>
            <a:r>
              <a:rPr lang="en-US" sz="1600" dirty="0" smtClean="0"/>
              <a:t> Workshop at Seattle</a:t>
            </a:r>
          </a:p>
          <a:p>
            <a:r>
              <a:rPr lang="en-US" sz="1600" dirty="0" smtClean="0"/>
              <a:t>October 28, 2014</a:t>
            </a:r>
            <a:endParaRPr lang="en-US" sz="1600" dirty="0"/>
          </a:p>
        </p:txBody>
      </p:sp>
    </p:spTree>
    <p:extLst>
      <p:ext uri="{BB962C8B-B14F-4D97-AF65-F5344CB8AC3E}">
        <p14:creationId xmlns:p14="http://schemas.microsoft.com/office/powerpoint/2010/main" val="2008041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Twenty Applications Accepted into NESAP</a:t>
            </a:r>
            <a:endParaRPr lang="en-US" dirty="0"/>
          </a:p>
        </p:txBody>
      </p:sp>
      <p:sp>
        <p:nvSpPr>
          <p:cNvPr id="3" name="Content Placeholder 2"/>
          <p:cNvSpPr>
            <a:spLocks noGrp="1"/>
          </p:cNvSpPr>
          <p:nvPr>
            <p:ph idx="1"/>
          </p:nvPr>
        </p:nvSpPr>
        <p:spPr>
          <a:xfrm>
            <a:off x="457200" y="1295400"/>
            <a:ext cx="8229600" cy="1104900"/>
          </a:xfrm>
        </p:spPr>
        <p:txBody>
          <a:bodyPr>
            <a:normAutofit/>
          </a:bodyPr>
          <a:lstStyle/>
          <a:p>
            <a:r>
              <a:rPr lang="en-US" dirty="0" smtClean="0"/>
              <a:t>Over 50 application teams applied.</a:t>
            </a:r>
          </a:p>
          <a:p>
            <a:pPr lvl="1"/>
            <a:r>
              <a:rPr lang="en-US" dirty="0"/>
              <a:t>Many highly qualified teams not accepted at this </a:t>
            </a:r>
            <a:r>
              <a:rPr lang="en-US" dirty="0" smtClean="0"/>
              <a:t>level</a:t>
            </a:r>
          </a:p>
        </p:txBody>
      </p:sp>
      <p:sp>
        <p:nvSpPr>
          <p:cNvPr id="14" name="TextBox 13"/>
          <p:cNvSpPr txBox="1"/>
          <p:nvPr/>
        </p:nvSpPr>
        <p:spPr>
          <a:xfrm>
            <a:off x="6486432" y="3742557"/>
            <a:ext cx="2213068" cy="707886"/>
          </a:xfrm>
          <a:prstGeom prst="rect">
            <a:avLst/>
          </a:prstGeom>
          <a:noFill/>
          <a:ln>
            <a:solidFill>
              <a:srgbClr val="7F7F7F"/>
            </a:solidFill>
          </a:ln>
        </p:spPr>
        <p:txBody>
          <a:bodyPr wrap="square" rtlCol="0">
            <a:spAutoFit/>
          </a:bodyPr>
          <a:lstStyle/>
          <a:p>
            <a:r>
              <a:rPr lang="en-US" sz="2000" dirty="0" smtClean="0"/>
              <a:t>Today’s &amp; Tomorrow’s Codes</a:t>
            </a:r>
          </a:p>
        </p:txBody>
      </p:sp>
      <p:sp>
        <p:nvSpPr>
          <p:cNvPr id="15" name="Left-Right Arrow 14"/>
          <p:cNvSpPr/>
          <p:nvPr/>
        </p:nvSpPr>
        <p:spPr>
          <a:xfrm>
            <a:off x="3246044" y="3809714"/>
            <a:ext cx="3091256" cy="4973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6" name="TextBox 15"/>
          <p:cNvSpPr txBox="1"/>
          <p:nvPr/>
        </p:nvSpPr>
        <p:spPr>
          <a:xfrm>
            <a:off x="914400" y="3858345"/>
            <a:ext cx="2085867" cy="400110"/>
          </a:xfrm>
          <a:prstGeom prst="rect">
            <a:avLst/>
          </a:prstGeom>
          <a:noFill/>
          <a:ln>
            <a:solidFill>
              <a:srgbClr val="7F7F7F"/>
            </a:solidFill>
          </a:ln>
        </p:spPr>
        <p:txBody>
          <a:bodyPr wrap="square" rtlCol="0">
            <a:spAutoFit/>
          </a:bodyPr>
          <a:lstStyle/>
          <a:p>
            <a:pPr algn="r"/>
            <a:r>
              <a:rPr lang="en-US" sz="2000" dirty="0" smtClean="0"/>
              <a:t>Today’s Codes</a:t>
            </a:r>
          </a:p>
        </p:txBody>
      </p:sp>
      <p:sp>
        <p:nvSpPr>
          <p:cNvPr id="17" name="Left-Right Arrow 16"/>
          <p:cNvSpPr/>
          <p:nvPr/>
        </p:nvSpPr>
        <p:spPr>
          <a:xfrm>
            <a:off x="3245935" y="5638331"/>
            <a:ext cx="3091365" cy="5029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8" name="TextBox 17"/>
          <p:cNvSpPr txBox="1"/>
          <p:nvPr/>
        </p:nvSpPr>
        <p:spPr>
          <a:xfrm>
            <a:off x="927100" y="5535848"/>
            <a:ext cx="2093571" cy="707886"/>
          </a:xfrm>
          <a:prstGeom prst="rect">
            <a:avLst/>
          </a:prstGeom>
          <a:solidFill>
            <a:schemeClr val="bg1"/>
          </a:solidFill>
          <a:ln>
            <a:solidFill>
              <a:srgbClr val="7F7F7F"/>
            </a:solidFill>
          </a:ln>
        </p:spPr>
        <p:txBody>
          <a:bodyPr wrap="square" rtlCol="0">
            <a:spAutoFit/>
          </a:bodyPr>
          <a:lstStyle/>
          <a:p>
            <a:pPr algn="r"/>
            <a:r>
              <a:rPr lang="en-US" sz="2000" dirty="0" smtClean="0"/>
              <a:t>More Ready for Manycore</a:t>
            </a:r>
          </a:p>
        </p:txBody>
      </p:sp>
      <p:sp>
        <p:nvSpPr>
          <p:cNvPr id="19" name="TextBox 18"/>
          <p:cNvSpPr txBox="1"/>
          <p:nvPr/>
        </p:nvSpPr>
        <p:spPr>
          <a:xfrm>
            <a:off x="6486432" y="5573948"/>
            <a:ext cx="2213068" cy="707886"/>
          </a:xfrm>
          <a:prstGeom prst="rect">
            <a:avLst/>
          </a:prstGeom>
          <a:solidFill>
            <a:srgbClr val="FFFFFF"/>
          </a:solidFill>
          <a:ln>
            <a:solidFill>
              <a:srgbClr val="7F7F7F"/>
            </a:solidFill>
          </a:ln>
        </p:spPr>
        <p:txBody>
          <a:bodyPr wrap="square" rtlCol="0">
            <a:spAutoFit/>
          </a:bodyPr>
          <a:lstStyle/>
          <a:p>
            <a:r>
              <a:rPr lang="en-US" sz="2000" dirty="0" smtClean="0"/>
              <a:t>Less Ready for Manycore</a:t>
            </a:r>
          </a:p>
        </p:txBody>
      </p:sp>
      <p:sp>
        <p:nvSpPr>
          <p:cNvPr id="20" name="Left-Right Arrow 19"/>
          <p:cNvSpPr/>
          <p:nvPr/>
        </p:nvSpPr>
        <p:spPr>
          <a:xfrm>
            <a:off x="3246044" y="4669196"/>
            <a:ext cx="3129356" cy="5029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1" name="TextBox 20"/>
          <p:cNvSpPr txBox="1"/>
          <p:nvPr/>
        </p:nvSpPr>
        <p:spPr>
          <a:xfrm>
            <a:off x="6486432" y="4604813"/>
            <a:ext cx="2213068" cy="707886"/>
          </a:xfrm>
          <a:prstGeom prst="rect">
            <a:avLst/>
          </a:prstGeom>
          <a:solidFill>
            <a:schemeClr val="bg1"/>
          </a:solidFill>
          <a:ln>
            <a:solidFill>
              <a:schemeClr val="bg1">
                <a:lumMod val="50000"/>
              </a:schemeClr>
            </a:solidFill>
          </a:ln>
        </p:spPr>
        <p:txBody>
          <a:bodyPr wrap="square" rtlCol="0">
            <a:spAutoFit/>
          </a:bodyPr>
          <a:lstStyle/>
          <a:p>
            <a:r>
              <a:rPr lang="en-US" sz="2000" dirty="0" smtClean="0"/>
              <a:t>NERSC + LCF + Other Sites</a:t>
            </a:r>
          </a:p>
        </p:txBody>
      </p:sp>
      <p:sp>
        <p:nvSpPr>
          <p:cNvPr id="22" name="TextBox 21"/>
          <p:cNvSpPr txBox="1"/>
          <p:nvPr/>
        </p:nvSpPr>
        <p:spPr>
          <a:xfrm>
            <a:off x="933891" y="4720601"/>
            <a:ext cx="2106499" cy="400110"/>
          </a:xfrm>
          <a:prstGeom prst="rect">
            <a:avLst/>
          </a:prstGeom>
          <a:noFill/>
          <a:ln>
            <a:solidFill>
              <a:srgbClr val="7F7F7F"/>
            </a:solidFill>
          </a:ln>
        </p:spPr>
        <p:txBody>
          <a:bodyPr wrap="square" rtlCol="0">
            <a:spAutoFit/>
          </a:bodyPr>
          <a:lstStyle/>
          <a:p>
            <a:pPr algn="r"/>
            <a:r>
              <a:rPr lang="en-US" sz="2000" dirty="0" smtClean="0"/>
              <a:t>NERSC Codes</a:t>
            </a:r>
          </a:p>
        </p:txBody>
      </p:sp>
      <p:sp>
        <p:nvSpPr>
          <p:cNvPr id="4" name="TextBox 3"/>
          <p:cNvSpPr txBox="1"/>
          <p:nvPr/>
        </p:nvSpPr>
        <p:spPr>
          <a:xfrm>
            <a:off x="495300" y="2451100"/>
            <a:ext cx="8648700" cy="523220"/>
          </a:xfrm>
          <a:prstGeom prst="rect">
            <a:avLst/>
          </a:prstGeom>
          <a:noFill/>
        </p:spPr>
        <p:txBody>
          <a:bodyPr wrap="square" rtlCol="0">
            <a:spAutoFit/>
          </a:bodyPr>
          <a:lstStyle/>
          <a:p>
            <a:r>
              <a:rPr lang="en-US" sz="2800" b="1" dirty="0" smtClean="0"/>
              <a:t>Code selection:</a:t>
            </a:r>
          </a:p>
        </p:txBody>
      </p:sp>
      <p:sp>
        <p:nvSpPr>
          <p:cNvPr id="5" name="Rectangle 4"/>
          <p:cNvSpPr/>
          <p:nvPr/>
        </p:nvSpPr>
        <p:spPr>
          <a:xfrm>
            <a:off x="469900" y="2916535"/>
            <a:ext cx="8763000" cy="523220"/>
          </a:xfrm>
          <a:prstGeom prst="rect">
            <a:avLst/>
          </a:prstGeom>
        </p:spPr>
        <p:txBody>
          <a:bodyPr wrap="square">
            <a:spAutoFit/>
          </a:bodyPr>
          <a:lstStyle/>
          <a:p>
            <a:pPr marL="457200" indent="-457200">
              <a:buFont typeface="Arial"/>
              <a:buChar char="•"/>
            </a:pPr>
            <a:r>
              <a:rPr lang="en-US" sz="2800" b="1" dirty="0" smtClean="0"/>
              <a:t>DOE </a:t>
            </a:r>
            <a:r>
              <a:rPr lang="en-US" sz="2800" b="1" dirty="0"/>
              <a:t>program manager input and interest in results</a:t>
            </a:r>
          </a:p>
        </p:txBody>
      </p:sp>
    </p:spTree>
    <p:extLst>
      <p:ext uri="{BB962C8B-B14F-4D97-AF65-F5344CB8AC3E}">
        <p14:creationId xmlns:p14="http://schemas.microsoft.com/office/powerpoint/2010/main" val="10392340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42" y="179868"/>
            <a:ext cx="7143414" cy="769479"/>
          </a:xfrm>
        </p:spPr>
        <p:txBody>
          <a:bodyPr>
            <a:normAutofit fontScale="90000"/>
          </a:bodyPr>
          <a:lstStyle/>
          <a:p>
            <a:pPr marL="0" indent="0"/>
            <a:r>
              <a:rPr lang="en-US" dirty="0" smtClean="0"/>
              <a:t>Resources Available to Twenty NESAP Projects</a:t>
            </a:r>
            <a:endParaRPr lang="en-US" dirty="0"/>
          </a:p>
        </p:txBody>
      </p:sp>
      <p:sp>
        <p:nvSpPr>
          <p:cNvPr id="3" name="Content Placeholder 2"/>
          <p:cNvSpPr>
            <a:spLocks noGrp="1"/>
          </p:cNvSpPr>
          <p:nvPr>
            <p:ph idx="1"/>
          </p:nvPr>
        </p:nvSpPr>
        <p:spPr>
          <a:xfrm>
            <a:off x="457199" y="1295400"/>
            <a:ext cx="8517467" cy="4830764"/>
          </a:xfrm>
        </p:spPr>
        <p:txBody>
          <a:bodyPr>
            <a:normAutofit fontScale="92500" lnSpcReduction="10000"/>
          </a:bodyPr>
          <a:lstStyle/>
          <a:p>
            <a:r>
              <a:rPr lang="en-US" altLang="ja-JP" dirty="0"/>
              <a:t>Early access to hardware</a:t>
            </a:r>
          </a:p>
          <a:p>
            <a:pPr lvl="1"/>
            <a:r>
              <a:rPr lang="en-US" altLang="ja-JP" dirty="0"/>
              <a:t>8 </a:t>
            </a:r>
            <a:r>
              <a:rPr lang="en-US" altLang="ja-JP" dirty="0" smtClean="0"/>
              <a:t>early “white box” </a:t>
            </a:r>
            <a:r>
              <a:rPr lang="en-US" altLang="ja-JP" dirty="0"/>
              <a:t>test systems expected </a:t>
            </a:r>
            <a:r>
              <a:rPr lang="en-US" altLang="ja-JP" dirty="0" smtClean="0"/>
              <a:t>in 2015</a:t>
            </a:r>
            <a:endParaRPr lang="en-US" altLang="ja-JP" dirty="0"/>
          </a:p>
          <a:p>
            <a:pPr lvl="1"/>
            <a:r>
              <a:rPr lang="en-US" altLang="ja-JP" dirty="0"/>
              <a:t>Early access and significant time on the full Cori </a:t>
            </a:r>
            <a:r>
              <a:rPr lang="en-US" altLang="ja-JP" dirty="0" smtClean="0"/>
              <a:t>system</a:t>
            </a:r>
            <a:endParaRPr lang="en-US" altLang="ja-JP" dirty="0"/>
          </a:p>
          <a:p>
            <a:r>
              <a:rPr lang="en-US" altLang="ja-JP" dirty="0"/>
              <a:t>Technical </a:t>
            </a:r>
            <a:r>
              <a:rPr lang="en-US" altLang="ja-JP" dirty="0" smtClean="0"/>
              <a:t>deep </a:t>
            </a:r>
            <a:r>
              <a:rPr lang="en-US" altLang="ja-JP" dirty="0"/>
              <a:t>d</a:t>
            </a:r>
            <a:r>
              <a:rPr lang="en-US" altLang="ja-JP" dirty="0" smtClean="0"/>
              <a:t>ives</a:t>
            </a:r>
            <a:endParaRPr lang="en-US" altLang="ja-JP" dirty="0"/>
          </a:p>
          <a:p>
            <a:pPr lvl="1"/>
            <a:r>
              <a:rPr lang="en-US" altLang="ja-JP" dirty="0"/>
              <a:t>Access to </a:t>
            </a:r>
            <a:r>
              <a:rPr lang="en-US" altLang="ja-JP" dirty="0" smtClean="0"/>
              <a:t>Cray and </a:t>
            </a:r>
            <a:r>
              <a:rPr lang="en-US" altLang="ja-JP" dirty="0"/>
              <a:t>Intel staff for application optimization and performance analysis</a:t>
            </a:r>
          </a:p>
          <a:p>
            <a:pPr lvl="1"/>
            <a:r>
              <a:rPr lang="en-US" altLang="ja-JP" dirty="0"/>
              <a:t>Multi-day deep dive </a:t>
            </a:r>
            <a:r>
              <a:rPr lang="en-US" altLang="ja-JP" dirty="0" smtClean="0"/>
              <a:t>(‘</a:t>
            </a:r>
            <a:r>
              <a:rPr lang="en-US" altLang="ja-JP" dirty="0"/>
              <a:t>dungeon’ </a:t>
            </a:r>
            <a:r>
              <a:rPr lang="en-US" altLang="ja-JP" dirty="0" smtClean="0"/>
              <a:t>session) </a:t>
            </a:r>
            <a:r>
              <a:rPr lang="en-US" altLang="ja-JP" dirty="0"/>
              <a:t>with Intel staff at </a:t>
            </a:r>
            <a:r>
              <a:rPr lang="en-US" altLang="ja-JP" dirty="0" smtClean="0"/>
              <a:t>Oregon Campus to examine specific optimization issues</a:t>
            </a:r>
            <a:endParaRPr lang="en-US" altLang="ja-JP" dirty="0"/>
          </a:p>
          <a:p>
            <a:r>
              <a:rPr lang="en-US" dirty="0" smtClean="0"/>
              <a:t>User Training Sessions </a:t>
            </a:r>
          </a:p>
          <a:p>
            <a:pPr lvl="1"/>
            <a:r>
              <a:rPr lang="en-US" dirty="0" smtClean="0"/>
              <a:t>From NERSC, Cray and Intel staff on OpenMP, </a:t>
            </a:r>
            <a:r>
              <a:rPr lang="en-US" dirty="0"/>
              <a:t>v</a:t>
            </a:r>
            <a:r>
              <a:rPr lang="en-US" dirty="0" smtClean="0"/>
              <a:t>ectorization, application profiling</a:t>
            </a:r>
          </a:p>
          <a:p>
            <a:pPr lvl="1"/>
            <a:r>
              <a:rPr lang="en-US" dirty="0" smtClean="0"/>
              <a:t>Knights Landing architectural briefings from Intel</a:t>
            </a:r>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11</a:t>
            </a:fld>
            <a:r>
              <a:rPr lang="en-US" dirty="0" smtClean="0"/>
              <a:t> -</a:t>
            </a:r>
            <a:endParaRPr lang="en-US" dirty="0"/>
          </a:p>
        </p:txBody>
      </p:sp>
    </p:spTree>
    <p:extLst>
      <p:ext uri="{BB962C8B-B14F-4D97-AF65-F5344CB8AC3E}">
        <p14:creationId xmlns:p14="http://schemas.microsoft.com/office/powerpoint/2010/main" val="22620430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Postdocs</a:t>
            </a:r>
            <a:endParaRPr lang="en-US" dirty="0"/>
          </a:p>
        </p:txBody>
      </p:sp>
      <p:sp>
        <p:nvSpPr>
          <p:cNvPr id="3" name="Content Placeholder 2"/>
          <p:cNvSpPr>
            <a:spLocks noGrp="1"/>
          </p:cNvSpPr>
          <p:nvPr>
            <p:ph idx="1"/>
          </p:nvPr>
        </p:nvSpPr>
        <p:spPr/>
        <p:txBody>
          <a:bodyPr>
            <a:noAutofit/>
          </a:bodyPr>
          <a:lstStyle/>
          <a:p>
            <a:r>
              <a:rPr lang="en-US" sz="2400" dirty="0" smtClean="0"/>
              <a:t>Postdoc job ad appeared on September 3</a:t>
            </a:r>
            <a:br>
              <a:rPr lang="en-US" sz="2400" dirty="0" smtClean="0"/>
            </a:br>
            <a:r>
              <a:rPr lang="en-US" altLang="ja-JP" sz="1800" u="sng" dirty="0">
                <a:hlinkClick r:id="rId2"/>
              </a:rPr>
              <a:t>https://lbl.taleo.net/careersection/2/jobdetail.ftl?lang=en&amp;job=</a:t>
            </a:r>
            <a:r>
              <a:rPr lang="en-US" altLang="ja-JP" sz="1800" u="sng" dirty="0" smtClean="0">
                <a:hlinkClick r:id="rId2"/>
              </a:rPr>
              <a:t>80066</a:t>
            </a:r>
            <a:r>
              <a:rPr lang="en-US" altLang="ja-JP" sz="1100" u="sng" dirty="0" smtClean="0"/>
              <a:t> </a:t>
            </a:r>
            <a:endParaRPr lang="en-US" sz="2400" dirty="0" smtClean="0"/>
          </a:p>
          <a:p>
            <a:r>
              <a:rPr lang="en-US" sz="2400" dirty="0" smtClean="0"/>
              <a:t>NERSC will perform initial evaluation of applicants and attempt to match with application teams based on applicant expertise and interests.</a:t>
            </a:r>
            <a:r>
              <a:rPr lang="en-US" sz="1100" dirty="0" smtClean="0"/>
              <a:t> </a:t>
            </a:r>
            <a:endParaRPr lang="en-US" sz="2400" dirty="0" smtClean="0"/>
          </a:p>
          <a:p>
            <a:r>
              <a:rPr lang="en-US" sz="2400" dirty="0" smtClean="0"/>
              <a:t>Application teams will then be contacted to participate in further evaluation.</a:t>
            </a:r>
            <a:endParaRPr lang="en-US" sz="2400" dirty="0"/>
          </a:p>
          <a:p>
            <a:r>
              <a:rPr lang="en-US" sz="2400" dirty="0" smtClean="0"/>
              <a:t>Postdoc goal/metric for success is research; joint creation of job plan; NESAP code team will be expected to be the primary </a:t>
            </a:r>
            <a:r>
              <a:rPr lang="en-US" altLang="ja-JP" sz="2400" dirty="0" smtClean="0"/>
              <a:t>postdoc </a:t>
            </a:r>
            <a:r>
              <a:rPr lang="en-US" sz="2400" dirty="0" smtClean="0"/>
              <a:t>mentor</a:t>
            </a:r>
          </a:p>
          <a:p>
            <a:r>
              <a:rPr lang="en-US" sz="2400" dirty="0" smtClean="0"/>
              <a:t>Please recommend qualified postdoc candidates at </a:t>
            </a:r>
            <a:r>
              <a:rPr lang="en-US" sz="2400" dirty="0" smtClean="0">
                <a:solidFill>
                  <a:srgbClr val="0000FF"/>
                </a:solidFill>
                <a:hlinkClick r:id="rId3"/>
              </a:rPr>
              <a:t>hjwasserman</a:t>
            </a:r>
            <a:r>
              <a:rPr lang="en-US" sz="2400" dirty="0">
                <a:solidFill>
                  <a:srgbClr val="0000FF"/>
                </a:solidFill>
                <a:hlinkClick r:id="rId3"/>
              </a:rPr>
              <a:t>@</a:t>
            </a:r>
            <a:r>
              <a:rPr lang="en-US" sz="2400" dirty="0" smtClean="0">
                <a:solidFill>
                  <a:srgbClr val="0000FF"/>
                </a:solidFill>
                <a:hlinkClick r:id="rId3"/>
              </a:rPr>
              <a:t>lbl.gov</a:t>
            </a:r>
            <a:r>
              <a:rPr lang="en-US" sz="2400" dirty="0" smtClean="0">
                <a:solidFill>
                  <a:srgbClr val="0000FF"/>
                </a:solidFill>
              </a:rPr>
              <a:t> (Harvey Wasserman)</a:t>
            </a:r>
            <a:endParaRPr lang="en-US" sz="2400" dirty="0">
              <a:solidFill>
                <a:srgbClr val="0000FF"/>
              </a:solidFill>
            </a:endParaRPr>
          </a:p>
          <a:p>
            <a:endParaRPr lang="en-US" sz="2400" dirty="0" smtClean="0"/>
          </a:p>
          <a:p>
            <a:pPr marL="0" indent="0">
              <a:buNone/>
            </a:pPr>
            <a:endParaRPr lang="en-US" sz="24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12</a:t>
            </a:fld>
            <a:r>
              <a:rPr lang="en-US" dirty="0" smtClean="0"/>
              <a:t> -</a:t>
            </a:r>
            <a:endParaRPr lang="en-US" dirty="0"/>
          </a:p>
        </p:txBody>
      </p:sp>
    </p:spTree>
    <p:extLst>
      <p:ext uri="{BB962C8B-B14F-4D97-AF65-F5344CB8AC3E}">
        <p14:creationId xmlns:p14="http://schemas.microsoft.com/office/powerpoint/2010/main" val="36861889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 NESAP Codes</a:t>
            </a:r>
            <a:endParaRPr lang="en-US" dirty="0"/>
          </a:p>
        </p:txBody>
      </p:sp>
      <p:sp>
        <p:nvSpPr>
          <p:cNvPr id="4" name="Slide Number Placeholder 3"/>
          <p:cNvSpPr>
            <a:spLocks noGrp="1"/>
          </p:cNvSpPr>
          <p:nvPr>
            <p:ph type="sldNum" sz="quarter" idx="10"/>
          </p:nvPr>
        </p:nvSpPr>
        <p:spPr>
          <a:prstGeom prst="rect">
            <a:avLst/>
          </a:prstGeom>
        </p:spPr>
        <p:txBody>
          <a:bodyPr/>
          <a:lstStyle/>
          <a:p>
            <a:r>
              <a:rPr lang="en-US" smtClean="0"/>
              <a:t>- </a:t>
            </a:r>
            <a:fld id="{D174BAF6-F8F2-EF4F-936C-8DF63288C82F}" type="slidenum">
              <a:rPr lang="en-US" smtClean="0"/>
              <a:pPr/>
              <a:t>13</a:t>
            </a:fld>
            <a:r>
              <a:rPr lang="en-US" smtClean="0"/>
              <a:t> -</a:t>
            </a:r>
            <a:endParaRPr lang="en-US" dirty="0"/>
          </a:p>
        </p:txBody>
      </p:sp>
      <p:sp>
        <p:nvSpPr>
          <p:cNvPr id="6" name="Rectangle 5"/>
          <p:cNvSpPr/>
          <p:nvPr/>
        </p:nvSpPr>
        <p:spPr>
          <a:xfrm>
            <a:off x="3505200" y="4246567"/>
            <a:ext cx="2922256" cy="234497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smtClean="0">
                <a:solidFill>
                  <a:srgbClr val="000000"/>
                </a:solidFill>
              </a:rPr>
              <a:t>NP (3)</a:t>
            </a:r>
          </a:p>
          <a:p>
            <a:r>
              <a:rPr lang="en-US" dirty="0" smtClean="0">
                <a:solidFill>
                  <a:srgbClr val="000000"/>
                </a:solidFill>
              </a:rPr>
              <a:t>Maris (Iowa State) – </a:t>
            </a:r>
            <a:r>
              <a:rPr lang="en-US" b="1" dirty="0" smtClean="0">
                <a:solidFill>
                  <a:srgbClr val="000000"/>
                </a:solidFill>
              </a:rPr>
              <a:t>MFDn</a:t>
            </a:r>
            <a:r>
              <a:rPr lang="en-US" dirty="0" smtClean="0">
                <a:solidFill>
                  <a:srgbClr val="000000"/>
                </a:solidFill>
              </a:rPr>
              <a:t> </a:t>
            </a:r>
            <a:br>
              <a:rPr lang="en-US" dirty="0" smtClean="0">
                <a:solidFill>
                  <a:srgbClr val="000000"/>
                </a:solidFill>
              </a:rPr>
            </a:br>
            <a:r>
              <a:rPr lang="en-US" i="1" dirty="0" smtClean="0">
                <a:solidFill>
                  <a:srgbClr val="000000"/>
                </a:solidFill>
              </a:rPr>
              <a:t>ab initio</a:t>
            </a:r>
            <a:r>
              <a:rPr lang="en-US" dirty="0" smtClean="0">
                <a:solidFill>
                  <a:srgbClr val="000000"/>
                </a:solidFill>
              </a:rPr>
              <a:t> nuclear structure</a:t>
            </a:r>
          </a:p>
          <a:p>
            <a:r>
              <a:rPr lang="en-US" dirty="0" err="1" smtClean="0">
                <a:solidFill>
                  <a:srgbClr val="000000"/>
                </a:solidFill>
              </a:rPr>
              <a:t>Joo</a:t>
            </a:r>
            <a:r>
              <a:rPr lang="en-US" dirty="0" smtClean="0">
                <a:solidFill>
                  <a:srgbClr val="000000"/>
                </a:solidFill>
              </a:rPr>
              <a:t> (JLAB) – </a:t>
            </a:r>
            <a:r>
              <a:rPr lang="en-US" b="1" dirty="0" smtClean="0">
                <a:solidFill>
                  <a:srgbClr val="000000"/>
                </a:solidFill>
              </a:rPr>
              <a:t>Chroma</a:t>
            </a:r>
            <a:r>
              <a:rPr lang="en-US" dirty="0" smtClean="0">
                <a:solidFill>
                  <a:srgbClr val="000000"/>
                </a:solidFill>
              </a:rPr>
              <a:t> </a:t>
            </a:r>
            <a:br>
              <a:rPr lang="en-US" dirty="0" smtClean="0">
                <a:solidFill>
                  <a:srgbClr val="000000"/>
                </a:solidFill>
              </a:rPr>
            </a:br>
            <a:r>
              <a:rPr lang="en-US" dirty="0" smtClean="0">
                <a:solidFill>
                  <a:srgbClr val="000000"/>
                </a:solidFill>
              </a:rPr>
              <a:t>Lattice QCD</a:t>
            </a:r>
          </a:p>
          <a:p>
            <a:r>
              <a:rPr lang="en-US" dirty="0" smtClean="0">
                <a:solidFill>
                  <a:srgbClr val="000000"/>
                </a:solidFill>
              </a:rPr>
              <a:t>Christ/</a:t>
            </a:r>
            <a:r>
              <a:rPr lang="en-US" dirty="0" err="1" smtClean="0">
                <a:solidFill>
                  <a:srgbClr val="000000"/>
                </a:solidFill>
              </a:rPr>
              <a:t>Karsch</a:t>
            </a:r>
            <a:r>
              <a:rPr lang="en-US" dirty="0" smtClean="0">
                <a:solidFill>
                  <a:srgbClr val="000000"/>
                </a:solidFill>
              </a:rPr>
              <a:t> (Columbia/BNL) – </a:t>
            </a:r>
            <a:r>
              <a:rPr lang="en-US" b="1" dirty="0" smtClean="0">
                <a:solidFill>
                  <a:srgbClr val="000000"/>
                </a:solidFill>
              </a:rPr>
              <a:t>DWF/HISQ</a:t>
            </a:r>
            <a:r>
              <a:rPr lang="en-US" dirty="0" smtClean="0">
                <a:solidFill>
                  <a:srgbClr val="000000"/>
                </a:solidFill>
              </a:rPr>
              <a:t> </a:t>
            </a:r>
            <a:br>
              <a:rPr lang="en-US" dirty="0" smtClean="0">
                <a:solidFill>
                  <a:srgbClr val="000000"/>
                </a:solidFill>
              </a:rPr>
            </a:br>
            <a:r>
              <a:rPr lang="en-US" dirty="0" smtClean="0">
                <a:solidFill>
                  <a:srgbClr val="000000"/>
                </a:solidFill>
              </a:rPr>
              <a:t>Lattice QCD</a:t>
            </a:r>
          </a:p>
          <a:p>
            <a:endParaRPr lang="en-US" dirty="0"/>
          </a:p>
        </p:txBody>
      </p:sp>
      <p:sp>
        <p:nvSpPr>
          <p:cNvPr id="8" name="Rectangle 7"/>
          <p:cNvSpPr/>
          <p:nvPr/>
        </p:nvSpPr>
        <p:spPr>
          <a:xfrm>
            <a:off x="261645" y="4246567"/>
            <a:ext cx="3091156" cy="212223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smtClean="0">
                <a:solidFill>
                  <a:srgbClr val="000000"/>
                </a:solidFill>
              </a:rPr>
              <a:t>HEP (3)</a:t>
            </a:r>
          </a:p>
          <a:p>
            <a:r>
              <a:rPr lang="en-US" dirty="0" err="1" smtClean="0">
                <a:solidFill>
                  <a:srgbClr val="000000"/>
                </a:solidFill>
              </a:rPr>
              <a:t>Vay</a:t>
            </a:r>
            <a:r>
              <a:rPr lang="en-US" dirty="0" smtClean="0">
                <a:solidFill>
                  <a:srgbClr val="000000"/>
                </a:solidFill>
              </a:rPr>
              <a:t> (LBNL) – </a:t>
            </a:r>
            <a:r>
              <a:rPr lang="en-US" b="1" dirty="0" smtClean="0">
                <a:solidFill>
                  <a:srgbClr val="000000"/>
                </a:solidFill>
              </a:rPr>
              <a:t>WARP &amp; IMPACT-</a:t>
            </a:r>
            <a:r>
              <a:rPr lang="en-US" dirty="0" smtClean="0">
                <a:solidFill>
                  <a:srgbClr val="000000"/>
                </a:solidFill>
              </a:rPr>
              <a:t>accelerator modeling</a:t>
            </a:r>
          </a:p>
          <a:p>
            <a:r>
              <a:rPr lang="en-US" dirty="0" smtClean="0">
                <a:solidFill>
                  <a:srgbClr val="000000"/>
                </a:solidFill>
              </a:rPr>
              <a:t>Toussaint (U Arizona)  – </a:t>
            </a:r>
            <a:r>
              <a:rPr lang="en-US" b="1" dirty="0" smtClean="0">
                <a:solidFill>
                  <a:srgbClr val="000000"/>
                </a:solidFill>
              </a:rPr>
              <a:t>MILC</a:t>
            </a:r>
            <a:r>
              <a:rPr lang="en-US" dirty="0" smtClean="0">
                <a:solidFill>
                  <a:srgbClr val="000000"/>
                </a:solidFill>
              </a:rPr>
              <a:t> Lattice QCD</a:t>
            </a:r>
          </a:p>
          <a:p>
            <a:r>
              <a:rPr lang="en-US" dirty="0" err="1" smtClean="0">
                <a:solidFill>
                  <a:schemeClr val="tx1"/>
                </a:solidFill>
              </a:rPr>
              <a:t>Habib</a:t>
            </a:r>
            <a:r>
              <a:rPr lang="en-US" dirty="0" smtClean="0">
                <a:solidFill>
                  <a:schemeClr val="tx1"/>
                </a:solidFill>
              </a:rPr>
              <a:t> (ANL) –</a:t>
            </a:r>
            <a:r>
              <a:rPr lang="en-US" b="1" dirty="0" smtClean="0">
                <a:solidFill>
                  <a:schemeClr val="tx1"/>
                </a:solidFill>
              </a:rPr>
              <a:t> HACC</a:t>
            </a:r>
            <a:r>
              <a:rPr lang="en-US" dirty="0" smtClean="0">
                <a:solidFill>
                  <a:schemeClr val="tx1"/>
                </a:solidFill>
              </a:rPr>
              <a:t> for </a:t>
            </a:r>
            <a:br>
              <a:rPr lang="en-US" dirty="0" smtClean="0">
                <a:solidFill>
                  <a:schemeClr val="tx1"/>
                </a:solidFill>
              </a:rPr>
            </a:br>
            <a:r>
              <a:rPr lang="en-US" i="1" dirty="0" smtClean="0">
                <a:solidFill>
                  <a:schemeClr val="tx1"/>
                </a:solidFill>
              </a:rPr>
              <a:t>n</a:t>
            </a:r>
            <a:r>
              <a:rPr lang="en-US" dirty="0" smtClean="0">
                <a:solidFill>
                  <a:schemeClr val="tx1"/>
                </a:solidFill>
              </a:rPr>
              <a:t>-Body cosmology</a:t>
            </a:r>
          </a:p>
        </p:txBody>
      </p:sp>
      <p:sp>
        <p:nvSpPr>
          <p:cNvPr id="9" name="Rectangle 8"/>
          <p:cNvSpPr/>
          <p:nvPr/>
        </p:nvSpPr>
        <p:spPr>
          <a:xfrm>
            <a:off x="2525090" y="1155697"/>
            <a:ext cx="3356706" cy="2502911"/>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smtClean="0">
                <a:solidFill>
                  <a:srgbClr val="000000"/>
                </a:solidFill>
              </a:rPr>
              <a:t>BES (5)</a:t>
            </a:r>
          </a:p>
          <a:p>
            <a:r>
              <a:rPr lang="en-US" dirty="0" smtClean="0">
                <a:solidFill>
                  <a:srgbClr val="000000"/>
                </a:solidFill>
              </a:rPr>
              <a:t>Kent (ORNL) –</a:t>
            </a:r>
            <a:r>
              <a:rPr lang="en-US" b="1" dirty="0" smtClean="0">
                <a:solidFill>
                  <a:srgbClr val="000000"/>
                </a:solidFill>
              </a:rPr>
              <a:t> Quantum Espresso</a:t>
            </a:r>
          </a:p>
          <a:p>
            <a:r>
              <a:rPr lang="en-US" dirty="0" smtClean="0">
                <a:solidFill>
                  <a:srgbClr val="000000"/>
                </a:solidFill>
              </a:rPr>
              <a:t>Deslippe (NERSC) – </a:t>
            </a:r>
            <a:r>
              <a:rPr lang="en-US" b="1" dirty="0" smtClean="0">
                <a:solidFill>
                  <a:srgbClr val="000000"/>
                </a:solidFill>
              </a:rPr>
              <a:t>BerkeleyGW</a:t>
            </a:r>
          </a:p>
          <a:p>
            <a:r>
              <a:rPr lang="en-US" dirty="0" err="1" smtClean="0">
                <a:solidFill>
                  <a:srgbClr val="000000"/>
                </a:solidFill>
              </a:rPr>
              <a:t>Chelikowsky</a:t>
            </a:r>
            <a:r>
              <a:rPr lang="en-US" dirty="0" smtClean="0">
                <a:solidFill>
                  <a:srgbClr val="000000"/>
                </a:solidFill>
              </a:rPr>
              <a:t> (UT) – </a:t>
            </a:r>
            <a:r>
              <a:rPr lang="en-US" b="1" dirty="0" smtClean="0">
                <a:solidFill>
                  <a:srgbClr val="000000"/>
                </a:solidFill>
              </a:rPr>
              <a:t>PARSEC</a:t>
            </a:r>
            <a:r>
              <a:rPr lang="en-US" dirty="0" smtClean="0">
                <a:solidFill>
                  <a:srgbClr val="000000"/>
                </a:solidFill>
              </a:rPr>
              <a:t> for excited state materials</a:t>
            </a:r>
          </a:p>
          <a:p>
            <a:r>
              <a:rPr lang="en-US" dirty="0" smtClean="0">
                <a:solidFill>
                  <a:srgbClr val="000000"/>
                </a:solidFill>
              </a:rPr>
              <a:t>Bylaska (PNNL) – </a:t>
            </a:r>
            <a:r>
              <a:rPr lang="en-US" b="1" dirty="0" smtClean="0">
                <a:solidFill>
                  <a:srgbClr val="000000"/>
                </a:solidFill>
              </a:rPr>
              <a:t>NWChem</a:t>
            </a:r>
          </a:p>
          <a:p>
            <a:r>
              <a:rPr lang="en-US" dirty="0" smtClean="0">
                <a:solidFill>
                  <a:srgbClr val="000000"/>
                </a:solidFill>
              </a:rPr>
              <a:t>Newman (LBNL) – </a:t>
            </a:r>
            <a:r>
              <a:rPr lang="en-US" b="1" dirty="0" smtClean="0">
                <a:solidFill>
                  <a:srgbClr val="000000"/>
                </a:solidFill>
              </a:rPr>
              <a:t>EMGeo</a:t>
            </a:r>
            <a:r>
              <a:rPr lang="en-US" dirty="0" smtClean="0">
                <a:solidFill>
                  <a:srgbClr val="000000"/>
                </a:solidFill>
              </a:rPr>
              <a:t> for geophysical modeling of Earth</a:t>
            </a:r>
            <a:endParaRPr lang="en-US" dirty="0" smtClean="0"/>
          </a:p>
        </p:txBody>
      </p:sp>
      <p:sp>
        <p:nvSpPr>
          <p:cNvPr id="10" name="Rectangle 9"/>
          <p:cNvSpPr/>
          <p:nvPr/>
        </p:nvSpPr>
        <p:spPr>
          <a:xfrm>
            <a:off x="5989602" y="1155697"/>
            <a:ext cx="2870892" cy="2860858"/>
          </a:xfrm>
          <a:prstGeom prst="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b="1" dirty="0" smtClean="0">
                <a:solidFill>
                  <a:srgbClr val="000000"/>
                </a:solidFill>
              </a:rPr>
              <a:t>BER (5)</a:t>
            </a:r>
          </a:p>
          <a:p>
            <a:r>
              <a:rPr lang="en-US" dirty="0" smtClean="0">
                <a:solidFill>
                  <a:srgbClr val="000000"/>
                </a:solidFill>
              </a:rPr>
              <a:t>Smith (ORNL) – </a:t>
            </a:r>
            <a:r>
              <a:rPr lang="en-US" b="1" dirty="0" smtClean="0">
                <a:solidFill>
                  <a:srgbClr val="000000"/>
                </a:solidFill>
              </a:rPr>
              <a:t>Gromacs</a:t>
            </a:r>
            <a:r>
              <a:rPr lang="en-US" dirty="0" smtClean="0">
                <a:solidFill>
                  <a:srgbClr val="000000"/>
                </a:solidFill>
              </a:rPr>
              <a:t> Molecular Dynamics</a:t>
            </a:r>
          </a:p>
          <a:p>
            <a:r>
              <a:rPr lang="en-US" dirty="0" smtClean="0">
                <a:solidFill>
                  <a:srgbClr val="000000"/>
                </a:solidFill>
              </a:rPr>
              <a:t>Yelick (LBNL) – </a:t>
            </a:r>
            <a:r>
              <a:rPr lang="en-US" b="1" dirty="0" err="1" smtClean="0">
                <a:solidFill>
                  <a:srgbClr val="000000"/>
                </a:solidFill>
              </a:rPr>
              <a:t>Meraculous</a:t>
            </a:r>
            <a:r>
              <a:rPr lang="en-US" dirty="0" smtClean="0">
                <a:solidFill>
                  <a:srgbClr val="000000"/>
                </a:solidFill>
              </a:rPr>
              <a:t> genomics</a:t>
            </a:r>
          </a:p>
          <a:p>
            <a:r>
              <a:rPr lang="en-US" dirty="0" err="1" smtClean="0">
                <a:solidFill>
                  <a:srgbClr val="000000"/>
                </a:solidFill>
              </a:rPr>
              <a:t>Ringler</a:t>
            </a:r>
            <a:r>
              <a:rPr lang="en-US" dirty="0" smtClean="0">
                <a:solidFill>
                  <a:srgbClr val="000000"/>
                </a:solidFill>
              </a:rPr>
              <a:t> (LANL) – </a:t>
            </a:r>
            <a:r>
              <a:rPr lang="en-US" b="1" dirty="0" smtClean="0">
                <a:solidFill>
                  <a:srgbClr val="000000"/>
                </a:solidFill>
              </a:rPr>
              <a:t>MPAS-O</a:t>
            </a:r>
            <a:r>
              <a:rPr lang="en-US" dirty="0" smtClean="0">
                <a:solidFill>
                  <a:srgbClr val="000000"/>
                </a:solidFill>
              </a:rPr>
              <a:t> global ocean modeling</a:t>
            </a:r>
          </a:p>
          <a:p>
            <a:r>
              <a:rPr lang="en-US" dirty="0" smtClean="0">
                <a:solidFill>
                  <a:srgbClr val="000000"/>
                </a:solidFill>
              </a:rPr>
              <a:t>Johansen (LBNL) – </a:t>
            </a:r>
            <a:r>
              <a:rPr lang="en-US" b="1" dirty="0" smtClean="0">
                <a:solidFill>
                  <a:srgbClr val="000000"/>
                </a:solidFill>
              </a:rPr>
              <a:t>ACME</a:t>
            </a:r>
            <a:r>
              <a:rPr lang="en-US" dirty="0" smtClean="0">
                <a:solidFill>
                  <a:srgbClr val="000000"/>
                </a:solidFill>
              </a:rPr>
              <a:t> global climate </a:t>
            </a:r>
          </a:p>
          <a:p>
            <a:r>
              <a:rPr lang="en-US" dirty="0" smtClean="0">
                <a:solidFill>
                  <a:srgbClr val="000000"/>
                </a:solidFill>
              </a:rPr>
              <a:t>Dennis (NCAR) – </a:t>
            </a:r>
            <a:r>
              <a:rPr lang="en-US" b="1" dirty="0" smtClean="0">
                <a:solidFill>
                  <a:srgbClr val="000000"/>
                </a:solidFill>
              </a:rPr>
              <a:t>CESM</a:t>
            </a:r>
            <a:endParaRPr lang="en-US" b="1" dirty="0" smtClean="0"/>
          </a:p>
          <a:p>
            <a:pPr algn="ctr"/>
            <a:endParaRPr lang="en-US" dirty="0"/>
          </a:p>
        </p:txBody>
      </p:sp>
      <p:sp>
        <p:nvSpPr>
          <p:cNvPr id="11" name="Rectangle 10"/>
          <p:cNvSpPr/>
          <p:nvPr/>
        </p:nvSpPr>
        <p:spPr>
          <a:xfrm>
            <a:off x="221861" y="1155696"/>
            <a:ext cx="2155442" cy="2890765"/>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tIns="91440" rtlCol="0" anchor="ctr"/>
          <a:lstStyle/>
          <a:p>
            <a:pPr algn="ctr"/>
            <a:endParaRPr lang="en-US" b="1" dirty="0" smtClean="0">
              <a:solidFill>
                <a:srgbClr val="000000"/>
              </a:solidFill>
            </a:endParaRPr>
          </a:p>
          <a:p>
            <a:pPr algn="ctr"/>
            <a:r>
              <a:rPr lang="en-US" b="1" dirty="0" smtClean="0">
                <a:solidFill>
                  <a:srgbClr val="000000"/>
                </a:solidFill>
              </a:rPr>
              <a:t>ASCR (2)</a:t>
            </a:r>
            <a:endParaRPr lang="en-US" sz="2400" b="1" dirty="0" smtClean="0">
              <a:solidFill>
                <a:srgbClr val="000000"/>
              </a:solidFill>
            </a:endParaRPr>
          </a:p>
          <a:p>
            <a:r>
              <a:rPr lang="en-US" dirty="0" smtClean="0">
                <a:solidFill>
                  <a:srgbClr val="000000"/>
                </a:solidFill>
              </a:rPr>
              <a:t>Almgren (LBNL) – </a:t>
            </a:r>
            <a:r>
              <a:rPr lang="en-US" b="1" dirty="0" smtClean="0">
                <a:solidFill>
                  <a:srgbClr val="000000"/>
                </a:solidFill>
              </a:rPr>
              <a:t>BoxLib AMR Framework</a:t>
            </a:r>
            <a:r>
              <a:rPr lang="en-US" dirty="0" smtClean="0">
                <a:solidFill>
                  <a:srgbClr val="000000"/>
                </a:solidFill>
              </a:rPr>
              <a:t> </a:t>
            </a:r>
            <a:br>
              <a:rPr lang="en-US" dirty="0" smtClean="0">
                <a:solidFill>
                  <a:srgbClr val="000000"/>
                </a:solidFill>
              </a:rPr>
            </a:br>
            <a:r>
              <a:rPr lang="en-US" dirty="0" smtClean="0">
                <a:solidFill>
                  <a:srgbClr val="000000"/>
                </a:solidFill>
              </a:rPr>
              <a:t>used in combustion, astrophysics</a:t>
            </a:r>
          </a:p>
          <a:p>
            <a:endParaRPr lang="en-US" dirty="0" smtClean="0">
              <a:solidFill>
                <a:srgbClr val="000000"/>
              </a:solidFill>
            </a:endParaRPr>
          </a:p>
          <a:p>
            <a:r>
              <a:rPr lang="en-US" dirty="0" smtClean="0">
                <a:solidFill>
                  <a:srgbClr val="000000"/>
                </a:solidFill>
              </a:rPr>
              <a:t>Trebotich (LBNL) – </a:t>
            </a:r>
            <a:r>
              <a:rPr lang="en-US" b="1" dirty="0" smtClean="0">
                <a:solidFill>
                  <a:srgbClr val="000000"/>
                </a:solidFill>
              </a:rPr>
              <a:t>Chombo-</a:t>
            </a:r>
            <a:r>
              <a:rPr lang="en-US" b="1" dirty="0">
                <a:solidFill>
                  <a:srgbClr val="000000"/>
                </a:solidFill>
              </a:rPr>
              <a:t>crunch</a:t>
            </a:r>
            <a:r>
              <a:rPr lang="en-US" dirty="0">
                <a:solidFill>
                  <a:srgbClr val="000000"/>
                </a:solidFill>
              </a:rPr>
              <a:t> for  </a:t>
            </a:r>
            <a:r>
              <a:rPr lang="en-US" dirty="0" smtClean="0">
                <a:solidFill>
                  <a:srgbClr val="000000"/>
                </a:solidFill>
              </a:rPr>
              <a:t>subsurface flow</a:t>
            </a:r>
          </a:p>
          <a:p>
            <a:pPr algn="ctr"/>
            <a:endParaRPr lang="en-US" dirty="0" smtClean="0">
              <a:solidFill>
                <a:srgbClr val="000000"/>
              </a:solidFill>
            </a:endParaRPr>
          </a:p>
        </p:txBody>
      </p:sp>
      <p:sp>
        <p:nvSpPr>
          <p:cNvPr id="12" name="Rectangle 11"/>
          <p:cNvSpPr/>
          <p:nvPr/>
        </p:nvSpPr>
        <p:spPr>
          <a:xfrm>
            <a:off x="6553200" y="4246567"/>
            <a:ext cx="2337535" cy="181788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000" b="1" dirty="0" smtClean="0">
                <a:solidFill>
                  <a:srgbClr val="000000"/>
                </a:solidFill>
              </a:rPr>
              <a:t>FES (2)</a:t>
            </a:r>
            <a:endParaRPr lang="en-US" sz="1600" dirty="0" smtClean="0">
              <a:solidFill>
                <a:srgbClr val="000000"/>
              </a:solidFill>
            </a:endParaRPr>
          </a:p>
          <a:p>
            <a:r>
              <a:rPr lang="en-US" dirty="0" err="1" smtClean="0">
                <a:solidFill>
                  <a:srgbClr val="000000"/>
                </a:solidFill>
              </a:rPr>
              <a:t>Jardin</a:t>
            </a:r>
            <a:r>
              <a:rPr lang="en-US" dirty="0" smtClean="0">
                <a:solidFill>
                  <a:srgbClr val="000000"/>
                </a:solidFill>
              </a:rPr>
              <a:t> (PPPL) – </a:t>
            </a:r>
            <a:r>
              <a:rPr lang="en-US" b="1" dirty="0" smtClean="0">
                <a:solidFill>
                  <a:srgbClr val="000000"/>
                </a:solidFill>
              </a:rPr>
              <a:t>M3D</a:t>
            </a:r>
            <a:r>
              <a:rPr lang="en-US" dirty="0" smtClean="0">
                <a:solidFill>
                  <a:srgbClr val="000000"/>
                </a:solidFill>
              </a:rPr>
              <a:t> continuum plasma physics</a:t>
            </a:r>
          </a:p>
          <a:p>
            <a:r>
              <a:rPr lang="en-US" dirty="0" smtClean="0">
                <a:solidFill>
                  <a:srgbClr val="000000"/>
                </a:solidFill>
              </a:rPr>
              <a:t>Chang (PPPL)  – </a:t>
            </a:r>
            <a:r>
              <a:rPr lang="en-US" b="1" dirty="0" smtClean="0">
                <a:solidFill>
                  <a:srgbClr val="000000"/>
                </a:solidFill>
              </a:rPr>
              <a:t>XGC1</a:t>
            </a:r>
            <a:r>
              <a:rPr lang="en-US" dirty="0" smtClean="0">
                <a:solidFill>
                  <a:srgbClr val="000000"/>
                </a:solidFill>
              </a:rPr>
              <a:t> PIC plasma</a:t>
            </a:r>
            <a:endParaRPr lang="en-US" dirty="0">
              <a:solidFill>
                <a:srgbClr val="000000"/>
              </a:solidFill>
            </a:endParaRPr>
          </a:p>
        </p:txBody>
      </p:sp>
    </p:spTree>
    <p:extLst>
      <p:ext uri="{BB962C8B-B14F-4D97-AF65-F5344CB8AC3E}">
        <p14:creationId xmlns:p14="http://schemas.microsoft.com/office/powerpoint/2010/main" val="536442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solidFill>
                <a:ea typeface="Lucida Grande"/>
              </a:rPr>
              <a:t>Comparison of Selected Apps with 2013 Usage</a:t>
            </a:r>
            <a:endParaRPr lang="en-US" dirty="0">
              <a:solidFill>
                <a:schemeClr val="accent1"/>
              </a:solidFill>
            </a:endParaRPr>
          </a:p>
        </p:txBody>
      </p:sp>
      <p:pic>
        <p:nvPicPr>
          <p:cNvPr id="6" name="Picture 5"/>
          <p:cNvPicPr>
            <a:picLocks noChangeAspect="1"/>
          </p:cNvPicPr>
          <p:nvPr/>
        </p:nvPicPr>
        <p:blipFill rotWithShape="1">
          <a:blip r:embed="rId3"/>
          <a:srcRect t="1338" b="2725"/>
          <a:stretch/>
        </p:blipFill>
        <p:spPr>
          <a:xfrm>
            <a:off x="118868" y="2070107"/>
            <a:ext cx="4570456" cy="4373878"/>
          </a:xfrm>
          <a:prstGeom prst="rect">
            <a:avLst/>
          </a:prstGeom>
        </p:spPr>
      </p:pic>
      <p:sp>
        <p:nvSpPr>
          <p:cNvPr id="16" name="TextBox 15"/>
          <p:cNvSpPr txBox="1"/>
          <p:nvPr/>
        </p:nvSpPr>
        <p:spPr>
          <a:xfrm>
            <a:off x="2482478" y="2456229"/>
            <a:ext cx="1064414" cy="338554"/>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dirty="0">
                <a:solidFill>
                  <a:srgbClr val="FFFF00"/>
                </a:solidFill>
              </a:rPr>
              <a:t>VASP (QE)</a:t>
            </a:r>
          </a:p>
        </p:txBody>
      </p:sp>
      <p:sp>
        <p:nvSpPr>
          <p:cNvPr id="17" name="Rectangle 16"/>
          <p:cNvSpPr/>
          <p:nvPr/>
        </p:nvSpPr>
        <p:spPr>
          <a:xfrm>
            <a:off x="3047486" y="1780689"/>
            <a:ext cx="443716" cy="336589"/>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Rectangle 17"/>
          <p:cNvSpPr/>
          <p:nvPr/>
        </p:nvSpPr>
        <p:spPr>
          <a:xfrm>
            <a:off x="402259" y="1131725"/>
            <a:ext cx="443716" cy="33658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Rectangle 18"/>
          <p:cNvSpPr/>
          <p:nvPr/>
        </p:nvSpPr>
        <p:spPr>
          <a:xfrm>
            <a:off x="423426" y="1726547"/>
            <a:ext cx="443716" cy="336589"/>
          </a:xfrm>
          <a:prstGeom prst="rect">
            <a:avLst/>
          </a:prstGeom>
          <a:solidFill>
            <a:srgbClr val="4FA55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Rectangle 19"/>
          <p:cNvSpPr/>
          <p:nvPr/>
        </p:nvSpPr>
        <p:spPr>
          <a:xfrm>
            <a:off x="2497759" y="1157647"/>
            <a:ext cx="443716" cy="336589"/>
          </a:xfrm>
          <a:prstGeom prst="rect">
            <a:avLst/>
          </a:prstGeom>
          <a:gradFill flip="none" rotWithShape="1">
            <a:gsLst>
              <a:gs pos="0">
                <a:schemeClr val="tx2">
                  <a:lumMod val="60000"/>
                  <a:lumOff val="40000"/>
                </a:schemeClr>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TextBox 20"/>
          <p:cNvSpPr txBox="1"/>
          <p:nvPr/>
        </p:nvSpPr>
        <p:spPr>
          <a:xfrm>
            <a:off x="912683" y="1161252"/>
            <a:ext cx="1338377" cy="369332"/>
          </a:xfrm>
          <a:prstGeom prst="rect">
            <a:avLst/>
          </a:prstGeom>
          <a:noFill/>
        </p:spPr>
        <p:txBody>
          <a:bodyPr wrap="none" rtlCol="0">
            <a:spAutoFit/>
          </a:bodyPr>
          <a:lstStyle/>
          <a:p>
            <a:r>
              <a:rPr kumimoji="1" lang="en-US" altLang="ja-JP" dirty="0" smtClean="0"/>
              <a:t>NESAP Code</a:t>
            </a:r>
            <a:endParaRPr kumimoji="1" lang="ja-JP" altLang="en-US" dirty="0"/>
          </a:p>
        </p:txBody>
      </p:sp>
      <p:sp>
        <p:nvSpPr>
          <p:cNvPr id="22" name="TextBox 21"/>
          <p:cNvSpPr txBox="1"/>
          <p:nvPr/>
        </p:nvSpPr>
        <p:spPr>
          <a:xfrm>
            <a:off x="933850" y="1788817"/>
            <a:ext cx="1916473" cy="369332"/>
          </a:xfrm>
          <a:prstGeom prst="rect">
            <a:avLst/>
          </a:prstGeom>
          <a:noFill/>
        </p:spPr>
        <p:txBody>
          <a:bodyPr wrap="none" rtlCol="0">
            <a:spAutoFit/>
          </a:bodyPr>
          <a:lstStyle/>
          <a:p>
            <a:r>
              <a:rPr kumimoji="1" lang="en-US" altLang="ja-JP" dirty="0" smtClean="0"/>
              <a:t>NESAP Proxy Code</a:t>
            </a:r>
            <a:endParaRPr kumimoji="1" lang="ja-JP" altLang="en-US" dirty="0"/>
          </a:p>
        </p:txBody>
      </p:sp>
      <p:sp>
        <p:nvSpPr>
          <p:cNvPr id="23" name="TextBox 22"/>
          <p:cNvSpPr txBox="1"/>
          <p:nvPr/>
        </p:nvSpPr>
        <p:spPr>
          <a:xfrm>
            <a:off x="3156350" y="1153806"/>
            <a:ext cx="1205491" cy="369332"/>
          </a:xfrm>
          <a:prstGeom prst="rect">
            <a:avLst/>
          </a:prstGeom>
          <a:noFill/>
        </p:spPr>
        <p:txBody>
          <a:bodyPr wrap="none" rtlCol="0">
            <a:spAutoFit/>
          </a:bodyPr>
          <a:lstStyle/>
          <a:p>
            <a:r>
              <a:rPr kumimoji="1" lang="en-US" altLang="ja-JP" dirty="0" smtClean="0"/>
              <a:t>Not NESAP</a:t>
            </a:r>
            <a:endParaRPr kumimoji="1" lang="ja-JP" altLang="en-US" dirty="0"/>
          </a:p>
        </p:txBody>
      </p:sp>
      <p:pic>
        <p:nvPicPr>
          <p:cNvPr id="24" name="Picture 23"/>
          <p:cNvPicPr>
            <a:picLocks noChangeAspect="1"/>
          </p:cNvPicPr>
          <p:nvPr/>
        </p:nvPicPr>
        <p:blipFill rotWithShape="1">
          <a:blip r:embed="rId4"/>
          <a:srcRect l="40506" r="-1"/>
          <a:stretch/>
        </p:blipFill>
        <p:spPr>
          <a:xfrm>
            <a:off x="3270064" y="1780983"/>
            <a:ext cx="221138" cy="336295"/>
          </a:xfrm>
          <a:prstGeom prst="rect">
            <a:avLst/>
          </a:prstGeom>
        </p:spPr>
      </p:pic>
      <p:sp>
        <p:nvSpPr>
          <p:cNvPr id="25" name="TextBox 24"/>
          <p:cNvSpPr txBox="1"/>
          <p:nvPr/>
        </p:nvSpPr>
        <p:spPr>
          <a:xfrm>
            <a:off x="3471167" y="1738356"/>
            <a:ext cx="1354833" cy="369332"/>
          </a:xfrm>
          <a:prstGeom prst="rect">
            <a:avLst/>
          </a:prstGeom>
          <a:noFill/>
        </p:spPr>
        <p:txBody>
          <a:bodyPr wrap="none" rtlCol="0">
            <a:spAutoFit/>
          </a:bodyPr>
          <a:lstStyle/>
          <a:p>
            <a:r>
              <a:rPr kumimoji="1" lang="en-US" altLang="ja-JP" dirty="0" smtClean="0"/>
              <a:t>Other Codes</a:t>
            </a:r>
            <a:endParaRPr kumimoji="1" lang="ja-JP" altLang="en-US" dirty="0"/>
          </a:p>
        </p:txBody>
      </p:sp>
      <p:sp>
        <p:nvSpPr>
          <p:cNvPr id="35" name="TextBox 34"/>
          <p:cNvSpPr txBox="1"/>
          <p:nvPr/>
        </p:nvSpPr>
        <p:spPr>
          <a:xfrm>
            <a:off x="663403" y="2672320"/>
            <a:ext cx="1882575" cy="1200329"/>
          </a:xfrm>
          <a:prstGeom prst="rect">
            <a:avLst/>
          </a:prstGeom>
          <a:noFill/>
        </p:spPr>
        <p:txBody>
          <a:bodyPr wrap="square" rtlCol="0">
            <a:spAutoFit/>
          </a:bodyPr>
          <a:lstStyle/>
          <a:p>
            <a:r>
              <a:rPr kumimoji="1" lang="en-US" altLang="ja-JP" b="1" dirty="0" smtClean="0">
                <a:solidFill>
                  <a:srgbClr val="FFFF00"/>
                </a:solidFill>
              </a:rPr>
              <a:t>Castro, Chombo-Crunch, Parsec, WARP, HACC, MFDn</a:t>
            </a:r>
            <a:endParaRPr kumimoji="1" lang="ja-JP" altLang="en-US" b="1" dirty="0">
              <a:solidFill>
                <a:srgbClr val="FFFF00"/>
              </a:solidFill>
            </a:endParaRPr>
          </a:p>
        </p:txBody>
      </p:sp>
      <p:pic>
        <p:nvPicPr>
          <p:cNvPr id="8" name="Picture 7" descr="NWChem_VASP_users.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278" y="2832100"/>
            <a:ext cx="4454603" cy="2501900"/>
          </a:xfrm>
          <a:prstGeom prst="rect">
            <a:avLst/>
          </a:prstGeom>
        </p:spPr>
      </p:pic>
    </p:spTree>
    <p:extLst>
      <p:ext uri="{BB962C8B-B14F-4D97-AF65-F5344CB8AC3E}">
        <p14:creationId xmlns:p14="http://schemas.microsoft.com/office/powerpoint/2010/main" val="33910990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271442" y="100645"/>
            <a:ext cx="6819032" cy="974747"/>
          </a:xfrm>
          <a:prstGeom prst="rect">
            <a:avLst/>
          </a:prstGeom>
        </p:spPr>
        <p:txBody>
          <a:bodyPr lIns="91425" tIns="91425" rIns="91425" bIns="91425" anchor="b" anchorCtr="0">
            <a:noAutofit/>
          </a:bodyPr>
          <a:lstStyle/>
          <a:p>
            <a:pPr marL="0" lvl="0" indent="0" rtl="0">
              <a:buNone/>
            </a:pPr>
            <a:r>
              <a:rPr lang="en-US" sz="2800" dirty="0" smtClean="0">
                <a:ea typeface="Helvetica Neue"/>
                <a:sym typeface="Helvetica Neue"/>
              </a:rPr>
              <a:t>NERSC Application Readiness Staff</a:t>
            </a:r>
            <a:endParaRPr lang="en" sz="2800" dirty="0">
              <a:ea typeface="Helvetica Neue"/>
              <a:sym typeface="Helvetica Neue"/>
            </a:endParaRPr>
          </a:p>
        </p:txBody>
      </p:sp>
      <p:pic>
        <p:nvPicPr>
          <p:cNvPr id="182" name="Shape 182"/>
          <p:cNvPicPr preferRelativeResize="0"/>
          <p:nvPr/>
        </p:nvPicPr>
        <p:blipFill>
          <a:blip r:embed="rId3"/>
          <a:stretch>
            <a:fillRect/>
          </a:stretch>
        </p:blipFill>
        <p:spPr>
          <a:xfrm>
            <a:off x="1887917" y="1260481"/>
            <a:ext cx="1019175" cy="1428750"/>
          </a:xfrm>
          <a:prstGeom prst="rect">
            <a:avLst/>
          </a:prstGeom>
          <a:noFill/>
          <a:ln>
            <a:noFill/>
          </a:ln>
        </p:spPr>
      </p:pic>
      <p:sp>
        <p:nvSpPr>
          <p:cNvPr id="183" name="Shape 183"/>
          <p:cNvSpPr txBox="1"/>
          <p:nvPr/>
        </p:nvSpPr>
        <p:spPr>
          <a:xfrm>
            <a:off x="1857680" y="2624101"/>
            <a:ext cx="1447800" cy="386376"/>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Nick Wright </a:t>
            </a:r>
            <a:endParaRPr lang="en-US" sz="1000" dirty="0" smtClean="0">
              <a:latin typeface="Helvetica Neue"/>
              <a:ea typeface="Helvetica Neue"/>
              <a:cs typeface="Helvetica Neue"/>
              <a:sym typeface="Helvetica Neue"/>
            </a:endParaRPr>
          </a:p>
        </p:txBody>
      </p:sp>
      <p:pic>
        <p:nvPicPr>
          <p:cNvPr id="184" name="Shape 184"/>
          <p:cNvPicPr preferRelativeResize="0"/>
          <p:nvPr/>
        </p:nvPicPr>
        <p:blipFill>
          <a:blip r:embed="rId4"/>
          <a:stretch>
            <a:fillRect/>
          </a:stretch>
        </p:blipFill>
        <p:spPr>
          <a:xfrm>
            <a:off x="682935" y="1260481"/>
            <a:ext cx="1019175" cy="1428750"/>
          </a:xfrm>
          <a:prstGeom prst="rect">
            <a:avLst/>
          </a:prstGeom>
          <a:noFill/>
          <a:ln>
            <a:noFill/>
          </a:ln>
        </p:spPr>
      </p:pic>
      <p:sp>
        <p:nvSpPr>
          <p:cNvPr id="185" name="Shape 185"/>
          <p:cNvSpPr txBox="1"/>
          <p:nvPr/>
        </p:nvSpPr>
        <p:spPr>
          <a:xfrm>
            <a:off x="572974" y="2624102"/>
            <a:ext cx="1307399" cy="686099"/>
          </a:xfrm>
          <a:prstGeom prst="rect">
            <a:avLst/>
          </a:prstGeom>
        </p:spPr>
        <p:txBody>
          <a:bodyPr lIns="91425" tIns="91425" rIns="91425" bIns="91425" anchor="t" anchorCtr="0">
            <a:noAutofit/>
          </a:bodyPr>
          <a:lstStyle/>
          <a:p>
            <a:pPr lvl="0" rtl="0">
              <a:buNone/>
            </a:pPr>
            <a:r>
              <a:rPr lang="en" sz="1000" dirty="0" smtClean="0">
                <a:latin typeface="Helvetica Neue"/>
                <a:ea typeface="Helvetica Neue"/>
                <a:cs typeface="Helvetica Neue"/>
                <a:sym typeface="Helvetica Neue"/>
              </a:rPr>
              <a:t>Kat</a:t>
            </a:r>
            <a:r>
              <a:rPr lang="en-US" sz="1000" dirty="0" err="1" smtClean="0">
                <a:latin typeface="Helvetica Neue"/>
                <a:ea typeface="Helvetica Neue"/>
                <a:cs typeface="Helvetica Neue"/>
                <a:sym typeface="Helvetica Neue"/>
              </a:rPr>
              <a:t>ie</a:t>
            </a:r>
            <a:r>
              <a:rPr lang="en" sz="1000" dirty="0" smtClean="0">
                <a:latin typeface="Helvetica Neue"/>
                <a:ea typeface="Helvetica Neue"/>
                <a:cs typeface="Helvetica Neue"/>
                <a:sym typeface="Helvetica Neue"/>
              </a:rPr>
              <a:t> Antypas</a:t>
            </a:r>
            <a:endParaRPr lang="en" sz="1000" dirty="0">
              <a:latin typeface="Helvetica Neue"/>
              <a:ea typeface="Helvetica Neue"/>
              <a:cs typeface="Helvetica Neue"/>
              <a:sym typeface="Helvetica Neue"/>
            </a:endParaRPr>
          </a:p>
        </p:txBody>
      </p:sp>
      <p:pic>
        <p:nvPicPr>
          <p:cNvPr id="186" name="Shape 186"/>
          <p:cNvPicPr preferRelativeResize="0"/>
          <p:nvPr/>
        </p:nvPicPr>
        <p:blipFill>
          <a:blip r:embed="rId5"/>
          <a:stretch>
            <a:fillRect/>
          </a:stretch>
        </p:blipFill>
        <p:spPr>
          <a:xfrm>
            <a:off x="4516195" y="1260481"/>
            <a:ext cx="1076325" cy="1428750"/>
          </a:xfrm>
          <a:prstGeom prst="rect">
            <a:avLst/>
          </a:prstGeom>
          <a:noFill/>
          <a:ln>
            <a:noFill/>
          </a:ln>
        </p:spPr>
      </p:pic>
      <p:sp>
        <p:nvSpPr>
          <p:cNvPr id="187" name="Shape 187"/>
          <p:cNvSpPr txBox="1"/>
          <p:nvPr/>
        </p:nvSpPr>
        <p:spPr>
          <a:xfrm>
            <a:off x="4500615" y="2624101"/>
            <a:ext cx="1307399" cy="371809"/>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Harvey </a:t>
            </a:r>
            <a:r>
              <a:rPr lang="en" sz="1000" dirty="0" smtClean="0">
                <a:latin typeface="Helvetica Neue"/>
                <a:ea typeface="Helvetica Neue"/>
                <a:cs typeface="Helvetica Neue"/>
                <a:sym typeface="Helvetica Neue"/>
              </a:rPr>
              <a:t>Wasserman</a:t>
            </a:r>
            <a:endParaRPr lang="en" sz="1000" dirty="0">
              <a:latin typeface="Helvetica Neue"/>
              <a:ea typeface="Helvetica Neue"/>
              <a:cs typeface="Helvetica Neue"/>
              <a:sym typeface="Helvetica Neue"/>
            </a:endParaRPr>
          </a:p>
        </p:txBody>
      </p:sp>
      <p:pic>
        <p:nvPicPr>
          <p:cNvPr id="188" name="Shape 188"/>
          <p:cNvPicPr preferRelativeResize="0"/>
          <p:nvPr/>
        </p:nvPicPr>
        <p:blipFill>
          <a:blip r:embed="rId6"/>
          <a:stretch>
            <a:fillRect/>
          </a:stretch>
        </p:blipFill>
        <p:spPr>
          <a:xfrm>
            <a:off x="5798354" y="1260481"/>
            <a:ext cx="1076325" cy="1465075"/>
          </a:xfrm>
          <a:prstGeom prst="rect">
            <a:avLst/>
          </a:prstGeom>
          <a:noFill/>
          <a:ln>
            <a:noFill/>
          </a:ln>
        </p:spPr>
      </p:pic>
      <p:sp>
        <p:nvSpPr>
          <p:cNvPr id="189" name="Shape 189"/>
          <p:cNvSpPr txBox="1"/>
          <p:nvPr/>
        </p:nvSpPr>
        <p:spPr>
          <a:xfrm>
            <a:off x="5835982" y="2624101"/>
            <a:ext cx="1307399" cy="357242"/>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Brian </a:t>
            </a:r>
            <a:r>
              <a:rPr lang="en" sz="1000" dirty="0" smtClean="0">
                <a:latin typeface="Helvetica Neue"/>
                <a:ea typeface="Helvetica Neue"/>
                <a:cs typeface="Helvetica Neue"/>
                <a:sym typeface="Helvetica Neue"/>
              </a:rPr>
              <a:t>Austin</a:t>
            </a:r>
            <a:endParaRPr lang="en" sz="1000" dirty="0">
              <a:latin typeface="Helvetica Neue"/>
              <a:ea typeface="Helvetica Neue"/>
              <a:cs typeface="Helvetica Neue"/>
              <a:sym typeface="Helvetica Neue"/>
            </a:endParaRPr>
          </a:p>
        </p:txBody>
      </p:sp>
      <p:sp>
        <p:nvSpPr>
          <p:cNvPr id="191" name="Shape 191"/>
          <p:cNvSpPr txBox="1"/>
          <p:nvPr/>
        </p:nvSpPr>
        <p:spPr>
          <a:xfrm>
            <a:off x="7065032" y="2624101"/>
            <a:ext cx="1307399" cy="330846"/>
          </a:xfrm>
          <a:prstGeom prst="rect">
            <a:avLst/>
          </a:prstGeom>
        </p:spPr>
        <p:txBody>
          <a:bodyPr lIns="91425" tIns="91425" rIns="91425" bIns="91425" anchor="t" anchorCtr="0">
            <a:noAutofit/>
          </a:bodyPr>
          <a:lstStyle/>
          <a:p>
            <a:pPr lvl="0" rtl="0">
              <a:buNone/>
            </a:pPr>
            <a:r>
              <a:rPr lang="en-US" sz="1000" dirty="0" err="1" smtClean="0">
                <a:latin typeface="Helvetica Neue"/>
                <a:ea typeface="Helvetica Neue"/>
                <a:cs typeface="Helvetica Neue"/>
                <a:sym typeface="Helvetica Neue"/>
              </a:rPr>
              <a:t>Zhengji</a:t>
            </a:r>
            <a:r>
              <a:rPr lang="en-US" sz="1000" dirty="0" smtClean="0">
                <a:latin typeface="Helvetica Neue"/>
                <a:ea typeface="Helvetica Neue"/>
                <a:cs typeface="Helvetica Neue"/>
                <a:sym typeface="Helvetica Neue"/>
              </a:rPr>
              <a:t> Zhao</a:t>
            </a:r>
            <a:endParaRPr lang="en" sz="1000" dirty="0">
              <a:latin typeface="Helvetica Neue"/>
              <a:ea typeface="Helvetica Neue"/>
              <a:cs typeface="Helvetica Neue"/>
              <a:sym typeface="Helvetica Neue"/>
            </a:endParaRPr>
          </a:p>
        </p:txBody>
      </p:sp>
      <p:pic>
        <p:nvPicPr>
          <p:cNvPr id="192" name="Shape 192"/>
          <p:cNvPicPr preferRelativeResize="0"/>
          <p:nvPr/>
        </p:nvPicPr>
        <p:blipFill>
          <a:blip r:embed="rId7"/>
          <a:stretch>
            <a:fillRect/>
          </a:stretch>
        </p:blipFill>
        <p:spPr>
          <a:xfrm>
            <a:off x="805632" y="4849384"/>
            <a:ext cx="1019175" cy="1428750"/>
          </a:xfrm>
          <a:prstGeom prst="rect">
            <a:avLst/>
          </a:prstGeom>
          <a:noFill/>
          <a:ln>
            <a:noFill/>
          </a:ln>
        </p:spPr>
      </p:pic>
      <p:sp>
        <p:nvSpPr>
          <p:cNvPr id="193" name="Shape 193"/>
          <p:cNvSpPr txBox="1"/>
          <p:nvPr/>
        </p:nvSpPr>
        <p:spPr>
          <a:xfrm>
            <a:off x="673820" y="6209872"/>
            <a:ext cx="1412099" cy="686099"/>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Jack </a:t>
            </a:r>
            <a:r>
              <a:rPr lang="en" sz="1000" dirty="0" smtClean="0">
                <a:latin typeface="Helvetica Neue"/>
                <a:ea typeface="Helvetica Neue"/>
                <a:cs typeface="Helvetica Neue"/>
                <a:sym typeface="Helvetica Neue"/>
              </a:rPr>
              <a:t>Deslippe</a:t>
            </a:r>
            <a:endParaRPr lang="en" sz="1000" dirty="0">
              <a:latin typeface="Helvetica Neue"/>
              <a:ea typeface="Helvetica Neue"/>
              <a:cs typeface="Helvetica Neue"/>
              <a:sym typeface="Helvetica Neue"/>
            </a:endParaRPr>
          </a:p>
        </p:txBody>
      </p:sp>
      <p:pic>
        <p:nvPicPr>
          <p:cNvPr id="195" name="Shape 195"/>
          <p:cNvPicPr preferRelativeResize="0"/>
          <p:nvPr/>
        </p:nvPicPr>
        <p:blipFill>
          <a:blip r:embed="rId8"/>
          <a:stretch>
            <a:fillRect/>
          </a:stretch>
        </p:blipFill>
        <p:spPr>
          <a:xfrm>
            <a:off x="472773" y="2935929"/>
            <a:ext cx="1019175" cy="1428750"/>
          </a:xfrm>
          <a:prstGeom prst="rect">
            <a:avLst/>
          </a:prstGeom>
          <a:noFill/>
          <a:ln>
            <a:noFill/>
          </a:ln>
        </p:spPr>
      </p:pic>
      <p:sp>
        <p:nvSpPr>
          <p:cNvPr id="196" name="Shape 196"/>
          <p:cNvSpPr txBox="1"/>
          <p:nvPr/>
        </p:nvSpPr>
        <p:spPr>
          <a:xfrm>
            <a:off x="496019" y="4364138"/>
            <a:ext cx="1412099" cy="686099"/>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Woo-Sun </a:t>
            </a:r>
            <a:r>
              <a:rPr lang="en" sz="1000" dirty="0" smtClean="0">
                <a:latin typeface="Helvetica Neue"/>
                <a:ea typeface="Helvetica Neue"/>
                <a:cs typeface="Helvetica Neue"/>
                <a:sym typeface="Helvetica Neue"/>
              </a:rPr>
              <a:t>Yang</a:t>
            </a:r>
            <a:endParaRPr lang="en" sz="1000" dirty="0">
              <a:latin typeface="Helvetica Neue"/>
              <a:ea typeface="Helvetica Neue"/>
              <a:cs typeface="Helvetica Neue"/>
              <a:sym typeface="Helvetica Neue"/>
            </a:endParaRPr>
          </a:p>
        </p:txBody>
      </p:sp>
      <p:pic>
        <p:nvPicPr>
          <p:cNvPr id="197" name="Shape 197"/>
          <p:cNvPicPr preferRelativeResize="0"/>
          <p:nvPr/>
        </p:nvPicPr>
        <p:blipFill>
          <a:blip r:embed="rId9"/>
          <a:stretch>
            <a:fillRect/>
          </a:stretch>
        </p:blipFill>
        <p:spPr>
          <a:xfrm>
            <a:off x="2347895" y="4849397"/>
            <a:ext cx="1019175" cy="1428750"/>
          </a:xfrm>
          <a:prstGeom prst="rect">
            <a:avLst/>
          </a:prstGeom>
          <a:noFill/>
          <a:ln>
            <a:noFill/>
          </a:ln>
        </p:spPr>
      </p:pic>
      <p:sp>
        <p:nvSpPr>
          <p:cNvPr id="198" name="Shape 198"/>
          <p:cNvSpPr txBox="1"/>
          <p:nvPr/>
        </p:nvSpPr>
        <p:spPr>
          <a:xfrm>
            <a:off x="2197820" y="6209872"/>
            <a:ext cx="1412099" cy="686099"/>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Helen He</a:t>
            </a:r>
          </a:p>
          <a:p>
            <a:pPr lvl="0" rtl="0">
              <a:buNone/>
            </a:pPr>
            <a:endParaRPr lang="en" sz="1000" dirty="0">
              <a:latin typeface="Helvetica Neue"/>
              <a:ea typeface="Helvetica Neue"/>
              <a:cs typeface="Helvetica Neue"/>
              <a:sym typeface="Helvetica Neue"/>
            </a:endParaRPr>
          </a:p>
        </p:txBody>
      </p:sp>
      <p:pic>
        <p:nvPicPr>
          <p:cNvPr id="199" name="Shape 199"/>
          <p:cNvPicPr preferRelativeResize="0"/>
          <p:nvPr/>
        </p:nvPicPr>
        <p:blipFill>
          <a:blip r:embed="rId10"/>
          <a:stretch>
            <a:fillRect/>
          </a:stretch>
        </p:blipFill>
        <p:spPr>
          <a:xfrm>
            <a:off x="3858482" y="4849397"/>
            <a:ext cx="1019175" cy="1428750"/>
          </a:xfrm>
          <a:prstGeom prst="rect">
            <a:avLst/>
          </a:prstGeom>
          <a:noFill/>
          <a:ln>
            <a:noFill/>
          </a:ln>
        </p:spPr>
      </p:pic>
      <p:sp>
        <p:nvSpPr>
          <p:cNvPr id="200" name="Shape 200"/>
          <p:cNvSpPr txBox="1"/>
          <p:nvPr/>
        </p:nvSpPr>
        <p:spPr>
          <a:xfrm>
            <a:off x="3798020" y="6209872"/>
            <a:ext cx="1412099" cy="686099"/>
          </a:xfrm>
          <a:prstGeom prst="rect">
            <a:avLst/>
          </a:prstGeom>
        </p:spPr>
        <p:txBody>
          <a:bodyPr lIns="91425" tIns="91425" rIns="91425" bIns="91425" anchor="t" anchorCtr="0">
            <a:noAutofit/>
          </a:bodyPr>
          <a:lstStyle/>
          <a:p>
            <a:pPr lvl="0" rtl="0">
              <a:buNone/>
            </a:pPr>
            <a:r>
              <a:rPr lang="en" sz="1000" dirty="0">
                <a:latin typeface="Helvetica Neue"/>
                <a:ea typeface="Helvetica Neue"/>
                <a:cs typeface="Helvetica Neue"/>
                <a:sym typeface="Helvetica Neue"/>
              </a:rPr>
              <a:t>Matt Cordery</a:t>
            </a:r>
          </a:p>
          <a:p>
            <a:pPr lvl="0" rtl="0">
              <a:buNone/>
            </a:pPr>
            <a:endParaRPr lang="en" sz="1000" dirty="0">
              <a:latin typeface="Helvetica Neue"/>
              <a:ea typeface="Helvetica Neue"/>
              <a:cs typeface="Helvetica Neue"/>
              <a:sym typeface="Helvetica Neue"/>
            </a:endParaRPr>
          </a:p>
        </p:txBody>
      </p:sp>
      <p:sp>
        <p:nvSpPr>
          <p:cNvPr id="204" name="Shape 204"/>
          <p:cNvSpPr txBox="1"/>
          <p:nvPr/>
        </p:nvSpPr>
        <p:spPr>
          <a:xfrm>
            <a:off x="3303595" y="4422399"/>
            <a:ext cx="1735837" cy="686099"/>
          </a:xfrm>
          <a:prstGeom prst="rect">
            <a:avLst/>
          </a:prstGeom>
        </p:spPr>
        <p:txBody>
          <a:bodyPr lIns="91425" tIns="91425" rIns="91425" bIns="91425" anchor="t" anchorCtr="0">
            <a:noAutofit/>
          </a:bodyPr>
          <a:lstStyle/>
          <a:p>
            <a:pPr lvl="0" rtl="0">
              <a:buNone/>
            </a:pPr>
            <a:r>
              <a:rPr lang="en-US" sz="1000" dirty="0" smtClean="0">
                <a:latin typeface="Helvetica Neue"/>
                <a:ea typeface="Helvetica Neue"/>
                <a:cs typeface="Helvetica Neue"/>
                <a:sym typeface="Helvetica Neue"/>
              </a:rPr>
              <a:t>Jon Rood (IPCC post-doc) </a:t>
            </a:r>
            <a:endParaRPr lang="en" sz="1000" dirty="0">
              <a:latin typeface="Helvetica Neue"/>
              <a:ea typeface="Helvetica Neue"/>
              <a:cs typeface="Helvetica Neue"/>
              <a:sym typeface="Helvetica Neue"/>
            </a:endParaRPr>
          </a:p>
        </p:txBody>
      </p:sp>
      <p:pic>
        <p:nvPicPr>
          <p:cNvPr id="2" name="Picture 1" descr="SetHeight150-Zhengji-Zha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088" y="1253270"/>
            <a:ext cx="1054100" cy="1477710"/>
          </a:xfrm>
          <a:prstGeom prst="rect">
            <a:avLst/>
          </a:prstGeom>
        </p:spPr>
      </p:pic>
      <p:pic>
        <p:nvPicPr>
          <p:cNvPr id="3" name="Picture 2" descr="rood_big.jpg"/>
          <p:cNvPicPr>
            <a:picLocks/>
          </p:cNvPicPr>
          <p:nvPr/>
        </p:nvPicPr>
        <p:blipFill rotWithShape="1">
          <a:blip r:embed="rId12">
            <a:extLst>
              <a:ext uri="{28A0092B-C50C-407E-A947-70E740481C1C}">
                <a14:useLocalDpi xmlns:a14="http://schemas.microsoft.com/office/drawing/2010/main" val="0"/>
              </a:ext>
            </a:extLst>
          </a:blip>
          <a:srcRect l="11980" r="13566"/>
          <a:stretch/>
        </p:blipFill>
        <p:spPr>
          <a:xfrm>
            <a:off x="3397882" y="2903104"/>
            <a:ext cx="1216152" cy="1517904"/>
          </a:xfrm>
          <a:prstGeom prst="rect">
            <a:avLst/>
          </a:prstGeom>
        </p:spPr>
      </p:pic>
      <p:pic>
        <p:nvPicPr>
          <p:cNvPr id="4" name="Picture 3" descr="SetHeight150-Richard-Gerber.jpg"/>
          <p:cNvPicPr>
            <a:picLocks noChangeAspect="1"/>
          </p:cNvPicPr>
          <p:nvPr/>
        </p:nvPicPr>
        <p:blipFill rotWithShape="1">
          <a:blip r:embed="rId13">
            <a:extLst>
              <a:ext uri="{28A0092B-C50C-407E-A947-70E740481C1C}">
                <a14:useLocalDpi xmlns:a14="http://schemas.microsoft.com/office/drawing/2010/main" val="0"/>
              </a:ext>
            </a:extLst>
          </a:blip>
          <a:srcRect b="7714"/>
          <a:stretch/>
        </p:blipFill>
        <p:spPr>
          <a:xfrm>
            <a:off x="3206013" y="1263610"/>
            <a:ext cx="1109133" cy="1434916"/>
          </a:xfrm>
          <a:prstGeom prst="rect">
            <a:avLst/>
          </a:prstGeom>
        </p:spPr>
      </p:pic>
      <p:sp>
        <p:nvSpPr>
          <p:cNvPr id="30" name="Shape 183"/>
          <p:cNvSpPr txBox="1"/>
          <p:nvPr/>
        </p:nvSpPr>
        <p:spPr>
          <a:xfrm>
            <a:off x="3169509" y="2624101"/>
            <a:ext cx="1447800" cy="320470"/>
          </a:xfrm>
          <a:prstGeom prst="rect">
            <a:avLst/>
          </a:prstGeom>
        </p:spPr>
        <p:txBody>
          <a:bodyPr lIns="91425" tIns="91425" rIns="91425" bIns="91425" anchor="t" anchorCtr="0">
            <a:noAutofit/>
          </a:bodyPr>
          <a:lstStyle/>
          <a:p>
            <a:pPr lvl="0" rtl="0">
              <a:buNone/>
            </a:pPr>
            <a:r>
              <a:rPr lang="en-US" sz="1000" dirty="0" smtClean="0">
                <a:latin typeface="Helvetica Neue"/>
                <a:ea typeface="Helvetica Neue"/>
                <a:cs typeface="Helvetica Neue"/>
                <a:sym typeface="Helvetica Neue"/>
              </a:rPr>
              <a:t>Richard Gerber</a:t>
            </a:r>
          </a:p>
        </p:txBody>
      </p:sp>
      <p:pic>
        <p:nvPicPr>
          <p:cNvPr id="5" name="Picture 4" descr="scott.jpe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26495" y="2911900"/>
            <a:ext cx="1211651" cy="1514567"/>
          </a:xfrm>
          <a:prstGeom prst="rect">
            <a:avLst/>
          </a:prstGeom>
        </p:spPr>
      </p:pic>
      <p:pic>
        <p:nvPicPr>
          <p:cNvPr id="7" name="Picture 6" descr="rebecca.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98709" y="2903104"/>
            <a:ext cx="1215332" cy="1517654"/>
          </a:xfrm>
          <a:prstGeom prst="rect">
            <a:avLst/>
          </a:prstGeom>
        </p:spPr>
      </p:pic>
      <p:sp>
        <p:nvSpPr>
          <p:cNvPr id="36" name="Shape 204"/>
          <p:cNvSpPr txBox="1"/>
          <p:nvPr/>
        </p:nvSpPr>
        <p:spPr>
          <a:xfrm>
            <a:off x="1735414" y="4434435"/>
            <a:ext cx="1735837" cy="505698"/>
          </a:xfrm>
          <a:prstGeom prst="rect">
            <a:avLst/>
          </a:prstGeom>
        </p:spPr>
        <p:txBody>
          <a:bodyPr lIns="91425" tIns="91425" rIns="91425" bIns="91425" anchor="t" anchorCtr="0">
            <a:noAutofit/>
          </a:bodyPr>
          <a:lstStyle/>
          <a:p>
            <a:pPr lvl="0" rtl="0">
              <a:buNone/>
            </a:pPr>
            <a:r>
              <a:rPr lang="en-US" sz="1000" dirty="0" smtClean="0">
                <a:latin typeface="Helvetica Neue"/>
                <a:ea typeface="Helvetica Neue"/>
                <a:cs typeface="Helvetica Neue"/>
                <a:sym typeface="Helvetica Neue"/>
              </a:rPr>
              <a:t>Rebecca Hartman-Baker (starts Jan 2015)</a:t>
            </a:r>
            <a:endParaRPr lang="en" sz="1000" dirty="0">
              <a:latin typeface="Helvetica Neue"/>
              <a:ea typeface="Helvetica Neue"/>
              <a:cs typeface="Helvetica Neue"/>
              <a:sym typeface="Helvetica Neue"/>
            </a:endParaRPr>
          </a:p>
        </p:txBody>
      </p:sp>
      <p:sp>
        <p:nvSpPr>
          <p:cNvPr id="37" name="Shape 204"/>
          <p:cNvSpPr txBox="1"/>
          <p:nvPr/>
        </p:nvSpPr>
        <p:spPr>
          <a:xfrm>
            <a:off x="5054273" y="4417582"/>
            <a:ext cx="1735837" cy="451080"/>
          </a:xfrm>
          <a:prstGeom prst="rect">
            <a:avLst/>
          </a:prstGeom>
        </p:spPr>
        <p:txBody>
          <a:bodyPr lIns="91425" tIns="91425" rIns="91425" bIns="91425" anchor="t" anchorCtr="0">
            <a:noAutofit/>
          </a:bodyPr>
          <a:lstStyle/>
          <a:p>
            <a:pPr lvl="0" rtl="0">
              <a:buNone/>
            </a:pPr>
            <a:r>
              <a:rPr lang="en-US" sz="1000" dirty="0" smtClean="0">
                <a:latin typeface="Helvetica Neue"/>
                <a:ea typeface="Helvetica Neue"/>
                <a:cs typeface="Helvetica Neue"/>
                <a:sym typeface="Helvetica Neue"/>
              </a:rPr>
              <a:t>Scott French</a:t>
            </a:r>
          </a:p>
        </p:txBody>
      </p:sp>
      <p:sp>
        <p:nvSpPr>
          <p:cNvPr id="31" name="Shape 24"/>
          <p:cNvSpPr/>
          <p:nvPr/>
        </p:nvSpPr>
        <p:spPr>
          <a:xfrm>
            <a:off x="6319114" y="3979259"/>
            <a:ext cx="2566200" cy="2457300"/>
          </a:xfrm>
          <a:prstGeom prst="ellipse">
            <a:avLst/>
          </a:prstGeom>
          <a:solidFill>
            <a:srgbClr val="CFE2F3"/>
          </a:solidFill>
          <a:ln w="19050" cap="flat">
            <a:solidFill>
              <a:srgbClr val="9FC5E8"/>
            </a:solidFill>
            <a:prstDash val="solid"/>
            <a:round/>
            <a:headEnd type="none" w="med" len="med"/>
            <a:tailEnd type="none" w="med" len="med"/>
          </a:ln>
        </p:spPr>
        <p:txBody>
          <a:bodyPr lIns="91425" tIns="91425" rIns="91425" bIns="91425" anchor="ctr" anchorCtr="0">
            <a:noAutofit/>
          </a:bodyPr>
          <a:lstStyle/>
          <a:p>
            <a:endParaRPr sz="1400"/>
          </a:p>
        </p:txBody>
      </p:sp>
      <p:sp>
        <p:nvSpPr>
          <p:cNvPr id="32" name="Shape 25"/>
          <p:cNvSpPr/>
          <p:nvPr/>
        </p:nvSpPr>
        <p:spPr>
          <a:xfrm>
            <a:off x="6448656" y="5275134"/>
            <a:ext cx="2106900" cy="996300"/>
          </a:xfrm>
          <a:prstGeom prst="ellipse">
            <a:avLst/>
          </a:prstGeom>
          <a:solidFill>
            <a:srgbClr val="EA9999"/>
          </a:solidFill>
          <a:ln>
            <a:noFill/>
          </a:ln>
        </p:spPr>
        <p:txBody>
          <a:bodyPr lIns="91425" tIns="91425" rIns="91425" bIns="91425" anchor="ctr" anchorCtr="0">
            <a:noAutofit/>
          </a:bodyPr>
          <a:lstStyle/>
          <a:p>
            <a:endParaRPr sz="1400"/>
          </a:p>
        </p:txBody>
      </p:sp>
      <p:sp>
        <p:nvSpPr>
          <p:cNvPr id="33" name="Shape 26"/>
          <p:cNvSpPr/>
          <p:nvPr/>
        </p:nvSpPr>
        <p:spPr>
          <a:xfrm>
            <a:off x="7583906" y="4870184"/>
            <a:ext cx="1156500" cy="622499"/>
          </a:xfrm>
          <a:prstGeom prst="ellipse">
            <a:avLst/>
          </a:prstGeom>
          <a:solidFill>
            <a:srgbClr val="F9CB9C"/>
          </a:solidFill>
          <a:ln>
            <a:noFill/>
          </a:ln>
        </p:spPr>
        <p:txBody>
          <a:bodyPr lIns="91425" tIns="91425" rIns="91425" bIns="91425" anchor="ctr" anchorCtr="0">
            <a:noAutofit/>
          </a:bodyPr>
          <a:lstStyle/>
          <a:p>
            <a:endParaRPr sz="1400"/>
          </a:p>
        </p:txBody>
      </p:sp>
      <p:sp>
        <p:nvSpPr>
          <p:cNvPr id="34" name="Shape 32"/>
          <p:cNvSpPr/>
          <p:nvPr/>
        </p:nvSpPr>
        <p:spPr>
          <a:xfrm>
            <a:off x="6296256" y="4850084"/>
            <a:ext cx="1156500" cy="622499"/>
          </a:xfrm>
          <a:prstGeom prst="ellipse">
            <a:avLst/>
          </a:prstGeom>
          <a:solidFill>
            <a:srgbClr val="B6D7A8"/>
          </a:solidFill>
          <a:ln>
            <a:noFill/>
          </a:ln>
        </p:spPr>
        <p:txBody>
          <a:bodyPr lIns="91425" tIns="91425" rIns="91425" bIns="91425" anchor="ctr" anchorCtr="0">
            <a:noAutofit/>
          </a:bodyPr>
          <a:lstStyle/>
          <a:p>
            <a:endParaRPr sz="1400"/>
          </a:p>
        </p:txBody>
      </p:sp>
      <p:sp>
        <p:nvSpPr>
          <p:cNvPr id="35" name="Shape 33"/>
          <p:cNvSpPr/>
          <p:nvPr/>
        </p:nvSpPr>
        <p:spPr>
          <a:xfrm>
            <a:off x="6448656" y="4360734"/>
            <a:ext cx="2106900" cy="578400"/>
          </a:xfrm>
          <a:prstGeom prst="ellipse">
            <a:avLst/>
          </a:prstGeom>
          <a:solidFill>
            <a:srgbClr val="9FC5E8"/>
          </a:solidFill>
          <a:ln>
            <a:noFill/>
          </a:ln>
        </p:spPr>
        <p:txBody>
          <a:bodyPr lIns="91425" tIns="91425" rIns="91425" bIns="91425" anchor="ctr" anchorCtr="0">
            <a:noAutofit/>
          </a:bodyPr>
          <a:lstStyle/>
          <a:p>
            <a:endParaRPr sz="1400"/>
          </a:p>
        </p:txBody>
      </p:sp>
      <p:sp>
        <p:nvSpPr>
          <p:cNvPr id="38" name="Shape 34"/>
          <p:cNvSpPr txBox="1"/>
          <p:nvPr/>
        </p:nvSpPr>
        <p:spPr>
          <a:xfrm>
            <a:off x="6683600" y="4310599"/>
            <a:ext cx="1654191" cy="578400"/>
          </a:xfrm>
          <a:prstGeom prst="rect">
            <a:avLst/>
          </a:prstGeom>
        </p:spPr>
        <p:txBody>
          <a:bodyPr lIns="91425" tIns="91425" rIns="91425" bIns="91425" anchor="t" anchorCtr="0">
            <a:noAutofit/>
          </a:bodyPr>
          <a:lstStyle/>
          <a:p>
            <a:pPr>
              <a:buNone/>
            </a:pPr>
            <a:r>
              <a:rPr lang="en-US" sz="1400" b="1" dirty="0" smtClean="0">
                <a:solidFill>
                  <a:srgbClr val="0B5394"/>
                </a:solidFill>
              </a:rPr>
              <a:t>(</a:t>
            </a:r>
            <a:r>
              <a:rPr lang="en" sz="1400" b="1" dirty="0" smtClean="0">
                <a:solidFill>
                  <a:srgbClr val="0B5394"/>
                </a:solidFill>
              </a:rPr>
              <a:t>1 </a:t>
            </a:r>
            <a:r>
              <a:rPr lang="en" sz="1400" b="1" dirty="0">
                <a:solidFill>
                  <a:srgbClr val="0B5394"/>
                </a:solidFill>
              </a:rPr>
              <a:t>FTE </a:t>
            </a:r>
            <a:r>
              <a:rPr lang="en" sz="1400" b="1" dirty="0" smtClean="0">
                <a:solidFill>
                  <a:srgbClr val="0B5394"/>
                </a:solidFill>
              </a:rPr>
              <a:t>Post</a:t>
            </a:r>
            <a:r>
              <a:rPr lang="en-US" sz="1400" b="1" dirty="0" smtClean="0">
                <a:solidFill>
                  <a:srgbClr val="0B5394"/>
                </a:solidFill>
              </a:rPr>
              <a:t>d</a:t>
            </a:r>
            <a:r>
              <a:rPr lang="en" sz="1400" b="1" dirty="0" smtClean="0">
                <a:solidFill>
                  <a:srgbClr val="0B5394"/>
                </a:solidFill>
              </a:rPr>
              <a:t>oc +</a:t>
            </a:r>
            <a:r>
              <a:rPr lang="en-US" sz="1400" b="1" dirty="0" smtClean="0">
                <a:solidFill>
                  <a:srgbClr val="0B5394"/>
                </a:solidFill>
              </a:rPr>
              <a:t>)</a:t>
            </a:r>
            <a:r>
              <a:rPr lang="en" sz="1400" b="1" dirty="0" smtClean="0">
                <a:solidFill>
                  <a:srgbClr val="0B5394"/>
                </a:solidFill>
              </a:rPr>
              <a:t> </a:t>
            </a:r>
            <a:r>
              <a:rPr lang="en-US" sz="1400" b="1" dirty="0" smtClean="0">
                <a:solidFill>
                  <a:srgbClr val="0B5394"/>
                </a:solidFill>
              </a:rPr>
              <a:t/>
            </a:r>
            <a:br>
              <a:rPr lang="en-US" sz="1400" b="1" dirty="0" smtClean="0">
                <a:solidFill>
                  <a:srgbClr val="0B5394"/>
                </a:solidFill>
              </a:rPr>
            </a:br>
            <a:r>
              <a:rPr lang="en" sz="1400" b="1" dirty="0" smtClean="0">
                <a:solidFill>
                  <a:srgbClr val="0B5394"/>
                </a:solidFill>
              </a:rPr>
              <a:t>0.2 </a:t>
            </a:r>
            <a:r>
              <a:rPr lang="en" sz="1400" b="1" dirty="0">
                <a:solidFill>
                  <a:srgbClr val="0B5394"/>
                </a:solidFill>
              </a:rPr>
              <a:t>FTE AR Staff</a:t>
            </a:r>
          </a:p>
        </p:txBody>
      </p:sp>
      <p:sp>
        <p:nvSpPr>
          <p:cNvPr id="39" name="Shape 35"/>
          <p:cNvSpPr txBox="1"/>
          <p:nvPr/>
        </p:nvSpPr>
        <p:spPr>
          <a:xfrm>
            <a:off x="6372456" y="4850084"/>
            <a:ext cx="1091700" cy="482099"/>
          </a:xfrm>
          <a:prstGeom prst="rect">
            <a:avLst/>
          </a:prstGeom>
        </p:spPr>
        <p:txBody>
          <a:bodyPr lIns="91425" tIns="91425" rIns="91425" bIns="91425" anchor="t" anchorCtr="0">
            <a:noAutofit/>
          </a:bodyPr>
          <a:lstStyle/>
          <a:p>
            <a:pPr>
              <a:buNone/>
            </a:pPr>
            <a:r>
              <a:rPr lang="en" sz="1400" b="1">
                <a:solidFill>
                  <a:srgbClr val="274E13"/>
                </a:solidFill>
              </a:rPr>
              <a:t>0.25 FTE COE</a:t>
            </a:r>
          </a:p>
        </p:txBody>
      </p:sp>
      <p:sp>
        <p:nvSpPr>
          <p:cNvPr id="40" name="Shape 36"/>
          <p:cNvSpPr txBox="1"/>
          <p:nvPr/>
        </p:nvSpPr>
        <p:spPr>
          <a:xfrm>
            <a:off x="6655181" y="5397084"/>
            <a:ext cx="2238600" cy="698999"/>
          </a:xfrm>
          <a:prstGeom prst="rect">
            <a:avLst/>
          </a:prstGeom>
        </p:spPr>
        <p:txBody>
          <a:bodyPr lIns="91425" tIns="91425" rIns="91425" bIns="91425" anchor="t" anchorCtr="0">
            <a:noAutofit/>
          </a:bodyPr>
          <a:lstStyle/>
          <a:p>
            <a:pPr lvl="0" rtl="0">
              <a:buNone/>
            </a:pPr>
            <a:r>
              <a:rPr lang="en" sz="1400" b="1" dirty="0">
                <a:solidFill>
                  <a:srgbClr val="660000"/>
                </a:solidFill>
              </a:rPr>
              <a:t>1 Dungeon Ses.  +</a:t>
            </a:r>
          </a:p>
          <a:p>
            <a:pPr lvl="0" rtl="0">
              <a:buNone/>
            </a:pPr>
            <a:r>
              <a:rPr lang="en" sz="1400" b="1" dirty="0">
                <a:solidFill>
                  <a:srgbClr val="660000"/>
                </a:solidFill>
              </a:rPr>
              <a:t>2 Week on site w/</a:t>
            </a:r>
          </a:p>
          <a:p>
            <a:pPr>
              <a:buNone/>
            </a:pPr>
            <a:r>
              <a:rPr lang="en" sz="1400" b="1" dirty="0">
                <a:solidFill>
                  <a:srgbClr val="660000"/>
                </a:solidFill>
              </a:rPr>
              <a:t>Chip </a:t>
            </a:r>
            <a:r>
              <a:rPr lang="en-US" sz="1400" b="1" dirty="0" smtClean="0">
                <a:solidFill>
                  <a:srgbClr val="660000"/>
                </a:solidFill>
              </a:rPr>
              <a:t>v</a:t>
            </a:r>
            <a:r>
              <a:rPr lang="en" sz="1400" b="1" dirty="0" smtClean="0">
                <a:solidFill>
                  <a:srgbClr val="660000"/>
                </a:solidFill>
              </a:rPr>
              <a:t>endor </a:t>
            </a:r>
            <a:r>
              <a:rPr lang="en-US" sz="1400" b="1" dirty="0">
                <a:solidFill>
                  <a:srgbClr val="660000"/>
                </a:solidFill>
              </a:rPr>
              <a:t>s</a:t>
            </a:r>
            <a:r>
              <a:rPr lang="en" sz="1400" b="1" dirty="0" smtClean="0">
                <a:solidFill>
                  <a:srgbClr val="660000"/>
                </a:solidFill>
              </a:rPr>
              <a:t>taff</a:t>
            </a:r>
            <a:endParaRPr lang="en" sz="1400" b="1" dirty="0">
              <a:solidFill>
                <a:srgbClr val="660000"/>
              </a:solidFill>
            </a:endParaRPr>
          </a:p>
        </p:txBody>
      </p:sp>
      <p:sp>
        <p:nvSpPr>
          <p:cNvPr id="41" name="Shape 42"/>
          <p:cNvSpPr txBox="1"/>
          <p:nvPr/>
        </p:nvSpPr>
        <p:spPr>
          <a:xfrm>
            <a:off x="6363364" y="3846876"/>
            <a:ext cx="2477700" cy="424693"/>
          </a:xfrm>
          <a:prstGeom prst="rect">
            <a:avLst/>
          </a:prstGeom>
        </p:spPr>
        <p:txBody>
          <a:bodyPr lIns="91425" tIns="91425" rIns="91425" bIns="91425" anchor="t" anchorCtr="0">
            <a:noAutofit/>
          </a:bodyPr>
          <a:lstStyle/>
          <a:p>
            <a:pPr algn="ctr">
              <a:buNone/>
            </a:pPr>
            <a:r>
              <a:rPr lang="en" sz="1400" b="1" dirty="0"/>
              <a:t>Target Application </a:t>
            </a:r>
            <a:r>
              <a:rPr lang="en" sz="1400" b="1" dirty="0" smtClean="0"/>
              <a:t>Team</a:t>
            </a:r>
            <a:r>
              <a:rPr lang="en-US" sz="1400" b="1" dirty="0" smtClean="0"/>
              <a:t> Concept</a:t>
            </a:r>
            <a:endParaRPr lang="en" sz="1400" b="1" dirty="0"/>
          </a:p>
        </p:txBody>
      </p:sp>
      <p:sp>
        <p:nvSpPr>
          <p:cNvPr id="42" name="Shape 57"/>
          <p:cNvSpPr txBox="1"/>
          <p:nvPr/>
        </p:nvSpPr>
        <p:spPr>
          <a:xfrm>
            <a:off x="7617281" y="4884434"/>
            <a:ext cx="1047899" cy="436800"/>
          </a:xfrm>
          <a:prstGeom prst="rect">
            <a:avLst/>
          </a:prstGeom>
        </p:spPr>
        <p:txBody>
          <a:bodyPr lIns="91425" tIns="91425" rIns="91425" bIns="91425" anchor="t" anchorCtr="0">
            <a:noAutofit/>
          </a:bodyPr>
          <a:lstStyle/>
          <a:p>
            <a:pPr lvl="0" rtl="0">
              <a:buNone/>
            </a:pPr>
            <a:r>
              <a:rPr lang="en" sz="1400" b="1" dirty="0">
                <a:solidFill>
                  <a:srgbClr val="783F04"/>
                </a:solidFill>
              </a:rPr>
              <a:t>1.0 FTE User Dev.</a:t>
            </a:r>
          </a:p>
        </p:txBody>
      </p:sp>
    </p:spTree>
    <p:extLst>
      <p:ext uri="{BB962C8B-B14F-4D97-AF65-F5344CB8AC3E}">
        <p14:creationId xmlns:p14="http://schemas.microsoft.com/office/powerpoint/2010/main" val="34720623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kumimoji="1" lang="en-US" altLang="ja-JP" dirty="0" smtClean="0">
                <a:solidFill>
                  <a:srgbClr val="008000"/>
                </a:solidFill>
              </a:rPr>
              <a:t>NESAP</a:t>
            </a:r>
            <a:r>
              <a:rPr kumimoji="1" lang="en-US" altLang="ja-JP" dirty="0" smtClean="0"/>
              <a:t> / </a:t>
            </a:r>
            <a:r>
              <a:rPr kumimoji="1" lang="en-US" altLang="ja-JP" dirty="0" smtClean="0">
                <a:solidFill>
                  <a:srgbClr val="FF0000"/>
                </a:solidFill>
              </a:rPr>
              <a:t>NERSC</a:t>
            </a:r>
            <a:r>
              <a:rPr kumimoji="1" lang="en-US" altLang="ja-JP" dirty="0" smtClean="0"/>
              <a:t> Assignments</a:t>
            </a:r>
            <a:endParaRPr kumimoji="1" lang="ja-JP" altLang="en-US" dirty="0"/>
          </a:p>
        </p:txBody>
      </p:sp>
      <p:sp>
        <p:nvSpPr>
          <p:cNvPr id="6" name="Content Placeholder 5"/>
          <p:cNvSpPr>
            <a:spLocks noGrp="1"/>
          </p:cNvSpPr>
          <p:nvPr>
            <p:ph sz="half" idx="1"/>
          </p:nvPr>
        </p:nvSpPr>
        <p:spPr>
          <a:xfrm>
            <a:off x="314115" y="1206815"/>
            <a:ext cx="4038600" cy="4865684"/>
          </a:xfrm>
        </p:spPr>
        <p:txBody>
          <a:bodyPr>
            <a:normAutofit/>
          </a:bodyPr>
          <a:lstStyle/>
          <a:p>
            <a:r>
              <a:rPr kumimoji="1" lang="en-US" altLang="ja-JP" sz="2400" dirty="0" smtClean="0">
                <a:solidFill>
                  <a:srgbClr val="008000"/>
                </a:solidFill>
              </a:rPr>
              <a:t>Almgren</a:t>
            </a:r>
            <a:r>
              <a:rPr kumimoji="1" lang="en-US" altLang="ja-JP" sz="2400" dirty="0" smtClean="0"/>
              <a:t> / </a:t>
            </a:r>
            <a:r>
              <a:rPr kumimoji="1" lang="en-US" altLang="ja-JP" sz="2400" dirty="0" smtClean="0">
                <a:solidFill>
                  <a:srgbClr val="FF0000"/>
                </a:solidFill>
              </a:rPr>
              <a:t>Rebecca (Richard Gerber)</a:t>
            </a:r>
          </a:p>
          <a:p>
            <a:r>
              <a:rPr kumimoji="1" lang="en-US" altLang="ja-JP" sz="2400" dirty="0" smtClean="0">
                <a:solidFill>
                  <a:srgbClr val="008000"/>
                </a:solidFill>
              </a:rPr>
              <a:t>Trebotich</a:t>
            </a:r>
            <a:r>
              <a:rPr kumimoji="1" lang="en-US" altLang="ja-JP" sz="2400" dirty="0" smtClean="0"/>
              <a:t> / </a:t>
            </a:r>
            <a:r>
              <a:rPr kumimoji="1" lang="en-US" altLang="ja-JP" sz="2400" dirty="0" smtClean="0">
                <a:solidFill>
                  <a:srgbClr val="FF0000"/>
                </a:solidFill>
              </a:rPr>
              <a:t>Scott French</a:t>
            </a:r>
          </a:p>
          <a:p>
            <a:r>
              <a:rPr kumimoji="1" lang="en-US" altLang="ja-JP" sz="2400" dirty="0" smtClean="0">
                <a:solidFill>
                  <a:srgbClr val="008000"/>
                </a:solidFill>
              </a:rPr>
              <a:t>Bylaska</a:t>
            </a:r>
            <a:r>
              <a:rPr kumimoji="1" lang="en-US" altLang="ja-JP" sz="2400" dirty="0" smtClean="0"/>
              <a:t> /</a:t>
            </a:r>
            <a:r>
              <a:rPr kumimoji="1" lang="en-US" altLang="ja-JP" sz="2400" dirty="0" smtClean="0">
                <a:solidFill>
                  <a:srgbClr val="FF0000"/>
                </a:solidFill>
              </a:rPr>
              <a:t> </a:t>
            </a:r>
            <a:r>
              <a:rPr kumimoji="1" lang="en-US" altLang="ja-JP" sz="2400" dirty="0" err="1" smtClean="0">
                <a:solidFill>
                  <a:srgbClr val="FF0000"/>
                </a:solidFill>
              </a:rPr>
              <a:t>Zhengji</a:t>
            </a:r>
            <a:r>
              <a:rPr kumimoji="1" lang="en-US" altLang="ja-JP" sz="2400" dirty="0" smtClean="0">
                <a:solidFill>
                  <a:srgbClr val="FF0000"/>
                </a:solidFill>
              </a:rPr>
              <a:t> Zhao</a:t>
            </a:r>
          </a:p>
          <a:p>
            <a:r>
              <a:rPr kumimoji="1" lang="en-US" altLang="ja-JP" sz="2400" dirty="0" err="1" smtClean="0">
                <a:solidFill>
                  <a:srgbClr val="008000"/>
                </a:solidFill>
              </a:rPr>
              <a:t>Chelikowsky</a:t>
            </a:r>
            <a:r>
              <a:rPr kumimoji="1" lang="en-US" altLang="ja-JP" sz="2400" dirty="0" smtClean="0">
                <a:solidFill>
                  <a:srgbClr val="008000"/>
                </a:solidFill>
              </a:rPr>
              <a:t> </a:t>
            </a:r>
            <a:r>
              <a:rPr kumimoji="1" lang="en-US" altLang="ja-JP" sz="2400" dirty="0" smtClean="0"/>
              <a:t>/ </a:t>
            </a:r>
            <a:r>
              <a:rPr kumimoji="1" lang="en-US" altLang="ja-JP" sz="2400" dirty="0" smtClean="0">
                <a:solidFill>
                  <a:srgbClr val="FF0000"/>
                </a:solidFill>
              </a:rPr>
              <a:t>Deslippe (ZZ)</a:t>
            </a:r>
          </a:p>
          <a:p>
            <a:r>
              <a:rPr kumimoji="1" lang="en-US" altLang="ja-JP" sz="2400" dirty="0" smtClean="0">
                <a:solidFill>
                  <a:srgbClr val="008000"/>
                </a:solidFill>
              </a:rPr>
              <a:t>Kent</a:t>
            </a:r>
            <a:r>
              <a:rPr kumimoji="1" lang="en-US" altLang="ja-JP" sz="2400" dirty="0" smtClean="0"/>
              <a:t> / </a:t>
            </a:r>
            <a:r>
              <a:rPr kumimoji="1" lang="en-US" altLang="ja-JP" sz="2400" dirty="0" smtClean="0">
                <a:solidFill>
                  <a:srgbClr val="FF0000"/>
                </a:solidFill>
              </a:rPr>
              <a:t>Deslippe (ZZ)</a:t>
            </a:r>
          </a:p>
          <a:p>
            <a:r>
              <a:rPr kumimoji="1" lang="en-US" altLang="ja-JP" sz="2400" dirty="0" smtClean="0">
                <a:solidFill>
                  <a:srgbClr val="008000"/>
                </a:solidFill>
              </a:rPr>
              <a:t>Newman</a:t>
            </a:r>
            <a:r>
              <a:rPr kumimoji="1" lang="en-US" altLang="ja-JP" sz="2400" dirty="0" smtClean="0"/>
              <a:t> / </a:t>
            </a:r>
            <a:r>
              <a:rPr kumimoji="1" lang="en-US" altLang="ja-JP" sz="2400" dirty="0" smtClean="0">
                <a:solidFill>
                  <a:srgbClr val="FF0000"/>
                </a:solidFill>
              </a:rPr>
              <a:t>Scott French</a:t>
            </a:r>
          </a:p>
          <a:p>
            <a:r>
              <a:rPr kumimoji="1" lang="en-US" altLang="ja-JP" sz="2400" dirty="0" smtClean="0">
                <a:solidFill>
                  <a:srgbClr val="008000"/>
                </a:solidFill>
              </a:rPr>
              <a:t>Dennis </a:t>
            </a:r>
            <a:r>
              <a:rPr kumimoji="1" lang="en-US" altLang="ja-JP" sz="2400" dirty="0" smtClean="0"/>
              <a:t>/</a:t>
            </a:r>
            <a:r>
              <a:rPr kumimoji="1" lang="en-US" altLang="ja-JP" sz="2400" dirty="0" smtClean="0">
                <a:solidFill>
                  <a:srgbClr val="FF0000"/>
                </a:solidFill>
              </a:rPr>
              <a:t> Helen He (Matt)</a:t>
            </a:r>
          </a:p>
          <a:p>
            <a:r>
              <a:rPr kumimoji="1" lang="en-US" altLang="ja-JP" sz="2400" dirty="0" smtClean="0">
                <a:solidFill>
                  <a:srgbClr val="008000"/>
                </a:solidFill>
              </a:rPr>
              <a:t>Johansen</a:t>
            </a:r>
            <a:r>
              <a:rPr kumimoji="1" lang="en-US" altLang="ja-JP" sz="2400" dirty="0" smtClean="0"/>
              <a:t> / </a:t>
            </a:r>
            <a:r>
              <a:rPr kumimoji="1" lang="en-US" altLang="ja-JP" sz="2400" dirty="0" smtClean="0">
                <a:solidFill>
                  <a:srgbClr val="FF0000"/>
                </a:solidFill>
              </a:rPr>
              <a:t>Matt </a:t>
            </a:r>
            <a:r>
              <a:rPr kumimoji="1" lang="en-US" altLang="ja-JP" sz="2400" dirty="0" err="1" smtClean="0">
                <a:solidFill>
                  <a:srgbClr val="FF0000"/>
                </a:solidFill>
              </a:rPr>
              <a:t>Cordery</a:t>
            </a:r>
            <a:endParaRPr kumimoji="1" lang="en-US" altLang="ja-JP" sz="2400" dirty="0" smtClean="0">
              <a:solidFill>
                <a:srgbClr val="FF0000"/>
              </a:solidFill>
            </a:endParaRPr>
          </a:p>
          <a:p>
            <a:r>
              <a:rPr kumimoji="1" lang="en-US" altLang="ja-JP" sz="2400" dirty="0" err="1" smtClean="0">
                <a:solidFill>
                  <a:srgbClr val="008000"/>
                </a:solidFill>
              </a:rPr>
              <a:t>Ringler</a:t>
            </a:r>
            <a:r>
              <a:rPr kumimoji="1" lang="en-US" altLang="ja-JP" sz="2400" dirty="0" smtClean="0">
                <a:solidFill>
                  <a:srgbClr val="008000"/>
                </a:solidFill>
              </a:rPr>
              <a:t> </a:t>
            </a:r>
            <a:r>
              <a:rPr kumimoji="1" lang="en-US" altLang="ja-JP" sz="2400" dirty="0" smtClean="0"/>
              <a:t>/ </a:t>
            </a:r>
            <a:r>
              <a:rPr kumimoji="1" lang="en-US" altLang="ja-JP" sz="2400" dirty="0" smtClean="0">
                <a:solidFill>
                  <a:srgbClr val="FF0000"/>
                </a:solidFill>
              </a:rPr>
              <a:t>Matt </a:t>
            </a:r>
            <a:r>
              <a:rPr kumimoji="1" lang="en-US" altLang="ja-JP" sz="2400" dirty="0" err="1" smtClean="0">
                <a:solidFill>
                  <a:srgbClr val="FF0000"/>
                </a:solidFill>
              </a:rPr>
              <a:t>Cordery</a:t>
            </a:r>
            <a:endParaRPr kumimoji="1" lang="en-US" altLang="ja-JP" sz="2400" dirty="0" smtClean="0">
              <a:solidFill>
                <a:srgbClr val="FF0000"/>
              </a:solidFill>
            </a:endParaRPr>
          </a:p>
          <a:p>
            <a:r>
              <a:rPr kumimoji="1" lang="en-US" altLang="ja-JP" sz="2400" dirty="0" smtClean="0">
                <a:solidFill>
                  <a:srgbClr val="008000"/>
                </a:solidFill>
              </a:rPr>
              <a:t>Smith </a:t>
            </a:r>
            <a:r>
              <a:rPr kumimoji="1" lang="en-US" altLang="ja-JP" sz="2400" dirty="0" smtClean="0"/>
              <a:t>/ </a:t>
            </a:r>
            <a:r>
              <a:rPr kumimoji="1" lang="en-US" altLang="ja-JP" sz="2400" dirty="0" err="1">
                <a:solidFill>
                  <a:srgbClr val="FF0000"/>
                </a:solidFill>
              </a:rPr>
              <a:t>Zhengji</a:t>
            </a:r>
            <a:r>
              <a:rPr kumimoji="1" lang="en-US" altLang="ja-JP" sz="2400" dirty="0">
                <a:solidFill>
                  <a:srgbClr val="FF0000"/>
                </a:solidFill>
              </a:rPr>
              <a:t> </a:t>
            </a:r>
            <a:r>
              <a:rPr kumimoji="1" lang="en-US" altLang="ja-JP" sz="2400" dirty="0" smtClean="0">
                <a:solidFill>
                  <a:srgbClr val="FF0000"/>
                </a:solidFill>
              </a:rPr>
              <a:t>Zhao</a:t>
            </a:r>
          </a:p>
        </p:txBody>
      </p:sp>
      <p:sp>
        <p:nvSpPr>
          <p:cNvPr id="7" name="Content Placeholder 6"/>
          <p:cNvSpPr>
            <a:spLocks noGrp="1"/>
          </p:cNvSpPr>
          <p:nvPr>
            <p:ph sz="half" idx="2"/>
          </p:nvPr>
        </p:nvSpPr>
        <p:spPr>
          <a:xfrm>
            <a:off x="4453509" y="1260480"/>
            <a:ext cx="4417736" cy="4865684"/>
          </a:xfrm>
        </p:spPr>
        <p:txBody>
          <a:bodyPr>
            <a:normAutofit/>
          </a:bodyPr>
          <a:lstStyle/>
          <a:p>
            <a:r>
              <a:rPr kumimoji="1" lang="en-US" altLang="ja-JP" sz="2400" dirty="0" smtClean="0">
                <a:solidFill>
                  <a:srgbClr val="008000"/>
                </a:solidFill>
              </a:rPr>
              <a:t>Yelick</a:t>
            </a:r>
            <a:r>
              <a:rPr kumimoji="1" lang="en-US" altLang="ja-JP" sz="2400" dirty="0" smtClean="0"/>
              <a:t> / </a:t>
            </a:r>
            <a:r>
              <a:rPr kumimoji="1" lang="en-US" altLang="ja-JP" sz="2400" dirty="0" smtClean="0">
                <a:solidFill>
                  <a:srgbClr val="FF0000"/>
                </a:solidFill>
              </a:rPr>
              <a:t>Scott French (Jon Rood)</a:t>
            </a:r>
          </a:p>
          <a:p>
            <a:r>
              <a:rPr kumimoji="1" lang="en-US" altLang="ja-JP" sz="2400" dirty="0" smtClean="0">
                <a:solidFill>
                  <a:srgbClr val="008000"/>
                </a:solidFill>
              </a:rPr>
              <a:t>Chang</a:t>
            </a:r>
            <a:r>
              <a:rPr kumimoji="1" lang="en-US" altLang="ja-JP" sz="2400" dirty="0" smtClean="0"/>
              <a:t> / </a:t>
            </a:r>
            <a:r>
              <a:rPr kumimoji="1" lang="en-US" altLang="ja-JP" sz="2400" dirty="0" smtClean="0">
                <a:solidFill>
                  <a:srgbClr val="FF0000"/>
                </a:solidFill>
              </a:rPr>
              <a:t>Helen He (Harvey)</a:t>
            </a:r>
          </a:p>
          <a:p>
            <a:r>
              <a:rPr kumimoji="1" lang="en-US" altLang="ja-JP" sz="2400" dirty="0" err="1" smtClean="0">
                <a:solidFill>
                  <a:srgbClr val="008000"/>
                </a:solidFill>
              </a:rPr>
              <a:t>Jardin</a:t>
            </a:r>
            <a:r>
              <a:rPr kumimoji="1" lang="en-US" altLang="ja-JP" sz="2400" dirty="0" smtClean="0">
                <a:solidFill>
                  <a:srgbClr val="008000"/>
                </a:solidFill>
              </a:rPr>
              <a:t> </a:t>
            </a:r>
            <a:r>
              <a:rPr kumimoji="1" lang="en-US" altLang="ja-JP" sz="2400" dirty="0" smtClean="0"/>
              <a:t>/ </a:t>
            </a:r>
            <a:r>
              <a:rPr kumimoji="1" lang="en-US" altLang="ja-JP" sz="2400" dirty="0" smtClean="0">
                <a:solidFill>
                  <a:srgbClr val="FF0000"/>
                </a:solidFill>
              </a:rPr>
              <a:t>Woo-Sun</a:t>
            </a:r>
          </a:p>
          <a:p>
            <a:r>
              <a:rPr kumimoji="1" lang="en-US" altLang="ja-JP" sz="2400" dirty="0" err="1" smtClean="0">
                <a:solidFill>
                  <a:srgbClr val="008000"/>
                </a:solidFill>
              </a:rPr>
              <a:t>Habib</a:t>
            </a:r>
            <a:r>
              <a:rPr kumimoji="1" lang="en-US" altLang="ja-JP" sz="2400" dirty="0" smtClean="0">
                <a:solidFill>
                  <a:srgbClr val="008000"/>
                </a:solidFill>
              </a:rPr>
              <a:t> </a:t>
            </a:r>
            <a:r>
              <a:rPr kumimoji="1" lang="en-US" altLang="ja-JP" sz="2400" dirty="0" smtClean="0"/>
              <a:t>/ </a:t>
            </a:r>
            <a:r>
              <a:rPr kumimoji="1" lang="en-US" altLang="ja-JP" sz="2400" dirty="0">
                <a:solidFill>
                  <a:srgbClr val="FF0000"/>
                </a:solidFill>
              </a:rPr>
              <a:t>Richard </a:t>
            </a:r>
            <a:endParaRPr kumimoji="1" lang="en-US" altLang="ja-JP" sz="2400" dirty="0" smtClean="0"/>
          </a:p>
          <a:p>
            <a:r>
              <a:rPr kumimoji="1" lang="en-US" altLang="ja-JP" sz="2400" dirty="0" smtClean="0">
                <a:solidFill>
                  <a:srgbClr val="008000"/>
                </a:solidFill>
              </a:rPr>
              <a:t>Toussaint</a:t>
            </a:r>
            <a:r>
              <a:rPr kumimoji="1" lang="en-US" altLang="ja-JP" sz="2400" dirty="0" smtClean="0"/>
              <a:t> /</a:t>
            </a:r>
            <a:r>
              <a:rPr kumimoji="1" lang="en-US" altLang="ja-JP" sz="2400" dirty="0" smtClean="0">
                <a:solidFill>
                  <a:srgbClr val="FF0000"/>
                </a:solidFill>
              </a:rPr>
              <a:t> Harvey (Woo-Sun)</a:t>
            </a:r>
          </a:p>
          <a:p>
            <a:r>
              <a:rPr kumimoji="1" lang="en-US" altLang="ja-JP" sz="2400" dirty="0" err="1" smtClean="0">
                <a:solidFill>
                  <a:srgbClr val="008000"/>
                </a:solidFill>
              </a:rPr>
              <a:t>Vay</a:t>
            </a:r>
            <a:r>
              <a:rPr kumimoji="1" lang="en-US" altLang="ja-JP" sz="2400" dirty="0" smtClean="0">
                <a:solidFill>
                  <a:srgbClr val="008000"/>
                </a:solidFill>
              </a:rPr>
              <a:t> </a:t>
            </a:r>
            <a:r>
              <a:rPr kumimoji="1" lang="en-US" altLang="ja-JP" sz="2400" dirty="0" smtClean="0"/>
              <a:t>/ </a:t>
            </a:r>
            <a:r>
              <a:rPr kumimoji="1" lang="en-US" altLang="ja-JP" sz="2400" dirty="0">
                <a:solidFill>
                  <a:srgbClr val="FF0000"/>
                </a:solidFill>
              </a:rPr>
              <a:t>Rebecca (Katie, Brian)</a:t>
            </a:r>
            <a:endParaRPr kumimoji="1" lang="en-US" altLang="ja-JP" sz="2400" dirty="0" smtClean="0">
              <a:solidFill>
                <a:srgbClr val="FF0000"/>
              </a:solidFill>
            </a:endParaRPr>
          </a:p>
          <a:p>
            <a:r>
              <a:rPr kumimoji="1" lang="en-US" altLang="ja-JP" sz="2400" dirty="0" smtClean="0">
                <a:solidFill>
                  <a:srgbClr val="008000"/>
                </a:solidFill>
              </a:rPr>
              <a:t>Christ</a:t>
            </a:r>
            <a:r>
              <a:rPr kumimoji="1" lang="en-US" altLang="ja-JP" sz="2400" dirty="0" smtClean="0"/>
              <a:t> / </a:t>
            </a:r>
            <a:r>
              <a:rPr kumimoji="1" lang="en-US" altLang="ja-JP" sz="2400" dirty="0" smtClean="0">
                <a:solidFill>
                  <a:srgbClr val="FF0000"/>
                </a:solidFill>
              </a:rPr>
              <a:t>Woo-Sun</a:t>
            </a:r>
          </a:p>
          <a:p>
            <a:r>
              <a:rPr kumimoji="1" lang="en-US" altLang="ja-JP" sz="2400" dirty="0" err="1" smtClean="0">
                <a:solidFill>
                  <a:srgbClr val="008000"/>
                </a:solidFill>
              </a:rPr>
              <a:t>Joo</a:t>
            </a:r>
            <a:r>
              <a:rPr kumimoji="1" lang="en-US" altLang="ja-JP" sz="2400" dirty="0" smtClean="0">
                <a:solidFill>
                  <a:srgbClr val="008000"/>
                </a:solidFill>
              </a:rPr>
              <a:t> </a:t>
            </a:r>
            <a:r>
              <a:rPr kumimoji="1" lang="en-US" altLang="ja-JP" sz="2400" dirty="0" smtClean="0"/>
              <a:t>/ </a:t>
            </a:r>
            <a:r>
              <a:rPr kumimoji="1" lang="en-US" altLang="ja-JP" sz="2400" dirty="0" smtClean="0">
                <a:solidFill>
                  <a:srgbClr val="FF0000"/>
                </a:solidFill>
              </a:rPr>
              <a:t>Richard</a:t>
            </a:r>
          </a:p>
          <a:p>
            <a:r>
              <a:rPr kumimoji="1" lang="en-US" altLang="ja-JP" sz="2400" dirty="0" smtClean="0">
                <a:solidFill>
                  <a:srgbClr val="008000"/>
                </a:solidFill>
              </a:rPr>
              <a:t>Maris</a:t>
            </a:r>
            <a:r>
              <a:rPr kumimoji="1" lang="en-US" altLang="ja-JP" sz="2400" dirty="0" smtClean="0"/>
              <a:t> </a:t>
            </a:r>
            <a:r>
              <a:rPr kumimoji="1" lang="en-US" altLang="ja-JP" sz="2400" dirty="0"/>
              <a:t>/</a:t>
            </a:r>
            <a:r>
              <a:rPr kumimoji="1" lang="en-US" altLang="ja-JP" sz="2400" dirty="0" smtClean="0">
                <a:solidFill>
                  <a:srgbClr val="FF0000"/>
                </a:solidFill>
              </a:rPr>
              <a:t> Harvey</a:t>
            </a:r>
          </a:p>
          <a:p>
            <a:r>
              <a:rPr kumimoji="1" lang="en-US" altLang="ja-JP" sz="2400" dirty="0" smtClean="0">
                <a:solidFill>
                  <a:srgbClr val="008000"/>
                </a:solidFill>
              </a:rPr>
              <a:t>Deslippe </a:t>
            </a:r>
            <a:r>
              <a:rPr kumimoji="1" lang="en-US" altLang="ja-JP" sz="2400" dirty="0" smtClean="0"/>
              <a:t>/ </a:t>
            </a:r>
            <a:r>
              <a:rPr kumimoji="1" lang="en-US" altLang="ja-JP" sz="2400" dirty="0" smtClean="0">
                <a:solidFill>
                  <a:srgbClr val="FF0000"/>
                </a:solidFill>
              </a:rPr>
              <a:t>Deslippe </a:t>
            </a:r>
            <a:endParaRPr kumimoji="1" lang="ja-JP" altLang="en-US" sz="2400" dirty="0">
              <a:solidFill>
                <a:srgbClr val="FF0000"/>
              </a:solidFill>
            </a:endParaRPr>
          </a:p>
        </p:txBody>
      </p:sp>
      <p:sp>
        <p:nvSpPr>
          <p:cNvPr id="4" name="Slide Number Placeholder 3"/>
          <p:cNvSpPr>
            <a:spLocks noGrp="1"/>
          </p:cNvSpPr>
          <p:nvPr>
            <p:ph type="sldNum" sz="quarter" idx="10"/>
          </p:nvPr>
        </p:nvSpPr>
        <p:spPr/>
        <p:txBody>
          <a:bodyPr/>
          <a:lstStyle/>
          <a:p>
            <a:r>
              <a:rPr lang="en-US" smtClean="0"/>
              <a:t>- </a:t>
            </a:r>
            <a:fld id="{D174BAF6-F8F2-EF4F-936C-8DF63288C82F}" type="slidenum">
              <a:rPr lang="en-US" smtClean="0"/>
              <a:pPr/>
              <a:t>16</a:t>
            </a:fld>
            <a:r>
              <a:rPr lang="en-US" smtClean="0"/>
              <a:t> -</a:t>
            </a:r>
            <a:endParaRPr lang="en-US" dirty="0"/>
          </a:p>
        </p:txBody>
      </p:sp>
    </p:spTree>
    <p:extLst>
      <p:ext uri="{BB962C8B-B14F-4D97-AF65-F5344CB8AC3E}">
        <p14:creationId xmlns:p14="http://schemas.microsoft.com/office/powerpoint/2010/main" val="41616979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Tools and Library Collaboration </a:t>
            </a:r>
          </a:p>
        </p:txBody>
      </p:sp>
      <p:sp>
        <p:nvSpPr>
          <p:cNvPr id="5" name="Slide Number Placeholder 4"/>
          <p:cNvSpPr>
            <a:spLocks noGrp="1"/>
          </p:cNvSpPr>
          <p:nvPr>
            <p:ph type="sldNum" sz="quarter" idx="4"/>
          </p:nvPr>
        </p:nvSpPr>
        <p:spPr/>
        <p:txBody>
          <a:bodyPr/>
          <a:lstStyle/>
          <a:p>
            <a:r>
              <a:rPr lang="en-US" smtClean="0"/>
              <a:t>- </a:t>
            </a:r>
            <a:fld id="{D174BAF6-F8F2-EF4F-936C-8DF63288C82F}" type="slidenum">
              <a:rPr lang="en-US" smtClean="0"/>
              <a:pPr/>
              <a:t>17</a:t>
            </a:fld>
            <a:r>
              <a:rPr lang="en-US" smtClean="0"/>
              <a:t> -</a:t>
            </a:r>
            <a:endParaRPr lang="en-US" dirty="0"/>
          </a:p>
        </p:txBody>
      </p:sp>
    </p:spTree>
    <p:extLst>
      <p:ext uri="{BB962C8B-B14F-4D97-AF65-F5344CB8AC3E}">
        <p14:creationId xmlns:p14="http://schemas.microsoft.com/office/powerpoint/2010/main" val="35692290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Libraries used by </a:t>
            </a:r>
            <a:r>
              <a:rPr lang="en-US" dirty="0" smtClean="0"/>
              <a:t>20 NESAP applications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7378722"/>
              </p:ext>
            </p:extLst>
          </p:nvPr>
        </p:nvGraphicFramePr>
        <p:xfrm>
          <a:off x="101590" y="1156975"/>
          <a:ext cx="9008543" cy="5392770"/>
        </p:xfrm>
        <a:graphic>
          <a:graphicData uri="http://schemas.openxmlformats.org/drawingml/2006/table">
            <a:tbl>
              <a:tblPr/>
              <a:tblGrid>
                <a:gridCol w="448736"/>
                <a:gridCol w="357814"/>
                <a:gridCol w="497317"/>
                <a:gridCol w="313267"/>
                <a:gridCol w="364066"/>
                <a:gridCol w="482600"/>
                <a:gridCol w="465667"/>
                <a:gridCol w="364069"/>
                <a:gridCol w="491067"/>
                <a:gridCol w="423333"/>
                <a:gridCol w="457200"/>
                <a:gridCol w="310656"/>
                <a:gridCol w="403275"/>
                <a:gridCol w="403275"/>
                <a:gridCol w="457594"/>
                <a:gridCol w="348956"/>
                <a:gridCol w="403275"/>
                <a:gridCol w="403275"/>
                <a:gridCol w="334628"/>
                <a:gridCol w="471922"/>
                <a:gridCol w="403275"/>
                <a:gridCol w="403276"/>
              </a:tblGrid>
              <a:tr h="275442">
                <a:tc>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2">
                  <a:txBody>
                    <a:bodyPr/>
                    <a:lstStyle/>
                    <a:p>
                      <a:pPr algn="ctr" fontAlgn="b"/>
                      <a:r>
                        <a:rPr lang="en-US" sz="950" b="1" i="0" u="none" strike="noStrike" dirty="0" smtClean="0">
                          <a:solidFill>
                            <a:schemeClr val="bg1"/>
                          </a:solidFill>
                          <a:effectLst/>
                          <a:latin typeface="Calibri"/>
                        </a:rPr>
                        <a:t>ASCR</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143748"/>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5">
                  <a:txBody>
                    <a:bodyPr/>
                    <a:lstStyle/>
                    <a:p>
                      <a:pPr algn="ctr" fontAlgn="b"/>
                      <a:r>
                        <a:rPr lang="en-US" sz="950" b="1" i="0" u="none" strike="noStrike" dirty="0" smtClean="0">
                          <a:solidFill>
                            <a:schemeClr val="bg1"/>
                          </a:solidFill>
                          <a:effectLst/>
                          <a:latin typeface="Calibri"/>
                        </a:rPr>
                        <a:t>BER</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40065"/>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5">
                  <a:txBody>
                    <a:bodyPr/>
                    <a:lstStyle/>
                    <a:p>
                      <a:pPr algn="ctr" fontAlgn="b"/>
                      <a:r>
                        <a:rPr lang="en-US" sz="950" b="1" i="0" u="none" strike="noStrike" dirty="0" smtClean="0">
                          <a:solidFill>
                            <a:schemeClr val="bg1"/>
                          </a:solidFill>
                          <a:effectLst/>
                          <a:latin typeface="Calibri"/>
                        </a:rPr>
                        <a:t>BES</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2">
                  <a:txBody>
                    <a:bodyPr/>
                    <a:lstStyle/>
                    <a:p>
                      <a:pPr algn="ctr" fontAlgn="b"/>
                      <a:r>
                        <a:rPr lang="en-US" sz="950" b="1" i="0" u="none" strike="noStrike" dirty="0" smtClean="0">
                          <a:solidFill>
                            <a:schemeClr val="bg1"/>
                          </a:solidFill>
                          <a:effectLst/>
                          <a:latin typeface="Calibri"/>
                        </a:rPr>
                        <a:t>FES</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91D06"/>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3">
                  <a:txBody>
                    <a:bodyPr/>
                    <a:lstStyle/>
                    <a:p>
                      <a:pPr algn="ctr" fontAlgn="b"/>
                      <a:r>
                        <a:rPr lang="en-US" sz="950" b="1" i="0" u="none" strike="noStrike" dirty="0" smtClean="0">
                          <a:solidFill>
                            <a:schemeClr val="bg1"/>
                          </a:solidFill>
                          <a:effectLst/>
                          <a:latin typeface="Calibri"/>
                        </a:rPr>
                        <a:t>HEP</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A1E17"/>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gridSpan="3">
                  <a:txBody>
                    <a:bodyPr/>
                    <a:lstStyle/>
                    <a:p>
                      <a:pPr algn="ctr" fontAlgn="b"/>
                      <a:r>
                        <a:rPr lang="en-US" sz="950" b="1" i="0" u="none" strike="noStrike" dirty="0" smtClean="0">
                          <a:solidFill>
                            <a:schemeClr val="bg1"/>
                          </a:solidFill>
                          <a:effectLst/>
                          <a:latin typeface="Calibri"/>
                        </a:rPr>
                        <a:t>NP</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252626"/>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hMerge="1">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r>
              <a:tr h="275442">
                <a:tc>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BoxLib</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Chombo</a:t>
                      </a:r>
                      <a:r>
                        <a:rPr lang="en-US" sz="950" b="1" i="0" u="none" strike="noStrike" dirty="0">
                          <a:solidFill>
                            <a:schemeClr val="bg1"/>
                          </a:solidFill>
                          <a:effectLst/>
                          <a:latin typeface="Calibri"/>
                        </a:rPr>
                        <a:t>-Crunch</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CESM</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ACME</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MPAS-O</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Gromacs</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Meraculous</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NWChem</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PARSEC</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BerkeleyGW</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QE</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EMGeo</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smtClean="0">
                          <a:solidFill>
                            <a:schemeClr val="bg1"/>
                          </a:solidFill>
                          <a:effectLst/>
                          <a:latin typeface="Calibri"/>
                        </a:rPr>
                        <a:t>XGC1</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smtClean="0">
                          <a:solidFill>
                            <a:schemeClr val="bg1"/>
                          </a:solidFill>
                          <a:effectLst/>
                          <a:latin typeface="Calibri"/>
                        </a:rPr>
                        <a:t>M3D</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HACC</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MILC</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WARP</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DWF</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a:solidFill>
                            <a:schemeClr val="bg1"/>
                          </a:solidFill>
                          <a:effectLst/>
                          <a:latin typeface="Calibri"/>
                        </a:rPr>
                        <a:t>Chroma</a:t>
                      </a: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r>
                        <a:rPr lang="en-US" sz="950" b="1" i="0" u="none" strike="noStrike" dirty="0" err="1">
                          <a:solidFill>
                            <a:schemeClr val="bg1"/>
                          </a:solidFill>
                          <a:effectLst/>
                          <a:latin typeface="Calibri"/>
                        </a:rPr>
                        <a:t>MFDn</a:t>
                      </a:r>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algn="ctr" fontAlgn="b"/>
                      <a:endParaRPr lang="en-US" sz="950" b="1" i="0" u="none" strike="noStrike" dirty="0">
                        <a:solidFill>
                          <a:schemeClr val="bg1"/>
                        </a:solidFill>
                        <a:effectLst/>
                        <a:latin typeface="Calibri"/>
                      </a:endParaRPr>
                    </a:p>
                  </a:txBody>
                  <a:tcPr marL="5425" marR="5425" marT="542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r>
              <a:tr h="275442">
                <a:tc>
                  <a:txBody>
                    <a:bodyPr/>
                    <a:lstStyle/>
                    <a:p>
                      <a:pPr algn="ctr" fontAlgn="b"/>
                      <a:r>
                        <a:rPr lang="en-US" sz="1000" b="1" i="0" u="none" strike="noStrike" dirty="0">
                          <a:solidFill>
                            <a:srgbClr val="000000"/>
                          </a:solidFill>
                          <a:effectLst/>
                          <a:latin typeface="Calibri"/>
                        </a:rPr>
                        <a:t>MPI</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1" i="0" u="none" strike="noStrike" dirty="0" smtClean="0">
                          <a:solidFill>
                            <a:srgbClr val="000000"/>
                          </a:solidFill>
                          <a:effectLst/>
                          <a:latin typeface="Calibri"/>
                        </a:rPr>
                        <a:t>19</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275442">
                <a:tc>
                  <a:txBody>
                    <a:bodyPr/>
                    <a:lstStyle/>
                    <a:p>
                      <a:pPr algn="ctr" fontAlgn="b"/>
                      <a:r>
                        <a:rPr lang="en-US" sz="1000" b="1" i="0" u="none" strike="noStrike" dirty="0">
                          <a:solidFill>
                            <a:srgbClr val="000000"/>
                          </a:solidFill>
                          <a:effectLst/>
                          <a:latin typeface="Calibri"/>
                        </a:rPr>
                        <a:t>FFTW</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9</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a:solidFill>
                            <a:srgbClr val="000000"/>
                          </a:solidFill>
                          <a:effectLst/>
                          <a:latin typeface="Calibri"/>
                        </a:rPr>
                        <a:t>LAPACK</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7</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a:solidFill>
                            <a:srgbClr val="000000"/>
                          </a:solidFill>
                          <a:effectLst/>
                          <a:latin typeface="Calibri"/>
                        </a:rPr>
                        <a:t>MPI I/O</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O</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7</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r>
              <a:tr h="275442">
                <a:tc>
                  <a:txBody>
                    <a:bodyPr/>
                    <a:lstStyle/>
                    <a:p>
                      <a:pPr algn="ctr" fontAlgn="b"/>
                      <a:r>
                        <a:rPr lang="en-US" sz="1000" b="1" i="0" u="none" strike="noStrike" dirty="0" smtClean="0">
                          <a:solidFill>
                            <a:srgbClr val="000000"/>
                          </a:solidFill>
                          <a:effectLst/>
                          <a:latin typeface="Calibri"/>
                        </a:rPr>
                        <a:t>HDF5</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O</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1000" b="1" i="0" u="none" strike="noStrike" dirty="0" smtClean="0">
                          <a:solidFill>
                            <a:srgbClr val="000000"/>
                          </a:solidFill>
                          <a:effectLst/>
                          <a:latin typeface="Calibri"/>
                        </a:rPr>
                        <a:t>7</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75442">
                <a:tc>
                  <a:txBody>
                    <a:bodyPr/>
                    <a:lstStyle/>
                    <a:p>
                      <a:pPr algn="ctr" fontAlgn="b"/>
                      <a:r>
                        <a:rPr lang="en-US" sz="1000" b="1" i="0" u="none" strike="noStrike" dirty="0">
                          <a:solidFill>
                            <a:srgbClr val="000000"/>
                          </a:solidFill>
                          <a:effectLst/>
                          <a:latin typeface="Calibri"/>
                        </a:rPr>
                        <a:t>NETCDF</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5</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err="1">
                          <a:solidFill>
                            <a:srgbClr val="000000"/>
                          </a:solidFill>
                          <a:effectLst/>
                          <a:latin typeface="Calibri"/>
                        </a:rPr>
                        <a:t>SCALapack</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4</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r>
              <a:tr h="275442">
                <a:tc>
                  <a:txBody>
                    <a:bodyPr/>
                    <a:lstStyle/>
                    <a:p>
                      <a:pPr algn="ctr" fontAlgn="b"/>
                      <a:r>
                        <a:rPr lang="en-US" sz="1000" b="1" i="0" u="none" strike="noStrike" dirty="0" err="1" smtClean="0">
                          <a:solidFill>
                            <a:srgbClr val="000000"/>
                          </a:solidFill>
                          <a:effectLst/>
                          <a:latin typeface="Calibri"/>
                        </a:rPr>
                        <a:t>PETSc</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3</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a:solidFill>
                            <a:srgbClr val="000000"/>
                          </a:solidFill>
                          <a:effectLst/>
                          <a:latin typeface="Calibri"/>
                        </a:rPr>
                        <a:t>NCAR</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2</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err="1">
                          <a:solidFill>
                            <a:srgbClr val="000000"/>
                          </a:solidFill>
                          <a:effectLst/>
                          <a:latin typeface="Calibri"/>
                        </a:rPr>
                        <a:t>SuperLU</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a:solidFill>
                            <a:srgbClr val="000000"/>
                          </a:solidFill>
                          <a:effectLst/>
                          <a:latin typeface="Calibri"/>
                        </a:rPr>
                        <a:t>2</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r>
              <a:tr h="322095">
                <a:tc>
                  <a:txBody>
                    <a:bodyPr/>
                    <a:lstStyle/>
                    <a:p>
                      <a:pPr algn="ctr" fontAlgn="b"/>
                      <a:r>
                        <a:rPr lang="en-US" sz="1000" b="1" i="0" u="none" strike="noStrike" dirty="0">
                          <a:solidFill>
                            <a:srgbClr val="000000"/>
                          </a:solidFill>
                          <a:effectLst/>
                          <a:latin typeface="Calibri"/>
                        </a:rPr>
                        <a:t>HYPRE</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O</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2</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a:solidFill>
                            <a:srgbClr val="000000"/>
                          </a:solidFill>
                          <a:effectLst/>
                          <a:latin typeface="Calibri"/>
                        </a:rPr>
                        <a:t>ADIOS</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2</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err="1" smtClean="0">
                          <a:solidFill>
                            <a:srgbClr val="000000"/>
                          </a:solidFill>
                          <a:effectLst/>
                          <a:latin typeface="Calibri"/>
                        </a:rPr>
                        <a:t>Pspline</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2</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r>
              <a:tr h="275442">
                <a:tc>
                  <a:txBody>
                    <a:bodyPr/>
                    <a:lstStyle/>
                    <a:p>
                      <a:pPr algn="ctr" fontAlgn="b"/>
                      <a:r>
                        <a:rPr lang="en-US" sz="1000" b="1" i="0" u="none" strike="noStrike" dirty="0">
                          <a:solidFill>
                            <a:srgbClr val="000000"/>
                          </a:solidFill>
                          <a:effectLst/>
                          <a:latin typeface="Calibri"/>
                        </a:rPr>
                        <a:t>MUMPS</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1</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9052">
                <a:tc>
                  <a:txBody>
                    <a:bodyPr/>
                    <a:lstStyle/>
                    <a:p>
                      <a:pPr algn="ctr" fontAlgn="b"/>
                      <a:r>
                        <a:rPr lang="en-US" sz="1000" b="1" i="0" u="none" strike="noStrike" dirty="0" err="1">
                          <a:solidFill>
                            <a:srgbClr val="000000"/>
                          </a:solidFill>
                          <a:effectLst/>
                          <a:latin typeface="Calibri"/>
                        </a:rPr>
                        <a:t>Trilinos</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1</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5442">
                <a:tc>
                  <a:txBody>
                    <a:bodyPr/>
                    <a:lstStyle/>
                    <a:p>
                      <a:pPr algn="ctr" fontAlgn="b"/>
                      <a:r>
                        <a:rPr lang="en-US" sz="1000" b="1" i="0" u="none" strike="noStrike" dirty="0">
                          <a:solidFill>
                            <a:srgbClr val="000000"/>
                          </a:solidFill>
                          <a:effectLst/>
                          <a:latin typeface="Calibri"/>
                        </a:rPr>
                        <a:t>GA</a:t>
                      </a: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c>
                  <a:txBody>
                    <a:bodyPr/>
                    <a:lstStyle/>
                    <a:p>
                      <a:pPr algn="ctr" fontAlgn="b"/>
                      <a:r>
                        <a:rPr lang="en-US" sz="1000" b="1" i="0" u="none" strike="noStrike" dirty="0" smtClean="0">
                          <a:solidFill>
                            <a:srgbClr val="000000"/>
                          </a:solidFill>
                          <a:effectLst/>
                          <a:latin typeface="Calibri"/>
                        </a:rPr>
                        <a:t>1</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DFEF"/>
                    </a:solidFill>
                  </a:tcPr>
                </a:tc>
              </a:tr>
              <a:tr h="275442">
                <a:tc>
                  <a:txBody>
                    <a:bodyPr/>
                    <a:lstStyle/>
                    <a:p>
                      <a:pPr algn="ctr" fontAlgn="b"/>
                      <a:r>
                        <a:rPr lang="en-US" sz="1000" b="1" i="0" u="none" strike="noStrike" dirty="0" err="1" smtClean="0">
                          <a:solidFill>
                            <a:srgbClr val="000000"/>
                          </a:solidFill>
                          <a:effectLst/>
                          <a:latin typeface="Calibri"/>
                        </a:rPr>
                        <a:t>SciDAC</a:t>
                      </a:r>
                      <a:r>
                        <a:rPr lang="en-US" sz="1000" b="1" i="0" u="none" strike="noStrike" dirty="0" smtClean="0">
                          <a:solidFill>
                            <a:srgbClr val="000000"/>
                          </a:solidFill>
                          <a:effectLst/>
                          <a:latin typeface="Calibri"/>
                        </a:rPr>
                        <a:t> QCD</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000" b="1" i="0" u="none" strike="noStrike" dirty="0" smtClean="0">
                          <a:solidFill>
                            <a:srgbClr val="000000"/>
                          </a:solidFill>
                          <a:effectLst/>
                          <a:latin typeface="Calibri"/>
                        </a:rPr>
                        <a:t>Y</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fontAlgn="b"/>
                      <a:r>
                        <a:rPr lang="en-US" sz="1000" b="1" i="0" u="none" strike="noStrike" dirty="0" smtClean="0">
                          <a:solidFill>
                            <a:srgbClr val="000000"/>
                          </a:solidFill>
                          <a:effectLst/>
                          <a:latin typeface="Calibri"/>
                        </a:rPr>
                        <a:t>1</a:t>
                      </a:r>
                      <a:endParaRPr lang="en-US" sz="1000" b="1" i="0" u="none" strike="noStrike" dirty="0">
                        <a:solidFill>
                          <a:srgbClr val="000000"/>
                        </a:solidFill>
                        <a:effectLst/>
                        <a:latin typeface="Calibri"/>
                      </a:endParaRPr>
                    </a:p>
                  </a:txBody>
                  <a:tcPr marL="5425" marR="5425" marT="54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4"/>
          </p:nvPr>
        </p:nvSpPr>
        <p:spPr>
          <a:xfrm>
            <a:off x="3725334" y="6492875"/>
            <a:ext cx="2319866" cy="365125"/>
          </a:xfrm>
        </p:spPr>
        <p:txBody>
          <a:bodyPr/>
          <a:lstStyle/>
          <a:p>
            <a:pPr algn="l"/>
            <a:r>
              <a:rPr lang="en-US" dirty="0" smtClean="0"/>
              <a:t>Y: Yes     O: Optional</a:t>
            </a:r>
            <a:endParaRPr lang="en-US" dirty="0"/>
          </a:p>
        </p:txBody>
      </p:sp>
    </p:spTree>
    <p:extLst>
      <p:ext uri="{BB962C8B-B14F-4D97-AF65-F5344CB8AC3E}">
        <p14:creationId xmlns:p14="http://schemas.microsoft.com/office/powerpoint/2010/main" val="23910125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Library and Tools code teams</a:t>
            </a:r>
            <a:endParaRPr lang="en-US" dirty="0"/>
          </a:p>
        </p:txBody>
      </p:sp>
      <p:sp>
        <p:nvSpPr>
          <p:cNvPr id="3" name="Content Placeholder 2"/>
          <p:cNvSpPr>
            <a:spLocks noGrp="1"/>
          </p:cNvSpPr>
          <p:nvPr>
            <p:ph idx="1"/>
          </p:nvPr>
        </p:nvSpPr>
        <p:spPr>
          <a:xfrm>
            <a:off x="457200" y="1257300"/>
            <a:ext cx="3911600" cy="4830764"/>
          </a:xfrm>
        </p:spPr>
        <p:txBody>
          <a:bodyPr>
            <a:normAutofit fontScale="92500" lnSpcReduction="20000"/>
          </a:bodyPr>
          <a:lstStyle/>
          <a:p>
            <a:pPr marL="0" indent="0">
              <a:buNone/>
            </a:pPr>
            <a:r>
              <a:rPr lang="en-US" dirty="0" smtClean="0"/>
              <a:t>Libraries</a:t>
            </a:r>
          </a:p>
          <a:p>
            <a:pPr marL="400050" lvl="1" indent="0">
              <a:buNone/>
            </a:pPr>
            <a:r>
              <a:rPr lang="en-US" dirty="0" smtClean="0"/>
              <a:t>FFTW</a:t>
            </a:r>
            <a:endParaRPr lang="en-US" dirty="0" smtClean="0"/>
          </a:p>
          <a:p>
            <a:pPr marL="400050" lvl="1" indent="0">
              <a:buNone/>
            </a:pPr>
            <a:r>
              <a:rPr lang="en-US" dirty="0" err="1" smtClean="0"/>
              <a:t>PETSc</a:t>
            </a:r>
            <a:endParaRPr lang="en-US" dirty="0" smtClean="0"/>
          </a:p>
          <a:p>
            <a:pPr marL="400050" lvl="1" indent="0">
              <a:buNone/>
            </a:pPr>
            <a:r>
              <a:rPr lang="en-US" dirty="0" err="1" smtClean="0"/>
              <a:t>SuperLU</a:t>
            </a:r>
            <a:endParaRPr lang="en-US" dirty="0" smtClean="0"/>
          </a:p>
          <a:p>
            <a:pPr marL="400050" lvl="1" indent="0">
              <a:buNone/>
            </a:pPr>
            <a:r>
              <a:rPr lang="en-US" dirty="0" err="1" smtClean="0"/>
              <a:t>Hypre</a:t>
            </a:r>
            <a:endParaRPr lang="en-US" dirty="0" smtClean="0"/>
          </a:p>
          <a:p>
            <a:pPr marL="400050" lvl="1" indent="0">
              <a:buNone/>
            </a:pPr>
            <a:r>
              <a:rPr lang="en-US" dirty="0" err="1" smtClean="0"/>
              <a:t>Parmetis</a:t>
            </a:r>
            <a:endParaRPr lang="en-US" dirty="0" smtClean="0"/>
          </a:p>
          <a:p>
            <a:pPr marL="400050" lvl="1" indent="0">
              <a:buNone/>
            </a:pPr>
            <a:r>
              <a:rPr lang="en-US" dirty="0" smtClean="0"/>
              <a:t>MUMPS</a:t>
            </a:r>
          </a:p>
          <a:p>
            <a:pPr marL="400050" lvl="1" indent="0">
              <a:buNone/>
            </a:pPr>
            <a:r>
              <a:rPr lang="en-US" dirty="0" smtClean="0"/>
              <a:t>Scotch</a:t>
            </a:r>
          </a:p>
          <a:p>
            <a:pPr marL="400050" lvl="1" indent="0">
              <a:buNone/>
            </a:pPr>
            <a:r>
              <a:rPr lang="en-US" dirty="0" smtClean="0"/>
              <a:t>Sundials</a:t>
            </a:r>
          </a:p>
          <a:p>
            <a:pPr marL="400050" lvl="1" indent="0">
              <a:buNone/>
            </a:pPr>
            <a:r>
              <a:rPr lang="en-US" dirty="0" err="1" smtClean="0"/>
              <a:t>ScaLAPACK</a:t>
            </a:r>
            <a:endParaRPr lang="en-US" dirty="0" smtClean="0"/>
          </a:p>
          <a:p>
            <a:pPr marL="400050" lvl="1" indent="0">
              <a:buNone/>
            </a:pPr>
            <a:r>
              <a:rPr lang="en-US" dirty="0" smtClean="0"/>
              <a:t>PARPACK</a:t>
            </a:r>
          </a:p>
          <a:p>
            <a:pPr marL="400050" lvl="1" indent="0">
              <a:buNone/>
            </a:pPr>
            <a:r>
              <a:rPr lang="en-US" dirty="0" err="1" smtClean="0"/>
              <a:t>Trilinos</a:t>
            </a:r>
            <a:endParaRPr lang="en-US" dirty="0" smtClean="0"/>
          </a:p>
          <a:p>
            <a:pPr marL="400050" lvl="1" indent="0">
              <a:buNone/>
            </a:pPr>
            <a:r>
              <a:rPr lang="en-US" dirty="0" smtClean="0"/>
              <a:t>Global Array</a:t>
            </a:r>
          </a:p>
          <a:p>
            <a:pPr marL="400050" lvl="1" indent="0">
              <a:buNone/>
            </a:pP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19</a:t>
            </a:fld>
            <a:r>
              <a:rPr lang="en-US" smtClean="0"/>
              <a:t> -</a:t>
            </a:r>
            <a:endParaRPr lang="en-US" dirty="0"/>
          </a:p>
        </p:txBody>
      </p:sp>
      <p:sp>
        <p:nvSpPr>
          <p:cNvPr id="5" name="Rectangle 4"/>
          <p:cNvSpPr/>
          <p:nvPr/>
        </p:nvSpPr>
        <p:spPr>
          <a:xfrm>
            <a:off x="3111500" y="1603444"/>
            <a:ext cx="2997200" cy="3416320"/>
          </a:xfrm>
          <a:prstGeom prst="rect">
            <a:avLst/>
          </a:prstGeom>
        </p:spPr>
        <p:txBody>
          <a:bodyPr wrap="square">
            <a:spAutoFit/>
          </a:bodyPr>
          <a:lstStyle/>
          <a:p>
            <a:r>
              <a:rPr lang="en-US" sz="2400" b="1" dirty="0" smtClean="0"/>
              <a:t>Profilers </a:t>
            </a:r>
            <a:endParaRPr lang="en-US" sz="2400" b="1" dirty="0" smtClean="0"/>
          </a:p>
          <a:p>
            <a:r>
              <a:rPr lang="en-US" sz="2400" dirty="0" smtClean="0"/>
              <a:t>   </a:t>
            </a:r>
            <a:r>
              <a:rPr lang="en-US" sz="2400" dirty="0" err="1" smtClean="0"/>
              <a:t>HPCToolkit</a:t>
            </a:r>
            <a:endParaRPr lang="en-US" sz="2400" dirty="0"/>
          </a:p>
          <a:p>
            <a:r>
              <a:rPr lang="en-US" sz="2400" dirty="0"/>
              <a:t>   TAU</a:t>
            </a:r>
          </a:p>
          <a:p>
            <a:r>
              <a:rPr lang="en-US" sz="2400" dirty="0"/>
              <a:t>   </a:t>
            </a:r>
            <a:r>
              <a:rPr lang="en-US" sz="2400" dirty="0" smtClean="0"/>
              <a:t>Open </a:t>
            </a:r>
            <a:r>
              <a:rPr lang="en-US" sz="2400" dirty="0" err="1" smtClean="0"/>
              <a:t>Speedshop</a:t>
            </a:r>
            <a:endParaRPr lang="en-US" sz="2400" dirty="0"/>
          </a:p>
          <a:p>
            <a:r>
              <a:rPr lang="en-US" sz="2400" dirty="0"/>
              <a:t>   </a:t>
            </a:r>
            <a:r>
              <a:rPr lang="en-US" sz="2400" dirty="0" err="1"/>
              <a:t>Vampir</a:t>
            </a:r>
            <a:endParaRPr lang="en-US" sz="2400" dirty="0"/>
          </a:p>
          <a:p>
            <a:r>
              <a:rPr lang="en-US" sz="2400" dirty="0"/>
              <a:t>   </a:t>
            </a:r>
            <a:r>
              <a:rPr lang="en-US" sz="2400" dirty="0" err="1"/>
              <a:t>PerfExpert</a:t>
            </a:r>
            <a:endParaRPr lang="en-US" sz="2400" dirty="0"/>
          </a:p>
          <a:p>
            <a:r>
              <a:rPr lang="en-US" sz="2400" dirty="0" smtClean="0"/>
              <a:t>   </a:t>
            </a:r>
            <a:r>
              <a:rPr lang="en-US" sz="2400" dirty="0" err="1" smtClean="0"/>
              <a:t>Scalasca</a:t>
            </a:r>
            <a:endParaRPr lang="en-US" sz="2400" dirty="0"/>
          </a:p>
          <a:p>
            <a:r>
              <a:rPr lang="en-US" sz="2400" dirty="0"/>
              <a:t>   </a:t>
            </a:r>
            <a:r>
              <a:rPr lang="en-US" sz="2400" dirty="0" err="1"/>
              <a:t>Allinea</a:t>
            </a:r>
            <a:r>
              <a:rPr lang="en-US" sz="2400" dirty="0"/>
              <a:t> (MAP)</a:t>
            </a:r>
          </a:p>
          <a:p>
            <a:r>
              <a:rPr lang="en-US" sz="2400" dirty="0" smtClean="0"/>
              <a:t>   </a:t>
            </a:r>
            <a:r>
              <a:rPr lang="en-US" sz="2400" dirty="0" smtClean="0"/>
              <a:t>PAPI</a:t>
            </a:r>
            <a:endParaRPr lang="en-US" sz="2400" dirty="0"/>
          </a:p>
        </p:txBody>
      </p:sp>
      <p:sp>
        <p:nvSpPr>
          <p:cNvPr id="6" name="Rectangle 5"/>
          <p:cNvSpPr/>
          <p:nvPr/>
        </p:nvSpPr>
        <p:spPr>
          <a:xfrm>
            <a:off x="6057900" y="3957935"/>
            <a:ext cx="2667000" cy="1200328"/>
          </a:xfrm>
          <a:prstGeom prst="rect">
            <a:avLst/>
          </a:prstGeom>
        </p:spPr>
        <p:txBody>
          <a:bodyPr wrap="square">
            <a:spAutoFit/>
          </a:bodyPr>
          <a:lstStyle/>
          <a:p>
            <a:r>
              <a:rPr lang="en-US" sz="2400" b="1" dirty="0"/>
              <a:t>Visualization tools</a:t>
            </a:r>
          </a:p>
          <a:p>
            <a:r>
              <a:rPr lang="en-US" sz="2400" dirty="0"/>
              <a:t>    </a:t>
            </a:r>
            <a:r>
              <a:rPr lang="en-US" sz="2400" dirty="0" err="1"/>
              <a:t>VisIt</a:t>
            </a:r>
            <a:endParaRPr lang="en-US" sz="2400" dirty="0"/>
          </a:p>
          <a:p>
            <a:r>
              <a:rPr lang="en-US" sz="2400" dirty="0"/>
              <a:t>   </a:t>
            </a:r>
            <a:r>
              <a:rPr lang="en-US" sz="2400" dirty="0" err="1"/>
              <a:t>ParaView</a:t>
            </a:r>
            <a:endParaRPr lang="en-US" sz="2400" dirty="0"/>
          </a:p>
        </p:txBody>
      </p:sp>
      <p:sp>
        <p:nvSpPr>
          <p:cNvPr id="7" name="Rectangle 6"/>
          <p:cNvSpPr/>
          <p:nvPr/>
        </p:nvSpPr>
        <p:spPr>
          <a:xfrm>
            <a:off x="5994400" y="1938635"/>
            <a:ext cx="2679700" cy="1200328"/>
          </a:xfrm>
          <a:prstGeom prst="rect">
            <a:avLst/>
          </a:prstGeom>
        </p:spPr>
        <p:txBody>
          <a:bodyPr wrap="square">
            <a:spAutoFit/>
          </a:bodyPr>
          <a:lstStyle/>
          <a:p>
            <a:r>
              <a:rPr lang="en-US" sz="2400" b="1" dirty="0"/>
              <a:t>Parallel debuggers</a:t>
            </a:r>
          </a:p>
          <a:p>
            <a:r>
              <a:rPr lang="en-US" sz="2400" dirty="0"/>
              <a:t>   </a:t>
            </a:r>
            <a:r>
              <a:rPr lang="en-US" sz="2400" dirty="0" err="1"/>
              <a:t>TotalView</a:t>
            </a:r>
            <a:endParaRPr lang="en-US" sz="2400" dirty="0"/>
          </a:p>
          <a:p>
            <a:r>
              <a:rPr lang="en-US" sz="2400" dirty="0"/>
              <a:t>   </a:t>
            </a:r>
            <a:r>
              <a:rPr lang="en-US" sz="2400" dirty="0" err="1"/>
              <a:t>Allinea</a:t>
            </a:r>
            <a:r>
              <a:rPr lang="en-US" sz="2400" dirty="0"/>
              <a:t> (DDT)</a:t>
            </a:r>
          </a:p>
        </p:txBody>
      </p:sp>
    </p:spTree>
    <p:extLst>
      <p:ext uri="{BB962C8B-B14F-4D97-AF65-F5344CB8AC3E}">
        <p14:creationId xmlns:p14="http://schemas.microsoft.com/office/powerpoint/2010/main" val="175323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The National Energy Research Scientific Computing Center (NERSC</a:t>
            </a:r>
            <a:r>
              <a:rPr lang="en-US" dirty="0" smtClean="0"/>
              <a:t>)</a:t>
            </a:r>
            <a:endParaRPr lang="en-US" dirty="0"/>
          </a:p>
        </p:txBody>
      </p:sp>
      <p:sp>
        <p:nvSpPr>
          <p:cNvPr id="5" name="Content Placeholder 4"/>
          <p:cNvSpPr>
            <a:spLocks noGrp="1"/>
          </p:cNvSpPr>
          <p:nvPr>
            <p:ph idx="1"/>
          </p:nvPr>
        </p:nvSpPr>
        <p:spPr>
          <a:xfrm>
            <a:off x="419100" y="1295400"/>
            <a:ext cx="5308600" cy="4305300"/>
          </a:xfrm>
        </p:spPr>
        <p:txBody>
          <a:bodyPr>
            <a:noAutofit/>
          </a:bodyPr>
          <a:lstStyle/>
          <a:p>
            <a:pPr marL="0" indent="0">
              <a:buNone/>
            </a:pPr>
            <a:r>
              <a:rPr lang="en-US" sz="2200" dirty="0" smtClean="0"/>
              <a:t>NERSC is </a:t>
            </a:r>
            <a:r>
              <a:rPr lang="en-US" sz="2200" dirty="0">
                <a:solidFill>
                  <a:srgbClr val="0000FF"/>
                </a:solidFill>
              </a:rPr>
              <a:t>the primary scientific computing facility </a:t>
            </a:r>
            <a:r>
              <a:rPr lang="en-US" sz="2200" dirty="0"/>
              <a:t>for the Office of Science in the U.S. Department of Energy. As one of the largest facilities in the world devoted to providing computational resources and expertise for basic scientific research, NERSC is a world leader in accelerating scientific discovery through computation. NERSC is a division of the Lawrence Berkeley National Laboratory, located in Berkeley, California.  NERSC itself is located at the UC Oakland Scientific Facility in Oakland, California</a:t>
            </a:r>
            <a:r>
              <a:rPr lang="en-US" sz="2200" dirty="0" smtClean="0"/>
              <a:t>.</a:t>
            </a:r>
            <a:endParaRPr lang="en-US" sz="2200" dirty="0">
              <a:solidFill>
                <a:srgbClr val="0000FF"/>
              </a:solidFill>
            </a:endParaRPr>
          </a:p>
        </p:txBody>
      </p:sp>
      <p:sp>
        <p:nvSpPr>
          <p:cNvPr id="3" name="Slide Number Placeholder 2"/>
          <p:cNvSpPr>
            <a:spLocks noGrp="1"/>
          </p:cNvSpPr>
          <p:nvPr>
            <p:ph type="sldNum" sz="quarter" idx="4"/>
          </p:nvPr>
        </p:nvSpPr>
        <p:spPr/>
        <p:txBody>
          <a:bodyPr/>
          <a:lstStyle/>
          <a:p>
            <a:r>
              <a:rPr lang="en-US" dirty="0" smtClean="0"/>
              <a:t>- </a:t>
            </a:r>
            <a:fld id="{D174BAF6-F8F2-EF4F-936C-8DF63288C82F}" type="slidenum">
              <a:rPr lang="en-US" smtClean="0"/>
              <a:pPr/>
              <a:t>2</a:t>
            </a:fld>
            <a:r>
              <a:rPr lang="en-US" dirty="0" smtClean="0"/>
              <a:t> -</a:t>
            </a:r>
            <a:endParaRPr lang="en-US" dirty="0"/>
          </a:p>
        </p:txBody>
      </p:sp>
      <p:pic>
        <p:nvPicPr>
          <p:cNvPr id="6" name="Picture 5" descr="2013_science_breakdown.png"/>
          <p:cNvPicPr>
            <a:picLocks noChangeAspect="1"/>
          </p:cNvPicPr>
          <p:nvPr/>
        </p:nvPicPr>
        <p:blipFill rotWithShape="1">
          <a:blip r:embed="rId2">
            <a:extLst>
              <a:ext uri="{28A0092B-C50C-407E-A947-70E740481C1C}">
                <a14:useLocalDpi xmlns:a14="http://schemas.microsoft.com/office/drawing/2010/main" val="0"/>
              </a:ext>
            </a:extLst>
          </a:blip>
          <a:srcRect l="23395" t="11577" r="23591" b="7061"/>
          <a:stretch/>
        </p:blipFill>
        <p:spPr>
          <a:xfrm>
            <a:off x="5609027" y="2184400"/>
            <a:ext cx="3331357" cy="3479800"/>
          </a:xfrm>
          <a:prstGeom prst="rect">
            <a:avLst/>
          </a:prstGeom>
        </p:spPr>
      </p:pic>
      <p:sp>
        <p:nvSpPr>
          <p:cNvPr id="7" name="TextBox 6"/>
          <p:cNvSpPr txBox="1"/>
          <p:nvPr/>
        </p:nvSpPr>
        <p:spPr>
          <a:xfrm>
            <a:off x="5524500" y="1435100"/>
            <a:ext cx="3416300" cy="707886"/>
          </a:xfrm>
          <a:prstGeom prst="rect">
            <a:avLst/>
          </a:prstGeom>
          <a:noFill/>
        </p:spPr>
        <p:txBody>
          <a:bodyPr wrap="square" rtlCol="0">
            <a:spAutoFit/>
          </a:bodyPr>
          <a:lstStyle/>
          <a:p>
            <a:pPr algn="ctr"/>
            <a:r>
              <a:rPr lang="en-US" sz="2000" b="1" i="1" dirty="0" smtClean="0"/>
              <a:t>2013 Breakdown of Allocations by Science Area </a:t>
            </a:r>
          </a:p>
        </p:txBody>
      </p:sp>
      <p:sp>
        <p:nvSpPr>
          <p:cNvPr id="8" name="Rectangle 7"/>
          <p:cNvSpPr/>
          <p:nvPr/>
        </p:nvSpPr>
        <p:spPr>
          <a:xfrm>
            <a:off x="419100" y="5762704"/>
            <a:ext cx="7975600" cy="430887"/>
          </a:xfrm>
          <a:prstGeom prst="rect">
            <a:avLst/>
          </a:prstGeom>
        </p:spPr>
        <p:txBody>
          <a:bodyPr wrap="square">
            <a:spAutoFit/>
          </a:bodyPr>
          <a:lstStyle/>
          <a:p>
            <a:r>
              <a:rPr lang="en-US" sz="2200" b="1" dirty="0" smtClean="0">
                <a:solidFill>
                  <a:srgbClr val="0000FF"/>
                </a:solidFill>
              </a:rPr>
              <a:t>More </a:t>
            </a:r>
            <a:r>
              <a:rPr lang="en-US" sz="2200" b="1" dirty="0">
                <a:solidFill>
                  <a:srgbClr val="0000FF"/>
                </a:solidFill>
              </a:rPr>
              <a:t>than 5,000 scientists from more than 700 research projects</a:t>
            </a:r>
          </a:p>
        </p:txBody>
      </p:sp>
    </p:spTree>
    <p:extLst>
      <p:ext uri="{BB962C8B-B14F-4D97-AF65-F5344CB8AC3E}">
        <p14:creationId xmlns:p14="http://schemas.microsoft.com/office/powerpoint/2010/main" val="1291923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and Tools collaboration</a:t>
            </a:r>
            <a:endParaRPr lang="en-US" dirty="0"/>
          </a:p>
        </p:txBody>
      </p:sp>
      <p:sp>
        <p:nvSpPr>
          <p:cNvPr id="3" name="Content Placeholder 2"/>
          <p:cNvSpPr>
            <a:spLocks noGrp="1"/>
          </p:cNvSpPr>
          <p:nvPr>
            <p:ph idx="1"/>
          </p:nvPr>
        </p:nvSpPr>
        <p:spPr>
          <a:xfrm>
            <a:off x="437959" y="1141450"/>
            <a:ext cx="8229600" cy="4830764"/>
          </a:xfrm>
        </p:spPr>
        <p:txBody>
          <a:bodyPr>
            <a:normAutofit fontScale="85000" lnSpcReduction="20000"/>
          </a:bodyPr>
          <a:lstStyle/>
          <a:p>
            <a:r>
              <a:rPr lang="en-US" dirty="0" smtClean="0"/>
              <a:t>Similar </a:t>
            </a:r>
            <a:r>
              <a:rPr lang="en-US" dirty="0"/>
              <a:t>resources as </a:t>
            </a:r>
            <a:r>
              <a:rPr lang="en-US" dirty="0" smtClean="0"/>
              <a:t>for the NESAP projects are available to the selected library and tools teams except Postdocs and Dungeon Sessions.</a:t>
            </a:r>
          </a:p>
          <a:p>
            <a:r>
              <a:rPr lang="en-US" dirty="0" smtClean="0"/>
              <a:t>Intel and Cray will provide:</a:t>
            </a:r>
          </a:p>
          <a:p>
            <a:pPr lvl="1"/>
            <a:r>
              <a:rPr lang="en-US" dirty="0" smtClean="0">
                <a:solidFill>
                  <a:srgbClr val="000000"/>
                </a:solidFill>
              </a:rPr>
              <a:t>Intel will provide </a:t>
            </a:r>
            <a:r>
              <a:rPr lang="en-US" dirty="0" smtClean="0">
                <a:solidFill>
                  <a:srgbClr val="0000FF"/>
                </a:solidFill>
              </a:rPr>
              <a:t>optimized </a:t>
            </a:r>
            <a:r>
              <a:rPr lang="en-US" dirty="0">
                <a:solidFill>
                  <a:srgbClr val="0000FF"/>
                </a:solidFill>
              </a:rPr>
              <a:t>MKL- </a:t>
            </a:r>
            <a:r>
              <a:rPr lang="en-US" dirty="0" smtClean="0">
                <a:solidFill>
                  <a:srgbClr val="0000FF"/>
                </a:solidFill>
              </a:rPr>
              <a:t>LAPACK/ScaLAPACK, FFT</a:t>
            </a:r>
          </a:p>
          <a:p>
            <a:pPr lvl="1"/>
            <a:r>
              <a:rPr lang="en-US" dirty="0" smtClean="0">
                <a:solidFill>
                  <a:srgbClr val="000000"/>
                </a:solidFill>
              </a:rPr>
              <a:t>Cray will provide </a:t>
            </a:r>
            <a:r>
              <a:rPr lang="en-US" dirty="0" smtClean="0">
                <a:solidFill>
                  <a:srgbClr val="0000FF"/>
                </a:solidFill>
              </a:rPr>
              <a:t>optimized MPI, </a:t>
            </a:r>
            <a:r>
              <a:rPr lang="en-US" dirty="0" err="1">
                <a:solidFill>
                  <a:srgbClr val="0000FF"/>
                </a:solidFill>
              </a:rPr>
              <a:t>libsci</a:t>
            </a:r>
            <a:r>
              <a:rPr lang="en-US" dirty="0">
                <a:solidFill>
                  <a:srgbClr val="0000FF"/>
                </a:solidFill>
              </a:rPr>
              <a:t> for LAPACK/</a:t>
            </a:r>
            <a:r>
              <a:rPr lang="en-US" dirty="0" err="1">
                <a:solidFill>
                  <a:srgbClr val="0000FF"/>
                </a:solidFill>
              </a:rPr>
              <a:t>ScaLAPACK</a:t>
            </a:r>
            <a:r>
              <a:rPr lang="en-US" dirty="0">
                <a:solidFill>
                  <a:srgbClr val="0000FF"/>
                </a:solidFill>
              </a:rPr>
              <a:t>, </a:t>
            </a:r>
            <a:r>
              <a:rPr lang="en-US" dirty="0" smtClean="0">
                <a:solidFill>
                  <a:srgbClr val="0000FF"/>
                </a:solidFill>
              </a:rPr>
              <a:t>FFT </a:t>
            </a:r>
            <a:r>
              <a:rPr lang="en-US" dirty="0" smtClean="0">
                <a:solidFill>
                  <a:srgbClr val="000000"/>
                </a:solidFill>
              </a:rPr>
              <a:t>and other Math libraries, I/O, and many other scientific libraries </a:t>
            </a:r>
          </a:p>
          <a:p>
            <a:r>
              <a:rPr lang="en-US" dirty="0" smtClean="0">
                <a:solidFill>
                  <a:srgbClr val="000000"/>
                </a:solidFill>
              </a:rPr>
              <a:t>Developers </a:t>
            </a:r>
            <a:r>
              <a:rPr lang="en-US" dirty="0">
                <a:solidFill>
                  <a:srgbClr val="000000"/>
                </a:solidFill>
              </a:rPr>
              <a:t>transition codes to </a:t>
            </a:r>
            <a:r>
              <a:rPr lang="en-US" dirty="0" smtClean="0">
                <a:solidFill>
                  <a:srgbClr val="000000"/>
                </a:solidFill>
              </a:rPr>
              <a:t>Cori</a:t>
            </a:r>
            <a:endParaRPr lang="en-US" dirty="0" smtClean="0">
              <a:solidFill>
                <a:srgbClr val="0000FF"/>
              </a:solidFill>
            </a:endParaRPr>
          </a:p>
          <a:p>
            <a:pPr lvl="1"/>
            <a:r>
              <a:rPr lang="en-US" dirty="0" smtClean="0"/>
              <a:t>FFTW, </a:t>
            </a:r>
            <a:r>
              <a:rPr lang="en-US" dirty="0" err="1" smtClean="0"/>
              <a:t>PETSc</a:t>
            </a:r>
            <a:r>
              <a:rPr lang="en-US" dirty="0" smtClean="0"/>
              <a:t>, </a:t>
            </a:r>
            <a:r>
              <a:rPr lang="en-US" dirty="0" err="1" smtClean="0"/>
              <a:t>Trilinos</a:t>
            </a:r>
            <a:r>
              <a:rPr lang="en-US" dirty="0" smtClean="0"/>
              <a:t>, </a:t>
            </a:r>
            <a:r>
              <a:rPr lang="en-US" dirty="0"/>
              <a:t>HYPRE, </a:t>
            </a:r>
            <a:r>
              <a:rPr lang="en-US" dirty="0" smtClean="0"/>
              <a:t>SuperLU, MUMPS,GA </a:t>
            </a:r>
          </a:p>
          <a:p>
            <a:pPr lvl="1"/>
            <a:r>
              <a:rPr lang="en-US" dirty="0" smtClean="0"/>
              <a:t>Tools</a:t>
            </a:r>
          </a:p>
          <a:p>
            <a:r>
              <a:rPr lang="en-US" dirty="0" smtClean="0"/>
              <a:t>NERSC </a:t>
            </a:r>
            <a:r>
              <a:rPr lang="en-US" dirty="0"/>
              <a:t>will coordinate </a:t>
            </a:r>
            <a:r>
              <a:rPr lang="en-US" dirty="0" smtClean="0"/>
              <a:t>between vendors, developers and users to help focus optimization efforts </a:t>
            </a:r>
            <a:r>
              <a:rPr lang="en-US" dirty="0"/>
              <a:t>on the most used library </a:t>
            </a:r>
            <a:r>
              <a:rPr lang="en-US" dirty="0" smtClean="0"/>
              <a:t>routines with your feedback. Will also coordinate with other labs.</a:t>
            </a:r>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20</a:t>
            </a:fld>
            <a:r>
              <a:rPr lang="en-US" smtClean="0"/>
              <a:t> -</a:t>
            </a:r>
            <a:endParaRPr lang="en-US" dirty="0"/>
          </a:p>
        </p:txBody>
      </p:sp>
    </p:spTree>
    <p:extLst>
      <p:ext uri="{BB962C8B-B14F-4D97-AF65-F5344CB8AC3E}">
        <p14:creationId xmlns:p14="http://schemas.microsoft.com/office/powerpoint/2010/main" val="42405168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Thank you</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21</a:t>
            </a:fld>
            <a:r>
              <a:rPr lang="en-US" smtClean="0"/>
              <a:t> -</a:t>
            </a:r>
            <a:endParaRPr lang="en-US" dirty="0"/>
          </a:p>
        </p:txBody>
      </p:sp>
      <p:sp>
        <p:nvSpPr>
          <p:cNvPr id="5" name="Date Placeholder 4"/>
          <p:cNvSpPr>
            <a:spLocks noGrp="1"/>
          </p:cNvSpPr>
          <p:nvPr>
            <p:ph type="dt" sz="half" idx="4294967295"/>
          </p:nvPr>
        </p:nvSpPr>
        <p:spPr>
          <a:xfrm>
            <a:off x="5551488" y="5781675"/>
            <a:ext cx="3592512" cy="631825"/>
          </a:xfrm>
          <a:prstGeom prst="rect">
            <a:avLst/>
          </a:prstGeom>
        </p:spPr>
        <p:txBody>
          <a:bodyPr/>
          <a:lstStyle/>
          <a:p>
            <a:r>
              <a:rPr lang="en-US" sz="1600" dirty="0" err="1" smtClean="0"/>
              <a:t>NWChem</a:t>
            </a:r>
            <a:r>
              <a:rPr lang="en-US" sz="1600" dirty="0" smtClean="0"/>
              <a:t> Workshop </a:t>
            </a:r>
          </a:p>
          <a:p>
            <a:r>
              <a:rPr lang="en-US" sz="1600" dirty="0" smtClean="0"/>
              <a:t>Seattle, WA</a:t>
            </a:r>
          </a:p>
          <a:p>
            <a:r>
              <a:rPr lang="en-US" sz="1600" dirty="0" smtClean="0"/>
              <a:t>October 28, 2014</a:t>
            </a:r>
            <a:endParaRPr lang="en-US" sz="1600" dirty="0"/>
          </a:p>
        </p:txBody>
      </p:sp>
    </p:spTree>
    <p:extLst>
      <p:ext uri="{BB962C8B-B14F-4D97-AF65-F5344CB8AC3E}">
        <p14:creationId xmlns:p14="http://schemas.microsoft.com/office/powerpoint/2010/main" val="36234790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57857" y="1821316"/>
            <a:ext cx="2984454" cy="4432815"/>
            <a:chOff x="3057857" y="1821316"/>
            <a:chExt cx="2984454" cy="4432815"/>
          </a:xfrm>
          <a:solidFill>
            <a:schemeClr val="bg2">
              <a:lumMod val="90000"/>
            </a:schemeClr>
          </a:solidFill>
        </p:grpSpPr>
        <p:sp>
          <p:nvSpPr>
            <p:cNvPr id="20" name="Right Arrow 19"/>
            <p:cNvSpPr/>
            <p:nvPr/>
          </p:nvSpPr>
          <p:spPr>
            <a:xfrm>
              <a:off x="3105833" y="4762151"/>
              <a:ext cx="1088439" cy="608223"/>
            </a:xfrm>
            <a:prstGeom prst="rightArrow">
              <a:avLst>
                <a:gd name="adj1" fmla="val 12822"/>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233160" y="1821316"/>
              <a:ext cx="342638" cy="10855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ight Arrow 51"/>
            <p:cNvSpPr/>
            <p:nvPr/>
          </p:nvSpPr>
          <p:spPr>
            <a:xfrm>
              <a:off x="3170188" y="5645908"/>
              <a:ext cx="858089" cy="608223"/>
            </a:xfrm>
            <a:prstGeom prst="rightArrow">
              <a:avLst>
                <a:gd name="adj1" fmla="val 12822"/>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Bent Arrow 47"/>
            <p:cNvSpPr/>
            <p:nvPr/>
          </p:nvSpPr>
          <p:spPr>
            <a:xfrm rot="5400000" flipV="1">
              <a:off x="4455247" y="4023667"/>
              <a:ext cx="1954260" cy="868014"/>
            </a:xfrm>
            <a:prstGeom prst="bentArrow">
              <a:avLst>
                <a:gd name="adj1" fmla="val 25000"/>
                <a:gd name="adj2" fmla="val 5615"/>
                <a:gd name="adj3" fmla="val 2500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5400000" flipV="1">
              <a:off x="5194886" y="4207472"/>
              <a:ext cx="821871" cy="872979"/>
            </a:xfrm>
            <a:prstGeom prst="bentArrow">
              <a:avLst>
                <a:gd name="adj1" fmla="val 25000"/>
                <a:gd name="adj2" fmla="val 5744"/>
                <a:gd name="adj3" fmla="val 2500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Bent Arrow 49"/>
            <p:cNvSpPr/>
            <p:nvPr/>
          </p:nvSpPr>
          <p:spPr>
            <a:xfrm rot="5400000" flipV="1">
              <a:off x="3959328" y="3520796"/>
              <a:ext cx="2749530" cy="1078486"/>
            </a:xfrm>
            <a:prstGeom prst="bentArrow">
              <a:avLst>
                <a:gd name="adj1" fmla="val 25000"/>
                <a:gd name="adj2" fmla="val 5035"/>
                <a:gd name="adj3" fmla="val 2500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1" name="Bent Arrow 50"/>
            <p:cNvSpPr/>
            <p:nvPr/>
          </p:nvSpPr>
          <p:spPr>
            <a:xfrm rot="5400000" flipV="1">
              <a:off x="3729210" y="2678677"/>
              <a:ext cx="3145127" cy="1437155"/>
            </a:xfrm>
            <a:prstGeom prst="bentArrow">
              <a:avLst>
                <a:gd name="adj1" fmla="val 25000"/>
                <a:gd name="adj2" fmla="val 4215"/>
                <a:gd name="adj3" fmla="val 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Right Arrow 41"/>
            <p:cNvSpPr/>
            <p:nvPr/>
          </p:nvSpPr>
          <p:spPr>
            <a:xfrm>
              <a:off x="5467125" y="4990097"/>
              <a:ext cx="409969" cy="412921"/>
            </a:xfrm>
            <a:prstGeom prst="rightArrow">
              <a:avLst>
                <a:gd name="adj1" fmla="val 23146"/>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dirty="0">
                <a:solidFill>
                  <a:schemeClr val="tx1"/>
                </a:solidFill>
              </a:endParaRPr>
            </a:p>
          </p:txBody>
        </p:sp>
        <p:sp>
          <p:nvSpPr>
            <p:cNvPr id="43" name="Right Arrow 42"/>
            <p:cNvSpPr/>
            <p:nvPr/>
          </p:nvSpPr>
          <p:spPr>
            <a:xfrm>
              <a:off x="5442721" y="5410204"/>
              <a:ext cx="409969" cy="412921"/>
            </a:xfrm>
            <a:prstGeom prst="rightArrow">
              <a:avLst>
                <a:gd name="adj1" fmla="val 23146"/>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dirty="0">
                <a:solidFill>
                  <a:schemeClr val="tx1"/>
                </a:solidFill>
              </a:endParaRPr>
            </a:p>
          </p:txBody>
        </p:sp>
        <p:sp>
          <p:nvSpPr>
            <p:cNvPr id="44" name="Right Arrow 43"/>
            <p:cNvSpPr/>
            <p:nvPr/>
          </p:nvSpPr>
          <p:spPr>
            <a:xfrm>
              <a:off x="5442721" y="5836388"/>
              <a:ext cx="409969" cy="412921"/>
            </a:xfrm>
            <a:prstGeom prst="rightArrow">
              <a:avLst>
                <a:gd name="adj1" fmla="val 23146"/>
                <a:gd name="adj2" fmla="val 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i="1" dirty="0">
                <a:solidFill>
                  <a:schemeClr val="tx1"/>
                </a:solidFill>
              </a:endParaRPr>
            </a:p>
          </p:txBody>
        </p:sp>
        <p:sp>
          <p:nvSpPr>
            <p:cNvPr id="41" name="Bent Arrow 40"/>
            <p:cNvSpPr/>
            <p:nvPr/>
          </p:nvSpPr>
          <p:spPr>
            <a:xfrm rot="5400000">
              <a:off x="3250274" y="3991692"/>
              <a:ext cx="854150" cy="1238984"/>
            </a:xfrm>
            <a:prstGeom prst="bentArrow">
              <a:avLst>
                <a:gd name="adj1" fmla="val 25000"/>
                <a:gd name="adj2" fmla="val 6332"/>
                <a:gd name="adj3" fmla="val 2500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5400000">
              <a:off x="2534260" y="3009375"/>
              <a:ext cx="2660774" cy="1260112"/>
            </a:xfrm>
            <a:prstGeom prst="bentArrow">
              <a:avLst>
                <a:gd name="adj1" fmla="val 25000"/>
                <a:gd name="adj2" fmla="val 4455"/>
                <a:gd name="adj3" fmla="val 0"/>
                <a:gd name="adj4" fmla="val 43750"/>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Rectangle 37"/>
            <p:cNvSpPr/>
            <p:nvPr/>
          </p:nvSpPr>
          <p:spPr>
            <a:xfrm>
              <a:off x="3236142" y="3286873"/>
              <a:ext cx="369609" cy="108558"/>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60342" y="311113"/>
            <a:ext cx="6780933" cy="507740"/>
          </a:xfrm>
        </p:spPr>
        <p:txBody>
          <a:bodyPr/>
          <a:lstStyle/>
          <a:p>
            <a:r>
              <a:rPr lang="en-US" dirty="0" smtClean="0"/>
              <a:t>NERSC Resources</a:t>
            </a:r>
            <a:endParaRPr lang="en-US" dirty="0"/>
          </a:p>
        </p:txBody>
      </p:sp>
      <p:graphicFrame>
        <p:nvGraphicFramePr>
          <p:cNvPr id="4" name="Diagram 3"/>
          <p:cNvGraphicFramePr/>
          <p:nvPr>
            <p:extLst>
              <p:ext uri="{D42A27DB-BD31-4B8C-83A1-F6EECF244321}">
                <p14:modId xmlns:p14="http://schemas.microsoft.com/office/powerpoint/2010/main" val="3710093484"/>
              </p:ext>
            </p:extLst>
          </p:nvPr>
        </p:nvGraphicFramePr>
        <p:xfrm>
          <a:off x="238383" y="1234966"/>
          <a:ext cx="3036913" cy="1609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600148422"/>
              </p:ext>
            </p:extLst>
          </p:nvPr>
        </p:nvGraphicFramePr>
        <p:xfrm>
          <a:off x="246984" y="4643735"/>
          <a:ext cx="3019554" cy="819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1383925754"/>
              </p:ext>
            </p:extLst>
          </p:nvPr>
        </p:nvGraphicFramePr>
        <p:xfrm>
          <a:off x="247142" y="2932714"/>
          <a:ext cx="3019395" cy="15820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981164023"/>
              </p:ext>
            </p:extLst>
          </p:nvPr>
        </p:nvGraphicFramePr>
        <p:xfrm>
          <a:off x="5772652" y="4890832"/>
          <a:ext cx="2897866" cy="13326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Diagram 10"/>
          <p:cNvGraphicFramePr/>
          <p:nvPr>
            <p:extLst>
              <p:ext uri="{D42A27DB-BD31-4B8C-83A1-F6EECF244321}">
                <p14:modId xmlns:p14="http://schemas.microsoft.com/office/powerpoint/2010/main" val="688139446"/>
              </p:ext>
            </p:extLst>
          </p:nvPr>
        </p:nvGraphicFramePr>
        <p:xfrm>
          <a:off x="5781411" y="1235479"/>
          <a:ext cx="2897498" cy="3495217"/>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15" name="Picture 14"/>
          <p:cNvPicPr>
            <a:picLocks noChangeAspect="1"/>
          </p:cNvPicPr>
          <p:nvPr/>
        </p:nvPicPr>
        <p:blipFill>
          <a:blip r:embed="rId28" cstate="print">
            <a:alphaModFix/>
            <a:extLst>
              <a:ext uri="{28A0092B-C50C-407E-A947-70E740481C1C}">
                <a14:useLocalDpi xmlns:a14="http://schemas.microsoft.com/office/drawing/2010/main"/>
              </a:ext>
            </a:extLst>
          </a:blip>
          <a:stretch>
            <a:fillRect/>
          </a:stretch>
        </p:blipFill>
        <p:spPr>
          <a:xfrm>
            <a:off x="7329192" y="5011982"/>
            <a:ext cx="927237" cy="1111426"/>
          </a:xfrm>
          <a:prstGeom prst="rect">
            <a:avLst/>
          </a:prstGeom>
        </p:spPr>
      </p:pic>
      <p:pic>
        <p:nvPicPr>
          <p:cNvPr id="17" name="Picture 16" descr="hopper.png"/>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498539" y="1576560"/>
            <a:ext cx="2577571" cy="945920"/>
          </a:xfrm>
          <a:prstGeom prst="rect">
            <a:avLst/>
          </a:prstGeom>
          <a:ln w="38100" cmpd="sng">
            <a:solidFill>
              <a:schemeClr val="tx2"/>
            </a:solidFill>
          </a:ln>
        </p:spPr>
      </p:pic>
      <p:sp>
        <p:nvSpPr>
          <p:cNvPr id="18" name="TextBox 17"/>
          <p:cNvSpPr txBox="1"/>
          <p:nvPr/>
        </p:nvSpPr>
        <p:spPr>
          <a:xfrm>
            <a:off x="464400" y="4648085"/>
            <a:ext cx="2608384" cy="738664"/>
          </a:xfrm>
          <a:prstGeom prst="rect">
            <a:avLst/>
          </a:prstGeom>
          <a:noFill/>
        </p:spPr>
        <p:txBody>
          <a:bodyPr wrap="square" rtlCol="0">
            <a:spAutoFit/>
          </a:bodyPr>
          <a:lstStyle/>
          <a:p>
            <a:pPr algn="ctr"/>
            <a:r>
              <a:rPr lang="en-US" sz="1400" dirty="0" smtClean="0">
                <a:solidFill>
                  <a:schemeClr val="bg1"/>
                </a:solidFill>
              </a:rPr>
              <a:t>Production Clusters</a:t>
            </a:r>
            <a:endParaRPr lang="en-US" sz="1400" dirty="0">
              <a:solidFill>
                <a:schemeClr val="bg1"/>
              </a:solidFill>
            </a:endParaRPr>
          </a:p>
          <a:p>
            <a:pPr algn="ctr"/>
            <a:r>
              <a:rPr lang="en-US" sz="1400" i="1" dirty="0" smtClean="0">
                <a:solidFill>
                  <a:schemeClr val="bg1"/>
                </a:solidFill>
              </a:rPr>
              <a:t>Carver, PDSF, JGI,KBASE,HEP</a:t>
            </a:r>
            <a:endParaRPr lang="en-US" sz="1400" i="1" dirty="0">
              <a:solidFill>
                <a:schemeClr val="bg1"/>
              </a:solidFill>
            </a:endParaRPr>
          </a:p>
          <a:p>
            <a:pPr algn="ctr"/>
            <a:r>
              <a:rPr lang="en-US" sz="1400" i="1" dirty="0" smtClean="0">
                <a:solidFill>
                  <a:schemeClr val="bg1"/>
                </a:solidFill>
              </a:rPr>
              <a:t> 14x QDR</a:t>
            </a:r>
          </a:p>
        </p:txBody>
      </p:sp>
      <p:sp>
        <p:nvSpPr>
          <p:cNvPr id="19" name="Can 18"/>
          <p:cNvSpPr/>
          <p:nvPr/>
        </p:nvSpPr>
        <p:spPr>
          <a:xfrm>
            <a:off x="5941510" y="1448452"/>
            <a:ext cx="868312" cy="60726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Global</a:t>
            </a:r>
          </a:p>
          <a:p>
            <a:pPr algn="ctr"/>
            <a:r>
              <a:rPr lang="en-US" sz="1400" dirty="0" smtClean="0">
                <a:solidFill>
                  <a:schemeClr val="tx1"/>
                </a:solidFill>
              </a:rPr>
              <a:t>Scratch </a:t>
            </a:r>
            <a:endParaRPr lang="en-US" sz="1400" dirty="0">
              <a:solidFill>
                <a:schemeClr val="tx1"/>
              </a:solidFill>
            </a:endParaRPr>
          </a:p>
        </p:txBody>
      </p:sp>
      <p:sp>
        <p:nvSpPr>
          <p:cNvPr id="26" name="TextBox 25"/>
          <p:cNvSpPr txBox="1"/>
          <p:nvPr/>
        </p:nvSpPr>
        <p:spPr>
          <a:xfrm>
            <a:off x="6866285" y="1347537"/>
            <a:ext cx="1718475" cy="584776"/>
          </a:xfrm>
          <a:prstGeom prst="rect">
            <a:avLst/>
          </a:prstGeom>
          <a:noFill/>
        </p:spPr>
        <p:txBody>
          <a:bodyPr wrap="square" rtlCol="0">
            <a:spAutoFit/>
          </a:bodyPr>
          <a:lstStyle/>
          <a:p>
            <a:r>
              <a:rPr lang="en-US" sz="1600" b="1" i="1" dirty="0" smtClean="0">
                <a:solidFill>
                  <a:schemeClr val="bg1"/>
                </a:solidFill>
              </a:rPr>
              <a:t>3.6 PB</a:t>
            </a:r>
          </a:p>
          <a:p>
            <a:r>
              <a:rPr lang="en-US" sz="1600" b="1" i="1" dirty="0" smtClean="0">
                <a:solidFill>
                  <a:schemeClr val="bg1"/>
                </a:solidFill>
              </a:rPr>
              <a:t>5 x SFA12KE</a:t>
            </a:r>
          </a:p>
        </p:txBody>
      </p:sp>
      <p:sp>
        <p:nvSpPr>
          <p:cNvPr id="27" name="Can 26"/>
          <p:cNvSpPr/>
          <p:nvPr/>
        </p:nvSpPr>
        <p:spPr>
          <a:xfrm>
            <a:off x="5979311" y="2279049"/>
            <a:ext cx="868312" cy="60726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/project </a:t>
            </a:r>
            <a:endParaRPr lang="en-US" sz="1400" dirty="0">
              <a:solidFill>
                <a:schemeClr val="tx1"/>
              </a:solidFill>
            </a:endParaRPr>
          </a:p>
        </p:txBody>
      </p:sp>
      <p:sp>
        <p:nvSpPr>
          <p:cNvPr id="28" name="TextBox 27"/>
          <p:cNvSpPr txBox="1"/>
          <p:nvPr/>
        </p:nvSpPr>
        <p:spPr>
          <a:xfrm>
            <a:off x="6899861" y="2101717"/>
            <a:ext cx="1733406" cy="830997"/>
          </a:xfrm>
          <a:prstGeom prst="rect">
            <a:avLst/>
          </a:prstGeom>
          <a:noFill/>
        </p:spPr>
        <p:txBody>
          <a:bodyPr wrap="square" rtlCol="0">
            <a:spAutoFit/>
          </a:bodyPr>
          <a:lstStyle/>
          <a:p>
            <a:r>
              <a:rPr lang="en-US" sz="1600" b="1" dirty="0">
                <a:solidFill>
                  <a:schemeClr val="bg1"/>
                </a:solidFill>
              </a:rPr>
              <a:t>5</a:t>
            </a:r>
            <a:r>
              <a:rPr lang="en-US" sz="1600" b="1" dirty="0" smtClean="0">
                <a:solidFill>
                  <a:schemeClr val="bg1"/>
                </a:solidFill>
              </a:rPr>
              <a:t> PB</a:t>
            </a:r>
            <a:endParaRPr lang="en-US" sz="1600" b="1" i="1" dirty="0">
              <a:solidFill>
                <a:schemeClr val="bg1"/>
              </a:solidFill>
            </a:endParaRPr>
          </a:p>
          <a:p>
            <a:r>
              <a:rPr lang="en-US" sz="1600" b="1" dirty="0" smtClean="0">
                <a:solidFill>
                  <a:schemeClr val="bg1"/>
                </a:solidFill>
              </a:rPr>
              <a:t>DDN9900 &amp; </a:t>
            </a:r>
            <a:r>
              <a:rPr lang="en-US" sz="1600" b="1" dirty="0" err="1" smtClean="0">
                <a:solidFill>
                  <a:schemeClr val="bg1"/>
                </a:solidFill>
              </a:rPr>
              <a:t>NexSAN</a:t>
            </a:r>
            <a:endParaRPr lang="en-US" sz="1600" b="1" dirty="0">
              <a:solidFill>
                <a:schemeClr val="bg1"/>
              </a:solidFill>
            </a:endParaRPr>
          </a:p>
        </p:txBody>
      </p:sp>
      <p:sp>
        <p:nvSpPr>
          <p:cNvPr id="29" name="Can 28"/>
          <p:cNvSpPr/>
          <p:nvPr/>
        </p:nvSpPr>
        <p:spPr>
          <a:xfrm>
            <a:off x="6006509" y="3032346"/>
            <a:ext cx="868312" cy="607265"/>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/home</a:t>
            </a:r>
          </a:p>
        </p:txBody>
      </p:sp>
      <p:sp>
        <p:nvSpPr>
          <p:cNvPr id="30" name="TextBox 29"/>
          <p:cNvSpPr txBox="1"/>
          <p:nvPr/>
        </p:nvSpPr>
        <p:spPr>
          <a:xfrm>
            <a:off x="6876610" y="3025259"/>
            <a:ext cx="2004156" cy="584776"/>
          </a:xfrm>
          <a:prstGeom prst="rect">
            <a:avLst/>
          </a:prstGeom>
          <a:noFill/>
        </p:spPr>
        <p:txBody>
          <a:bodyPr wrap="square" rtlCol="0">
            <a:spAutoFit/>
          </a:bodyPr>
          <a:lstStyle/>
          <a:p>
            <a:r>
              <a:rPr lang="en-US" sz="1600" b="1" i="1" dirty="0" smtClean="0">
                <a:solidFill>
                  <a:schemeClr val="bg1"/>
                </a:solidFill>
              </a:rPr>
              <a:t>250 TB</a:t>
            </a:r>
          </a:p>
          <a:p>
            <a:r>
              <a:rPr lang="en-US" sz="1600" b="1" i="1" dirty="0" err="1" smtClean="0">
                <a:solidFill>
                  <a:schemeClr val="bg1"/>
                </a:solidFill>
              </a:rPr>
              <a:t>NetApp</a:t>
            </a:r>
            <a:r>
              <a:rPr lang="en-US" sz="1600" b="1" i="1" dirty="0" smtClean="0">
                <a:solidFill>
                  <a:schemeClr val="bg1"/>
                </a:solidFill>
              </a:rPr>
              <a:t> 5460</a:t>
            </a:r>
            <a:endParaRPr lang="en-US" sz="1600" b="1" i="1" dirty="0">
              <a:solidFill>
                <a:schemeClr val="bg1"/>
              </a:solidFill>
            </a:endParaRPr>
          </a:p>
        </p:txBody>
      </p:sp>
      <p:sp>
        <p:nvSpPr>
          <p:cNvPr id="31" name="TextBox 30"/>
          <p:cNvSpPr txBox="1"/>
          <p:nvPr/>
        </p:nvSpPr>
        <p:spPr>
          <a:xfrm>
            <a:off x="6819121" y="3653478"/>
            <a:ext cx="1806213" cy="1077218"/>
          </a:xfrm>
          <a:prstGeom prst="rect">
            <a:avLst/>
          </a:prstGeom>
          <a:noFill/>
        </p:spPr>
        <p:txBody>
          <a:bodyPr wrap="square" rtlCol="0">
            <a:spAutoFit/>
          </a:bodyPr>
          <a:lstStyle/>
          <a:p>
            <a:pPr algn="ctr"/>
            <a:r>
              <a:rPr lang="en-US" sz="1600" b="1" i="1" dirty="0" smtClean="0">
                <a:solidFill>
                  <a:schemeClr val="bg1"/>
                </a:solidFill>
              </a:rPr>
              <a:t>50 PB stored, 240 PB capacity, 20 years of community data</a:t>
            </a:r>
          </a:p>
        </p:txBody>
      </p:sp>
      <p:sp>
        <p:nvSpPr>
          <p:cNvPr id="32" name="Sequential Access Storage 31"/>
          <p:cNvSpPr/>
          <p:nvPr/>
        </p:nvSpPr>
        <p:spPr>
          <a:xfrm>
            <a:off x="5958658" y="3783722"/>
            <a:ext cx="897533" cy="694550"/>
          </a:xfrm>
          <a:prstGeom prst="flowChartMagneticTape">
            <a:avLst/>
          </a:prstGeom>
          <a:gradFill>
            <a:gsLst>
              <a:gs pos="0">
                <a:srgbClr val="4FA556"/>
              </a:gs>
              <a:gs pos="100000">
                <a:srgbClr val="A6F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HPSS</a:t>
            </a:r>
            <a:endParaRPr lang="en-US" sz="1600" dirty="0"/>
          </a:p>
        </p:txBody>
      </p:sp>
      <p:sp>
        <p:nvSpPr>
          <p:cNvPr id="34" name="TextBox 33"/>
          <p:cNvSpPr txBox="1"/>
          <p:nvPr/>
        </p:nvSpPr>
        <p:spPr>
          <a:xfrm>
            <a:off x="3393225" y="2442051"/>
            <a:ext cx="821688" cy="246221"/>
          </a:xfrm>
          <a:prstGeom prst="rect">
            <a:avLst/>
          </a:prstGeom>
          <a:noFill/>
        </p:spPr>
        <p:txBody>
          <a:bodyPr wrap="square" rtlCol="0">
            <a:spAutoFit/>
          </a:bodyPr>
          <a:lstStyle/>
          <a:p>
            <a:r>
              <a:rPr lang="en-US" sz="1000" i="1" dirty="0"/>
              <a:t>16 </a:t>
            </a:r>
            <a:r>
              <a:rPr lang="en-US" sz="1000" i="1" dirty="0" smtClean="0"/>
              <a:t>x QDR </a:t>
            </a:r>
            <a:r>
              <a:rPr lang="en-US" sz="1000" i="1" dirty="0"/>
              <a:t>IB</a:t>
            </a:r>
          </a:p>
        </p:txBody>
      </p:sp>
      <p:sp>
        <p:nvSpPr>
          <p:cNvPr id="35" name="Can 34"/>
          <p:cNvSpPr/>
          <p:nvPr/>
        </p:nvSpPr>
        <p:spPr>
          <a:xfrm>
            <a:off x="3467218" y="1524834"/>
            <a:ext cx="803676" cy="570799"/>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i="1" dirty="0">
                <a:solidFill>
                  <a:schemeClr val="tx1"/>
                </a:solidFill>
              </a:rPr>
              <a:t>2.2 </a:t>
            </a:r>
            <a:r>
              <a:rPr lang="en-US" sz="1000" i="1" dirty="0" smtClean="0">
                <a:solidFill>
                  <a:schemeClr val="tx1"/>
                </a:solidFill>
              </a:rPr>
              <a:t>PB Local Scratch</a:t>
            </a:r>
            <a:endParaRPr lang="en-US" sz="1000" i="1" dirty="0">
              <a:solidFill>
                <a:schemeClr val="tx1"/>
              </a:solidFill>
            </a:endParaRPr>
          </a:p>
          <a:p>
            <a:pPr algn="ctr"/>
            <a:r>
              <a:rPr lang="en-US" sz="1000" i="1" dirty="0" smtClean="0">
                <a:solidFill>
                  <a:schemeClr val="tx1"/>
                </a:solidFill>
              </a:rPr>
              <a:t>70 </a:t>
            </a:r>
            <a:r>
              <a:rPr lang="en-US" sz="1000" i="1" dirty="0">
                <a:solidFill>
                  <a:schemeClr val="tx1"/>
                </a:solidFill>
              </a:rPr>
              <a:t>GB/s</a:t>
            </a:r>
          </a:p>
        </p:txBody>
      </p:sp>
      <p:sp>
        <p:nvSpPr>
          <p:cNvPr id="37" name="Can 36"/>
          <p:cNvSpPr/>
          <p:nvPr/>
        </p:nvSpPr>
        <p:spPr>
          <a:xfrm>
            <a:off x="3459077" y="3020256"/>
            <a:ext cx="803676" cy="565887"/>
          </a:xfrm>
          <a:prstGeom prst="ca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000" i="1" dirty="0" smtClean="0">
                <a:solidFill>
                  <a:schemeClr val="tx1"/>
                </a:solidFill>
              </a:rPr>
              <a:t>6.4 </a:t>
            </a:r>
            <a:r>
              <a:rPr lang="en-US" sz="1000" i="1" dirty="0">
                <a:solidFill>
                  <a:schemeClr val="tx1"/>
                </a:solidFill>
              </a:rPr>
              <a:t>PB Local </a:t>
            </a:r>
            <a:r>
              <a:rPr lang="en-US" sz="1000" i="1" dirty="0" smtClean="0">
                <a:solidFill>
                  <a:schemeClr val="tx1"/>
                </a:solidFill>
              </a:rPr>
              <a:t>Scratch</a:t>
            </a:r>
            <a:endParaRPr lang="en-US" sz="1000" i="1" dirty="0">
              <a:solidFill>
                <a:schemeClr val="tx1"/>
              </a:solidFill>
            </a:endParaRPr>
          </a:p>
          <a:p>
            <a:pPr algn="ctr"/>
            <a:r>
              <a:rPr lang="en-US" sz="1000" i="1" dirty="0" smtClean="0">
                <a:solidFill>
                  <a:schemeClr val="tx1"/>
                </a:solidFill>
              </a:rPr>
              <a:t>140 </a:t>
            </a:r>
            <a:r>
              <a:rPr lang="en-US" sz="1000" i="1" dirty="0">
                <a:solidFill>
                  <a:schemeClr val="tx1"/>
                </a:solidFill>
              </a:rPr>
              <a:t>GB/s</a:t>
            </a:r>
          </a:p>
        </p:txBody>
      </p:sp>
      <p:sp>
        <p:nvSpPr>
          <p:cNvPr id="39" name="TextBox 38"/>
          <p:cNvSpPr txBox="1"/>
          <p:nvPr/>
        </p:nvSpPr>
        <p:spPr>
          <a:xfrm>
            <a:off x="3381756" y="3937886"/>
            <a:ext cx="795599" cy="246221"/>
          </a:xfrm>
          <a:prstGeom prst="rect">
            <a:avLst/>
          </a:prstGeom>
          <a:noFill/>
        </p:spPr>
        <p:txBody>
          <a:bodyPr wrap="square" rtlCol="0">
            <a:spAutoFit/>
          </a:bodyPr>
          <a:lstStyle/>
          <a:p>
            <a:r>
              <a:rPr lang="en-US" sz="1000" i="1" dirty="0" smtClean="0"/>
              <a:t>16</a:t>
            </a:r>
            <a:r>
              <a:rPr lang="en-US" sz="1000" i="1" dirty="0"/>
              <a:t> </a:t>
            </a:r>
            <a:r>
              <a:rPr lang="en-US" sz="1000" i="1" dirty="0" smtClean="0"/>
              <a:t>x FDR IB</a:t>
            </a:r>
            <a:endParaRPr lang="en-US" sz="1000" i="1" dirty="0"/>
          </a:p>
        </p:txBody>
      </p:sp>
      <p:graphicFrame>
        <p:nvGraphicFramePr>
          <p:cNvPr id="25" name="Diagram 24"/>
          <p:cNvGraphicFramePr/>
          <p:nvPr>
            <p:extLst>
              <p:ext uri="{D42A27DB-BD31-4B8C-83A1-F6EECF244321}">
                <p14:modId xmlns:p14="http://schemas.microsoft.com/office/powerpoint/2010/main" val="3863927894"/>
              </p:ext>
            </p:extLst>
          </p:nvPr>
        </p:nvGraphicFramePr>
        <p:xfrm>
          <a:off x="3599946" y="4864556"/>
          <a:ext cx="1906582" cy="1424543"/>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14" name="TextBox 13"/>
          <p:cNvSpPr txBox="1"/>
          <p:nvPr/>
        </p:nvSpPr>
        <p:spPr>
          <a:xfrm>
            <a:off x="3661259" y="4834543"/>
            <a:ext cx="1812839" cy="1631216"/>
          </a:xfrm>
          <a:prstGeom prst="rect">
            <a:avLst/>
          </a:prstGeom>
          <a:noFill/>
        </p:spPr>
        <p:txBody>
          <a:bodyPr wrap="square" rtlCol="0">
            <a:spAutoFit/>
          </a:bodyPr>
          <a:lstStyle/>
          <a:p>
            <a:pPr algn="ctr"/>
            <a:r>
              <a:rPr lang="en-US" dirty="0" smtClean="0">
                <a:solidFill>
                  <a:schemeClr val="bg1"/>
                </a:solidFill>
              </a:rPr>
              <a:t>Ethernet &amp;</a:t>
            </a:r>
          </a:p>
          <a:p>
            <a:pPr algn="ctr"/>
            <a:r>
              <a:rPr lang="en-US" dirty="0" smtClean="0">
                <a:solidFill>
                  <a:schemeClr val="bg1"/>
                </a:solidFill>
              </a:rPr>
              <a:t> </a:t>
            </a:r>
            <a:r>
              <a:rPr lang="en-US" dirty="0">
                <a:solidFill>
                  <a:schemeClr val="bg1"/>
                </a:solidFill>
              </a:rPr>
              <a:t>IB Fabric</a:t>
            </a:r>
          </a:p>
          <a:p>
            <a:pPr algn="ctr"/>
            <a:r>
              <a:rPr lang="en-US" sz="1200" i="1" dirty="0">
                <a:solidFill>
                  <a:schemeClr val="bg1"/>
                </a:solidFill>
              </a:rPr>
              <a:t>Science Friendly </a:t>
            </a:r>
            <a:r>
              <a:rPr lang="en-US" sz="1200" i="1" dirty="0" smtClean="0">
                <a:solidFill>
                  <a:schemeClr val="bg1"/>
                </a:solidFill>
              </a:rPr>
              <a:t>Security</a:t>
            </a:r>
          </a:p>
          <a:p>
            <a:pPr algn="ctr"/>
            <a:r>
              <a:rPr lang="en-US" sz="1200" i="1" dirty="0" smtClean="0">
                <a:solidFill>
                  <a:schemeClr val="bg1"/>
                </a:solidFill>
              </a:rPr>
              <a:t>Production Monitoring</a:t>
            </a:r>
            <a:endParaRPr lang="en-US" sz="1200" i="1" dirty="0">
              <a:solidFill>
                <a:schemeClr val="bg1"/>
              </a:solidFill>
            </a:endParaRPr>
          </a:p>
          <a:p>
            <a:pPr algn="ctr"/>
            <a:r>
              <a:rPr lang="en-US" sz="1200" i="1" dirty="0">
                <a:solidFill>
                  <a:schemeClr val="bg1"/>
                </a:solidFill>
              </a:rPr>
              <a:t>Power </a:t>
            </a:r>
            <a:r>
              <a:rPr lang="en-US" sz="1200" i="1" dirty="0" smtClean="0">
                <a:solidFill>
                  <a:schemeClr val="bg1"/>
                </a:solidFill>
              </a:rPr>
              <a:t>Efficiency</a:t>
            </a:r>
          </a:p>
          <a:p>
            <a:pPr algn="ctr"/>
            <a:r>
              <a:rPr lang="en-US" dirty="0" smtClean="0">
                <a:solidFill>
                  <a:schemeClr val="bg1"/>
                </a:solidFill>
              </a:rPr>
              <a:t>WAN</a:t>
            </a:r>
          </a:p>
          <a:p>
            <a:pPr algn="ctr"/>
            <a:endParaRPr lang="en-US" sz="1000" i="1" dirty="0">
              <a:solidFill>
                <a:schemeClr val="bg1"/>
              </a:solidFill>
            </a:endParaRPr>
          </a:p>
        </p:txBody>
      </p:sp>
      <p:sp>
        <p:nvSpPr>
          <p:cNvPr id="23" name="Rectangle 22"/>
          <p:cNvSpPr/>
          <p:nvPr/>
        </p:nvSpPr>
        <p:spPr>
          <a:xfrm>
            <a:off x="5862203" y="4982381"/>
            <a:ext cx="1002763" cy="338554"/>
          </a:xfrm>
          <a:prstGeom prst="rect">
            <a:avLst/>
          </a:prstGeom>
        </p:spPr>
        <p:txBody>
          <a:bodyPr wrap="square">
            <a:spAutoFit/>
          </a:bodyPr>
          <a:lstStyle/>
          <a:p>
            <a:pPr algn="ctr"/>
            <a:r>
              <a:rPr lang="en-US" sz="1600" b="1" i="1" dirty="0">
                <a:solidFill>
                  <a:schemeClr val="bg1"/>
                </a:solidFill>
              </a:rPr>
              <a:t>2 x 10 Gb</a:t>
            </a:r>
          </a:p>
        </p:txBody>
      </p:sp>
      <p:sp>
        <p:nvSpPr>
          <p:cNvPr id="46" name="Rectangle 45"/>
          <p:cNvSpPr/>
          <p:nvPr/>
        </p:nvSpPr>
        <p:spPr>
          <a:xfrm>
            <a:off x="5810207" y="5375643"/>
            <a:ext cx="1106176" cy="338554"/>
          </a:xfrm>
          <a:prstGeom prst="rect">
            <a:avLst/>
          </a:prstGeom>
        </p:spPr>
        <p:txBody>
          <a:bodyPr wrap="square">
            <a:spAutoFit/>
          </a:bodyPr>
          <a:lstStyle/>
          <a:p>
            <a:pPr algn="ctr"/>
            <a:r>
              <a:rPr lang="en-US" sz="1600" b="1" i="1" dirty="0" smtClean="0">
                <a:solidFill>
                  <a:schemeClr val="bg1"/>
                </a:solidFill>
              </a:rPr>
              <a:t>1 </a:t>
            </a:r>
            <a:r>
              <a:rPr lang="en-US" sz="1600" b="1" i="1" dirty="0">
                <a:solidFill>
                  <a:schemeClr val="bg1"/>
                </a:solidFill>
              </a:rPr>
              <a:t>x </a:t>
            </a:r>
            <a:r>
              <a:rPr lang="en-US" sz="1600" b="1" i="1" dirty="0" smtClean="0">
                <a:solidFill>
                  <a:schemeClr val="bg1"/>
                </a:solidFill>
              </a:rPr>
              <a:t>100 </a:t>
            </a:r>
            <a:r>
              <a:rPr lang="en-US" sz="1600" b="1" i="1" dirty="0">
                <a:solidFill>
                  <a:schemeClr val="bg1"/>
                </a:solidFill>
              </a:rPr>
              <a:t>Gb</a:t>
            </a:r>
          </a:p>
        </p:txBody>
      </p:sp>
      <p:sp>
        <p:nvSpPr>
          <p:cNvPr id="47" name="Rectangle 46"/>
          <p:cNvSpPr/>
          <p:nvPr/>
        </p:nvSpPr>
        <p:spPr>
          <a:xfrm>
            <a:off x="5800032" y="5764522"/>
            <a:ext cx="1287511" cy="461665"/>
          </a:xfrm>
          <a:prstGeom prst="rect">
            <a:avLst/>
          </a:prstGeom>
        </p:spPr>
        <p:txBody>
          <a:bodyPr wrap="square">
            <a:spAutoFit/>
          </a:bodyPr>
          <a:lstStyle/>
          <a:p>
            <a:pPr algn="ctr"/>
            <a:r>
              <a:rPr lang="en-US" sz="1200" i="1" dirty="0" smtClean="0">
                <a:solidFill>
                  <a:schemeClr val="bg1"/>
                </a:solidFill>
              </a:rPr>
              <a:t>Software Defined</a:t>
            </a:r>
          </a:p>
          <a:p>
            <a:pPr algn="ctr"/>
            <a:r>
              <a:rPr lang="en-US" sz="1200" i="1" dirty="0" smtClean="0">
                <a:solidFill>
                  <a:schemeClr val="bg1"/>
                </a:solidFill>
              </a:rPr>
              <a:t> Networking</a:t>
            </a:r>
          </a:p>
        </p:txBody>
      </p:sp>
      <p:graphicFrame>
        <p:nvGraphicFramePr>
          <p:cNvPr id="53" name="Diagram 52"/>
          <p:cNvGraphicFramePr/>
          <p:nvPr>
            <p:extLst>
              <p:ext uri="{D42A27DB-BD31-4B8C-83A1-F6EECF244321}">
                <p14:modId xmlns:p14="http://schemas.microsoft.com/office/powerpoint/2010/main" val="1274225089"/>
              </p:ext>
            </p:extLst>
          </p:nvPr>
        </p:nvGraphicFramePr>
        <p:xfrm>
          <a:off x="293760" y="5636228"/>
          <a:ext cx="2981536" cy="61348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sp>
        <p:nvSpPr>
          <p:cNvPr id="54" name="TextBox 53"/>
          <p:cNvSpPr txBox="1"/>
          <p:nvPr/>
        </p:nvSpPr>
        <p:spPr>
          <a:xfrm>
            <a:off x="218968" y="5681632"/>
            <a:ext cx="3119301" cy="523220"/>
          </a:xfrm>
          <a:prstGeom prst="rect">
            <a:avLst/>
          </a:prstGeom>
          <a:noFill/>
        </p:spPr>
        <p:txBody>
          <a:bodyPr wrap="square" rtlCol="0">
            <a:spAutoFit/>
          </a:bodyPr>
          <a:lstStyle/>
          <a:p>
            <a:pPr algn="ctr"/>
            <a:r>
              <a:rPr lang="en-US" sz="1400" dirty="0">
                <a:solidFill>
                  <a:schemeClr val="bg1"/>
                </a:solidFill>
              </a:rPr>
              <a:t>Vis &amp; </a:t>
            </a:r>
            <a:r>
              <a:rPr lang="en-US" sz="1400" dirty="0" smtClean="0">
                <a:solidFill>
                  <a:schemeClr val="bg1"/>
                </a:solidFill>
              </a:rPr>
              <a:t>Analytics    Data Transfer Nodes</a:t>
            </a:r>
          </a:p>
          <a:p>
            <a:pPr algn="ctr"/>
            <a:r>
              <a:rPr lang="en-US" sz="1400" dirty="0" smtClean="0">
                <a:solidFill>
                  <a:schemeClr val="bg1"/>
                </a:solidFill>
              </a:rPr>
              <a:t>Adv. Arch. </a:t>
            </a:r>
            <a:r>
              <a:rPr lang="en-US" sz="1400" dirty="0" err="1" smtClean="0">
                <a:solidFill>
                  <a:schemeClr val="bg1"/>
                </a:solidFill>
              </a:rPr>
              <a:t>Testbeds</a:t>
            </a:r>
            <a:r>
              <a:rPr lang="en-US" sz="1400" dirty="0" smtClean="0">
                <a:solidFill>
                  <a:schemeClr val="bg1"/>
                </a:solidFill>
              </a:rPr>
              <a:t>   Science Gateways</a:t>
            </a:r>
          </a:p>
        </p:txBody>
      </p:sp>
      <p:sp>
        <p:nvSpPr>
          <p:cNvPr id="55" name="TextBox 54"/>
          <p:cNvSpPr txBox="1"/>
          <p:nvPr/>
        </p:nvSpPr>
        <p:spPr>
          <a:xfrm>
            <a:off x="5107883" y="1575095"/>
            <a:ext cx="595513" cy="246221"/>
          </a:xfrm>
          <a:prstGeom prst="rect">
            <a:avLst/>
          </a:prstGeom>
          <a:noFill/>
        </p:spPr>
        <p:txBody>
          <a:bodyPr wrap="square" rtlCol="0">
            <a:spAutoFit/>
          </a:bodyPr>
          <a:lstStyle/>
          <a:p>
            <a:pPr algn="ctr"/>
            <a:r>
              <a:rPr lang="en-US" sz="1000" i="1" dirty="0" smtClean="0"/>
              <a:t>80 GB/s</a:t>
            </a:r>
            <a:endParaRPr lang="en-US" sz="1000" i="1" dirty="0"/>
          </a:p>
        </p:txBody>
      </p:sp>
      <p:sp>
        <p:nvSpPr>
          <p:cNvPr id="56" name="TextBox 55"/>
          <p:cNvSpPr txBox="1"/>
          <p:nvPr/>
        </p:nvSpPr>
        <p:spPr>
          <a:xfrm>
            <a:off x="5107883" y="2434748"/>
            <a:ext cx="595513" cy="246221"/>
          </a:xfrm>
          <a:prstGeom prst="rect">
            <a:avLst/>
          </a:prstGeom>
          <a:noFill/>
        </p:spPr>
        <p:txBody>
          <a:bodyPr wrap="square" rtlCol="0">
            <a:spAutoFit/>
          </a:bodyPr>
          <a:lstStyle/>
          <a:p>
            <a:pPr algn="ctr"/>
            <a:r>
              <a:rPr lang="en-US" sz="1000" i="1" dirty="0" smtClean="0"/>
              <a:t>50 GB/s</a:t>
            </a:r>
            <a:endParaRPr lang="en-US" sz="1000" i="1" dirty="0"/>
          </a:p>
        </p:txBody>
      </p:sp>
      <p:sp>
        <p:nvSpPr>
          <p:cNvPr id="57" name="TextBox 56"/>
          <p:cNvSpPr txBox="1"/>
          <p:nvPr/>
        </p:nvSpPr>
        <p:spPr>
          <a:xfrm>
            <a:off x="5107883" y="3234321"/>
            <a:ext cx="595513" cy="246221"/>
          </a:xfrm>
          <a:prstGeom prst="rect">
            <a:avLst/>
          </a:prstGeom>
          <a:noFill/>
        </p:spPr>
        <p:txBody>
          <a:bodyPr wrap="square" rtlCol="0">
            <a:spAutoFit/>
          </a:bodyPr>
          <a:lstStyle/>
          <a:p>
            <a:pPr algn="ctr"/>
            <a:r>
              <a:rPr lang="en-US" sz="1000" i="1" dirty="0"/>
              <a:t>5</a:t>
            </a:r>
            <a:r>
              <a:rPr lang="en-US" sz="1000" i="1" dirty="0" smtClean="0"/>
              <a:t> GB/s</a:t>
            </a:r>
            <a:endParaRPr lang="en-US" sz="1000" i="1" dirty="0"/>
          </a:p>
        </p:txBody>
      </p:sp>
      <p:sp>
        <p:nvSpPr>
          <p:cNvPr id="58" name="TextBox 57"/>
          <p:cNvSpPr txBox="1"/>
          <p:nvPr/>
        </p:nvSpPr>
        <p:spPr>
          <a:xfrm>
            <a:off x="5121796" y="3986805"/>
            <a:ext cx="595513" cy="246221"/>
          </a:xfrm>
          <a:prstGeom prst="rect">
            <a:avLst/>
          </a:prstGeom>
          <a:noFill/>
        </p:spPr>
        <p:txBody>
          <a:bodyPr wrap="square" rtlCol="0">
            <a:spAutoFit/>
          </a:bodyPr>
          <a:lstStyle/>
          <a:p>
            <a:pPr algn="ctr"/>
            <a:r>
              <a:rPr lang="en-US" sz="1000" i="1" dirty="0" smtClean="0"/>
              <a:t>12 GB/s</a:t>
            </a:r>
            <a:endParaRPr lang="en-US" sz="1000" i="1" dirty="0"/>
          </a:p>
        </p:txBody>
      </p:sp>
      <p:sp>
        <p:nvSpPr>
          <p:cNvPr id="61" name="TextBox 60"/>
          <p:cNvSpPr txBox="1"/>
          <p:nvPr/>
        </p:nvSpPr>
        <p:spPr>
          <a:xfrm>
            <a:off x="498539" y="1244500"/>
            <a:ext cx="2607294" cy="307777"/>
          </a:xfrm>
          <a:prstGeom prst="rect">
            <a:avLst/>
          </a:prstGeom>
          <a:noFill/>
        </p:spPr>
        <p:txBody>
          <a:bodyPr wrap="square" rtlCol="0">
            <a:spAutoFit/>
          </a:bodyPr>
          <a:lstStyle/>
          <a:p>
            <a:pPr algn="ctr"/>
            <a:r>
              <a:rPr lang="en-US" sz="1400" b="1" i="1" dirty="0" smtClean="0">
                <a:solidFill>
                  <a:schemeClr val="bg1"/>
                </a:solidFill>
              </a:rPr>
              <a:t>Hopper: </a:t>
            </a:r>
            <a:r>
              <a:rPr lang="en-US" sz="1400" b="1" i="1" dirty="0">
                <a:solidFill>
                  <a:schemeClr val="bg1"/>
                </a:solidFill>
              </a:rPr>
              <a:t>1.3PF, 212 TB </a:t>
            </a:r>
            <a:r>
              <a:rPr lang="en-US" sz="1400" b="1" i="1" dirty="0" smtClean="0">
                <a:solidFill>
                  <a:schemeClr val="bg1"/>
                </a:solidFill>
              </a:rPr>
              <a:t>RAM</a:t>
            </a:r>
            <a:endParaRPr lang="en-US" sz="1400" b="1" i="1" dirty="0">
              <a:solidFill>
                <a:schemeClr val="bg1"/>
              </a:solidFill>
            </a:endParaRPr>
          </a:p>
        </p:txBody>
      </p:sp>
      <p:sp>
        <p:nvSpPr>
          <p:cNvPr id="62" name="TextBox 61"/>
          <p:cNvSpPr txBox="1"/>
          <p:nvPr/>
        </p:nvSpPr>
        <p:spPr>
          <a:xfrm>
            <a:off x="613304" y="2909287"/>
            <a:ext cx="2291254" cy="523220"/>
          </a:xfrm>
          <a:prstGeom prst="rect">
            <a:avLst/>
          </a:prstGeom>
          <a:noFill/>
        </p:spPr>
        <p:txBody>
          <a:bodyPr wrap="square" rtlCol="0">
            <a:spAutoFit/>
          </a:bodyPr>
          <a:lstStyle/>
          <a:p>
            <a:pPr algn="ctr"/>
            <a:r>
              <a:rPr lang="en-US" sz="1400" b="1" i="1" dirty="0" smtClean="0">
                <a:solidFill>
                  <a:schemeClr val="bg1"/>
                </a:solidFill>
              </a:rPr>
              <a:t>Edison: &gt;2PF</a:t>
            </a:r>
            <a:r>
              <a:rPr lang="en-US" sz="1400" b="1" i="1" dirty="0">
                <a:solidFill>
                  <a:schemeClr val="bg1"/>
                </a:solidFill>
              </a:rPr>
              <a:t>, </a:t>
            </a:r>
            <a:r>
              <a:rPr lang="en-US" sz="1400" b="1" i="1" dirty="0" smtClean="0">
                <a:solidFill>
                  <a:schemeClr val="bg1"/>
                </a:solidFill>
              </a:rPr>
              <a:t>333 TB </a:t>
            </a:r>
            <a:r>
              <a:rPr lang="en-US" sz="1400" b="1" i="1" dirty="0">
                <a:solidFill>
                  <a:schemeClr val="bg1"/>
                </a:solidFill>
              </a:rPr>
              <a:t>RAM</a:t>
            </a:r>
          </a:p>
          <a:p>
            <a:pPr algn="ctr"/>
            <a:endParaRPr lang="en-US" sz="1400" dirty="0"/>
          </a:p>
        </p:txBody>
      </p:sp>
      <p:sp>
        <p:nvSpPr>
          <p:cNvPr id="64" name="TextBox 63"/>
          <p:cNvSpPr txBox="1"/>
          <p:nvPr/>
        </p:nvSpPr>
        <p:spPr>
          <a:xfrm>
            <a:off x="585828" y="2500395"/>
            <a:ext cx="2490282" cy="307777"/>
          </a:xfrm>
          <a:prstGeom prst="rect">
            <a:avLst/>
          </a:prstGeom>
          <a:noFill/>
        </p:spPr>
        <p:txBody>
          <a:bodyPr wrap="square" rtlCol="0">
            <a:spAutoFit/>
          </a:bodyPr>
          <a:lstStyle/>
          <a:p>
            <a:pPr algn="ctr"/>
            <a:r>
              <a:rPr lang="en-US" sz="1400" i="1" dirty="0" smtClean="0">
                <a:solidFill>
                  <a:schemeClr val="bg1"/>
                </a:solidFill>
              </a:rPr>
              <a:t>Cray XE6, 150K Cores</a:t>
            </a:r>
            <a:endParaRPr lang="en-US" sz="1400" i="1" dirty="0">
              <a:solidFill>
                <a:schemeClr val="bg1"/>
              </a:solidFill>
            </a:endParaRPr>
          </a:p>
        </p:txBody>
      </p:sp>
      <p:sp>
        <p:nvSpPr>
          <p:cNvPr id="65" name="TextBox 64"/>
          <p:cNvSpPr txBox="1"/>
          <p:nvPr/>
        </p:nvSpPr>
        <p:spPr>
          <a:xfrm>
            <a:off x="594587" y="4233026"/>
            <a:ext cx="2357215" cy="307777"/>
          </a:xfrm>
          <a:prstGeom prst="rect">
            <a:avLst/>
          </a:prstGeom>
          <a:noFill/>
        </p:spPr>
        <p:txBody>
          <a:bodyPr wrap="square" rtlCol="0">
            <a:spAutoFit/>
          </a:bodyPr>
          <a:lstStyle/>
          <a:p>
            <a:pPr algn="ctr"/>
            <a:r>
              <a:rPr lang="en-US" sz="1400" i="1" dirty="0" smtClean="0">
                <a:solidFill>
                  <a:schemeClr val="bg1"/>
                </a:solidFill>
              </a:rPr>
              <a:t>Cray XC30, ~134K Cores</a:t>
            </a:r>
            <a:endParaRPr lang="en-US" sz="1400" i="1" dirty="0">
              <a:solidFill>
                <a:schemeClr val="bg1"/>
              </a:solidFill>
            </a:endParaRPr>
          </a:p>
        </p:txBody>
      </p:sp>
      <p:sp>
        <p:nvSpPr>
          <p:cNvPr id="59" name="Slide Number Placeholder 3"/>
          <p:cNvSpPr>
            <a:spLocks noGrp="1"/>
          </p:cNvSpPr>
          <p:nvPr>
            <p:ph type="sldNum" sz="quarter" idx="4"/>
          </p:nvPr>
        </p:nvSpPr>
        <p:spPr>
          <a:xfrm>
            <a:off x="4116656" y="6368805"/>
            <a:ext cx="925708" cy="365125"/>
          </a:xfrm>
        </p:spPr>
        <p:txBody>
          <a:bodyPr/>
          <a:lstStyle/>
          <a:p>
            <a:r>
              <a:rPr lang="en-US" dirty="0" smtClean="0"/>
              <a:t>- </a:t>
            </a:r>
            <a:fld id="{D174BAF6-F8F2-EF4F-936C-8DF63288C82F}" type="slidenum">
              <a:rPr lang="en-US" smtClean="0"/>
              <a:pPr/>
              <a:t>3</a:t>
            </a:fld>
            <a:r>
              <a:rPr lang="en-US" dirty="0" smtClean="0"/>
              <a:t> -</a:t>
            </a:r>
            <a:endParaRPr lang="en-US" dirty="0"/>
          </a:p>
        </p:txBody>
      </p:sp>
      <p:pic>
        <p:nvPicPr>
          <p:cNvPr id="63" name="Picture 10"/>
          <p:cNvPicPr>
            <a:picLocks noChangeAspect="1" noChangeArrowheads="1"/>
          </p:cNvPicPr>
          <p:nvPr/>
        </p:nvPicPr>
        <p:blipFill rotWithShape="1">
          <a:blip r:embed="rId40">
            <a:extLst>
              <a:ext uri="{28A0092B-C50C-407E-A947-70E740481C1C}">
                <a14:useLocalDpi xmlns:a14="http://schemas.microsoft.com/office/drawing/2010/main" val="0"/>
              </a:ext>
            </a:extLst>
          </a:blip>
          <a:srcRect l="34468"/>
          <a:stretch/>
        </p:blipFill>
        <p:spPr bwMode="auto">
          <a:xfrm>
            <a:off x="304801" y="3225800"/>
            <a:ext cx="2895599" cy="9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2152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Cori – NERSC’s next Supercomputer system</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4</a:t>
            </a:fld>
            <a:r>
              <a:rPr lang="en-US" smtClean="0"/>
              <a:t> -</a:t>
            </a:r>
            <a:endParaRPr lang="en-US" dirty="0"/>
          </a:p>
        </p:txBody>
      </p:sp>
    </p:spTree>
    <p:extLst>
      <p:ext uri="{BB962C8B-B14F-4D97-AF65-F5344CB8AC3E}">
        <p14:creationId xmlns:p14="http://schemas.microsoft.com/office/powerpoint/2010/main" val="333300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Cori – NERSC’s next supercomputer system</a:t>
            </a:r>
            <a:endParaRPr lang="en-US" dirty="0"/>
          </a:p>
        </p:txBody>
      </p:sp>
      <p:sp>
        <p:nvSpPr>
          <p:cNvPr id="5" name="Content Placeholder 4"/>
          <p:cNvSpPr>
            <a:spLocks noGrp="1"/>
          </p:cNvSpPr>
          <p:nvPr>
            <p:ph idx="1"/>
          </p:nvPr>
        </p:nvSpPr>
        <p:spPr>
          <a:xfrm>
            <a:off x="457200" y="1295400"/>
            <a:ext cx="6159500" cy="4830764"/>
          </a:xfrm>
        </p:spPr>
        <p:txBody>
          <a:bodyPr>
            <a:noAutofit/>
          </a:bodyPr>
          <a:lstStyle/>
          <a:p>
            <a:r>
              <a:rPr lang="en-US" sz="2200" dirty="0"/>
              <a:t>NERSC will be installing a 30-petaflop/s Intel KNL-based </a:t>
            </a:r>
            <a:r>
              <a:rPr lang="en-US" sz="2200" dirty="0" smtClean="0"/>
              <a:t>Cray </a:t>
            </a:r>
            <a:r>
              <a:rPr lang="en-US" sz="2200" dirty="0"/>
              <a:t>system in the 2016 time </a:t>
            </a:r>
            <a:r>
              <a:rPr lang="en-US" sz="2200" dirty="0" smtClean="0"/>
              <a:t>frame, </a:t>
            </a:r>
            <a:r>
              <a:rPr lang="en-US" sz="2200" dirty="0"/>
              <a:t>named after American biochemist </a:t>
            </a:r>
            <a:r>
              <a:rPr lang="en-US" sz="2200" dirty="0" err="1"/>
              <a:t>Gerty</a:t>
            </a:r>
            <a:r>
              <a:rPr lang="en-US" sz="2200" dirty="0"/>
              <a:t> </a:t>
            </a:r>
            <a:r>
              <a:rPr lang="en-US" sz="2200" dirty="0" smtClean="0"/>
              <a:t>Cori</a:t>
            </a:r>
          </a:p>
          <a:p>
            <a:r>
              <a:rPr lang="en-US" sz="2200" dirty="0"/>
              <a:t>Over 9,300 single-socket nodes in the system with each node &gt; </a:t>
            </a:r>
            <a:r>
              <a:rPr lang="en-US" sz="2200" dirty="0" smtClean="0"/>
              <a:t>3TeraFLOPS</a:t>
            </a:r>
            <a:r>
              <a:rPr lang="en-US" sz="2200" dirty="0"/>
              <a:t>/s theoretical peak </a:t>
            </a:r>
            <a:r>
              <a:rPr lang="en-US" sz="2200" dirty="0" smtClean="0"/>
              <a:t>performance</a:t>
            </a:r>
          </a:p>
          <a:p>
            <a:r>
              <a:rPr lang="en-US" sz="2200" dirty="0"/>
              <a:t>Cray Aries high speed "dragonfly" topology </a:t>
            </a:r>
            <a:r>
              <a:rPr lang="en-US" sz="2200" dirty="0" smtClean="0"/>
              <a:t>interconnect</a:t>
            </a:r>
          </a:p>
          <a:p>
            <a:r>
              <a:rPr lang="en-US" sz="2200" dirty="0" smtClean="0"/>
              <a:t>Liquid cooling</a:t>
            </a:r>
            <a:endParaRPr lang="en-US" sz="2400" dirty="0" smtClean="0"/>
          </a:p>
          <a:p>
            <a:endParaRPr lang="en-US" sz="2400" dirty="0"/>
          </a:p>
        </p:txBody>
      </p:sp>
      <p:sp>
        <p:nvSpPr>
          <p:cNvPr id="3" name="Slide Number Placeholder 2"/>
          <p:cNvSpPr>
            <a:spLocks noGrp="1"/>
          </p:cNvSpPr>
          <p:nvPr>
            <p:ph type="sldNum" sz="quarter" idx="4"/>
          </p:nvPr>
        </p:nvSpPr>
        <p:spPr/>
        <p:txBody>
          <a:bodyPr/>
          <a:lstStyle/>
          <a:p>
            <a:r>
              <a:rPr lang="en-US" dirty="0" smtClean="0"/>
              <a:t>- </a:t>
            </a:r>
            <a:fld id="{D174BAF6-F8F2-EF4F-936C-8DF63288C82F}" type="slidenum">
              <a:rPr lang="en-US" smtClean="0"/>
              <a:pPr/>
              <a:t>5</a:t>
            </a:fld>
            <a:r>
              <a:rPr lang="en-US" dirty="0" smtClean="0"/>
              <a:t> -</a:t>
            </a:r>
            <a:endParaRPr lang="en-US" dirty="0"/>
          </a:p>
        </p:txBody>
      </p:sp>
      <p:pic>
        <p:nvPicPr>
          <p:cNvPr id="6" name="Picture 5"/>
          <p:cNvPicPr>
            <a:picLocks noChangeAspect="1"/>
          </p:cNvPicPr>
          <p:nvPr/>
        </p:nvPicPr>
        <p:blipFill>
          <a:blip r:embed="rId2"/>
          <a:stretch>
            <a:fillRect/>
          </a:stretch>
        </p:blipFill>
        <p:spPr>
          <a:xfrm>
            <a:off x="6680200" y="1435100"/>
            <a:ext cx="2146300" cy="2540000"/>
          </a:xfrm>
          <a:prstGeom prst="rect">
            <a:avLst/>
          </a:prstGeom>
        </p:spPr>
      </p:pic>
      <p:sp>
        <p:nvSpPr>
          <p:cNvPr id="8" name="Rectangle 7"/>
          <p:cNvSpPr/>
          <p:nvPr/>
        </p:nvSpPr>
        <p:spPr>
          <a:xfrm>
            <a:off x="482600" y="4545737"/>
            <a:ext cx="8458200" cy="1785104"/>
          </a:xfrm>
          <a:prstGeom prst="rect">
            <a:avLst/>
          </a:prstGeom>
        </p:spPr>
        <p:txBody>
          <a:bodyPr wrap="square">
            <a:spAutoFit/>
          </a:bodyPr>
          <a:lstStyle/>
          <a:p>
            <a:pPr marL="285750" indent="-285750">
              <a:buFont typeface="Arial"/>
              <a:buChar char="•"/>
            </a:pPr>
            <a:r>
              <a:rPr lang="en-US" sz="2200" b="1" dirty="0" smtClean="0"/>
              <a:t>Next-generation Intel® Xeon Phi™ Knights Landing (KNL) product with improved single thread performance targeted for highly parallel computing</a:t>
            </a:r>
          </a:p>
          <a:p>
            <a:pPr marL="285750" indent="-285750">
              <a:buFont typeface="Arial"/>
              <a:buChar char="•"/>
            </a:pPr>
            <a:r>
              <a:rPr lang="en-US" sz="2200" b="1" dirty="0" smtClean="0"/>
              <a:t>Intel® "</a:t>
            </a:r>
            <a:r>
              <a:rPr lang="en-US" sz="2200" b="1" dirty="0" err="1" smtClean="0"/>
              <a:t>Silvermont</a:t>
            </a:r>
            <a:r>
              <a:rPr lang="en-US" sz="2200" b="1" dirty="0" smtClean="0"/>
              <a:t>" architecture enhanced for high performance computing</a:t>
            </a:r>
          </a:p>
        </p:txBody>
      </p:sp>
      <p:sp>
        <p:nvSpPr>
          <p:cNvPr id="2" name="Rectangle 1"/>
          <p:cNvSpPr/>
          <p:nvPr/>
        </p:nvSpPr>
        <p:spPr>
          <a:xfrm>
            <a:off x="7368568" y="3930134"/>
            <a:ext cx="1137864" cy="369332"/>
          </a:xfrm>
          <a:prstGeom prst="rect">
            <a:avLst/>
          </a:prstGeom>
        </p:spPr>
        <p:txBody>
          <a:bodyPr wrap="none">
            <a:spAutoFit/>
          </a:bodyPr>
          <a:lstStyle/>
          <a:p>
            <a:r>
              <a:rPr lang="en-US" dirty="0" err="1"/>
              <a:t>Gerty</a:t>
            </a:r>
            <a:r>
              <a:rPr lang="en-US" dirty="0"/>
              <a:t> Cori</a:t>
            </a:r>
          </a:p>
        </p:txBody>
      </p:sp>
    </p:spTree>
    <p:extLst>
      <p:ext uri="{BB962C8B-B14F-4D97-AF65-F5344CB8AC3E}">
        <p14:creationId xmlns:p14="http://schemas.microsoft.com/office/powerpoint/2010/main" val="3689064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5448300" cy="3543300"/>
          </a:xfrm>
        </p:spPr>
        <p:txBody>
          <a:bodyPr>
            <a:noAutofit/>
          </a:bodyPr>
          <a:lstStyle/>
          <a:p>
            <a:r>
              <a:rPr lang="en-US" sz="2200" dirty="0"/>
              <a:t>Better performance per watt than previous generation Xeon Phi™ systems and 3X single-thread </a:t>
            </a:r>
            <a:r>
              <a:rPr lang="en-US" sz="2200" dirty="0" smtClean="0"/>
              <a:t>performance</a:t>
            </a:r>
          </a:p>
          <a:p>
            <a:r>
              <a:rPr lang="en-US" sz="2200" dirty="0" smtClean="0"/>
              <a:t>AVX512 </a:t>
            </a:r>
            <a:r>
              <a:rPr lang="en-US" sz="2200" dirty="0"/>
              <a:t>Vector pipelines with a hardware vector length of 512 bits (eight double-precision elements)</a:t>
            </a:r>
          </a:p>
          <a:p>
            <a:r>
              <a:rPr lang="en-US" sz="2200" dirty="0" smtClean="0"/>
              <a:t>On</a:t>
            </a:r>
            <a:r>
              <a:rPr lang="en-US" sz="2200" dirty="0"/>
              <a:t>-package, high-bandwidth memory</a:t>
            </a:r>
            <a:r>
              <a:rPr lang="en-US" sz="2200" dirty="0" smtClean="0"/>
              <a:t>, up</a:t>
            </a:r>
            <a:endParaRPr lang="en-US" sz="2200"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6</a:t>
            </a:fld>
            <a:r>
              <a:rPr lang="en-US" smtClean="0"/>
              <a:t> -</a:t>
            </a:r>
            <a:endParaRPr lang="en-US" dirty="0"/>
          </a:p>
        </p:txBody>
      </p:sp>
      <p:pic>
        <p:nvPicPr>
          <p:cNvPr id="5" name="Picture 4"/>
          <p:cNvPicPr>
            <a:picLocks noChangeAspect="1"/>
          </p:cNvPicPr>
          <p:nvPr/>
        </p:nvPicPr>
        <p:blipFill>
          <a:blip r:embed="rId2"/>
          <a:stretch>
            <a:fillRect/>
          </a:stretch>
        </p:blipFill>
        <p:spPr>
          <a:xfrm>
            <a:off x="5893519" y="1409700"/>
            <a:ext cx="2966840" cy="2342680"/>
          </a:xfrm>
          <a:prstGeom prst="rect">
            <a:avLst/>
          </a:prstGeom>
        </p:spPr>
      </p:pic>
      <p:sp>
        <p:nvSpPr>
          <p:cNvPr id="6" name="Rectangle 5"/>
          <p:cNvSpPr/>
          <p:nvPr/>
        </p:nvSpPr>
        <p:spPr>
          <a:xfrm>
            <a:off x="469900" y="3834537"/>
            <a:ext cx="8382000" cy="2462212"/>
          </a:xfrm>
          <a:prstGeom prst="rect">
            <a:avLst/>
          </a:prstGeom>
        </p:spPr>
        <p:txBody>
          <a:bodyPr wrap="square">
            <a:spAutoFit/>
          </a:bodyPr>
          <a:lstStyle/>
          <a:p>
            <a:r>
              <a:rPr lang="en-US" sz="2200" b="1" dirty="0" smtClean="0"/>
              <a:t>     to </a:t>
            </a:r>
            <a:r>
              <a:rPr lang="en-US" sz="2200" b="1" dirty="0"/>
              <a:t>16GB capacity with bandwidth projected to be 5X that of DDR4 </a:t>
            </a:r>
            <a:r>
              <a:rPr lang="en-US" sz="2200" b="1" dirty="0" smtClean="0"/>
              <a:t>  </a:t>
            </a:r>
          </a:p>
          <a:p>
            <a:r>
              <a:rPr lang="en-US" sz="2200" b="1" dirty="0"/>
              <a:t> </a:t>
            </a:r>
            <a:r>
              <a:rPr lang="en-US" sz="2200" b="1" dirty="0" smtClean="0"/>
              <a:t>    DRAM memory; flexible memory modes including cache and flat</a:t>
            </a:r>
          </a:p>
          <a:p>
            <a:pPr marL="342900" indent="-342900">
              <a:buFont typeface="Arial"/>
              <a:buChar char="•"/>
            </a:pPr>
            <a:r>
              <a:rPr lang="en-US" sz="2200" b="1" dirty="0" smtClean="0"/>
              <a:t>64</a:t>
            </a:r>
            <a:r>
              <a:rPr lang="en-US" sz="2200" b="1" dirty="0"/>
              <a:t>-128 GB of DRAM memory per node</a:t>
            </a:r>
          </a:p>
          <a:p>
            <a:pPr marL="342900" indent="-342900">
              <a:buFont typeface="Arial"/>
              <a:buChar char="•"/>
            </a:pPr>
            <a:r>
              <a:rPr lang="en-US" sz="2200" b="1" dirty="0"/>
              <a:t>Greater than 60 cores per node with support for four hardware threads </a:t>
            </a:r>
            <a:r>
              <a:rPr lang="en-US" sz="2200" b="1" dirty="0" smtClean="0"/>
              <a:t>each</a:t>
            </a:r>
          </a:p>
          <a:p>
            <a:pPr marL="342900" indent="-342900">
              <a:buFont typeface="Arial"/>
              <a:buChar char="•"/>
            </a:pPr>
            <a:r>
              <a:rPr lang="en-US" sz="2200" b="1" dirty="0" err="1" smtClean="0"/>
              <a:t>Lustre</a:t>
            </a:r>
            <a:r>
              <a:rPr lang="en-US" sz="2200" b="1" dirty="0" smtClean="0"/>
              <a:t> </a:t>
            </a:r>
            <a:r>
              <a:rPr lang="en-US" sz="2200" b="1" dirty="0" err="1"/>
              <a:t>filesystem</a:t>
            </a:r>
            <a:r>
              <a:rPr lang="en-US" sz="2200" b="1" dirty="0"/>
              <a:t> with &gt; 430 GB/sec I/O bandwidth and 28 PB of disk capacity</a:t>
            </a:r>
          </a:p>
        </p:txBody>
      </p:sp>
      <p:sp>
        <p:nvSpPr>
          <p:cNvPr id="7" name="Title 3"/>
          <p:cNvSpPr txBox="1">
            <a:spLocks/>
          </p:cNvSpPr>
          <p:nvPr/>
        </p:nvSpPr>
        <p:spPr>
          <a:xfrm>
            <a:off x="373042" y="177800"/>
            <a:ext cx="6819032" cy="769479"/>
          </a:xfrm>
          <a:prstGeom prst="rect">
            <a:avLst/>
          </a:prstGeom>
        </p:spPr>
        <p:txBody>
          <a:bodyPr vert="horz" lIns="91440" tIns="0" rIns="91440" bIns="0" rtlCol="0" anchor="b" anchorCtr="0">
            <a:normAutofit fontScale="90000"/>
          </a:bodyPr>
          <a:lstStyle>
            <a:lvl1pPr marL="228600" indent="-228600" algn="l" defTabSz="457200" rtl="0" eaLnBrk="1" latinLnBrk="0" hangingPunct="1">
              <a:spcBef>
                <a:spcPct val="0"/>
              </a:spcBef>
              <a:buNone/>
              <a:defRPr sz="3200" b="0" i="0" u="none" kern="1200" cap="none">
                <a:solidFill>
                  <a:schemeClr val="tx2"/>
                </a:solidFill>
                <a:latin typeface="Helvetica Neue Bold Condensed"/>
                <a:ea typeface="+mj-ea"/>
                <a:cs typeface="Helvetica Neue Bold Condensed"/>
              </a:defRPr>
            </a:lvl1pPr>
          </a:lstStyle>
          <a:p>
            <a:r>
              <a:rPr lang="en-US" dirty="0" smtClean="0"/>
              <a:t>Cori – NERSC’s next supercomputer system</a:t>
            </a:r>
            <a:endParaRPr lang="en-US" dirty="0"/>
          </a:p>
        </p:txBody>
      </p:sp>
    </p:spTree>
    <p:extLst>
      <p:ext uri="{BB962C8B-B14F-4D97-AF65-F5344CB8AC3E}">
        <p14:creationId xmlns:p14="http://schemas.microsoft.com/office/powerpoint/2010/main" val="2876631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Programming Model Considerations</a:t>
            </a:r>
            <a:endParaRPr lang="en-US" dirty="0"/>
          </a:p>
        </p:txBody>
      </p:sp>
      <p:sp>
        <p:nvSpPr>
          <p:cNvPr id="7" name="Content Placeholder 6"/>
          <p:cNvSpPr>
            <a:spLocks noGrp="1"/>
          </p:cNvSpPr>
          <p:nvPr>
            <p:ph idx="1"/>
          </p:nvPr>
        </p:nvSpPr>
        <p:spPr/>
        <p:txBody>
          <a:bodyPr>
            <a:normAutofit lnSpcReduction="10000"/>
          </a:bodyPr>
          <a:lstStyle/>
          <a:p>
            <a:r>
              <a:rPr lang="en-US" dirty="0" smtClean="0"/>
              <a:t>Knight’s Landing is a self-hosted part</a:t>
            </a:r>
          </a:p>
          <a:p>
            <a:pPr lvl="1"/>
            <a:r>
              <a:rPr lang="en-US" dirty="0" smtClean="0"/>
              <a:t>Not a coprocessor; no PCI-bus transfers</a:t>
            </a:r>
          </a:p>
          <a:p>
            <a:r>
              <a:rPr lang="en-US" altLang="ja-JP" dirty="0"/>
              <a:t>MPI-only will work – performance not optimal; </a:t>
            </a:r>
          </a:p>
          <a:p>
            <a:pPr lvl="1"/>
            <a:r>
              <a:rPr lang="en-US" altLang="ja-JP" dirty="0"/>
              <a:t>With 2 threads/core, memory/thread &lt; 1 GB; 4 threads/core </a:t>
            </a:r>
            <a:r>
              <a:rPr lang="en-US" altLang="ja-JP" dirty="0" smtClean="0"/>
              <a:t>are available</a:t>
            </a:r>
            <a:endParaRPr lang="en-US" dirty="0" smtClean="0"/>
          </a:p>
          <a:p>
            <a:r>
              <a:rPr lang="en-US" dirty="0" smtClean="0"/>
              <a:t>More on-node parallelism required: </a:t>
            </a:r>
          </a:p>
          <a:p>
            <a:pPr lvl="1"/>
            <a:r>
              <a:rPr lang="en-US" dirty="0" smtClean="0"/>
              <a:t>OpenMP</a:t>
            </a:r>
          </a:p>
          <a:p>
            <a:pPr lvl="1"/>
            <a:r>
              <a:rPr lang="en-US" dirty="0" smtClean="0"/>
              <a:t>Vectorization</a:t>
            </a:r>
          </a:p>
          <a:p>
            <a:r>
              <a:rPr lang="en-US" dirty="0" smtClean="0"/>
              <a:t>On package memory - How to optimally use?</a:t>
            </a:r>
          </a:p>
          <a:p>
            <a:pPr lvl="1"/>
            <a:r>
              <a:rPr lang="en-US" dirty="0" smtClean="0"/>
              <a:t>Cache Model: let the hardware manage it</a:t>
            </a:r>
          </a:p>
          <a:p>
            <a:pPr lvl="1"/>
            <a:r>
              <a:rPr lang="en-US" dirty="0" smtClean="0"/>
              <a:t>Flat Model: user manually manages it</a:t>
            </a:r>
          </a:p>
        </p:txBody>
      </p:sp>
      <p:sp>
        <p:nvSpPr>
          <p:cNvPr id="5" name="Slide Number Placeholder 4"/>
          <p:cNvSpPr>
            <a:spLocks noGrp="1"/>
          </p:cNvSpPr>
          <p:nvPr>
            <p:ph type="sldNum" sz="quarter" idx="4"/>
          </p:nvPr>
        </p:nvSpPr>
        <p:spPr/>
        <p:txBody>
          <a:bodyPr/>
          <a:lstStyle/>
          <a:p>
            <a:r>
              <a:rPr lang="en-US" dirty="0" smtClean="0"/>
              <a:t>- </a:t>
            </a:r>
            <a:fld id="{D174BAF6-F8F2-EF4F-936C-8DF63288C82F}" type="slidenum">
              <a:rPr lang="en-US" smtClean="0"/>
              <a:pPr/>
              <a:t>7</a:t>
            </a:fld>
            <a:r>
              <a:rPr lang="en-US" dirty="0" smtClean="0"/>
              <a:t> -</a:t>
            </a:r>
            <a:endParaRPr lang="en-US" dirty="0"/>
          </a:p>
        </p:txBody>
      </p:sp>
    </p:spTree>
    <p:extLst>
      <p:ext uri="{BB962C8B-B14F-4D97-AF65-F5344CB8AC3E}">
        <p14:creationId xmlns:p14="http://schemas.microsoft.com/office/powerpoint/2010/main" val="1585023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NERSC </a:t>
            </a:r>
            <a:r>
              <a:rPr lang="en-US" b="1" dirty="0" err="1"/>
              <a:t>Exascale</a:t>
            </a:r>
            <a:r>
              <a:rPr lang="en-US" b="1" dirty="0"/>
              <a:t> Science Application Program (NESAP)</a:t>
            </a:r>
            <a:endParaRPr lang="en-US" dirty="0"/>
          </a:p>
        </p:txBody>
      </p:sp>
      <p:sp>
        <p:nvSpPr>
          <p:cNvPr id="4" name="Slide Number Placeholder 3"/>
          <p:cNvSpPr>
            <a:spLocks noGrp="1"/>
          </p:cNvSpPr>
          <p:nvPr>
            <p:ph type="sldNum" sz="quarter" idx="4"/>
          </p:nvPr>
        </p:nvSpPr>
        <p:spPr/>
        <p:txBody>
          <a:bodyPr/>
          <a:lstStyle/>
          <a:p>
            <a:r>
              <a:rPr lang="en-US" smtClean="0"/>
              <a:t>- </a:t>
            </a:r>
            <a:fld id="{D174BAF6-F8F2-EF4F-936C-8DF63288C82F}" type="slidenum">
              <a:rPr lang="en-US" smtClean="0"/>
              <a:pPr/>
              <a:t>8</a:t>
            </a:fld>
            <a:r>
              <a:rPr lang="en-US" smtClean="0"/>
              <a:t> -</a:t>
            </a:r>
            <a:endParaRPr lang="en-US" dirty="0"/>
          </a:p>
        </p:txBody>
      </p:sp>
    </p:spTree>
    <p:extLst>
      <p:ext uri="{BB962C8B-B14F-4D97-AF65-F5344CB8AC3E}">
        <p14:creationId xmlns:p14="http://schemas.microsoft.com/office/powerpoint/2010/main" val="11046732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NERSC </a:t>
            </a:r>
            <a:r>
              <a:rPr lang="en-US" b="1" dirty="0" err="1"/>
              <a:t>Exascale</a:t>
            </a:r>
            <a:r>
              <a:rPr lang="en-US" b="1" dirty="0"/>
              <a:t> Science Application </a:t>
            </a:r>
            <a:r>
              <a:rPr lang="en-US" b="1" dirty="0" smtClean="0"/>
              <a:t>Program (NESAP)</a:t>
            </a:r>
            <a:endParaRPr kumimoji="1" lang="ja-JP" altLang="en-US" dirty="0"/>
          </a:p>
        </p:txBody>
      </p:sp>
      <p:sp>
        <p:nvSpPr>
          <p:cNvPr id="3" name="Content Placeholder 2"/>
          <p:cNvSpPr>
            <a:spLocks noGrp="1"/>
          </p:cNvSpPr>
          <p:nvPr>
            <p:ph idx="1"/>
          </p:nvPr>
        </p:nvSpPr>
        <p:spPr/>
        <p:txBody>
          <a:bodyPr>
            <a:normAutofit/>
          </a:bodyPr>
          <a:lstStyle/>
          <a:p>
            <a:pPr marL="0" indent="0">
              <a:buNone/>
            </a:pPr>
            <a:r>
              <a:rPr lang="en-US" sz="2400" dirty="0" smtClean="0"/>
              <a:t>NERSC partner </a:t>
            </a:r>
            <a:r>
              <a:rPr lang="en-US" sz="2400" dirty="0"/>
              <a:t>with 20 application code teams to facilitate transition of user codes to </a:t>
            </a:r>
            <a:r>
              <a:rPr lang="en-US" sz="2400" dirty="0" smtClean="0"/>
              <a:t>Cori</a:t>
            </a:r>
          </a:p>
          <a:p>
            <a:r>
              <a:rPr kumimoji="1" lang="en-US" altLang="ja-JP" sz="2400" dirty="0" smtClean="0"/>
              <a:t>Collaboration between code team, NERSC, and vendors</a:t>
            </a:r>
          </a:p>
          <a:p>
            <a:r>
              <a:rPr kumimoji="1" lang="en-US" altLang="ja-JP" sz="2400" dirty="0" smtClean="0"/>
              <a:t>Code team role: identify science problems, characterize code, transform code</a:t>
            </a:r>
          </a:p>
          <a:p>
            <a:r>
              <a:rPr kumimoji="1" lang="en-US" altLang="ja-JP" sz="2400" dirty="0" smtClean="0"/>
              <a:t>Vendor role: provide detailed consultation on specific optimization issues</a:t>
            </a:r>
          </a:p>
          <a:p>
            <a:r>
              <a:rPr kumimoji="1" lang="en-US" altLang="ja-JP" sz="2400" dirty="0"/>
              <a:t>NERSC role</a:t>
            </a:r>
            <a:r>
              <a:rPr kumimoji="1" lang="en-US" altLang="ja-JP" sz="2400" dirty="0" smtClean="0"/>
              <a:t>: </a:t>
            </a:r>
            <a:r>
              <a:rPr kumimoji="1" lang="en-US" altLang="ja-JP" sz="2400" dirty="0"/>
              <a:t> provide consulting and </a:t>
            </a:r>
            <a:r>
              <a:rPr kumimoji="1" lang="en-US" altLang="ja-JP" sz="2400" dirty="0" smtClean="0"/>
              <a:t>expertise; connect you to the right vendor expert and help make best use of those experts; gather results and translate all lessons learned for entire community</a:t>
            </a:r>
            <a:endParaRPr kumimoji="1" lang="en-US" altLang="ja-JP" sz="2400" dirty="0"/>
          </a:p>
          <a:p>
            <a:endParaRPr kumimoji="1" lang="ja-JP" altLang="en-US" sz="2400" dirty="0"/>
          </a:p>
        </p:txBody>
      </p:sp>
      <p:sp>
        <p:nvSpPr>
          <p:cNvPr id="4" name="Slide Number Placeholder 3"/>
          <p:cNvSpPr>
            <a:spLocks noGrp="1"/>
          </p:cNvSpPr>
          <p:nvPr>
            <p:ph type="sldNum" sz="quarter" idx="4"/>
          </p:nvPr>
        </p:nvSpPr>
        <p:spPr/>
        <p:txBody>
          <a:bodyPr/>
          <a:lstStyle/>
          <a:p>
            <a:r>
              <a:rPr lang="en-US" dirty="0" smtClean="0"/>
              <a:t>- </a:t>
            </a:r>
            <a:fld id="{D174BAF6-F8F2-EF4F-936C-8DF63288C82F}" type="slidenum">
              <a:rPr lang="en-US" smtClean="0"/>
              <a:pPr/>
              <a:t>9</a:t>
            </a:fld>
            <a:r>
              <a:rPr lang="en-US" dirty="0" smtClean="0"/>
              <a:t> -</a:t>
            </a:r>
            <a:endParaRPr lang="en-US" dirty="0"/>
          </a:p>
        </p:txBody>
      </p:sp>
    </p:spTree>
    <p:extLst>
      <p:ext uri="{BB962C8B-B14F-4D97-AF65-F5344CB8AC3E}">
        <p14:creationId xmlns:p14="http://schemas.microsoft.com/office/powerpoint/2010/main" val="20120337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RSC">
  <a:themeElements>
    <a:clrScheme name="Custom 1">
      <a:dk1>
        <a:sysClr val="windowText" lastClr="000000"/>
      </a:dk1>
      <a:lt1>
        <a:sysClr val="window" lastClr="FFFFFF"/>
      </a:lt1>
      <a:dk2>
        <a:srgbClr val="194963"/>
      </a:dk2>
      <a:lt2>
        <a:srgbClr val="FEE8B4"/>
      </a:lt2>
      <a:accent1>
        <a:srgbClr val="194963"/>
      </a:accent1>
      <a:accent2>
        <a:srgbClr val="FCD235"/>
      </a:accent2>
      <a:accent3>
        <a:srgbClr val="4FA556"/>
      </a:accent3>
      <a:accent4>
        <a:srgbClr val="8E2A20"/>
      </a:accent4>
      <a:accent5>
        <a:srgbClr val="679AC3"/>
      </a:accent5>
      <a:accent6>
        <a:srgbClr val="F68B4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219688</TotalTime>
  <Words>1639</Words>
  <Application>Microsoft Macintosh PowerPoint</Application>
  <PresentationFormat>On-screen Show (4:3)</PresentationFormat>
  <Paragraphs>424</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NERSC</vt:lpstr>
      <vt:lpstr>Zhengji Zhao NERSC User Services Group</vt:lpstr>
      <vt:lpstr>The National Energy Research Scientific Computing Center (NERSC)</vt:lpstr>
      <vt:lpstr>NERSC Resources</vt:lpstr>
      <vt:lpstr>Cori – NERSC’s next Supercomputer system</vt:lpstr>
      <vt:lpstr>Cori – NERSC’s next supercomputer system</vt:lpstr>
      <vt:lpstr>PowerPoint Presentation</vt:lpstr>
      <vt:lpstr>Programming Model Considerations</vt:lpstr>
      <vt:lpstr>NERSC Exascale Science Application Program (NESAP)</vt:lpstr>
      <vt:lpstr>NERSC Exascale Science Application Program (NESAP)</vt:lpstr>
      <vt:lpstr>Twenty Applications Accepted into NESAP</vt:lpstr>
      <vt:lpstr>Resources Available to Twenty NESAP Projects</vt:lpstr>
      <vt:lpstr>Postdocs</vt:lpstr>
      <vt:lpstr>20 NESAP Codes</vt:lpstr>
      <vt:lpstr>Comparison of Selected Apps with 2013 Usage</vt:lpstr>
      <vt:lpstr>NERSC Application Readiness Staff</vt:lpstr>
      <vt:lpstr>NESAP / NERSC Assignments</vt:lpstr>
      <vt:lpstr>Tools and Library Collaboration </vt:lpstr>
      <vt:lpstr>Libraries used by 20 NESAP applications</vt:lpstr>
      <vt:lpstr>Selected Library and Tools code teams</vt:lpstr>
      <vt:lpstr>Library and Tools collaboration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Broughton</dc:creator>
  <cp:lastModifiedBy>Zhengji Zhao</cp:lastModifiedBy>
  <cp:revision>1412</cp:revision>
  <cp:lastPrinted>2014-09-12T21:03:00Z</cp:lastPrinted>
  <dcterms:created xsi:type="dcterms:W3CDTF">2013-05-05T21:05:59Z</dcterms:created>
  <dcterms:modified xsi:type="dcterms:W3CDTF">2014-10-31T00:44:30Z</dcterms:modified>
</cp:coreProperties>
</file>