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1pPr>
    <a:lvl2pPr marL="2447904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2pPr>
    <a:lvl3pPr marL="4895808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3pPr>
    <a:lvl4pPr marL="7343707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4pPr>
    <a:lvl5pPr marL="9791611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5pPr>
    <a:lvl6pPr marL="12239515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6pPr>
    <a:lvl7pPr marL="14687419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7pPr>
    <a:lvl8pPr marL="17135323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8pPr>
    <a:lvl9pPr marL="19583222" algn="l" defTabSz="2447904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93335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560" autoAdjust="0"/>
    <p:restoredTop sz="94660"/>
  </p:normalViewPr>
  <p:slideViewPr>
    <p:cSldViewPr snapToGrid="0" snapToObjects="1">
      <p:cViewPr>
        <p:scale>
          <a:sx n="33" d="100"/>
          <a:sy n="33" d="100"/>
        </p:scale>
        <p:origin x="-1144" y="15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06A79-158C-1F41-A23E-987B325B7FD9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49885-9573-1B44-9440-3687B9C9E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045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096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141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187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5237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742282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199333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656378" algn="l" defTabSz="45704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9885-9573-1B44-9440-3687B9C9E8B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8"/>
            <a:ext cx="37307520" cy="70561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47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9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34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91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23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687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135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583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9"/>
            <a:ext cx="9875520" cy="280873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9"/>
            <a:ext cx="28895040" cy="280873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4" y="21153125"/>
            <a:ext cx="37307520" cy="6537960"/>
          </a:xfrm>
        </p:spPr>
        <p:txBody>
          <a:bodyPr anchor="t"/>
          <a:lstStyle>
            <a:lvl1pPr algn="l">
              <a:defRPr sz="21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4" y="13952230"/>
            <a:ext cx="37307520" cy="7200896"/>
          </a:xfrm>
        </p:spPr>
        <p:txBody>
          <a:bodyPr anchor="b"/>
          <a:lstStyle>
            <a:lvl1pPr marL="0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1pPr>
            <a:lvl2pPr marL="2447904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895808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343707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4pPr>
            <a:lvl5pPr marL="9791611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5pPr>
            <a:lvl6pPr marL="12239515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6pPr>
            <a:lvl7pPr marL="14687419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7pPr>
            <a:lvl8pPr marL="17135323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8pPr>
            <a:lvl9pPr marL="19583222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5"/>
            <a:ext cx="19385280" cy="21724625"/>
          </a:xfrm>
        </p:spPr>
        <p:txBody>
          <a:bodyPr/>
          <a:lstStyle>
            <a:lvl1pPr>
              <a:defRPr sz="15100"/>
            </a:lvl1pPr>
            <a:lvl2pPr>
              <a:defRPr sz="131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5"/>
            <a:ext cx="19385280" cy="21724625"/>
          </a:xfrm>
        </p:spPr>
        <p:txBody>
          <a:bodyPr/>
          <a:lstStyle>
            <a:lvl1pPr>
              <a:defRPr sz="15100"/>
            </a:lvl1pPr>
            <a:lvl2pPr>
              <a:defRPr sz="131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7368545"/>
            <a:ext cx="19392903" cy="3070858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47904" indent="0">
              <a:buNone/>
              <a:defRPr sz="10600" b="1"/>
            </a:lvl2pPr>
            <a:lvl3pPr marL="4895808" indent="0">
              <a:buNone/>
              <a:defRPr sz="9600" b="1"/>
            </a:lvl3pPr>
            <a:lvl4pPr marL="7343707" indent="0">
              <a:buNone/>
              <a:defRPr sz="8500" b="1"/>
            </a:lvl4pPr>
            <a:lvl5pPr marL="9791611" indent="0">
              <a:buNone/>
              <a:defRPr sz="8500" b="1"/>
            </a:lvl5pPr>
            <a:lvl6pPr marL="12239515" indent="0">
              <a:buNone/>
              <a:defRPr sz="8500" b="1"/>
            </a:lvl6pPr>
            <a:lvl7pPr marL="14687419" indent="0">
              <a:buNone/>
              <a:defRPr sz="8500" b="1"/>
            </a:lvl7pPr>
            <a:lvl8pPr marL="17135323" indent="0">
              <a:buNone/>
              <a:defRPr sz="8500" b="1"/>
            </a:lvl8pPr>
            <a:lvl9pPr marL="19583222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3" y="10439403"/>
            <a:ext cx="19392903" cy="18966182"/>
          </a:xfrm>
        </p:spPr>
        <p:txBody>
          <a:bodyPr/>
          <a:lstStyle>
            <a:lvl1pPr>
              <a:defRPr sz="131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5" y="7368545"/>
            <a:ext cx="19400518" cy="3070858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47904" indent="0">
              <a:buNone/>
              <a:defRPr sz="10600" b="1"/>
            </a:lvl2pPr>
            <a:lvl3pPr marL="4895808" indent="0">
              <a:buNone/>
              <a:defRPr sz="9600" b="1"/>
            </a:lvl3pPr>
            <a:lvl4pPr marL="7343707" indent="0">
              <a:buNone/>
              <a:defRPr sz="8500" b="1"/>
            </a:lvl4pPr>
            <a:lvl5pPr marL="9791611" indent="0">
              <a:buNone/>
              <a:defRPr sz="8500" b="1"/>
            </a:lvl5pPr>
            <a:lvl6pPr marL="12239515" indent="0">
              <a:buNone/>
              <a:defRPr sz="8500" b="1"/>
            </a:lvl6pPr>
            <a:lvl7pPr marL="14687419" indent="0">
              <a:buNone/>
              <a:defRPr sz="8500" b="1"/>
            </a:lvl7pPr>
            <a:lvl8pPr marL="17135323" indent="0">
              <a:buNone/>
              <a:defRPr sz="8500" b="1"/>
            </a:lvl8pPr>
            <a:lvl9pPr marL="19583222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5" y="10439403"/>
            <a:ext cx="19400518" cy="18966182"/>
          </a:xfrm>
        </p:spPr>
        <p:txBody>
          <a:bodyPr/>
          <a:lstStyle>
            <a:lvl1pPr>
              <a:defRPr sz="131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70" y="1310641"/>
            <a:ext cx="14439904" cy="5577840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6"/>
            <a:ext cx="24536403" cy="28094944"/>
          </a:xfrm>
        </p:spPr>
        <p:txBody>
          <a:bodyPr/>
          <a:lstStyle>
            <a:lvl1pPr>
              <a:defRPr sz="17100"/>
            </a:lvl1pPr>
            <a:lvl2pPr>
              <a:defRPr sz="15100"/>
            </a:lvl2pPr>
            <a:lvl3pPr>
              <a:defRPr sz="131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70" y="6888486"/>
            <a:ext cx="14439904" cy="22517104"/>
          </a:xfrm>
        </p:spPr>
        <p:txBody>
          <a:bodyPr/>
          <a:lstStyle>
            <a:lvl1pPr marL="0" indent="0">
              <a:buNone/>
              <a:defRPr sz="7500"/>
            </a:lvl1pPr>
            <a:lvl2pPr marL="2447904" indent="0">
              <a:buNone/>
              <a:defRPr sz="6500"/>
            </a:lvl2pPr>
            <a:lvl3pPr marL="4895808" indent="0">
              <a:buNone/>
              <a:defRPr sz="5500"/>
            </a:lvl3pPr>
            <a:lvl4pPr marL="7343707" indent="0">
              <a:buNone/>
              <a:defRPr sz="4500"/>
            </a:lvl4pPr>
            <a:lvl5pPr marL="9791611" indent="0">
              <a:buNone/>
              <a:defRPr sz="4500"/>
            </a:lvl5pPr>
            <a:lvl6pPr marL="12239515" indent="0">
              <a:buNone/>
              <a:defRPr sz="4500"/>
            </a:lvl6pPr>
            <a:lvl7pPr marL="14687419" indent="0">
              <a:buNone/>
              <a:defRPr sz="4500"/>
            </a:lvl7pPr>
            <a:lvl8pPr marL="17135323" indent="0">
              <a:buNone/>
              <a:defRPr sz="4500"/>
            </a:lvl8pPr>
            <a:lvl9pPr marL="19583222" indent="0">
              <a:buNone/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2"/>
            <a:ext cx="26334720" cy="2720344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19"/>
            <a:ext cx="26334720" cy="19751040"/>
          </a:xfrm>
        </p:spPr>
        <p:txBody>
          <a:bodyPr/>
          <a:lstStyle>
            <a:lvl1pPr marL="0" indent="0">
              <a:buNone/>
              <a:defRPr sz="17100"/>
            </a:lvl1pPr>
            <a:lvl2pPr marL="2447904" indent="0">
              <a:buNone/>
              <a:defRPr sz="15100"/>
            </a:lvl2pPr>
            <a:lvl3pPr marL="4895808" indent="0">
              <a:buNone/>
              <a:defRPr sz="13100"/>
            </a:lvl3pPr>
            <a:lvl4pPr marL="7343707" indent="0">
              <a:buNone/>
              <a:defRPr sz="10600"/>
            </a:lvl4pPr>
            <a:lvl5pPr marL="9791611" indent="0">
              <a:buNone/>
              <a:defRPr sz="10600"/>
            </a:lvl5pPr>
            <a:lvl6pPr marL="12239515" indent="0">
              <a:buNone/>
              <a:defRPr sz="10600"/>
            </a:lvl6pPr>
            <a:lvl7pPr marL="14687419" indent="0">
              <a:buNone/>
              <a:defRPr sz="10600"/>
            </a:lvl7pPr>
            <a:lvl8pPr marL="17135323" indent="0">
              <a:buNone/>
              <a:defRPr sz="10600"/>
            </a:lvl8pPr>
            <a:lvl9pPr marL="19583222" indent="0">
              <a:buNone/>
              <a:defRPr sz="10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9"/>
            <a:ext cx="26334720" cy="3863336"/>
          </a:xfrm>
        </p:spPr>
        <p:txBody>
          <a:bodyPr/>
          <a:lstStyle>
            <a:lvl1pPr marL="0" indent="0">
              <a:buNone/>
              <a:defRPr sz="7500"/>
            </a:lvl1pPr>
            <a:lvl2pPr marL="2447904" indent="0">
              <a:buNone/>
              <a:defRPr sz="6500"/>
            </a:lvl2pPr>
            <a:lvl3pPr marL="4895808" indent="0">
              <a:buNone/>
              <a:defRPr sz="5500"/>
            </a:lvl3pPr>
            <a:lvl4pPr marL="7343707" indent="0">
              <a:buNone/>
              <a:defRPr sz="4500"/>
            </a:lvl4pPr>
            <a:lvl5pPr marL="9791611" indent="0">
              <a:buNone/>
              <a:defRPr sz="4500"/>
            </a:lvl5pPr>
            <a:lvl6pPr marL="12239515" indent="0">
              <a:buNone/>
              <a:defRPr sz="4500"/>
            </a:lvl6pPr>
            <a:lvl7pPr marL="14687419" indent="0">
              <a:buNone/>
              <a:defRPr sz="4500"/>
            </a:lvl7pPr>
            <a:lvl8pPr marL="17135323" indent="0">
              <a:buNone/>
              <a:defRPr sz="4500"/>
            </a:lvl8pPr>
            <a:lvl9pPr marL="19583222" indent="0">
              <a:buNone/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89580" tIns="244792" rIns="489580" bIns="24479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5"/>
            <a:ext cx="39502080" cy="21724625"/>
          </a:xfrm>
          <a:prstGeom prst="rect">
            <a:avLst/>
          </a:prstGeom>
        </p:spPr>
        <p:txBody>
          <a:bodyPr vert="horz" lIns="489580" tIns="244792" rIns="489580" bIns="2447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9"/>
            <a:ext cx="10241280" cy="1752599"/>
          </a:xfrm>
          <a:prstGeom prst="rect">
            <a:avLst/>
          </a:prstGeom>
        </p:spPr>
        <p:txBody>
          <a:bodyPr vert="horz" lIns="489580" tIns="244792" rIns="489580" bIns="244792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E919-AEC3-8846-A281-172480C8187F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9"/>
            <a:ext cx="13898880" cy="1752599"/>
          </a:xfrm>
          <a:prstGeom prst="rect">
            <a:avLst/>
          </a:prstGeom>
        </p:spPr>
        <p:txBody>
          <a:bodyPr vert="horz" lIns="489580" tIns="244792" rIns="489580" bIns="244792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9"/>
            <a:ext cx="10241280" cy="1752599"/>
          </a:xfrm>
          <a:prstGeom prst="rect">
            <a:avLst/>
          </a:prstGeom>
        </p:spPr>
        <p:txBody>
          <a:bodyPr vert="horz" lIns="489580" tIns="244792" rIns="489580" bIns="244792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BDCFA-F1D2-E94C-91D1-7392E49E2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47904" rtl="0" eaLnBrk="1" latinLnBrk="0" hangingPunct="1">
        <a:spcBef>
          <a:spcPct val="0"/>
        </a:spcBef>
        <a:buNone/>
        <a:defRPr sz="2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5925" indent="-1835925" algn="l" defTabSz="2447904" rtl="0" eaLnBrk="1" latinLnBrk="0" hangingPunct="1">
        <a:spcBef>
          <a:spcPct val="20000"/>
        </a:spcBef>
        <a:buFont typeface="Arial"/>
        <a:buChar char="•"/>
        <a:defRPr sz="17100" kern="1200">
          <a:solidFill>
            <a:schemeClr val="tx1"/>
          </a:solidFill>
          <a:latin typeface="+mn-lt"/>
          <a:ea typeface="+mn-ea"/>
          <a:cs typeface="+mn-cs"/>
        </a:defRPr>
      </a:lvl1pPr>
      <a:lvl2pPr marL="3977840" indent="-1529936" algn="l" defTabSz="2447904" rtl="0" eaLnBrk="1" latinLnBrk="0" hangingPunct="1">
        <a:spcBef>
          <a:spcPct val="20000"/>
        </a:spcBef>
        <a:buFont typeface="Arial"/>
        <a:buChar char="–"/>
        <a:defRPr sz="15100" kern="1200">
          <a:solidFill>
            <a:schemeClr val="tx1"/>
          </a:solidFill>
          <a:latin typeface="+mn-lt"/>
          <a:ea typeface="+mn-ea"/>
          <a:cs typeface="+mn-cs"/>
        </a:defRPr>
      </a:lvl2pPr>
      <a:lvl3pPr marL="6119760" indent="-1223952" algn="l" defTabSz="2447904" rtl="0" eaLnBrk="1" latinLnBrk="0" hangingPunct="1">
        <a:spcBef>
          <a:spcPct val="20000"/>
        </a:spcBef>
        <a:buFont typeface="Arial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567659" indent="-1223952" algn="l" defTabSz="2447904" rtl="0" eaLnBrk="1" latinLnBrk="0" hangingPunct="1">
        <a:spcBef>
          <a:spcPct val="20000"/>
        </a:spcBef>
        <a:buFont typeface="Arial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4pPr>
      <a:lvl5pPr marL="11015563" indent="-1223952" algn="l" defTabSz="2447904" rtl="0" eaLnBrk="1" latinLnBrk="0" hangingPunct="1">
        <a:spcBef>
          <a:spcPct val="20000"/>
        </a:spcBef>
        <a:buFont typeface="Arial"/>
        <a:buChar char="»"/>
        <a:defRPr sz="10600" kern="1200">
          <a:solidFill>
            <a:schemeClr val="tx1"/>
          </a:solidFill>
          <a:latin typeface="+mn-lt"/>
          <a:ea typeface="+mn-ea"/>
          <a:cs typeface="+mn-cs"/>
        </a:defRPr>
      </a:lvl5pPr>
      <a:lvl6pPr marL="13463467" indent="-1223952" algn="l" defTabSz="2447904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1371" indent="-1223952" algn="l" defTabSz="2447904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359275" indent="-1223952" algn="l" defTabSz="2447904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807174" indent="-1223952" algn="l" defTabSz="2447904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47904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95808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343707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91611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239515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687419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135323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83222" algn="l" defTabSz="244790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484" y="50799"/>
            <a:ext cx="43891200" cy="32918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7426" tIns="43713" rIns="87426" bIns="43713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3433" y="6379127"/>
            <a:ext cx="42448043" cy="26159382"/>
          </a:xfrm>
          <a:prstGeom prst="rect">
            <a:avLst/>
          </a:prstGeom>
          <a:solidFill>
            <a:srgbClr val="948A54">
              <a:alpha val="27000"/>
            </a:srgbClr>
          </a:soli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69050" y="234897"/>
            <a:ext cx="31629340" cy="2877630"/>
          </a:xfrm>
          <a:prstGeom prst="rect">
            <a:avLst/>
          </a:prstGeom>
          <a:noFill/>
        </p:spPr>
        <p:txBody>
          <a:bodyPr wrap="square" lIns="167560" tIns="83780" rIns="167560" bIns="83780" rtlCol="0">
            <a:spAutoFit/>
          </a:bodyPr>
          <a:lstStyle/>
          <a:p>
            <a:pPr algn="ctr"/>
            <a:r>
              <a:rPr lang="en-US" sz="8800" b="1" dirty="0" smtClean="0"/>
              <a:t>Influences of Threading on MPI Communication Strategies in an Accelerator Simulation Code</a:t>
            </a:r>
            <a:endParaRPr lang="en-US" sz="8800" b="1" i="1" u="sng" dirty="0">
              <a:solidFill>
                <a:schemeClr val="bg1"/>
              </a:solidFill>
            </a:endParaRPr>
          </a:p>
        </p:txBody>
      </p:sp>
      <p:pic>
        <p:nvPicPr>
          <p:cNvPr id="6" name="Picture 5" descr="sm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98765" y="394463"/>
            <a:ext cx="3804178" cy="275474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30146776" y="5084792"/>
            <a:ext cx="176560" cy="1565607"/>
          </a:xfrm>
          <a:prstGeom prst="rect">
            <a:avLst/>
          </a:prstGeom>
          <a:noFill/>
        </p:spPr>
        <p:txBody>
          <a:bodyPr wrap="none" lIns="87426" tIns="43713" rIns="87426" bIns="43713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46694" y="3109334"/>
            <a:ext cx="38376642" cy="3031519"/>
          </a:xfrm>
          <a:prstGeom prst="rect">
            <a:avLst/>
          </a:prstGeom>
          <a:noFill/>
        </p:spPr>
        <p:txBody>
          <a:bodyPr wrap="square" lIns="167560" tIns="83780" rIns="167560" bIns="83780" rtlCol="0">
            <a:spAutoFit/>
          </a:bodyPr>
          <a:lstStyle/>
          <a:p>
            <a:pPr algn="ctr" hangingPunct="0"/>
            <a:r>
              <a:rPr lang="en-US" sz="6200" dirty="0" smtClean="0"/>
              <a:t>Brian </a:t>
            </a:r>
            <a:r>
              <a:rPr lang="en-US" sz="6200" dirty="0" smtClean="0"/>
              <a:t>Austin, </a:t>
            </a:r>
            <a:r>
              <a:rPr lang="en-US" sz="6200" dirty="0" err="1" smtClean="0"/>
              <a:t>Ji</a:t>
            </a:r>
            <a:r>
              <a:rPr lang="en-US" sz="6200" dirty="0" smtClean="0"/>
              <a:t> </a:t>
            </a:r>
            <a:r>
              <a:rPr lang="en-US" sz="6200" dirty="0" err="1" smtClean="0"/>
              <a:t>Qiang</a:t>
            </a:r>
            <a:r>
              <a:rPr lang="en-US" sz="6200" dirty="0" smtClean="0"/>
              <a:t>, Jonathan </a:t>
            </a:r>
            <a:r>
              <a:rPr lang="en-US" sz="6200" dirty="0" err="1" smtClean="0"/>
              <a:t>Wurtele</a:t>
            </a:r>
            <a:r>
              <a:rPr lang="en-US" sz="6200" dirty="0" smtClean="0"/>
              <a:t> and Alice </a:t>
            </a:r>
            <a:r>
              <a:rPr lang="en-US" sz="6200" dirty="0" err="1" smtClean="0"/>
              <a:t>Koniges</a:t>
            </a:r>
            <a:endParaRPr lang="en-US" sz="6200" b="1" dirty="0" smtClean="0"/>
          </a:p>
          <a:p>
            <a:pPr algn="ctr" hangingPunct="0"/>
            <a:r>
              <a:rPr lang="en-US" sz="6200" dirty="0" smtClean="0"/>
              <a:t>Lawrence Berkeley National Lab (USA)</a:t>
            </a:r>
          </a:p>
          <a:p>
            <a:endParaRPr lang="en-US" sz="6200" dirty="0">
              <a:solidFill>
                <a:srgbClr val="FFFFFF"/>
              </a:solidFill>
            </a:endParaRPr>
          </a:p>
        </p:txBody>
      </p:sp>
      <p:pic>
        <p:nvPicPr>
          <p:cNvPr id="40" name="Picture 39" descr="NERSC_logo_colo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564" y="3364675"/>
            <a:ext cx="3889379" cy="185208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29550700" y="22552896"/>
            <a:ext cx="45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3432" y="5348052"/>
            <a:ext cx="42472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research used resources of the National Energy Research Scientific Computing Center, which is supported by the Office of Science of the U.S. Department of Energy under Contract No. DE-AC02-05CH11231.</a:t>
            </a:r>
            <a:br>
              <a:rPr lang="en-US" sz="2800" dirty="0" smtClean="0"/>
            </a:br>
            <a:r>
              <a:rPr lang="en-US" sz="2800" dirty="0" smtClean="0"/>
              <a:t>This work was supported by the Director, Office of Science, Advanced Scientific Computing Research of the U.S. Department of Energy under Contract No. DE-AC02-05CH11231.</a:t>
            </a:r>
            <a:endParaRPr lang="en-US" sz="28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13564" y="20753570"/>
            <a:ext cx="21938456" cy="11592519"/>
            <a:chOff x="6684718" y="20260516"/>
            <a:chExt cx="21938456" cy="11592519"/>
          </a:xfrm>
        </p:grpSpPr>
        <p:sp>
          <p:nvSpPr>
            <p:cNvPr id="57" name="Content Placeholder 7"/>
            <p:cNvSpPr txBox="1">
              <a:spLocks/>
            </p:cNvSpPr>
            <p:nvPr/>
          </p:nvSpPr>
          <p:spPr bwMode="auto">
            <a:xfrm>
              <a:off x="6684718" y="20260516"/>
              <a:ext cx="21938456" cy="1159251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4800" b="1" dirty="0" smtClean="0"/>
                <a:t>Application: IMPACT-T</a:t>
              </a:r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pPr marL="457200" indent="-457200">
                <a:spcAft>
                  <a:spcPts val="1200"/>
                </a:spcAft>
                <a:buFontTx/>
                <a:buChar char="-"/>
              </a:pPr>
              <a:r>
                <a:rPr lang="en-US" sz="4800" dirty="0" smtClean="0"/>
                <a:t>Large numbers of particles  O(10</a:t>
              </a:r>
              <a:r>
                <a:rPr lang="en-US" sz="4800" baseline="30000" dirty="0" smtClean="0"/>
                <a:t>9</a:t>
              </a:r>
              <a:r>
                <a:rPr lang="en-US" sz="4800" dirty="0" smtClean="0"/>
                <a:t>) may be needed for adequate simulation of many-body effects such as space-charge</a:t>
              </a:r>
              <a:r>
                <a:rPr lang="en-US" sz="4800" dirty="0" smtClean="0"/>
                <a:t> </a:t>
              </a:r>
              <a:r>
                <a:rPr lang="en-US" sz="4800" dirty="0" smtClean="0"/>
                <a:t>driven</a:t>
              </a:r>
              <a:r>
                <a:rPr lang="en-US" sz="4800" dirty="0" smtClean="0"/>
                <a:t> </a:t>
              </a:r>
              <a:r>
                <a:rPr lang="en-US" sz="4800" dirty="0" err="1" smtClean="0"/>
                <a:t>microbunching</a:t>
              </a:r>
              <a:r>
                <a:rPr lang="en-US" sz="4800" dirty="0" smtClean="0"/>
                <a:t> instability. </a:t>
              </a:r>
              <a:endParaRPr lang="en-US" sz="4800" dirty="0" smtClean="0"/>
            </a:p>
            <a:p>
              <a:pPr marL="457200" indent="-457200">
                <a:spcAft>
                  <a:spcPts val="1200"/>
                </a:spcAft>
                <a:buFontTx/>
                <a:buChar char="-"/>
              </a:pPr>
              <a:r>
                <a:rPr lang="en-US" sz="4800" dirty="0" smtClean="0"/>
                <a:t> Second order leapfrog algorithm has two significant computational  phases.</a:t>
              </a:r>
            </a:p>
            <a:p>
              <a:pPr marL="457200" indent="-457200">
                <a:spcAft>
                  <a:spcPts val="1200"/>
                </a:spcAft>
                <a:buFontTx/>
                <a:buChar char="-"/>
              </a:pPr>
              <a:r>
                <a:rPr lang="en-US" sz="4800" dirty="0" smtClean="0"/>
                <a:t>‘Kick’ phase updates the particles’ position and momentum; embarrassingly parallel if properly load-balanced.</a:t>
              </a:r>
            </a:p>
            <a:p>
              <a:pPr marL="457200" indent="-457200">
                <a:spcAft>
                  <a:spcPts val="1200"/>
                </a:spcAft>
                <a:buFontTx/>
                <a:buChar char="-"/>
              </a:pPr>
              <a:r>
                <a:rPr lang="en-US" sz="4800" dirty="0" smtClean="0"/>
                <a:t>‘Solver’ phase uses Particle-In-Cell (PIC) approach to compute space-charge forces. The transpose steps of </a:t>
              </a:r>
              <a:r>
                <a:rPr lang="en-US" sz="4800" dirty="0" err="1" smtClean="0"/>
                <a:t>IMPACT’s</a:t>
              </a:r>
              <a:r>
                <a:rPr lang="en-US" sz="4800" dirty="0" smtClean="0"/>
                <a:t> FFT-based Poisson solver require all-to-all communication and may be improved by alternative communication patterns.  </a:t>
              </a:r>
            </a:p>
            <a:p>
              <a:endParaRPr lang="en-US" sz="1600" b="1" dirty="0" smtClean="0"/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endParaRPr lang="en-US" sz="5400" b="1" dirty="0" smtClean="0"/>
            </a:p>
            <a:p>
              <a:endParaRPr lang="en-US" sz="4400" dirty="0" smtClean="0"/>
            </a:p>
          </p:txBody>
        </p:sp>
        <p:pic>
          <p:nvPicPr>
            <p:cNvPr id="39" name="Picture 38" descr="ImpactZ_3Dphase.png"/>
            <p:cNvPicPr>
              <a:picLocks/>
            </p:cNvPicPr>
            <p:nvPr/>
          </p:nvPicPr>
          <p:blipFill>
            <a:blip r:embed="rId6"/>
            <a:srcRect l="14400" b="5760"/>
            <a:stretch>
              <a:fillRect/>
            </a:stretch>
          </p:blipFill>
          <p:spPr>
            <a:xfrm>
              <a:off x="18131292" y="20645356"/>
              <a:ext cx="9144000" cy="4308654"/>
            </a:xfrm>
            <a:prstGeom prst="rect">
              <a:avLst/>
            </a:prstGeom>
          </p:spPr>
        </p:pic>
      </p:grpSp>
      <p:sp>
        <p:nvSpPr>
          <p:cNvPr id="38" name="Content Placeholder 7"/>
          <p:cNvSpPr txBox="1">
            <a:spLocks/>
          </p:cNvSpPr>
          <p:nvPr/>
        </p:nvSpPr>
        <p:spPr bwMode="auto">
          <a:xfrm>
            <a:off x="1113564" y="14069486"/>
            <a:ext cx="21938456" cy="5818711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/>
              <a:t>Motivation:</a:t>
            </a:r>
          </a:p>
          <a:p>
            <a:pPr marL="457200" indent="-457200">
              <a:buFont typeface="Lucida Grande"/>
              <a:buChar char="-"/>
            </a:pPr>
            <a:r>
              <a:rPr lang="en-US" sz="4400" dirty="0" smtClean="0"/>
              <a:t>Emerging </a:t>
            </a:r>
            <a:r>
              <a:rPr lang="en-US" sz="4400" dirty="0" err="1" smtClean="0"/>
              <a:t>petascale</a:t>
            </a:r>
            <a:r>
              <a:rPr lang="en-US" sz="4400" dirty="0" smtClean="0"/>
              <a:t> computers, with several hundred thousand processing cores, have the potential to push many simulations to their diffuse-data limits.</a:t>
            </a:r>
          </a:p>
          <a:p>
            <a:pPr marL="457200" indent="-457200">
              <a:buFont typeface="Lucida Grande"/>
              <a:buChar char="-"/>
            </a:pPr>
            <a:r>
              <a:rPr lang="en-US" sz="4400" dirty="0" smtClean="0"/>
              <a:t>Communication strategies for many applications can be modified to run more efficiently in the high-concurrency, low message size regime.</a:t>
            </a:r>
          </a:p>
          <a:p>
            <a:pPr marL="457200" indent="-457200">
              <a:buFont typeface="Lucida Grande"/>
              <a:buChar char="-"/>
            </a:pPr>
            <a:r>
              <a:rPr lang="en-US" sz="4400" dirty="0" smtClean="0"/>
              <a:t>Use of </a:t>
            </a:r>
            <a:r>
              <a:rPr lang="en-US" sz="4400" dirty="0" err="1" smtClean="0"/>
              <a:t>OpenMP</a:t>
            </a:r>
            <a:r>
              <a:rPr lang="en-US" sz="4400" dirty="0" smtClean="0"/>
              <a:t> threading alters the relative advantages of  these strategies.</a:t>
            </a:r>
          </a:p>
          <a:p>
            <a:pPr marL="457200" indent="-457200">
              <a:buFont typeface="Lucida Grande"/>
              <a:buChar char="-"/>
            </a:pPr>
            <a:r>
              <a:rPr lang="en-US" sz="4400" dirty="0" smtClean="0"/>
              <a:t> An increasing trend toward multi-core architectures suggest that these trade-offs must be evaluated and understood in order to obtain optimal performance.</a:t>
            </a:r>
          </a:p>
        </p:txBody>
      </p:sp>
      <p:sp>
        <p:nvSpPr>
          <p:cNvPr id="28" name="Content Placeholder 7"/>
          <p:cNvSpPr txBox="1">
            <a:spLocks/>
          </p:cNvSpPr>
          <p:nvPr/>
        </p:nvSpPr>
        <p:spPr bwMode="auto">
          <a:xfrm>
            <a:off x="1198765" y="7392295"/>
            <a:ext cx="21853256" cy="58187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/>
              <a:t>Abstract</a:t>
            </a:r>
            <a:r>
              <a:rPr lang="en-US" sz="5400" b="1" dirty="0" smtClean="0"/>
              <a:t>:</a:t>
            </a:r>
            <a:r>
              <a:rPr lang="en-US" sz="4400" dirty="0" smtClean="0"/>
              <a:t> </a:t>
            </a:r>
            <a:r>
              <a:rPr lang="en-US" sz="4400" dirty="0" smtClean="0"/>
              <a:t>We </a:t>
            </a:r>
            <a:r>
              <a:rPr lang="en-US" sz="4400" dirty="0" smtClean="0"/>
              <a:t>describe two algorithms for improving the performance of an FFT-based Poisson solver in the IMPACT-T accelerator simulation code. Overlapping communication and computation improves upon our baseline algorithm when the compute load per node is large,</a:t>
            </a:r>
            <a:r>
              <a:rPr lang="en-US" sz="4400" dirty="0" smtClean="0"/>
              <a:t> but </a:t>
            </a:r>
            <a:r>
              <a:rPr lang="en-US" sz="4400" dirty="0" smtClean="0"/>
              <a:t>loses effectiveness </a:t>
            </a:r>
            <a:r>
              <a:rPr lang="en-US" sz="4400" dirty="0" smtClean="0"/>
              <a:t>at </a:t>
            </a:r>
            <a:r>
              <a:rPr lang="en-US" sz="4400" dirty="0" smtClean="0"/>
              <a:t>high concurrencies. Message consolidation provides increased speedups (up to 40%) when the number of MPI tasks is large. The current version of the solver is markedly less efficient</a:t>
            </a:r>
            <a:r>
              <a:rPr lang="en-US" sz="4400" dirty="0" smtClean="0"/>
              <a:t> when </a:t>
            </a:r>
            <a:r>
              <a:rPr lang="en-US" sz="4400" dirty="0" err="1" smtClean="0"/>
              <a:t>OpenMP</a:t>
            </a:r>
            <a:r>
              <a:rPr lang="en-US" sz="4400" dirty="0" smtClean="0"/>
              <a:t> threading is introduced. </a:t>
            </a:r>
            <a:r>
              <a:rPr lang="en-US" sz="4400" dirty="0" err="1" smtClean="0"/>
              <a:t>OpenMP</a:t>
            </a:r>
            <a:r>
              <a:rPr lang="en-US" sz="4400" dirty="0" smtClean="0"/>
              <a:t> nevertheless increases the parallel scalability of the solver and, for some jobs, is faster than the pure-MPI version at high concurrencies.</a:t>
            </a:r>
          </a:p>
          <a:p>
            <a:endParaRPr lang="en-US" sz="4400" dirty="0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154529" y="21441160"/>
            <a:ext cx="101356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Lucida Grande"/>
              <a:buChar char="-"/>
            </a:pPr>
            <a:r>
              <a:rPr lang="en-US" sz="4800" dirty="0" smtClean="0"/>
              <a:t>A 3D particle tracking code propagates the equations of motion for relativistic particles  through the external electric and magnetic fields of the  accelerating structure.</a:t>
            </a:r>
          </a:p>
          <a:p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2598622" y="24750712"/>
            <a:ext cx="298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Image by Oliver </a:t>
            </a:r>
            <a:r>
              <a:rPr lang="en-US" sz="1800" dirty="0" err="1" smtClean="0"/>
              <a:t>Ruebel</a:t>
            </a:r>
            <a:r>
              <a:rPr lang="en-US" sz="1800" dirty="0" smtClean="0"/>
              <a:t>, LBNL.</a:t>
            </a:r>
            <a:endParaRPr lang="en-US" sz="1800" dirty="0"/>
          </a:p>
        </p:txBody>
      </p:sp>
      <p:sp>
        <p:nvSpPr>
          <p:cNvPr id="49" name="TextBox 48"/>
          <p:cNvSpPr txBox="1"/>
          <p:nvPr/>
        </p:nvSpPr>
        <p:spPr>
          <a:xfrm>
            <a:off x="23470081" y="28791246"/>
            <a:ext cx="19228025" cy="3477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Conclusion: </a:t>
            </a:r>
            <a:r>
              <a:rPr lang="en-US" sz="4400" dirty="0" smtClean="0"/>
              <a:t>Message consolidation is more important than overlapping communication and computation when running with large core counts. Threading improves the scalability of all solver algorithms tested. Improving the efficiency of our </a:t>
            </a:r>
            <a:r>
              <a:rPr lang="en-US" sz="4400" dirty="0" err="1" smtClean="0"/>
              <a:t>OpenMP</a:t>
            </a:r>
            <a:r>
              <a:rPr lang="en-US" sz="4400" dirty="0" smtClean="0"/>
              <a:t> code is an immediate goal of our future work. </a:t>
            </a:r>
            <a:r>
              <a:rPr lang="en-US" sz="4400" dirty="0" err="1" smtClean="0"/>
              <a:t>OpenMP</a:t>
            </a:r>
            <a:r>
              <a:rPr lang="en-US" sz="4400" dirty="0" smtClean="0"/>
              <a:t> must also be added to the kick phase to fully exploit threading in IMPACT-T.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23470082" y="6738067"/>
            <a:ext cx="19218070" cy="7000787"/>
            <a:chOff x="23893406" y="7392295"/>
            <a:chExt cx="19218070" cy="7000787"/>
          </a:xfrm>
        </p:grpSpPr>
        <p:grpSp>
          <p:nvGrpSpPr>
            <p:cNvPr id="48" name="Group 47"/>
            <p:cNvGrpSpPr/>
            <p:nvPr/>
          </p:nvGrpSpPr>
          <p:grpSpPr>
            <a:xfrm>
              <a:off x="23893406" y="7392295"/>
              <a:ext cx="19218070" cy="6731399"/>
              <a:chOff x="5805959" y="20783550"/>
              <a:chExt cx="19218070" cy="6731399"/>
            </a:xfrm>
          </p:grpSpPr>
          <p:sp>
            <p:nvSpPr>
              <p:cNvPr id="42" name="Content Placeholder 7"/>
              <p:cNvSpPr txBox="1">
                <a:spLocks/>
              </p:cNvSpPr>
              <p:nvPr/>
            </p:nvSpPr>
            <p:spPr bwMode="auto">
              <a:xfrm>
                <a:off x="5805959" y="20783550"/>
                <a:ext cx="19218070" cy="67313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vert="horz" wrap="square" lIns="90488" tIns="44450" rIns="90488" bIns="4445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r>
                  <a:rPr lang="en-US" sz="4800" b="1" dirty="0" smtClean="0"/>
                  <a:t>Algorithms:</a:t>
                </a:r>
              </a:p>
            </p:txBody>
          </p:sp>
          <p:pic>
            <p:nvPicPr>
              <p:cNvPr id="46" name="Picture 45" descr="OpenBC3D_Solvers.jp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29886" y="21589822"/>
                <a:ext cx="9456128" cy="5925127"/>
              </a:xfrm>
              <a:prstGeom prst="rect">
                <a:avLst/>
              </a:prstGeom>
            </p:spPr>
          </p:pic>
        </p:grpSp>
        <p:sp>
          <p:nvSpPr>
            <p:cNvPr id="121" name="Content Placeholder 7"/>
            <p:cNvSpPr txBox="1">
              <a:spLocks/>
            </p:cNvSpPr>
            <p:nvPr/>
          </p:nvSpPr>
          <p:spPr bwMode="auto">
            <a:xfrm>
              <a:off x="33898024" y="7738651"/>
              <a:ext cx="9213451" cy="66544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4400" b="1" dirty="0" smtClean="0"/>
                <a:t>Serial: </a:t>
              </a:r>
              <a:r>
                <a:rPr lang="en-US" sz="4400" dirty="0" smtClean="0"/>
                <a:t>Original IMPACT implementation. The parallel-FFT of the charge density, </a:t>
              </a:r>
              <a:r>
                <a:rPr lang="en-US" sz="4400" dirty="0" err="1" smtClean="0"/>
                <a:t>ρ</a:t>
              </a:r>
              <a:r>
                <a:rPr lang="en-US" sz="4400" dirty="0" smtClean="0"/>
                <a:t>, and Green’s function, G, is done sequentially.</a:t>
              </a:r>
            </a:p>
            <a:p>
              <a:r>
                <a:rPr lang="en-US" sz="4400" b="1" dirty="0" smtClean="0"/>
                <a:t>Overlapped</a:t>
              </a:r>
              <a:r>
                <a:rPr lang="en-US" sz="4400" dirty="0" smtClean="0"/>
                <a:t>: 1-D </a:t>
              </a:r>
              <a:r>
                <a:rPr lang="en-US" sz="4400" dirty="0" err="1" smtClean="0"/>
                <a:t>FFTs</a:t>
              </a:r>
              <a:r>
                <a:rPr lang="en-US" sz="4400" dirty="0" smtClean="0"/>
                <a:t> of G are overlapped with the transpose of </a:t>
              </a:r>
              <a:r>
                <a:rPr lang="en-US" sz="4400" dirty="0" err="1" smtClean="0"/>
                <a:t>ρ</a:t>
              </a:r>
              <a:r>
                <a:rPr lang="en-US" sz="4400" dirty="0" smtClean="0"/>
                <a:t>.</a:t>
              </a:r>
            </a:p>
            <a:p>
              <a:r>
                <a:rPr lang="en-US" sz="4400" b="1" dirty="0" smtClean="0"/>
                <a:t>Packed: </a:t>
              </a:r>
              <a:r>
                <a:rPr lang="en-US" sz="4400" dirty="0" smtClean="0"/>
                <a:t>Messages are consolidated by packing the G and </a:t>
              </a:r>
              <a:r>
                <a:rPr lang="en-US" sz="4400" dirty="0" err="1" smtClean="0"/>
                <a:t>ρ</a:t>
              </a:r>
              <a:r>
                <a:rPr lang="en-US" sz="4400" dirty="0" smtClean="0"/>
                <a:t> into a single array.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3480037" y="13700370"/>
            <a:ext cx="19218069" cy="14766670"/>
            <a:chOff x="23480037" y="13700370"/>
            <a:chExt cx="19218069" cy="14766670"/>
          </a:xfrm>
        </p:grpSpPr>
        <p:sp>
          <p:nvSpPr>
            <p:cNvPr id="111" name="TextBox 110"/>
            <p:cNvSpPr txBox="1"/>
            <p:nvPr/>
          </p:nvSpPr>
          <p:spPr>
            <a:xfrm>
              <a:off x="23480037" y="13743421"/>
              <a:ext cx="19218069" cy="1472361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noAutofit/>
            </a:bodyPr>
            <a:lstStyle/>
            <a:p>
              <a:r>
                <a:rPr lang="en-US" sz="4800" b="1" dirty="0" smtClean="0"/>
                <a:t>Results:</a:t>
              </a:r>
              <a:r>
                <a:rPr lang="en-US" sz="4800" dirty="0" smtClean="0"/>
                <a:t> </a:t>
              </a:r>
              <a:endParaRPr lang="en-US" sz="48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  <a:p>
              <a:endParaRPr lang="en-US" sz="4400" dirty="0" smtClean="0"/>
            </a:p>
          </p:txBody>
        </p:sp>
        <p:pic>
          <p:nvPicPr>
            <p:cNvPr id="109" name="Picture 108" descr="g0064_mpi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3523141" y="22371040"/>
              <a:ext cx="8128000" cy="6096000"/>
            </a:xfrm>
            <a:prstGeom prst="rect">
              <a:avLst/>
            </a:prstGeom>
          </p:spPr>
        </p:pic>
        <p:sp>
          <p:nvSpPr>
            <p:cNvPr id="110" name="TextBox 109"/>
            <p:cNvSpPr txBox="1"/>
            <p:nvPr/>
          </p:nvSpPr>
          <p:spPr>
            <a:xfrm>
              <a:off x="34408277" y="26572092"/>
              <a:ext cx="3833219" cy="109556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3600" dirty="0" smtClean="0"/>
                <a:t>64 </a:t>
              </a:r>
              <a:r>
                <a:rPr lang="en-US" sz="3600" dirty="0" err="1" smtClean="0"/>
                <a:t>x</a:t>
              </a:r>
              <a:r>
                <a:rPr lang="en-US" sz="3600" dirty="0" smtClean="0"/>
                <a:t> 64 </a:t>
              </a:r>
              <a:r>
                <a:rPr lang="en-US" sz="3600" dirty="0" err="1" smtClean="0"/>
                <a:t>x</a:t>
              </a:r>
              <a:r>
                <a:rPr lang="en-US" sz="3600" dirty="0" smtClean="0"/>
                <a:t> 1024 </a:t>
              </a:r>
              <a:r>
                <a:rPr lang="en-US" sz="3600" dirty="0" smtClean="0"/>
                <a:t>grid</a:t>
              </a:r>
            </a:p>
            <a:p>
              <a:r>
                <a:rPr lang="en-US" sz="3600" dirty="0" smtClean="0"/>
                <a:t> </a:t>
              </a:r>
              <a:r>
                <a:rPr lang="en-US" sz="3600" dirty="0" smtClean="0"/>
                <a:t>10</a:t>
              </a:r>
              <a:r>
                <a:rPr lang="en-US" sz="3600" baseline="30000" dirty="0" smtClean="0"/>
                <a:t>6</a:t>
              </a:r>
              <a:r>
                <a:rPr lang="en-US" sz="3600" dirty="0" smtClean="0"/>
                <a:t> </a:t>
              </a:r>
              <a:r>
                <a:rPr lang="en-US" sz="3600" dirty="0" smtClean="0"/>
                <a:t>particles </a:t>
              </a:r>
              <a:endParaRPr lang="en-US" sz="3600" dirty="0" smtClean="0"/>
            </a:p>
          </p:txBody>
        </p:sp>
        <p:pic>
          <p:nvPicPr>
            <p:cNvPr id="101" name="Picture 100" descr="g0064_mpi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208837" y="22335958"/>
              <a:ext cx="8128000" cy="6096000"/>
            </a:xfrm>
            <a:prstGeom prst="rect">
              <a:avLst/>
            </a:prstGeom>
          </p:spPr>
        </p:pic>
        <p:sp>
          <p:nvSpPr>
            <p:cNvPr id="104" name="TextBox 103"/>
            <p:cNvSpPr txBox="1"/>
            <p:nvPr/>
          </p:nvSpPr>
          <p:spPr>
            <a:xfrm>
              <a:off x="25050342" y="26430493"/>
              <a:ext cx="4125474" cy="1237162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en-US" sz="3600" dirty="0" smtClean="0"/>
                <a:t>64 </a:t>
              </a:r>
              <a:r>
                <a:rPr lang="en-US" sz="3600" dirty="0" err="1" smtClean="0"/>
                <a:t>x</a:t>
              </a:r>
              <a:r>
                <a:rPr lang="en-US" sz="3600" dirty="0" smtClean="0"/>
                <a:t> 64 x64 </a:t>
              </a:r>
              <a:r>
                <a:rPr lang="en-US" sz="3600" dirty="0" smtClean="0"/>
                <a:t>grid</a:t>
              </a:r>
              <a:endParaRPr lang="en-US" sz="3600" dirty="0" smtClean="0"/>
            </a:p>
            <a:p>
              <a:r>
                <a:rPr lang="en-US" sz="3600" dirty="0" smtClean="0"/>
                <a:t> </a:t>
              </a:r>
              <a:r>
                <a:rPr lang="en-US" sz="3600" dirty="0" smtClean="0"/>
                <a:t>10</a:t>
              </a:r>
              <a:r>
                <a:rPr lang="en-US" sz="3600" baseline="30000" dirty="0" smtClean="0"/>
                <a:t>6</a:t>
              </a:r>
              <a:r>
                <a:rPr lang="en-US" sz="3600" dirty="0" smtClean="0"/>
                <a:t> particles; </a:t>
              </a: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24324289" y="15170590"/>
              <a:ext cx="7913825" cy="5791200"/>
              <a:chOff x="6994607" y="21333013"/>
              <a:chExt cx="7757786" cy="5791200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6994607" y="21333013"/>
                <a:ext cx="7757786" cy="5791200"/>
                <a:chOff x="12189817" y="20461567"/>
                <a:chExt cx="7757786" cy="5791200"/>
              </a:xfrm>
            </p:grpSpPr>
            <p:grpSp>
              <p:nvGrpSpPr>
                <p:cNvPr id="74" name="Group 73"/>
                <p:cNvGrpSpPr/>
                <p:nvPr/>
              </p:nvGrpSpPr>
              <p:grpSpPr>
                <a:xfrm>
                  <a:off x="12189817" y="20461567"/>
                  <a:ext cx="7757786" cy="5791200"/>
                  <a:chOff x="3453909" y="19773122"/>
                  <a:chExt cx="7757786" cy="5791200"/>
                </a:xfrm>
              </p:grpSpPr>
              <p:pic>
                <p:nvPicPr>
                  <p:cNvPr id="59" name="Picture 58" descr="g0064_mpi.png"/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3453909" y="19773122"/>
                    <a:ext cx="7721600" cy="5791200"/>
                  </a:xfrm>
                  <a:prstGeom prst="rect">
                    <a:avLst/>
                  </a:prstGeom>
                </p:spPr>
              </p:pic>
              <p:sp>
                <p:nvSpPr>
                  <p:cNvPr id="70" name="Oval 69"/>
                  <p:cNvSpPr/>
                  <p:nvPr/>
                </p:nvSpPr>
                <p:spPr>
                  <a:xfrm>
                    <a:off x="10557464" y="21996429"/>
                    <a:ext cx="654231" cy="1152757"/>
                  </a:xfrm>
                  <a:prstGeom prst="ellipse">
                    <a:avLst/>
                  </a:prstGeom>
                  <a:noFill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2" name="Straight Arrow Connector 71"/>
                  <p:cNvCxnSpPr>
                    <a:endCxn id="70" idx="3"/>
                  </p:cNvCxnSpPr>
                  <p:nvPr/>
                </p:nvCxnSpPr>
                <p:spPr>
                  <a:xfrm flipV="1">
                    <a:off x="9723837" y="22980369"/>
                    <a:ext cx="929437" cy="86124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5" name="TextBox 74"/>
                <p:cNvSpPr txBox="1"/>
                <p:nvPr/>
              </p:nvSpPr>
              <p:spPr>
                <a:xfrm>
                  <a:off x="12977004" y="24988702"/>
                  <a:ext cx="4044130" cy="8461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rmAutofit fontScale="77500" lnSpcReduction="20000"/>
                </a:bodyPr>
                <a:lstStyle/>
                <a:p>
                  <a:r>
                    <a:rPr lang="en-US" sz="3600" dirty="0" smtClean="0"/>
                    <a:t>64 </a:t>
                  </a:r>
                  <a:r>
                    <a:rPr lang="en-US" sz="3600" dirty="0" err="1" smtClean="0"/>
                    <a:t>x</a:t>
                  </a:r>
                  <a:r>
                    <a:rPr lang="en-US" sz="3600" dirty="0" smtClean="0"/>
                    <a:t> 64 </a:t>
                  </a:r>
                  <a:r>
                    <a:rPr lang="en-US" sz="3600" dirty="0" err="1" smtClean="0"/>
                    <a:t>x</a:t>
                  </a:r>
                  <a:r>
                    <a:rPr lang="en-US" sz="3600" dirty="0" smtClean="0"/>
                    <a:t> 64 </a:t>
                  </a:r>
                  <a:r>
                    <a:rPr lang="en-US" sz="3600" dirty="0" smtClean="0"/>
                    <a:t>grid </a:t>
                  </a:r>
                </a:p>
                <a:p>
                  <a:r>
                    <a:rPr lang="en-US" sz="3600" dirty="0" smtClean="0"/>
                    <a:t>10</a:t>
                  </a:r>
                  <a:r>
                    <a:rPr lang="en-US" sz="3600" baseline="30000" dirty="0" smtClean="0"/>
                    <a:t>6</a:t>
                  </a:r>
                  <a:r>
                    <a:rPr lang="en-US" sz="3600" dirty="0" smtClean="0"/>
                    <a:t> particles</a:t>
                  </a:r>
                  <a:endParaRPr lang="en-US" sz="3600" dirty="0" smtClean="0"/>
                </a:p>
              </p:txBody>
            </p:sp>
          </p:grpSp>
          <p:pic>
            <p:nvPicPr>
              <p:cNvPr id="78" name="Picture 77" descr="g0064_mpi_table.png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11617" y="25415808"/>
                <a:ext cx="3000352" cy="1268273"/>
              </a:xfrm>
              <a:prstGeom prst="rect">
                <a:avLst/>
              </a:prstGeom>
            </p:spPr>
          </p:pic>
        </p:grpSp>
        <p:grpSp>
          <p:nvGrpSpPr>
            <p:cNvPr id="114" name="Group 113"/>
            <p:cNvGrpSpPr/>
            <p:nvPr/>
          </p:nvGrpSpPr>
          <p:grpSpPr>
            <a:xfrm>
              <a:off x="33638593" y="15170590"/>
              <a:ext cx="7944085" cy="5791200"/>
              <a:chOff x="43444357" y="4960098"/>
              <a:chExt cx="7944085" cy="5791200"/>
            </a:xfrm>
          </p:grpSpPr>
          <p:pic>
            <p:nvPicPr>
              <p:cNvPr id="86" name="Picture 85" descr="g0064_mpi.png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444357" y="4960098"/>
                <a:ext cx="7876913" cy="5791200"/>
              </a:xfrm>
              <a:prstGeom prst="rect">
                <a:avLst/>
              </a:prstGeom>
            </p:spPr>
          </p:pic>
          <p:sp>
            <p:nvSpPr>
              <p:cNvPr id="87" name="Oval 86"/>
              <p:cNvSpPr/>
              <p:nvPr/>
            </p:nvSpPr>
            <p:spPr>
              <a:xfrm>
                <a:off x="50721696" y="8878770"/>
                <a:ext cx="569653" cy="914387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Straight Arrow Connector 87"/>
              <p:cNvCxnSpPr>
                <a:endCxn id="87" idx="0"/>
              </p:cNvCxnSpPr>
              <p:nvPr/>
            </p:nvCxnSpPr>
            <p:spPr>
              <a:xfrm>
                <a:off x="49598366" y="7496040"/>
                <a:ext cx="1408157" cy="13827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/>
              <p:cNvSpPr txBox="1"/>
              <p:nvPr/>
            </p:nvSpPr>
            <p:spPr>
              <a:xfrm>
                <a:off x="44291009" y="9246469"/>
                <a:ext cx="4201307" cy="11802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3200" dirty="0" smtClean="0"/>
                  <a:t>64 </a:t>
                </a:r>
                <a:r>
                  <a:rPr lang="en-US" sz="3200" dirty="0" err="1" smtClean="0"/>
                  <a:t>x</a:t>
                </a:r>
                <a:r>
                  <a:rPr lang="en-US" sz="3200" dirty="0" smtClean="0"/>
                  <a:t> 64 </a:t>
                </a:r>
                <a:r>
                  <a:rPr lang="en-US" sz="3200" dirty="0" err="1" smtClean="0"/>
                  <a:t>x</a:t>
                </a:r>
                <a:r>
                  <a:rPr lang="en-US" sz="3200" dirty="0" smtClean="0"/>
                  <a:t> 1024 </a:t>
                </a:r>
                <a:r>
                  <a:rPr lang="en-US" sz="3200" dirty="0" smtClean="0"/>
                  <a:t>grid</a:t>
                </a:r>
              </a:p>
              <a:p>
                <a:r>
                  <a:rPr lang="en-US" sz="3200" dirty="0" smtClean="0"/>
                  <a:t> </a:t>
                </a:r>
                <a:r>
                  <a:rPr lang="en-US" sz="3200" dirty="0" smtClean="0"/>
                  <a:t>10</a:t>
                </a:r>
                <a:r>
                  <a:rPr lang="en-US" sz="3200" baseline="30000" dirty="0" smtClean="0"/>
                  <a:t>6</a:t>
                </a:r>
                <a:r>
                  <a:rPr lang="en-US" sz="3200" dirty="0" smtClean="0"/>
                  <a:t> </a:t>
                </a:r>
                <a:r>
                  <a:rPr lang="en-US" sz="3200" dirty="0" smtClean="0"/>
                  <a:t>particles</a:t>
                </a:r>
                <a:endParaRPr lang="en-US" sz="3200" dirty="0" smtClean="0"/>
              </a:p>
            </p:txBody>
          </p:sp>
          <p:pic>
            <p:nvPicPr>
              <p:cNvPr id="94" name="Picture 93" descr="g1024_mpi_table.png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239093" y="6042540"/>
                <a:ext cx="4149349" cy="1563624"/>
              </a:xfrm>
              <a:prstGeom prst="rect">
                <a:avLst/>
              </a:prstGeom>
            </p:spPr>
          </p:pic>
        </p:grpSp>
        <p:sp>
          <p:nvSpPr>
            <p:cNvPr id="62" name="TextBox 61"/>
            <p:cNvSpPr txBox="1"/>
            <p:nvPr/>
          </p:nvSpPr>
          <p:spPr>
            <a:xfrm>
              <a:off x="26435374" y="13700370"/>
              <a:ext cx="16252777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0" dirty="0" smtClean="0"/>
                <a:t>Solver </a:t>
              </a:r>
              <a:r>
                <a:rPr lang="en-US" sz="4200" dirty="0" err="1" smtClean="0"/>
                <a:t>walltime</a:t>
              </a:r>
              <a:r>
                <a:rPr lang="en-US" sz="4200" dirty="0" smtClean="0"/>
                <a:t> is minimized at lower concurrency than total.</a:t>
              </a:r>
            </a:p>
            <a:p>
              <a:r>
                <a:rPr lang="en-US" sz="4200" dirty="0" smtClean="0"/>
                <a:t>The packed algorithm is fastest in all cases, especially at high concurrency.</a:t>
              </a:r>
            </a:p>
            <a:p>
              <a:endParaRPr lang="en-US" sz="4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3794009" y="20950963"/>
              <a:ext cx="187871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en-US" sz="4200" dirty="0" smtClean="0"/>
                <a:t>Threading increases scalability by reducing the number of messages per node.</a:t>
              </a:r>
            </a:p>
            <a:p>
              <a:r>
                <a:rPr lang="en-US" sz="4200" dirty="0" smtClean="0"/>
                <a:t>The overlapped algorithm is competitive with</a:t>
              </a:r>
              <a:r>
                <a:rPr lang="en-US" sz="4200" dirty="0" smtClean="0"/>
                <a:t> the packed one when </a:t>
              </a:r>
              <a:r>
                <a:rPr lang="en-US" sz="4200" dirty="0" smtClean="0"/>
                <a:t>threads are used</a:t>
              </a:r>
              <a:r>
                <a:rPr lang="en-US" sz="4200" dirty="0" smtClean="0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9510</TotalTime>
  <Words>660</Words>
  <Application>Microsoft Macintosh PowerPoint</Application>
  <PresentationFormat>Custom</PresentationFormat>
  <Paragraphs>50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Preissl</dc:creator>
  <cp:lastModifiedBy>Brian Austin</cp:lastModifiedBy>
  <cp:revision>78</cp:revision>
  <cp:lastPrinted>2010-04-16T23:37:59Z</cp:lastPrinted>
  <dcterms:created xsi:type="dcterms:W3CDTF">2011-07-07T00:18:52Z</dcterms:created>
  <dcterms:modified xsi:type="dcterms:W3CDTF">2011-07-07T18:58:58Z</dcterms:modified>
</cp:coreProperties>
</file>