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28" r:id="rId5"/>
  </p:sldMasterIdLst>
  <p:notesMasterIdLst>
    <p:notesMasterId r:id="rId48"/>
  </p:notesMasterIdLst>
  <p:handoutMasterIdLst>
    <p:handoutMasterId r:id="rId49"/>
  </p:handoutMasterIdLst>
  <p:sldIdLst>
    <p:sldId id="415" r:id="rId6"/>
    <p:sldId id="257" r:id="rId7"/>
    <p:sldId id="3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30" r:id="rId21"/>
    <p:sldId id="279" r:id="rId22"/>
    <p:sldId id="258" r:id="rId23"/>
    <p:sldId id="428" r:id="rId24"/>
    <p:sldId id="429" r:id="rId25"/>
    <p:sldId id="274" r:id="rId26"/>
    <p:sldId id="275" r:id="rId27"/>
    <p:sldId id="276" r:id="rId28"/>
    <p:sldId id="285" r:id="rId29"/>
    <p:sldId id="505" r:id="rId30"/>
    <p:sldId id="1715" r:id="rId31"/>
    <p:sldId id="467" r:id="rId32"/>
    <p:sldId id="540" r:id="rId33"/>
    <p:sldId id="1728" r:id="rId34"/>
    <p:sldId id="442" r:id="rId35"/>
    <p:sldId id="444" r:id="rId36"/>
    <p:sldId id="445" r:id="rId37"/>
    <p:sldId id="503" r:id="rId38"/>
    <p:sldId id="447" r:id="rId39"/>
    <p:sldId id="1719" r:id="rId40"/>
    <p:sldId id="464" r:id="rId41"/>
    <p:sldId id="448" r:id="rId42"/>
    <p:sldId id="506" r:id="rId43"/>
    <p:sldId id="382" r:id="rId44"/>
    <p:sldId id="398" r:id="rId45"/>
    <p:sldId id="331"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ray Template" id="{675DCBAF-A716-4097-AB9F-93766C7C13B6}">
          <p14:sldIdLst>
            <p14:sldId id="415"/>
            <p14:sldId id="257"/>
            <p14:sldId id="315"/>
            <p14:sldId id="416"/>
            <p14:sldId id="417"/>
            <p14:sldId id="418"/>
            <p14:sldId id="419"/>
            <p14:sldId id="420"/>
            <p14:sldId id="421"/>
            <p14:sldId id="422"/>
            <p14:sldId id="423"/>
            <p14:sldId id="424"/>
            <p14:sldId id="425"/>
            <p14:sldId id="426"/>
            <p14:sldId id="427"/>
            <p14:sldId id="430"/>
            <p14:sldId id="279"/>
            <p14:sldId id="258"/>
            <p14:sldId id="428"/>
            <p14:sldId id="429"/>
            <p14:sldId id="274"/>
            <p14:sldId id="275"/>
            <p14:sldId id="276"/>
            <p14:sldId id="285"/>
            <p14:sldId id="505"/>
            <p14:sldId id="1715"/>
            <p14:sldId id="467"/>
            <p14:sldId id="540"/>
            <p14:sldId id="1728"/>
            <p14:sldId id="442"/>
            <p14:sldId id="444"/>
            <p14:sldId id="445"/>
            <p14:sldId id="503"/>
            <p14:sldId id="447"/>
            <p14:sldId id="1719"/>
            <p14:sldId id="464"/>
            <p14:sldId id="448"/>
            <p14:sldId id="506"/>
            <p14:sldId id="382"/>
            <p14:sldId id="398"/>
            <p14:sldId id="331"/>
            <p14:sldId id="317"/>
          </p14:sldIdLst>
        </p14:section>
        <p14:section name="Template Instructions" id="{DDC31B80-3D9A-4325-B779-B12FEF0FAB60}">
          <p14:sldIdLst/>
        </p14:section>
        <p14:section name="Sample Slides" id="{80F1435F-269C-42EF-8F85-2FE634C8EDC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998C87"/>
    <a:srgbClr val="26CAD3"/>
    <a:srgbClr val="70D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3290" autoAdjust="0"/>
    <p:restoredTop sz="86405" autoAdjust="0"/>
  </p:normalViewPr>
  <p:slideViewPr>
    <p:cSldViewPr snapToGrid="0">
      <p:cViewPr varScale="1">
        <p:scale>
          <a:sx n="64" d="100"/>
          <a:sy n="64" d="100"/>
        </p:scale>
        <p:origin x="168" y="12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12"/>
    </p:cViewPr>
  </p:sorterViewPr>
  <p:notesViewPr>
    <p:cSldViewPr snapToGrid="0">
      <p:cViewPr varScale="1">
        <p:scale>
          <a:sx n="97" d="100"/>
          <a:sy n="97" d="100"/>
        </p:scale>
        <p:origin x="150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43F694-ABBD-4E32-866F-710A8B6059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80EDD1E-152C-44EA-B199-8A9998D29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AD87DE-D8B5-4062-944C-E30AB5214E26}" type="datetimeFigureOut">
              <a:rPr lang="en-US" smtClean="0"/>
              <a:t>8/25/19</a:t>
            </a:fld>
            <a:endParaRPr lang="en-US"/>
          </a:p>
        </p:txBody>
      </p:sp>
      <p:sp>
        <p:nvSpPr>
          <p:cNvPr id="4" name="Footer Placeholder 3">
            <a:extLst>
              <a:ext uri="{FF2B5EF4-FFF2-40B4-BE49-F238E27FC236}">
                <a16:creationId xmlns:a16="http://schemas.microsoft.com/office/drawing/2014/main" id="{BFD498D6-EF50-4BBE-B5D4-A6C28E2B96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AE2487-36F0-4EC2-ABE6-0D1D4D52FA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AD936E-094A-446D-ACC0-EAB88E190EA4}" type="slidenum">
              <a:rPr lang="en-US" smtClean="0"/>
              <a:t>‹#›</a:t>
            </a:fld>
            <a:endParaRPr lang="en-US"/>
          </a:p>
        </p:txBody>
      </p:sp>
    </p:spTree>
    <p:extLst>
      <p:ext uri="{BB962C8B-B14F-4D97-AF65-F5344CB8AC3E}">
        <p14:creationId xmlns:p14="http://schemas.microsoft.com/office/powerpoint/2010/main" val="332771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5D0E5-903E-448A-AF44-1C60F7895543}" type="datetimeFigureOut">
              <a:rPr lang="en-US" smtClean="0"/>
              <a:t>8/25/19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39BF2-3D7A-46E9-B835-21BC2CD6F348}" type="slidenum">
              <a:rPr lang="en-US" smtClean="0"/>
              <a:t>‹#›</a:t>
            </a:fld>
            <a:endParaRPr lang="en-US"/>
          </a:p>
        </p:txBody>
      </p:sp>
    </p:spTree>
    <p:extLst>
      <p:ext uri="{BB962C8B-B14F-4D97-AF65-F5344CB8AC3E}">
        <p14:creationId xmlns:p14="http://schemas.microsoft.com/office/powerpoint/2010/main" val="387704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a:t>
            </a:fld>
            <a:endParaRPr lang="en-US"/>
          </a:p>
        </p:txBody>
      </p:sp>
    </p:spTree>
    <p:extLst>
      <p:ext uri="{BB962C8B-B14F-4D97-AF65-F5344CB8AC3E}">
        <p14:creationId xmlns:p14="http://schemas.microsoft.com/office/powerpoint/2010/main" val="39549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11</a:t>
            </a:fld>
            <a:endParaRPr lang="en-US"/>
          </a:p>
        </p:txBody>
      </p:sp>
    </p:spTree>
    <p:extLst>
      <p:ext uri="{BB962C8B-B14F-4D97-AF65-F5344CB8AC3E}">
        <p14:creationId xmlns:p14="http://schemas.microsoft.com/office/powerpoint/2010/main" val="47291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12</a:t>
            </a:fld>
            <a:endParaRPr lang="en-US"/>
          </a:p>
        </p:txBody>
      </p:sp>
    </p:spTree>
    <p:extLst>
      <p:ext uri="{BB962C8B-B14F-4D97-AF65-F5344CB8AC3E}">
        <p14:creationId xmlns:p14="http://schemas.microsoft.com/office/powerpoint/2010/main" val="50110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13</a:t>
            </a:fld>
            <a:endParaRPr lang="en-US"/>
          </a:p>
        </p:txBody>
      </p:sp>
    </p:spTree>
    <p:extLst>
      <p:ext uri="{BB962C8B-B14F-4D97-AF65-F5344CB8AC3E}">
        <p14:creationId xmlns:p14="http://schemas.microsoft.com/office/powerpoint/2010/main" val="347441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14</a:t>
            </a:fld>
            <a:endParaRPr lang="en-US"/>
          </a:p>
        </p:txBody>
      </p:sp>
    </p:spTree>
    <p:extLst>
      <p:ext uri="{BB962C8B-B14F-4D97-AF65-F5344CB8AC3E}">
        <p14:creationId xmlns:p14="http://schemas.microsoft.com/office/powerpoint/2010/main" val="234033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15</a:t>
            </a:fld>
            <a:endParaRPr lang="en-US"/>
          </a:p>
        </p:txBody>
      </p:sp>
    </p:spTree>
    <p:extLst>
      <p:ext uri="{BB962C8B-B14F-4D97-AF65-F5344CB8AC3E}">
        <p14:creationId xmlns:p14="http://schemas.microsoft.com/office/powerpoint/2010/main" val="42994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16</a:t>
            </a:fld>
            <a:endParaRPr lang="en-US"/>
          </a:p>
        </p:txBody>
      </p:sp>
    </p:spTree>
    <p:extLst>
      <p:ext uri="{BB962C8B-B14F-4D97-AF65-F5344CB8AC3E}">
        <p14:creationId xmlns:p14="http://schemas.microsoft.com/office/powerpoint/2010/main" val="419608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Images show:</a:t>
            </a:r>
          </a:p>
          <a:p>
            <a:pPr marL="168861" lvl="1" indent="-168861" defTabSz="450296">
              <a:buFontTx/>
              <a:buChar char="-"/>
              <a:defRPr/>
            </a:pPr>
            <a:r>
              <a:rPr lang="en-US" baseline="0" dirty="0"/>
              <a:t>Program source code with compiler </a:t>
            </a:r>
            <a:r>
              <a:rPr lang="en-US" baseline="0" dirty="0" err="1"/>
              <a:t>loopmark</a:t>
            </a:r>
            <a:r>
              <a:rPr lang="en-US" baseline="0" dirty="0"/>
              <a:t> and optimization annotations which provides </a:t>
            </a:r>
            <a:r>
              <a:rPr lang="en-US" dirty="0"/>
              <a:t>feedback on critical dependencies that prevent optimizations</a:t>
            </a:r>
            <a:endParaRPr lang="en-US" baseline="0" dirty="0"/>
          </a:p>
          <a:p>
            <a:pPr marL="168861" indent="-168861">
              <a:buFontTx/>
              <a:buChar char="-"/>
            </a:pPr>
            <a:r>
              <a:rPr lang="en-US" baseline="0" dirty="0"/>
              <a:t>Optionally include performance feedback provided by </a:t>
            </a:r>
            <a:r>
              <a:rPr lang="en-US" baseline="0" dirty="0" err="1"/>
              <a:t>CrayPat</a:t>
            </a:r>
            <a:r>
              <a:rPr lang="en-US" baseline="0" dirty="0"/>
              <a:t> to allow user to navigate by top time consuming, or relevant loops to parallelize</a:t>
            </a:r>
          </a:p>
          <a:p>
            <a:pPr marL="168861" indent="-168861">
              <a:buFontTx/>
              <a:buChar char="-"/>
            </a:pPr>
            <a:r>
              <a:rPr lang="en-US" baseline="0" dirty="0"/>
              <a:t>Scoped loops flagged with success (green) or issues (red)</a:t>
            </a:r>
          </a:p>
          <a:p>
            <a:pPr marL="168861" indent="-168861">
              <a:buFontTx/>
              <a:buChar char="-"/>
            </a:pPr>
            <a:r>
              <a:rPr lang="en-US" baseline="0" dirty="0"/>
              <a:t>Scoping issues identified with information on why, so that user can correct</a:t>
            </a:r>
          </a:p>
          <a:p>
            <a:pPr marL="168861" indent="-168861">
              <a:buFontTx/>
              <a:buChar char="-"/>
            </a:pPr>
            <a:r>
              <a:rPr lang="en-US" baseline="0" dirty="0"/>
              <a:t>Issues down the call chain highlighted, such as variables that don’t follow the </a:t>
            </a:r>
            <a:r>
              <a:rPr lang="en-US" baseline="0" dirty="0" err="1"/>
              <a:t>OpenMP</a:t>
            </a:r>
            <a:r>
              <a:rPr lang="en-US" baseline="0" dirty="0"/>
              <a:t> scoping rules and therefore cannot be included in the higher level parallel loop as is, or reduction variables that are shared and need a critical section (Reveal’s help includes </a:t>
            </a:r>
            <a:r>
              <a:rPr lang="en-US" baseline="0" dirty="0" err="1"/>
              <a:t>OpenMP</a:t>
            </a:r>
            <a:r>
              <a:rPr lang="en-US" baseline="0" dirty="0"/>
              <a:t> tips like this as well)</a:t>
            </a:r>
          </a:p>
          <a:p>
            <a:pPr marL="168861" indent="-168861">
              <a:buFontTx/>
              <a:buChar char="-"/>
            </a:pPr>
            <a:r>
              <a:rPr lang="en-US" baseline="0" dirty="0"/>
              <a:t>For debugging help, if there are existing </a:t>
            </a:r>
            <a:r>
              <a:rPr lang="en-US" baseline="0" dirty="0" err="1"/>
              <a:t>OpenMP</a:t>
            </a:r>
            <a:r>
              <a:rPr lang="en-US" baseline="0" dirty="0"/>
              <a:t> directives within the program and Reveal sees a conflict with what it believes to be correct scoping of a variable, this will be automatically flagged to the user</a:t>
            </a:r>
          </a:p>
          <a:p>
            <a:pPr marL="168861" indent="-168861">
              <a:buFontTx/>
              <a:buChar char="-"/>
            </a:pPr>
            <a:r>
              <a:rPr lang="en-US" baseline="0" dirty="0"/>
              <a:t>Reveal automatically generates directive that user can choose to have inserted into their source.</a:t>
            </a:r>
          </a:p>
          <a:p>
            <a:pPr marL="168861" indent="-168861">
              <a:buFontTx/>
              <a:buChar char="-"/>
            </a:pPr>
            <a:r>
              <a:rPr lang="en-US" baseline="0" dirty="0"/>
              <a:t>Special “unresolved” clause for any variables with issues so that user can take directive as a template and work on issues in their favorite editor (this clause prevents successful compilation, ensuring the user doesn’t forget to address the issues)</a:t>
            </a:r>
          </a:p>
          <a:p>
            <a:pPr marL="168861" indent="-168861">
              <a:buFontTx/>
              <a:buChar char="-"/>
            </a:pPr>
            <a:r>
              <a:rPr lang="en-US" baseline="0" dirty="0"/>
              <a:t>Reveal can automatically generate and insert parallel loop directives for all </a:t>
            </a:r>
            <a:r>
              <a:rPr lang="en-US" baseline="0" dirty="0" err="1"/>
              <a:t>succesfully</a:t>
            </a:r>
            <a:r>
              <a:rPr lang="en-US" baseline="0" dirty="0"/>
              <a:t> (green) scoped loops.  These directives are “safe” and should preserve correctness.</a:t>
            </a:r>
          </a:p>
        </p:txBody>
      </p:sp>
      <p:sp>
        <p:nvSpPr>
          <p:cNvPr id="4" name="Slide Number Placeholder 3"/>
          <p:cNvSpPr>
            <a:spLocks noGrp="1"/>
          </p:cNvSpPr>
          <p:nvPr>
            <p:ph type="sldNum" sz="quarter" idx="10"/>
          </p:nvPr>
        </p:nvSpPr>
        <p:spPr/>
        <p:txBody>
          <a:bodyPr/>
          <a:lstStyle/>
          <a:p>
            <a:fld id="{51720E94-92E3-3A47-8883-955FFE034A3D}"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4106099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70179" indent="-170179">
              <a:buFont typeface="Arial"/>
              <a:buChar char="•"/>
            </a:pPr>
            <a:r>
              <a:rPr lang="en-US" dirty="0"/>
              <a:t>A recent feature added to Reveal allows the user to see all instances of a loop within their program.  The left side of the tool shows a list of loops sorted by time (the loops with the highest time are the best candidates to optimize).  When the user expands a loop on the left and selects an instance, a loop </a:t>
            </a:r>
            <a:r>
              <a:rPr lang="en-US" dirty="0" err="1"/>
              <a:t>traceback</a:t>
            </a:r>
            <a:r>
              <a:rPr lang="en-US" dirty="0"/>
              <a:t> is shown.</a:t>
            </a:r>
          </a:p>
          <a:p>
            <a:pPr marL="170179" indent="-170179">
              <a:buFont typeface="Arial"/>
              <a:buChar char="•"/>
            </a:pPr>
            <a:r>
              <a:rPr lang="en-US" dirty="0"/>
              <a:t>This allows the user to understand how the loop is accessed within the program.  This is information that was not easily available to users until now.</a:t>
            </a:r>
          </a:p>
        </p:txBody>
      </p:sp>
      <p:sp>
        <p:nvSpPr>
          <p:cNvPr id="4" name="Date Placeholder 3"/>
          <p:cNvSpPr>
            <a:spLocks noGrp="1"/>
          </p:cNvSpPr>
          <p:nvPr>
            <p:ph type="dt" idx="10"/>
          </p:nvPr>
        </p:nvSpPr>
        <p:spPr/>
        <p:txBody>
          <a:bodyPr/>
          <a:lstStyle/>
          <a:p>
            <a:pPr>
              <a:defRPr/>
            </a:pPr>
            <a:fld id="{6F1DB0DE-A579-4E47-89D2-AB08AF4D1C94}" type="datetimeFigureOut">
              <a:rPr lang="en-US" smtClean="0">
                <a:solidFill>
                  <a:prstClr val="black"/>
                </a:solidFill>
                <a:latin typeface="Calibri"/>
              </a:rPr>
              <a:pPr>
                <a:defRPr/>
              </a:pPr>
              <a:t>8/25/19</a:t>
            </a:fld>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8A88DFD3-4C0A-4DC2-9889-16E12A4CEBAD}" type="slidenum">
              <a:rPr lang="en-US" smtClean="0">
                <a:solidFill>
                  <a:prstClr val="black"/>
                </a:solidFill>
                <a:latin typeface="Calibri"/>
              </a:rPr>
              <a:pPr>
                <a:defRPr/>
              </a:pPr>
              <a:t>30</a:t>
            </a:fld>
            <a:endParaRPr lang="en-US" dirty="0">
              <a:solidFill>
                <a:prstClr val="black"/>
              </a:solidFill>
              <a:latin typeface="Calibri"/>
            </a:endParaRPr>
          </a:p>
        </p:txBody>
      </p:sp>
    </p:spTree>
    <p:extLst>
      <p:ext uri="{BB962C8B-B14F-4D97-AF65-F5344CB8AC3E}">
        <p14:creationId xmlns:p14="http://schemas.microsoft.com/office/powerpoint/2010/main" val="1898769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70179" indent="-170179">
              <a:buFont typeface="Arial"/>
              <a:buChar char="•"/>
            </a:pPr>
            <a:r>
              <a:rPr lang="en-US" dirty="0"/>
              <a:t>The user selects a number of loops to analyze for </a:t>
            </a:r>
            <a:r>
              <a:rPr lang="en-US" dirty="0" err="1"/>
              <a:t>OpenMP</a:t>
            </a:r>
            <a:r>
              <a:rPr lang="en-US" dirty="0"/>
              <a:t>. </a:t>
            </a:r>
          </a:p>
          <a:p>
            <a:pPr marL="170179" indent="-170179">
              <a:buFont typeface="Arial"/>
              <a:buChar char="•"/>
            </a:pPr>
            <a:r>
              <a:rPr lang="en-US" dirty="0"/>
              <a:t>Users can filter loops based in time, trip count, etc.  </a:t>
            </a:r>
          </a:p>
          <a:p>
            <a:pPr marL="170179" indent="-170179">
              <a:buFont typeface="Arial"/>
              <a:buChar char="•"/>
            </a:pPr>
            <a:r>
              <a:rPr lang="en-US" dirty="0"/>
              <a:t>We process several loops in bulk.  In this case, 26 loops were chosen for analysis.</a:t>
            </a:r>
          </a:p>
        </p:txBody>
      </p:sp>
      <p:sp>
        <p:nvSpPr>
          <p:cNvPr id="4" name="Date Placeholder 3"/>
          <p:cNvSpPr>
            <a:spLocks noGrp="1"/>
          </p:cNvSpPr>
          <p:nvPr>
            <p:ph type="dt" idx="10"/>
          </p:nvPr>
        </p:nvSpPr>
        <p:spPr/>
        <p:txBody>
          <a:bodyPr/>
          <a:lstStyle/>
          <a:p>
            <a:pPr>
              <a:defRPr/>
            </a:pPr>
            <a:fld id="{6F1DB0DE-A579-4E47-89D2-AB08AF4D1C94}" type="datetimeFigureOut">
              <a:rPr lang="en-US" smtClean="0">
                <a:solidFill>
                  <a:prstClr val="black"/>
                </a:solidFill>
                <a:latin typeface="Calibri"/>
              </a:rPr>
              <a:pPr>
                <a:defRPr/>
              </a:pPr>
              <a:t>8/25/19</a:t>
            </a:fld>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8A88DFD3-4C0A-4DC2-9889-16E12A4CEBAD}" type="slidenum">
              <a:rPr lang="en-US" smtClean="0">
                <a:solidFill>
                  <a:prstClr val="black"/>
                </a:solidFill>
                <a:latin typeface="Calibri"/>
              </a:rPr>
              <a:pPr>
                <a:defRPr/>
              </a:pPr>
              <a:t>31</a:t>
            </a:fld>
            <a:endParaRPr lang="en-US" dirty="0">
              <a:solidFill>
                <a:prstClr val="black"/>
              </a:solidFill>
              <a:latin typeface="Calibri"/>
            </a:endParaRPr>
          </a:p>
        </p:txBody>
      </p:sp>
    </p:spTree>
    <p:extLst>
      <p:ext uri="{BB962C8B-B14F-4D97-AF65-F5344CB8AC3E}">
        <p14:creationId xmlns:p14="http://schemas.microsoft.com/office/powerpoint/2010/main" val="112051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70179" indent="-170179">
              <a:buFont typeface="Arial"/>
              <a:buChar char="•"/>
            </a:pPr>
            <a:r>
              <a:rPr lang="en-US" dirty="0"/>
              <a:t>After the loops are analyzed, Reveal presents scoping results. </a:t>
            </a:r>
          </a:p>
          <a:p>
            <a:pPr marL="170179" indent="-170179">
              <a:buFont typeface="Arial"/>
              <a:buChar char="•"/>
            </a:pPr>
            <a:r>
              <a:rPr lang="en-US" dirty="0"/>
              <a:t>Variables that is marked shared or private with no warnings or conflicts are ready for inclusion in an </a:t>
            </a:r>
            <a:r>
              <a:rPr lang="en-US" dirty="0" err="1"/>
              <a:t>OpenMP</a:t>
            </a:r>
            <a:r>
              <a:rPr lang="en-US" dirty="0"/>
              <a:t> directive.</a:t>
            </a:r>
          </a:p>
          <a:p>
            <a:pPr marL="170179" indent="-170179">
              <a:buFont typeface="Arial"/>
              <a:buChar char="•"/>
            </a:pPr>
            <a:r>
              <a:rPr lang="en-US" dirty="0"/>
              <a:t>The user only has to focus on problem areas.  Not on all variables.</a:t>
            </a:r>
          </a:p>
          <a:p>
            <a:pPr marL="170179" indent="-170179">
              <a:buFont typeface="Arial"/>
              <a:buChar char="•"/>
            </a:pPr>
            <a:r>
              <a:rPr lang="en-US" dirty="0"/>
              <a:t>Reveal can warn users about issues down the call chain within a loop.  It can detect shared reductions for example, which need to be protected before an </a:t>
            </a:r>
            <a:r>
              <a:rPr lang="en-US" dirty="0" err="1"/>
              <a:t>OpenMP</a:t>
            </a:r>
            <a:r>
              <a:rPr lang="en-US" dirty="0"/>
              <a:t> directive can be used.</a:t>
            </a:r>
          </a:p>
        </p:txBody>
      </p:sp>
      <p:sp>
        <p:nvSpPr>
          <p:cNvPr id="4" name="Date Placeholder 3"/>
          <p:cNvSpPr>
            <a:spLocks noGrp="1"/>
          </p:cNvSpPr>
          <p:nvPr>
            <p:ph type="dt" idx="10"/>
          </p:nvPr>
        </p:nvSpPr>
        <p:spPr/>
        <p:txBody>
          <a:bodyPr/>
          <a:lstStyle/>
          <a:p>
            <a:pPr>
              <a:defRPr/>
            </a:pPr>
            <a:fld id="{6F1DB0DE-A579-4E47-89D2-AB08AF4D1C94}" type="datetimeFigureOut">
              <a:rPr lang="en-US" smtClean="0"/>
              <a:pPr>
                <a:defRPr/>
              </a:pPr>
              <a:t>8/25/19</a:t>
            </a:fld>
            <a:endParaRPr lang="en-US" dirty="0"/>
          </a:p>
        </p:txBody>
      </p:sp>
      <p:sp>
        <p:nvSpPr>
          <p:cNvPr id="5" name="Slide Number Placeholder 4"/>
          <p:cNvSpPr>
            <a:spLocks noGrp="1"/>
          </p:cNvSpPr>
          <p:nvPr>
            <p:ph type="sldNum" sz="quarter" idx="11"/>
          </p:nvPr>
        </p:nvSpPr>
        <p:spPr/>
        <p:txBody>
          <a:bodyPr/>
          <a:lstStyle/>
          <a:p>
            <a:pPr>
              <a:defRPr/>
            </a:pPr>
            <a:fld id="{8A88DFD3-4C0A-4DC2-9889-16E12A4CEBAD}" type="slidenum">
              <a:rPr lang="en-US" smtClean="0"/>
              <a:pPr>
                <a:defRPr/>
              </a:pPr>
              <a:t>33</a:t>
            </a:fld>
            <a:endParaRPr lang="en-US" dirty="0"/>
          </a:p>
        </p:txBody>
      </p:sp>
    </p:spTree>
    <p:extLst>
      <p:ext uri="{BB962C8B-B14F-4D97-AF65-F5344CB8AC3E}">
        <p14:creationId xmlns:p14="http://schemas.microsoft.com/office/powerpoint/2010/main" val="219799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3</a:t>
            </a:fld>
            <a:endParaRPr lang="en-US"/>
          </a:p>
        </p:txBody>
      </p:sp>
    </p:spTree>
    <p:extLst>
      <p:ext uri="{BB962C8B-B14F-4D97-AF65-F5344CB8AC3E}">
        <p14:creationId xmlns:p14="http://schemas.microsoft.com/office/powerpoint/2010/main" val="366498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70179" indent="-170179">
              <a:buFont typeface="Arial"/>
              <a:buChar char="•"/>
            </a:pPr>
            <a:r>
              <a:rPr lang="en-US" dirty="0"/>
              <a:t>Reveal can insert a directive into the user’s source code.</a:t>
            </a:r>
          </a:p>
          <a:p>
            <a:pPr marL="170179" indent="-170179">
              <a:buFont typeface="Arial"/>
              <a:buChar char="•"/>
            </a:pPr>
            <a:r>
              <a:rPr lang="en-US" dirty="0"/>
              <a:t>A feature of the tool is that it inserts an illegal </a:t>
            </a:r>
            <a:r>
              <a:rPr lang="en-US" dirty="0" err="1"/>
              <a:t>OpenMP</a:t>
            </a:r>
            <a:r>
              <a:rPr lang="en-US" dirty="0"/>
              <a:t> clause with the list of variables that the user needs to work on.</a:t>
            </a:r>
          </a:p>
          <a:p>
            <a:pPr marL="170179" indent="-170179">
              <a:buFont typeface="Arial"/>
              <a:buChar char="•"/>
            </a:pPr>
            <a:r>
              <a:rPr lang="en-US" dirty="0"/>
              <a:t>This illegal clause prevents the code from compiling.</a:t>
            </a:r>
          </a:p>
          <a:p>
            <a:pPr marL="170179" indent="-170179">
              <a:buFont typeface="Arial"/>
              <a:buChar char="•"/>
            </a:pPr>
            <a:r>
              <a:rPr lang="en-US" dirty="0"/>
              <a:t>The user can then move to their favorite editor and make any restructuring changes or clarifications necessary.  The user only needs to focus on the variables in the unresolved list, not on all variables.  This can be a big time saver.</a:t>
            </a:r>
          </a:p>
        </p:txBody>
      </p:sp>
      <p:sp>
        <p:nvSpPr>
          <p:cNvPr id="4" name="Date Placeholder 3"/>
          <p:cNvSpPr>
            <a:spLocks noGrp="1"/>
          </p:cNvSpPr>
          <p:nvPr>
            <p:ph type="dt" idx="10"/>
          </p:nvPr>
        </p:nvSpPr>
        <p:spPr/>
        <p:txBody>
          <a:bodyPr/>
          <a:lstStyle/>
          <a:p>
            <a:pPr>
              <a:defRPr/>
            </a:pPr>
            <a:fld id="{6F1DB0DE-A579-4E47-89D2-AB08AF4D1C94}" type="datetimeFigureOut">
              <a:rPr lang="en-US" smtClean="0">
                <a:solidFill>
                  <a:prstClr val="black"/>
                </a:solidFill>
                <a:latin typeface="Calibri"/>
              </a:rPr>
              <a:pPr>
                <a:defRPr/>
              </a:pPr>
              <a:t>8/25/19</a:t>
            </a:fld>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8A88DFD3-4C0A-4DC2-9889-16E12A4CEBAD}" type="slidenum">
              <a:rPr lang="en-US" smtClean="0">
                <a:solidFill>
                  <a:prstClr val="black"/>
                </a:solidFill>
                <a:latin typeface="Calibri"/>
              </a:rPr>
              <a:pPr>
                <a:defRPr/>
              </a:pPr>
              <a:t>37</a:t>
            </a:fld>
            <a:endParaRPr lang="en-US" dirty="0">
              <a:solidFill>
                <a:prstClr val="black"/>
              </a:solidFill>
              <a:latin typeface="Calibri"/>
            </a:endParaRPr>
          </a:p>
        </p:txBody>
      </p:sp>
    </p:spTree>
    <p:extLst>
      <p:ext uri="{BB962C8B-B14F-4D97-AF65-F5344CB8AC3E}">
        <p14:creationId xmlns:p14="http://schemas.microsoft.com/office/powerpoint/2010/main" val="280988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692150"/>
            <a:ext cx="6159500" cy="3463925"/>
          </a:xfrm>
        </p:spPr>
      </p:sp>
      <p:sp>
        <p:nvSpPr>
          <p:cNvPr id="3" name="Notes Placeholder 2"/>
          <p:cNvSpPr>
            <a:spLocks noGrp="1"/>
          </p:cNvSpPr>
          <p:nvPr>
            <p:ph type="body" idx="1"/>
          </p:nvPr>
        </p:nvSpPr>
        <p:spPr/>
        <p:txBody>
          <a:bodyPr/>
          <a:lstStyle/>
          <a:p>
            <a:pPr marL="170179" indent="-170179">
              <a:buFont typeface="Arial"/>
              <a:buChar char="•"/>
            </a:pPr>
            <a:r>
              <a:rPr lang="en-US" dirty="0"/>
              <a:t>Users requested this functionality shortly after Reveal was released.  They wanted to know if Reveal could be used to help debug </a:t>
            </a:r>
            <a:r>
              <a:rPr lang="en-US" dirty="0" err="1"/>
              <a:t>OpenMP</a:t>
            </a:r>
            <a:r>
              <a:rPr lang="en-US" dirty="0"/>
              <a:t> parallel loops that were inserted by the user and were getting incorrect results.  Often </a:t>
            </a:r>
            <a:r>
              <a:rPr lang="en-US" dirty="0" err="1"/>
              <a:t>mis</a:t>
            </a:r>
            <a:r>
              <a:rPr lang="en-US" dirty="0"/>
              <a:t>-scoped variables are the cause for incorrect results.</a:t>
            </a:r>
          </a:p>
          <a:p>
            <a:pPr marL="170179" indent="-170179">
              <a:buFont typeface="Arial"/>
              <a:buChar char="•"/>
            </a:pPr>
            <a:r>
              <a:rPr lang="en-US" dirty="0"/>
              <a:t>Reveal can scope a loop and check its results against a user inserted directive.  It calls out any scoping mismatches.</a:t>
            </a:r>
          </a:p>
        </p:txBody>
      </p:sp>
      <p:sp>
        <p:nvSpPr>
          <p:cNvPr id="4" name="Date Placeholder 3"/>
          <p:cNvSpPr>
            <a:spLocks noGrp="1"/>
          </p:cNvSpPr>
          <p:nvPr>
            <p:ph type="dt" idx="10"/>
          </p:nvPr>
        </p:nvSpPr>
        <p:spPr/>
        <p:txBody>
          <a:bodyPr/>
          <a:lstStyle/>
          <a:p>
            <a:pPr>
              <a:defRPr/>
            </a:pPr>
            <a:fld id="{6F1DB0DE-A579-4E47-89D2-AB08AF4D1C94}" type="datetimeFigureOut">
              <a:rPr lang="en-US" smtClean="0"/>
              <a:pPr>
                <a:defRPr/>
              </a:pPr>
              <a:t>8/25/19</a:t>
            </a:fld>
            <a:endParaRPr lang="en-US" dirty="0"/>
          </a:p>
        </p:txBody>
      </p:sp>
      <p:sp>
        <p:nvSpPr>
          <p:cNvPr id="5" name="Slide Number Placeholder 4"/>
          <p:cNvSpPr>
            <a:spLocks noGrp="1"/>
          </p:cNvSpPr>
          <p:nvPr>
            <p:ph type="sldNum" sz="quarter" idx="11"/>
          </p:nvPr>
        </p:nvSpPr>
        <p:spPr/>
        <p:txBody>
          <a:bodyPr/>
          <a:lstStyle/>
          <a:p>
            <a:pPr>
              <a:defRPr/>
            </a:pPr>
            <a:fld id="{8A88DFD3-4C0A-4DC2-9889-16E12A4CEBAD}" type="slidenum">
              <a:rPr lang="en-US" smtClean="0"/>
              <a:pPr>
                <a:defRPr/>
              </a:pPr>
              <a:t>38</a:t>
            </a:fld>
            <a:endParaRPr lang="en-US" dirty="0"/>
          </a:p>
        </p:txBody>
      </p:sp>
    </p:spTree>
    <p:extLst>
      <p:ext uri="{BB962C8B-B14F-4D97-AF65-F5344CB8AC3E}">
        <p14:creationId xmlns:p14="http://schemas.microsoft.com/office/powerpoint/2010/main" val="72718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4</a:t>
            </a:fld>
            <a:endParaRPr lang="en-US"/>
          </a:p>
        </p:txBody>
      </p:sp>
    </p:spTree>
    <p:extLst>
      <p:ext uri="{BB962C8B-B14F-4D97-AF65-F5344CB8AC3E}">
        <p14:creationId xmlns:p14="http://schemas.microsoft.com/office/powerpoint/2010/main" val="64019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5</a:t>
            </a:fld>
            <a:endParaRPr lang="en-US"/>
          </a:p>
        </p:txBody>
      </p:sp>
    </p:spTree>
    <p:extLst>
      <p:ext uri="{BB962C8B-B14F-4D97-AF65-F5344CB8AC3E}">
        <p14:creationId xmlns:p14="http://schemas.microsoft.com/office/powerpoint/2010/main" val="360538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6</a:t>
            </a:fld>
            <a:endParaRPr lang="en-US"/>
          </a:p>
        </p:txBody>
      </p:sp>
    </p:spTree>
    <p:extLst>
      <p:ext uri="{BB962C8B-B14F-4D97-AF65-F5344CB8AC3E}">
        <p14:creationId xmlns:p14="http://schemas.microsoft.com/office/powerpoint/2010/main" val="346768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7</a:t>
            </a:fld>
            <a:endParaRPr lang="en-US"/>
          </a:p>
        </p:txBody>
      </p:sp>
    </p:spTree>
    <p:extLst>
      <p:ext uri="{BB962C8B-B14F-4D97-AF65-F5344CB8AC3E}">
        <p14:creationId xmlns:p14="http://schemas.microsoft.com/office/powerpoint/2010/main" val="361833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8</a:t>
            </a:fld>
            <a:endParaRPr lang="en-US"/>
          </a:p>
        </p:txBody>
      </p:sp>
    </p:spTree>
    <p:extLst>
      <p:ext uri="{BB962C8B-B14F-4D97-AF65-F5344CB8AC3E}">
        <p14:creationId xmlns:p14="http://schemas.microsoft.com/office/powerpoint/2010/main" val="372059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9</a:t>
            </a:fld>
            <a:endParaRPr lang="en-US"/>
          </a:p>
        </p:txBody>
      </p:sp>
    </p:spTree>
    <p:extLst>
      <p:ext uri="{BB962C8B-B14F-4D97-AF65-F5344CB8AC3E}">
        <p14:creationId xmlns:p14="http://schemas.microsoft.com/office/powerpoint/2010/main" val="493686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9BF2-3D7A-46E9-B835-21BC2CD6F348}" type="slidenum">
              <a:rPr lang="en-US" smtClean="0"/>
              <a:t>10</a:t>
            </a:fld>
            <a:endParaRPr lang="en-US"/>
          </a:p>
        </p:txBody>
      </p:sp>
    </p:spTree>
    <p:extLst>
      <p:ext uri="{BB962C8B-B14F-4D97-AF65-F5344CB8AC3E}">
        <p14:creationId xmlns:p14="http://schemas.microsoft.com/office/powerpoint/2010/main" val="2870295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506749-B6F9-40B0-A2F9-0435D39A4A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0" b="5426"/>
          <a:stretch/>
        </p:blipFill>
        <p:spPr>
          <a:xfrm>
            <a:off x="0" y="0"/>
            <a:ext cx="12192000" cy="6858000"/>
          </a:xfrm>
          <a:prstGeom prst="rect">
            <a:avLst/>
          </a:prstGeom>
        </p:spPr>
      </p:pic>
      <p:sp>
        <p:nvSpPr>
          <p:cNvPr id="9" name="Rectangle 8">
            <a:extLst>
              <a:ext uri="{FF2B5EF4-FFF2-40B4-BE49-F238E27FC236}">
                <a16:creationId xmlns:a16="http://schemas.microsoft.com/office/drawing/2014/main" id="{440E6E8D-7C18-4B79-A8B9-A3CD26B27622}"/>
              </a:ext>
            </a:extLst>
          </p:cNvPr>
          <p:cNvSpPr/>
          <p:nvPr userDrawn="1"/>
        </p:nvSpPr>
        <p:spPr>
          <a:xfrm>
            <a:off x="539" y="0"/>
            <a:ext cx="12190922" cy="6858000"/>
          </a:xfrm>
          <a:prstGeom prst="rect">
            <a:avLst/>
          </a:prstGeom>
          <a:gradFill>
            <a:gsLst>
              <a:gs pos="3800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pic>
        <p:nvPicPr>
          <p:cNvPr id="5" name="Picture 4">
            <a:extLst>
              <a:ext uri="{FF2B5EF4-FFF2-40B4-BE49-F238E27FC236}">
                <a16:creationId xmlns:a16="http://schemas.microsoft.com/office/drawing/2014/main" id="{4915881A-B1BC-4137-8A19-9F0EE5473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875" y="5278125"/>
            <a:ext cx="3173524" cy="1017643"/>
          </a:xfrm>
          <a:prstGeom prst="rect">
            <a:avLst/>
          </a:prstGeom>
        </p:spPr>
      </p:pic>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1065227"/>
            <a:ext cx="9020516" cy="2302200"/>
          </a:xfrm>
          <a:prstGeom prst="rect">
            <a:avLst/>
          </a:prstGeom>
        </p:spPr>
        <p:txBody>
          <a:bodyPr anchor="ctr">
            <a:normAutofit/>
          </a:bodyPr>
          <a:lstStyle>
            <a:lvl1pPr algn="ctr">
              <a:lnSpc>
                <a:spcPct val="150000"/>
              </a:lnSpc>
              <a:defRPr sz="4400" spc="600" baseline="0">
                <a:solidFill>
                  <a:schemeClr val="bg1"/>
                </a:solidFill>
              </a:defRPr>
            </a:lvl1pPr>
          </a:lstStyle>
          <a:p>
            <a:r>
              <a:rPr lang="en-US" dirty="0"/>
              <a:t>CLICK TO ADD PRESENTATION TITLE</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1524000" y="4188942"/>
            <a:ext cx="9144000" cy="700842"/>
          </a:xfrm>
          <a:prstGeom prst="rect">
            <a:avLst/>
          </a:prstGeo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047822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0A60-4DB9-4E49-92BA-E3CE264DCFC9}"/>
              </a:ext>
            </a:extLst>
          </p:cNvPr>
          <p:cNvSpPr>
            <a:spLocks noGrp="1"/>
          </p:cNvSpPr>
          <p:nvPr>
            <p:ph sz="half" idx="1" hasCustomPrompt="1"/>
          </p:nvPr>
        </p:nvSpPr>
        <p:spPr>
          <a:xfrm>
            <a:off x="381000" y="1295400"/>
            <a:ext cx="5371070" cy="4881563"/>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BF3E9-8150-4A53-9E45-531D8B274CB5}"/>
              </a:ext>
            </a:extLst>
          </p:cNvPr>
          <p:cNvSpPr>
            <a:spLocks noGrp="1"/>
          </p:cNvSpPr>
          <p:nvPr>
            <p:ph sz="half" idx="2" hasCustomPrompt="1"/>
          </p:nvPr>
        </p:nvSpPr>
        <p:spPr>
          <a:xfrm>
            <a:off x="6096000" y="1295400"/>
            <a:ext cx="5715000" cy="4881563"/>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C6CC1BD-87A8-42A5-9EB7-0CF69472451B}"/>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5377BCBF-E97B-4838-BE02-1053F6A17791}"/>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154343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28C7D-AA32-4404-9DE0-207FECDA7626}"/>
              </a:ext>
            </a:extLst>
          </p:cNvPr>
          <p:cNvSpPr>
            <a:spLocks noGrp="1"/>
          </p:cNvSpPr>
          <p:nvPr>
            <p:ph type="sldNum" sz="quarter" idx="12"/>
          </p:nvPr>
        </p:nvSpPr>
        <p:spPr/>
        <p:txBody>
          <a:bodyPr/>
          <a:lstStyle/>
          <a:p>
            <a:fld id="{A6A718CD-1F60-478A-BCD3-0DF9B7590A9B}" type="slidenum">
              <a:rPr lang="en-US" smtClean="0"/>
              <a:t>‹#›</a:t>
            </a:fld>
            <a:endParaRPr lang="en-US" dirty="0"/>
          </a:p>
        </p:txBody>
      </p:sp>
      <p:sp>
        <p:nvSpPr>
          <p:cNvPr id="2" name="Title 1">
            <a:extLst>
              <a:ext uri="{FF2B5EF4-FFF2-40B4-BE49-F238E27FC236}">
                <a16:creationId xmlns:a16="http://schemas.microsoft.com/office/drawing/2014/main" id="{B8B16B95-4D29-4689-9F37-41B6555898A2}"/>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8307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0A60-4DB9-4E49-92BA-E3CE264DCFC9}"/>
              </a:ext>
            </a:extLst>
          </p:cNvPr>
          <p:cNvSpPr>
            <a:spLocks noGrp="1"/>
          </p:cNvSpPr>
          <p:nvPr>
            <p:ph sz="half" idx="1" hasCustomPrompt="1"/>
          </p:nvPr>
        </p:nvSpPr>
        <p:spPr>
          <a:xfrm>
            <a:off x="381000" y="1295400"/>
            <a:ext cx="4116910" cy="2330998"/>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BF3E9-8150-4A53-9E45-531D8B274CB5}"/>
              </a:ext>
            </a:extLst>
          </p:cNvPr>
          <p:cNvSpPr>
            <a:spLocks noGrp="1"/>
          </p:cNvSpPr>
          <p:nvPr>
            <p:ph sz="half" idx="2" hasCustomPrompt="1"/>
          </p:nvPr>
        </p:nvSpPr>
        <p:spPr>
          <a:xfrm>
            <a:off x="4748823" y="1295400"/>
            <a:ext cx="7062177" cy="2330998"/>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C6CC1BD-87A8-42A5-9EB7-0CF69472451B}"/>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13" name="Content Placeholder 12">
            <a:extLst>
              <a:ext uri="{FF2B5EF4-FFF2-40B4-BE49-F238E27FC236}">
                <a16:creationId xmlns:a16="http://schemas.microsoft.com/office/drawing/2014/main" id="{ED492C1A-0806-4417-AF33-5B82597040A1}"/>
              </a:ext>
            </a:extLst>
          </p:cNvPr>
          <p:cNvSpPr>
            <a:spLocks noGrp="1"/>
          </p:cNvSpPr>
          <p:nvPr>
            <p:ph sz="quarter" idx="17" hasCustomPrompt="1"/>
          </p:nvPr>
        </p:nvSpPr>
        <p:spPr>
          <a:xfrm>
            <a:off x="381000" y="3882389"/>
            <a:ext cx="11430000" cy="2473961"/>
          </a:xfr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F19FFC-7ED5-47DC-A135-B62D2B843599}"/>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1810186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 Photo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43D9DA-1A96-4ED1-ACA2-63CD74D86910}"/>
              </a:ext>
            </a:extLst>
          </p:cNvPr>
          <p:cNvSpPr>
            <a:spLocks noGrp="1"/>
          </p:cNvSpPr>
          <p:nvPr>
            <p:ph sz="quarter" idx="14" hasCustomPrompt="1"/>
          </p:nvPr>
        </p:nvSpPr>
        <p:spPr>
          <a:xfrm>
            <a:off x="381000" y="1295399"/>
            <a:ext cx="3868738" cy="4881564"/>
          </a:xfrm>
        </p:spPr>
        <p:txBody>
          <a:bodyPr>
            <a:normAutofit/>
          </a:bodyPr>
          <a:lstStyle>
            <a:lvl1pPr marL="228600" indent="-228600">
              <a:tabLst/>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8BCA138-3F75-49AC-9AAA-4FA00F0606AD}"/>
              </a:ext>
            </a:extLst>
          </p:cNvPr>
          <p:cNvSpPr>
            <a:spLocks noGrp="1"/>
          </p:cNvSpPr>
          <p:nvPr>
            <p:ph idx="1" hasCustomPrompt="1"/>
          </p:nvPr>
        </p:nvSpPr>
        <p:spPr>
          <a:xfrm>
            <a:off x="4502726" y="1295400"/>
            <a:ext cx="7308273" cy="4881564"/>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9049F0-F3EB-4B0C-BCAD-BBD1C519A985}"/>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82BBEB32-2B10-4E08-9784-59638B60F3DA}"/>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4293191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C5C81-8535-4454-B5C9-DF96C845DF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33456"/>
          <a:stretch/>
        </p:blipFill>
        <p:spPr>
          <a:xfrm>
            <a:off x="5077595" y="5287631"/>
            <a:ext cx="2036805" cy="1016536"/>
          </a:xfrm>
          <a:prstGeom prst="rect">
            <a:avLst/>
          </a:prstGeom>
        </p:spPr>
      </p:pic>
      <p:sp>
        <p:nvSpPr>
          <p:cNvPr id="10" name="Text Placeholder 5">
            <a:extLst>
              <a:ext uri="{FF2B5EF4-FFF2-40B4-BE49-F238E27FC236}">
                <a16:creationId xmlns:a16="http://schemas.microsoft.com/office/drawing/2014/main" id="{E1E29C08-25CB-4459-A4E1-EC62B7ECAC83}"/>
              </a:ext>
            </a:extLst>
          </p:cNvPr>
          <p:cNvSpPr txBox="1">
            <a:spLocks/>
          </p:cNvSpPr>
          <p:nvPr userDrawn="1"/>
        </p:nvSpPr>
        <p:spPr>
          <a:xfrm>
            <a:off x="2407920" y="2829659"/>
            <a:ext cx="7376160" cy="1143000"/>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50"/>
              </a:spcBef>
              <a:spcAft>
                <a:spcPts val="150"/>
              </a:spcAft>
              <a:buClr>
                <a:schemeClr val="accent2"/>
              </a:buClr>
              <a:buSzPct val="100000"/>
              <a:buFont typeface="Arial" pitchFamily="34" charset="0"/>
              <a:buNone/>
              <a:defRPr sz="4000" b="0" kern="1200" spc="600" baseline="0">
                <a:solidFill>
                  <a:schemeClr val="bg1"/>
                </a:solidFill>
                <a:latin typeface="Futura Book" panose="020B0800000000000000" pitchFamily="34" charset="0"/>
                <a:ea typeface="+mn-ea"/>
                <a:cs typeface="Arial" pitchFamily="34" charset="0"/>
              </a:defRPr>
            </a:lvl1pPr>
            <a:lvl2pPr marL="649224" indent="-285750" algn="l" defTabSz="914400" rtl="0" eaLnBrk="1" latinLnBrk="0" hangingPunct="1">
              <a:lnSpc>
                <a:spcPct val="100000"/>
              </a:lnSpc>
              <a:spcBef>
                <a:spcPts val="150"/>
              </a:spcBef>
              <a:spcAft>
                <a:spcPts val="150"/>
              </a:spcAft>
              <a:buClr>
                <a:schemeClr val="accent2"/>
              </a:buClr>
              <a:buSzPct val="85000"/>
              <a:buFont typeface="Calibri" pitchFamily="34" charset="0"/>
              <a:buChar char="●"/>
              <a:defRPr lang="en-US" sz="2000" kern="1200" dirty="0" smtClean="0">
                <a:solidFill>
                  <a:schemeClr val="tx1">
                    <a:lumMod val="50000"/>
                    <a:lumOff val="50000"/>
                  </a:schemeClr>
                </a:solidFill>
                <a:latin typeface="Gotham Book" panose="02000604040000020004" pitchFamily="50" charset="0"/>
                <a:ea typeface="+mn-ea"/>
                <a:cs typeface="Arial" pitchFamily="34" charset="0"/>
              </a:defRPr>
            </a:lvl2pPr>
            <a:lvl3pPr marL="91440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800" kern="1200" dirty="0" smtClean="0">
                <a:solidFill>
                  <a:schemeClr val="tx1">
                    <a:lumMod val="50000"/>
                    <a:lumOff val="50000"/>
                  </a:schemeClr>
                </a:solidFill>
                <a:latin typeface="Gotham Book" panose="02000604040000020004" pitchFamily="50" charset="0"/>
                <a:ea typeface="+mn-ea"/>
                <a:cs typeface="Arial" pitchFamily="34" charset="0"/>
              </a:defRPr>
            </a:lvl3pPr>
            <a:lvl4pPr marL="118872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smtClean="0">
                <a:solidFill>
                  <a:schemeClr val="tx1">
                    <a:lumMod val="50000"/>
                    <a:lumOff val="50000"/>
                  </a:schemeClr>
                </a:solidFill>
                <a:latin typeface="Gotham Book" panose="02000604040000020004" pitchFamily="50" charset="0"/>
                <a:ea typeface="+mn-ea"/>
                <a:cs typeface="Arial" pitchFamily="34" charset="0"/>
              </a:defRPr>
            </a:lvl4pPr>
            <a:lvl5pPr marL="1463040" indent="-228600" algn="l" defTabSz="914400" rtl="0" eaLnBrk="1" latinLnBrk="0" hangingPunct="1">
              <a:lnSpc>
                <a:spcPct val="100000"/>
              </a:lnSpc>
              <a:spcBef>
                <a:spcPts val="150"/>
              </a:spcBef>
              <a:spcAft>
                <a:spcPts val="150"/>
              </a:spcAft>
              <a:buClr>
                <a:schemeClr val="tx2">
                  <a:lumMod val="60000"/>
                  <a:lumOff val="40000"/>
                </a:schemeClr>
              </a:buClr>
              <a:buSzPct val="85000"/>
              <a:buFont typeface="Calibri" pitchFamily="34" charset="0"/>
              <a:buChar char="●"/>
              <a:defRPr lang="en-US" sz="1600" kern="1200" dirty="0">
                <a:solidFill>
                  <a:schemeClr val="tx1">
                    <a:lumMod val="50000"/>
                    <a:lumOff val="50000"/>
                  </a:schemeClr>
                </a:solidFill>
                <a:latin typeface="Gotham Book" panose="02000604040000020004" pitchFamily="50"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50"/>
              </a:spcBef>
              <a:spcAft>
                <a:spcPts val="150"/>
              </a:spcAft>
              <a:buClr>
                <a:srgbClr val="408AF4"/>
              </a:buClr>
              <a:buSzPct val="100000"/>
              <a:buFont typeface="Arial" pitchFamily="34" charset="0"/>
              <a:buNone/>
              <a:tabLst/>
              <a:defRPr/>
            </a:pPr>
            <a:endParaRPr kumimoji="0" lang="en-US" sz="4000" b="0" i="0" u="none" strike="noStrike" kern="1200" cap="none" spc="900" normalizeH="0" baseline="0" noProof="0" dirty="0">
              <a:ln>
                <a:noFill/>
              </a:ln>
              <a:solidFill>
                <a:schemeClr val="tx1">
                  <a:lumMod val="75000"/>
                  <a:lumOff val="25000"/>
                </a:schemeClr>
              </a:solidFill>
              <a:effectLst/>
              <a:uLnTx/>
              <a:uFillTx/>
              <a:latin typeface="+mj-lt"/>
              <a:ea typeface="+mn-ea"/>
              <a:cs typeface="Arial" pitchFamily="34" charset="0"/>
            </a:endParaRPr>
          </a:p>
        </p:txBody>
      </p:sp>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2545492"/>
            <a:ext cx="9020516" cy="1487463"/>
          </a:xfrm>
          <a:prstGeom prst="rect">
            <a:avLst/>
          </a:prstGeom>
        </p:spPr>
        <p:txBody>
          <a:bodyPr anchor="ctr">
            <a:noAutofit/>
          </a:bodyPr>
          <a:lstStyle>
            <a:lvl1pPr algn="ctr">
              <a:lnSpc>
                <a:spcPct val="150000"/>
              </a:lnSpc>
              <a:defRPr sz="4400" spc="600" baseline="0">
                <a:solidFill>
                  <a:schemeClr val="accent3"/>
                </a:solidFill>
              </a:defRPr>
            </a:lvl1pPr>
          </a:lstStyle>
          <a:p>
            <a:r>
              <a:rPr lang="en-US" dirty="0"/>
              <a:t>THANK YOU</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4449762" y="4032955"/>
            <a:ext cx="3292475" cy="700842"/>
          </a:xfrm>
          <a:prstGeom prst="rect">
            <a:avLst/>
          </a:prstGeom>
          <a:solidFill>
            <a:schemeClr val="accent1">
              <a:alpha val="83000"/>
            </a:schemeClr>
          </a:solidFill>
          <a:ln w="25400" cap="flat" cmpd="sng" algn="ctr">
            <a:noFill/>
            <a:prstDash val="solid"/>
          </a:ln>
          <a:effectLst/>
        </p:spPr>
        <p:txBody>
          <a:bodyPr rtlCol="0" anchor="ctr"/>
          <a:lstStyle>
            <a:lvl1pPr algn="ctr">
              <a:defRPr kumimoji="0" lang="en-US" b="0" i="0" u="none" strike="noStrike" kern="0" cap="none" spc="600" normalizeH="0" baseline="0" dirty="0">
                <a:ln>
                  <a:noFill/>
                </a:ln>
                <a:solidFill>
                  <a:prstClr val="white"/>
                </a:solidFill>
                <a:effectLst/>
                <a:uLnTx/>
                <a:uFillTx/>
                <a:latin typeface="+mj-lt"/>
                <a:cs typeface="+mn-cs"/>
              </a:defRPr>
            </a:lvl1pPr>
          </a:lstStyle>
          <a:p>
            <a:pPr marR="0" lvl="0" algn="ctr" fontAlgn="auto">
              <a:lnSpc>
                <a:spcPct val="100000"/>
              </a:lnSpc>
              <a:spcBef>
                <a:spcPts val="0"/>
              </a:spcBef>
              <a:spcAft>
                <a:spcPts val="0"/>
              </a:spcAft>
              <a:buClrTx/>
              <a:buSzTx/>
              <a:buFontTx/>
              <a:tabLst/>
            </a:pPr>
            <a:r>
              <a:rPr lang="en-US" dirty="0"/>
              <a:t>QUESTIONS?</a:t>
            </a:r>
          </a:p>
        </p:txBody>
      </p:sp>
    </p:spTree>
    <p:extLst>
      <p:ext uri="{BB962C8B-B14F-4D97-AF65-F5344CB8AC3E}">
        <p14:creationId xmlns:p14="http://schemas.microsoft.com/office/powerpoint/2010/main" val="2262850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318800-633C-4EEF-A18E-7D34C6456B88}"/>
              </a:ext>
            </a:extLst>
          </p:cNvPr>
          <p:cNvSpPr>
            <a:spLocks noGrp="1"/>
          </p:cNvSpPr>
          <p:nvPr>
            <p:ph type="sldNum" sz="quarter" idx="12"/>
          </p:nvPr>
        </p:nvSpPr>
        <p:spPr/>
        <p:txBody>
          <a:bodyPr/>
          <a:lstStyle/>
          <a:p>
            <a:fld id="{A6A718CD-1F60-478A-BCD3-0DF9B7590A9B}" type="slidenum">
              <a:rPr lang="en-US" smtClean="0"/>
              <a:t>‹#›</a:t>
            </a:fld>
            <a:endParaRPr lang="en-US"/>
          </a:p>
        </p:txBody>
      </p:sp>
    </p:spTree>
    <p:extLst>
      <p:ext uri="{BB962C8B-B14F-4D97-AF65-F5344CB8AC3E}">
        <p14:creationId xmlns:p14="http://schemas.microsoft.com/office/powerpoint/2010/main" val="373335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CA138-3F75-49AC-9AAA-4FA00F0606AD}"/>
              </a:ext>
            </a:extLst>
          </p:cNvPr>
          <p:cNvSpPr>
            <a:spLocks noGrp="1"/>
          </p:cNvSpPr>
          <p:nvPr>
            <p:ph idx="1" hasCustomPrompt="1"/>
          </p:nvPr>
        </p:nvSpPr>
        <p:spPr>
          <a:xfrm>
            <a:off x="381000" y="1295400"/>
            <a:ext cx="11430000" cy="4881564"/>
          </a:xfrm>
          <a:prstGeom prst="rect">
            <a:avLst/>
          </a:prstGeom>
        </p:spPr>
        <p:txBody>
          <a:bodyPr/>
          <a:lstStyle>
            <a:lvl1pPr marL="228600" indent="-228600">
              <a:buFont typeface="Arial" panose="020B0604020202020204" pitchFamily="34" charset="0"/>
              <a:buChar char="•"/>
              <a:tabLst/>
              <a:defRPr/>
            </a:lvl1pPr>
            <a:lvl2pPr>
              <a:defRPr/>
            </a:lvl2pPr>
            <a:lvl3pPr>
              <a:defRPr/>
            </a:lvl3pPr>
            <a:lvl4pPr>
              <a:defRPr/>
            </a:lvl4pPr>
            <a:lvl5pPr>
              <a:defRPr/>
            </a:lvl5pPr>
            <a:lvl6pPr>
              <a:defRPr sz="2400"/>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9049F0-F3EB-4B0C-BCAD-BBD1C519A985}"/>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4B357AD1-5E01-48A6-BFAD-E09167598366}"/>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3396780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0A60-4DB9-4E49-92BA-E3CE264DCFC9}"/>
              </a:ext>
            </a:extLst>
          </p:cNvPr>
          <p:cNvSpPr>
            <a:spLocks noGrp="1"/>
          </p:cNvSpPr>
          <p:nvPr>
            <p:ph sz="half" idx="1" hasCustomPrompt="1"/>
          </p:nvPr>
        </p:nvSpPr>
        <p:spPr>
          <a:xfrm>
            <a:off x="381000" y="1295400"/>
            <a:ext cx="5371070" cy="4881563"/>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BF3E9-8150-4A53-9E45-531D8B274CB5}"/>
              </a:ext>
            </a:extLst>
          </p:cNvPr>
          <p:cNvSpPr>
            <a:spLocks noGrp="1"/>
          </p:cNvSpPr>
          <p:nvPr>
            <p:ph sz="half" idx="2" hasCustomPrompt="1"/>
          </p:nvPr>
        </p:nvSpPr>
        <p:spPr>
          <a:xfrm>
            <a:off x="6096000" y="1295400"/>
            <a:ext cx="5715000" cy="4881563"/>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C6CC1BD-87A8-42A5-9EB7-0CF69472451B}"/>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A23BD07C-5AF5-4990-BD5D-446C783959CB}"/>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1529383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28C7D-AA32-4404-9DE0-207FECDA7626}"/>
              </a:ext>
            </a:extLst>
          </p:cNvPr>
          <p:cNvSpPr>
            <a:spLocks noGrp="1"/>
          </p:cNvSpPr>
          <p:nvPr>
            <p:ph type="sldNum" sz="quarter" idx="12"/>
          </p:nvPr>
        </p:nvSpPr>
        <p:spPr/>
        <p:txBody>
          <a:bodyPr/>
          <a:lstStyle/>
          <a:p>
            <a:fld id="{A6A718CD-1F60-478A-BCD3-0DF9B7590A9B}" type="slidenum">
              <a:rPr lang="en-US" smtClean="0"/>
              <a:t>‹#›</a:t>
            </a:fld>
            <a:endParaRPr lang="en-US" dirty="0"/>
          </a:p>
        </p:txBody>
      </p:sp>
      <p:sp>
        <p:nvSpPr>
          <p:cNvPr id="2" name="Title 1">
            <a:extLst>
              <a:ext uri="{FF2B5EF4-FFF2-40B4-BE49-F238E27FC236}">
                <a16:creationId xmlns:a16="http://schemas.microsoft.com/office/drawing/2014/main" id="{CD05FE84-0204-4637-8A6D-89E5469A5E65}"/>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1167673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70A60-4DB9-4E49-92BA-E3CE264DCFC9}"/>
              </a:ext>
            </a:extLst>
          </p:cNvPr>
          <p:cNvSpPr>
            <a:spLocks noGrp="1"/>
          </p:cNvSpPr>
          <p:nvPr>
            <p:ph sz="half" idx="1" hasCustomPrompt="1"/>
          </p:nvPr>
        </p:nvSpPr>
        <p:spPr>
          <a:xfrm>
            <a:off x="381000" y="1295400"/>
            <a:ext cx="4116910" cy="2330998"/>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BF3E9-8150-4A53-9E45-531D8B274CB5}"/>
              </a:ext>
            </a:extLst>
          </p:cNvPr>
          <p:cNvSpPr>
            <a:spLocks noGrp="1"/>
          </p:cNvSpPr>
          <p:nvPr>
            <p:ph sz="half" idx="2" hasCustomPrompt="1"/>
          </p:nvPr>
        </p:nvSpPr>
        <p:spPr>
          <a:xfrm>
            <a:off x="4748823" y="1295400"/>
            <a:ext cx="7062177" cy="2330998"/>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C6CC1BD-87A8-42A5-9EB7-0CF69472451B}"/>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4BF0B3A6-8179-4C8E-A10E-A9E96D935E0E}"/>
              </a:ext>
            </a:extLst>
          </p:cNvPr>
          <p:cNvSpPr>
            <a:spLocks noGrp="1"/>
          </p:cNvSpPr>
          <p:nvPr>
            <p:ph type="title" hasCustomPrompt="1"/>
          </p:nvPr>
        </p:nvSpPr>
        <p:spPr/>
        <p:txBody>
          <a:bodyPr/>
          <a:lstStyle>
            <a:lvl1pPr>
              <a:defRPr/>
            </a:lvl1pPr>
          </a:lstStyle>
          <a:p>
            <a:r>
              <a:rPr lang="en-US" dirty="0"/>
              <a:t>CLICK TO ADD TITLE</a:t>
            </a:r>
          </a:p>
        </p:txBody>
      </p:sp>
      <p:sp>
        <p:nvSpPr>
          <p:cNvPr id="9" name="Content Placeholder 12">
            <a:extLst>
              <a:ext uri="{FF2B5EF4-FFF2-40B4-BE49-F238E27FC236}">
                <a16:creationId xmlns:a16="http://schemas.microsoft.com/office/drawing/2014/main" id="{A4A54A64-D6BB-4D37-B8D6-11317DC838F6}"/>
              </a:ext>
            </a:extLst>
          </p:cNvPr>
          <p:cNvSpPr>
            <a:spLocks noGrp="1"/>
          </p:cNvSpPr>
          <p:nvPr>
            <p:ph sz="quarter" idx="17" hasCustomPrompt="1"/>
          </p:nvPr>
        </p:nvSpPr>
        <p:spPr>
          <a:xfrm>
            <a:off x="381000" y="3882390"/>
            <a:ext cx="11430000" cy="2330998"/>
          </a:xfr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825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B3783C-DC14-4C9C-BE94-E34294DE92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304" r="8213"/>
          <a:stretch/>
        </p:blipFill>
        <p:spPr>
          <a:xfrm>
            <a:off x="-1" y="0"/>
            <a:ext cx="12192001" cy="6863078"/>
          </a:xfrm>
          <a:prstGeom prst="rect">
            <a:avLst/>
          </a:prstGeom>
        </p:spPr>
      </p:pic>
      <p:sp>
        <p:nvSpPr>
          <p:cNvPr id="15" name="Rectangle 14">
            <a:extLst>
              <a:ext uri="{FF2B5EF4-FFF2-40B4-BE49-F238E27FC236}">
                <a16:creationId xmlns:a16="http://schemas.microsoft.com/office/drawing/2014/main" id="{775623CD-8C2C-4A50-87D8-0B449919E4D5}"/>
              </a:ext>
            </a:extLst>
          </p:cNvPr>
          <p:cNvSpPr/>
          <p:nvPr userDrawn="1"/>
        </p:nvSpPr>
        <p:spPr>
          <a:xfrm>
            <a:off x="0" y="0"/>
            <a:ext cx="12190922" cy="6858000"/>
          </a:xfrm>
          <a:prstGeom prst="rect">
            <a:avLst/>
          </a:prstGeom>
          <a:gradFill>
            <a:gsLst>
              <a:gs pos="3800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pic>
        <p:nvPicPr>
          <p:cNvPr id="5" name="Picture 4">
            <a:extLst>
              <a:ext uri="{FF2B5EF4-FFF2-40B4-BE49-F238E27FC236}">
                <a16:creationId xmlns:a16="http://schemas.microsoft.com/office/drawing/2014/main" id="{4915881A-B1BC-4137-8A19-9F0EE5473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875" y="5278125"/>
            <a:ext cx="3173524" cy="1017643"/>
          </a:xfrm>
          <a:prstGeom prst="rect">
            <a:avLst/>
          </a:prstGeom>
        </p:spPr>
      </p:pic>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1065227"/>
            <a:ext cx="9020516" cy="2302200"/>
          </a:xfrm>
          <a:prstGeom prst="rect">
            <a:avLst/>
          </a:prstGeom>
        </p:spPr>
        <p:txBody>
          <a:bodyPr anchor="ctr">
            <a:normAutofit/>
          </a:bodyPr>
          <a:lstStyle>
            <a:lvl1pPr algn="ctr">
              <a:lnSpc>
                <a:spcPct val="150000"/>
              </a:lnSpc>
              <a:defRPr sz="4400" spc="600" baseline="0">
                <a:solidFill>
                  <a:schemeClr val="bg1"/>
                </a:solidFill>
              </a:defRPr>
            </a:lvl1pPr>
          </a:lstStyle>
          <a:p>
            <a:r>
              <a:rPr lang="en-US" dirty="0"/>
              <a:t>CLICK TO ADD PRESENTATION TITLE</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1524000" y="4188942"/>
            <a:ext cx="9144000" cy="700842"/>
          </a:xfrm>
          <a:prstGeom prst="rect">
            <a:avLst/>
          </a:prstGeo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93753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w Photo 2">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43D9DA-1A96-4ED1-ACA2-63CD74D86910}"/>
              </a:ext>
            </a:extLst>
          </p:cNvPr>
          <p:cNvSpPr>
            <a:spLocks noGrp="1"/>
          </p:cNvSpPr>
          <p:nvPr>
            <p:ph sz="quarter" idx="14" hasCustomPrompt="1"/>
          </p:nvPr>
        </p:nvSpPr>
        <p:spPr>
          <a:xfrm>
            <a:off x="381000" y="1295399"/>
            <a:ext cx="3868738" cy="4881564"/>
          </a:xfrm>
          <a:prstGeom prst="rect">
            <a:avLst/>
          </a:prstGeom>
        </p:spPr>
        <p:txBody>
          <a:bodyPr>
            <a:normAutofit/>
          </a:bodyPr>
          <a:lstStyle>
            <a:lvl1pPr marL="228600" indent="-228600">
              <a:tabLst/>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68BCA138-3F75-49AC-9AAA-4FA00F0606AD}"/>
              </a:ext>
            </a:extLst>
          </p:cNvPr>
          <p:cNvSpPr>
            <a:spLocks noGrp="1"/>
          </p:cNvSpPr>
          <p:nvPr>
            <p:ph idx="1" hasCustomPrompt="1"/>
          </p:nvPr>
        </p:nvSpPr>
        <p:spPr>
          <a:xfrm>
            <a:off x="4502726" y="1295400"/>
            <a:ext cx="7308273" cy="4881564"/>
          </a:xfrm>
          <a:prstGeom prst="rect">
            <a:avLst/>
          </a:prstGeom>
        </p:spPr>
        <p:txBody>
          <a:bodyPr>
            <a:normAutofit/>
          </a:bodyPr>
          <a:lstStyle>
            <a:lvl1pPr>
              <a:defRPr/>
            </a:lvl1pPr>
            <a:lvl2pPr>
              <a:defRPr/>
            </a:lvl2pPr>
            <a:lvl3pPr>
              <a:defRPr/>
            </a:lvl3pPr>
            <a:lvl4pPr>
              <a:defRPr/>
            </a:lvl4pPr>
            <a:lvl5pPr>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9049F0-F3EB-4B0C-BCAD-BBD1C519A985}"/>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CEFB7657-065B-4782-BCB1-E44E1E974536}"/>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282332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318800-633C-4EEF-A18E-7D34C6456B88}"/>
              </a:ext>
            </a:extLst>
          </p:cNvPr>
          <p:cNvSpPr>
            <a:spLocks noGrp="1"/>
          </p:cNvSpPr>
          <p:nvPr>
            <p:ph type="sldNum" sz="quarter" idx="12"/>
          </p:nvPr>
        </p:nvSpPr>
        <p:spPr/>
        <p:txBody>
          <a:bodyPr/>
          <a:lstStyle/>
          <a:p>
            <a:fld id="{A6A718CD-1F60-478A-BCD3-0DF9B7590A9B}" type="slidenum">
              <a:rPr lang="en-US" smtClean="0"/>
              <a:t>‹#›</a:t>
            </a:fld>
            <a:endParaRPr lang="en-US"/>
          </a:p>
        </p:txBody>
      </p:sp>
    </p:spTree>
    <p:extLst>
      <p:ext uri="{BB962C8B-B14F-4D97-AF65-F5344CB8AC3E}">
        <p14:creationId xmlns:p14="http://schemas.microsoft.com/office/powerpoint/2010/main" val="278252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C5E666-EEEA-4ED6-A1F8-8A1A5260A7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311" b="314"/>
          <a:stretch/>
        </p:blipFill>
        <p:spPr>
          <a:xfrm>
            <a:off x="0" y="1"/>
            <a:ext cx="12192000" cy="6857999"/>
          </a:xfrm>
          <a:prstGeom prst="rect">
            <a:avLst/>
          </a:prstGeom>
        </p:spPr>
      </p:pic>
      <p:sp>
        <p:nvSpPr>
          <p:cNvPr id="9" name="Rectangle 8">
            <a:extLst>
              <a:ext uri="{FF2B5EF4-FFF2-40B4-BE49-F238E27FC236}">
                <a16:creationId xmlns:a16="http://schemas.microsoft.com/office/drawing/2014/main" id="{319AB5BE-F04F-4183-B04A-BE663C651303}"/>
              </a:ext>
            </a:extLst>
          </p:cNvPr>
          <p:cNvSpPr/>
          <p:nvPr userDrawn="1"/>
        </p:nvSpPr>
        <p:spPr>
          <a:xfrm>
            <a:off x="0" y="0"/>
            <a:ext cx="12192000" cy="6858000"/>
          </a:xfrm>
          <a:prstGeom prst="rect">
            <a:avLst/>
          </a:prstGeom>
          <a:gradFill>
            <a:gsLst>
              <a:gs pos="3800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pic>
        <p:nvPicPr>
          <p:cNvPr id="5" name="Picture 4">
            <a:extLst>
              <a:ext uri="{FF2B5EF4-FFF2-40B4-BE49-F238E27FC236}">
                <a16:creationId xmlns:a16="http://schemas.microsoft.com/office/drawing/2014/main" id="{4915881A-B1BC-4137-8A19-9F0EE5473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875" y="5278125"/>
            <a:ext cx="3173524" cy="1017643"/>
          </a:xfrm>
          <a:prstGeom prst="rect">
            <a:avLst/>
          </a:prstGeom>
        </p:spPr>
      </p:pic>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1065227"/>
            <a:ext cx="9020516" cy="2302200"/>
          </a:xfrm>
          <a:prstGeom prst="rect">
            <a:avLst/>
          </a:prstGeom>
        </p:spPr>
        <p:txBody>
          <a:bodyPr anchor="ctr">
            <a:normAutofit/>
          </a:bodyPr>
          <a:lstStyle>
            <a:lvl1pPr algn="ctr">
              <a:lnSpc>
                <a:spcPct val="150000"/>
              </a:lnSpc>
              <a:defRPr sz="4400" spc="600" baseline="0">
                <a:solidFill>
                  <a:schemeClr val="bg1"/>
                </a:solidFill>
              </a:defRPr>
            </a:lvl1pPr>
          </a:lstStyle>
          <a:p>
            <a:r>
              <a:rPr lang="en-US" dirty="0"/>
              <a:t>CLICK TO ADD PRESENTATION TITLE</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1524000" y="4188942"/>
            <a:ext cx="9144000" cy="700842"/>
          </a:xfrm>
          <a:prstGeom prst="rect">
            <a:avLst/>
          </a:prstGeo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39582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3A730E-1188-490B-B255-BC74EF76C2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18"/>
          <a:stretch/>
        </p:blipFill>
        <p:spPr>
          <a:xfrm>
            <a:off x="0" y="0"/>
            <a:ext cx="12190922" cy="6858000"/>
          </a:xfrm>
          <a:prstGeom prst="rect">
            <a:avLst/>
          </a:prstGeom>
        </p:spPr>
      </p:pic>
      <p:sp>
        <p:nvSpPr>
          <p:cNvPr id="9" name="Rectangle 8">
            <a:extLst>
              <a:ext uri="{FF2B5EF4-FFF2-40B4-BE49-F238E27FC236}">
                <a16:creationId xmlns:a16="http://schemas.microsoft.com/office/drawing/2014/main" id="{319AB5BE-F04F-4183-B04A-BE663C651303}"/>
              </a:ext>
            </a:extLst>
          </p:cNvPr>
          <p:cNvSpPr/>
          <p:nvPr userDrawn="1"/>
        </p:nvSpPr>
        <p:spPr>
          <a:xfrm>
            <a:off x="539" y="0"/>
            <a:ext cx="12190922" cy="6858000"/>
          </a:xfrm>
          <a:prstGeom prst="rect">
            <a:avLst/>
          </a:prstGeom>
          <a:gradFill>
            <a:gsLst>
              <a:gs pos="3800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pic>
        <p:nvPicPr>
          <p:cNvPr id="5" name="Picture 4">
            <a:extLst>
              <a:ext uri="{FF2B5EF4-FFF2-40B4-BE49-F238E27FC236}">
                <a16:creationId xmlns:a16="http://schemas.microsoft.com/office/drawing/2014/main" id="{4915881A-B1BC-4137-8A19-9F0EE5473C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875" y="5278125"/>
            <a:ext cx="3173524" cy="1017643"/>
          </a:xfrm>
          <a:prstGeom prst="rect">
            <a:avLst/>
          </a:prstGeom>
        </p:spPr>
      </p:pic>
      <p:sp>
        <p:nvSpPr>
          <p:cNvPr id="2" name="Title 1">
            <a:extLst>
              <a:ext uri="{FF2B5EF4-FFF2-40B4-BE49-F238E27FC236}">
                <a16:creationId xmlns:a16="http://schemas.microsoft.com/office/drawing/2014/main" id="{6D65456D-988C-416F-A7A8-D22F76FD5B24}"/>
              </a:ext>
            </a:extLst>
          </p:cNvPr>
          <p:cNvSpPr>
            <a:spLocks noGrp="1"/>
          </p:cNvSpPr>
          <p:nvPr>
            <p:ph type="ctrTitle" hasCustomPrompt="1"/>
          </p:nvPr>
        </p:nvSpPr>
        <p:spPr>
          <a:xfrm>
            <a:off x="1647484" y="1065227"/>
            <a:ext cx="9020516" cy="2302200"/>
          </a:xfrm>
          <a:prstGeom prst="rect">
            <a:avLst/>
          </a:prstGeom>
        </p:spPr>
        <p:txBody>
          <a:bodyPr anchor="ctr">
            <a:normAutofit/>
          </a:bodyPr>
          <a:lstStyle>
            <a:lvl1pPr algn="ctr">
              <a:lnSpc>
                <a:spcPct val="150000"/>
              </a:lnSpc>
              <a:defRPr sz="4400" spc="600" baseline="0">
                <a:solidFill>
                  <a:schemeClr val="bg1"/>
                </a:solidFill>
              </a:defRPr>
            </a:lvl1pPr>
          </a:lstStyle>
          <a:p>
            <a:r>
              <a:rPr lang="en-US" dirty="0"/>
              <a:t>CLICK TO ADD PRESENTATION TITLE</a:t>
            </a:r>
          </a:p>
        </p:txBody>
      </p:sp>
      <p:sp>
        <p:nvSpPr>
          <p:cNvPr id="3" name="Subtitle 2">
            <a:extLst>
              <a:ext uri="{FF2B5EF4-FFF2-40B4-BE49-F238E27FC236}">
                <a16:creationId xmlns:a16="http://schemas.microsoft.com/office/drawing/2014/main" id="{AE31EB4B-B085-4069-90AE-5DA63D3DF730}"/>
              </a:ext>
            </a:extLst>
          </p:cNvPr>
          <p:cNvSpPr>
            <a:spLocks noGrp="1"/>
          </p:cNvSpPr>
          <p:nvPr>
            <p:ph type="subTitle" idx="1" hasCustomPrompt="1"/>
          </p:nvPr>
        </p:nvSpPr>
        <p:spPr>
          <a:xfrm>
            <a:off x="1524000" y="4188942"/>
            <a:ext cx="9144000" cy="700842"/>
          </a:xfrm>
          <a:prstGeom prst="rect">
            <a:avLst/>
          </a:prstGeo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33978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201675-C35C-4FE3-8113-CFFC31FB7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793"/>
          <a:stretch/>
        </p:blipFill>
        <p:spPr>
          <a:xfrm>
            <a:off x="0" y="989012"/>
            <a:ext cx="12192000" cy="5868988"/>
          </a:xfrm>
          <a:prstGeom prst="rect">
            <a:avLst/>
          </a:prstGeom>
        </p:spPr>
      </p:pic>
      <p:sp>
        <p:nvSpPr>
          <p:cNvPr id="6" name="Slide Number Placeholder 5">
            <a:extLst>
              <a:ext uri="{FF2B5EF4-FFF2-40B4-BE49-F238E27FC236}">
                <a16:creationId xmlns:a16="http://schemas.microsoft.com/office/drawing/2014/main" id="{1FFD61F8-E39C-4CD5-99D2-43C34BD2A0D2}"/>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9" name="Rectangle 8">
            <a:extLst>
              <a:ext uri="{FF2B5EF4-FFF2-40B4-BE49-F238E27FC236}">
                <a16:creationId xmlns:a16="http://schemas.microsoft.com/office/drawing/2014/main" id="{5BA0790C-A66A-4C96-8EC0-E5B346C0464E}"/>
              </a:ext>
            </a:extLst>
          </p:cNvPr>
          <p:cNvSpPr/>
          <p:nvPr userDrawn="1"/>
        </p:nvSpPr>
        <p:spPr>
          <a:xfrm>
            <a:off x="539" y="989012"/>
            <a:ext cx="12190922" cy="5868988"/>
          </a:xfrm>
          <a:prstGeom prst="rect">
            <a:avLst/>
          </a:prstGeom>
          <a:gradFill>
            <a:gsLst>
              <a:gs pos="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sp>
        <p:nvSpPr>
          <p:cNvPr id="2" name="Title 1">
            <a:extLst>
              <a:ext uri="{FF2B5EF4-FFF2-40B4-BE49-F238E27FC236}">
                <a16:creationId xmlns:a16="http://schemas.microsoft.com/office/drawing/2014/main" id="{FE627E75-2603-49B3-9177-01BBDE868484}"/>
              </a:ext>
            </a:extLst>
          </p:cNvPr>
          <p:cNvSpPr>
            <a:spLocks noGrp="1"/>
          </p:cNvSpPr>
          <p:nvPr>
            <p:ph type="title" hasCustomPrompt="1"/>
          </p:nvPr>
        </p:nvSpPr>
        <p:spPr>
          <a:xfrm>
            <a:off x="381000" y="3175686"/>
            <a:ext cx="10966450" cy="1226385"/>
          </a:xfrm>
          <a:prstGeom prst="rect">
            <a:avLst/>
          </a:prstGeom>
        </p:spPr>
        <p:txBody>
          <a:bodyPr anchor="b">
            <a:normAutofit/>
          </a:bodyPr>
          <a:lstStyle>
            <a:lvl1pPr algn="l" defTabSz="914400" rtl="0" eaLnBrk="1" latinLnBrk="0" hangingPunct="1">
              <a:lnSpc>
                <a:spcPct val="90000"/>
              </a:lnSpc>
              <a:spcBef>
                <a:spcPct val="0"/>
              </a:spcBef>
              <a:buNone/>
              <a:defRPr kumimoji="0" lang="en-US" sz="4000" b="0" i="0" u="none" strike="noStrike" kern="1200" cap="none" spc="600" normalizeH="0" baseline="0" dirty="0">
                <a:ln>
                  <a:noFill/>
                </a:ln>
                <a:solidFill>
                  <a:schemeClr val="bg1"/>
                </a:solidFill>
                <a:effectLst/>
                <a:uLnTx/>
                <a:uFillTx/>
                <a:latin typeface="Arial" panose="020B0604020202020204" pitchFamily="34" charset="0"/>
                <a:ea typeface="+mn-ea"/>
                <a:cs typeface="Arial" pitchFamily="34" charset="0"/>
              </a:defRPr>
            </a:lvl1pPr>
          </a:lstStyle>
          <a:p>
            <a:r>
              <a:rPr lang="en-US" dirty="0"/>
              <a:t>CLICK TO ADD TITLE</a:t>
            </a:r>
          </a:p>
        </p:txBody>
      </p:sp>
      <p:sp>
        <p:nvSpPr>
          <p:cNvPr id="3" name="Text Placeholder 2">
            <a:extLst>
              <a:ext uri="{FF2B5EF4-FFF2-40B4-BE49-F238E27FC236}">
                <a16:creationId xmlns:a16="http://schemas.microsoft.com/office/drawing/2014/main" id="{4CA90EB9-C06E-4278-BD35-641A3844C7C9}"/>
              </a:ext>
            </a:extLst>
          </p:cNvPr>
          <p:cNvSpPr>
            <a:spLocks noGrp="1"/>
          </p:cNvSpPr>
          <p:nvPr>
            <p:ph type="body" idx="1" hasCustomPrompt="1"/>
          </p:nvPr>
        </p:nvSpPr>
        <p:spPr>
          <a:xfrm>
            <a:off x="381000" y="4589464"/>
            <a:ext cx="11013818" cy="810440"/>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Tree>
    <p:extLst>
      <p:ext uri="{BB962C8B-B14F-4D97-AF65-F5344CB8AC3E}">
        <p14:creationId xmlns:p14="http://schemas.microsoft.com/office/powerpoint/2010/main" val="269921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5CB6BD-D13E-4F0E-935A-F16FCFFFFC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849"/>
          <a:stretch/>
        </p:blipFill>
        <p:spPr>
          <a:xfrm>
            <a:off x="0" y="989010"/>
            <a:ext cx="12192000" cy="5868989"/>
          </a:xfrm>
          <a:prstGeom prst="rect">
            <a:avLst/>
          </a:prstGeom>
        </p:spPr>
      </p:pic>
      <p:sp>
        <p:nvSpPr>
          <p:cNvPr id="6" name="Slide Number Placeholder 5">
            <a:extLst>
              <a:ext uri="{FF2B5EF4-FFF2-40B4-BE49-F238E27FC236}">
                <a16:creationId xmlns:a16="http://schemas.microsoft.com/office/drawing/2014/main" id="{1FFD61F8-E39C-4CD5-99D2-43C34BD2A0D2}"/>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9" name="Rectangle 8">
            <a:extLst>
              <a:ext uri="{FF2B5EF4-FFF2-40B4-BE49-F238E27FC236}">
                <a16:creationId xmlns:a16="http://schemas.microsoft.com/office/drawing/2014/main" id="{5BA0790C-A66A-4C96-8EC0-E5B346C0464E}"/>
              </a:ext>
            </a:extLst>
          </p:cNvPr>
          <p:cNvSpPr/>
          <p:nvPr userDrawn="1"/>
        </p:nvSpPr>
        <p:spPr>
          <a:xfrm>
            <a:off x="1078" y="989012"/>
            <a:ext cx="12190922" cy="5868988"/>
          </a:xfrm>
          <a:prstGeom prst="rect">
            <a:avLst/>
          </a:prstGeom>
          <a:gradFill>
            <a:gsLst>
              <a:gs pos="0">
                <a:schemeClr val="tx2">
                  <a:alpha val="0"/>
                </a:schemeClr>
              </a:gs>
              <a:gs pos="68000">
                <a:schemeClr val="tx2">
                  <a:alpha val="56000"/>
                </a:schemeClr>
              </a:gs>
            </a:gsLst>
            <a:lin ang="7200000" scaled="0"/>
          </a:gradFill>
          <a:ln>
            <a:noFill/>
          </a:ln>
        </p:spPr>
        <p:style>
          <a:lnRef idx="2">
            <a:schemeClr val="dk1"/>
          </a:lnRef>
          <a:fillRef idx="1">
            <a:schemeClr val="lt1"/>
          </a:fillRef>
          <a:effectRef idx="0">
            <a:schemeClr val="dk1"/>
          </a:effectRef>
          <a:fontRef idx="minor">
            <a:schemeClr val="dk1"/>
          </a:fontRef>
        </p:style>
        <p:txBody>
          <a:bodyPr rtlCol="0" anchor="b"/>
          <a:lstStyle/>
          <a:p>
            <a:pPr marL="285750" indent="-285750" algn="ctr">
              <a:buFont typeface="Arial" panose="020B0604020202020204" pitchFamily="34" charset="0"/>
              <a:buChar char="•"/>
            </a:pPr>
            <a:endParaRPr lang="en-US" dirty="0">
              <a:solidFill>
                <a:srgbClr val="FF0000"/>
              </a:solidFill>
            </a:endParaRPr>
          </a:p>
        </p:txBody>
      </p:sp>
      <p:sp>
        <p:nvSpPr>
          <p:cNvPr id="2" name="Title 1">
            <a:extLst>
              <a:ext uri="{FF2B5EF4-FFF2-40B4-BE49-F238E27FC236}">
                <a16:creationId xmlns:a16="http://schemas.microsoft.com/office/drawing/2014/main" id="{FE627E75-2603-49B3-9177-01BBDE868484}"/>
              </a:ext>
            </a:extLst>
          </p:cNvPr>
          <p:cNvSpPr>
            <a:spLocks noGrp="1"/>
          </p:cNvSpPr>
          <p:nvPr>
            <p:ph type="title" hasCustomPrompt="1"/>
          </p:nvPr>
        </p:nvSpPr>
        <p:spPr>
          <a:xfrm>
            <a:off x="381000" y="3175686"/>
            <a:ext cx="10966450" cy="1226385"/>
          </a:xfrm>
          <a:prstGeom prst="rect">
            <a:avLst/>
          </a:prstGeom>
        </p:spPr>
        <p:txBody>
          <a:bodyPr anchor="b">
            <a:normAutofit/>
          </a:bodyPr>
          <a:lstStyle>
            <a:lvl1pPr algn="l" defTabSz="914400" rtl="0" eaLnBrk="1" latinLnBrk="0" hangingPunct="1">
              <a:lnSpc>
                <a:spcPct val="90000"/>
              </a:lnSpc>
              <a:spcBef>
                <a:spcPct val="0"/>
              </a:spcBef>
              <a:buNone/>
              <a:defRPr kumimoji="0" lang="en-US" sz="4000" b="0" i="0" u="none" strike="noStrike" kern="1200" cap="none" spc="600" normalizeH="0" baseline="0" dirty="0">
                <a:ln>
                  <a:noFill/>
                </a:ln>
                <a:solidFill>
                  <a:schemeClr val="bg1"/>
                </a:solidFill>
                <a:effectLst/>
                <a:uLnTx/>
                <a:uFillTx/>
                <a:latin typeface="Arial" panose="020B0604020202020204" pitchFamily="34" charset="0"/>
                <a:ea typeface="+mn-ea"/>
                <a:cs typeface="Arial" pitchFamily="34" charset="0"/>
              </a:defRPr>
            </a:lvl1pPr>
          </a:lstStyle>
          <a:p>
            <a:r>
              <a:rPr lang="en-US" dirty="0"/>
              <a:t>CLICK TO ADD TITLE</a:t>
            </a:r>
          </a:p>
        </p:txBody>
      </p:sp>
      <p:sp>
        <p:nvSpPr>
          <p:cNvPr id="3" name="Text Placeholder 2">
            <a:extLst>
              <a:ext uri="{FF2B5EF4-FFF2-40B4-BE49-F238E27FC236}">
                <a16:creationId xmlns:a16="http://schemas.microsoft.com/office/drawing/2014/main" id="{4CA90EB9-C06E-4278-BD35-641A3844C7C9}"/>
              </a:ext>
            </a:extLst>
          </p:cNvPr>
          <p:cNvSpPr>
            <a:spLocks noGrp="1"/>
          </p:cNvSpPr>
          <p:nvPr>
            <p:ph type="body" idx="1" hasCustomPrompt="1"/>
          </p:nvPr>
        </p:nvSpPr>
        <p:spPr>
          <a:xfrm>
            <a:off x="381000" y="4589464"/>
            <a:ext cx="11013818" cy="810440"/>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Tree>
    <p:extLst>
      <p:ext uri="{BB962C8B-B14F-4D97-AF65-F5344CB8AC3E}">
        <p14:creationId xmlns:p14="http://schemas.microsoft.com/office/powerpoint/2010/main" val="15059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19E41-9E93-474D-B165-B52F42231F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691" t="3520" r="17899" b="5748"/>
          <a:stretch/>
        </p:blipFill>
        <p:spPr>
          <a:xfrm>
            <a:off x="5002696" y="0"/>
            <a:ext cx="7189304" cy="6858000"/>
          </a:xfrm>
          <a:prstGeom prst="rect">
            <a:avLst/>
          </a:prstGeom>
        </p:spPr>
      </p:pic>
      <p:sp>
        <p:nvSpPr>
          <p:cNvPr id="2" name="Title 1">
            <a:extLst>
              <a:ext uri="{FF2B5EF4-FFF2-40B4-BE49-F238E27FC236}">
                <a16:creationId xmlns:a16="http://schemas.microsoft.com/office/drawing/2014/main" id="{FE627E75-2603-49B3-9177-01BBDE868484}"/>
              </a:ext>
            </a:extLst>
          </p:cNvPr>
          <p:cNvSpPr>
            <a:spLocks noGrp="1"/>
          </p:cNvSpPr>
          <p:nvPr>
            <p:ph type="title" hasCustomPrompt="1"/>
          </p:nvPr>
        </p:nvSpPr>
        <p:spPr>
          <a:xfrm>
            <a:off x="381000" y="4220913"/>
            <a:ext cx="4453920" cy="1226385"/>
          </a:xfrm>
          <a:prstGeom prst="rect">
            <a:avLst/>
          </a:prstGeom>
        </p:spPr>
        <p:txBody>
          <a:bodyPr anchor="b">
            <a:normAutofit/>
          </a:bodyPr>
          <a:lstStyle>
            <a:lvl1pPr algn="l" defTabSz="914400" rtl="0" eaLnBrk="1" latinLnBrk="0" hangingPunct="1">
              <a:lnSpc>
                <a:spcPct val="90000"/>
              </a:lnSpc>
              <a:spcBef>
                <a:spcPct val="0"/>
              </a:spcBef>
              <a:buNone/>
              <a:defRPr kumimoji="0" lang="en-US" sz="4000" b="0" i="0" u="none" strike="noStrike" kern="1200" cap="none" spc="400" normalizeH="0" baseline="0" dirty="0">
                <a:ln>
                  <a:noFill/>
                </a:ln>
                <a:solidFill>
                  <a:schemeClr val="tx1"/>
                </a:solidFill>
                <a:effectLst/>
                <a:uLnTx/>
                <a:uFillTx/>
                <a:latin typeface="Arial" panose="020B0604020202020204" pitchFamily="34" charset="0"/>
                <a:ea typeface="+mn-ea"/>
                <a:cs typeface="Arial" pitchFamily="34" charset="0"/>
              </a:defRPr>
            </a:lvl1pPr>
          </a:lstStyle>
          <a:p>
            <a:r>
              <a:rPr lang="en-US" dirty="0"/>
              <a:t>CLICK TO ADD TITLE</a:t>
            </a:r>
          </a:p>
        </p:txBody>
      </p:sp>
      <p:sp>
        <p:nvSpPr>
          <p:cNvPr id="3" name="Text Placeholder 2">
            <a:extLst>
              <a:ext uri="{FF2B5EF4-FFF2-40B4-BE49-F238E27FC236}">
                <a16:creationId xmlns:a16="http://schemas.microsoft.com/office/drawing/2014/main" id="{4CA90EB9-C06E-4278-BD35-641A3844C7C9}"/>
              </a:ext>
            </a:extLst>
          </p:cNvPr>
          <p:cNvSpPr>
            <a:spLocks noGrp="1"/>
          </p:cNvSpPr>
          <p:nvPr>
            <p:ph type="body" idx="1" hasCustomPrompt="1"/>
          </p:nvPr>
        </p:nvSpPr>
        <p:spPr>
          <a:xfrm>
            <a:off x="381000" y="5639788"/>
            <a:ext cx="4453920" cy="810440"/>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6" name="Slide Number Placeholder 5">
            <a:extLst>
              <a:ext uri="{FF2B5EF4-FFF2-40B4-BE49-F238E27FC236}">
                <a16:creationId xmlns:a16="http://schemas.microsoft.com/office/drawing/2014/main" id="{1FFD61F8-E39C-4CD5-99D2-43C34BD2A0D2}"/>
              </a:ext>
            </a:extLst>
          </p:cNvPr>
          <p:cNvSpPr>
            <a:spLocks noGrp="1"/>
          </p:cNvSpPr>
          <p:nvPr>
            <p:ph type="sldNum" sz="quarter" idx="12"/>
          </p:nvPr>
        </p:nvSpPr>
        <p:spPr/>
        <p:txBody>
          <a:bodyPr/>
          <a:lstStyle/>
          <a:p>
            <a:fld id="{A6A718CD-1F60-478A-BCD3-0DF9B7590A9B}" type="slidenum">
              <a:rPr lang="en-US" smtClean="0"/>
              <a:t>‹#›</a:t>
            </a:fld>
            <a:endParaRPr lang="en-US"/>
          </a:p>
        </p:txBody>
      </p:sp>
    </p:spTree>
    <p:extLst>
      <p:ext uri="{BB962C8B-B14F-4D97-AF65-F5344CB8AC3E}">
        <p14:creationId xmlns:p14="http://schemas.microsoft.com/office/powerpoint/2010/main" val="210661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38BED6-C5D5-4BC3-BC22-EBF371DF3E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051" r="15057"/>
          <a:stretch/>
        </p:blipFill>
        <p:spPr>
          <a:xfrm>
            <a:off x="5002212" y="0"/>
            <a:ext cx="7189787" cy="6858000"/>
          </a:xfrm>
          <a:prstGeom prst="rect">
            <a:avLst/>
          </a:prstGeom>
        </p:spPr>
      </p:pic>
      <p:sp>
        <p:nvSpPr>
          <p:cNvPr id="2" name="Title 1">
            <a:extLst>
              <a:ext uri="{FF2B5EF4-FFF2-40B4-BE49-F238E27FC236}">
                <a16:creationId xmlns:a16="http://schemas.microsoft.com/office/drawing/2014/main" id="{FE627E75-2603-49B3-9177-01BBDE868484}"/>
              </a:ext>
            </a:extLst>
          </p:cNvPr>
          <p:cNvSpPr>
            <a:spLocks noGrp="1"/>
          </p:cNvSpPr>
          <p:nvPr>
            <p:ph type="title" hasCustomPrompt="1"/>
          </p:nvPr>
        </p:nvSpPr>
        <p:spPr>
          <a:xfrm>
            <a:off x="381000" y="4220913"/>
            <a:ext cx="4453920" cy="1226385"/>
          </a:xfrm>
          <a:prstGeom prst="rect">
            <a:avLst/>
          </a:prstGeom>
        </p:spPr>
        <p:txBody>
          <a:bodyPr anchor="b">
            <a:normAutofit/>
          </a:bodyPr>
          <a:lstStyle>
            <a:lvl1pPr algn="l" defTabSz="914400" rtl="0" eaLnBrk="1" latinLnBrk="0" hangingPunct="1">
              <a:lnSpc>
                <a:spcPct val="90000"/>
              </a:lnSpc>
              <a:spcBef>
                <a:spcPct val="0"/>
              </a:spcBef>
              <a:buNone/>
              <a:defRPr kumimoji="0" lang="en-US" sz="4000" b="0" i="0" u="none" strike="noStrike" kern="1200" cap="none" spc="400" normalizeH="0" baseline="0" dirty="0">
                <a:ln>
                  <a:noFill/>
                </a:ln>
                <a:solidFill>
                  <a:schemeClr val="tx1"/>
                </a:solidFill>
                <a:effectLst/>
                <a:uLnTx/>
                <a:uFillTx/>
                <a:latin typeface="Arial" panose="020B0604020202020204" pitchFamily="34" charset="0"/>
                <a:ea typeface="+mn-ea"/>
                <a:cs typeface="Arial" pitchFamily="34" charset="0"/>
              </a:defRPr>
            </a:lvl1pPr>
          </a:lstStyle>
          <a:p>
            <a:r>
              <a:rPr lang="en-US" dirty="0"/>
              <a:t>CLICK TO ADD TITLE</a:t>
            </a:r>
          </a:p>
        </p:txBody>
      </p:sp>
      <p:sp>
        <p:nvSpPr>
          <p:cNvPr id="3" name="Text Placeholder 2">
            <a:extLst>
              <a:ext uri="{FF2B5EF4-FFF2-40B4-BE49-F238E27FC236}">
                <a16:creationId xmlns:a16="http://schemas.microsoft.com/office/drawing/2014/main" id="{4CA90EB9-C06E-4278-BD35-641A3844C7C9}"/>
              </a:ext>
            </a:extLst>
          </p:cNvPr>
          <p:cNvSpPr>
            <a:spLocks noGrp="1"/>
          </p:cNvSpPr>
          <p:nvPr>
            <p:ph type="body" idx="1" hasCustomPrompt="1"/>
          </p:nvPr>
        </p:nvSpPr>
        <p:spPr>
          <a:xfrm>
            <a:off x="381000" y="5639788"/>
            <a:ext cx="4453920" cy="810440"/>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6" name="Slide Number Placeholder 5">
            <a:extLst>
              <a:ext uri="{FF2B5EF4-FFF2-40B4-BE49-F238E27FC236}">
                <a16:creationId xmlns:a16="http://schemas.microsoft.com/office/drawing/2014/main" id="{1FFD61F8-E39C-4CD5-99D2-43C34BD2A0D2}"/>
              </a:ext>
            </a:extLst>
          </p:cNvPr>
          <p:cNvSpPr>
            <a:spLocks noGrp="1"/>
          </p:cNvSpPr>
          <p:nvPr>
            <p:ph type="sldNum" sz="quarter" idx="12"/>
          </p:nvPr>
        </p:nvSpPr>
        <p:spPr/>
        <p:txBody>
          <a:bodyPr/>
          <a:lstStyle/>
          <a:p>
            <a:fld id="{A6A718CD-1F60-478A-BCD3-0DF9B7590A9B}" type="slidenum">
              <a:rPr lang="en-US" smtClean="0"/>
              <a:t>‹#›</a:t>
            </a:fld>
            <a:endParaRPr lang="en-US"/>
          </a:p>
        </p:txBody>
      </p:sp>
    </p:spTree>
    <p:extLst>
      <p:ext uri="{BB962C8B-B14F-4D97-AF65-F5344CB8AC3E}">
        <p14:creationId xmlns:p14="http://schemas.microsoft.com/office/powerpoint/2010/main" val="3802657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CA138-3F75-49AC-9AAA-4FA00F0606AD}"/>
              </a:ext>
            </a:extLst>
          </p:cNvPr>
          <p:cNvSpPr>
            <a:spLocks noGrp="1"/>
          </p:cNvSpPr>
          <p:nvPr>
            <p:ph idx="1" hasCustomPrompt="1"/>
          </p:nvPr>
        </p:nvSpPr>
        <p:spPr>
          <a:xfrm>
            <a:off x="381000" y="1295400"/>
            <a:ext cx="11430000" cy="4953000"/>
          </a:xfrm>
          <a:prstGeom prst="rect">
            <a:avLst/>
          </a:prstGeom>
        </p:spPr>
        <p:txBody>
          <a:bodyPr/>
          <a:lstStyle>
            <a:lvl1pPr marL="228600" indent="-228600">
              <a:buFont typeface="Arial" panose="020B0604020202020204" pitchFamily="34" charset="0"/>
              <a:buChar char="•"/>
              <a:tabLst/>
              <a:defRPr/>
            </a:lvl1pPr>
            <a:lvl2pPr>
              <a:defRPr/>
            </a:lvl2pPr>
            <a:lvl3pPr>
              <a:defRPr/>
            </a:lvl3pPr>
            <a:lvl4pPr>
              <a:defRPr/>
            </a:lvl4pPr>
            <a:lvl5pPr>
              <a:defRPr/>
            </a:lvl5pPr>
            <a:lvl6pPr>
              <a:defRPr sz="2400"/>
            </a:lvl6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9049F0-F3EB-4B0C-BCAD-BBD1C519A985}"/>
              </a:ext>
            </a:extLst>
          </p:cNvPr>
          <p:cNvSpPr>
            <a:spLocks noGrp="1"/>
          </p:cNvSpPr>
          <p:nvPr>
            <p:ph type="sldNum" sz="quarter" idx="12"/>
          </p:nvPr>
        </p:nvSpPr>
        <p:spPr/>
        <p:txBody>
          <a:bodyPr/>
          <a:lstStyle/>
          <a:p>
            <a:fld id="{A6A718CD-1F60-478A-BCD3-0DF9B7590A9B}" type="slidenum">
              <a:rPr lang="en-US" smtClean="0"/>
              <a:t>‹#›</a:t>
            </a:fld>
            <a:endParaRPr lang="en-US"/>
          </a:p>
        </p:txBody>
      </p:sp>
      <p:sp>
        <p:nvSpPr>
          <p:cNvPr id="2" name="Title 1">
            <a:extLst>
              <a:ext uri="{FF2B5EF4-FFF2-40B4-BE49-F238E27FC236}">
                <a16:creationId xmlns:a16="http://schemas.microsoft.com/office/drawing/2014/main" id="{453EB68B-E072-47C6-8281-E0FFAEE7A3C2}"/>
              </a:ext>
            </a:extLst>
          </p:cNvPr>
          <p:cNvSpPr>
            <a:spLocks noGrp="1"/>
          </p:cNvSpPr>
          <p:nvPr>
            <p:ph type="title" hasCustomPrompt="1"/>
          </p:nvPr>
        </p:nvSpPr>
        <p:spPr/>
        <p:txBody>
          <a:bodyPr/>
          <a:lstStyle>
            <a:lvl1pPr>
              <a:defRPr/>
            </a:lvl1pPr>
          </a:lstStyle>
          <a:p>
            <a:r>
              <a:rPr lang="en-US" dirty="0"/>
              <a:t>CLICK TO ADD TITLE</a:t>
            </a:r>
          </a:p>
        </p:txBody>
      </p:sp>
    </p:spTree>
    <p:extLst>
      <p:ext uri="{BB962C8B-B14F-4D97-AF65-F5344CB8AC3E}">
        <p14:creationId xmlns:p14="http://schemas.microsoft.com/office/powerpoint/2010/main" val="317109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BC3E4-C928-4184-B8B3-2E71B4A7291D}"/>
              </a:ext>
            </a:extLst>
          </p:cNvPr>
          <p:cNvSpPr>
            <a:spLocks noGrp="1"/>
          </p:cNvSpPr>
          <p:nvPr>
            <p:ph type="title"/>
          </p:nvPr>
        </p:nvSpPr>
        <p:spPr>
          <a:xfrm>
            <a:off x="381000" y="238160"/>
            <a:ext cx="10418805" cy="8381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7FE465-1243-4345-84A4-3FF83C74346E}"/>
              </a:ext>
            </a:extLst>
          </p:cNvPr>
          <p:cNvSpPr>
            <a:spLocks noGrp="1"/>
          </p:cNvSpPr>
          <p:nvPr>
            <p:ph type="body" idx="1"/>
          </p:nvPr>
        </p:nvSpPr>
        <p:spPr>
          <a:xfrm>
            <a:off x="381000" y="1307121"/>
            <a:ext cx="11430000" cy="4546600"/>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891C36E-AC5E-4996-BC6B-F3ACD0FA8CC7}"/>
              </a:ext>
            </a:extLst>
          </p:cNvPr>
          <p:cNvSpPr>
            <a:spLocks noGrp="1"/>
          </p:cNvSpPr>
          <p:nvPr>
            <p:ph type="sldNum" sz="quarter" idx="4"/>
          </p:nvPr>
        </p:nvSpPr>
        <p:spPr>
          <a:xfrm>
            <a:off x="11337324" y="6518189"/>
            <a:ext cx="473676" cy="203286"/>
          </a:xfrm>
          <a:prstGeom prst="rect">
            <a:avLst/>
          </a:prstGeom>
        </p:spPr>
        <p:txBody>
          <a:bodyPr vert="horz" lIns="91440" tIns="45720" rIns="91440" bIns="45720" rtlCol="0" anchor="ctr"/>
          <a:lstStyle>
            <a:lvl1pPr algn="r">
              <a:defRPr sz="1000">
                <a:solidFill>
                  <a:srgbClr val="998C87"/>
                </a:solidFill>
              </a:defRPr>
            </a:lvl1pPr>
          </a:lstStyle>
          <a:p>
            <a:fld id="{A6A718CD-1F60-478A-BCD3-0DF9B7590A9B}" type="slidenum">
              <a:rPr lang="en-US" smtClean="0"/>
              <a:pPr/>
              <a:t>‹#›</a:t>
            </a:fld>
            <a:endParaRPr lang="en-US" dirty="0"/>
          </a:p>
        </p:txBody>
      </p:sp>
      <p:pic>
        <p:nvPicPr>
          <p:cNvPr id="9" name="Picture 8">
            <a:extLst>
              <a:ext uri="{FF2B5EF4-FFF2-40B4-BE49-F238E27FC236}">
                <a16:creationId xmlns:a16="http://schemas.microsoft.com/office/drawing/2014/main" id="{DC99462C-4D35-480C-839F-AC0FD5A544F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799805" y="556380"/>
            <a:ext cx="1070681" cy="139979"/>
          </a:xfrm>
          <a:prstGeom prst="rect">
            <a:avLst/>
          </a:prstGeom>
        </p:spPr>
      </p:pic>
      <p:sp>
        <p:nvSpPr>
          <p:cNvPr id="7" name="Footer Placeholder 9">
            <a:extLst>
              <a:ext uri="{FF2B5EF4-FFF2-40B4-BE49-F238E27FC236}">
                <a16:creationId xmlns:a16="http://schemas.microsoft.com/office/drawing/2014/main" id="{153BA562-2E41-4AB8-9506-49788B59427F}"/>
              </a:ext>
            </a:extLst>
          </p:cNvPr>
          <p:cNvSpPr txBox="1">
            <a:spLocks/>
          </p:cNvSpPr>
          <p:nvPr userDrawn="1"/>
        </p:nvSpPr>
        <p:spPr>
          <a:xfrm>
            <a:off x="381000" y="6518189"/>
            <a:ext cx="2250989" cy="20328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998C87"/>
                </a:solidFill>
              </a:rPr>
              <a:t> © 2018 Cray Inc.</a:t>
            </a:r>
          </a:p>
        </p:txBody>
      </p:sp>
    </p:spTree>
    <p:extLst>
      <p:ext uri="{BB962C8B-B14F-4D97-AF65-F5344CB8AC3E}">
        <p14:creationId xmlns:p14="http://schemas.microsoft.com/office/powerpoint/2010/main" val="2721426409"/>
      </p:ext>
    </p:extLst>
  </p:cSld>
  <p:clrMap bg1="lt1" tx1="dk1" bg2="lt2" tx2="dk2" accent1="accent1" accent2="accent2" accent3="accent3" accent4="accent4" accent5="accent5" accent6="accent6" hlink="hlink" folHlink="folHlink"/>
  <p:sldLayoutIdLst>
    <p:sldLayoutId id="2147483687" r:id="rId1"/>
    <p:sldLayoutId id="2147483739" r:id="rId2"/>
    <p:sldLayoutId id="2147483740" r:id="rId3"/>
    <p:sldLayoutId id="2147483743" r:id="rId4"/>
    <p:sldLayoutId id="2147483689" r:id="rId5"/>
    <p:sldLayoutId id="2147483741" r:id="rId6"/>
    <p:sldLayoutId id="2147483698" r:id="rId7"/>
    <p:sldLayoutId id="2147483742" r:id="rId8"/>
    <p:sldLayoutId id="2147483688" r:id="rId9"/>
    <p:sldLayoutId id="2147483690" r:id="rId10"/>
    <p:sldLayoutId id="2147483692" r:id="rId11"/>
    <p:sldLayoutId id="2147483705" r:id="rId12"/>
    <p:sldLayoutId id="2147483703" r:id="rId13"/>
    <p:sldLayoutId id="2147483706" r:id="rId14"/>
    <p:sldLayoutId id="2147483693" r:id="rId15"/>
  </p:sldLayoutIdLst>
  <p:txStyles>
    <p:titleStyle>
      <a:lvl1pPr algn="l" defTabSz="914400" rtl="0" eaLnBrk="1" latinLnBrk="0" hangingPunct="1">
        <a:lnSpc>
          <a:spcPct val="90000"/>
        </a:lnSpc>
        <a:spcBef>
          <a:spcPct val="0"/>
        </a:spcBef>
        <a:buNone/>
        <a:defRPr kumimoji="0" lang="en-US" sz="3600" b="0" i="0" u="none" strike="noStrike" kern="1200" cap="none" spc="-30" normalizeH="0" baseline="0" dirty="0">
          <a:ln>
            <a:noFill/>
          </a:ln>
          <a:solidFill>
            <a:schemeClr val="tx1"/>
          </a:solidFill>
          <a:effectLst/>
          <a:uLnTx/>
          <a:uFillTx/>
          <a:latin typeface="Arial" panose="020B0604020202020204" pitchFamily="34" charset="0"/>
          <a:ea typeface="+mn-ea"/>
          <a:cs typeface="Arial" pitchFamily="34" charset="0"/>
        </a:defRPr>
      </a:lvl1pPr>
    </p:titleStyle>
    <p:bodyStyle>
      <a:lvl1pPr marL="228600" indent="-228600" algn="l" defTabSz="914400" rtl="0" eaLnBrk="1" latinLnBrk="0" hangingPunct="1">
        <a:lnSpc>
          <a:spcPct val="90000"/>
        </a:lnSpc>
        <a:spcBef>
          <a:spcPts val="0"/>
        </a:spcBef>
        <a:spcAft>
          <a:spcPts val="1200"/>
        </a:spcAft>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816" userDrawn="1">
          <p15:clr>
            <a:srgbClr val="F26B43"/>
          </p15:clr>
        </p15:guide>
        <p15:guide id="6" orient="horz" pos="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891C36E-AC5E-4996-BC6B-F3ACD0FA8CC7}"/>
              </a:ext>
            </a:extLst>
          </p:cNvPr>
          <p:cNvSpPr>
            <a:spLocks noGrp="1"/>
          </p:cNvSpPr>
          <p:nvPr>
            <p:ph type="sldNum" sz="quarter" idx="4"/>
          </p:nvPr>
        </p:nvSpPr>
        <p:spPr>
          <a:xfrm>
            <a:off x="11337324" y="6518189"/>
            <a:ext cx="473676" cy="203286"/>
          </a:xfrm>
          <a:prstGeom prst="rect">
            <a:avLst/>
          </a:prstGeom>
        </p:spPr>
        <p:txBody>
          <a:bodyPr vert="horz" lIns="91440" tIns="45720" rIns="91440" bIns="45720" rtlCol="0" anchor="ctr"/>
          <a:lstStyle>
            <a:lvl1pPr algn="r">
              <a:defRPr sz="1000">
                <a:solidFill>
                  <a:srgbClr val="998C87"/>
                </a:solidFill>
              </a:defRPr>
            </a:lvl1pPr>
          </a:lstStyle>
          <a:p>
            <a:fld id="{A6A718CD-1F60-478A-BCD3-0DF9B7590A9B}" type="slidenum">
              <a:rPr lang="en-US" smtClean="0"/>
              <a:pPr/>
              <a:t>‹#›</a:t>
            </a:fld>
            <a:endParaRPr lang="en-US" dirty="0"/>
          </a:p>
        </p:txBody>
      </p:sp>
      <p:sp>
        <p:nvSpPr>
          <p:cNvPr id="7" name="Footer Placeholder 9">
            <a:extLst>
              <a:ext uri="{FF2B5EF4-FFF2-40B4-BE49-F238E27FC236}">
                <a16:creationId xmlns:a16="http://schemas.microsoft.com/office/drawing/2014/main" id="{153BA562-2E41-4AB8-9506-49788B59427F}"/>
              </a:ext>
            </a:extLst>
          </p:cNvPr>
          <p:cNvSpPr txBox="1">
            <a:spLocks/>
          </p:cNvSpPr>
          <p:nvPr userDrawn="1"/>
        </p:nvSpPr>
        <p:spPr>
          <a:xfrm>
            <a:off x="381000" y="6518189"/>
            <a:ext cx="2250989" cy="20328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998C87"/>
                </a:solidFill>
              </a:rPr>
              <a:t> © 2018 Cray Inc.</a:t>
            </a:r>
          </a:p>
        </p:txBody>
      </p:sp>
      <p:sp>
        <p:nvSpPr>
          <p:cNvPr id="8" name="Rectangle 7">
            <a:extLst>
              <a:ext uri="{FF2B5EF4-FFF2-40B4-BE49-F238E27FC236}">
                <a16:creationId xmlns:a16="http://schemas.microsoft.com/office/drawing/2014/main" id="{DB95E209-3C81-4C04-A7CF-D970ED428CCA}"/>
              </a:ext>
            </a:extLst>
          </p:cNvPr>
          <p:cNvSpPr/>
          <p:nvPr userDrawn="1"/>
        </p:nvSpPr>
        <p:spPr>
          <a:xfrm>
            <a:off x="503848" y="6314901"/>
            <a:ext cx="2297338" cy="203287"/>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tIns="91440" bIns="91440" rtlCol="0" anchor="ctr"/>
          <a:lstStyle/>
          <a:p>
            <a:pPr algn="l"/>
            <a:r>
              <a:rPr lang="en-US" sz="800" b="1" spc="0" dirty="0">
                <a:solidFill>
                  <a:schemeClr val="bg1"/>
                </a:solidFill>
              </a:rPr>
              <a:t>PROPRIETARY &amp; CONFIDENTIAL</a:t>
            </a:r>
            <a:endParaRPr lang="en-US" sz="800" b="1" kern="1200" spc="0" dirty="0">
              <a:solidFill>
                <a:schemeClr val="bg1"/>
              </a:solidFill>
              <a:latin typeface="+mn-lt"/>
              <a:ea typeface="+mn-ea"/>
              <a:cs typeface="+mn-cs"/>
            </a:endParaRPr>
          </a:p>
        </p:txBody>
      </p:sp>
      <p:sp>
        <p:nvSpPr>
          <p:cNvPr id="13" name="Title Placeholder 1">
            <a:extLst>
              <a:ext uri="{FF2B5EF4-FFF2-40B4-BE49-F238E27FC236}">
                <a16:creationId xmlns:a16="http://schemas.microsoft.com/office/drawing/2014/main" id="{2F336EB0-B23E-4829-A9B3-363EC0DEFF9E}"/>
              </a:ext>
            </a:extLst>
          </p:cNvPr>
          <p:cNvSpPr>
            <a:spLocks noGrp="1"/>
          </p:cNvSpPr>
          <p:nvPr>
            <p:ph type="title"/>
          </p:nvPr>
        </p:nvSpPr>
        <p:spPr>
          <a:xfrm>
            <a:off x="381000" y="238332"/>
            <a:ext cx="10418805" cy="838199"/>
          </a:xfrm>
          <a:prstGeom prst="rect">
            <a:avLst/>
          </a:prstGeom>
        </p:spPr>
        <p:txBody>
          <a:bodyPr vert="horz" lIns="91440" tIns="45720" rIns="91440" bIns="45720" rtlCol="0" anchor="ctr">
            <a:noAutofit/>
          </a:bodyPr>
          <a:lstStyle/>
          <a:p>
            <a:r>
              <a:rPr lang="en-US" dirty="0"/>
              <a:t>CLICK TO EDIT MASTER TITLE STYLE</a:t>
            </a:r>
          </a:p>
        </p:txBody>
      </p:sp>
      <p:sp>
        <p:nvSpPr>
          <p:cNvPr id="14" name="Text Placeholder 2">
            <a:extLst>
              <a:ext uri="{FF2B5EF4-FFF2-40B4-BE49-F238E27FC236}">
                <a16:creationId xmlns:a16="http://schemas.microsoft.com/office/drawing/2014/main" id="{4D6C4649-FED2-4299-8342-8A748666BBF4}"/>
              </a:ext>
            </a:extLst>
          </p:cNvPr>
          <p:cNvSpPr>
            <a:spLocks noGrp="1"/>
          </p:cNvSpPr>
          <p:nvPr>
            <p:ph type="body" idx="1"/>
          </p:nvPr>
        </p:nvSpPr>
        <p:spPr>
          <a:xfrm>
            <a:off x="381000" y="1307121"/>
            <a:ext cx="11430000" cy="4546600"/>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451BDFFF-2793-4855-9316-9B1A5E46B4B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99805" y="556380"/>
            <a:ext cx="1070681" cy="139979"/>
          </a:xfrm>
          <a:prstGeom prst="rect">
            <a:avLst/>
          </a:prstGeom>
        </p:spPr>
      </p:pic>
    </p:spTree>
    <p:extLst>
      <p:ext uri="{BB962C8B-B14F-4D97-AF65-F5344CB8AC3E}">
        <p14:creationId xmlns:p14="http://schemas.microsoft.com/office/powerpoint/2010/main" val="35939757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8" r:id="rId6"/>
  </p:sldLayoutIdLst>
  <p:txStyles>
    <p:titleStyle>
      <a:lvl1pPr algn="l" defTabSz="914400" rtl="0" eaLnBrk="1" latinLnBrk="0" hangingPunct="1">
        <a:lnSpc>
          <a:spcPct val="90000"/>
        </a:lnSpc>
        <a:spcBef>
          <a:spcPct val="0"/>
        </a:spcBef>
        <a:buNone/>
        <a:defRPr kumimoji="0" lang="en-US" sz="3600" b="0" i="0" u="none" strike="noStrike" kern="1200" cap="none" spc="-30" normalizeH="0" baseline="0" dirty="0">
          <a:ln>
            <a:noFill/>
          </a:ln>
          <a:solidFill>
            <a:schemeClr val="tx1"/>
          </a:solidFill>
          <a:effectLst/>
          <a:uLnTx/>
          <a:uFillTx/>
          <a:latin typeface="Arial" panose="020B0604020202020204" pitchFamily="34" charset="0"/>
          <a:ea typeface="+mn-ea"/>
          <a:cs typeface="Arial" pitchFamily="34" charset="0"/>
        </a:defRPr>
      </a:lvl1pPr>
    </p:titleStyle>
    <p:bodyStyle>
      <a:lvl1pPr marL="228600" indent="-228600" algn="l" defTabSz="914400" rtl="0" eaLnBrk="1" latinLnBrk="0" hangingPunct="1">
        <a:lnSpc>
          <a:spcPct val="90000"/>
        </a:lnSpc>
        <a:spcBef>
          <a:spcPts val="0"/>
        </a:spcBef>
        <a:spcAft>
          <a:spcPts val="1200"/>
        </a:spcAft>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816" userDrawn="1">
          <p15:clr>
            <a:srgbClr val="F26B43"/>
          </p15:clr>
        </p15:guide>
        <p15:guide id="7" orient="horz" pos="1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hyperlink" Target="mailto:gwagenbret@cray.com"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CB9431-8D78-49A2-91D3-A3444D6FB4EB}"/>
              </a:ext>
            </a:extLst>
          </p:cNvPr>
          <p:cNvSpPr txBox="1"/>
          <p:nvPr/>
        </p:nvSpPr>
        <p:spPr>
          <a:xfrm>
            <a:off x="905990" y="5399156"/>
            <a:ext cx="3131754" cy="313932"/>
          </a:xfrm>
          <a:prstGeom prst="rect">
            <a:avLst/>
          </a:prstGeom>
          <a:noFill/>
        </p:spPr>
        <p:txBody>
          <a:bodyPr wrap="square" rtlCol="0">
            <a:spAutoFit/>
          </a:bodyPr>
          <a:lstStyle/>
          <a:p>
            <a:pPr algn="l">
              <a:lnSpc>
                <a:spcPct val="90000"/>
              </a:lnSpc>
              <a:spcAft>
                <a:spcPts val="1000"/>
              </a:spcAft>
            </a:pPr>
            <a:r>
              <a:rPr lang="en-US" sz="1600" dirty="0" err="1">
                <a:solidFill>
                  <a:schemeClr val="bg1"/>
                </a:solidFill>
              </a:rPr>
              <a:t>gwagenbret@cray.com</a:t>
            </a:r>
            <a:endParaRPr lang="en-US" sz="1600" dirty="0">
              <a:solidFill>
                <a:schemeClr val="bg1"/>
              </a:solidFill>
            </a:endParaRPr>
          </a:p>
        </p:txBody>
      </p:sp>
      <p:sp>
        <p:nvSpPr>
          <p:cNvPr id="5" name="Title 4">
            <a:extLst>
              <a:ext uri="{FF2B5EF4-FFF2-40B4-BE49-F238E27FC236}">
                <a16:creationId xmlns:a16="http://schemas.microsoft.com/office/drawing/2014/main" id="{42DD008C-2C71-49E3-BD82-CE5E16F97E41}"/>
              </a:ext>
            </a:extLst>
          </p:cNvPr>
          <p:cNvSpPr>
            <a:spLocks noGrp="1"/>
          </p:cNvSpPr>
          <p:nvPr>
            <p:ph type="ctrTitle"/>
          </p:nvPr>
        </p:nvSpPr>
        <p:spPr/>
        <p:txBody>
          <a:bodyPr>
            <a:noAutofit/>
          </a:bodyPr>
          <a:lstStyle/>
          <a:p>
            <a:r>
              <a:rPr lang="en-US" sz="3600" dirty="0"/>
              <a:t> </a:t>
            </a:r>
            <a:r>
              <a:rPr lang="en-US" dirty="0" err="1"/>
              <a:t>Perftools</a:t>
            </a:r>
            <a:r>
              <a:rPr lang="en-US" dirty="0"/>
              <a:t> and using Cray Reveal to add OpenMP</a:t>
            </a:r>
            <a:endParaRPr lang="en-US" sz="3600" dirty="0"/>
          </a:p>
        </p:txBody>
      </p:sp>
      <p:sp>
        <p:nvSpPr>
          <p:cNvPr id="6" name="Subtitle 5">
            <a:extLst>
              <a:ext uri="{FF2B5EF4-FFF2-40B4-BE49-F238E27FC236}">
                <a16:creationId xmlns:a16="http://schemas.microsoft.com/office/drawing/2014/main" id="{22C379C2-69D2-4755-B3E6-A5C698572DFA}"/>
              </a:ext>
            </a:extLst>
          </p:cNvPr>
          <p:cNvSpPr>
            <a:spLocks noGrp="1"/>
          </p:cNvSpPr>
          <p:nvPr>
            <p:ph type="subTitle" idx="1"/>
          </p:nvPr>
        </p:nvSpPr>
        <p:spPr>
          <a:xfrm>
            <a:off x="1524000" y="4188941"/>
            <a:ext cx="9144000" cy="996833"/>
          </a:xfrm>
        </p:spPr>
        <p:txBody>
          <a:bodyPr>
            <a:noAutofit/>
          </a:bodyPr>
          <a:lstStyle/>
          <a:p>
            <a:r>
              <a:rPr lang="en-US" sz="1400" dirty="0"/>
              <a:t>Gene Wagenbreth</a:t>
            </a:r>
          </a:p>
          <a:p>
            <a:r>
              <a:rPr lang="en-US" sz="1400" dirty="0"/>
              <a:t>Cray’s Supercomputing Center of Excellence</a:t>
            </a:r>
          </a:p>
          <a:p>
            <a:r>
              <a:rPr lang="en-US" sz="1400" dirty="0"/>
              <a:t>Performance Engineer</a:t>
            </a:r>
          </a:p>
        </p:txBody>
      </p:sp>
      <p:pic>
        <p:nvPicPr>
          <p:cNvPr id="37" name="Graphic 36" descr="Envelope">
            <a:extLst>
              <a:ext uri="{FF2B5EF4-FFF2-40B4-BE49-F238E27FC236}">
                <a16:creationId xmlns:a16="http://schemas.microsoft.com/office/drawing/2014/main" id="{76AD9412-3A3E-4490-AA57-1BD6AF6301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0792" y="5339406"/>
            <a:ext cx="379138" cy="379138"/>
          </a:xfrm>
          <a:prstGeom prst="rect">
            <a:avLst/>
          </a:prstGeom>
        </p:spPr>
      </p:pic>
    </p:spTree>
    <p:extLst>
      <p:ext uri="{BB962C8B-B14F-4D97-AF65-F5344CB8AC3E}">
        <p14:creationId xmlns:p14="http://schemas.microsoft.com/office/powerpoint/2010/main" val="373866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70000" lnSpcReduction="20000"/>
          </a:bodyPr>
          <a:lstStyle/>
          <a:p>
            <a:pPr>
              <a:spcAft>
                <a:spcPts val="0"/>
              </a:spcAft>
            </a:pPr>
            <a:endParaRPr lang="en-US" dirty="0"/>
          </a:p>
          <a:p>
            <a:r>
              <a:rPr lang="en-US" dirty="0" err="1"/>
              <a:t>xthi</a:t>
            </a:r>
            <a:r>
              <a:rPr lang="en-US" dirty="0"/>
              <a:t> is a diagnostic program that prints MPI and OMP task placement</a:t>
            </a:r>
          </a:p>
          <a:p>
            <a:pPr lvl="1"/>
            <a:r>
              <a:rPr lang="en-US" dirty="0"/>
              <a:t>email </a:t>
            </a:r>
            <a:r>
              <a:rPr lang="en-US" dirty="0">
                <a:hlinkClick r:id="rId3"/>
              </a:rPr>
              <a:t>gwagenbret@cray.com</a:t>
            </a:r>
            <a:r>
              <a:rPr lang="en-US" dirty="0"/>
              <a:t> for the source</a:t>
            </a:r>
          </a:p>
          <a:p>
            <a:pPr marL="0" indent="0">
              <a:spcAft>
                <a:spcPts val="0"/>
              </a:spcAft>
              <a:buNone/>
            </a:pPr>
            <a:r>
              <a:rPr lang="en-US" dirty="0"/>
              <a:t>export OMP_NUM_THREADS=2</a:t>
            </a:r>
          </a:p>
          <a:p>
            <a:pPr marL="0" indent="0">
              <a:spcAft>
                <a:spcPts val="0"/>
              </a:spcAft>
              <a:buNone/>
            </a:pPr>
            <a:r>
              <a:rPr lang="en-US" dirty="0" err="1"/>
              <a:t>srun</a:t>
            </a:r>
            <a:r>
              <a:rPr lang="en-US" dirty="0"/>
              <a:t> -N 2 -n 4 ~/</a:t>
            </a:r>
            <a:r>
              <a:rPr lang="en-US" dirty="0" err="1"/>
              <a:t>xthi</a:t>
            </a:r>
            <a:r>
              <a:rPr lang="en-US" dirty="0"/>
              <a:t>/</a:t>
            </a:r>
            <a:r>
              <a:rPr lang="en-US" dirty="0" err="1"/>
              <a:t>xthi</a:t>
            </a:r>
            <a:r>
              <a:rPr lang="en-US" dirty="0"/>
              <a:t> | sort -n -k 4</a:t>
            </a:r>
          </a:p>
          <a:p>
            <a:pPr marL="0" indent="0">
              <a:spcAft>
                <a:spcPts val="0"/>
              </a:spcAft>
              <a:buNone/>
            </a:pPr>
            <a:r>
              <a:rPr lang="en-US" dirty="0"/>
              <a:t>Hello from rank 0, thread 0, on nid00010. (core affinity = 0)</a:t>
            </a:r>
          </a:p>
          <a:p>
            <a:pPr marL="0" indent="0">
              <a:spcAft>
                <a:spcPts val="0"/>
              </a:spcAft>
              <a:buNone/>
            </a:pPr>
            <a:r>
              <a:rPr lang="en-US" dirty="0"/>
              <a:t>Hello from rank 0, thread 1, on nid00010. (core affinity = 0)</a:t>
            </a:r>
          </a:p>
          <a:p>
            <a:pPr marL="0" indent="0">
              <a:spcAft>
                <a:spcPts val="0"/>
              </a:spcAft>
              <a:buNone/>
            </a:pPr>
            <a:r>
              <a:rPr lang="en-US" dirty="0"/>
              <a:t>Hello from rank 1, thread 0, on nid00010. (core affinity = 24)</a:t>
            </a:r>
          </a:p>
          <a:p>
            <a:pPr marL="0" indent="0">
              <a:spcAft>
                <a:spcPts val="0"/>
              </a:spcAft>
              <a:buNone/>
            </a:pPr>
            <a:r>
              <a:rPr lang="en-US" dirty="0"/>
              <a:t>Hello from rank 1, thread 1, on nid00010. (core affinity = 24)</a:t>
            </a:r>
          </a:p>
          <a:p>
            <a:pPr marL="0" indent="0">
              <a:spcAft>
                <a:spcPts val="0"/>
              </a:spcAft>
              <a:buNone/>
            </a:pPr>
            <a:r>
              <a:rPr lang="en-US" dirty="0"/>
              <a:t>Hello from rank 2, thread 0, on nid00011. (core affinity = 0)</a:t>
            </a:r>
          </a:p>
          <a:p>
            <a:pPr marL="0" indent="0">
              <a:spcAft>
                <a:spcPts val="0"/>
              </a:spcAft>
              <a:buNone/>
            </a:pPr>
            <a:r>
              <a:rPr lang="en-US" dirty="0"/>
              <a:t>Hello from rank 2, thread 1, on nid00011. (core affinity = 0)</a:t>
            </a:r>
          </a:p>
          <a:p>
            <a:pPr marL="0" indent="0">
              <a:spcAft>
                <a:spcPts val="0"/>
              </a:spcAft>
              <a:buNone/>
            </a:pPr>
            <a:r>
              <a:rPr lang="en-US" dirty="0"/>
              <a:t>Hello from rank 3, thread 0, on nid00011. (core affinity = 24)</a:t>
            </a:r>
          </a:p>
          <a:p>
            <a:pPr marL="0" indent="0">
              <a:spcAft>
                <a:spcPts val="0"/>
              </a:spcAft>
              <a:buNone/>
            </a:pPr>
            <a:r>
              <a:rPr lang="en-US" dirty="0"/>
              <a:t>Hello from rank 3, thread 1, on nid00011. (core affinity = 24)</a:t>
            </a:r>
          </a:p>
          <a:p>
            <a:pPr marL="0" indent="0">
              <a:spcAft>
                <a:spcPts val="0"/>
              </a:spcAft>
              <a:buNone/>
            </a:pPr>
            <a:r>
              <a:rPr lang="en-US" dirty="0" err="1"/>
              <a:t>srun</a:t>
            </a:r>
            <a:r>
              <a:rPr lang="en-US" dirty="0"/>
              <a:t> -N 2 -n 4 --</a:t>
            </a:r>
            <a:r>
              <a:rPr lang="en-US" dirty="0" err="1"/>
              <a:t>cpus</a:t>
            </a:r>
            <a:r>
              <a:rPr lang="en-US" dirty="0"/>
              <a:t>-per-task=2 --exclusive --</a:t>
            </a:r>
            <a:r>
              <a:rPr lang="en-US" dirty="0" err="1"/>
              <a:t>cpu_bind</a:t>
            </a:r>
            <a:r>
              <a:rPr lang="en-US" dirty="0"/>
              <a:t>=cores --hint=</a:t>
            </a:r>
            <a:r>
              <a:rPr lang="en-US" dirty="0" err="1"/>
              <a:t>nomultithread</a:t>
            </a:r>
            <a:r>
              <a:rPr lang="en-US" dirty="0"/>
              <a:t> --threads-per-core=1     ~/</a:t>
            </a:r>
            <a:r>
              <a:rPr lang="en-US" dirty="0" err="1"/>
              <a:t>xthi</a:t>
            </a:r>
            <a:r>
              <a:rPr lang="en-US" dirty="0"/>
              <a:t>/</a:t>
            </a:r>
            <a:r>
              <a:rPr lang="en-US" dirty="0" err="1"/>
              <a:t>xthi</a:t>
            </a:r>
            <a:r>
              <a:rPr lang="en-US" dirty="0"/>
              <a:t> | sort -n -k 4</a:t>
            </a:r>
          </a:p>
          <a:p>
            <a:pPr marL="0" indent="0">
              <a:spcAft>
                <a:spcPts val="0"/>
              </a:spcAft>
              <a:buNone/>
            </a:pPr>
            <a:r>
              <a:rPr lang="en-US" dirty="0"/>
              <a:t>Hello from rank 0, thread 0, on nid00010. (core affinity = 0)</a:t>
            </a:r>
          </a:p>
          <a:p>
            <a:pPr marL="0" indent="0">
              <a:spcAft>
                <a:spcPts val="0"/>
              </a:spcAft>
              <a:buNone/>
            </a:pPr>
            <a:r>
              <a:rPr lang="en-US" dirty="0"/>
              <a:t>Hello from rank 0, thread 1, on nid00010. (core affinity = 1)</a:t>
            </a:r>
          </a:p>
          <a:p>
            <a:pPr marL="0" indent="0">
              <a:spcAft>
                <a:spcPts val="0"/>
              </a:spcAft>
              <a:buNone/>
            </a:pPr>
            <a:r>
              <a:rPr lang="en-US" dirty="0"/>
              <a:t>Hello from rank 1, thread 0, on nid00010. (core affinity = 2)</a:t>
            </a:r>
          </a:p>
          <a:p>
            <a:pPr marL="0" indent="0">
              <a:spcAft>
                <a:spcPts val="0"/>
              </a:spcAft>
              <a:buNone/>
            </a:pPr>
            <a:r>
              <a:rPr lang="en-US" dirty="0"/>
              <a:t>Hello from rank 1, thread 1, on nid00010. (core affinity = 3)</a:t>
            </a:r>
          </a:p>
          <a:p>
            <a:pPr marL="0" indent="0">
              <a:spcAft>
                <a:spcPts val="0"/>
              </a:spcAft>
              <a:buNone/>
            </a:pPr>
            <a:r>
              <a:rPr lang="en-US" dirty="0"/>
              <a:t>Hello from rank 2, thread 0, on nid00011. (core affinity = 0)</a:t>
            </a:r>
          </a:p>
          <a:p>
            <a:pPr marL="0" indent="0">
              <a:spcAft>
                <a:spcPts val="0"/>
              </a:spcAft>
              <a:buNone/>
            </a:pPr>
            <a:r>
              <a:rPr lang="en-US" dirty="0"/>
              <a:t>Hello from rank 2, thread 1, on nid00011. (core affinity = 1)</a:t>
            </a:r>
          </a:p>
          <a:p>
            <a:pPr marL="0" indent="0">
              <a:spcAft>
                <a:spcPts val="0"/>
              </a:spcAft>
              <a:buNone/>
            </a:pPr>
            <a:r>
              <a:rPr lang="en-US" dirty="0"/>
              <a:t>Hello from rank 3, thread 0, on nid00011. (core affinity = 2)</a:t>
            </a:r>
          </a:p>
          <a:p>
            <a:pPr marL="0" indent="0">
              <a:spcAft>
                <a:spcPts val="0"/>
              </a:spcAft>
              <a:buNone/>
            </a:pPr>
            <a:r>
              <a:rPr lang="en-US" dirty="0"/>
              <a:t>Hello from rank 3, thread 1, on nid00011. (core affinity = 3)</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a:t>
            </a:r>
            <a:r>
              <a:rPr lang="en-US" dirty="0" err="1"/>
              <a:t>xthi</a:t>
            </a:r>
            <a:endParaRPr lang="en-US" dirty="0"/>
          </a:p>
        </p:txBody>
      </p:sp>
    </p:spTree>
    <p:extLst>
      <p:ext uri="{BB962C8B-B14F-4D97-AF65-F5344CB8AC3E}">
        <p14:creationId xmlns:p14="http://schemas.microsoft.com/office/powerpoint/2010/main" val="203292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a:bodyPr>
          <a:lstStyle/>
          <a:p>
            <a:pPr>
              <a:spcAft>
                <a:spcPts val="0"/>
              </a:spcAft>
            </a:pPr>
            <a:endParaRPr lang="en-US" dirty="0"/>
          </a:p>
          <a:p>
            <a:r>
              <a:rPr lang="en-US" dirty="0"/>
              <a:t>vendors have highly optimized math/science libraries</a:t>
            </a:r>
          </a:p>
          <a:p>
            <a:endParaRPr lang="en-US" dirty="0"/>
          </a:p>
          <a:p>
            <a:r>
              <a:rPr lang="en-US" dirty="0"/>
              <a:t>linear algebra, FFT, </a:t>
            </a:r>
            <a:r>
              <a:rPr lang="en-US" dirty="0" err="1"/>
              <a:t>etc</a:t>
            </a:r>
            <a:endParaRPr lang="en-US" dirty="0"/>
          </a:p>
          <a:p>
            <a:endParaRPr lang="en-US" dirty="0"/>
          </a:p>
          <a:p>
            <a:r>
              <a:rPr lang="en-US" dirty="0"/>
              <a:t>use them if important in your code</a:t>
            </a:r>
          </a:p>
          <a:p>
            <a:pPr marL="0" indent="0">
              <a:buNone/>
            </a:pPr>
            <a:endParaRPr lang="en-US" dirty="0"/>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math/sci libraries</a:t>
            </a:r>
          </a:p>
        </p:txBody>
      </p:sp>
    </p:spTree>
    <p:extLst>
      <p:ext uri="{BB962C8B-B14F-4D97-AF65-F5344CB8AC3E}">
        <p14:creationId xmlns:p14="http://schemas.microsoft.com/office/powerpoint/2010/main" val="153920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92500" lnSpcReduction="20000"/>
          </a:bodyPr>
          <a:lstStyle/>
          <a:p>
            <a:pPr>
              <a:spcAft>
                <a:spcPts val="0"/>
              </a:spcAft>
            </a:pPr>
            <a:endParaRPr lang="en-US" dirty="0"/>
          </a:p>
          <a:p>
            <a:r>
              <a:rPr lang="en-US" dirty="0" err="1"/>
              <a:t>perftools</a:t>
            </a:r>
            <a:endParaRPr lang="en-US" dirty="0"/>
          </a:p>
          <a:p>
            <a:pPr lvl="1"/>
            <a:r>
              <a:rPr lang="en-US" dirty="0"/>
              <a:t>automatic whole program instrumentation at scale</a:t>
            </a:r>
          </a:p>
          <a:p>
            <a:pPr lvl="1"/>
            <a:r>
              <a:rPr lang="en-US" dirty="0"/>
              <a:t>line oriented output</a:t>
            </a:r>
          </a:p>
          <a:p>
            <a:endParaRPr lang="en-US" dirty="0"/>
          </a:p>
          <a:p>
            <a:r>
              <a:rPr lang="en-US" dirty="0"/>
              <a:t>apprentice2</a:t>
            </a:r>
          </a:p>
          <a:p>
            <a:pPr lvl="1"/>
            <a:r>
              <a:rPr lang="en-US" dirty="0"/>
              <a:t>interactively display </a:t>
            </a:r>
            <a:r>
              <a:rPr lang="en-US" dirty="0" err="1"/>
              <a:t>perftools</a:t>
            </a:r>
            <a:r>
              <a:rPr lang="en-US" dirty="0"/>
              <a:t> results in various formats</a:t>
            </a:r>
          </a:p>
          <a:p>
            <a:endParaRPr lang="en-US" dirty="0"/>
          </a:p>
          <a:p>
            <a:r>
              <a:rPr lang="en-US" dirty="0"/>
              <a:t>reveal</a:t>
            </a:r>
          </a:p>
          <a:p>
            <a:pPr lvl="1"/>
            <a:r>
              <a:rPr lang="en-US" dirty="0"/>
              <a:t>OpenMP variable classification</a:t>
            </a:r>
          </a:p>
          <a:p>
            <a:pPr lvl="1"/>
            <a:r>
              <a:rPr lang="en-US" dirty="0"/>
              <a:t>create OpenMP directives</a:t>
            </a:r>
          </a:p>
          <a:p>
            <a:pPr lvl="1"/>
            <a:r>
              <a:rPr lang="en-US" dirty="0" err="1"/>
              <a:t>cpu</a:t>
            </a:r>
            <a:r>
              <a:rPr lang="en-US" dirty="0"/>
              <a:t> loop (not task) parallelism</a:t>
            </a:r>
          </a:p>
          <a:p>
            <a:pPr marL="0" indent="0">
              <a:buNone/>
            </a:pPr>
            <a:endParaRPr lang="en-US" dirty="0"/>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Cray Performance Tools</a:t>
            </a:r>
          </a:p>
        </p:txBody>
      </p:sp>
    </p:spTree>
    <p:extLst>
      <p:ext uri="{BB962C8B-B14F-4D97-AF65-F5344CB8AC3E}">
        <p14:creationId xmlns:p14="http://schemas.microsoft.com/office/powerpoint/2010/main" val="317761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47500" lnSpcReduction="20000"/>
          </a:bodyPr>
          <a:lstStyle/>
          <a:p>
            <a:pPr>
              <a:spcAft>
                <a:spcPts val="0"/>
              </a:spcAft>
            </a:pPr>
            <a:endParaRPr lang="en-US" dirty="0"/>
          </a:p>
          <a:p>
            <a:r>
              <a:rPr lang="en-US" dirty="0" err="1"/>
              <a:t>perftools</a:t>
            </a:r>
            <a:endParaRPr lang="en-US" dirty="0"/>
          </a:p>
          <a:p>
            <a:pPr lvl="1"/>
            <a:r>
              <a:rPr lang="en-US" dirty="0"/>
              <a:t>automatic whole program instrumentation at scale</a:t>
            </a:r>
          </a:p>
          <a:p>
            <a:pPr lvl="1"/>
            <a:r>
              <a:rPr lang="en-US" dirty="0"/>
              <a:t>line oriented output</a:t>
            </a:r>
          </a:p>
          <a:p>
            <a:pPr lvl="1"/>
            <a:r>
              <a:rPr lang="en-US" dirty="0"/>
              <a:t>MPI statistics</a:t>
            </a:r>
          </a:p>
          <a:p>
            <a:pPr lvl="1"/>
            <a:r>
              <a:rPr lang="en-US" dirty="0"/>
              <a:t>Fortran/C/C++ - C++ </a:t>
            </a:r>
            <a:r>
              <a:rPr lang="en-US" dirty="0" err="1"/>
              <a:t>inlining</a:t>
            </a:r>
            <a:r>
              <a:rPr lang="en-US" dirty="0"/>
              <a:t>/templates can be a problem – work in progress</a:t>
            </a:r>
          </a:p>
          <a:p>
            <a:pPr lvl="1"/>
            <a:r>
              <a:rPr lang="en-US" dirty="0"/>
              <a:t>Cray compiler, Intel compiler, </a:t>
            </a:r>
            <a:r>
              <a:rPr lang="en-US" dirty="0" err="1"/>
              <a:t>gcc</a:t>
            </a:r>
            <a:endParaRPr lang="en-US" dirty="0"/>
          </a:p>
          <a:p>
            <a:endParaRPr lang="en-US" dirty="0"/>
          </a:p>
          <a:p>
            <a:r>
              <a:rPr lang="en-US" dirty="0"/>
              <a:t>apprentice2</a:t>
            </a:r>
          </a:p>
          <a:p>
            <a:pPr lvl="1"/>
            <a:r>
              <a:rPr lang="en-US" dirty="0"/>
              <a:t>interactively display </a:t>
            </a:r>
            <a:r>
              <a:rPr lang="en-US" dirty="0" err="1"/>
              <a:t>perftools</a:t>
            </a:r>
            <a:r>
              <a:rPr lang="en-US" dirty="0"/>
              <a:t> results in various formats</a:t>
            </a:r>
          </a:p>
          <a:p>
            <a:endParaRPr lang="en-US" dirty="0"/>
          </a:p>
          <a:p>
            <a:r>
              <a:rPr lang="en-US" dirty="0"/>
              <a:t>reveal</a:t>
            </a:r>
          </a:p>
          <a:p>
            <a:pPr lvl="1"/>
            <a:r>
              <a:rPr lang="en-US" dirty="0"/>
              <a:t>OpenMP variable classification</a:t>
            </a:r>
          </a:p>
          <a:p>
            <a:pPr lvl="1"/>
            <a:r>
              <a:rPr lang="en-US" dirty="0"/>
              <a:t>create OpenMP directives</a:t>
            </a:r>
          </a:p>
          <a:p>
            <a:pPr lvl="1"/>
            <a:r>
              <a:rPr lang="en-US" dirty="0" err="1"/>
              <a:t>cpu</a:t>
            </a:r>
            <a:r>
              <a:rPr lang="en-US" dirty="0"/>
              <a:t> loop (not task) parallelism</a:t>
            </a:r>
          </a:p>
          <a:p>
            <a:pPr lvl="1"/>
            <a:r>
              <a:rPr lang="en-US" dirty="0"/>
              <a:t>Cray compiler only</a:t>
            </a:r>
          </a:p>
          <a:p>
            <a:endParaRPr lang="en-US" dirty="0"/>
          </a:p>
          <a:p>
            <a:r>
              <a:rPr lang="en-US" dirty="0"/>
              <a:t>many options – summary today</a:t>
            </a:r>
          </a:p>
          <a:p>
            <a:pPr marL="0" indent="0">
              <a:buNone/>
            </a:pPr>
            <a:endParaRPr lang="en-US" dirty="0"/>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err="1"/>
              <a:t>Perftools</a:t>
            </a:r>
            <a:endParaRPr lang="en-US" dirty="0"/>
          </a:p>
        </p:txBody>
      </p:sp>
    </p:spTree>
    <p:extLst>
      <p:ext uri="{BB962C8B-B14F-4D97-AF65-F5344CB8AC3E}">
        <p14:creationId xmlns:p14="http://schemas.microsoft.com/office/powerpoint/2010/main" val="344390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70000" lnSpcReduction="20000"/>
          </a:bodyPr>
          <a:lstStyle/>
          <a:p>
            <a:pPr>
              <a:spcAft>
                <a:spcPts val="0"/>
              </a:spcAft>
            </a:pPr>
            <a:endParaRPr lang="en-US" dirty="0"/>
          </a:p>
          <a:p>
            <a:r>
              <a:rPr lang="en-US" dirty="0"/>
              <a:t>3 ways to run:</a:t>
            </a:r>
          </a:p>
          <a:p>
            <a:pPr lvl="1"/>
            <a:r>
              <a:rPr lang="en-US" dirty="0" err="1"/>
              <a:t>perftools</a:t>
            </a:r>
            <a:r>
              <a:rPr lang="en-US" dirty="0"/>
              <a:t>-lite</a:t>
            </a:r>
          </a:p>
          <a:p>
            <a:pPr lvl="2"/>
            <a:r>
              <a:rPr lang="en-US" dirty="0"/>
              <a:t>module load </a:t>
            </a:r>
            <a:r>
              <a:rPr lang="en-US" dirty="0" err="1"/>
              <a:t>perftools</a:t>
            </a:r>
            <a:r>
              <a:rPr lang="en-US" dirty="0"/>
              <a:t>-lite</a:t>
            </a:r>
          </a:p>
          <a:p>
            <a:pPr lvl="2"/>
            <a:r>
              <a:rPr lang="en-US" dirty="0"/>
              <a:t>compile build program</a:t>
            </a:r>
          </a:p>
          <a:p>
            <a:pPr lvl="2"/>
            <a:r>
              <a:rPr lang="en-US" dirty="0"/>
              <a:t>performance data at end of </a:t>
            </a:r>
            <a:r>
              <a:rPr lang="en-US" dirty="0" err="1"/>
              <a:t>stdout</a:t>
            </a:r>
            <a:endParaRPr lang="en-US" dirty="0"/>
          </a:p>
          <a:p>
            <a:pPr lvl="1"/>
            <a:r>
              <a:rPr lang="en-US" dirty="0" err="1"/>
              <a:t>perftools</a:t>
            </a:r>
            <a:r>
              <a:rPr lang="en-US" dirty="0"/>
              <a:t> – </a:t>
            </a:r>
            <a:r>
              <a:rPr lang="en-US" dirty="0" err="1"/>
              <a:t>pat_build</a:t>
            </a:r>
            <a:r>
              <a:rPr lang="en-US" dirty="0"/>
              <a:t>/</a:t>
            </a:r>
            <a:r>
              <a:rPr lang="en-US" dirty="0" err="1"/>
              <a:t>pat_report</a:t>
            </a:r>
            <a:endParaRPr lang="en-US" dirty="0"/>
          </a:p>
          <a:p>
            <a:pPr lvl="2"/>
            <a:r>
              <a:rPr lang="en-US" dirty="0"/>
              <a:t>module load </a:t>
            </a:r>
            <a:r>
              <a:rPr lang="en-US" dirty="0" err="1"/>
              <a:t>perftools</a:t>
            </a:r>
            <a:endParaRPr lang="en-US" dirty="0"/>
          </a:p>
          <a:p>
            <a:pPr lvl="2"/>
            <a:r>
              <a:rPr lang="en-US" dirty="0"/>
              <a:t>compile/build program</a:t>
            </a:r>
          </a:p>
          <a:p>
            <a:pPr lvl="2"/>
            <a:r>
              <a:rPr lang="en-US" dirty="0" err="1"/>
              <a:t>pat_build</a:t>
            </a:r>
            <a:r>
              <a:rPr lang="en-US" dirty="0"/>
              <a:t>  </a:t>
            </a:r>
            <a:r>
              <a:rPr lang="en-US" dirty="0" err="1"/>
              <a:t>my_exe</a:t>
            </a:r>
            <a:r>
              <a:rPr lang="en-US" dirty="0"/>
              <a:t> – creates </a:t>
            </a:r>
            <a:r>
              <a:rPr lang="en-US" dirty="0" err="1"/>
              <a:t>my_exe+pat</a:t>
            </a:r>
            <a:endParaRPr lang="en-US" dirty="0"/>
          </a:p>
          <a:p>
            <a:pPr lvl="2"/>
            <a:r>
              <a:rPr lang="en-US" dirty="0" err="1"/>
              <a:t>srun</a:t>
            </a:r>
            <a:r>
              <a:rPr lang="en-US" dirty="0"/>
              <a:t> </a:t>
            </a:r>
            <a:r>
              <a:rPr lang="en-US" dirty="0" err="1"/>
              <a:t>my_exe+pat</a:t>
            </a:r>
            <a:r>
              <a:rPr lang="en-US" dirty="0"/>
              <a:t>  - creates performance data directory</a:t>
            </a:r>
          </a:p>
          <a:p>
            <a:pPr lvl="2"/>
            <a:r>
              <a:rPr lang="en-US" dirty="0" err="1"/>
              <a:t>pat_report</a:t>
            </a:r>
            <a:r>
              <a:rPr lang="en-US" dirty="0"/>
              <a:t>  my_exe+pat+29886-140s – generates performance report on </a:t>
            </a:r>
            <a:r>
              <a:rPr lang="en-US" dirty="0" err="1"/>
              <a:t>stdout</a:t>
            </a:r>
            <a:endParaRPr lang="en-US" dirty="0"/>
          </a:p>
          <a:p>
            <a:pPr lvl="2"/>
            <a:r>
              <a:rPr lang="en-US" dirty="0"/>
              <a:t>directory contains information for each MPI task</a:t>
            </a:r>
          </a:p>
          <a:p>
            <a:pPr lvl="2"/>
            <a:r>
              <a:rPr lang="en-US" dirty="0" err="1"/>
              <a:t>pat_report</a:t>
            </a:r>
            <a:r>
              <a:rPr lang="en-US" dirty="0"/>
              <a:t> combines and summarizes from all MPI tasks</a:t>
            </a:r>
          </a:p>
          <a:p>
            <a:r>
              <a:rPr lang="en-US" dirty="0" err="1"/>
              <a:t>pat_run</a:t>
            </a:r>
            <a:r>
              <a:rPr lang="en-US" dirty="0"/>
              <a:t> – only with dynamic libraries</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err="1"/>
              <a:t>Perftools</a:t>
            </a:r>
            <a:endParaRPr lang="en-US" dirty="0"/>
          </a:p>
        </p:txBody>
      </p:sp>
    </p:spTree>
    <p:extLst>
      <p:ext uri="{BB962C8B-B14F-4D97-AF65-F5344CB8AC3E}">
        <p14:creationId xmlns:p14="http://schemas.microsoft.com/office/powerpoint/2010/main" val="388490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92500" lnSpcReduction="20000"/>
          </a:bodyPr>
          <a:lstStyle/>
          <a:p>
            <a:pPr>
              <a:spcAft>
                <a:spcPts val="0"/>
              </a:spcAft>
            </a:pPr>
            <a:endParaRPr lang="en-US" dirty="0"/>
          </a:p>
          <a:p>
            <a:r>
              <a:rPr lang="en-US" dirty="0"/>
              <a:t>2 instrumentation modes:</a:t>
            </a:r>
          </a:p>
          <a:p>
            <a:pPr lvl="1"/>
            <a:r>
              <a:rPr lang="en-US" dirty="0"/>
              <a:t>sampling</a:t>
            </a:r>
          </a:p>
          <a:p>
            <a:pPr lvl="2"/>
            <a:r>
              <a:rPr lang="en-US" dirty="0"/>
              <a:t>interrupt 100 times per sec</a:t>
            </a:r>
          </a:p>
          <a:p>
            <a:pPr lvl="2"/>
            <a:r>
              <a:rPr lang="en-US" dirty="0"/>
              <a:t>save call stack</a:t>
            </a:r>
          </a:p>
          <a:p>
            <a:pPr lvl="2"/>
            <a:r>
              <a:rPr lang="en-US" dirty="0"/>
              <a:t>very low overhead</a:t>
            </a:r>
          </a:p>
          <a:p>
            <a:pPr lvl="1"/>
            <a:r>
              <a:rPr lang="en-US" dirty="0"/>
              <a:t>trace</a:t>
            </a:r>
          </a:p>
          <a:p>
            <a:pPr lvl="2"/>
            <a:r>
              <a:rPr lang="en-US" dirty="0"/>
              <a:t>more </a:t>
            </a:r>
            <a:r>
              <a:rPr lang="en-US"/>
              <a:t>detailed information</a:t>
            </a:r>
            <a:endParaRPr lang="en-US" dirty="0"/>
          </a:p>
          <a:p>
            <a:pPr lvl="2"/>
            <a:r>
              <a:rPr lang="en-US" dirty="0" err="1"/>
              <a:t>pat_build</a:t>
            </a:r>
            <a:r>
              <a:rPr lang="en-US" dirty="0"/>
              <a:t> puts entry/exit calls in routines</a:t>
            </a:r>
          </a:p>
          <a:p>
            <a:pPr lvl="2"/>
            <a:r>
              <a:rPr lang="en-US" dirty="0"/>
              <a:t>can instrument loops, MPI, OMP, GPU – some Cray compiler only</a:t>
            </a:r>
          </a:p>
          <a:p>
            <a:pPr lvl="2"/>
            <a:r>
              <a:rPr lang="en-US" dirty="0"/>
              <a:t>too much overhead if small routines are traced</a:t>
            </a:r>
          </a:p>
          <a:p>
            <a:pPr lvl="2"/>
            <a:r>
              <a:rPr lang="en-US" dirty="0"/>
              <a:t>user can tell </a:t>
            </a:r>
            <a:r>
              <a:rPr lang="en-US" dirty="0" err="1"/>
              <a:t>pat_build</a:t>
            </a:r>
            <a:r>
              <a:rPr lang="en-US" dirty="0"/>
              <a:t> routines to not trace</a:t>
            </a:r>
          </a:p>
          <a:p>
            <a:pPr lvl="2"/>
            <a:r>
              <a:rPr lang="en-US" dirty="0"/>
              <a:t>sampling run creates </a:t>
            </a:r>
            <a:r>
              <a:rPr lang="en-US" dirty="0" err="1"/>
              <a:t>pat_build</a:t>
            </a:r>
            <a:r>
              <a:rPr lang="en-US" dirty="0"/>
              <a:t> command with routines to not trace</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err="1"/>
              <a:t>Perftools</a:t>
            </a:r>
            <a:endParaRPr lang="en-US" dirty="0"/>
          </a:p>
        </p:txBody>
      </p:sp>
    </p:spTree>
    <p:extLst>
      <p:ext uri="{BB962C8B-B14F-4D97-AF65-F5344CB8AC3E}">
        <p14:creationId xmlns:p14="http://schemas.microsoft.com/office/powerpoint/2010/main" val="42110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a:bodyPr>
          <a:lstStyle/>
          <a:p>
            <a:pPr>
              <a:spcAft>
                <a:spcPts val="0"/>
              </a:spcAft>
            </a:pPr>
            <a:endParaRPr lang="en-US" dirty="0"/>
          </a:p>
          <a:p>
            <a:r>
              <a:rPr lang="en-US" dirty="0" err="1"/>
              <a:t>perftools</a:t>
            </a:r>
            <a:r>
              <a:rPr lang="en-US" dirty="0"/>
              <a:t>-lite output can break </a:t>
            </a:r>
            <a:r>
              <a:rPr lang="en-US" dirty="0" err="1"/>
              <a:t>cmake</a:t>
            </a:r>
            <a:endParaRPr lang="en-US" dirty="0"/>
          </a:p>
          <a:p>
            <a:endParaRPr lang="en-US" dirty="0"/>
          </a:p>
          <a:p>
            <a:r>
              <a:rPr lang="en-US" dirty="0"/>
              <a:t>environment variable to not instrument selected binaries</a:t>
            </a:r>
          </a:p>
          <a:p>
            <a:pPr lvl="1"/>
            <a:r>
              <a:rPr lang="en-US" dirty="0"/>
              <a:t>CRAYPAT_LITE_WHITELIST for binaries you DO want instrumented</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err="1"/>
              <a:t>Perftools</a:t>
            </a:r>
            <a:r>
              <a:rPr lang="en-US" dirty="0"/>
              <a:t>-lite and </a:t>
            </a:r>
            <a:r>
              <a:rPr lang="en-US" dirty="0" err="1"/>
              <a:t>cmake</a:t>
            </a:r>
            <a:endParaRPr lang="en-US" dirty="0"/>
          </a:p>
        </p:txBody>
      </p:sp>
    </p:spTree>
    <p:extLst>
      <p:ext uri="{BB962C8B-B14F-4D97-AF65-F5344CB8AC3E}">
        <p14:creationId xmlns:p14="http://schemas.microsoft.com/office/powerpoint/2010/main" val="970981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52220"/>
            <a:ext cx="11155680" cy="4530725"/>
          </a:xfrm>
          <a:prstGeom prst="rect">
            <a:avLst/>
          </a:prstGeom>
        </p:spPr>
        <p:txBody>
          <a:bodyPr vert="horz" wrap="square" lIns="0" tIns="83820" rIns="0" bIns="0" rtlCol="0">
            <a:spAutoFit/>
          </a:bodyPr>
          <a:lstStyle/>
          <a:p>
            <a:pPr marL="12700" marR="316230">
              <a:lnSpc>
                <a:spcPts val="2300"/>
              </a:lnSpc>
              <a:spcBef>
                <a:spcPts val="660"/>
              </a:spcBef>
            </a:pPr>
            <a:r>
              <a:rPr sz="2400" i="1" spc="-5" dirty="0">
                <a:solidFill>
                  <a:srgbClr val="5E514D"/>
                </a:solidFill>
                <a:latin typeface="Arial"/>
                <a:cs typeface="Arial"/>
              </a:rPr>
              <a:t>Utility that </a:t>
            </a:r>
            <a:r>
              <a:rPr sz="2400" i="1" dirty="0">
                <a:solidFill>
                  <a:srgbClr val="5E514D"/>
                </a:solidFill>
                <a:latin typeface="Arial"/>
                <a:cs typeface="Arial"/>
              </a:rPr>
              <a:t>allows you </a:t>
            </a:r>
            <a:r>
              <a:rPr sz="2400" i="1" spc="-5" dirty="0">
                <a:solidFill>
                  <a:srgbClr val="5E514D"/>
                </a:solidFill>
                <a:latin typeface="Arial"/>
                <a:cs typeface="Arial"/>
              </a:rPr>
              <a:t>to </a:t>
            </a:r>
            <a:r>
              <a:rPr sz="2400" i="1" dirty="0">
                <a:solidFill>
                  <a:srgbClr val="005189"/>
                </a:solidFill>
                <a:latin typeface="Arial"/>
                <a:cs typeface="Arial"/>
              </a:rPr>
              <a:t>profile </a:t>
            </a:r>
            <a:r>
              <a:rPr sz="2400" i="1" spc="-5" dirty="0">
                <a:solidFill>
                  <a:srgbClr val="005189"/>
                </a:solidFill>
                <a:latin typeface="Arial"/>
                <a:cs typeface="Arial"/>
              </a:rPr>
              <a:t>un-instrumented, </a:t>
            </a:r>
            <a:r>
              <a:rPr sz="2400" i="1" dirty="0">
                <a:solidFill>
                  <a:srgbClr val="005189"/>
                </a:solidFill>
                <a:latin typeface="Arial"/>
                <a:cs typeface="Arial"/>
              </a:rPr>
              <a:t>dynamically linked binaries </a:t>
            </a:r>
            <a:r>
              <a:rPr sz="2400" i="1" spc="-5" dirty="0">
                <a:solidFill>
                  <a:srgbClr val="005189"/>
                </a:solidFill>
                <a:latin typeface="Arial"/>
                <a:cs typeface="Arial"/>
              </a:rPr>
              <a:t>with  CrayPat!</a:t>
            </a:r>
            <a:endParaRPr sz="2400">
              <a:latin typeface="Arial"/>
              <a:cs typeface="Arial"/>
            </a:endParaRPr>
          </a:p>
          <a:p>
            <a:pPr>
              <a:lnSpc>
                <a:spcPct val="100000"/>
              </a:lnSpc>
            </a:pPr>
            <a:endParaRPr sz="2700">
              <a:latin typeface="Times New Roman"/>
              <a:cs typeface="Times New Roman"/>
            </a:endParaRPr>
          </a:p>
          <a:p>
            <a:pPr marL="241300" marR="5080" indent="-228600">
              <a:lnSpc>
                <a:spcPct val="80000"/>
              </a:lnSpc>
              <a:spcBef>
                <a:spcPts val="1600"/>
              </a:spcBef>
              <a:buChar char="•"/>
              <a:tabLst>
                <a:tab pos="241300" algn="l"/>
              </a:tabLst>
            </a:pPr>
            <a:r>
              <a:rPr sz="2400" dirty="0">
                <a:solidFill>
                  <a:srgbClr val="5E514D"/>
                </a:solidFill>
                <a:latin typeface="Arial"/>
                <a:cs typeface="Arial"/>
              </a:rPr>
              <a:t>Delivers Cray </a:t>
            </a:r>
            <a:r>
              <a:rPr sz="2400" spc="-5" dirty="0">
                <a:solidFill>
                  <a:srgbClr val="5E514D"/>
                </a:solidFill>
                <a:latin typeface="Arial"/>
                <a:cs typeface="Arial"/>
              </a:rPr>
              <a:t>performance tools profiling information for </a:t>
            </a:r>
            <a:r>
              <a:rPr sz="2400" dirty="0">
                <a:solidFill>
                  <a:srgbClr val="5E514D"/>
                </a:solidFill>
                <a:latin typeface="Arial"/>
                <a:cs typeface="Arial"/>
              </a:rPr>
              <a:t>codes </a:t>
            </a:r>
            <a:r>
              <a:rPr sz="2400" spc="-5" dirty="0">
                <a:solidFill>
                  <a:srgbClr val="5E514D"/>
                </a:solidFill>
                <a:latin typeface="Arial"/>
                <a:cs typeface="Arial"/>
              </a:rPr>
              <a:t>that </a:t>
            </a:r>
            <a:r>
              <a:rPr sz="2400" dirty="0">
                <a:solidFill>
                  <a:srgbClr val="5E514D"/>
                </a:solidFill>
                <a:latin typeface="Arial"/>
                <a:cs typeface="Arial"/>
              </a:rPr>
              <a:t>cannot easily  be</a:t>
            </a:r>
            <a:r>
              <a:rPr sz="2400" spc="-10" dirty="0">
                <a:solidFill>
                  <a:srgbClr val="5E514D"/>
                </a:solidFill>
                <a:latin typeface="Arial"/>
                <a:cs typeface="Arial"/>
              </a:rPr>
              <a:t> </a:t>
            </a:r>
            <a:r>
              <a:rPr sz="2400" dirty="0">
                <a:solidFill>
                  <a:srgbClr val="5E514D"/>
                </a:solidFill>
                <a:latin typeface="Arial"/>
                <a:cs typeface="Arial"/>
              </a:rPr>
              <a:t>rebuilt</a:t>
            </a:r>
            <a:endParaRPr sz="2400">
              <a:latin typeface="Arial"/>
              <a:cs typeface="Arial"/>
            </a:endParaRPr>
          </a:p>
          <a:p>
            <a:pPr>
              <a:lnSpc>
                <a:spcPct val="100000"/>
              </a:lnSpc>
              <a:spcBef>
                <a:spcPts val="45"/>
              </a:spcBef>
              <a:buClr>
                <a:srgbClr val="5E514D"/>
              </a:buClr>
              <a:buFont typeface="Arial"/>
              <a:buChar char="•"/>
            </a:pPr>
            <a:endParaRPr sz="3550">
              <a:latin typeface="Times New Roman"/>
              <a:cs typeface="Times New Roman"/>
            </a:endParaRPr>
          </a:p>
          <a:p>
            <a:pPr marL="241300" indent="-228600">
              <a:lnSpc>
                <a:spcPct val="100000"/>
              </a:lnSpc>
              <a:buChar char="•"/>
              <a:tabLst>
                <a:tab pos="241300" algn="l"/>
              </a:tabLst>
            </a:pPr>
            <a:r>
              <a:rPr sz="2400" dirty="0">
                <a:solidFill>
                  <a:srgbClr val="5E514D"/>
                </a:solidFill>
                <a:latin typeface="Arial"/>
                <a:cs typeface="Arial"/>
              </a:rPr>
              <a:t>Makes </a:t>
            </a:r>
            <a:r>
              <a:rPr sz="2400" spc="-5" dirty="0">
                <a:solidFill>
                  <a:srgbClr val="5E514D"/>
                </a:solidFill>
                <a:latin typeface="Arial"/>
                <a:cs typeface="Arial"/>
              </a:rPr>
              <a:t>profiling </a:t>
            </a:r>
            <a:r>
              <a:rPr sz="2400" dirty="0">
                <a:solidFill>
                  <a:srgbClr val="5E514D"/>
                </a:solidFill>
                <a:latin typeface="Arial"/>
                <a:cs typeface="Arial"/>
              </a:rPr>
              <a:t>possible </a:t>
            </a:r>
            <a:r>
              <a:rPr sz="2400" spc="-5" dirty="0">
                <a:solidFill>
                  <a:srgbClr val="5E514D"/>
                </a:solidFill>
                <a:latin typeface="Arial"/>
                <a:cs typeface="Arial"/>
              </a:rPr>
              <a:t>for </a:t>
            </a:r>
            <a:r>
              <a:rPr sz="2400" dirty="0">
                <a:solidFill>
                  <a:srgbClr val="5E514D"/>
                </a:solidFill>
                <a:latin typeface="Arial"/>
                <a:cs typeface="Arial"/>
              </a:rPr>
              <a:t>a wider set of </a:t>
            </a:r>
            <a:r>
              <a:rPr sz="2400" spc="-5" dirty="0">
                <a:solidFill>
                  <a:srgbClr val="5E514D"/>
                </a:solidFill>
                <a:latin typeface="Arial"/>
                <a:cs typeface="Arial"/>
              </a:rPr>
              <a:t>HPC</a:t>
            </a:r>
            <a:r>
              <a:rPr sz="2400" spc="-40" dirty="0">
                <a:solidFill>
                  <a:srgbClr val="5E514D"/>
                </a:solidFill>
                <a:latin typeface="Arial"/>
                <a:cs typeface="Arial"/>
              </a:rPr>
              <a:t> </a:t>
            </a:r>
            <a:r>
              <a:rPr sz="2400" spc="-5" dirty="0">
                <a:solidFill>
                  <a:srgbClr val="5E514D"/>
                </a:solidFill>
                <a:latin typeface="Arial"/>
                <a:cs typeface="Arial"/>
              </a:rPr>
              <a:t>applications</a:t>
            </a:r>
            <a:endParaRPr sz="2400">
              <a:latin typeface="Arial"/>
              <a:cs typeface="Arial"/>
            </a:endParaRPr>
          </a:p>
          <a:p>
            <a:pPr>
              <a:lnSpc>
                <a:spcPct val="100000"/>
              </a:lnSpc>
              <a:spcBef>
                <a:spcPts val="45"/>
              </a:spcBef>
              <a:buClr>
                <a:srgbClr val="5E514D"/>
              </a:buClr>
              <a:buFont typeface="Arial"/>
              <a:buChar char="•"/>
            </a:pPr>
            <a:endParaRPr sz="3550">
              <a:latin typeface="Times New Roman"/>
              <a:cs typeface="Times New Roman"/>
            </a:endParaRPr>
          </a:p>
          <a:p>
            <a:pPr marL="241300" indent="-228600">
              <a:lnSpc>
                <a:spcPct val="100000"/>
              </a:lnSpc>
              <a:buChar char="•"/>
              <a:tabLst>
                <a:tab pos="241300" algn="l"/>
              </a:tabLst>
            </a:pPr>
            <a:r>
              <a:rPr sz="2400" spc="-5" dirty="0">
                <a:solidFill>
                  <a:srgbClr val="5E514D"/>
                </a:solidFill>
                <a:latin typeface="Arial"/>
                <a:cs typeface="Arial"/>
              </a:rPr>
              <a:t>Available starting with perftools</a:t>
            </a:r>
            <a:r>
              <a:rPr sz="2400" spc="-10" dirty="0">
                <a:solidFill>
                  <a:srgbClr val="5E514D"/>
                </a:solidFill>
                <a:latin typeface="Arial"/>
                <a:cs typeface="Arial"/>
              </a:rPr>
              <a:t> </a:t>
            </a:r>
            <a:r>
              <a:rPr sz="2400" spc="-5" dirty="0">
                <a:solidFill>
                  <a:srgbClr val="5E514D"/>
                </a:solidFill>
                <a:latin typeface="Arial"/>
                <a:cs typeface="Arial"/>
              </a:rPr>
              <a:t>7.0.1</a:t>
            </a:r>
            <a:endParaRPr sz="2400">
              <a:latin typeface="Arial"/>
              <a:cs typeface="Arial"/>
            </a:endParaRPr>
          </a:p>
          <a:p>
            <a:pPr>
              <a:lnSpc>
                <a:spcPct val="100000"/>
              </a:lnSpc>
              <a:spcBef>
                <a:spcPts val="20"/>
              </a:spcBef>
              <a:buClr>
                <a:srgbClr val="5E514D"/>
              </a:buClr>
              <a:buFont typeface="Arial"/>
              <a:buChar char="•"/>
            </a:pPr>
            <a:endParaRPr sz="3550">
              <a:latin typeface="Times New Roman"/>
              <a:cs typeface="Times New Roman"/>
            </a:endParaRPr>
          </a:p>
          <a:p>
            <a:pPr marL="241300" indent="-228600">
              <a:lnSpc>
                <a:spcPct val="100000"/>
              </a:lnSpc>
              <a:buChar char="•"/>
              <a:tabLst>
                <a:tab pos="241300" algn="l"/>
              </a:tabLst>
            </a:pPr>
            <a:r>
              <a:rPr sz="2400" spc="-5" dirty="0">
                <a:solidFill>
                  <a:srgbClr val="5E514D"/>
                </a:solidFill>
                <a:latin typeface="Arial"/>
                <a:cs typeface="Arial"/>
              </a:rPr>
              <a:t>Initially targets </a:t>
            </a:r>
            <a:r>
              <a:rPr sz="2400" dirty="0">
                <a:solidFill>
                  <a:srgbClr val="5E514D"/>
                </a:solidFill>
                <a:latin typeface="Arial"/>
                <a:cs typeface="Arial"/>
              </a:rPr>
              <a:t>Cray </a:t>
            </a:r>
            <a:r>
              <a:rPr sz="2400" spc="-5" dirty="0">
                <a:solidFill>
                  <a:srgbClr val="5E514D"/>
                </a:solidFill>
                <a:latin typeface="Arial"/>
                <a:cs typeface="Arial"/>
              </a:rPr>
              <a:t>XC systems </a:t>
            </a:r>
            <a:r>
              <a:rPr sz="2400" dirty="0">
                <a:solidFill>
                  <a:srgbClr val="5E514D"/>
                </a:solidFill>
                <a:latin typeface="Arial"/>
                <a:cs typeface="Arial"/>
              </a:rPr>
              <a:t>running CLE 6 or</a:t>
            </a:r>
            <a:r>
              <a:rPr sz="2400" spc="-25" dirty="0">
                <a:solidFill>
                  <a:srgbClr val="5E514D"/>
                </a:solidFill>
                <a:latin typeface="Arial"/>
                <a:cs typeface="Arial"/>
              </a:rPr>
              <a:t> </a:t>
            </a:r>
            <a:r>
              <a:rPr sz="2400" spc="-5" dirty="0">
                <a:solidFill>
                  <a:srgbClr val="5E514D"/>
                </a:solidFill>
                <a:latin typeface="Arial"/>
                <a:cs typeface="Arial"/>
              </a:rPr>
              <a:t>later</a:t>
            </a:r>
            <a:endParaRPr sz="2400">
              <a:latin typeface="Arial"/>
              <a:cs typeface="Arial"/>
            </a:endParaRPr>
          </a:p>
        </p:txBody>
      </p:sp>
      <p:sp>
        <p:nvSpPr>
          <p:cNvPr id="3" name="object 3"/>
          <p:cNvSpPr txBox="1">
            <a:spLocks noGrp="1"/>
          </p:cNvSpPr>
          <p:nvPr>
            <p:ph type="title"/>
          </p:nvPr>
        </p:nvSpPr>
        <p:spPr>
          <a:xfrm>
            <a:off x="459740" y="334771"/>
            <a:ext cx="1548130" cy="574040"/>
          </a:xfrm>
          <a:prstGeom prst="rect">
            <a:avLst/>
          </a:prstGeom>
        </p:spPr>
        <p:txBody>
          <a:bodyPr vert="horz" wrap="square" lIns="0" tIns="12700" rIns="0" bIns="0" rtlCol="0">
            <a:spAutoFit/>
          </a:bodyPr>
          <a:lstStyle/>
          <a:p>
            <a:pPr marL="12700">
              <a:lnSpc>
                <a:spcPct val="100000"/>
              </a:lnSpc>
              <a:spcBef>
                <a:spcPts val="100"/>
              </a:spcBef>
            </a:pPr>
            <a:r>
              <a:rPr spc="-35" dirty="0"/>
              <a:t>pat_</a:t>
            </a:r>
            <a:r>
              <a:rPr spc="-30" dirty="0"/>
              <a:t>r</a:t>
            </a:r>
            <a:r>
              <a:rPr spc="-35" dirty="0"/>
              <a:t>un</a:t>
            </a:r>
          </a:p>
        </p:txBody>
      </p:sp>
      <p:sp>
        <p:nvSpPr>
          <p:cNvPr id="4" name="object 4"/>
          <p:cNvSpPr/>
          <p:nvPr/>
        </p:nvSpPr>
        <p:spPr>
          <a:xfrm>
            <a:off x="9038742" y="5624659"/>
            <a:ext cx="1761070" cy="7665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37346" y="238163"/>
            <a:ext cx="1965960" cy="819150"/>
          </a:xfrm>
          <a:custGeom>
            <a:avLst/>
            <a:gdLst/>
            <a:ahLst/>
            <a:cxnLst/>
            <a:rect l="l" t="t" r="r" b="b"/>
            <a:pathLst>
              <a:path w="1965960" h="819150">
                <a:moveTo>
                  <a:pt x="939060" y="592632"/>
                </a:moveTo>
                <a:lnTo>
                  <a:pt x="702056" y="592632"/>
                </a:lnTo>
                <a:lnTo>
                  <a:pt x="772134" y="819149"/>
                </a:lnTo>
                <a:lnTo>
                  <a:pt x="939060" y="592632"/>
                </a:lnTo>
                <a:close/>
              </a:path>
              <a:path w="1965960" h="819150">
                <a:moveTo>
                  <a:pt x="1269449" y="566381"/>
                </a:moveTo>
                <a:lnTo>
                  <a:pt x="958405" y="566381"/>
                </a:lnTo>
                <a:lnTo>
                  <a:pt x="1205471" y="748499"/>
                </a:lnTo>
                <a:lnTo>
                  <a:pt x="1269449" y="566381"/>
                </a:lnTo>
                <a:close/>
              </a:path>
              <a:path w="1965960" h="819150">
                <a:moveTo>
                  <a:pt x="1567148" y="548258"/>
                </a:moveTo>
                <a:lnTo>
                  <a:pt x="1275816" y="548258"/>
                </a:lnTo>
                <a:lnTo>
                  <a:pt x="1651177" y="686219"/>
                </a:lnTo>
                <a:lnTo>
                  <a:pt x="1567148" y="548258"/>
                </a:lnTo>
                <a:close/>
              </a:path>
              <a:path w="1965960" h="819150">
                <a:moveTo>
                  <a:pt x="1555135" y="528535"/>
                </a:moveTo>
                <a:lnTo>
                  <a:pt x="515696" y="528535"/>
                </a:lnTo>
                <a:lnTo>
                  <a:pt x="433336" y="668096"/>
                </a:lnTo>
                <a:lnTo>
                  <a:pt x="702056" y="592632"/>
                </a:lnTo>
                <a:lnTo>
                  <a:pt x="939060" y="592632"/>
                </a:lnTo>
                <a:lnTo>
                  <a:pt x="958405" y="566381"/>
                </a:lnTo>
                <a:lnTo>
                  <a:pt x="1269449" y="566381"/>
                </a:lnTo>
                <a:lnTo>
                  <a:pt x="1275816" y="548258"/>
                </a:lnTo>
                <a:lnTo>
                  <a:pt x="1567148" y="548258"/>
                </a:lnTo>
                <a:lnTo>
                  <a:pt x="1555135" y="528535"/>
                </a:lnTo>
                <a:close/>
              </a:path>
              <a:path w="1965960" h="819150">
                <a:moveTo>
                  <a:pt x="33667" y="87033"/>
                </a:moveTo>
                <a:lnTo>
                  <a:pt x="421055" y="288861"/>
                </a:lnTo>
                <a:lnTo>
                  <a:pt x="0" y="326707"/>
                </a:lnTo>
                <a:lnTo>
                  <a:pt x="338696" y="446544"/>
                </a:lnTo>
                <a:lnTo>
                  <a:pt x="12280" y="553186"/>
                </a:lnTo>
                <a:lnTo>
                  <a:pt x="515696" y="528535"/>
                </a:lnTo>
                <a:lnTo>
                  <a:pt x="1555135" y="528535"/>
                </a:lnTo>
                <a:lnTo>
                  <a:pt x="1532153" y="490804"/>
                </a:lnTo>
                <a:lnTo>
                  <a:pt x="1920679" y="490804"/>
                </a:lnTo>
                <a:lnTo>
                  <a:pt x="1602232" y="397243"/>
                </a:lnTo>
                <a:lnTo>
                  <a:pt x="1919808" y="308584"/>
                </a:lnTo>
                <a:lnTo>
                  <a:pt x="1519872" y="277406"/>
                </a:lnTo>
                <a:lnTo>
                  <a:pt x="1573030" y="239674"/>
                </a:lnTo>
                <a:lnTo>
                  <a:pt x="665391" y="239674"/>
                </a:lnTo>
                <a:lnTo>
                  <a:pt x="33667" y="87033"/>
                </a:lnTo>
                <a:close/>
              </a:path>
              <a:path w="1965960" h="819150">
                <a:moveTo>
                  <a:pt x="1920679" y="490804"/>
                </a:moveTo>
                <a:lnTo>
                  <a:pt x="1532153" y="490804"/>
                </a:lnTo>
                <a:lnTo>
                  <a:pt x="1965591" y="503999"/>
                </a:lnTo>
                <a:lnTo>
                  <a:pt x="1920679" y="490804"/>
                </a:lnTo>
                <a:close/>
              </a:path>
              <a:path w="1965960" h="819150">
                <a:moveTo>
                  <a:pt x="760031" y="87033"/>
                </a:moveTo>
                <a:lnTo>
                  <a:pt x="665391" y="239674"/>
                </a:lnTo>
                <a:lnTo>
                  <a:pt x="1573030" y="239674"/>
                </a:lnTo>
                <a:lnTo>
                  <a:pt x="1600816" y="219951"/>
                </a:lnTo>
                <a:lnTo>
                  <a:pt x="982789" y="219951"/>
                </a:lnTo>
                <a:lnTo>
                  <a:pt x="760031" y="87033"/>
                </a:lnTo>
                <a:close/>
              </a:path>
              <a:path w="1965960" h="819150">
                <a:moveTo>
                  <a:pt x="1321498" y="0"/>
                </a:moveTo>
                <a:lnTo>
                  <a:pt x="982789" y="219951"/>
                </a:lnTo>
                <a:lnTo>
                  <a:pt x="1600816" y="219951"/>
                </a:lnTo>
                <a:lnTo>
                  <a:pt x="1626187" y="201942"/>
                </a:lnTo>
                <a:lnTo>
                  <a:pt x="1288097" y="201942"/>
                </a:lnTo>
                <a:lnTo>
                  <a:pt x="1321498" y="0"/>
                </a:lnTo>
                <a:close/>
              </a:path>
              <a:path w="1965960" h="819150">
                <a:moveTo>
                  <a:pt x="1672564" y="169024"/>
                </a:moveTo>
                <a:lnTo>
                  <a:pt x="1288097" y="201942"/>
                </a:lnTo>
                <a:lnTo>
                  <a:pt x="1626187" y="201942"/>
                </a:lnTo>
                <a:lnTo>
                  <a:pt x="1672564" y="169024"/>
                </a:lnTo>
                <a:close/>
              </a:path>
            </a:pathLst>
          </a:custGeom>
          <a:solidFill>
            <a:srgbClr val="FFC000"/>
          </a:solidFill>
        </p:spPr>
        <p:txBody>
          <a:bodyPr wrap="square" lIns="0" tIns="0" rIns="0" bIns="0" rtlCol="0"/>
          <a:lstStyle/>
          <a:p>
            <a:endParaRPr/>
          </a:p>
        </p:txBody>
      </p:sp>
      <p:sp>
        <p:nvSpPr>
          <p:cNvPr id="6" name="object 6"/>
          <p:cNvSpPr/>
          <p:nvPr/>
        </p:nvSpPr>
        <p:spPr>
          <a:xfrm>
            <a:off x="2237346" y="238163"/>
            <a:ext cx="1965960" cy="819150"/>
          </a:xfrm>
          <a:custGeom>
            <a:avLst/>
            <a:gdLst/>
            <a:ahLst/>
            <a:cxnLst/>
            <a:rect l="l" t="t" r="r" b="b"/>
            <a:pathLst>
              <a:path w="1965960" h="819150">
                <a:moveTo>
                  <a:pt x="982794" y="219956"/>
                </a:moveTo>
                <a:lnTo>
                  <a:pt x="1321490" y="0"/>
                </a:lnTo>
                <a:lnTo>
                  <a:pt x="1288100" y="201943"/>
                </a:lnTo>
                <a:lnTo>
                  <a:pt x="1672570" y="169025"/>
                </a:lnTo>
                <a:lnTo>
                  <a:pt x="1519870" y="277411"/>
                </a:lnTo>
                <a:lnTo>
                  <a:pt x="1919811" y="308584"/>
                </a:lnTo>
                <a:lnTo>
                  <a:pt x="1602230" y="397249"/>
                </a:lnTo>
                <a:lnTo>
                  <a:pt x="1965591" y="504004"/>
                </a:lnTo>
                <a:lnTo>
                  <a:pt x="1532160" y="490806"/>
                </a:lnTo>
                <a:lnTo>
                  <a:pt x="1651180" y="686226"/>
                </a:lnTo>
                <a:lnTo>
                  <a:pt x="1275810" y="548260"/>
                </a:lnTo>
                <a:lnTo>
                  <a:pt x="1205470" y="748496"/>
                </a:lnTo>
                <a:lnTo>
                  <a:pt x="958406" y="566388"/>
                </a:lnTo>
                <a:lnTo>
                  <a:pt x="772130" y="819148"/>
                </a:lnTo>
                <a:lnTo>
                  <a:pt x="702061" y="592631"/>
                </a:lnTo>
                <a:lnTo>
                  <a:pt x="433339" y="668099"/>
                </a:lnTo>
                <a:lnTo>
                  <a:pt x="515694" y="528540"/>
                </a:lnTo>
                <a:lnTo>
                  <a:pt x="12284" y="553190"/>
                </a:lnTo>
                <a:lnTo>
                  <a:pt x="338700" y="446549"/>
                </a:lnTo>
                <a:lnTo>
                  <a:pt x="0" y="326711"/>
                </a:lnTo>
                <a:lnTo>
                  <a:pt x="421054" y="288863"/>
                </a:lnTo>
                <a:lnTo>
                  <a:pt x="33669" y="87034"/>
                </a:lnTo>
                <a:lnTo>
                  <a:pt x="665388" y="239677"/>
                </a:lnTo>
                <a:lnTo>
                  <a:pt x="760027" y="87034"/>
                </a:lnTo>
                <a:lnTo>
                  <a:pt x="982794" y="219956"/>
                </a:lnTo>
                <a:close/>
              </a:path>
            </a:pathLst>
          </a:custGeom>
          <a:ln w="12700">
            <a:solidFill>
              <a:srgbClr val="5E514D"/>
            </a:solidFill>
          </a:ln>
        </p:spPr>
        <p:txBody>
          <a:bodyPr wrap="square" lIns="0" tIns="0" rIns="0" bIns="0" rtlCol="0"/>
          <a:lstStyle/>
          <a:p>
            <a:endParaRPr/>
          </a:p>
        </p:txBody>
      </p:sp>
      <p:sp>
        <p:nvSpPr>
          <p:cNvPr id="7" name="object 7"/>
          <p:cNvSpPr txBox="1"/>
          <p:nvPr/>
        </p:nvSpPr>
        <p:spPr>
          <a:xfrm>
            <a:off x="2830779" y="414020"/>
            <a:ext cx="75438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5E514D"/>
                </a:solidFill>
                <a:latin typeface="Arial"/>
                <a:cs typeface="Arial"/>
              </a:rPr>
              <a:t>Ne</a:t>
            </a:r>
            <a:r>
              <a:rPr sz="2400" b="1" spc="-5" dirty="0">
                <a:solidFill>
                  <a:srgbClr val="5E514D"/>
                </a:solidFill>
                <a:latin typeface="Arial"/>
                <a:cs typeface="Arial"/>
              </a:rPr>
              <a:t>w</a:t>
            </a:r>
            <a:r>
              <a:rPr sz="2400" b="1" dirty="0">
                <a:solidFill>
                  <a:srgbClr val="5E514D"/>
                </a:solidFill>
                <a:latin typeface="Arial"/>
                <a:cs typeface="Arial"/>
              </a:rPr>
              <a:t>!</a:t>
            </a:r>
            <a:endParaRPr sz="2400">
              <a:latin typeface="Arial"/>
              <a:cs typeface="Arial"/>
            </a:endParaRPr>
          </a:p>
        </p:txBody>
      </p:sp>
      <p:sp>
        <p:nvSpPr>
          <p:cNvPr id="8" name="object 8"/>
          <p:cNvSpPr txBox="1">
            <a:spLocks noGrp="1"/>
          </p:cNvSpPr>
          <p:nvPr>
            <p:ph type="ftr" sz="quarter" idx="5"/>
          </p:nvPr>
        </p:nvSpPr>
        <p:spPr>
          <a:xfrm>
            <a:off x="0" y="0"/>
            <a:ext cx="0" cy="277640"/>
          </a:xfrm>
          <a:prstGeom prst="rect">
            <a:avLst/>
          </a:prstGeom>
        </p:spPr>
        <p:txBody>
          <a:bodyPr vert="horz" wrap="square" lIns="0" tIns="635" rIns="0" bIns="0" rtlCol="0">
            <a:spAutoFit/>
          </a:bodyPr>
          <a:lstStyle/>
          <a:p>
            <a:pPr marL="12700">
              <a:lnSpc>
                <a:spcPct val="100000"/>
              </a:lnSpc>
              <a:spcBef>
                <a:spcPts val="5"/>
              </a:spcBef>
            </a:pPr>
            <a:endParaRPr spc="-5" dirty="0"/>
          </a:p>
        </p:txBody>
      </p:sp>
      <p:sp>
        <p:nvSpPr>
          <p:cNvPr id="9" name="object 9"/>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t>17</a:t>
            </a:fld>
            <a:endParaRPr dirty="0"/>
          </a:p>
        </p:txBody>
      </p:sp>
    </p:spTree>
    <p:extLst>
      <p:ext uri="{BB962C8B-B14F-4D97-AF65-F5344CB8AC3E}">
        <p14:creationId xmlns:p14="http://schemas.microsoft.com/office/powerpoint/2010/main" val="3565229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90828"/>
            <a:ext cx="11041380" cy="459740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2000" spc="-5" dirty="0">
                <a:solidFill>
                  <a:srgbClr val="005189"/>
                </a:solidFill>
                <a:latin typeface="Arial"/>
                <a:cs typeface="Arial"/>
              </a:rPr>
              <a:t>Identify </a:t>
            </a:r>
            <a:r>
              <a:rPr sz="2000" dirty="0">
                <a:solidFill>
                  <a:srgbClr val="005189"/>
                </a:solidFill>
                <a:latin typeface="Arial"/>
                <a:cs typeface="Arial"/>
              </a:rPr>
              <a:t>slowest </a:t>
            </a:r>
            <a:r>
              <a:rPr sz="2000" spc="-5" dirty="0">
                <a:solidFill>
                  <a:srgbClr val="005189"/>
                </a:solidFill>
                <a:latin typeface="Arial"/>
                <a:cs typeface="Arial"/>
              </a:rPr>
              <a:t>areas </a:t>
            </a:r>
            <a:r>
              <a:rPr sz="2000" dirty="0">
                <a:solidFill>
                  <a:srgbClr val="005189"/>
                </a:solidFill>
                <a:latin typeface="Arial"/>
                <a:cs typeface="Arial"/>
              </a:rPr>
              <a:t>and </a:t>
            </a:r>
            <a:r>
              <a:rPr sz="2000" spc="-5" dirty="0">
                <a:solidFill>
                  <a:srgbClr val="005189"/>
                </a:solidFill>
                <a:latin typeface="Arial"/>
                <a:cs typeface="Arial"/>
              </a:rPr>
              <a:t>notable bottlenecks </a:t>
            </a:r>
            <a:r>
              <a:rPr sz="2000" dirty="0">
                <a:solidFill>
                  <a:srgbClr val="005189"/>
                </a:solidFill>
                <a:latin typeface="Arial"/>
                <a:cs typeface="Arial"/>
              </a:rPr>
              <a:t>of a</a:t>
            </a:r>
            <a:r>
              <a:rPr sz="2000" spc="-70" dirty="0">
                <a:solidFill>
                  <a:srgbClr val="005189"/>
                </a:solidFill>
                <a:latin typeface="Arial"/>
                <a:cs typeface="Arial"/>
              </a:rPr>
              <a:t> </a:t>
            </a:r>
            <a:r>
              <a:rPr sz="2000" spc="-5" dirty="0">
                <a:solidFill>
                  <a:srgbClr val="005189"/>
                </a:solidFill>
                <a:latin typeface="Arial"/>
                <a:cs typeface="Arial"/>
              </a:rPr>
              <a:t>program</a:t>
            </a:r>
            <a:endParaRPr sz="2000">
              <a:latin typeface="Arial"/>
              <a:cs typeface="Arial"/>
            </a:endParaRPr>
          </a:p>
          <a:p>
            <a:pPr marL="698500" lvl="1" indent="-228600">
              <a:lnSpc>
                <a:spcPct val="100000"/>
              </a:lnSpc>
              <a:buChar char="•"/>
              <a:tabLst>
                <a:tab pos="697865" algn="l"/>
                <a:tab pos="698500" algn="l"/>
              </a:tabLst>
            </a:pPr>
            <a:r>
              <a:rPr sz="2000" dirty="0">
                <a:solidFill>
                  <a:srgbClr val="5E514D"/>
                </a:solidFill>
                <a:latin typeface="Arial"/>
                <a:cs typeface="Arial"/>
              </a:rPr>
              <a:t>Use</a:t>
            </a:r>
            <a:r>
              <a:rPr sz="2000" spc="-15" dirty="0">
                <a:solidFill>
                  <a:srgbClr val="5E514D"/>
                </a:solidFill>
                <a:latin typeface="Arial"/>
                <a:cs typeface="Arial"/>
              </a:rPr>
              <a:t> </a:t>
            </a:r>
            <a:r>
              <a:rPr sz="2000" spc="-5" dirty="0">
                <a:solidFill>
                  <a:srgbClr val="005189"/>
                </a:solidFill>
                <a:latin typeface="Courier New"/>
                <a:cs typeface="Courier New"/>
              </a:rPr>
              <a:t>perftools-lite</a:t>
            </a:r>
            <a:endParaRPr sz="2000">
              <a:latin typeface="Courier New"/>
              <a:cs typeface="Courier New"/>
            </a:endParaRPr>
          </a:p>
          <a:p>
            <a:pPr marL="698500" lvl="1" indent="-228600">
              <a:lnSpc>
                <a:spcPct val="100000"/>
              </a:lnSpc>
              <a:spcBef>
                <a:spcPts val="95"/>
              </a:spcBef>
              <a:buChar char="•"/>
              <a:tabLst>
                <a:tab pos="697865" algn="l"/>
                <a:tab pos="698500" algn="l"/>
              </a:tabLst>
            </a:pPr>
            <a:r>
              <a:rPr sz="2000" spc="-5" dirty="0">
                <a:solidFill>
                  <a:srgbClr val="5E514D"/>
                </a:solidFill>
                <a:latin typeface="Arial"/>
                <a:cs typeface="Arial"/>
              </a:rPr>
              <a:t>Good for </a:t>
            </a:r>
            <a:r>
              <a:rPr sz="2000" dirty="0">
                <a:solidFill>
                  <a:srgbClr val="5E514D"/>
                </a:solidFill>
                <a:latin typeface="Arial"/>
                <a:cs typeface="Arial"/>
              </a:rPr>
              <a:t>examining </a:t>
            </a:r>
            <a:r>
              <a:rPr sz="2000" spc="-5" dirty="0">
                <a:solidFill>
                  <a:srgbClr val="5E514D"/>
                </a:solidFill>
                <a:latin typeface="Arial"/>
                <a:cs typeface="Arial"/>
              </a:rPr>
              <a:t>performance characteristics </a:t>
            </a:r>
            <a:r>
              <a:rPr sz="2000" dirty="0">
                <a:solidFill>
                  <a:srgbClr val="5E514D"/>
                </a:solidFill>
                <a:latin typeface="Arial"/>
                <a:cs typeface="Arial"/>
              </a:rPr>
              <a:t>of a </a:t>
            </a:r>
            <a:r>
              <a:rPr sz="2000" spc="-5" dirty="0">
                <a:solidFill>
                  <a:srgbClr val="5E514D"/>
                </a:solidFill>
                <a:latin typeface="Arial"/>
                <a:cs typeface="Arial"/>
              </a:rPr>
              <a:t>program </a:t>
            </a:r>
            <a:r>
              <a:rPr sz="2000" dirty="0">
                <a:solidFill>
                  <a:srgbClr val="5E514D"/>
                </a:solidFill>
                <a:latin typeface="Arial"/>
                <a:cs typeface="Arial"/>
              </a:rPr>
              <a:t>and </a:t>
            </a:r>
            <a:r>
              <a:rPr sz="2000" spc="-5" dirty="0">
                <a:solidFill>
                  <a:srgbClr val="5E514D"/>
                </a:solidFill>
                <a:latin typeface="Arial"/>
                <a:cs typeface="Arial"/>
              </a:rPr>
              <a:t>for </a:t>
            </a:r>
            <a:r>
              <a:rPr sz="2000" dirty="0">
                <a:solidFill>
                  <a:srgbClr val="5E514D"/>
                </a:solidFill>
                <a:latin typeface="Arial"/>
                <a:cs typeface="Arial"/>
              </a:rPr>
              <a:t>scaling</a:t>
            </a:r>
            <a:r>
              <a:rPr sz="2000" spc="-60" dirty="0">
                <a:solidFill>
                  <a:srgbClr val="5E514D"/>
                </a:solidFill>
                <a:latin typeface="Arial"/>
                <a:cs typeface="Arial"/>
              </a:rPr>
              <a:t> </a:t>
            </a:r>
            <a:r>
              <a:rPr sz="2000" dirty="0">
                <a:solidFill>
                  <a:srgbClr val="5E514D"/>
                </a:solidFill>
                <a:latin typeface="Arial"/>
                <a:cs typeface="Arial"/>
              </a:rPr>
              <a:t>analysis</a:t>
            </a:r>
            <a:endParaRPr sz="2000">
              <a:latin typeface="Arial"/>
              <a:cs typeface="Arial"/>
            </a:endParaRPr>
          </a:p>
          <a:p>
            <a:pPr lvl="1">
              <a:lnSpc>
                <a:spcPct val="100000"/>
              </a:lnSpc>
              <a:spcBef>
                <a:spcPts val="5"/>
              </a:spcBef>
              <a:buChar char="•"/>
            </a:pPr>
            <a:endParaRPr sz="2000">
              <a:latin typeface="Times New Roman"/>
              <a:cs typeface="Times New Roman"/>
            </a:endParaRPr>
          </a:p>
          <a:p>
            <a:pPr marL="241300" indent="-228600">
              <a:lnSpc>
                <a:spcPct val="100000"/>
              </a:lnSpc>
              <a:buChar char="•"/>
              <a:tabLst>
                <a:tab pos="240665" algn="l"/>
                <a:tab pos="241300" algn="l"/>
              </a:tabLst>
            </a:pPr>
            <a:r>
              <a:rPr sz="2000" dirty="0">
                <a:solidFill>
                  <a:srgbClr val="005189"/>
                </a:solidFill>
                <a:latin typeface="Arial"/>
                <a:cs typeface="Arial"/>
              </a:rPr>
              <a:t>Focus on </a:t>
            </a:r>
            <a:r>
              <a:rPr sz="2000" spc="-5" dirty="0">
                <a:solidFill>
                  <a:srgbClr val="005189"/>
                </a:solidFill>
                <a:latin typeface="Arial"/>
                <a:cs typeface="Arial"/>
              </a:rPr>
              <a:t>MPI</a:t>
            </a:r>
            <a:r>
              <a:rPr sz="2000" spc="-40" dirty="0">
                <a:solidFill>
                  <a:srgbClr val="005189"/>
                </a:solidFill>
                <a:latin typeface="Arial"/>
                <a:cs typeface="Arial"/>
              </a:rPr>
              <a:t> </a:t>
            </a:r>
            <a:r>
              <a:rPr sz="2000" spc="-5" dirty="0">
                <a:solidFill>
                  <a:srgbClr val="005189"/>
                </a:solidFill>
                <a:latin typeface="Arial"/>
                <a:cs typeface="Arial"/>
              </a:rPr>
              <a:t>communication</a:t>
            </a:r>
            <a:endParaRPr sz="2000">
              <a:latin typeface="Arial"/>
              <a:cs typeface="Arial"/>
            </a:endParaRPr>
          </a:p>
          <a:p>
            <a:pPr marL="698500" marR="930910" lvl="1" indent="-228600">
              <a:lnSpc>
                <a:spcPts val="2180"/>
              </a:lnSpc>
              <a:spcBef>
                <a:spcPts val="254"/>
              </a:spcBef>
              <a:buChar char="•"/>
              <a:tabLst>
                <a:tab pos="697865" algn="l"/>
                <a:tab pos="698500" algn="l"/>
              </a:tabLst>
            </a:pPr>
            <a:r>
              <a:rPr sz="2000" dirty="0">
                <a:solidFill>
                  <a:srgbClr val="5E514D"/>
                </a:solidFill>
                <a:latin typeface="Arial"/>
                <a:cs typeface="Arial"/>
              </a:rPr>
              <a:t>Use </a:t>
            </a:r>
            <a:r>
              <a:rPr sz="2000" spc="-5" dirty="0">
                <a:solidFill>
                  <a:srgbClr val="005189"/>
                </a:solidFill>
                <a:latin typeface="Courier New"/>
                <a:cs typeface="Courier New"/>
              </a:rPr>
              <a:t>perftools-lite</a:t>
            </a:r>
            <a:r>
              <a:rPr sz="2000" spc="-785" dirty="0">
                <a:solidFill>
                  <a:srgbClr val="005189"/>
                </a:solidFill>
                <a:latin typeface="Courier New"/>
                <a:cs typeface="Courier New"/>
              </a:rPr>
              <a:t> </a:t>
            </a:r>
            <a:r>
              <a:rPr sz="2000" spc="-5" dirty="0">
                <a:solidFill>
                  <a:srgbClr val="5E514D"/>
                </a:solidFill>
                <a:latin typeface="Arial"/>
                <a:cs typeface="Arial"/>
              </a:rPr>
              <a:t>first to determine </a:t>
            </a:r>
            <a:r>
              <a:rPr sz="2000" dirty="0">
                <a:solidFill>
                  <a:srgbClr val="5E514D"/>
                </a:solidFill>
                <a:latin typeface="Arial"/>
                <a:cs typeface="Arial"/>
              </a:rPr>
              <a:t>if </a:t>
            </a:r>
            <a:r>
              <a:rPr sz="2000" spc="-5" dirty="0">
                <a:solidFill>
                  <a:srgbClr val="5E514D"/>
                </a:solidFill>
                <a:latin typeface="Arial"/>
                <a:cs typeface="Arial"/>
              </a:rPr>
              <a:t>MPI time </a:t>
            </a:r>
            <a:r>
              <a:rPr sz="2000" dirty="0">
                <a:solidFill>
                  <a:srgbClr val="5E514D"/>
                </a:solidFill>
                <a:latin typeface="Arial"/>
                <a:cs typeface="Arial"/>
              </a:rPr>
              <a:t>is dominant or if </a:t>
            </a:r>
            <a:r>
              <a:rPr sz="2000" spc="-5" dirty="0">
                <a:solidFill>
                  <a:srgbClr val="5E514D"/>
                </a:solidFill>
                <a:latin typeface="Arial"/>
                <a:cs typeface="Arial"/>
              </a:rPr>
              <a:t>there </a:t>
            </a:r>
            <a:r>
              <a:rPr sz="2000" dirty="0">
                <a:solidFill>
                  <a:srgbClr val="5E514D"/>
                </a:solidFill>
                <a:latin typeface="Arial"/>
                <a:cs typeface="Arial"/>
              </a:rPr>
              <a:t>is a load  imbalance </a:t>
            </a:r>
            <a:r>
              <a:rPr sz="2000" spc="-5" dirty="0">
                <a:solidFill>
                  <a:srgbClr val="5E514D"/>
                </a:solidFill>
                <a:latin typeface="Arial"/>
                <a:cs typeface="Arial"/>
              </a:rPr>
              <a:t>between</a:t>
            </a:r>
            <a:r>
              <a:rPr sz="2000" spc="-25" dirty="0">
                <a:solidFill>
                  <a:srgbClr val="5E514D"/>
                </a:solidFill>
                <a:latin typeface="Arial"/>
                <a:cs typeface="Arial"/>
              </a:rPr>
              <a:t> </a:t>
            </a:r>
            <a:r>
              <a:rPr sz="2000" spc="-5" dirty="0">
                <a:solidFill>
                  <a:srgbClr val="5E514D"/>
                </a:solidFill>
                <a:latin typeface="Arial"/>
                <a:cs typeface="Arial"/>
              </a:rPr>
              <a:t>ranks</a:t>
            </a:r>
            <a:endParaRPr sz="2000">
              <a:latin typeface="Arial"/>
              <a:cs typeface="Arial"/>
            </a:endParaRPr>
          </a:p>
          <a:p>
            <a:pPr marL="698500" marR="5080" lvl="1" indent="-228600">
              <a:lnSpc>
                <a:spcPts val="2300"/>
              </a:lnSpc>
              <a:spcBef>
                <a:spcPts val="130"/>
              </a:spcBef>
              <a:buChar char="•"/>
              <a:tabLst>
                <a:tab pos="697865" algn="l"/>
                <a:tab pos="698500" algn="l"/>
              </a:tabLst>
            </a:pPr>
            <a:r>
              <a:rPr sz="2000" dirty="0">
                <a:solidFill>
                  <a:srgbClr val="5E514D"/>
                </a:solidFill>
                <a:latin typeface="Arial"/>
                <a:cs typeface="Arial"/>
              </a:rPr>
              <a:t>Use </a:t>
            </a:r>
            <a:r>
              <a:rPr sz="2000" spc="-5" dirty="0">
                <a:solidFill>
                  <a:srgbClr val="005189"/>
                </a:solidFill>
                <a:latin typeface="Courier New"/>
                <a:cs typeface="Courier New"/>
              </a:rPr>
              <a:t>perftools (pat_build –g mpi) </a:t>
            </a:r>
            <a:r>
              <a:rPr sz="2000" spc="-5" dirty="0">
                <a:solidFill>
                  <a:srgbClr val="5E514D"/>
                </a:solidFill>
                <a:latin typeface="Arial"/>
                <a:cs typeface="Arial"/>
              </a:rPr>
              <a:t>to </a:t>
            </a:r>
            <a:r>
              <a:rPr sz="2000" dirty="0">
                <a:solidFill>
                  <a:srgbClr val="5E514D"/>
                </a:solidFill>
                <a:latin typeface="Arial"/>
                <a:cs typeface="Arial"/>
              </a:rPr>
              <a:t>collect </a:t>
            </a:r>
            <a:r>
              <a:rPr sz="2000" spc="-5" dirty="0">
                <a:solidFill>
                  <a:srgbClr val="5E514D"/>
                </a:solidFill>
                <a:latin typeface="Arial"/>
                <a:cs typeface="Arial"/>
              </a:rPr>
              <a:t>more </a:t>
            </a:r>
            <a:r>
              <a:rPr sz="2000" dirty="0">
                <a:solidFill>
                  <a:srgbClr val="5E514D"/>
                </a:solidFill>
                <a:latin typeface="Arial"/>
                <a:cs typeface="Arial"/>
              </a:rPr>
              <a:t>detailed </a:t>
            </a:r>
            <a:r>
              <a:rPr sz="2000" spc="-5" dirty="0">
                <a:solidFill>
                  <a:srgbClr val="5E514D"/>
                </a:solidFill>
                <a:latin typeface="Arial"/>
                <a:cs typeface="Arial"/>
              </a:rPr>
              <a:t>MPI-specific information  </a:t>
            </a:r>
            <a:r>
              <a:rPr sz="2000" dirty="0">
                <a:solidFill>
                  <a:srgbClr val="5E514D"/>
                </a:solidFill>
                <a:latin typeface="Arial"/>
                <a:cs typeface="Arial"/>
              </a:rPr>
              <a:t>including </a:t>
            </a:r>
            <a:r>
              <a:rPr sz="2000" spc="-5" dirty="0">
                <a:solidFill>
                  <a:srgbClr val="5E514D"/>
                </a:solidFill>
                <a:latin typeface="Arial"/>
                <a:cs typeface="Arial"/>
              </a:rPr>
              <a:t>MPI_SYNC time to detect late arrivers to</a:t>
            </a:r>
            <a:r>
              <a:rPr sz="2000" spc="-45" dirty="0">
                <a:solidFill>
                  <a:srgbClr val="5E514D"/>
                </a:solidFill>
                <a:latin typeface="Arial"/>
                <a:cs typeface="Arial"/>
              </a:rPr>
              <a:t> </a:t>
            </a:r>
            <a:r>
              <a:rPr sz="2000" dirty="0">
                <a:solidFill>
                  <a:srgbClr val="5E514D"/>
                </a:solidFill>
                <a:latin typeface="Arial"/>
                <a:cs typeface="Arial"/>
              </a:rPr>
              <a:t>collectives</a:t>
            </a:r>
            <a:endParaRPr sz="2000">
              <a:latin typeface="Arial"/>
              <a:cs typeface="Arial"/>
            </a:endParaRPr>
          </a:p>
          <a:p>
            <a:pPr marL="698500" lvl="1" indent="-228600">
              <a:lnSpc>
                <a:spcPts val="2345"/>
              </a:lnSpc>
              <a:buChar char="•"/>
              <a:tabLst>
                <a:tab pos="697865" algn="l"/>
                <a:tab pos="698500" algn="l"/>
              </a:tabLst>
            </a:pPr>
            <a:r>
              <a:rPr sz="2000" spc="-5" dirty="0">
                <a:solidFill>
                  <a:srgbClr val="5E514D"/>
                </a:solidFill>
                <a:latin typeface="Arial"/>
                <a:cs typeface="Arial"/>
              </a:rPr>
              <a:t>Good for identifying source </a:t>
            </a:r>
            <a:r>
              <a:rPr sz="2000" dirty="0">
                <a:solidFill>
                  <a:srgbClr val="5E514D"/>
                </a:solidFill>
                <a:latin typeface="Arial"/>
                <a:cs typeface="Arial"/>
              </a:rPr>
              <a:t>of imbalance and scaling analysis at </a:t>
            </a:r>
            <a:r>
              <a:rPr sz="2000" spc="-5" dirty="0">
                <a:solidFill>
                  <a:srgbClr val="5E514D"/>
                </a:solidFill>
                <a:latin typeface="Arial"/>
                <a:cs typeface="Arial"/>
              </a:rPr>
              <a:t>targeted final </a:t>
            </a:r>
            <a:r>
              <a:rPr sz="2000" dirty="0">
                <a:solidFill>
                  <a:srgbClr val="5E514D"/>
                </a:solidFill>
                <a:latin typeface="Arial"/>
                <a:cs typeface="Arial"/>
              </a:rPr>
              <a:t>job</a:t>
            </a:r>
            <a:r>
              <a:rPr sz="2000" spc="-70" dirty="0">
                <a:solidFill>
                  <a:srgbClr val="5E514D"/>
                </a:solidFill>
                <a:latin typeface="Arial"/>
                <a:cs typeface="Arial"/>
              </a:rPr>
              <a:t> </a:t>
            </a:r>
            <a:r>
              <a:rPr sz="2000" dirty="0">
                <a:solidFill>
                  <a:srgbClr val="5E514D"/>
                </a:solidFill>
                <a:latin typeface="Arial"/>
                <a:cs typeface="Arial"/>
              </a:rPr>
              <a:t>size</a:t>
            </a:r>
            <a:endParaRPr sz="2000">
              <a:latin typeface="Arial"/>
              <a:cs typeface="Arial"/>
            </a:endParaRPr>
          </a:p>
          <a:p>
            <a:pPr lvl="1">
              <a:lnSpc>
                <a:spcPct val="100000"/>
              </a:lnSpc>
              <a:spcBef>
                <a:spcPts val="20"/>
              </a:spcBef>
              <a:buChar char="•"/>
            </a:pPr>
            <a:endParaRPr sz="2150">
              <a:latin typeface="Times New Roman"/>
              <a:cs typeface="Times New Roman"/>
            </a:endParaRPr>
          </a:p>
          <a:p>
            <a:pPr marL="241300" indent="-228600">
              <a:lnSpc>
                <a:spcPct val="100000"/>
              </a:lnSpc>
              <a:buChar char="•"/>
              <a:tabLst>
                <a:tab pos="240665" algn="l"/>
                <a:tab pos="241300" algn="l"/>
              </a:tabLst>
            </a:pPr>
            <a:r>
              <a:rPr sz="2000" dirty="0">
                <a:solidFill>
                  <a:srgbClr val="005189"/>
                </a:solidFill>
                <a:latin typeface="Arial"/>
                <a:cs typeface="Arial"/>
              </a:rPr>
              <a:t>Focus on loop</a:t>
            </a:r>
            <a:r>
              <a:rPr sz="2000" spc="-35" dirty="0">
                <a:solidFill>
                  <a:srgbClr val="005189"/>
                </a:solidFill>
                <a:latin typeface="Arial"/>
                <a:cs typeface="Arial"/>
              </a:rPr>
              <a:t> </a:t>
            </a:r>
            <a:r>
              <a:rPr sz="2000" spc="-5" dirty="0">
                <a:solidFill>
                  <a:srgbClr val="005189"/>
                </a:solidFill>
                <a:latin typeface="Arial"/>
                <a:cs typeface="Arial"/>
              </a:rPr>
              <a:t>optimization</a:t>
            </a:r>
            <a:endParaRPr sz="2000">
              <a:latin typeface="Arial"/>
              <a:cs typeface="Arial"/>
            </a:endParaRPr>
          </a:p>
          <a:p>
            <a:pPr marL="698500" lvl="1" indent="-228600">
              <a:lnSpc>
                <a:spcPct val="100000"/>
              </a:lnSpc>
              <a:buChar char="•"/>
              <a:tabLst>
                <a:tab pos="697865" algn="l"/>
                <a:tab pos="698500" algn="l"/>
              </a:tabLst>
            </a:pPr>
            <a:r>
              <a:rPr sz="2000" dirty="0">
                <a:solidFill>
                  <a:srgbClr val="5E514D"/>
                </a:solidFill>
                <a:latin typeface="Arial"/>
                <a:cs typeface="Arial"/>
              </a:rPr>
              <a:t>Use</a:t>
            </a:r>
            <a:r>
              <a:rPr sz="2000" spc="-15" dirty="0">
                <a:solidFill>
                  <a:srgbClr val="5E514D"/>
                </a:solidFill>
                <a:latin typeface="Arial"/>
                <a:cs typeface="Arial"/>
              </a:rPr>
              <a:t> </a:t>
            </a:r>
            <a:r>
              <a:rPr sz="2000" spc="-5" dirty="0">
                <a:solidFill>
                  <a:srgbClr val="005189"/>
                </a:solidFill>
                <a:latin typeface="Courier New"/>
                <a:cs typeface="Courier New"/>
              </a:rPr>
              <a:t>perftools-lite-loops</a:t>
            </a:r>
            <a:endParaRPr sz="2000">
              <a:latin typeface="Courier New"/>
              <a:cs typeface="Courier New"/>
            </a:endParaRPr>
          </a:p>
          <a:p>
            <a:pPr marL="698500" lvl="1" indent="-228600">
              <a:lnSpc>
                <a:spcPct val="100000"/>
              </a:lnSpc>
              <a:spcBef>
                <a:spcPts val="120"/>
              </a:spcBef>
              <a:buChar char="•"/>
              <a:tabLst>
                <a:tab pos="697865" algn="l"/>
                <a:tab pos="698500" algn="l"/>
              </a:tabLst>
            </a:pPr>
            <a:r>
              <a:rPr sz="2000" dirty="0">
                <a:solidFill>
                  <a:srgbClr val="005189"/>
                </a:solidFill>
                <a:latin typeface="Arial"/>
                <a:cs typeface="Arial"/>
              </a:rPr>
              <a:t>Use </a:t>
            </a:r>
            <a:r>
              <a:rPr sz="2000" spc="-5" dirty="0">
                <a:solidFill>
                  <a:srgbClr val="005189"/>
                </a:solidFill>
                <a:latin typeface="Courier New"/>
                <a:cs typeface="Courier New"/>
              </a:rPr>
              <a:t>perftools-lite-hbm </a:t>
            </a:r>
            <a:r>
              <a:rPr sz="2000" spc="-5" dirty="0">
                <a:solidFill>
                  <a:srgbClr val="5E514D"/>
                </a:solidFill>
                <a:latin typeface="Arial"/>
                <a:cs typeface="Arial"/>
              </a:rPr>
              <a:t>for memory </a:t>
            </a:r>
            <a:r>
              <a:rPr sz="2000" spc="-10" dirty="0">
                <a:solidFill>
                  <a:srgbClr val="5E514D"/>
                </a:solidFill>
                <a:latin typeface="Arial"/>
                <a:cs typeface="Arial"/>
              </a:rPr>
              <a:t>traffic</a:t>
            </a:r>
            <a:r>
              <a:rPr sz="2000" spc="-40" dirty="0">
                <a:solidFill>
                  <a:srgbClr val="5E514D"/>
                </a:solidFill>
                <a:latin typeface="Arial"/>
                <a:cs typeface="Arial"/>
              </a:rPr>
              <a:t> </a:t>
            </a:r>
            <a:r>
              <a:rPr sz="2000" dirty="0">
                <a:solidFill>
                  <a:srgbClr val="5E514D"/>
                </a:solidFill>
                <a:latin typeface="Arial"/>
                <a:cs typeface="Arial"/>
              </a:rPr>
              <a:t>analysis</a:t>
            </a:r>
            <a:endParaRPr sz="2000">
              <a:latin typeface="Arial"/>
              <a:cs typeface="Arial"/>
            </a:endParaRPr>
          </a:p>
          <a:p>
            <a:pPr marL="698500" lvl="1" indent="-228600">
              <a:lnSpc>
                <a:spcPct val="100000"/>
              </a:lnSpc>
              <a:spcBef>
                <a:spcPts val="95"/>
              </a:spcBef>
              <a:buChar char="•"/>
              <a:tabLst>
                <a:tab pos="697865" algn="l"/>
                <a:tab pos="698500" algn="l"/>
              </a:tabLst>
            </a:pPr>
            <a:r>
              <a:rPr sz="2000" spc="-5" dirty="0">
                <a:solidFill>
                  <a:srgbClr val="5E514D"/>
                </a:solidFill>
                <a:latin typeface="Arial"/>
                <a:cs typeface="Arial"/>
              </a:rPr>
              <a:t>Good for vectorizing, </a:t>
            </a:r>
            <a:r>
              <a:rPr sz="2000" dirty="0">
                <a:solidFill>
                  <a:srgbClr val="5E514D"/>
                </a:solidFill>
                <a:latin typeface="Arial"/>
                <a:cs typeface="Arial"/>
              </a:rPr>
              <a:t>parallelizing and cache</a:t>
            </a:r>
            <a:r>
              <a:rPr sz="2000" spc="-50" dirty="0">
                <a:solidFill>
                  <a:srgbClr val="5E514D"/>
                </a:solidFill>
                <a:latin typeface="Arial"/>
                <a:cs typeface="Arial"/>
              </a:rPr>
              <a:t> </a:t>
            </a:r>
            <a:r>
              <a:rPr sz="2000" spc="-5" dirty="0">
                <a:solidFill>
                  <a:srgbClr val="5E514D"/>
                </a:solidFill>
                <a:latin typeface="Arial"/>
                <a:cs typeface="Arial"/>
              </a:rPr>
              <a:t>optimization</a:t>
            </a:r>
            <a:endParaRPr sz="2000">
              <a:latin typeface="Arial"/>
              <a:cs typeface="Arial"/>
            </a:endParaRPr>
          </a:p>
        </p:txBody>
      </p:sp>
      <p:sp>
        <p:nvSpPr>
          <p:cNvPr id="4" name="object 4"/>
          <p:cNvSpPr txBox="1">
            <a:spLocks noGrp="1"/>
          </p:cNvSpPr>
          <p:nvPr>
            <p:ph type="ftr" sz="quarter" idx="5"/>
          </p:nvPr>
        </p:nvSpPr>
        <p:spPr>
          <a:xfrm>
            <a:off x="0" y="0"/>
            <a:ext cx="0" cy="277640"/>
          </a:xfrm>
          <a:prstGeom prst="rect">
            <a:avLst/>
          </a:prstGeom>
        </p:spPr>
        <p:txBody>
          <a:bodyPr vert="horz" wrap="square" lIns="0" tIns="635" rIns="0" bIns="0" rtlCol="0">
            <a:spAutoFit/>
          </a:bodyPr>
          <a:lstStyle/>
          <a:p>
            <a:pPr marL="12700">
              <a:lnSpc>
                <a:spcPct val="100000"/>
              </a:lnSpc>
              <a:spcBef>
                <a:spcPts val="5"/>
              </a:spcBef>
            </a:pPr>
            <a:r>
              <a:rPr spc="-5" dirty="0"/>
              <a:t>.</a:t>
            </a:r>
          </a:p>
        </p:txBody>
      </p:sp>
      <p:sp>
        <p:nvSpPr>
          <p:cNvPr id="3" name="object 3"/>
          <p:cNvSpPr txBox="1">
            <a:spLocks noGrp="1"/>
          </p:cNvSpPr>
          <p:nvPr>
            <p:ph type="title"/>
          </p:nvPr>
        </p:nvSpPr>
        <p:spPr>
          <a:xfrm>
            <a:off x="459740" y="334771"/>
            <a:ext cx="5221605" cy="574040"/>
          </a:xfrm>
          <a:prstGeom prst="rect">
            <a:avLst/>
          </a:prstGeom>
        </p:spPr>
        <p:txBody>
          <a:bodyPr vert="horz" wrap="square" lIns="0" tIns="12700" rIns="0" bIns="0" rtlCol="0">
            <a:spAutoFit/>
          </a:bodyPr>
          <a:lstStyle/>
          <a:p>
            <a:pPr marL="12700">
              <a:lnSpc>
                <a:spcPct val="100000"/>
              </a:lnSpc>
              <a:spcBef>
                <a:spcPts val="100"/>
              </a:spcBef>
            </a:pPr>
            <a:r>
              <a:rPr spc="-25" dirty="0"/>
              <a:t>Some </a:t>
            </a:r>
            <a:r>
              <a:rPr spc="-30" dirty="0"/>
              <a:t>Useful</a:t>
            </a:r>
            <a:r>
              <a:rPr spc="-170" dirty="0"/>
              <a:t> </a:t>
            </a:r>
            <a:r>
              <a:rPr spc="-35" dirty="0"/>
              <a:t>Experiments</a:t>
            </a:r>
          </a:p>
        </p:txBody>
      </p:sp>
    </p:spTree>
    <p:extLst>
      <p:ext uri="{BB962C8B-B14F-4D97-AF65-F5344CB8AC3E}">
        <p14:creationId xmlns:p14="http://schemas.microsoft.com/office/powerpoint/2010/main" val="2793430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990451-2194-7246-A796-8982A7334299}"/>
              </a:ext>
            </a:extLst>
          </p:cNvPr>
          <p:cNvSpPr>
            <a:spLocks noGrp="1"/>
          </p:cNvSpPr>
          <p:nvPr>
            <p:ph idx="1"/>
          </p:nvPr>
        </p:nvSpPr>
        <p:spPr/>
        <p:txBody>
          <a:bodyPr/>
          <a:lstStyle/>
          <a:p>
            <a:pPr fontAlgn="t"/>
            <a:endParaRPr lang="en-US" dirty="0"/>
          </a:p>
          <a:p>
            <a:pPr fontAlgn="t"/>
            <a:r>
              <a:rPr lang="en-US" dirty="0" err="1"/>
              <a:t>pat_report</a:t>
            </a:r>
            <a:r>
              <a:rPr lang="en-US" dirty="0"/>
              <a:t> –s </a:t>
            </a:r>
            <a:r>
              <a:rPr lang="en-US" dirty="0" err="1"/>
              <a:t>pe</a:t>
            </a:r>
            <a:r>
              <a:rPr lang="en-US" dirty="0"/>
              <a:t>=ALL</a:t>
            </a:r>
          </a:p>
          <a:p>
            <a:pPr marL="0" indent="0" fontAlgn="t">
              <a:buNone/>
            </a:pPr>
            <a:endParaRPr lang="en-US" dirty="0"/>
          </a:p>
          <a:p>
            <a:pPr fontAlgn="t"/>
            <a:r>
              <a:rPr lang="en-US" dirty="0" err="1"/>
              <a:t>pat_report</a:t>
            </a:r>
            <a:r>
              <a:rPr lang="en-US" dirty="0"/>
              <a:t> –s </a:t>
            </a:r>
            <a:r>
              <a:rPr lang="en-US" dirty="0" err="1"/>
              <a:t>th</a:t>
            </a:r>
            <a:r>
              <a:rPr lang="en-US" dirty="0"/>
              <a:t>=ALL</a:t>
            </a:r>
          </a:p>
          <a:p>
            <a:endParaRPr lang="en-US" dirty="0"/>
          </a:p>
        </p:txBody>
      </p:sp>
      <p:sp>
        <p:nvSpPr>
          <p:cNvPr id="3" name="Title 2">
            <a:extLst>
              <a:ext uri="{FF2B5EF4-FFF2-40B4-BE49-F238E27FC236}">
                <a16:creationId xmlns:a16="http://schemas.microsoft.com/office/drawing/2014/main" id="{823B6B9B-FBAD-EF41-A2E7-19CFCFED8DE3}"/>
              </a:ext>
            </a:extLst>
          </p:cNvPr>
          <p:cNvSpPr>
            <a:spLocks noGrp="1"/>
          </p:cNvSpPr>
          <p:nvPr>
            <p:ph type="title"/>
          </p:nvPr>
        </p:nvSpPr>
        <p:spPr/>
        <p:txBody>
          <a:bodyPr/>
          <a:lstStyle/>
          <a:p>
            <a:pPr algn="ctr"/>
            <a:r>
              <a:rPr lang="en-US" spc="-25" dirty="0"/>
              <a:t>How </a:t>
            </a:r>
            <a:r>
              <a:rPr lang="en-US" spc="-15" dirty="0"/>
              <a:t>Do </a:t>
            </a:r>
            <a:r>
              <a:rPr lang="en-US" dirty="0"/>
              <a:t>I </a:t>
            </a:r>
            <a:r>
              <a:rPr lang="en-US" spc="-25" dirty="0"/>
              <a:t>See </a:t>
            </a:r>
            <a:r>
              <a:rPr lang="en-US" dirty="0"/>
              <a:t>per-Rank </a:t>
            </a:r>
            <a:r>
              <a:rPr lang="en-US" spc="-20" dirty="0"/>
              <a:t>or </a:t>
            </a:r>
            <a:r>
              <a:rPr lang="en-US" dirty="0"/>
              <a:t>per-Thread</a:t>
            </a:r>
            <a:r>
              <a:rPr lang="en-US" spc="-370" dirty="0"/>
              <a:t> </a:t>
            </a:r>
            <a:r>
              <a:rPr lang="en-US" dirty="0"/>
              <a:t>Data?</a:t>
            </a:r>
          </a:p>
        </p:txBody>
      </p:sp>
    </p:spTree>
    <p:extLst>
      <p:ext uri="{BB962C8B-B14F-4D97-AF65-F5344CB8AC3E}">
        <p14:creationId xmlns:p14="http://schemas.microsoft.com/office/powerpoint/2010/main" val="329995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0" y="334771"/>
            <a:ext cx="3343910" cy="574040"/>
          </a:xfrm>
          <a:prstGeom prst="rect">
            <a:avLst/>
          </a:prstGeom>
        </p:spPr>
        <p:txBody>
          <a:bodyPr vert="horz" wrap="square" lIns="0" tIns="12700" rIns="0" bIns="0" rtlCol="0">
            <a:spAutoFit/>
          </a:bodyPr>
          <a:lstStyle/>
          <a:p>
            <a:pPr marL="12700">
              <a:lnSpc>
                <a:spcPct val="100000"/>
              </a:lnSpc>
              <a:spcBef>
                <a:spcPts val="100"/>
              </a:spcBef>
            </a:pPr>
            <a:r>
              <a:rPr spc="-30" dirty="0"/>
              <a:t>Legal</a:t>
            </a:r>
            <a:r>
              <a:rPr spc="-110" dirty="0"/>
              <a:t> </a:t>
            </a:r>
            <a:r>
              <a:rPr spc="-35" dirty="0"/>
              <a:t>Disclaimer</a:t>
            </a:r>
          </a:p>
        </p:txBody>
      </p:sp>
      <p:sp>
        <p:nvSpPr>
          <p:cNvPr id="4" name="object 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 </a:t>
            </a:r>
            <a:r>
              <a:rPr spc="-10" dirty="0"/>
              <a:t>2019 </a:t>
            </a:r>
            <a:r>
              <a:rPr spc="-5" dirty="0"/>
              <a:t>Cray</a:t>
            </a:r>
            <a:r>
              <a:rPr spc="-75" dirty="0"/>
              <a:t> </a:t>
            </a:r>
            <a:r>
              <a:rPr spc="-5" dirty="0"/>
              <a:t>Inc.</a:t>
            </a:r>
          </a:p>
        </p:txBody>
      </p:sp>
      <p:sp>
        <p:nvSpPr>
          <p:cNvPr id="5" name="object 5"/>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t>2</a:t>
            </a:fld>
            <a:endParaRPr dirty="0"/>
          </a:p>
        </p:txBody>
      </p:sp>
      <p:sp>
        <p:nvSpPr>
          <p:cNvPr id="3" name="object 3"/>
          <p:cNvSpPr txBox="1"/>
          <p:nvPr/>
        </p:nvSpPr>
        <p:spPr>
          <a:xfrm>
            <a:off x="570919" y="1342644"/>
            <a:ext cx="10960735" cy="4710430"/>
          </a:xfrm>
          <a:prstGeom prst="rect">
            <a:avLst/>
          </a:prstGeom>
        </p:spPr>
        <p:txBody>
          <a:bodyPr vert="horz" wrap="square" lIns="0" tIns="26670" rIns="0" bIns="0" rtlCol="0">
            <a:spAutoFit/>
          </a:bodyPr>
          <a:lstStyle/>
          <a:p>
            <a:pPr marL="12700" marR="137795">
              <a:lnSpc>
                <a:spcPts val="1610"/>
              </a:lnSpc>
              <a:spcBef>
                <a:spcPts val="210"/>
              </a:spcBef>
            </a:pPr>
            <a:r>
              <a:rPr sz="1400" i="1" spc="-35" dirty="0">
                <a:solidFill>
                  <a:srgbClr val="9C8B86"/>
                </a:solidFill>
                <a:latin typeface="Arial"/>
                <a:cs typeface="Arial"/>
              </a:rPr>
              <a:t>Information</a:t>
            </a:r>
            <a:r>
              <a:rPr sz="1400" i="1" spc="-60" dirty="0">
                <a:solidFill>
                  <a:srgbClr val="9C8B86"/>
                </a:solidFill>
                <a:latin typeface="Arial"/>
                <a:cs typeface="Arial"/>
              </a:rPr>
              <a:t> </a:t>
            </a:r>
            <a:r>
              <a:rPr sz="1400" i="1" spc="-15" dirty="0">
                <a:solidFill>
                  <a:srgbClr val="9C8B86"/>
                </a:solidFill>
                <a:latin typeface="Arial"/>
                <a:cs typeface="Arial"/>
              </a:rPr>
              <a:t>in</a:t>
            </a:r>
            <a:r>
              <a:rPr sz="1400" i="1" spc="-55" dirty="0">
                <a:solidFill>
                  <a:srgbClr val="9C8B86"/>
                </a:solidFill>
                <a:latin typeface="Arial"/>
                <a:cs typeface="Arial"/>
              </a:rPr>
              <a:t> </a:t>
            </a:r>
            <a:r>
              <a:rPr sz="1400" i="1" spc="-25" dirty="0">
                <a:solidFill>
                  <a:srgbClr val="9C8B86"/>
                </a:solidFill>
                <a:latin typeface="Arial"/>
                <a:cs typeface="Arial"/>
              </a:rPr>
              <a:t>this</a:t>
            </a:r>
            <a:r>
              <a:rPr sz="1400" i="1" spc="-55" dirty="0">
                <a:solidFill>
                  <a:srgbClr val="9C8B86"/>
                </a:solidFill>
                <a:latin typeface="Arial"/>
                <a:cs typeface="Arial"/>
              </a:rPr>
              <a:t> </a:t>
            </a:r>
            <a:r>
              <a:rPr sz="1400" i="1" spc="-35" dirty="0">
                <a:solidFill>
                  <a:srgbClr val="9C8B86"/>
                </a:solidFill>
                <a:latin typeface="Arial"/>
                <a:cs typeface="Arial"/>
              </a:rPr>
              <a:t>document</a:t>
            </a:r>
            <a:r>
              <a:rPr sz="1400" i="1" spc="-55" dirty="0">
                <a:solidFill>
                  <a:srgbClr val="9C8B86"/>
                </a:solidFill>
                <a:latin typeface="Arial"/>
                <a:cs typeface="Arial"/>
              </a:rPr>
              <a:t> </a:t>
            </a:r>
            <a:r>
              <a:rPr sz="1400" i="1" spc="-15" dirty="0">
                <a:solidFill>
                  <a:srgbClr val="9C8B86"/>
                </a:solidFill>
                <a:latin typeface="Arial"/>
                <a:cs typeface="Arial"/>
              </a:rPr>
              <a:t>is</a:t>
            </a:r>
            <a:r>
              <a:rPr sz="1400" i="1" spc="-60" dirty="0">
                <a:solidFill>
                  <a:srgbClr val="9C8B86"/>
                </a:solidFill>
                <a:latin typeface="Arial"/>
                <a:cs typeface="Arial"/>
              </a:rPr>
              <a:t> </a:t>
            </a:r>
            <a:r>
              <a:rPr sz="1400" i="1" spc="-30" dirty="0">
                <a:solidFill>
                  <a:srgbClr val="9C8B86"/>
                </a:solidFill>
                <a:latin typeface="Arial"/>
                <a:cs typeface="Arial"/>
              </a:rPr>
              <a:t>provided</a:t>
            </a:r>
            <a:r>
              <a:rPr sz="1400" i="1" spc="-55" dirty="0">
                <a:solidFill>
                  <a:srgbClr val="9C8B86"/>
                </a:solidFill>
                <a:latin typeface="Arial"/>
                <a:cs typeface="Arial"/>
              </a:rPr>
              <a:t> </a:t>
            </a:r>
            <a:r>
              <a:rPr sz="1400" i="1" spc="-15" dirty="0">
                <a:solidFill>
                  <a:srgbClr val="9C8B86"/>
                </a:solidFill>
                <a:latin typeface="Arial"/>
                <a:cs typeface="Arial"/>
              </a:rPr>
              <a:t>in</a:t>
            </a:r>
            <a:r>
              <a:rPr sz="1400" i="1" spc="-55" dirty="0">
                <a:solidFill>
                  <a:srgbClr val="9C8B86"/>
                </a:solidFill>
                <a:latin typeface="Arial"/>
                <a:cs typeface="Arial"/>
              </a:rPr>
              <a:t> </a:t>
            </a:r>
            <a:r>
              <a:rPr sz="1400" i="1" spc="-35" dirty="0">
                <a:solidFill>
                  <a:srgbClr val="9C8B86"/>
                </a:solidFill>
                <a:latin typeface="Arial"/>
                <a:cs typeface="Arial"/>
              </a:rPr>
              <a:t>connection</a:t>
            </a:r>
            <a:r>
              <a:rPr sz="1400" i="1" spc="-55" dirty="0">
                <a:solidFill>
                  <a:srgbClr val="9C8B86"/>
                </a:solidFill>
                <a:latin typeface="Arial"/>
                <a:cs typeface="Arial"/>
              </a:rPr>
              <a:t> </a:t>
            </a:r>
            <a:r>
              <a:rPr sz="1400" i="1" spc="-25" dirty="0">
                <a:solidFill>
                  <a:srgbClr val="9C8B86"/>
                </a:solidFill>
                <a:latin typeface="Arial"/>
                <a:cs typeface="Arial"/>
              </a:rPr>
              <a:t>with</a:t>
            </a:r>
            <a:r>
              <a:rPr sz="1400" i="1" spc="-60" dirty="0">
                <a:solidFill>
                  <a:srgbClr val="9C8B86"/>
                </a:solidFill>
                <a:latin typeface="Arial"/>
                <a:cs typeface="Arial"/>
              </a:rPr>
              <a:t> </a:t>
            </a:r>
            <a:r>
              <a:rPr sz="1400" i="1" spc="-25" dirty="0">
                <a:solidFill>
                  <a:srgbClr val="9C8B86"/>
                </a:solidFill>
                <a:latin typeface="Arial"/>
                <a:cs typeface="Arial"/>
              </a:rPr>
              <a:t>Cray</a:t>
            </a:r>
            <a:r>
              <a:rPr sz="1400" i="1" spc="-55" dirty="0">
                <a:solidFill>
                  <a:srgbClr val="9C8B86"/>
                </a:solidFill>
                <a:latin typeface="Arial"/>
                <a:cs typeface="Arial"/>
              </a:rPr>
              <a:t> </a:t>
            </a:r>
            <a:r>
              <a:rPr sz="1400" i="1" spc="-30" dirty="0">
                <a:solidFill>
                  <a:srgbClr val="9C8B86"/>
                </a:solidFill>
                <a:latin typeface="Arial"/>
                <a:cs typeface="Arial"/>
              </a:rPr>
              <a:t>Inc.</a:t>
            </a:r>
            <a:r>
              <a:rPr sz="1400" i="1" spc="-55" dirty="0">
                <a:solidFill>
                  <a:srgbClr val="9C8B86"/>
                </a:solidFill>
                <a:latin typeface="Arial"/>
                <a:cs typeface="Arial"/>
              </a:rPr>
              <a:t> </a:t>
            </a:r>
            <a:r>
              <a:rPr sz="1400" i="1" spc="-35" dirty="0">
                <a:solidFill>
                  <a:srgbClr val="9C8B86"/>
                </a:solidFill>
                <a:latin typeface="Arial"/>
                <a:cs typeface="Arial"/>
              </a:rPr>
              <a:t>products.</a:t>
            </a:r>
            <a:r>
              <a:rPr sz="1400" i="1" spc="-55" dirty="0">
                <a:solidFill>
                  <a:srgbClr val="9C8B86"/>
                </a:solidFill>
                <a:latin typeface="Arial"/>
                <a:cs typeface="Arial"/>
              </a:rPr>
              <a:t> </a:t>
            </a:r>
            <a:r>
              <a:rPr sz="1400" i="1" spc="-15" dirty="0">
                <a:solidFill>
                  <a:srgbClr val="9C8B86"/>
                </a:solidFill>
                <a:latin typeface="Arial"/>
                <a:cs typeface="Arial"/>
              </a:rPr>
              <a:t>No</a:t>
            </a:r>
            <a:r>
              <a:rPr sz="1400" i="1" spc="-60" dirty="0">
                <a:solidFill>
                  <a:srgbClr val="9C8B86"/>
                </a:solidFill>
                <a:latin typeface="Arial"/>
                <a:cs typeface="Arial"/>
              </a:rPr>
              <a:t> </a:t>
            </a:r>
            <a:r>
              <a:rPr sz="1400" i="1" spc="-30" dirty="0">
                <a:solidFill>
                  <a:srgbClr val="9C8B86"/>
                </a:solidFill>
                <a:latin typeface="Arial"/>
                <a:cs typeface="Arial"/>
              </a:rPr>
              <a:t>license,</a:t>
            </a:r>
            <a:r>
              <a:rPr sz="1400" i="1" spc="-55" dirty="0">
                <a:solidFill>
                  <a:srgbClr val="9C8B86"/>
                </a:solidFill>
                <a:latin typeface="Arial"/>
                <a:cs typeface="Arial"/>
              </a:rPr>
              <a:t> </a:t>
            </a:r>
            <a:r>
              <a:rPr sz="1400" i="1" spc="-30" dirty="0">
                <a:solidFill>
                  <a:srgbClr val="9C8B86"/>
                </a:solidFill>
                <a:latin typeface="Arial"/>
                <a:cs typeface="Arial"/>
              </a:rPr>
              <a:t>express</a:t>
            </a:r>
            <a:r>
              <a:rPr sz="1400" i="1" spc="-55" dirty="0">
                <a:solidFill>
                  <a:srgbClr val="9C8B86"/>
                </a:solidFill>
                <a:latin typeface="Arial"/>
                <a:cs typeface="Arial"/>
              </a:rPr>
              <a:t> </a:t>
            </a:r>
            <a:r>
              <a:rPr sz="1400" i="1" spc="-20" dirty="0">
                <a:solidFill>
                  <a:srgbClr val="9C8B86"/>
                </a:solidFill>
                <a:latin typeface="Arial"/>
                <a:cs typeface="Arial"/>
              </a:rPr>
              <a:t>or</a:t>
            </a:r>
            <a:r>
              <a:rPr sz="1400" i="1" spc="-60" dirty="0">
                <a:solidFill>
                  <a:srgbClr val="9C8B86"/>
                </a:solidFill>
                <a:latin typeface="Arial"/>
                <a:cs typeface="Arial"/>
              </a:rPr>
              <a:t> </a:t>
            </a:r>
            <a:r>
              <a:rPr sz="1400" i="1" spc="-30" dirty="0">
                <a:solidFill>
                  <a:srgbClr val="9C8B86"/>
                </a:solidFill>
                <a:latin typeface="Arial"/>
                <a:cs typeface="Arial"/>
              </a:rPr>
              <a:t>implied,</a:t>
            </a:r>
            <a:r>
              <a:rPr sz="1400" i="1" spc="-60" dirty="0">
                <a:solidFill>
                  <a:srgbClr val="9C8B86"/>
                </a:solidFill>
                <a:latin typeface="Arial"/>
                <a:cs typeface="Arial"/>
              </a:rPr>
              <a:t> </a:t>
            </a:r>
            <a:r>
              <a:rPr sz="1400" i="1" spc="-20" dirty="0">
                <a:solidFill>
                  <a:srgbClr val="9C8B86"/>
                </a:solidFill>
                <a:latin typeface="Arial"/>
                <a:cs typeface="Arial"/>
              </a:rPr>
              <a:t>to</a:t>
            </a:r>
            <a:r>
              <a:rPr sz="1400" i="1" spc="-55" dirty="0">
                <a:solidFill>
                  <a:srgbClr val="9C8B86"/>
                </a:solidFill>
                <a:latin typeface="Arial"/>
                <a:cs typeface="Arial"/>
              </a:rPr>
              <a:t> </a:t>
            </a:r>
            <a:r>
              <a:rPr sz="1400" i="1" spc="-25" dirty="0">
                <a:solidFill>
                  <a:srgbClr val="9C8B86"/>
                </a:solidFill>
                <a:latin typeface="Arial"/>
                <a:cs typeface="Arial"/>
              </a:rPr>
              <a:t>any</a:t>
            </a:r>
            <a:r>
              <a:rPr sz="1400" i="1" spc="-55" dirty="0">
                <a:solidFill>
                  <a:srgbClr val="9C8B86"/>
                </a:solidFill>
                <a:latin typeface="Arial"/>
                <a:cs typeface="Arial"/>
              </a:rPr>
              <a:t> </a:t>
            </a:r>
            <a:r>
              <a:rPr sz="1400" i="1" spc="-35" dirty="0">
                <a:solidFill>
                  <a:srgbClr val="9C8B86"/>
                </a:solidFill>
                <a:latin typeface="Arial"/>
                <a:cs typeface="Arial"/>
              </a:rPr>
              <a:t>intellectual</a:t>
            </a:r>
            <a:r>
              <a:rPr sz="1400" i="1" spc="-50" dirty="0">
                <a:solidFill>
                  <a:srgbClr val="9C8B86"/>
                </a:solidFill>
                <a:latin typeface="Arial"/>
                <a:cs typeface="Arial"/>
              </a:rPr>
              <a:t> </a:t>
            </a:r>
            <a:r>
              <a:rPr sz="1400" i="1" spc="-35" dirty="0">
                <a:solidFill>
                  <a:srgbClr val="9C8B86"/>
                </a:solidFill>
                <a:latin typeface="Arial"/>
                <a:cs typeface="Arial"/>
              </a:rPr>
              <a:t>property</a:t>
            </a:r>
            <a:r>
              <a:rPr sz="1400" i="1" spc="-60" dirty="0">
                <a:solidFill>
                  <a:srgbClr val="9C8B86"/>
                </a:solidFill>
                <a:latin typeface="Arial"/>
                <a:cs typeface="Arial"/>
              </a:rPr>
              <a:t> </a:t>
            </a:r>
            <a:r>
              <a:rPr sz="1400" i="1" spc="-30" dirty="0">
                <a:solidFill>
                  <a:srgbClr val="9C8B86"/>
                </a:solidFill>
                <a:latin typeface="Arial"/>
                <a:cs typeface="Arial"/>
              </a:rPr>
              <a:t>rights</a:t>
            </a:r>
            <a:r>
              <a:rPr sz="1400" i="1" spc="-55" dirty="0">
                <a:solidFill>
                  <a:srgbClr val="9C8B86"/>
                </a:solidFill>
                <a:latin typeface="Arial"/>
                <a:cs typeface="Arial"/>
              </a:rPr>
              <a:t> </a:t>
            </a:r>
            <a:r>
              <a:rPr sz="1400" i="1" spc="-15" dirty="0">
                <a:solidFill>
                  <a:srgbClr val="9C8B86"/>
                </a:solidFill>
                <a:latin typeface="Arial"/>
                <a:cs typeface="Arial"/>
              </a:rPr>
              <a:t>is  </a:t>
            </a:r>
            <a:r>
              <a:rPr sz="1400" i="1" spc="-30" dirty="0">
                <a:solidFill>
                  <a:srgbClr val="9C8B86"/>
                </a:solidFill>
                <a:latin typeface="Arial"/>
                <a:cs typeface="Arial"/>
              </a:rPr>
              <a:t>granted </a:t>
            </a:r>
            <a:r>
              <a:rPr sz="1400" i="1" spc="-20" dirty="0">
                <a:solidFill>
                  <a:srgbClr val="9C8B86"/>
                </a:solidFill>
                <a:latin typeface="Arial"/>
                <a:cs typeface="Arial"/>
              </a:rPr>
              <a:t>by </a:t>
            </a:r>
            <a:r>
              <a:rPr sz="1400" i="1" spc="-25" dirty="0">
                <a:solidFill>
                  <a:srgbClr val="9C8B86"/>
                </a:solidFill>
                <a:latin typeface="Arial"/>
                <a:cs typeface="Arial"/>
              </a:rPr>
              <a:t>this</a:t>
            </a:r>
            <a:r>
              <a:rPr sz="1400" i="1" spc="-155" dirty="0">
                <a:solidFill>
                  <a:srgbClr val="9C8B86"/>
                </a:solidFill>
                <a:latin typeface="Arial"/>
                <a:cs typeface="Arial"/>
              </a:rPr>
              <a:t> </a:t>
            </a:r>
            <a:r>
              <a:rPr sz="1400" i="1" spc="-35" dirty="0">
                <a:solidFill>
                  <a:srgbClr val="9C8B86"/>
                </a:solidFill>
                <a:latin typeface="Arial"/>
                <a:cs typeface="Arial"/>
              </a:rPr>
              <a:t>document.</a:t>
            </a:r>
            <a:endParaRPr sz="1400">
              <a:latin typeface="Arial"/>
              <a:cs typeface="Arial"/>
            </a:endParaRPr>
          </a:p>
          <a:p>
            <a:pPr>
              <a:lnSpc>
                <a:spcPct val="100000"/>
              </a:lnSpc>
              <a:spcBef>
                <a:spcPts val="50"/>
              </a:spcBef>
            </a:pPr>
            <a:endParaRPr sz="1150">
              <a:latin typeface="Times New Roman"/>
              <a:cs typeface="Times New Roman"/>
            </a:endParaRPr>
          </a:p>
          <a:p>
            <a:pPr marL="12700">
              <a:lnSpc>
                <a:spcPct val="100000"/>
              </a:lnSpc>
            </a:pPr>
            <a:r>
              <a:rPr sz="1400" i="1" spc="-25" dirty="0">
                <a:solidFill>
                  <a:srgbClr val="9C8B86"/>
                </a:solidFill>
                <a:latin typeface="Arial"/>
                <a:cs typeface="Arial"/>
              </a:rPr>
              <a:t>Cray</a:t>
            </a:r>
            <a:r>
              <a:rPr sz="1400" i="1" spc="-65" dirty="0">
                <a:solidFill>
                  <a:srgbClr val="9C8B86"/>
                </a:solidFill>
                <a:latin typeface="Arial"/>
                <a:cs typeface="Arial"/>
              </a:rPr>
              <a:t> </a:t>
            </a:r>
            <a:r>
              <a:rPr sz="1400" i="1" spc="-25" dirty="0">
                <a:solidFill>
                  <a:srgbClr val="9C8B86"/>
                </a:solidFill>
                <a:latin typeface="Arial"/>
                <a:cs typeface="Arial"/>
              </a:rPr>
              <a:t>Inc.</a:t>
            </a:r>
            <a:r>
              <a:rPr sz="1400" i="1" spc="-65" dirty="0">
                <a:solidFill>
                  <a:srgbClr val="9C8B86"/>
                </a:solidFill>
                <a:latin typeface="Arial"/>
                <a:cs typeface="Arial"/>
              </a:rPr>
              <a:t> </a:t>
            </a:r>
            <a:r>
              <a:rPr sz="1400" i="1" spc="-25" dirty="0">
                <a:solidFill>
                  <a:srgbClr val="9C8B86"/>
                </a:solidFill>
                <a:latin typeface="Arial"/>
                <a:cs typeface="Arial"/>
              </a:rPr>
              <a:t>may</a:t>
            </a:r>
            <a:r>
              <a:rPr sz="1400" i="1" spc="-65" dirty="0">
                <a:solidFill>
                  <a:srgbClr val="9C8B86"/>
                </a:solidFill>
                <a:latin typeface="Arial"/>
                <a:cs typeface="Arial"/>
              </a:rPr>
              <a:t> </a:t>
            </a:r>
            <a:r>
              <a:rPr sz="1400" i="1" spc="-25" dirty="0">
                <a:solidFill>
                  <a:srgbClr val="9C8B86"/>
                </a:solidFill>
                <a:latin typeface="Arial"/>
                <a:cs typeface="Arial"/>
              </a:rPr>
              <a:t>make</a:t>
            </a:r>
            <a:r>
              <a:rPr sz="1400" i="1" spc="-65" dirty="0">
                <a:solidFill>
                  <a:srgbClr val="9C8B86"/>
                </a:solidFill>
                <a:latin typeface="Arial"/>
                <a:cs typeface="Arial"/>
              </a:rPr>
              <a:t> </a:t>
            </a:r>
            <a:r>
              <a:rPr sz="1400" i="1" spc="-30" dirty="0">
                <a:solidFill>
                  <a:srgbClr val="9C8B86"/>
                </a:solidFill>
                <a:latin typeface="Arial"/>
                <a:cs typeface="Arial"/>
              </a:rPr>
              <a:t>changes</a:t>
            </a:r>
            <a:r>
              <a:rPr sz="1400" i="1" spc="-65" dirty="0">
                <a:solidFill>
                  <a:srgbClr val="9C8B86"/>
                </a:solidFill>
                <a:latin typeface="Arial"/>
                <a:cs typeface="Arial"/>
              </a:rPr>
              <a:t> </a:t>
            </a:r>
            <a:r>
              <a:rPr sz="1400" i="1" spc="-20" dirty="0">
                <a:solidFill>
                  <a:srgbClr val="9C8B86"/>
                </a:solidFill>
                <a:latin typeface="Arial"/>
                <a:cs typeface="Arial"/>
              </a:rPr>
              <a:t>to</a:t>
            </a:r>
            <a:r>
              <a:rPr sz="1400" i="1" spc="-60" dirty="0">
                <a:solidFill>
                  <a:srgbClr val="9C8B86"/>
                </a:solidFill>
                <a:latin typeface="Arial"/>
                <a:cs typeface="Arial"/>
              </a:rPr>
              <a:t> </a:t>
            </a:r>
            <a:r>
              <a:rPr sz="1400" i="1" spc="-35" dirty="0">
                <a:solidFill>
                  <a:srgbClr val="9C8B86"/>
                </a:solidFill>
                <a:latin typeface="Arial"/>
                <a:cs typeface="Arial"/>
              </a:rPr>
              <a:t>specifications</a:t>
            </a:r>
            <a:r>
              <a:rPr sz="1400" i="1" spc="-65"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30" dirty="0">
                <a:solidFill>
                  <a:srgbClr val="9C8B86"/>
                </a:solidFill>
                <a:latin typeface="Arial"/>
                <a:cs typeface="Arial"/>
              </a:rPr>
              <a:t>product</a:t>
            </a:r>
            <a:r>
              <a:rPr sz="1400" i="1" spc="-65" dirty="0">
                <a:solidFill>
                  <a:srgbClr val="9C8B86"/>
                </a:solidFill>
                <a:latin typeface="Arial"/>
                <a:cs typeface="Arial"/>
              </a:rPr>
              <a:t> </a:t>
            </a:r>
            <a:r>
              <a:rPr sz="1400" i="1" spc="-35" dirty="0">
                <a:solidFill>
                  <a:srgbClr val="9C8B86"/>
                </a:solidFill>
                <a:latin typeface="Arial"/>
                <a:cs typeface="Arial"/>
              </a:rPr>
              <a:t>descriptions</a:t>
            </a:r>
            <a:r>
              <a:rPr sz="1400" i="1" spc="-65" dirty="0">
                <a:solidFill>
                  <a:srgbClr val="9C8B86"/>
                </a:solidFill>
                <a:latin typeface="Arial"/>
                <a:cs typeface="Arial"/>
              </a:rPr>
              <a:t> </a:t>
            </a:r>
            <a:r>
              <a:rPr sz="1400" i="1" spc="-20" dirty="0">
                <a:solidFill>
                  <a:srgbClr val="9C8B86"/>
                </a:solidFill>
                <a:latin typeface="Arial"/>
                <a:cs typeface="Arial"/>
              </a:rPr>
              <a:t>at</a:t>
            </a:r>
            <a:r>
              <a:rPr sz="1400" i="1" spc="-65" dirty="0">
                <a:solidFill>
                  <a:srgbClr val="9C8B86"/>
                </a:solidFill>
                <a:latin typeface="Arial"/>
                <a:cs typeface="Arial"/>
              </a:rPr>
              <a:t> </a:t>
            </a:r>
            <a:r>
              <a:rPr sz="1400" i="1" spc="-25" dirty="0">
                <a:solidFill>
                  <a:srgbClr val="9C8B86"/>
                </a:solidFill>
                <a:latin typeface="Arial"/>
                <a:cs typeface="Arial"/>
              </a:rPr>
              <a:t>any</a:t>
            </a:r>
            <a:r>
              <a:rPr sz="1400" i="1" spc="-60" dirty="0">
                <a:solidFill>
                  <a:srgbClr val="9C8B86"/>
                </a:solidFill>
                <a:latin typeface="Arial"/>
                <a:cs typeface="Arial"/>
              </a:rPr>
              <a:t> </a:t>
            </a:r>
            <a:r>
              <a:rPr sz="1400" i="1" spc="-30" dirty="0">
                <a:solidFill>
                  <a:srgbClr val="9C8B86"/>
                </a:solidFill>
                <a:latin typeface="Arial"/>
                <a:cs typeface="Arial"/>
              </a:rPr>
              <a:t>time,</a:t>
            </a:r>
            <a:r>
              <a:rPr sz="1400" i="1" spc="-65" dirty="0">
                <a:solidFill>
                  <a:srgbClr val="9C8B86"/>
                </a:solidFill>
                <a:latin typeface="Arial"/>
                <a:cs typeface="Arial"/>
              </a:rPr>
              <a:t> </a:t>
            </a:r>
            <a:r>
              <a:rPr sz="1400" i="1" spc="-30" dirty="0">
                <a:solidFill>
                  <a:srgbClr val="9C8B86"/>
                </a:solidFill>
                <a:latin typeface="Arial"/>
                <a:cs typeface="Arial"/>
              </a:rPr>
              <a:t>without</a:t>
            </a:r>
            <a:r>
              <a:rPr sz="1400" i="1" spc="-65" dirty="0">
                <a:solidFill>
                  <a:srgbClr val="9C8B86"/>
                </a:solidFill>
                <a:latin typeface="Arial"/>
                <a:cs typeface="Arial"/>
              </a:rPr>
              <a:t> </a:t>
            </a:r>
            <a:r>
              <a:rPr sz="1400" i="1" spc="-30" dirty="0">
                <a:solidFill>
                  <a:srgbClr val="9C8B86"/>
                </a:solidFill>
                <a:latin typeface="Arial"/>
                <a:cs typeface="Arial"/>
              </a:rPr>
              <a:t>notice.</a:t>
            </a:r>
            <a:endParaRPr sz="1400">
              <a:latin typeface="Arial"/>
              <a:cs typeface="Arial"/>
            </a:endParaRPr>
          </a:p>
          <a:p>
            <a:pPr>
              <a:lnSpc>
                <a:spcPct val="100000"/>
              </a:lnSpc>
              <a:spcBef>
                <a:spcPts val="35"/>
              </a:spcBef>
            </a:pPr>
            <a:endParaRPr sz="1200">
              <a:latin typeface="Times New Roman"/>
              <a:cs typeface="Times New Roman"/>
            </a:endParaRPr>
          </a:p>
          <a:p>
            <a:pPr marL="12700">
              <a:lnSpc>
                <a:spcPct val="100000"/>
              </a:lnSpc>
            </a:pPr>
            <a:r>
              <a:rPr sz="1400" i="1" spc="-20" dirty="0">
                <a:solidFill>
                  <a:srgbClr val="9C8B86"/>
                </a:solidFill>
                <a:latin typeface="Arial"/>
                <a:cs typeface="Arial"/>
              </a:rPr>
              <a:t>All</a:t>
            </a:r>
            <a:r>
              <a:rPr sz="1400" i="1" spc="-60" dirty="0">
                <a:solidFill>
                  <a:srgbClr val="9C8B86"/>
                </a:solidFill>
                <a:latin typeface="Arial"/>
                <a:cs typeface="Arial"/>
              </a:rPr>
              <a:t> </a:t>
            </a:r>
            <a:r>
              <a:rPr sz="1400" i="1" spc="-35" dirty="0">
                <a:solidFill>
                  <a:srgbClr val="9C8B86"/>
                </a:solidFill>
                <a:latin typeface="Arial"/>
                <a:cs typeface="Arial"/>
              </a:rPr>
              <a:t>products,</a:t>
            </a:r>
            <a:r>
              <a:rPr sz="1400" i="1" spc="-65" dirty="0">
                <a:solidFill>
                  <a:srgbClr val="9C8B86"/>
                </a:solidFill>
                <a:latin typeface="Arial"/>
                <a:cs typeface="Arial"/>
              </a:rPr>
              <a:t> </a:t>
            </a:r>
            <a:r>
              <a:rPr sz="1400" i="1" spc="-30" dirty="0">
                <a:solidFill>
                  <a:srgbClr val="9C8B86"/>
                </a:solidFill>
                <a:latin typeface="Arial"/>
                <a:cs typeface="Arial"/>
              </a:rPr>
              <a:t>dates</a:t>
            </a:r>
            <a:r>
              <a:rPr sz="1400" i="1" spc="-60" dirty="0">
                <a:solidFill>
                  <a:srgbClr val="9C8B86"/>
                </a:solidFill>
                <a:latin typeface="Arial"/>
                <a:cs typeface="Arial"/>
              </a:rPr>
              <a:t> </a:t>
            </a:r>
            <a:r>
              <a:rPr sz="1400" i="1" spc="-25" dirty="0">
                <a:solidFill>
                  <a:srgbClr val="9C8B86"/>
                </a:solidFill>
                <a:latin typeface="Arial"/>
                <a:cs typeface="Arial"/>
              </a:rPr>
              <a:t>and</a:t>
            </a:r>
            <a:r>
              <a:rPr sz="1400" i="1" spc="-70" dirty="0">
                <a:solidFill>
                  <a:srgbClr val="9C8B86"/>
                </a:solidFill>
                <a:latin typeface="Arial"/>
                <a:cs typeface="Arial"/>
              </a:rPr>
              <a:t> </a:t>
            </a:r>
            <a:r>
              <a:rPr sz="1400" i="1" spc="-30" dirty="0">
                <a:solidFill>
                  <a:srgbClr val="9C8B86"/>
                </a:solidFill>
                <a:latin typeface="Arial"/>
                <a:cs typeface="Arial"/>
              </a:rPr>
              <a:t>figures</a:t>
            </a:r>
            <a:r>
              <a:rPr sz="1400" i="1" spc="-60" dirty="0">
                <a:solidFill>
                  <a:srgbClr val="9C8B86"/>
                </a:solidFill>
                <a:latin typeface="Arial"/>
                <a:cs typeface="Arial"/>
              </a:rPr>
              <a:t> </a:t>
            </a:r>
            <a:r>
              <a:rPr sz="1400" i="1" spc="-30" dirty="0">
                <a:solidFill>
                  <a:srgbClr val="9C8B86"/>
                </a:solidFill>
                <a:latin typeface="Arial"/>
                <a:cs typeface="Arial"/>
              </a:rPr>
              <a:t>specified</a:t>
            </a:r>
            <a:r>
              <a:rPr sz="1400" i="1" spc="-70" dirty="0">
                <a:solidFill>
                  <a:srgbClr val="9C8B86"/>
                </a:solidFill>
                <a:latin typeface="Arial"/>
                <a:cs typeface="Arial"/>
              </a:rPr>
              <a:t> </a:t>
            </a:r>
            <a:r>
              <a:rPr sz="1400" i="1" spc="-25" dirty="0">
                <a:solidFill>
                  <a:srgbClr val="9C8B86"/>
                </a:solidFill>
                <a:latin typeface="Arial"/>
                <a:cs typeface="Arial"/>
              </a:rPr>
              <a:t>are</a:t>
            </a:r>
            <a:r>
              <a:rPr sz="1400" i="1" spc="-70" dirty="0">
                <a:solidFill>
                  <a:srgbClr val="9C8B86"/>
                </a:solidFill>
                <a:latin typeface="Arial"/>
                <a:cs typeface="Arial"/>
              </a:rPr>
              <a:t> </a:t>
            </a:r>
            <a:r>
              <a:rPr sz="1400" i="1" spc="-35" dirty="0">
                <a:solidFill>
                  <a:srgbClr val="9C8B86"/>
                </a:solidFill>
                <a:latin typeface="Arial"/>
                <a:cs typeface="Arial"/>
              </a:rPr>
              <a:t>preliminary</a:t>
            </a:r>
            <a:r>
              <a:rPr sz="1400" i="1" spc="-60" dirty="0">
                <a:solidFill>
                  <a:srgbClr val="9C8B86"/>
                </a:solidFill>
                <a:latin typeface="Arial"/>
                <a:cs typeface="Arial"/>
              </a:rPr>
              <a:t> </a:t>
            </a:r>
            <a:r>
              <a:rPr sz="1400" i="1" spc="-30" dirty="0">
                <a:solidFill>
                  <a:srgbClr val="9C8B86"/>
                </a:solidFill>
                <a:latin typeface="Arial"/>
                <a:cs typeface="Arial"/>
              </a:rPr>
              <a:t>based</a:t>
            </a:r>
            <a:r>
              <a:rPr sz="1400" i="1" spc="-70" dirty="0">
                <a:solidFill>
                  <a:srgbClr val="9C8B86"/>
                </a:solidFill>
                <a:latin typeface="Arial"/>
                <a:cs typeface="Arial"/>
              </a:rPr>
              <a:t> </a:t>
            </a:r>
            <a:r>
              <a:rPr sz="1400" i="1" spc="-20" dirty="0">
                <a:solidFill>
                  <a:srgbClr val="9C8B86"/>
                </a:solidFill>
                <a:latin typeface="Arial"/>
                <a:cs typeface="Arial"/>
              </a:rPr>
              <a:t>on</a:t>
            </a:r>
            <a:r>
              <a:rPr sz="1400" i="1" spc="-65" dirty="0">
                <a:solidFill>
                  <a:srgbClr val="9C8B86"/>
                </a:solidFill>
                <a:latin typeface="Arial"/>
                <a:cs typeface="Arial"/>
              </a:rPr>
              <a:t> </a:t>
            </a:r>
            <a:r>
              <a:rPr sz="1400" i="1" spc="-30" dirty="0">
                <a:solidFill>
                  <a:srgbClr val="9C8B86"/>
                </a:solidFill>
                <a:latin typeface="Arial"/>
                <a:cs typeface="Arial"/>
              </a:rPr>
              <a:t>current</a:t>
            </a:r>
            <a:r>
              <a:rPr sz="1400" i="1" spc="-65" dirty="0">
                <a:solidFill>
                  <a:srgbClr val="9C8B86"/>
                </a:solidFill>
                <a:latin typeface="Arial"/>
                <a:cs typeface="Arial"/>
              </a:rPr>
              <a:t> </a:t>
            </a:r>
            <a:r>
              <a:rPr sz="1400" i="1" spc="-35" dirty="0">
                <a:solidFill>
                  <a:srgbClr val="9C8B86"/>
                </a:solidFill>
                <a:latin typeface="Arial"/>
                <a:cs typeface="Arial"/>
              </a:rPr>
              <a:t>expectations,</a:t>
            </a:r>
            <a:r>
              <a:rPr sz="1400" i="1" spc="-60" dirty="0">
                <a:solidFill>
                  <a:srgbClr val="9C8B86"/>
                </a:solidFill>
                <a:latin typeface="Arial"/>
                <a:cs typeface="Arial"/>
              </a:rPr>
              <a:t> </a:t>
            </a:r>
            <a:r>
              <a:rPr sz="1400" i="1" spc="-25" dirty="0">
                <a:solidFill>
                  <a:srgbClr val="9C8B86"/>
                </a:solidFill>
                <a:latin typeface="Arial"/>
                <a:cs typeface="Arial"/>
              </a:rPr>
              <a:t>and</a:t>
            </a:r>
            <a:r>
              <a:rPr sz="1400" i="1" spc="-70" dirty="0">
                <a:solidFill>
                  <a:srgbClr val="9C8B86"/>
                </a:solidFill>
                <a:latin typeface="Arial"/>
                <a:cs typeface="Arial"/>
              </a:rPr>
              <a:t> </a:t>
            </a:r>
            <a:r>
              <a:rPr sz="1400" i="1" spc="-25" dirty="0">
                <a:solidFill>
                  <a:srgbClr val="9C8B86"/>
                </a:solidFill>
                <a:latin typeface="Arial"/>
                <a:cs typeface="Arial"/>
              </a:rPr>
              <a:t>are</a:t>
            </a:r>
            <a:r>
              <a:rPr sz="1400" i="1" spc="-70" dirty="0">
                <a:solidFill>
                  <a:srgbClr val="9C8B86"/>
                </a:solidFill>
                <a:latin typeface="Arial"/>
                <a:cs typeface="Arial"/>
              </a:rPr>
              <a:t> </a:t>
            </a:r>
            <a:r>
              <a:rPr sz="1400" i="1" spc="-30" dirty="0">
                <a:solidFill>
                  <a:srgbClr val="9C8B86"/>
                </a:solidFill>
                <a:latin typeface="Arial"/>
                <a:cs typeface="Arial"/>
              </a:rPr>
              <a:t>subject</a:t>
            </a:r>
            <a:r>
              <a:rPr sz="1400" i="1" spc="-60" dirty="0">
                <a:solidFill>
                  <a:srgbClr val="9C8B86"/>
                </a:solidFill>
                <a:latin typeface="Arial"/>
                <a:cs typeface="Arial"/>
              </a:rPr>
              <a:t> </a:t>
            </a:r>
            <a:r>
              <a:rPr sz="1400" i="1" spc="-20" dirty="0">
                <a:solidFill>
                  <a:srgbClr val="9C8B86"/>
                </a:solidFill>
                <a:latin typeface="Arial"/>
                <a:cs typeface="Arial"/>
              </a:rPr>
              <a:t>to</a:t>
            </a:r>
            <a:r>
              <a:rPr sz="1400" i="1" spc="-70" dirty="0">
                <a:solidFill>
                  <a:srgbClr val="9C8B86"/>
                </a:solidFill>
                <a:latin typeface="Arial"/>
                <a:cs typeface="Arial"/>
              </a:rPr>
              <a:t> </a:t>
            </a:r>
            <a:r>
              <a:rPr sz="1400" i="1" spc="-30" dirty="0">
                <a:solidFill>
                  <a:srgbClr val="9C8B86"/>
                </a:solidFill>
                <a:latin typeface="Arial"/>
                <a:cs typeface="Arial"/>
              </a:rPr>
              <a:t>change</a:t>
            </a:r>
            <a:r>
              <a:rPr sz="1400" i="1" spc="-65" dirty="0">
                <a:solidFill>
                  <a:srgbClr val="9C8B86"/>
                </a:solidFill>
                <a:latin typeface="Arial"/>
                <a:cs typeface="Arial"/>
              </a:rPr>
              <a:t> </a:t>
            </a:r>
            <a:r>
              <a:rPr sz="1400" i="1" spc="-30" dirty="0">
                <a:solidFill>
                  <a:srgbClr val="9C8B86"/>
                </a:solidFill>
                <a:latin typeface="Arial"/>
                <a:cs typeface="Arial"/>
              </a:rPr>
              <a:t>without</a:t>
            </a:r>
            <a:r>
              <a:rPr sz="1400" i="1" spc="-65" dirty="0">
                <a:solidFill>
                  <a:srgbClr val="9C8B86"/>
                </a:solidFill>
                <a:latin typeface="Arial"/>
                <a:cs typeface="Arial"/>
              </a:rPr>
              <a:t> </a:t>
            </a:r>
            <a:r>
              <a:rPr sz="1400" i="1" spc="-35" dirty="0">
                <a:solidFill>
                  <a:srgbClr val="9C8B86"/>
                </a:solidFill>
                <a:latin typeface="Arial"/>
                <a:cs typeface="Arial"/>
              </a:rPr>
              <a:t>notice.</a:t>
            </a:r>
            <a:endParaRPr sz="1400">
              <a:latin typeface="Arial"/>
              <a:cs typeface="Arial"/>
            </a:endParaRPr>
          </a:p>
          <a:p>
            <a:pPr>
              <a:lnSpc>
                <a:spcPct val="100000"/>
              </a:lnSpc>
              <a:spcBef>
                <a:spcPts val="15"/>
              </a:spcBef>
            </a:pPr>
            <a:endParaRPr sz="1200">
              <a:latin typeface="Times New Roman"/>
              <a:cs typeface="Times New Roman"/>
            </a:endParaRPr>
          </a:p>
          <a:p>
            <a:pPr marL="12700" marR="648970">
              <a:lnSpc>
                <a:spcPct val="101400"/>
              </a:lnSpc>
            </a:pPr>
            <a:r>
              <a:rPr sz="1400" i="1" spc="-25" dirty="0">
                <a:solidFill>
                  <a:srgbClr val="9C8B86"/>
                </a:solidFill>
                <a:latin typeface="Arial"/>
                <a:cs typeface="Arial"/>
              </a:rPr>
              <a:t>Cray</a:t>
            </a:r>
            <a:r>
              <a:rPr sz="1400" i="1" spc="-65" dirty="0">
                <a:solidFill>
                  <a:srgbClr val="9C8B86"/>
                </a:solidFill>
                <a:latin typeface="Arial"/>
                <a:cs typeface="Arial"/>
              </a:rPr>
              <a:t> </a:t>
            </a:r>
            <a:r>
              <a:rPr sz="1400" i="1" spc="-30" dirty="0">
                <a:solidFill>
                  <a:srgbClr val="9C8B86"/>
                </a:solidFill>
                <a:latin typeface="Arial"/>
                <a:cs typeface="Arial"/>
              </a:rPr>
              <a:t>hardware</a:t>
            </a:r>
            <a:r>
              <a:rPr sz="1400" i="1" spc="-65" dirty="0">
                <a:solidFill>
                  <a:srgbClr val="9C8B86"/>
                </a:solidFill>
                <a:latin typeface="Arial"/>
                <a:cs typeface="Arial"/>
              </a:rPr>
              <a:t> </a:t>
            </a:r>
            <a:r>
              <a:rPr sz="1400" i="1" spc="-25" dirty="0">
                <a:solidFill>
                  <a:srgbClr val="9C8B86"/>
                </a:solidFill>
                <a:latin typeface="Arial"/>
                <a:cs typeface="Arial"/>
              </a:rPr>
              <a:t>and</a:t>
            </a:r>
            <a:r>
              <a:rPr sz="1400" i="1" spc="-60" dirty="0">
                <a:solidFill>
                  <a:srgbClr val="9C8B86"/>
                </a:solidFill>
                <a:latin typeface="Arial"/>
                <a:cs typeface="Arial"/>
              </a:rPr>
              <a:t> </a:t>
            </a:r>
            <a:r>
              <a:rPr sz="1400" i="1" spc="-30" dirty="0">
                <a:solidFill>
                  <a:srgbClr val="9C8B86"/>
                </a:solidFill>
                <a:latin typeface="Arial"/>
                <a:cs typeface="Arial"/>
              </a:rPr>
              <a:t>software</a:t>
            </a:r>
            <a:r>
              <a:rPr sz="1400" i="1" spc="-65" dirty="0">
                <a:solidFill>
                  <a:srgbClr val="9C8B86"/>
                </a:solidFill>
                <a:latin typeface="Arial"/>
                <a:cs typeface="Arial"/>
              </a:rPr>
              <a:t> </a:t>
            </a:r>
            <a:r>
              <a:rPr sz="1400" i="1" spc="-30" dirty="0">
                <a:solidFill>
                  <a:srgbClr val="9C8B86"/>
                </a:solidFill>
                <a:latin typeface="Arial"/>
                <a:cs typeface="Arial"/>
              </a:rPr>
              <a:t>products</a:t>
            </a:r>
            <a:r>
              <a:rPr sz="1400" i="1" spc="-60" dirty="0">
                <a:solidFill>
                  <a:srgbClr val="9C8B86"/>
                </a:solidFill>
                <a:latin typeface="Arial"/>
                <a:cs typeface="Arial"/>
              </a:rPr>
              <a:t> </a:t>
            </a:r>
            <a:r>
              <a:rPr sz="1400" i="1" spc="-25" dirty="0">
                <a:solidFill>
                  <a:srgbClr val="9C8B86"/>
                </a:solidFill>
                <a:latin typeface="Arial"/>
                <a:cs typeface="Arial"/>
              </a:rPr>
              <a:t>may</a:t>
            </a:r>
            <a:r>
              <a:rPr sz="1400" i="1" spc="-65" dirty="0">
                <a:solidFill>
                  <a:srgbClr val="9C8B86"/>
                </a:solidFill>
                <a:latin typeface="Arial"/>
                <a:cs typeface="Arial"/>
              </a:rPr>
              <a:t> </a:t>
            </a:r>
            <a:r>
              <a:rPr sz="1400" i="1" spc="-30" dirty="0">
                <a:solidFill>
                  <a:srgbClr val="9C8B86"/>
                </a:solidFill>
                <a:latin typeface="Arial"/>
                <a:cs typeface="Arial"/>
              </a:rPr>
              <a:t>contain</a:t>
            </a:r>
            <a:r>
              <a:rPr sz="1400" i="1" spc="-65" dirty="0">
                <a:solidFill>
                  <a:srgbClr val="9C8B86"/>
                </a:solidFill>
                <a:latin typeface="Arial"/>
                <a:cs typeface="Arial"/>
              </a:rPr>
              <a:t> </a:t>
            </a:r>
            <a:r>
              <a:rPr sz="1400" i="1" spc="-30" dirty="0">
                <a:solidFill>
                  <a:srgbClr val="9C8B86"/>
                </a:solidFill>
                <a:latin typeface="Arial"/>
                <a:cs typeface="Arial"/>
              </a:rPr>
              <a:t>design</a:t>
            </a:r>
            <a:r>
              <a:rPr sz="1400" i="1" spc="-60" dirty="0">
                <a:solidFill>
                  <a:srgbClr val="9C8B86"/>
                </a:solidFill>
                <a:latin typeface="Arial"/>
                <a:cs typeface="Arial"/>
              </a:rPr>
              <a:t> </a:t>
            </a:r>
            <a:r>
              <a:rPr sz="1400" i="1" spc="-30" dirty="0">
                <a:solidFill>
                  <a:srgbClr val="9C8B86"/>
                </a:solidFill>
                <a:latin typeface="Arial"/>
                <a:cs typeface="Arial"/>
              </a:rPr>
              <a:t>defects</a:t>
            </a:r>
            <a:r>
              <a:rPr sz="1400" i="1" spc="-65" dirty="0">
                <a:solidFill>
                  <a:srgbClr val="9C8B86"/>
                </a:solidFill>
                <a:latin typeface="Arial"/>
                <a:cs typeface="Arial"/>
              </a:rPr>
              <a:t> </a:t>
            </a:r>
            <a:r>
              <a:rPr sz="1400" i="1" spc="-20" dirty="0">
                <a:solidFill>
                  <a:srgbClr val="9C8B86"/>
                </a:solidFill>
                <a:latin typeface="Arial"/>
                <a:cs typeface="Arial"/>
              </a:rPr>
              <a:t>or</a:t>
            </a:r>
            <a:r>
              <a:rPr sz="1400" i="1" spc="-60" dirty="0">
                <a:solidFill>
                  <a:srgbClr val="9C8B86"/>
                </a:solidFill>
                <a:latin typeface="Arial"/>
                <a:cs typeface="Arial"/>
              </a:rPr>
              <a:t> </a:t>
            </a:r>
            <a:r>
              <a:rPr sz="1400" i="1" spc="-30" dirty="0">
                <a:solidFill>
                  <a:srgbClr val="9C8B86"/>
                </a:solidFill>
                <a:latin typeface="Arial"/>
                <a:cs typeface="Arial"/>
              </a:rPr>
              <a:t>errors</a:t>
            </a:r>
            <a:r>
              <a:rPr sz="1400" i="1" spc="-65" dirty="0">
                <a:solidFill>
                  <a:srgbClr val="9C8B86"/>
                </a:solidFill>
                <a:latin typeface="Arial"/>
                <a:cs typeface="Arial"/>
              </a:rPr>
              <a:t> </a:t>
            </a:r>
            <a:r>
              <a:rPr sz="1400" i="1" spc="-30" dirty="0">
                <a:solidFill>
                  <a:srgbClr val="9C8B86"/>
                </a:solidFill>
                <a:latin typeface="Arial"/>
                <a:cs typeface="Arial"/>
              </a:rPr>
              <a:t>known</a:t>
            </a:r>
            <a:r>
              <a:rPr sz="1400" i="1" spc="-60" dirty="0">
                <a:solidFill>
                  <a:srgbClr val="9C8B86"/>
                </a:solidFill>
                <a:latin typeface="Arial"/>
                <a:cs typeface="Arial"/>
              </a:rPr>
              <a:t> </a:t>
            </a:r>
            <a:r>
              <a:rPr sz="1400" i="1" spc="-20" dirty="0">
                <a:solidFill>
                  <a:srgbClr val="9C8B86"/>
                </a:solidFill>
                <a:latin typeface="Arial"/>
                <a:cs typeface="Arial"/>
              </a:rPr>
              <a:t>as</a:t>
            </a:r>
            <a:r>
              <a:rPr sz="1400" i="1" spc="-65" dirty="0">
                <a:solidFill>
                  <a:srgbClr val="9C8B86"/>
                </a:solidFill>
                <a:latin typeface="Arial"/>
                <a:cs typeface="Arial"/>
              </a:rPr>
              <a:t> </a:t>
            </a:r>
            <a:r>
              <a:rPr sz="1400" i="1" spc="-30" dirty="0">
                <a:solidFill>
                  <a:srgbClr val="9C8B86"/>
                </a:solidFill>
                <a:latin typeface="Arial"/>
                <a:cs typeface="Arial"/>
              </a:rPr>
              <a:t>errata,</a:t>
            </a:r>
            <a:r>
              <a:rPr sz="1400" i="1" spc="-65" dirty="0">
                <a:solidFill>
                  <a:srgbClr val="9C8B86"/>
                </a:solidFill>
                <a:latin typeface="Arial"/>
                <a:cs typeface="Arial"/>
              </a:rPr>
              <a:t> </a:t>
            </a:r>
            <a:r>
              <a:rPr sz="1400" i="1" spc="-25" dirty="0">
                <a:solidFill>
                  <a:srgbClr val="9C8B86"/>
                </a:solidFill>
                <a:latin typeface="Arial"/>
                <a:cs typeface="Arial"/>
              </a:rPr>
              <a:t>which</a:t>
            </a:r>
            <a:r>
              <a:rPr sz="1400" i="1" spc="-60" dirty="0">
                <a:solidFill>
                  <a:srgbClr val="9C8B86"/>
                </a:solidFill>
                <a:latin typeface="Arial"/>
                <a:cs typeface="Arial"/>
              </a:rPr>
              <a:t> </a:t>
            </a:r>
            <a:r>
              <a:rPr sz="1400" i="1" spc="-25" dirty="0">
                <a:solidFill>
                  <a:srgbClr val="9C8B86"/>
                </a:solidFill>
                <a:latin typeface="Arial"/>
                <a:cs typeface="Arial"/>
              </a:rPr>
              <a:t>may</a:t>
            </a:r>
            <a:r>
              <a:rPr sz="1400" i="1" spc="-65" dirty="0">
                <a:solidFill>
                  <a:srgbClr val="9C8B86"/>
                </a:solidFill>
                <a:latin typeface="Arial"/>
                <a:cs typeface="Arial"/>
              </a:rPr>
              <a:t> </a:t>
            </a:r>
            <a:r>
              <a:rPr sz="1400" i="1" spc="-30" dirty="0">
                <a:solidFill>
                  <a:srgbClr val="9C8B86"/>
                </a:solidFill>
                <a:latin typeface="Arial"/>
                <a:cs typeface="Arial"/>
              </a:rPr>
              <a:t>cause</a:t>
            </a:r>
            <a:r>
              <a:rPr sz="1400" i="1" spc="-60" dirty="0">
                <a:solidFill>
                  <a:srgbClr val="9C8B86"/>
                </a:solidFill>
                <a:latin typeface="Arial"/>
                <a:cs typeface="Arial"/>
              </a:rPr>
              <a:t> </a:t>
            </a:r>
            <a:r>
              <a:rPr sz="1400" i="1" spc="-25" dirty="0">
                <a:solidFill>
                  <a:srgbClr val="9C8B86"/>
                </a:solidFill>
                <a:latin typeface="Arial"/>
                <a:cs typeface="Arial"/>
              </a:rPr>
              <a:t>the</a:t>
            </a:r>
            <a:r>
              <a:rPr sz="1400" i="1" spc="-65" dirty="0">
                <a:solidFill>
                  <a:srgbClr val="9C8B86"/>
                </a:solidFill>
                <a:latin typeface="Arial"/>
                <a:cs typeface="Arial"/>
              </a:rPr>
              <a:t> </a:t>
            </a:r>
            <a:r>
              <a:rPr sz="1400" i="1" spc="-30" dirty="0">
                <a:solidFill>
                  <a:srgbClr val="9C8B86"/>
                </a:solidFill>
                <a:latin typeface="Arial"/>
                <a:cs typeface="Arial"/>
              </a:rPr>
              <a:t>product</a:t>
            </a:r>
            <a:r>
              <a:rPr sz="1400" i="1" spc="-65" dirty="0">
                <a:solidFill>
                  <a:srgbClr val="9C8B86"/>
                </a:solidFill>
                <a:latin typeface="Arial"/>
                <a:cs typeface="Arial"/>
              </a:rPr>
              <a:t> </a:t>
            </a:r>
            <a:r>
              <a:rPr sz="1400" i="1" spc="-20" dirty="0">
                <a:solidFill>
                  <a:srgbClr val="9C8B86"/>
                </a:solidFill>
                <a:latin typeface="Arial"/>
                <a:cs typeface="Arial"/>
              </a:rPr>
              <a:t>to</a:t>
            </a:r>
            <a:r>
              <a:rPr sz="1400" i="1" spc="-60" dirty="0">
                <a:solidFill>
                  <a:srgbClr val="9C8B86"/>
                </a:solidFill>
                <a:latin typeface="Arial"/>
                <a:cs typeface="Arial"/>
              </a:rPr>
              <a:t> </a:t>
            </a:r>
            <a:r>
              <a:rPr sz="1400" i="1" spc="-30" dirty="0">
                <a:solidFill>
                  <a:srgbClr val="9C8B86"/>
                </a:solidFill>
                <a:latin typeface="Arial"/>
                <a:cs typeface="Arial"/>
              </a:rPr>
              <a:t>deviate</a:t>
            </a:r>
            <a:r>
              <a:rPr sz="1400" i="1" spc="-65" dirty="0">
                <a:solidFill>
                  <a:srgbClr val="9C8B86"/>
                </a:solidFill>
                <a:latin typeface="Arial"/>
                <a:cs typeface="Arial"/>
              </a:rPr>
              <a:t> </a:t>
            </a:r>
            <a:r>
              <a:rPr sz="1400" i="1" spc="-30" dirty="0">
                <a:solidFill>
                  <a:srgbClr val="9C8B86"/>
                </a:solidFill>
                <a:latin typeface="Arial"/>
                <a:cs typeface="Arial"/>
              </a:rPr>
              <a:t>from  published</a:t>
            </a:r>
            <a:r>
              <a:rPr sz="1400" i="1" spc="-70" dirty="0">
                <a:solidFill>
                  <a:srgbClr val="9C8B86"/>
                </a:solidFill>
                <a:latin typeface="Arial"/>
                <a:cs typeface="Arial"/>
              </a:rPr>
              <a:t> </a:t>
            </a:r>
            <a:r>
              <a:rPr sz="1400" i="1" spc="-35" dirty="0">
                <a:solidFill>
                  <a:srgbClr val="9C8B86"/>
                </a:solidFill>
                <a:latin typeface="Arial"/>
                <a:cs typeface="Arial"/>
              </a:rPr>
              <a:t>specifications.</a:t>
            </a:r>
            <a:r>
              <a:rPr sz="1400" i="1" spc="-65" dirty="0">
                <a:solidFill>
                  <a:srgbClr val="9C8B86"/>
                </a:solidFill>
                <a:latin typeface="Arial"/>
                <a:cs typeface="Arial"/>
              </a:rPr>
              <a:t> </a:t>
            </a:r>
            <a:r>
              <a:rPr sz="1400" i="1" spc="-30" dirty="0">
                <a:solidFill>
                  <a:srgbClr val="9C8B86"/>
                </a:solidFill>
                <a:latin typeface="Arial"/>
                <a:cs typeface="Arial"/>
              </a:rPr>
              <a:t>Current</a:t>
            </a:r>
            <a:r>
              <a:rPr sz="1400" i="1" spc="-65" dirty="0">
                <a:solidFill>
                  <a:srgbClr val="9C8B86"/>
                </a:solidFill>
                <a:latin typeface="Arial"/>
                <a:cs typeface="Arial"/>
              </a:rPr>
              <a:t> </a:t>
            </a:r>
            <a:r>
              <a:rPr sz="1400" i="1" spc="-35" dirty="0">
                <a:solidFill>
                  <a:srgbClr val="9C8B86"/>
                </a:solidFill>
                <a:latin typeface="Arial"/>
                <a:cs typeface="Arial"/>
              </a:rPr>
              <a:t>characterized</a:t>
            </a:r>
            <a:r>
              <a:rPr sz="1400" i="1" spc="-70" dirty="0">
                <a:solidFill>
                  <a:srgbClr val="9C8B86"/>
                </a:solidFill>
                <a:latin typeface="Arial"/>
                <a:cs typeface="Arial"/>
              </a:rPr>
              <a:t> </a:t>
            </a:r>
            <a:r>
              <a:rPr sz="1400" i="1" spc="-30" dirty="0">
                <a:solidFill>
                  <a:srgbClr val="9C8B86"/>
                </a:solidFill>
                <a:latin typeface="Arial"/>
                <a:cs typeface="Arial"/>
              </a:rPr>
              <a:t>errata</a:t>
            </a:r>
            <a:r>
              <a:rPr sz="1400" i="1" spc="-70" dirty="0">
                <a:solidFill>
                  <a:srgbClr val="9C8B86"/>
                </a:solidFill>
                <a:latin typeface="Arial"/>
                <a:cs typeface="Arial"/>
              </a:rPr>
              <a:t> </a:t>
            </a:r>
            <a:r>
              <a:rPr sz="1400" i="1" spc="-25" dirty="0">
                <a:solidFill>
                  <a:srgbClr val="9C8B86"/>
                </a:solidFill>
                <a:latin typeface="Arial"/>
                <a:cs typeface="Arial"/>
              </a:rPr>
              <a:t>are</a:t>
            </a:r>
            <a:r>
              <a:rPr sz="1400" i="1" spc="-70" dirty="0">
                <a:solidFill>
                  <a:srgbClr val="9C8B86"/>
                </a:solidFill>
                <a:latin typeface="Arial"/>
                <a:cs typeface="Arial"/>
              </a:rPr>
              <a:t> </a:t>
            </a:r>
            <a:r>
              <a:rPr sz="1400" i="1" spc="-30" dirty="0">
                <a:solidFill>
                  <a:srgbClr val="9C8B86"/>
                </a:solidFill>
                <a:latin typeface="Arial"/>
                <a:cs typeface="Arial"/>
              </a:rPr>
              <a:t>available</a:t>
            </a:r>
            <a:r>
              <a:rPr sz="1400" i="1" spc="-70" dirty="0">
                <a:solidFill>
                  <a:srgbClr val="9C8B86"/>
                </a:solidFill>
                <a:latin typeface="Arial"/>
                <a:cs typeface="Arial"/>
              </a:rPr>
              <a:t> </a:t>
            </a:r>
            <a:r>
              <a:rPr sz="1400" i="1" spc="-20" dirty="0">
                <a:solidFill>
                  <a:srgbClr val="9C8B86"/>
                </a:solidFill>
                <a:latin typeface="Arial"/>
                <a:cs typeface="Arial"/>
              </a:rPr>
              <a:t>on</a:t>
            </a:r>
            <a:r>
              <a:rPr sz="1400" i="1" spc="-70" dirty="0">
                <a:solidFill>
                  <a:srgbClr val="9C8B86"/>
                </a:solidFill>
                <a:latin typeface="Arial"/>
                <a:cs typeface="Arial"/>
              </a:rPr>
              <a:t> </a:t>
            </a:r>
            <a:r>
              <a:rPr sz="1400" i="1" spc="-30" dirty="0">
                <a:solidFill>
                  <a:srgbClr val="9C8B86"/>
                </a:solidFill>
                <a:latin typeface="Arial"/>
                <a:cs typeface="Arial"/>
              </a:rPr>
              <a:t>request.</a:t>
            </a:r>
            <a:endParaRPr sz="1400">
              <a:latin typeface="Arial"/>
              <a:cs typeface="Arial"/>
            </a:endParaRPr>
          </a:p>
          <a:p>
            <a:pPr marL="12700" marR="5080" algn="just">
              <a:lnSpc>
                <a:spcPct val="101400"/>
              </a:lnSpc>
              <a:spcBef>
                <a:spcPts val="1295"/>
              </a:spcBef>
            </a:pPr>
            <a:r>
              <a:rPr sz="1400" i="1" spc="-25" dirty="0">
                <a:solidFill>
                  <a:srgbClr val="9C8B86"/>
                </a:solidFill>
                <a:latin typeface="Arial"/>
                <a:cs typeface="Arial"/>
              </a:rPr>
              <a:t>Cray</a:t>
            </a:r>
            <a:r>
              <a:rPr sz="1400" i="1" spc="-60" dirty="0">
                <a:solidFill>
                  <a:srgbClr val="9C8B86"/>
                </a:solidFill>
                <a:latin typeface="Arial"/>
                <a:cs typeface="Arial"/>
              </a:rPr>
              <a:t> </a:t>
            </a:r>
            <a:r>
              <a:rPr sz="1400" i="1" spc="-25" dirty="0">
                <a:solidFill>
                  <a:srgbClr val="9C8B86"/>
                </a:solidFill>
                <a:latin typeface="Arial"/>
                <a:cs typeface="Arial"/>
              </a:rPr>
              <a:t>uses</a:t>
            </a:r>
            <a:r>
              <a:rPr sz="1400" i="1" spc="-60" dirty="0">
                <a:solidFill>
                  <a:srgbClr val="9C8B86"/>
                </a:solidFill>
                <a:latin typeface="Arial"/>
                <a:cs typeface="Arial"/>
              </a:rPr>
              <a:t> </a:t>
            </a:r>
            <a:r>
              <a:rPr sz="1400" i="1" spc="-35" dirty="0">
                <a:solidFill>
                  <a:srgbClr val="9C8B86"/>
                </a:solidFill>
                <a:latin typeface="Arial"/>
                <a:cs typeface="Arial"/>
              </a:rPr>
              <a:t>codenames</a:t>
            </a:r>
            <a:r>
              <a:rPr sz="1400" i="1" spc="-60" dirty="0">
                <a:solidFill>
                  <a:srgbClr val="9C8B86"/>
                </a:solidFill>
                <a:latin typeface="Arial"/>
                <a:cs typeface="Arial"/>
              </a:rPr>
              <a:t> </a:t>
            </a:r>
            <a:r>
              <a:rPr sz="1400" i="1" spc="-30" dirty="0">
                <a:solidFill>
                  <a:srgbClr val="9C8B86"/>
                </a:solidFill>
                <a:latin typeface="Arial"/>
                <a:cs typeface="Arial"/>
              </a:rPr>
              <a:t>internally</a:t>
            </a:r>
            <a:r>
              <a:rPr sz="1400" i="1" spc="-55" dirty="0">
                <a:solidFill>
                  <a:srgbClr val="9C8B86"/>
                </a:solidFill>
                <a:latin typeface="Arial"/>
                <a:cs typeface="Arial"/>
              </a:rPr>
              <a:t> </a:t>
            </a:r>
            <a:r>
              <a:rPr sz="1400" i="1" spc="-20" dirty="0">
                <a:solidFill>
                  <a:srgbClr val="9C8B86"/>
                </a:solidFill>
                <a:latin typeface="Arial"/>
                <a:cs typeface="Arial"/>
              </a:rPr>
              <a:t>to</a:t>
            </a:r>
            <a:r>
              <a:rPr sz="1400" i="1" spc="-60" dirty="0">
                <a:solidFill>
                  <a:srgbClr val="9C8B86"/>
                </a:solidFill>
                <a:latin typeface="Arial"/>
                <a:cs typeface="Arial"/>
              </a:rPr>
              <a:t> </a:t>
            </a:r>
            <a:r>
              <a:rPr sz="1400" i="1" spc="-30" dirty="0">
                <a:solidFill>
                  <a:srgbClr val="9C8B86"/>
                </a:solidFill>
                <a:latin typeface="Arial"/>
                <a:cs typeface="Arial"/>
              </a:rPr>
              <a:t>identify</a:t>
            </a:r>
            <a:r>
              <a:rPr sz="1400" i="1" spc="-60" dirty="0">
                <a:solidFill>
                  <a:srgbClr val="9C8B86"/>
                </a:solidFill>
                <a:latin typeface="Arial"/>
                <a:cs typeface="Arial"/>
              </a:rPr>
              <a:t> </a:t>
            </a:r>
            <a:r>
              <a:rPr sz="1400" i="1" spc="-30" dirty="0">
                <a:solidFill>
                  <a:srgbClr val="9C8B86"/>
                </a:solidFill>
                <a:latin typeface="Arial"/>
                <a:cs typeface="Arial"/>
              </a:rPr>
              <a:t>products</a:t>
            </a:r>
            <a:r>
              <a:rPr sz="1400" i="1" spc="-60" dirty="0">
                <a:solidFill>
                  <a:srgbClr val="9C8B86"/>
                </a:solidFill>
                <a:latin typeface="Arial"/>
                <a:cs typeface="Arial"/>
              </a:rPr>
              <a:t> </a:t>
            </a:r>
            <a:r>
              <a:rPr sz="1400" i="1" spc="-30" dirty="0">
                <a:solidFill>
                  <a:srgbClr val="9C8B86"/>
                </a:solidFill>
                <a:latin typeface="Arial"/>
                <a:cs typeface="Arial"/>
              </a:rPr>
              <a:t>that</a:t>
            </a:r>
            <a:r>
              <a:rPr sz="1400" i="1" spc="-55" dirty="0">
                <a:solidFill>
                  <a:srgbClr val="9C8B86"/>
                </a:solidFill>
                <a:latin typeface="Arial"/>
                <a:cs typeface="Arial"/>
              </a:rPr>
              <a:t> </a:t>
            </a:r>
            <a:r>
              <a:rPr sz="1400" i="1" spc="-25" dirty="0">
                <a:solidFill>
                  <a:srgbClr val="9C8B86"/>
                </a:solidFill>
                <a:latin typeface="Arial"/>
                <a:cs typeface="Arial"/>
              </a:rPr>
              <a:t>are</a:t>
            </a:r>
            <a:r>
              <a:rPr sz="1400" i="1" spc="-60" dirty="0">
                <a:solidFill>
                  <a:srgbClr val="9C8B86"/>
                </a:solidFill>
                <a:latin typeface="Arial"/>
                <a:cs typeface="Arial"/>
              </a:rPr>
              <a:t> </a:t>
            </a:r>
            <a:r>
              <a:rPr sz="1400" i="1" spc="-15" dirty="0">
                <a:solidFill>
                  <a:srgbClr val="9C8B86"/>
                </a:solidFill>
                <a:latin typeface="Arial"/>
                <a:cs typeface="Arial"/>
              </a:rPr>
              <a:t>in</a:t>
            </a:r>
            <a:r>
              <a:rPr sz="1400" i="1" spc="-60" dirty="0">
                <a:solidFill>
                  <a:srgbClr val="9C8B86"/>
                </a:solidFill>
                <a:latin typeface="Arial"/>
                <a:cs typeface="Arial"/>
              </a:rPr>
              <a:t> </a:t>
            </a:r>
            <a:r>
              <a:rPr sz="1400" i="1" spc="-35" dirty="0">
                <a:solidFill>
                  <a:srgbClr val="9C8B86"/>
                </a:solidFill>
                <a:latin typeface="Arial"/>
                <a:cs typeface="Arial"/>
              </a:rPr>
              <a:t>development</a:t>
            </a:r>
            <a:r>
              <a:rPr sz="1400" i="1" spc="-60" dirty="0">
                <a:solidFill>
                  <a:srgbClr val="9C8B86"/>
                </a:solidFill>
                <a:latin typeface="Arial"/>
                <a:cs typeface="Arial"/>
              </a:rPr>
              <a:t> </a:t>
            </a:r>
            <a:r>
              <a:rPr sz="1400" i="1" spc="-25" dirty="0">
                <a:solidFill>
                  <a:srgbClr val="9C8B86"/>
                </a:solidFill>
                <a:latin typeface="Arial"/>
                <a:cs typeface="Arial"/>
              </a:rPr>
              <a:t>and</a:t>
            </a:r>
            <a:r>
              <a:rPr sz="1400" i="1" spc="-55" dirty="0">
                <a:solidFill>
                  <a:srgbClr val="9C8B86"/>
                </a:solidFill>
                <a:latin typeface="Arial"/>
                <a:cs typeface="Arial"/>
              </a:rPr>
              <a:t> </a:t>
            </a:r>
            <a:r>
              <a:rPr sz="1400" i="1" spc="-25" dirty="0">
                <a:solidFill>
                  <a:srgbClr val="9C8B86"/>
                </a:solidFill>
                <a:latin typeface="Arial"/>
                <a:cs typeface="Arial"/>
              </a:rPr>
              <a:t>not</a:t>
            </a:r>
            <a:r>
              <a:rPr sz="1400" i="1" spc="-60" dirty="0">
                <a:solidFill>
                  <a:srgbClr val="9C8B86"/>
                </a:solidFill>
                <a:latin typeface="Arial"/>
                <a:cs typeface="Arial"/>
              </a:rPr>
              <a:t> </a:t>
            </a:r>
            <a:r>
              <a:rPr sz="1400" i="1" spc="-25" dirty="0">
                <a:solidFill>
                  <a:srgbClr val="9C8B86"/>
                </a:solidFill>
                <a:latin typeface="Arial"/>
                <a:cs typeface="Arial"/>
              </a:rPr>
              <a:t>yet</a:t>
            </a:r>
            <a:r>
              <a:rPr sz="1400" i="1" spc="-60" dirty="0">
                <a:solidFill>
                  <a:srgbClr val="9C8B86"/>
                </a:solidFill>
                <a:latin typeface="Arial"/>
                <a:cs typeface="Arial"/>
              </a:rPr>
              <a:t> </a:t>
            </a:r>
            <a:r>
              <a:rPr sz="1400" i="1" spc="-30" dirty="0">
                <a:solidFill>
                  <a:srgbClr val="9C8B86"/>
                </a:solidFill>
                <a:latin typeface="Arial"/>
                <a:cs typeface="Arial"/>
              </a:rPr>
              <a:t>publicly</a:t>
            </a:r>
            <a:r>
              <a:rPr sz="1400" i="1" spc="-60" dirty="0">
                <a:solidFill>
                  <a:srgbClr val="9C8B86"/>
                </a:solidFill>
                <a:latin typeface="Arial"/>
                <a:cs typeface="Arial"/>
              </a:rPr>
              <a:t> </a:t>
            </a:r>
            <a:r>
              <a:rPr sz="1400" i="1" spc="-35" dirty="0">
                <a:solidFill>
                  <a:srgbClr val="9C8B86"/>
                </a:solidFill>
                <a:latin typeface="Arial"/>
                <a:cs typeface="Arial"/>
              </a:rPr>
              <a:t>announced</a:t>
            </a:r>
            <a:r>
              <a:rPr sz="1400" i="1" spc="-55" dirty="0">
                <a:solidFill>
                  <a:srgbClr val="9C8B86"/>
                </a:solidFill>
                <a:latin typeface="Arial"/>
                <a:cs typeface="Arial"/>
              </a:rPr>
              <a:t> </a:t>
            </a:r>
            <a:r>
              <a:rPr sz="1400" i="1" spc="-25" dirty="0">
                <a:solidFill>
                  <a:srgbClr val="9C8B86"/>
                </a:solidFill>
                <a:latin typeface="Arial"/>
                <a:cs typeface="Arial"/>
              </a:rPr>
              <a:t>for</a:t>
            </a:r>
            <a:r>
              <a:rPr sz="1400" i="1" spc="-60" dirty="0">
                <a:solidFill>
                  <a:srgbClr val="9C8B86"/>
                </a:solidFill>
                <a:latin typeface="Arial"/>
                <a:cs typeface="Arial"/>
              </a:rPr>
              <a:t> </a:t>
            </a:r>
            <a:r>
              <a:rPr sz="1400" i="1" spc="-30" dirty="0">
                <a:solidFill>
                  <a:srgbClr val="9C8B86"/>
                </a:solidFill>
                <a:latin typeface="Arial"/>
                <a:cs typeface="Arial"/>
              </a:rPr>
              <a:t>release.</a:t>
            </a:r>
            <a:r>
              <a:rPr sz="1400" i="1" spc="-60" dirty="0">
                <a:solidFill>
                  <a:srgbClr val="9C8B86"/>
                </a:solidFill>
                <a:latin typeface="Arial"/>
                <a:cs typeface="Arial"/>
              </a:rPr>
              <a:t> </a:t>
            </a:r>
            <a:r>
              <a:rPr sz="1400" i="1" spc="-30" dirty="0">
                <a:solidFill>
                  <a:srgbClr val="9C8B86"/>
                </a:solidFill>
                <a:latin typeface="Arial"/>
                <a:cs typeface="Arial"/>
              </a:rPr>
              <a:t>Customers</a:t>
            </a:r>
            <a:r>
              <a:rPr sz="1400" i="1" spc="-60" dirty="0">
                <a:solidFill>
                  <a:srgbClr val="9C8B86"/>
                </a:solidFill>
                <a:latin typeface="Arial"/>
                <a:cs typeface="Arial"/>
              </a:rPr>
              <a:t> </a:t>
            </a:r>
            <a:r>
              <a:rPr sz="1400" i="1" spc="-25" dirty="0">
                <a:solidFill>
                  <a:srgbClr val="9C8B86"/>
                </a:solidFill>
                <a:latin typeface="Arial"/>
                <a:cs typeface="Arial"/>
              </a:rPr>
              <a:t>and</a:t>
            </a:r>
            <a:r>
              <a:rPr sz="1400" i="1" spc="-60" dirty="0">
                <a:solidFill>
                  <a:srgbClr val="9C8B86"/>
                </a:solidFill>
                <a:latin typeface="Arial"/>
                <a:cs typeface="Arial"/>
              </a:rPr>
              <a:t> </a:t>
            </a:r>
            <a:r>
              <a:rPr sz="1400" i="1" spc="-30" dirty="0">
                <a:solidFill>
                  <a:srgbClr val="9C8B86"/>
                </a:solidFill>
                <a:latin typeface="Arial"/>
                <a:cs typeface="Arial"/>
              </a:rPr>
              <a:t>other</a:t>
            </a:r>
            <a:r>
              <a:rPr sz="1400" i="1" spc="-65" dirty="0">
                <a:solidFill>
                  <a:srgbClr val="9C8B86"/>
                </a:solidFill>
                <a:latin typeface="Arial"/>
                <a:cs typeface="Arial"/>
              </a:rPr>
              <a:t> </a:t>
            </a:r>
            <a:r>
              <a:rPr sz="1400" i="1" spc="-30" dirty="0">
                <a:solidFill>
                  <a:srgbClr val="9C8B86"/>
                </a:solidFill>
                <a:latin typeface="Arial"/>
                <a:cs typeface="Arial"/>
              </a:rPr>
              <a:t>third  parties</a:t>
            </a:r>
            <a:r>
              <a:rPr sz="1400" i="1" spc="-60" dirty="0">
                <a:solidFill>
                  <a:srgbClr val="9C8B86"/>
                </a:solidFill>
                <a:latin typeface="Arial"/>
                <a:cs typeface="Arial"/>
              </a:rPr>
              <a:t> </a:t>
            </a:r>
            <a:r>
              <a:rPr sz="1400" i="1" spc="-25" dirty="0">
                <a:solidFill>
                  <a:srgbClr val="9C8B86"/>
                </a:solidFill>
                <a:latin typeface="Arial"/>
                <a:cs typeface="Arial"/>
              </a:rPr>
              <a:t>are</a:t>
            </a:r>
            <a:r>
              <a:rPr sz="1400" i="1" spc="-60" dirty="0">
                <a:solidFill>
                  <a:srgbClr val="9C8B86"/>
                </a:solidFill>
                <a:latin typeface="Arial"/>
                <a:cs typeface="Arial"/>
              </a:rPr>
              <a:t> </a:t>
            </a:r>
            <a:r>
              <a:rPr sz="1400" i="1" spc="-25" dirty="0">
                <a:solidFill>
                  <a:srgbClr val="9C8B86"/>
                </a:solidFill>
                <a:latin typeface="Arial"/>
                <a:cs typeface="Arial"/>
              </a:rPr>
              <a:t>not</a:t>
            </a:r>
            <a:r>
              <a:rPr sz="1400" i="1" spc="-60" dirty="0">
                <a:solidFill>
                  <a:srgbClr val="9C8B86"/>
                </a:solidFill>
                <a:latin typeface="Arial"/>
                <a:cs typeface="Arial"/>
              </a:rPr>
              <a:t> </a:t>
            </a:r>
            <a:r>
              <a:rPr sz="1400" i="1" spc="-35" dirty="0">
                <a:solidFill>
                  <a:srgbClr val="9C8B86"/>
                </a:solidFill>
                <a:latin typeface="Arial"/>
                <a:cs typeface="Arial"/>
              </a:rPr>
              <a:t>authorized</a:t>
            </a:r>
            <a:r>
              <a:rPr sz="1400" i="1" spc="-60" dirty="0">
                <a:solidFill>
                  <a:srgbClr val="9C8B86"/>
                </a:solidFill>
                <a:latin typeface="Arial"/>
                <a:cs typeface="Arial"/>
              </a:rPr>
              <a:t> </a:t>
            </a:r>
            <a:r>
              <a:rPr sz="1400" i="1" spc="-20" dirty="0">
                <a:solidFill>
                  <a:srgbClr val="9C8B86"/>
                </a:solidFill>
                <a:latin typeface="Arial"/>
                <a:cs typeface="Arial"/>
              </a:rPr>
              <a:t>by</a:t>
            </a:r>
            <a:r>
              <a:rPr sz="1400" i="1" spc="-60" dirty="0">
                <a:solidFill>
                  <a:srgbClr val="9C8B86"/>
                </a:solidFill>
                <a:latin typeface="Arial"/>
                <a:cs typeface="Arial"/>
              </a:rPr>
              <a:t> </a:t>
            </a:r>
            <a:r>
              <a:rPr sz="1400" i="1" spc="-25" dirty="0">
                <a:solidFill>
                  <a:srgbClr val="9C8B86"/>
                </a:solidFill>
                <a:latin typeface="Arial"/>
                <a:cs typeface="Arial"/>
              </a:rPr>
              <a:t>Cray</a:t>
            </a:r>
            <a:r>
              <a:rPr sz="1400" i="1" spc="-55" dirty="0">
                <a:solidFill>
                  <a:srgbClr val="9C8B86"/>
                </a:solidFill>
                <a:latin typeface="Arial"/>
                <a:cs typeface="Arial"/>
              </a:rPr>
              <a:t> </a:t>
            </a:r>
            <a:r>
              <a:rPr sz="1400" i="1" spc="-25" dirty="0">
                <a:solidFill>
                  <a:srgbClr val="9C8B86"/>
                </a:solidFill>
                <a:latin typeface="Arial"/>
                <a:cs typeface="Arial"/>
              </a:rPr>
              <a:t>Inc.</a:t>
            </a:r>
            <a:r>
              <a:rPr sz="1400" i="1" spc="-60" dirty="0">
                <a:solidFill>
                  <a:srgbClr val="9C8B86"/>
                </a:solidFill>
                <a:latin typeface="Arial"/>
                <a:cs typeface="Arial"/>
              </a:rPr>
              <a:t> </a:t>
            </a:r>
            <a:r>
              <a:rPr sz="1400" i="1" spc="-20" dirty="0">
                <a:solidFill>
                  <a:srgbClr val="9C8B86"/>
                </a:solidFill>
                <a:latin typeface="Arial"/>
                <a:cs typeface="Arial"/>
              </a:rPr>
              <a:t>to</a:t>
            </a:r>
            <a:r>
              <a:rPr sz="1400" i="1" spc="-60" dirty="0">
                <a:solidFill>
                  <a:srgbClr val="9C8B86"/>
                </a:solidFill>
                <a:latin typeface="Arial"/>
                <a:cs typeface="Arial"/>
              </a:rPr>
              <a:t> </a:t>
            </a:r>
            <a:r>
              <a:rPr sz="1400" i="1" spc="-25" dirty="0">
                <a:solidFill>
                  <a:srgbClr val="9C8B86"/>
                </a:solidFill>
                <a:latin typeface="Arial"/>
                <a:cs typeface="Arial"/>
              </a:rPr>
              <a:t>use</a:t>
            </a:r>
            <a:r>
              <a:rPr sz="1400" i="1" spc="-65" dirty="0">
                <a:solidFill>
                  <a:srgbClr val="9C8B86"/>
                </a:solidFill>
                <a:latin typeface="Arial"/>
                <a:cs typeface="Arial"/>
              </a:rPr>
              <a:t> </a:t>
            </a:r>
            <a:r>
              <a:rPr sz="1400" i="1" spc="-35" dirty="0">
                <a:solidFill>
                  <a:srgbClr val="9C8B86"/>
                </a:solidFill>
                <a:latin typeface="Arial"/>
                <a:cs typeface="Arial"/>
              </a:rPr>
              <a:t>codenames</a:t>
            </a:r>
            <a:r>
              <a:rPr sz="1400" i="1" spc="-55" dirty="0">
                <a:solidFill>
                  <a:srgbClr val="9C8B86"/>
                </a:solidFill>
                <a:latin typeface="Arial"/>
                <a:cs typeface="Arial"/>
              </a:rPr>
              <a:t> </a:t>
            </a:r>
            <a:r>
              <a:rPr sz="1400" i="1" spc="-15" dirty="0">
                <a:solidFill>
                  <a:srgbClr val="9C8B86"/>
                </a:solidFill>
                <a:latin typeface="Arial"/>
                <a:cs typeface="Arial"/>
              </a:rPr>
              <a:t>in</a:t>
            </a:r>
            <a:r>
              <a:rPr sz="1400" i="1" spc="-65" dirty="0">
                <a:solidFill>
                  <a:srgbClr val="9C8B86"/>
                </a:solidFill>
                <a:latin typeface="Arial"/>
                <a:cs typeface="Arial"/>
              </a:rPr>
              <a:t> </a:t>
            </a:r>
            <a:r>
              <a:rPr sz="1400" i="1" spc="-35" dirty="0">
                <a:solidFill>
                  <a:srgbClr val="9C8B86"/>
                </a:solidFill>
                <a:latin typeface="Arial"/>
                <a:cs typeface="Arial"/>
              </a:rPr>
              <a:t>advertising,</a:t>
            </a:r>
            <a:r>
              <a:rPr sz="1400" i="1" spc="-55" dirty="0">
                <a:solidFill>
                  <a:srgbClr val="9C8B86"/>
                </a:solidFill>
                <a:latin typeface="Arial"/>
                <a:cs typeface="Arial"/>
              </a:rPr>
              <a:t> </a:t>
            </a:r>
            <a:r>
              <a:rPr sz="1400" i="1" spc="-35" dirty="0">
                <a:solidFill>
                  <a:srgbClr val="9C8B86"/>
                </a:solidFill>
                <a:latin typeface="Arial"/>
                <a:cs typeface="Arial"/>
              </a:rPr>
              <a:t>promotion</a:t>
            </a:r>
            <a:r>
              <a:rPr sz="1400" i="1" spc="-65" dirty="0">
                <a:solidFill>
                  <a:srgbClr val="9C8B86"/>
                </a:solidFill>
                <a:latin typeface="Arial"/>
                <a:cs typeface="Arial"/>
              </a:rPr>
              <a:t> </a:t>
            </a:r>
            <a:r>
              <a:rPr sz="1400" i="1" spc="-20" dirty="0">
                <a:solidFill>
                  <a:srgbClr val="9C8B86"/>
                </a:solidFill>
                <a:latin typeface="Arial"/>
                <a:cs typeface="Arial"/>
              </a:rPr>
              <a:t>or</a:t>
            </a:r>
            <a:r>
              <a:rPr sz="1400" i="1" spc="-60" dirty="0">
                <a:solidFill>
                  <a:srgbClr val="9C8B86"/>
                </a:solidFill>
                <a:latin typeface="Arial"/>
                <a:cs typeface="Arial"/>
              </a:rPr>
              <a:t> </a:t>
            </a:r>
            <a:r>
              <a:rPr sz="1400" i="1" spc="-30" dirty="0">
                <a:solidFill>
                  <a:srgbClr val="9C8B86"/>
                </a:solidFill>
                <a:latin typeface="Arial"/>
                <a:cs typeface="Arial"/>
              </a:rPr>
              <a:t>marketing</a:t>
            </a:r>
            <a:r>
              <a:rPr sz="1400" i="1" spc="-65" dirty="0">
                <a:solidFill>
                  <a:srgbClr val="9C8B86"/>
                </a:solidFill>
                <a:latin typeface="Arial"/>
                <a:cs typeface="Arial"/>
              </a:rPr>
              <a:t> </a:t>
            </a:r>
            <a:r>
              <a:rPr sz="1400" i="1" spc="-25" dirty="0">
                <a:solidFill>
                  <a:srgbClr val="9C8B86"/>
                </a:solidFill>
                <a:latin typeface="Arial"/>
                <a:cs typeface="Arial"/>
              </a:rPr>
              <a:t>and</a:t>
            </a:r>
            <a:r>
              <a:rPr sz="1400" i="1" spc="-60" dirty="0">
                <a:solidFill>
                  <a:srgbClr val="9C8B86"/>
                </a:solidFill>
                <a:latin typeface="Arial"/>
                <a:cs typeface="Arial"/>
              </a:rPr>
              <a:t> </a:t>
            </a:r>
            <a:r>
              <a:rPr sz="1400" i="1" spc="-25" dirty="0">
                <a:solidFill>
                  <a:srgbClr val="9C8B86"/>
                </a:solidFill>
                <a:latin typeface="Arial"/>
                <a:cs typeface="Arial"/>
              </a:rPr>
              <a:t>any</a:t>
            </a:r>
            <a:r>
              <a:rPr sz="1400" i="1" spc="-60" dirty="0">
                <a:solidFill>
                  <a:srgbClr val="9C8B86"/>
                </a:solidFill>
                <a:latin typeface="Arial"/>
                <a:cs typeface="Arial"/>
              </a:rPr>
              <a:t> </a:t>
            </a:r>
            <a:r>
              <a:rPr sz="1400" i="1" spc="-25" dirty="0">
                <a:solidFill>
                  <a:srgbClr val="9C8B86"/>
                </a:solidFill>
                <a:latin typeface="Arial"/>
                <a:cs typeface="Arial"/>
              </a:rPr>
              <a:t>use</a:t>
            </a:r>
            <a:r>
              <a:rPr sz="1400" i="1" spc="-60" dirty="0">
                <a:solidFill>
                  <a:srgbClr val="9C8B86"/>
                </a:solidFill>
                <a:latin typeface="Arial"/>
                <a:cs typeface="Arial"/>
              </a:rPr>
              <a:t> </a:t>
            </a:r>
            <a:r>
              <a:rPr sz="1400" i="1" spc="-20" dirty="0">
                <a:solidFill>
                  <a:srgbClr val="9C8B86"/>
                </a:solidFill>
                <a:latin typeface="Arial"/>
                <a:cs typeface="Arial"/>
              </a:rPr>
              <a:t>of</a:t>
            </a:r>
            <a:r>
              <a:rPr sz="1400" i="1" spc="-55" dirty="0">
                <a:solidFill>
                  <a:srgbClr val="9C8B86"/>
                </a:solidFill>
                <a:latin typeface="Arial"/>
                <a:cs typeface="Arial"/>
              </a:rPr>
              <a:t> </a:t>
            </a:r>
            <a:r>
              <a:rPr sz="1400" i="1" spc="-25" dirty="0">
                <a:solidFill>
                  <a:srgbClr val="9C8B86"/>
                </a:solidFill>
                <a:latin typeface="Arial"/>
                <a:cs typeface="Arial"/>
              </a:rPr>
              <a:t>Cray</a:t>
            </a:r>
            <a:r>
              <a:rPr sz="1400" i="1" spc="-60" dirty="0">
                <a:solidFill>
                  <a:srgbClr val="9C8B86"/>
                </a:solidFill>
                <a:latin typeface="Arial"/>
                <a:cs typeface="Arial"/>
              </a:rPr>
              <a:t> </a:t>
            </a:r>
            <a:r>
              <a:rPr sz="1400" i="1" spc="-25" dirty="0">
                <a:solidFill>
                  <a:srgbClr val="9C8B86"/>
                </a:solidFill>
                <a:latin typeface="Arial"/>
                <a:cs typeface="Arial"/>
              </a:rPr>
              <a:t>Inc.</a:t>
            </a:r>
            <a:r>
              <a:rPr sz="1400" i="1" spc="-55" dirty="0">
                <a:solidFill>
                  <a:srgbClr val="9C8B86"/>
                </a:solidFill>
                <a:latin typeface="Arial"/>
                <a:cs typeface="Arial"/>
              </a:rPr>
              <a:t> </a:t>
            </a:r>
            <a:r>
              <a:rPr sz="1400" i="1" spc="-30" dirty="0">
                <a:solidFill>
                  <a:srgbClr val="9C8B86"/>
                </a:solidFill>
                <a:latin typeface="Arial"/>
                <a:cs typeface="Arial"/>
              </a:rPr>
              <a:t>internal</a:t>
            </a:r>
            <a:r>
              <a:rPr sz="1400" i="1" spc="-55" dirty="0">
                <a:solidFill>
                  <a:srgbClr val="9C8B86"/>
                </a:solidFill>
                <a:latin typeface="Arial"/>
                <a:cs typeface="Arial"/>
              </a:rPr>
              <a:t> </a:t>
            </a:r>
            <a:r>
              <a:rPr sz="1400" i="1" spc="-35" dirty="0">
                <a:solidFill>
                  <a:srgbClr val="9C8B86"/>
                </a:solidFill>
                <a:latin typeface="Arial"/>
                <a:cs typeface="Arial"/>
              </a:rPr>
              <a:t>codenames</a:t>
            </a:r>
            <a:r>
              <a:rPr sz="1400" i="1" spc="-55" dirty="0">
                <a:solidFill>
                  <a:srgbClr val="9C8B86"/>
                </a:solidFill>
                <a:latin typeface="Arial"/>
                <a:cs typeface="Arial"/>
              </a:rPr>
              <a:t> </a:t>
            </a:r>
            <a:r>
              <a:rPr sz="1400" i="1" spc="-15" dirty="0">
                <a:solidFill>
                  <a:srgbClr val="9C8B86"/>
                </a:solidFill>
                <a:latin typeface="Arial"/>
                <a:cs typeface="Arial"/>
              </a:rPr>
              <a:t>is</a:t>
            </a:r>
            <a:r>
              <a:rPr sz="1400" i="1" spc="-60" dirty="0">
                <a:solidFill>
                  <a:srgbClr val="9C8B86"/>
                </a:solidFill>
                <a:latin typeface="Arial"/>
                <a:cs typeface="Arial"/>
              </a:rPr>
              <a:t> </a:t>
            </a:r>
            <a:r>
              <a:rPr sz="1400" i="1" spc="-20" dirty="0">
                <a:solidFill>
                  <a:srgbClr val="9C8B86"/>
                </a:solidFill>
                <a:latin typeface="Arial"/>
                <a:cs typeface="Arial"/>
              </a:rPr>
              <a:t>at  </a:t>
            </a:r>
            <a:r>
              <a:rPr sz="1400" i="1" spc="-25" dirty="0">
                <a:solidFill>
                  <a:srgbClr val="9C8B86"/>
                </a:solidFill>
                <a:latin typeface="Arial"/>
                <a:cs typeface="Arial"/>
              </a:rPr>
              <a:t>the sole risk </a:t>
            </a:r>
            <a:r>
              <a:rPr sz="1400" i="1" spc="-20" dirty="0">
                <a:solidFill>
                  <a:srgbClr val="9C8B86"/>
                </a:solidFill>
                <a:latin typeface="Arial"/>
                <a:cs typeface="Arial"/>
              </a:rPr>
              <a:t>of </a:t>
            </a:r>
            <a:r>
              <a:rPr sz="1400" i="1" spc="-25" dirty="0">
                <a:solidFill>
                  <a:srgbClr val="9C8B86"/>
                </a:solidFill>
                <a:latin typeface="Arial"/>
                <a:cs typeface="Arial"/>
              </a:rPr>
              <a:t>the</a:t>
            </a:r>
            <a:r>
              <a:rPr sz="1400" i="1" spc="-235" dirty="0">
                <a:solidFill>
                  <a:srgbClr val="9C8B86"/>
                </a:solidFill>
                <a:latin typeface="Arial"/>
                <a:cs typeface="Arial"/>
              </a:rPr>
              <a:t> </a:t>
            </a:r>
            <a:r>
              <a:rPr sz="1400" i="1" spc="-40" dirty="0">
                <a:solidFill>
                  <a:srgbClr val="9C8B86"/>
                </a:solidFill>
                <a:latin typeface="Arial"/>
                <a:cs typeface="Arial"/>
              </a:rPr>
              <a:t>user.</a:t>
            </a:r>
            <a:endParaRPr sz="1400">
              <a:latin typeface="Arial"/>
              <a:cs typeface="Arial"/>
            </a:endParaRPr>
          </a:p>
          <a:p>
            <a:pPr>
              <a:lnSpc>
                <a:spcPct val="100000"/>
              </a:lnSpc>
              <a:spcBef>
                <a:spcPts val="10"/>
              </a:spcBef>
            </a:pPr>
            <a:endParaRPr sz="1200">
              <a:latin typeface="Times New Roman"/>
              <a:cs typeface="Times New Roman"/>
            </a:endParaRPr>
          </a:p>
          <a:p>
            <a:pPr marL="12700" marR="374650">
              <a:lnSpc>
                <a:spcPct val="101400"/>
              </a:lnSpc>
              <a:spcBef>
                <a:spcPts val="5"/>
              </a:spcBef>
            </a:pPr>
            <a:r>
              <a:rPr sz="1400" i="1" spc="-35" dirty="0">
                <a:solidFill>
                  <a:srgbClr val="9C8B86"/>
                </a:solidFill>
                <a:latin typeface="Arial"/>
                <a:cs typeface="Arial"/>
              </a:rPr>
              <a:t>Performance</a:t>
            </a:r>
            <a:r>
              <a:rPr sz="1400" i="1" spc="-65" dirty="0">
                <a:solidFill>
                  <a:srgbClr val="9C8B86"/>
                </a:solidFill>
                <a:latin typeface="Arial"/>
                <a:cs typeface="Arial"/>
              </a:rPr>
              <a:t> </a:t>
            </a:r>
            <a:r>
              <a:rPr sz="1400" i="1" spc="-30" dirty="0">
                <a:solidFill>
                  <a:srgbClr val="9C8B86"/>
                </a:solidFill>
                <a:latin typeface="Arial"/>
                <a:cs typeface="Arial"/>
              </a:rPr>
              <a:t>tests</a:t>
            </a:r>
            <a:r>
              <a:rPr sz="1400" i="1" spc="-55"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30" dirty="0">
                <a:solidFill>
                  <a:srgbClr val="9C8B86"/>
                </a:solidFill>
                <a:latin typeface="Arial"/>
                <a:cs typeface="Arial"/>
              </a:rPr>
              <a:t>ratings</a:t>
            </a:r>
            <a:r>
              <a:rPr sz="1400" i="1" spc="-55" dirty="0">
                <a:solidFill>
                  <a:srgbClr val="9C8B86"/>
                </a:solidFill>
                <a:latin typeface="Arial"/>
                <a:cs typeface="Arial"/>
              </a:rPr>
              <a:t> </a:t>
            </a:r>
            <a:r>
              <a:rPr sz="1400" i="1" spc="-25" dirty="0">
                <a:solidFill>
                  <a:srgbClr val="9C8B86"/>
                </a:solidFill>
                <a:latin typeface="Arial"/>
                <a:cs typeface="Arial"/>
              </a:rPr>
              <a:t>are</a:t>
            </a:r>
            <a:r>
              <a:rPr sz="1400" i="1" spc="-60" dirty="0">
                <a:solidFill>
                  <a:srgbClr val="9C8B86"/>
                </a:solidFill>
                <a:latin typeface="Arial"/>
                <a:cs typeface="Arial"/>
              </a:rPr>
              <a:t> </a:t>
            </a:r>
            <a:r>
              <a:rPr sz="1400" i="1" spc="-35" dirty="0">
                <a:solidFill>
                  <a:srgbClr val="9C8B86"/>
                </a:solidFill>
                <a:latin typeface="Arial"/>
                <a:cs typeface="Arial"/>
              </a:rPr>
              <a:t>measured</a:t>
            </a:r>
            <a:r>
              <a:rPr sz="1400" i="1" spc="-65" dirty="0">
                <a:solidFill>
                  <a:srgbClr val="9C8B86"/>
                </a:solidFill>
                <a:latin typeface="Arial"/>
                <a:cs typeface="Arial"/>
              </a:rPr>
              <a:t> </a:t>
            </a:r>
            <a:r>
              <a:rPr sz="1400" i="1" spc="-30" dirty="0">
                <a:solidFill>
                  <a:srgbClr val="9C8B86"/>
                </a:solidFill>
                <a:latin typeface="Arial"/>
                <a:cs typeface="Arial"/>
              </a:rPr>
              <a:t>using</a:t>
            </a:r>
            <a:r>
              <a:rPr sz="1400" i="1" spc="-60" dirty="0">
                <a:solidFill>
                  <a:srgbClr val="9C8B86"/>
                </a:solidFill>
                <a:latin typeface="Arial"/>
                <a:cs typeface="Arial"/>
              </a:rPr>
              <a:t> </a:t>
            </a:r>
            <a:r>
              <a:rPr sz="1400" i="1" spc="-30" dirty="0">
                <a:solidFill>
                  <a:srgbClr val="9C8B86"/>
                </a:solidFill>
                <a:latin typeface="Arial"/>
                <a:cs typeface="Arial"/>
              </a:rPr>
              <a:t>specific</a:t>
            </a:r>
            <a:r>
              <a:rPr sz="1400" i="1" spc="-55" dirty="0">
                <a:solidFill>
                  <a:srgbClr val="9C8B86"/>
                </a:solidFill>
                <a:latin typeface="Arial"/>
                <a:cs typeface="Arial"/>
              </a:rPr>
              <a:t> </a:t>
            </a:r>
            <a:r>
              <a:rPr sz="1400" i="1" spc="-30" dirty="0">
                <a:solidFill>
                  <a:srgbClr val="9C8B86"/>
                </a:solidFill>
                <a:latin typeface="Arial"/>
                <a:cs typeface="Arial"/>
              </a:rPr>
              <a:t>systems</a:t>
            </a:r>
            <a:r>
              <a:rPr sz="1400" i="1" spc="-60" dirty="0">
                <a:solidFill>
                  <a:srgbClr val="9C8B86"/>
                </a:solidFill>
                <a:latin typeface="Arial"/>
                <a:cs typeface="Arial"/>
              </a:rPr>
              <a:t> </a:t>
            </a:r>
            <a:r>
              <a:rPr sz="1400" i="1" spc="-30" dirty="0">
                <a:solidFill>
                  <a:srgbClr val="9C8B86"/>
                </a:solidFill>
                <a:latin typeface="Arial"/>
                <a:cs typeface="Arial"/>
              </a:rPr>
              <a:t>and/or</a:t>
            </a:r>
            <a:r>
              <a:rPr sz="1400" i="1" spc="-55" dirty="0">
                <a:solidFill>
                  <a:srgbClr val="9C8B86"/>
                </a:solidFill>
                <a:latin typeface="Arial"/>
                <a:cs typeface="Arial"/>
              </a:rPr>
              <a:t> </a:t>
            </a:r>
            <a:r>
              <a:rPr sz="1400" i="1" spc="-35" dirty="0">
                <a:solidFill>
                  <a:srgbClr val="9C8B86"/>
                </a:solidFill>
                <a:latin typeface="Arial"/>
                <a:cs typeface="Arial"/>
              </a:rPr>
              <a:t>components</a:t>
            </a:r>
            <a:r>
              <a:rPr sz="1400" i="1" spc="-55"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30" dirty="0">
                <a:solidFill>
                  <a:srgbClr val="9C8B86"/>
                </a:solidFill>
                <a:latin typeface="Arial"/>
                <a:cs typeface="Arial"/>
              </a:rPr>
              <a:t>reflect</a:t>
            </a:r>
            <a:r>
              <a:rPr sz="1400" i="1" spc="-55" dirty="0">
                <a:solidFill>
                  <a:srgbClr val="9C8B86"/>
                </a:solidFill>
                <a:latin typeface="Arial"/>
                <a:cs typeface="Arial"/>
              </a:rPr>
              <a:t> </a:t>
            </a:r>
            <a:r>
              <a:rPr sz="1400" i="1" spc="-25" dirty="0">
                <a:solidFill>
                  <a:srgbClr val="9C8B86"/>
                </a:solidFill>
                <a:latin typeface="Arial"/>
                <a:cs typeface="Arial"/>
              </a:rPr>
              <a:t>the</a:t>
            </a:r>
            <a:r>
              <a:rPr sz="1400" i="1" spc="-65" dirty="0">
                <a:solidFill>
                  <a:srgbClr val="9C8B86"/>
                </a:solidFill>
                <a:latin typeface="Arial"/>
                <a:cs typeface="Arial"/>
              </a:rPr>
              <a:t> </a:t>
            </a:r>
            <a:r>
              <a:rPr sz="1400" i="1" spc="-35" dirty="0">
                <a:solidFill>
                  <a:srgbClr val="9C8B86"/>
                </a:solidFill>
                <a:latin typeface="Arial"/>
                <a:cs typeface="Arial"/>
              </a:rPr>
              <a:t>approximate</a:t>
            </a:r>
            <a:r>
              <a:rPr sz="1400" i="1" spc="-60" dirty="0">
                <a:solidFill>
                  <a:srgbClr val="9C8B86"/>
                </a:solidFill>
                <a:latin typeface="Arial"/>
                <a:cs typeface="Arial"/>
              </a:rPr>
              <a:t> </a:t>
            </a:r>
            <a:r>
              <a:rPr sz="1400" i="1" spc="-35" dirty="0">
                <a:solidFill>
                  <a:srgbClr val="9C8B86"/>
                </a:solidFill>
                <a:latin typeface="Arial"/>
                <a:cs typeface="Arial"/>
              </a:rPr>
              <a:t>performance</a:t>
            </a:r>
            <a:r>
              <a:rPr sz="1400" i="1" spc="-60" dirty="0">
                <a:solidFill>
                  <a:srgbClr val="9C8B86"/>
                </a:solidFill>
                <a:latin typeface="Arial"/>
                <a:cs typeface="Arial"/>
              </a:rPr>
              <a:t> </a:t>
            </a:r>
            <a:r>
              <a:rPr sz="1400" i="1" spc="-20" dirty="0">
                <a:solidFill>
                  <a:srgbClr val="9C8B86"/>
                </a:solidFill>
                <a:latin typeface="Arial"/>
                <a:cs typeface="Arial"/>
              </a:rPr>
              <a:t>of</a:t>
            </a:r>
            <a:r>
              <a:rPr sz="1400" i="1" spc="-60" dirty="0">
                <a:solidFill>
                  <a:srgbClr val="9C8B86"/>
                </a:solidFill>
                <a:latin typeface="Arial"/>
                <a:cs typeface="Arial"/>
              </a:rPr>
              <a:t> </a:t>
            </a:r>
            <a:r>
              <a:rPr sz="1400" i="1" spc="-25" dirty="0">
                <a:solidFill>
                  <a:srgbClr val="9C8B86"/>
                </a:solidFill>
                <a:latin typeface="Arial"/>
                <a:cs typeface="Arial"/>
              </a:rPr>
              <a:t>Cray</a:t>
            </a:r>
            <a:r>
              <a:rPr sz="1400" i="1" spc="-55" dirty="0">
                <a:solidFill>
                  <a:srgbClr val="9C8B86"/>
                </a:solidFill>
                <a:latin typeface="Arial"/>
                <a:cs typeface="Arial"/>
              </a:rPr>
              <a:t> </a:t>
            </a:r>
            <a:r>
              <a:rPr sz="1400" i="1" spc="-25" dirty="0">
                <a:solidFill>
                  <a:srgbClr val="9C8B86"/>
                </a:solidFill>
                <a:latin typeface="Arial"/>
                <a:cs typeface="Arial"/>
              </a:rPr>
              <a:t>Inc.  </a:t>
            </a:r>
            <a:r>
              <a:rPr sz="1400" i="1" spc="-30" dirty="0">
                <a:solidFill>
                  <a:srgbClr val="9C8B86"/>
                </a:solidFill>
                <a:latin typeface="Arial"/>
                <a:cs typeface="Arial"/>
              </a:rPr>
              <a:t>products</a:t>
            </a:r>
            <a:r>
              <a:rPr sz="1400" i="1" spc="-60" dirty="0">
                <a:solidFill>
                  <a:srgbClr val="9C8B86"/>
                </a:solidFill>
                <a:latin typeface="Arial"/>
                <a:cs typeface="Arial"/>
              </a:rPr>
              <a:t> </a:t>
            </a:r>
            <a:r>
              <a:rPr sz="1400" i="1" spc="-20" dirty="0">
                <a:solidFill>
                  <a:srgbClr val="9C8B86"/>
                </a:solidFill>
                <a:latin typeface="Arial"/>
                <a:cs typeface="Arial"/>
              </a:rPr>
              <a:t>as</a:t>
            </a:r>
            <a:r>
              <a:rPr sz="1400" i="1" spc="-60" dirty="0">
                <a:solidFill>
                  <a:srgbClr val="9C8B86"/>
                </a:solidFill>
                <a:latin typeface="Arial"/>
                <a:cs typeface="Arial"/>
              </a:rPr>
              <a:t> </a:t>
            </a:r>
            <a:r>
              <a:rPr sz="1400" i="1" spc="-30" dirty="0">
                <a:solidFill>
                  <a:srgbClr val="9C8B86"/>
                </a:solidFill>
                <a:latin typeface="Arial"/>
                <a:cs typeface="Arial"/>
              </a:rPr>
              <a:t>measured</a:t>
            </a:r>
            <a:r>
              <a:rPr sz="1400" i="1" spc="-60" dirty="0">
                <a:solidFill>
                  <a:srgbClr val="9C8B86"/>
                </a:solidFill>
                <a:latin typeface="Arial"/>
                <a:cs typeface="Arial"/>
              </a:rPr>
              <a:t> </a:t>
            </a:r>
            <a:r>
              <a:rPr sz="1400" i="1" spc="-20" dirty="0">
                <a:solidFill>
                  <a:srgbClr val="9C8B86"/>
                </a:solidFill>
                <a:latin typeface="Arial"/>
                <a:cs typeface="Arial"/>
              </a:rPr>
              <a:t>by</a:t>
            </a:r>
            <a:r>
              <a:rPr sz="1400" i="1" spc="-60" dirty="0">
                <a:solidFill>
                  <a:srgbClr val="9C8B86"/>
                </a:solidFill>
                <a:latin typeface="Arial"/>
                <a:cs typeface="Arial"/>
              </a:rPr>
              <a:t> </a:t>
            </a:r>
            <a:r>
              <a:rPr sz="1400" i="1" spc="-30" dirty="0">
                <a:solidFill>
                  <a:srgbClr val="9C8B86"/>
                </a:solidFill>
                <a:latin typeface="Arial"/>
                <a:cs typeface="Arial"/>
              </a:rPr>
              <a:t>those</a:t>
            </a:r>
            <a:r>
              <a:rPr sz="1400" i="1" spc="-65" dirty="0">
                <a:solidFill>
                  <a:srgbClr val="9C8B86"/>
                </a:solidFill>
                <a:latin typeface="Arial"/>
                <a:cs typeface="Arial"/>
              </a:rPr>
              <a:t> </a:t>
            </a:r>
            <a:r>
              <a:rPr sz="1400" i="1" spc="-30" dirty="0">
                <a:solidFill>
                  <a:srgbClr val="9C8B86"/>
                </a:solidFill>
                <a:latin typeface="Arial"/>
                <a:cs typeface="Arial"/>
              </a:rPr>
              <a:t>tests.</a:t>
            </a:r>
            <a:r>
              <a:rPr sz="1400" i="1" spc="-114" dirty="0">
                <a:solidFill>
                  <a:srgbClr val="9C8B86"/>
                </a:solidFill>
                <a:latin typeface="Arial"/>
                <a:cs typeface="Arial"/>
              </a:rPr>
              <a:t> </a:t>
            </a:r>
            <a:r>
              <a:rPr sz="1400" i="1" spc="-25" dirty="0">
                <a:solidFill>
                  <a:srgbClr val="9C8B86"/>
                </a:solidFill>
                <a:latin typeface="Arial"/>
                <a:cs typeface="Arial"/>
              </a:rPr>
              <a:t>Any</a:t>
            </a:r>
            <a:r>
              <a:rPr sz="1400" i="1" spc="-55" dirty="0">
                <a:solidFill>
                  <a:srgbClr val="9C8B86"/>
                </a:solidFill>
                <a:latin typeface="Arial"/>
                <a:cs typeface="Arial"/>
              </a:rPr>
              <a:t> </a:t>
            </a:r>
            <a:r>
              <a:rPr sz="1400" i="1" spc="-35" dirty="0">
                <a:solidFill>
                  <a:srgbClr val="9C8B86"/>
                </a:solidFill>
                <a:latin typeface="Arial"/>
                <a:cs typeface="Arial"/>
              </a:rPr>
              <a:t>difference</a:t>
            </a:r>
            <a:r>
              <a:rPr sz="1400" i="1" spc="-65" dirty="0">
                <a:solidFill>
                  <a:srgbClr val="9C8B86"/>
                </a:solidFill>
                <a:latin typeface="Arial"/>
                <a:cs typeface="Arial"/>
              </a:rPr>
              <a:t> </a:t>
            </a:r>
            <a:r>
              <a:rPr sz="1400" i="1" spc="-15" dirty="0">
                <a:solidFill>
                  <a:srgbClr val="9C8B86"/>
                </a:solidFill>
                <a:latin typeface="Arial"/>
                <a:cs typeface="Arial"/>
              </a:rPr>
              <a:t>in</a:t>
            </a:r>
            <a:r>
              <a:rPr sz="1400" i="1" spc="-60" dirty="0">
                <a:solidFill>
                  <a:srgbClr val="9C8B86"/>
                </a:solidFill>
                <a:latin typeface="Arial"/>
                <a:cs typeface="Arial"/>
              </a:rPr>
              <a:t> </a:t>
            </a:r>
            <a:r>
              <a:rPr sz="1400" i="1" spc="-30" dirty="0">
                <a:solidFill>
                  <a:srgbClr val="9C8B86"/>
                </a:solidFill>
                <a:latin typeface="Arial"/>
                <a:cs typeface="Arial"/>
              </a:rPr>
              <a:t>system</a:t>
            </a:r>
            <a:r>
              <a:rPr sz="1400" i="1" spc="-65" dirty="0">
                <a:solidFill>
                  <a:srgbClr val="9C8B86"/>
                </a:solidFill>
                <a:latin typeface="Arial"/>
                <a:cs typeface="Arial"/>
              </a:rPr>
              <a:t> </a:t>
            </a:r>
            <a:r>
              <a:rPr sz="1400" i="1" spc="-30" dirty="0">
                <a:solidFill>
                  <a:srgbClr val="9C8B86"/>
                </a:solidFill>
                <a:latin typeface="Arial"/>
                <a:cs typeface="Arial"/>
              </a:rPr>
              <a:t>hardware</a:t>
            </a:r>
            <a:r>
              <a:rPr sz="1400" i="1" spc="-65" dirty="0">
                <a:solidFill>
                  <a:srgbClr val="9C8B86"/>
                </a:solidFill>
                <a:latin typeface="Arial"/>
                <a:cs typeface="Arial"/>
              </a:rPr>
              <a:t> </a:t>
            </a:r>
            <a:r>
              <a:rPr sz="1400" i="1" spc="-20" dirty="0">
                <a:solidFill>
                  <a:srgbClr val="9C8B86"/>
                </a:solidFill>
                <a:latin typeface="Arial"/>
                <a:cs typeface="Arial"/>
              </a:rPr>
              <a:t>or</a:t>
            </a:r>
            <a:r>
              <a:rPr sz="1400" i="1" spc="-60" dirty="0">
                <a:solidFill>
                  <a:srgbClr val="9C8B86"/>
                </a:solidFill>
                <a:latin typeface="Arial"/>
                <a:cs typeface="Arial"/>
              </a:rPr>
              <a:t> </a:t>
            </a:r>
            <a:r>
              <a:rPr sz="1400" i="1" spc="-30" dirty="0">
                <a:solidFill>
                  <a:srgbClr val="9C8B86"/>
                </a:solidFill>
                <a:latin typeface="Arial"/>
                <a:cs typeface="Arial"/>
              </a:rPr>
              <a:t>software</a:t>
            </a:r>
            <a:r>
              <a:rPr sz="1400" i="1" spc="-65" dirty="0">
                <a:solidFill>
                  <a:srgbClr val="9C8B86"/>
                </a:solidFill>
                <a:latin typeface="Arial"/>
                <a:cs typeface="Arial"/>
              </a:rPr>
              <a:t> </a:t>
            </a:r>
            <a:r>
              <a:rPr sz="1400" i="1" spc="-30" dirty="0">
                <a:solidFill>
                  <a:srgbClr val="9C8B86"/>
                </a:solidFill>
                <a:latin typeface="Arial"/>
                <a:cs typeface="Arial"/>
              </a:rPr>
              <a:t>design</a:t>
            </a:r>
            <a:r>
              <a:rPr sz="1400" i="1" spc="-65" dirty="0">
                <a:solidFill>
                  <a:srgbClr val="9C8B86"/>
                </a:solidFill>
                <a:latin typeface="Arial"/>
                <a:cs typeface="Arial"/>
              </a:rPr>
              <a:t> </a:t>
            </a:r>
            <a:r>
              <a:rPr sz="1400" i="1" spc="-20" dirty="0">
                <a:solidFill>
                  <a:srgbClr val="9C8B86"/>
                </a:solidFill>
                <a:latin typeface="Arial"/>
                <a:cs typeface="Arial"/>
              </a:rPr>
              <a:t>or</a:t>
            </a:r>
            <a:r>
              <a:rPr sz="1400" i="1" spc="-60" dirty="0">
                <a:solidFill>
                  <a:srgbClr val="9C8B86"/>
                </a:solidFill>
                <a:latin typeface="Arial"/>
                <a:cs typeface="Arial"/>
              </a:rPr>
              <a:t> </a:t>
            </a:r>
            <a:r>
              <a:rPr sz="1400" i="1" spc="-35" dirty="0">
                <a:solidFill>
                  <a:srgbClr val="9C8B86"/>
                </a:solidFill>
                <a:latin typeface="Arial"/>
                <a:cs typeface="Arial"/>
              </a:rPr>
              <a:t>configuration</a:t>
            </a:r>
            <a:r>
              <a:rPr sz="1400" i="1" spc="-65" dirty="0">
                <a:solidFill>
                  <a:srgbClr val="9C8B86"/>
                </a:solidFill>
                <a:latin typeface="Arial"/>
                <a:cs typeface="Arial"/>
              </a:rPr>
              <a:t> </a:t>
            </a:r>
            <a:r>
              <a:rPr sz="1400" i="1" spc="-25" dirty="0">
                <a:solidFill>
                  <a:srgbClr val="9C8B86"/>
                </a:solidFill>
                <a:latin typeface="Arial"/>
                <a:cs typeface="Arial"/>
              </a:rPr>
              <a:t>may</a:t>
            </a:r>
            <a:r>
              <a:rPr sz="1400" i="1" spc="-60" dirty="0">
                <a:solidFill>
                  <a:srgbClr val="9C8B86"/>
                </a:solidFill>
                <a:latin typeface="Arial"/>
                <a:cs typeface="Arial"/>
              </a:rPr>
              <a:t> </a:t>
            </a:r>
            <a:r>
              <a:rPr sz="1400" i="1" spc="-30" dirty="0">
                <a:solidFill>
                  <a:srgbClr val="9C8B86"/>
                </a:solidFill>
                <a:latin typeface="Arial"/>
                <a:cs typeface="Arial"/>
              </a:rPr>
              <a:t>affect</a:t>
            </a:r>
            <a:r>
              <a:rPr sz="1400" i="1" spc="-55" dirty="0">
                <a:solidFill>
                  <a:srgbClr val="9C8B86"/>
                </a:solidFill>
                <a:latin typeface="Arial"/>
                <a:cs typeface="Arial"/>
              </a:rPr>
              <a:t> </a:t>
            </a:r>
            <a:r>
              <a:rPr sz="1400" i="1" spc="-30" dirty="0">
                <a:solidFill>
                  <a:srgbClr val="9C8B86"/>
                </a:solidFill>
                <a:latin typeface="Arial"/>
                <a:cs typeface="Arial"/>
              </a:rPr>
              <a:t>actual</a:t>
            </a:r>
            <a:r>
              <a:rPr sz="1400" i="1" spc="-50" dirty="0">
                <a:solidFill>
                  <a:srgbClr val="9C8B86"/>
                </a:solidFill>
                <a:latin typeface="Arial"/>
                <a:cs typeface="Arial"/>
              </a:rPr>
              <a:t> </a:t>
            </a:r>
            <a:r>
              <a:rPr sz="1400" i="1" spc="-35" dirty="0">
                <a:solidFill>
                  <a:srgbClr val="9C8B86"/>
                </a:solidFill>
                <a:latin typeface="Arial"/>
                <a:cs typeface="Arial"/>
              </a:rPr>
              <a:t>performance.</a:t>
            </a:r>
            <a:endParaRPr sz="1400">
              <a:latin typeface="Arial"/>
              <a:cs typeface="Arial"/>
            </a:endParaRPr>
          </a:p>
          <a:p>
            <a:pPr marL="12700" marR="64769">
              <a:lnSpc>
                <a:spcPct val="101400"/>
              </a:lnSpc>
              <a:spcBef>
                <a:spcPts val="1295"/>
              </a:spcBef>
            </a:pPr>
            <a:r>
              <a:rPr sz="1400" i="1" spc="-25" dirty="0">
                <a:solidFill>
                  <a:srgbClr val="9C8B86"/>
                </a:solidFill>
                <a:latin typeface="Arial"/>
                <a:cs typeface="Arial"/>
              </a:rPr>
              <a:t>The</a:t>
            </a:r>
            <a:r>
              <a:rPr sz="1400" i="1" spc="-65" dirty="0">
                <a:solidFill>
                  <a:srgbClr val="9C8B86"/>
                </a:solidFill>
                <a:latin typeface="Arial"/>
                <a:cs typeface="Arial"/>
              </a:rPr>
              <a:t> </a:t>
            </a:r>
            <a:r>
              <a:rPr sz="1400" i="1" spc="-30" dirty="0">
                <a:solidFill>
                  <a:srgbClr val="9C8B86"/>
                </a:solidFill>
                <a:latin typeface="Arial"/>
                <a:cs typeface="Arial"/>
              </a:rPr>
              <a:t>following</a:t>
            </a:r>
            <a:r>
              <a:rPr sz="1400" i="1" spc="-65" dirty="0">
                <a:solidFill>
                  <a:srgbClr val="9C8B86"/>
                </a:solidFill>
                <a:latin typeface="Arial"/>
                <a:cs typeface="Arial"/>
              </a:rPr>
              <a:t> </a:t>
            </a:r>
            <a:r>
              <a:rPr sz="1400" i="1" spc="-25" dirty="0">
                <a:solidFill>
                  <a:srgbClr val="9C8B86"/>
                </a:solidFill>
                <a:latin typeface="Arial"/>
                <a:cs typeface="Arial"/>
              </a:rPr>
              <a:t>are</a:t>
            </a:r>
            <a:r>
              <a:rPr sz="1400" i="1" spc="-65" dirty="0">
                <a:solidFill>
                  <a:srgbClr val="9C8B86"/>
                </a:solidFill>
                <a:latin typeface="Arial"/>
                <a:cs typeface="Arial"/>
              </a:rPr>
              <a:t> </a:t>
            </a:r>
            <a:r>
              <a:rPr sz="1400" i="1" spc="-35" dirty="0">
                <a:solidFill>
                  <a:srgbClr val="9C8B86"/>
                </a:solidFill>
                <a:latin typeface="Arial"/>
                <a:cs typeface="Arial"/>
              </a:rPr>
              <a:t>trademarks</a:t>
            </a:r>
            <a:r>
              <a:rPr sz="1400" i="1" spc="-60" dirty="0">
                <a:solidFill>
                  <a:srgbClr val="9C8B86"/>
                </a:solidFill>
                <a:latin typeface="Arial"/>
                <a:cs typeface="Arial"/>
              </a:rPr>
              <a:t> </a:t>
            </a:r>
            <a:r>
              <a:rPr sz="1400" i="1" spc="-20" dirty="0">
                <a:solidFill>
                  <a:srgbClr val="9C8B86"/>
                </a:solidFill>
                <a:latin typeface="Arial"/>
                <a:cs typeface="Arial"/>
              </a:rPr>
              <a:t>of</a:t>
            </a:r>
            <a:r>
              <a:rPr sz="1400" i="1" spc="-60" dirty="0">
                <a:solidFill>
                  <a:srgbClr val="9C8B86"/>
                </a:solidFill>
                <a:latin typeface="Arial"/>
                <a:cs typeface="Arial"/>
              </a:rPr>
              <a:t> </a:t>
            </a:r>
            <a:r>
              <a:rPr sz="1400" i="1" spc="-25" dirty="0">
                <a:solidFill>
                  <a:srgbClr val="9C8B86"/>
                </a:solidFill>
                <a:latin typeface="Arial"/>
                <a:cs typeface="Arial"/>
              </a:rPr>
              <a:t>Cray</a:t>
            </a:r>
            <a:r>
              <a:rPr sz="1400" i="1" spc="-60" dirty="0">
                <a:solidFill>
                  <a:srgbClr val="9C8B86"/>
                </a:solidFill>
                <a:latin typeface="Arial"/>
                <a:cs typeface="Arial"/>
              </a:rPr>
              <a:t> </a:t>
            </a:r>
            <a:r>
              <a:rPr sz="1400" i="1" spc="-25" dirty="0">
                <a:solidFill>
                  <a:srgbClr val="9C8B86"/>
                </a:solidFill>
                <a:latin typeface="Arial"/>
                <a:cs typeface="Arial"/>
              </a:rPr>
              <a:t>Inc.</a:t>
            </a:r>
            <a:r>
              <a:rPr sz="1400" i="1" spc="-60"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25" dirty="0">
                <a:solidFill>
                  <a:srgbClr val="9C8B86"/>
                </a:solidFill>
                <a:latin typeface="Arial"/>
                <a:cs typeface="Arial"/>
              </a:rPr>
              <a:t>are</a:t>
            </a:r>
            <a:r>
              <a:rPr sz="1400" i="1" spc="-65" dirty="0">
                <a:solidFill>
                  <a:srgbClr val="9C8B86"/>
                </a:solidFill>
                <a:latin typeface="Arial"/>
                <a:cs typeface="Arial"/>
              </a:rPr>
              <a:t> </a:t>
            </a:r>
            <a:r>
              <a:rPr sz="1400" i="1" spc="-35" dirty="0">
                <a:solidFill>
                  <a:srgbClr val="9C8B86"/>
                </a:solidFill>
                <a:latin typeface="Arial"/>
                <a:cs typeface="Arial"/>
              </a:rPr>
              <a:t>registered</a:t>
            </a:r>
            <a:r>
              <a:rPr sz="1400" i="1" spc="-65" dirty="0">
                <a:solidFill>
                  <a:srgbClr val="9C8B86"/>
                </a:solidFill>
                <a:latin typeface="Arial"/>
                <a:cs typeface="Arial"/>
              </a:rPr>
              <a:t> </a:t>
            </a:r>
            <a:r>
              <a:rPr sz="1400" i="1" spc="-15" dirty="0">
                <a:solidFill>
                  <a:srgbClr val="9C8B86"/>
                </a:solidFill>
                <a:latin typeface="Arial"/>
                <a:cs typeface="Arial"/>
              </a:rPr>
              <a:t>in</a:t>
            </a:r>
            <a:r>
              <a:rPr sz="1400" i="1" spc="-65" dirty="0">
                <a:solidFill>
                  <a:srgbClr val="9C8B86"/>
                </a:solidFill>
                <a:latin typeface="Arial"/>
                <a:cs typeface="Arial"/>
              </a:rPr>
              <a:t> </a:t>
            </a:r>
            <a:r>
              <a:rPr sz="1400" i="1" spc="-25" dirty="0">
                <a:solidFill>
                  <a:srgbClr val="9C8B86"/>
                </a:solidFill>
                <a:latin typeface="Arial"/>
                <a:cs typeface="Arial"/>
              </a:rPr>
              <a:t>the</a:t>
            </a:r>
            <a:r>
              <a:rPr sz="1400" i="1" spc="-65" dirty="0">
                <a:solidFill>
                  <a:srgbClr val="9C8B86"/>
                </a:solidFill>
                <a:latin typeface="Arial"/>
                <a:cs typeface="Arial"/>
              </a:rPr>
              <a:t> </a:t>
            </a:r>
            <a:r>
              <a:rPr sz="1400" i="1" spc="-30" dirty="0">
                <a:solidFill>
                  <a:srgbClr val="9C8B86"/>
                </a:solidFill>
                <a:latin typeface="Arial"/>
                <a:cs typeface="Arial"/>
              </a:rPr>
              <a:t>United</a:t>
            </a:r>
            <a:r>
              <a:rPr sz="1400" i="1" spc="-65" dirty="0">
                <a:solidFill>
                  <a:srgbClr val="9C8B86"/>
                </a:solidFill>
                <a:latin typeface="Arial"/>
                <a:cs typeface="Arial"/>
              </a:rPr>
              <a:t> </a:t>
            </a:r>
            <a:r>
              <a:rPr sz="1400" i="1" spc="-30" dirty="0">
                <a:solidFill>
                  <a:srgbClr val="9C8B86"/>
                </a:solidFill>
                <a:latin typeface="Arial"/>
                <a:cs typeface="Arial"/>
              </a:rPr>
              <a:t>States</a:t>
            </a:r>
            <a:r>
              <a:rPr sz="1400" i="1" spc="-60"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30" dirty="0">
                <a:solidFill>
                  <a:srgbClr val="9C8B86"/>
                </a:solidFill>
                <a:latin typeface="Arial"/>
                <a:cs typeface="Arial"/>
              </a:rPr>
              <a:t>other</a:t>
            </a:r>
            <a:r>
              <a:rPr sz="1400" i="1" spc="-60" dirty="0">
                <a:solidFill>
                  <a:srgbClr val="9C8B86"/>
                </a:solidFill>
                <a:latin typeface="Arial"/>
                <a:cs typeface="Arial"/>
              </a:rPr>
              <a:t> </a:t>
            </a:r>
            <a:r>
              <a:rPr sz="1400" i="1" spc="-30" dirty="0">
                <a:solidFill>
                  <a:srgbClr val="9C8B86"/>
                </a:solidFill>
                <a:latin typeface="Arial"/>
                <a:cs typeface="Arial"/>
              </a:rPr>
              <a:t>countries:</a:t>
            </a:r>
            <a:r>
              <a:rPr sz="1400" i="1" spc="-60" dirty="0">
                <a:solidFill>
                  <a:srgbClr val="9C8B86"/>
                </a:solidFill>
                <a:latin typeface="Arial"/>
                <a:cs typeface="Arial"/>
              </a:rPr>
              <a:t> </a:t>
            </a:r>
            <a:r>
              <a:rPr sz="1400" i="1" spc="-50" dirty="0">
                <a:solidFill>
                  <a:srgbClr val="9C8B86"/>
                </a:solidFill>
                <a:latin typeface="Arial"/>
                <a:cs typeface="Arial"/>
              </a:rPr>
              <a:t>CRAY</a:t>
            </a:r>
            <a:r>
              <a:rPr sz="1400" i="1" spc="-80" dirty="0">
                <a:solidFill>
                  <a:srgbClr val="9C8B86"/>
                </a:solidFill>
                <a:latin typeface="Arial"/>
                <a:cs typeface="Arial"/>
              </a:rPr>
              <a:t> </a:t>
            </a:r>
            <a:r>
              <a:rPr sz="1400" i="1" spc="-25" dirty="0">
                <a:solidFill>
                  <a:srgbClr val="9C8B86"/>
                </a:solidFill>
                <a:latin typeface="Arial"/>
                <a:cs typeface="Arial"/>
              </a:rPr>
              <a:t>and</a:t>
            </a:r>
            <a:r>
              <a:rPr sz="1400" i="1" spc="-65" dirty="0">
                <a:solidFill>
                  <a:srgbClr val="9C8B86"/>
                </a:solidFill>
                <a:latin typeface="Arial"/>
                <a:cs typeface="Arial"/>
              </a:rPr>
              <a:t> </a:t>
            </a:r>
            <a:r>
              <a:rPr sz="1400" i="1" spc="-30" dirty="0">
                <a:solidFill>
                  <a:srgbClr val="9C8B86"/>
                </a:solidFill>
                <a:latin typeface="Arial"/>
                <a:cs typeface="Arial"/>
              </a:rPr>
              <a:t>design,</a:t>
            </a:r>
            <a:r>
              <a:rPr sz="1400" i="1" spc="-60" dirty="0">
                <a:solidFill>
                  <a:srgbClr val="9C8B86"/>
                </a:solidFill>
                <a:latin typeface="Arial"/>
                <a:cs typeface="Arial"/>
              </a:rPr>
              <a:t> </a:t>
            </a:r>
            <a:r>
              <a:rPr sz="1400" i="1" spc="-30" dirty="0">
                <a:solidFill>
                  <a:srgbClr val="9C8B86"/>
                </a:solidFill>
                <a:latin typeface="Arial"/>
                <a:cs typeface="Arial"/>
              </a:rPr>
              <a:t>SONEXION,</a:t>
            </a:r>
            <a:r>
              <a:rPr sz="1400" i="1" spc="-60" dirty="0">
                <a:solidFill>
                  <a:srgbClr val="9C8B86"/>
                </a:solidFill>
                <a:latin typeface="Arial"/>
                <a:cs typeface="Arial"/>
              </a:rPr>
              <a:t> </a:t>
            </a:r>
            <a:r>
              <a:rPr sz="1400" i="1" spc="-25" dirty="0">
                <a:solidFill>
                  <a:srgbClr val="9C8B86"/>
                </a:solidFill>
                <a:latin typeface="Arial"/>
                <a:cs typeface="Arial"/>
              </a:rPr>
              <a:t>URIKA</a:t>
            </a:r>
            <a:r>
              <a:rPr sz="1400" i="1" spc="-105" dirty="0">
                <a:solidFill>
                  <a:srgbClr val="9C8B86"/>
                </a:solidFill>
                <a:latin typeface="Arial"/>
                <a:cs typeface="Arial"/>
              </a:rPr>
              <a:t> </a:t>
            </a:r>
            <a:r>
              <a:rPr sz="1400" i="1" spc="-25" dirty="0">
                <a:solidFill>
                  <a:srgbClr val="9C8B86"/>
                </a:solidFill>
                <a:latin typeface="Arial"/>
                <a:cs typeface="Arial"/>
              </a:rPr>
              <a:t>and  </a:t>
            </a:r>
            <a:r>
              <a:rPr sz="1400" i="1" spc="-60" dirty="0">
                <a:solidFill>
                  <a:srgbClr val="9C8B86"/>
                </a:solidFill>
                <a:latin typeface="Arial"/>
                <a:cs typeface="Arial"/>
              </a:rPr>
              <a:t>YARCDATA. </a:t>
            </a:r>
            <a:r>
              <a:rPr sz="1400" i="1" spc="-25" dirty="0">
                <a:solidFill>
                  <a:srgbClr val="9C8B86"/>
                </a:solidFill>
                <a:latin typeface="Arial"/>
                <a:cs typeface="Arial"/>
              </a:rPr>
              <a:t>The </a:t>
            </a:r>
            <a:r>
              <a:rPr sz="1400" i="1" spc="-30" dirty="0">
                <a:solidFill>
                  <a:srgbClr val="9C8B86"/>
                </a:solidFill>
                <a:latin typeface="Arial"/>
                <a:cs typeface="Arial"/>
              </a:rPr>
              <a:t>following </a:t>
            </a:r>
            <a:r>
              <a:rPr sz="1400" i="1" spc="-25" dirty="0">
                <a:solidFill>
                  <a:srgbClr val="9C8B86"/>
                </a:solidFill>
                <a:latin typeface="Arial"/>
                <a:cs typeface="Arial"/>
              </a:rPr>
              <a:t>are </a:t>
            </a:r>
            <a:r>
              <a:rPr sz="1400" i="1" spc="-35" dirty="0">
                <a:solidFill>
                  <a:srgbClr val="9C8B86"/>
                </a:solidFill>
                <a:latin typeface="Arial"/>
                <a:cs typeface="Arial"/>
              </a:rPr>
              <a:t>trademarks </a:t>
            </a:r>
            <a:r>
              <a:rPr sz="1400" i="1" spc="-20" dirty="0">
                <a:solidFill>
                  <a:srgbClr val="9C8B86"/>
                </a:solidFill>
                <a:latin typeface="Arial"/>
                <a:cs typeface="Arial"/>
              </a:rPr>
              <a:t>of </a:t>
            </a:r>
            <a:r>
              <a:rPr sz="1400" i="1" spc="-25" dirty="0">
                <a:solidFill>
                  <a:srgbClr val="9C8B86"/>
                </a:solidFill>
                <a:latin typeface="Arial"/>
                <a:cs typeface="Arial"/>
              </a:rPr>
              <a:t>Cray</a:t>
            </a:r>
            <a:r>
              <a:rPr sz="1400" i="1" spc="-290" dirty="0">
                <a:solidFill>
                  <a:srgbClr val="9C8B86"/>
                </a:solidFill>
                <a:latin typeface="Arial"/>
                <a:cs typeface="Arial"/>
              </a:rPr>
              <a:t> </a:t>
            </a:r>
            <a:r>
              <a:rPr sz="1400" i="1" spc="-30" dirty="0">
                <a:solidFill>
                  <a:srgbClr val="9C8B86"/>
                </a:solidFill>
                <a:latin typeface="Arial"/>
                <a:cs typeface="Arial"/>
              </a:rPr>
              <a:t>Inc.: CHAPEL, CLUSTER </a:t>
            </a:r>
            <a:r>
              <a:rPr sz="1400" i="1" spc="-45" dirty="0">
                <a:solidFill>
                  <a:srgbClr val="9C8B86"/>
                </a:solidFill>
                <a:latin typeface="Arial"/>
                <a:cs typeface="Arial"/>
              </a:rPr>
              <a:t>CONNECT, </a:t>
            </a:r>
            <a:r>
              <a:rPr sz="1400" i="1" spc="-35" dirty="0">
                <a:solidFill>
                  <a:srgbClr val="9C8B86"/>
                </a:solidFill>
                <a:latin typeface="Arial"/>
                <a:cs typeface="Arial"/>
              </a:rPr>
              <a:t>CLUSTERSTOR, </a:t>
            </a:r>
            <a:r>
              <a:rPr sz="1400" i="1" spc="-40" dirty="0">
                <a:solidFill>
                  <a:srgbClr val="9C8B86"/>
                </a:solidFill>
                <a:latin typeface="Arial"/>
                <a:cs typeface="Arial"/>
              </a:rPr>
              <a:t>CRAYDOC, </a:t>
            </a:r>
            <a:r>
              <a:rPr sz="1400" i="1" spc="-85" dirty="0">
                <a:solidFill>
                  <a:srgbClr val="9C8B86"/>
                </a:solidFill>
                <a:latin typeface="Arial"/>
                <a:cs typeface="Arial"/>
              </a:rPr>
              <a:t>CRAYPAT, </a:t>
            </a:r>
            <a:r>
              <a:rPr sz="1400" i="1" spc="-60" dirty="0">
                <a:solidFill>
                  <a:srgbClr val="9C8B86"/>
                </a:solidFill>
                <a:latin typeface="Arial"/>
                <a:cs typeface="Arial"/>
              </a:rPr>
              <a:t>CRAYPORT,</a:t>
            </a:r>
            <a:endParaRPr sz="1400">
              <a:latin typeface="Arial"/>
              <a:cs typeface="Arial"/>
            </a:endParaRPr>
          </a:p>
          <a:p>
            <a:pPr marL="12700" marR="427990">
              <a:lnSpc>
                <a:spcPct val="99000"/>
              </a:lnSpc>
              <a:spcBef>
                <a:spcPts val="40"/>
              </a:spcBef>
            </a:pPr>
            <a:r>
              <a:rPr sz="1400" i="1" spc="-80" dirty="0">
                <a:solidFill>
                  <a:srgbClr val="9C8B86"/>
                </a:solidFill>
                <a:latin typeface="Arial"/>
                <a:cs typeface="Arial"/>
              </a:rPr>
              <a:t>DATAWARP, </a:t>
            </a:r>
            <a:r>
              <a:rPr sz="1400" i="1" spc="-30" dirty="0">
                <a:solidFill>
                  <a:srgbClr val="9C8B86"/>
                </a:solidFill>
                <a:latin typeface="Arial"/>
                <a:cs typeface="Arial"/>
              </a:rPr>
              <a:t>ECOPHLEX, LIBSCI, NODEKARE, REVEAL. </a:t>
            </a:r>
            <a:r>
              <a:rPr sz="1400" i="1" spc="-25" dirty="0">
                <a:solidFill>
                  <a:srgbClr val="9C8B86"/>
                </a:solidFill>
                <a:latin typeface="Arial"/>
                <a:cs typeface="Arial"/>
              </a:rPr>
              <a:t>The </a:t>
            </a:r>
            <a:r>
              <a:rPr sz="1400" i="1" spc="-30" dirty="0">
                <a:solidFill>
                  <a:srgbClr val="9C8B86"/>
                </a:solidFill>
                <a:latin typeface="Arial"/>
                <a:cs typeface="Arial"/>
              </a:rPr>
              <a:t>following system family marks, </a:t>
            </a:r>
            <a:r>
              <a:rPr sz="1400" i="1" spc="-25" dirty="0">
                <a:solidFill>
                  <a:srgbClr val="9C8B86"/>
                </a:solidFill>
                <a:latin typeface="Arial"/>
                <a:cs typeface="Arial"/>
              </a:rPr>
              <a:t>and </a:t>
            </a:r>
            <a:r>
              <a:rPr sz="1400" i="1" spc="-30" dirty="0">
                <a:solidFill>
                  <a:srgbClr val="9C8B86"/>
                </a:solidFill>
                <a:latin typeface="Arial"/>
                <a:cs typeface="Arial"/>
              </a:rPr>
              <a:t>associated model number marks, </a:t>
            </a:r>
            <a:r>
              <a:rPr sz="1400" i="1" spc="-25" dirty="0">
                <a:solidFill>
                  <a:srgbClr val="9C8B86"/>
                </a:solidFill>
                <a:latin typeface="Arial"/>
                <a:cs typeface="Arial"/>
              </a:rPr>
              <a:t>are  </a:t>
            </a:r>
            <a:r>
              <a:rPr sz="1400" i="1" spc="-35" dirty="0">
                <a:solidFill>
                  <a:srgbClr val="9C8B86"/>
                </a:solidFill>
                <a:latin typeface="Arial"/>
                <a:cs typeface="Arial"/>
              </a:rPr>
              <a:t>trademarks</a:t>
            </a:r>
            <a:r>
              <a:rPr sz="1400" i="1" spc="-60" dirty="0">
                <a:solidFill>
                  <a:srgbClr val="9C8B86"/>
                </a:solidFill>
                <a:latin typeface="Arial"/>
                <a:cs typeface="Arial"/>
              </a:rPr>
              <a:t> </a:t>
            </a:r>
            <a:r>
              <a:rPr sz="1400" i="1" spc="-20" dirty="0">
                <a:solidFill>
                  <a:srgbClr val="9C8B86"/>
                </a:solidFill>
                <a:latin typeface="Arial"/>
                <a:cs typeface="Arial"/>
              </a:rPr>
              <a:t>of</a:t>
            </a:r>
            <a:r>
              <a:rPr sz="1400" i="1" spc="-60" dirty="0">
                <a:solidFill>
                  <a:srgbClr val="9C8B86"/>
                </a:solidFill>
                <a:latin typeface="Arial"/>
                <a:cs typeface="Arial"/>
              </a:rPr>
              <a:t> </a:t>
            </a:r>
            <a:r>
              <a:rPr sz="1400" i="1" spc="-25" dirty="0">
                <a:solidFill>
                  <a:srgbClr val="9C8B86"/>
                </a:solidFill>
                <a:latin typeface="Arial"/>
                <a:cs typeface="Arial"/>
              </a:rPr>
              <a:t>Cray</a:t>
            </a:r>
            <a:r>
              <a:rPr sz="1400" i="1" spc="-55" dirty="0">
                <a:solidFill>
                  <a:srgbClr val="9C8B86"/>
                </a:solidFill>
                <a:latin typeface="Arial"/>
                <a:cs typeface="Arial"/>
              </a:rPr>
              <a:t> </a:t>
            </a:r>
            <a:r>
              <a:rPr sz="1400" i="1" spc="-30" dirty="0">
                <a:solidFill>
                  <a:srgbClr val="9C8B86"/>
                </a:solidFill>
                <a:latin typeface="Arial"/>
                <a:cs typeface="Arial"/>
              </a:rPr>
              <a:t>Inc.:</a:t>
            </a:r>
            <a:r>
              <a:rPr sz="1400" i="1" spc="-60" dirty="0">
                <a:solidFill>
                  <a:srgbClr val="9C8B86"/>
                </a:solidFill>
                <a:latin typeface="Arial"/>
                <a:cs typeface="Arial"/>
              </a:rPr>
              <a:t> </a:t>
            </a:r>
            <a:r>
              <a:rPr sz="1400" i="1" spc="-20" dirty="0">
                <a:solidFill>
                  <a:srgbClr val="9C8B86"/>
                </a:solidFill>
                <a:latin typeface="Arial"/>
                <a:cs typeface="Arial"/>
              </a:rPr>
              <a:t>CS,</a:t>
            </a:r>
            <a:r>
              <a:rPr sz="1400" i="1" spc="-55" dirty="0">
                <a:solidFill>
                  <a:srgbClr val="9C8B86"/>
                </a:solidFill>
                <a:latin typeface="Arial"/>
                <a:cs typeface="Arial"/>
              </a:rPr>
              <a:t> </a:t>
            </a:r>
            <a:r>
              <a:rPr sz="1400" i="1" spc="-20" dirty="0">
                <a:solidFill>
                  <a:srgbClr val="9C8B86"/>
                </a:solidFill>
                <a:latin typeface="Arial"/>
                <a:cs typeface="Arial"/>
              </a:rPr>
              <a:t>CX,</a:t>
            </a:r>
            <a:r>
              <a:rPr sz="1400" i="1" spc="-60" dirty="0">
                <a:solidFill>
                  <a:srgbClr val="9C8B86"/>
                </a:solidFill>
                <a:latin typeface="Arial"/>
                <a:cs typeface="Arial"/>
              </a:rPr>
              <a:t> </a:t>
            </a:r>
            <a:r>
              <a:rPr sz="1400" i="1" spc="-20" dirty="0">
                <a:solidFill>
                  <a:srgbClr val="9C8B86"/>
                </a:solidFill>
                <a:latin typeface="Arial"/>
                <a:cs typeface="Arial"/>
              </a:rPr>
              <a:t>XC,</a:t>
            </a:r>
            <a:r>
              <a:rPr sz="1400" i="1" spc="-55" dirty="0">
                <a:solidFill>
                  <a:srgbClr val="9C8B86"/>
                </a:solidFill>
                <a:latin typeface="Arial"/>
                <a:cs typeface="Arial"/>
              </a:rPr>
              <a:t> </a:t>
            </a:r>
            <a:r>
              <a:rPr sz="1400" i="1" spc="-20" dirty="0">
                <a:solidFill>
                  <a:srgbClr val="9C8B86"/>
                </a:solidFill>
                <a:latin typeface="Arial"/>
                <a:cs typeface="Arial"/>
              </a:rPr>
              <a:t>XE,</a:t>
            </a:r>
            <a:r>
              <a:rPr sz="1400" i="1" spc="-60" dirty="0">
                <a:solidFill>
                  <a:srgbClr val="9C8B86"/>
                </a:solidFill>
                <a:latin typeface="Arial"/>
                <a:cs typeface="Arial"/>
              </a:rPr>
              <a:t> </a:t>
            </a:r>
            <a:r>
              <a:rPr sz="1400" i="1" spc="-20" dirty="0">
                <a:solidFill>
                  <a:srgbClr val="9C8B86"/>
                </a:solidFill>
                <a:latin typeface="Arial"/>
                <a:cs typeface="Arial"/>
              </a:rPr>
              <a:t>XK,</a:t>
            </a:r>
            <a:r>
              <a:rPr sz="1400" i="1" spc="-55" dirty="0">
                <a:solidFill>
                  <a:srgbClr val="9C8B86"/>
                </a:solidFill>
                <a:latin typeface="Arial"/>
                <a:cs typeface="Arial"/>
              </a:rPr>
              <a:t> </a:t>
            </a:r>
            <a:r>
              <a:rPr sz="1400" i="1" spc="-25" dirty="0">
                <a:solidFill>
                  <a:srgbClr val="9C8B86"/>
                </a:solidFill>
                <a:latin typeface="Arial"/>
                <a:cs typeface="Arial"/>
              </a:rPr>
              <a:t>XMT</a:t>
            </a:r>
            <a:r>
              <a:rPr sz="1400" i="1" spc="-65" dirty="0">
                <a:solidFill>
                  <a:srgbClr val="9C8B86"/>
                </a:solidFill>
                <a:latin typeface="Arial"/>
                <a:cs typeface="Arial"/>
              </a:rPr>
              <a:t> </a:t>
            </a:r>
            <a:r>
              <a:rPr sz="1400" i="1" spc="-25" dirty="0">
                <a:solidFill>
                  <a:srgbClr val="9C8B86"/>
                </a:solidFill>
                <a:latin typeface="Arial"/>
                <a:cs typeface="Arial"/>
              </a:rPr>
              <a:t>and</a:t>
            </a:r>
            <a:r>
              <a:rPr sz="1400" i="1" spc="-55" dirty="0">
                <a:solidFill>
                  <a:srgbClr val="9C8B86"/>
                </a:solidFill>
                <a:latin typeface="Arial"/>
                <a:cs typeface="Arial"/>
              </a:rPr>
              <a:t> </a:t>
            </a:r>
            <a:r>
              <a:rPr sz="1400" i="1" spc="-65" dirty="0">
                <a:solidFill>
                  <a:srgbClr val="9C8B86"/>
                </a:solidFill>
                <a:latin typeface="Arial"/>
                <a:cs typeface="Arial"/>
              </a:rPr>
              <a:t>XT.</a:t>
            </a:r>
            <a:r>
              <a:rPr sz="1400" i="1" spc="-60" dirty="0">
                <a:solidFill>
                  <a:srgbClr val="9C8B86"/>
                </a:solidFill>
                <a:latin typeface="Arial"/>
                <a:cs typeface="Arial"/>
              </a:rPr>
              <a:t> </a:t>
            </a:r>
            <a:r>
              <a:rPr sz="1400" i="1" spc="-25" dirty="0">
                <a:solidFill>
                  <a:srgbClr val="9C8B86"/>
                </a:solidFill>
                <a:latin typeface="Arial"/>
                <a:cs typeface="Arial"/>
              </a:rPr>
              <a:t>The</a:t>
            </a:r>
            <a:r>
              <a:rPr sz="1400" i="1" spc="-55" dirty="0">
                <a:solidFill>
                  <a:srgbClr val="9C8B86"/>
                </a:solidFill>
                <a:latin typeface="Arial"/>
                <a:cs typeface="Arial"/>
              </a:rPr>
              <a:t> </a:t>
            </a:r>
            <a:r>
              <a:rPr sz="1400" i="1" spc="-35" dirty="0">
                <a:solidFill>
                  <a:srgbClr val="9C8B86"/>
                </a:solidFill>
                <a:latin typeface="Arial"/>
                <a:cs typeface="Arial"/>
              </a:rPr>
              <a:t>registered</a:t>
            </a:r>
            <a:r>
              <a:rPr sz="1400" i="1" spc="-60" dirty="0">
                <a:solidFill>
                  <a:srgbClr val="9C8B86"/>
                </a:solidFill>
                <a:latin typeface="Arial"/>
                <a:cs typeface="Arial"/>
              </a:rPr>
              <a:t> </a:t>
            </a:r>
            <a:r>
              <a:rPr sz="1400" i="1" spc="-35" dirty="0">
                <a:solidFill>
                  <a:srgbClr val="9C8B86"/>
                </a:solidFill>
                <a:latin typeface="Arial"/>
                <a:cs typeface="Arial"/>
              </a:rPr>
              <a:t>trademark</a:t>
            </a:r>
            <a:r>
              <a:rPr sz="1400" i="1" spc="-55" dirty="0">
                <a:solidFill>
                  <a:srgbClr val="9C8B86"/>
                </a:solidFill>
                <a:latin typeface="Arial"/>
                <a:cs typeface="Arial"/>
              </a:rPr>
              <a:t> </a:t>
            </a:r>
            <a:r>
              <a:rPr sz="1400" i="1" spc="-30" dirty="0">
                <a:solidFill>
                  <a:srgbClr val="9C8B86"/>
                </a:solidFill>
                <a:latin typeface="Arial"/>
                <a:cs typeface="Arial"/>
              </a:rPr>
              <a:t>LINUX</a:t>
            </a:r>
            <a:r>
              <a:rPr sz="1400" i="1" spc="-55" dirty="0">
                <a:solidFill>
                  <a:srgbClr val="9C8B86"/>
                </a:solidFill>
                <a:latin typeface="Arial"/>
                <a:cs typeface="Arial"/>
              </a:rPr>
              <a:t> </a:t>
            </a:r>
            <a:r>
              <a:rPr sz="1400" i="1" spc="-15" dirty="0">
                <a:solidFill>
                  <a:srgbClr val="9C8B86"/>
                </a:solidFill>
                <a:latin typeface="Arial"/>
                <a:cs typeface="Arial"/>
              </a:rPr>
              <a:t>is</a:t>
            </a:r>
            <a:r>
              <a:rPr sz="1400" i="1" spc="-55" dirty="0">
                <a:solidFill>
                  <a:srgbClr val="9C8B86"/>
                </a:solidFill>
                <a:latin typeface="Arial"/>
                <a:cs typeface="Arial"/>
              </a:rPr>
              <a:t> </a:t>
            </a:r>
            <a:r>
              <a:rPr sz="1400" i="1" spc="-30" dirty="0">
                <a:solidFill>
                  <a:srgbClr val="9C8B86"/>
                </a:solidFill>
                <a:latin typeface="Arial"/>
                <a:cs typeface="Arial"/>
              </a:rPr>
              <a:t>used</a:t>
            </a:r>
            <a:r>
              <a:rPr sz="1400" i="1" spc="-60" dirty="0">
                <a:solidFill>
                  <a:srgbClr val="9C8B86"/>
                </a:solidFill>
                <a:latin typeface="Arial"/>
                <a:cs typeface="Arial"/>
              </a:rPr>
              <a:t> </a:t>
            </a:r>
            <a:r>
              <a:rPr sz="1400" i="1" spc="-35" dirty="0">
                <a:solidFill>
                  <a:srgbClr val="9C8B86"/>
                </a:solidFill>
                <a:latin typeface="Arial"/>
                <a:cs typeface="Arial"/>
              </a:rPr>
              <a:t>pursuant</a:t>
            </a:r>
            <a:r>
              <a:rPr sz="1400" i="1" spc="-55" dirty="0">
                <a:solidFill>
                  <a:srgbClr val="9C8B86"/>
                </a:solidFill>
                <a:latin typeface="Arial"/>
                <a:cs typeface="Arial"/>
              </a:rPr>
              <a:t> </a:t>
            </a:r>
            <a:r>
              <a:rPr sz="1400" i="1" spc="-20" dirty="0">
                <a:solidFill>
                  <a:srgbClr val="9C8B86"/>
                </a:solidFill>
                <a:latin typeface="Arial"/>
                <a:cs typeface="Arial"/>
              </a:rPr>
              <a:t>to</a:t>
            </a:r>
            <a:r>
              <a:rPr sz="1400" i="1" spc="-60" dirty="0">
                <a:solidFill>
                  <a:srgbClr val="9C8B86"/>
                </a:solidFill>
                <a:latin typeface="Arial"/>
                <a:cs typeface="Arial"/>
              </a:rPr>
              <a:t> </a:t>
            </a:r>
            <a:r>
              <a:rPr sz="1400" i="1" dirty="0">
                <a:solidFill>
                  <a:srgbClr val="9C8B86"/>
                </a:solidFill>
                <a:latin typeface="Arial"/>
                <a:cs typeface="Arial"/>
              </a:rPr>
              <a:t>a</a:t>
            </a:r>
            <a:r>
              <a:rPr sz="1400" i="1" spc="-55" dirty="0">
                <a:solidFill>
                  <a:srgbClr val="9C8B86"/>
                </a:solidFill>
                <a:latin typeface="Arial"/>
                <a:cs typeface="Arial"/>
              </a:rPr>
              <a:t> </a:t>
            </a:r>
            <a:r>
              <a:rPr sz="1400" i="1" spc="-35" dirty="0">
                <a:solidFill>
                  <a:srgbClr val="9C8B86"/>
                </a:solidFill>
                <a:latin typeface="Arial"/>
                <a:cs typeface="Arial"/>
              </a:rPr>
              <a:t>sublicense</a:t>
            </a:r>
            <a:r>
              <a:rPr sz="1400" i="1" spc="-60" dirty="0">
                <a:solidFill>
                  <a:srgbClr val="9C8B86"/>
                </a:solidFill>
                <a:latin typeface="Arial"/>
                <a:cs typeface="Arial"/>
              </a:rPr>
              <a:t> </a:t>
            </a:r>
            <a:r>
              <a:rPr sz="1400" i="1" spc="-30" dirty="0">
                <a:solidFill>
                  <a:srgbClr val="9C8B86"/>
                </a:solidFill>
                <a:latin typeface="Arial"/>
                <a:cs typeface="Arial"/>
              </a:rPr>
              <a:t>from</a:t>
            </a:r>
            <a:r>
              <a:rPr sz="1400" i="1" spc="-60" dirty="0">
                <a:solidFill>
                  <a:srgbClr val="9C8B86"/>
                </a:solidFill>
                <a:latin typeface="Arial"/>
                <a:cs typeface="Arial"/>
              </a:rPr>
              <a:t> </a:t>
            </a:r>
            <a:r>
              <a:rPr sz="1400" i="1" spc="-30" dirty="0">
                <a:solidFill>
                  <a:srgbClr val="9C8B86"/>
                </a:solidFill>
                <a:latin typeface="Arial"/>
                <a:cs typeface="Arial"/>
              </a:rPr>
              <a:t>LMI,</a:t>
            </a:r>
            <a:r>
              <a:rPr sz="1400" i="1" spc="-60" dirty="0">
                <a:solidFill>
                  <a:srgbClr val="9C8B86"/>
                </a:solidFill>
                <a:latin typeface="Arial"/>
                <a:cs typeface="Arial"/>
              </a:rPr>
              <a:t> </a:t>
            </a:r>
            <a:r>
              <a:rPr sz="1400" i="1" spc="-25" dirty="0">
                <a:solidFill>
                  <a:srgbClr val="9C8B86"/>
                </a:solidFill>
                <a:latin typeface="Arial"/>
                <a:cs typeface="Arial"/>
              </a:rPr>
              <a:t>the  </a:t>
            </a:r>
            <a:r>
              <a:rPr sz="1400" i="1" spc="-30" dirty="0">
                <a:solidFill>
                  <a:srgbClr val="9C8B86"/>
                </a:solidFill>
                <a:latin typeface="Arial"/>
                <a:cs typeface="Arial"/>
              </a:rPr>
              <a:t>exclusive</a:t>
            </a:r>
            <a:r>
              <a:rPr sz="1400" i="1" spc="-65" dirty="0">
                <a:solidFill>
                  <a:srgbClr val="9C8B86"/>
                </a:solidFill>
                <a:latin typeface="Arial"/>
                <a:cs typeface="Arial"/>
              </a:rPr>
              <a:t> </a:t>
            </a:r>
            <a:r>
              <a:rPr sz="1400" i="1" spc="-30" dirty="0">
                <a:solidFill>
                  <a:srgbClr val="9C8B86"/>
                </a:solidFill>
                <a:latin typeface="Arial"/>
                <a:cs typeface="Arial"/>
              </a:rPr>
              <a:t>licensee</a:t>
            </a:r>
            <a:r>
              <a:rPr sz="1400" i="1" spc="-65" dirty="0">
                <a:solidFill>
                  <a:srgbClr val="9C8B86"/>
                </a:solidFill>
                <a:latin typeface="Arial"/>
                <a:cs typeface="Arial"/>
              </a:rPr>
              <a:t> </a:t>
            </a:r>
            <a:r>
              <a:rPr sz="1400" i="1" spc="-20" dirty="0">
                <a:solidFill>
                  <a:srgbClr val="9C8B86"/>
                </a:solidFill>
                <a:latin typeface="Arial"/>
                <a:cs typeface="Arial"/>
              </a:rPr>
              <a:t>of</a:t>
            </a:r>
            <a:r>
              <a:rPr sz="1400" i="1" spc="-55" dirty="0">
                <a:solidFill>
                  <a:srgbClr val="9C8B86"/>
                </a:solidFill>
                <a:latin typeface="Arial"/>
                <a:cs typeface="Arial"/>
              </a:rPr>
              <a:t> </a:t>
            </a:r>
            <a:r>
              <a:rPr sz="1400" i="1" spc="-30" dirty="0">
                <a:solidFill>
                  <a:srgbClr val="9C8B86"/>
                </a:solidFill>
                <a:latin typeface="Arial"/>
                <a:cs typeface="Arial"/>
              </a:rPr>
              <a:t>Linus</a:t>
            </a:r>
            <a:r>
              <a:rPr sz="1400" i="1" spc="-60" dirty="0">
                <a:solidFill>
                  <a:srgbClr val="9C8B86"/>
                </a:solidFill>
                <a:latin typeface="Arial"/>
                <a:cs typeface="Arial"/>
              </a:rPr>
              <a:t> </a:t>
            </a:r>
            <a:r>
              <a:rPr sz="1400" i="1" spc="-45" dirty="0">
                <a:solidFill>
                  <a:srgbClr val="9C8B86"/>
                </a:solidFill>
                <a:latin typeface="Arial"/>
                <a:cs typeface="Arial"/>
              </a:rPr>
              <a:t>Torvalds,</a:t>
            </a:r>
            <a:r>
              <a:rPr sz="1400" i="1" spc="-55" dirty="0">
                <a:solidFill>
                  <a:srgbClr val="9C8B86"/>
                </a:solidFill>
                <a:latin typeface="Arial"/>
                <a:cs typeface="Arial"/>
              </a:rPr>
              <a:t> </a:t>
            </a:r>
            <a:r>
              <a:rPr sz="1400" i="1" spc="-30" dirty="0">
                <a:solidFill>
                  <a:srgbClr val="9C8B86"/>
                </a:solidFill>
                <a:latin typeface="Arial"/>
                <a:cs typeface="Arial"/>
              </a:rPr>
              <a:t>owner</a:t>
            </a:r>
            <a:r>
              <a:rPr sz="1400" i="1" spc="-65" dirty="0">
                <a:solidFill>
                  <a:srgbClr val="9C8B86"/>
                </a:solidFill>
                <a:latin typeface="Arial"/>
                <a:cs typeface="Arial"/>
              </a:rPr>
              <a:t> </a:t>
            </a:r>
            <a:r>
              <a:rPr sz="1400" i="1" spc="-20" dirty="0">
                <a:solidFill>
                  <a:srgbClr val="9C8B86"/>
                </a:solidFill>
                <a:latin typeface="Arial"/>
                <a:cs typeface="Arial"/>
              </a:rPr>
              <a:t>of</a:t>
            </a:r>
            <a:r>
              <a:rPr sz="1400" i="1" spc="-55" dirty="0">
                <a:solidFill>
                  <a:srgbClr val="9C8B86"/>
                </a:solidFill>
                <a:latin typeface="Arial"/>
                <a:cs typeface="Arial"/>
              </a:rPr>
              <a:t> </a:t>
            </a:r>
            <a:r>
              <a:rPr sz="1400" i="1" spc="-25" dirty="0">
                <a:solidFill>
                  <a:srgbClr val="9C8B86"/>
                </a:solidFill>
                <a:latin typeface="Arial"/>
                <a:cs typeface="Arial"/>
              </a:rPr>
              <a:t>the</a:t>
            </a:r>
            <a:r>
              <a:rPr sz="1400" i="1" spc="-65" dirty="0">
                <a:solidFill>
                  <a:srgbClr val="9C8B86"/>
                </a:solidFill>
                <a:latin typeface="Arial"/>
                <a:cs typeface="Arial"/>
              </a:rPr>
              <a:t> </a:t>
            </a:r>
            <a:r>
              <a:rPr sz="1400" i="1" spc="-30" dirty="0">
                <a:solidFill>
                  <a:srgbClr val="9C8B86"/>
                </a:solidFill>
                <a:latin typeface="Arial"/>
                <a:cs typeface="Arial"/>
              </a:rPr>
              <a:t>mark</a:t>
            </a:r>
            <a:r>
              <a:rPr sz="1400" i="1" spc="-55" dirty="0">
                <a:solidFill>
                  <a:srgbClr val="9C8B86"/>
                </a:solidFill>
                <a:latin typeface="Arial"/>
                <a:cs typeface="Arial"/>
              </a:rPr>
              <a:t> </a:t>
            </a:r>
            <a:r>
              <a:rPr sz="1400" i="1" spc="-20" dirty="0">
                <a:solidFill>
                  <a:srgbClr val="9C8B86"/>
                </a:solidFill>
                <a:latin typeface="Arial"/>
                <a:cs typeface="Arial"/>
              </a:rPr>
              <a:t>on</a:t>
            </a:r>
            <a:r>
              <a:rPr sz="1400" i="1" spc="-65" dirty="0">
                <a:solidFill>
                  <a:srgbClr val="9C8B86"/>
                </a:solidFill>
                <a:latin typeface="Arial"/>
                <a:cs typeface="Arial"/>
              </a:rPr>
              <a:t> </a:t>
            </a:r>
            <a:r>
              <a:rPr sz="1400" i="1" dirty="0">
                <a:solidFill>
                  <a:srgbClr val="9C8B86"/>
                </a:solidFill>
                <a:latin typeface="Arial"/>
                <a:cs typeface="Arial"/>
              </a:rPr>
              <a:t>a</a:t>
            </a:r>
            <a:r>
              <a:rPr sz="1400" i="1" spc="-60" dirty="0">
                <a:solidFill>
                  <a:srgbClr val="9C8B86"/>
                </a:solidFill>
                <a:latin typeface="Arial"/>
                <a:cs typeface="Arial"/>
              </a:rPr>
              <a:t> </a:t>
            </a:r>
            <a:r>
              <a:rPr sz="1400" i="1" spc="-30" dirty="0">
                <a:solidFill>
                  <a:srgbClr val="9C8B86"/>
                </a:solidFill>
                <a:latin typeface="Arial"/>
                <a:cs typeface="Arial"/>
              </a:rPr>
              <a:t>worldwide</a:t>
            </a:r>
            <a:r>
              <a:rPr sz="1400" i="1" spc="-65" dirty="0">
                <a:solidFill>
                  <a:srgbClr val="9C8B86"/>
                </a:solidFill>
                <a:latin typeface="Arial"/>
                <a:cs typeface="Arial"/>
              </a:rPr>
              <a:t> </a:t>
            </a:r>
            <a:r>
              <a:rPr sz="1400" i="1" spc="-30" dirty="0">
                <a:solidFill>
                  <a:srgbClr val="9C8B86"/>
                </a:solidFill>
                <a:latin typeface="Arial"/>
                <a:cs typeface="Arial"/>
              </a:rPr>
              <a:t>basis.</a:t>
            </a:r>
            <a:r>
              <a:rPr sz="1400" i="1" spc="-55" dirty="0">
                <a:solidFill>
                  <a:srgbClr val="9C8B86"/>
                </a:solidFill>
                <a:latin typeface="Arial"/>
                <a:cs typeface="Arial"/>
              </a:rPr>
              <a:t> </a:t>
            </a:r>
            <a:r>
              <a:rPr sz="1400" i="1" spc="-30" dirty="0">
                <a:solidFill>
                  <a:srgbClr val="9C8B86"/>
                </a:solidFill>
                <a:latin typeface="Arial"/>
                <a:cs typeface="Arial"/>
              </a:rPr>
              <a:t>Other</a:t>
            </a:r>
            <a:r>
              <a:rPr sz="1400" i="1" spc="-65" dirty="0">
                <a:solidFill>
                  <a:srgbClr val="9C8B86"/>
                </a:solidFill>
                <a:latin typeface="Arial"/>
                <a:cs typeface="Arial"/>
              </a:rPr>
              <a:t> </a:t>
            </a:r>
            <a:r>
              <a:rPr sz="1400" i="1" spc="-35" dirty="0">
                <a:solidFill>
                  <a:srgbClr val="9C8B86"/>
                </a:solidFill>
                <a:latin typeface="Arial"/>
                <a:cs typeface="Arial"/>
              </a:rPr>
              <a:t>trademarks</a:t>
            </a:r>
            <a:r>
              <a:rPr sz="1400" i="1" spc="-55" dirty="0">
                <a:solidFill>
                  <a:srgbClr val="9C8B86"/>
                </a:solidFill>
                <a:latin typeface="Arial"/>
                <a:cs typeface="Arial"/>
              </a:rPr>
              <a:t> </a:t>
            </a:r>
            <a:r>
              <a:rPr sz="1400" i="1" spc="-25" dirty="0">
                <a:solidFill>
                  <a:srgbClr val="9C8B86"/>
                </a:solidFill>
                <a:latin typeface="Arial"/>
                <a:cs typeface="Arial"/>
              </a:rPr>
              <a:t>used</a:t>
            </a:r>
            <a:r>
              <a:rPr sz="1400" i="1" spc="-65" dirty="0">
                <a:solidFill>
                  <a:srgbClr val="9C8B86"/>
                </a:solidFill>
                <a:latin typeface="Arial"/>
                <a:cs typeface="Arial"/>
              </a:rPr>
              <a:t> </a:t>
            </a:r>
            <a:r>
              <a:rPr sz="1400" i="1" spc="-20" dirty="0">
                <a:solidFill>
                  <a:srgbClr val="9C8B86"/>
                </a:solidFill>
                <a:latin typeface="Arial"/>
                <a:cs typeface="Arial"/>
              </a:rPr>
              <a:t>on</a:t>
            </a:r>
            <a:r>
              <a:rPr sz="1400" i="1" spc="-60" dirty="0">
                <a:solidFill>
                  <a:srgbClr val="9C8B86"/>
                </a:solidFill>
                <a:latin typeface="Arial"/>
                <a:cs typeface="Arial"/>
              </a:rPr>
              <a:t> </a:t>
            </a:r>
            <a:r>
              <a:rPr sz="1400" i="1" spc="-25" dirty="0">
                <a:solidFill>
                  <a:srgbClr val="9C8B86"/>
                </a:solidFill>
                <a:latin typeface="Arial"/>
                <a:cs typeface="Arial"/>
              </a:rPr>
              <a:t>this</a:t>
            </a:r>
            <a:r>
              <a:rPr sz="1400" i="1" spc="-60" dirty="0">
                <a:solidFill>
                  <a:srgbClr val="9C8B86"/>
                </a:solidFill>
                <a:latin typeface="Arial"/>
                <a:cs typeface="Arial"/>
              </a:rPr>
              <a:t> </a:t>
            </a:r>
            <a:r>
              <a:rPr sz="1400" i="1" spc="-30" dirty="0">
                <a:solidFill>
                  <a:srgbClr val="9C8B86"/>
                </a:solidFill>
                <a:latin typeface="Arial"/>
                <a:cs typeface="Arial"/>
              </a:rPr>
              <a:t>website</a:t>
            </a:r>
            <a:r>
              <a:rPr sz="1400" i="1" spc="-60" dirty="0">
                <a:solidFill>
                  <a:srgbClr val="9C8B86"/>
                </a:solidFill>
                <a:latin typeface="Arial"/>
                <a:cs typeface="Arial"/>
              </a:rPr>
              <a:t> </a:t>
            </a:r>
            <a:r>
              <a:rPr sz="1400" i="1" spc="-25" dirty="0">
                <a:solidFill>
                  <a:srgbClr val="9C8B86"/>
                </a:solidFill>
                <a:latin typeface="Arial"/>
                <a:cs typeface="Arial"/>
              </a:rPr>
              <a:t>are</a:t>
            </a:r>
            <a:r>
              <a:rPr sz="1400" i="1" spc="-65" dirty="0">
                <a:solidFill>
                  <a:srgbClr val="9C8B86"/>
                </a:solidFill>
                <a:latin typeface="Arial"/>
                <a:cs typeface="Arial"/>
              </a:rPr>
              <a:t> </a:t>
            </a:r>
            <a:r>
              <a:rPr sz="1400" i="1" spc="-25" dirty="0">
                <a:solidFill>
                  <a:srgbClr val="9C8B86"/>
                </a:solidFill>
                <a:latin typeface="Arial"/>
                <a:cs typeface="Arial"/>
              </a:rPr>
              <a:t>the</a:t>
            </a:r>
            <a:r>
              <a:rPr sz="1400" i="1" spc="-65" dirty="0">
                <a:solidFill>
                  <a:srgbClr val="9C8B86"/>
                </a:solidFill>
                <a:latin typeface="Arial"/>
                <a:cs typeface="Arial"/>
              </a:rPr>
              <a:t> </a:t>
            </a:r>
            <a:r>
              <a:rPr sz="1400" i="1" spc="-35" dirty="0">
                <a:solidFill>
                  <a:srgbClr val="9C8B86"/>
                </a:solidFill>
                <a:latin typeface="Arial"/>
                <a:cs typeface="Arial"/>
              </a:rPr>
              <a:t>property</a:t>
            </a:r>
            <a:r>
              <a:rPr sz="1400" i="1" spc="-55" dirty="0">
                <a:solidFill>
                  <a:srgbClr val="9C8B86"/>
                </a:solidFill>
                <a:latin typeface="Arial"/>
                <a:cs typeface="Arial"/>
              </a:rPr>
              <a:t> </a:t>
            </a:r>
            <a:r>
              <a:rPr sz="1400" i="1" spc="-20" dirty="0">
                <a:solidFill>
                  <a:srgbClr val="9C8B86"/>
                </a:solidFill>
                <a:latin typeface="Arial"/>
                <a:cs typeface="Arial"/>
              </a:rPr>
              <a:t>of</a:t>
            </a:r>
            <a:r>
              <a:rPr sz="1400" i="1" spc="-60" dirty="0">
                <a:solidFill>
                  <a:srgbClr val="9C8B86"/>
                </a:solidFill>
                <a:latin typeface="Arial"/>
                <a:cs typeface="Arial"/>
              </a:rPr>
              <a:t> </a:t>
            </a:r>
            <a:r>
              <a:rPr sz="1400" i="1" spc="-30" dirty="0">
                <a:solidFill>
                  <a:srgbClr val="9C8B86"/>
                </a:solidFill>
                <a:latin typeface="Arial"/>
                <a:cs typeface="Arial"/>
              </a:rPr>
              <a:t>their  respective</a:t>
            </a:r>
            <a:r>
              <a:rPr sz="1400" i="1" spc="-70" dirty="0">
                <a:solidFill>
                  <a:srgbClr val="9C8B86"/>
                </a:solidFill>
                <a:latin typeface="Arial"/>
                <a:cs typeface="Arial"/>
              </a:rPr>
              <a:t> </a:t>
            </a:r>
            <a:r>
              <a:rPr sz="1400" i="1" spc="-30" dirty="0">
                <a:solidFill>
                  <a:srgbClr val="9C8B86"/>
                </a:solidFill>
                <a:latin typeface="Arial"/>
                <a:cs typeface="Arial"/>
              </a:rPr>
              <a:t>owners.</a:t>
            </a:r>
            <a:endParaRPr sz="1400">
              <a:latin typeface="Arial"/>
              <a:cs typeface="Arial"/>
            </a:endParaRPr>
          </a:p>
        </p:txBody>
      </p:sp>
    </p:spTree>
    <p:extLst>
      <p:ext uri="{BB962C8B-B14F-4D97-AF65-F5344CB8AC3E}">
        <p14:creationId xmlns:p14="http://schemas.microsoft.com/office/powerpoint/2010/main" val="329724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659F1A-CFDC-DA45-8C8A-1EFF348B1A0A}"/>
              </a:ext>
            </a:extLst>
          </p:cNvPr>
          <p:cNvSpPr>
            <a:spLocks noGrp="1"/>
          </p:cNvSpPr>
          <p:nvPr>
            <p:ph idx="1"/>
          </p:nvPr>
        </p:nvSpPr>
        <p:spPr/>
        <p:txBody>
          <a:bodyPr/>
          <a:lstStyle/>
          <a:p>
            <a:r>
              <a:rPr lang="en-US" dirty="0"/>
              <a:t>High inclusive time</a:t>
            </a:r>
          </a:p>
          <a:p>
            <a:endParaRPr lang="en-US" dirty="0"/>
          </a:p>
          <a:p>
            <a:r>
              <a:rPr lang="en-US" dirty="0"/>
              <a:t>Create call tree with loops:</a:t>
            </a:r>
          </a:p>
          <a:p>
            <a:pPr lvl="1"/>
            <a:r>
              <a:rPr lang="en-US" dirty="0" err="1"/>
              <a:t>user@login</a:t>
            </a:r>
            <a:r>
              <a:rPr lang="en-US" dirty="0"/>
              <a:t>&gt; </a:t>
            </a:r>
            <a:r>
              <a:rPr lang="en-US" dirty="0" err="1"/>
              <a:t>pat_report</a:t>
            </a:r>
            <a:r>
              <a:rPr lang="en-US" dirty="0"/>
              <a:t> –O </a:t>
            </a:r>
            <a:r>
              <a:rPr lang="en-US" dirty="0" err="1"/>
              <a:t>calltree</a:t>
            </a:r>
            <a:endParaRPr lang="en-US" dirty="0"/>
          </a:p>
        </p:txBody>
      </p:sp>
      <p:sp>
        <p:nvSpPr>
          <p:cNvPr id="3" name="Title 2">
            <a:extLst>
              <a:ext uri="{FF2B5EF4-FFF2-40B4-BE49-F238E27FC236}">
                <a16:creationId xmlns:a16="http://schemas.microsoft.com/office/drawing/2014/main" id="{FDAF20F1-7B50-3C47-98E6-F9E0167220A9}"/>
              </a:ext>
            </a:extLst>
          </p:cNvPr>
          <p:cNvSpPr>
            <a:spLocks noGrp="1"/>
          </p:cNvSpPr>
          <p:nvPr>
            <p:ph type="title"/>
          </p:nvPr>
        </p:nvSpPr>
        <p:spPr/>
        <p:txBody>
          <a:bodyPr/>
          <a:lstStyle/>
          <a:p>
            <a:pPr algn="ctr"/>
            <a:r>
              <a:rPr lang="en-US" spc="-25" dirty="0"/>
              <a:t>How </a:t>
            </a:r>
            <a:r>
              <a:rPr lang="en-US" spc="-20" dirty="0"/>
              <a:t>to </a:t>
            </a:r>
            <a:r>
              <a:rPr lang="en-US" dirty="0"/>
              <a:t>Identify Important</a:t>
            </a:r>
            <a:r>
              <a:rPr lang="en-US" spc="-265" dirty="0"/>
              <a:t> </a:t>
            </a:r>
            <a:r>
              <a:rPr lang="en-US" dirty="0"/>
              <a:t>Loops</a:t>
            </a:r>
          </a:p>
        </p:txBody>
      </p:sp>
    </p:spTree>
    <p:extLst>
      <p:ext uri="{BB962C8B-B14F-4D97-AF65-F5344CB8AC3E}">
        <p14:creationId xmlns:p14="http://schemas.microsoft.com/office/powerpoint/2010/main" val="338007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11200" y="1295400"/>
            <a:ext cx="10769600" cy="4876800"/>
          </a:xfrm>
          <a:custGeom>
            <a:avLst/>
            <a:gdLst/>
            <a:ahLst/>
            <a:cxnLst/>
            <a:rect l="l" t="t" r="r" b="b"/>
            <a:pathLst>
              <a:path w="10769600" h="4876800">
                <a:moveTo>
                  <a:pt x="10769600" y="0"/>
                </a:moveTo>
                <a:lnTo>
                  <a:pt x="0" y="0"/>
                </a:lnTo>
                <a:lnTo>
                  <a:pt x="0" y="4876800"/>
                </a:lnTo>
                <a:lnTo>
                  <a:pt x="9956774" y="4876800"/>
                </a:lnTo>
                <a:lnTo>
                  <a:pt x="10769600" y="4063974"/>
                </a:lnTo>
                <a:lnTo>
                  <a:pt x="10769600" y="0"/>
                </a:lnTo>
                <a:close/>
              </a:path>
            </a:pathLst>
          </a:custGeom>
          <a:solidFill>
            <a:srgbClr val="F0F0E9"/>
          </a:solidFill>
        </p:spPr>
        <p:txBody>
          <a:bodyPr wrap="square" lIns="0" tIns="0" rIns="0" bIns="0" rtlCol="0"/>
          <a:lstStyle/>
          <a:p>
            <a:endParaRPr/>
          </a:p>
        </p:txBody>
      </p:sp>
      <p:sp>
        <p:nvSpPr>
          <p:cNvPr id="3" name="object 3"/>
          <p:cNvSpPr/>
          <p:nvPr/>
        </p:nvSpPr>
        <p:spPr>
          <a:xfrm>
            <a:off x="10667974" y="5359374"/>
            <a:ext cx="813435" cy="813435"/>
          </a:xfrm>
          <a:custGeom>
            <a:avLst/>
            <a:gdLst/>
            <a:ahLst/>
            <a:cxnLst/>
            <a:rect l="l" t="t" r="r" b="b"/>
            <a:pathLst>
              <a:path w="813434" h="813435">
                <a:moveTo>
                  <a:pt x="812825" y="0"/>
                </a:moveTo>
                <a:lnTo>
                  <a:pt x="162572" y="162572"/>
                </a:lnTo>
                <a:lnTo>
                  <a:pt x="0" y="812825"/>
                </a:lnTo>
                <a:lnTo>
                  <a:pt x="812825" y="0"/>
                </a:lnTo>
                <a:close/>
              </a:path>
            </a:pathLst>
          </a:custGeom>
          <a:solidFill>
            <a:srgbClr val="C1C1BB"/>
          </a:solidFill>
        </p:spPr>
        <p:txBody>
          <a:bodyPr wrap="square" lIns="0" tIns="0" rIns="0" bIns="0" rtlCol="0"/>
          <a:lstStyle/>
          <a:p>
            <a:endParaRPr/>
          </a:p>
        </p:txBody>
      </p:sp>
      <p:sp>
        <p:nvSpPr>
          <p:cNvPr id="4" name="object 4"/>
          <p:cNvSpPr/>
          <p:nvPr/>
        </p:nvSpPr>
        <p:spPr>
          <a:xfrm>
            <a:off x="711200" y="1295400"/>
            <a:ext cx="10769600" cy="4876800"/>
          </a:xfrm>
          <a:custGeom>
            <a:avLst/>
            <a:gdLst/>
            <a:ahLst/>
            <a:cxnLst/>
            <a:rect l="l" t="t" r="r" b="b"/>
            <a:pathLst>
              <a:path w="10769600" h="4876800">
                <a:moveTo>
                  <a:pt x="9956785" y="4876802"/>
                </a:moveTo>
                <a:lnTo>
                  <a:pt x="10119305" y="4226552"/>
                </a:lnTo>
                <a:lnTo>
                  <a:pt x="10769606" y="4063982"/>
                </a:lnTo>
                <a:lnTo>
                  <a:pt x="9956785" y="4876802"/>
                </a:lnTo>
                <a:lnTo>
                  <a:pt x="0" y="4876802"/>
                </a:lnTo>
                <a:lnTo>
                  <a:pt x="0" y="0"/>
                </a:lnTo>
                <a:lnTo>
                  <a:pt x="10769606" y="0"/>
                </a:lnTo>
                <a:lnTo>
                  <a:pt x="10769606" y="4063982"/>
                </a:lnTo>
              </a:path>
            </a:pathLst>
          </a:custGeom>
          <a:ln w="12700">
            <a:solidFill>
              <a:srgbClr val="9C8B86"/>
            </a:solidFill>
          </a:ln>
        </p:spPr>
        <p:txBody>
          <a:bodyPr wrap="square" lIns="0" tIns="0" rIns="0" bIns="0" rtlCol="0"/>
          <a:lstStyle/>
          <a:p>
            <a:endParaRPr/>
          </a:p>
        </p:txBody>
      </p:sp>
      <p:sp>
        <p:nvSpPr>
          <p:cNvPr id="5" name="object 5"/>
          <p:cNvSpPr txBox="1"/>
          <p:nvPr/>
        </p:nvSpPr>
        <p:spPr>
          <a:xfrm>
            <a:off x="789940" y="1573275"/>
            <a:ext cx="4548505" cy="26924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5E514D"/>
                </a:solidFill>
                <a:latin typeface="Courier New"/>
                <a:cs typeface="Courier New"/>
              </a:rPr>
              <a:t>Table 1: Memory Bandwidth by</a:t>
            </a:r>
            <a:r>
              <a:rPr sz="1600" spc="-90" dirty="0">
                <a:solidFill>
                  <a:srgbClr val="5E514D"/>
                </a:solidFill>
                <a:latin typeface="Courier New"/>
                <a:cs typeface="Courier New"/>
              </a:rPr>
              <a:t> </a:t>
            </a:r>
            <a:r>
              <a:rPr sz="1600" dirty="0">
                <a:solidFill>
                  <a:srgbClr val="5E514D"/>
                </a:solidFill>
                <a:latin typeface="Courier New"/>
                <a:cs typeface="Courier New"/>
              </a:rPr>
              <a:t>Numanode</a:t>
            </a:r>
            <a:endParaRPr sz="1600">
              <a:latin typeface="Courier New"/>
              <a:cs typeface="Courier New"/>
            </a:endParaRPr>
          </a:p>
        </p:txBody>
      </p:sp>
      <p:sp>
        <p:nvSpPr>
          <p:cNvPr id="11" name="object 11"/>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 </a:t>
            </a:r>
            <a:r>
              <a:rPr spc="-10" dirty="0"/>
              <a:t>2019 </a:t>
            </a:r>
            <a:r>
              <a:rPr spc="-5" dirty="0"/>
              <a:t>Cray</a:t>
            </a:r>
            <a:r>
              <a:rPr spc="-75" dirty="0"/>
              <a:t> </a:t>
            </a:r>
            <a:r>
              <a:rPr spc="-5" dirty="0"/>
              <a:t>Inc.</a:t>
            </a:r>
          </a:p>
        </p:txBody>
      </p:sp>
      <p:sp>
        <p:nvSpPr>
          <p:cNvPr id="12" name="object 12"/>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t>21</a:t>
            </a:fld>
            <a:endParaRPr dirty="0"/>
          </a:p>
        </p:txBody>
      </p:sp>
      <p:graphicFrame>
        <p:nvGraphicFramePr>
          <p:cNvPr id="6" name="object 6"/>
          <p:cNvGraphicFramePr>
            <a:graphicFrameLocks noGrp="1"/>
          </p:cNvGraphicFramePr>
          <p:nvPr/>
        </p:nvGraphicFramePr>
        <p:xfrm>
          <a:off x="770890" y="2117566"/>
          <a:ext cx="10447646" cy="1422400"/>
        </p:xfrm>
        <a:graphic>
          <a:graphicData uri="http://schemas.openxmlformats.org/drawingml/2006/table">
            <a:tbl>
              <a:tblPr firstRow="1" bandRow="1">
                <a:tableStyleId>{2D5ABB26-0587-4C30-8999-92F81FD0307C}</a:tableStyleId>
              </a:tblPr>
              <a:tblGrid>
                <a:gridCol w="948690">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977899">
                  <a:extLst>
                    <a:ext uri="{9D8B030D-6E8A-4147-A177-3AD203B41FA5}">
                      <a16:colId xmlns:a16="http://schemas.microsoft.com/office/drawing/2014/main" val="20002"/>
                    </a:ext>
                  </a:extLst>
                </a:gridCol>
                <a:gridCol w="243839">
                  <a:extLst>
                    <a:ext uri="{9D8B030D-6E8A-4147-A177-3AD203B41FA5}">
                      <a16:colId xmlns:a16="http://schemas.microsoft.com/office/drawing/2014/main" val="20003"/>
                    </a:ext>
                  </a:extLst>
                </a:gridCol>
                <a:gridCol w="977900">
                  <a:extLst>
                    <a:ext uri="{9D8B030D-6E8A-4147-A177-3AD203B41FA5}">
                      <a16:colId xmlns:a16="http://schemas.microsoft.com/office/drawing/2014/main" val="20004"/>
                    </a:ext>
                  </a:extLst>
                </a:gridCol>
                <a:gridCol w="243839">
                  <a:extLst>
                    <a:ext uri="{9D8B030D-6E8A-4147-A177-3AD203B41FA5}">
                      <a16:colId xmlns:a16="http://schemas.microsoft.com/office/drawing/2014/main" val="20005"/>
                    </a:ext>
                  </a:extLst>
                </a:gridCol>
                <a:gridCol w="1344294">
                  <a:extLst>
                    <a:ext uri="{9D8B030D-6E8A-4147-A177-3AD203B41FA5}">
                      <a16:colId xmlns:a16="http://schemas.microsoft.com/office/drawing/2014/main" val="20006"/>
                    </a:ext>
                  </a:extLst>
                </a:gridCol>
                <a:gridCol w="243839">
                  <a:extLst>
                    <a:ext uri="{9D8B030D-6E8A-4147-A177-3AD203B41FA5}">
                      <a16:colId xmlns:a16="http://schemas.microsoft.com/office/drawing/2014/main" val="20007"/>
                    </a:ext>
                  </a:extLst>
                </a:gridCol>
                <a:gridCol w="977264">
                  <a:extLst>
                    <a:ext uri="{9D8B030D-6E8A-4147-A177-3AD203B41FA5}">
                      <a16:colId xmlns:a16="http://schemas.microsoft.com/office/drawing/2014/main" val="20008"/>
                    </a:ext>
                  </a:extLst>
                </a:gridCol>
                <a:gridCol w="243839">
                  <a:extLst>
                    <a:ext uri="{9D8B030D-6E8A-4147-A177-3AD203B41FA5}">
                      <a16:colId xmlns:a16="http://schemas.microsoft.com/office/drawing/2014/main" val="20009"/>
                    </a:ext>
                  </a:extLst>
                </a:gridCol>
                <a:gridCol w="977264">
                  <a:extLst>
                    <a:ext uri="{9D8B030D-6E8A-4147-A177-3AD203B41FA5}">
                      <a16:colId xmlns:a16="http://schemas.microsoft.com/office/drawing/2014/main" val="20010"/>
                    </a:ext>
                  </a:extLst>
                </a:gridCol>
                <a:gridCol w="243204">
                  <a:extLst>
                    <a:ext uri="{9D8B030D-6E8A-4147-A177-3AD203B41FA5}">
                      <a16:colId xmlns:a16="http://schemas.microsoft.com/office/drawing/2014/main" val="20011"/>
                    </a:ext>
                  </a:extLst>
                </a:gridCol>
                <a:gridCol w="2781300">
                  <a:extLst>
                    <a:ext uri="{9D8B030D-6E8A-4147-A177-3AD203B41FA5}">
                      <a16:colId xmlns:a16="http://schemas.microsoft.com/office/drawing/2014/main" val="20012"/>
                    </a:ext>
                  </a:extLst>
                </a:gridCol>
              </a:tblGrid>
              <a:tr h="474980">
                <a:tc>
                  <a:txBody>
                    <a:bodyPr/>
                    <a:lstStyle/>
                    <a:p>
                      <a:pPr marL="92075" algn="ctr">
                        <a:lnSpc>
                          <a:spcPts val="1525"/>
                        </a:lnSpc>
                      </a:pPr>
                      <a:r>
                        <a:rPr sz="1600" dirty="0">
                          <a:solidFill>
                            <a:srgbClr val="5E514D"/>
                          </a:solidFill>
                          <a:latin typeface="Courier New"/>
                          <a:cs typeface="Courier New"/>
                        </a:rPr>
                        <a:t>Memory</a:t>
                      </a:r>
                      <a:endParaRPr sz="1600">
                        <a:latin typeface="Courier New"/>
                        <a:cs typeface="Courier New"/>
                      </a:endParaRPr>
                    </a:p>
                    <a:p>
                      <a:pPr marR="21590" algn="ctr">
                        <a:lnSpc>
                          <a:spcPct val="100000"/>
                        </a:lnSpc>
                        <a:spcBef>
                          <a:spcPts val="70"/>
                        </a:spcBef>
                      </a:pPr>
                      <a:r>
                        <a:rPr sz="1600" dirty="0">
                          <a:solidFill>
                            <a:srgbClr val="5E514D"/>
                          </a:solidFill>
                          <a:latin typeface="Courier New"/>
                          <a:cs typeface="Courier New"/>
                        </a:rPr>
                        <a:t>Traffic</a:t>
                      </a:r>
                      <a:endParaRPr sz="1600">
                        <a:latin typeface="Courier New"/>
                        <a:cs typeface="Courier New"/>
                      </a:endParaRPr>
                    </a:p>
                  </a:txBody>
                  <a:tcPr marL="0" marR="0" marT="0" marB="0"/>
                </a:tc>
                <a:tc>
                  <a:txBody>
                    <a:bodyPr/>
                    <a:lstStyle/>
                    <a:p>
                      <a:pPr marL="60325">
                        <a:lnSpc>
                          <a:spcPts val="1525"/>
                        </a:lnSpc>
                      </a:pPr>
                      <a:r>
                        <a:rPr sz="1600" dirty="0">
                          <a:solidFill>
                            <a:srgbClr val="5E514D"/>
                          </a:solidFill>
                          <a:latin typeface="Courier New"/>
                          <a:cs typeface="Courier New"/>
                        </a:rPr>
                        <a:t>|</a:t>
                      </a:r>
                      <a:endParaRPr sz="1600">
                        <a:latin typeface="Courier New"/>
                        <a:cs typeface="Courier New"/>
                      </a:endParaRPr>
                    </a:p>
                    <a:p>
                      <a:pPr marL="60325">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243840" algn="ctr">
                        <a:lnSpc>
                          <a:spcPts val="1525"/>
                        </a:lnSpc>
                      </a:pPr>
                      <a:r>
                        <a:rPr sz="1600" dirty="0">
                          <a:solidFill>
                            <a:srgbClr val="005189"/>
                          </a:solidFill>
                          <a:latin typeface="Courier New"/>
                          <a:cs typeface="Courier New"/>
                        </a:rPr>
                        <a:t>Local</a:t>
                      </a:r>
                      <a:endParaRPr sz="1600">
                        <a:latin typeface="Courier New"/>
                        <a:cs typeface="Courier New"/>
                      </a:endParaRPr>
                    </a:p>
                    <a:p>
                      <a:pPr marL="121920" algn="ctr">
                        <a:lnSpc>
                          <a:spcPct val="100000"/>
                        </a:lnSpc>
                        <a:spcBef>
                          <a:spcPts val="70"/>
                        </a:spcBef>
                      </a:pPr>
                      <a:r>
                        <a:rPr sz="1600" dirty="0">
                          <a:solidFill>
                            <a:srgbClr val="005189"/>
                          </a:solidFill>
                          <a:latin typeface="Courier New"/>
                          <a:cs typeface="Courier New"/>
                        </a:rPr>
                        <a:t>Memory</a:t>
                      </a:r>
                      <a:endParaRPr sz="1600">
                        <a:latin typeface="Courier New"/>
                        <a:cs typeface="Courier New"/>
                      </a:endParaRPr>
                    </a:p>
                  </a:txBody>
                  <a:tcPr marL="0" marR="0" marT="0" marB="0"/>
                </a:tc>
                <a:tc>
                  <a:txBody>
                    <a:bodyPr/>
                    <a:lstStyle/>
                    <a:p>
                      <a:pPr marL="60325">
                        <a:lnSpc>
                          <a:spcPts val="1525"/>
                        </a:lnSpc>
                      </a:pPr>
                      <a:r>
                        <a:rPr sz="1600" dirty="0">
                          <a:solidFill>
                            <a:srgbClr val="5E514D"/>
                          </a:solidFill>
                          <a:latin typeface="Courier New"/>
                          <a:cs typeface="Courier New"/>
                        </a:rPr>
                        <a:t>|</a:t>
                      </a:r>
                      <a:endParaRPr sz="1600">
                        <a:latin typeface="Courier New"/>
                        <a:cs typeface="Courier New"/>
                      </a:endParaRPr>
                    </a:p>
                    <a:p>
                      <a:pPr marL="60325">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83515">
                        <a:lnSpc>
                          <a:spcPts val="1525"/>
                        </a:lnSpc>
                      </a:pPr>
                      <a:r>
                        <a:rPr sz="1600" dirty="0">
                          <a:solidFill>
                            <a:srgbClr val="005189"/>
                          </a:solidFill>
                          <a:latin typeface="Courier New"/>
                          <a:cs typeface="Courier New"/>
                        </a:rPr>
                        <a:t>Remote</a:t>
                      </a:r>
                      <a:endParaRPr sz="1600">
                        <a:latin typeface="Courier New"/>
                        <a:cs typeface="Courier New"/>
                      </a:endParaRPr>
                    </a:p>
                    <a:p>
                      <a:pPr marL="183515">
                        <a:lnSpc>
                          <a:spcPct val="100000"/>
                        </a:lnSpc>
                        <a:spcBef>
                          <a:spcPts val="70"/>
                        </a:spcBef>
                      </a:pPr>
                      <a:r>
                        <a:rPr sz="1600" dirty="0">
                          <a:solidFill>
                            <a:srgbClr val="005189"/>
                          </a:solidFill>
                          <a:latin typeface="Courier New"/>
                          <a:cs typeface="Courier New"/>
                        </a:rPr>
                        <a:t>Memory</a:t>
                      </a:r>
                      <a:endParaRPr sz="1600">
                        <a:latin typeface="Courier New"/>
                        <a:cs typeface="Courier New"/>
                      </a:endParaRPr>
                    </a:p>
                  </a:txBody>
                  <a:tcPr marL="0" marR="0" marT="0" marB="0"/>
                </a:tc>
                <a:tc>
                  <a:txBody>
                    <a:bodyPr/>
                    <a:lstStyle/>
                    <a:p>
                      <a:pPr marL="60960">
                        <a:lnSpc>
                          <a:spcPts val="1525"/>
                        </a:lnSpc>
                      </a:pPr>
                      <a:r>
                        <a:rPr sz="1600" dirty="0">
                          <a:solidFill>
                            <a:srgbClr val="5E514D"/>
                          </a:solidFill>
                          <a:latin typeface="Courier New"/>
                          <a:cs typeface="Courier New"/>
                        </a:rPr>
                        <a:t>|</a:t>
                      </a:r>
                      <a:endParaRPr sz="1600">
                        <a:latin typeface="Courier New"/>
                        <a:cs typeface="Courier New"/>
                      </a:endParaRPr>
                    </a:p>
                    <a:p>
                      <a:pPr marL="60960">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550545">
                        <a:lnSpc>
                          <a:spcPts val="1525"/>
                        </a:lnSpc>
                      </a:pPr>
                      <a:r>
                        <a:rPr sz="1600" dirty="0">
                          <a:solidFill>
                            <a:srgbClr val="5E514D"/>
                          </a:solidFill>
                          <a:latin typeface="Courier New"/>
                          <a:cs typeface="Courier New"/>
                        </a:rPr>
                        <a:t>Thread</a:t>
                      </a:r>
                      <a:endParaRPr sz="1600">
                        <a:latin typeface="Courier New"/>
                        <a:cs typeface="Courier New"/>
                      </a:endParaRPr>
                    </a:p>
                    <a:p>
                      <a:pPr marL="795020">
                        <a:lnSpc>
                          <a:spcPct val="100000"/>
                        </a:lnSpc>
                        <a:spcBef>
                          <a:spcPts val="70"/>
                        </a:spcBef>
                      </a:pPr>
                      <a:r>
                        <a:rPr sz="1600" dirty="0">
                          <a:solidFill>
                            <a:srgbClr val="5E514D"/>
                          </a:solidFill>
                          <a:latin typeface="Courier New"/>
                          <a:cs typeface="Courier New"/>
                        </a:rPr>
                        <a:t>Time</a:t>
                      </a:r>
                      <a:endParaRPr sz="1600">
                        <a:latin typeface="Courier New"/>
                        <a:cs typeface="Courier New"/>
                      </a:endParaRPr>
                    </a:p>
                  </a:txBody>
                  <a:tcPr marL="0" marR="0" marT="0" marB="0"/>
                </a:tc>
                <a:tc>
                  <a:txBody>
                    <a:bodyPr/>
                    <a:lstStyle/>
                    <a:p>
                      <a:pPr marL="62230">
                        <a:lnSpc>
                          <a:spcPts val="1525"/>
                        </a:lnSpc>
                      </a:pPr>
                      <a:r>
                        <a:rPr sz="1600" dirty="0">
                          <a:solidFill>
                            <a:srgbClr val="5E514D"/>
                          </a:solidFill>
                          <a:latin typeface="Courier New"/>
                          <a:cs typeface="Courier New"/>
                        </a:rPr>
                        <a:t>|</a:t>
                      </a:r>
                      <a:endParaRPr sz="1600">
                        <a:latin typeface="Courier New"/>
                        <a:cs typeface="Courier New"/>
                      </a:endParaRPr>
                    </a:p>
                    <a:p>
                      <a:pPr marL="62230">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6364" algn="ctr">
                        <a:lnSpc>
                          <a:spcPts val="1525"/>
                        </a:lnSpc>
                      </a:pPr>
                      <a:r>
                        <a:rPr sz="1600" dirty="0">
                          <a:solidFill>
                            <a:srgbClr val="5E514D"/>
                          </a:solidFill>
                          <a:latin typeface="Courier New"/>
                          <a:cs typeface="Courier New"/>
                        </a:rPr>
                        <a:t>Memory</a:t>
                      </a:r>
                      <a:endParaRPr sz="1600" dirty="0">
                        <a:latin typeface="Courier New"/>
                        <a:cs typeface="Courier New"/>
                      </a:endParaRPr>
                    </a:p>
                    <a:p>
                      <a:pPr marL="4445" algn="ctr">
                        <a:lnSpc>
                          <a:spcPct val="100000"/>
                        </a:lnSpc>
                        <a:spcBef>
                          <a:spcPts val="70"/>
                        </a:spcBef>
                      </a:pPr>
                      <a:r>
                        <a:rPr sz="1600" dirty="0">
                          <a:solidFill>
                            <a:srgbClr val="5E514D"/>
                          </a:solidFill>
                          <a:latin typeface="Courier New"/>
                          <a:cs typeface="Courier New"/>
                        </a:rPr>
                        <a:t>Traffic</a:t>
                      </a:r>
                      <a:endParaRPr sz="1600" dirty="0">
                        <a:latin typeface="Courier New"/>
                        <a:cs typeface="Courier New"/>
                      </a:endParaRPr>
                    </a:p>
                  </a:txBody>
                  <a:tcPr marL="0" marR="0" marT="0" marB="0"/>
                </a:tc>
                <a:tc>
                  <a:txBody>
                    <a:bodyPr/>
                    <a:lstStyle/>
                    <a:p>
                      <a:pPr marL="63500">
                        <a:lnSpc>
                          <a:spcPts val="1525"/>
                        </a:lnSpc>
                      </a:pPr>
                      <a:r>
                        <a:rPr sz="1600" dirty="0">
                          <a:solidFill>
                            <a:srgbClr val="5E514D"/>
                          </a:solidFill>
                          <a:latin typeface="Courier New"/>
                          <a:cs typeface="Courier New"/>
                        </a:rPr>
                        <a:t>|</a:t>
                      </a:r>
                      <a:endParaRPr sz="1600">
                        <a:latin typeface="Courier New"/>
                        <a:cs typeface="Courier New"/>
                      </a:endParaRPr>
                    </a:p>
                    <a:p>
                      <a:pPr marL="63500">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9539" algn="ctr">
                        <a:lnSpc>
                          <a:spcPts val="1525"/>
                        </a:lnSpc>
                      </a:pPr>
                      <a:r>
                        <a:rPr sz="1600" dirty="0">
                          <a:solidFill>
                            <a:srgbClr val="005189"/>
                          </a:solidFill>
                          <a:latin typeface="Courier New"/>
                          <a:cs typeface="Courier New"/>
                        </a:rPr>
                        <a:t>Memory</a:t>
                      </a:r>
                      <a:endParaRPr sz="1600">
                        <a:latin typeface="Courier New"/>
                        <a:cs typeface="Courier New"/>
                      </a:endParaRPr>
                    </a:p>
                    <a:p>
                      <a:pPr marL="6985" algn="ctr">
                        <a:lnSpc>
                          <a:spcPct val="100000"/>
                        </a:lnSpc>
                        <a:spcBef>
                          <a:spcPts val="70"/>
                        </a:spcBef>
                      </a:pPr>
                      <a:r>
                        <a:rPr sz="1600" dirty="0">
                          <a:solidFill>
                            <a:srgbClr val="005189"/>
                          </a:solidFill>
                          <a:latin typeface="Courier New"/>
                          <a:cs typeface="Courier New"/>
                        </a:rPr>
                        <a:t>Traffic</a:t>
                      </a:r>
                      <a:endParaRPr sz="1600">
                        <a:latin typeface="Courier New"/>
                        <a:cs typeface="Courier New"/>
                      </a:endParaRPr>
                    </a:p>
                  </a:txBody>
                  <a:tcPr marL="0" marR="0" marT="0" marB="0"/>
                </a:tc>
                <a:tc>
                  <a:txBody>
                    <a:bodyPr/>
                    <a:lstStyle/>
                    <a:p>
                      <a:pPr marL="64769">
                        <a:lnSpc>
                          <a:spcPts val="1525"/>
                        </a:lnSpc>
                      </a:pPr>
                      <a:r>
                        <a:rPr sz="1600" dirty="0">
                          <a:solidFill>
                            <a:srgbClr val="5E514D"/>
                          </a:solidFill>
                          <a:latin typeface="Courier New"/>
                          <a:cs typeface="Courier New"/>
                        </a:rPr>
                        <a:t>|</a:t>
                      </a:r>
                      <a:endParaRPr sz="1600">
                        <a:latin typeface="Courier New"/>
                        <a:cs typeface="Courier New"/>
                      </a:endParaRPr>
                    </a:p>
                    <a:p>
                      <a:pPr marL="64769">
                        <a:lnSpc>
                          <a:spcPct val="100000"/>
                        </a:lnSpc>
                        <a:spcBef>
                          <a:spcPts val="70"/>
                        </a:spcBef>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66040">
                        <a:lnSpc>
                          <a:spcPts val="1525"/>
                        </a:lnSpc>
                      </a:pPr>
                      <a:r>
                        <a:rPr sz="1600" dirty="0">
                          <a:solidFill>
                            <a:srgbClr val="5E514D"/>
                          </a:solidFill>
                          <a:latin typeface="Courier New"/>
                          <a:cs typeface="Courier New"/>
                        </a:rPr>
                        <a:t>Numanode</a:t>
                      </a:r>
                      <a:endParaRPr sz="1600">
                        <a:latin typeface="Courier New"/>
                        <a:cs typeface="Courier New"/>
                      </a:endParaRPr>
                    </a:p>
                    <a:p>
                      <a:pPr marL="66040">
                        <a:lnSpc>
                          <a:spcPct val="100000"/>
                        </a:lnSpc>
                        <a:spcBef>
                          <a:spcPts val="70"/>
                        </a:spcBef>
                      </a:pPr>
                      <a:r>
                        <a:rPr sz="1600" dirty="0">
                          <a:solidFill>
                            <a:srgbClr val="5E514D"/>
                          </a:solidFill>
                          <a:latin typeface="Courier New"/>
                          <a:cs typeface="Courier New"/>
                        </a:rPr>
                        <a:t>Node</a:t>
                      </a:r>
                      <a:r>
                        <a:rPr sz="1600" spc="-10" dirty="0">
                          <a:solidFill>
                            <a:srgbClr val="5E514D"/>
                          </a:solidFill>
                          <a:latin typeface="Courier New"/>
                          <a:cs typeface="Courier New"/>
                        </a:rPr>
                        <a:t> </a:t>
                      </a:r>
                      <a:r>
                        <a:rPr sz="1600" dirty="0">
                          <a:solidFill>
                            <a:srgbClr val="5E514D"/>
                          </a:solidFill>
                          <a:latin typeface="Courier New"/>
                          <a:cs typeface="Courier New"/>
                        </a:rPr>
                        <a:t>Id</a:t>
                      </a:r>
                      <a:endParaRPr sz="1600">
                        <a:latin typeface="Courier New"/>
                        <a:cs typeface="Courier New"/>
                      </a:endParaRPr>
                    </a:p>
                  </a:txBody>
                  <a:tcPr marL="0" marR="0" marT="0" marB="0"/>
                </a:tc>
                <a:extLst>
                  <a:ext uri="{0D108BD9-81ED-4DB2-BD59-A6C34878D82A}">
                    <a16:rowId xmlns:a16="http://schemas.microsoft.com/office/drawing/2014/main" val="10000"/>
                  </a:ext>
                </a:extLst>
              </a:tr>
              <a:tr h="241935">
                <a:tc>
                  <a:txBody>
                    <a:bodyPr/>
                    <a:lstStyle/>
                    <a:p>
                      <a:pPr marR="53340" algn="r">
                        <a:lnSpc>
                          <a:spcPts val="1675"/>
                        </a:lnSpc>
                      </a:pPr>
                      <a:r>
                        <a:rPr sz="1600" dirty="0">
                          <a:solidFill>
                            <a:srgbClr val="5E514D"/>
                          </a:solidFill>
                          <a:latin typeface="Courier New"/>
                          <a:cs typeface="Courier New"/>
                        </a:rPr>
                        <a:t>GBytes</a:t>
                      </a:r>
                      <a:endParaRPr sz="1600">
                        <a:latin typeface="Courier New"/>
                        <a:cs typeface="Courier New"/>
                      </a:endParaRPr>
                    </a:p>
                  </a:txBody>
                  <a:tcPr marL="0" marR="0" marT="0" marB="0"/>
                </a:tc>
                <a:tc>
                  <a:txBody>
                    <a:bodyPr/>
                    <a:lstStyle/>
                    <a:p>
                      <a:pPr marL="60325">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3340" algn="r">
                        <a:lnSpc>
                          <a:spcPts val="1675"/>
                        </a:lnSpc>
                      </a:pPr>
                      <a:r>
                        <a:rPr sz="1600" dirty="0">
                          <a:solidFill>
                            <a:srgbClr val="005189"/>
                          </a:solidFill>
                          <a:latin typeface="Courier New"/>
                          <a:cs typeface="Courier New"/>
                        </a:rPr>
                        <a:t>Traffic</a:t>
                      </a:r>
                      <a:endParaRPr sz="1600">
                        <a:latin typeface="Courier New"/>
                        <a:cs typeface="Courier New"/>
                      </a:endParaRPr>
                    </a:p>
                  </a:txBody>
                  <a:tcPr marL="0" marR="0" marT="0" marB="0"/>
                </a:tc>
                <a:tc>
                  <a:txBody>
                    <a:bodyPr/>
                    <a:lstStyle/>
                    <a:p>
                      <a:pPr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2705" algn="r">
                        <a:lnSpc>
                          <a:spcPts val="1675"/>
                        </a:lnSpc>
                      </a:pPr>
                      <a:r>
                        <a:rPr sz="1600" dirty="0">
                          <a:solidFill>
                            <a:srgbClr val="005189"/>
                          </a:solidFill>
                          <a:latin typeface="Courier New"/>
                          <a:cs typeface="Courier New"/>
                        </a:rPr>
                        <a:t>Traffic</a:t>
                      </a:r>
                      <a:endParaRPr sz="1600">
                        <a:latin typeface="Courier New"/>
                        <a:cs typeface="Courier New"/>
                      </a:endParaRPr>
                    </a:p>
                  </a:txBody>
                  <a:tcPr marL="0" marR="0" marT="0" marB="0"/>
                </a:tc>
                <a:tc>
                  <a:txBody>
                    <a:bodyPr/>
                    <a:lstStyle/>
                    <a:p>
                      <a:pPr marL="1270"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L="3175"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0165" algn="r">
                        <a:lnSpc>
                          <a:spcPts val="1675"/>
                        </a:lnSpc>
                      </a:pPr>
                      <a:r>
                        <a:rPr sz="1600" dirty="0">
                          <a:solidFill>
                            <a:srgbClr val="5E514D"/>
                          </a:solidFill>
                          <a:latin typeface="Courier New"/>
                          <a:cs typeface="Courier New"/>
                        </a:rPr>
                        <a:t>GBytes</a:t>
                      </a:r>
                      <a:endParaRPr sz="1600">
                        <a:latin typeface="Courier New"/>
                        <a:cs typeface="Courier New"/>
                      </a:endParaRPr>
                    </a:p>
                  </a:txBody>
                  <a:tcPr marL="0" marR="0" marT="0" marB="0"/>
                </a:tc>
                <a:tc>
                  <a:txBody>
                    <a:bodyPr/>
                    <a:lstStyle/>
                    <a:p>
                      <a:pPr marR="50165" algn="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49530" algn="r">
                        <a:lnSpc>
                          <a:spcPts val="1675"/>
                        </a:lnSpc>
                      </a:pPr>
                      <a:r>
                        <a:rPr sz="1600" dirty="0">
                          <a:solidFill>
                            <a:srgbClr val="005189"/>
                          </a:solidFill>
                          <a:latin typeface="Courier New"/>
                          <a:cs typeface="Courier New"/>
                        </a:rPr>
                        <a:t>/</a:t>
                      </a:r>
                      <a:endParaRPr sz="1600">
                        <a:latin typeface="Courier New"/>
                        <a:cs typeface="Courier New"/>
                      </a:endParaRPr>
                    </a:p>
                  </a:txBody>
                  <a:tcPr marL="0" marR="0" marT="0" marB="0"/>
                </a:tc>
                <a:tc>
                  <a:txBody>
                    <a:bodyPr/>
                    <a:lstStyle/>
                    <a:p>
                      <a:pPr marR="48260" algn="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66040">
                        <a:lnSpc>
                          <a:spcPts val="1675"/>
                        </a:lnSpc>
                      </a:pPr>
                      <a:r>
                        <a:rPr sz="1600" dirty="0">
                          <a:solidFill>
                            <a:srgbClr val="5E514D"/>
                          </a:solidFill>
                          <a:latin typeface="Courier New"/>
                          <a:cs typeface="Courier New"/>
                        </a:rPr>
                        <a:t>PE=HIDE</a:t>
                      </a:r>
                      <a:endParaRPr sz="1600">
                        <a:latin typeface="Courier New"/>
                        <a:cs typeface="Courier New"/>
                      </a:endParaRPr>
                    </a:p>
                  </a:txBody>
                  <a:tcPr marL="0" marR="0" marT="0" marB="0"/>
                </a:tc>
                <a:extLst>
                  <a:ext uri="{0D108BD9-81ED-4DB2-BD59-A6C34878D82A}">
                    <a16:rowId xmlns:a16="http://schemas.microsoft.com/office/drawing/2014/main" val="10001"/>
                  </a:ext>
                </a:extLst>
              </a:tr>
              <a:tr h="241935">
                <a:tc>
                  <a:txBody>
                    <a:bodyPr/>
                    <a:lstStyle/>
                    <a:p>
                      <a:pPr>
                        <a:lnSpc>
                          <a:spcPct val="100000"/>
                        </a:lnSpc>
                      </a:pPr>
                      <a:endParaRPr sz="1400">
                        <a:latin typeface="Times New Roman"/>
                        <a:cs typeface="Times New Roman"/>
                      </a:endParaRPr>
                    </a:p>
                  </a:txBody>
                  <a:tcPr marL="0" marR="0" marT="0" marB="0"/>
                </a:tc>
                <a:tc>
                  <a:txBody>
                    <a:bodyPr/>
                    <a:lstStyle/>
                    <a:p>
                      <a:pPr marL="60325">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3340" algn="r">
                        <a:lnSpc>
                          <a:spcPts val="1685"/>
                        </a:lnSpc>
                      </a:pPr>
                      <a:r>
                        <a:rPr sz="1600" dirty="0">
                          <a:solidFill>
                            <a:srgbClr val="005189"/>
                          </a:solidFill>
                          <a:latin typeface="Courier New"/>
                          <a:cs typeface="Courier New"/>
                        </a:rPr>
                        <a:t>GBytes</a:t>
                      </a:r>
                      <a:endParaRPr sz="1600">
                        <a:latin typeface="Courier New"/>
                        <a:cs typeface="Courier New"/>
                      </a:endParaRPr>
                    </a:p>
                  </a:txBody>
                  <a:tcPr marL="0" marR="0" marT="0" marB="0"/>
                </a:tc>
                <a:tc>
                  <a:txBody>
                    <a:bodyPr/>
                    <a:lstStyle/>
                    <a:p>
                      <a:pPr algn="ctr">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2705" algn="r">
                        <a:lnSpc>
                          <a:spcPts val="1685"/>
                        </a:lnSpc>
                      </a:pPr>
                      <a:r>
                        <a:rPr sz="1600" dirty="0">
                          <a:solidFill>
                            <a:srgbClr val="005189"/>
                          </a:solidFill>
                          <a:latin typeface="Courier New"/>
                          <a:cs typeface="Courier New"/>
                        </a:rPr>
                        <a:t>GBytes</a:t>
                      </a:r>
                      <a:endParaRPr sz="1600">
                        <a:latin typeface="Courier New"/>
                        <a:cs typeface="Courier New"/>
                      </a:endParaRPr>
                    </a:p>
                  </a:txBody>
                  <a:tcPr marL="0" marR="0" marT="0" marB="0"/>
                </a:tc>
                <a:tc>
                  <a:txBody>
                    <a:bodyPr/>
                    <a:lstStyle/>
                    <a:p>
                      <a:pPr marL="1270" algn="ctr">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L="3175" algn="ctr">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0800" algn="r">
                        <a:lnSpc>
                          <a:spcPts val="1685"/>
                        </a:lnSpc>
                      </a:pPr>
                      <a:r>
                        <a:rPr sz="1600" dirty="0">
                          <a:solidFill>
                            <a:srgbClr val="5E514D"/>
                          </a:solidFill>
                          <a:latin typeface="Courier New"/>
                          <a:cs typeface="Courier New"/>
                        </a:rPr>
                        <a:t>/</a:t>
                      </a:r>
                      <a:r>
                        <a:rPr sz="1600" spc="-100" dirty="0">
                          <a:solidFill>
                            <a:srgbClr val="5E514D"/>
                          </a:solidFill>
                          <a:latin typeface="Courier New"/>
                          <a:cs typeface="Courier New"/>
                        </a:rPr>
                        <a:t> </a:t>
                      </a:r>
                      <a:r>
                        <a:rPr sz="1600" dirty="0">
                          <a:solidFill>
                            <a:srgbClr val="5E514D"/>
                          </a:solidFill>
                          <a:latin typeface="Courier New"/>
                          <a:cs typeface="Courier New"/>
                        </a:rPr>
                        <a:t>Sec</a:t>
                      </a:r>
                      <a:endParaRPr sz="1600">
                        <a:latin typeface="Courier New"/>
                        <a:cs typeface="Courier New"/>
                      </a:endParaRPr>
                    </a:p>
                  </a:txBody>
                  <a:tcPr marL="0" marR="0" marT="0" marB="0"/>
                </a:tc>
                <a:tc>
                  <a:txBody>
                    <a:bodyPr/>
                    <a:lstStyle/>
                    <a:p>
                      <a:pPr marR="50165" algn="r">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48895" algn="r">
                        <a:lnSpc>
                          <a:spcPts val="1685"/>
                        </a:lnSpc>
                      </a:pPr>
                      <a:r>
                        <a:rPr sz="1600" dirty="0">
                          <a:solidFill>
                            <a:srgbClr val="005189"/>
                          </a:solidFill>
                          <a:latin typeface="Courier New"/>
                          <a:cs typeface="Courier New"/>
                        </a:rPr>
                        <a:t>Nominal</a:t>
                      </a:r>
                      <a:endParaRPr sz="1600">
                        <a:latin typeface="Courier New"/>
                        <a:cs typeface="Courier New"/>
                      </a:endParaRPr>
                    </a:p>
                  </a:txBody>
                  <a:tcPr marL="0" marR="0" marT="0" marB="0"/>
                </a:tc>
                <a:tc>
                  <a:txBody>
                    <a:bodyPr/>
                    <a:lstStyle/>
                    <a:p>
                      <a:pPr marR="48260" algn="r">
                        <a:lnSpc>
                          <a:spcPts val="168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310515">
                        <a:lnSpc>
                          <a:spcPts val="1685"/>
                        </a:lnSpc>
                      </a:pPr>
                      <a:r>
                        <a:rPr sz="1600" dirty="0">
                          <a:solidFill>
                            <a:srgbClr val="5E514D"/>
                          </a:solidFill>
                          <a:latin typeface="Courier New"/>
                          <a:cs typeface="Courier New"/>
                        </a:rPr>
                        <a:t>Thread=HIDE</a:t>
                      </a:r>
                      <a:endParaRPr sz="1600">
                        <a:latin typeface="Courier New"/>
                        <a:cs typeface="Courier New"/>
                      </a:endParaRPr>
                    </a:p>
                  </a:txBody>
                  <a:tcPr marL="0" marR="0" marT="0" marB="0"/>
                </a:tc>
                <a:extLst>
                  <a:ext uri="{0D108BD9-81ED-4DB2-BD59-A6C34878D82A}">
                    <a16:rowId xmlns:a16="http://schemas.microsoft.com/office/drawing/2014/main" val="10002"/>
                  </a:ext>
                </a:extLst>
              </a:tr>
              <a:tr h="240665">
                <a:tc>
                  <a:txBody>
                    <a:bodyPr/>
                    <a:lstStyle/>
                    <a:p>
                      <a:pPr>
                        <a:lnSpc>
                          <a:spcPct val="100000"/>
                        </a:lnSpc>
                      </a:pPr>
                      <a:endParaRPr sz="1400">
                        <a:latin typeface="Times New Roman"/>
                        <a:cs typeface="Times New Roman"/>
                      </a:endParaRPr>
                    </a:p>
                  </a:txBody>
                  <a:tcPr marL="0" marR="0" marT="0" marB="0"/>
                </a:tc>
                <a:tc>
                  <a:txBody>
                    <a:bodyPr/>
                    <a:lstStyle/>
                    <a:p>
                      <a:pPr marL="60325">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L="1270"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L="3175" algn="ct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R="50165" algn="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48895" algn="r">
                        <a:lnSpc>
                          <a:spcPts val="1675"/>
                        </a:lnSpc>
                      </a:pPr>
                      <a:r>
                        <a:rPr sz="1600" dirty="0">
                          <a:solidFill>
                            <a:srgbClr val="005189"/>
                          </a:solidFill>
                          <a:latin typeface="Courier New"/>
                          <a:cs typeface="Courier New"/>
                        </a:rPr>
                        <a:t>Peak</a:t>
                      </a:r>
                      <a:endParaRPr sz="1600">
                        <a:latin typeface="Courier New"/>
                        <a:cs typeface="Courier New"/>
                      </a:endParaRPr>
                    </a:p>
                  </a:txBody>
                  <a:tcPr marL="0" marR="0" marT="0" marB="0"/>
                </a:tc>
                <a:tc>
                  <a:txBody>
                    <a:bodyPr/>
                    <a:lstStyle/>
                    <a:p>
                      <a:pPr marR="48260" algn="r">
                        <a:lnSpc>
                          <a:spcPts val="167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3"/>
                  </a:ext>
                </a:extLst>
              </a:tr>
              <a:tr h="221615">
                <a:tc>
                  <a:txBody>
                    <a:bodyPr/>
                    <a:lstStyle/>
                    <a:p>
                      <a:pPr marR="53340" algn="r">
                        <a:lnSpc>
                          <a:spcPts val="1650"/>
                        </a:lnSpc>
                      </a:pPr>
                      <a:r>
                        <a:rPr sz="1600" dirty="0">
                          <a:solidFill>
                            <a:srgbClr val="5E514D"/>
                          </a:solidFill>
                          <a:latin typeface="Courier New"/>
                          <a:cs typeface="Courier New"/>
                        </a:rPr>
                        <a:t>39,429</a:t>
                      </a:r>
                      <a:endParaRPr sz="1600">
                        <a:latin typeface="Courier New"/>
                        <a:cs typeface="Courier New"/>
                      </a:endParaRPr>
                    </a:p>
                  </a:txBody>
                  <a:tcPr marL="0" marR="0" marT="0" marB="0"/>
                </a:tc>
                <a:tc>
                  <a:txBody>
                    <a:bodyPr/>
                    <a:lstStyle/>
                    <a:p>
                      <a:pPr marL="60325">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3340" algn="r">
                        <a:lnSpc>
                          <a:spcPts val="1650"/>
                        </a:lnSpc>
                      </a:pPr>
                      <a:r>
                        <a:rPr sz="1600" dirty="0">
                          <a:solidFill>
                            <a:srgbClr val="005189"/>
                          </a:solidFill>
                          <a:latin typeface="Courier New"/>
                          <a:cs typeface="Courier New"/>
                        </a:rPr>
                        <a:t>39,429</a:t>
                      </a:r>
                      <a:endParaRPr sz="1600">
                        <a:latin typeface="Courier New"/>
                        <a:cs typeface="Courier New"/>
                      </a:endParaRPr>
                    </a:p>
                  </a:txBody>
                  <a:tcPr marL="0" marR="0" marT="0" marB="0"/>
                </a:tc>
                <a:tc>
                  <a:txBody>
                    <a:bodyPr/>
                    <a:lstStyle/>
                    <a:p>
                      <a:pPr algn="ctr">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2705" algn="r">
                        <a:lnSpc>
                          <a:spcPts val="1650"/>
                        </a:lnSpc>
                      </a:pPr>
                      <a:r>
                        <a:rPr sz="1600" dirty="0">
                          <a:solidFill>
                            <a:srgbClr val="005189"/>
                          </a:solidFill>
                          <a:latin typeface="Courier New"/>
                          <a:cs typeface="Courier New"/>
                        </a:rPr>
                        <a:t>0</a:t>
                      </a:r>
                      <a:endParaRPr sz="1600">
                        <a:latin typeface="Courier New"/>
                        <a:cs typeface="Courier New"/>
                      </a:endParaRPr>
                    </a:p>
                  </a:txBody>
                  <a:tcPr marL="0" marR="0" marT="0" marB="0"/>
                </a:tc>
                <a:tc>
                  <a:txBody>
                    <a:bodyPr/>
                    <a:lstStyle/>
                    <a:p>
                      <a:pPr marL="1270" algn="ctr">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61594">
                        <a:lnSpc>
                          <a:spcPts val="1650"/>
                        </a:lnSpc>
                      </a:pPr>
                      <a:r>
                        <a:rPr sz="1600" dirty="0">
                          <a:solidFill>
                            <a:srgbClr val="5E514D"/>
                          </a:solidFill>
                          <a:latin typeface="Courier New"/>
                          <a:cs typeface="Courier New"/>
                        </a:rPr>
                        <a:t>990.218871</a:t>
                      </a:r>
                      <a:endParaRPr sz="1600">
                        <a:latin typeface="Courier New"/>
                        <a:cs typeface="Courier New"/>
                      </a:endParaRPr>
                    </a:p>
                  </a:txBody>
                  <a:tcPr marL="0" marR="0" marT="0" marB="0"/>
                </a:tc>
                <a:tc>
                  <a:txBody>
                    <a:bodyPr/>
                    <a:lstStyle/>
                    <a:p>
                      <a:pPr marL="2540" algn="ctr">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50800" algn="r">
                        <a:lnSpc>
                          <a:spcPts val="1650"/>
                        </a:lnSpc>
                      </a:pPr>
                      <a:r>
                        <a:rPr sz="1600" dirty="0">
                          <a:solidFill>
                            <a:srgbClr val="5E514D"/>
                          </a:solidFill>
                          <a:latin typeface="Courier New"/>
                          <a:cs typeface="Courier New"/>
                        </a:rPr>
                        <a:t>39.82</a:t>
                      </a:r>
                      <a:endParaRPr sz="1600">
                        <a:latin typeface="Courier New"/>
                        <a:cs typeface="Courier New"/>
                      </a:endParaRPr>
                    </a:p>
                  </a:txBody>
                  <a:tcPr marL="0" marR="0" marT="0" marB="0"/>
                </a:tc>
                <a:tc>
                  <a:txBody>
                    <a:bodyPr/>
                    <a:lstStyle/>
                    <a:p>
                      <a:pPr marR="50165" algn="r">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48895" algn="r">
                        <a:lnSpc>
                          <a:spcPts val="1650"/>
                        </a:lnSpc>
                      </a:pPr>
                      <a:r>
                        <a:rPr sz="1600" dirty="0">
                          <a:solidFill>
                            <a:srgbClr val="005189"/>
                          </a:solidFill>
                          <a:latin typeface="Courier New"/>
                          <a:cs typeface="Courier New"/>
                        </a:rPr>
                        <a:t>33.4%</a:t>
                      </a:r>
                      <a:endParaRPr sz="1600">
                        <a:latin typeface="Courier New"/>
                        <a:cs typeface="Courier New"/>
                      </a:endParaRPr>
                    </a:p>
                  </a:txBody>
                  <a:tcPr marL="0" marR="0" marT="0" marB="0"/>
                </a:tc>
                <a:tc>
                  <a:txBody>
                    <a:bodyPr/>
                    <a:lstStyle/>
                    <a:p>
                      <a:pPr marR="48260" algn="r">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66040">
                        <a:lnSpc>
                          <a:spcPts val="1650"/>
                        </a:lnSpc>
                      </a:pPr>
                      <a:r>
                        <a:rPr sz="1600" dirty="0">
                          <a:solidFill>
                            <a:srgbClr val="5E514D"/>
                          </a:solidFill>
                          <a:latin typeface="Courier New"/>
                          <a:cs typeface="Courier New"/>
                        </a:rPr>
                        <a:t>Max of Numanode</a:t>
                      </a:r>
                      <a:r>
                        <a:rPr sz="1600" spc="-90" dirty="0">
                          <a:solidFill>
                            <a:srgbClr val="5E514D"/>
                          </a:solidFill>
                          <a:latin typeface="Courier New"/>
                          <a:cs typeface="Courier New"/>
                        </a:rPr>
                        <a:t> </a:t>
                      </a:r>
                      <a:r>
                        <a:rPr sz="1600" dirty="0">
                          <a:solidFill>
                            <a:srgbClr val="5E514D"/>
                          </a:solidFill>
                          <a:latin typeface="Courier New"/>
                          <a:cs typeface="Courier New"/>
                        </a:rPr>
                        <a:t>values</a:t>
                      </a:r>
                      <a:endParaRPr sz="1600" dirty="0">
                        <a:latin typeface="Courier New"/>
                        <a:cs typeface="Courier New"/>
                      </a:endParaRPr>
                    </a:p>
                  </a:txBody>
                  <a:tcPr marL="0" marR="0" marT="0" marB="0"/>
                </a:tc>
                <a:extLst>
                  <a:ext uri="{0D108BD9-81ED-4DB2-BD59-A6C34878D82A}">
                    <a16:rowId xmlns:a16="http://schemas.microsoft.com/office/drawing/2014/main" val="10004"/>
                  </a:ext>
                </a:extLst>
              </a:tr>
            </a:tbl>
          </a:graphicData>
        </a:graphic>
      </p:graphicFrame>
      <p:graphicFrame>
        <p:nvGraphicFramePr>
          <p:cNvPr id="7" name="object 7"/>
          <p:cNvGraphicFramePr>
            <a:graphicFrameLocks noGrp="1"/>
          </p:cNvGraphicFramePr>
          <p:nvPr/>
        </p:nvGraphicFramePr>
        <p:xfrm>
          <a:off x="770890" y="4315174"/>
          <a:ext cx="8866504" cy="444500"/>
        </p:xfrm>
        <a:graphic>
          <a:graphicData uri="http://schemas.openxmlformats.org/drawingml/2006/table">
            <a:tbl>
              <a:tblPr firstRow="1" bandRow="1">
                <a:tableStyleId>{2D5ABB26-0587-4C30-8999-92F81FD0307C}</a:tableStyleId>
              </a:tblPr>
              <a:tblGrid>
                <a:gridCol w="398780">
                  <a:extLst>
                    <a:ext uri="{9D8B030D-6E8A-4147-A177-3AD203B41FA5}">
                      <a16:colId xmlns:a16="http://schemas.microsoft.com/office/drawing/2014/main" val="20000"/>
                    </a:ext>
                  </a:extLst>
                </a:gridCol>
                <a:gridCol w="2628265">
                  <a:extLst>
                    <a:ext uri="{9D8B030D-6E8A-4147-A177-3AD203B41FA5}">
                      <a16:colId xmlns:a16="http://schemas.microsoft.com/office/drawing/2014/main" val="20001"/>
                    </a:ext>
                  </a:extLst>
                </a:gridCol>
                <a:gridCol w="2567305">
                  <a:extLst>
                    <a:ext uri="{9D8B030D-6E8A-4147-A177-3AD203B41FA5}">
                      <a16:colId xmlns:a16="http://schemas.microsoft.com/office/drawing/2014/main" val="20002"/>
                    </a:ext>
                  </a:extLst>
                </a:gridCol>
                <a:gridCol w="1223009">
                  <a:extLst>
                    <a:ext uri="{9D8B030D-6E8A-4147-A177-3AD203B41FA5}">
                      <a16:colId xmlns:a16="http://schemas.microsoft.com/office/drawing/2014/main" val="20003"/>
                    </a:ext>
                  </a:extLst>
                </a:gridCol>
                <a:gridCol w="2049145">
                  <a:extLst>
                    <a:ext uri="{9D8B030D-6E8A-4147-A177-3AD203B41FA5}">
                      <a16:colId xmlns:a16="http://schemas.microsoft.com/office/drawing/2014/main" val="20004"/>
                    </a:ext>
                  </a:extLst>
                </a:gridCol>
              </a:tblGrid>
              <a:tr h="221615">
                <a:tc>
                  <a:txBody>
                    <a:bodyPr/>
                    <a:lstStyle/>
                    <a:p>
                      <a:pPr marL="31750">
                        <a:lnSpc>
                          <a:spcPts val="152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1920">
                        <a:lnSpc>
                          <a:spcPts val="1525"/>
                        </a:lnSpc>
                      </a:pPr>
                      <a:r>
                        <a:rPr sz="1600" dirty="0">
                          <a:solidFill>
                            <a:srgbClr val="5E514D"/>
                          </a:solidFill>
                          <a:latin typeface="Courier New"/>
                          <a:cs typeface="Courier New"/>
                        </a:rPr>
                        <a:t>39,429 | 39,429</a:t>
                      </a:r>
                      <a:r>
                        <a:rPr sz="1600" spc="-45"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6530" algn="r">
                        <a:lnSpc>
                          <a:spcPts val="1525"/>
                        </a:lnSpc>
                      </a:pPr>
                      <a:r>
                        <a:rPr sz="1600" dirty="0">
                          <a:solidFill>
                            <a:srgbClr val="5E514D"/>
                          </a:solidFill>
                          <a:latin typeface="Courier New"/>
                          <a:cs typeface="Courier New"/>
                        </a:rPr>
                        <a:t>0 | 990.217439</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7165" algn="r">
                        <a:lnSpc>
                          <a:spcPts val="1525"/>
                        </a:lnSpc>
                      </a:pPr>
                      <a:r>
                        <a:rPr sz="1600" dirty="0">
                          <a:solidFill>
                            <a:srgbClr val="5E514D"/>
                          </a:solidFill>
                          <a:latin typeface="Courier New"/>
                          <a:cs typeface="Courier New"/>
                        </a:rPr>
                        <a:t>39.82</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6034" algn="r">
                        <a:lnSpc>
                          <a:spcPts val="1525"/>
                        </a:lnSpc>
                      </a:pPr>
                      <a:r>
                        <a:rPr sz="1600" dirty="0">
                          <a:solidFill>
                            <a:srgbClr val="5E514D"/>
                          </a:solidFill>
                          <a:latin typeface="Courier New"/>
                          <a:cs typeface="Courier New"/>
                        </a:rPr>
                        <a:t>33.4% |</a:t>
                      </a:r>
                      <a:r>
                        <a:rPr sz="1600" spc="-100" dirty="0">
                          <a:solidFill>
                            <a:srgbClr val="5E514D"/>
                          </a:solidFill>
                          <a:latin typeface="Courier New"/>
                          <a:cs typeface="Courier New"/>
                        </a:rPr>
                        <a:t> </a:t>
                      </a:r>
                      <a:r>
                        <a:rPr sz="1600" dirty="0">
                          <a:solidFill>
                            <a:srgbClr val="5E514D"/>
                          </a:solidFill>
                          <a:latin typeface="Courier New"/>
                          <a:cs typeface="Courier New"/>
                        </a:rPr>
                        <a:t>nid.200</a:t>
                      </a:r>
                      <a:endParaRPr sz="1600">
                        <a:latin typeface="Courier New"/>
                        <a:cs typeface="Courier New"/>
                      </a:endParaRPr>
                    </a:p>
                  </a:txBody>
                  <a:tcPr marL="0" marR="0" marT="0" marB="0"/>
                </a:tc>
                <a:extLst>
                  <a:ext uri="{0D108BD9-81ED-4DB2-BD59-A6C34878D82A}">
                    <a16:rowId xmlns:a16="http://schemas.microsoft.com/office/drawing/2014/main" val="10000"/>
                  </a:ext>
                </a:extLst>
              </a:tr>
              <a:tr h="221615">
                <a:tc>
                  <a:txBody>
                    <a:bodyPr/>
                    <a:lstStyle/>
                    <a:p>
                      <a:pPr marL="31750">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1920">
                        <a:lnSpc>
                          <a:spcPts val="1650"/>
                        </a:lnSpc>
                      </a:pPr>
                      <a:r>
                        <a:rPr sz="1600" dirty="0">
                          <a:solidFill>
                            <a:srgbClr val="5E514D"/>
                          </a:solidFill>
                          <a:latin typeface="Courier New"/>
                          <a:cs typeface="Courier New"/>
                        </a:rPr>
                        <a:t>38,389 | 38,389</a:t>
                      </a:r>
                      <a:r>
                        <a:rPr sz="1600" spc="-45"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6530" algn="r">
                        <a:lnSpc>
                          <a:spcPts val="1650"/>
                        </a:lnSpc>
                      </a:pPr>
                      <a:r>
                        <a:rPr sz="1600" dirty="0">
                          <a:solidFill>
                            <a:srgbClr val="5E514D"/>
                          </a:solidFill>
                          <a:latin typeface="Courier New"/>
                          <a:cs typeface="Courier New"/>
                        </a:rPr>
                        <a:t>0 | 990.224163</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7165" algn="r">
                        <a:lnSpc>
                          <a:spcPts val="1650"/>
                        </a:lnSpc>
                      </a:pPr>
                      <a:r>
                        <a:rPr sz="1600" dirty="0">
                          <a:solidFill>
                            <a:srgbClr val="5E514D"/>
                          </a:solidFill>
                          <a:latin typeface="Courier New"/>
                          <a:cs typeface="Courier New"/>
                        </a:rPr>
                        <a:t>38.77</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6034" algn="r">
                        <a:lnSpc>
                          <a:spcPts val="1650"/>
                        </a:lnSpc>
                      </a:pPr>
                      <a:r>
                        <a:rPr sz="1600" dirty="0">
                          <a:solidFill>
                            <a:srgbClr val="5E514D"/>
                          </a:solidFill>
                          <a:latin typeface="Courier New"/>
                          <a:cs typeface="Courier New"/>
                        </a:rPr>
                        <a:t>32.5% |</a:t>
                      </a:r>
                      <a:r>
                        <a:rPr sz="1600" spc="-100" dirty="0">
                          <a:solidFill>
                            <a:srgbClr val="5E514D"/>
                          </a:solidFill>
                          <a:latin typeface="Courier New"/>
                          <a:cs typeface="Courier New"/>
                        </a:rPr>
                        <a:t> </a:t>
                      </a:r>
                      <a:r>
                        <a:rPr sz="1600" dirty="0">
                          <a:solidFill>
                            <a:srgbClr val="5E514D"/>
                          </a:solidFill>
                          <a:latin typeface="Courier New"/>
                          <a:cs typeface="Courier New"/>
                        </a:rPr>
                        <a:t>nid.205</a:t>
                      </a:r>
                      <a:endParaRPr sz="1600">
                        <a:latin typeface="Courier New"/>
                        <a:cs typeface="Courier New"/>
                      </a:endParaRPr>
                    </a:p>
                  </a:txBody>
                  <a:tcPr marL="0" marR="0" marT="0" marB="0"/>
                </a:tc>
                <a:extLst>
                  <a:ext uri="{0D108BD9-81ED-4DB2-BD59-A6C34878D82A}">
                    <a16:rowId xmlns:a16="http://schemas.microsoft.com/office/drawing/2014/main" val="10001"/>
                  </a:ext>
                </a:extLst>
              </a:tr>
            </a:tbl>
          </a:graphicData>
        </a:graphic>
      </p:graphicFrame>
      <p:sp>
        <p:nvSpPr>
          <p:cNvPr id="8" name="object 8"/>
          <p:cNvSpPr txBox="1"/>
          <p:nvPr/>
        </p:nvSpPr>
        <p:spPr>
          <a:xfrm>
            <a:off x="789940" y="3527044"/>
            <a:ext cx="9560560" cy="1973580"/>
          </a:xfrm>
          <a:prstGeom prst="rect">
            <a:avLst/>
          </a:prstGeom>
        </p:spPr>
        <p:txBody>
          <a:bodyPr vert="horz" wrap="square" lIns="0" tIns="12700" rIns="0" bIns="0" rtlCol="0">
            <a:spAutoFit/>
          </a:bodyPr>
          <a:lstStyle/>
          <a:p>
            <a:pPr marL="12700">
              <a:lnSpc>
                <a:spcPts val="1910"/>
              </a:lnSpc>
              <a:spcBef>
                <a:spcPts val="100"/>
              </a:spcBef>
            </a:pPr>
            <a:r>
              <a:rPr sz="1600" dirty="0">
                <a:solidFill>
                  <a:srgbClr val="5E514D"/>
                </a:solidFill>
                <a:latin typeface="Courier New"/>
                <a:cs typeface="Courier New"/>
              </a:rPr>
              <a:t>|-----------------------------------------------------------------------------</a:t>
            </a:r>
            <a:endParaRPr sz="1600">
              <a:latin typeface="Courier New"/>
              <a:cs typeface="Courier New"/>
            </a:endParaRPr>
          </a:p>
          <a:p>
            <a:pPr marL="12700">
              <a:lnSpc>
                <a:spcPts val="1910"/>
              </a:lnSpc>
              <a:tabLst>
                <a:tab pos="1478915" algn="l"/>
                <a:tab pos="3312795" algn="l"/>
                <a:tab pos="5634990" algn="l"/>
                <a:tab pos="6857365" algn="l"/>
              </a:tabLst>
            </a:pPr>
            <a:r>
              <a:rPr sz="1600" dirty="0">
                <a:solidFill>
                  <a:srgbClr val="5E514D"/>
                </a:solidFill>
                <a:latin typeface="Courier New"/>
                <a:cs typeface="Courier New"/>
              </a:rPr>
              <a:t>| 39,429 |	</a:t>
            </a:r>
            <a:r>
              <a:rPr sz="1600" dirty="0">
                <a:solidFill>
                  <a:srgbClr val="005189"/>
                </a:solidFill>
                <a:latin typeface="Courier New"/>
                <a:cs typeface="Courier New"/>
              </a:rPr>
              <a:t>39,429 </a:t>
            </a:r>
            <a:r>
              <a:rPr sz="1600" dirty="0">
                <a:solidFill>
                  <a:srgbClr val="5E514D"/>
                </a:solidFill>
                <a:latin typeface="Courier New"/>
                <a:cs typeface="Courier New"/>
              </a:rPr>
              <a:t>|	</a:t>
            </a:r>
            <a:r>
              <a:rPr sz="1600" dirty="0">
                <a:solidFill>
                  <a:srgbClr val="005189"/>
                </a:solidFill>
                <a:latin typeface="Courier New"/>
                <a:cs typeface="Courier New"/>
              </a:rPr>
              <a:t>0 </a:t>
            </a:r>
            <a:r>
              <a:rPr sz="1600" dirty="0">
                <a:solidFill>
                  <a:srgbClr val="5E514D"/>
                </a:solidFill>
                <a:latin typeface="Courier New"/>
                <a:cs typeface="Courier New"/>
              </a:rPr>
              <a:t>| 990.217439 |	39.82 |	</a:t>
            </a:r>
            <a:r>
              <a:rPr sz="1600" dirty="0">
                <a:solidFill>
                  <a:srgbClr val="005189"/>
                </a:solidFill>
                <a:latin typeface="Courier New"/>
                <a:cs typeface="Courier New"/>
              </a:rPr>
              <a:t>33.4% </a:t>
            </a:r>
            <a:r>
              <a:rPr sz="1600" dirty="0">
                <a:solidFill>
                  <a:srgbClr val="5E514D"/>
                </a:solidFill>
                <a:latin typeface="Courier New"/>
                <a:cs typeface="Courier New"/>
              </a:rPr>
              <a:t>|</a:t>
            </a:r>
            <a:r>
              <a:rPr sz="1600" spc="-30" dirty="0">
                <a:solidFill>
                  <a:srgbClr val="5E514D"/>
                </a:solidFill>
                <a:latin typeface="Courier New"/>
                <a:cs typeface="Courier New"/>
              </a:rPr>
              <a:t> </a:t>
            </a:r>
            <a:r>
              <a:rPr sz="1600" dirty="0">
                <a:solidFill>
                  <a:srgbClr val="5E514D"/>
                </a:solidFill>
                <a:latin typeface="Courier New"/>
                <a:cs typeface="Courier New"/>
              </a:rPr>
              <a:t>numanode.0</a:t>
            </a:r>
            <a:endParaRPr sz="1600">
              <a:latin typeface="Courier New"/>
              <a:cs typeface="Courier New"/>
            </a:endParaRPr>
          </a:p>
          <a:p>
            <a:pPr marL="12700">
              <a:lnSpc>
                <a:spcPct val="100000"/>
              </a:lnSpc>
            </a:pPr>
            <a:r>
              <a:rPr sz="1600" dirty="0">
                <a:solidFill>
                  <a:srgbClr val="5E514D"/>
                </a:solidFill>
                <a:latin typeface="Courier New"/>
                <a:cs typeface="Courier New"/>
              </a:rPr>
              <a:t>||----------------------------------------------------------------------------</a:t>
            </a:r>
            <a:endParaRPr sz="1600">
              <a:latin typeface="Courier New"/>
              <a:cs typeface="Courier New"/>
            </a:endParaRPr>
          </a:p>
          <a:p>
            <a:pPr>
              <a:lnSpc>
                <a:spcPct val="100000"/>
              </a:lnSpc>
            </a:pPr>
            <a:endParaRPr sz="1600">
              <a:latin typeface="Times New Roman"/>
              <a:cs typeface="Times New Roman"/>
            </a:endParaRPr>
          </a:p>
          <a:p>
            <a:pPr>
              <a:lnSpc>
                <a:spcPct val="100000"/>
              </a:lnSpc>
              <a:spcBef>
                <a:spcPts val="10"/>
              </a:spcBef>
            </a:pPr>
            <a:endParaRPr sz="1750">
              <a:latin typeface="Times New Roman"/>
              <a:cs typeface="Times New Roman"/>
            </a:endParaRPr>
          </a:p>
          <a:p>
            <a:pPr marL="12700">
              <a:lnSpc>
                <a:spcPts val="1910"/>
              </a:lnSpc>
            </a:pPr>
            <a:r>
              <a:rPr sz="1600" dirty="0">
                <a:solidFill>
                  <a:srgbClr val="5E514D"/>
                </a:solidFill>
                <a:latin typeface="Courier New"/>
                <a:cs typeface="Courier New"/>
              </a:rPr>
              <a:t>||============================================================================</a:t>
            </a:r>
            <a:endParaRPr sz="1600">
              <a:latin typeface="Courier New"/>
              <a:cs typeface="Courier New"/>
            </a:endParaRPr>
          </a:p>
          <a:p>
            <a:pPr marL="12700">
              <a:lnSpc>
                <a:spcPts val="1910"/>
              </a:lnSpc>
              <a:tabLst>
                <a:tab pos="1478915" algn="l"/>
                <a:tab pos="3312795" algn="l"/>
                <a:tab pos="5634990" algn="l"/>
                <a:tab pos="6857365" algn="l"/>
              </a:tabLst>
            </a:pPr>
            <a:r>
              <a:rPr sz="1600" dirty="0">
                <a:solidFill>
                  <a:srgbClr val="5E514D"/>
                </a:solidFill>
                <a:latin typeface="Courier New"/>
                <a:cs typeface="Courier New"/>
              </a:rPr>
              <a:t>| 38,857 |	</a:t>
            </a:r>
            <a:r>
              <a:rPr sz="1600" dirty="0">
                <a:solidFill>
                  <a:srgbClr val="005189"/>
                </a:solidFill>
                <a:latin typeface="Courier New"/>
                <a:cs typeface="Courier New"/>
              </a:rPr>
              <a:t>38,857</a:t>
            </a:r>
            <a:r>
              <a:rPr sz="1600" spc="5" dirty="0">
                <a:solidFill>
                  <a:srgbClr val="005189"/>
                </a:solidFill>
                <a:latin typeface="Courier New"/>
                <a:cs typeface="Courier New"/>
              </a:rPr>
              <a:t> </a:t>
            </a:r>
            <a:r>
              <a:rPr sz="1600" dirty="0">
                <a:solidFill>
                  <a:srgbClr val="5E514D"/>
                </a:solidFill>
                <a:latin typeface="Courier New"/>
                <a:cs typeface="Courier New"/>
              </a:rPr>
              <a:t>|	</a:t>
            </a:r>
            <a:r>
              <a:rPr sz="1600" dirty="0">
                <a:solidFill>
                  <a:srgbClr val="005189"/>
                </a:solidFill>
                <a:latin typeface="Courier New"/>
                <a:cs typeface="Courier New"/>
              </a:rPr>
              <a:t>0 </a:t>
            </a:r>
            <a:r>
              <a:rPr sz="1600" dirty="0">
                <a:solidFill>
                  <a:srgbClr val="5E514D"/>
                </a:solidFill>
                <a:latin typeface="Courier New"/>
                <a:cs typeface="Courier New"/>
              </a:rPr>
              <a:t>| 990.218903 |	39.24 |	</a:t>
            </a:r>
            <a:r>
              <a:rPr sz="1600" dirty="0">
                <a:solidFill>
                  <a:srgbClr val="005189"/>
                </a:solidFill>
                <a:latin typeface="Courier New"/>
                <a:cs typeface="Courier New"/>
              </a:rPr>
              <a:t>32.9% </a:t>
            </a:r>
            <a:r>
              <a:rPr sz="1600" dirty="0">
                <a:solidFill>
                  <a:srgbClr val="5E514D"/>
                </a:solidFill>
                <a:latin typeface="Courier New"/>
                <a:cs typeface="Courier New"/>
              </a:rPr>
              <a:t>|</a:t>
            </a:r>
            <a:r>
              <a:rPr sz="1600" spc="-30" dirty="0">
                <a:solidFill>
                  <a:srgbClr val="5E514D"/>
                </a:solidFill>
                <a:latin typeface="Courier New"/>
                <a:cs typeface="Courier New"/>
              </a:rPr>
              <a:t> </a:t>
            </a:r>
            <a:r>
              <a:rPr sz="1600" dirty="0">
                <a:solidFill>
                  <a:srgbClr val="5E514D"/>
                </a:solidFill>
                <a:latin typeface="Courier New"/>
                <a:cs typeface="Courier New"/>
              </a:rPr>
              <a:t>numanode.1</a:t>
            </a:r>
            <a:endParaRPr sz="1600">
              <a:latin typeface="Courier New"/>
              <a:cs typeface="Courier New"/>
            </a:endParaRPr>
          </a:p>
          <a:p>
            <a:pPr marL="12700">
              <a:lnSpc>
                <a:spcPct val="100000"/>
              </a:lnSpc>
            </a:pPr>
            <a:r>
              <a:rPr sz="1600" dirty="0">
                <a:solidFill>
                  <a:srgbClr val="5E514D"/>
                </a:solidFill>
                <a:latin typeface="Courier New"/>
                <a:cs typeface="Courier New"/>
              </a:rPr>
              <a:t>||----------------------------------------------------------------------------</a:t>
            </a:r>
            <a:endParaRPr sz="1600">
              <a:latin typeface="Courier New"/>
              <a:cs typeface="Courier New"/>
            </a:endParaRPr>
          </a:p>
        </p:txBody>
      </p:sp>
      <p:graphicFrame>
        <p:nvGraphicFramePr>
          <p:cNvPr id="9" name="object 9"/>
          <p:cNvGraphicFramePr>
            <a:graphicFrameLocks noGrp="1"/>
          </p:cNvGraphicFramePr>
          <p:nvPr/>
        </p:nvGraphicFramePr>
        <p:xfrm>
          <a:off x="770890" y="5534374"/>
          <a:ext cx="8988424" cy="444500"/>
        </p:xfrm>
        <a:graphic>
          <a:graphicData uri="http://schemas.openxmlformats.org/drawingml/2006/table">
            <a:tbl>
              <a:tblPr firstRow="1" bandRow="1">
                <a:tableStyleId>{2D5ABB26-0587-4C30-8999-92F81FD0307C}</a:tableStyleId>
              </a:tblPr>
              <a:tblGrid>
                <a:gridCol w="398780">
                  <a:extLst>
                    <a:ext uri="{9D8B030D-6E8A-4147-A177-3AD203B41FA5}">
                      <a16:colId xmlns:a16="http://schemas.microsoft.com/office/drawing/2014/main" val="20000"/>
                    </a:ext>
                  </a:extLst>
                </a:gridCol>
                <a:gridCol w="2628265">
                  <a:extLst>
                    <a:ext uri="{9D8B030D-6E8A-4147-A177-3AD203B41FA5}">
                      <a16:colId xmlns:a16="http://schemas.microsoft.com/office/drawing/2014/main" val="20001"/>
                    </a:ext>
                  </a:extLst>
                </a:gridCol>
                <a:gridCol w="2628264">
                  <a:extLst>
                    <a:ext uri="{9D8B030D-6E8A-4147-A177-3AD203B41FA5}">
                      <a16:colId xmlns:a16="http://schemas.microsoft.com/office/drawing/2014/main" val="20002"/>
                    </a:ext>
                  </a:extLst>
                </a:gridCol>
                <a:gridCol w="1283970">
                  <a:extLst>
                    <a:ext uri="{9D8B030D-6E8A-4147-A177-3AD203B41FA5}">
                      <a16:colId xmlns:a16="http://schemas.microsoft.com/office/drawing/2014/main" val="20003"/>
                    </a:ext>
                  </a:extLst>
                </a:gridCol>
                <a:gridCol w="2049145">
                  <a:extLst>
                    <a:ext uri="{9D8B030D-6E8A-4147-A177-3AD203B41FA5}">
                      <a16:colId xmlns:a16="http://schemas.microsoft.com/office/drawing/2014/main" val="20004"/>
                    </a:ext>
                  </a:extLst>
                </a:gridCol>
              </a:tblGrid>
              <a:tr h="221615">
                <a:tc>
                  <a:txBody>
                    <a:bodyPr/>
                    <a:lstStyle/>
                    <a:p>
                      <a:pPr marL="31750">
                        <a:lnSpc>
                          <a:spcPts val="1525"/>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1920">
                        <a:lnSpc>
                          <a:spcPts val="1525"/>
                        </a:lnSpc>
                      </a:pPr>
                      <a:r>
                        <a:rPr sz="1600" dirty="0">
                          <a:solidFill>
                            <a:srgbClr val="5E514D"/>
                          </a:solidFill>
                          <a:latin typeface="Courier New"/>
                          <a:cs typeface="Courier New"/>
                        </a:rPr>
                        <a:t>38,857 | 38,857</a:t>
                      </a:r>
                      <a:r>
                        <a:rPr sz="1600" spc="-45"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37490" algn="r">
                        <a:lnSpc>
                          <a:spcPts val="1525"/>
                        </a:lnSpc>
                      </a:pPr>
                      <a:r>
                        <a:rPr sz="1600" dirty="0">
                          <a:solidFill>
                            <a:srgbClr val="5E514D"/>
                          </a:solidFill>
                          <a:latin typeface="Courier New"/>
                          <a:cs typeface="Courier New"/>
                        </a:rPr>
                        <a:t>0 | 990.211194</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7165" algn="r">
                        <a:lnSpc>
                          <a:spcPts val="1525"/>
                        </a:lnSpc>
                      </a:pPr>
                      <a:r>
                        <a:rPr sz="1600" dirty="0">
                          <a:solidFill>
                            <a:srgbClr val="5E514D"/>
                          </a:solidFill>
                          <a:latin typeface="Courier New"/>
                          <a:cs typeface="Courier New"/>
                        </a:rPr>
                        <a:t>39.24</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5400" algn="r">
                        <a:lnSpc>
                          <a:spcPts val="1525"/>
                        </a:lnSpc>
                      </a:pPr>
                      <a:r>
                        <a:rPr sz="1600" dirty="0">
                          <a:solidFill>
                            <a:srgbClr val="5E514D"/>
                          </a:solidFill>
                          <a:latin typeface="Courier New"/>
                          <a:cs typeface="Courier New"/>
                        </a:rPr>
                        <a:t>32.9% |</a:t>
                      </a:r>
                      <a:r>
                        <a:rPr sz="1600" spc="-100" dirty="0">
                          <a:solidFill>
                            <a:srgbClr val="5E514D"/>
                          </a:solidFill>
                          <a:latin typeface="Courier New"/>
                          <a:cs typeface="Courier New"/>
                        </a:rPr>
                        <a:t> </a:t>
                      </a:r>
                      <a:r>
                        <a:rPr sz="1600" dirty="0">
                          <a:solidFill>
                            <a:srgbClr val="5E514D"/>
                          </a:solidFill>
                          <a:latin typeface="Courier New"/>
                          <a:cs typeface="Courier New"/>
                        </a:rPr>
                        <a:t>nid.200</a:t>
                      </a:r>
                      <a:endParaRPr sz="1600">
                        <a:latin typeface="Courier New"/>
                        <a:cs typeface="Courier New"/>
                      </a:endParaRPr>
                    </a:p>
                  </a:txBody>
                  <a:tcPr marL="0" marR="0" marT="0" marB="0"/>
                </a:tc>
                <a:extLst>
                  <a:ext uri="{0D108BD9-81ED-4DB2-BD59-A6C34878D82A}">
                    <a16:rowId xmlns:a16="http://schemas.microsoft.com/office/drawing/2014/main" val="10000"/>
                  </a:ext>
                </a:extLst>
              </a:tr>
              <a:tr h="221615">
                <a:tc>
                  <a:txBody>
                    <a:bodyPr/>
                    <a:lstStyle/>
                    <a:p>
                      <a:pPr marL="31750">
                        <a:lnSpc>
                          <a:spcPts val="1650"/>
                        </a:lnSpc>
                      </a:pP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L="121920">
                        <a:lnSpc>
                          <a:spcPts val="1650"/>
                        </a:lnSpc>
                      </a:pPr>
                      <a:r>
                        <a:rPr sz="1600" dirty="0">
                          <a:solidFill>
                            <a:srgbClr val="5E514D"/>
                          </a:solidFill>
                          <a:latin typeface="Courier New"/>
                          <a:cs typeface="Courier New"/>
                        </a:rPr>
                        <a:t>38,528 | 38,528</a:t>
                      </a:r>
                      <a:r>
                        <a:rPr sz="1600" spc="-45"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37490" algn="r">
                        <a:lnSpc>
                          <a:spcPts val="1650"/>
                        </a:lnSpc>
                      </a:pPr>
                      <a:r>
                        <a:rPr sz="1600" dirty="0">
                          <a:solidFill>
                            <a:srgbClr val="5E514D"/>
                          </a:solidFill>
                          <a:latin typeface="Courier New"/>
                          <a:cs typeface="Courier New"/>
                        </a:rPr>
                        <a:t>0 | 990.226690</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177165" algn="r">
                        <a:lnSpc>
                          <a:spcPts val="1650"/>
                        </a:lnSpc>
                      </a:pPr>
                      <a:r>
                        <a:rPr sz="1600" dirty="0">
                          <a:solidFill>
                            <a:srgbClr val="5E514D"/>
                          </a:solidFill>
                          <a:latin typeface="Courier New"/>
                          <a:cs typeface="Courier New"/>
                        </a:rPr>
                        <a:t>38.91</a:t>
                      </a:r>
                      <a:r>
                        <a:rPr sz="1600" spc="-100" dirty="0">
                          <a:solidFill>
                            <a:srgbClr val="5E514D"/>
                          </a:solidFill>
                          <a:latin typeface="Courier New"/>
                          <a:cs typeface="Courier New"/>
                        </a:rPr>
                        <a:t> </a:t>
                      </a:r>
                      <a:r>
                        <a:rPr sz="1600" dirty="0">
                          <a:solidFill>
                            <a:srgbClr val="5E514D"/>
                          </a:solidFill>
                          <a:latin typeface="Courier New"/>
                          <a:cs typeface="Courier New"/>
                        </a:rPr>
                        <a:t>|</a:t>
                      </a:r>
                      <a:endParaRPr sz="1600">
                        <a:latin typeface="Courier New"/>
                        <a:cs typeface="Courier New"/>
                      </a:endParaRPr>
                    </a:p>
                  </a:txBody>
                  <a:tcPr marL="0" marR="0" marT="0" marB="0"/>
                </a:tc>
                <a:tc>
                  <a:txBody>
                    <a:bodyPr/>
                    <a:lstStyle/>
                    <a:p>
                      <a:pPr marR="25400" algn="r">
                        <a:lnSpc>
                          <a:spcPts val="1650"/>
                        </a:lnSpc>
                      </a:pPr>
                      <a:r>
                        <a:rPr sz="1600" dirty="0">
                          <a:solidFill>
                            <a:srgbClr val="5E514D"/>
                          </a:solidFill>
                          <a:latin typeface="Courier New"/>
                          <a:cs typeface="Courier New"/>
                        </a:rPr>
                        <a:t>32.6% |</a:t>
                      </a:r>
                      <a:r>
                        <a:rPr sz="1600" spc="-100" dirty="0">
                          <a:solidFill>
                            <a:srgbClr val="5E514D"/>
                          </a:solidFill>
                          <a:latin typeface="Courier New"/>
                          <a:cs typeface="Courier New"/>
                        </a:rPr>
                        <a:t> </a:t>
                      </a:r>
                      <a:r>
                        <a:rPr sz="1600" dirty="0">
                          <a:solidFill>
                            <a:srgbClr val="5E514D"/>
                          </a:solidFill>
                          <a:latin typeface="Courier New"/>
                          <a:cs typeface="Courier New"/>
                        </a:rPr>
                        <a:t>nid.205</a:t>
                      </a:r>
                      <a:endParaRPr sz="1600">
                        <a:latin typeface="Courier New"/>
                        <a:cs typeface="Courier New"/>
                      </a:endParaRPr>
                    </a:p>
                  </a:txBody>
                  <a:tcPr marL="0" marR="0" marT="0" marB="0"/>
                </a:tc>
                <a:extLst>
                  <a:ext uri="{0D108BD9-81ED-4DB2-BD59-A6C34878D82A}">
                    <a16:rowId xmlns:a16="http://schemas.microsoft.com/office/drawing/2014/main" val="10001"/>
                  </a:ext>
                </a:extLst>
              </a:tr>
            </a:tbl>
          </a:graphicData>
        </a:graphic>
      </p:graphicFrame>
      <p:sp>
        <p:nvSpPr>
          <p:cNvPr id="10" name="object 10"/>
          <p:cNvSpPr txBox="1">
            <a:spLocks noGrp="1"/>
          </p:cNvSpPr>
          <p:nvPr>
            <p:ph type="title"/>
          </p:nvPr>
        </p:nvSpPr>
        <p:spPr>
          <a:xfrm>
            <a:off x="459740" y="259827"/>
            <a:ext cx="8529320" cy="977900"/>
          </a:xfrm>
          <a:prstGeom prst="rect">
            <a:avLst/>
          </a:prstGeom>
        </p:spPr>
        <p:txBody>
          <a:bodyPr vert="horz" wrap="square" lIns="0" tIns="78105" rIns="0" bIns="0" rtlCol="0">
            <a:spAutoFit/>
          </a:bodyPr>
          <a:lstStyle/>
          <a:p>
            <a:pPr marL="12700">
              <a:lnSpc>
                <a:spcPct val="100000"/>
              </a:lnSpc>
              <a:spcBef>
                <a:spcPts val="615"/>
              </a:spcBef>
              <a:tabLst>
                <a:tab pos="2211705" algn="l"/>
              </a:tabLst>
            </a:pPr>
            <a:r>
              <a:rPr sz="3700" spc="-15" dirty="0"/>
              <a:t>Example:	</a:t>
            </a:r>
            <a:r>
              <a:rPr sz="3700" spc="-10" dirty="0"/>
              <a:t>Memory </a:t>
            </a:r>
            <a:r>
              <a:rPr sz="3700" spc="-15" dirty="0"/>
              <a:t>Bandwidth </a:t>
            </a:r>
            <a:r>
              <a:rPr sz="3700" spc="-10" dirty="0"/>
              <a:t>per</a:t>
            </a:r>
            <a:r>
              <a:rPr sz="3700" spc="-195" dirty="0"/>
              <a:t> </a:t>
            </a:r>
            <a:r>
              <a:rPr sz="3700" spc="-5" dirty="0"/>
              <a:t>NUMA</a:t>
            </a:r>
            <a:endParaRPr sz="3700" dirty="0"/>
          </a:p>
          <a:p>
            <a:pPr marL="263525">
              <a:lnSpc>
                <a:spcPct val="100000"/>
              </a:lnSpc>
              <a:spcBef>
                <a:spcPts val="260"/>
              </a:spcBef>
            </a:pPr>
            <a:r>
              <a:rPr sz="1900" b="1" dirty="0">
                <a:solidFill>
                  <a:srgbClr val="9C8B86"/>
                </a:solidFill>
                <a:latin typeface="Arial"/>
                <a:cs typeface="Arial"/>
              </a:rPr>
              <a:t>8 </a:t>
            </a:r>
            <a:r>
              <a:rPr sz="1900" b="1" spc="-20" dirty="0">
                <a:solidFill>
                  <a:srgbClr val="9C8B86"/>
                </a:solidFill>
                <a:latin typeface="Arial"/>
                <a:cs typeface="Arial"/>
              </a:rPr>
              <a:t>MPI ranks, </a:t>
            </a:r>
            <a:r>
              <a:rPr sz="1900" b="1" dirty="0">
                <a:solidFill>
                  <a:srgbClr val="9C8B86"/>
                </a:solidFill>
                <a:latin typeface="Arial"/>
                <a:cs typeface="Arial"/>
              </a:rPr>
              <a:t>4 </a:t>
            </a:r>
            <a:r>
              <a:rPr sz="1900" b="1" spc="-15" dirty="0">
                <a:solidFill>
                  <a:srgbClr val="9C8B86"/>
                </a:solidFill>
                <a:latin typeface="Arial"/>
                <a:cs typeface="Arial"/>
              </a:rPr>
              <a:t>on each of </a:t>
            </a:r>
            <a:r>
              <a:rPr sz="1900" b="1" dirty="0">
                <a:solidFill>
                  <a:srgbClr val="9C8B86"/>
                </a:solidFill>
                <a:latin typeface="Arial"/>
                <a:cs typeface="Arial"/>
              </a:rPr>
              <a:t>2</a:t>
            </a:r>
            <a:r>
              <a:rPr sz="1900" b="1" spc="-195" dirty="0">
                <a:solidFill>
                  <a:srgbClr val="9C8B86"/>
                </a:solidFill>
                <a:latin typeface="Arial"/>
                <a:cs typeface="Arial"/>
              </a:rPr>
              <a:t> </a:t>
            </a:r>
            <a:r>
              <a:rPr sz="1900" b="1" spc="-25" dirty="0">
                <a:solidFill>
                  <a:srgbClr val="9C8B86"/>
                </a:solidFill>
                <a:latin typeface="Arial"/>
                <a:cs typeface="Arial"/>
              </a:rPr>
              <a:t>nodes</a:t>
            </a:r>
            <a:endParaRPr sz="1900" dirty="0">
              <a:latin typeface="Arial"/>
              <a:cs typeface="Arial"/>
            </a:endParaRPr>
          </a:p>
        </p:txBody>
      </p:sp>
    </p:spTree>
    <p:extLst>
      <p:ext uri="{BB962C8B-B14F-4D97-AF65-F5344CB8AC3E}">
        <p14:creationId xmlns:p14="http://schemas.microsoft.com/office/powerpoint/2010/main" val="406418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14957" y="2851438"/>
            <a:ext cx="1900555" cy="3243580"/>
          </a:xfrm>
          <a:custGeom>
            <a:avLst/>
            <a:gdLst/>
            <a:ahLst/>
            <a:cxnLst/>
            <a:rect l="l" t="t" r="r" b="b"/>
            <a:pathLst>
              <a:path w="1900554" h="3243579">
                <a:moveTo>
                  <a:pt x="0" y="3243262"/>
                </a:moveTo>
                <a:lnTo>
                  <a:pt x="1900237" y="3243262"/>
                </a:lnTo>
                <a:lnTo>
                  <a:pt x="1900237" y="0"/>
                </a:lnTo>
                <a:lnTo>
                  <a:pt x="0" y="0"/>
                </a:lnTo>
                <a:lnTo>
                  <a:pt x="0" y="3243262"/>
                </a:lnTo>
                <a:close/>
              </a:path>
            </a:pathLst>
          </a:custGeom>
          <a:solidFill>
            <a:srgbClr val="1CCAD3"/>
          </a:solidFill>
        </p:spPr>
        <p:txBody>
          <a:bodyPr wrap="square" lIns="0" tIns="0" rIns="0" bIns="0" rtlCol="0"/>
          <a:lstStyle/>
          <a:p>
            <a:endParaRPr/>
          </a:p>
        </p:txBody>
      </p:sp>
      <p:sp>
        <p:nvSpPr>
          <p:cNvPr id="3" name="object 3"/>
          <p:cNvSpPr/>
          <p:nvPr/>
        </p:nvSpPr>
        <p:spPr>
          <a:xfrm>
            <a:off x="1614957" y="2851442"/>
            <a:ext cx="1900555" cy="3243580"/>
          </a:xfrm>
          <a:custGeom>
            <a:avLst/>
            <a:gdLst/>
            <a:ahLst/>
            <a:cxnLst/>
            <a:rect l="l" t="t" r="r" b="b"/>
            <a:pathLst>
              <a:path w="1900554" h="3243579">
                <a:moveTo>
                  <a:pt x="0" y="0"/>
                </a:moveTo>
                <a:lnTo>
                  <a:pt x="1900241" y="0"/>
                </a:lnTo>
                <a:lnTo>
                  <a:pt x="1900241" y="3243261"/>
                </a:lnTo>
                <a:lnTo>
                  <a:pt x="0" y="3243261"/>
                </a:lnTo>
                <a:lnTo>
                  <a:pt x="0" y="0"/>
                </a:lnTo>
                <a:close/>
              </a:path>
            </a:pathLst>
          </a:custGeom>
          <a:ln w="12700">
            <a:solidFill>
              <a:srgbClr val="11949B"/>
            </a:solidFill>
          </a:ln>
        </p:spPr>
        <p:txBody>
          <a:bodyPr wrap="square" lIns="0" tIns="0" rIns="0" bIns="0" rtlCol="0"/>
          <a:lstStyle/>
          <a:p>
            <a:endParaRPr/>
          </a:p>
        </p:txBody>
      </p:sp>
      <p:sp>
        <p:nvSpPr>
          <p:cNvPr id="4" name="object 4"/>
          <p:cNvSpPr txBox="1"/>
          <p:nvPr/>
        </p:nvSpPr>
        <p:spPr>
          <a:xfrm>
            <a:off x="669498" y="1380235"/>
            <a:ext cx="762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Table</a:t>
            </a:r>
            <a:r>
              <a:rPr sz="1200" spc="-80" dirty="0">
                <a:solidFill>
                  <a:srgbClr val="5E514D"/>
                </a:solidFill>
                <a:latin typeface="Courier New"/>
                <a:cs typeface="Courier New"/>
              </a:rPr>
              <a:t> </a:t>
            </a:r>
            <a:r>
              <a:rPr sz="1200" dirty="0">
                <a:solidFill>
                  <a:srgbClr val="5E514D"/>
                </a:solidFill>
                <a:latin typeface="Courier New"/>
                <a:cs typeface="Courier New"/>
              </a:rPr>
              <a:t>3:</a:t>
            </a:r>
            <a:endParaRPr sz="1200">
              <a:latin typeface="Courier New"/>
              <a:cs typeface="Courier New"/>
            </a:endParaRPr>
          </a:p>
        </p:txBody>
      </p:sp>
      <p:sp>
        <p:nvSpPr>
          <p:cNvPr id="5" name="object 5"/>
          <p:cNvSpPr txBox="1"/>
          <p:nvPr/>
        </p:nvSpPr>
        <p:spPr>
          <a:xfrm>
            <a:off x="1590243" y="1380235"/>
            <a:ext cx="48133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Memory Bandwidth by Numanode (limited entries</a:t>
            </a:r>
            <a:r>
              <a:rPr sz="1200" spc="-60" dirty="0">
                <a:solidFill>
                  <a:srgbClr val="5E514D"/>
                </a:solidFill>
                <a:latin typeface="Courier New"/>
                <a:cs typeface="Courier New"/>
              </a:rPr>
              <a:t> </a:t>
            </a:r>
            <a:r>
              <a:rPr sz="1200" dirty="0">
                <a:solidFill>
                  <a:srgbClr val="5E514D"/>
                </a:solidFill>
                <a:latin typeface="Courier New"/>
                <a:cs typeface="Courier New"/>
              </a:rPr>
              <a:t>shown)</a:t>
            </a:r>
            <a:endParaRPr sz="1200">
              <a:latin typeface="Courier New"/>
              <a:cs typeface="Courier New"/>
            </a:endParaRPr>
          </a:p>
        </p:txBody>
      </p:sp>
      <p:sp>
        <p:nvSpPr>
          <p:cNvPr id="6" name="object 6"/>
          <p:cNvSpPr txBox="1"/>
          <p:nvPr/>
        </p:nvSpPr>
        <p:spPr>
          <a:xfrm>
            <a:off x="3800043" y="1749044"/>
            <a:ext cx="577850" cy="388620"/>
          </a:xfrm>
          <a:prstGeom prst="rect">
            <a:avLst/>
          </a:prstGeom>
        </p:spPr>
        <p:txBody>
          <a:bodyPr vert="horz" wrap="square" lIns="0" tIns="12700" rIns="0" bIns="0" rtlCol="0">
            <a:spAutoFit/>
          </a:bodyPr>
          <a:lstStyle/>
          <a:p>
            <a:pPr marL="12700">
              <a:lnSpc>
                <a:spcPts val="1430"/>
              </a:lnSpc>
              <a:spcBef>
                <a:spcPts val="100"/>
              </a:spcBef>
            </a:pPr>
            <a:r>
              <a:rPr sz="1200" dirty="0">
                <a:solidFill>
                  <a:srgbClr val="5E514D"/>
                </a:solidFill>
                <a:latin typeface="Courier New"/>
                <a:cs typeface="Courier New"/>
              </a:rPr>
              <a:t>Thread</a:t>
            </a:r>
            <a:endParaRPr sz="1200">
              <a:latin typeface="Courier New"/>
              <a:cs typeface="Courier New"/>
            </a:endParaRPr>
          </a:p>
          <a:p>
            <a:pPr marL="196850">
              <a:lnSpc>
                <a:spcPts val="1430"/>
              </a:lnSpc>
            </a:pPr>
            <a:r>
              <a:rPr sz="1200" dirty="0">
                <a:solidFill>
                  <a:srgbClr val="5E514D"/>
                </a:solidFill>
                <a:latin typeface="Courier New"/>
                <a:cs typeface="Courier New"/>
              </a:rPr>
              <a:t>Time</a:t>
            </a:r>
            <a:endParaRPr sz="1200">
              <a:latin typeface="Courier New"/>
              <a:cs typeface="Courier New"/>
            </a:endParaRPr>
          </a:p>
        </p:txBody>
      </p:sp>
      <p:sp>
        <p:nvSpPr>
          <p:cNvPr id="7" name="object 7"/>
          <p:cNvSpPr txBox="1"/>
          <p:nvPr/>
        </p:nvSpPr>
        <p:spPr>
          <a:xfrm>
            <a:off x="761573" y="1749044"/>
            <a:ext cx="670560" cy="565150"/>
          </a:xfrm>
          <a:prstGeom prst="rect">
            <a:avLst/>
          </a:prstGeom>
        </p:spPr>
        <p:txBody>
          <a:bodyPr vert="horz" wrap="square" lIns="0" tIns="17145" rIns="0" bIns="0" rtlCol="0">
            <a:spAutoFit/>
          </a:bodyPr>
          <a:lstStyle/>
          <a:p>
            <a:pPr marL="12700" marR="5080" indent="92075" algn="r">
              <a:lnSpc>
                <a:spcPct val="97500"/>
              </a:lnSpc>
              <a:spcBef>
                <a:spcPts val="135"/>
              </a:spcBef>
            </a:pPr>
            <a:r>
              <a:rPr sz="1200" dirty="0">
                <a:solidFill>
                  <a:srgbClr val="5E514D"/>
                </a:solidFill>
                <a:latin typeface="Courier New"/>
                <a:cs typeface="Courier New"/>
              </a:rPr>
              <a:t>Memory  Traffic  GBytes</a:t>
            </a:r>
            <a:endParaRPr sz="1200">
              <a:latin typeface="Courier New"/>
              <a:cs typeface="Courier New"/>
            </a:endParaRPr>
          </a:p>
        </p:txBody>
      </p:sp>
      <p:sp>
        <p:nvSpPr>
          <p:cNvPr id="8" name="object 8"/>
          <p:cNvSpPr txBox="1"/>
          <p:nvPr/>
        </p:nvSpPr>
        <p:spPr>
          <a:xfrm>
            <a:off x="1498109" y="1749044"/>
            <a:ext cx="854710" cy="934085"/>
          </a:xfrm>
          <a:prstGeom prst="rect">
            <a:avLst/>
          </a:prstGeom>
        </p:spPr>
        <p:txBody>
          <a:bodyPr vert="horz" wrap="square" lIns="0" tIns="12700" rIns="0" bIns="0" rtlCol="0">
            <a:spAutoFit/>
          </a:bodyPr>
          <a:lstStyle/>
          <a:p>
            <a:pPr marL="12700">
              <a:lnSpc>
                <a:spcPts val="1430"/>
              </a:lnSpc>
              <a:spcBef>
                <a:spcPts val="100"/>
              </a:spcBef>
              <a:tabLst>
                <a:tab pos="381000" algn="l"/>
              </a:tabLst>
            </a:pPr>
            <a:r>
              <a:rPr sz="1200" dirty="0">
                <a:solidFill>
                  <a:srgbClr val="5E514D"/>
                </a:solidFill>
                <a:latin typeface="Courier New"/>
                <a:cs typeface="Courier New"/>
              </a:rPr>
              <a:t>|	Local</a:t>
            </a:r>
            <a:endParaRPr sz="1200">
              <a:latin typeface="Courier New"/>
              <a:cs typeface="Courier New"/>
            </a:endParaRPr>
          </a:p>
          <a:p>
            <a:pPr marL="12700">
              <a:lnSpc>
                <a:spcPts val="1405"/>
              </a:lnSpc>
              <a:tabLst>
                <a:tab pos="288925" algn="l"/>
              </a:tabLst>
            </a:pPr>
            <a:r>
              <a:rPr sz="1200" dirty="0">
                <a:solidFill>
                  <a:srgbClr val="5E514D"/>
                </a:solidFill>
                <a:latin typeface="Courier New"/>
                <a:cs typeface="Courier New"/>
              </a:rPr>
              <a:t>|	Memory</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30"/>
              </a:lnSpc>
              <a:spcBef>
                <a:spcPts val="45"/>
              </a:spcBef>
              <a:tabLst>
                <a:tab pos="288925" algn="l"/>
              </a:tabLst>
            </a:pPr>
            <a:r>
              <a:rPr sz="1200" dirty="0">
                <a:solidFill>
                  <a:srgbClr val="5E514D"/>
                </a:solidFill>
                <a:latin typeface="Courier New"/>
                <a:cs typeface="Courier New"/>
              </a:rPr>
              <a:t>|	GBytes</a:t>
            </a:r>
            <a:endParaRPr sz="1200">
              <a:latin typeface="Courier New"/>
              <a:cs typeface="Courier New"/>
            </a:endParaRPr>
          </a:p>
          <a:p>
            <a:pPr marL="12700">
              <a:lnSpc>
                <a:spcPts val="1430"/>
              </a:lnSpc>
            </a:pPr>
            <a:r>
              <a:rPr sz="1200" dirty="0">
                <a:solidFill>
                  <a:srgbClr val="5E514D"/>
                </a:solidFill>
                <a:latin typeface="Courier New"/>
                <a:cs typeface="Courier New"/>
              </a:rPr>
              <a:t>|</a:t>
            </a:r>
            <a:endParaRPr sz="1200">
              <a:latin typeface="Courier New"/>
              <a:cs typeface="Courier New"/>
            </a:endParaRPr>
          </a:p>
        </p:txBody>
      </p:sp>
      <p:sp>
        <p:nvSpPr>
          <p:cNvPr id="9" name="object 9"/>
          <p:cNvSpPr txBox="1"/>
          <p:nvPr/>
        </p:nvSpPr>
        <p:spPr>
          <a:xfrm>
            <a:off x="2418850" y="1749044"/>
            <a:ext cx="1038225" cy="934085"/>
          </a:xfrm>
          <a:prstGeom prst="rect">
            <a:avLst/>
          </a:prstGeom>
        </p:spPr>
        <p:txBody>
          <a:bodyPr vert="horz" wrap="square" lIns="0" tIns="12700" rIns="0" bIns="0" rtlCol="0">
            <a:spAutoFit/>
          </a:bodyPr>
          <a:lstStyle/>
          <a:p>
            <a:pPr marL="12700">
              <a:lnSpc>
                <a:spcPts val="1430"/>
              </a:lnSpc>
              <a:spcBef>
                <a:spcPts val="100"/>
              </a:spcBef>
              <a:tabLst>
                <a:tab pos="288925" algn="l"/>
              </a:tabLst>
            </a:pPr>
            <a:r>
              <a:rPr sz="1200" dirty="0">
                <a:solidFill>
                  <a:srgbClr val="5E514D"/>
                </a:solidFill>
                <a:latin typeface="Courier New"/>
                <a:cs typeface="Courier New"/>
              </a:rPr>
              <a:t>|	Remote</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dirty="0">
              <a:latin typeface="Courier New"/>
              <a:cs typeface="Courier New"/>
            </a:endParaRPr>
          </a:p>
          <a:p>
            <a:pPr marL="12700">
              <a:lnSpc>
                <a:spcPts val="1405"/>
              </a:lnSpc>
              <a:tabLst>
                <a:tab pos="288925" algn="l"/>
              </a:tabLst>
            </a:pPr>
            <a:r>
              <a:rPr sz="1200" dirty="0">
                <a:solidFill>
                  <a:srgbClr val="5E514D"/>
                </a:solidFill>
                <a:latin typeface="Courier New"/>
                <a:cs typeface="Courier New"/>
              </a:rPr>
              <a:t>|	Memory</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dirty="0">
              <a:latin typeface="Courier New"/>
              <a:cs typeface="Courier New"/>
            </a:endParaRPr>
          </a:p>
          <a:p>
            <a:pPr marL="12700">
              <a:lnSpc>
                <a:spcPts val="1415"/>
              </a:lnSpc>
            </a:pPr>
            <a:r>
              <a:rPr sz="1200" dirty="0">
                <a:solidFill>
                  <a:srgbClr val="5E514D"/>
                </a:solidFill>
                <a:latin typeface="Courier New"/>
                <a:cs typeface="Courier New"/>
              </a:rPr>
              <a:t>| Traffic</a:t>
            </a:r>
            <a:r>
              <a:rPr sz="1200" spc="-90" dirty="0">
                <a:solidFill>
                  <a:srgbClr val="5E514D"/>
                </a:solidFill>
                <a:latin typeface="Courier New"/>
                <a:cs typeface="Courier New"/>
              </a:rPr>
              <a:t> </a:t>
            </a:r>
            <a:r>
              <a:rPr sz="1200" dirty="0">
                <a:solidFill>
                  <a:srgbClr val="5E514D"/>
                </a:solidFill>
                <a:latin typeface="Courier New"/>
                <a:cs typeface="Courier New"/>
              </a:rPr>
              <a:t>|</a:t>
            </a:r>
            <a:endParaRPr sz="1200" dirty="0">
              <a:latin typeface="Courier New"/>
              <a:cs typeface="Courier New"/>
            </a:endParaRPr>
          </a:p>
          <a:p>
            <a:pPr marL="12700">
              <a:lnSpc>
                <a:spcPts val="1430"/>
              </a:lnSpc>
              <a:spcBef>
                <a:spcPts val="45"/>
              </a:spcBef>
              <a:tabLst>
                <a:tab pos="288925" algn="l"/>
              </a:tabLst>
            </a:pPr>
            <a:r>
              <a:rPr sz="1200" dirty="0">
                <a:solidFill>
                  <a:srgbClr val="5E514D"/>
                </a:solidFill>
                <a:latin typeface="Courier New"/>
                <a:cs typeface="Courier New"/>
              </a:rPr>
              <a:t>|	GBytes</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dirty="0">
              <a:latin typeface="Courier New"/>
              <a:cs typeface="Courier New"/>
            </a:endParaRPr>
          </a:p>
          <a:p>
            <a:pPr marL="12700">
              <a:lnSpc>
                <a:spcPts val="1430"/>
              </a:lnSpc>
              <a:tabLst>
                <a:tab pos="933450" algn="l"/>
              </a:tabLst>
            </a:pPr>
            <a:r>
              <a:rPr sz="1200" dirty="0">
                <a:solidFill>
                  <a:srgbClr val="5E514D"/>
                </a:solidFill>
                <a:latin typeface="Courier New"/>
                <a:cs typeface="Courier New"/>
              </a:rPr>
              <a:t>|	|</a:t>
            </a:r>
            <a:endParaRPr sz="1200" dirty="0">
              <a:latin typeface="Courier New"/>
              <a:cs typeface="Courier New"/>
            </a:endParaRPr>
          </a:p>
        </p:txBody>
      </p:sp>
      <p:sp>
        <p:nvSpPr>
          <p:cNvPr id="10" name="object 10"/>
          <p:cNvSpPr txBox="1"/>
          <p:nvPr/>
        </p:nvSpPr>
        <p:spPr>
          <a:xfrm>
            <a:off x="4444514" y="1749044"/>
            <a:ext cx="854710" cy="934085"/>
          </a:xfrm>
          <a:prstGeom prst="rect">
            <a:avLst/>
          </a:prstGeom>
        </p:spPr>
        <p:txBody>
          <a:bodyPr vert="horz" wrap="square" lIns="0" tIns="12700" rIns="0" bIns="0" rtlCol="0">
            <a:spAutoFit/>
          </a:bodyPr>
          <a:lstStyle/>
          <a:p>
            <a:pPr marL="12700">
              <a:lnSpc>
                <a:spcPts val="1430"/>
              </a:lnSpc>
              <a:spcBef>
                <a:spcPts val="100"/>
              </a:spcBef>
              <a:tabLst>
                <a:tab pos="288290" algn="l"/>
              </a:tabLst>
            </a:pPr>
            <a:r>
              <a:rPr sz="1200" dirty="0">
                <a:solidFill>
                  <a:srgbClr val="5E514D"/>
                </a:solidFill>
                <a:latin typeface="Courier New"/>
                <a:cs typeface="Courier New"/>
              </a:rPr>
              <a:t>|	Memory</a:t>
            </a:r>
            <a:endParaRPr sz="1200">
              <a:latin typeface="Courier New"/>
              <a:cs typeface="Courier New"/>
            </a:endParaRPr>
          </a:p>
          <a:p>
            <a:pPr marL="12700">
              <a:lnSpc>
                <a:spcPts val="140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15"/>
              </a:lnSpc>
              <a:tabLst>
                <a:tab pos="288290" algn="l"/>
              </a:tabLst>
            </a:pPr>
            <a:r>
              <a:rPr sz="1200" dirty="0">
                <a:solidFill>
                  <a:srgbClr val="5E514D"/>
                </a:solidFill>
                <a:latin typeface="Courier New"/>
                <a:cs typeface="Courier New"/>
              </a:rPr>
              <a:t>|	GBytes</a:t>
            </a:r>
            <a:endParaRPr sz="1200">
              <a:latin typeface="Courier New"/>
              <a:cs typeface="Courier New"/>
            </a:endParaRPr>
          </a:p>
          <a:p>
            <a:pPr marL="12700">
              <a:lnSpc>
                <a:spcPts val="1430"/>
              </a:lnSpc>
              <a:spcBef>
                <a:spcPts val="45"/>
              </a:spcBef>
              <a:tabLst>
                <a:tab pos="380365" algn="l"/>
              </a:tabLst>
            </a:pPr>
            <a:r>
              <a:rPr sz="1200" dirty="0">
                <a:solidFill>
                  <a:srgbClr val="5E514D"/>
                </a:solidFill>
                <a:latin typeface="Courier New"/>
                <a:cs typeface="Courier New"/>
              </a:rPr>
              <a:t>|	/</a:t>
            </a:r>
            <a:r>
              <a:rPr sz="1200" spc="-95" dirty="0">
                <a:solidFill>
                  <a:srgbClr val="5E514D"/>
                </a:solidFill>
                <a:latin typeface="Courier New"/>
                <a:cs typeface="Courier New"/>
              </a:rPr>
              <a:t> </a:t>
            </a:r>
            <a:r>
              <a:rPr sz="1200" dirty="0">
                <a:solidFill>
                  <a:srgbClr val="5E514D"/>
                </a:solidFill>
                <a:latin typeface="Courier New"/>
                <a:cs typeface="Courier New"/>
              </a:rPr>
              <a:t>Sec</a:t>
            </a:r>
            <a:endParaRPr sz="1200">
              <a:latin typeface="Courier New"/>
              <a:cs typeface="Courier New"/>
            </a:endParaRPr>
          </a:p>
          <a:p>
            <a:pPr marL="12700">
              <a:lnSpc>
                <a:spcPts val="1430"/>
              </a:lnSpc>
            </a:pPr>
            <a:r>
              <a:rPr sz="1200" dirty="0">
                <a:solidFill>
                  <a:srgbClr val="5E514D"/>
                </a:solidFill>
                <a:latin typeface="Courier New"/>
                <a:cs typeface="Courier New"/>
              </a:rPr>
              <a:t>|</a:t>
            </a:r>
            <a:endParaRPr sz="1200">
              <a:latin typeface="Courier New"/>
              <a:cs typeface="Courier New"/>
            </a:endParaRPr>
          </a:p>
        </p:txBody>
      </p:sp>
      <p:sp>
        <p:nvSpPr>
          <p:cNvPr id="11" name="object 11"/>
          <p:cNvSpPr txBox="1"/>
          <p:nvPr/>
        </p:nvSpPr>
        <p:spPr>
          <a:xfrm>
            <a:off x="5365215" y="1749044"/>
            <a:ext cx="854710" cy="934085"/>
          </a:xfrm>
          <a:prstGeom prst="rect">
            <a:avLst/>
          </a:prstGeom>
        </p:spPr>
        <p:txBody>
          <a:bodyPr vert="horz" wrap="square" lIns="0" tIns="12700" rIns="0" bIns="0" rtlCol="0">
            <a:spAutoFit/>
          </a:bodyPr>
          <a:lstStyle/>
          <a:p>
            <a:pPr marL="12700">
              <a:lnSpc>
                <a:spcPts val="1430"/>
              </a:lnSpc>
              <a:spcBef>
                <a:spcPts val="100"/>
              </a:spcBef>
              <a:tabLst>
                <a:tab pos="288925" algn="l"/>
              </a:tabLst>
            </a:pPr>
            <a:r>
              <a:rPr sz="1200" dirty="0">
                <a:solidFill>
                  <a:srgbClr val="5E514D"/>
                </a:solidFill>
                <a:latin typeface="Courier New"/>
                <a:cs typeface="Courier New"/>
              </a:rPr>
              <a:t>|	Memory</a:t>
            </a:r>
            <a:endParaRPr sz="1200">
              <a:latin typeface="Courier New"/>
              <a:cs typeface="Courier New"/>
            </a:endParaRPr>
          </a:p>
          <a:p>
            <a:pPr marL="12700">
              <a:lnSpc>
                <a:spcPts val="140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15"/>
              </a:lnSpc>
              <a:tabLst>
                <a:tab pos="749300" algn="l"/>
              </a:tabLst>
            </a:pPr>
            <a:r>
              <a:rPr sz="1200" dirty="0">
                <a:solidFill>
                  <a:srgbClr val="5E514D"/>
                </a:solidFill>
                <a:latin typeface="Courier New"/>
                <a:cs typeface="Courier New"/>
              </a:rPr>
              <a:t>|	/</a:t>
            </a:r>
            <a:endParaRPr sz="1200">
              <a:latin typeface="Courier New"/>
              <a:cs typeface="Courier New"/>
            </a:endParaRPr>
          </a:p>
          <a:p>
            <a:pPr marL="12700">
              <a:lnSpc>
                <a:spcPts val="1430"/>
              </a:lnSpc>
              <a:spcBef>
                <a:spcPts val="45"/>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Nominal</a:t>
            </a:r>
            <a:endParaRPr sz="1200">
              <a:latin typeface="Courier New"/>
              <a:cs typeface="Courier New"/>
            </a:endParaRPr>
          </a:p>
          <a:p>
            <a:pPr marL="12700">
              <a:lnSpc>
                <a:spcPts val="1430"/>
              </a:lnSpc>
              <a:tabLst>
                <a:tab pos="473075" algn="l"/>
              </a:tabLst>
            </a:pPr>
            <a:r>
              <a:rPr sz="1200" dirty="0">
                <a:solidFill>
                  <a:srgbClr val="5E514D"/>
                </a:solidFill>
                <a:latin typeface="Courier New"/>
                <a:cs typeface="Courier New"/>
              </a:rPr>
              <a:t>|	Peak</a:t>
            </a:r>
            <a:endParaRPr sz="1200">
              <a:latin typeface="Courier New"/>
              <a:cs typeface="Courier New"/>
            </a:endParaRPr>
          </a:p>
        </p:txBody>
      </p:sp>
      <p:sp>
        <p:nvSpPr>
          <p:cNvPr id="12" name="object 12"/>
          <p:cNvSpPr txBox="1"/>
          <p:nvPr/>
        </p:nvSpPr>
        <p:spPr>
          <a:xfrm>
            <a:off x="6285897" y="1749044"/>
            <a:ext cx="2051685" cy="934085"/>
          </a:xfrm>
          <a:prstGeom prst="rect">
            <a:avLst/>
          </a:prstGeom>
        </p:spPr>
        <p:txBody>
          <a:bodyPr vert="horz" wrap="square" lIns="0" tIns="12700" rIns="0" bIns="0" rtlCol="0">
            <a:spAutoFit/>
          </a:bodyPr>
          <a:lstStyle/>
          <a:p>
            <a:pPr marL="12700">
              <a:lnSpc>
                <a:spcPts val="1430"/>
              </a:lnSpc>
              <a:spcBef>
                <a:spcPts val="100"/>
              </a:spcBef>
            </a:pPr>
            <a:r>
              <a:rPr sz="1200" dirty="0">
                <a:solidFill>
                  <a:srgbClr val="5E514D"/>
                </a:solidFill>
                <a:latin typeface="Courier New"/>
                <a:cs typeface="Courier New"/>
              </a:rPr>
              <a:t>| Numanode</a:t>
            </a:r>
            <a:endParaRPr sz="1200">
              <a:latin typeface="Courier New"/>
              <a:cs typeface="Courier New"/>
            </a:endParaRPr>
          </a:p>
          <a:p>
            <a:pPr marL="12700">
              <a:lnSpc>
                <a:spcPts val="1405"/>
              </a:lnSpc>
              <a:tabLst>
                <a:tab pos="288925" algn="l"/>
              </a:tabLst>
            </a:pPr>
            <a:r>
              <a:rPr sz="1200" dirty="0">
                <a:solidFill>
                  <a:srgbClr val="5E514D"/>
                </a:solidFill>
                <a:latin typeface="Courier New"/>
                <a:cs typeface="Courier New"/>
              </a:rPr>
              <a:t>|	Node</a:t>
            </a:r>
            <a:r>
              <a:rPr sz="1200" spc="-75" dirty="0">
                <a:solidFill>
                  <a:srgbClr val="5E514D"/>
                </a:solidFill>
                <a:latin typeface="Courier New"/>
                <a:cs typeface="Courier New"/>
              </a:rPr>
              <a:t> </a:t>
            </a:r>
            <a:r>
              <a:rPr sz="1200" dirty="0">
                <a:solidFill>
                  <a:srgbClr val="5E514D"/>
                </a:solidFill>
                <a:latin typeface="Courier New"/>
                <a:cs typeface="Courier New"/>
              </a:rPr>
              <a:t>Id=[max3,min3]</a:t>
            </a:r>
            <a:endParaRPr sz="1200">
              <a:latin typeface="Courier New"/>
              <a:cs typeface="Courier New"/>
            </a:endParaRPr>
          </a:p>
          <a:p>
            <a:pPr marL="12700">
              <a:lnSpc>
                <a:spcPts val="1415"/>
              </a:lnSpc>
              <a:tabLst>
                <a:tab pos="381000" algn="l"/>
              </a:tabLst>
            </a:pPr>
            <a:r>
              <a:rPr sz="1200" dirty="0">
                <a:solidFill>
                  <a:srgbClr val="5E514D"/>
                </a:solidFill>
                <a:latin typeface="Courier New"/>
                <a:cs typeface="Courier New"/>
              </a:rPr>
              <a:t>|	PE=HIDE</a:t>
            </a:r>
            <a:endParaRPr sz="1200">
              <a:latin typeface="Courier New"/>
              <a:cs typeface="Courier New"/>
            </a:endParaRPr>
          </a:p>
          <a:p>
            <a:pPr marL="12700">
              <a:lnSpc>
                <a:spcPts val="1430"/>
              </a:lnSpc>
              <a:spcBef>
                <a:spcPts val="45"/>
              </a:spcBef>
            </a:pPr>
            <a:r>
              <a:rPr sz="1200" dirty="0">
                <a:solidFill>
                  <a:srgbClr val="5E514D"/>
                </a:solidFill>
                <a:latin typeface="Courier New"/>
                <a:cs typeface="Courier New"/>
              </a:rPr>
              <a:t>|</a:t>
            </a:r>
            <a:endParaRPr sz="1200">
              <a:latin typeface="Courier New"/>
              <a:cs typeface="Courier New"/>
            </a:endParaRPr>
          </a:p>
          <a:p>
            <a:pPr marL="12700">
              <a:lnSpc>
                <a:spcPts val="1430"/>
              </a:lnSpc>
            </a:pPr>
            <a:r>
              <a:rPr sz="1200" dirty="0">
                <a:solidFill>
                  <a:srgbClr val="5E514D"/>
                </a:solidFill>
                <a:latin typeface="Courier New"/>
                <a:cs typeface="Courier New"/>
              </a:rPr>
              <a:t>|</a:t>
            </a:r>
            <a:endParaRPr sz="1200">
              <a:latin typeface="Courier New"/>
              <a:cs typeface="Courier New"/>
            </a:endParaRPr>
          </a:p>
        </p:txBody>
      </p:sp>
      <p:sp>
        <p:nvSpPr>
          <p:cNvPr id="13" name="object 13"/>
          <p:cNvSpPr txBox="1"/>
          <p:nvPr/>
        </p:nvSpPr>
        <p:spPr>
          <a:xfrm>
            <a:off x="669498" y="2663444"/>
            <a:ext cx="7207884" cy="565150"/>
          </a:xfrm>
          <a:prstGeom prst="rect">
            <a:avLst/>
          </a:prstGeom>
        </p:spPr>
        <p:txBody>
          <a:bodyPr vert="horz" wrap="square" lIns="0" tIns="12700" rIns="0" bIns="0" rtlCol="0">
            <a:spAutoFit/>
          </a:bodyPr>
          <a:lstStyle/>
          <a:p>
            <a:pPr marL="12700">
              <a:lnSpc>
                <a:spcPts val="1430"/>
              </a:lnSpc>
              <a:spcBef>
                <a:spcPts val="100"/>
              </a:spcBef>
            </a:pPr>
            <a:r>
              <a:rPr sz="1200" dirty="0">
                <a:solidFill>
                  <a:srgbClr val="5E514D"/>
                </a:solidFill>
                <a:latin typeface="Courier New"/>
                <a:cs typeface="Courier New"/>
              </a:rPr>
              <a:t>|-----------------------------------------------------------------------------</a:t>
            </a:r>
            <a:endParaRPr sz="1200">
              <a:latin typeface="Courier New"/>
              <a:cs typeface="Courier New"/>
            </a:endParaRPr>
          </a:p>
          <a:p>
            <a:pPr marL="12700">
              <a:lnSpc>
                <a:spcPts val="1405"/>
              </a:lnSpc>
              <a:tabLst>
                <a:tab pos="288290" algn="l"/>
                <a:tab pos="1209040" algn="l"/>
                <a:tab pos="2313940" algn="l"/>
                <a:tab pos="4339590" algn="l"/>
                <a:tab pos="5168265" algn="l"/>
              </a:tabLst>
            </a:pPr>
            <a:r>
              <a:rPr sz="1200" dirty="0">
                <a:solidFill>
                  <a:srgbClr val="5E514D"/>
                </a:solidFill>
                <a:latin typeface="Courier New"/>
                <a:cs typeface="Courier New"/>
              </a:rPr>
              <a:t>|	172.95</a:t>
            </a:r>
            <a:r>
              <a:rPr sz="1200" spc="5" dirty="0">
                <a:solidFill>
                  <a:srgbClr val="5E514D"/>
                </a:solidFill>
                <a:latin typeface="Courier New"/>
                <a:cs typeface="Courier New"/>
              </a:rPr>
              <a:t> </a:t>
            </a:r>
            <a:r>
              <a:rPr sz="1200" dirty="0">
                <a:solidFill>
                  <a:srgbClr val="5E514D"/>
                </a:solidFill>
                <a:latin typeface="Courier New"/>
                <a:cs typeface="Courier New"/>
              </a:rPr>
              <a:t>|	171.48</a:t>
            </a:r>
            <a:r>
              <a:rPr sz="1200" spc="5" dirty="0">
                <a:solidFill>
                  <a:srgbClr val="5E514D"/>
                </a:solidFill>
                <a:latin typeface="Courier New"/>
                <a:cs typeface="Courier New"/>
              </a:rPr>
              <a:t> </a:t>
            </a:r>
            <a:r>
              <a:rPr sz="1200" dirty="0">
                <a:solidFill>
                  <a:srgbClr val="5E514D"/>
                </a:solidFill>
                <a:latin typeface="Courier New"/>
                <a:cs typeface="Courier New"/>
              </a:rPr>
              <a:t>|	1.48 |</a:t>
            </a:r>
            <a:r>
              <a:rPr sz="1200" spc="10" dirty="0">
                <a:solidFill>
                  <a:srgbClr val="5E514D"/>
                </a:solidFill>
                <a:latin typeface="Courier New"/>
                <a:cs typeface="Courier New"/>
              </a:rPr>
              <a:t> </a:t>
            </a:r>
            <a:r>
              <a:rPr sz="1200" dirty="0">
                <a:solidFill>
                  <a:srgbClr val="5E514D"/>
                </a:solidFill>
                <a:latin typeface="Courier New"/>
                <a:cs typeface="Courier New"/>
              </a:rPr>
              <a:t>19.755654</a:t>
            </a:r>
            <a:r>
              <a:rPr sz="1200" spc="5" dirty="0">
                <a:solidFill>
                  <a:srgbClr val="5E514D"/>
                </a:solidFill>
                <a:latin typeface="Courier New"/>
                <a:cs typeface="Courier New"/>
              </a:rPr>
              <a:t> </a:t>
            </a:r>
            <a:r>
              <a:rPr sz="1200" dirty="0">
                <a:solidFill>
                  <a:srgbClr val="5E514D"/>
                </a:solidFill>
                <a:latin typeface="Courier New"/>
                <a:cs typeface="Courier New"/>
              </a:rPr>
              <a:t>|	8.75</a:t>
            </a:r>
            <a:r>
              <a:rPr sz="1200" spc="5" dirty="0">
                <a:solidFill>
                  <a:srgbClr val="5E514D"/>
                </a:solidFill>
                <a:latin typeface="Courier New"/>
                <a:cs typeface="Courier New"/>
              </a:rPr>
              <a:t> </a:t>
            </a:r>
            <a:r>
              <a:rPr sz="1200" dirty="0">
                <a:solidFill>
                  <a:srgbClr val="5E514D"/>
                </a:solidFill>
                <a:latin typeface="Courier New"/>
                <a:cs typeface="Courier New"/>
              </a:rPr>
              <a:t>|	11.4% |</a:t>
            </a:r>
            <a:r>
              <a:rPr sz="1200" spc="-25" dirty="0">
                <a:solidFill>
                  <a:srgbClr val="5E514D"/>
                </a:solidFill>
                <a:latin typeface="Courier New"/>
                <a:cs typeface="Courier New"/>
              </a:rPr>
              <a:t> </a:t>
            </a:r>
            <a:r>
              <a:rPr sz="1200" dirty="0">
                <a:solidFill>
                  <a:srgbClr val="5E514D"/>
                </a:solidFill>
                <a:latin typeface="Courier New"/>
                <a:cs typeface="Courier New"/>
              </a:rPr>
              <a:t>numanode.0</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p:txBody>
      </p:sp>
      <p:graphicFrame>
        <p:nvGraphicFramePr>
          <p:cNvPr id="14" name="object 14"/>
          <p:cNvGraphicFramePr>
            <a:graphicFrameLocks noGrp="1"/>
          </p:cNvGraphicFramePr>
          <p:nvPr/>
        </p:nvGraphicFramePr>
        <p:xfrm>
          <a:off x="650448" y="3259240"/>
          <a:ext cx="6606534" cy="1064895"/>
        </p:xfrm>
        <a:graphic>
          <a:graphicData uri="http://schemas.openxmlformats.org/drawingml/2006/table">
            <a:tbl>
              <a:tblPr firstRow="1" bandRow="1">
                <a:tableStyleId>{2D5ABB26-0587-4C30-8999-92F81FD0307C}</a:tableStyleId>
              </a:tblPr>
              <a:tblGrid>
                <a:gridCol w="307975">
                  <a:extLst>
                    <a:ext uri="{9D8B030D-6E8A-4147-A177-3AD203B41FA5}">
                      <a16:colId xmlns:a16="http://schemas.microsoft.com/office/drawing/2014/main" val="20000"/>
                    </a:ext>
                  </a:extLst>
                </a:gridCol>
                <a:gridCol w="690244">
                  <a:extLst>
                    <a:ext uri="{9D8B030D-6E8A-4147-A177-3AD203B41FA5}">
                      <a16:colId xmlns:a16="http://schemas.microsoft.com/office/drawing/2014/main" val="20001"/>
                    </a:ext>
                  </a:extLst>
                </a:gridCol>
                <a:gridCol w="229869">
                  <a:extLst>
                    <a:ext uri="{9D8B030D-6E8A-4147-A177-3AD203B41FA5}">
                      <a16:colId xmlns:a16="http://schemas.microsoft.com/office/drawing/2014/main" val="20002"/>
                    </a:ext>
                  </a:extLst>
                </a:gridCol>
                <a:gridCol w="690880">
                  <a:extLst>
                    <a:ext uri="{9D8B030D-6E8A-4147-A177-3AD203B41FA5}">
                      <a16:colId xmlns:a16="http://schemas.microsoft.com/office/drawing/2014/main" val="20003"/>
                    </a:ext>
                  </a:extLst>
                </a:gridCol>
                <a:gridCol w="321944">
                  <a:extLst>
                    <a:ext uri="{9D8B030D-6E8A-4147-A177-3AD203B41FA5}">
                      <a16:colId xmlns:a16="http://schemas.microsoft.com/office/drawing/2014/main" val="20004"/>
                    </a:ext>
                  </a:extLst>
                </a:gridCol>
                <a:gridCol w="598805">
                  <a:extLst>
                    <a:ext uri="{9D8B030D-6E8A-4147-A177-3AD203B41FA5}">
                      <a16:colId xmlns:a16="http://schemas.microsoft.com/office/drawing/2014/main" val="20005"/>
                    </a:ext>
                  </a:extLst>
                </a:gridCol>
                <a:gridCol w="184150">
                  <a:extLst>
                    <a:ext uri="{9D8B030D-6E8A-4147-A177-3AD203B41FA5}">
                      <a16:colId xmlns:a16="http://schemas.microsoft.com/office/drawing/2014/main" val="20006"/>
                    </a:ext>
                  </a:extLst>
                </a:gridCol>
                <a:gridCol w="921384">
                  <a:extLst>
                    <a:ext uri="{9D8B030D-6E8A-4147-A177-3AD203B41FA5}">
                      <a16:colId xmlns:a16="http://schemas.microsoft.com/office/drawing/2014/main" val="20007"/>
                    </a:ext>
                  </a:extLst>
                </a:gridCol>
                <a:gridCol w="322579">
                  <a:extLst>
                    <a:ext uri="{9D8B030D-6E8A-4147-A177-3AD203B41FA5}">
                      <a16:colId xmlns:a16="http://schemas.microsoft.com/office/drawing/2014/main" val="20008"/>
                    </a:ext>
                  </a:extLst>
                </a:gridCol>
                <a:gridCol w="599439">
                  <a:extLst>
                    <a:ext uri="{9D8B030D-6E8A-4147-A177-3AD203B41FA5}">
                      <a16:colId xmlns:a16="http://schemas.microsoft.com/office/drawing/2014/main" val="20009"/>
                    </a:ext>
                  </a:extLst>
                </a:gridCol>
                <a:gridCol w="276860">
                  <a:extLst>
                    <a:ext uri="{9D8B030D-6E8A-4147-A177-3AD203B41FA5}">
                      <a16:colId xmlns:a16="http://schemas.microsoft.com/office/drawing/2014/main" val="20010"/>
                    </a:ext>
                  </a:extLst>
                </a:gridCol>
                <a:gridCol w="645795">
                  <a:extLst>
                    <a:ext uri="{9D8B030D-6E8A-4147-A177-3AD203B41FA5}">
                      <a16:colId xmlns:a16="http://schemas.microsoft.com/office/drawing/2014/main" val="20011"/>
                    </a:ext>
                  </a:extLst>
                </a:gridCol>
                <a:gridCol w="184785">
                  <a:extLst>
                    <a:ext uri="{9D8B030D-6E8A-4147-A177-3AD203B41FA5}">
                      <a16:colId xmlns:a16="http://schemas.microsoft.com/office/drawing/2014/main" val="20012"/>
                    </a:ext>
                  </a:extLst>
                </a:gridCol>
                <a:gridCol w="631825">
                  <a:extLst>
                    <a:ext uri="{9D8B030D-6E8A-4147-A177-3AD203B41FA5}">
                      <a16:colId xmlns:a16="http://schemas.microsoft.com/office/drawing/2014/main" val="20013"/>
                    </a:ext>
                  </a:extLst>
                </a:gridCol>
              </a:tblGrid>
              <a:tr h="165735">
                <a:tc>
                  <a:txBody>
                    <a:bodyPr/>
                    <a:lstStyle/>
                    <a:p>
                      <a:pPr marL="3175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145"/>
                        </a:lnSpc>
                      </a:pPr>
                      <a:r>
                        <a:rPr sz="1200" dirty="0">
                          <a:solidFill>
                            <a:srgbClr val="5E514D"/>
                          </a:solidFill>
                          <a:latin typeface="Courier New"/>
                          <a:cs typeface="Courier New"/>
                        </a:rPr>
                        <a:t>172.77</a:t>
                      </a:r>
                      <a:endParaRPr sz="1200">
                        <a:latin typeface="Courier New"/>
                        <a:cs typeface="Courier New"/>
                      </a:endParaRPr>
                    </a:p>
                  </a:txBody>
                  <a:tcPr marL="0" marR="0" marT="0" marB="0"/>
                </a:tc>
                <a:tc>
                  <a:txBody>
                    <a:bodyPr/>
                    <a:lstStyle/>
                    <a:p>
                      <a:pPr marL="4572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145"/>
                        </a:lnSpc>
                      </a:pPr>
                      <a:r>
                        <a:rPr sz="1200" dirty="0">
                          <a:solidFill>
                            <a:srgbClr val="5E514D"/>
                          </a:solidFill>
                          <a:latin typeface="Courier New"/>
                          <a:cs typeface="Courier New"/>
                        </a:rPr>
                        <a:t>171.48</a:t>
                      </a:r>
                      <a:endParaRPr sz="1200">
                        <a:latin typeface="Courier New"/>
                        <a:cs typeface="Courier New"/>
                      </a:endParaRPr>
                    </a:p>
                  </a:txBody>
                  <a:tcPr marL="0" marR="0" marT="0" marB="0">
                    <a:solidFill>
                      <a:srgbClr val="1CCAD3"/>
                    </a:solidFill>
                  </a:tcPr>
                </a:tc>
                <a:tc>
                  <a:txBody>
                    <a:bodyPr/>
                    <a:lstStyle/>
                    <a:p>
                      <a:pPr marL="4572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145"/>
                        </a:lnSpc>
                      </a:pPr>
                      <a:r>
                        <a:rPr sz="1200" dirty="0">
                          <a:solidFill>
                            <a:srgbClr val="5E514D"/>
                          </a:solidFill>
                          <a:latin typeface="Courier New"/>
                          <a:cs typeface="Courier New"/>
                        </a:rPr>
                        <a:t>1.30</a:t>
                      </a:r>
                      <a:endParaRPr sz="1200">
                        <a:latin typeface="Courier New"/>
                        <a:cs typeface="Courier New"/>
                      </a:endParaRPr>
                    </a:p>
                  </a:txBody>
                  <a:tcPr marL="0" marR="0" marT="0" marB="0">
                    <a:solidFill>
                      <a:srgbClr val="1CCAD3"/>
                    </a:solidFill>
                  </a:tcPr>
                </a:tc>
                <a:tc>
                  <a:txBody>
                    <a:bodyPr/>
                    <a:lstStyle/>
                    <a:p>
                      <a:pPr algn="ctr">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145"/>
                        </a:lnSpc>
                      </a:pPr>
                      <a:r>
                        <a:rPr sz="1200" dirty="0">
                          <a:solidFill>
                            <a:srgbClr val="5E514D"/>
                          </a:solidFill>
                          <a:latin typeface="Courier New"/>
                          <a:cs typeface="Courier New"/>
                        </a:rPr>
                        <a:t>19.414237</a:t>
                      </a:r>
                      <a:endParaRPr sz="1200">
                        <a:latin typeface="Courier New"/>
                        <a:cs typeface="Courier New"/>
                      </a:endParaRPr>
                    </a:p>
                  </a:txBody>
                  <a:tcPr marL="0" marR="0" marT="0" marB="0"/>
                </a:tc>
                <a:tc>
                  <a:txBody>
                    <a:bodyPr/>
                    <a:lstStyle/>
                    <a:p>
                      <a:pPr marL="45085">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145"/>
                        </a:lnSpc>
                      </a:pPr>
                      <a:r>
                        <a:rPr sz="1200" dirty="0">
                          <a:solidFill>
                            <a:srgbClr val="5E514D"/>
                          </a:solidFill>
                          <a:latin typeface="Courier New"/>
                          <a:cs typeface="Courier New"/>
                        </a:rPr>
                        <a:t>8.90</a:t>
                      </a:r>
                      <a:endParaRPr sz="1200">
                        <a:latin typeface="Courier New"/>
                        <a:cs typeface="Courier New"/>
                      </a:endParaRPr>
                    </a:p>
                  </a:txBody>
                  <a:tcPr marL="0" marR="0" marT="0" marB="0"/>
                </a:tc>
                <a:tc>
                  <a:txBody>
                    <a:bodyPr/>
                    <a:lstStyle/>
                    <a:p>
                      <a:pPr marL="43815">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145"/>
                        </a:lnSpc>
                      </a:pPr>
                      <a:r>
                        <a:rPr sz="1200" dirty="0">
                          <a:solidFill>
                            <a:srgbClr val="5E514D"/>
                          </a:solidFill>
                          <a:latin typeface="Courier New"/>
                          <a:cs typeface="Courier New"/>
                        </a:rPr>
                        <a:t>11.6%</a:t>
                      </a:r>
                      <a:endParaRPr sz="1200">
                        <a:latin typeface="Courier New"/>
                        <a:cs typeface="Courier New"/>
                      </a:endParaRPr>
                    </a:p>
                  </a:txBody>
                  <a:tcPr marL="0" marR="0" marT="0" marB="0"/>
                </a:tc>
                <a:tc>
                  <a:txBody>
                    <a:bodyPr/>
                    <a:lstStyle/>
                    <a:p>
                      <a:pPr marR="635" algn="ctr">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145"/>
                        </a:lnSpc>
                      </a:pPr>
                      <a:r>
                        <a:rPr sz="1200" dirty="0">
                          <a:solidFill>
                            <a:srgbClr val="5E514D"/>
                          </a:solidFill>
                          <a:latin typeface="Courier New"/>
                          <a:cs typeface="Courier New"/>
                        </a:rPr>
                        <a:t>nid.68</a:t>
                      </a:r>
                      <a:endParaRPr sz="1200">
                        <a:latin typeface="Courier New"/>
                        <a:cs typeface="Courier New"/>
                      </a:endParaRPr>
                    </a:p>
                  </a:txBody>
                  <a:tcPr marL="0" marR="0" marT="0" marB="0"/>
                </a:tc>
                <a:extLst>
                  <a:ext uri="{0D108BD9-81ED-4DB2-BD59-A6C34878D82A}">
                    <a16:rowId xmlns:a16="http://schemas.microsoft.com/office/drawing/2014/main" val="10000"/>
                  </a:ext>
                </a:extLst>
              </a:tr>
              <a:tr h="184150">
                <a:tc>
                  <a:txBody>
                    <a:bodyPr/>
                    <a:lstStyle/>
                    <a:p>
                      <a:pPr marL="3175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55"/>
                        </a:lnSpc>
                      </a:pPr>
                      <a:r>
                        <a:rPr sz="1200" dirty="0">
                          <a:solidFill>
                            <a:srgbClr val="5E514D"/>
                          </a:solidFill>
                          <a:latin typeface="Courier New"/>
                          <a:cs typeface="Courier New"/>
                        </a:rPr>
                        <a:t>172.09</a:t>
                      </a:r>
                      <a:endParaRPr sz="1200">
                        <a:latin typeface="Courier New"/>
                        <a:cs typeface="Courier New"/>
                      </a:endParaRPr>
                    </a:p>
                  </a:txBody>
                  <a:tcPr marL="0" marR="0" marT="0" marB="0"/>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170.61</a:t>
                      </a:r>
                      <a:endParaRPr sz="1200">
                        <a:latin typeface="Courier New"/>
                        <a:cs typeface="Courier New"/>
                      </a:endParaRPr>
                    </a:p>
                  </a:txBody>
                  <a:tcPr marL="0" marR="0" marT="0" marB="0">
                    <a:solidFill>
                      <a:srgbClr val="1CCAD3"/>
                    </a:solidFill>
                  </a:tcPr>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1.48</a:t>
                      </a:r>
                      <a:endParaRPr sz="1200">
                        <a:latin typeface="Courier New"/>
                        <a:cs typeface="Courier New"/>
                      </a:endParaRPr>
                    </a:p>
                  </a:txBody>
                  <a:tcPr marL="0" marR="0" marT="0" marB="0">
                    <a:solidFill>
                      <a:srgbClr val="1CCAD3"/>
                    </a:solidFill>
                  </a:tcPr>
                </a:tc>
                <a:tc>
                  <a:txBody>
                    <a:bodyPr/>
                    <a:lstStyle/>
                    <a:p>
                      <a:pPr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55"/>
                        </a:lnSpc>
                      </a:pPr>
                      <a:r>
                        <a:rPr sz="1200" dirty="0">
                          <a:solidFill>
                            <a:srgbClr val="5E514D"/>
                          </a:solidFill>
                          <a:latin typeface="Courier New"/>
                          <a:cs typeface="Courier New"/>
                        </a:rPr>
                        <a:t>19.071340</a:t>
                      </a:r>
                      <a:endParaRPr sz="1200">
                        <a:latin typeface="Courier New"/>
                        <a:cs typeface="Courier New"/>
                      </a:endParaRPr>
                    </a:p>
                  </a:txBody>
                  <a:tcPr marL="0" marR="0" marT="0" marB="0"/>
                </a:tc>
                <a:tc>
                  <a:txBody>
                    <a:bodyPr/>
                    <a:lstStyle/>
                    <a:p>
                      <a:pPr marL="4508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55"/>
                        </a:lnSpc>
                      </a:pPr>
                      <a:r>
                        <a:rPr sz="1200" dirty="0">
                          <a:solidFill>
                            <a:srgbClr val="5E514D"/>
                          </a:solidFill>
                          <a:latin typeface="Courier New"/>
                          <a:cs typeface="Courier New"/>
                        </a:rPr>
                        <a:t>9.02</a:t>
                      </a:r>
                      <a:endParaRPr sz="1200">
                        <a:latin typeface="Courier New"/>
                        <a:cs typeface="Courier New"/>
                      </a:endParaRPr>
                    </a:p>
                  </a:txBody>
                  <a:tcPr marL="0" marR="0" marT="0" marB="0"/>
                </a:tc>
                <a:tc>
                  <a:txBody>
                    <a:bodyPr/>
                    <a:lstStyle/>
                    <a:p>
                      <a:pPr marL="4381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55"/>
                        </a:lnSpc>
                      </a:pPr>
                      <a:r>
                        <a:rPr sz="1200" dirty="0">
                          <a:solidFill>
                            <a:srgbClr val="5E514D"/>
                          </a:solidFill>
                          <a:latin typeface="Courier New"/>
                          <a:cs typeface="Courier New"/>
                        </a:rPr>
                        <a:t>11.7%</a:t>
                      </a:r>
                      <a:endParaRPr sz="1200">
                        <a:latin typeface="Courier New"/>
                        <a:cs typeface="Courier New"/>
                      </a:endParaRPr>
                    </a:p>
                  </a:txBody>
                  <a:tcPr marL="0" marR="0" marT="0" marB="0"/>
                </a:tc>
                <a:tc>
                  <a:txBody>
                    <a:bodyPr/>
                    <a:lstStyle/>
                    <a:p>
                      <a:pPr marR="635"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55"/>
                        </a:lnSpc>
                      </a:pPr>
                      <a:r>
                        <a:rPr sz="1200" dirty="0">
                          <a:solidFill>
                            <a:srgbClr val="5E514D"/>
                          </a:solidFill>
                          <a:latin typeface="Courier New"/>
                          <a:cs typeface="Courier New"/>
                        </a:rPr>
                        <a:t>nid.63</a:t>
                      </a:r>
                      <a:endParaRPr sz="1200">
                        <a:latin typeface="Courier New"/>
                        <a:cs typeface="Courier New"/>
                      </a:endParaRPr>
                    </a:p>
                  </a:txBody>
                  <a:tcPr marL="0" marR="0" marT="0" marB="0"/>
                </a:tc>
                <a:extLst>
                  <a:ext uri="{0D108BD9-81ED-4DB2-BD59-A6C34878D82A}">
                    <a16:rowId xmlns:a16="http://schemas.microsoft.com/office/drawing/2014/main" val="10001"/>
                  </a:ext>
                </a:extLst>
              </a:tr>
              <a:tr h="184150">
                <a:tc>
                  <a:txBody>
                    <a:bodyPr/>
                    <a:lstStyle/>
                    <a:p>
                      <a:pPr marL="3175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90"/>
                        </a:lnSpc>
                      </a:pPr>
                      <a:r>
                        <a:rPr sz="1200" dirty="0">
                          <a:solidFill>
                            <a:srgbClr val="5E514D"/>
                          </a:solidFill>
                          <a:latin typeface="Courier New"/>
                          <a:cs typeface="Courier New"/>
                        </a:rPr>
                        <a:t>171.20</a:t>
                      </a:r>
                      <a:endParaRPr sz="1200">
                        <a:latin typeface="Courier New"/>
                        <a:cs typeface="Courier New"/>
                      </a:endParaRPr>
                    </a:p>
                  </a:txBody>
                  <a:tcPr marL="0" marR="0" marT="0" marB="0"/>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169.93</a:t>
                      </a:r>
                      <a:endParaRPr sz="1200">
                        <a:latin typeface="Courier New"/>
                        <a:cs typeface="Courier New"/>
                      </a:endParaRPr>
                    </a:p>
                  </a:txBody>
                  <a:tcPr marL="0" marR="0" marT="0" marB="0">
                    <a:solidFill>
                      <a:srgbClr val="1CCAD3"/>
                    </a:solidFill>
                  </a:tcPr>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1.27</a:t>
                      </a:r>
                      <a:endParaRPr sz="1200">
                        <a:latin typeface="Courier New"/>
                        <a:cs typeface="Courier New"/>
                      </a:endParaRPr>
                    </a:p>
                  </a:txBody>
                  <a:tcPr marL="0" marR="0" marT="0" marB="0">
                    <a:solidFill>
                      <a:srgbClr val="1CCAD3"/>
                    </a:solidFill>
                  </a:tcPr>
                </a:tc>
                <a:tc>
                  <a:txBody>
                    <a:bodyPr/>
                    <a:lstStyle/>
                    <a:p>
                      <a:pPr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90"/>
                        </a:lnSpc>
                      </a:pPr>
                      <a:r>
                        <a:rPr sz="1200" dirty="0">
                          <a:solidFill>
                            <a:srgbClr val="5E514D"/>
                          </a:solidFill>
                          <a:latin typeface="Courier New"/>
                          <a:cs typeface="Courier New"/>
                        </a:rPr>
                        <a:t>17.631761</a:t>
                      </a:r>
                      <a:endParaRPr sz="1200">
                        <a:latin typeface="Courier New"/>
                        <a:cs typeface="Courier New"/>
                      </a:endParaRPr>
                    </a:p>
                  </a:txBody>
                  <a:tcPr marL="0" marR="0" marT="0" marB="0"/>
                </a:tc>
                <a:tc>
                  <a:txBody>
                    <a:bodyPr/>
                    <a:lstStyle/>
                    <a:p>
                      <a:pPr marL="4508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90"/>
                        </a:lnSpc>
                      </a:pPr>
                      <a:r>
                        <a:rPr sz="1200" dirty="0">
                          <a:solidFill>
                            <a:srgbClr val="5E514D"/>
                          </a:solidFill>
                          <a:latin typeface="Courier New"/>
                          <a:cs typeface="Courier New"/>
                        </a:rPr>
                        <a:t>9.71</a:t>
                      </a:r>
                      <a:endParaRPr sz="1200">
                        <a:latin typeface="Courier New"/>
                        <a:cs typeface="Courier New"/>
                      </a:endParaRPr>
                    </a:p>
                  </a:txBody>
                  <a:tcPr marL="0" marR="0" marT="0" marB="0"/>
                </a:tc>
                <a:tc>
                  <a:txBody>
                    <a:bodyPr/>
                    <a:lstStyle/>
                    <a:p>
                      <a:pPr marL="4381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90"/>
                        </a:lnSpc>
                      </a:pPr>
                      <a:r>
                        <a:rPr sz="1200" dirty="0">
                          <a:solidFill>
                            <a:srgbClr val="5E514D"/>
                          </a:solidFill>
                          <a:latin typeface="Courier New"/>
                          <a:cs typeface="Courier New"/>
                        </a:rPr>
                        <a:t>12.6%</a:t>
                      </a:r>
                      <a:endParaRPr sz="1200">
                        <a:latin typeface="Courier New"/>
                        <a:cs typeface="Courier New"/>
                      </a:endParaRPr>
                    </a:p>
                  </a:txBody>
                  <a:tcPr marL="0" marR="0" marT="0" marB="0"/>
                </a:tc>
                <a:tc>
                  <a:txBody>
                    <a:bodyPr/>
                    <a:lstStyle/>
                    <a:p>
                      <a:pPr marR="635"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90"/>
                        </a:lnSpc>
                      </a:pPr>
                      <a:r>
                        <a:rPr sz="1200" dirty="0">
                          <a:solidFill>
                            <a:srgbClr val="5E514D"/>
                          </a:solidFill>
                          <a:latin typeface="Courier New"/>
                          <a:cs typeface="Courier New"/>
                        </a:rPr>
                        <a:t>nid.62</a:t>
                      </a:r>
                      <a:endParaRPr sz="1200">
                        <a:latin typeface="Courier New"/>
                        <a:cs typeface="Courier New"/>
                      </a:endParaRPr>
                    </a:p>
                  </a:txBody>
                  <a:tcPr marL="0" marR="0" marT="0" marB="0"/>
                </a:tc>
                <a:extLst>
                  <a:ext uri="{0D108BD9-81ED-4DB2-BD59-A6C34878D82A}">
                    <a16:rowId xmlns:a16="http://schemas.microsoft.com/office/drawing/2014/main" val="10002"/>
                  </a:ext>
                </a:extLst>
              </a:tr>
              <a:tr h="177800">
                <a:tc>
                  <a:txBody>
                    <a:bodyPr/>
                    <a:lstStyle/>
                    <a:p>
                      <a:pPr marL="3175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55"/>
                        </a:lnSpc>
                      </a:pPr>
                      <a:r>
                        <a:rPr sz="1200" dirty="0">
                          <a:solidFill>
                            <a:srgbClr val="5E514D"/>
                          </a:solidFill>
                          <a:latin typeface="Courier New"/>
                          <a:cs typeface="Courier New"/>
                        </a:rPr>
                        <a:t>162.51</a:t>
                      </a:r>
                      <a:endParaRPr sz="1200">
                        <a:latin typeface="Courier New"/>
                        <a:cs typeface="Courier New"/>
                      </a:endParaRPr>
                    </a:p>
                  </a:txBody>
                  <a:tcPr marL="0" marR="0" marT="0" marB="0"/>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161.07</a:t>
                      </a:r>
                      <a:endParaRPr sz="1200">
                        <a:latin typeface="Courier New"/>
                        <a:cs typeface="Courier New"/>
                      </a:endParaRPr>
                    </a:p>
                  </a:txBody>
                  <a:tcPr marL="0" marR="0" marT="0" marB="0">
                    <a:solidFill>
                      <a:srgbClr val="1CCAD3"/>
                    </a:solidFill>
                  </a:tcPr>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1.43</a:t>
                      </a:r>
                      <a:endParaRPr sz="1200">
                        <a:latin typeface="Courier New"/>
                        <a:cs typeface="Courier New"/>
                      </a:endParaRPr>
                    </a:p>
                  </a:txBody>
                  <a:tcPr marL="0" marR="0" marT="0" marB="0">
                    <a:solidFill>
                      <a:srgbClr val="1CCAD3"/>
                    </a:solidFill>
                  </a:tcPr>
                </a:tc>
                <a:tc>
                  <a:txBody>
                    <a:bodyPr/>
                    <a:lstStyle/>
                    <a:p>
                      <a:pPr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55"/>
                        </a:lnSpc>
                      </a:pPr>
                      <a:r>
                        <a:rPr sz="1200" dirty="0">
                          <a:solidFill>
                            <a:srgbClr val="5E514D"/>
                          </a:solidFill>
                          <a:latin typeface="Courier New"/>
                          <a:cs typeface="Courier New"/>
                        </a:rPr>
                        <a:t>19.675857</a:t>
                      </a:r>
                      <a:endParaRPr sz="1200">
                        <a:latin typeface="Courier New"/>
                        <a:cs typeface="Courier New"/>
                      </a:endParaRPr>
                    </a:p>
                  </a:txBody>
                  <a:tcPr marL="0" marR="0" marT="0" marB="0"/>
                </a:tc>
                <a:tc>
                  <a:txBody>
                    <a:bodyPr/>
                    <a:lstStyle/>
                    <a:p>
                      <a:pPr marL="4508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55"/>
                        </a:lnSpc>
                      </a:pPr>
                      <a:r>
                        <a:rPr sz="1200" dirty="0">
                          <a:solidFill>
                            <a:srgbClr val="5E514D"/>
                          </a:solidFill>
                          <a:latin typeface="Courier New"/>
                          <a:cs typeface="Courier New"/>
                        </a:rPr>
                        <a:t>8.26</a:t>
                      </a:r>
                      <a:endParaRPr sz="1200">
                        <a:latin typeface="Courier New"/>
                        <a:cs typeface="Courier New"/>
                      </a:endParaRPr>
                    </a:p>
                  </a:txBody>
                  <a:tcPr marL="0" marR="0" marT="0" marB="0"/>
                </a:tc>
                <a:tc>
                  <a:txBody>
                    <a:bodyPr/>
                    <a:lstStyle/>
                    <a:p>
                      <a:pPr marL="4381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55"/>
                        </a:lnSpc>
                      </a:pPr>
                      <a:r>
                        <a:rPr sz="1200" dirty="0">
                          <a:solidFill>
                            <a:srgbClr val="5E514D"/>
                          </a:solidFill>
                          <a:latin typeface="Courier New"/>
                          <a:cs typeface="Courier New"/>
                        </a:rPr>
                        <a:t>10.8%</a:t>
                      </a:r>
                      <a:endParaRPr sz="1200">
                        <a:latin typeface="Courier New"/>
                        <a:cs typeface="Courier New"/>
                      </a:endParaRPr>
                    </a:p>
                  </a:txBody>
                  <a:tcPr marL="0" marR="0" marT="0" marB="0"/>
                </a:tc>
                <a:tc>
                  <a:txBody>
                    <a:bodyPr/>
                    <a:lstStyle/>
                    <a:p>
                      <a:pPr marR="635"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55"/>
                        </a:lnSpc>
                      </a:pPr>
                      <a:r>
                        <a:rPr sz="1200" dirty="0">
                          <a:solidFill>
                            <a:srgbClr val="5E514D"/>
                          </a:solidFill>
                          <a:latin typeface="Courier New"/>
                          <a:cs typeface="Courier New"/>
                        </a:rPr>
                        <a:t>nid.71</a:t>
                      </a:r>
                      <a:endParaRPr sz="1200">
                        <a:latin typeface="Courier New"/>
                        <a:cs typeface="Courier New"/>
                      </a:endParaRPr>
                    </a:p>
                  </a:txBody>
                  <a:tcPr marL="0" marR="0" marT="0" marB="0"/>
                </a:tc>
                <a:extLst>
                  <a:ext uri="{0D108BD9-81ED-4DB2-BD59-A6C34878D82A}">
                    <a16:rowId xmlns:a16="http://schemas.microsoft.com/office/drawing/2014/main" val="10003"/>
                  </a:ext>
                </a:extLst>
              </a:tr>
              <a:tr h="182880">
                <a:tc>
                  <a:txBody>
                    <a:bodyPr/>
                    <a:lstStyle/>
                    <a:p>
                      <a:pPr marL="31750">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40"/>
                        </a:lnSpc>
                      </a:pPr>
                      <a:r>
                        <a:rPr sz="1200" dirty="0">
                          <a:solidFill>
                            <a:srgbClr val="5E514D"/>
                          </a:solidFill>
                          <a:latin typeface="Courier New"/>
                          <a:cs typeface="Courier New"/>
                        </a:rPr>
                        <a:t>162.28</a:t>
                      </a:r>
                      <a:endParaRPr sz="1200">
                        <a:latin typeface="Courier New"/>
                        <a:cs typeface="Courier New"/>
                      </a:endParaRPr>
                    </a:p>
                  </a:txBody>
                  <a:tcPr marL="0" marR="0" marT="0" marB="0"/>
                </a:tc>
                <a:tc>
                  <a:txBody>
                    <a:bodyPr/>
                    <a:lstStyle/>
                    <a:p>
                      <a:pPr marL="45720">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40"/>
                        </a:lnSpc>
                      </a:pPr>
                      <a:r>
                        <a:rPr sz="1200" dirty="0">
                          <a:solidFill>
                            <a:srgbClr val="5E514D"/>
                          </a:solidFill>
                          <a:latin typeface="Courier New"/>
                          <a:cs typeface="Courier New"/>
                        </a:rPr>
                        <a:t>160.82</a:t>
                      </a:r>
                      <a:endParaRPr sz="1200">
                        <a:latin typeface="Courier New"/>
                        <a:cs typeface="Courier New"/>
                      </a:endParaRPr>
                    </a:p>
                  </a:txBody>
                  <a:tcPr marL="0" marR="0" marT="0" marB="0">
                    <a:solidFill>
                      <a:srgbClr val="1CCAD3"/>
                    </a:solidFill>
                  </a:tcPr>
                </a:tc>
                <a:tc>
                  <a:txBody>
                    <a:bodyPr/>
                    <a:lstStyle/>
                    <a:p>
                      <a:pPr marL="45720">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40"/>
                        </a:lnSpc>
                      </a:pPr>
                      <a:r>
                        <a:rPr sz="1200" dirty="0">
                          <a:solidFill>
                            <a:srgbClr val="5E514D"/>
                          </a:solidFill>
                          <a:latin typeface="Courier New"/>
                          <a:cs typeface="Courier New"/>
                        </a:rPr>
                        <a:t>1.46</a:t>
                      </a:r>
                      <a:endParaRPr sz="1200">
                        <a:latin typeface="Courier New"/>
                        <a:cs typeface="Courier New"/>
                      </a:endParaRPr>
                    </a:p>
                  </a:txBody>
                  <a:tcPr marL="0" marR="0" marT="0" marB="0">
                    <a:solidFill>
                      <a:srgbClr val="1CCAD3"/>
                    </a:solidFill>
                  </a:tcPr>
                </a:tc>
                <a:tc>
                  <a:txBody>
                    <a:bodyPr/>
                    <a:lstStyle/>
                    <a:p>
                      <a:pPr algn="ctr">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40"/>
                        </a:lnSpc>
                      </a:pPr>
                      <a:r>
                        <a:rPr sz="1200" dirty="0">
                          <a:solidFill>
                            <a:srgbClr val="5E514D"/>
                          </a:solidFill>
                          <a:latin typeface="Courier New"/>
                          <a:cs typeface="Courier New"/>
                        </a:rPr>
                        <a:t>19.730793</a:t>
                      </a:r>
                      <a:endParaRPr sz="1200">
                        <a:latin typeface="Courier New"/>
                        <a:cs typeface="Courier New"/>
                      </a:endParaRPr>
                    </a:p>
                  </a:txBody>
                  <a:tcPr marL="0" marR="0" marT="0" marB="0"/>
                </a:tc>
                <a:tc>
                  <a:txBody>
                    <a:bodyPr/>
                    <a:lstStyle/>
                    <a:p>
                      <a:pPr marL="45085">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40"/>
                        </a:lnSpc>
                      </a:pPr>
                      <a:r>
                        <a:rPr sz="1200" dirty="0">
                          <a:solidFill>
                            <a:srgbClr val="5E514D"/>
                          </a:solidFill>
                          <a:latin typeface="Courier New"/>
                          <a:cs typeface="Courier New"/>
                        </a:rPr>
                        <a:t>8.22</a:t>
                      </a:r>
                      <a:endParaRPr sz="1200">
                        <a:latin typeface="Courier New"/>
                        <a:cs typeface="Courier New"/>
                      </a:endParaRPr>
                    </a:p>
                  </a:txBody>
                  <a:tcPr marL="0" marR="0" marT="0" marB="0"/>
                </a:tc>
                <a:tc>
                  <a:txBody>
                    <a:bodyPr/>
                    <a:lstStyle/>
                    <a:p>
                      <a:pPr marL="43815">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40"/>
                        </a:lnSpc>
                      </a:pPr>
                      <a:r>
                        <a:rPr sz="1200" dirty="0">
                          <a:solidFill>
                            <a:srgbClr val="5E514D"/>
                          </a:solidFill>
                          <a:latin typeface="Courier New"/>
                          <a:cs typeface="Courier New"/>
                        </a:rPr>
                        <a:t>10.7%</a:t>
                      </a:r>
                      <a:endParaRPr sz="1200">
                        <a:latin typeface="Courier New"/>
                        <a:cs typeface="Courier New"/>
                      </a:endParaRPr>
                    </a:p>
                  </a:txBody>
                  <a:tcPr marL="0" marR="0" marT="0" marB="0"/>
                </a:tc>
                <a:tc>
                  <a:txBody>
                    <a:bodyPr/>
                    <a:lstStyle/>
                    <a:p>
                      <a:pPr marR="635" algn="ctr">
                        <a:lnSpc>
                          <a:spcPts val="124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40"/>
                        </a:lnSpc>
                      </a:pPr>
                      <a:r>
                        <a:rPr sz="1200" dirty="0">
                          <a:solidFill>
                            <a:srgbClr val="5E514D"/>
                          </a:solidFill>
                          <a:latin typeface="Courier New"/>
                          <a:cs typeface="Courier New"/>
                        </a:rPr>
                        <a:t>nid.72</a:t>
                      </a:r>
                      <a:endParaRPr sz="1200">
                        <a:latin typeface="Courier New"/>
                        <a:cs typeface="Courier New"/>
                      </a:endParaRPr>
                    </a:p>
                  </a:txBody>
                  <a:tcPr marL="0" marR="0" marT="0" marB="0"/>
                </a:tc>
                <a:extLst>
                  <a:ext uri="{0D108BD9-81ED-4DB2-BD59-A6C34878D82A}">
                    <a16:rowId xmlns:a16="http://schemas.microsoft.com/office/drawing/2014/main" val="10004"/>
                  </a:ext>
                </a:extLst>
              </a:tr>
              <a:tr h="170180">
                <a:tc>
                  <a:txBody>
                    <a:bodyPr/>
                    <a:lstStyle/>
                    <a:p>
                      <a:pPr marL="31750">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45"/>
                        </a:lnSpc>
                      </a:pPr>
                      <a:r>
                        <a:rPr sz="1200" dirty="0">
                          <a:solidFill>
                            <a:srgbClr val="5E514D"/>
                          </a:solidFill>
                          <a:latin typeface="Courier New"/>
                          <a:cs typeface="Courier New"/>
                        </a:rPr>
                        <a:t>161.75</a:t>
                      </a:r>
                      <a:endParaRPr sz="1200">
                        <a:latin typeface="Courier New"/>
                        <a:cs typeface="Courier New"/>
                      </a:endParaRPr>
                    </a:p>
                  </a:txBody>
                  <a:tcPr marL="0" marR="0" marT="0" marB="0"/>
                </a:tc>
                <a:tc>
                  <a:txBody>
                    <a:bodyPr/>
                    <a:lstStyle/>
                    <a:p>
                      <a:pPr marL="45720">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45"/>
                        </a:lnSpc>
                      </a:pPr>
                      <a:r>
                        <a:rPr sz="1200" dirty="0">
                          <a:solidFill>
                            <a:srgbClr val="5E514D"/>
                          </a:solidFill>
                          <a:latin typeface="Courier New"/>
                          <a:cs typeface="Courier New"/>
                        </a:rPr>
                        <a:t>160.29</a:t>
                      </a:r>
                      <a:endParaRPr sz="1200">
                        <a:latin typeface="Courier New"/>
                        <a:cs typeface="Courier New"/>
                      </a:endParaRPr>
                    </a:p>
                  </a:txBody>
                  <a:tcPr marL="0" marR="0" marT="0" marB="0">
                    <a:solidFill>
                      <a:srgbClr val="1CCAD3"/>
                    </a:solidFill>
                  </a:tcPr>
                </a:tc>
                <a:tc>
                  <a:txBody>
                    <a:bodyPr/>
                    <a:lstStyle/>
                    <a:p>
                      <a:pPr marL="45720">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45"/>
                        </a:lnSpc>
                      </a:pPr>
                      <a:r>
                        <a:rPr sz="1200" dirty="0">
                          <a:solidFill>
                            <a:srgbClr val="5E514D"/>
                          </a:solidFill>
                          <a:latin typeface="Courier New"/>
                          <a:cs typeface="Courier New"/>
                        </a:rPr>
                        <a:t>1.46</a:t>
                      </a:r>
                      <a:endParaRPr sz="1200">
                        <a:latin typeface="Courier New"/>
                        <a:cs typeface="Courier New"/>
                      </a:endParaRPr>
                    </a:p>
                  </a:txBody>
                  <a:tcPr marL="0" marR="0" marT="0" marB="0">
                    <a:solidFill>
                      <a:srgbClr val="1CCAD3"/>
                    </a:solidFill>
                  </a:tcPr>
                </a:tc>
                <a:tc>
                  <a:txBody>
                    <a:bodyPr/>
                    <a:lstStyle/>
                    <a:p>
                      <a:pPr algn="ctr">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45"/>
                        </a:lnSpc>
                      </a:pPr>
                      <a:r>
                        <a:rPr sz="1200" dirty="0">
                          <a:solidFill>
                            <a:srgbClr val="5E514D"/>
                          </a:solidFill>
                          <a:latin typeface="Courier New"/>
                          <a:cs typeface="Courier New"/>
                        </a:rPr>
                        <a:t>19.755654</a:t>
                      </a:r>
                      <a:endParaRPr sz="1200">
                        <a:latin typeface="Courier New"/>
                        <a:cs typeface="Courier New"/>
                      </a:endParaRPr>
                    </a:p>
                  </a:txBody>
                  <a:tcPr marL="0" marR="0" marT="0" marB="0"/>
                </a:tc>
                <a:tc>
                  <a:txBody>
                    <a:bodyPr/>
                    <a:lstStyle/>
                    <a:p>
                      <a:pPr marL="45085">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45"/>
                        </a:lnSpc>
                      </a:pPr>
                      <a:r>
                        <a:rPr sz="1200" dirty="0">
                          <a:solidFill>
                            <a:srgbClr val="5E514D"/>
                          </a:solidFill>
                          <a:latin typeface="Courier New"/>
                          <a:cs typeface="Courier New"/>
                        </a:rPr>
                        <a:t>8.19</a:t>
                      </a:r>
                      <a:endParaRPr sz="1200">
                        <a:latin typeface="Courier New"/>
                        <a:cs typeface="Courier New"/>
                      </a:endParaRPr>
                    </a:p>
                  </a:txBody>
                  <a:tcPr marL="0" marR="0" marT="0" marB="0"/>
                </a:tc>
                <a:tc>
                  <a:txBody>
                    <a:bodyPr/>
                    <a:lstStyle/>
                    <a:p>
                      <a:pPr marL="43815">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45"/>
                        </a:lnSpc>
                      </a:pPr>
                      <a:r>
                        <a:rPr sz="1200" dirty="0">
                          <a:solidFill>
                            <a:srgbClr val="5E514D"/>
                          </a:solidFill>
                          <a:latin typeface="Courier New"/>
                          <a:cs typeface="Courier New"/>
                        </a:rPr>
                        <a:t>10.7%</a:t>
                      </a:r>
                      <a:endParaRPr sz="1200">
                        <a:latin typeface="Courier New"/>
                        <a:cs typeface="Courier New"/>
                      </a:endParaRPr>
                    </a:p>
                  </a:txBody>
                  <a:tcPr marL="0" marR="0" marT="0" marB="0"/>
                </a:tc>
                <a:tc>
                  <a:txBody>
                    <a:bodyPr/>
                    <a:lstStyle/>
                    <a:p>
                      <a:pPr marR="635" algn="ctr">
                        <a:lnSpc>
                          <a:spcPts val="12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45"/>
                        </a:lnSpc>
                      </a:pPr>
                      <a:r>
                        <a:rPr sz="1200" dirty="0">
                          <a:solidFill>
                            <a:srgbClr val="5E514D"/>
                          </a:solidFill>
                          <a:latin typeface="Courier New"/>
                          <a:cs typeface="Courier New"/>
                        </a:rPr>
                        <a:t>nid.70</a:t>
                      </a:r>
                      <a:endParaRPr sz="1200">
                        <a:latin typeface="Courier New"/>
                        <a:cs typeface="Courier New"/>
                      </a:endParaRPr>
                    </a:p>
                  </a:txBody>
                  <a:tcPr marL="0" marR="0" marT="0" marB="0"/>
                </a:tc>
                <a:extLst>
                  <a:ext uri="{0D108BD9-81ED-4DB2-BD59-A6C34878D82A}">
                    <a16:rowId xmlns:a16="http://schemas.microsoft.com/office/drawing/2014/main" val="10005"/>
                  </a:ext>
                </a:extLst>
              </a:tr>
            </a:tbl>
          </a:graphicData>
        </a:graphic>
      </p:graphicFrame>
      <p:sp>
        <p:nvSpPr>
          <p:cNvPr id="15" name="object 15"/>
          <p:cNvSpPr txBox="1"/>
          <p:nvPr/>
        </p:nvSpPr>
        <p:spPr>
          <a:xfrm>
            <a:off x="669498" y="4303267"/>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16" name="object 16"/>
          <p:cNvSpPr txBox="1"/>
          <p:nvPr/>
        </p:nvSpPr>
        <p:spPr>
          <a:xfrm>
            <a:off x="669498" y="4492244"/>
            <a:ext cx="7207884" cy="388620"/>
          </a:xfrm>
          <a:prstGeom prst="rect">
            <a:avLst/>
          </a:prstGeom>
        </p:spPr>
        <p:txBody>
          <a:bodyPr vert="horz" wrap="square" lIns="0" tIns="12700" rIns="0" bIns="0" rtlCol="0">
            <a:spAutoFit/>
          </a:bodyPr>
          <a:lstStyle/>
          <a:p>
            <a:pPr marL="12700">
              <a:lnSpc>
                <a:spcPts val="1430"/>
              </a:lnSpc>
              <a:spcBef>
                <a:spcPts val="100"/>
              </a:spcBef>
              <a:tabLst>
                <a:tab pos="288290" algn="l"/>
                <a:tab pos="1209040" algn="l"/>
                <a:tab pos="2313940" algn="l"/>
                <a:tab pos="4339590" algn="l"/>
                <a:tab pos="5168265" algn="l"/>
              </a:tabLst>
            </a:pPr>
            <a:r>
              <a:rPr sz="1200" dirty="0">
                <a:solidFill>
                  <a:srgbClr val="5E514D"/>
                </a:solidFill>
                <a:latin typeface="Courier New"/>
                <a:cs typeface="Courier New"/>
              </a:rPr>
              <a:t>|	168.69</a:t>
            </a:r>
            <a:r>
              <a:rPr sz="1200" spc="5" dirty="0">
                <a:solidFill>
                  <a:srgbClr val="5E514D"/>
                </a:solidFill>
                <a:latin typeface="Courier New"/>
                <a:cs typeface="Courier New"/>
              </a:rPr>
              <a:t> </a:t>
            </a:r>
            <a:r>
              <a:rPr sz="1200" dirty="0">
                <a:solidFill>
                  <a:srgbClr val="5E514D"/>
                </a:solidFill>
                <a:latin typeface="Courier New"/>
                <a:cs typeface="Courier New"/>
              </a:rPr>
              <a:t>|	166.81</a:t>
            </a:r>
            <a:r>
              <a:rPr sz="1200" spc="5" dirty="0">
                <a:solidFill>
                  <a:srgbClr val="5E514D"/>
                </a:solidFill>
                <a:latin typeface="Courier New"/>
                <a:cs typeface="Courier New"/>
              </a:rPr>
              <a:t> </a:t>
            </a:r>
            <a:r>
              <a:rPr sz="1200" dirty="0">
                <a:solidFill>
                  <a:srgbClr val="5E514D"/>
                </a:solidFill>
                <a:latin typeface="Courier New"/>
                <a:cs typeface="Courier New"/>
              </a:rPr>
              <a:t>|	1.89 |</a:t>
            </a:r>
            <a:r>
              <a:rPr sz="1200" spc="10" dirty="0">
                <a:solidFill>
                  <a:srgbClr val="5E514D"/>
                </a:solidFill>
                <a:latin typeface="Courier New"/>
                <a:cs typeface="Courier New"/>
              </a:rPr>
              <a:t> </a:t>
            </a:r>
            <a:r>
              <a:rPr sz="1200" dirty="0">
                <a:solidFill>
                  <a:srgbClr val="5E514D"/>
                </a:solidFill>
                <a:latin typeface="Courier New"/>
                <a:cs typeface="Courier New"/>
              </a:rPr>
              <a:t>19.781479</a:t>
            </a:r>
            <a:r>
              <a:rPr sz="1200" spc="5" dirty="0">
                <a:solidFill>
                  <a:srgbClr val="5E514D"/>
                </a:solidFill>
                <a:latin typeface="Courier New"/>
                <a:cs typeface="Courier New"/>
              </a:rPr>
              <a:t> </a:t>
            </a:r>
            <a:r>
              <a:rPr sz="1200" dirty="0">
                <a:solidFill>
                  <a:srgbClr val="5E514D"/>
                </a:solidFill>
                <a:latin typeface="Courier New"/>
                <a:cs typeface="Courier New"/>
              </a:rPr>
              <a:t>|	8.53</a:t>
            </a:r>
            <a:r>
              <a:rPr sz="1200" spc="5" dirty="0">
                <a:solidFill>
                  <a:srgbClr val="5E514D"/>
                </a:solidFill>
                <a:latin typeface="Courier New"/>
                <a:cs typeface="Courier New"/>
              </a:rPr>
              <a:t> </a:t>
            </a:r>
            <a:r>
              <a:rPr sz="1200" dirty="0">
                <a:solidFill>
                  <a:srgbClr val="5E514D"/>
                </a:solidFill>
                <a:latin typeface="Courier New"/>
                <a:cs typeface="Courier New"/>
              </a:rPr>
              <a:t>|	11.1% |</a:t>
            </a:r>
            <a:r>
              <a:rPr sz="1200" spc="-25" dirty="0">
                <a:solidFill>
                  <a:srgbClr val="5E514D"/>
                </a:solidFill>
                <a:latin typeface="Courier New"/>
                <a:cs typeface="Courier New"/>
              </a:rPr>
              <a:t> </a:t>
            </a:r>
            <a:r>
              <a:rPr sz="1200" dirty="0">
                <a:solidFill>
                  <a:srgbClr val="5E514D"/>
                </a:solidFill>
                <a:latin typeface="Courier New"/>
                <a:cs typeface="Courier New"/>
              </a:rPr>
              <a:t>numanode.1</a:t>
            </a:r>
            <a:endParaRPr sz="1200">
              <a:latin typeface="Courier New"/>
              <a:cs typeface="Courier New"/>
            </a:endParaRPr>
          </a:p>
          <a:p>
            <a:pPr marL="12700">
              <a:lnSpc>
                <a:spcPts val="1430"/>
              </a:lnSpc>
            </a:pPr>
            <a:r>
              <a:rPr sz="1200" dirty="0">
                <a:solidFill>
                  <a:srgbClr val="5E514D"/>
                </a:solidFill>
                <a:latin typeface="Courier New"/>
                <a:cs typeface="Courier New"/>
              </a:rPr>
              <a:t>||----------------------------------------------------------------------------</a:t>
            </a:r>
            <a:endParaRPr sz="1200">
              <a:latin typeface="Courier New"/>
              <a:cs typeface="Courier New"/>
            </a:endParaRPr>
          </a:p>
        </p:txBody>
      </p:sp>
      <p:graphicFrame>
        <p:nvGraphicFramePr>
          <p:cNvPr id="17" name="object 17"/>
          <p:cNvGraphicFramePr>
            <a:graphicFrameLocks noGrp="1"/>
          </p:cNvGraphicFramePr>
          <p:nvPr/>
        </p:nvGraphicFramePr>
        <p:xfrm>
          <a:off x="650448" y="4899064"/>
          <a:ext cx="6606534" cy="1298575"/>
        </p:xfrm>
        <a:graphic>
          <a:graphicData uri="http://schemas.openxmlformats.org/drawingml/2006/table">
            <a:tbl>
              <a:tblPr firstRow="1" bandRow="1">
                <a:tableStyleId>{2D5ABB26-0587-4C30-8999-92F81FD0307C}</a:tableStyleId>
              </a:tblPr>
              <a:tblGrid>
                <a:gridCol w="307975">
                  <a:extLst>
                    <a:ext uri="{9D8B030D-6E8A-4147-A177-3AD203B41FA5}">
                      <a16:colId xmlns:a16="http://schemas.microsoft.com/office/drawing/2014/main" val="20000"/>
                    </a:ext>
                  </a:extLst>
                </a:gridCol>
                <a:gridCol w="690244">
                  <a:extLst>
                    <a:ext uri="{9D8B030D-6E8A-4147-A177-3AD203B41FA5}">
                      <a16:colId xmlns:a16="http://schemas.microsoft.com/office/drawing/2014/main" val="20001"/>
                    </a:ext>
                  </a:extLst>
                </a:gridCol>
                <a:gridCol w="229869">
                  <a:extLst>
                    <a:ext uri="{9D8B030D-6E8A-4147-A177-3AD203B41FA5}">
                      <a16:colId xmlns:a16="http://schemas.microsoft.com/office/drawing/2014/main" val="20002"/>
                    </a:ext>
                  </a:extLst>
                </a:gridCol>
                <a:gridCol w="690880">
                  <a:extLst>
                    <a:ext uri="{9D8B030D-6E8A-4147-A177-3AD203B41FA5}">
                      <a16:colId xmlns:a16="http://schemas.microsoft.com/office/drawing/2014/main" val="20003"/>
                    </a:ext>
                  </a:extLst>
                </a:gridCol>
                <a:gridCol w="321944">
                  <a:extLst>
                    <a:ext uri="{9D8B030D-6E8A-4147-A177-3AD203B41FA5}">
                      <a16:colId xmlns:a16="http://schemas.microsoft.com/office/drawing/2014/main" val="20004"/>
                    </a:ext>
                  </a:extLst>
                </a:gridCol>
                <a:gridCol w="598805">
                  <a:extLst>
                    <a:ext uri="{9D8B030D-6E8A-4147-A177-3AD203B41FA5}">
                      <a16:colId xmlns:a16="http://schemas.microsoft.com/office/drawing/2014/main" val="20005"/>
                    </a:ext>
                  </a:extLst>
                </a:gridCol>
                <a:gridCol w="184150">
                  <a:extLst>
                    <a:ext uri="{9D8B030D-6E8A-4147-A177-3AD203B41FA5}">
                      <a16:colId xmlns:a16="http://schemas.microsoft.com/office/drawing/2014/main" val="20006"/>
                    </a:ext>
                  </a:extLst>
                </a:gridCol>
                <a:gridCol w="921384">
                  <a:extLst>
                    <a:ext uri="{9D8B030D-6E8A-4147-A177-3AD203B41FA5}">
                      <a16:colId xmlns:a16="http://schemas.microsoft.com/office/drawing/2014/main" val="20007"/>
                    </a:ext>
                  </a:extLst>
                </a:gridCol>
                <a:gridCol w="322579">
                  <a:extLst>
                    <a:ext uri="{9D8B030D-6E8A-4147-A177-3AD203B41FA5}">
                      <a16:colId xmlns:a16="http://schemas.microsoft.com/office/drawing/2014/main" val="20008"/>
                    </a:ext>
                  </a:extLst>
                </a:gridCol>
                <a:gridCol w="599439">
                  <a:extLst>
                    <a:ext uri="{9D8B030D-6E8A-4147-A177-3AD203B41FA5}">
                      <a16:colId xmlns:a16="http://schemas.microsoft.com/office/drawing/2014/main" val="20009"/>
                    </a:ext>
                  </a:extLst>
                </a:gridCol>
                <a:gridCol w="276860">
                  <a:extLst>
                    <a:ext uri="{9D8B030D-6E8A-4147-A177-3AD203B41FA5}">
                      <a16:colId xmlns:a16="http://schemas.microsoft.com/office/drawing/2014/main" val="20010"/>
                    </a:ext>
                  </a:extLst>
                </a:gridCol>
                <a:gridCol w="645795">
                  <a:extLst>
                    <a:ext uri="{9D8B030D-6E8A-4147-A177-3AD203B41FA5}">
                      <a16:colId xmlns:a16="http://schemas.microsoft.com/office/drawing/2014/main" val="20011"/>
                    </a:ext>
                  </a:extLst>
                </a:gridCol>
                <a:gridCol w="184785">
                  <a:extLst>
                    <a:ext uri="{9D8B030D-6E8A-4147-A177-3AD203B41FA5}">
                      <a16:colId xmlns:a16="http://schemas.microsoft.com/office/drawing/2014/main" val="20012"/>
                    </a:ext>
                  </a:extLst>
                </a:gridCol>
                <a:gridCol w="631825">
                  <a:extLst>
                    <a:ext uri="{9D8B030D-6E8A-4147-A177-3AD203B41FA5}">
                      <a16:colId xmlns:a16="http://schemas.microsoft.com/office/drawing/2014/main" val="20013"/>
                    </a:ext>
                  </a:extLst>
                </a:gridCol>
              </a:tblGrid>
              <a:tr h="170180">
                <a:tc>
                  <a:txBody>
                    <a:bodyPr/>
                    <a:lstStyle/>
                    <a:p>
                      <a:pPr marL="3175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145"/>
                        </a:lnSpc>
                      </a:pPr>
                      <a:r>
                        <a:rPr sz="1200" dirty="0">
                          <a:solidFill>
                            <a:srgbClr val="5E514D"/>
                          </a:solidFill>
                          <a:latin typeface="Courier New"/>
                          <a:cs typeface="Courier New"/>
                        </a:rPr>
                        <a:t>168.69</a:t>
                      </a:r>
                      <a:endParaRPr sz="1200">
                        <a:latin typeface="Courier New"/>
                        <a:cs typeface="Courier New"/>
                      </a:endParaRPr>
                    </a:p>
                  </a:txBody>
                  <a:tcPr marL="0" marR="0" marT="0" marB="0"/>
                </a:tc>
                <a:tc>
                  <a:txBody>
                    <a:bodyPr/>
                    <a:lstStyle/>
                    <a:p>
                      <a:pPr marL="4572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145"/>
                        </a:lnSpc>
                      </a:pPr>
                      <a:r>
                        <a:rPr sz="1200" dirty="0">
                          <a:solidFill>
                            <a:srgbClr val="5E514D"/>
                          </a:solidFill>
                          <a:latin typeface="Courier New"/>
                          <a:cs typeface="Courier New"/>
                        </a:rPr>
                        <a:t>166.81</a:t>
                      </a:r>
                      <a:endParaRPr sz="1200">
                        <a:latin typeface="Courier New"/>
                        <a:cs typeface="Courier New"/>
                      </a:endParaRPr>
                    </a:p>
                  </a:txBody>
                  <a:tcPr marL="0" marR="0" marT="0" marB="0">
                    <a:solidFill>
                      <a:srgbClr val="1CCAD3"/>
                    </a:solidFill>
                  </a:tcPr>
                </a:tc>
                <a:tc>
                  <a:txBody>
                    <a:bodyPr/>
                    <a:lstStyle/>
                    <a:p>
                      <a:pPr marL="45720">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145"/>
                        </a:lnSpc>
                      </a:pPr>
                      <a:r>
                        <a:rPr sz="1200" dirty="0">
                          <a:solidFill>
                            <a:srgbClr val="5E514D"/>
                          </a:solidFill>
                          <a:latin typeface="Courier New"/>
                          <a:cs typeface="Courier New"/>
                        </a:rPr>
                        <a:t>1.89</a:t>
                      </a:r>
                      <a:endParaRPr sz="1200">
                        <a:latin typeface="Courier New"/>
                        <a:cs typeface="Courier New"/>
                      </a:endParaRPr>
                    </a:p>
                  </a:txBody>
                  <a:tcPr marL="0" marR="0" marT="0" marB="0">
                    <a:solidFill>
                      <a:srgbClr val="1CCAD3"/>
                    </a:solidFill>
                  </a:tcPr>
                </a:tc>
                <a:tc>
                  <a:txBody>
                    <a:bodyPr/>
                    <a:lstStyle/>
                    <a:p>
                      <a:pPr algn="ctr">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145"/>
                        </a:lnSpc>
                      </a:pPr>
                      <a:r>
                        <a:rPr sz="1200" dirty="0">
                          <a:solidFill>
                            <a:srgbClr val="5E514D"/>
                          </a:solidFill>
                          <a:latin typeface="Courier New"/>
                          <a:cs typeface="Courier New"/>
                        </a:rPr>
                        <a:t>19.454144</a:t>
                      </a:r>
                      <a:endParaRPr sz="1200">
                        <a:latin typeface="Courier New"/>
                        <a:cs typeface="Courier New"/>
                      </a:endParaRPr>
                    </a:p>
                  </a:txBody>
                  <a:tcPr marL="0" marR="0" marT="0" marB="0"/>
                </a:tc>
                <a:tc>
                  <a:txBody>
                    <a:bodyPr/>
                    <a:lstStyle/>
                    <a:p>
                      <a:pPr marL="45085">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145"/>
                        </a:lnSpc>
                      </a:pPr>
                      <a:r>
                        <a:rPr sz="1200" dirty="0">
                          <a:solidFill>
                            <a:srgbClr val="5E514D"/>
                          </a:solidFill>
                          <a:latin typeface="Courier New"/>
                          <a:cs typeface="Courier New"/>
                        </a:rPr>
                        <a:t>8.67</a:t>
                      </a:r>
                      <a:endParaRPr sz="1200">
                        <a:latin typeface="Courier New"/>
                        <a:cs typeface="Courier New"/>
                      </a:endParaRPr>
                    </a:p>
                  </a:txBody>
                  <a:tcPr marL="0" marR="0" marT="0" marB="0"/>
                </a:tc>
                <a:tc>
                  <a:txBody>
                    <a:bodyPr/>
                    <a:lstStyle/>
                    <a:p>
                      <a:pPr marL="43815">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145"/>
                        </a:lnSpc>
                      </a:pPr>
                      <a:r>
                        <a:rPr sz="1200" dirty="0">
                          <a:solidFill>
                            <a:srgbClr val="5E514D"/>
                          </a:solidFill>
                          <a:latin typeface="Courier New"/>
                          <a:cs typeface="Courier New"/>
                        </a:rPr>
                        <a:t>11.3%</a:t>
                      </a:r>
                      <a:endParaRPr sz="1200">
                        <a:latin typeface="Courier New"/>
                        <a:cs typeface="Courier New"/>
                      </a:endParaRPr>
                    </a:p>
                  </a:txBody>
                  <a:tcPr marL="0" marR="0" marT="0" marB="0"/>
                </a:tc>
                <a:tc>
                  <a:txBody>
                    <a:bodyPr/>
                    <a:lstStyle/>
                    <a:p>
                      <a:pPr marR="635" algn="ctr">
                        <a:lnSpc>
                          <a:spcPts val="114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145"/>
                        </a:lnSpc>
                      </a:pPr>
                      <a:r>
                        <a:rPr sz="1200" dirty="0">
                          <a:solidFill>
                            <a:srgbClr val="5E514D"/>
                          </a:solidFill>
                          <a:latin typeface="Courier New"/>
                          <a:cs typeface="Courier New"/>
                        </a:rPr>
                        <a:t>nid.62</a:t>
                      </a:r>
                      <a:endParaRPr sz="1200">
                        <a:latin typeface="Courier New"/>
                        <a:cs typeface="Courier New"/>
                      </a:endParaRPr>
                    </a:p>
                  </a:txBody>
                  <a:tcPr marL="0" marR="0" marT="0" marB="0"/>
                </a:tc>
                <a:extLst>
                  <a:ext uri="{0D108BD9-81ED-4DB2-BD59-A6C34878D82A}">
                    <a16:rowId xmlns:a16="http://schemas.microsoft.com/office/drawing/2014/main" val="10000"/>
                  </a:ext>
                </a:extLst>
              </a:tr>
              <a:tr h="184150">
                <a:tc>
                  <a:txBody>
                    <a:bodyPr/>
                    <a:lstStyle/>
                    <a:p>
                      <a:pPr marL="3175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90"/>
                        </a:lnSpc>
                      </a:pPr>
                      <a:r>
                        <a:rPr sz="1200" dirty="0">
                          <a:solidFill>
                            <a:srgbClr val="5E514D"/>
                          </a:solidFill>
                          <a:latin typeface="Courier New"/>
                          <a:cs typeface="Courier New"/>
                        </a:rPr>
                        <a:t>167.74</a:t>
                      </a:r>
                      <a:endParaRPr sz="1200">
                        <a:latin typeface="Courier New"/>
                        <a:cs typeface="Courier New"/>
                      </a:endParaRPr>
                    </a:p>
                  </a:txBody>
                  <a:tcPr marL="0" marR="0" marT="0" marB="0"/>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166.03</a:t>
                      </a:r>
                      <a:endParaRPr sz="1200">
                        <a:latin typeface="Courier New"/>
                        <a:cs typeface="Courier New"/>
                      </a:endParaRPr>
                    </a:p>
                  </a:txBody>
                  <a:tcPr marL="0" marR="0" marT="0" marB="0">
                    <a:solidFill>
                      <a:srgbClr val="1CCAD3"/>
                    </a:solidFill>
                  </a:tcPr>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1.71</a:t>
                      </a:r>
                      <a:endParaRPr sz="1200">
                        <a:latin typeface="Courier New"/>
                        <a:cs typeface="Courier New"/>
                      </a:endParaRPr>
                    </a:p>
                  </a:txBody>
                  <a:tcPr marL="0" marR="0" marT="0" marB="0">
                    <a:solidFill>
                      <a:srgbClr val="1CCAD3"/>
                    </a:solidFill>
                  </a:tcPr>
                </a:tc>
                <a:tc>
                  <a:txBody>
                    <a:bodyPr/>
                    <a:lstStyle/>
                    <a:p>
                      <a:pPr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90"/>
                        </a:lnSpc>
                      </a:pPr>
                      <a:r>
                        <a:rPr sz="1200" dirty="0">
                          <a:solidFill>
                            <a:srgbClr val="5E514D"/>
                          </a:solidFill>
                          <a:latin typeface="Courier New"/>
                          <a:cs typeface="Courier New"/>
                        </a:rPr>
                        <a:t>19.476164</a:t>
                      </a:r>
                      <a:endParaRPr sz="1200">
                        <a:latin typeface="Courier New"/>
                        <a:cs typeface="Courier New"/>
                      </a:endParaRPr>
                    </a:p>
                  </a:txBody>
                  <a:tcPr marL="0" marR="0" marT="0" marB="0"/>
                </a:tc>
                <a:tc>
                  <a:txBody>
                    <a:bodyPr/>
                    <a:lstStyle/>
                    <a:p>
                      <a:pPr marL="4508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90"/>
                        </a:lnSpc>
                      </a:pPr>
                      <a:r>
                        <a:rPr sz="1200" dirty="0">
                          <a:solidFill>
                            <a:srgbClr val="5E514D"/>
                          </a:solidFill>
                          <a:latin typeface="Courier New"/>
                          <a:cs typeface="Courier New"/>
                        </a:rPr>
                        <a:t>8.61</a:t>
                      </a:r>
                      <a:endParaRPr sz="1200">
                        <a:latin typeface="Courier New"/>
                        <a:cs typeface="Courier New"/>
                      </a:endParaRPr>
                    </a:p>
                  </a:txBody>
                  <a:tcPr marL="0" marR="0" marT="0" marB="0"/>
                </a:tc>
                <a:tc>
                  <a:txBody>
                    <a:bodyPr/>
                    <a:lstStyle/>
                    <a:p>
                      <a:pPr marL="4381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90"/>
                        </a:lnSpc>
                      </a:pPr>
                      <a:r>
                        <a:rPr sz="1200" dirty="0">
                          <a:solidFill>
                            <a:srgbClr val="5E514D"/>
                          </a:solidFill>
                          <a:latin typeface="Courier New"/>
                          <a:cs typeface="Courier New"/>
                        </a:rPr>
                        <a:t>11.2%</a:t>
                      </a:r>
                      <a:endParaRPr sz="1200">
                        <a:latin typeface="Courier New"/>
                        <a:cs typeface="Courier New"/>
                      </a:endParaRPr>
                    </a:p>
                  </a:txBody>
                  <a:tcPr marL="0" marR="0" marT="0" marB="0"/>
                </a:tc>
                <a:tc>
                  <a:txBody>
                    <a:bodyPr/>
                    <a:lstStyle/>
                    <a:p>
                      <a:pPr marR="635"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90"/>
                        </a:lnSpc>
                      </a:pPr>
                      <a:r>
                        <a:rPr sz="1200" dirty="0">
                          <a:solidFill>
                            <a:srgbClr val="5E514D"/>
                          </a:solidFill>
                          <a:latin typeface="Courier New"/>
                          <a:cs typeface="Courier New"/>
                        </a:rPr>
                        <a:t>nid.63</a:t>
                      </a:r>
                      <a:endParaRPr sz="1200" dirty="0">
                        <a:latin typeface="Courier New"/>
                        <a:cs typeface="Courier New"/>
                      </a:endParaRPr>
                    </a:p>
                  </a:txBody>
                  <a:tcPr marL="0" marR="0" marT="0" marB="0"/>
                </a:tc>
                <a:extLst>
                  <a:ext uri="{0D108BD9-81ED-4DB2-BD59-A6C34878D82A}">
                    <a16:rowId xmlns:a16="http://schemas.microsoft.com/office/drawing/2014/main" val="10001"/>
                  </a:ext>
                </a:extLst>
              </a:tr>
              <a:tr h="184150">
                <a:tc>
                  <a:txBody>
                    <a:bodyPr/>
                    <a:lstStyle/>
                    <a:p>
                      <a:pPr marL="3175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55"/>
                        </a:lnSpc>
                      </a:pPr>
                      <a:r>
                        <a:rPr sz="1200" dirty="0">
                          <a:solidFill>
                            <a:srgbClr val="5E514D"/>
                          </a:solidFill>
                          <a:latin typeface="Courier New"/>
                          <a:cs typeface="Courier New"/>
                        </a:rPr>
                        <a:t>166.66</a:t>
                      </a:r>
                      <a:endParaRPr sz="1200">
                        <a:latin typeface="Courier New"/>
                        <a:cs typeface="Courier New"/>
                      </a:endParaRPr>
                    </a:p>
                  </a:txBody>
                  <a:tcPr marL="0" marR="0" marT="0" marB="0"/>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164.88</a:t>
                      </a:r>
                      <a:endParaRPr sz="1200">
                        <a:latin typeface="Courier New"/>
                        <a:cs typeface="Courier New"/>
                      </a:endParaRPr>
                    </a:p>
                  </a:txBody>
                  <a:tcPr marL="0" marR="0" marT="0" marB="0">
                    <a:solidFill>
                      <a:srgbClr val="1CCAD3"/>
                    </a:solidFill>
                  </a:tcPr>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1.78</a:t>
                      </a:r>
                      <a:endParaRPr sz="1200">
                        <a:latin typeface="Courier New"/>
                        <a:cs typeface="Courier New"/>
                      </a:endParaRPr>
                    </a:p>
                  </a:txBody>
                  <a:tcPr marL="0" marR="0" marT="0" marB="0">
                    <a:solidFill>
                      <a:srgbClr val="1CCAD3"/>
                    </a:solidFill>
                  </a:tcPr>
                </a:tc>
                <a:tc>
                  <a:txBody>
                    <a:bodyPr/>
                    <a:lstStyle/>
                    <a:p>
                      <a:pPr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55"/>
                        </a:lnSpc>
                      </a:pPr>
                      <a:r>
                        <a:rPr sz="1200" dirty="0">
                          <a:solidFill>
                            <a:srgbClr val="5E514D"/>
                          </a:solidFill>
                          <a:latin typeface="Courier New"/>
                          <a:cs typeface="Courier New"/>
                        </a:rPr>
                        <a:t>19.225409</a:t>
                      </a:r>
                      <a:endParaRPr sz="1200">
                        <a:latin typeface="Courier New"/>
                        <a:cs typeface="Courier New"/>
                      </a:endParaRPr>
                    </a:p>
                  </a:txBody>
                  <a:tcPr marL="0" marR="0" marT="0" marB="0"/>
                </a:tc>
                <a:tc>
                  <a:txBody>
                    <a:bodyPr/>
                    <a:lstStyle/>
                    <a:p>
                      <a:pPr marL="4508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55"/>
                        </a:lnSpc>
                      </a:pPr>
                      <a:r>
                        <a:rPr sz="1200" dirty="0">
                          <a:solidFill>
                            <a:srgbClr val="5E514D"/>
                          </a:solidFill>
                          <a:latin typeface="Courier New"/>
                          <a:cs typeface="Courier New"/>
                        </a:rPr>
                        <a:t>8.67</a:t>
                      </a:r>
                      <a:endParaRPr sz="1200">
                        <a:latin typeface="Courier New"/>
                        <a:cs typeface="Courier New"/>
                      </a:endParaRPr>
                    </a:p>
                  </a:txBody>
                  <a:tcPr marL="0" marR="0" marT="0" marB="0"/>
                </a:tc>
                <a:tc>
                  <a:txBody>
                    <a:bodyPr/>
                    <a:lstStyle/>
                    <a:p>
                      <a:pPr marL="4381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55"/>
                        </a:lnSpc>
                      </a:pPr>
                      <a:r>
                        <a:rPr sz="1200" dirty="0">
                          <a:solidFill>
                            <a:srgbClr val="5E514D"/>
                          </a:solidFill>
                          <a:latin typeface="Courier New"/>
                          <a:cs typeface="Courier New"/>
                        </a:rPr>
                        <a:t>11.3%</a:t>
                      </a:r>
                      <a:endParaRPr sz="1200">
                        <a:latin typeface="Courier New"/>
                        <a:cs typeface="Courier New"/>
                      </a:endParaRPr>
                    </a:p>
                  </a:txBody>
                  <a:tcPr marL="0" marR="0" marT="0" marB="0"/>
                </a:tc>
                <a:tc>
                  <a:txBody>
                    <a:bodyPr/>
                    <a:lstStyle/>
                    <a:p>
                      <a:pPr marR="635"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55"/>
                        </a:lnSpc>
                      </a:pPr>
                      <a:r>
                        <a:rPr sz="1200" dirty="0">
                          <a:solidFill>
                            <a:srgbClr val="5E514D"/>
                          </a:solidFill>
                          <a:latin typeface="Courier New"/>
                          <a:cs typeface="Courier New"/>
                        </a:rPr>
                        <a:t>nid.61</a:t>
                      </a:r>
                      <a:endParaRPr sz="1200">
                        <a:latin typeface="Courier New"/>
                        <a:cs typeface="Courier New"/>
                      </a:endParaRPr>
                    </a:p>
                  </a:txBody>
                  <a:tcPr marL="0" marR="0" marT="0" marB="0"/>
                </a:tc>
                <a:extLst>
                  <a:ext uri="{0D108BD9-81ED-4DB2-BD59-A6C34878D82A}">
                    <a16:rowId xmlns:a16="http://schemas.microsoft.com/office/drawing/2014/main" val="10002"/>
                  </a:ext>
                </a:extLst>
              </a:tr>
              <a:tr h="184150">
                <a:tc>
                  <a:txBody>
                    <a:bodyPr/>
                    <a:lstStyle/>
                    <a:p>
                      <a:pPr marL="3175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90"/>
                        </a:lnSpc>
                      </a:pPr>
                      <a:r>
                        <a:rPr sz="1200" dirty="0">
                          <a:solidFill>
                            <a:srgbClr val="5E514D"/>
                          </a:solidFill>
                          <a:latin typeface="Courier New"/>
                          <a:cs typeface="Courier New"/>
                        </a:rPr>
                        <a:t>161.68</a:t>
                      </a:r>
                      <a:endParaRPr sz="1200">
                        <a:latin typeface="Courier New"/>
                        <a:cs typeface="Courier New"/>
                      </a:endParaRPr>
                    </a:p>
                  </a:txBody>
                  <a:tcPr marL="0" marR="0" marT="0" marB="0"/>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160.07</a:t>
                      </a:r>
                      <a:endParaRPr sz="1200">
                        <a:latin typeface="Courier New"/>
                        <a:cs typeface="Courier New"/>
                      </a:endParaRPr>
                    </a:p>
                  </a:txBody>
                  <a:tcPr marL="0" marR="0" marT="0" marB="0">
                    <a:solidFill>
                      <a:srgbClr val="1CCAD3"/>
                    </a:solidFill>
                  </a:tcPr>
                </a:tc>
                <a:tc>
                  <a:txBody>
                    <a:bodyPr/>
                    <a:lstStyle/>
                    <a:p>
                      <a:pPr marL="45720">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90"/>
                        </a:lnSpc>
                      </a:pPr>
                      <a:r>
                        <a:rPr sz="1200" dirty="0">
                          <a:solidFill>
                            <a:srgbClr val="5E514D"/>
                          </a:solidFill>
                          <a:latin typeface="Courier New"/>
                          <a:cs typeface="Courier New"/>
                        </a:rPr>
                        <a:t>1.61</a:t>
                      </a:r>
                      <a:endParaRPr sz="1200">
                        <a:latin typeface="Courier New"/>
                        <a:cs typeface="Courier New"/>
                      </a:endParaRPr>
                    </a:p>
                  </a:txBody>
                  <a:tcPr marL="0" marR="0" marT="0" marB="0">
                    <a:solidFill>
                      <a:srgbClr val="1CCAD3"/>
                    </a:solidFill>
                  </a:tcPr>
                </a:tc>
                <a:tc>
                  <a:txBody>
                    <a:bodyPr/>
                    <a:lstStyle/>
                    <a:p>
                      <a:pPr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90"/>
                        </a:lnSpc>
                      </a:pPr>
                      <a:r>
                        <a:rPr sz="1200" dirty="0">
                          <a:solidFill>
                            <a:srgbClr val="5E514D"/>
                          </a:solidFill>
                          <a:latin typeface="Courier New"/>
                          <a:cs typeface="Courier New"/>
                        </a:rPr>
                        <a:t>19.781479</a:t>
                      </a:r>
                      <a:endParaRPr sz="1200">
                        <a:latin typeface="Courier New"/>
                        <a:cs typeface="Courier New"/>
                      </a:endParaRPr>
                    </a:p>
                  </a:txBody>
                  <a:tcPr marL="0" marR="0" marT="0" marB="0"/>
                </a:tc>
                <a:tc>
                  <a:txBody>
                    <a:bodyPr/>
                    <a:lstStyle/>
                    <a:p>
                      <a:pPr marL="4508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90"/>
                        </a:lnSpc>
                      </a:pPr>
                      <a:r>
                        <a:rPr sz="1200" dirty="0">
                          <a:solidFill>
                            <a:srgbClr val="5E514D"/>
                          </a:solidFill>
                          <a:latin typeface="Courier New"/>
                          <a:cs typeface="Courier New"/>
                        </a:rPr>
                        <a:t>8.17</a:t>
                      </a:r>
                      <a:endParaRPr sz="1200">
                        <a:latin typeface="Courier New"/>
                        <a:cs typeface="Courier New"/>
                      </a:endParaRPr>
                    </a:p>
                  </a:txBody>
                  <a:tcPr marL="0" marR="0" marT="0" marB="0"/>
                </a:tc>
                <a:tc>
                  <a:txBody>
                    <a:bodyPr/>
                    <a:lstStyle/>
                    <a:p>
                      <a:pPr marL="43815">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90"/>
                        </a:lnSpc>
                      </a:pPr>
                      <a:r>
                        <a:rPr sz="1200" dirty="0">
                          <a:solidFill>
                            <a:srgbClr val="5E514D"/>
                          </a:solidFill>
                          <a:latin typeface="Courier New"/>
                          <a:cs typeface="Courier New"/>
                        </a:rPr>
                        <a:t>10.6%</a:t>
                      </a:r>
                      <a:endParaRPr sz="1200">
                        <a:latin typeface="Courier New"/>
                        <a:cs typeface="Courier New"/>
                      </a:endParaRPr>
                    </a:p>
                  </a:txBody>
                  <a:tcPr marL="0" marR="0" marT="0" marB="0"/>
                </a:tc>
                <a:tc>
                  <a:txBody>
                    <a:bodyPr/>
                    <a:lstStyle/>
                    <a:p>
                      <a:pPr marR="635" algn="ctr">
                        <a:lnSpc>
                          <a:spcPts val="1290"/>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90"/>
                        </a:lnSpc>
                      </a:pPr>
                      <a:r>
                        <a:rPr sz="1200" dirty="0">
                          <a:solidFill>
                            <a:srgbClr val="5E514D"/>
                          </a:solidFill>
                          <a:latin typeface="Courier New"/>
                          <a:cs typeface="Courier New"/>
                        </a:rPr>
                        <a:t>nid.71</a:t>
                      </a:r>
                      <a:endParaRPr sz="1200">
                        <a:latin typeface="Courier New"/>
                        <a:cs typeface="Courier New"/>
                      </a:endParaRPr>
                    </a:p>
                  </a:txBody>
                  <a:tcPr marL="0" marR="0" marT="0" marB="0"/>
                </a:tc>
                <a:extLst>
                  <a:ext uri="{0D108BD9-81ED-4DB2-BD59-A6C34878D82A}">
                    <a16:rowId xmlns:a16="http://schemas.microsoft.com/office/drawing/2014/main" val="10003"/>
                  </a:ext>
                </a:extLst>
              </a:tr>
              <a:tr h="177800">
                <a:tc>
                  <a:txBody>
                    <a:bodyPr/>
                    <a:lstStyle/>
                    <a:p>
                      <a:pPr marL="3175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100" algn="r">
                        <a:lnSpc>
                          <a:spcPts val="1255"/>
                        </a:lnSpc>
                      </a:pPr>
                      <a:r>
                        <a:rPr sz="1200" dirty="0">
                          <a:solidFill>
                            <a:srgbClr val="5E514D"/>
                          </a:solidFill>
                          <a:latin typeface="Courier New"/>
                          <a:cs typeface="Courier New"/>
                        </a:rPr>
                        <a:t>161.60</a:t>
                      </a:r>
                      <a:endParaRPr sz="1200">
                        <a:latin typeface="Courier New"/>
                        <a:cs typeface="Courier New"/>
                      </a:endParaRPr>
                    </a:p>
                  </a:txBody>
                  <a:tcPr marL="0" marR="0" marT="0" marB="0"/>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159.99</a:t>
                      </a:r>
                      <a:endParaRPr sz="1200">
                        <a:latin typeface="Courier New"/>
                        <a:cs typeface="Courier New"/>
                      </a:endParaRPr>
                    </a:p>
                  </a:txBody>
                  <a:tcPr marL="0" marR="0" marT="0" marB="0">
                    <a:solidFill>
                      <a:srgbClr val="1CCAD3"/>
                    </a:solidFill>
                  </a:tcPr>
                </a:tc>
                <a:tc>
                  <a:txBody>
                    <a:bodyPr/>
                    <a:lstStyle/>
                    <a:p>
                      <a:pPr marL="45720">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a:txBody>
                    <a:bodyPr/>
                    <a:lstStyle/>
                    <a:p>
                      <a:pPr marR="38100" algn="r">
                        <a:lnSpc>
                          <a:spcPts val="1255"/>
                        </a:lnSpc>
                      </a:pPr>
                      <a:r>
                        <a:rPr sz="1200" dirty="0">
                          <a:solidFill>
                            <a:srgbClr val="5E514D"/>
                          </a:solidFill>
                          <a:latin typeface="Courier New"/>
                          <a:cs typeface="Courier New"/>
                        </a:rPr>
                        <a:t>1.62</a:t>
                      </a:r>
                      <a:endParaRPr sz="1200">
                        <a:latin typeface="Courier New"/>
                        <a:cs typeface="Courier New"/>
                      </a:endParaRPr>
                    </a:p>
                  </a:txBody>
                  <a:tcPr marL="0" marR="0" marT="0" marB="0">
                    <a:solidFill>
                      <a:srgbClr val="1CCAD3"/>
                    </a:solidFill>
                  </a:tcPr>
                </a:tc>
                <a:tc>
                  <a:txBody>
                    <a:bodyPr/>
                    <a:lstStyle/>
                    <a:p>
                      <a:pPr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38735" algn="r">
                        <a:lnSpc>
                          <a:spcPts val="1255"/>
                        </a:lnSpc>
                      </a:pPr>
                      <a:r>
                        <a:rPr sz="1200" dirty="0">
                          <a:solidFill>
                            <a:srgbClr val="5E514D"/>
                          </a:solidFill>
                          <a:latin typeface="Courier New"/>
                          <a:cs typeface="Courier New"/>
                        </a:rPr>
                        <a:t>19.642791</a:t>
                      </a:r>
                      <a:endParaRPr sz="1200">
                        <a:latin typeface="Courier New"/>
                        <a:cs typeface="Courier New"/>
                      </a:endParaRPr>
                    </a:p>
                  </a:txBody>
                  <a:tcPr marL="0" marR="0" marT="0" marB="0"/>
                </a:tc>
                <a:tc>
                  <a:txBody>
                    <a:bodyPr/>
                    <a:lstStyle/>
                    <a:p>
                      <a:pPr marL="4508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0005" algn="r">
                        <a:lnSpc>
                          <a:spcPts val="1255"/>
                        </a:lnSpc>
                      </a:pPr>
                      <a:r>
                        <a:rPr sz="1200" dirty="0">
                          <a:solidFill>
                            <a:srgbClr val="5E514D"/>
                          </a:solidFill>
                          <a:latin typeface="Courier New"/>
                          <a:cs typeface="Courier New"/>
                        </a:rPr>
                        <a:t>8.23</a:t>
                      </a:r>
                      <a:endParaRPr sz="1200">
                        <a:latin typeface="Courier New"/>
                        <a:cs typeface="Courier New"/>
                      </a:endParaRPr>
                    </a:p>
                  </a:txBody>
                  <a:tcPr marL="0" marR="0" marT="0" marB="0"/>
                </a:tc>
                <a:tc>
                  <a:txBody>
                    <a:bodyPr/>
                    <a:lstStyle/>
                    <a:p>
                      <a:pPr marL="43815">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R="41910" algn="r">
                        <a:lnSpc>
                          <a:spcPts val="1255"/>
                        </a:lnSpc>
                      </a:pPr>
                      <a:r>
                        <a:rPr sz="1200" dirty="0">
                          <a:solidFill>
                            <a:srgbClr val="5E514D"/>
                          </a:solidFill>
                          <a:latin typeface="Courier New"/>
                          <a:cs typeface="Courier New"/>
                        </a:rPr>
                        <a:t>10.7%</a:t>
                      </a:r>
                      <a:endParaRPr sz="1200">
                        <a:latin typeface="Courier New"/>
                        <a:cs typeface="Courier New"/>
                      </a:endParaRPr>
                    </a:p>
                  </a:txBody>
                  <a:tcPr marL="0" marR="0" marT="0" marB="0"/>
                </a:tc>
                <a:tc>
                  <a:txBody>
                    <a:bodyPr/>
                    <a:lstStyle/>
                    <a:p>
                      <a:pPr marR="635" algn="ctr">
                        <a:lnSpc>
                          <a:spcPts val="1255"/>
                        </a:lnSpc>
                      </a:pPr>
                      <a:r>
                        <a:rPr sz="1200" dirty="0">
                          <a:solidFill>
                            <a:srgbClr val="5E514D"/>
                          </a:solidFill>
                          <a:latin typeface="Courier New"/>
                          <a:cs typeface="Courier New"/>
                        </a:rPr>
                        <a:t>|</a:t>
                      </a:r>
                      <a:endParaRPr sz="1200">
                        <a:latin typeface="Courier New"/>
                        <a:cs typeface="Courier New"/>
                      </a:endParaRPr>
                    </a:p>
                  </a:txBody>
                  <a:tcPr marL="0" marR="0" marT="0" marB="0"/>
                </a:tc>
                <a:tc>
                  <a:txBody>
                    <a:bodyPr/>
                    <a:lstStyle/>
                    <a:p>
                      <a:pPr marL="3810" algn="ctr">
                        <a:lnSpc>
                          <a:spcPts val="1255"/>
                        </a:lnSpc>
                      </a:pPr>
                      <a:r>
                        <a:rPr sz="1200" dirty="0">
                          <a:solidFill>
                            <a:srgbClr val="5E514D"/>
                          </a:solidFill>
                          <a:latin typeface="Courier New"/>
                          <a:cs typeface="Courier New"/>
                        </a:rPr>
                        <a:t>nid.70</a:t>
                      </a:r>
                      <a:endParaRPr sz="1200">
                        <a:latin typeface="Courier New"/>
                        <a:cs typeface="Courier New"/>
                      </a:endParaRPr>
                    </a:p>
                  </a:txBody>
                  <a:tcPr marL="0" marR="0" marT="0" marB="0"/>
                </a:tc>
                <a:extLst>
                  <a:ext uri="{0D108BD9-81ED-4DB2-BD59-A6C34878D82A}">
                    <a16:rowId xmlns:a16="http://schemas.microsoft.com/office/drawing/2014/main" val="10004"/>
                  </a:ext>
                </a:extLst>
              </a:tr>
              <a:tr h="293370">
                <a:tc gridSpan="3">
                  <a:txBody>
                    <a:bodyPr/>
                    <a:lstStyle/>
                    <a:p>
                      <a:pPr marL="31750">
                        <a:lnSpc>
                          <a:spcPts val="1240"/>
                        </a:lnSpc>
                        <a:tabLst>
                          <a:tab pos="399415" algn="l"/>
                        </a:tabLst>
                      </a:pPr>
                      <a:r>
                        <a:rPr sz="1200" dirty="0">
                          <a:solidFill>
                            <a:srgbClr val="5E514D"/>
                          </a:solidFill>
                          <a:latin typeface="Courier New"/>
                          <a:cs typeface="Courier New"/>
                        </a:rPr>
                        <a:t>||	157.32</a:t>
                      </a:r>
                      <a:r>
                        <a:rPr sz="1200" spc="-4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31750">
                        <a:lnSpc>
                          <a:spcPts val="919"/>
                        </a:lnSpc>
                        <a:spcBef>
                          <a:spcPts val="45"/>
                        </a:spcBef>
                      </a:pPr>
                      <a:r>
                        <a:rPr sz="1200" dirty="0">
                          <a:solidFill>
                            <a:srgbClr val="5E514D"/>
                          </a:solidFill>
                          <a:latin typeface="Courier New"/>
                          <a:cs typeface="Courier New"/>
                        </a:rPr>
                        <a:t>|============</a:t>
                      </a:r>
                      <a:endParaRPr sz="1200">
                        <a:latin typeface="Courier New"/>
                        <a:cs typeface="Courier New"/>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marL="92075">
                        <a:lnSpc>
                          <a:spcPts val="1240"/>
                        </a:lnSpc>
                      </a:pPr>
                      <a:r>
                        <a:rPr sz="1200" dirty="0">
                          <a:solidFill>
                            <a:srgbClr val="5E514D"/>
                          </a:solidFill>
                          <a:latin typeface="Courier New"/>
                          <a:cs typeface="Courier New"/>
                        </a:rPr>
                        <a:t>156.01</a:t>
                      </a:r>
                      <a:r>
                        <a:rPr sz="1200" spc="-30"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635">
                        <a:lnSpc>
                          <a:spcPts val="919"/>
                        </a:lnSpc>
                        <a:spcBef>
                          <a:spcPts val="45"/>
                        </a:spcBef>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hMerge="1">
                  <a:txBody>
                    <a:bodyPr/>
                    <a:lstStyle/>
                    <a:p>
                      <a:endParaRPr/>
                    </a:p>
                  </a:txBody>
                  <a:tcPr marL="0" marR="0" marT="0" marB="0"/>
                </a:tc>
                <a:tc gridSpan="4">
                  <a:txBody>
                    <a:bodyPr/>
                    <a:lstStyle/>
                    <a:p>
                      <a:pPr algn="ctr">
                        <a:lnSpc>
                          <a:spcPts val="1240"/>
                        </a:lnSpc>
                      </a:pPr>
                      <a:r>
                        <a:rPr sz="1200" dirty="0">
                          <a:solidFill>
                            <a:srgbClr val="5E514D"/>
                          </a:solidFill>
                          <a:latin typeface="Courier New"/>
                          <a:cs typeface="Courier New"/>
                        </a:rPr>
                        <a:t>1.31 | 18.036118</a:t>
                      </a:r>
                      <a:r>
                        <a:rPr sz="1200" spc="-4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algn="ctr">
                        <a:lnSpc>
                          <a:spcPts val="919"/>
                        </a:lnSpc>
                        <a:spcBef>
                          <a:spcPts val="45"/>
                        </a:spcBef>
                      </a:pPr>
                      <a:r>
                        <a:rPr sz="1200" dirty="0">
                          <a:solidFill>
                            <a:srgbClr val="5E514D"/>
                          </a:solidFill>
                          <a:latin typeface="Courier New"/>
                          <a:cs typeface="Courier New"/>
                        </a:rPr>
                        <a:t>======================</a:t>
                      </a:r>
                      <a:endParaRPr sz="1200">
                        <a:latin typeface="Courier New"/>
                        <a:cs typeface="Courier New"/>
                      </a:endParaRPr>
                    </a:p>
                  </a:txBody>
                  <a:tcPr marL="0" marR="0" marT="0" marB="0">
                    <a:solidFill>
                      <a:srgbClr val="1CCAD3"/>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5">
                  <a:txBody>
                    <a:bodyPr/>
                    <a:lstStyle/>
                    <a:p>
                      <a:pPr marL="182880">
                        <a:lnSpc>
                          <a:spcPts val="1240"/>
                        </a:lnSpc>
                        <a:tabLst>
                          <a:tab pos="1011555" algn="l"/>
                        </a:tabLst>
                      </a:pPr>
                      <a:r>
                        <a:rPr sz="1200" dirty="0">
                          <a:solidFill>
                            <a:srgbClr val="5E514D"/>
                          </a:solidFill>
                          <a:latin typeface="Courier New"/>
                          <a:cs typeface="Courier New"/>
                        </a:rPr>
                        <a:t>8.72</a:t>
                      </a:r>
                      <a:r>
                        <a:rPr sz="1200" spc="5" dirty="0">
                          <a:solidFill>
                            <a:srgbClr val="5E514D"/>
                          </a:solidFill>
                          <a:latin typeface="Courier New"/>
                          <a:cs typeface="Courier New"/>
                        </a:rPr>
                        <a:t> </a:t>
                      </a:r>
                      <a:r>
                        <a:rPr sz="1200" dirty="0">
                          <a:solidFill>
                            <a:srgbClr val="5E514D"/>
                          </a:solidFill>
                          <a:latin typeface="Courier New"/>
                          <a:cs typeface="Courier New"/>
                        </a:rPr>
                        <a:t>|	11.4% |</a:t>
                      </a:r>
                      <a:r>
                        <a:rPr sz="1200" spc="-90" dirty="0">
                          <a:solidFill>
                            <a:srgbClr val="5E514D"/>
                          </a:solidFill>
                          <a:latin typeface="Courier New"/>
                          <a:cs typeface="Courier New"/>
                        </a:rPr>
                        <a:t> </a:t>
                      </a:r>
                      <a:r>
                        <a:rPr sz="1200" dirty="0">
                          <a:solidFill>
                            <a:srgbClr val="5E514D"/>
                          </a:solidFill>
                          <a:latin typeface="Courier New"/>
                          <a:cs typeface="Courier New"/>
                        </a:rPr>
                        <a:t>nid.72</a:t>
                      </a:r>
                      <a:endParaRPr sz="1200" dirty="0">
                        <a:latin typeface="Courier New"/>
                        <a:cs typeface="Courier New"/>
                      </a:endParaRPr>
                    </a:p>
                    <a:p>
                      <a:pPr>
                        <a:lnSpc>
                          <a:spcPts val="919"/>
                        </a:lnSpc>
                        <a:spcBef>
                          <a:spcPts val="45"/>
                        </a:spcBef>
                      </a:pPr>
                      <a:r>
                        <a:rPr sz="1200" dirty="0">
                          <a:solidFill>
                            <a:srgbClr val="5E514D"/>
                          </a:solidFill>
                          <a:latin typeface="Courier New"/>
                          <a:cs typeface="Courier New"/>
                        </a:rPr>
                        <a:t>=========================</a:t>
                      </a:r>
                      <a:endParaRPr sz="1200" dirty="0">
                        <a:latin typeface="Courier New"/>
                        <a:cs typeface="Courier New"/>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18" name="object 18"/>
          <p:cNvSpPr txBox="1"/>
          <p:nvPr/>
        </p:nvSpPr>
        <p:spPr>
          <a:xfrm>
            <a:off x="7207184" y="5952235"/>
            <a:ext cx="67056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19" name="object 19"/>
          <p:cNvSpPr txBox="1">
            <a:spLocks noGrp="1"/>
          </p:cNvSpPr>
          <p:nvPr>
            <p:ph type="title"/>
          </p:nvPr>
        </p:nvSpPr>
        <p:spPr>
          <a:xfrm>
            <a:off x="459740" y="334771"/>
            <a:ext cx="4543425" cy="574040"/>
          </a:xfrm>
          <a:prstGeom prst="rect">
            <a:avLst/>
          </a:prstGeom>
        </p:spPr>
        <p:txBody>
          <a:bodyPr vert="horz" wrap="square" lIns="0" tIns="12700" rIns="0" bIns="0" rtlCol="0">
            <a:spAutoFit/>
          </a:bodyPr>
          <a:lstStyle/>
          <a:p>
            <a:pPr marL="12700">
              <a:lnSpc>
                <a:spcPct val="100000"/>
              </a:lnSpc>
              <a:spcBef>
                <a:spcPts val="100"/>
              </a:spcBef>
            </a:pPr>
            <a:r>
              <a:rPr spc="-30" dirty="0"/>
              <a:t>Examine </a:t>
            </a:r>
            <a:r>
              <a:rPr spc="-25" dirty="0"/>
              <a:t>NUMA</a:t>
            </a:r>
            <a:r>
              <a:rPr spc="-415" dirty="0"/>
              <a:t> </a:t>
            </a:r>
            <a:r>
              <a:rPr spc="-60" dirty="0"/>
              <a:t>Traffic</a:t>
            </a:r>
          </a:p>
        </p:txBody>
      </p:sp>
      <p:sp>
        <p:nvSpPr>
          <p:cNvPr id="20" name="object 20"/>
          <p:cNvSpPr/>
          <p:nvPr/>
        </p:nvSpPr>
        <p:spPr>
          <a:xfrm>
            <a:off x="7957946" y="3900258"/>
            <a:ext cx="3652520" cy="1487170"/>
          </a:xfrm>
          <a:custGeom>
            <a:avLst/>
            <a:gdLst/>
            <a:ahLst/>
            <a:cxnLst/>
            <a:rect l="l" t="t" r="r" b="b"/>
            <a:pathLst>
              <a:path w="3652520" h="1487170">
                <a:moveTo>
                  <a:pt x="0" y="0"/>
                </a:moveTo>
                <a:lnTo>
                  <a:pt x="872248" y="598335"/>
                </a:lnTo>
                <a:lnTo>
                  <a:pt x="806518" y="619982"/>
                </a:lnTo>
                <a:lnTo>
                  <a:pt x="745334" y="642605"/>
                </a:lnTo>
                <a:lnTo>
                  <a:pt x="688741" y="666135"/>
                </a:lnTo>
                <a:lnTo>
                  <a:pt x="636784" y="690504"/>
                </a:lnTo>
                <a:lnTo>
                  <a:pt x="589506" y="715642"/>
                </a:lnTo>
                <a:lnTo>
                  <a:pt x="546952" y="741481"/>
                </a:lnTo>
                <a:lnTo>
                  <a:pt x="509166" y="767952"/>
                </a:lnTo>
                <a:lnTo>
                  <a:pt x="476193" y="794985"/>
                </a:lnTo>
                <a:lnTo>
                  <a:pt x="448078" y="822514"/>
                </a:lnTo>
                <a:lnTo>
                  <a:pt x="406596" y="878778"/>
                </a:lnTo>
                <a:lnTo>
                  <a:pt x="385075" y="936194"/>
                </a:lnTo>
                <a:lnTo>
                  <a:pt x="381912" y="965161"/>
                </a:lnTo>
                <a:lnTo>
                  <a:pt x="383872" y="994211"/>
                </a:lnTo>
                <a:lnTo>
                  <a:pt x="403340" y="1052279"/>
                </a:lnTo>
                <a:lnTo>
                  <a:pt x="443836" y="1109848"/>
                </a:lnTo>
                <a:lnTo>
                  <a:pt x="472080" y="1138273"/>
                </a:lnTo>
                <a:lnTo>
                  <a:pt x="505713" y="1166368"/>
                </a:lnTo>
                <a:lnTo>
                  <a:pt x="556436" y="1201585"/>
                </a:lnTo>
                <a:lnTo>
                  <a:pt x="614324" y="1235028"/>
                </a:lnTo>
                <a:lnTo>
                  <a:pt x="678966" y="1266644"/>
                </a:lnTo>
                <a:lnTo>
                  <a:pt x="749948" y="1296377"/>
                </a:lnTo>
                <a:lnTo>
                  <a:pt x="787688" y="1310521"/>
                </a:lnTo>
                <a:lnTo>
                  <a:pt x="826858" y="1324173"/>
                </a:lnTo>
                <a:lnTo>
                  <a:pt x="867406" y="1337328"/>
                </a:lnTo>
                <a:lnTo>
                  <a:pt x="909282" y="1349978"/>
                </a:lnTo>
                <a:lnTo>
                  <a:pt x="952433" y="1362117"/>
                </a:lnTo>
                <a:lnTo>
                  <a:pt x="996808" y="1373738"/>
                </a:lnTo>
                <a:lnTo>
                  <a:pt x="1042355" y="1384833"/>
                </a:lnTo>
                <a:lnTo>
                  <a:pt x="1089023" y="1395397"/>
                </a:lnTo>
                <a:lnTo>
                  <a:pt x="1136760" y="1405422"/>
                </a:lnTo>
                <a:lnTo>
                  <a:pt x="1185514" y="1414902"/>
                </a:lnTo>
                <a:lnTo>
                  <a:pt x="1235234" y="1423830"/>
                </a:lnTo>
                <a:lnTo>
                  <a:pt x="1285868" y="1432198"/>
                </a:lnTo>
                <a:lnTo>
                  <a:pt x="1337364" y="1440001"/>
                </a:lnTo>
                <a:lnTo>
                  <a:pt x="1389672" y="1447231"/>
                </a:lnTo>
                <a:lnTo>
                  <a:pt x="1442738" y="1453882"/>
                </a:lnTo>
                <a:lnTo>
                  <a:pt x="1496513" y="1459946"/>
                </a:lnTo>
                <a:lnTo>
                  <a:pt x="1550944" y="1465418"/>
                </a:lnTo>
                <a:lnTo>
                  <a:pt x="1605979" y="1470290"/>
                </a:lnTo>
                <a:lnTo>
                  <a:pt x="1661567" y="1474555"/>
                </a:lnTo>
                <a:lnTo>
                  <a:pt x="1717656" y="1478206"/>
                </a:lnTo>
                <a:lnTo>
                  <a:pt x="1774195" y="1481238"/>
                </a:lnTo>
                <a:lnTo>
                  <a:pt x="1831132" y="1483642"/>
                </a:lnTo>
                <a:lnTo>
                  <a:pt x="1888415" y="1485413"/>
                </a:lnTo>
                <a:lnTo>
                  <a:pt x="1945994" y="1486543"/>
                </a:lnTo>
                <a:lnTo>
                  <a:pt x="2003815" y="1487025"/>
                </a:lnTo>
                <a:lnTo>
                  <a:pt x="2061828" y="1486854"/>
                </a:lnTo>
                <a:lnTo>
                  <a:pt x="2119981" y="1486021"/>
                </a:lnTo>
                <a:lnTo>
                  <a:pt x="2178223" y="1484521"/>
                </a:lnTo>
                <a:lnTo>
                  <a:pt x="2236501" y="1482346"/>
                </a:lnTo>
                <a:lnTo>
                  <a:pt x="2294764" y="1479489"/>
                </a:lnTo>
                <a:lnTo>
                  <a:pt x="2352961" y="1475945"/>
                </a:lnTo>
                <a:lnTo>
                  <a:pt x="2411040" y="1471705"/>
                </a:lnTo>
                <a:lnTo>
                  <a:pt x="2468949" y="1466763"/>
                </a:lnTo>
                <a:lnTo>
                  <a:pt x="2526637" y="1461113"/>
                </a:lnTo>
                <a:lnTo>
                  <a:pt x="2584052" y="1454748"/>
                </a:lnTo>
                <a:lnTo>
                  <a:pt x="2641142" y="1447660"/>
                </a:lnTo>
                <a:lnTo>
                  <a:pt x="2711608" y="1437824"/>
                </a:lnTo>
                <a:lnTo>
                  <a:pt x="2779888" y="1427072"/>
                </a:lnTo>
                <a:lnTo>
                  <a:pt x="2845941" y="1415435"/>
                </a:lnTo>
                <a:lnTo>
                  <a:pt x="2909723" y="1402946"/>
                </a:lnTo>
                <a:lnTo>
                  <a:pt x="2971192" y="1389638"/>
                </a:lnTo>
                <a:lnTo>
                  <a:pt x="3030305" y="1375542"/>
                </a:lnTo>
                <a:lnTo>
                  <a:pt x="3087021" y="1360692"/>
                </a:lnTo>
                <a:lnTo>
                  <a:pt x="3141295" y="1345121"/>
                </a:lnTo>
                <a:lnTo>
                  <a:pt x="3193085" y="1328860"/>
                </a:lnTo>
                <a:lnTo>
                  <a:pt x="3242350" y="1311942"/>
                </a:lnTo>
                <a:lnTo>
                  <a:pt x="3289046" y="1294399"/>
                </a:lnTo>
                <a:lnTo>
                  <a:pt x="3333130" y="1276265"/>
                </a:lnTo>
                <a:lnTo>
                  <a:pt x="3374561" y="1257572"/>
                </a:lnTo>
                <a:lnTo>
                  <a:pt x="3413295" y="1238351"/>
                </a:lnTo>
                <a:lnTo>
                  <a:pt x="3449290" y="1218637"/>
                </a:lnTo>
                <a:lnTo>
                  <a:pt x="3482504" y="1198460"/>
                </a:lnTo>
                <a:lnTo>
                  <a:pt x="3540415" y="1156852"/>
                </a:lnTo>
                <a:lnTo>
                  <a:pt x="3586688" y="1113787"/>
                </a:lnTo>
                <a:lnTo>
                  <a:pt x="3620983" y="1069526"/>
                </a:lnTo>
                <a:lnTo>
                  <a:pt x="3642958" y="1024328"/>
                </a:lnTo>
                <a:lnTo>
                  <a:pt x="3652272" y="978453"/>
                </a:lnTo>
                <a:lnTo>
                  <a:pt x="3652075" y="955344"/>
                </a:lnTo>
                <a:lnTo>
                  <a:pt x="3641760" y="908942"/>
                </a:lnTo>
                <a:lnTo>
                  <a:pt x="3617933" y="862515"/>
                </a:lnTo>
                <a:lnTo>
                  <a:pt x="3580252" y="816322"/>
                </a:lnTo>
                <a:lnTo>
                  <a:pt x="3528377" y="770623"/>
                </a:lnTo>
                <a:lnTo>
                  <a:pt x="3477655" y="735404"/>
                </a:lnTo>
                <a:lnTo>
                  <a:pt x="3419766" y="701959"/>
                </a:lnTo>
                <a:lnTo>
                  <a:pt x="3355125" y="670342"/>
                </a:lnTo>
                <a:lnTo>
                  <a:pt x="3284143" y="640608"/>
                </a:lnTo>
                <a:lnTo>
                  <a:pt x="3246403" y="626463"/>
                </a:lnTo>
                <a:lnTo>
                  <a:pt x="3207233" y="612810"/>
                </a:lnTo>
                <a:lnTo>
                  <a:pt x="3166684" y="599655"/>
                </a:lnTo>
                <a:lnTo>
                  <a:pt x="3124809" y="587004"/>
                </a:lnTo>
                <a:lnTo>
                  <a:pt x="3081658" y="574865"/>
                </a:lnTo>
                <a:lnTo>
                  <a:pt x="3037283" y="563244"/>
                </a:lnTo>
                <a:lnTo>
                  <a:pt x="2991736" y="552148"/>
                </a:lnTo>
                <a:lnTo>
                  <a:pt x="2945068" y="541584"/>
                </a:lnTo>
                <a:lnTo>
                  <a:pt x="2897332" y="531558"/>
                </a:lnTo>
                <a:lnTo>
                  <a:pt x="2848578" y="522078"/>
                </a:lnTo>
                <a:lnTo>
                  <a:pt x="2798858" y="513150"/>
                </a:lnTo>
                <a:lnTo>
                  <a:pt x="2748224" y="504781"/>
                </a:lnTo>
                <a:lnTo>
                  <a:pt x="2696728" y="496978"/>
                </a:lnTo>
                <a:lnTo>
                  <a:pt x="2644420" y="489748"/>
                </a:lnTo>
                <a:lnTo>
                  <a:pt x="2640988" y="489318"/>
                </a:lnTo>
                <a:lnTo>
                  <a:pt x="1392961" y="489318"/>
                </a:lnTo>
                <a:lnTo>
                  <a:pt x="0" y="0"/>
                </a:lnTo>
                <a:close/>
              </a:path>
              <a:path w="3652520" h="1487170">
                <a:moveTo>
                  <a:pt x="2030281" y="449952"/>
                </a:moveTo>
                <a:lnTo>
                  <a:pt x="1972268" y="450124"/>
                </a:lnTo>
                <a:lnTo>
                  <a:pt x="1914116" y="450957"/>
                </a:lnTo>
                <a:lnTo>
                  <a:pt x="1855875" y="452457"/>
                </a:lnTo>
                <a:lnTo>
                  <a:pt x="1797597" y="454632"/>
                </a:lnTo>
                <a:lnTo>
                  <a:pt x="1739335" y="457488"/>
                </a:lnTo>
                <a:lnTo>
                  <a:pt x="1681138" y="461033"/>
                </a:lnTo>
                <a:lnTo>
                  <a:pt x="1623060" y="465273"/>
                </a:lnTo>
                <a:lnTo>
                  <a:pt x="1565152" y="470214"/>
                </a:lnTo>
                <a:lnTo>
                  <a:pt x="1507465" y="475864"/>
                </a:lnTo>
                <a:lnTo>
                  <a:pt x="1450051" y="482230"/>
                </a:lnTo>
                <a:lnTo>
                  <a:pt x="1392961" y="489318"/>
                </a:lnTo>
                <a:lnTo>
                  <a:pt x="2640988" y="489318"/>
                </a:lnTo>
                <a:lnTo>
                  <a:pt x="2591354" y="483097"/>
                </a:lnTo>
                <a:lnTo>
                  <a:pt x="2537580" y="477032"/>
                </a:lnTo>
                <a:lnTo>
                  <a:pt x="2483149" y="471561"/>
                </a:lnTo>
                <a:lnTo>
                  <a:pt x="2428114" y="466689"/>
                </a:lnTo>
                <a:lnTo>
                  <a:pt x="2372527" y="462424"/>
                </a:lnTo>
                <a:lnTo>
                  <a:pt x="2316438" y="458772"/>
                </a:lnTo>
                <a:lnTo>
                  <a:pt x="2259899" y="455740"/>
                </a:lnTo>
                <a:lnTo>
                  <a:pt x="2202963" y="453336"/>
                </a:lnTo>
                <a:lnTo>
                  <a:pt x="2145680" y="451565"/>
                </a:lnTo>
                <a:lnTo>
                  <a:pt x="2088102" y="450435"/>
                </a:lnTo>
                <a:lnTo>
                  <a:pt x="2030281" y="449952"/>
                </a:lnTo>
                <a:close/>
              </a:path>
            </a:pathLst>
          </a:custGeom>
          <a:solidFill>
            <a:srgbClr val="FAEFD5"/>
          </a:solidFill>
        </p:spPr>
        <p:txBody>
          <a:bodyPr wrap="square" lIns="0" tIns="0" rIns="0" bIns="0" rtlCol="0"/>
          <a:lstStyle/>
          <a:p>
            <a:endParaRPr/>
          </a:p>
        </p:txBody>
      </p:sp>
      <p:sp>
        <p:nvSpPr>
          <p:cNvPr id="21" name="object 21"/>
          <p:cNvSpPr/>
          <p:nvPr/>
        </p:nvSpPr>
        <p:spPr>
          <a:xfrm>
            <a:off x="7957942" y="3900256"/>
            <a:ext cx="3652520" cy="1487170"/>
          </a:xfrm>
          <a:custGeom>
            <a:avLst/>
            <a:gdLst/>
            <a:ahLst/>
            <a:cxnLst/>
            <a:rect l="l" t="t" r="r" b="b"/>
            <a:pathLst>
              <a:path w="3652520" h="1487170">
                <a:moveTo>
                  <a:pt x="0" y="0"/>
                </a:moveTo>
                <a:lnTo>
                  <a:pt x="1392951" y="489312"/>
                </a:lnTo>
                <a:lnTo>
                  <a:pt x="1450041" y="482224"/>
                </a:lnTo>
                <a:lnTo>
                  <a:pt x="1507456" y="475859"/>
                </a:lnTo>
                <a:lnTo>
                  <a:pt x="1565144" y="470209"/>
                </a:lnTo>
                <a:lnTo>
                  <a:pt x="1623053" y="465267"/>
                </a:lnTo>
                <a:lnTo>
                  <a:pt x="1681131" y="461028"/>
                </a:lnTo>
                <a:lnTo>
                  <a:pt x="1739328" y="457483"/>
                </a:lnTo>
                <a:lnTo>
                  <a:pt x="1797591" y="454627"/>
                </a:lnTo>
                <a:lnTo>
                  <a:pt x="1855869" y="452452"/>
                </a:lnTo>
                <a:lnTo>
                  <a:pt x="1914111" y="450951"/>
                </a:lnTo>
                <a:lnTo>
                  <a:pt x="1972264" y="450119"/>
                </a:lnTo>
                <a:lnTo>
                  <a:pt x="2030277" y="449947"/>
                </a:lnTo>
                <a:lnTo>
                  <a:pt x="2088098" y="450430"/>
                </a:lnTo>
                <a:lnTo>
                  <a:pt x="2145676" y="451560"/>
                </a:lnTo>
                <a:lnTo>
                  <a:pt x="2202960" y="453331"/>
                </a:lnTo>
                <a:lnTo>
                  <a:pt x="2259896" y="455735"/>
                </a:lnTo>
                <a:lnTo>
                  <a:pt x="2316435" y="458767"/>
                </a:lnTo>
                <a:lnTo>
                  <a:pt x="2372525" y="462418"/>
                </a:lnTo>
                <a:lnTo>
                  <a:pt x="2428113" y="466684"/>
                </a:lnTo>
                <a:lnTo>
                  <a:pt x="2483148" y="471555"/>
                </a:lnTo>
                <a:lnTo>
                  <a:pt x="2537578" y="477027"/>
                </a:lnTo>
                <a:lnTo>
                  <a:pt x="2591353" y="483092"/>
                </a:lnTo>
                <a:lnTo>
                  <a:pt x="2644420" y="489743"/>
                </a:lnTo>
                <a:lnTo>
                  <a:pt x="2696727" y="496973"/>
                </a:lnTo>
                <a:lnTo>
                  <a:pt x="2748223" y="504776"/>
                </a:lnTo>
                <a:lnTo>
                  <a:pt x="2798857" y="513145"/>
                </a:lnTo>
                <a:lnTo>
                  <a:pt x="2848577" y="522072"/>
                </a:lnTo>
                <a:lnTo>
                  <a:pt x="2897331" y="531552"/>
                </a:lnTo>
                <a:lnTo>
                  <a:pt x="2945068" y="541578"/>
                </a:lnTo>
                <a:lnTo>
                  <a:pt x="2991735" y="552142"/>
                </a:lnTo>
                <a:lnTo>
                  <a:pt x="3037282" y="563238"/>
                </a:lnTo>
                <a:lnTo>
                  <a:pt x="3081657" y="574859"/>
                </a:lnTo>
                <a:lnTo>
                  <a:pt x="3124808" y="586998"/>
                </a:lnTo>
                <a:lnTo>
                  <a:pt x="3166684" y="599649"/>
                </a:lnTo>
                <a:lnTo>
                  <a:pt x="3207232" y="612804"/>
                </a:lnTo>
                <a:lnTo>
                  <a:pt x="3246402" y="626457"/>
                </a:lnTo>
                <a:lnTo>
                  <a:pt x="3284141" y="640601"/>
                </a:lnTo>
                <a:lnTo>
                  <a:pt x="3320399" y="655230"/>
                </a:lnTo>
                <a:lnTo>
                  <a:pt x="3388262" y="685912"/>
                </a:lnTo>
                <a:lnTo>
                  <a:pt x="3449577" y="718450"/>
                </a:lnTo>
                <a:lnTo>
                  <a:pt x="3503933" y="752788"/>
                </a:lnTo>
                <a:lnTo>
                  <a:pt x="3556107" y="793388"/>
                </a:lnTo>
                <a:lnTo>
                  <a:pt x="3600844" y="839369"/>
                </a:lnTo>
                <a:lnTo>
                  <a:pt x="3631557" y="885713"/>
                </a:lnTo>
                <a:lnTo>
                  <a:pt x="3648587" y="932160"/>
                </a:lnTo>
                <a:lnTo>
                  <a:pt x="3652275" y="978452"/>
                </a:lnTo>
                <a:lnTo>
                  <a:pt x="3649221" y="1001458"/>
                </a:lnTo>
                <a:lnTo>
                  <a:pt x="3633534" y="1047027"/>
                </a:lnTo>
                <a:lnTo>
                  <a:pt x="3605357" y="1091789"/>
                </a:lnTo>
                <a:lnTo>
                  <a:pt x="3565031" y="1135485"/>
                </a:lnTo>
                <a:lnTo>
                  <a:pt x="3512895" y="1177854"/>
                </a:lnTo>
                <a:lnTo>
                  <a:pt x="3449292" y="1218636"/>
                </a:lnTo>
                <a:lnTo>
                  <a:pt x="3413297" y="1238350"/>
                </a:lnTo>
                <a:lnTo>
                  <a:pt x="3374563" y="1257571"/>
                </a:lnTo>
                <a:lnTo>
                  <a:pt x="3333132" y="1276264"/>
                </a:lnTo>
                <a:lnTo>
                  <a:pt x="3289047" y="1294399"/>
                </a:lnTo>
                <a:lnTo>
                  <a:pt x="3242351" y="1311941"/>
                </a:lnTo>
                <a:lnTo>
                  <a:pt x="3193086" y="1328859"/>
                </a:lnTo>
                <a:lnTo>
                  <a:pt x="3141295" y="1345121"/>
                </a:lnTo>
                <a:lnTo>
                  <a:pt x="3087021" y="1360693"/>
                </a:lnTo>
                <a:lnTo>
                  <a:pt x="3030305" y="1375543"/>
                </a:lnTo>
                <a:lnTo>
                  <a:pt x="2971192" y="1389639"/>
                </a:lnTo>
                <a:lnTo>
                  <a:pt x="2909723" y="1402948"/>
                </a:lnTo>
                <a:lnTo>
                  <a:pt x="2845941" y="1415437"/>
                </a:lnTo>
                <a:lnTo>
                  <a:pt x="2779888" y="1427075"/>
                </a:lnTo>
                <a:lnTo>
                  <a:pt x="2711608" y="1437828"/>
                </a:lnTo>
                <a:lnTo>
                  <a:pt x="2641142" y="1447664"/>
                </a:lnTo>
                <a:lnTo>
                  <a:pt x="2584052" y="1454752"/>
                </a:lnTo>
                <a:lnTo>
                  <a:pt x="2526637" y="1461117"/>
                </a:lnTo>
                <a:lnTo>
                  <a:pt x="2468950" y="1466767"/>
                </a:lnTo>
                <a:lnTo>
                  <a:pt x="2411041" y="1471709"/>
                </a:lnTo>
                <a:lnTo>
                  <a:pt x="2352962" y="1475948"/>
                </a:lnTo>
                <a:lnTo>
                  <a:pt x="2294765" y="1479493"/>
                </a:lnTo>
                <a:lnTo>
                  <a:pt x="2236502" y="1482349"/>
                </a:lnTo>
                <a:lnTo>
                  <a:pt x="2178224" y="1484524"/>
                </a:lnTo>
                <a:lnTo>
                  <a:pt x="2119983" y="1486025"/>
                </a:lnTo>
                <a:lnTo>
                  <a:pt x="2061830" y="1486857"/>
                </a:lnTo>
                <a:lnTo>
                  <a:pt x="2003817" y="1487029"/>
                </a:lnTo>
                <a:lnTo>
                  <a:pt x="1945996" y="1486546"/>
                </a:lnTo>
                <a:lnTo>
                  <a:pt x="1888418" y="1485416"/>
                </a:lnTo>
                <a:lnTo>
                  <a:pt x="1831135" y="1483645"/>
                </a:lnTo>
                <a:lnTo>
                  <a:pt x="1774198" y="1481241"/>
                </a:lnTo>
                <a:lnTo>
                  <a:pt x="1717659" y="1478209"/>
                </a:lnTo>
                <a:lnTo>
                  <a:pt x="1661570" y="1474558"/>
                </a:lnTo>
                <a:lnTo>
                  <a:pt x="1605982" y="1470292"/>
                </a:lnTo>
                <a:lnTo>
                  <a:pt x="1550947" y="1465421"/>
                </a:lnTo>
                <a:lnTo>
                  <a:pt x="1496516" y="1459949"/>
                </a:lnTo>
                <a:lnTo>
                  <a:pt x="1442742" y="1453884"/>
                </a:lnTo>
                <a:lnTo>
                  <a:pt x="1389675" y="1447233"/>
                </a:lnTo>
                <a:lnTo>
                  <a:pt x="1337368" y="1440003"/>
                </a:lnTo>
                <a:lnTo>
                  <a:pt x="1285871" y="1432200"/>
                </a:lnTo>
                <a:lnTo>
                  <a:pt x="1235237" y="1423831"/>
                </a:lnTo>
                <a:lnTo>
                  <a:pt x="1185517" y="1414904"/>
                </a:lnTo>
                <a:lnTo>
                  <a:pt x="1136763" y="1405424"/>
                </a:lnTo>
                <a:lnTo>
                  <a:pt x="1089027" y="1395398"/>
                </a:lnTo>
                <a:lnTo>
                  <a:pt x="1042359" y="1384834"/>
                </a:lnTo>
                <a:lnTo>
                  <a:pt x="996812" y="1373738"/>
                </a:lnTo>
                <a:lnTo>
                  <a:pt x="952437" y="1362117"/>
                </a:lnTo>
                <a:lnTo>
                  <a:pt x="909286" y="1349978"/>
                </a:lnTo>
                <a:lnTo>
                  <a:pt x="867411" y="1337327"/>
                </a:lnTo>
                <a:lnTo>
                  <a:pt x="826862" y="1324172"/>
                </a:lnTo>
                <a:lnTo>
                  <a:pt x="787692" y="1310519"/>
                </a:lnTo>
                <a:lnTo>
                  <a:pt x="749953" y="1296375"/>
                </a:lnTo>
                <a:lnTo>
                  <a:pt x="713695" y="1281747"/>
                </a:lnTo>
                <a:lnTo>
                  <a:pt x="645831" y="1251064"/>
                </a:lnTo>
                <a:lnTo>
                  <a:pt x="584515" y="1218527"/>
                </a:lnTo>
                <a:lnTo>
                  <a:pt x="530158" y="1184188"/>
                </a:lnTo>
                <a:lnTo>
                  <a:pt x="472085" y="1138267"/>
                </a:lnTo>
                <a:lnTo>
                  <a:pt x="443841" y="1109843"/>
                </a:lnTo>
                <a:lnTo>
                  <a:pt x="403345" y="1052275"/>
                </a:lnTo>
                <a:lnTo>
                  <a:pt x="383876" y="994207"/>
                </a:lnTo>
                <a:lnTo>
                  <a:pt x="381916" y="965158"/>
                </a:lnTo>
                <a:lnTo>
                  <a:pt x="385079" y="936191"/>
                </a:lnTo>
                <a:lnTo>
                  <a:pt x="406599" y="878775"/>
                </a:lnTo>
                <a:lnTo>
                  <a:pt x="448080" y="822511"/>
                </a:lnTo>
                <a:lnTo>
                  <a:pt x="476195" y="794982"/>
                </a:lnTo>
                <a:lnTo>
                  <a:pt x="509167" y="767948"/>
                </a:lnTo>
                <a:lnTo>
                  <a:pt x="546952" y="741477"/>
                </a:lnTo>
                <a:lnTo>
                  <a:pt x="589506" y="715638"/>
                </a:lnTo>
                <a:lnTo>
                  <a:pt x="636784" y="690500"/>
                </a:lnTo>
                <a:lnTo>
                  <a:pt x="688741" y="666131"/>
                </a:lnTo>
                <a:lnTo>
                  <a:pt x="745333" y="642600"/>
                </a:lnTo>
                <a:lnTo>
                  <a:pt x="806516" y="619976"/>
                </a:lnTo>
                <a:lnTo>
                  <a:pt x="872246" y="598328"/>
                </a:lnTo>
                <a:lnTo>
                  <a:pt x="0" y="0"/>
                </a:lnTo>
                <a:close/>
              </a:path>
            </a:pathLst>
          </a:custGeom>
          <a:ln w="12700">
            <a:solidFill>
              <a:srgbClr val="000000"/>
            </a:solidFill>
          </a:ln>
        </p:spPr>
        <p:txBody>
          <a:bodyPr wrap="square" lIns="0" tIns="0" rIns="0" bIns="0" rtlCol="0"/>
          <a:lstStyle/>
          <a:p>
            <a:endParaRPr/>
          </a:p>
        </p:txBody>
      </p:sp>
      <p:sp>
        <p:nvSpPr>
          <p:cNvPr id="22" name="object 22"/>
          <p:cNvSpPr txBox="1"/>
          <p:nvPr/>
        </p:nvSpPr>
        <p:spPr>
          <a:xfrm>
            <a:off x="8897531" y="4612132"/>
            <a:ext cx="1831339" cy="485775"/>
          </a:xfrm>
          <a:prstGeom prst="rect">
            <a:avLst/>
          </a:prstGeom>
        </p:spPr>
        <p:txBody>
          <a:bodyPr vert="horz" wrap="square" lIns="0" tIns="43180" rIns="0" bIns="0" rtlCol="0">
            <a:spAutoFit/>
          </a:bodyPr>
          <a:lstStyle/>
          <a:p>
            <a:pPr marL="12700" marR="5080">
              <a:lnSpc>
                <a:spcPts val="1700"/>
              </a:lnSpc>
              <a:spcBef>
                <a:spcPts val="340"/>
              </a:spcBef>
            </a:pPr>
            <a:r>
              <a:rPr sz="1600" spc="-5" dirty="0">
                <a:solidFill>
                  <a:srgbClr val="005189"/>
                </a:solidFill>
                <a:latin typeface="Arial"/>
                <a:cs typeface="Arial"/>
              </a:rPr>
              <a:t>Example traffic</a:t>
            </a:r>
            <a:r>
              <a:rPr sz="1600" spc="-75" dirty="0">
                <a:solidFill>
                  <a:srgbClr val="005189"/>
                </a:solidFill>
                <a:latin typeface="Arial"/>
                <a:cs typeface="Arial"/>
              </a:rPr>
              <a:t> </a:t>
            </a:r>
            <a:r>
              <a:rPr sz="1600" dirty="0">
                <a:solidFill>
                  <a:srgbClr val="005189"/>
                </a:solidFill>
                <a:latin typeface="Arial"/>
                <a:cs typeface="Arial"/>
              </a:rPr>
              <a:t>from  </a:t>
            </a:r>
            <a:r>
              <a:rPr sz="1600" spc="-5" dirty="0">
                <a:solidFill>
                  <a:srgbClr val="005189"/>
                </a:solidFill>
                <a:latin typeface="Arial"/>
                <a:cs typeface="Arial"/>
              </a:rPr>
              <a:t>pure MPI</a:t>
            </a:r>
            <a:r>
              <a:rPr sz="1600" dirty="0">
                <a:solidFill>
                  <a:srgbClr val="005189"/>
                </a:solidFill>
                <a:latin typeface="Arial"/>
                <a:cs typeface="Arial"/>
              </a:rPr>
              <a:t> </a:t>
            </a:r>
            <a:r>
              <a:rPr sz="1600" spc="-5" dirty="0">
                <a:solidFill>
                  <a:srgbClr val="005189"/>
                </a:solidFill>
                <a:latin typeface="Arial"/>
                <a:cs typeface="Arial"/>
              </a:rPr>
              <a:t>run</a:t>
            </a:r>
            <a:endParaRPr sz="16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 </a:t>
            </a:r>
            <a:r>
              <a:rPr spc="-10" dirty="0"/>
              <a:t>2019 </a:t>
            </a:r>
            <a:r>
              <a:rPr spc="-5" dirty="0"/>
              <a:t>Cray</a:t>
            </a:r>
            <a:r>
              <a:rPr spc="-75" dirty="0"/>
              <a:t> </a:t>
            </a:r>
            <a:r>
              <a:rPr spc="-5" dirty="0"/>
              <a:t>Inc.</a:t>
            </a:r>
          </a:p>
        </p:txBody>
      </p:sp>
      <p:sp>
        <p:nvSpPr>
          <p:cNvPr id="24" name="object 24"/>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t>22</a:t>
            </a:fld>
            <a:endParaRPr dirty="0"/>
          </a:p>
        </p:txBody>
      </p:sp>
    </p:spTree>
    <p:extLst>
      <p:ext uri="{BB962C8B-B14F-4D97-AF65-F5344CB8AC3E}">
        <p14:creationId xmlns:p14="http://schemas.microsoft.com/office/powerpoint/2010/main" val="1418689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57791" y="2834327"/>
            <a:ext cx="1828800" cy="3300729"/>
          </a:xfrm>
          <a:custGeom>
            <a:avLst/>
            <a:gdLst/>
            <a:ahLst/>
            <a:cxnLst/>
            <a:rect l="l" t="t" r="r" b="b"/>
            <a:pathLst>
              <a:path w="1828800" h="3300729">
                <a:moveTo>
                  <a:pt x="0" y="3300412"/>
                </a:moveTo>
                <a:lnTo>
                  <a:pt x="1828799" y="3300412"/>
                </a:lnTo>
                <a:lnTo>
                  <a:pt x="1828799" y="0"/>
                </a:lnTo>
                <a:lnTo>
                  <a:pt x="0" y="0"/>
                </a:lnTo>
                <a:lnTo>
                  <a:pt x="0" y="3300412"/>
                </a:lnTo>
                <a:close/>
              </a:path>
            </a:pathLst>
          </a:custGeom>
          <a:solidFill>
            <a:srgbClr val="1CCAD3"/>
          </a:solidFill>
        </p:spPr>
        <p:txBody>
          <a:bodyPr wrap="square" lIns="0" tIns="0" rIns="0" bIns="0" rtlCol="0"/>
          <a:lstStyle/>
          <a:p>
            <a:endParaRPr/>
          </a:p>
        </p:txBody>
      </p:sp>
      <p:sp>
        <p:nvSpPr>
          <p:cNvPr id="3" name="object 3"/>
          <p:cNvSpPr/>
          <p:nvPr/>
        </p:nvSpPr>
        <p:spPr>
          <a:xfrm>
            <a:off x="3057791" y="2834322"/>
            <a:ext cx="1828800" cy="3300729"/>
          </a:xfrm>
          <a:custGeom>
            <a:avLst/>
            <a:gdLst/>
            <a:ahLst/>
            <a:cxnLst/>
            <a:rect l="l" t="t" r="r" b="b"/>
            <a:pathLst>
              <a:path w="1828800" h="3300729">
                <a:moveTo>
                  <a:pt x="0" y="0"/>
                </a:moveTo>
                <a:lnTo>
                  <a:pt x="1828801" y="0"/>
                </a:lnTo>
                <a:lnTo>
                  <a:pt x="1828801" y="3300411"/>
                </a:lnTo>
                <a:lnTo>
                  <a:pt x="0" y="3300411"/>
                </a:lnTo>
                <a:lnTo>
                  <a:pt x="0" y="0"/>
                </a:lnTo>
                <a:close/>
              </a:path>
            </a:pathLst>
          </a:custGeom>
          <a:ln w="12700">
            <a:solidFill>
              <a:srgbClr val="11949B"/>
            </a:solidFill>
          </a:ln>
        </p:spPr>
        <p:txBody>
          <a:bodyPr wrap="square" lIns="0" tIns="0" rIns="0" bIns="0" rtlCol="0"/>
          <a:lstStyle/>
          <a:p>
            <a:endParaRPr/>
          </a:p>
        </p:txBody>
      </p:sp>
      <p:sp>
        <p:nvSpPr>
          <p:cNvPr id="4" name="object 4"/>
          <p:cNvSpPr txBox="1"/>
          <p:nvPr/>
        </p:nvSpPr>
        <p:spPr>
          <a:xfrm>
            <a:off x="1953907" y="1407667"/>
            <a:ext cx="7620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Table</a:t>
            </a:r>
            <a:r>
              <a:rPr sz="1200" spc="-80" dirty="0">
                <a:solidFill>
                  <a:srgbClr val="5E514D"/>
                </a:solidFill>
                <a:latin typeface="Courier New"/>
                <a:cs typeface="Courier New"/>
              </a:rPr>
              <a:t> </a:t>
            </a:r>
            <a:r>
              <a:rPr sz="1200" dirty="0">
                <a:solidFill>
                  <a:srgbClr val="5E514D"/>
                </a:solidFill>
                <a:latin typeface="Courier New"/>
                <a:cs typeface="Courier New"/>
              </a:rPr>
              <a:t>3:</a:t>
            </a:r>
            <a:endParaRPr sz="1200">
              <a:latin typeface="Courier New"/>
              <a:cs typeface="Courier New"/>
            </a:endParaRPr>
          </a:p>
        </p:txBody>
      </p:sp>
      <p:sp>
        <p:nvSpPr>
          <p:cNvPr id="38" name="object 38"/>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 </a:t>
            </a:r>
            <a:r>
              <a:rPr spc="-10" dirty="0"/>
              <a:t>2019 </a:t>
            </a:r>
            <a:r>
              <a:rPr spc="-5" dirty="0"/>
              <a:t>Cray</a:t>
            </a:r>
            <a:r>
              <a:rPr spc="-75" dirty="0"/>
              <a:t> </a:t>
            </a:r>
            <a:r>
              <a:rPr spc="-5" dirty="0"/>
              <a:t>Inc.</a:t>
            </a:r>
          </a:p>
        </p:txBody>
      </p:sp>
      <p:sp>
        <p:nvSpPr>
          <p:cNvPr id="39" name="object 39"/>
          <p:cNvSpPr txBox="1">
            <a:spLocks noGrp="1"/>
          </p:cNvSpPr>
          <p:nvPr>
            <p:ph type="sldNum" sz="quarter" idx="7"/>
          </p:nvPr>
        </p:nvSpPr>
        <p:spPr>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dirty="0"/>
              <a:t>23</a:t>
            </a:fld>
            <a:endParaRPr dirty="0"/>
          </a:p>
        </p:txBody>
      </p:sp>
      <p:sp>
        <p:nvSpPr>
          <p:cNvPr id="5" name="object 5"/>
          <p:cNvSpPr txBox="1"/>
          <p:nvPr/>
        </p:nvSpPr>
        <p:spPr>
          <a:xfrm>
            <a:off x="2874657" y="1407667"/>
            <a:ext cx="48133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Memory Bandwidth by Numanode (limited entries</a:t>
            </a:r>
            <a:r>
              <a:rPr sz="1200" spc="-60" dirty="0">
                <a:solidFill>
                  <a:srgbClr val="5E514D"/>
                </a:solidFill>
                <a:latin typeface="Courier New"/>
                <a:cs typeface="Courier New"/>
              </a:rPr>
              <a:t> </a:t>
            </a:r>
            <a:r>
              <a:rPr sz="1200" dirty="0">
                <a:solidFill>
                  <a:srgbClr val="5E514D"/>
                </a:solidFill>
                <a:latin typeface="Courier New"/>
                <a:cs typeface="Courier New"/>
              </a:rPr>
              <a:t>shown)</a:t>
            </a:r>
            <a:endParaRPr sz="1200">
              <a:latin typeface="Courier New"/>
              <a:cs typeface="Courier New"/>
            </a:endParaRPr>
          </a:p>
        </p:txBody>
      </p:sp>
      <p:sp>
        <p:nvSpPr>
          <p:cNvPr id="6" name="object 6"/>
          <p:cNvSpPr txBox="1"/>
          <p:nvPr/>
        </p:nvSpPr>
        <p:spPr>
          <a:xfrm>
            <a:off x="5084457" y="1776476"/>
            <a:ext cx="577850" cy="385445"/>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Thread</a:t>
            </a:r>
            <a:endParaRPr sz="1200">
              <a:latin typeface="Courier New"/>
              <a:cs typeface="Courier New"/>
            </a:endParaRPr>
          </a:p>
          <a:p>
            <a:pPr marL="196850">
              <a:lnSpc>
                <a:spcPts val="1415"/>
              </a:lnSpc>
            </a:pPr>
            <a:r>
              <a:rPr sz="1200" dirty="0">
                <a:solidFill>
                  <a:srgbClr val="5E514D"/>
                </a:solidFill>
                <a:latin typeface="Courier New"/>
                <a:cs typeface="Courier New"/>
              </a:rPr>
              <a:t>Time</a:t>
            </a:r>
            <a:endParaRPr sz="1200">
              <a:latin typeface="Courier New"/>
              <a:cs typeface="Courier New"/>
            </a:endParaRPr>
          </a:p>
        </p:txBody>
      </p:sp>
      <p:sp>
        <p:nvSpPr>
          <p:cNvPr id="7" name="object 7"/>
          <p:cNvSpPr txBox="1"/>
          <p:nvPr/>
        </p:nvSpPr>
        <p:spPr>
          <a:xfrm>
            <a:off x="2045982" y="1776476"/>
            <a:ext cx="670560" cy="561975"/>
          </a:xfrm>
          <a:prstGeom prst="rect">
            <a:avLst/>
          </a:prstGeom>
        </p:spPr>
        <p:txBody>
          <a:bodyPr vert="horz" wrap="square" lIns="0" tIns="23495" rIns="0" bIns="0" rtlCol="0">
            <a:spAutoFit/>
          </a:bodyPr>
          <a:lstStyle/>
          <a:p>
            <a:pPr marL="12700" marR="5080" indent="92075" algn="r">
              <a:lnSpc>
                <a:spcPts val="1390"/>
              </a:lnSpc>
              <a:spcBef>
                <a:spcPts val="185"/>
              </a:spcBef>
            </a:pPr>
            <a:r>
              <a:rPr sz="1200" dirty="0">
                <a:solidFill>
                  <a:srgbClr val="5E514D"/>
                </a:solidFill>
                <a:latin typeface="Courier New"/>
                <a:cs typeface="Courier New"/>
              </a:rPr>
              <a:t>Memory  Traffic  GBytes</a:t>
            </a:r>
            <a:endParaRPr sz="1200">
              <a:latin typeface="Courier New"/>
              <a:cs typeface="Courier New"/>
            </a:endParaRPr>
          </a:p>
        </p:txBody>
      </p:sp>
      <p:sp>
        <p:nvSpPr>
          <p:cNvPr id="8" name="object 8"/>
          <p:cNvSpPr txBox="1"/>
          <p:nvPr/>
        </p:nvSpPr>
        <p:spPr>
          <a:xfrm>
            <a:off x="2782519" y="1776476"/>
            <a:ext cx="854710" cy="930910"/>
          </a:xfrm>
          <a:prstGeom prst="rect">
            <a:avLst/>
          </a:prstGeom>
        </p:spPr>
        <p:txBody>
          <a:bodyPr vert="horz" wrap="square" lIns="0" tIns="12700" rIns="0" bIns="0" rtlCol="0">
            <a:spAutoFit/>
          </a:bodyPr>
          <a:lstStyle/>
          <a:p>
            <a:pPr marL="12700">
              <a:lnSpc>
                <a:spcPts val="1415"/>
              </a:lnSpc>
              <a:spcBef>
                <a:spcPts val="100"/>
              </a:spcBef>
              <a:tabLst>
                <a:tab pos="381000" algn="l"/>
              </a:tabLst>
            </a:pPr>
            <a:r>
              <a:rPr sz="1200" dirty="0">
                <a:solidFill>
                  <a:srgbClr val="5E514D"/>
                </a:solidFill>
                <a:latin typeface="Courier New"/>
                <a:cs typeface="Courier New"/>
              </a:rPr>
              <a:t>|	Local</a:t>
            </a:r>
            <a:endParaRPr sz="1200">
              <a:latin typeface="Courier New"/>
              <a:cs typeface="Courier New"/>
            </a:endParaRPr>
          </a:p>
          <a:p>
            <a:pPr marL="12700">
              <a:lnSpc>
                <a:spcPts val="1390"/>
              </a:lnSpc>
              <a:tabLst>
                <a:tab pos="288925" algn="l"/>
              </a:tabLst>
            </a:pPr>
            <a:r>
              <a:rPr sz="1200" dirty="0">
                <a:solidFill>
                  <a:srgbClr val="5E514D"/>
                </a:solidFill>
                <a:latin typeface="Courier New"/>
                <a:cs typeface="Courier New"/>
              </a:rPr>
              <a:t>|	Memory</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15"/>
              </a:lnSpc>
              <a:spcBef>
                <a:spcPts val="70"/>
              </a:spcBef>
              <a:tabLst>
                <a:tab pos="288925" algn="l"/>
              </a:tabLst>
            </a:pPr>
            <a:r>
              <a:rPr sz="1200" dirty="0">
                <a:solidFill>
                  <a:srgbClr val="5E514D"/>
                </a:solidFill>
                <a:latin typeface="Courier New"/>
                <a:cs typeface="Courier New"/>
              </a:rPr>
              <a:t>|	GBytes</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p:txBody>
      </p:sp>
      <p:sp>
        <p:nvSpPr>
          <p:cNvPr id="9" name="object 9"/>
          <p:cNvSpPr txBox="1"/>
          <p:nvPr/>
        </p:nvSpPr>
        <p:spPr>
          <a:xfrm>
            <a:off x="3703264" y="1776476"/>
            <a:ext cx="1038225" cy="930910"/>
          </a:xfrm>
          <a:prstGeom prst="rect">
            <a:avLst/>
          </a:prstGeom>
        </p:spPr>
        <p:txBody>
          <a:bodyPr vert="horz" wrap="square" lIns="0" tIns="12700" rIns="0" bIns="0" rtlCol="0">
            <a:spAutoFit/>
          </a:bodyPr>
          <a:lstStyle/>
          <a:p>
            <a:pPr marL="12700">
              <a:lnSpc>
                <a:spcPts val="1415"/>
              </a:lnSpc>
              <a:spcBef>
                <a:spcPts val="100"/>
              </a:spcBef>
              <a:tabLst>
                <a:tab pos="288925" algn="l"/>
              </a:tabLst>
            </a:pPr>
            <a:r>
              <a:rPr sz="1200" dirty="0">
                <a:solidFill>
                  <a:srgbClr val="5E514D"/>
                </a:solidFill>
                <a:latin typeface="Courier New"/>
                <a:cs typeface="Courier New"/>
              </a:rPr>
              <a:t>|	Remote</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tabLst>
                <a:tab pos="288925" algn="l"/>
              </a:tabLst>
            </a:pPr>
            <a:r>
              <a:rPr sz="1200" dirty="0">
                <a:solidFill>
                  <a:srgbClr val="5E514D"/>
                </a:solidFill>
                <a:latin typeface="Courier New"/>
                <a:cs typeface="Courier New"/>
              </a:rPr>
              <a:t>|	Memory</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 Traffic</a:t>
            </a:r>
            <a:r>
              <a:rPr sz="1200" spc="-90"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tabLst>
                <a:tab pos="288925" algn="l"/>
              </a:tabLst>
            </a:pPr>
            <a:r>
              <a:rPr sz="1200" dirty="0">
                <a:solidFill>
                  <a:srgbClr val="5E514D"/>
                </a:solidFill>
                <a:latin typeface="Courier New"/>
                <a:cs typeface="Courier New"/>
              </a:rPr>
              <a:t>|	GBytes</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tabLst>
                <a:tab pos="933450" algn="l"/>
              </a:tabLst>
            </a:pPr>
            <a:r>
              <a:rPr sz="1200" dirty="0">
                <a:solidFill>
                  <a:srgbClr val="5E514D"/>
                </a:solidFill>
                <a:latin typeface="Courier New"/>
                <a:cs typeface="Courier New"/>
              </a:rPr>
              <a:t>|	|</a:t>
            </a:r>
            <a:endParaRPr sz="1200">
              <a:latin typeface="Courier New"/>
              <a:cs typeface="Courier New"/>
            </a:endParaRPr>
          </a:p>
        </p:txBody>
      </p:sp>
      <p:sp>
        <p:nvSpPr>
          <p:cNvPr id="10" name="object 10"/>
          <p:cNvSpPr txBox="1"/>
          <p:nvPr/>
        </p:nvSpPr>
        <p:spPr>
          <a:xfrm>
            <a:off x="5728928" y="1776476"/>
            <a:ext cx="854710" cy="930910"/>
          </a:xfrm>
          <a:prstGeom prst="rect">
            <a:avLst/>
          </a:prstGeom>
        </p:spPr>
        <p:txBody>
          <a:bodyPr vert="horz" wrap="square" lIns="0" tIns="12700" rIns="0" bIns="0" rtlCol="0">
            <a:spAutoFit/>
          </a:bodyPr>
          <a:lstStyle/>
          <a:p>
            <a:pPr marL="12700">
              <a:lnSpc>
                <a:spcPts val="1415"/>
              </a:lnSpc>
              <a:spcBef>
                <a:spcPts val="100"/>
              </a:spcBef>
              <a:tabLst>
                <a:tab pos="288290" algn="l"/>
              </a:tabLst>
            </a:pPr>
            <a:r>
              <a:rPr sz="1200" dirty="0">
                <a:solidFill>
                  <a:srgbClr val="5E514D"/>
                </a:solidFill>
                <a:latin typeface="Courier New"/>
                <a:cs typeface="Courier New"/>
              </a:rPr>
              <a:t>|	Memory</a:t>
            </a:r>
            <a:endParaRPr sz="1200">
              <a:latin typeface="Courier New"/>
              <a:cs typeface="Courier New"/>
            </a:endParaRPr>
          </a:p>
          <a:p>
            <a:pPr marL="12700">
              <a:lnSpc>
                <a:spcPts val="1390"/>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15"/>
              </a:lnSpc>
              <a:tabLst>
                <a:tab pos="288290" algn="l"/>
              </a:tabLst>
            </a:pPr>
            <a:r>
              <a:rPr sz="1200" dirty="0">
                <a:solidFill>
                  <a:srgbClr val="5E514D"/>
                </a:solidFill>
                <a:latin typeface="Courier New"/>
                <a:cs typeface="Courier New"/>
              </a:rPr>
              <a:t>|	GBytes</a:t>
            </a:r>
            <a:endParaRPr sz="1200">
              <a:latin typeface="Courier New"/>
              <a:cs typeface="Courier New"/>
            </a:endParaRPr>
          </a:p>
          <a:p>
            <a:pPr marL="12700">
              <a:lnSpc>
                <a:spcPts val="1415"/>
              </a:lnSpc>
              <a:spcBef>
                <a:spcPts val="70"/>
              </a:spcBef>
              <a:tabLst>
                <a:tab pos="380365" algn="l"/>
              </a:tabLst>
            </a:pPr>
            <a:r>
              <a:rPr sz="1200" dirty="0">
                <a:solidFill>
                  <a:srgbClr val="5E514D"/>
                </a:solidFill>
                <a:latin typeface="Courier New"/>
                <a:cs typeface="Courier New"/>
              </a:rPr>
              <a:t>|	/</a:t>
            </a:r>
            <a:r>
              <a:rPr sz="1200" spc="-95" dirty="0">
                <a:solidFill>
                  <a:srgbClr val="5E514D"/>
                </a:solidFill>
                <a:latin typeface="Courier New"/>
                <a:cs typeface="Courier New"/>
              </a:rPr>
              <a:t> </a:t>
            </a:r>
            <a:r>
              <a:rPr sz="1200" dirty="0">
                <a:solidFill>
                  <a:srgbClr val="5E514D"/>
                </a:solidFill>
                <a:latin typeface="Courier New"/>
                <a:cs typeface="Courier New"/>
              </a:rPr>
              <a:t>Sec</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p:txBody>
      </p:sp>
      <p:sp>
        <p:nvSpPr>
          <p:cNvPr id="11" name="object 11"/>
          <p:cNvSpPr txBox="1"/>
          <p:nvPr/>
        </p:nvSpPr>
        <p:spPr>
          <a:xfrm>
            <a:off x="6649630" y="1776476"/>
            <a:ext cx="854710" cy="930910"/>
          </a:xfrm>
          <a:prstGeom prst="rect">
            <a:avLst/>
          </a:prstGeom>
        </p:spPr>
        <p:txBody>
          <a:bodyPr vert="horz" wrap="square" lIns="0" tIns="12700" rIns="0" bIns="0" rtlCol="0">
            <a:spAutoFit/>
          </a:bodyPr>
          <a:lstStyle/>
          <a:p>
            <a:pPr marL="12700">
              <a:lnSpc>
                <a:spcPts val="1415"/>
              </a:lnSpc>
              <a:spcBef>
                <a:spcPts val="100"/>
              </a:spcBef>
              <a:tabLst>
                <a:tab pos="288925" algn="l"/>
              </a:tabLst>
            </a:pPr>
            <a:r>
              <a:rPr sz="1200" dirty="0">
                <a:solidFill>
                  <a:srgbClr val="5E514D"/>
                </a:solidFill>
                <a:latin typeface="Courier New"/>
                <a:cs typeface="Courier New"/>
              </a:rPr>
              <a:t>|	Memory</a:t>
            </a:r>
            <a:endParaRPr sz="1200">
              <a:latin typeface="Courier New"/>
              <a:cs typeface="Courier New"/>
            </a:endParaRPr>
          </a:p>
          <a:p>
            <a:pPr marL="12700">
              <a:lnSpc>
                <a:spcPts val="1390"/>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Traffic</a:t>
            </a:r>
            <a:endParaRPr sz="1200">
              <a:latin typeface="Courier New"/>
              <a:cs typeface="Courier New"/>
            </a:endParaRPr>
          </a:p>
          <a:p>
            <a:pPr marL="12700">
              <a:lnSpc>
                <a:spcPts val="1415"/>
              </a:lnSpc>
              <a:tabLst>
                <a:tab pos="749300" algn="l"/>
              </a:tabLst>
            </a:pPr>
            <a:r>
              <a:rPr sz="1200" dirty="0">
                <a:solidFill>
                  <a:srgbClr val="5E514D"/>
                </a:solidFill>
                <a:latin typeface="Courier New"/>
                <a:cs typeface="Courier New"/>
              </a:rPr>
              <a:t>|	/</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Nominal</a:t>
            </a:r>
            <a:endParaRPr sz="1200">
              <a:latin typeface="Courier New"/>
              <a:cs typeface="Courier New"/>
            </a:endParaRPr>
          </a:p>
          <a:p>
            <a:pPr marL="12700">
              <a:lnSpc>
                <a:spcPts val="1415"/>
              </a:lnSpc>
              <a:tabLst>
                <a:tab pos="473075" algn="l"/>
              </a:tabLst>
            </a:pPr>
            <a:r>
              <a:rPr sz="1200" dirty="0">
                <a:solidFill>
                  <a:srgbClr val="5E514D"/>
                </a:solidFill>
                <a:latin typeface="Courier New"/>
                <a:cs typeface="Courier New"/>
              </a:rPr>
              <a:t>|	Peak</a:t>
            </a:r>
            <a:endParaRPr sz="1200">
              <a:latin typeface="Courier New"/>
              <a:cs typeface="Courier New"/>
            </a:endParaRPr>
          </a:p>
        </p:txBody>
      </p:sp>
      <p:sp>
        <p:nvSpPr>
          <p:cNvPr id="12" name="object 12"/>
          <p:cNvSpPr txBox="1"/>
          <p:nvPr/>
        </p:nvSpPr>
        <p:spPr>
          <a:xfrm>
            <a:off x="7570312" y="1776476"/>
            <a:ext cx="2051685" cy="930910"/>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 Numanode</a:t>
            </a:r>
            <a:endParaRPr sz="1200">
              <a:latin typeface="Courier New"/>
              <a:cs typeface="Courier New"/>
            </a:endParaRPr>
          </a:p>
          <a:p>
            <a:pPr marL="12700">
              <a:lnSpc>
                <a:spcPts val="1390"/>
              </a:lnSpc>
              <a:tabLst>
                <a:tab pos="288925" algn="l"/>
              </a:tabLst>
            </a:pPr>
            <a:r>
              <a:rPr sz="1200" dirty="0">
                <a:solidFill>
                  <a:srgbClr val="5E514D"/>
                </a:solidFill>
                <a:latin typeface="Courier New"/>
                <a:cs typeface="Courier New"/>
              </a:rPr>
              <a:t>|	Node</a:t>
            </a:r>
            <a:r>
              <a:rPr sz="1200" spc="-75" dirty="0">
                <a:solidFill>
                  <a:srgbClr val="5E514D"/>
                </a:solidFill>
                <a:latin typeface="Courier New"/>
                <a:cs typeface="Courier New"/>
              </a:rPr>
              <a:t> </a:t>
            </a:r>
            <a:r>
              <a:rPr sz="1200" dirty="0">
                <a:solidFill>
                  <a:srgbClr val="5E514D"/>
                </a:solidFill>
                <a:latin typeface="Courier New"/>
                <a:cs typeface="Courier New"/>
              </a:rPr>
              <a:t>Id=[max3,min3]</a:t>
            </a:r>
            <a:endParaRPr sz="1200">
              <a:latin typeface="Courier New"/>
              <a:cs typeface="Courier New"/>
            </a:endParaRPr>
          </a:p>
          <a:p>
            <a:pPr marL="12700">
              <a:lnSpc>
                <a:spcPts val="1415"/>
              </a:lnSpc>
              <a:tabLst>
                <a:tab pos="381000" algn="l"/>
              </a:tabLst>
            </a:pPr>
            <a:r>
              <a:rPr sz="1200" dirty="0">
                <a:solidFill>
                  <a:srgbClr val="5E514D"/>
                </a:solidFill>
                <a:latin typeface="Courier New"/>
                <a:cs typeface="Courier New"/>
              </a:rPr>
              <a:t>|	PE=HIDE</a:t>
            </a:r>
            <a:endParaRPr sz="1200">
              <a:latin typeface="Courier New"/>
              <a:cs typeface="Courier New"/>
            </a:endParaRPr>
          </a:p>
          <a:p>
            <a:pPr marL="12700">
              <a:lnSpc>
                <a:spcPts val="1415"/>
              </a:lnSpc>
              <a:spcBef>
                <a:spcPts val="70"/>
              </a:spcBef>
              <a:tabLst>
                <a:tab pos="473075" algn="l"/>
              </a:tabLst>
            </a:pPr>
            <a:r>
              <a:rPr sz="1200" dirty="0">
                <a:solidFill>
                  <a:srgbClr val="5E514D"/>
                </a:solidFill>
                <a:latin typeface="Courier New"/>
                <a:cs typeface="Courier New"/>
              </a:rPr>
              <a:t>|	Thread=HIDE</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p:txBody>
      </p:sp>
      <p:sp>
        <p:nvSpPr>
          <p:cNvPr id="13" name="object 13"/>
          <p:cNvSpPr txBox="1"/>
          <p:nvPr/>
        </p:nvSpPr>
        <p:spPr>
          <a:xfrm>
            <a:off x="1953907" y="2690876"/>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14" name="object 14"/>
          <p:cNvSpPr txBox="1"/>
          <p:nvPr/>
        </p:nvSpPr>
        <p:spPr>
          <a:xfrm>
            <a:off x="1953907" y="2867659"/>
            <a:ext cx="1958339" cy="208279"/>
          </a:xfrm>
          <a:prstGeom prst="rect">
            <a:avLst/>
          </a:prstGeom>
        </p:spPr>
        <p:txBody>
          <a:bodyPr vert="horz" wrap="square" lIns="0" tIns="12700" rIns="0" bIns="0" rtlCol="0">
            <a:spAutoFit/>
          </a:bodyPr>
          <a:lstStyle/>
          <a:p>
            <a:pPr marL="12700">
              <a:lnSpc>
                <a:spcPct val="100000"/>
              </a:lnSpc>
              <a:spcBef>
                <a:spcPts val="100"/>
              </a:spcBef>
              <a:tabLst>
                <a:tab pos="288290" algn="l"/>
                <a:tab pos="1209040" algn="l"/>
              </a:tabLst>
            </a:pPr>
            <a:r>
              <a:rPr sz="1200" dirty="0">
                <a:solidFill>
                  <a:srgbClr val="5E514D"/>
                </a:solidFill>
                <a:latin typeface="Courier New"/>
                <a:cs typeface="Courier New"/>
              </a:rPr>
              <a:t>|	184.47</a:t>
            </a:r>
            <a:r>
              <a:rPr sz="1200" spc="5" dirty="0">
                <a:solidFill>
                  <a:srgbClr val="5E514D"/>
                </a:solidFill>
                <a:latin typeface="Courier New"/>
                <a:cs typeface="Courier New"/>
              </a:rPr>
              <a:t> </a:t>
            </a:r>
            <a:r>
              <a:rPr sz="1200" dirty="0">
                <a:solidFill>
                  <a:srgbClr val="5E514D"/>
                </a:solidFill>
                <a:latin typeface="Courier New"/>
                <a:cs typeface="Courier New"/>
              </a:rPr>
              <a:t>|	173.59</a:t>
            </a:r>
            <a:r>
              <a:rPr sz="1200" spc="-80"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15" name="object 15"/>
          <p:cNvSpPr txBox="1"/>
          <p:nvPr/>
        </p:nvSpPr>
        <p:spPr>
          <a:xfrm>
            <a:off x="4163707" y="2867659"/>
            <a:ext cx="2694940" cy="208279"/>
          </a:xfrm>
          <a:prstGeom prst="rect">
            <a:avLst/>
          </a:prstGeom>
        </p:spPr>
        <p:txBody>
          <a:bodyPr vert="horz" wrap="square" lIns="0" tIns="12700" rIns="0" bIns="0" rtlCol="0">
            <a:spAutoFit/>
          </a:bodyPr>
          <a:lstStyle/>
          <a:p>
            <a:pPr marL="12700">
              <a:lnSpc>
                <a:spcPct val="100000"/>
              </a:lnSpc>
              <a:spcBef>
                <a:spcPts val="100"/>
              </a:spcBef>
              <a:tabLst>
                <a:tab pos="2037714" algn="l"/>
              </a:tabLst>
            </a:pPr>
            <a:r>
              <a:rPr sz="1200" dirty="0">
                <a:solidFill>
                  <a:srgbClr val="5E514D"/>
                </a:solidFill>
                <a:latin typeface="Courier New"/>
                <a:cs typeface="Courier New"/>
              </a:rPr>
              <a:t>10.89 |</a:t>
            </a:r>
            <a:r>
              <a:rPr sz="1200" spc="10" dirty="0">
                <a:solidFill>
                  <a:srgbClr val="5E514D"/>
                </a:solidFill>
                <a:latin typeface="Courier New"/>
                <a:cs typeface="Courier New"/>
              </a:rPr>
              <a:t> </a:t>
            </a:r>
            <a:r>
              <a:rPr sz="1200" dirty="0">
                <a:solidFill>
                  <a:srgbClr val="5E514D"/>
                </a:solidFill>
                <a:latin typeface="Courier New"/>
                <a:cs typeface="Courier New"/>
              </a:rPr>
              <a:t>11.578777</a:t>
            </a:r>
            <a:r>
              <a:rPr sz="1200" spc="5" dirty="0">
                <a:solidFill>
                  <a:srgbClr val="5E514D"/>
                </a:solidFill>
                <a:latin typeface="Courier New"/>
                <a:cs typeface="Courier New"/>
              </a:rPr>
              <a:t> </a:t>
            </a:r>
            <a:r>
              <a:rPr sz="1200" dirty="0">
                <a:solidFill>
                  <a:srgbClr val="5E514D"/>
                </a:solidFill>
                <a:latin typeface="Courier New"/>
                <a:cs typeface="Courier New"/>
              </a:rPr>
              <a:t>|	15.93</a:t>
            </a:r>
            <a:r>
              <a:rPr sz="1200" spc="-80"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16" name="object 16"/>
          <p:cNvSpPr txBox="1"/>
          <p:nvPr/>
        </p:nvSpPr>
        <p:spPr>
          <a:xfrm>
            <a:off x="7110107" y="2867659"/>
            <a:ext cx="16827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20.7% |</a:t>
            </a:r>
            <a:r>
              <a:rPr sz="1200" spc="-80" dirty="0">
                <a:solidFill>
                  <a:srgbClr val="5E514D"/>
                </a:solidFill>
                <a:latin typeface="Courier New"/>
                <a:cs typeface="Courier New"/>
              </a:rPr>
              <a:t> </a:t>
            </a:r>
            <a:r>
              <a:rPr sz="1200" dirty="0">
                <a:solidFill>
                  <a:srgbClr val="5E514D"/>
                </a:solidFill>
                <a:latin typeface="Courier New"/>
                <a:cs typeface="Courier New"/>
              </a:rPr>
              <a:t>numanode.0</a:t>
            </a:r>
            <a:endParaRPr sz="1200">
              <a:latin typeface="Courier New"/>
              <a:cs typeface="Courier New"/>
            </a:endParaRPr>
          </a:p>
        </p:txBody>
      </p:sp>
      <p:sp>
        <p:nvSpPr>
          <p:cNvPr id="17" name="object 17"/>
          <p:cNvSpPr txBox="1"/>
          <p:nvPr/>
        </p:nvSpPr>
        <p:spPr>
          <a:xfrm>
            <a:off x="1953907" y="3044444"/>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18" name="object 18"/>
          <p:cNvSpPr txBox="1"/>
          <p:nvPr/>
        </p:nvSpPr>
        <p:spPr>
          <a:xfrm>
            <a:off x="1953907" y="3236467"/>
            <a:ext cx="210185" cy="1122680"/>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a:p>
            <a:pPr marL="12700">
              <a:lnSpc>
                <a:spcPct val="100000"/>
              </a:lnSpc>
              <a:spcBef>
                <a:spcPts val="70"/>
              </a:spcBef>
            </a:pPr>
            <a:r>
              <a:rPr sz="1200" dirty="0">
                <a:solidFill>
                  <a:srgbClr val="5E514D"/>
                </a:solidFill>
                <a:latin typeface="Courier New"/>
                <a:cs typeface="Courier New"/>
              </a:rPr>
              <a:t>||</a:t>
            </a:r>
            <a:endParaRPr sz="1200">
              <a:latin typeface="Courier New"/>
              <a:cs typeface="Courier New"/>
            </a:endParaRPr>
          </a:p>
        </p:txBody>
      </p:sp>
      <p:sp>
        <p:nvSpPr>
          <p:cNvPr id="19" name="object 19"/>
          <p:cNvSpPr txBox="1"/>
          <p:nvPr/>
        </p:nvSpPr>
        <p:spPr>
          <a:xfrm>
            <a:off x="2322207" y="3236467"/>
            <a:ext cx="1682114" cy="1122680"/>
          </a:xfrm>
          <a:prstGeom prst="rect">
            <a:avLst/>
          </a:prstGeom>
        </p:spPr>
        <p:txBody>
          <a:bodyPr vert="horz" wrap="square" lIns="0" tIns="12700" rIns="0" bIns="0" rtlCol="0">
            <a:spAutoFit/>
          </a:bodyPr>
          <a:lstStyle/>
          <a:p>
            <a:pPr marL="12700">
              <a:lnSpc>
                <a:spcPts val="1415"/>
              </a:lnSpc>
              <a:spcBef>
                <a:spcPts val="100"/>
              </a:spcBef>
              <a:tabLst>
                <a:tab pos="932815" algn="l"/>
              </a:tabLst>
            </a:pPr>
            <a:r>
              <a:rPr sz="1200" dirty="0">
                <a:solidFill>
                  <a:srgbClr val="5E514D"/>
                </a:solidFill>
                <a:latin typeface="Courier New"/>
                <a:cs typeface="Courier New"/>
              </a:rPr>
              <a:t>183.50</a:t>
            </a:r>
            <a:r>
              <a:rPr sz="1200" spc="5" dirty="0">
                <a:solidFill>
                  <a:srgbClr val="5E514D"/>
                </a:solidFill>
                <a:latin typeface="Courier New"/>
                <a:cs typeface="Courier New"/>
              </a:rPr>
              <a:t> </a:t>
            </a:r>
            <a:r>
              <a:rPr sz="1200" dirty="0">
                <a:solidFill>
                  <a:srgbClr val="5E514D"/>
                </a:solidFill>
                <a:latin typeface="Courier New"/>
                <a:cs typeface="Courier New"/>
              </a:rPr>
              <a:t>|	173.59</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tabLst>
                <a:tab pos="932815" algn="l"/>
              </a:tabLst>
            </a:pPr>
            <a:r>
              <a:rPr sz="1200" dirty="0">
                <a:solidFill>
                  <a:srgbClr val="5E514D"/>
                </a:solidFill>
                <a:latin typeface="Courier New"/>
                <a:cs typeface="Courier New"/>
              </a:rPr>
              <a:t>182.61</a:t>
            </a:r>
            <a:r>
              <a:rPr sz="1200" spc="5" dirty="0">
                <a:solidFill>
                  <a:srgbClr val="5E514D"/>
                </a:solidFill>
                <a:latin typeface="Courier New"/>
                <a:cs typeface="Courier New"/>
              </a:rPr>
              <a:t> </a:t>
            </a:r>
            <a:r>
              <a:rPr sz="1200" dirty="0">
                <a:solidFill>
                  <a:srgbClr val="5E514D"/>
                </a:solidFill>
                <a:latin typeface="Courier New"/>
                <a:cs typeface="Courier New"/>
              </a:rPr>
              <a:t>|	172.40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tabLst>
                <a:tab pos="932815" algn="l"/>
              </a:tabLst>
            </a:pPr>
            <a:r>
              <a:rPr sz="1200" dirty="0">
                <a:solidFill>
                  <a:srgbClr val="5E514D"/>
                </a:solidFill>
                <a:latin typeface="Courier New"/>
                <a:cs typeface="Courier New"/>
              </a:rPr>
              <a:t>178.55</a:t>
            </a:r>
            <a:r>
              <a:rPr sz="1200" spc="5" dirty="0">
                <a:solidFill>
                  <a:srgbClr val="5E514D"/>
                </a:solidFill>
                <a:latin typeface="Courier New"/>
                <a:cs typeface="Courier New"/>
              </a:rPr>
              <a:t> </a:t>
            </a:r>
            <a:r>
              <a:rPr sz="1200" dirty="0">
                <a:solidFill>
                  <a:srgbClr val="5E514D"/>
                </a:solidFill>
                <a:latin typeface="Courier New"/>
                <a:cs typeface="Courier New"/>
              </a:rPr>
              <a:t>|	167.75</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tabLst>
                <a:tab pos="932815" algn="l"/>
              </a:tabLst>
            </a:pPr>
            <a:r>
              <a:rPr sz="1200" dirty="0">
                <a:solidFill>
                  <a:srgbClr val="5E514D"/>
                </a:solidFill>
                <a:latin typeface="Courier New"/>
                <a:cs typeface="Courier New"/>
              </a:rPr>
              <a:t>178.10</a:t>
            </a:r>
            <a:r>
              <a:rPr sz="1200" spc="5" dirty="0">
                <a:solidFill>
                  <a:srgbClr val="5E514D"/>
                </a:solidFill>
                <a:latin typeface="Courier New"/>
                <a:cs typeface="Courier New"/>
              </a:rPr>
              <a:t> </a:t>
            </a:r>
            <a:r>
              <a:rPr sz="1200" dirty="0">
                <a:solidFill>
                  <a:srgbClr val="5E514D"/>
                </a:solidFill>
                <a:latin typeface="Courier New"/>
                <a:cs typeface="Courier New"/>
              </a:rPr>
              <a:t>|	168.14</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tabLst>
                <a:tab pos="932815" algn="l"/>
              </a:tabLst>
            </a:pPr>
            <a:r>
              <a:rPr sz="1200" dirty="0">
                <a:solidFill>
                  <a:srgbClr val="5E514D"/>
                </a:solidFill>
                <a:latin typeface="Courier New"/>
                <a:cs typeface="Courier New"/>
              </a:rPr>
              <a:t>178.08</a:t>
            </a:r>
            <a:r>
              <a:rPr sz="1200" spc="5" dirty="0">
                <a:solidFill>
                  <a:srgbClr val="5E514D"/>
                </a:solidFill>
                <a:latin typeface="Courier New"/>
                <a:cs typeface="Courier New"/>
              </a:rPr>
              <a:t> </a:t>
            </a:r>
            <a:r>
              <a:rPr sz="1200" dirty="0">
                <a:solidFill>
                  <a:srgbClr val="5E514D"/>
                </a:solidFill>
                <a:latin typeface="Courier New"/>
                <a:cs typeface="Courier New"/>
              </a:rPr>
              <a:t>|	168.07</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ct val="100000"/>
              </a:lnSpc>
              <a:spcBef>
                <a:spcPts val="70"/>
              </a:spcBef>
              <a:tabLst>
                <a:tab pos="932815" algn="l"/>
              </a:tabLst>
            </a:pPr>
            <a:r>
              <a:rPr sz="1200" dirty="0">
                <a:solidFill>
                  <a:srgbClr val="5E514D"/>
                </a:solidFill>
                <a:latin typeface="Courier New"/>
                <a:cs typeface="Courier New"/>
              </a:rPr>
              <a:t>178.01</a:t>
            </a:r>
            <a:r>
              <a:rPr sz="1200" spc="5" dirty="0">
                <a:solidFill>
                  <a:srgbClr val="5E514D"/>
                </a:solidFill>
                <a:latin typeface="Courier New"/>
                <a:cs typeface="Courier New"/>
              </a:rPr>
              <a:t> </a:t>
            </a:r>
            <a:r>
              <a:rPr sz="1200" dirty="0">
                <a:solidFill>
                  <a:srgbClr val="5E514D"/>
                </a:solidFill>
                <a:latin typeface="Courier New"/>
                <a:cs typeface="Courier New"/>
              </a:rPr>
              <a:t>|	167.20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20" name="object 20"/>
          <p:cNvSpPr txBox="1"/>
          <p:nvPr/>
        </p:nvSpPr>
        <p:spPr>
          <a:xfrm>
            <a:off x="4255782" y="3236467"/>
            <a:ext cx="1774189" cy="1122680"/>
          </a:xfrm>
          <a:prstGeom prst="rect">
            <a:avLst/>
          </a:prstGeom>
        </p:spPr>
        <p:txBody>
          <a:bodyPr vert="horz" wrap="square" lIns="0" tIns="12700" rIns="0" bIns="0" rtlCol="0">
            <a:spAutoFit/>
          </a:bodyPr>
          <a:lstStyle/>
          <a:p>
            <a:pPr marL="92075" algn="ctr">
              <a:lnSpc>
                <a:spcPts val="1415"/>
              </a:lnSpc>
              <a:spcBef>
                <a:spcPts val="100"/>
              </a:spcBef>
            </a:pPr>
            <a:r>
              <a:rPr sz="1200" dirty="0">
                <a:solidFill>
                  <a:srgbClr val="5E514D"/>
                </a:solidFill>
                <a:latin typeface="Courier New"/>
                <a:cs typeface="Courier New"/>
              </a:rPr>
              <a:t>9.91 | 11.569322</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algn="ctr">
              <a:lnSpc>
                <a:spcPts val="1415"/>
              </a:lnSpc>
            </a:pPr>
            <a:r>
              <a:rPr sz="1200" dirty="0">
                <a:solidFill>
                  <a:srgbClr val="5E514D"/>
                </a:solidFill>
                <a:latin typeface="Courier New"/>
                <a:cs typeface="Courier New"/>
              </a:rPr>
              <a:t>10.21 | 11.578777</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algn="ctr">
              <a:lnSpc>
                <a:spcPts val="1415"/>
              </a:lnSpc>
              <a:spcBef>
                <a:spcPts val="70"/>
              </a:spcBef>
            </a:pPr>
            <a:r>
              <a:rPr sz="1200" dirty="0">
                <a:solidFill>
                  <a:srgbClr val="5E514D"/>
                </a:solidFill>
                <a:latin typeface="Courier New"/>
                <a:cs typeface="Courier New"/>
              </a:rPr>
              <a:t>10.80 | 11.563156</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92075" algn="ctr">
              <a:lnSpc>
                <a:spcPts val="1390"/>
              </a:lnSpc>
            </a:pPr>
            <a:r>
              <a:rPr sz="1200" dirty="0">
                <a:solidFill>
                  <a:srgbClr val="5E514D"/>
                </a:solidFill>
                <a:latin typeface="Courier New"/>
                <a:cs typeface="Courier New"/>
              </a:rPr>
              <a:t>9.96 | 11.562097</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algn="ctr">
              <a:lnSpc>
                <a:spcPts val="1415"/>
              </a:lnSpc>
            </a:pPr>
            <a:r>
              <a:rPr sz="1200" dirty="0">
                <a:solidFill>
                  <a:srgbClr val="5E514D"/>
                </a:solidFill>
                <a:latin typeface="Courier New"/>
                <a:cs typeface="Courier New"/>
              </a:rPr>
              <a:t>10.01 | 11.564512</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algn="ctr">
              <a:lnSpc>
                <a:spcPct val="100000"/>
              </a:lnSpc>
              <a:spcBef>
                <a:spcPts val="70"/>
              </a:spcBef>
            </a:pPr>
            <a:r>
              <a:rPr sz="1200" dirty="0">
                <a:solidFill>
                  <a:srgbClr val="5E514D"/>
                </a:solidFill>
                <a:latin typeface="Courier New"/>
                <a:cs typeface="Courier New"/>
              </a:rPr>
              <a:t>10.82 | 11.572032</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21" name="object 21"/>
          <p:cNvSpPr txBox="1"/>
          <p:nvPr/>
        </p:nvSpPr>
        <p:spPr>
          <a:xfrm>
            <a:off x="6281432" y="3236467"/>
            <a:ext cx="669290" cy="1122680"/>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15.86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15.77</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15.44</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15.40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15.40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ct val="100000"/>
              </a:lnSpc>
              <a:spcBef>
                <a:spcPts val="70"/>
              </a:spcBef>
            </a:pPr>
            <a:r>
              <a:rPr sz="1200" dirty="0">
                <a:solidFill>
                  <a:srgbClr val="5E514D"/>
                </a:solidFill>
                <a:latin typeface="Courier New"/>
                <a:cs typeface="Courier New"/>
              </a:rPr>
              <a:t>15.38</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22" name="object 22"/>
          <p:cNvSpPr txBox="1"/>
          <p:nvPr/>
        </p:nvSpPr>
        <p:spPr>
          <a:xfrm>
            <a:off x="7202182" y="3236467"/>
            <a:ext cx="485775" cy="1122680"/>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20.7%</a:t>
            </a:r>
            <a:endParaRPr sz="1200">
              <a:latin typeface="Courier New"/>
              <a:cs typeface="Courier New"/>
            </a:endParaRPr>
          </a:p>
          <a:p>
            <a:pPr marL="12700">
              <a:lnSpc>
                <a:spcPts val="1415"/>
              </a:lnSpc>
            </a:pPr>
            <a:r>
              <a:rPr sz="1200" dirty="0">
                <a:solidFill>
                  <a:srgbClr val="5E514D"/>
                </a:solidFill>
                <a:latin typeface="Courier New"/>
                <a:cs typeface="Courier New"/>
              </a:rPr>
              <a:t>20.5%</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20.1%</a:t>
            </a:r>
            <a:endParaRPr sz="1200">
              <a:latin typeface="Courier New"/>
              <a:cs typeface="Courier New"/>
            </a:endParaRPr>
          </a:p>
          <a:p>
            <a:pPr marL="12700">
              <a:lnSpc>
                <a:spcPts val="1390"/>
              </a:lnSpc>
            </a:pPr>
            <a:r>
              <a:rPr sz="1200" dirty="0">
                <a:solidFill>
                  <a:srgbClr val="5E514D"/>
                </a:solidFill>
                <a:latin typeface="Courier New"/>
                <a:cs typeface="Courier New"/>
              </a:rPr>
              <a:t>20.1%</a:t>
            </a:r>
            <a:endParaRPr sz="1200">
              <a:latin typeface="Courier New"/>
              <a:cs typeface="Courier New"/>
            </a:endParaRPr>
          </a:p>
          <a:p>
            <a:pPr marL="12700">
              <a:lnSpc>
                <a:spcPts val="1415"/>
              </a:lnSpc>
            </a:pPr>
            <a:r>
              <a:rPr sz="1200" dirty="0">
                <a:solidFill>
                  <a:srgbClr val="5E514D"/>
                </a:solidFill>
                <a:latin typeface="Courier New"/>
                <a:cs typeface="Courier New"/>
              </a:rPr>
              <a:t>20.1%</a:t>
            </a:r>
            <a:endParaRPr sz="1200">
              <a:latin typeface="Courier New"/>
              <a:cs typeface="Courier New"/>
            </a:endParaRPr>
          </a:p>
          <a:p>
            <a:pPr marL="12700">
              <a:lnSpc>
                <a:spcPct val="100000"/>
              </a:lnSpc>
              <a:spcBef>
                <a:spcPts val="70"/>
              </a:spcBef>
            </a:pPr>
            <a:r>
              <a:rPr sz="1200" dirty="0">
                <a:solidFill>
                  <a:srgbClr val="5E514D"/>
                </a:solidFill>
                <a:latin typeface="Courier New"/>
                <a:cs typeface="Courier New"/>
              </a:rPr>
              <a:t>20.0%</a:t>
            </a:r>
            <a:endParaRPr sz="1200">
              <a:latin typeface="Courier New"/>
              <a:cs typeface="Courier New"/>
            </a:endParaRPr>
          </a:p>
        </p:txBody>
      </p:sp>
      <p:sp>
        <p:nvSpPr>
          <p:cNvPr id="23" name="object 23"/>
          <p:cNvSpPr txBox="1"/>
          <p:nvPr/>
        </p:nvSpPr>
        <p:spPr>
          <a:xfrm>
            <a:off x="7754588" y="3236467"/>
            <a:ext cx="762635" cy="1122680"/>
          </a:xfrm>
          <a:prstGeom prst="rect">
            <a:avLst/>
          </a:prstGeom>
        </p:spPr>
        <p:txBody>
          <a:bodyPr vert="horz" wrap="square" lIns="0" tIns="12700" rIns="0" bIns="0" rtlCol="0">
            <a:spAutoFit/>
          </a:bodyPr>
          <a:lstStyle/>
          <a:p>
            <a:pPr marL="12700">
              <a:lnSpc>
                <a:spcPts val="1415"/>
              </a:lnSpc>
              <a:spcBef>
                <a:spcPts val="10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nid.63</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nid.61</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nid.71</a:t>
            </a:r>
            <a:endParaRPr sz="1200">
              <a:latin typeface="Courier New"/>
              <a:cs typeface="Courier New"/>
            </a:endParaRPr>
          </a:p>
          <a:p>
            <a:pPr marL="12700">
              <a:lnSpc>
                <a:spcPts val="1390"/>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nid.62</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nid.68</a:t>
            </a:r>
            <a:endParaRPr sz="1200">
              <a:latin typeface="Courier New"/>
              <a:cs typeface="Courier New"/>
            </a:endParaRPr>
          </a:p>
          <a:p>
            <a:pPr marL="12700">
              <a:lnSpc>
                <a:spcPct val="100000"/>
              </a:lnSpc>
              <a:spcBef>
                <a:spcPts val="7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nid.70</a:t>
            </a:r>
            <a:endParaRPr sz="1200">
              <a:latin typeface="Courier New"/>
              <a:cs typeface="Courier New"/>
            </a:endParaRPr>
          </a:p>
        </p:txBody>
      </p:sp>
      <p:sp>
        <p:nvSpPr>
          <p:cNvPr id="24" name="object 24"/>
          <p:cNvSpPr txBox="1"/>
          <p:nvPr/>
        </p:nvSpPr>
        <p:spPr>
          <a:xfrm>
            <a:off x="1953907" y="4327652"/>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25" name="object 25"/>
          <p:cNvSpPr txBox="1"/>
          <p:nvPr/>
        </p:nvSpPr>
        <p:spPr>
          <a:xfrm>
            <a:off x="1953907" y="4519676"/>
            <a:ext cx="1037590" cy="208279"/>
          </a:xfrm>
          <a:prstGeom prst="rect">
            <a:avLst/>
          </a:prstGeom>
        </p:spPr>
        <p:txBody>
          <a:bodyPr vert="horz" wrap="square" lIns="0" tIns="12700" rIns="0" bIns="0" rtlCol="0">
            <a:spAutoFit/>
          </a:bodyPr>
          <a:lstStyle/>
          <a:p>
            <a:pPr marL="12700">
              <a:lnSpc>
                <a:spcPct val="100000"/>
              </a:lnSpc>
              <a:spcBef>
                <a:spcPts val="100"/>
              </a:spcBef>
              <a:tabLst>
                <a:tab pos="380365" algn="l"/>
              </a:tabLst>
            </a:pPr>
            <a:r>
              <a:rPr sz="1200" dirty="0">
                <a:solidFill>
                  <a:srgbClr val="5E514D"/>
                </a:solidFill>
                <a:latin typeface="Courier New"/>
                <a:cs typeface="Courier New"/>
              </a:rPr>
              <a:t>|	60.36</a:t>
            </a:r>
            <a:r>
              <a:rPr sz="1200" spc="-80"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26" name="object 26"/>
          <p:cNvSpPr txBox="1"/>
          <p:nvPr/>
        </p:nvSpPr>
        <p:spPr>
          <a:xfrm>
            <a:off x="3242957" y="4519676"/>
            <a:ext cx="3615690" cy="208279"/>
          </a:xfrm>
          <a:prstGeom prst="rect">
            <a:avLst/>
          </a:prstGeom>
        </p:spPr>
        <p:txBody>
          <a:bodyPr vert="horz" wrap="square" lIns="0" tIns="12700" rIns="0" bIns="0" rtlCol="0">
            <a:spAutoFit/>
          </a:bodyPr>
          <a:lstStyle/>
          <a:p>
            <a:pPr marL="12700">
              <a:lnSpc>
                <a:spcPct val="100000"/>
              </a:lnSpc>
              <a:spcBef>
                <a:spcPts val="100"/>
              </a:spcBef>
              <a:tabLst>
                <a:tab pos="932815" algn="l"/>
                <a:tab pos="1761489" algn="l"/>
                <a:tab pos="3050540" algn="l"/>
              </a:tabLst>
            </a:pPr>
            <a:r>
              <a:rPr sz="1200" dirty="0">
                <a:solidFill>
                  <a:srgbClr val="5E514D"/>
                </a:solidFill>
                <a:latin typeface="Courier New"/>
                <a:cs typeface="Courier New"/>
              </a:rPr>
              <a:t>14.73</a:t>
            </a:r>
            <a:r>
              <a:rPr sz="1200" spc="5" dirty="0">
                <a:solidFill>
                  <a:srgbClr val="5E514D"/>
                </a:solidFill>
                <a:latin typeface="Courier New"/>
                <a:cs typeface="Courier New"/>
              </a:rPr>
              <a:t> </a:t>
            </a:r>
            <a:r>
              <a:rPr sz="1200" dirty="0">
                <a:solidFill>
                  <a:srgbClr val="5E514D"/>
                </a:solidFill>
                <a:latin typeface="Courier New"/>
                <a:cs typeface="Courier New"/>
              </a:rPr>
              <a:t>|	45.62</a:t>
            </a:r>
            <a:r>
              <a:rPr sz="1200" spc="5" dirty="0">
                <a:solidFill>
                  <a:srgbClr val="5E514D"/>
                </a:solidFill>
                <a:latin typeface="Courier New"/>
                <a:cs typeface="Courier New"/>
              </a:rPr>
              <a:t> </a:t>
            </a:r>
            <a:r>
              <a:rPr sz="1200" dirty="0">
                <a:solidFill>
                  <a:srgbClr val="5E514D"/>
                </a:solidFill>
                <a:latin typeface="Courier New"/>
                <a:cs typeface="Courier New"/>
              </a:rPr>
              <a:t>|	9.073119</a:t>
            </a:r>
            <a:r>
              <a:rPr sz="1200" spc="5" dirty="0">
                <a:solidFill>
                  <a:srgbClr val="5E514D"/>
                </a:solidFill>
                <a:latin typeface="Courier New"/>
                <a:cs typeface="Courier New"/>
              </a:rPr>
              <a:t> </a:t>
            </a:r>
            <a:r>
              <a:rPr sz="1200" dirty="0">
                <a:solidFill>
                  <a:srgbClr val="5E514D"/>
                </a:solidFill>
                <a:latin typeface="Courier New"/>
                <a:cs typeface="Courier New"/>
              </a:rPr>
              <a:t>|	6.65</a:t>
            </a:r>
            <a:r>
              <a:rPr sz="1200" spc="-8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27" name="object 27"/>
          <p:cNvSpPr txBox="1"/>
          <p:nvPr/>
        </p:nvSpPr>
        <p:spPr>
          <a:xfrm>
            <a:off x="7202182" y="4519676"/>
            <a:ext cx="159131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8.7% |</a:t>
            </a:r>
            <a:r>
              <a:rPr sz="1200" spc="-80" dirty="0">
                <a:solidFill>
                  <a:srgbClr val="5E514D"/>
                </a:solidFill>
                <a:latin typeface="Courier New"/>
                <a:cs typeface="Courier New"/>
              </a:rPr>
              <a:t> </a:t>
            </a:r>
            <a:r>
              <a:rPr sz="1200" dirty="0">
                <a:solidFill>
                  <a:srgbClr val="5E514D"/>
                </a:solidFill>
                <a:latin typeface="Courier New"/>
                <a:cs typeface="Courier New"/>
              </a:rPr>
              <a:t>numanode.1</a:t>
            </a:r>
            <a:endParaRPr sz="1200">
              <a:latin typeface="Courier New"/>
              <a:cs typeface="Courier New"/>
            </a:endParaRPr>
          </a:p>
        </p:txBody>
      </p:sp>
      <p:sp>
        <p:nvSpPr>
          <p:cNvPr id="28" name="object 28"/>
          <p:cNvSpPr txBox="1"/>
          <p:nvPr/>
        </p:nvSpPr>
        <p:spPr>
          <a:xfrm>
            <a:off x="1953907" y="4696459"/>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29" name="object 29"/>
          <p:cNvSpPr txBox="1"/>
          <p:nvPr/>
        </p:nvSpPr>
        <p:spPr>
          <a:xfrm>
            <a:off x="1953907" y="4873244"/>
            <a:ext cx="209550"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a:t>
            </a:r>
            <a:endParaRPr sz="1200">
              <a:latin typeface="Courier New"/>
              <a:cs typeface="Courier New"/>
            </a:endParaRPr>
          </a:p>
        </p:txBody>
      </p:sp>
      <p:sp>
        <p:nvSpPr>
          <p:cNvPr id="30" name="object 30"/>
          <p:cNvSpPr txBox="1"/>
          <p:nvPr/>
        </p:nvSpPr>
        <p:spPr>
          <a:xfrm>
            <a:off x="2414282" y="4873244"/>
            <a:ext cx="669290"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60.36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59.88</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59.48</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58.78</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58.67</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58.53</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31" name="object 31"/>
          <p:cNvSpPr txBox="1"/>
          <p:nvPr/>
        </p:nvSpPr>
        <p:spPr>
          <a:xfrm>
            <a:off x="3335032" y="4873244"/>
            <a:ext cx="669290"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14.73</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14.33</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14.19</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13.70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13.87</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13.86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32" name="object 32"/>
          <p:cNvSpPr txBox="1"/>
          <p:nvPr/>
        </p:nvSpPr>
        <p:spPr>
          <a:xfrm>
            <a:off x="4255782" y="4873244"/>
            <a:ext cx="1774189" cy="1122680"/>
          </a:xfrm>
          <a:prstGeom prst="rect">
            <a:avLst/>
          </a:prstGeom>
        </p:spPr>
        <p:txBody>
          <a:bodyPr vert="horz" wrap="square" lIns="0" tIns="12700" rIns="0" bIns="0" rtlCol="0">
            <a:spAutoFit/>
          </a:bodyPr>
          <a:lstStyle/>
          <a:p>
            <a:pPr marL="12700">
              <a:lnSpc>
                <a:spcPct val="100000"/>
              </a:lnSpc>
              <a:spcBef>
                <a:spcPts val="100"/>
              </a:spcBef>
              <a:tabLst>
                <a:tab pos="840740" algn="l"/>
              </a:tabLst>
            </a:pPr>
            <a:r>
              <a:rPr sz="1200" dirty="0">
                <a:solidFill>
                  <a:srgbClr val="5E514D"/>
                </a:solidFill>
                <a:latin typeface="Courier New"/>
                <a:cs typeface="Courier New"/>
              </a:rPr>
              <a:t>45.62</a:t>
            </a:r>
            <a:r>
              <a:rPr sz="1200" spc="5" dirty="0">
                <a:solidFill>
                  <a:srgbClr val="5E514D"/>
                </a:solidFill>
                <a:latin typeface="Courier New"/>
                <a:cs typeface="Courier New"/>
              </a:rPr>
              <a:t> </a:t>
            </a:r>
            <a:r>
              <a:rPr sz="1200" dirty="0">
                <a:solidFill>
                  <a:srgbClr val="5E514D"/>
                </a:solidFill>
                <a:latin typeface="Courier New"/>
                <a:cs typeface="Courier New"/>
              </a:rPr>
              <a:t>|	9.072693</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tabLst>
                <a:tab pos="840740" algn="l"/>
              </a:tabLst>
            </a:pPr>
            <a:r>
              <a:rPr sz="1200" dirty="0">
                <a:solidFill>
                  <a:srgbClr val="5E514D"/>
                </a:solidFill>
                <a:latin typeface="Courier New"/>
                <a:cs typeface="Courier New"/>
              </a:rPr>
              <a:t>45.55</a:t>
            </a:r>
            <a:r>
              <a:rPr sz="1200" spc="5" dirty="0">
                <a:solidFill>
                  <a:srgbClr val="5E514D"/>
                </a:solidFill>
                <a:latin typeface="Courier New"/>
                <a:cs typeface="Courier New"/>
              </a:rPr>
              <a:t> </a:t>
            </a:r>
            <a:r>
              <a:rPr sz="1200" dirty="0">
                <a:solidFill>
                  <a:srgbClr val="5E514D"/>
                </a:solidFill>
                <a:latin typeface="Courier New"/>
                <a:cs typeface="Courier New"/>
              </a:rPr>
              <a:t>|	9.071553</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tabLst>
                <a:tab pos="840740" algn="l"/>
              </a:tabLst>
            </a:pPr>
            <a:r>
              <a:rPr sz="1200" dirty="0">
                <a:solidFill>
                  <a:srgbClr val="5E514D"/>
                </a:solidFill>
                <a:latin typeface="Courier New"/>
                <a:cs typeface="Courier New"/>
              </a:rPr>
              <a:t>45.29</a:t>
            </a:r>
            <a:r>
              <a:rPr sz="1200" spc="5" dirty="0">
                <a:solidFill>
                  <a:srgbClr val="5E514D"/>
                </a:solidFill>
                <a:latin typeface="Courier New"/>
                <a:cs typeface="Courier New"/>
              </a:rPr>
              <a:t> </a:t>
            </a:r>
            <a:r>
              <a:rPr sz="1200" dirty="0">
                <a:solidFill>
                  <a:srgbClr val="5E514D"/>
                </a:solidFill>
                <a:latin typeface="Courier New"/>
                <a:cs typeface="Courier New"/>
              </a:rPr>
              <a:t>|	9.068044</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tabLst>
                <a:tab pos="840740" algn="l"/>
              </a:tabLst>
            </a:pPr>
            <a:r>
              <a:rPr sz="1200" dirty="0">
                <a:solidFill>
                  <a:srgbClr val="5E514D"/>
                </a:solidFill>
                <a:latin typeface="Courier New"/>
                <a:cs typeface="Courier New"/>
              </a:rPr>
              <a:t>45.08</a:t>
            </a:r>
            <a:r>
              <a:rPr sz="1200" spc="5" dirty="0">
                <a:solidFill>
                  <a:srgbClr val="5E514D"/>
                </a:solidFill>
                <a:latin typeface="Courier New"/>
                <a:cs typeface="Courier New"/>
              </a:rPr>
              <a:t> </a:t>
            </a:r>
            <a:r>
              <a:rPr sz="1200" dirty="0">
                <a:solidFill>
                  <a:srgbClr val="5E514D"/>
                </a:solidFill>
                <a:latin typeface="Courier New"/>
                <a:cs typeface="Courier New"/>
              </a:rPr>
              <a:t>|	9.069259</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tabLst>
                <a:tab pos="840740" algn="l"/>
              </a:tabLst>
            </a:pPr>
            <a:r>
              <a:rPr sz="1200" dirty="0">
                <a:solidFill>
                  <a:srgbClr val="5E514D"/>
                </a:solidFill>
                <a:latin typeface="Courier New"/>
                <a:cs typeface="Courier New"/>
              </a:rPr>
              <a:t>44.81</a:t>
            </a:r>
            <a:r>
              <a:rPr sz="1200" spc="5" dirty="0">
                <a:solidFill>
                  <a:srgbClr val="5E514D"/>
                </a:solidFill>
                <a:latin typeface="Courier New"/>
                <a:cs typeface="Courier New"/>
              </a:rPr>
              <a:t> </a:t>
            </a:r>
            <a:r>
              <a:rPr sz="1200" dirty="0">
                <a:solidFill>
                  <a:srgbClr val="5E514D"/>
                </a:solidFill>
                <a:latin typeface="Courier New"/>
                <a:cs typeface="Courier New"/>
              </a:rPr>
              <a:t>|	9.071591</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tabLst>
                <a:tab pos="840740" algn="l"/>
              </a:tabLst>
            </a:pPr>
            <a:r>
              <a:rPr sz="1200" dirty="0">
                <a:solidFill>
                  <a:srgbClr val="5E514D"/>
                </a:solidFill>
                <a:latin typeface="Courier New"/>
                <a:cs typeface="Courier New"/>
              </a:rPr>
              <a:t>44.67</a:t>
            </a:r>
            <a:r>
              <a:rPr sz="1200" spc="5" dirty="0">
                <a:solidFill>
                  <a:srgbClr val="5E514D"/>
                </a:solidFill>
                <a:latin typeface="Courier New"/>
                <a:cs typeface="Courier New"/>
              </a:rPr>
              <a:t> </a:t>
            </a:r>
            <a:r>
              <a:rPr sz="1200" dirty="0">
                <a:solidFill>
                  <a:srgbClr val="5E514D"/>
                </a:solidFill>
                <a:latin typeface="Courier New"/>
                <a:cs typeface="Courier New"/>
              </a:rPr>
              <a:t>|	9.067146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33" name="object 33"/>
          <p:cNvSpPr txBox="1"/>
          <p:nvPr/>
        </p:nvSpPr>
        <p:spPr>
          <a:xfrm>
            <a:off x="6373507" y="4873244"/>
            <a:ext cx="577215"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6.65</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6.60</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6.56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6.48</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390"/>
              </a:lnSpc>
            </a:pPr>
            <a:r>
              <a:rPr sz="1200" dirty="0">
                <a:solidFill>
                  <a:srgbClr val="5E514D"/>
                </a:solidFill>
                <a:latin typeface="Courier New"/>
                <a:cs typeface="Courier New"/>
              </a:rPr>
              <a:t>6.47</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a:p>
            <a:pPr marL="12700">
              <a:lnSpc>
                <a:spcPts val="1415"/>
              </a:lnSpc>
            </a:pPr>
            <a:r>
              <a:rPr sz="1200" dirty="0">
                <a:solidFill>
                  <a:srgbClr val="5E514D"/>
                </a:solidFill>
                <a:latin typeface="Courier New"/>
                <a:cs typeface="Courier New"/>
              </a:rPr>
              <a:t>6.46</a:t>
            </a:r>
            <a:r>
              <a:rPr sz="1200" spc="-95" dirty="0">
                <a:solidFill>
                  <a:srgbClr val="5E514D"/>
                </a:solidFill>
                <a:latin typeface="Courier New"/>
                <a:cs typeface="Courier New"/>
              </a:rPr>
              <a:t> </a:t>
            </a:r>
            <a:r>
              <a:rPr sz="1200" dirty="0">
                <a:solidFill>
                  <a:srgbClr val="5E514D"/>
                </a:solidFill>
                <a:latin typeface="Courier New"/>
                <a:cs typeface="Courier New"/>
              </a:rPr>
              <a:t>|</a:t>
            </a:r>
            <a:endParaRPr sz="1200">
              <a:latin typeface="Courier New"/>
              <a:cs typeface="Courier New"/>
            </a:endParaRPr>
          </a:p>
        </p:txBody>
      </p:sp>
      <p:sp>
        <p:nvSpPr>
          <p:cNvPr id="34" name="object 34"/>
          <p:cNvSpPr txBox="1"/>
          <p:nvPr/>
        </p:nvSpPr>
        <p:spPr>
          <a:xfrm>
            <a:off x="7294257" y="4873244"/>
            <a:ext cx="393700"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8.7%</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8.6%</a:t>
            </a:r>
            <a:endParaRPr sz="1200">
              <a:latin typeface="Courier New"/>
              <a:cs typeface="Courier New"/>
            </a:endParaRPr>
          </a:p>
          <a:p>
            <a:pPr marL="12700">
              <a:lnSpc>
                <a:spcPts val="1415"/>
              </a:lnSpc>
            </a:pPr>
            <a:r>
              <a:rPr sz="1200" dirty="0">
                <a:solidFill>
                  <a:srgbClr val="5E514D"/>
                </a:solidFill>
                <a:latin typeface="Courier New"/>
                <a:cs typeface="Courier New"/>
              </a:rPr>
              <a:t>8.5%</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8.4%</a:t>
            </a:r>
            <a:endParaRPr sz="1200">
              <a:latin typeface="Courier New"/>
              <a:cs typeface="Courier New"/>
            </a:endParaRPr>
          </a:p>
          <a:p>
            <a:pPr marL="12700">
              <a:lnSpc>
                <a:spcPts val="1390"/>
              </a:lnSpc>
            </a:pPr>
            <a:r>
              <a:rPr sz="1200" dirty="0">
                <a:solidFill>
                  <a:srgbClr val="5E514D"/>
                </a:solidFill>
                <a:latin typeface="Courier New"/>
                <a:cs typeface="Courier New"/>
              </a:rPr>
              <a:t>8.4%</a:t>
            </a:r>
            <a:endParaRPr sz="1200">
              <a:latin typeface="Courier New"/>
              <a:cs typeface="Courier New"/>
            </a:endParaRPr>
          </a:p>
          <a:p>
            <a:pPr marL="12700">
              <a:lnSpc>
                <a:spcPts val="1415"/>
              </a:lnSpc>
            </a:pPr>
            <a:r>
              <a:rPr sz="1200" dirty="0">
                <a:solidFill>
                  <a:srgbClr val="5E514D"/>
                </a:solidFill>
                <a:latin typeface="Courier New"/>
                <a:cs typeface="Courier New"/>
              </a:rPr>
              <a:t>8.4%</a:t>
            </a:r>
            <a:endParaRPr sz="1200">
              <a:latin typeface="Courier New"/>
              <a:cs typeface="Courier New"/>
            </a:endParaRPr>
          </a:p>
        </p:txBody>
      </p:sp>
      <p:sp>
        <p:nvSpPr>
          <p:cNvPr id="35" name="object 35"/>
          <p:cNvSpPr txBox="1"/>
          <p:nvPr/>
        </p:nvSpPr>
        <p:spPr>
          <a:xfrm>
            <a:off x="7754598" y="4873244"/>
            <a:ext cx="762635" cy="112268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nid.63</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nid.62</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nid.68</a:t>
            </a:r>
            <a:endParaRPr sz="1200">
              <a:latin typeface="Courier New"/>
              <a:cs typeface="Courier New"/>
            </a:endParaRPr>
          </a:p>
          <a:p>
            <a:pPr marL="12700">
              <a:lnSpc>
                <a:spcPts val="1415"/>
              </a:lnSpc>
              <a:spcBef>
                <a:spcPts val="70"/>
              </a:spcBef>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nid.70</a:t>
            </a:r>
            <a:endParaRPr sz="1200">
              <a:latin typeface="Courier New"/>
              <a:cs typeface="Courier New"/>
            </a:endParaRPr>
          </a:p>
          <a:p>
            <a:pPr marL="12700">
              <a:lnSpc>
                <a:spcPts val="1390"/>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nid.69</a:t>
            </a:r>
            <a:endParaRPr sz="1200">
              <a:latin typeface="Courier New"/>
              <a:cs typeface="Courier New"/>
            </a:endParaRPr>
          </a:p>
          <a:p>
            <a:pPr marL="12700">
              <a:lnSpc>
                <a:spcPts val="1415"/>
              </a:lnSpc>
            </a:pPr>
            <a:r>
              <a:rPr sz="1200" dirty="0">
                <a:solidFill>
                  <a:srgbClr val="5E514D"/>
                </a:solidFill>
                <a:latin typeface="Courier New"/>
                <a:cs typeface="Courier New"/>
              </a:rPr>
              <a:t>|</a:t>
            </a:r>
            <a:r>
              <a:rPr sz="1200" spc="-95" dirty="0">
                <a:solidFill>
                  <a:srgbClr val="5E514D"/>
                </a:solidFill>
                <a:latin typeface="Courier New"/>
                <a:cs typeface="Courier New"/>
              </a:rPr>
              <a:t> </a:t>
            </a:r>
            <a:r>
              <a:rPr sz="1200" dirty="0">
                <a:solidFill>
                  <a:srgbClr val="5E514D"/>
                </a:solidFill>
                <a:latin typeface="Courier New"/>
                <a:cs typeface="Courier New"/>
              </a:rPr>
              <a:t>nid.71</a:t>
            </a:r>
            <a:endParaRPr sz="1200">
              <a:latin typeface="Courier New"/>
              <a:cs typeface="Courier New"/>
            </a:endParaRPr>
          </a:p>
        </p:txBody>
      </p:sp>
      <p:sp>
        <p:nvSpPr>
          <p:cNvPr id="36" name="object 36"/>
          <p:cNvSpPr txBox="1"/>
          <p:nvPr/>
        </p:nvSpPr>
        <p:spPr>
          <a:xfrm>
            <a:off x="1953907" y="5979667"/>
            <a:ext cx="7207884"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E514D"/>
                </a:solidFill>
                <a:latin typeface="Courier New"/>
                <a:cs typeface="Courier New"/>
              </a:rPr>
              <a:t>|=============================================================================</a:t>
            </a:r>
            <a:endParaRPr sz="1200">
              <a:latin typeface="Courier New"/>
              <a:cs typeface="Courier New"/>
            </a:endParaRPr>
          </a:p>
        </p:txBody>
      </p:sp>
      <p:sp>
        <p:nvSpPr>
          <p:cNvPr id="37" name="object 37"/>
          <p:cNvSpPr txBox="1">
            <a:spLocks noGrp="1"/>
          </p:cNvSpPr>
          <p:nvPr>
            <p:ph type="title"/>
          </p:nvPr>
        </p:nvSpPr>
        <p:spPr>
          <a:xfrm>
            <a:off x="459740" y="334771"/>
            <a:ext cx="8822055" cy="574040"/>
          </a:xfrm>
          <a:prstGeom prst="rect">
            <a:avLst/>
          </a:prstGeom>
        </p:spPr>
        <p:txBody>
          <a:bodyPr vert="horz" wrap="square" lIns="0" tIns="12700" rIns="0" bIns="0" rtlCol="0">
            <a:spAutoFit/>
          </a:bodyPr>
          <a:lstStyle/>
          <a:p>
            <a:pPr marL="12700">
              <a:lnSpc>
                <a:spcPct val="100000"/>
              </a:lnSpc>
              <a:spcBef>
                <a:spcPts val="100"/>
              </a:spcBef>
            </a:pPr>
            <a:r>
              <a:rPr spc="-30" dirty="0"/>
              <a:t>Example </a:t>
            </a:r>
            <a:r>
              <a:rPr spc="-60" dirty="0"/>
              <a:t>Traffic </a:t>
            </a:r>
            <a:r>
              <a:rPr spc="-25" dirty="0"/>
              <a:t>From </a:t>
            </a:r>
            <a:r>
              <a:rPr spc="-20" dirty="0"/>
              <a:t>an </a:t>
            </a:r>
            <a:r>
              <a:rPr spc="-35" dirty="0"/>
              <a:t>MPI+OpenMP</a:t>
            </a:r>
            <a:r>
              <a:rPr spc="-310" dirty="0"/>
              <a:t> </a:t>
            </a:r>
            <a:r>
              <a:rPr spc="-25" dirty="0"/>
              <a:t>Run</a:t>
            </a:r>
          </a:p>
        </p:txBody>
      </p:sp>
    </p:spTree>
    <p:extLst>
      <p:ext uri="{BB962C8B-B14F-4D97-AF65-F5344CB8AC3E}">
        <p14:creationId xmlns:p14="http://schemas.microsoft.com/office/powerpoint/2010/main" val="4016519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6939" y="1225803"/>
            <a:ext cx="10561955" cy="455168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2200" dirty="0">
                <a:solidFill>
                  <a:srgbClr val="5E514D"/>
                </a:solidFill>
                <a:latin typeface="Arial"/>
                <a:cs typeface="Arial"/>
              </a:rPr>
              <a:t>Focus on </a:t>
            </a:r>
            <a:r>
              <a:rPr sz="2200" spc="-5" dirty="0">
                <a:solidFill>
                  <a:srgbClr val="5E514D"/>
                </a:solidFill>
                <a:latin typeface="Arial"/>
                <a:cs typeface="Arial"/>
              </a:rPr>
              <a:t>whole </a:t>
            </a:r>
            <a:r>
              <a:rPr sz="2200" dirty="0">
                <a:solidFill>
                  <a:srgbClr val="5E514D"/>
                </a:solidFill>
                <a:latin typeface="Arial"/>
                <a:cs typeface="Arial"/>
              </a:rPr>
              <a:t>program</a:t>
            </a:r>
            <a:r>
              <a:rPr sz="2200" spc="5" dirty="0">
                <a:solidFill>
                  <a:srgbClr val="5E514D"/>
                </a:solidFill>
                <a:latin typeface="Arial"/>
                <a:cs typeface="Arial"/>
              </a:rPr>
              <a:t> </a:t>
            </a:r>
            <a:r>
              <a:rPr sz="2200" spc="-5" dirty="0">
                <a:solidFill>
                  <a:srgbClr val="5E514D"/>
                </a:solidFill>
                <a:latin typeface="Arial"/>
                <a:cs typeface="Arial"/>
              </a:rPr>
              <a:t>analysis</a:t>
            </a:r>
            <a:endParaRPr sz="2200">
              <a:latin typeface="Arial"/>
              <a:cs typeface="Arial"/>
            </a:endParaRPr>
          </a:p>
          <a:p>
            <a:pPr>
              <a:lnSpc>
                <a:spcPct val="100000"/>
              </a:lnSpc>
              <a:buClr>
                <a:srgbClr val="5E514D"/>
              </a:buClr>
              <a:buFont typeface="Arial"/>
              <a:buChar char="•"/>
            </a:pPr>
            <a:endParaRPr sz="2400">
              <a:latin typeface="Times New Roman"/>
              <a:cs typeface="Times New Roman"/>
            </a:endParaRPr>
          </a:p>
          <a:p>
            <a:pPr marL="241300" marR="5080" indent="-228600">
              <a:lnSpc>
                <a:spcPct val="68200"/>
              </a:lnSpc>
              <a:spcBef>
                <a:spcPts val="1535"/>
              </a:spcBef>
              <a:buChar char="•"/>
              <a:tabLst>
                <a:tab pos="240665" algn="l"/>
                <a:tab pos="241300" algn="l"/>
              </a:tabLst>
            </a:pPr>
            <a:r>
              <a:rPr sz="2200" spc="-5" dirty="0">
                <a:solidFill>
                  <a:srgbClr val="5E514D"/>
                </a:solidFill>
                <a:latin typeface="Arial"/>
                <a:cs typeface="Arial"/>
              </a:rPr>
              <a:t>Reduce </a:t>
            </a:r>
            <a:r>
              <a:rPr sz="2200" dirty="0">
                <a:solidFill>
                  <a:srgbClr val="5E514D"/>
                </a:solidFill>
                <a:latin typeface="Arial"/>
                <a:cs typeface="Arial"/>
              </a:rPr>
              <a:t>the </a:t>
            </a:r>
            <a:r>
              <a:rPr sz="2200" spc="-5" dirty="0">
                <a:solidFill>
                  <a:srgbClr val="5E514D"/>
                </a:solidFill>
                <a:latin typeface="Arial"/>
                <a:cs typeface="Arial"/>
              </a:rPr>
              <a:t>time investment associated with porting </a:t>
            </a:r>
            <a:r>
              <a:rPr sz="2200" dirty="0">
                <a:solidFill>
                  <a:srgbClr val="5E514D"/>
                </a:solidFill>
                <a:latin typeface="Arial"/>
                <a:cs typeface="Arial"/>
              </a:rPr>
              <a:t>and </a:t>
            </a:r>
            <a:r>
              <a:rPr sz="2200" spc="-5" dirty="0">
                <a:solidFill>
                  <a:srgbClr val="5E514D"/>
                </a:solidFill>
                <a:latin typeface="Arial"/>
                <a:cs typeface="Arial"/>
              </a:rPr>
              <a:t>tuning applications </a:t>
            </a:r>
            <a:r>
              <a:rPr sz="2200" dirty="0">
                <a:solidFill>
                  <a:srgbClr val="5E514D"/>
                </a:solidFill>
                <a:latin typeface="Arial"/>
                <a:cs typeface="Arial"/>
              </a:rPr>
              <a:t>on new  and </a:t>
            </a:r>
            <a:r>
              <a:rPr sz="2200" spc="-5" dirty="0">
                <a:solidFill>
                  <a:srgbClr val="5E514D"/>
                </a:solidFill>
                <a:latin typeface="Arial"/>
                <a:cs typeface="Arial"/>
              </a:rPr>
              <a:t>existing Cray</a:t>
            </a:r>
            <a:r>
              <a:rPr sz="2200" dirty="0">
                <a:solidFill>
                  <a:srgbClr val="5E514D"/>
                </a:solidFill>
                <a:latin typeface="Arial"/>
                <a:cs typeface="Arial"/>
              </a:rPr>
              <a:t> systems</a:t>
            </a:r>
            <a:endParaRPr sz="2200">
              <a:latin typeface="Arial"/>
              <a:cs typeface="Arial"/>
            </a:endParaRPr>
          </a:p>
          <a:p>
            <a:pPr>
              <a:lnSpc>
                <a:spcPct val="100000"/>
              </a:lnSpc>
              <a:buClr>
                <a:srgbClr val="5E514D"/>
              </a:buClr>
              <a:buFont typeface="Arial"/>
              <a:buChar char="•"/>
            </a:pPr>
            <a:endParaRPr sz="2400">
              <a:latin typeface="Times New Roman"/>
              <a:cs typeface="Times New Roman"/>
            </a:endParaRPr>
          </a:p>
          <a:p>
            <a:pPr marL="241300" marR="192405" indent="-228600">
              <a:lnSpc>
                <a:spcPct val="71800"/>
              </a:lnSpc>
              <a:spcBef>
                <a:spcPts val="1465"/>
              </a:spcBef>
              <a:buChar char="•"/>
              <a:tabLst>
                <a:tab pos="240665" algn="l"/>
                <a:tab pos="241300" algn="l"/>
              </a:tabLst>
            </a:pPr>
            <a:r>
              <a:rPr sz="2200" spc="-5" dirty="0">
                <a:solidFill>
                  <a:srgbClr val="5E514D"/>
                </a:solidFill>
                <a:latin typeface="Arial"/>
                <a:cs typeface="Arial"/>
              </a:rPr>
              <a:t>Provide easy-to-use interfaces complimented with </a:t>
            </a:r>
            <a:r>
              <a:rPr sz="2200" dirty="0">
                <a:solidFill>
                  <a:srgbClr val="5E514D"/>
                </a:solidFill>
                <a:latin typeface="Arial"/>
                <a:cs typeface="Arial"/>
              </a:rPr>
              <a:t>a </a:t>
            </a:r>
            <a:r>
              <a:rPr sz="2200" spc="-5" dirty="0">
                <a:solidFill>
                  <a:srgbClr val="5E514D"/>
                </a:solidFill>
                <a:latin typeface="Arial"/>
                <a:cs typeface="Arial"/>
              </a:rPr>
              <a:t>wealth </a:t>
            </a:r>
            <a:r>
              <a:rPr sz="2200" dirty="0">
                <a:solidFill>
                  <a:srgbClr val="5E514D"/>
                </a:solidFill>
                <a:latin typeface="Arial"/>
                <a:cs typeface="Arial"/>
              </a:rPr>
              <a:t>of </a:t>
            </a:r>
            <a:r>
              <a:rPr sz="2200" spc="-5" dirty="0">
                <a:solidFill>
                  <a:srgbClr val="5E514D"/>
                </a:solidFill>
                <a:latin typeface="Arial"/>
                <a:cs typeface="Arial"/>
              </a:rPr>
              <a:t>capability when </a:t>
            </a:r>
            <a:r>
              <a:rPr sz="2200" dirty="0">
                <a:solidFill>
                  <a:srgbClr val="5E514D"/>
                </a:solidFill>
                <a:latin typeface="Arial"/>
                <a:cs typeface="Arial"/>
              </a:rPr>
              <a:t>you  need </a:t>
            </a:r>
            <a:r>
              <a:rPr sz="2200" spc="-5" dirty="0">
                <a:solidFill>
                  <a:srgbClr val="5E514D"/>
                </a:solidFill>
                <a:latin typeface="Arial"/>
                <a:cs typeface="Arial"/>
              </a:rPr>
              <a:t>it </a:t>
            </a:r>
            <a:r>
              <a:rPr sz="2200" dirty="0">
                <a:solidFill>
                  <a:srgbClr val="5E514D"/>
                </a:solidFill>
                <a:latin typeface="Arial"/>
                <a:cs typeface="Arial"/>
              </a:rPr>
              <a:t>for </a:t>
            </a:r>
            <a:r>
              <a:rPr sz="2200" spc="-5" dirty="0">
                <a:solidFill>
                  <a:srgbClr val="5E514D"/>
                </a:solidFill>
                <a:latin typeface="Arial"/>
                <a:cs typeface="Arial"/>
              </a:rPr>
              <a:t>analyzing </a:t>
            </a:r>
            <a:r>
              <a:rPr sz="2200" dirty="0">
                <a:solidFill>
                  <a:srgbClr val="5E514D"/>
                </a:solidFill>
                <a:latin typeface="Arial"/>
                <a:cs typeface="Arial"/>
              </a:rPr>
              <a:t>the most </a:t>
            </a:r>
            <a:r>
              <a:rPr sz="2200" spc="-5" dirty="0">
                <a:solidFill>
                  <a:srgbClr val="5E514D"/>
                </a:solidFill>
                <a:latin typeface="Arial"/>
                <a:cs typeface="Arial"/>
              </a:rPr>
              <a:t>critical production</a:t>
            </a:r>
            <a:r>
              <a:rPr sz="2200" spc="20" dirty="0">
                <a:solidFill>
                  <a:srgbClr val="5E514D"/>
                </a:solidFill>
                <a:latin typeface="Arial"/>
                <a:cs typeface="Arial"/>
              </a:rPr>
              <a:t> </a:t>
            </a:r>
            <a:r>
              <a:rPr sz="2200" dirty="0">
                <a:solidFill>
                  <a:srgbClr val="5E514D"/>
                </a:solidFill>
                <a:latin typeface="Arial"/>
                <a:cs typeface="Arial"/>
              </a:rPr>
              <a:t>codes</a:t>
            </a:r>
            <a:endParaRPr sz="2200">
              <a:latin typeface="Arial"/>
              <a:cs typeface="Arial"/>
            </a:endParaRPr>
          </a:p>
          <a:p>
            <a:pPr>
              <a:lnSpc>
                <a:spcPct val="100000"/>
              </a:lnSpc>
              <a:buClr>
                <a:srgbClr val="5E514D"/>
              </a:buClr>
              <a:buFont typeface="Arial"/>
              <a:buChar char="•"/>
            </a:pPr>
            <a:endParaRPr sz="2400">
              <a:latin typeface="Times New Roman"/>
              <a:cs typeface="Times New Roman"/>
            </a:endParaRPr>
          </a:p>
          <a:p>
            <a:pPr marL="241300" marR="208915" indent="-228600">
              <a:lnSpc>
                <a:spcPct val="68200"/>
              </a:lnSpc>
              <a:spcBef>
                <a:spcPts val="1535"/>
              </a:spcBef>
              <a:buChar char="•"/>
              <a:tabLst>
                <a:tab pos="240665" algn="l"/>
                <a:tab pos="241300" algn="l"/>
              </a:tabLst>
            </a:pPr>
            <a:r>
              <a:rPr sz="2200" spc="-10" dirty="0">
                <a:solidFill>
                  <a:srgbClr val="5E514D"/>
                </a:solidFill>
                <a:latin typeface="Arial"/>
                <a:cs typeface="Arial"/>
              </a:rPr>
              <a:t>Offer </a:t>
            </a:r>
            <a:r>
              <a:rPr sz="2200" spc="-5" dirty="0">
                <a:solidFill>
                  <a:srgbClr val="5E514D"/>
                </a:solidFill>
                <a:latin typeface="Arial"/>
                <a:cs typeface="Arial"/>
              </a:rPr>
              <a:t>analysis </a:t>
            </a:r>
            <a:r>
              <a:rPr sz="2200" dirty="0">
                <a:solidFill>
                  <a:srgbClr val="5E514D"/>
                </a:solidFill>
                <a:latin typeface="Arial"/>
                <a:cs typeface="Arial"/>
              </a:rPr>
              <a:t>and </a:t>
            </a:r>
            <a:r>
              <a:rPr sz="2200" spc="-5" dirty="0">
                <a:solidFill>
                  <a:srgbClr val="5E514D"/>
                </a:solidFill>
                <a:latin typeface="Arial"/>
                <a:cs typeface="Arial"/>
              </a:rPr>
              <a:t>recommendations </a:t>
            </a:r>
            <a:r>
              <a:rPr sz="2200" dirty="0">
                <a:solidFill>
                  <a:srgbClr val="5E514D"/>
                </a:solidFill>
                <a:latin typeface="Arial"/>
                <a:cs typeface="Arial"/>
              </a:rPr>
              <a:t>that focus on areas that </a:t>
            </a:r>
            <a:r>
              <a:rPr sz="2200" spc="-5" dirty="0">
                <a:solidFill>
                  <a:srgbClr val="5E514D"/>
                </a:solidFill>
                <a:latin typeface="Arial"/>
                <a:cs typeface="Arial"/>
              </a:rPr>
              <a:t>impact </a:t>
            </a:r>
            <a:r>
              <a:rPr sz="2200" dirty="0">
                <a:solidFill>
                  <a:srgbClr val="5E514D"/>
                </a:solidFill>
                <a:latin typeface="Arial"/>
                <a:cs typeface="Arial"/>
              </a:rPr>
              <a:t>performance  and </a:t>
            </a:r>
            <a:r>
              <a:rPr sz="2200" spc="-5" dirty="0">
                <a:solidFill>
                  <a:srgbClr val="5E514D"/>
                </a:solidFill>
                <a:latin typeface="Arial"/>
                <a:cs typeface="Arial"/>
              </a:rPr>
              <a:t>scaling, </a:t>
            </a:r>
            <a:r>
              <a:rPr sz="2200" dirty="0">
                <a:solidFill>
                  <a:srgbClr val="5E514D"/>
                </a:solidFill>
                <a:latin typeface="Arial"/>
                <a:cs typeface="Arial"/>
              </a:rPr>
              <a:t>such as</a:t>
            </a:r>
            <a:endParaRPr sz="2200">
              <a:latin typeface="Arial"/>
              <a:cs typeface="Arial"/>
            </a:endParaRPr>
          </a:p>
          <a:p>
            <a:pPr marL="698500" lvl="1" indent="-228600">
              <a:lnSpc>
                <a:spcPct val="100000"/>
              </a:lnSpc>
              <a:spcBef>
                <a:spcPts val="455"/>
              </a:spcBef>
              <a:buChar char="•"/>
              <a:tabLst>
                <a:tab pos="697865" algn="l"/>
                <a:tab pos="698500" algn="l"/>
              </a:tabLst>
            </a:pPr>
            <a:r>
              <a:rPr sz="2200" spc="-5" dirty="0">
                <a:solidFill>
                  <a:srgbClr val="5E514D"/>
                </a:solidFill>
                <a:latin typeface="Arial"/>
                <a:cs typeface="Arial"/>
              </a:rPr>
              <a:t>Imbalance</a:t>
            </a:r>
            <a:endParaRPr sz="2200">
              <a:latin typeface="Arial"/>
              <a:cs typeface="Arial"/>
            </a:endParaRPr>
          </a:p>
          <a:p>
            <a:pPr marL="698500" lvl="1" indent="-228600">
              <a:lnSpc>
                <a:spcPct val="100000"/>
              </a:lnSpc>
              <a:spcBef>
                <a:spcPts val="360"/>
              </a:spcBef>
              <a:buChar char="•"/>
              <a:tabLst>
                <a:tab pos="697865" algn="l"/>
                <a:tab pos="698500" algn="l"/>
              </a:tabLst>
            </a:pPr>
            <a:r>
              <a:rPr sz="2200" spc="-5" dirty="0">
                <a:solidFill>
                  <a:srgbClr val="5E514D"/>
                </a:solidFill>
                <a:latin typeface="Arial"/>
                <a:cs typeface="Arial"/>
              </a:rPr>
              <a:t>Communication </a:t>
            </a:r>
            <a:r>
              <a:rPr sz="2200" dirty="0">
                <a:solidFill>
                  <a:srgbClr val="5E514D"/>
                </a:solidFill>
                <a:latin typeface="Arial"/>
                <a:cs typeface="Arial"/>
              </a:rPr>
              <a:t>overhead and </a:t>
            </a:r>
            <a:r>
              <a:rPr sz="2200" spc="-5" dirty="0">
                <a:solidFill>
                  <a:srgbClr val="5E514D"/>
                </a:solidFill>
                <a:latin typeface="Arial"/>
                <a:cs typeface="Arial"/>
              </a:rPr>
              <a:t>inefficiencies</a:t>
            </a:r>
            <a:endParaRPr sz="2200">
              <a:latin typeface="Arial"/>
              <a:cs typeface="Arial"/>
            </a:endParaRPr>
          </a:p>
          <a:p>
            <a:pPr marL="698500" lvl="1" indent="-228600">
              <a:lnSpc>
                <a:spcPct val="100000"/>
              </a:lnSpc>
              <a:spcBef>
                <a:spcPts val="455"/>
              </a:spcBef>
              <a:buChar char="•"/>
              <a:tabLst>
                <a:tab pos="697865" algn="l"/>
                <a:tab pos="698500" algn="l"/>
              </a:tabLst>
            </a:pPr>
            <a:r>
              <a:rPr sz="2200" spc="-15" dirty="0">
                <a:solidFill>
                  <a:srgbClr val="5E514D"/>
                </a:solidFill>
                <a:latin typeface="Arial"/>
                <a:cs typeface="Arial"/>
              </a:rPr>
              <a:t>Vectorization </a:t>
            </a:r>
            <a:r>
              <a:rPr sz="2200" dirty="0">
                <a:solidFill>
                  <a:srgbClr val="5E514D"/>
                </a:solidFill>
                <a:latin typeface="Arial"/>
                <a:cs typeface="Arial"/>
              </a:rPr>
              <a:t>and memory </a:t>
            </a:r>
            <a:r>
              <a:rPr sz="2200" spc="-5" dirty="0">
                <a:solidFill>
                  <a:srgbClr val="5E514D"/>
                </a:solidFill>
                <a:latin typeface="Arial"/>
                <a:cs typeface="Arial"/>
              </a:rPr>
              <a:t>utilization</a:t>
            </a:r>
            <a:r>
              <a:rPr sz="2200" spc="10" dirty="0">
                <a:solidFill>
                  <a:srgbClr val="5E514D"/>
                </a:solidFill>
                <a:latin typeface="Arial"/>
                <a:cs typeface="Arial"/>
              </a:rPr>
              <a:t> </a:t>
            </a:r>
            <a:r>
              <a:rPr sz="2200" spc="-5" dirty="0">
                <a:solidFill>
                  <a:srgbClr val="5E514D"/>
                </a:solidFill>
                <a:latin typeface="Arial"/>
                <a:cs typeface="Arial"/>
              </a:rPr>
              <a:t>efficiency</a:t>
            </a:r>
            <a:endParaRPr sz="22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635" rIns="0" bIns="0" rtlCol="0">
            <a:spAutoFit/>
          </a:bodyPr>
          <a:lstStyle/>
          <a:p>
            <a:pPr marL="12700">
              <a:lnSpc>
                <a:spcPct val="100000"/>
              </a:lnSpc>
              <a:spcBef>
                <a:spcPts val="5"/>
              </a:spcBef>
            </a:pPr>
            <a:r>
              <a:rPr dirty="0"/>
              <a:t>© </a:t>
            </a:r>
            <a:r>
              <a:rPr spc="-10" dirty="0"/>
              <a:t>2019 </a:t>
            </a:r>
            <a:r>
              <a:rPr spc="-5" dirty="0"/>
              <a:t>Cray</a:t>
            </a:r>
            <a:r>
              <a:rPr spc="-75" dirty="0"/>
              <a:t> </a:t>
            </a:r>
            <a:r>
              <a:rPr spc="-5" dirty="0"/>
              <a:t>Inc.</a:t>
            </a:r>
          </a:p>
        </p:txBody>
      </p:sp>
      <p:sp>
        <p:nvSpPr>
          <p:cNvPr id="5" name="object 5"/>
          <p:cNvSpPr txBox="1"/>
          <p:nvPr/>
        </p:nvSpPr>
        <p:spPr>
          <a:xfrm>
            <a:off x="11554180" y="6544402"/>
            <a:ext cx="190500" cy="167640"/>
          </a:xfrm>
          <a:prstGeom prst="rect">
            <a:avLst/>
          </a:prstGeom>
        </p:spPr>
        <p:txBody>
          <a:bodyPr vert="horz" wrap="square" lIns="0" tIns="635" rIns="0" bIns="0" rtlCol="0">
            <a:spAutoFit/>
          </a:bodyPr>
          <a:lstStyle/>
          <a:p>
            <a:pPr marL="25400">
              <a:lnSpc>
                <a:spcPct val="100000"/>
              </a:lnSpc>
              <a:spcBef>
                <a:spcPts val="5"/>
              </a:spcBef>
            </a:pPr>
            <a:fld id="{81D60167-4931-47E6-BA6A-407CBD079E47}" type="slidenum">
              <a:rPr sz="1000" dirty="0">
                <a:solidFill>
                  <a:srgbClr val="998C87"/>
                </a:solidFill>
                <a:latin typeface="Arial"/>
                <a:cs typeface="Arial"/>
              </a:rPr>
              <a:t>24</a:t>
            </a:fld>
            <a:endParaRPr sz="1000">
              <a:latin typeface="Arial"/>
              <a:cs typeface="Arial"/>
            </a:endParaRPr>
          </a:p>
        </p:txBody>
      </p:sp>
      <p:sp>
        <p:nvSpPr>
          <p:cNvPr id="3" name="object 3"/>
          <p:cNvSpPr txBox="1">
            <a:spLocks noGrp="1"/>
          </p:cNvSpPr>
          <p:nvPr>
            <p:ph type="title"/>
          </p:nvPr>
        </p:nvSpPr>
        <p:spPr>
          <a:xfrm>
            <a:off x="459740" y="334771"/>
            <a:ext cx="7388859" cy="574040"/>
          </a:xfrm>
          <a:prstGeom prst="rect">
            <a:avLst/>
          </a:prstGeom>
        </p:spPr>
        <p:txBody>
          <a:bodyPr vert="horz" wrap="square" lIns="0" tIns="12700" rIns="0" bIns="0" rtlCol="0">
            <a:spAutoFit/>
          </a:bodyPr>
          <a:lstStyle/>
          <a:p>
            <a:pPr marL="12700">
              <a:lnSpc>
                <a:spcPct val="100000"/>
              </a:lnSpc>
              <a:spcBef>
                <a:spcPts val="100"/>
              </a:spcBef>
            </a:pPr>
            <a:r>
              <a:rPr spc="-30" dirty="0"/>
              <a:t>Summary </a:t>
            </a:r>
            <a:r>
              <a:rPr spc="-20" dirty="0"/>
              <a:t>of </a:t>
            </a:r>
            <a:r>
              <a:rPr spc="-25" dirty="0"/>
              <a:t>Cray </a:t>
            </a:r>
            <a:r>
              <a:rPr spc="-35" dirty="0"/>
              <a:t>Performance</a:t>
            </a:r>
            <a:r>
              <a:rPr spc="-254" dirty="0"/>
              <a:t> </a:t>
            </a:r>
            <a:r>
              <a:rPr spc="-110" dirty="0"/>
              <a:t>Tools</a:t>
            </a:r>
          </a:p>
        </p:txBody>
      </p:sp>
    </p:spTree>
    <p:extLst>
      <p:ext uri="{BB962C8B-B14F-4D97-AF65-F5344CB8AC3E}">
        <p14:creationId xmlns:p14="http://schemas.microsoft.com/office/powerpoint/2010/main" val="380208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Reveal</a:t>
            </a:r>
          </a:p>
        </p:txBody>
      </p:sp>
      <p:sp>
        <p:nvSpPr>
          <p:cNvPr id="6" name="Text Placeholder 5"/>
          <p:cNvSpPr>
            <a:spLocks noGrp="1"/>
          </p:cNvSpPr>
          <p:nvPr>
            <p:ph sz="quarter" idx="4294967295"/>
          </p:nvPr>
        </p:nvSpPr>
        <p:spPr>
          <a:xfrm>
            <a:off x="7010400" y="1295400"/>
            <a:ext cx="4747683" cy="5181600"/>
          </a:xfrm>
        </p:spPr>
        <p:txBody>
          <a:bodyPr>
            <a:normAutofit fontScale="92500" lnSpcReduction="10000"/>
          </a:bodyPr>
          <a:lstStyle/>
          <a:p>
            <a:r>
              <a:rPr lang="en-US" dirty="0"/>
              <a:t>Reduce effort associated with adding </a:t>
            </a:r>
            <a:r>
              <a:rPr lang="en-US" dirty="0" err="1"/>
              <a:t>OpenMP</a:t>
            </a:r>
            <a:r>
              <a:rPr lang="en-US" dirty="0"/>
              <a:t> to MPI programs</a:t>
            </a:r>
          </a:p>
          <a:p>
            <a:endParaRPr lang="en-US" dirty="0"/>
          </a:p>
          <a:p>
            <a:r>
              <a:rPr lang="en-US" dirty="0"/>
              <a:t>Get insight into optimizations performed by the Cray compiler</a:t>
            </a:r>
          </a:p>
          <a:p>
            <a:pPr marL="0" indent="-3048">
              <a:buNone/>
            </a:pPr>
            <a:endParaRPr lang="en-US" dirty="0"/>
          </a:p>
          <a:p>
            <a:r>
              <a:rPr lang="en-US" dirty="0"/>
              <a:t>Add OpenMP as a first step to parallelize loops that will target GPUs</a:t>
            </a:r>
          </a:p>
          <a:p>
            <a:endParaRPr lang="en-US" dirty="0"/>
          </a:p>
          <a:p>
            <a:r>
              <a:rPr lang="en-US" dirty="0"/>
              <a:t>Track requests to memory and evaluate the bandwidth contribution of objects within a program for loop tuning</a:t>
            </a:r>
          </a:p>
          <a:p>
            <a:endParaRPr lang="en-US" dirty="0"/>
          </a:p>
          <a:p>
            <a:endParaRPr lang="en-US" dirty="0"/>
          </a:p>
          <a:p>
            <a:endParaRPr lang="en-US" dirty="0"/>
          </a:p>
          <a:p>
            <a:endParaRPr lang="en-US" dirty="0"/>
          </a:p>
        </p:txBody>
      </p:sp>
      <p:pic>
        <p:nvPicPr>
          <p:cNvPr id="7" name="Picture 6"/>
          <p:cNvPicPr>
            <a:picLocks noChangeAspect="1"/>
          </p:cNvPicPr>
          <p:nvPr/>
        </p:nvPicPr>
        <p:blipFill>
          <a:blip r:embed="rId3"/>
          <a:stretch>
            <a:fillRect/>
          </a:stretch>
        </p:blipFill>
        <p:spPr>
          <a:xfrm>
            <a:off x="203202" y="1790403"/>
            <a:ext cx="4780921" cy="2682427"/>
          </a:xfrm>
          <a:prstGeom prst="rect">
            <a:avLst/>
          </a:prstGeom>
        </p:spPr>
      </p:pic>
      <p:pic>
        <p:nvPicPr>
          <p:cNvPr id="8" name="Picture 7"/>
          <p:cNvPicPr>
            <a:picLocks noChangeAspect="1"/>
          </p:cNvPicPr>
          <p:nvPr/>
        </p:nvPicPr>
        <p:blipFill>
          <a:blip r:embed="rId4"/>
          <a:stretch>
            <a:fillRect/>
          </a:stretch>
        </p:blipFill>
        <p:spPr>
          <a:xfrm>
            <a:off x="3309663" y="1434707"/>
            <a:ext cx="3678763" cy="3541103"/>
          </a:xfrm>
          <a:prstGeom prst="rect">
            <a:avLst/>
          </a:prstGeom>
        </p:spPr>
      </p:pic>
      <p:pic>
        <p:nvPicPr>
          <p:cNvPr id="9" name="Picture 8"/>
          <p:cNvPicPr>
            <a:picLocks noChangeAspect="1"/>
          </p:cNvPicPr>
          <p:nvPr/>
        </p:nvPicPr>
        <p:blipFill>
          <a:blip r:embed="rId5"/>
          <a:stretch>
            <a:fillRect/>
          </a:stretch>
        </p:blipFill>
        <p:spPr>
          <a:xfrm>
            <a:off x="3708650" y="4361369"/>
            <a:ext cx="2877356" cy="1947400"/>
          </a:xfrm>
          <a:prstGeom prst="rect">
            <a:avLst/>
          </a:prstGeom>
        </p:spPr>
      </p:pic>
      <p:pic>
        <p:nvPicPr>
          <p:cNvPr id="10" name="Picture 9"/>
          <p:cNvPicPr>
            <a:picLocks noChangeAspect="1"/>
          </p:cNvPicPr>
          <p:nvPr/>
        </p:nvPicPr>
        <p:blipFill>
          <a:blip r:embed="rId6"/>
          <a:stretch>
            <a:fillRect/>
          </a:stretch>
        </p:blipFill>
        <p:spPr>
          <a:xfrm>
            <a:off x="764067" y="4520245"/>
            <a:ext cx="2944581" cy="1248425"/>
          </a:xfrm>
          <a:prstGeom prst="rect">
            <a:avLst/>
          </a:prstGeom>
        </p:spPr>
      </p:pic>
      <p:pic>
        <p:nvPicPr>
          <p:cNvPr id="12" name="Picture 11"/>
          <p:cNvPicPr>
            <a:picLocks noChangeAspect="1"/>
          </p:cNvPicPr>
          <p:nvPr/>
        </p:nvPicPr>
        <p:blipFill>
          <a:blip r:embed="rId7"/>
          <a:stretch>
            <a:fillRect/>
          </a:stretch>
        </p:blipFill>
        <p:spPr>
          <a:xfrm>
            <a:off x="963643" y="918176"/>
            <a:ext cx="1881159" cy="831589"/>
          </a:xfrm>
          <a:prstGeom prst="rect">
            <a:avLst/>
          </a:prstGeom>
        </p:spPr>
      </p:pic>
      <p:sp>
        <p:nvSpPr>
          <p:cNvPr id="3" name="Slide Number Placeholder 2">
            <a:extLst>
              <a:ext uri="{FF2B5EF4-FFF2-40B4-BE49-F238E27FC236}">
                <a16:creationId xmlns:a16="http://schemas.microsoft.com/office/drawing/2014/main" id="{70607FFD-EAA1-CC46-95A0-D59B22F35A78}"/>
              </a:ext>
            </a:extLst>
          </p:cNvPr>
          <p:cNvSpPr>
            <a:spLocks noGrp="1"/>
          </p:cNvSpPr>
          <p:nvPr>
            <p:ph type="sldNum" sz="quarter" idx="12"/>
          </p:nvPr>
        </p:nvSpPr>
        <p:spPr/>
        <p:txBody>
          <a:bodyPr/>
          <a:lstStyle/>
          <a:p>
            <a:fld id="{A6A718CD-1F60-478A-BCD3-0DF9B7590A9B}" type="slidenum">
              <a:rPr lang="en-US" smtClean="0"/>
              <a:t>25</a:t>
            </a:fld>
            <a:endParaRPr lang="en-US" dirty="0"/>
          </a:p>
        </p:txBody>
      </p:sp>
    </p:spTree>
    <p:extLst>
      <p:ext uri="{BB962C8B-B14F-4D97-AF65-F5344CB8AC3E}">
        <p14:creationId xmlns:p14="http://schemas.microsoft.com/office/powerpoint/2010/main" val="390498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9C5F0-D56A-1748-BDFB-C53218113D94}"/>
              </a:ext>
            </a:extLst>
          </p:cNvPr>
          <p:cNvSpPr>
            <a:spLocks noGrp="1"/>
          </p:cNvSpPr>
          <p:nvPr>
            <p:ph idx="1"/>
          </p:nvPr>
        </p:nvSpPr>
        <p:spPr/>
        <p:txBody>
          <a:bodyPr>
            <a:normAutofit/>
          </a:bodyPr>
          <a:lstStyle/>
          <a:p>
            <a:pPr marL="457200" indent="-457200">
              <a:buFont typeface="+mj-lt"/>
              <a:buAutoNum type="arabicPeriod"/>
            </a:pPr>
            <a:r>
              <a:rPr lang="en-GB" dirty="0"/>
              <a:t>Identify key high-level loops</a:t>
            </a:r>
          </a:p>
          <a:p>
            <a:pPr marL="457200" indent="-457200">
              <a:buFont typeface="+mj-lt"/>
              <a:buAutoNum type="arabicPeriod"/>
            </a:pPr>
            <a:endParaRPr lang="en-GB" dirty="0"/>
          </a:p>
          <a:p>
            <a:pPr marL="457200" indent="-457200">
              <a:buFont typeface="+mj-lt"/>
              <a:buAutoNum type="arabicPeriod"/>
            </a:pPr>
            <a:r>
              <a:rPr lang="en-GB" dirty="0"/>
              <a:t>Perform parallel analysis and scoping</a:t>
            </a:r>
          </a:p>
          <a:p>
            <a:pPr marL="457200" indent="-457200">
              <a:buFont typeface="+mj-lt"/>
              <a:buAutoNum type="arabicPeriod"/>
            </a:pPr>
            <a:endParaRPr lang="en-GB" dirty="0"/>
          </a:p>
          <a:p>
            <a:pPr marL="457200" indent="-457200">
              <a:buFont typeface="+mj-lt"/>
              <a:buAutoNum type="arabicPeriod"/>
            </a:pPr>
            <a:r>
              <a:rPr lang="en-GB" dirty="0"/>
              <a:t>Add OpenMP directive layer of parallelism</a:t>
            </a:r>
          </a:p>
          <a:p>
            <a:pPr marL="457200" indent="-457200">
              <a:buFont typeface="+mj-lt"/>
              <a:buAutoNum type="arabicPeriod"/>
            </a:pPr>
            <a:endParaRPr lang="en-GB" dirty="0"/>
          </a:p>
          <a:p>
            <a:pPr marL="457200" indent="-457200">
              <a:buFont typeface="+mj-lt"/>
              <a:buAutoNum type="arabicPeriod"/>
            </a:pPr>
            <a:r>
              <a:rPr lang="en-GB" dirty="0" err="1"/>
              <a:t>Analyze</a:t>
            </a:r>
            <a:r>
              <a:rPr lang="en-GB" dirty="0"/>
              <a:t> performance for further optimization, specifically vectorization of innermost loops</a:t>
            </a:r>
          </a:p>
          <a:p>
            <a:pPr marL="457200" indent="-457200">
              <a:buFont typeface="+mj-lt"/>
              <a:buAutoNum type="arabicPeriod"/>
            </a:pPr>
            <a:endParaRPr lang="en-GB" dirty="0"/>
          </a:p>
          <a:p>
            <a:pPr marL="457200" indent="-457200">
              <a:buFont typeface="+mj-lt"/>
              <a:buAutoNum type="arabicPeriod"/>
            </a:pPr>
            <a:r>
              <a:rPr lang="en-GB" dirty="0"/>
              <a:t>Port parallel loops to GPU with OpenMP target directives</a:t>
            </a:r>
          </a:p>
          <a:p>
            <a:endParaRPr lang="en-US" dirty="0"/>
          </a:p>
        </p:txBody>
      </p:sp>
      <p:sp>
        <p:nvSpPr>
          <p:cNvPr id="2" name="Title 1">
            <a:extLst>
              <a:ext uri="{FF2B5EF4-FFF2-40B4-BE49-F238E27FC236}">
                <a16:creationId xmlns:a16="http://schemas.microsoft.com/office/drawing/2014/main" id="{2598A272-9C7D-F546-83C7-AB4D213DCB0A}"/>
              </a:ext>
            </a:extLst>
          </p:cNvPr>
          <p:cNvSpPr>
            <a:spLocks noGrp="1"/>
          </p:cNvSpPr>
          <p:nvPr>
            <p:ph type="title"/>
          </p:nvPr>
        </p:nvSpPr>
        <p:spPr/>
        <p:txBody>
          <a:bodyPr/>
          <a:lstStyle/>
          <a:p>
            <a:r>
              <a:rPr lang="en-GB" dirty="0"/>
              <a:t>Approach to Adding Parallelism</a:t>
            </a:r>
            <a:endParaRPr lang="en-US" dirty="0"/>
          </a:p>
        </p:txBody>
      </p:sp>
      <p:sp>
        <p:nvSpPr>
          <p:cNvPr id="4" name="Slide Number Placeholder 3">
            <a:extLst>
              <a:ext uri="{FF2B5EF4-FFF2-40B4-BE49-F238E27FC236}">
                <a16:creationId xmlns:a16="http://schemas.microsoft.com/office/drawing/2014/main" id="{00CB9BB6-1134-8F43-84A0-52FD119CE710}"/>
              </a:ext>
            </a:extLst>
          </p:cNvPr>
          <p:cNvSpPr>
            <a:spLocks noGrp="1"/>
          </p:cNvSpPr>
          <p:nvPr>
            <p:ph type="sldNum" sz="quarter" idx="4"/>
          </p:nvPr>
        </p:nvSpPr>
        <p:spPr/>
        <p:txBody>
          <a:bodyPr/>
          <a:lstStyle/>
          <a:p>
            <a:fld id="{7BCF1C08-1012-4F39-A433-500C6DCF2BD3}" type="slidenum">
              <a:rPr lang="en-US" smtClean="0"/>
              <a:pPr/>
              <a:t>26</a:t>
            </a:fld>
            <a:endParaRPr lang="en-US" dirty="0"/>
          </a:p>
        </p:txBody>
      </p:sp>
    </p:spTree>
    <p:extLst>
      <p:ext uri="{BB962C8B-B14F-4D97-AF65-F5344CB8AC3E}">
        <p14:creationId xmlns:p14="http://schemas.microsoft.com/office/powerpoint/2010/main" val="903999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Set up loop work estimates experiment with Cray compiler and Cray performance tools</a:t>
            </a:r>
          </a:p>
          <a:p>
            <a:pPr lvl="1"/>
            <a:r>
              <a:rPr lang="en-US" sz="2000" dirty="0" err="1">
                <a:latin typeface="Courier" charset="0"/>
                <a:ea typeface="Courier" charset="0"/>
                <a:cs typeface="Courier" charset="0"/>
              </a:rPr>
              <a:t>user@login</a:t>
            </a:r>
            <a:r>
              <a:rPr lang="en-US" sz="2000" dirty="0">
                <a:latin typeface="Courier" charset="0"/>
                <a:ea typeface="Courier" charset="0"/>
                <a:cs typeface="Courier" charset="0"/>
              </a:rPr>
              <a:t>&gt; module load </a:t>
            </a:r>
            <a:r>
              <a:rPr lang="en-US" sz="2000" dirty="0" err="1">
                <a:solidFill>
                  <a:schemeClr val="accent5"/>
                </a:solidFill>
                <a:latin typeface="Courier" charset="0"/>
                <a:ea typeface="Courier" charset="0"/>
                <a:cs typeface="Courier" charset="0"/>
              </a:rPr>
              <a:t>PrgEnv</a:t>
            </a:r>
            <a:r>
              <a:rPr lang="en-US" sz="2000" dirty="0">
                <a:solidFill>
                  <a:schemeClr val="accent5"/>
                </a:solidFill>
                <a:latin typeface="Courier" charset="0"/>
                <a:ea typeface="Courier" charset="0"/>
                <a:cs typeface="Courier" charset="0"/>
              </a:rPr>
              <a:t>-cray </a:t>
            </a:r>
            <a:r>
              <a:rPr lang="en-US" sz="2000" dirty="0" err="1">
                <a:solidFill>
                  <a:srgbClr val="005189"/>
                </a:solidFill>
                <a:latin typeface="Courier" charset="0"/>
                <a:ea typeface="Courier" charset="0"/>
                <a:cs typeface="Courier" charset="0"/>
              </a:rPr>
              <a:t>perftools</a:t>
            </a:r>
            <a:r>
              <a:rPr lang="en-US" sz="2000" dirty="0">
                <a:solidFill>
                  <a:srgbClr val="005189"/>
                </a:solidFill>
                <a:latin typeface="Courier" charset="0"/>
                <a:ea typeface="Courier" charset="0"/>
                <a:cs typeface="Courier" charset="0"/>
              </a:rPr>
              <a:t>-lite-loops</a:t>
            </a:r>
          </a:p>
          <a:p>
            <a:pPr marL="484620" lvl="1" indent="0">
              <a:buNone/>
            </a:pPr>
            <a:endParaRPr lang="en-US" dirty="0"/>
          </a:p>
          <a:p>
            <a:r>
              <a:rPr lang="en-US" dirty="0"/>
              <a:t>Build program with Cray program library </a:t>
            </a:r>
          </a:p>
          <a:p>
            <a:pPr lvl="1"/>
            <a:r>
              <a:rPr lang="en-US" dirty="0">
                <a:solidFill>
                  <a:schemeClr val="accent5"/>
                </a:solidFill>
                <a:latin typeface="Courier" charset="0"/>
                <a:ea typeface="Courier" charset="0"/>
                <a:cs typeface="Courier" charset="0"/>
              </a:rPr>
              <a:t>–h </a:t>
            </a:r>
            <a:r>
              <a:rPr lang="en-US" dirty="0" err="1">
                <a:solidFill>
                  <a:schemeClr val="accent5"/>
                </a:solidFill>
                <a:latin typeface="Courier" charset="0"/>
                <a:ea typeface="Courier" charset="0"/>
                <a:cs typeface="Courier" charset="0"/>
              </a:rPr>
              <a:t>pl</a:t>
            </a:r>
            <a:r>
              <a:rPr lang="en-US" dirty="0">
                <a:solidFill>
                  <a:schemeClr val="accent5"/>
                </a:solidFill>
                <a:latin typeface="Courier" charset="0"/>
                <a:ea typeface="Courier" charset="0"/>
                <a:cs typeface="Courier" charset="0"/>
              </a:rPr>
              <a:t>=/</a:t>
            </a:r>
            <a:r>
              <a:rPr lang="en-US" i="1" dirty="0" err="1">
                <a:solidFill>
                  <a:schemeClr val="accent5"/>
                </a:solidFill>
                <a:latin typeface="Courier" charset="0"/>
                <a:ea typeface="Courier" charset="0"/>
                <a:cs typeface="Courier" charset="0"/>
              </a:rPr>
              <a:t>full_path</a:t>
            </a:r>
            <a:r>
              <a:rPr lang="en-US" dirty="0">
                <a:solidFill>
                  <a:schemeClr val="accent5"/>
                </a:solidFill>
                <a:latin typeface="Courier" charset="0"/>
                <a:ea typeface="Courier" charset="0"/>
                <a:cs typeface="Courier" charset="0"/>
              </a:rPr>
              <a:t>/</a:t>
            </a:r>
            <a:r>
              <a:rPr lang="en-US" dirty="0" err="1">
                <a:solidFill>
                  <a:schemeClr val="accent5"/>
                </a:solidFill>
                <a:latin typeface="Courier" charset="0"/>
                <a:ea typeface="Courier" charset="0"/>
                <a:cs typeface="Courier" charset="0"/>
              </a:rPr>
              <a:t>program.pl</a:t>
            </a:r>
            <a:endParaRPr lang="en-US" dirty="0">
              <a:solidFill>
                <a:schemeClr val="accent5"/>
              </a:solidFill>
              <a:latin typeface="Courier" charset="0"/>
              <a:ea typeface="Courier" charset="0"/>
              <a:cs typeface="Courier" charset="0"/>
            </a:endParaRPr>
          </a:p>
          <a:p>
            <a:pPr lvl="1"/>
            <a:endParaRPr lang="en-US" dirty="0"/>
          </a:p>
          <a:p>
            <a:r>
              <a:rPr lang="en-US" dirty="0"/>
              <a:t>Run program to get loop work estimates</a:t>
            </a:r>
          </a:p>
          <a:p>
            <a:endParaRPr lang="en-US" dirty="0"/>
          </a:p>
        </p:txBody>
      </p:sp>
      <p:sp>
        <p:nvSpPr>
          <p:cNvPr id="2" name="Title 1"/>
          <p:cNvSpPr>
            <a:spLocks noGrp="1"/>
          </p:cNvSpPr>
          <p:nvPr>
            <p:ph type="title"/>
          </p:nvPr>
        </p:nvSpPr>
        <p:spPr/>
        <p:txBody>
          <a:bodyPr/>
          <a:lstStyle/>
          <a:p>
            <a:r>
              <a:rPr lang="en-US" dirty="0"/>
              <a:t>Collect Loop Work Estimates </a:t>
            </a:r>
          </a:p>
        </p:txBody>
      </p:sp>
      <p:sp>
        <p:nvSpPr>
          <p:cNvPr id="3" name="Slide Number Placeholder 2">
            <a:extLst>
              <a:ext uri="{FF2B5EF4-FFF2-40B4-BE49-F238E27FC236}">
                <a16:creationId xmlns:a16="http://schemas.microsoft.com/office/drawing/2014/main" id="{AABBD49B-FBFC-834C-80DA-F550CB47EDE7}"/>
              </a:ext>
            </a:extLst>
          </p:cNvPr>
          <p:cNvSpPr>
            <a:spLocks noGrp="1"/>
          </p:cNvSpPr>
          <p:nvPr>
            <p:ph type="sldNum" sz="quarter" idx="4"/>
          </p:nvPr>
        </p:nvSpPr>
        <p:spPr/>
        <p:txBody>
          <a:bodyPr/>
          <a:lstStyle/>
          <a:p>
            <a:fld id="{A6A718CD-1F60-478A-BCD3-0DF9B7590A9B}" type="slidenum">
              <a:rPr lang="en-US" smtClean="0"/>
              <a:pPr/>
              <a:t>27</a:t>
            </a:fld>
            <a:endParaRPr lang="en-US" dirty="0"/>
          </a:p>
        </p:txBody>
      </p:sp>
    </p:spTree>
    <p:extLst>
      <p:ext uri="{BB962C8B-B14F-4D97-AF65-F5344CB8AC3E}">
        <p14:creationId xmlns:p14="http://schemas.microsoft.com/office/powerpoint/2010/main" val="839070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Loop Statistics</a:t>
            </a:r>
          </a:p>
        </p:txBody>
      </p:sp>
      <p:sp>
        <p:nvSpPr>
          <p:cNvPr id="7" name="Content Placeholder 6"/>
          <p:cNvSpPr>
            <a:spLocks noGrp="1"/>
          </p:cNvSpPr>
          <p:nvPr>
            <p:ph sz="quarter" idx="4294967295"/>
          </p:nvPr>
        </p:nvSpPr>
        <p:spPr>
          <a:xfrm>
            <a:off x="526480" y="1193800"/>
            <a:ext cx="11056938" cy="4876800"/>
          </a:xfrm>
          <a:prstGeom prst="foldedCorner">
            <a:avLst/>
          </a:prstGeom>
          <a:solidFill>
            <a:srgbClr val="FAEF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marL="0" indent="0">
              <a:lnSpc>
                <a:spcPct val="80000"/>
              </a:lnSpc>
              <a:spcAft>
                <a:spcPts val="300"/>
              </a:spcAft>
              <a:buNone/>
            </a:pPr>
            <a:endParaRPr lang="en-US" sz="2800" dirty="0">
              <a:solidFill>
                <a:schemeClr val="tx1"/>
              </a:solidFill>
              <a:latin typeface="Courier"/>
              <a:cs typeface="Courier"/>
            </a:endParaRPr>
          </a:p>
          <a:p>
            <a:pPr marL="0" indent="0">
              <a:lnSpc>
                <a:spcPct val="80000"/>
              </a:lnSpc>
              <a:spcAft>
                <a:spcPts val="300"/>
              </a:spcAft>
              <a:buClr>
                <a:srgbClr val="DD7E0E"/>
              </a:buClr>
              <a:buNone/>
            </a:pPr>
            <a:endParaRPr lang="en-US" sz="1600" dirty="0">
              <a:solidFill>
                <a:schemeClr val="tx1"/>
              </a:solidFill>
              <a:latin typeface="Consolas"/>
              <a:cs typeface="Consolas"/>
            </a:endParaRPr>
          </a:p>
          <a:p>
            <a:pPr marL="0" indent="0">
              <a:lnSpc>
                <a:spcPct val="80000"/>
              </a:lnSpc>
              <a:spcAft>
                <a:spcPts val="300"/>
              </a:spcAft>
              <a:buClr>
                <a:srgbClr val="DD7E0E"/>
              </a:buClr>
              <a:buNone/>
            </a:pPr>
            <a:endParaRPr lang="en-US" sz="1600" dirty="0">
              <a:solidFill>
                <a:schemeClr val="tx1"/>
              </a:solidFill>
              <a:latin typeface="Consolas"/>
              <a:cs typeface="Consolas"/>
            </a:endParaRPr>
          </a:p>
          <a:p>
            <a:pPr marL="0" indent="0">
              <a:spcAft>
                <a:spcPts val="300"/>
              </a:spcAft>
              <a:buNone/>
            </a:pPr>
            <a:r>
              <a:rPr lang="en-US" sz="1600" dirty="0">
                <a:solidFill>
                  <a:schemeClr val="tx1"/>
                </a:solidFill>
                <a:latin typeface="Courier"/>
                <a:cs typeface="Courier"/>
              </a:rPr>
              <a:t>Table 2:  Loop Stats by Function</a:t>
            </a:r>
          </a:p>
          <a:p>
            <a:pPr marL="0" indent="0">
              <a:spcAft>
                <a:spcPts val="300"/>
              </a:spcAft>
              <a:buNone/>
            </a:pPr>
            <a:endParaRPr lang="en-US" sz="1600" dirty="0">
              <a:solidFill>
                <a:schemeClr val="tx1"/>
              </a:solidFill>
              <a:latin typeface="Courier"/>
              <a:cs typeface="Courier"/>
            </a:endParaRPr>
          </a:p>
          <a:p>
            <a:pPr marL="0" indent="0">
              <a:spcAft>
                <a:spcPts val="300"/>
              </a:spcAft>
              <a:buNone/>
            </a:pPr>
            <a:r>
              <a:rPr lang="en-US" sz="1600" dirty="0">
                <a:solidFill>
                  <a:schemeClr val="tx1"/>
                </a:solidFill>
                <a:latin typeface="Courier"/>
                <a:cs typeface="Courier"/>
              </a:rPr>
              <a:t>    Loop  |    Loop  |   Loop  |  Loop  |  Loop  |Function=/.LOOP[.]</a:t>
            </a:r>
          </a:p>
          <a:p>
            <a:pPr marL="0" indent="0">
              <a:spcAft>
                <a:spcPts val="300"/>
              </a:spcAft>
              <a:buNone/>
            </a:pPr>
            <a:r>
              <a:rPr lang="en-US" sz="1600" dirty="0">
                <a:solidFill>
                  <a:schemeClr val="tx1"/>
                </a:solidFill>
                <a:latin typeface="Courier"/>
                <a:cs typeface="Courier"/>
              </a:rPr>
              <a:t>    </a:t>
            </a:r>
            <a:r>
              <a:rPr lang="en-US" sz="1600" dirty="0" err="1">
                <a:solidFill>
                  <a:schemeClr val="tx1"/>
                </a:solidFill>
                <a:latin typeface="Courier"/>
                <a:cs typeface="Courier"/>
              </a:rPr>
              <a:t>Incl</a:t>
            </a:r>
            <a:r>
              <a:rPr lang="en-US" sz="1600" dirty="0">
                <a:solidFill>
                  <a:schemeClr val="tx1"/>
                </a:solidFill>
                <a:latin typeface="Courier"/>
                <a:cs typeface="Courier"/>
              </a:rPr>
              <a:t>  |     Hit  |  Trips  | Trips  | Trips  | PE=HIDE</a:t>
            </a:r>
          </a:p>
          <a:p>
            <a:pPr marL="0" indent="0">
              <a:spcAft>
                <a:spcPts val="300"/>
              </a:spcAft>
              <a:buNone/>
            </a:pPr>
            <a:r>
              <a:rPr lang="en-US" sz="1600" dirty="0">
                <a:solidFill>
                  <a:schemeClr val="tx1"/>
                </a:solidFill>
                <a:latin typeface="Courier"/>
                <a:cs typeface="Courier"/>
              </a:rPr>
              <a:t>    Time  |          |    </a:t>
            </a:r>
            <a:r>
              <a:rPr lang="en-US" sz="1600" dirty="0" err="1">
                <a:solidFill>
                  <a:schemeClr val="tx1"/>
                </a:solidFill>
                <a:latin typeface="Courier"/>
                <a:cs typeface="Courier"/>
              </a:rPr>
              <a:t>Avg</a:t>
            </a:r>
            <a:r>
              <a:rPr lang="en-US" sz="1600" dirty="0">
                <a:solidFill>
                  <a:schemeClr val="tx1"/>
                </a:solidFill>
                <a:latin typeface="Courier"/>
                <a:cs typeface="Courier"/>
              </a:rPr>
              <a:t>  |   Min  |   Max  |</a:t>
            </a:r>
          </a:p>
          <a:p>
            <a:pPr marL="0" indent="0">
              <a:spcAft>
                <a:spcPts val="300"/>
              </a:spcAft>
              <a:buNone/>
            </a:pPr>
            <a:r>
              <a:rPr lang="en-US" sz="1600" dirty="0">
                <a:solidFill>
                  <a:schemeClr val="tx1"/>
                </a:solidFill>
                <a:latin typeface="Courier"/>
                <a:cs typeface="Courier"/>
              </a:rPr>
              <a:t>   Total  |          |         |        |        |</a:t>
            </a:r>
          </a:p>
          <a:p>
            <a:pPr marL="0" indent="0">
              <a:spcAft>
                <a:spcPts val="300"/>
              </a:spcAft>
              <a:buNone/>
            </a:pPr>
            <a:r>
              <a:rPr lang="en-US" sz="1600" dirty="0">
                <a:solidFill>
                  <a:schemeClr val="tx1"/>
                </a:solidFill>
                <a:latin typeface="Courier"/>
                <a:cs typeface="Courier"/>
              </a:rPr>
              <a:t>|------------------------------------------------------------------------</a:t>
            </a:r>
          </a:p>
          <a:p>
            <a:pPr marL="0" indent="0">
              <a:spcAft>
                <a:spcPts val="300"/>
              </a:spcAft>
              <a:buNone/>
            </a:pPr>
            <a:r>
              <a:rPr lang="en-US" sz="1600" dirty="0">
                <a:solidFill>
                  <a:schemeClr val="accent5"/>
                </a:solidFill>
                <a:latin typeface="Courier"/>
                <a:cs typeface="Courier"/>
              </a:rPr>
              <a:t>| 8.995914 |      100 |      25 |      0 |     25 |sweepy_.LOOP.1.li.33</a:t>
            </a:r>
          </a:p>
          <a:p>
            <a:pPr marL="0" indent="0">
              <a:spcAft>
                <a:spcPts val="300"/>
              </a:spcAft>
              <a:buNone/>
            </a:pPr>
            <a:r>
              <a:rPr lang="en-US" sz="1600" dirty="0">
                <a:solidFill>
                  <a:schemeClr val="accent5"/>
                </a:solidFill>
                <a:latin typeface="Courier"/>
                <a:cs typeface="Courier"/>
              </a:rPr>
              <a:t>| 8.995604 |     2500 |      25 |      0 |     25 |sweepy_.LOOP.2.li.34</a:t>
            </a:r>
          </a:p>
          <a:p>
            <a:pPr marL="0" indent="0">
              <a:spcAft>
                <a:spcPts val="300"/>
              </a:spcAft>
              <a:buNone/>
            </a:pPr>
            <a:r>
              <a:rPr lang="en-US" sz="1600" dirty="0">
                <a:solidFill>
                  <a:schemeClr val="tx1"/>
                </a:solidFill>
                <a:latin typeface="Courier"/>
                <a:cs typeface="Courier"/>
              </a:rPr>
              <a:t>| 8.894750 |       50 |      25 |      0 |     25 |sweepz_.LOOP.05.li.49</a:t>
            </a:r>
          </a:p>
          <a:p>
            <a:pPr marL="0" indent="0">
              <a:spcAft>
                <a:spcPts val="300"/>
              </a:spcAft>
              <a:buNone/>
            </a:pPr>
            <a:r>
              <a:rPr lang="en-US" sz="1600" dirty="0">
                <a:solidFill>
                  <a:schemeClr val="tx1"/>
                </a:solidFill>
                <a:latin typeface="Courier"/>
                <a:cs typeface="Courier"/>
              </a:rPr>
              <a:t>| 8.894637 |     1250 |      25 |      0 |     25 |sweepz_.LOOP.06.li.50</a:t>
            </a:r>
          </a:p>
          <a:p>
            <a:pPr marL="0" indent="0">
              <a:spcAft>
                <a:spcPts val="300"/>
              </a:spcAft>
              <a:buNone/>
            </a:pPr>
            <a:r>
              <a:rPr lang="en-US" sz="1600" dirty="0">
                <a:solidFill>
                  <a:schemeClr val="tx1"/>
                </a:solidFill>
                <a:latin typeface="Courier"/>
                <a:cs typeface="Courier"/>
              </a:rPr>
              <a:t>| 4.420629 |       50 |      25 |      0 |     25 |sweepx2_.LOOP.1.li.29</a:t>
            </a:r>
          </a:p>
          <a:p>
            <a:pPr marL="0" indent="0">
              <a:spcAft>
                <a:spcPts val="300"/>
              </a:spcAft>
              <a:buNone/>
            </a:pPr>
            <a:r>
              <a:rPr lang="en-US" sz="1600" dirty="0">
                <a:solidFill>
                  <a:schemeClr val="tx1"/>
                </a:solidFill>
                <a:latin typeface="Courier"/>
                <a:cs typeface="Courier"/>
              </a:rPr>
              <a:t>| 4.420536 |     1250 |      25 |      0 |     25 |sweepx2_.LOOP.2.li.30</a:t>
            </a:r>
          </a:p>
          <a:p>
            <a:pPr marL="0" indent="0">
              <a:spcAft>
                <a:spcPts val="300"/>
              </a:spcAft>
              <a:buNone/>
            </a:pPr>
            <a:r>
              <a:rPr lang="en-US" sz="1600" dirty="0">
                <a:solidFill>
                  <a:schemeClr val="tx1"/>
                </a:solidFill>
                <a:latin typeface="Courier"/>
                <a:cs typeface="Courier"/>
              </a:rPr>
              <a:t>| 4.387534 |       50 |      25 |      0 |     25 |sweepx1_.LOOP.1.li.29</a:t>
            </a:r>
          </a:p>
          <a:p>
            <a:pPr marL="0" indent="0">
              <a:spcAft>
                <a:spcPts val="300"/>
              </a:spcAft>
              <a:buNone/>
            </a:pPr>
            <a:r>
              <a:rPr lang="en-US" sz="1600" dirty="0">
                <a:solidFill>
                  <a:schemeClr val="tx1"/>
                </a:solidFill>
                <a:latin typeface="Courier"/>
                <a:cs typeface="Courier"/>
              </a:rPr>
              <a:t>| 4.387457 |     1250 |      25 |      0 |     25 |sweepx1_.LOOP.2.li.30</a:t>
            </a:r>
          </a:p>
          <a:p>
            <a:pPr marL="0" indent="0">
              <a:spcAft>
                <a:spcPts val="300"/>
              </a:spcAft>
              <a:buNone/>
            </a:pPr>
            <a:r>
              <a:rPr lang="en-US" sz="1600" dirty="0">
                <a:solidFill>
                  <a:schemeClr val="tx1"/>
                </a:solidFill>
                <a:latin typeface="Courier"/>
                <a:cs typeface="Courier"/>
              </a:rPr>
              <a:t>| 2.523214 |   187500 |     107 |      0 |    107 |riemann_.LOOP.2.li.63</a:t>
            </a:r>
          </a:p>
          <a:p>
            <a:pPr marL="0" indent="0">
              <a:spcAft>
                <a:spcPts val="300"/>
              </a:spcAft>
              <a:buNone/>
            </a:pPr>
            <a:endParaRPr lang="en-US" sz="1600" dirty="0">
              <a:solidFill>
                <a:schemeClr val="tx1"/>
              </a:solidFill>
              <a:latin typeface="Courier"/>
              <a:cs typeface="Courier"/>
            </a:endParaRPr>
          </a:p>
        </p:txBody>
      </p:sp>
      <p:sp>
        <p:nvSpPr>
          <p:cNvPr id="3" name="Slide Number Placeholder 2">
            <a:extLst>
              <a:ext uri="{FF2B5EF4-FFF2-40B4-BE49-F238E27FC236}">
                <a16:creationId xmlns:a16="http://schemas.microsoft.com/office/drawing/2014/main" id="{F091AF97-5C29-A04D-872D-51FD5EFEDB57}"/>
              </a:ext>
            </a:extLst>
          </p:cNvPr>
          <p:cNvSpPr>
            <a:spLocks noGrp="1"/>
          </p:cNvSpPr>
          <p:nvPr>
            <p:ph type="sldNum" sz="quarter" idx="12"/>
          </p:nvPr>
        </p:nvSpPr>
        <p:spPr/>
        <p:txBody>
          <a:bodyPr/>
          <a:lstStyle/>
          <a:p>
            <a:fld id="{A6A718CD-1F60-478A-BCD3-0DF9B7590A9B}" type="slidenum">
              <a:rPr lang="en-US" smtClean="0"/>
              <a:t>28</a:t>
            </a:fld>
            <a:endParaRPr lang="en-US" dirty="0"/>
          </a:p>
        </p:txBody>
      </p:sp>
    </p:spTree>
    <p:extLst>
      <p:ext uri="{BB962C8B-B14F-4D97-AF65-F5344CB8AC3E}">
        <p14:creationId xmlns:p14="http://schemas.microsoft.com/office/powerpoint/2010/main" val="3075381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Use program library created by CCE when program was built, and directory created by </a:t>
            </a:r>
            <a:r>
              <a:rPr lang="en-US" dirty="0" err="1"/>
              <a:t>perftools</a:t>
            </a:r>
            <a:r>
              <a:rPr lang="en-US" dirty="0"/>
              <a:t>-lite-loops experiment as input to reveal:</a:t>
            </a:r>
          </a:p>
          <a:p>
            <a:pPr marL="484620" lvl="1" indent="0">
              <a:buNone/>
            </a:pPr>
            <a:endParaRPr lang="en-US" dirty="0"/>
          </a:p>
          <a:p>
            <a:pPr lvl="1"/>
            <a:r>
              <a:rPr lang="en-US" dirty="0" err="1">
                <a:solidFill>
                  <a:schemeClr val="accent5"/>
                </a:solidFill>
                <a:latin typeface="Courier" charset="0"/>
                <a:ea typeface="Courier" charset="0"/>
                <a:cs typeface="Courier" charset="0"/>
              </a:rPr>
              <a:t>user@login</a:t>
            </a:r>
            <a:r>
              <a:rPr lang="en-US" dirty="0">
                <a:solidFill>
                  <a:schemeClr val="accent5"/>
                </a:solidFill>
                <a:latin typeface="Courier" charset="0"/>
                <a:ea typeface="Courier" charset="0"/>
                <a:cs typeface="Courier" charset="0"/>
              </a:rPr>
              <a:t>&gt; reveal </a:t>
            </a:r>
            <a:r>
              <a:rPr lang="en-US" i="1" dirty="0" err="1">
                <a:solidFill>
                  <a:schemeClr val="accent5"/>
                </a:solidFill>
                <a:latin typeface="Courier" charset="0"/>
                <a:ea typeface="Courier" charset="0"/>
                <a:cs typeface="Courier" charset="0"/>
              </a:rPr>
              <a:t>program.pl</a:t>
            </a:r>
            <a:r>
              <a:rPr lang="en-US" dirty="0">
                <a:solidFill>
                  <a:schemeClr val="accent5"/>
                </a:solidFill>
                <a:latin typeface="Courier" charset="0"/>
                <a:ea typeface="Courier" charset="0"/>
                <a:cs typeface="Courier" charset="0"/>
              </a:rPr>
              <a:t> </a:t>
            </a:r>
            <a:r>
              <a:rPr lang="en-US" i="1" dirty="0" err="1">
                <a:solidFill>
                  <a:schemeClr val="accent5"/>
                </a:solidFill>
                <a:latin typeface="Courier" charset="0"/>
                <a:ea typeface="Courier" charset="0"/>
                <a:cs typeface="Courier" charset="0"/>
              </a:rPr>
              <a:t>expdir</a:t>
            </a:r>
            <a:endParaRPr lang="en-US" i="1" dirty="0">
              <a:solidFill>
                <a:schemeClr val="accent5"/>
              </a:solidFill>
              <a:latin typeface="Courier" charset="0"/>
              <a:ea typeface="Courier" charset="0"/>
              <a:cs typeface="Courier" charset="0"/>
            </a:endParaRPr>
          </a:p>
          <a:p>
            <a:pPr marL="457200" lvl="1" indent="0">
              <a:buNone/>
            </a:pPr>
            <a:endParaRPr lang="en-US" dirty="0"/>
          </a:p>
          <a:p>
            <a:r>
              <a:rPr lang="en-US" dirty="0"/>
              <a:t>You can also use reveal with just program library to review CCE optimizations or scope loops without loop profile input:</a:t>
            </a:r>
          </a:p>
          <a:p>
            <a:pPr lvl="1"/>
            <a:r>
              <a:rPr lang="en-US" dirty="0" err="1">
                <a:solidFill>
                  <a:schemeClr val="accent5"/>
                </a:solidFill>
                <a:latin typeface="Courier" charset="0"/>
                <a:ea typeface="Courier" charset="0"/>
                <a:cs typeface="Courier" charset="0"/>
              </a:rPr>
              <a:t>user@login</a:t>
            </a:r>
            <a:r>
              <a:rPr lang="en-US" dirty="0">
                <a:solidFill>
                  <a:schemeClr val="accent5"/>
                </a:solidFill>
                <a:latin typeface="Courier" charset="0"/>
                <a:ea typeface="Courier" charset="0"/>
                <a:cs typeface="Courier" charset="0"/>
              </a:rPr>
              <a:t>&gt; reveal </a:t>
            </a:r>
            <a:r>
              <a:rPr lang="en-US" i="1" dirty="0" err="1">
                <a:solidFill>
                  <a:schemeClr val="accent5"/>
                </a:solidFill>
                <a:latin typeface="Courier" charset="0"/>
                <a:ea typeface="Courier" charset="0"/>
                <a:cs typeface="Courier" charset="0"/>
              </a:rPr>
              <a:t>program.pl</a:t>
            </a:r>
            <a:endParaRPr lang="en-US" i="1" dirty="0">
              <a:solidFill>
                <a:schemeClr val="accent5"/>
              </a:solidFill>
              <a:latin typeface="Courier" charset="0"/>
              <a:ea typeface="Courier" charset="0"/>
              <a:cs typeface="Courier" charset="0"/>
            </a:endParaRPr>
          </a:p>
          <a:p>
            <a:pPr lvl="1"/>
            <a:endParaRPr lang="en-US" dirty="0"/>
          </a:p>
        </p:txBody>
      </p:sp>
      <p:sp>
        <p:nvSpPr>
          <p:cNvPr id="2" name="Title 1"/>
          <p:cNvSpPr>
            <a:spLocks noGrp="1"/>
          </p:cNvSpPr>
          <p:nvPr>
            <p:ph type="title"/>
          </p:nvPr>
        </p:nvSpPr>
        <p:spPr/>
        <p:txBody>
          <a:bodyPr/>
          <a:lstStyle/>
          <a:p>
            <a:r>
              <a:rPr lang="en-US" dirty="0"/>
              <a:t>Launch Reveal</a:t>
            </a:r>
          </a:p>
        </p:txBody>
      </p:sp>
      <p:sp>
        <p:nvSpPr>
          <p:cNvPr id="3" name="Slide Number Placeholder 2">
            <a:extLst>
              <a:ext uri="{FF2B5EF4-FFF2-40B4-BE49-F238E27FC236}">
                <a16:creationId xmlns:a16="http://schemas.microsoft.com/office/drawing/2014/main" id="{AABBD49B-FBFC-834C-80DA-F550CB47EDE7}"/>
              </a:ext>
            </a:extLst>
          </p:cNvPr>
          <p:cNvSpPr>
            <a:spLocks noGrp="1"/>
          </p:cNvSpPr>
          <p:nvPr>
            <p:ph type="sldNum" sz="quarter" idx="4"/>
          </p:nvPr>
        </p:nvSpPr>
        <p:spPr/>
        <p:txBody>
          <a:bodyPr/>
          <a:lstStyle/>
          <a:p>
            <a:fld id="{A6A718CD-1F60-478A-BCD3-0DF9B7590A9B}" type="slidenum">
              <a:rPr lang="en-US" smtClean="0"/>
              <a:pPr/>
              <a:t>29</a:t>
            </a:fld>
            <a:endParaRPr lang="en-US" dirty="0"/>
          </a:p>
        </p:txBody>
      </p:sp>
    </p:spTree>
    <p:extLst>
      <p:ext uri="{BB962C8B-B14F-4D97-AF65-F5344CB8AC3E}">
        <p14:creationId xmlns:p14="http://schemas.microsoft.com/office/powerpoint/2010/main" val="122866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85000" lnSpcReduction="20000"/>
          </a:bodyPr>
          <a:lstStyle/>
          <a:p>
            <a:r>
              <a:rPr lang="en-US" dirty="0"/>
              <a:t>Cray Inc.</a:t>
            </a:r>
          </a:p>
          <a:p>
            <a:endParaRPr lang="en-US" dirty="0"/>
          </a:p>
          <a:p>
            <a:r>
              <a:rPr lang="en-US" dirty="0"/>
              <a:t>many years with vectorization, MPI, OpenMP, GPU</a:t>
            </a:r>
          </a:p>
          <a:p>
            <a:endParaRPr lang="en-US" dirty="0"/>
          </a:p>
          <a:p>
            <a:r>
              <a:rPr lang="en-US" dirty="0"/>
              <a:t>3 years LANL/Sandia Trinity COE</a:t>
            </a:r>
          </a:p>
          <a:p>
            <a:endParaRPr lang="en-US" dirty="0"/>
          </a:p>
          <a:p>
            <a:r>
              <a:rPr lang="en-US" dirty="0"/>
              <a:t>LLNL El Capitan COE</a:t>
            </a:r>
          </a:p>
          <a:p>
            <a:endParaRPr lang="en-US" dirty="0"/>
          </a:p>
          <a:p>
            <a:r>
              <a:rPr lang="en-US" dirty="0"/>
              <a:t>liaison to Cray software and tools groups</a:t>
            </a:r>
          </a:p>
          <a:p>
            <a:endParaRPr lang="en-US" dirty="0"/>
          </a:p>
          <a:p>
            <a:r>
              <a:rPr lang="en-US" dirty="0"/>
              <a:t>this presentation derived from:</a:t>
            </a:r>
          </a:p>
          <a:p>
            <a:pPr lvl="1"/>
            <a:r>
              <a:rPr lang="en-US" dirty="0"/>
              <a:t>Heidi </a:t>
            </a:r>
            <a:r>
              <a:rPr lang="en-US" dirty="0" err="1"/>
              <a:t>Poxon</a:t>
            </a:r>
            <a:r>
              <a:rPr lang="en-US" dirty="0"/>
              <a:t> – Cray Programming Environment</a:t>
            </a:r>
          </a:p>
          <a:p>
            <a:pPr lvl="1"/>
            <a:r>
              <a:rPr lang="en-US" dirty="0"/>
              <a:t>John Levesque – COE Trinity/El Capitan/Horizon</a:t>
            </a:r>
          </a:p>
          <a:p>
            <a:endParaRPr lang="en-US" dirty="0"/>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 Wagenbreth</a:t>
            </a:r>
          </a:p>
        </p:txBody>
      </p:sp>
    </p:spTree>
    <p:extLst>
      <p:ext uri="{BB962C8B-B14F-4D97-AF65-F5344CB8AC3E}">
        <p14:creationId xmlns:p14="http://schemas.microsoft.com/office/powerpoint/2010/main" val="38282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Source and Optimization Information</a:t>
            </a:r>
          </a:p>
        </p:txBody>
      </p:sp>
      <p:pic>
        <p:nvPicPr>
          <p:cNvPr id="5" name="Content Placeholder 4"/>
          <p:cNvPicPr>
            <a:picLocks noGrp="1" noChangeAspect="1"/>
          </p:cNvPicPr>
          <p:nvPr>
            <p:ph sz="quarter" idx="4294967295"/>
          </p:nvPr>
        </p:nvPicPr>
        <p:blipFill>
          <a:blip r:embed="rId3"/>
          <a:srcRect l="-5510" r="-5510"/>
          <a:stretch>
            <a:fillRect/>
          </a:stretch>
        </p:blipFill>
        <p:spPr>
          <a:xfrm>
            <a:off x="381000" y="963324"/>
            <a:ext cx="10869612" cy="5360987"/>
          </a:xfrm>
        </p:spPr>
      </p:pic>
      <p:pic>
        <p:nvPicPr>
          <p:cNvPr id="10" name="Picture 9" descr="Screenshot-Reveal - Loopmark Legend-1.png"/>
          <p:cNvPicPr>
            <a:picLocks noChangeAspect="1"/>
          </p:cNvPicPr>
          <p:nvPr/>
        </p:nvPicPr>
        <p:blipFill>
          <a:blip r:embed="rId4" cstate="print"/>
          <a:stretch>
            <a:fillRect/>
          </a:stretch>
        </p:blipFill>
        <p:spPr>
          <a:xfrm>
            <a:off x="9181712" y="1193800"/>
            <a:ext cx="2803243" cy="3701976"/>
          </a:xfrm>
          <a:prstGeom prst="rect">
            <a:avLst/>
          </a:prstGeom>
        </p:spPr>
      </p:pic>
      <p:sp>
        <p:nvSpPr>
          <p:cNvPr id="3" name="Slide Number Placeholder 2">
            <a:extLst>
              <a:ext uri="{FF2B5EF4-FFF2-40B4-BE49-F238E27FC236}">
                <a16:creationId xmlns:a16="http://schemas.microsoft.com/office/drawing/2014/main" id="{25B3343F-B87F-224E-9EF3-4020B8BF0216}"/>
              </a:ext>
            </a:extLst>
          </p:cNvPr>
          <p:cNvSpPr>
            <a:spLocks noGrp="1"/>
          </p:cNvSpPr>
          <p:nvPr>
            <p:ph type="sldNum" sz="quarter" idx="12"/>
          </p:nvPr>
        </p:nvSpPr>
        <p:spPr/>
        <p:txBody>
          <a:bodyPr/>
          <a:lstStyle/>
          <a:p>
            <a:fld id="{A6A718CD-1F60-478A-BCD3-0DF9B7590A9B}" type="slidenum">
              <a:rPr lang="en-US" smtClean="0"/>
              <a:t>30</a:t>
            </a:fld>
            <a:endParaRPr lang="en-US" dirty="0"/>
          </a:p>
        </p:txBody>
      </p:sp>
    </p:spTree>
    <p:extLst>
      <p:ext uri="{BB962C8B-B14F-4D97-AF65-F5344CB8AC3E}">
        <p14:creationId xmlns:p14="http://schemas.microsoft.com/office/powerpoint/2010/main" val="384487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Selected Loop(s)</a:t>
            </a:r>
          </a:p>
        </p:txBody>
      </p:sp>
      <p:pic>
        <p:nvPicPr>
          <p:cNvPr id="3" name="Picture 2"/>
          <p:cNvPicPr>
            <a:picLocks noChangeAspect="1"/>
          </p:cNvPicPr>
          <p:nvPr/>
        </p:nvPicPr>
        <p:blipFill>
          <a:blip r:embed="rId3"/>
          <a:stretch>
            <a:fillRect/>
          </a:stretch>
        </p:blipFill>
        <p:spPr>
          <a:xfrm>
            <a:off x="3394080" y="1520837"/>
            <a:ext cx="6765920" cy="4448163"/>
          </a:xfrm>
          <a:prstGeom prst="rect">
            <a:avLst/>
          </a:prstGeom>
        </p:spPr>
      </p:pic>
      <p:sp>
        <p:nvSpPr>
          <p:cNvPr id="9" name="Oval Callout 8"/>
          <p:cNvSpPr/>
          <p:nvPr/>
        </p:nvSpPr>
        <p:spPr>
          <a:xfrm>
            <a:off x="304800" y="3438940"/>
            <a:ext cx="2844800" cy="1523999"/>
          </a:xfrm>
          <a:prstGeom prst="wedgeEllipseCallout">
            <a:avLst>
              <a:gd name="adj1" fmla="val 66316"/>
              <a:gd name="adj2" fmla="val 90096"/>
            </a:avLst>
          </a:prstGeom>
          <a:solidFill>
            <a:schemeClr val="accent1">
              <a:lumMod val="20000"/>
              <a:lumOff val="80000"/>
            </a:schemeClr>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121917" indent="-121917">
              <a:buFont typeface="Arial"/>
              <a:buChar char="•"/>
            </a:pPr>
            <a:r>
              <a:rPr lang="en-US" sz="1333" b="1" dirty="0">
                <a:solidFill>
                  <a:schemeClr val="tx1"/>
                </a:solidFill>
                <a:latin typeface="Arial"/>
              </a:rPr>
              <a:t>Trigger dependence analysis </a:t>
            </a:r>
          </a:p>
          <a:p>
            <a:pPr marL="121917" indent="-121917">
              <a:buFont typeface="Arial"/>
              <a:buChar char="•"/>
            </a:pPr>
            <a:r>
              <a:rPr lang="en-US" sz="1333" b="1" dirty="0">
                <a:solidFill>
                  <a:schemeClr val="tx1"/>
                </a:solidFill>
                <a:latin typeface="Arial"/>
              </a:rPr>
              <a:t>scope loops above given threshold</a:t>
            </a:r>
          </a:p>
        </p:txBody>
      </p:sp>
      <p:sp>
        <p:nvSpPr>
          <p:cNvPr id="4" name="Slide Number Placeholder 3">
            <a:extLst>
              <a:ext uri="{FF2B5EF4-FFF2-40B4-BE49-F238E27FC236}">
                <a16:creationId xmlns:a16="http://schemas.microsoft.com/office/drawing/2014/main" id="{5784C943-B616-924A-B3DC-E9970D59E2CD}"/>
              </a:ext>
            </a:extLst>
          </p:cNvPr>
          <p:cNvSpPr>
            <a:spLocks noGrp="1"/>
          </p:cNvSpPr>
          <p:nvPr>
            <p:ph type="sldNum" sz="quarter" idx="12"/>
          </p:nvPr>
        </p:nvSpPr>
        <p:spPr/>
        <p:txBody>
          <a:bodyPr/>
          <a:lstStyle/>
          <a:p>
            <a:fld id="{A6A718CD-1F60-478A-BCD3-0DF9B7590A9B}" type="slidenum">
              <a:rPr lang="en-US" smtClean="0"/>
              <a:t>31</a:t>
            </a:fld>
            <a:endParaRPr lang="en-US" dirty="0"/>
          </a:p>
        </p:txBody>
      </p:sp>
    </p:spTree>
    <p:extLst>
      <p:ext uri="{BB962C8B-B14F-4D97-AF65-F5344CB8AC3E}">
        <p14:creationId xmlns:p14="http://schemas.microsoft.com/office/powerpoint/2010/main" val="23024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Scoping Results</a:t>
            </a:r>
          </a:p>
        </p:txBody>
      </p:sp>
      <p:pic>
        <p:nvPicPr>
          <p:cNvPr id="7" name="Picture 6"/>
          <p:cNvPicPr>
            <a:picLocks noChangeAspect="1"/>
          </p:cNvPicPr>
          <p:nvPr/>
        </p:nvPicPr>
        <p:blipFill>
          <a:blip r:embed="rId2"/>
          <a:stretch>
            <a:fillRect/>
          </a:stretch>
        </p:blipFill>
        <p:spPr>
          <a:xfrm>
            <a:off x="406400" y="1075973"/>
            <a:ext cx="6502400" cy="5197828"/>
          </a:xfrm>
          <a:prstGeom prst="rect">
            <a:avLst/>
          </a:prstGeom>
        </p:spPr>
      </p:pic>
      <p:pic>
        <p:nvPicPr>
          <p:cNvPr id="8" name="Picture 7"/>
          <p:cNvPicPr>
            <a:picLocks noChangeAspect="1"/>
          </p:cNvPicPr>
          <p:nvPr/>
        </p:nvPicPr>
        <p:blipFill>
          <a:blip r:embed="rId3"/>
          <a:stretch>
            <a:fillRect/>
          </a:stretch>
        </p:blipFill>
        <p:spPr>
          <a:xfrm>
            <a:off x="7010400" y="1092200"/>
            <a:ext cx="4572000" cy="5206117"/>
          </a:xfrm>
          <a:prstGeom prst="rect">
            <a:avLst/>
          </a:prstGeom>
        </p:spPr>
      </p:pic>
      <p:sp>
        <p:nvSpPr>
          <p:cNvPr id="10" name="Oval Callout 9"/>
          <p:cNvSpPr/>
          <p:nvPr/>
        </p:nvSpPr>
        <p:spPr>
          <a:xfrm>
            <a:off x="8839200" y="4470400"/>
            <a:ext cx="2946400" cy="1498600"/>
          </a:xfrm>
          <a:prstGeom prst="wedgeEllipseCallout">
            <a:avLst>
              <a:gd name="adj1" fmla="val -29976"/>
              <a:gd name="adj2" fmla="val -108581"/>
            </a:avLst>
          </a:prstGeom>
          <a:solidFill>
            <a:schemeClr val="accent1">
              <a:lumMod val="20000"/>
              <a:lumOff val="80000"/>
            </a:schemeClr>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1600" dirty="0">
                <a:solidFill>
                  <a:srgbClr val="000000"/>
                </a:solidFill>
                <a:latin typeface="Arial"/>
              </a:rPr>
              <a:t>Parallelization inhibitor messages are provided to assist user with analysis</a:t>
            </a:r>
          </a:p>
        </p:txBody>
      </p:sp>
      <p:sp>
        <p:nvSpPr>
          <p:cNvPr id="11" name="Oval Callout 10"/>
          <p:cNvSpPr/>
          <p:nvPr/>
        </p:nvSpPr>
        <p:spPr>
          <a:xfrm>
            <a:off x="3759200" y="889000"/>
            <a:ext cx="2946400" cy="1219200"/>
          </a:xfrm>
          <a:prstGeom prst="wedgeEllipseCallout">
            <a:avLst>
              <a:gd name="adj1" fmla="val -115704"/>
              <a:gd name="adj2" fmla="val 53749"/>
            </a:avLst>
          </a:prstGeom>
          <a:solidFill>
            <a:schemeClr val="accent1">
              <a:lumMod val="20000"/>
              <a:lumOff val="80000"/>
            </a:schemeClr>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latin typeface="Arial"/>
              </a:rPr>
              <a:t>Loops with scoping information are flagged.  Red needs user assistance</a:t>
            </a:r>
          </a:p>
        </p:txBody>
      </p:sp>
      <p:sp>
        <p:nvSpPr>
          <p:cNvPr id="3" name="Slide Number Placeholder 2">
            <a:extLst>
              <a:ext uri="{FF2B5EF4-FFF2-40B4-BE49-F238E27FC236}">
                <a16:creationId xmlns:a16="http://schemas.microsoft.com/office/drawing/2014/main" id="{16752514-8BBD-FB45-93F2-B23FBFE0F009}"/>
              </a:ext>
            </a:extLst>
          </p:cNvPr>
          <p:cNvSpPr>
            <a:spLocks noGrp="1"/>
          </p:cNvSpPr>
          <p:nvPr>
            <p:ph type="sldNum" sz="quarter" idx="12"/>
          </p:nvPr>
        </p:nvSpPr>
        <p:spPr/>
        <p:txBody>
          <a:bodyPr/>
          <a:lstStyle/>
          <a:p>
            <a:fld id="{A6A718CD-1F60-478A-BCD3-0DF9B7590A9B}" type="slidenum">
              <a:rPr lang="en-US" smtClean="0"/>
              <a:t>32</a:t>
            </a:fld>
            <a:endParaRPr lang="en-US" dirty="0"/>
          </a:p>
        </p:txBody>
      </p:sp>
    </p:spTree>
    <p:extLst>
      <p:ext uri="{BB962C8B-B14F-4D97-AF65-F5344CB8AC3E}">
        <p14:creationId xmlns:p14="http://schemas.microsoft.com/office/powerpoint/2010/main" val="81103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30414" y="932547"/>
            <a:ext cx="8415865" cy="5532900"/>
          </a:xfrm>
          <a:prstGeom prst="rect">
            <a:avLst/>
          </a:prstGeom>
        </p:spPr>
      </p:pic>
      <p:sp>
        <p:nvSpPr>
          <p:cNvPr id="2" name="Title 1"/>
          <p:cNvSpPr>
            <a:spLocks noGrp="1"/>
          </p:cNvSpPr>
          <p:nvPr>
            <p:ph type="title"/>
          </p:nvPr>
        </p:nvSpPr>
        <p:spPr/>
        <p:txBody>
          <a:bodyPr/>
          <a:lstStyle/>
          <a:p>
            <a:r>
              <a:rPr lang="en-US" dirty="0"/>
              <a:t>Review Scoping Results (continued)</a:t>
            </a:r>
          </a:p>
        </p:txBody>
      </p:sp>
      <p:sp>
        <p:nvSpPr>
          <p:cNvPr id="8" name="Oval Callout 7"/>
          <p:cNvSpPr/>
          <p:nvPr/>
        </p:nvSpPr>
        <p:spPr>
          <a:xfrm>
            <a:off x="3137574" y="5044400"/>
            <a:ext cx="2678527" cy="924600"/>
          </a:xfrm>
          <a:prstGeom prst="wedgeEllipseCallout">
            <a:avLst>
              <a:gd name="adj1" fmla="val 32674"/>
              <a:gd name="adj2" fmla="val -170947"/>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solidFill>
                  <a:srgbClr val="000000"/>
                </a:solidFill>
                <a:latin typeface="Arial"/>
              </a:rPr>
              <a:t>Reveal identifies shared reductions down the call chain</a:t>
            </a:r>
          </a:p>
        </p:txBody>
      </p:sp>
      <p:sp>
        <p:nvSpPr>
          <p:cNvPr id="10" name="Oval Callout 9"/>
          <p:cNvSpPr/>
          <p:nvPr/>
        </p:nvSpPr>
        <p:spPr>
          <a:xfrm>
            <a:off x="7404785" y="2641859"/>
            <a:ext cx="2678527" cy="888740"/>
          </a:xfrm>
          <a:prstGeom prst="wedgeEllipseCallout">
            <a:avLst>
              <a:gd name="adj1" fmla="val -35479"/>
              <a:gd name="adj2" fmla="val -120139"/>
            </a:avLst>
          </a:prstGeom>
          <a:solidFill>
            <a:schemeClr val="accent1">
              <a:lumMod val="20000"/>
              <a:lumOff val="8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67" dirty="0">
                <a:solidFill>
                  <a:srgbClr val="000000"/>
                </a:solidFill>
                <a:latin typeface="Arial"/>
              </a:rPr>
              <a:t>Reveal identifies calls that prevent parallelization</a:t>
            </a:r>
          </a:p>
        </p:txBody>
      </p:sp>
      <p:sp>
        <p:nvSpPr>
          <p:cNvPr id="3" name="Slide Number Placeholder 2">
            <a:extLst>
              <a:ext uri="{FF2B5EF4-FFF2-40B4-BE49-F238E27FC236}">
                <a16:creationId xmlns:a16="http://schemas.microsoft.com/office/drawing/2014/main" id="{C216E952-355A-6F47-839B-B9C2982E10E0}"/>
              </a:ext>
            </a:extLst>
          </p:cNvPr>
          <p:cNvSpPr>
            <a:spLocks noGrp="1"/>
          </p:cNvSpPr>
          <p:nvPr>
            <p:ph type="sldNum" sz="quarter" idx="12"/>
          </p:nvPr>
        </p:nvSpPr>
        <p:spPr/>
        <p:txBody>
          <a:bodyPr/>
          <a:lstStyle/>
          <a:p>
            <a:fld id="{A6A718CD-1F60-478A-BCD3-0DF9B7590A9B}" type="slidenum">
              <a:rPr lang="en-US" smtClean="0"/>
              <a:t>33</a:t>
            </a:fld>
            <a:endParaRPr lang="en-US" dirty="0"/>
          </a:p>
        </p:txBody>
      </p:sp>
    </p:spTree>
    <p:extLst>
      <p:ext uri="{BB962C8B-B14F-4D97-AF65-F5344CB8AC3E}">
        <p14:creationId xmlns:p14="http://schemas.microsoft.com/office/powerpoint/2010/main" val="2177597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Scoping Results (continued)</a:t>
            </a:r>
          </a:p>
        </p:txBody>
      </p:sp>
      <p:pic>
        <p:nvPicPr>
          <p:cNvPr id="3" name="Picture 2"/>
          <p:cNvPicPr>
            <a:picLocks noChangeAspect="1"/>
          </p:cNvPicPr>
          <p:nvPr/>
        </p:nvPicPr>
        <p:blipFill>
          <a:blip r:embed="rId2"/>
          <a:stretch>
            <a:fillRect/>
          </a:stretch>
        </p:blipFill>
        <p:spPr>
          <a:xfrm>
            <a:off x="508000" y="990600"/>
            <a:ext cx="4829648" cy="5461000"/>
          </a:xfrm>
          <a:prstGeom prst="rect">
            <a:avLst/>
          </a:prstGeom>
        </p:spPr>
      </p:pic>
      <p:pic>
        <p:nvPicPr>
          <p:cNvPr id="7" name="Picture 6"/>
          <p:cNvPicPr>
            <a:picLocks noChangeAspect="1"/>
          </p:cNvPicPr>
          <p:nvPr/>
        </p:nvPicPr>
        <p:blipFill>
          <a:blip r:embed="rId3"/>
          <a:stretch>
            <a:fillRect/>
          </a:stretch>
        </p:blipFill>
        <p:spPr>
          <a:xfrm>
            <a:off x="5588000" y="1905000"/>
            <a:ext cx="6096000" cy="3200400"/>
          </a:xfrm>
          <a:prstGeom prst="rect">
            <a:avLst/>
          </a:prstGeom>
        </p:spPr>
      </p:pic>
      <p:sp>
        <p:nvSpPr>
          <p:cNvPr id="4" name="Slide Number Placeholder 3">
            <a:extLst>
              <a:ext uri="{FF2B5EF4-FFF2-40B4-BE49-F238E27FC236}">
                <a16:creationId xmlns:a16="http://schemas.microsoft.com/office/drawing/2014/main" id="{139769A8-B765-8649-9689-18FA82705501}"/>
              </a:ext>
            </a:extLst>
          </p:cNvPr>
          <p:cNvSpPr>
            <a:spLocks noGrp="1"/>
          </p:cNvSpPr>
          <p:nvPr>
            <p:ph type="sldNum" sz="quarter" idx="12"/>
          </p:nvPr>
        </p:nvSpPr>
        <p:spPr/>
        <p:txBody>
          <a:bodyPr/>
          <a:lstStyle/>
          <a:p>
            <a:fld id="{A6A718CD-1F60-478A-BCD3-0DF9B7590A9B}" type="slidenum">
              <a:rPr lang="en-US" smtClean="0"/>
              <a:t>34</a:t>
            </a:fld>
            <a:endParaRPr lang="en-US" dirty="0"/>
          </a:p>
        </p:txBody>
      </p:sp>
    </p:spTree>
    <p:extLst>
      <p:ext uri="{BB962C8B-B14F-4D97-AF65-F5344CB8AC3E}">
        <p14:creationId xmlns:p14="http://schemas.microsoft.com/office/powerpoint/2010/main" val="186848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F7E98C-BD9A-2B4D-AE1F-CC455828BC1E}"/>
              </a:ext>
            </a:extLst>
          </p:cNvPr>
          <p:cNvSpPr>
            <a:spLocks noGrp="1"/>
          </p:cNvSpPr>
          <p:nvPr>
            <p:ph type="sldNum" sz="quarter" idx="12"/>
          </p:nvPr>
        </p:nvSpPr>
        <p:spPr/>
        <p:txBody>
          <a:bodyPr/>
          <a:lstStyle/>
          <a:p>
            <a:fld id="{7BCF1C08-1012-4F39-A433-500C6DCF2BD3}" type="slidenum">
              <a:rPr lang="en-US" smtClean="0"/>
              <a:pPr/>
              <a:t>35</a:t>
            </a:fld>
            <a:endParaRPr lang="en-US" dirty="0"/>
          </a:p>
        </p:txBody>
      </p:sp>
      <p:sp>
        <p:nvSpPr>
          <p:cNvPr id="2" name="Title 1">
            <a:extLst>
              <a:ext uri="{FF2B5EF4-FFF2-40B4-BE49-F238E27FC236}">
                <a16:creationId xmlns:a16="http://schemas.microsoft.com/office/drawing/2014/main" id="{9A23F694-D96B-D940-8119-B6743122E88F}"/>
              </a:ext>
            </a:extLst>
          </p:cNvPr>
          <p:cNvSpPr>
            <a:spLocks noGrp="1"/>
          </p:cNvSpPr>
          <p:nvPr>
            <p:ph type="title"/>
          </p:nvPr>
        </p:nvSpPr>
        <p:spPr/>
        <p:txBody>
          <a:bodyPr/>
          <a:lstStyle/>
          <a:p>
            <a:r>
              <a:rPr lang="en-US" dirty="0"/>
              <a:t>Review Scoping Results (continued)</a:t>
            </a:r>
          </a:p>
        </p:txBody>
      </p:sp>
      <p:pic>
        <p:nvPicPr>
          <p:cNvPr id="5" name="Picture 4">
            <a:extLst>
              <a:ext uri="{FF2B5EF4-FFF2-40B4-BE49-F238E27FC236}">
                <a16:creationId xmlns:a16="http://schemas.microsoft.com/office/drawing/2014/main" id="{EFCE0253-604E-454C-8256-F1703F0BE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10" y="1076359"/>
            <a:ext cx="8146472" cy="5363714"/>
          </a:xfrm>
          <a:prstGeom prst="rect">
            <a:avLst/>
          </a:prstGeom>
        </p:spPr>
      </p:pic>
    </p:spTree>
    <p:extLst>
      <p:ext uri="{BB962C8B-B14F-4D97-AF65-F5344CB8AC3E}">
        <p14:creationId xmlns:p14="http://schemas.microsoft.com/office/powerpoint/2010/main" val="242820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742327" y="1076359"/>
            <a:ext cx="7003970" cy="5172041"/>
          </a:xfrm>
        </p:spPr>
      </p:pic>
      <p:sp>
        <p:nvSpPr>
          <p:cNvPr id="2" name="Title 1"/>
          <p:cNvSpPr>
            <a:spLocks noGrp="1"/>
          </p:cNvSpPr>
          <p:nvPr>
            <p:ph type="title"/>
          </p:nvPr>
        </p:nvSpPr>
        <p:spPr/>
        <p:txBody>
          <a:bodyPr/>
          <a:lstStyle/>
          <a:p>
            <a:r>
              <a:rPr lang="en-US" dirty="0"/>
              <a:t>View Loops through Call Chain</a:t>
            </a:r>
          </a:p>
        </p:txBody>
      </p:sp>
      <p:sp>
        <p:nvSpPr>
          <p:cNvPr id="8" name="Oval Callout 7"/>
          <p:cNvSpPr/>
          <p:nvPr/>
        </p:nvSpPr>
        <p:spPr>
          <a:xfrm>
            <a:off x="4800600" y="4419600"/>
            <a:ext cx="1524000" cy="533400"/>
          </a:xfrm>
          <a:prstGeom prst="wedgeEllipseCallout">
            <a:avLst>
              <a:gd name="adj1" fmla="val -89613"/>
              <a:gd name="adj2" fmla="val -157933"/>
            </a:avLst>
          </a:prstGeom>
          <a:solidFill>
            <a:srgbClr val="FAEFD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rPr>
              <a:t>Loop instances</a:t>
            </a:r>
          </a:p>
        </p:txBody>
      </p:sp>
      <p:sp>
        <p:nvSpPr>
          <p:cNvPr id="9" name="Oval Callout 8"/>
          <p:cNvSpPr/>
          <p:nvPr/>
        </p:nvSpPr>
        <p:spPr>
          <a:xfrm>
            <a:off x="4828402" y="5715000"/>
            <a:ext cx="1524000" cy="533400"/>
          </a:xfrm>
          <a:prstGeom prst="wedgeEllipseCallout">
            <a:avLst>
              <a:gd name="adj1" fmla="val -89613"/>
              <a:gd name="adj2" fmla="val -157933"/>
            </a:avLst>
          </a:prstGeom>
          <a:solidFill>
            <a:srgbClr val="FAEFD5"/>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a:rPr>
              <a:t>Loop </a:t>
            </a:r>
            <a:r>
              <a:rPr lang="en-US" sz="1200" dirty="0" err="1">
                <a:solidFill>
                  <a:srgbClr val="000000"/>
                </a:solidFill>
                <a:latin typeface="Arial"/>
              </a:rPr>
              <a:t>traceback</a:t>
            </a:r>
            <a:endParaRPr lang="en-US" sz="1200" dirty="0">
              <a:solidFill>
                <a:srgbClr val="000000"/>
              </a:solidFill>
              <a:latin typeface="Arial"/>
            </a:endParaRPr>
          </a:p>
        </p:txBody>
      </p:sp>
      <p:sp>
        <p:nvSpPr>
          <p:cNvPr id="3" name="Slide Number Placeholder 2">
            <a:extLst>
              <a:ext uri="{FF2B5EF4-FFF2-40B4-BE49-F238E27FC236}">
                <a16:creationId xmlns:a16="http://schemas.microsoft.com/office/drawing/2014/main" id="{EBE1CBA6-08ED-5346-9A69-2C624F714285}"/>
              </a:ext>
            </a:extLst>
          </p:cNvPr>
          <p:cNvSpPr>
            <a:spLocks noGrp="1"/>
          </p:cNvSpPr>
          <p:nvPr>
            <p:ph type="sldNum" sz="quarter" idx="4"/>
          </p:nvPr>
        </p:nvSpPr>
        <p:spPr/>
        <p:txBody>
          <a:bodyPr/>
          <a:lstStyle/>
          <a:p>
            <a:fld id="{A6A718CD-1F60-478A-BCD3-0DF9B7590A9B}" type="slidenum">
              <a:rPr lang="en-US" smtClean="0"/>
              <a:pPr/>
              <a:t>36</a:t>
            </a:fld>
            <a:endParaRPr lang="en-US" dirty="0"/>
          </a:p>
        </p:txBody>
      </p:sp>
    </p:spTree>
    <p:extLst>
      <p:ext uri="{BB962C8B-B14F-4D97-AF65-F5344CB8AC3E}">
        <p14:creationId xmlns:p14="http://schemas.microsoft.com/office/powerpoint/2010/main" val="2039972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ded Corner 7"/>
          <p:cNvSpPr/>
          <p:nvPr/>
        </p:nvSpPr>
        <p:spPr>
          <a:xfrm>
            <a:off x="1625600" y="1193800"/>
            <a:ext cx="8839200" cy="4775200"/>
          </a:xfrm>
          <a:prstGeom prst="foldedCorner">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endParaRPr lang="en-US" sz="1067" b="1" dirty="0">
              <a:solidFill>
                <a:prstClr val="black"/>
              </a:solidFill>
              <a:latin typeface="Arial"/>
            </a:endParaRPr>
          </a:p>
          <a:p>
            <a:endParaRPr lang="en-US" sz="1067" b="1" dirty="0">
              <a:solidFill>
                <a:prstClr val="black"/>
              </a:solidFill>
              <a:latin typeface="Arial"/>
            </a:endParaRPr>
          </a:p>
          <a:p>
            <a:endParaRPr lang="en-US" sz="1067" b="1" dirty="0">
              <a:solidFill>
                <a:prstClr val="black"/>
              </a:solidFill>
              <a:latin typeface="Arial"/>
            </a:endParaRPr>
          </a:p>
          <a:p>
            <a:endParaRPr lang="en-US" sz="1067" b="1" dirty="0">
              <a:solidFill>
                <a:prstClr val="black"/>
              </a:solidFill>
              <a:latin typeface="Courier New" panose="02070309020205020404" pitchFamily="49" charset="0"/>
              <a:cs typeface="Courier New" panose="02070309020205020404" pitchFamily="49" charset="0"/>
            </a:endParaRPr>
          </a:p>
          <a:p>
            <a:endParaRPr lang="en-US" sz="1067" b="1" dirty="0">
              <a:solidFill>
                <a:prstClr val="black"/>
              </a:solidFill>
              <a:latin typeface="Arial"/>
            </a:endParaRPr>
          </a:p>
          <a:p>
            <a:r>
              <a:rPr lang="en-US" sz="1067" b="1" dirty="0">
                <a:solidFill>
                  <a:prstClr val="black"/>
                </a:solidFill>
                <a:latin typeface="Arial"/>
              </a:rPr>
              <a:t>! Directive inserted by Cray Reveal.  May be incomplete.</a:t>
            </a:r>
          </a:p>
          <a:p>
            <a:r>
              <a:rPr lang="en-US" sz="1067" b="1" dirty="0">
                <a:solidFill>
                  <a:prstClr val="black"/>
                </a:solidFill>
                <a:latin typeface="Arial"/>
              </a:rPr>
              <a:t>!$OMP  parallel do default(none)                                         		&amp;</a:t>
            </a:r>
          </a:p>
          <a:p>
            <a:r>
              <a:rPr lang="en-US" sz="1067" b="1" dirty="0">
                <a:solidFill>
                  <a:srgbClr val="FF0000"/>
                </a:solidFill>
                <a:latin typeface="Arial"/>
              </a:rPr>
              <a:t>!$OMP&amp;   unresolved (dvol,dx,dx0,e,f,flat,p,para,q,r,radius,svel,u,v,w,  	&amp;</a:t>
            </a:r>
          </a:p>
          <a:p>
            <a:r>
              <a:rPr lang="en-US" sz="1067" b="1" dirty="0">
                <a:solidFill>
                  <a:srgbClr val="FF0000"/>
                </a:solidFill>
                <a:latin typeface="Arial"/>
              </a:rPr>
              <a:t>!$OMP&amp;            xa,xa0)                                                		&amp;</a:t>
            </a:r>
          </a:p>
          <a:p>
            <a:r>
              <a:rPr lang="en-US" sz="1067" b="1" dirty="0">
                <a:solidFill>
                  <a:prstClr val="black"/>
                </a:solidFill>
                <a:latin typeface="Arial"/>
              </a:rPr>
              <a:t>!$OMP&amp;   private (</a:t>
            </a:r>
            <a:r>
              <a:rPr lang="en-US" sz="1067" b="1" dirty="0" err="1">
                <a:solidFill>
                  <a:prstClr val="black"/>
                </a:solidFill>
                <a:latin typeface="Arial"/>
              </a:rPr>
              <a:t>i,j,k,m,n</a:t>
            </a:r>
            <a:r>
              <a:rPr lang="en-US" sz="1067" b="1" dirty="0">
                <a:solidFill>
                  <a:prstClr val="black"/>
                </a:solidFill>
                <a:latin typeface="Arial"/>
              </a:rPr>
              <a:t>,$$_n,delp2,delp1,shock,temp2,old_flat,       	&amp;</a:t>
            </a:r>
          </a:p>
          <a:p>
            <a:r>
              <a:rPr lang="en-US" sz="1067" b="1" dirty="0">
                <a:solidFill>
                  <a:prstClr val="black"/>
                </a:solidFill>
                <a:latin typeface="Arial"/>
              </a:rPr>
              <a:t>!$OMP&amp;            onemfl,hdt,sinxf0,gamfac1,gamfac2,dtheta,deltx,fractn, 	&amp;</a:t>
            </a:r>
          </a:p>
          <a:p>
            <a:r>
              <a:rPr lang="en-US" sz="1067" b="1" dirty="0">
                <a:solidFill>
                  <a:prstClr val="black"/>
                </a:solidFill>
                <a:latin typeface="Arial"/>
              </a:rPr>
              <a:t>!$OMP&amp;            </a:t>
            </a:r>
            <a:r>
              <a:rPr lang="en-US" sz="1067" b="1" dirty="0" err="1">
                <a:solidFill>
                  <a:prstClr val="black"/>
                </a:solidFill>
                <a:latin typeface="Arial"/>
              </a:rPr>
              <a:t>ekin</a:t>
            </a:r>
            <a:r>
              <a:rPr lang="en-US" sz="1067" b="1" dirty="0">
                <a:solidFill>
                  <a:prstClr val="black"/>
                </a:solidFill>
                <a:latin typeface="Arial"/>
              </a:rPr>
              <a:t>)                                                  		&amp;</a:t>
            </a:r>
          </a:p>
          <a:p>
            <a:r>
              <a:rPr lang="en-US" sz="1067" b="1" dirty="0">
                <a:solidFill>
                  <a:prstClr val="black"/>
                </a:solidFill>
                <a:latin typeface="Arial"/>
              </a:rPr>
              <a:t>!$OMP&amp;   shared  (</a:t>
            </a:r>
            <a:r>
              <a:rPr lang="en-US" sz="1067" b="1" dirty="0" err="1">
                <a:solidFill>
                  <a:prstClr val="black"/>
                </a:solidFill>
                <a:latin typeface="Arial"/>
              </a:rPr>
              <a:t>gamm,isy,js,ks,mypey,ndim,ngeomy,nlefty,npey,nrighty</a:t>
            </a:r>
            <a:r>
              <a:rPr lang="en-US" sz="1067" b="1" dirty="0">
                <a:solidFill>
                  <a:prstClr val="black"/>
                </a:solidFill>
                <a:latin typeface="Arial"/>
              </a:rPr>
              <a:t>, &amp;</a:t>
            </a:r>
          </a:p>
          <a:p>
            <a:r>
              <a:rPr lang="en-US" sz="1067" b="1" dirty="0">
                <a:solidFill>
                  <a:prstClr val="black"/>
                </a:solidFill>
                <a:latin typeface="Arial"/>
              </a:rPr>
              <a:t>!$OMP&amp;            recv1,send2,zdy,zxc,zya)</a:t>
            </a:r>
          </a:p>
          <a:p>
            <a:r>
              <a:rPr lang="en-US" sz="1067" b="1" dirty="0">
                <a:solidFill>
                  <a:prstClr val="black"/>
                </a:solidFill>
                <a:latin typeface="Arial"/>
              </a:rPr>
              <a:t>do k = 1, </a:t>
            </a:r>
            <a:r>
              <a:rPr lang="en-US" sz="1067" b="1" dirty="0" err="1">
                <a:solidFill>
                  <a:prstClr val="black"/>
                </a:solidFill>
                <a:latin typeface="Arial"/>
              </a:rPr>
              <a:t>ks</a:t>
            </a:r>
            <a:endParaRPr lang="en-US" sz="1067" b="1" dirty="0">
              <a:solidFill>
                <a:prstClr val="black"/>
              </a:solidFill>
              <a:latin typeface="Arial"/>
            </a:endParaRPr>
          </a:p>
          <a:p>
            <a:r>
              <a:rPr lang="en-US" sz="1067" b="1" dirty="0">
                <a:solidFill>
                  <a:prstClr val="black"/>
                </a:solidFill>
                <a:latin typeface="Arial"/>
              </a:rPr>
              <a:t> do </a:t>
            </a:r>
            <a:r>
              <a:rPr lang="en-US" sz="1067" b="1" dirty="0" err="1">
                <a:solidFill>
                  <a:prstClr val="black"/>
                </a:solidFill>
                <a:latin typeface="Arial"/>
              </a:rPr>
              <a:t>i</a:t>
            </a:r>
            <a:r>
              <a:rPr lang="en-US" sz="1067" b="1" dirty="0">
                <a:solidFill>
                  <a:prstClr val="black"/>
                </a:solidFill>
                <a:latin typeface="Arial"/>
              </a:rPr>
              <a:t> = 1, </a:t>
            </a:r>
            <a:r>
              <a:rPr lang="en-US" sz="1067" b="1" dirty="0" err="1">
                <a:solidFill>
                  <a:prstClr val="black"/>
                </a:solidFill>
                <a:latin typeface="Arial"/>
              </a:rPr>
              <a:t>isy</a:t>
            </a:r>
            <a:endParaRPr lang="en-US" sz="1067" b="1" dirty="0">
              <a:solidFill>
                <a:prstClr val="black"/>
              </a:solidFill>
              <a:latin typeface="Arial"/>
            </a:endParaRPr>
          </a:p>
          <a:p>
            <a:r>
              <a:rPr lang="en-US" sz="1067" b="1" dirty="0">
                <a:solidFill>
                  <a:prstClr val="black"/>
                </a:solidFill>
                <a:latin typeface="Arial"/>
              </a:rPr>
              <a:t>   radius = </a:t>
            </a:r>
            <a:r>
              <a:rPr lang="en-US" sz="1067" b="1" dirty="0" err="1">
                <a:solidFill>
                  <a:prstClr val="black"/>
                </a:solidFill>
                <a:latin typeface="Arial"/>
              </a:rPr>
              <a:t>zxc</a:t>
            </a:r>
            <a:r>
              <a:rPr lang="en-US" sz="1067" b="1" dirty="0">
                <a:solidFill>
                  <a:prstClr val="black"/>
                </a:solidFill>
                <a:latin typeface="Arial"/>
              </a:rPr>
              <a:t>(</a:t>
            </a:r>
            <a:r>
              <a:rPr lang="en-US" sz="1067" b="1" dirty="0" err="1">
                <a:solidFill>
                  <a:prstClr val="black"/>
                </a:solidFill>
                <a:latin typeface="Arial"/>
              </a:rPr>
              <a:t>i+mypey</a:t>
            </a:r>
            <a:r>
              <a:rPr lang="en-US" sz="1067" b="1" dirty="0">
                <a:solidFill>
                  <a:prstClr val="black"/>
                </a:solidFill>
                <a:latin typeface="Arial"/>
              </a:rPr>
              <a:t>*</a:t>
            </a:r>
            <a:r>
              <a:rPr lang="en-US" sz="1067" b="1" dirty="0" err="1">
                <a:solidFill>
                  <a:prstClr val="black"/>
                </a:solidFill>
                <a:latin typeface="Arial"/>
              </a:rPr>
              <a:t>isy</a:t>
            </a:r>
            <a:r>
              <a:rPr lang="en-US" sz="1067" b="1" dirty="0">
                <a:solidFill>
                  <a:prstClr val="black"/>
                </a:solidFill>
                <a:latin typeface="Arial"/>
              </a:rPr>
              <a:t>)</a:t>
            </a:r>
          </a:p>
          <a:p>
            <a:endParaRPr lang="en-US" sz="1067" b="1" dirty="0">
              <a:solidFill>
                <a:prstClr val="black"/>
              </a:solidFill>
              <a:latin typeface="Arial"/>
            </a:endParaRPr>
          </a:p>
          <a:p>
            <a:r>
              <a:rPr lang="en-US" sz="1067" b="1" dirty="0">
                <a:solidFill>
                  <a:prstClr val="black"/>
                </a:solidFill>
                <a:latin typeface="Arial"/>
              </a:rPr>
              <a:t>   ! Put state variables into 1D arrays, padding with 6 ghost zones</a:t>
            </a:r>
          </a:p>
          <a:p>
            <a:r>
              <a:rPr lang="en-US" sz="1067" b="1" dirty="0">
                <a:solidFill>
                  <a:prstClr val="black"/>
                </a:solidFill>
                <a:latin typeface="Arial"/>
              </a:rPr>
              <a:t>   do m = 1, </a:t>
            </a:r>
            <a:r>
              <a:rPr lang="en-US" sz="1067" b="1" dirty="0" err="1">
                <a:solidFill>
                  <a:prstClr val="black"/>
                </a:solidFill>
                <a:latin typeface="Arial"/>
              </a:rPr>
              <a:t>npey</a:t>
            </a:r>
            <a:endParaRPr lang="en-US" sz="1067" b="1" dirty="0">
              <a:solidFill>
                <a:prstClr val="black"/>
              </a:solidFill>
              <a:latin typeface="Arial"/>
            </a:endParaRPr>
          </a:p>
          <a:p>
            <a:r>
              <a:rPr lang="en-US" sz="1067" b="1" dirty="0">
                <a:solidFill>
                  <a:prstClr val="black"/>
                </a:solidFill>
                <a:latin typeface="Arial"/>
              </a:rPr>
              <a:t>    do j = 1, </a:t>
            </a:r>
            <a:r>
              <a:rPr lang="en-US" sz="1067" b="1" dirty="0" err="1">
                <a:solidFill>
                  <a:prstClr val="black"/>
                </a:solidFill>
                <a:latin typeface="Arial"/>
              </a:rPr>
              <a:t>js</a:t>
            </a:r>
            <a:endParaRPr lang="en-US" sz="1067" b="1" dirty="0">
              <a:solidFill>
                <a:prstClr val="black"/>
              </a:solidFill>
              <a:latin typeface="Arial"/>
            </a:endParaRPr>
          </a:p>
          <a:p>
            <a:r>
              <a:rPr lang="en-US" sz="1067" b="1" dirty="0">
                <a:solidFill>
                  <a:prstClr val="black"/>
                </a:solidFill>
                <a:latin typeface="Arial"/>
              </a:rPr>
              <a:t>     n = j + </a:t>
            </a:r>
            <a:r>
              <a:rPr lang="en-US" sz="1067" b="1" dirty="0" err="1">
                <a:solidFill>
                  <a:prstClr val="black"/>
                </a:solidFill>
                <a:latin typeface="Arial"/>
              </a:rPr>
              <a:t>js</a:t>
            </a:r>
            <a:r>
              <a:rPr lang="en-US" sz="1067" b="1" dirty="0">
                <a:solidFill>
                  <a:prstClr val="black"/>
                </a:solidFill>
                <a:latin typeface="Arial"/>
              </a:rPr>
              <a:t>*(m-1) + 6</a:t>
            </a:r>
          </a:p>
          <a:p>
            <a:r>
              <a:rPr lang="en-US" sz="1067" b="1" dirty="0">
                <a:solidFill>
                  <a:prstClr val="black"/>
                </a:solidFill>
                <a:latin typeface="Arial"/>
              </a:rPr>
              <a:t>     r(n) = recv1(1,k,j,i,m)</a:t>
            </a:r>
          </a:p>
          <a:p>
            <a:r>
              <a:rPr lang="en-US" sz="1067" b="1" dirty="0">
                <a:solidFill>
                  <a:prstClr val="black"/>
                </a:solidFill>
                <a:latin typeface="Arial"/>
              </a:rPr>
              <a:t>     p(n) = recv1(2,k,j,i,m)</a:t>
            </a:r>
          </a:p>
          <a:p>
            <a:r>
              <a:rPr lang="en-US" sz="1067" b="1" dirty="0">
                <a:solidFill>
                  <a:prstClr val="black"/>
                </a:solidFill>
                <a:latin typeface="Arial"/>
              </a:rPr>
              <a:t>     u(n) = recv1(4,k,j,i,m)</a:t>
            </a:r>
          </a:p>
          <a:p>
            <a:r>
              <a:rPr lang="en-US" sz="1067" b="1" dirty="0">
                <a:solidFill>
                  <a:prstClr val="black"/>
                </a:solidFill>
                <a:latin typeface="Arial"/>
              </a:rPr>
              <a:t>     v(n) = recv1(5,k,j,i,m)</a:t>
            </a:r>
          </a:p>
          <a:p>
            <a:r>
              <a:rPr lang="en-US" sz="1067" b="1" dirty="0">
                <a:solidFill>
                  <a:prstClr val="black"/>
                </a:solidFill>
                <a:latin typeface="Arial"/>
              </a:rPr>
              <a:t>     w(n) = recv1(3,k,j,i,m)</a:t>
            </a:r>
          </a:p>
          <a:p>
            <a:r>
              <a:rPr lang="en-US" sz="1067" b="1" dirty="0">
                <a:solidFill>
                  <a:prstClr val="black"/>
                </a:solidFill>
                <a:latin typeface="Arial"/>
              </a:rPr>
              <a:t>     f(n) = recv1(6,k,j,i,m)</a:t>
            </a:r>
          </a:p>
          <a:p>
            <a:r>
              <a:rPr lang="en-US" sz="1067" b="1" dirty="0">
                <a:solidFill>
                  <a:prstClr val="black"/>
                </a:solidFill>
                <a:latin typeface="Arial"/>
              </a:rPr>
              <a:t>    </a:t>
            </a:r>
            <a:r>
              <a:rPr lang="en-US" sz="1067" b="1" dirty="0" err="1">
                <a:solidFill>
                  <a:prstClr val="black"/>
                </a:solidFill>
                <a:latin typeface="Arial"/>
              </a:rPr>
              <a:t>enddo</a:t>
            </a:r>
            <a:endParaRPr lang="en-US" sz="1067" b="1" dirty="0">
              <a:solidFill>
                <a:prstClr val="black"/>
              </a:solidFill>
              <a:latin typeface="Arial"/>
            </a:endParaRPr>
          </a:p>
          <a:p>
            <a:r>
              <a:rPr lang="en-US" sz="1067" b="1" dirty="0">
                <a:solidFill>
                  <a:prstClr val="black"/>
                </a:solidFill>
                <a:latin typeface="Arial"/>
              </a:rPr>
              <a:t>   </a:t>
            </a:r>
            <a:r>
              <a:rPr lang="en-US" sz="1067" b="1" dirty="0" err="1">
                <a:solidFill>
                  <a:prstClr val="black"/>
                </a:solidFill>
                <a:latin typeface="Arial"/>
              </a:rPr>
              <a:t>enddo</a:t>
            </a:r>
            <a:endParaRPr lang="en-US" sz="1067" b="1" dirty="0">
              <a:solidFill>
                <a:prstClr val="black"/>
              </a:solidFill>
              <a:latin typeface="Arial"/>
            </a:endParaRPr>
          </a:p>
          <a:p>
            <a:endParaRPr lang="en-US" sz="1067" b="1" dirty="0">
              <a:solidFill>
                <a:prstClr val="black"/>
              </a:solidFill>
              <a:latin typeface="Arial"/>
            </a:endParaRPr>
          </a:p>
          <a:p>
            <a:r>
              <a:rPr lang="en-US" sz="1067" b="1" dirty="0">
                <a:solidFill>
                  <a:prstClr val="black"/>
                </a:solidFill>
                <a:latin typeface="Arial"/>
              </a:rPr>
              <a:t>   do j = 1, </a:t>
            </a:r>
            <a:r>
              <a:rPr lang="en-US" sz="1067" b="1" dirty="0" err="1">
                <a:solidFill>
                  <a:prstClr val="black"/>
                </a:solidFill>
                <a:latin typeface="Arial"/>
              </a:rPr>
              <a:t>jmax</a:t>
            </a:r>
            <a:endParaRPr lang="en-US" sz="1067" b="1" dirty="0">
              <a:solidFill>
                <a:prstClr val="black"/>
              </a:solidFill>
              <a:latin typeface="Arial"/>
            </a:endParaRPr>
          </a:p>
          <a:p>
            <a:r>
              <a:rPr lang="en-US" sz="1067" b="1" dirty="0">
                <a:solidFill>
                  <a:prstClr val="black"/>
                </a:solidFill>
                <a:latin typeface="Arial"/>
              </a:rPr>
              <a:t>     n = j + 6</a:t>
            </a:r>
          </a:p>
        </p:txBody>
      </p:sp>
      <p:sp>
        <p:nvSpPr>
          <p:cNvPr id="7" name="Title 6"/>
          <p:cNvSpPr>
            <a:spLocks noGrp="1"/>
          </p:cNvSpPr>
          <p:nvPr>
            <p:ph type="title"/>
          </p:nvPr>
        </p:nvSpPr>
        <p:spPr/>
        <p:txBody>
          <a:bodyPr>
            <a:normAutofit/>
          </a:bodyPr>
          <a:lstStyle/>
          <a:p>
            <a:r>
              <a:rPr lang="en-US" dirty="0"/>
              <a:t>Generate </a:t>
            </a:r>
            <a:r>
              <a:rPr lang="en-US" dirty="0" err="1"/>
              <a:t>OpenMP</a:t>
            </a:r>
            <a:r>
              <a:rPr lang="en-US" dirty="0"/>
              <a:t> Directives</a:t>
            </a:r>
          </a:p>
        </p:txBody>
      </p:sp>
      <p:sp>
        <p:nvSpPr>
          <p:cNvPr id="9" name="Oval Callout 8"/>
          <p:cNvSpPr/>
          <p:nvPr/>
        </p:nvSpPr>
        <p:spPr>
          <a:xfrm>
            <a:off x="7213600" y="3327400"/>
            <a:ext cx="4267200" cy="1524000"/>
          </a:xfrm>
          <a:prstGeom prst="wedgeEllipseCallout">
            <a:avLst>
              <a:gd name="adj1" fmla="val -55047"/>
              <a:gd name="adj2" fmla="val -97214"/>
            </a:avLst>
          </a:prstGeom>
          <a:solidFill>
            <a:schemeClr val="accent3">
              <a:lumMod val="20000"/>
              <a:lumOff val="80000"/>
            </a:schemeClr>
          </a:solidFill>
          <a:ln>
            <a:solidFill>
              <a:srgbClr val="00000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latin typeface="Arial"/>
              </a:rPr>
              <a:t>Reveal generates </a:t>
            </a:r>
            <a:r>
              <a:rPr lang="en-US" sz="1600" dirty="0" err="1">
                <a:solidFill>
                  <a:srgbClr val="000000"/>
                </a:solidFill>
                <a:latin typeface="Arial"/>
              </a:rPr>
              <a:t>OpenMP</a:t>
            </a:r>
            <a:r>
              <a:rPr lang="en-US" sz="1600" dirty="0">
                <a:solidFill>
                  <a:srgbClr val="000000"/>
                </a:solidFill>
                <a:latin typeface="Arial"/>
              </a:rPr>
              <a:t> directive with illegal clause marking variables that need addressing  </a:t>
            </a:r>
          </a:p>
        </p:txBody>
      </p:sp>
      <p:sp>
        <p:nvSpPr>
          <p:cNvPr id="2" name="Slide Number Placeholder 1">
            <a:extLst>
              <a:ext uri="{FF2B5EF4-FFF2-40B4-BE49-F238E27FC236}">
                <a16:creationId xmlns:a16="http://schemas.microsoft.com/office/drawing/2014/main" id="{B5DDE2C3-837B-F041-8DFE-2F4D2476BF4C}"/>
              </a:ext>
            </a:extLst>
          </p:cNvPr>
          <p:cNvSpPr>
            <a:spLocks noGrp="1"/>
          </p:cNvSpPr>
          <p:nvPr>
            <p:ph type="sldNum" sz="quarter" idx="12"/>
          </p:nvPr>
        </p:nvSpPr>
        <p:spPr/>
        <p:txBody>
          <a:bodyPr/>
          <a:lstStyle/>
          <a:p>
            <a:fld id="{A6A718CD-1F60-478A-BCD3-0DF9B7590A9B}" type="slidenum">
              <a:rPr lang="en-US" smtClean="0"/>
              <a:t>37</a:t>
            </a:fld>
            <a:endParaRPr lang="en-US" dirty="0"/>
          </a:p>
        </p:txBody>
      </p:sp>
    </p:spTree>
    <p:extLst>
      <p:ext uri="{BB962C8B-B14F-4D97-AF65-F5344CB8AC3E}">
        <p14:creationId xmlns:p14="http://schemas.microsoft.com/office/powerpoint/2010/main" val="8683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Validate User Inserted Directives </a:t>
            </a:r>
          </a:p>
        </p:txBody>
      </p:sp>
      <p:grpSp>
        <p:nvGrpSpPr>
          <p:cNvPr id="13" name="Group 12"/>
          <p:cNvGrpSpPr/>
          <p:nvPr/>
        </p:nvGrpSpPr>
        <p:grpSpPr>
          <a:xfrm>
            <a:off x="914400" y="990600"/>
            <a:ext cx="11074400" cy="5638800"/>
            <a:chOff x="685800" y="1066800"/>
            <a:chExt cx="8305800" cy="5638800"/>
          </a:xfrm>
        </p:grpSpPr>
        <p:pic>
          <p:nvPicPr>
            <p:cNvPr id="9" name="Picture 8"/>
            <p:cNvPicPr>
              <a:picLocks noChangeAspect="1"/>
            </p:cNvPicPr>
            <p:nvPr/>
          </p:nvPicPr>
          <p:blipFill>
            <a:blip r:embed="rId3"/>
            <a:stretch>
              <a:fillRect/>
            </a:stretch>
          </p:blipFill>
          <p:spPr>
            <a:xfrm>
              <a:off x="685800" y="1066800"/>
              <a:ext cx="7855707" cy="5156978"/>
            </a:xfrm>
            <a:prstGeom prst="rect">
              <a:avLst/>
            </a:prstGeom>
          </p:spPr>
        </p:pic>
        <p:pic>
          <p:nvPicPr>
            <p:cNvPr id="10" name="Picture 9"/>
            <p:cNvPicPr>
              <a:picLocks noChangeAspect="1"/>
            </p:cNvPicPr>
            <p:nvPr/>
          </p:nvPicPr>
          <p:blipFill>
            <a:blip r:embed="rId4"/>
            <a:stretch>
              <a:fillRect/>
            </a:stretch>
          </p:blipFill>
          <p:spPr>
            <a:xfrm>
              <a:off x="4419600" y="3505200"/>
              <a:ext cx="4223288" cy="3200400"/>
            </a:xfrm>
            <a:prstGeom prst="rect">
              <a:avLst/>
            </a:prstGeom>
          </p:spPr>
        </p:pic>
        <p:sp>
          <p:nvSpPr>
            <p:cNvPr id="11" name="Oval Callout 10"/>
            <p:cNvSpPr/>
            <p:nvPr/>
          </p:nvSpPr>
          <p:spPr>
            <a:xfrm>
              <a:off x="6629400" y="3124200"/>
              <a:ext cx="2362200" cy="762000"/>
            </a:xfrm>
            <a:prstGeom prst="wedgeEllipseCallout">
              <a:avLst>
                <a:gd name="adj1" fmla="val -23064"/>
                <a:gd name="adj2" fmla="val 125205"/>
              </a:avLst>
            </a:prstGeom>
            <a:solidFill>
              <a:srgbClr val="FAEF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2" name="Oval Callout 11"/>
            <p:cNvSpPr/>
            <p:nvPr/>
          </p:nvSpPr>
          <p:spPr>
            <a:xfrm>
              <a:off x="6629400" y="3124200"/>
              <a:ext cx="2362200" cy="889000"/>
            </a:xfrm>
            <a:prstGeom prst="wedgeEllipseCallout">
              <a:avLst>
                <a:gd name="adj1" fmla="val -59020"/>
                <a:gd name="adj2" fmla="val -45414"/>
              </a:avLst>
            </a:prstGeom>
            <a:solidFill>
              <a:srgbClr val="FAEFD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Arial"/>
                </a:rPr>
                <a:t>User inserted directive with </a:t>
              </a:r>
              <a:r>
                <a:rPr lang="en-US" sz="1600" dirty="0" err="1">
                  <a:solidFill>
                    <a:schemeClr val="tx1"/>
                  </a:solidFill>
                  <a:latin typeface="Arial"/>
                </a:rPr>
                <a:t>mis</a:t>
              </a:r>
              <a:r>
                <a:rPr lang="en-US" sz="1600" dirty="0">
                  <a:solidFill>
                    <a:schemeClr val="tx1"/>
                  </a:solidFill>
                  <a:latin typeface="Arial"/>
                </a:rPr>
                <a:t>-scoped variable ‘n’ </a:t>
              </a:r>
            </a:p>
          </p:txBody>
        </p:sp>
      </p:grpSp>
      <p:sp>
        <p:nvSpPr>
          <p:cNvPr id="3" name="Slide Number Placeholder 2">
            <a:extLst>
              <a:ext uri="{FF2B5EF4-FFF2-40B4-BE49-F238E27FC236}">
                <a16:creationId xmlns:a16="http://schemas.microsoft.com/office/drawing/2014/main" id="{70E5A4D6-33AD-7948-AA2C-2E7D561F5804}"/>
              </a:ext>
            </a:extLst>
          </p:cNvPr>
          <p:cNvSpPr>
            <a:spLocks noGrp="1"/>
          </p:cNvSpPr>
          <p:nvPr>
            <p:ph type="sldNum" sz="quarter" idx="12"/>
          </p:nvPr>
        </p:nvSpPr>
        <p:spPr/>
        <p:txBody>
          <a:bodyPr/>
          <a:lstStyle/>
          <a:p>
            <a:fld id="{A6A718CD-1F60-478A-BCD3-0DF9B7590A9B}" type="slidenum">
              <a:rPr lang="en-US" smtClean="0"/>
              <a:t>38</a:t>
            </a:fld>
            <a:endParaRPr lang="en-US" dirty="0"/>
          </a:p>
        </p:txBody>
      </p:sp>
    </p:spTree>
    <p:extLst>
      <p:ext uri="{BB962C8B-B14F-4D97-AF65-F5344CB8AC3E}">
        <p14:creationId xmlns:p14="http://schemas.microsoft.com/office/powerpoint/2010/main" val="1127705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C0CE57-FF36-5E40-A71A-6AA5CD5A2588}"/>
              </a:ext>
            </a:extLst>
          </p:cNvPr>
          <p:cNvSpPr>
            <a:spLocks noGrp="1"/>
          </p:cNvSpPr>
          <p:nvPr>
            <p:ph idx="1"/>
          </p:nvPr>
        </p:nvSpPr>
        <p:spPr/>
        <p:txBody>
          <a:bodyPr/>
          <a:lstStyle/>
          <a:p>
            <a:r>
              <a:rPr lang="en-US" dirty="0"/>
              <a:t>These two issues can drive you mad</a:t>
            </a:r>
          </a:p>
          <a:p>
            <a:endParaRPr lang="en-US" dirty="0"/>
          </a:p>
          <a:p>
            <a:pPr lvl="1"/>
            <a:r>
              <a:rPr lang="en-US" dirty="0"/>
              <a:t>Last Value saving is when the last value of a private variable is used outside the parallel loop. I can say that I have seen this in about .00001 % of the applications I have looked at – very rare. </a:t>
            </a:r>
          </a:p>
          <a:p>
            <a:pPr lvl="1"/>
            <a:endParaRPr lang="en-US" dirty="0"/>
          </a:p>
          <a:p>
            <a:pPr lvl="2"/>
            <a:r>
              <a:rPr lang="en-US" dirty="0"/>
              <a:t>When you select last value saving, the compiler has to make sure that the master thread either execute the last pass through the loop or have the thread, that does the last past, copy its private variable to the master</a:t>
            </a:r>
          </a:p>
          <a:p>
            <a:pPr lvl="2"/>
            <a:endParaRPr lang="en-US" dirty="0"/>
          </a:p>
          <a:p>
            <a:pPr lvl="2"/>
            <a:r>
              <a:rPr lang="en-US" dirty="0"/>
              <a:t>Last value saving can have a big performance hit</a:t>
            </a:r>
          </a:p>
        </p:txBody>
      </p:sp>
      <p:sp>
        <p:nvSpPr>
          <p:cNvPr id="3" name="Title 2">
            <a:extLst>
              <a:ext uri="{FF2B5EF4-FFF2-40B4-BE49-F238E27FC236}">
                <a16:creationId xmlns:a16="http://schemas.microsoft.com/office/drawing/2014/main" id="{62EBB0EE-5A48-C747-AEA7-836403F4363C}"/>
              </a:ext>
            </a:extLst>
          </p:cNvPr>
          <p:cNvSpPr>
            <a:spLocks noGrp="1"/>
          </p:cNvSpPr>
          <p:nvPr>
            <p:ph type="title"/>
          </p:nvPr>
        </p:nvSpPr>
        <p:spPr/>
        <p:txBody>
          <a:bodyPr/>
          <a:lstStyle/>
          <a:p>
            <a:r>
              <a:rPr lang="en-US" dirty="0" err="1"/>
              <a:t>Lastprivate</a:t>
            </a:r>
            <a:r>
              <a:rPr lang="en-US" dirty="0"/>
              <a:t> saving and </a:t>
            </a:r>
            <a:r>
              <a:rPr lang="en-US" dirty="0" err="1"/>
              <a:t>Firstprivate</a:t>
            </a:r>
            <a:r>
              <a:rPr lang="en-US" dirty="0"/>
              <a:t> getting</a:t>
            </a:r>
          </a:p>
        </p:txBody>
      </p:sp>
    </p:spTree>
    <p:extLst>
      <p:ext uri="{BB962C8B-B14F-4D97-AF65-F5344CB8AC3E}">
        <p14:creationId xmlns:p14="http://schemas.microsoft.com/office/powerpoint/2010/main" val="405604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lstStyle/>
          <a:p>
            <a:endParaRPr lang="en-US" dirty="0"/>
          </a:p>
          <a:p>
            <a:endParaRPr lang="en-US" dirty="0"/>
          </a:p>
          <a:p>
            <a:r>
              <a:rPr lang="en-US" dirty="0"/>
              <a:t>General advice</a:t>
            </a:r>
          </a:p>
          <a:p>
            <a:endParaRPr lang="en-US" dirty="0"/>
          </a:p>
          <a:p>
            <a:r>
              <a:rPr lang="en-US" dirty="0" err="1"/>
              <a:t>perftools</a:t>
            </a:r>
            <a:endParaRPr lang="en-US" dirty="0"/>
          </a:p>
          <a:p>
            <a:endParaRPr lang="en-US" dirty="0"/>
          </a:p>
          <a:p>
            <a:r>
              <a:rPr lang="en-US" dirty="0"/>
              <a:t>Reveal</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endParaRPr lang="en-US" dirty="0"/>
          </a:p>
        </p:txBody>
      </p:sp>
    </p:spTree>
    <p:extLst>
      <p:ext uri="{BB962C8B-B14F-4D97-AF65-F5344CB8AC3E}">
        <p14:creationId xmlns:p14="http://schemas.microsoft.com/office/powerpoint/2010/main" val="2164903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C0CE57-FF36-5E40-A71A-6AA5CD5A2588}"/>
              </a:ext>
            </a:extLst>
          </p:cNvPr>
          <p:cNvSpPr>
            <a:spLocks noGrp="1"/>
          </p:cNvSpPr>
          <p:nvPr>
            <p:ph idx="1"/>
          </p:nvPr>
        </p:nvSpPr>
        <p:spPr/>
        <p:txBody>
          <a:bodyPr/>
          <a:lstStyle/>
          <a:p>
            <a:r>
              <a:rPr lang="en-US" dirty="0"/>
              <a:t>These two issues can drive you mad</a:t>
            </a:r>
          </a:p>
          <a:p>
            <a:endParaRPr lang="en-US" dirty="0"/>
          </a:p>
          <a:p>
            <a:pPr lvl="1"/>
            <a:r>
              <a:rPr lang="en-US" dirty="0"/>
              <a:t>First value saving is more common. This is when the master has to copy the value of it’s private variable to all other threads. There is not much of a performance hit from doing first value saving</a:t>
            </a:r>
          </a:p>
        </p:txBody>
      </p:sp>
      <p:sp>
        <p:nvSpPr>
          <p:cNvPr id="3" name="Title 2">
            <a:extLst>
              <a:ext uri="{FF2B5EF4-FFF2-40B4-BE49-F238E27FC236}">
                <a16:creationId xmlns:a16="http://schemas.microsoft.com/office/drawing/2014/main" id="{62EBB0EE-5A48-C747-AEA7-836403F4363C}"/>
              </a:ext>
            </a:extLst>
          </p:cNvPr>
          <p:cNvSpPr>
            <a:spLocks noGrp="1"/>
          </p:cNvSpPr>
          <p:nvPr>
            <p:ph type="title"/>
          </p:nvPr>
        </p:nvSpPr>
        <p:spPr/>
        <p:txBody>
          <a:bodyPr/>
          <a:lstStyle/>
          <a:p>
            <a:r>
              <a:rPr lang="en-US" dirty="0" err="1"/>
              <a:t>Lastprivate</a:t>
            </a:r>
            <a:r>
              <a:rPr lang="en-US" dirty="0"/>
              <a:t> saving and </a:t>
            </a:r>
            <a:r>
              <a:rPr lang="en-US" dirty="0" err="1"/>
              <a:t>Firstprivate</a:t>
            </a:r>
            <a:r>
              <a:rPr lang="en-US" dirty="0"/>
              <a:t> getting</a:t>
            </a:r>
          </a:p>
        </p:txBody>
      </p:sp>
    </p:spTree>
    <p:extLst>
      <p:ext uri="{BB962C8B-B14F-4D97-AF65-F5344CB8AC3E}">
        <p14:creationId xmlns:p14="http://schemas.microsoft.com/office/powerpoint/2010/main" val="948590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3157F-A5C4-4047-879A-DA4DDB876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98" y="0"/>
            <a:ext cx="10861803" cy="6858000"/>
          </a:xfrm>
          <a:prstGeom prst="rect">
            <a:avLst/>
          </a:prstGeom>
        </p:spPr>
      </p:pic>
      <p:sp>
        <p:nvSpPr>
          <p:cNvPr id="2" name="Rectangle 1">
            <a:extLst>
              <a:ext uri="{FF2B5EF4-FFF2-40B4-BE49-F238E27FC236}">
                <a16:creationId xmlns:a16="http://schemas.microsoft.com/office/drawing/2014/main" id="{F93047E6-D0A5-FF4D-B33E-EF3E51E0ACAB}"/>
              </a:ext>
            </a:extLst>
          </p:cNvPr>
          <p:cNvSpPr/>
          <p:nvPr/>
        </p:nvSpPr>
        <p:spPr>
          <a:xfrm>
            <a:off x="4847771" y="1306286"/>
            <a:ext cx="5399315" cy="7112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402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A9A69D-8EBC-F44D-AF91-E12F57F56308}"/>
              </a:ext>
            </a:extLst>
          </p:cNvPr>
          <p:cNvSpPr txBox="1"/>
          <p:nvPr/>
        </p:nvSpPr>
        <p:spPr>
          <a:xfrm>
            <a:off x="201477" y="1076359"/>
            <a:ext cx="9761005" cy="5816977"/>
          </a:xfrm>
          <a:prstGeom prst="rect">
            <a:avLst/>
          </a:prstGeom>
          <a:noFill/>
        </p:spPr>
        <p:txBody>
          <a:bodyPr wrap="none" rtlCol="0">
            <a:spAutoFit/>
          </a:bodyPr>
          <a:lstStyle/>
          <a:p>
            <a:r>
              <a:rPr lang="en-US" sz="1200" dirty="0">
                <a:latin typeface="Courier" pitchFamily="2" charset="0"/>
              </a:rPr>
              <a:t>   28.                        ! Directive inserted by Cray Reveal.  May be incomplete.</a:t>
            </a:r>
          </a:p>
          <a:p>
            <a:r>
              <a:rPr lang="en-US" sz="1200" dirty="0">
                <a:latin typeface="Courier" pitchFamily="2" charset="0"/>
              </a:rPr>
              <a:t>   29.    M-----------------&lt; !$OMP  parallel do default(none)                                         </a:t>
            </a:r>
          </a:p>
          <a:p>
            <a:r>
              <a:rPr lang="en-US" sz="1200" dirty="0">
                <a:latin typeface="Courier" pitchFamily="2" charset="0"/>
              </a:rPr>
              <a:t>   30.    M                   !$OMP&amp;   private (</a:t>
            </a:r>
            <a:r>
              <a:rPr lang="en-US" sz="1200" dirty="0" err="1">
                <a:solidFill>
                  <a:srgbClr val="FF0000"/>
                </a:solidFill>
                <a:latin typeface="Courier" pitchFamily="2" charset="0"/>
              </a:rPr>
              <a:t>fsk</a:t>
            </a:r>
            <a:r>
              <a:rPr lang="en-US" sz="1200" dirty="0" err="1">
                <a:latin typeface="Courier" pitchFamily="2" charset="0"/>
              </a:rPr>
              <a:t>,i,j,k,l,</a:t>
            </a:r>
            <a:r>
              <a:rPr lang="en-US" sz="1200" dirty="0" err="1">
                <a:solidFill>
                  <a:srgbClr val="FF0000"/>
                </a:solidFill>
                <a:latin typeface="Courier" pitchFamily="2" charset="0"/>
              </a:rPr>
              <a:t>qs</a:t>
            </a:r>
            <a:r>
              <a:rPr lang="en-US" sz="1200" dirty="0" err="1">
                <a:latin typeface="Courier" pitchFamily="2" charset="0"/>
              </a:rPr>
              <a:t>,qsp,qspk</a:t>
            </a:r>
            <a:r>
              <a:rPr lang="en-US" sz="1200" dirty="0">
                <a:latin typeface="Courier" pitchFamily="2" charset="0"/>
              </a:rPr>
              <a:t>)                               </a:t>
            </a:r>
          </a:p>
          <a:p>
            <a:r>
              <a:rPr lang="en-US" sz="1200" dirty="0">
                <a:latin typeface="Courier" pitchFamily="2" charset="0"/>
              </a:rPr>
              <a:t>   31.    M                   !$OMP&amp;   shared  (</a:t>
            </a:r>
            <a:r>
              <a:rPr lang="en-US" sz="1200" dirty="0" err="1">
                <a:latin typeface="Courier" pitchFamily="2" charset="0"/>
              </a:rPr>
              <a:t>dq,dtv,ind,jcmax,kadd,kcmax,pav,qav,skx,sky,skz,u,uav</a:t>
            </a:r>
            <a:r>
              <a:rPr lang="en-US" sz="1200" dirty="0">
                <a:latin typeface="Courier" pitchFamily="2" charset="0"/>
              </a:rPr>
              <a:t>, </a:t>
            </a:r>
          </a:p>
          <a:p>
            <a:r>
              <a:rPr lang="en-US" sz="1200" dirty="0">
                <a:latin typeface="Courier" pitchFamily="2" charset="0"/>
              </a:rPr>
              <a:t>   32.    M                   !$OMP&amp;            </a:t>
            </a:r>
            <a:r>
              <a:rPr lang="en-US" sz="1200" dirty="0" err="1">
                <a:latin typeface="Courier" pitchFamily="2" charset="0"/>
              </a:rPr>
              <a:t>v,vav,w,wav</a:t>
            </a:r>
            <a:r>
              <a:rPr lang="en-US" sz="1200" dirty="0">
                <a:latin typeface="Courier" pitchFamily="2" charset="0"/>
              </a:rPr>
              <a:t>)</a:t>
            </a:r>
          </a:p>
          <a:p>
            <a:r>
              <a:rPr lang="en-US" sz="1200" dirty="0">
                <a:latin typeface="Courier" pitchFamily="2" charset="0"/>
              </a:rPr>
              <a:t>   33.  + M mF--------------&lt;       DO J = 1, JCMAX</a:t>
            </a:r>
          </a:p>
          <a:p>
            <a:r>
              <a:rPr lang="en-US" sz="1200" dirty="0">
                <a:latin typeface="Courier" pitchFamily="2" charset="0"/>
              </a:rPr>
              <a:t>   34.  + M mF F------------&lt;         DO K = 0, KCMAX</a:t>
            </a:r>
          </a:p>
          <a:p>
            <a:r>
              <a:rPr lang="en-US" sz="1200" dirty="0">
                <a:latin typeface="Courier" pitchFamily="2" charset="0"/>
              </a:rPr>
              <a:t>   35.    M mF F V----------&lt;          DO I = 1, IND</a:t>
            </a:r>
          </a:p>
          <a:p>
            <a:r>
              <a:rPr lang="en-US" sz="1200" dirty="0">
                <a:latin typeface="Courier" pitchFamily="2" charset="0"/>
              </a:rPr>
              <a:t>   36.    M mF F V                       QS(I) = UAV(I,J,K) * SKX(I,J,K) +</a:t>
            </a:r>
          </a:p>
          <a:p>
            <a:r>
              <a:rPr lang="en-US" sz="1200" dirty="0">
                <a:latin typeface="Courier" pitchFamily="2" charset="0"/>
              </a:rPr>
              <a:t>   37.    M mF F V                 &gt;                 VAV(I,J,K) * SKY(I,J,K) +</a:t>
            </a:r>
          </a:p>
          <a:p>
            <a:r>
              <a:rPr lang="en-US" sz="1200" dirty="0">
                <a:latin typeface="Courier" pitchFamily="2" charset="0"/>
              </a:rPr>
              <a:t>   38.    M mF F V                 &gt;                 WAV(I,J,K) * SKZ(I,J,K)</a:t>
            </a:r>
          </a:p>
          <a:p>
            <a:r>
              <a:rPr lang="en-US" sz="1200" dirty="0">
                <a:latin typeface="Courier" pitchFamily="2" charset="0"/>
              </a:rPr>
              <a:t>   39.    M mF F V</a:t>
            </a:r>
          </a:p>
          <a:p>
            <a:r>
              <a:rPr lang="en-US" sz="1200" dirty="0">
                <a:latin typeface="Courier" pitchFamily="2" charset="0"/>
              </a:rPr>
              <a:t>   40.    M mF F V                       IF ( NSCHEME .EQ. 2 ) THEN</a:t>
            </a:r>
          </a:p>
          <a:p>
            <a:r>
              <a:rPr lang="en-US" sz="1200" dirty="0">
                <a:latin typeface="Courier" pitchFamily="2" charset="0"/>
              </a:rPr>
              <a:t>   41.    M mF F V                          L = K + 1 - KADD</a:t>
            </a:r>
          </a:p>
          <a:p>
            <a:r>
              <a:rPr lang="en-US" sz="1200" dirty="0">
                <a:latin typeface="Courier" pitchFamily="2" charset="0"/>
              </a:rPr>
              <a:t>   42.    M mF F V                             QSP = U(I,J,L) * SKX(I,J,K) +</a:t>
            </a:r>
          </a:p>
          <a:p>
            <a:r>
              <a:rPr lang="en-US" sz="1200" dirty="0">
                <a:latin typeface="Courier" pitchFamily="2" charset="0"/>
              </a:rPr>
              <a:t>   43.    M mF F V                 &gt;                 V(I,J,L) * SKY(I,J,K) +</a:t>
            </a:r>
          </a:p>
          <a:p>
            <a:r>
              <a:rPr lang="en-US" sz="1200" dirty="0">
                <a:latin typeface="Courier" pitchFamily="2" charset="0"/>
              </a:rPr>
              <a:t>   44.    M mF F V                 &gt;                 W(I,J,L) * SKZ(I,J,K)</a:t>
            </a:r>
          </a:p>
          <a:p>
            <a:r>
              <a:rPr lang="en-US" sz="1200" dirty="0">
                <a:latin typeface="Courier" pitchFamily="2" charset="0"/>
              </a:rPr>
              <a:t>   45.    M mF F V                             QSPK = (QSP - QS(I)) * DBLE(1 - 2 * KADD)</a:t>
            </a:r>
          </a:p>
          <a:p>
            <a:r>
              <a:rPr lang="en-US" sz="1200" dirty="0">
                <a:latin typeface="Courier" pitchFamily="2" charset="0"/>
              </a:rPr>
              <a:t>   46.    M mF F V                             IF (QSPK .GT. 0.0D+00) QS(I) = 0.5D+00 * (QS(I) + QSP)</a:t>
            </a:r>
          </a:p>
          <a:p>
            <a:r>
              <a:rPr lang="en-US" sz="1200" dirty="0">
                <a:latin typeface="Courier" pitchFamily="2" charset="0"/>
              </a:rPr>
              <a:t>   47.    M mF F V                       ENDIF</a:t>
            </a:r>
          </a:p>
          <a:p>
            <a:r>
              <a:rPr lang="en-US" sz="1200" dirty="0">
                <a:latin typeface="Courier" pitchFamily="2" charset="0"/>
              </a:rPr>
              <a:t>   48.    M mF F V</a:t>
            </a:r>
          </a:p>
          <a:p>
            <a:r>
              <a:rPr lang="en-US" sz="1200" dirty="0">
                <a:latin typeface="Courier" pitchFamily="2" charset="0"/>
              </a:rPr>
              <a:t>   49.    M mF F V                       FSK(I,K,1) =  QAV(I,J,K,1) * QS(I)</a:t>
            </a:r>
          </a:p>
          <a:p>
            <a:r>
              <a:rPr lang="en-US" sz="1200" dirty="0">
                <a:latin typeface="Courier" pitchFamily="2" charset="0"/>
              </a:rPr>
              <a:t>   50.    M mF F V                       FSK(I,K,2) =  QAV(I,J,K,2) * QS(I) +</a:t>
            </a:r>
          </a:p>
          <a:p>
            <a:r>
              <a:rPr lang="en-US" sz="1200" dirty="0">
                <a:latin typeface="Courier" pitchFamily="2" charset="0"/>
              </a:rPr>
              <a:t>   51.    M mF F V                 &gt;                             PAV(I,J,K) * SKX(I,J,K)</a:t>
            </a:r>
          </a:p>
          <a:p>
            <a:r>
              <a:rPr lang="en-US" sz="1200" dirty="0">
                <a:latin typeface="Courier" pitchFamily="2" charset="0"/>
              </a:rPr>
              <a:t>   52.    M mF F V                       FSK(I,K,3) =  QAV(I,J,K,3) * QS(I) +</a:t>
            </a:r>
          </a:p>
          <a:p>
            <a:r>
              <a:rPr lang="en-US" sz="1200" dirty="0">
                <a:latin typeface="Courier" pitchFamily="2" charset="0"/>
              </a:rPr>
              <a:t>   53.    M mF F V                 &gt;                             PAV(I,J,K) * SKY(I,J,K)</a:t>
            </a:r>
          </a:p>
          <a:p>
            <a:r>
              <a:rPr lang="en-US" sz="1200" dirty="0">
                <a:latin typeface="Courier" pitchFamily="2" charset="0"/>
              </a:rPr>
              <a:t>   54.    M mF F V                       FSK(I,K,4) =  QAV(I,J,K,4) * QS(I) +</a:t>
            </a:r>
          </a:p>
          <a:p>
            <a:r>
              <a:rPr lang="en-US" sz="1200" dirty="0">
                <a:latin typeface="Courier" pitchFamily="2" charset="0"/>
              </a:rPr>
              <a:t>   55.    M mF F V                 &gt;                             PAV(I,J,K) * SKZ(I,J,K)</a:t>
            </a:r>
          </a:p>
          <a:p>
            <a:r>
              <a:rPr lang="en-US" sz="1200" dirty="0">
                <a:latin typeface="Courier" pitchFamily="2" charset="0"/>
              </a:rPr>
              <a:t>   56.    M mF F V                       FSK(I,K,5) = (QAV(I,J,K,5) + PAV(I,J,K)) *</a:t>
            </a:r>
          </a:p>
          <a:p>
            <a:r>
              <a:rPr lang="en-US" sz="1200" dirty="0">
                <a:latin typeface="Courier" pitchFamily="2" charset="0"/>
              </a:rPr>
              <a:t>   57.    M mF F V                 &gt;                                                   QS(I)</a:t>
            </a:r>
          </a:p>
          <a:p>
            <a:r>
              <a:rPr lang="en-US" sz="1200" dirty="0">
                <a:latin typeface="Courier" pitchFamily="2" charset="0"/>
              </a:rPr>
              <a:t> </a:t>
            </a:r>
            <a:endParaRPr lang="en-US" sz="2400" dirty="0"/>
          </a:p>
        </p:txBody>
      </p:sp>
      <p:sp>
        <p:nvSpPr>
          <p:cNvPr id="2" name="Title 1">
            <a:extLst>
              <a:ext uri="{FF2B5EF4-FFF2-40B4-BE49-F238E27FC236}">
                <a16:creationId xmlns:a16="http://schemas.microsoft.com/office/drawing/2014/main" id="{A3AE6DE5-B57E-9E47-8AD1-C06318C8F932}"/>
              </a:ext>
            </a:extLst>
          </p:cNvPr>
          <p:cNvSpPr>
            <a:spLocks noGrp="1"/>
          </p:cNvSpPr>
          <p:nvPr>
            <p:ph type="title"/>
          </p:nvPr>
        </p:nvSpPr>
        <p:spPr/>
        <p:txBody>
          <a:bodyPr/>
          <a:lstStyle/>
          <a:p>
            <a:r>
              <a:rPr lang="en-US" dirty="0"/>
              <a:t>Reveal helped analyze this loop</a:t>
            </a:r>
          </a:p>
        </p:txBody>
      </p:sp>
      <p:sp>
        <p:nvSpPr>
          <p:cNvPr id="5" name="TextBox 4">
            <a:extLst>
              <a:ext uri="{FF2B5EF4-FFF2-40B4-BE49-F238E27FC236}">
                <a16:creationId xmlns:a16="http://schemas.microsoft.com/office/drawing/2014/main" id="{5112AE8A-F7A4-1A4F-BC33-E2457221C721}"/>
              </a:ext>
            </a:extLst>
          </p:cNvPr>
          <p:cNvSpPr txBox="1"/>
          <p:nvPr/>
        </p:nvSpPr>
        <p:spPr>
          <a:xfrm>
            <a:off x="-1121435" y="1310709"/>
            <a:ext cx="12898083" cy="1655838"/>
          </a:xfrm>
          <a:prstGeom prst="rect">
            <a:avLst/>
          </a:prstGeom>
          <a:solidFill>
            <a:schemeClr val="bg1"/>
          </a:solidFill>
        </p:spPr>
        <p:txBody>
          <a:bodyPr wrap="none" rtlCol="0">
            <a:spAutoFit/>
          </a:bodyPr>
          <a:lstStyle/>
          <a:p>
            <a:r>
              <a:rPr lang="en-US" sz="1600" dirty="0">
                <a:latin typeface="Courier" pitchFamily="2" charset="0"/>
              </a:rPr>
              <a:t>   28.                        ! Directive inserted by Cray Reveal.  May be incomplete.</a:t>
            </a:r>
          </a:p>
          <a:p>
            <a:r>
              <a:rPr lang="en-US" sz="1600" dirty="0">
                <a:latin typeface="Courier" pitchFamily="2" charset="0"/>
              </a:rPr>
              <a:t>   29.    M-----------------&lt; !$OMP  parallel do default(none)                                         </a:t>
            </a:r>
          </a:p>
          <a:p>
            <a:r>
              <a:rPr lang="en-US" sz="1600" dirty="0">
                <a:latin typeface="Courier" pitchFamily="2" charset="0"/>
              </a:rPr>
              <a:t>   30.    M                   !$OMP&amp;   private (</a:t>
            </a:r>
            <a:r>
              <a:rPr lang="en-US" sz="1600" dirty="0" err="1">
                <a:solidFill>
                  <a:srgbClr val="FF0000"/>
                </a:solidFill>
                <a:latin typeface="Courier" pitchFamily="2" charset="0"/>
              </a:rPr>
              <a:t>fsk</a:t>
            </a:r>
            <a:r>
              <a:rPr lang="en-US" sz="1600" dirty="0" err="1">
                <a:latin typeface="Courier" pitchFamily="2" charset="0"/>
              </a:rPr>
              <a:t>,i,j,k,l,</a:t>
            </a:r>
            <a:r>
              <a:rPr lang="en-US" sz="1600" dirty="0" err="1">
                <a:solidFill>
                  <a:srgbClr val="FF0000"/>
                </a:solidFill>
                <a:latin typeface="Courier" pitchFamily="2" charset="0"/>
              </a:rPr>
              <a:t>qs</a:t>
            </a:r>
            <a:r>
              <a:rPr lang="en-US" sz="1600" dirty="0" err="1">
                <a:latin typeface="Courier" pitchFamily="2" charset="0"/>
              </a:rPr>
              <a:t>,qsp,qspk</a:t>
            </a:r>
            <a:r>
              <a:rPr lang="en-US" sz="1600" dirty="0">
                <a:latin typeface="Courier" pitchFamily="2" charset="0"/>
              </a:rPr>
              <a:t>)                               </a:t>
            </a:r>
          </a:p>
          <a:p>
            <a:r>
              <a:rPr lang="en-US" sz="1600" dirty="0">
                <a:latin typeface="Courier" pitchFamily="2" charset="0"/>
              </a:rPr>
              <a:t>   31.    M                   !$OMP&amp;   shared  (</a:t>
            </a:r>
            <a:r>
              <a:rPr lang="en-US" sz="1600" dirty="0" err="1">
                <a:latin typeface="Courier" pitchFamily="2" charset="0"/>
              </a:rPr>
              <a:t>dq,dtv,ind,jcmax,kadd,kcmax,pav,qav,skx,sky,skz,u,uav</a:t>
            </a:r>
            <a:r>
              <a:rPr lang="en-US" sz="1600" dirty="0">
                <a:latin typeface="Courier" pitchFamily="2" charset="0"/>
              </a:rPr>
              <a:t>, </a:t>
            </a:r>
          </a:p>
          <a:p>
            <a:r>
              <a:rPr lang="en-US" sz="1600" dirty="0">
                <a:latin typeface="Courier" pitchFamily="2" charset="0"/>
              </a:rPr>
              <a:t>   32.    M                   !$OMP&amp;            </a:t>
            </a:r>
            <a:r>
              <a:rPr lang="en-US" sz="1600" dirty="0" err="1">
                <a:latin typeface="Courier" pitchFamily="2" charset="0"/>
              </a:rPr>
              <a:t>v,vav,w,wav</a:t>
            </a:r>
            <a:r>
              <a:rPr lang="en-US" sz="1600" dirty="0">
                <a:latin typeface="Courier" pitchFamily="2" charset="0"/>
              </a:rPr>
              <a:t>)</a:t>
            </a:r>
          </a:p>
          <a:p>
            <a:pPr algn="l">
              <a:lnSpc>
                <a:spcPct val="90000"/>
              </a:lnSpc>
              <a:spcAft>
                <a:spcPts val="1000"/>
              </a:spcAft>
            </a:pPr>
            <a:endParaRPr lang="en-US" sz="2400" dirty="0" err="1"/>
          </a:p>
        </p:txBody>
      </p:sp>
      <p:sp>
        <p:nvSpPr>
          <p:cNvPr id="6" name="TextBox 5">
            <a:extLst>
              <a:ext uri="{FF2B5EF4-FFF2-40B4-BE49-F238E27FC236}">
                <a16:creationId xmlns:a16="http://schemas.microsoft.com/office/drawing/2014/main" id="{DF2056B0-DD5F-2640-B08B-D1E0A78F8076}"/>
              </a:ext>
            </a:extLst>
          </p:cNvPr>
          <p:cNvSpPr txBox="1"/>
          <p:nvPr/>
        </p:nvSpPr>
        <p:spPr>
          <a:xfrm>
            <a:off x="3502323" y="3700296"/>
            <a:ext cx="7583759" cy="757130"/>
          </a:xfrm>
          <a:prstGeom prst="rect">
            <a:avLst/>
          </a:prstGeom>
          <a:solidFill>
            <a:schemeClr val="bg1"/>
          </a:solidFill>
        </p:spPr>
        <p:txBody>
          <a:bodyPr wrap="square" rtlCol="0">
            <a:spAutoFit/>
          </a:bodyPr>
          <a:lstStyle/>
          <a:p>
            <a:pPr algn="l">
              <a:lnSpc>
                <a:spcPct val="90000"/>
              </a:lnSpc>
              <a:spcAft>
                <a:spcPts val="1000"/>
              </a:spcAft>
            </a:pPr>
            <a:r>
              <a:rPr lang="en-US" sz="2400" dirty="0">
                <a:solidFill>
                  <a:srgbClr val="FF0000"/>
                </a:solidFill>
              </a:rPr>
              <a:t>Notice that Reveal doesn’t use default shared, primarily to illustrate that it has handled all variables</a:t>
            </a:r>
          </a:p>
        </p:txBody>
      </p:sp>
    </p:spTree>
    <p:extLst>
      <p:ext uri="{BB962C8B-B14F-4D97-AF65-F5344CB8AC3E}">
        <p14:creationId xmlns:p14="http://schemas.microsoft.com/office/powerpoint/2010/main" val="40640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lstStyle/>
          <a:p>
            <a:endParaRPr lang="en-US" dirty="0"/>
          </a:p>
          <a:p>
            <a:endParaRPr lang="en-US" dirty="0"/>
          </a:p>
          <a:p>
            <a:r>
              <a:rPr lang="en-US" dirty="0"/>
              <a:t>vectorization</a:t>
            </a:r>
          </a:p>
          <a:p>
            <a:r>
              <a:rPr lang="en-US" dirty="0"/>
              <a:t>MPI</a:t>
            </a:r>
          </a:p>
          <a:p>
            <a:r>
              <a:rPr lang="en-US" dirty="0"/>
              <a:t>OMP</a:t>
            </a:r>
          </a:p>
          <a:p>
            <a:r>
              <a:rPr lang="en-US" dirty="0"/>
              <a:t>Memory/cache</a:t>
            </a:r>
          </a:p>
          <a:p>
            <a:r>
              <a:rPr lang="en-US" dirty="0"/>
              <a:t>GPU</a:t>
            </a:r>
          </a:p>
          <a:p>
            <a:endParaRPr lang="en-US" dirty="0"/>
          </a:p>
          <a:p>
            <a:r>
              <a:rPr lang="en-US" dirty="0"/>
              <a:t>After all optimization most codes are memory bandwidth limited</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performance</a:t>
            </a:r>
          </a:p>
        </p:txBody>
      </p:sp>
    </p:spTree>
    <p:extLst>
      <p:ext uri="{BB962C8B-B14F-4D97-AF65-F5344CB8AC3E}">
        <p14:creationId xmlns:p14="http://schemas.microsoft.com/office/powerpoint/2010/main" val="131028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lstStyle/>
          <a:p>
            <a:endParaRPr lang="en-US" dirty="0"/>
          </a:p>
          <a:p>
            <a:r>
              <a:rPr lang="en-US" dirty="0"/>
              <a:t>Always measure performance – what you think is going on is often incorrect, particularly at large node/</a:t>
            </a:r>
            <a:r>
              <a:rPr lang="en-US" dirty="0" err="1"/>
              <a:t>cpu</a:t>
            </a:r>
            <a:r>
              <a:rPr lang="en-US" dirty="0"/>
              <a:t> counts</a:t>
            </a:r>
          </a:p>
          <a:p>
            <a:r>
              <a:rPr lang="en-US" dirty="0"/>
              <a:t>measure performance at scale. bottlenecks for 100K MPI tasks are usually different from small MPI task count</a:t>
            </a:r>
          </a:p>
          <a:p>
            <a:r>
              <a:rPr lang="en-US" dirty="0"/>
              <a:t>use whatever tools you know or find convenient. Cray </a:t>
            </a:r>
            <a:r>
              <a:rPr lang="en-US" dirty="0" err="1"/>
              <a:t>perftools</a:t>
            </a:r>
            <a:r>
              <a:rPr lang="en-US" dirty="0"/>
              <a:t> works at high MPI task counts</a:t>
            </a:r>
          </a:p>
          <a:p>
            <a:r>
              <a:rPr lang="en-US" dirty="0"/>
              <a:t>OpenMP and GPUs add complexity to measuring performance</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measure performance</a:t>
            </a:r>
          </a:p>
        </p:txBody>
      </p:sp>
    </p:spTree>
    <p:extLst>
      <p:ext uri="{BB962C8B-B14F-4D97-AF65-F5344CB8AC3E}">
        <p14:creationId xmlns:p14="http://schemas.microsoft.com/office/powerpoint/2010/main" val="329450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lstStyle/>
          <a:p>
            <a:endParaRPr lang="en-US" dirty="0"/>
          </a:p>
          <a:p>
            <a:r>
              <a:rPr lang="en-US" dirty="0"/>
              <a:t>first thought – MPI across KNL nodes, OpenMP on node (shared memory)</a:t>
            </a:r>
          </a:p>
          <a:p>
            <a:endParaRPr lang="en-US" dirty="0"/>
          </a:p>
          <a:p>
            <a:r>
              <a:rPr lang="en-US" dirty="0"/>
              <a:t>some codes have worked better all MPI (even on-node) or 4-16 MPI tasks per KNL node and 4-16 OpenMP tasks per node</a:t>
            </a:r>
          </a:p>
          <a:p>
            <a:endParaRPr lang="en-US" dirty="0"/>
          </a:p>
          <a:p>
            <a:r>
              <a:rPr lang="en-US" dirty="0"/>
              <a:t>do experiments</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OpenMP vs MPI on KNL</a:t>
            </a:r>
          </a:p>
        </p:txBody>
      </p:sp>
    </p:spTree>
    <p:extLst>
      <p:ext uri="{BB962C8B-B14F-4D97-AF65-F5344CB8AC3E}">
        <p14:creationId xmlns:p14="http://schemas.microsoft.com/office/powerpoint/2010/main" val="228776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normAutofit fontScale="77500" lnSpcReduction="20000"/>
          </a:bodyPr>
          <a:lstStyle/>
          <a:p>
            <a:endParaRPr lang="en-US" dirty="0"/>
          </a:p>
          <a:p>
            <a:r>
              <a:rPr lang="en-US" dirty="0"/>
              <a:t>compiler listing:</a:t>
            </a:r>
          </a:p>
          <a:p>
            <a:pPr lvl="1"/>
            <a:r>
              <a:rPr lang="en-US" dirty="0"/>
              <a:t>which loops vectorize</a:t>
            </a:r>
          </a:p>
          <a:p>
            <a:pPr lvl="1"/>
            <a:r>
              <a:rPr lang="en-US" dirty="0"/>
              <a:t>why loops don’t vectorize</a:t>
            </a:r>
          </a:p>
          <a:p>
            <a:pPr lvl="1"/>
            <a:r>
              <a:rPr lang="en-US" dirty="0"/>
              <a:t>how did compiler optimize:</a:t>
            </a:r>
          </a:p>
          <a:p>
            <a:pPr lvl="2"/>
            <a:r>
              <a:rPr lang="en-US" dirty="0"/>
              <a:t>loop switching</a:t>
            </a:r>
          </a:p>
          <a:p>
            <a:pPr lvl="2"/>
            <a:r>
              <a:rPr lang="en-US" dirty="0"/>
              <a:t>loop blocking</a:t>
            </a:r>
          </a:p>
          <a:p>
            <a:pPr lvl="2"/>
            <a:r>
              <a:rPr lang="en-US" dirty="0"/>
              <a:t>loop fusion</a:t>
            </a:r>
          </a:p>
          <a:p>
            <a:pPr lvl="2"/>
            <a:r>
              <a:rPr lang="en-US" dirty="0" err="1"/>
              <a:t>etc</a:t>
            </a:r>
            <a:endParaRPr lang="en-US" dirty="0"/>
          </a:p>
          <a:p>
            <a:endParaRPr lang="en-US" dirty="0"/>
          </a:p>
          <a:p>
            <a:r>
              <a:rPr lang="en-US" dirty="0"/>
              <a:t>Intel compiler: -</a:t>
            </a:r>
            <a:r>
              <a:rPr lang="en-US" dirty="0" err="1"/>
              <a:t>qopt</a:t>
            </a:r>
            <a:r>
              <a:rPr lang="en-US" dirty="0"/>
              <a:t>-report</a:t>
            </a:r>
          </a:p>
          <a:p>
            <a:endParaRPr lang="en-US" dirty="0"/>
          </a:p>
          <a:p>
            <a:r>
              <a:rPr lang="en-US" dirty="0"/>
              <a:t>Cray compiler: -</a:t>
            </a:r>
            <a:r>
              <a:rPr lang="en-US" dirty="0" err="1"/>
              <a:t>hlist</a:t>
            </a:r>
            <a:r>
              <a:rPr lang="en-US" dirty="0"/>
              <a:t>=a</a:t>
            </a:r>
          </a:p>
          <a:p>
            <a:pPr lvl="1"/>
            <a:r>
              <a:rPr lang="en-US" dirty="0"/>
              <a:t>‘classic’ cray compiler</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Look at compiler diagnostics</a:t>
            </a:r>
          </a:p>
        </p:txBody>
      </p:sp>
    </p:spTree>
    <p:extLst>
      <p:ext uri="{BB962C8B-B14F-4D97-AF65-F5344CB8AC3E}">
        <p14:creationId xmlns:p14="http://schemas.microsoft.com/office/powerpoint/2010/main" val="168002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DB6B2E-D771-DE49-B121-2228559EC6BD}"/>
              </a:ext>
            </a:extLst>
          </p:cNvPr>
          <p:cNvSpPr>
            <a:spLocks noGrp="1"/>
          </p:cNvSpPr>
          <p:nvPr>
            <p:ph idx="1"/>
          </p:nvPr>
        </p:nvSpPr>
        <p:spPr/>
        <p:txBody>
          <a:bodyPr/>
          <a:lstStyle/>
          <a:p>
            <a:endParaRPr lang="en-US" dirty="0"/>
          </a:p>
          <a:p>
            <a:r>
              <a:rPr lang="en-US" dirty="0"/>
              <a:t>KNL – 64 or 68 cores </a:t>
            </a:r>
          </a:p>
          <a:p>
            <a:r>
              <a:rPr lang="en-US" dirty="0"/>
              <a:t>256 or 272 </a:t>
            </a:r>
            <a:r>
              <a:rPr lang="en-US" dirty="0" err="1"/>
              <a:t>hyperthreads</a:t>
            </a:r>
            <a:endParaRPr lang="en-US" dirty="0"/>
          </a:p>
          <a:p>
            <a:r>
              <a:rPr lang="en-US" dirty="0" err="1"/>
              <a:t>cpus</a:t>
            </a:r>
            <a:r>
              <a:rPr lang="en-US" dirty="0"/>
              <a:t> numbered 0-271  0-67 are on separate cores</a:t>
            </a:r>
          </a:p>
          <a:p>
            <a:r>
              <a:rPr lang="en-US" dirty="0" err="1"/>
              <a:t>srun</a:t>
            </a:r>
            <a:r>
              <a:rPr lang="en-US" dirty="0"/>
              <a:t>/</a:t>
            </a:r>
            <a:r>
              <a:rPr lang="en-US" dirty="0" err="1"/>
              <a:t>aprun</a:t>
            </a:r>
            <a:r>
              <a:rPr lang="en-US" dirty="0"/>
              <a:t> commands are confusing</a:t>
            </a:r>
          </a:p>
          <a:p>
            <a:pPr lvl="1"/>
            <a:r>
              <a:rPr lang="en-US" dirty="0"/>
              <a:t>there is a way to do what you want</a:t>
            </a:r>
          </a:p>
          <a:p>
            <a:pPr lvl="1"/>
            <a:r>
              <a:rPr lang="en-US" dirty="0"/>
              <a:t>incorrect task placement can run much slower</a:t>
            </a:r>
          </a:p>
          <a:p>
            <a:pPr lvl="1"/>
            <a:r>
              <a:rPr lang="en-US" dirty="0"/>
              <a:t>test to make sure you  are doing what you want</a:t>
            </a:r>
          </a:p>
          <a:p>
            <a:r>
              <a:rPr lang="en-US" dirty="0" err="1"/>
              <a:t>hyperthreads</a:t>
            </a:r>
            <a:r>
              <a:rPr lang="en-US" dirty="0"/>
              <a:t> can mask memory latency and add 10% performance</a:t>
            </a:r>
          </a:p>
        </p:txBody>
      </p:sp>
      <p:sp>
        <p:nvSpPr>
          <p:cNvPr id="3" name="Title 2">
            <a:extLst>
              <a:ext uri="{FF2B5EF4-FFF2-40B4-BE49-F238E27FC236}">
                <a16:creationId xmlns:a16="http://schemas.microsoft.com/office/drawing/2014/main" id="{60295AFD-A550-6044-A782-66E0946888A9}"/>
              </a:ext>
            </a:extLst>
          </p:cNvPr>
          <p:cNvSpPr>
            <a:spLocks noGrp="1"/>
          </p:cNvSpPr>
          <p:nvPr>
            <p:ph type="title"/>
          </p:nvPr>
        </p:nvSpPr>
        <p:spPr>
          <a:xfrm>
            <a:off x="381000" y="572776"/>
            <a:ext cx="10418805" cy="838199"/>
          </a:xfrm>
        </p:spPr>
        <p:txBody>
          <a:bodyPr/>
          <a:lstStyle/>
          <a:p>
            <a:pPr algn="ctr"/>
            <a:r>
              <a:rPr lang="en-US" dirty="0"/>
              <a:t>General Advice – task placement on node</a:t>
            </a:r>
          </a:p>
        </p:txBody>
      </p:sp>
    </p:spTree>
    <p:extLst>
      <p:ext uri="{BB962C8B-B14F-4D97-AF65-F5344CB8AC3E}">
        <p14:creationId xmlns:p14="http://schemas.microsoft.com/office/powerpoint/2010/main" val="3805189718"/>
      </p:ext>
    </p:extLst>
  </p:cSld>
  <p:clrMapOvr>
    <a:masterClrMapping/>
  </p:clrMapOvr>
</p:sld>
</file>

<file path=ppt/theme/theme1.xml><?xml version="1.0" encoding="utf-8"?>
<a:theme xmlns:a="http://schemas.openxmlformats.org/drawingml/2006/main" name="Cray Template">
  <a:themeElements>
    <a:clrScheme name="Cray">
      <a:dk1>
        <a:srgbClr val="4D4542"/>
      </a:dk1>
      <a:lt1>
        <a:srgbClr val="FFFFFF"/>
      </a:lt1>
      <a:dk2>
        <a:srgbClr val="000000"/>
      </a:dk2>
      <a:lt2>
        <a:srgbClr val="E7E6E6"/>
      </a:lt2>
      <a:accent1>
        <a:srgbClr val="1CCAD3"/>
      </a:accent1>
      <a:accent2>
        <a:srgbClr val="998C87"/>
      </a:accent2>
      <a:accent3>
        <a:srgbClr val="2F7DE1"/>
      </a:accent3>
      <a:accent4>
        <a:srgbClr val="FA8F05"/>
      </a:accent4>
      <a:accent5>
        <a:srgbClr val="005189"/>
      </a:accent5>
      <a:accent6>
        <a:srgbClr val="9900B3"/>
      </a:accent6>
      <a:hlink>
        <a:srgbClr val="25C9D3"/>
      </a:hlink>
      <a:folHlink>
        <a:srgbClr val="25C9D3"/>
      </a:folHlink>
    </a:clrScheme>
    <a:fontScheme name="C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90000"/>
          </a:lnSpc>
          <a:spcAft>
            <a:spcPts val="1000"/>
          </a:spcAft>
          <a:defRPr sz="2400" dirty="0" err="1" smtClean="0"/>
        </a:defPPr>
      </a:lstStyle>
    </a:txDef>
  </a:objectDefaults>
  <a:extraClrSchemeLst/>
  <a:extLst>
    <a:ext uri="{05A4C25C-085E-4340-85A3-A5531E510DB2}">
      <thm15:themeFamily xmlns:thm15="http://schemas.microsoft.com/office/thememl/2012/main" name="Cray PPT Template - New Brand 2018-10-08 v14" id="{01BA2521-E18A-BF40-AD36-245E0C1C2F46}" vid="{EEC8886E-F3C4-4142-A743-2468A4CD483D}"/>
    </a:ext>
  </a:extLst>
</a:theme>
</file>

<file path=ppt/theme/theme2.xml><?xml version="1.0" encoding="utf-8"?>
<a:theme xmlns:a="http://schemas.openxmlformats.org/drawingml/2006/main" name="Cray_Proprietary &amp; Confidential">
  <a:themeElements>
    <a:clrScheme name="Cray">
      <a:dk1>
        <a:srgbClr val="4D4542"/>
      </a:dk1>
      <a:lt1>
        <a:srgbClr val="FFFFFF"/>
      </a:lt1>
      <a:dk2>
        <a:srgbClr val="000000"/>
      </a:dk2>
      <a:lt2>
        <a:srgbClr val="E7E6E6"/>
      </a:lt2>
      <a:accent1>
        <a:srgbClr val="1CCAD3"/>
      </a:accent1>
      <a:accent2>
        <a:srgbClr val="998C87"/>
      </a:accent2>
      <a:accent3>
        <a:srgbClr val="2F7DE1"/>
      </a:accent3>
      <a:accent4>
        <a:srgbClr val="FA8F05"/>
      </a:accent4>
      <a:accent5>
        <a:srgbClr val="005189"/>
      </a:accent5>
      <a:accent6>
        <a:srgbClr val="9900B3"/>
      </a:accent6>
      <a:hlink>
        <a:srgbClr val="25C9D3"/>
      </a:hlink>
      <a:folHlink>
        <a:srgbClr val="25C9D3"/>
      </a:folHlink>
    </a:clrScheme>
    <a:fontScheme name="C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90000"/>
          </a:lnSpc>
          <a:spcAft>
            <a:spcPts val="1000"/>
          </a:spcAft>
          <a:defRPr sz="2400" dirty="0" err="1" smtClean="0"/>
        </a:defPPr>
      </a:lstStyle>
    </a:txDef>
  </a:objectDefaults>
  <a:extraClrSchemeLst/>
  <a:extLst>
    <a:ext uri="{05A4C25C-085E-4340-85A3-A5531E510DB2}">
      <thm15:themeFamily xmlns:thm15="http://schemas.microsoft.com/office/thememl/2012/main" name="Cray PPT Template - New Brand 2018-10-08 v14" id="{01BA2521-E18A-BF40-AD36-245E0C1C2F46}" vid="{7858DCF8-EEA0-524D-9E0A-2559C515D4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ystem xmlns="31b84a9e-30f8-459d-8b4b-476bddd95d54">
      <Value>N/A</Value>
    </System>
    <Audience xmlns="ca80332e-9d84-4d44-a48b-b7bbd471be19" xsi:nil="true"/>
    <Segment xmlns="b9123cc7-c385-49af-9766-d5a21fad3563">
      <Value>All</Value>
    </Segment>
    <Maintenance_x0020_Notes xmlns="ca80332e-9d84-4d44-a48b-b7bbd471be19" xsi:nil="true"/>
    <Published xmlns="ca80332e-9d84-4d44-a48b-b7bbd471be19" xsi:nil="true"/>
    <IconOverlay xmlns="http://schemas.microsoft.com/sharepoint/v4" xsi:nil="true"/>
    <Category xmlns="31b84a9e-30f8-459d-8b4b-476bddd95d54">Templates</Category>
    <Key_x0020_Words xmlns="b9123cc7-c385-49af-9766-d5a21fad3563" xsi:nil="true"/>
    <Solution xmlns="ca80332e-9d84-4d44-a48b-b7bbd471be19" xsi:nil="true"/>
    <Internal_x0020_Only xmlns="ca80332e-9d84-4d44-a48b-b7bbd471be19">Public</Internal_x0020_Only>
    <Author0 xmlns="ca80332e-9d84-4d44-a48b-b7bbd471be19" xsi:nil="true"/>
    <Language xmlns="ca80332e-9d84-4d44-a48b-b7bbd471be19">English</Language>
    <Key_x0020_Sales_x0020_Asset xmlns="ca80332e-9d84-4d44-a48b-b7bbd471be19">false</Key_x0020_Sales_x0020_Asset>
    <Status xmlns="31b84a9e-30f8-459d-8b4b-476bddd95d54">Active</Status>
    <Customer xmlns="31b84a9e-30f8-459d-8b4b-476bddd95d54">New Brand PPT Template</Customer>
    <Target_x0020_Audiences xmlns="31b84a9e-30f8-459d-8b4b-476bddd95d5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2F5D269FF42B4A97619EF0DD7937F2" ma:contentTypeVersion="20" ma:contentTypeDescription="Create a new document." ma:contentTypeScope="" ma:versionID="ec0bb88703d4a718d7862aea3380281f">
  <xsd:schema xmlns:xsd="http://www.w3.org/2001/XMLSchema" xmlns:xs="http://www.w3.org/2001/XMLSchema" xmlns:p="http://schemas.microsoft.com/office/2006/metadata/properties" xmlns:ns2="31b84a9e-30f8-459d-8b4b-476bddd95d54" xmlns:ns3="b9123cc7-c385-49af-9766-d5a21fad3563" xmlns:ns4="ca80332e-9d84-4d44-a48b-b7bbd471be19" xmlns:ns5="http://schemas.microsoft.com/sharepoint/v4" targetNamespace="http://schemas.microsoft.com/office/2006/metadata/properties" ma:root="true" ma:fieldsID="535a2aa45c43a012b36e48b72a7fc264" ns2:_="" ns3:_="" ns4:_="" ns5:_="">
    <xsd:import namespace="31b84a9e-30f8-459d-8b4b-476bddd95d54"/>
    <xsd:import namespace="b9123cc7-c385-49af-9766-d5a21fad3563"/>
    <xsd:import namespace="ca80332e-9d84-4d44-a48b-b7bbd471be19"/>
    <xsd:import namespace="http://schemas.microsoft.com/sharepoint/v4"/>
    <xsd:element name="properties">
      <xsd:complexType>
        <xsd:sequence>
          <xsd:element name="documentManagement">
            <xsd:complexType>
              <xsd:all>
                <xsd:element ref="ns2:Status"/>
                <xsd:element ref="ns2:Customer" minOccurs="0"/>
                <xsd:element ref="ns2:System" minOccurs="0"/>
                <xsd:element ref="ns3:Segment" minOccurs="0"/>
                <xsd:element ref="ns2:Category" minOccurs="0"/>
                <xsd:element ref="ns3:Key_x0020_Words" minOccurs="0"/>
                <xsd:element ref="ns4:Internal_x0020_Only" minOccurs="0"/>
                <xsd:element ref="ns4:Author0" minOccurs="0"/>
                <xsd:element ref="ns4:Audience" minOccurs="0"/>
                <xsd:element ref="ns4:Solution" minOccurs="0"/>
                <xsd:element ref="ns4:Language" minOccurs="0"/>
                <xsd:element ref="ns4:Maintenance_x0020_Notes" minOccurs="0"/>
                <xsd:element ref="ns2:Target_x0020_Audiences" minOccurs="0"/>
                <xsd:element ref="ns5:IconOverlay" minOccurs="0"/>
                <xsd:element ref="ns4:Published" minOccurs="0"/>
                <xsd:element ref="ns4:Key_x0020_Sales_x0020_Asse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84a9e-30f8-459d-8b4b-476bddd95d54" elementFormDefault="qualified">
    <xsd:import namespace="http://schemas.microsoft.com/office/2006/documentManagement/types"/>
    <xsd:import namespace="http://schemas.microsoft.com/office/infopath/2007/PartnerControls"/>
    <xsd:element name="Status" ma:index="1" ma:displayName="Status" ma:default="Active" ma:description="This field is used to filter our old materials." ma:format="Dropdown" ma:internalName="Status" ma:readOnly="false">
      <xsd:simpleType>
        <xsd:restriction base="dms:Choice">
          <xsd:enumeration value="Active"/>
          <xsd:enumeration value="Archived"/>
        </xsd:restriction>
      </xsd:simpleType>
    </xsd:element>
    <xsd:element name="Customer" ma:index="3" nillable="true" ma:displayName="Description" ma:internalName="Customer">
      <xsd:simpleType>
        <xsd:restriction base="dms:Text">
          <xsd:maxLength value="255"/>
        </xsd:restriction>
      </xsd:simpleType>
    </xsd:element>
    <xsd:element name="System" ma:index="4" nillable="true" ma:displayName="Product" ma:default="N/A" ma:description="This field identifies which product(s) the asset supports.  This field may be used to filter by specific product or by product line.  The default is All." ma:internalName="System">
      <xsd:complexType>
        <xsd:complexContent>
          <xsd:extension base="dms:MultiChoice">
            <xsd:sequence>
              <xsd:element name="Value" maxOccurs="unbounded" minOccurs="0" nillable="true">
                <xsd:simpleType>
                  <xsd:restriction base="dms:Choice">
                    <xsd:enumeration value="CS300"/>
                    <xsd:enumeration value="CS400"/>
                    <xsd:enumeration value="CS-Storm"/>
                    <xsd:enumeration value="Sonexion"/>
                    <xsd:enumeration value="TAS"/>
                    <xsd:enumeration value="C3"/>
                    <xsd:enumeration value="Urika-GX"/>
                    <xsd:enumeration value="Urika-GD"/>
                    <xsd:enumeration value="Urika-XA"/>
                    <xsd:enumeration value="XC30"/>
                    <xsd:enumeration value="XC40"/>
                    <xsd:enumeration value="XC50"/>
                    <xsd:enumeration value="XE Series"/>
                    <xsd:enumeration value="XK Series"/>
                    <xsd:enumeration value="N/A"/>
                  </xsd:restriction>
                </xsd:simpleType>
              </xsd:element>
            </xsd:sequence>
          </xsd:extension>
        </xsd:complexContent>
      </xsd:complexType>
    </xsd:element>
    <xsd:element name="Category" ma:index="6" nillable="true" ma:displayName="Category" ma:description="Infographics" ma:format="Dropdown" ma:internalName="Category">
      <xsd:simpleType>
        <xsd:restriction base="dms:Choice">
          <xsd:enumeration value="2017 Brand Insights"/>
          <xsd:enumeration value="Analyst Reports"/>
          <xsd:enumeration value="Analyst White Papers"/>
          <xsd:enumeration value="Application Briefs"/>
          <xsd:enumeration value="Benchmarks"/>
          <xsd:enumeration value="Business Development Plans"/>
          <xsd:enumeration value="Blog Posts"/>
          <xsd:enumeration value="Boilerplates"/>
          <xsd:enumeration value="Case Studies and Testimonials"/>
          <xsd:enumeration value="Corporate Marketing"/>
          <xsd:enumeration value="Infographic"/>
          <xsd:enumeration value="Internal Process"/>
          <xsd:enumeration value="ISV Documents (Internal)"/>
          <xsd:enumeration value="Marketing Plans"/>
          <xsd:enumeration value="Newsletters – External"/>
          <xsd:enumeration value="Newsletters - Internal"/>
          <xsd:enumeration value="Positioning, Messaging and Value Props"/>
          <xsd:enumeration value="Presentations (Cray NDA and non-NDA)"/>
          <xsd:enumeration value="Presentations (Conferences)"/>
          <xsd:enumeration value="Presentations (Specific Customer/Prospect)"/>
          <xsd:enumeration value="Presentations (Non-Cray)"/>
          <xsd:enumeration value="Product Brochures, Briefs &amp; Datasheets"/>
          <xsd:enumeration value="Public Relations (Press Releases &amp; Articles)"/>
          <xsd:enumeration value="Sales Tools (e.g. Tip Sheets, Playbooks)"/>
          <xsd:enumeration value="Solution Briefs"/>
          <xsd:enumeration value="Standards and Guides"/>
          <xsd:enumeration value="Technology Briefs"/>
          <xsd:enumeration value="Templates"/>
          <xsd:enumeration value="Training"/>
          <xsd:enumeration value="Videos"/>
          <xsd:enumeration value="Webinars"/>
          <xsd:enumeration value="White Papers"/>
          <xsd:enumeration value="Other"/>
        </xsd:restriction>
      </xsd:simpleType>
    </xsd:element>
    <xsd:element name="Target_x0020_Audiences" ma:index="14" nillable="true" ma:displayName="Target Audiences" ma:internalName="Target_x0020_Audience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123cc7-c385-49af-9766-d5a21fad3563" elementFormDefault="qualified">
    <xsd:import namespace="http://schemas.microsoft.com/office/2006/documentManagement/types"/>
    <xsd:import namespace="http://schemas.microsoft.com/office/infopath/2007/PartnerControls"/>
    <xsd:element name="Segment" ma:index="5" nillable="true" ma:displayName="Segment" ma:default="All" ma:description="This field will be used to filter all of the content to specific segment(s).  The default is All." ma:internalName="Segment">
      <xsd:complexType>
        <xsd:complexContent>
          <xsd:extension base="dms:MultiChoice">
            <xsd:sequence>
              <xsd:element name="Value" maxOccurs="unbounded" minOccurs="0" nillable="true">
                <xsd:simpleType>
                  <xsd:restriction base="dms:Choice">
                    <xsd:enumeration value="All"/>
                    <xsd:enumeration value="Earth Sciences"/>
                    <xsd:enumeration value="Life Sciences"/>
                    <xsd:enumeration value="Manufacturing"/>
                    <xsd:enumeration value="Finance"/>
                    <xsd:enumeration value="Higher Education"/>
                    <xsd:enumeration value="Energy"/>
                    <xsd:enumeration value="Government"/>
                    <xsd:enumeration value="Cybersecurity"/>
                    <xsd:enumeration value="Sports Analytics"/>
                    <xsd:enumeration value="Solutions"/>
                    <xsd:enumeration value="N/A"/>
                  </xsd:restriction>
                </xsd:simpleType>
              </xsd:element>
            </xsd:sequence>
          </xsd:extension>
        </xsd:complexContent>
      </xsd:complexType>
    </xsd:element>
    <xsd:element name="Key_x0020_Words" ma:index="7" nillable="true" ma:displayName="Key Words" ma:internalName="Key_x0020_Wor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80332e-9d84-4d44-a48b-b7bbd471be19" elementFormDefault="qualified">
    <xsd:import namespace="http://schemas.microsoft.com/office/2006/documentManagement/types"/>
    <xsd:import namespace="http://schemas.microsoft.com/office/infopath/2007/PartnerControls"/>
    <xsd:element name="Internal_x0020_Only" ma:index="8" nillable="true" ma:displayName="Usage" ma:default="Internal Only" ma:description="Identify if this is for internal or external use" ma:format="Dropdown" ma:internalName="Internal_x0020_Only">
      <xsd:simpleType>
        <xsd:restriction base="dms:Choice">
          <xsd:enumeration value="Internal Only"/>
          <xsd:enumeration value="Public"/>
          <xsd:enumeration value="NDA Only"/>
        </xsd:restriction>
      </xsd:simpleType>
    </xsd:element>
    <xsd:element name="Author0" ma:index="9" nillable="true" ma:displayName="Author" ma:description="Who is the original author (could be an external company)?" ma:internalName="Author0">
      <xsd:simpleType>
        <xsd:restriction base="dms:Text">
          <xsd:maxLength value="255"/>
        </xsd:restriction>
      </xsd:simpleType>
    </xsd:element>
    <xsd:element name="Audience" ma:index="10" nillable="true" ma:displayName="Audience" ma:description="Use this to identify the customer or event that the asset was created for." ma:internalName="Audience">
      <xsd:simpleType>
        <xsd:restriction base="dms:Text">
          <xsd:maxLength value="255"/>
        </xsd:restriction>
      </xsd:simpleType>
    </xsd:element>
    <xsd:element name="Solution" ma:index="11" nillable="true" ma:displayName="Solution" ma:description="This identifies the Solution (BD)." ma:internalName="Solution">
      <xsd:simpleType>
        <xsd:restriction base="dms:Text">
          <xsd:maxLength value="255"/>
        </xsd:restriction>
      </xsd:simpleType>
    </xsd:element>
    <xsd:element name="Language" ma:index="12" nillable="true" ma:displayName="Language" ma:default="English" ma:description="What language is this asset written in?" ma:format="Dropdown" ma:internalName="Language">
      <xsd:simpleType>
        <xsd:restriction base="dms:Choice">
          <xsd:enumeration value="English"/>
          <xsd:enumeration value="German"/>
          <xsd:enumeration value="Japanese"/>
          <xsd:enumeration value="French"/>
          <xsd:enumeration value="Chinese"/>
          <xsd:enumeration value="Korean"/>
        </xsd:restriction>
      </xsd:simpleType>
    </xsd:element>
    <xsd:element name="Maintenance_x0020_Notes" ma:index="13" nillable="true" ma:displayName="Maintenance Notes" ma:description="Used for transition - which ones need checking." ma:internalName="Maintenance_x0020_Notes">
      <xsd:simpleType>
        <xsd:restriction base="dms:Text">
          <xsd:maxLength value="255"/>
        </xsd:restriction>
      </xsd:simpleType>
    </xsd:element>
    <xsd:element name="Published" ma:index="22" nillable="true" ma:displayName="Published" ma:format="DateOnly" ma:internalName="Published">
      <xsd:simpleType>
        <xsd:restriction base="dms:DateTime"/>
      </xsd:simpleType>
    </xsd:element>
    <xsd:element name="Key_x0020_Sales_x0020_Asset" ma:index="23" nillable="true" ma:displayName="Key Sales Asset" ma:default="0" ma:description="Should this show up on the key sales asset page." ma:internalName="Key_x0020_Sales_x0020_Asse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EAC6C2-1517-4A6C-8ADF-C146EC064DC8}">
  <ds:schemaRefs>
    <ds:schemaRef ds:uri="http://schemas.microsoft.com/office/2006/metadata/properties"/>
    <ds:schemaRef ds:uri="http://schemas.microsoft.com/office/infopath/2007/PartnerControls"/>
    <ds:schemaRef ds:uri="31b84a9e-30f8-459d-8b4b-476bddd95d54"/>
    <ds:schemaRef ds:uri="ca80332e-9d84-4d44-a48b-b7bbd471be19"/>
    <ds:schemaRef ds:uri="b9123cc7-c385-49af-9766-d5a21fad3563"/>
    <ds:schemaRef ds:uri="http://schemas.microsoft.com/sharepoint/v4"/>
  </ds:schemaRefs>
</ds:datastoreItem>
</file>

<file path=customXml/itemProps2.xml><?xml version="1.0" encoding="utf-8"?>
<ds:datastoreItem xmlns:ds="http://schemas.openxmlformats.org/officeDocument/2006/customXml" ds:itemID="{25524196-496C-4B0C-ABB7-AFB1255C9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84a9e-30f8-459d-8b4b-476bddd95d54"/>
    <ds:schemaRef ds:uri="b9123cc7-c385-49af-9766-d5a21fad3563"/>
    <ds:schemaRef ds:uri="ca80332e-9d84-4d44-a48b-b7bbd471be1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484350-BC5F-4FA2-82D2-FAF759DA7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Cray Template</Template>
  <TotalTime>3332</TotalTime>
  <Words>3565</Words>
  <Application>Microsoft Macintosh PowerPoint</Application>
  <PresentationFormat>Widescreen</PresentationFormat>
  <Paragraphs>886</Paragraphs>
  <Slides>42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Consolas</vt:lpstr>
      <vt:lpstr>Courier</vt:lpstr>
      <vt:lpstr>Courier New</vt:lpstr>
      <vt:lpstr>Times New Roman</vt:lpstr>
      <vt:lpstr>Cray Template</vt:lpstr>
      <vt:lpstr>Cray_Proprietary &amp; Confidential</vt:lpstr>
      <vt:lpstr> Perftools and using Cray Reveal to add OpenMP</vt:lpstr>
      <vt:lpstr>Legal Disclaimer</vt:lpstr>
      <vt:lpstr>Gene Wagenbreth</vt:lpstr>
      <vt:lpstr>PowerPoint Presentation</vt:lpstr>
      <vt:lpstr>General Advice - performance</vt:lpstr>
      <vt:lpstr>General Advice – measure performance</vt:lpstr>
      <vt:lpstr>General Advice – OpenMP vs MPI on KNL</vt:lpstr>
      <vt:lpstr>General Advice – Look at compiler diagnostics</vt:lpstr>
      <vt:lpstr>General Advice – task placement on node</vt:lpstr>
      <vt:lpstr>General Advice – xthi</vt:lpstr>
      <vt:lpstr>General Advice – math/sci libraries</vt:lpstr>
      <vt:lpstr>Cray Performance Tools</vt:lpstr>
      <vt:lpstr>Perftools</vt:lpstr>
      <vt:lpstr>Perftools</vt:lpstr>
      <vt:lpstr>Perftools</vt:lpstr>
      <vt:lpstr>Perftools-lite and cmake</vt:lpstr>
      <vt:lpstr>pat_run</vt:lpstr>
      <vt:lpstr>Some Useful Experiments</vt:lpstr>
      <vt:lpstr>How Do I See per-Rank or per-Thread Data?</vt:lpstr>
      <vt:lpstr>How to Identify Important Loops</vt:lpstr>
      <vt:lpstr>Example: Memory Bandwidth per NUMA 8 MPI ranks, 4 on each of 2 nodes</vt:lpstr>
      <vt:lpstr>Examine NUMA Traffic</vt:lpstr>
      <vt:lpstr>Example Traffic From an MPI+OpenMP Run</vt:lpstr>
      <vt:lpstr>Summary of Cray Performance Tools</vt:lpstr>
      <vt:lpstr>Reveal</vt:lpstr>
      <vt:lpstr>Approach to Adding Parallelism</vt:lpstr>
      <vt:lpstr>Collect Loop Work Estimates </vt:lpstr>
      <vt:lpstr>Example Loop Statistics</vt:lpstr>
      <vt:lpstr>Launch Reveal</vt:lpstr>
      <vt:lpstr>View Source and Optimization Information</vt:lpstr>
      <vt:lpstr>Scope Selected Loop(s)</vt:lpstr>
      <vt:lpstr>Review Scoping Results</vt:lpstr>
      <vt:lpstr>Review Scoping Results (continued)</vt:lpstr>
      <vt:lpstr>Review Scoping Results (continued)</vt:lpstr>
      <vt:lpstr>Review Scoping Results (continued)</vt:lpstr>
      <vt:lpstr>View Loops through Call Chain</vt:lpstr>
      <vt:lpstr>Generate OpenMP Directives</vt:lpstr>
      <vt:lpstr>Validate User Inserted Directives </vt:lpstr>
      <vt:lpstr>Lastprivate saving and Firstprivate getting</vt:lpstr>
      <vt:lpstr>Lastprivate saving and Firstprivate getting</vt:lpstr>
      <vt:lpstr>PowerPoint Presentation</vt:lpstr>
      <vt:lpstr>Reveal helped analyze this loop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Preparing an application for Hybrid Supercomputing using Cray's Tool Suite</dc:title>
  <dc:creator>John Levesque</dc:creator>
  <cp:lastModifiedBy>Gene Wagenbreth</cp:lastModifiedBy>
  <cp:revision>124</cp:revision>
  <dcterms:created xsi:type="dcterms:W3CDTF">2018-10-23T21:29:01Z</dcterms:created>
  <dcterms:modified xsi:type="dcterms:W3CDTF">2019-08-25T23:38:18Z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0x010100942F5D269FF42B4A97619EF0DD7937F2</vt:lpwstr>
  </property>
</Properties>
</file>