
<file path=[Content_Types].xml><?xml version="1.0" encoding="utf-8"?>
<Types xmlns="http://schemas.openxmlformats.org/package/2006/content-types">
  <Override PartName="/ppt/slideMasters/slideMaster4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theme/theme5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71" r:id="rId2"/>
    <p:sldMasterId id="2147483673" r:id="rId3"/>
    <p:sldMasterId id="2147483675" r:id="rId4"/>
  </p:sldMasterIdLst>
  <p:notesMasterIdLst>
    <p:notesMasterId r:id="rId20"/>
  </p:notesMasterIdLst>
  <p:sldIdLst>
    <p:sldId id="278" r:id="rId5"/>
    <p:sldId id="310" r:id="rId6"/>
    <p:sldId id="275" r:id="rId7"/>
    <p:sldId id="281" r:id="rId8"/>
    <p:sldId id="284" r:id="rId9"/>
    <p:sldId id="312" r:id="rId10"/>
    <p:sldId id="288" r:id="rId11"/>
    <p:sldId id="318" r:id="rId12"/>
    <p:sldId id="319" r:id="rId13"/>
    <p:sldId id="314" r:id="rId14"/>
    <p:sldId id="313" r:id="rId15"/>
    <p:sldId id="317" r:id="rId16"/>
    <p:sldId id="291" r:id="rId17"/>
    <p:sldId id="301" r:id="rId18"/>
    <p:sldId id="31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35" autoAdjust="0"/>
    <p:restoredTop sz="94691" autoAdjust="0"/>
  </p:normalViewPr>
  <p:slideViewPr>
    <p:cSldViewPr snapToGrid="0" snapToObjects="1">
      <p:cViewPr varScale="1">
        <p:scale>
          <a:sx n="156" d="100"/>
          <a:sy n="156" d="100"/>
        </p:scale>
        <p:origin x="-10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9" Type="http://schemas.openxmlformats.org/officeDocument/2006/relationships/slide" Target="slides/slide5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14" Type="http://schemas.openxmlformats.org/officeDocument/2006/relationships/slide" Target="slides/slide10.xml"/><Relationship Id="rId2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11" Type="http://schemas.openxmlformats.org/officeDocument/2006/relationships/slide" Target="slides/slide7.xml"/><Relationship Id="rId6" Type="http://schemas.openxmlformats.org/officeDocument/2006/relationships/slide" Target="slides/slide2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9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C62FC-2719-49C4-AEC4-676A4A87F3A6}" type="datetimeFigureOut">
              <a:rPr lang="en-US" smtClean="0"/>
              <a:pPr/>
              <a:t>2/11/13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5DF71-735E-4CF8-9B60-DA9CC8F23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985" indent="-228985" defTabSz="897242">
              <a:lnSpc>
                <a:spcPct val="90000"/>
              </a:lnSpc>
              <a:spcBef>
                <a:spcPts val="1374"/>
              </a:spcBef>
              <a:buClr>
                <a:schemeClr val="accent4">
                  <a:lumMod val="75000"/>
                </a:schemeClr>
              </a:buClr>
              <a:buSzPct val="100000"/>
              <a:defRPr/>
            </a:pPr>
            <a:endParaRPr lang="en-US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3410" y="8685397"/>
            <a:ext cx="2973041" cy="45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04" tIns="44851" rIns="89704" bIns="44851" anchor="b"/>
          <a:lstStyle/>
          <a:p>
            <a:pPr algn="r" defTabSz="897608"/>
            <a:fld id="{CC75C1CE-B3C7-4E1B-B254-F041918EBDA5}" type="slidenum">
              <a:rPr lang="en-US" sz="1200"/>
              <a:pPr algn="r" defTabSz="897608"/>
              <a:t>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1047" y="8813381"/>
            <a:ext cx="3030273" cy="463947"/>
          </a:xfrm>
          <a:prstGeom prst="rect">
            <a:avLst/>
          </a:prstGeom>
        </p:spPr>
        <p:txBody>
          <a:bodyPr lIns="92976" tIns="46488" rIns="92976" bIns="46488"/>
          <a:lstStyle/>
          <a:p>
            <a:fld id="{005E748C-17BD-4087-B305-C7A5E2C72AD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825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30325" y="752475"/>
            <a:ext cx="4941888" cy="37084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60128" y="4698982"/>
            <a:ext cx="6082624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bg>
      <p:bgPr shadeToTitle="1">
        <a:gradFill flip="none" rotWithShape="1">
          <a:gsLst>
            <a:gs pos="0">
              <a:srgbClr val="FFFFB3"/>
            </a:gs>
            <a:gs pos="100000">
              <a:srgbClr val="939465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13150"/>
            <a:ext cx="9144000" cy="4811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47" tIns="9523" rIns="19047" bIns="9523" anchor="ctr">
            <a:prstTxWarp prst="textNoShape">
              <a:avLst/>
            </a:prstTxWarp>
          </a:bodyPr>
          <a:lstStyle/>
          <a:p>
            <a:pPr algn="ctr" defTabSz="522138">
              <a:defRPr/>
            </a:pPr>
            <a:endParaRPr lang="en-US">
              <a:solidFill>
                <a:schemeClr val="bg2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0112"/>
            <a:ext cx="7772400" cy="1478888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2544"/>
            <a:ext cx="7772400" cy="841856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10" name="Picture 16" descr="LBL_logo_bl_notex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1076678" cy="8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CRD_logo_new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5840" y="70776"/>
            <a:ext cx="2316643" cy="144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85800" y="5105400"/>
            <a:ext cx="7772400" cy="6858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6" descr="DOE_Office_Science_blk_sid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4162" y="6516711"/>
            <a:ext cx="1268346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0" y="1513150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WORD-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2"/>
            <a:ext cx="9144000" cy="92392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6635" y="1038225"/>
            <a:ext cx="8864965" cy="5486399"/>
          </a:xfrm>
        </p:spPr>
        <p:txBody>
          <a:bodyPr/>
          <a:lstStyle>
            <a:lvl1pPr>
              <a:lnSpc>
                <a:spcPct val="100000"/>
              </a:lnSpc>
              <a:defRPr sz="2800">
                <a:latin typeface="Calibri"/>
                <a:cs typeface="Calibri"/>
              </a:defRPr>
            </a:lvl1pPr>
            <a:lvl2pPr>
              <a:lnSpc>
                <a:spcPct val="100000"/>
              </a:lnSpc>
              <a:defRPr sz="2400">
                <a:solidFill>
                  <a:schemeClr val="tx1"/>
                </a:solidFill>
                <a:latin typeface="Calibri"/>
                <a:cs typeface="Calibri"/>
              </a:defRPr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  <a:latin typeface="Calibri"/>
                <a:cs typeface="Calibri"/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83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69F2-EA4A-4B62-B01C-EF3065ABFC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003D-0DCB-42AC-900E-6ED6181572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47"/>
            <a:ext cx="8229600" cy="82475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4596-154B-4868-9ACF-9F95B1D8353A}" type="datetimeFigureOut">
              <a:rPr lang="en-US" smtClean="0"/>
              <a:pPr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25DF-9150-4F62-941B-6DB2A83F0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3546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6F393-1BBA-7F44-A133-C0724C816C3D}" type="datetime1">
              <a:rPr lang="en-US"/>
              <a:pPr>
                <a:defRPr/>
              </a:pPr>
              <a:t>2/11/13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380C-957D-9947-88A1-0FF97E68B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bg>
      <p:bgPr>
        <a:gradFill flip="none" rotWithShape="1">
          <a:gsLst>
            <a:gs pos="0">
              <a:srgbClr val="FFFFB3"/>
            </a:gs>
            <a:gs pos="100000">
              <a:srgbClr val="93946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193" y="1295400"/>
            <a:ext cx="7313613" cy="4892040"/>
          </a:xfrm>
        </p:spPr>
        <p:txBody>
          <a:bodyPr/>
          <a:lstStyle>
            <a:lvl3pPr>
              <a:spcBef>
                <a:spcPts val="400"/>
              </a:spcBef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0025" y="6516711"/>
            <a:ext cx="760413" cy="26508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1/23/2013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438" y="6516711"/>
            <a:ext cx="5486400" cy="25927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 smtClean="0"/>
              <a:t>Computational Research Division | Lawrence Berkeley National Laboratory | Department of Energy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516711"/>
            <a:ext cx="672546" cy="25061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C41FD94A-3280-6B4A-962C-1D6736B77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7691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Pr>
        <a:gradFill flip="none" rotWithShape="1">
          <a:gsLst>
            <a:gs pos="0">
              <a:srgbClr val="FFFFB3"/>
            </a:gs>
            <a:gs pos="100000">
              <a:srgbClr val="93946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7691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566160" cy="48920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566160" cy="4892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00025" y="6516711"/>
            <a:ext cx="760413" cy="26508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1/23/2013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438" y="6516711"/>
            <a:ext cx="5486400" cy="25927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 smtClean="0"/>
              <a:t>Computational Research Division | Lawrence Berkeley National Laboratory | Department of Energy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516711"/>
            <a:ext cx="672546" cy="25061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C41FD94A-3280-6B4A-962C-1D6736B77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bg>
      <p:bgPr>
        <a:gradFill flip="none" rotWithShape="1">
          <a:gsLst>
            <a:gs pos="0">
              <a:srgbClr val="FFFFB3"/>
            </a:gs>
            <a:gs pos="100000">
              <a:srgbClr val="93946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76914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7368" y="1295400"/>
            <a:ext cx="3566159" cy="584035"/>
          </a:xfrm>
          <a:solidFill>
            <a:schemeClr val="accent6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ct val="0"/>
              </a:spcBef>
              <a:buNone/>
              <a:defRPr sz="1800" b="1" i="0" baseline="0">
                <a:solidFill>
                  <a:schemeClr val="tx1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1879435"/>
            <a:ext cx="3566160" cy="430800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514" y="1295400"/>
            <a:ext cx="3566160" cy="584035"/>
          </a:xfrm>
          <a:solidFill>
            <a:schemeClr val="accent6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ct val="0"/>
              </a:spcBef>
              <a:buNone/>
              <a:defRPr sz="1800" b="1" i="0" baseline="0">
                <a:solidFill>
                  <a:schemeClr val="tx1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1879435"/>
            <a:ext cx="3566160" cy="430800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438" y="6516711"/>
            <a:ext cx="5486400" cy="25927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 smtClean="0"/>
              <a:t>Computational Research Division | Lawrence Berkeley National Laboratory | Department of Energy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516711"/>
            <a:ext cx="672546" cy="25061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C41FD94A-3280-6B4A-962C-1D6736B77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200025" y="6516711"/>
            <a:ext cx="760413" cy="26508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1/23/2013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bg>
      <p:bgPr>
        <a:gradFill flip="none" rotWithShape="1">
          <a:gsLst>
            <a:gs pos="0">
              <a:srgbClr val="FFFFB3"/>
            </a:gs>
            <a:gs pos="100000">
              <a:srgbClr val="93946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7691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7315200" cy="228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901440"/>
            <a:ext cx="7315200" cy="228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00025" y="6516711"/>
            <a:ext cx="760413" cy="26508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1/23/2013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438" y="6516711"/>
            <a:ext cx="5486400" cy="25927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 smtClean="0"/>
              <a:t>Computational Research Division | Lawrence Berkeley National Laboratory | Department of Energy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516711"/>
            <a:ext cx="672546" cy="25061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C41FD94A-3280-6B4A-962C-1D6736B77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bg>
      <p:bgPr>
        <a:gradFill flip="none" rotWithShape="1">
          <a:gsLst>
            <a:gs pos="0">
              <a:srgbClr val="FFFFB3"/>
            </a:gs>
            <a:gs pos="100000">
              <a:srgbClr val="93946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7691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295400"/>
            <a:ext cx="3566160" cy="228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901441"/>
            <a:ext cx="3566160" cy="228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1"/>
            <a:ext cx="3566160" cy="48920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00025" y="6516711"/>
            <a:ext cx="760413" cy="26508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1/23/2013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438" y="6516711"/>
            <a:ext cx="5486400" cy="25927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 smtClean="0"/>
              <a:t>Computational Research Division | Lawrence Berkeley National Laboratory | Department of Energy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516711"/>
            <a:ext cx="672546" cy="25061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C41FD94A-3280-6B4A-962C-1D6736B77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bg>
      <p:bgPr>
        <a:gradFill flip="none" rotWithShape="1">
          <a:gsLst>
            <a:gs pos="0">
              <a:srgbClr val="FFFFB3"/>
            </a:gs>
            <a:gs pos="100000">
              <a:srgbClr val="93946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7691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56616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901440"/>
            <a:ext cx="356616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295400"/>
            <a:ext cx="356616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901440"/>
            <a:ext cx="356616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00025" y="6516711"/>
            <a:ext cx="760413" cy="26508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1/23/2013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438" y="6516711"/>
            <a:ext cx="5486400" cy="25927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 smtClean="0"/>
              <a:t>Computational Research Division | Lawrence Berkeley National Laboratory | Department of Energy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516711"/>
            <a:ext cx="672546" cy="25061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C41FD94A-3280-6B4A-962C-1D6736B77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Pr>
        <a:gradFill flip="none" rotWithShape="1">
          <a:gsLst>
            <a:gs pos="0">
              <a:srgbClr val="FFFFB3"/>
            </a:gs>
            <a:gs pos="100000">
              <a:srgbClr val="93946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7691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00025" y="6516711"/>
            <a:ext cx="760413" cy="26508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1/23/2013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438" y="6516711"/>
            <a:ext cx="5486400" cy="25927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 smtClean="0"/>
              <a:t>Computational Research Division | Lawrence Berkeley National Laboratory | Department of Energy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516711"/>
            <a:ext cx="672546" cy="25061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C41FD94A-3280-6B4A-962C-1D6736B77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bg>
      <p:bgPr>
        <a:gradFill flip="none" rotWithShape="1">
          <a:gsLst>
            <a:gs pos="0">
              <a:srgbClr val="FFFFB3"/>
            </a:gs>
            <a:gs pos="100000">
              <a:srgbClr val="93946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00025" y="6516711"/>
            <a:ext cx="760413" cy="26508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1/23/2013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438" y="6516711"/>
            <a:ext cx="5486400" cy="25927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 smtClean="0"/>
              <a:t>Computational Research Division | Lawrence Berkeley National Laboratory | Department of Energy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516711"/>
            <a:ext cx="672546" cy="25061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C41FD94A-3280-6B4A-962C-1D6736B77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47" tIns="9523" rIns="19047" bIns="9523" anchor="ctr">
            <a:prstTxWarp prst="textNoShape">
              <a:avLst/>
            </a:prstTxWarp>
          </a:bodyPr>
          <a:lstStyle/>
          <a:p>
            <a:pPr algn="ctr" defTabSz="522138">
              <a:defRPr/>
            </a:pPr>
            <a:endParaRPr lang="en-US">
              <a:solidFill>
                <a:schemeClr val="bg2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16" descr="DOE_Office_Science_blk_si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4162" y="6516711"/>
            <a:ext cx="1268346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8.png"/><Relationship Id="rId1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2.xml"/><Relationship Id="rId3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FFFFB3"/>
            </a:gs>
            <a:gs pos="100000">
              <a:srgbClr val="93946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981075"/>
            <a:ext cx="9144000" cy="534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47" tIns="9523" rIns="19047" bIns="9523" anchor="ctr">
            <a:prstTxWarp prst="textNoShape">
              <a:avLst/>
            </a:prstTxWarp>
          </a:bodyPr>
          <a:lstStyle/>
          <a:p>
            <a:pPr algn="ctr" defTabSz="522138">
              <a:defRPr/>
            </a:pPr>
            <a:endParaRPr lang="en-US">
              <a:solidFill>
                <a:schemeClr val="bg2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00025" y="6516711"/>
            <a:ext cx="760413" cy="26508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1/23/2013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0438" y="6516711"/>
            <a:ext cx="5486400" cy="25927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 smtClean="0"/>
              <a:t>Computational Research Division | Lawrence Berkeley National Laboratory | Department of Energy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516711"/>
            <a:ext cx="672546" cy="250614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C41FD94A-3280-6B4A-962C-1D6736B77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2852" y="71438"/>
            <a:ext cx="7772400" cy="769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95400"/>
            <a:ext cx="7313613" cy="489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16" descr="LBL_logo_bl_notext.pn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92088" y="250825"/>
            <a:ext cx="628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DOE_Office_Science_blk_side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84162" y="6516711"/>
            <a:ext cx="1268346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/>
          <a:srcRect l="6878"/>
          <a:stretch>
            <a:fillRect/>
          </a:stretch>
        </p:blipFill>
        <p:spPr bwMode="auto">
          <a:xfrm>
            <a:off x="-7606" y="-1"/>
            <a:ext cx="136045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Connector 19"/>
          <p:cNvCxnSpPr/>
          <p:nvPr/>
        </p:nvCxnSpPr>
        <p:spPr>
          <a:xfrm>
            <a:off x="0" y="965200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800"/>
        </a:spcBef>
        <a:buClr>
          <a:schemeClr val="accent1"/>
        </a:buClr>
        <a:buSzPct val="100000"/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30188" algn="l" defTabSz="914400" rtl="0" eaLnBrk="1" latinLnBrk="0" hangingPunct="1">
        <a:spcBef>
          <a:spcPts val="4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60375" indent="-230188" algn="l" defTabSz="914400" rtl="0" eaLnBrk="1" latinLnBrk="0" hangingPunct="1">
        <a:spcBef>
          <a:spcPts val="0"/>
        </a:spcBef>
        <a:buClr>
          <a:schemeClr val="accent1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114302"/>
            <a:ext cx="9144000" cy="9128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27110"/>
            <a:ext cx="8839200" cy="53228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532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 defTabSz="914400"/>
            <a:fld id="{CE174CB3-77FF-413C-B2EB-3FD6F4C73FC7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245"/>
          <p:cNvSpPr>
            <a:spLocks noChangeArrowheads="1"/>
          </p:cNvSpPr>
          <p:nvPr/>
        </p:nvSpPr>
        <p:spPr bwMode="auto">
          <a:xfrm>
            <a:off x="127001" y="6507162"/>
            <a:ext cx="3278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 b="1" dirty="0">
                <a:solidFill>
                  <a:srgbClr val="01673E"/>
                </a:solidFill>
                <a:latin typeface="Times New Roman" pitchFamily="18" charset="0"/>
                <a:cs typeface="Times New Roman" pitchFamily="18" charset="0"/>
              </a:rPr>
              <a:t>Managed by UT-Battelle</a:t>
            </a:r>
            <a:br>
              <a:rPr lang="en-US" sz="675" b="1" dirty="0">
                <a:solidFill>
                  <a:srgbClr val="01673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75" b="1" dirty="0">
                <a:solidFill>
                  <a:srgbClr val="01673E"/>
                </a:solidFill>
                <a:latin typeface="Times New Roman" pitchFamily="18" charset="0"/>
                <a:cs typeface="Times New Roman" pitchFamily="18" charset="0"/>
              </a:rPr>
              <a:t>for the Department of Energy</a:t>
            </a:r>
          </a:p>
        </p:txBody>
      </p:sp>
      <p:sp>
        <p:nvSpPr>
          <p:cNvPr id="14" name="Freeform 257"/>
          <p:cNvSpPr>
            <a:spLocks/>
          </p:cNvSpPr>
          <p:nvPr/>
        </p:nvSpPr>
        <p:spPr bwMode="auto">
          <a:xfrm>
            <a:off x="7072314" y="3606800"/>
            <a:ext cx="2071687" cy="3251200"/>
          </a:xfrm>
          <a:custGeom>
            <a:avLst/>
            <a:gdLst/>
            <a:ahLst/>
            <a:cxnLst>
              <a:cxn ang="0">
                <a:pos x="0" y="2336"/>
              </a:cxn>
              <a:cxn ang="0">
                <a:pos x="1486" y="2336"/>
              </a:cxn>
              <a:cxn ang="0">
                <a:pos x="1488" y="0"/>
              </a:cxn>
              <a:cxn ang="0">
                <a:pos x="0" y="2336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1673E">
                  <a:alpha val="84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" name="Picture 258" descr="ORNL_leaf 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8037514" y="6264277"/>
            <a:ext cx="1074737" cy="557213"/>
          </a:xfrm>
          <a:prstGeom prst="rect">
            <a:avLst/>
          </a:prstGeom>
          <a:noFill/>
          <a:effectLst>
            <a:outerShdw algn="ctr" rotWithShape="0">
              <a:srgbClr val="333333"/>
            </a:outerShdw>
          </a:effectLst>
        </p:spPr>
      </p:pic>
      <p:pic>
        <p:nvPicPr>
          <p:cNvPr id="9" name="Picture 8" descr="SDG-logo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3900006" y="6423758"/>
            <a:ext cx="1141327" cy="43424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CC0099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CC0099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CC0099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CC0099"/>
          </a:solidFill>
          <a:latin typeface="Arial Rounded MT Bold" pitchFamily="34" charset="0"/>
        </a:defRPr>
      </a:lvl5pPr>
      <a:lvl6pPr marL="3429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CC0099"/>
          </a:solidFill>
          <a:latin typeface="Arial Rounded MT Bold" pitchFamily="34" charset="0"/>
        </a:defRPr>
      </a:lvl6pPr>
      <a:lvl7pPr marL="685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CC0099"/>
          </a:solidFill>
          <a:latin typeface="Arial Rounded MT Bold" pitchFamily="34" charset="0"/>
        </a:defRPr>
      </a:lvl7pPr>
      <a:lvl8pPr marL="10287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CC0099"/>
          </a:solidFill>
          <a:latin typeface="Arial Rounded MT Bold" pitchFamily="34" charset="0"/>
        </a:defRPr>
      </a:lvl8pPr>
      <a:lvl9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CC0099"/>
          </a:solidFill>
          <a:latin typeface="Arial Rounded MT Bold" pitchFamily="34" charset="0"/>
        </a:defRPr>
      </a:lvl9pPr>
    </p:titleStyle>
    <p:bodyStyle>
      <a:lvl1pPr marL="255985" indent="-255985" algn="l" defTabSz="342900" rtl="0" eaLnBrk="1" fontAlgn="base" hangingPunct="1">
        <a:lnSpc>
          <a:spcPct val="100000"/>
        </a:lnSpc>
        <a:spcBef>
          <a:spcPts val="525"/>
        </a:spcBef>
        <a:spcAft>
          <a:spcPct val="0"/>
        </a:spcAft>
        <a:buClr>
          <a:srgbClr val="339966"/>
        </a:buClr>
        <a:buSzPct val="80000"/>
        <a:buFont typeface="Arial" charset="0"/>
        <a:buChar char="•"/>
        <a:defRPr sz="2400" b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348854" indent="-132160" algn="l" defTabSz="342900" rtl="0" eaLnBrk="1" fontAlgn="base" hangingPunct="1">
        <a:lnSpc>
          <a:spcPct val="100000"/>
        </a:lnSpc>
        <a:spcBef>
          <a:spcPts val="45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2200" b="0">
          <a:solidFill>
            <a:schemeClr val="tx1"/>
          </a:solidFill>
          <a:latin typeface="Calibri" pitchFamily="34" charset="0"/>
        </a:defRPr>
      </a:lvl2pPr>
      <a:lvl3pPr marL="685800" indent="-167879" algn="l" defTabSz="342900" rtl="0" eaLnBrk="1" fontAlgn="base" hangingPunct="1">
        <a:lnSpc>
          <a:spcPct val="100000"/>
        </a:lnSpc>
        <a:spcBef>
          <a:spcPts val="375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2000" b="0">
          <a:solidFill>
            <a:schemeClr val="tx1"/>
          </a:solidFill>
          <a:latin typeface="Calibri" pitchFamily="34" charset="0"/>
        </a:defRPr>
      </a:lvl3pPr>
      <a:lvl4pPr marL="1034654" indent="-180975" algn="l" defTabSz="342900" rtl="0" eaLnBrk="1" fontAlgn="base" hangingPunct="1">
        <a:lnSpc>
          <a:spcPct val="100000"/>
        </a:lnSpc>
        <a:spcBef>
          <a:spcPts val="338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1800" b="0">
          <a:solidFill>
            <a:schemeClr val="tx1"/>
          </a:solidFill>
          <a:latin typeface="Calibri" pitchFamily="34" charset="0"/>
        </a:defRPr>
      </a:lvl4pPr>
      <a:lvl5pPr marL="1540669" indent="-169069" algn="l" defTabSz="342900" rtl="0" eaLnBrk="1" fontAlgn="base" hangingPunct="1">
        <a:lnSpc>
          <a:spcPct val="124000"/>
        </a:lnSpc>
        <a:spcBef>
          <a:spcPts val="30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1050" b="0">
          <a:solidFill>
            <a:srgbClr val="000000"/>
          </a:solidFill>
          <a:latin typeface="Calibri" pitchFamily="34" charset="0"/>
        </a:defRPr>
      </a:lvl5pPr>
      <a:lvl6pPr marL="1883569" indent="-169069" algn="l" defTabSz="342900" rtl="0" eaLnBrk="1" fontAlgn="base" hangingPunct="1">
        <a:lnSpc>
          <a:spcPct val="124000"/>
        </a:lnSpc>
        <a:spcBef>
          <a:spcPts val="30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1050">
          <a:solidFill>
            <a:srgbClr val="000000"/>
          </a:solidFill>
          <a:latin typeface="+mn-lt"/>
        </a:defRPr>
      </a:lvl6pPr>
      <a:lvl7pPr marL="2226469" indent="-169069" algn="l" defTabSz="342900" rtl="0" eaLnBrk="1" fontAlgn="base" hangingPunct="1">
        <a:lnSpc>
          <a:spcPct val="124000"/>
        </a:lnSpc>
        <a:spcBef>
          <a:spcPts val="30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1050">
          <a:solidFill>
            <a:srgbClr val="000000"/>
          </a:solidFill>
          <a:latin typeface="+mn-lt"/>
        </a:defRPr>
      </a:lvl7pPr>
      <a:lvl8pPr marL="2569369" indent="-169069" algn="l" defTabSz="342900" rtl="0" eaLnBrk="1" fontAlgn="base" hangingPunct="1">
        <a:lnSpc>
          <a:spcPct val="124000"/>
        </a:lnSpc>
        <a:spcBef>
          <a:spcPts val="30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1050">
          <a:solidFill>
            <a:srgbClr val="000000"/>
          </a:solidFill>
          <a:latin typeface="+mn-lt"/>
        </a:defRPr>
      </a:lvl8pPr>
      <a:lvl9pPr marL="2912269" indent="-169069" algn="l" defTabSz="342900" rtl="0" eaLnBrk="1" fontAlgn="base" hangingPunct="1">
        <a:lnSpc>
          <a:spcPct val="124000"/>
        </a:lnSpc>
        <a:spcBef>
          <a:spcPts val="30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105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35769F2-EA4A-4B62-B01C-EF3065ABFC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2/11/13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10F003D-0DCB-42AC-900E-6ED6181572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defTabSz="45701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21073F-BD1C-BB4C-B59F-788E239DF411}" type="datetime1">
              <a:rPr lang="en-US"/>
              <a:pPr>
                <a:defRPr/>
              </a:pPr>
              <a:t>2/11/13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defTabSz="45701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defTabSz="45701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2EEAF6-1020-ED4B-A1F2-B522D12BE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-108" charset="2"/>
        <a:buChar char=""/>
        <a:defRPr sz="29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-108" charset="2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-108" charset="2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-108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-108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7.png"/><Relationship Id="rId5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ft.ornl.gov/eavl" TargetMode="External"/><Relationship Id="rId3" Type="http://schemas.openxmlformats.org/officeDocument/2006/relationships/image" Target="../media/image60.emf"/><Relationship Id="rId6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5" Type="http://schemas.openxmlformats.org/officeDocument/2006/relationships/image" Target="../media/image18.emf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nccs.gov/user-support/center-projects/adios/" TargetMode="External"/><Relationship Id="rId6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4" Type="http://schemas.openxmlformats.org/officeDocument/2006/relationships/image" Target="../media/image26.png"/><Relationship Id="rId10" Type="http://schemas.openxmlformats.org/officeDocument/2006/relationships/image" Target="../media/image32.jpeg"/><Relationship Id="rId5" Type="http://schemas.openxmlformats.org/officeDocument/2006/relationships/image" Target="../media/image27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9" Type="http://schemas.openxmlformats.org/officeDocument/2006/relationships/image" Target="../media/image31.png"/><Relationship Id="rId3" Type="http://schemas.openxmlformats.org/officeDocument/2006/relationships/image" Target="../media/image25.png"/><Relationship Id="rId6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5.emf"/><Relationship Id="rId20" Type="http://schemas.openxmlformats.org/officeDocument/2006/relationships/image" Target="../media/image51.png"/><Relationship Id="rId4" Type="http://schemas.openxmlformats.org/officeDocument/2006/relationships/image" Target="../media/image35.emf"/><Relationship Id="rId21" Type="http://schemas.openxmlformats.org/officeDocument/2006/relationships/image" Target="../media/image52.png"/><Relationship Id="rId22" Type="http://schemas.openxmlformats.org/officeDocument/2006/relationships/image" Target="../media/image53.jpeg"/><Relationship Id="rId23" Type="http://schemas.openxmlformats.org/officeDocument/2006/relationships/image" Target="../media/image54.jpeg"/><Relationship Id="rId7" Type="http://schemas.openxmlformats.org/officeDocument/2006/relationships/image" Target="../media/image38.emf"/><Relationship Id="rId11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16" Type="http://schemas.openxmlformats.org/officeDocument/2006/relationships/image" Target="../media/image47.emf"/><Relationship Id="rId8" Type="http://schemas.openxmlformats.org/officeDocument/2006/relationships/image" Target="../media/image39.emf"/><Relationship Id="rId13" Type="http://schemas.openxmlformats.org/officeDocument/2006/relationships/image" Target="../media/image44.emf"/><Relationship Id="rId10" Type="http://schemas.openxmlformats.org/officeDocument/2006/relationships/image" Target="../media/image41.emf"/><Relationship Id="rId5" Type="http://schemas.openxmlformats.org/officeDocument/2006/relationships/image" Target="../media/image36.emf"/><Relationship Id="rId15" Type="http://schemas.openxmlformats.org/officeDocument/2006/relationships/image" Target="../media/image46.emf"/><Relationship Id="rId12" Type="http://schemas.openxmlformats.org/officeDocument/2006/relationships/image" Target="../media/image43.emf"/><Relationship Id="rId17" Type="http://schemas.openxmlformats.org/officeDocument/2006/relationships/image" Target="../media/image48.emf"/><Relationship Id="rId19" Type="http://schemas.openxmlformats.org/officeDocument/2006/relationships/image" Target="../media/image50.emf"/><Relationship Id="rId2" Type="http://schemas.openxmlformats.org/officeDocument/2006/relationships/image" Target="../media/image33.gif"/><Relationship Id="rId9" Type="http://schemas.openxmlformats.org/officeDocument/2006/relationships/image" Target="../media/image40.emf"/><Relationship Id="rId3" Type="http://schemas.openxmlformats.org/officeDocument/2006/relationships/image" Target="../media/image34.gif"/><Relationship Id="rId18" Type="http://schemas.openxmlformats.org/officeDocument/2006/relationships/image" Target="../media/image49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NERSC Users’ Group Meeting | Lawrence Berkeley National Laboratory | Department of Energy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3721-EA64-A24B-A2BD-3A095107225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360485" y="1219200"/>
            <a:ext cx="4079631" cy="17526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The Scalable Data</a:t>
            </a:r>
            <a:r>
              <a:rPr lang="en-US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M</a:t>
            </a:r>
            <a:r>
              <a:rPr kumimoji="0" lang="en-US" sz="2000" b="1" i="0" u="none" strike="noStrike" kern="1200" cap="none" spc="0" normalizeH="0" baseline="0" noProof="0" dirty="0" err="1" smtClean="0">
                <a:ln w="635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anagement</a:t>
            </a:r>
            <a:r>
              <a:rPr kumimoji="0" lang="en-US" sz="2000" b="1" i="0" u="none" strike="noStrike" kern="1200" cap="none" spc="0" normalizeH="0" baseline="0" noProof="0" dirty="0" smtClean="0">
                <a:ln w="635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br>
              <a:rPr kumimoji="0" lang="en-US" sz="2000" b="1" i="0" u="none" strike="noStrike" kern="1200" cap="none" spc="0" normalizeH="0" baseline="0" noProof="0" dirty="0" smtClean="0">
                <a:ln w="635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 w="635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Analysis, and Visualization</a:t>
            </a:r>
            <a:br>
              <a:rPr kumimoji="0" lang="en-US" sz="2000" b="1" i="0" u="none" strike="noStrike" kern="1200" cap="none" spc="0" normalizeH="0" baseline="0" noProof="0" dirty="0" smtClean="0">
                <a:ln w="635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 w="635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(SDAV) Institute</a:t>
            </a:r>
            <a:br>
              <a:rPr kumimoji="0" lang="en-US" sz="2000" b="1" i="0" u="none" strike="noStrike" kern="1200" cap="none" spc="0" normalizeH="0" baseline="0" noProof="0" dirty="0" smtClean="0">
                <a:ln w="635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 w="635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2012-2017</a:t>
            </a:r>
            <a:r>
              <a:rPr kumimoji="0" lang="en-GB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1200" cap="none" spc="0" normalizeH="0" baseline="0" noProof="0" dirty="0" smtClean="0">
              <a:ln w="6350"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>
          <a:xfrm>
            <a:off x="200025" y="2505808"/>
            <a:ext cx="4448175" cy="609600"/>
          </a:xfrm>
          <a:prstGeom prst="rect">
            <a:avLst/>
          </a:prstGeom>
        </p:spPr>
        <p:txBody>
          <a:bodyPr/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Hank Childs</a:t>
            </a:r>
            <a:r>
              <a:rPr lang="en-US" sz="2000" dirty="0" smtClean="0"/>
              <a:t>, LBNL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Chair,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Software Infrastructure Committee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1600" baseline="0" dirty="0" smtClean="0"/>
              <a:t>Member, Facilities Committee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648200" y="1587500"/>
            <a:ext cx="199909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95288">
              <a:tabLst>
                <a:tab pos="117475" algn="l"/>
                <a:tab pos="747713" algn="l"/>
              </a:tabLst>
            </a:pPr>
            <a:r>
              <a:rPr lang="en-US" i="0" dirty="0" smtClean="0">
                <a:latin typeface="Arial" pitchFamily="34" charset="0"/>
                <a:ea typeface="ＭＳ Ｐゴシック" pitchFamily="-65" charset="-128"/>
              </a:rPr>
              <a:t> </a:t>
            </a:r>
            <a:r>
              <a:rPr lang="en-US" i="0" u="sng" dirty="0" smtClean="0">
                <a:latin typeface="Arial" pitchFamily="34" charset="0"/>
                <a:ea typeface="ＭＳ Ｐゴシック" pitchFamily="-65" charset="-128"/>
              </a:rPr>
              <a:t> </a:t>
            </a:r>
            <a:r>
              <a:rPr lang="en-US" i="0" u="sng" dirty="0">
                <a:latin typeface="Arial" pitchFamily="34" charset="0"/>
                <a:ea typeface="ＭＳ Ｐゴシック" pitchFamily="-65" charset="-128"/>
              </a:rPr>
              <a:t>Laboratories</a:t>
            </a:r>
          </a:p>
          <a:p>
            <a:pPr defTabSz="395288">
              <a:tabLst>
                <a:tab pos="117475" algn="l"/>
                <a:tab pos="747713" algn="l"/>
              </a:tabLst>
            </a:pPr>
            <a:r>
              <a:rPr lang="en-US" sz="1600" i="0" dirty="0">
                <a:latin typeface="Arial" pitchFamily="34" charset="0"/>
                <a:ea typeface="ＭＳ Ｐゴシック" pitchFamily="-65" charset="-128"/>
              </a:rPr>
              <a:t>	</a:t>
            </a:r>
            <a:r>
              <a:rPr lang="en-US" sz="1600" i="0" dirty="0" smtClean="0">
                <a:latin typeface="Arial" pitchFamily="34" charset="0"/>
                <a:ea typeface="ＭＳ Ｐゴシック" pitchFamily="-65" charset="-128"/>
              </a:rPr>
              <a:t>ANL</a:t>
            </a:r>
            <a:endParaRPr lang="en-US" sz="1600" i="0" dirty="0">
              <a:latin typeface="Arial" pitchFamily="34" charset="0"/>
              <a:ea typeface="ＭＳ Ｐゴシック" pitchFamily="-65" charset="-128"/>
            </a:endParaRPr>
          </a:p>
          <a:p>
            <a:pPr defTabSz="395288">
              <a:tabLst>
                <a:tab pos="117475" algn="l"/>
                <a:tab pos="747713" algn="l"/>
              </a:tabLst>
            </a:pPr>
            <a:r>
              <a:rPr lang="en-US" sz="1600" i="0" dirty="0">
                <a:latin typeface="Arial" pitchFamily="34" charset="0"/>
                <a:ea typeface="ＭＳ Ｐゴシック" pitchFamily="-65" charset="-128"/>
              </a:rPr>
              <a:t>	</a:t>
            </a:r>
            <a:r>
              <a:rPr lang="en-US" sz="1600" i="0" dirty="0" smtClean="0">
                <a:latin typeface="Arial" pitchFamily="34" charset="0"/>
                <a:ea typeface="ＭＳ Ｐゴシック" pitchFamily="-65" charset="-128"/>
              </a:rPr>
              <a:t>LBNL</a:t>
            </a:r>
            <a:endParaRPr lang="en-US" sz="1600" i="0" dirty="0">
              <a:latin typeface="Arial" pitchFamily="34" charset="0"/>
              <a:ea typeface="ＭＳ Ｐゴシック" pitchFamily="-65" charset="-128"/>
            </a:endParaRPr>
          </a:p>
          <a:p>
            <a:pPr defTabSz="395288">
              <a:tabLst>
                <a:tab pos="117475" algn="l"/>
                <a:tab pos="747713" algn="l"/>
              </a:tabLst>
            </a:pPr>
            <a:r>
              <a:rPr lang="en-US" sz="1600" i="0" dirty="0">
                <a:latin typeface="Arial" pitchFamily="34" charset="0"/>
                <a:ea typeface="ＭＳ Ｐゴシック" pitchFamily="-65" charset="-128"/>
              </a:rPr>
              <a:t>	</a:t>
            </a:r>
            <a:r>
              <a:rPr lang="en-US" sz="1600" i="0" dirty="0" smtClean="0">
                <a:latin typeface="Arial" pitchFamily="34" charset="0"/>
                <a:ea typeface="ＭＳ Ｐゴシック" pitchFamily="-65" charset="-128"/>
              </a:rPr>
              <a:t>LLNL</a:t>
            </a:r>
            <a:endParaRPr lang="en-US" sz="1600" i="0" dirty="0">
              <a:latin typeface="Arial" pitchFamily="34" charset="0"/>
              <a:ea typeface="ＭＳ Ｐゴシック" pitchFamily="-65" charset="-128"/>
            </a:endParaRPr>
          </a:p>
          <a:p>
            <a:pPr defTabSz="395288">
              <a:tabLst>
                <a:tab pos="117475" algn="l"/>
                <a:tab pos="747713" algn="l"/>
              </a:tabLst>
            </a:pPr>
            <a:r>
              <a:rPr lang="en-US" sz="1600" i="0" dirty="0">
                <a:latin typeface="Arial" pitchFamily="34" charset="0"/>
                <a:ea typeface="ＭＳ Ｐゴシック" pitchFamily="-65" charset="-128"/>
              </a:rPr>
              <a:t>	</a:t>
            </a:r>
            <a:r>
              <a:rPr lang="en-US" sz="1600" i="0" dirty="0" smtClean="0">
                <a:latin typeface="Arial" pitchFamily="34" charset="0"/>
                <a:ea typeface="ＭＳ Ｐゴシック" pitchFamily="-65" charset="-128"/>
              </a:rPr>
              <a:t>ORNL</a:t>
            </a:r>
            <a:endParaRPr lang="en-US" sz="1600" i="0" dirty="0">
              <a:latin typeface="Arial" pitchFamily="34" charset="0"/>
              <a:ea typeface="ＭＳ Ｐゴシック" pitchFamily="-65" charset="-128"/>
            </a:endParaRPr>
          </a:p>
          <a:p>
            <a:pPr defTabSz="395288">
              <a:tabLst>
                <a:tab pos="117475" algn="l"/>
                <a:tab pos="747713" algn="l"/>
              </a:tabLst>
            </a:pPr>
            <a:r>
              <a:rPr lang="en-US" sz="1600" i="0" dirty="0">
                <a:latin typeface="Arial" pitchFamily="34" charset="0"/>
                <a:ea typeface="ＭＳ Ｐゴシック" pitchFamily="-65" charset="-128"/>
              </a:rPr>
              <a:t>	</a:t>
            </a:r>
            <a:r>
              <a:rPr lang="en-US" sz="1600" i="0" dirty="0" smtClean="0">
                <a:latin typeface="Arial" pitchFamily="34" charset="0"/>
                <a:ea typeface="ＭＳ Ｐゴシック" pitchFamily="-65" charset="-128"/>
              </a:rPr>
              <a:t>LANL</a:t>
            </a:r>
          </a:p>
          <a:p>
            <a:pPr defTabSz="395288">
              <a:tabLst>
                <a:tab pos="117475" algn="l"/>
                <a:tab pos="747713" algn="l"/>
              </a:tabLst>
            </a:pPr>
            <a:r>
              <a:rPr lang="en-US" sz="1600" i="0" dirty="0" smtClean="0">
                <a:latin typeface="Arial" pitchFamily="34" charset="0"/>
                <a:ea typeface="ＭＳ Ｐゴシック" pitchFamily="-65" charset="-128"/>
              </a:rPr>
              <a:t>  SNL</a:t>
            </a:r>
          </a:p>
          <a:p>
            <a:pPr defTabSz="395288">
              <a:tabLst>
                <a:tab pos="117475" algn="l"/>
                <a:tab pos="747713" algn="l"/>
              </a:tabLst>
            </a:pPr>
            <a:r>
              <a:rPr lang="en-US" sz="1600" i="0" dirty="0" smtClean="0">
                <a:latin typeface="Arial" pitchFamily="34" charset="0"/>
                <a:ea typeface="ＭＳ Ｐゴシック" pitchFamily="-65" charset="-128"/>
              </a:rPr>
              <a:t>  </a:t>
            </a:r>
            <a:r>
              <a:rPr lang="en-US" sz="1600" i="0" dirty="0" err="1" smtClean="0">
                <a:latin typeface="Arial" pitchFamily="34" charset="0"/>
                <a:ea typeface="ＭＳ Ｐゴシック" pitchFamily="-65" charset="-128"/>
              </a:rPr>
              <a:t>Kitware</a:t>
            </a:r>
            <a:r>
              <a:rPr lang="en-US" sz="1600" i="0" dirty="0" smtClean="0">
                <a:latin typeface="Arial" pitchFamily="34" charset="0"/>
                <a:ea typeface="ＭＳ Ｐゴシック" pitchFamily="-65" charset="-128"/>
              </a:rPr>
              <a:t> (Industry)</a:t>
            </a:r>
            <a:endParaRPr lang="en-US" sz="1600" i="0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765538" y="1587500"/>
            <a:ext cx="216988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95288">
              <a:tabLst>
                <a:tab pos="117475" algn="l"/>
                <a:tab pos="747713" algn="l"/>
              </a:tabLst>
            </a:pPr>
            <a:r>
              <a:rPr lang="en-US" i="0" u="sng" dirty="0">
                <a:latin typeface="Arial" pitchFamily="34" charset="0"/>
                <a:ea typeface="ＭＳ Ｐゴシック" pitchFamily="-65" charset="-128"/>
              </a:rPr>
              <a:t>Universities</a:t>
            </a:r>
          </a:p>
          <a:p>
            <a:pPr defTabSz="395288">
              <a:tabLst>
                <a:tab pos="117475" algn="l"/>
                <a:tab pos="747713" algn="l"/>
              </a:tabLst>
            </a:pPr>
            <a:r>
              <a:rPr lang="en-US" sz="1600" i="0" dirty="0">
                <a:latin typeface="Arial" pitchFamily="34" charset="0"/>
                <a:ea typeface="ＭＳ Ｐゴシック" pitchFamily="-65" charset="-128"/>
              </a:rPr>
              <a:t>	</a:t>
            </a:r>
            <a:r>
              <a:rPr lang="en-US" sz="1600" i="0" dirty="0" smtClean="0">
                <a:latin typeface="Arial" pitchFamily="34" charset="0"/>
                <a:ea typeface="ＭＳ Ｐゴシック" pitchFamily="-65" charset="-128"/>
              </a:rPr>
              <a:t>Georgia Tech </a:t>
            </a:r>
          </a:p>
          <a:p>
            <a:pPr defTabSz="395288">
              <a:tabLst>
                <a:tab pos="117475" algn="l"/>
                <a:tab pos="747713" algn="l"/>
              </a:tabLst>
            </a:pPr>
            <a:r>
              <a:rPr lang="en-US" sz="1600" i="0" dirty="0" smtClean="0">
                <a:latin typeface="Arial" pitchFamily="34" charset="0"/>
                <a:ea typeface="ＭＳ Ｐゴシック" pitchFamily="-65" charset="-128"/>
              </a:rPr>
              <a:t>  NCSU</a:t>
            </a:r>
            <a:endParaRPr lang="en-US" sz="1600" i="0" dirty="0">
              <a:latin typeface="Arial" pitchFamily="34" charset="0"/>
              <a:ea typeface="ＭＳ Ｐゴシック" pitchFamily="-65" charset="-128"/>
            </a:endParaRPr>
          </a:p>
          <a:p>
            <a:pPr defTabSz="395288">
              <a:tabLst>
                <a:tab pos="117475" algn="l"/>
                <a:tab pos="747713" algn="l"/>
              </a:tabLst>
            </a:pPr>
            <a:r>
              <a:rPr lang="en-US" sz="1600" i="0" dirty="0">
                <a:latin typeface="Arial" pitchFamily="34" charset="0"/>
                <a:ea typeface="ＭＳ Ｐゴシック" pitchFamily="-65" charset="-128"/>
              </a:rPr>
              <a:t>	</a:t>
            </a:r>
            <a:r>
              <a:rPr lang="en-US" sz="1600" i="0" dirty="0" smtClean="0">
                <a:latin typeface="Arial" pitchFamily="34" charset="0"/>
                <a:ea typeface="ＭＳ Ｐゴシック" pitchFamily="-65" charset="-128"/>
              </a:rPr>
              <a:t>NWU</a:t>
            </a:r>
          </a:p>
          <a:p>
            <a:pPr defTabSz="395288">
              <a:tabLst>
                <a:tab pos="117475" algn="l"/>
                <a:tab pos="747713" algn="l"/>
              </a:tabLst>
            </a:pPr>
            <a:r>
              <a:rPr lang="en-US" sz="1600" i="0" dirty="0" smtClean="0">
                <a:latin typeface="Arial" pitchFamily="34" charset="0"/>
                <a:ea typeface="ＭＳ Ｐゴシック" pitchFamily="-65" charset="-128"/>
              </a:rPr>
              <a:t>  OSU</a:t>
            </a:r>
            <a:endParaRPr lang="en-US" sz="1600" i="0" dirty="0">
              <a:latin typeface="Arial" pitchFamily="34" charset="0"/>
              <a:ea typeface="ＭＳ Ｐゴシック" pitchFamily="-65" charset="-128"/>
            </a:endParaRPr>
          </a:p>
          <a:p>
            <a:pPr defTabSz="395288">
              <a:tabLst>
                <a:tab pos="117475" algn="l"/>
                <a:tab pos="747713" algn="l"/>
              </a:tabLst>
            </a:pPr>
            <a:r>
              <a:rPr lang="en-US" sz="1600" i="0" dirty="0">
                <a:latin typeface="Arial" pitchFamily="34" charset="0"/>
                <a:ea typeface="ＭＳ Ｐゴシック" pitchFamily="-65" charset="-128"/>
              </a:rPr>
              <a:t>	</a:t>
            </a:r>
            <a:r>
              <a:rPr lang="en-US" sz="1600" i="0" dirty="0" smtClean="0">
                <a:latin typeface="Arial" pitchFamily="34" charset="0"/>
                <a:ea typeface="ＭＳ Ｐゴシック" pitchFamily="-65" charset="-128"/>
              </a:rPr>
              <a:t>UCD</a:t>
            </a:r>
          </a:p>
          <a:p>
            <a:pPr defTabSz="395288">
              <a:tabLst>
                <a:tab pos="117475" algn="l"/>
                <a:tab pos="747713" algn="l"/>
              </a:tabLst>
            </a:pPr>
            <a:r>
              <a:rPr lang="en-US" sz="1600" i="0" dirty="0" smtClean="0">
                <a:latin typeface="Arial" pitchFamily="34" charset="0"/>
                <a:ea typeface="ＭＳ Ｐゴシック" pitchFamily="-65" charset="-128"/>
              </a:rPr>
              <a:t>	Rutgers</a:t>
            </a:r>
          </a:p>
          <a:p>
            <a:pPr defTabSz="395288">
              <a:tabLst>
                <a:tab pos="117475" algn="l"/>
                <a:tab pos="747713" algn="l"/>
              </a:tabLst>
            </a:pPr>
            <a:r>
              <a:rPr lang="en-US" sz="1600" i="0" dirty="0" smtClean="0">
                <a:latin typeface="Arial" pitchFamily="34" charset="0"/>
                <a:ea typeface="ＭＳ Ｐゴシック" pitchFamily="-65" charset="-128"/>
              </a:rPr>
              <a:t>	</a:t>
            </a:r>
            <a:r>
              <a:rPr lang="en-US" sz="1600" i="0" dirty="0" err="1" smtClean="0">
                <a:latin typeface="Arial" pitchFamily="34" charset="0"/>
                <a:ea typeface="ＭＳ Ｐゴシック" pitchFamily="-65" charset="-128"/>
              </a:rPr>
              <a:t>UUtah</a:t>
            </a:r>
            <a:endParaRPr lang="en-US" sz="1600" i="0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291431" y="1218168"/>
            <a:ext cx="2291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0" dirty="0" smtClean="0">
                <a:latin typeface="Arial" pitchFamily="34" charset="0"/>
              </a:rPr>
              <a:t>Member Institutions</a:t>
            </a:r>
            <a:endParaRPr lang="en-US" i="0" dirty="0">
              <a:latin typeface="Arial" pitchFamily="34" charset="0"/>
            </a:endParaRPr>
          </a:p>
        </p:txBody>
      </p:sp>
      <p:pic>
        <p:nvPicPr>
          <p:cNvPr id="13" name="Picture 12" descr="SDAV_logo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8220" y="152400"/>
            <a:ext cx="3352800" cy="611144"/>
          </a:xfrm>
          <a:prstGeom prst="rect">
            <a:avLst/>
          </a:prstGeom>
        </p:spPr>
      </p:pic>
      <p:pic>
        <p:nvPicPr>
          <p:cNvPr id="3075" name="Picture 3" descr="C:\Users\arie\Documents\main\active.projects\genome\SDAV.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711158"/>
            <a:ext cx="6287644" cy="2535617"/>
          </a:xfrm>
          <a:prstGeom prst="rect">
            <a:avLst/>
          </a:prstGeom>
          <a:noFill/>
        </p:spPr>
      </p:pic>
      <p:sp>
        <p:nvSpPr>
          <p:cNvPr id="14" name="Rectangle 9"/>
          <p:cNvSpPr txBox="1">
            <a:spLocks noChangeArrowheads="1"/>
          </p:cNvSpPr>
          <p:nvPr/>
        </p:nvSpPr>
        <p:spPr bwMode="auto">
          <a:xfrm>
            <a:off x="6446838" y="5698887"/>
            <a:ext cx="2612645" cy="547888"/>
          </a:xfrm>
          <a:prstGeom prst="rect">
            <a:avLst/>
          </a:prstGeom>
          <a:solidFill>
            <a:schemeClr val="bg1"/>
          </a:solidFill>
          <a:ln w="76200" cap="rnd" cmpd="tri">
            <a:solidFill>
              <a:srgbClr val="3366FF"/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 algn="ctr" defTabSz="457200">
              <a:lnSpc>
                <a:spcPct val="124000"/>
              </a:lnSpc>
              <a:spcBef>
                <a:spcPts val="700"/>
              </a:spcBef>
              <a:buClr>
                <a:srgbClr val="339966"/>
              </a:buClr>
              <a:buSzPct val="80000"/>
            </a:pPr>
            <a:r>
              <a:rPr lang="en-US" i="0" kern="0" dirty="0" smtClean="0">
                <a:latin typeface="+mn-lt"/>
              </a:rPr>
              <a:t>http://sdav-scidac.org/ </a:t>
            </a:r>
            <a:r>
              <a:rPr lang="en-US" sz="2000" i="0" kern="0" dirty="0" smtClean="0">
                <a:latin typeface="+mn-lt"/>
              </a:rPr>
              <a:t/>
            </a:r>
            <a:br>
              <a:rPr lang="en-US" sz="2000" i="0" kern="0" dirty="0" smtClean="0">
                <a:latin typeface="+mn-lt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0385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" y="228600"/>
            <a:ext cx="868045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556" dirty="0" err="1" smtClean="0">
                <a:latin typeface="Courier"/>
                <a:ea typeface="+mj-ea"/>
                <a:cs typeface="Courier"/>
              </a:rPr>
              <a:t>VisIt</a:t>
            </a:r>
            <a:r>
              <a:rPr lang="en-US" dirty="0" smtClean="0">
                <a:ea typeface="+mj-ea"/>
                <a:cs typeface="+mj-cs"/>
              </a:rPr>
              <a:t> is an open source, richly featured, turn-key application for large data.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78851" name="Picture 11"/>
          <p:cNvPicPr>
            <a:picLocks noChangeArrowheads="1"/>
          </p:cNvPicPr>
          <p:nvPr/>
        </p:nvPicPr>
        <p:blipFill>
          <a:blip r:embed="rId2"/>
          <a:srcRect l="54784" t="31433" r="15999" b="7478"/>
          <a:stretch>
            <a:fillRect/>
          </a:stretch>
        </p:blipFill>
        <p:spPr bwMode="auto">
          <a:xfrm>
            <a:off x="5526088" y="1509713"/>
            <a:ext cx="3630612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4188" y="3446463"/>
            <a:ext cx="989012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Rectangle 12"/>
          <p:cNvSpPr>
            <a:spLocks/>
          </p:cNvSpPr>
          <p:nvPr/>
        </p:nvSpPr>
        <p:spPr bwMode="auto">
          <a:xfrm>
            <a:off x="5921375" y="6026150"/>
            <a:ext cx="3244850" cy="847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217 pin reactor cooling simulation  </a:t>
            </a:r>
          </a:p>
          <a:p>
            <a:pPr marL="39688"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Run on ¼ of Argonne BG/P  </a:t>
            </a:r>
          </a:p>
          <a:p>
            <a:pPr marL="39688"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Image credit: Paul Fischer, ANL</a:t>
            </a:r>
          </a:p>
        </p:txBody>
      </p:sp>
      <p:sp>
        <p:nvSpPr>
          <p:cNvPr id="78854" name="Rectangle 13"/>
          <p:cNvSpPr>
            <a:spLocks/>
          </p:cNvSpPr>
          <p:nvPr/>
        </p:nvSpPr>
        <p:spPr bwMode="auto">
          <a:xfrm rot="-9022">
            <a:off x="5656263" y="1604963"/>
            <a:ext cx="3632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1 billion grid points / time slice</a:t>
            </a:r>
          </a:p>
        </p:txBody>
      </p:sp>
      <p:sp>
        <p:nvSpPr>
          <p:cNvPr id="78855" name="Content Placeholder 2"/>
          <p:cNvSpPr>
            <a:spLocks noGrp="1"/>
          </p:cNvSpPr>
          <p:nvPr>
            <p:ph sz="quarter" idx="1"/>
          </p:nvPr>
        </p:nvSpPr>
        <p:spPr>
          <a:xfrm>
            <a:off x="149225" y="1452563"/>
            <a:ext cx="5772150" cy="4495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For data exploration, quantitative analysis, communication, debugging, &amp; more.</a:t>
            </a:r>
          </a:p>
          <a:p>
            <a:pPr eaLnBrk="1" hangingPunct="1"/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1.5M lines of code</a:t>
            </a:r>
          </a:p>
          <a:p>
            <a:pPr eaLnBrk="1" hangingPunct="1"/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~15 active developers</a:t>
            </a:r>
          </a:p>
          <a:p>
            <a:pPr eaLnBrk="1" hangingPunct="1"/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Popular</a:t>
            </a:r>
          </a:p>
          <a:p>
            <a:pPr lvl="1" eaLnBrk="1" hangingPunct="1"/>
            <a:r>
              <a:rPr lang="en-US" smtClean="0"/>
              <a:t>R&amp;D 100 award in 2005</a:t>
            </a:r>
          </a:p>
          <a:p>
            <a:pPr lvl="1" eaLnBrk="1" hangingPunct="1"/>
            <a:r>
              <a:rPr lang="en-US" smtClean="0"/>
              <a:t>Used on many of the Top500</a:t>
            </a:r>
          </a:p>
          <a:p>
            <a:pPr lvl="1" eaLnBrk="1" hangingPunct="1"/>
            <a:r>
              <a:rPr lang="en-US" smtClean="0"/>
              <a:t>&gt;200K downloads</a:t>
            </a:r>
          </a:p>
          <a:p>
            <a:pPr lvl="1" eaLnBrk="1" hangingPunct="1"/>
            <a:r>
              <a:rPr lang="en-US" smtClean="0"/>
              <a:t>Funded by DOE/NNSA, DOE/NE, DOE/ASCR, NSF/XSEDE, &amp; more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 wrap="square" lIns="81639" tIns="40820" rIns="81639" bIns="4082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sz="2500" b="1" dirty="0">
                <a:solidFill>
                  <a:srgbClr val="09213B"/>
                </a:solidFill>
              </a:rPr>
              <a:t>PISTON: A Portable Cross-Platform Framework for Data-Parallel Visualization Operators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76200" y="1143000"/>
            <a:ext cx="8995680" cy="2492990"/>
          </a:xfrm>
        </p:spPr>
        <p:txBody>
          <a:bodyPr wrap="square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>
              <a:buFont typeface="Wingdings" pitchFamily="2" charset="2"/>
              <a:buChar char="q"/>
            </a:pPr>
            <a:r>
              <a:rPr lang="en-US" sz="1600" dirty="0">
                <a:solidFill>
                  <a:srgbClr val="09213B"/>
                </a:solidFill>
                <a:latin typeface="Tw Cen MT" pitchFamily="18"/>
              </a:rPr>
              <a:t> </a:t>
            </a:r>
            <a:r>
              <a:rPr lang="en-US" sz="2000" dirty="0">
                <a:solidFill>
                  <a:srgbClr val="09213B"/>
                </a:solidFill>
                <a:latin typeface="Tw Cen MT" pitchFamily="18"/>
              </a:rPr>
              <a:t>Goal: Portability and performance for visualization and analysis operators on current and next- </a:t>
            </a:r>
            <a:r>
              <a:rPr lang="en-US" sz="2000" dirty="0" smtClean="0">
                <a:solidFill>
                  <a:srgbClr val="09213B"/>
                </a:solidFill>
                <a:latin typeface="Tw Cen MT" pitchFamily="18"/>
              </a:rPr>
              <a:t>generation </a:t>
            </a:r>
            <a:r>
              <a:rPr lang="en-US" sz="2000" dirty="0">
                <a:solidFill>
                  <a:srgbClr val="09213B"/>
                </a:solidFill>
                <a:latin typeface="Tw Cen MT" pitchFamily="18"/>
              </a:rPr>
              <a:t>supercomputers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000" dirty="0">
                <a:solidFill>
                  <a:srgbClr val="09213B"/>
                </a:solidFill>
                <a:latin typeface="Tw Cen MT" pitchFamily="18"/>
              </a:rPr>
              <a:t> Main idea: Write operators using only data-parallel </a:t>
            </a:r>
            <a:r>
              <a:rPr lang="en-US" sz="2000" dirty="0" smtClean="0">
                <a:solidFill>
                  <a:srgbClr val="09213B"/>
                </a:solidFill>
                <a:latin typeface="Tw Cen MT" pitchFamily="18"/>
              </a:rPr>
              <a:t>primitives (</a:t>
            </a:r>
            <a:r>
              <a:rPr lang="en-US" sz="2000" dirty="0">
                <a:solidFill>
                  <a:srgbClr val="09213B"/>
                </a:solidFill>
                <a:latin typeface="Tw Cen MT" pitchFamily="18"/>
              </a:rPr>
              <a:t>scan, </a:t>
            </a:r>
            <a:r>
              <a:rPr lang="en-US" sz="2000" dirty="0" smtClean="0">
                <a:solidFill>
                  <a:srgbClr val="09213B"/>
                </a:solidFill>
                <a:latin typeface="Tw Cen MT" pitchFamily="18"/>
              </a:rPr>
              <a:t>reduce</a:t>
            </a:r>
            <a:r>
              <a:rPr lang="en-US" sz="2000" dirty="0">
                <a:solidFill>
                  <a:srgbClr val="09213B"/>
                </a:solidFill>
                <a:latin typeface="Tw Cen MT" pitchFamily="18"/>
              </a:rPr>
              <a:t>, etc.)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000" dirty="0">
                <a:solidFill>
                  <a:srgbClr val="09213B"/>
                </a:solidFill>
                <a:latin typeface="Tw Cen MT" pitchFamily="18"/>
              </a:rPr>
              <a:t> Requires architecture-specific optimizations for only </a:t>
            </a:r>
            <a:r>
              <a:rPr lang="en-US" sz="2000" dirty="0" smtClean="0">
                <a:solidFill>
                  <a:srgbClr val="09213B"/>
                </a:solidFill>
                <a:latin typeface="Tw Cen MT" pitchFamily="18"/>
              </a:rPr>
              <a:t>for the small set of primitives</a:t>
            </a:r>
            <a:endParaRPr lang="en-US" sz="2000" dirty="0">
              <a:solidFill>
                <a:srgbClr val="09213B"/>
              </a:solidFill>
              <a:latin typeface="Tw Cen MT" pitchFamily="18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en-US" sz="2000" dirty="0">
                <a:solidFill>
                  <a:srgbClr val="09213B"/>
                </a:solidFill>
                <a:latin typeface="Tw Cen MT" pitchFamily="18"/>
              </a:rPr>
              <a:t> PISTON is built on top of NVIDIA’s Thrust library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000" dirty="0">
                <a:solidFill>
                  <a:srgbClr val="09213B"/>
                </a:solidFill>
                <a:latin typeface="Tw Cen MT" pitchFamily="18"/>
              </a:rPr>
              <a:t> We have run </a:t>
            </a:r>
            <a:r>
              <a:rPr lang="en-US" sz="2000" dirty="0" smtClean="0">
                <a:solidFill>
                  <a:srgbClr val="09213B"/>
                </a:solidFill>
                <a:latin typeface="Tw Cen MT" pitchFamily="18"/>
              </a:rPr>
              <a:t>visualization algorithms </a:t>
            </a:r>
            <a:r>
              <a:rPr lang="en-US" sz="2000" dirty="0">
                <a:solidFill>
                  <a:srgbClr val="09213B"/>
                </a:solidFill>
                <a:latin typeface="Tw Cen MT" pitchFamily="18"/>
              </a:rPr>
              <a:t>on GPUs and on multi-core CPUs using the </a:t>
            </a:r>
            <a:r>
              <a:rPr lang="en-US" sz="2000" dirty="0" smtClean="0">
                <a:solidFill>
                  <a:srgbClr val="09213B"/>
                </a:solidFill>
                <a:latin typeface="Tw Cen MT" pitchFamily="18"/>
              </a:rPr>
              <a:t>exact </a:t>
            </a:r>
            <a:r>
              <a:rPr lang="en-US" sz="2000" dirty="0">
                <a:solidFill>
                  <a:srgbClr val="09213B"/>
                </a:solidFill>
                <a:latin typeface="Tw Cen MT" pitchFamily="18"/>
              </a:rPr>
              <a:t>same operator code by compiling to CUDA and </a:t>
            </a:r>
            <a:r>
              <a:rPr lang="en-US" sz="2000" dirty="0" smtClean="0">
                <a:solidFill>
                  <a:srgbClr val="09213B"/>
                </a:solidFill>
                <a:latin typeface="Tw Cen MT" pitchFamily="18"/>
              </a:rPr>
              <a:t>to </a:t>
            </a:r>
            <a:r>
              <a:rPr lang="en-US" sz="2000" dirty="0" err="1" smtClean="0">
                <a:solidFill>
                  <a:srgbClr val="09213B"/>
                </a:solidFill>
                <a:latin typeface="Tw Cen MT" pitchFamily="18"/>
              </a:rPr>
              <a:t>OpenMP</a:t>
            </a:r>
            <a:r>
              <a:rPr lang="en-US" sz="2000" dirty="0" smtClean="0">
                <a:solidFill>
                  <a:srgbClr val="09213B"/>
                </a:solidFill>
                <a:latin typeface="Tw Cen MT" pitchFamily="18"/>
              </a:rPr>
              <a:t> </a:t>
            </a:r>
            <a:r>
              <a:rPr lang="en-US" sz="2000" dirty="0" err="1" smtClean="0">
                <a:solidFill>
                  <a:srgbClr val="09213B"/>
                </a:solidFill>
                <a:latin typeface="Tw Cen MT" pitchFamily="18"/>
              </a:rPr>
              <a:t>backends</a:t>
            </a:r>
            <a:endParaRPr lang="en-US" sz="2000" dirty="0" smtClean="0">
              <a:solidFill>
                <a:srgbClr val="09213B"/>
              </a:solidFill>
              <a:latin typeface="Tw Cen MT" pitchFamily="18"/>
            </a:endParaRPr>
          </a:p>
        </p:txBody>
      </p:sp>
      <p:pic>
        <p:nvPicPr>
          <p:cNvPr id="7" name="Picture 6" descr="pistonOMP.png"/>
          <p:cNvPicPr>
            <a:picLocks noChangeAspect="1"/>
          </p:cNvPicPr>
          <p:nvPr/>
        </p:nvPicPr>
        <p:blipFill>
          <a:blip r:embed="rId3" cstate="print"/>
          <a:srcRect t="5556" r="46717"/>
          <a:stretch>
            <a:fillRect/>
          </a:stretch>
        </p:blipFill>
        <p:spPr>
          <a:xfrm>
            <a:off x="152400" y="3657600"/>
            <a:ext cx="2965463" cy="2743200"/>
          </a:xfrm>
          <a:prstGeom prst="rect">
            <a:avLst/>
          </a:prstGeom>
        </p:spPr>
      </p:pic>
      <p:pic>
        <p:nvPicPr>
          <p:cNvPr id="8" name="Picture 7" descr="globe.png"/>
          <p:cNvPicPr>
            <a:picLocks noChangeAspect="1"/>
          </p:cNvPicPr>
          <p:nvPr/>
        </p:nvPicPr>
        <p:blipFill>
          <a:blip r:embed="rId4" cstate="print"/>
          <a:srcRect t="5556"/>
          <a:stretch>
            <a:fillRect/>
          </a:stretch>
        </p:blipFill>
        <p:spPr>
          <a:xfrm>
            <a:off x="3208525" y="3657600"/>
            <a:ext cx="2806105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6443246"/>
            <a:ext cx="3076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 err="1" smtClean="0">
                <a:solidFill>
                  <a:prstClr val="black"/>
                </a:solidFill>
              </a:rPr>
              <a:t>Isosurface</a:t>
            </a:r>
            <a:r>
              <a:rPr lang="en-US" sz="1600" dirty="0" smtClean="0">
                <a:solidFill>
                  <a:prstClr val="black"/>
                </a:solidFill>
              </a:rPr>
              <a:t> and cut plane operators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644324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 smtClean="0">
                <a:solidFill>
                  <a:prstClr val="black"/>
                </a:solidFill>
              </a:rPr>
              <a:t>Curvilinear coordinates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644324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 smtClean="0">
                <a:solidFill>
                  <a:prstClr val="black"/>
                </a:solidFill>
              </a:rPr>
              <a:t>Halo finder using KD-tree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8571" t="34000" r="51429" b="19143"/>
          <a:stretch>
            <a:fillRect/>
          </a:stretch>
        </p:blipFill>
        <p:spPr bwMode="auto">
          <a:xfrm>
            <a:off x="6105293" y="3657600"/>
            <a:ext cx="281010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334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EAVL: Extreme-scale Analysis and Visualization Library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3820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Targets approaching hardware/software ecosystem: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Update traditional data model to handle modern simulation codes and a wider range of data.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Investigate how an updated data and execution model can achieve the necessary computational, I/O, and memory efficiency.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Explore methods for visualization algorithm 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developers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to achieve these efficiency gains and better support exascale architectures.</a:t>
            </a:r>
          </a:p>
          <a:p>
            <a:pPr marL="0" indent="0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  <a:hlinkClick r:id="rId2"/>
              </a:rPr>
              <a:t>http://ft.ornl.gov/eavl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953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48325"/>
            <a:ext cx="18573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953000"/>
            <a:ext cx="3228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7"/>
          <p:cNvGrpSpPr/>
          <p:nvPr/>
        </p:nvGrpSpPr>
        <p:grpSpPr>
          <a:xfrm>
            <a:off x="6629400" y="4114800"/>
            <a:ext cx="2286000" cy="1120588"/>
            <a:chOff x="4237168" y="3352800"/>
            <a:chExt cx="3670868" cy="1775012"/>
          </a:xfrm>
        </p:grpSpPr>
        <p:pic>
          <p:nvPicPr>
            <p:cNvPr id="9" name="Picture 3" descr="C:\Users\js9\Desktop\2010 LDRD jeremy exavis\2011-04-19_projmgt\2012\2012-egpgv\figures\vm_linear.png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39338" b="39338"/>
            <a:stretch/>
          </p:blipFill>
          <p:spPr bwMode="auto">
            <a:xfrm>
              <a:off x="4237168" y="3352800"/>
              <a:ext cx="1775012" cy="1775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4" descr="C:\Users\js9\Desktop\2010 LDRD jeremy exavis\2011-04-19_projmgt\2012\2012-egpgv\figures\vm_biquad.png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39375" b="39375"/>
            <a:stretch/>
          </p:blipFill>
          <p:spPr bwMode="auto">
            <a:xfrm>
              <a:off x="6134100" y="3352800"/>
              <a:ext cx="1773936" cy="17739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" name="Group 38"/>
          <p:cNvGrpSpPr/>
          <p:nvPr/>
        </p:nvGrpSpPr>
        <p:grpSpPr>
          <a:xfrm rot="21051356">
            <a:off x="4927622" y="5969318"/>
            <a:ext cx="2307559" cy="824128"/>
            <a:chOff x="2971800" y="2590800"/>
            <a:chExt cx="3200400" cy="1143000"/>
          </a:xfrm>
        </p:grpSpPr>
        <p:sp>
          <p:nvSpPr>
            <p:cNvPr id="12" name="Oval 11"/>
            <p:cNvSpPr/>
            <p:nvPr/>
          </p:nvSpPr>
          <p:spPr>
            <a:xfrm>
              <a:off x="3733800" y="25908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971800" y="28956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505200" y="31242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114800" y="34290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179711" y="2926644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105400" y="25908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867400" y="30480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410200" y="34290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/>
            </a:p>
          </p:txBody>
        </p:sp>
        <p:cxnSp>
          <p:nvCxnSpPr>
            <p:cNvPr id="20" name="Straight Arrow Connector 19"/>
            <p:cNvCxnSpPr>
              <a:stCxn id="13" idx="7"/>
              <a:endCxn id="12" idx="3"/>
            </p:cNvCxnSpPr>
            <p:nvPr/>
          </p:nvCxnSpPr>
          <p:spPr>
            <a:xfrm rot="5400000" flipH="1" flipV="1">
              <a:off x="3460563" y="2622363"/>
              <a:ext cx="89274" cy="546474"/>
            </a:xfrm>
            <a:prstGeom prst="straightConnector1">
              <a:avLst/>
            </a:prstGeom>
            <a:solidFill>
              <a:srgbClr val="558ED5">
                <a:alpha val="69804"/>
              </a:srgbClr>
            </a:solidFill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Straight Arrow Connector 20"/>
            <p:cNvCxnSpPr>
              <a:stCxn id="13" idx="5"/>
              <a:endCxn id="14" idx="2"/>
            </p:cNvCxnSpPr>
            <p:nvPr/>
          </p:nvCxnSpPr>
          <p:spPr>
            <a:xfrm rot="16200000" flipH="1">
              <a:off x="3308163" y="3079562"/>
              <a:ext cx="120837" cy="273237"/>
            </a:xfrm>
            <a:prstGeom prst="straightConnector1">
              <a:avLst/>
            </a:prstGeom>
            <a:solidFill>
              <a:srgbClr val="558ED5">
                <a:alpha val="69804"/>
              </a:srgbClr>
            </a:solidFill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Arrow Connector 21"/>
            <p:cNvCxnSpPr>
              <a:stCxn id="14" idx="5"/>
              <a:endCxn id="15" idx="2"/>
            </p:cNvCxnSpPr>
            <p:nvPr/>
          </p:nvCxnSpPr>
          <p:spPr>
            <a:xfrm rot="16200000" flipH="1">
              <a:off x="3841563" y="3308162"/>
              <a:ext cx="197037" cy="349437"/>
            </a:xfrm>
            <a:prstGeom prst="straightConnector1">
              <a:avLst/>
            </a:prstGeom>
            <a:solidFill>
              <a:srgbClr val="558ED5">
                <a:alpha val="69804"/>
              </a:srgbClr>
            </a:solidFill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Straight Arrow Connector 22"/>
            <p:cNvCxnSpPr>
              <a:stCxn id="16" idx="6"/>
              <a:endCxn id="18" idx="2"/>
            </p:cNvCxnSpPr>
            <p:nvPr/>
          </p:nvCxnSpPr>
          <p:spPr>
            <a:xfrm>
              <a:off x="4484511" y="3079044"/>
              <a:ext cx="1382889" cy="121356"/>
            </a:xfrm>
            <a:prstGeom prst="straightConnector1">
              <a:avLst/>
            </a:prstGeom>
            <a:solidFill>
              <a:srgbClr val="558ED5">
                <a:alpha val="69804"/>
              </a:srgbClr>
            </a:solidFill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Arrow Connector 23"/>
            <p:cNvCxnSpPr>
              <a:stCxn id="17" idx="5"/>
              <a:endCxn id="18" idx="1"/>
            </p:cNvCxnSpPr>
            <p:nvPr/>
          </p:nvCxnSpPr>
          <p:spPr>
            <a:xfrm rot="16200000" flipH="1">
              <a:off x="5517963" y="2698563"/>
              <a:ext cx="241674" cy="546474"/>
            </a:xfrm>
            <a:prstGeom prst="straightConnector1">
              <a:avLst/>
            </a:prstGeom>
            <a:solidFill>
              <a:srgbClr val="558ED5">
                <a:alpha val="69804"/>
              </a:srgbClr>
            </a:solidFill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Arrow Connector 24"/>
            <p:cNvCxnSpPr>
              <a:stCxn id="19" idx="7"/>
              <a:endCxn id="18" idx="3"/>
            </p:cNvCxnSpPr>
            <p:nvPr/>
          </p:nvCxnSpPr>
          <p:spPr>
            <a:xfrm rot="5400000" flipH="1" flipV="1">
              <a:off x="5708463" y="3270063"/>
              <a:ext cx="165474" cy="241674"/>
            </a:xfrm>
            <a:prstGeom prst="straightConnector1">
              <a:avLst/>
            </a:prstGeom>
            <a:solidFill>
              <a:srgbClr val="558ED5">
                <a:alpha val="69804"/>
              </a:srgbClr>
            </a:solidFill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Arrow Connector 25"/>
            <p:cNvCxnSpPr>
              <a:stCxn id="12" idx="6"/>
              <a:endCxn id="17" idx="2"/>
            </p:cNvCxnSpPr>
            <p:nvPr/>
          </p:nvCxnSpPr>
          <p:spPr>
            <a:xfrm>
              <a:off x="4038600" y="2743200"/>
              <a:ext cx="1066800" cy="1588"/>
            </a:xfrm>
            <a:prstGeom prst="straightConnector1">
              <a:avLst/>
            </a:prstGeom>
            <a:solidFill>
              <a:srgbClr val="558ED5">
                <a:alpha val="69804"/>
              </a:srgbClr>
            </a:solidFill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Straight Arrow Connector 26"/>
            <p:cNvCxnSpPr>
              <a:stCxn id="12" idx="5"/>
              <a:endCxn id="16" idx="1"/>
            </p:cNvCxnSpPr>
            <p:nvPr/>
          </p:nvCxnSpPr>
          <p:spPr>
            <a:xfrm rot="16200000" flipH="1">
              <a:off x="4048996" y="2795929"/>
              <a:ext cx="120318" cy="230385"/>
            </a:xfrm>
            <a:prstGeom prst="straightConnector1">
              <a:avLst/>
            </a:prstGeom>
            <a:solidFill>
              <a:srgbClr val="558ED5">
                <a:alpha val="69804"/>
              </a:srgbClr>
            </a:solidFill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Arrow Connector 27"/>
            <p:cNvCxnSpPr>
              <a:stCxn id="15" idx="6"/>
              <a:endCxn id="19" idx="2"/>
            </p:cNvCxnSpPr>
            <p:nvPr/>
          </p:nvCxnSpPr>
          <p:spPr>
            <a:xfrm>
              <a:off x="4419600" y="3581400"/>
              <a:ext cx="990600" cy="1588"/>
            </a:xfrm>
            <a:prstGeom prst="straightConnector1">
              <a:avLst/>
            </a:prstGeom>
            <a:solidFill>
              <a:srgbClr val="558ED5">
                <a:alpha val="69804"/>
              </a:srgbClr>
            </a:solidFill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Straight Arrow Connector 28"/>
            <p:cNvCxnSpPr>
              <a:stCxn id="15" idx="7"/>
              <a:endCxn id="17" idx="3"/>
            </p:cNvCxnSpPr>
            <p:nvPr/>
          </p:nvCxnSpPr>
          <p:spPr>
            <a:xfrm rot="5400000" flipH="1" flipV="1">
              <a:off x="4451163" y="2774763"/>
              <a:ext cx="622674" cy="775074"/>
            </a:xfrm>
            <a:prstGeom prst="straightConnector1">
              <a:avLst/>
            </a:prstGeom>
            <a:solidFill>
              <a:srgbClr val="558ED5">
                <a:alpha val="69804"/>
              </a:srgbClr>
            </a:solidFill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Straight Arrow Connector 29"/>
            <p:cNvCxnSpPr>
              <a:stCxn id="15" idx="0"/>
              <a:endCxn id="16" idx="4"/>
            </p:cNvCxnSpPr>
            <p:nvPr/>
          </p:nvCxnSpPr>
          <p:spPr>
            <a:xfrm rot="5400000" flipH="1" flipV="1">
              <a:off x="4200877" y="3297767"/>
              <a:ext cx="197556" cy="64911"/>
            </a:xfrm>
            <a:prstGeom prst="straightConnector1">
              <a:avLst/>
            </a:prstGeom>
            <a:solidFill>
              <a:srgbClr val="558ED5">
                <a:alpha val="69804"/>
              </a:srgbClr>
            </a:solidFill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4572000"/>
            <a:ext cx="1295400" cy="128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5624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02237" y="1115122"/>
            <a:ext cx="7313613" cy="4892040"/>
          </a:xfrm>
        </p:spPr>
        <p:txBody>
          <a:bodyPr/>
          <a:lstStyle/>
          <a:p>
            <a:r>
              <a:rPr lang="en-US" b="1" dirty="0" smtClean="0"/>
              <a:t>TOPOLOGIKA: Time-Varying Data Analysis with Time Activity Curves (U Utah)</a:t>
            </a:r>
          </a:p>
          <a:p>
            <a:pPr lvl="1"/>
            <a:r>
              <a:rPr lang="en-US" dirty="0" smtClean="0"/>
              <a:t>Fast parallel evaluation of dependent statistics</a:t>
            </a:r>
          </a:p>
          <a:p>
            <a:pPr lvl="1"/>
            <a:r>
              <a:rPr lang="en-US" dirty="0" smtClean="0"/>
              <a:t>Compute graph abstractions for multi-resolution feature representation</a:t>
            </a:r>
          </a:p>
          <a:p>
            <a:pPr lvl="1"/>
            <a:r>
              <a:rPr lang="en-US" dirty="0" smtClean="0"/>
              <a:t>Computer graph models of concurrent tracking of features at multiple scales </a:t>
            </a:r>
          </a:p>
          <a:p>
            <a:pPr lvl="1">
              <a:buNone/>
            </a:pPr>
            <a:r>
              <a:rPr lang="en-US" b="1" dirty="0" smtClean="0"/>
              <a:t>Result/Impact</a:t>
            </a:r>
          </a:p>
          <a:p>
            <a:pPr lvl="1"/>
            <a:r>
              <a:rPr lang="en-US" dirty="0" smtClean="0"/>
              <a:t>Orders of magnitude in data reduction from </a:t>
            </a:r>
            <a:br>
              <a:rPr lang="en-US" dirty="0" smtClean="0"/>
            </a:br>
            <a:r>
              <a:rPr lang="en-US" dirty="0" smtClean="0"/>
              <a:t>raw data to unrestricted feature space</a:t>
            </a:r>
          </a:p>
          <a:p>
            <a:pPr lvl="1"/>
            <a:r>
              <a:rPr lang="en-US" dirty="0" smtClean="0"/>
              <a:t>Orders of magnitudes speedup reducing </a:t>
            </a:r>
            <a:br>
              <a:rPr lang="en-US" dirty="0" smtClean="0"/>
            </a:br>
            <a:r>
              <a:rPr lang="en-US" dirty="0" smtClean="0"/>
              <a:t>batch jobs into interactive processing</a:t>
            </a:r>
          </a:p>
          <a:p>
            <a:pPr lvl="1"/>
            <a:r>
              <a:rPr lang="en-US" dirty="0" smtClean="0"/>
              <a:t>Enable scientists to explore the feature </a:t>
            </a:r>
            <a:br>
              <a:rPr lang="en-US" dirty="0" smtClean="0"/>
            </a:br>
            <a:r>
              <a:rPr lang="en-US" dirty="0" smtClean="0"/>
              <a:t>space interactively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Computational Research Division | Lawrence Berkeley National Laboratory | Department of Energy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3721-EA64-A24B-A2BD-3A095107225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13309" y="76200"/>
            <a:ext cx="7772400" cy="769143"/>
          </a:xfrm>
        </p:spPr>
        <p:txBody>
          <a:bodyPr/>
          <a:lstStyle/>
          <a:p>
            <a:r>
              <a:rPr lang="en-US" dirty="0" smtClean="0"/>
              <a:t>TOPOLOGIKA: in situ analysis</a:t>
            </a:r>
            <a:endParaRPr lang="en-US" dirty="0"/>
          </a:p>
        </p:txBody>
      </p:sp>
      <p:pic>
        <p:nvPicPr>
          <p:cNvPr id="9" name="Picture 16" descr="mergeTree2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294262"/>
            <a:ext cx="2666999" cy="21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6800" y="5529264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/>
              <a:t>Topological model (left) representing multiple possible nested features of interest (right). </a:t>
            </a:r>
            <a:endParaRPr lang="en-US" sz="1400" i="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0385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49905" y="1023348"/>
            <a:ext cx="7942432" cy="489204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Many of the tools in the SDAV institute have been developed over many years and are robust and well-documented </a:t>
            </a:r>
          </a:p>
          <a:p>
            <a:pPr lvl="1"/>
            <a:r>
              <a:rPr lang="en-US" dirty="0" smtClean="0"/>
              <a:t>Some of the tools have been designed to take advantage of high level parallelism</a:t>
            </a:r>
          </a:p>
          <a:p>
            <a:pPr lvl="1"/>
            <a:r>
              <a:rPr lang="en-US" dirty="0" smtClean="0"/>
              <a:t>Such tools have been used for multiple scientific domains, but often require collaboration between application scientists and tool experts;  that is the role of SDAV</a:t>
            </a:r>
          </a:p>
          <a:p>
            <a:pPr lvl="1"/>
            <a:r>
              <a:rPr lang="en-US" dirty="0" smtClean="0"/>
              <a:t>For anticipated future needs, tools are being enhanced in  several ways:</a:t>
            </a:r>
          </a:p>
          <a:p>
            <a:pPr lvl="2"/>
            <a:r>
              <a:rPr lang="en-US" dirty="0" smtClean="0"/>
              <a:t>Scale tools for high parallelization levels</a:t>
            </a:r>
          </a:p>
          <a:p>
            <a:pPr lvl="2"/>
            <a:r>
              <a:rPr lang="en-US" dirty="0" smtClean="0"/>
              <a:t>Adapt tools to take advantage of new hybrid hardware (CPUs + GPUs), and hybrid storage (disk and SSDs) </a:t>
            </a:r>
          </a:p>
          <a:p>
            <a:pPr lvl="2"/>
            <a:r>
              <a:rPr lang="en-US" dirty="0" smtClean="0"/>
              <a:t>Adapt tools for in situ processing and analysis to provide early insight of the generated data</a:t>
            </a:r>
          </a:p>
          <a:p>
            <a:pPr lvl="2"/>
            <a:r>
              <a:rPr lang="en-US" dirty="0" smtClean="0"/>
              <a:t>Compress and index data in situ for both in situ and post-processing analysis</a:t>
            </a:r>
          </a:p>
          <a:p>
            <a:pPr lvl="1"/>
            <a:r>
              <a:rPr lang="en-US" dirty="0" smtClean="0"/>
              <a:t>SDAV is highly productive: over 70 publications since March 2012</a:t>
            </a:r>
          </a:p>
          <a:p>
            <a:pPr lvl="2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Computational Research Division | Lawrence Berkeley National Laboratory | Department of Energy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3721-EA64-A24B-A2BD-3A095107225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76106" y="76200"/>
            <a:ext cx="6827371" cy="769143"/>
          </a:xfrm>
        </p:spPr>
        <p:txBody>
          <a:bodyPr/>
          <a:lstStyle/>
          <a:p>
            <a:r>
              <a:rPr lang="en-US" dirty="0" smtClean="0"/>
              <a:t>SDAV Summary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0385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NERSC Users’ Group Meeting | Lawrence Berkeley National Laboratory | Department of Energy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3721-EA64-A24B-A2BD-3A095107225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3" name="Picture 12" descr="SDAV_logo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8220" y="152400"/>
            <a:ext cx="3352800" cy="611144"/>
          </a:xfrm>
          <a:prstGeom prst="rect">
            <a:avLst/>
          </a:prstGeom>
        </p:spPr>
      </p:pic>
      <p:pic>
        <p:nvPicPr>
          <p:cNvPr id="3075" name="Picture 3" descr="C:\Users\arie\Documents\main\active.projects\genome\SDAV.web.jpg"/>
          <p:cNvPicPr>
            <a:picLocks noChangeAspect="1" noChangeArrowheads="1"/>
          </p:cNvPicPr>
          <p:nvPr/>
        </p:nvPicPr>
        <p:blipFill>
          <a:blip r:embed="rId3"/>
          <a:srcRect l="9623" t="40378" r="48292" b="14137"/>
          <a:stretch>
            <a:fillRect/>
          </a:stretch>
        </p:blipFill>
        <p:spPr bwMode="auto">
          <a:xfrm>
            <a:off x="200024" y="1178622"/>
            <a:ext cx="8912495" cy="388447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2466621" y="2629629"/>
            <a:ext cx="4143598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60438" y="2978116"/>
            <a:ext cx="4575213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60438" y="5162694"/>
            <a:ext cx="7359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Please contact me if you would like assistance from SDAV in doing data management, analysis, and/or visualization on NERSC systems!</a:t>
            </a:r>
          </a:p>
          <a:p>
            <a:pPr algn="ctr"/>
            <a:r>
              <a:rPr lang="en-US" dirty="0" smtClean="0"/>
              <a:t>Hank Childs (</a:t>
            </a:r>
            <a:r>
              <a:rPr lang="en-US" dirty="0" err="1" smtClean="0"/>
              <a:t>hchilds@lbl.gov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0385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NERSC Users’ Group Meeting | Lawrence Berkeley National Laboratory | Department of Energy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3721-EA64-A24B-A2BD-3A095107225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3" name="Picture 12" descr="SDAV_logo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8220" y="152400"/>
            <a:ext cx="3352800" cy="611144"/>
          </a:xfrm>
          <a:prstGeom prst="rect">
            <a:avLst/>
          </a:prstGeom>
        </p:spPr>
      </p:pic>
      <p:pic>
        <p:nvPicPr>
          <p:cNvPr id="3075" name="Picture 3" descr="C:\Users\arie\Documents\main\active.projects\genome\SDAV.web.jpg"/>
          <p:cNvPicPr>
            <a:picLocks noChangeAspect="1" noChangeArrowheads="1"/>
          </p:cNvPicPr>
          <p:nvPr/>
        </p:nvPicPr>
        <p:blipFill>
          <a:blip r:embed="rId3"/>
          <a:srcRect l="9623" t="40378" r="48292" b="14137"/>
          <a:stretch>
            <a:fillRect/>
          </a:stretch>
        </p:blipFill>
        <p:spPr bwMode="auto">
          <a:xfrm>
            <a:off x="200024" y="1178622"/>
            <a:ext cx="8912495" cy="388447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2466621" y="2629629"/>
            <a:ext cx="4143598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60438" y="2978116"/>
            <a:ext cx="4575213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5854" y="5332530"/>
            <a:ext cx="8686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purpose of this presentation is to connect NERSC Users with SDAV personnel.</a:t>
            </a:r>
          </a:p>
          <a:p>
            <a:pPr algn="ctr"/>
            <a:r>
              <a:rPr lang="en-US" dirty="0" smtClean="0"/>
              <a:t>This is a critical part of the SDAV mission.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0385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2400" dirty="0" smtClean="0"/>
              <a:t>Constituents:</a:t>
            </a:r>
          </a:p>
          <a:p>
            <a:pPr lvl="1">
              <a:defRPr/>
            </a:pPr>
            <a:r>
              <a:rPr lang="en-US" dirty="0" err="1" smtClean="0"/>
              <a:t>SciDAC</a:t>
            </a:r>
            <a:r>
              <a:rPr lang="en-US" dirty="0" smtClean="0"/>
              <a:t> (1, 2) Scientific Data Management Center (</a:t>
            </a:r>
            <a:r>
              <a:rPr lang="en-US" dirty="0" err="1" smtClean="0"/>
              <a:t>Shoshani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err="1" smtClean="0"/>
              <a:t>SciDAC</a:t>
            </a:r>
            <a:r>
              <a:rPr lang="en-US" dirty="0" smtClean="0"/>
              <a:t> (2) Visualization and Analytics Center for Enabling Technologies (Bethel)</a:t>
            </a:r>
          </a:p>
          <a:p>
            <a:pPr lvl="1">
              <a:defRPr/>
            </a:pPr>
            <a:r>
              <a:rPr lang="en-US" dirty="0" err="1" smtClean="0"/>
              <a:t>SciDAC</a:t>
            </a:r>
            <a:r>
              <a:rPr lang="en-US" dirty="0" smtClean="0"/>
              <a:t> (2) Institute for </a:t>
            </a:r>
            <a:r>
              <a:rPr lang="en-US" dirty="0" err="1" smtClean="0"/>
              <a:t>Ultrascale</a:t>
            </a:r>
            <a:r>
              <a:rPr lang="en-US" dirty="0" smtClean="0"/>
              <a:t> </a:t>
            </a:r>
            <a:r>
              <a:rPr lang="en-US" dirty="0" err="1" smtClean="0"/>
              <a:t>SciDAC</a:t>
            </a:r>
            <a:r>
              <a:rPr lang="en-US" dirty="0" smtClean="0"/>
              <a:t> Visualization (Ma)</a:t>
            </a:r>
          </a:p>
          <a:p>
            <a:pPr lvl="1">
              <a:defRPr/>
            </a:pPr>
            <a:r>
              <a:rPr lang="en-US" dirty="0" smtClean="0"/>
              <a:t>New: LANL, </a:t>
            </a:r>
            <a:r>
              <a:rPr lang="en-US" dirty="0" err="1" smtClean="0"/>
              <a:t>Kitware</a:t>
            </a:r>
            <a:r>
              <a:rPr lang="en-US" dirty="0" smtClean="0"/>
              <a:t>, …</a:t>
            </a:r>
          </a:p>
          <a:p>
            <a:r>
              <a:rPr lang="en-US" sz="2400" dirty="0" smtClean="0"/>
              <a:t>The Goals of SDAV Are:</a:t>
            </a:r>
          </a:p>
          <a:p>
            <a:pPr lvl="1"/>
            <a:r>
              <a:rPr lang="en-US" dirty="0" smtClean="0"/>
              <a:t>to actively work with application teams to assist them in achieving breakthrough science</a:t>
            </a:r>
          </a:p>
          <a:p>
            <a:pPr lvl="1"/>
            <a:r>
              <a:rPr lang="en-US" dirty="0" smtClean="0"/>
              <a:t>to provide technical solutions in the data management, analysis, and visualization regimes that are broadly used by the computational science community</a:t>
            </a:r>
          </a:p>
          <a:p>
            <a:r>
              <a:rPr lang="en-US" sz="2400" dirty="0" smtClean="0"/>
              <a:t>What We Offer: </a:t>
            </a:r>
          </a:p>
          <a:p>
            <a:pPr lvl="1"/>
            <a:r>
              <a:rPr lang="en-US" dirty="0" smtClean="0"/>
              <a:t>ongoing relationships with science teams, technologies, expertise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Computational Research Division | Lawrence Berkeley National Laboratory | Department of Energy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3721-EA64-A24B-A2BD-3A095107225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67965" y="76200"/>
            <a:ext cx="7006465" cy="769143"/>
          </a:xfrm>
        </p:spPr>
        <p:txBody>
          <a:bodyPr/>
          <a:lstStyle/>
          <a:p>
            <a:r>
              <a:rPr lang="en-US" dirty="0" smtClean="0"/>
              <a:t>SDAV Constituents and Goals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0385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76200"/>
            <a:ext cx="7772400" cy="76914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SDAV Organization</a:t>
            </a:r>
            <a:endParaRPr lang="en-US" sz="2800" dirty="0"/>
          </a:p>
        </p:txBody>
      </p:sp>
      <p:pic>
        <p:nvPicPr>
          <p:cNvPr id="7" name="Content Placeholder 3" descr="sdavmanage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-6686" r="-6686"/>
          <a:stretch>
            <a:fillRect/>
          </a:stretch>
        </p:blipFill>
        <p:spPr bwMode="auto">
          <a:xfrm>
            <a:off x="304800" y="1143000"/>
            <a:ext cx="88392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="" xmlns:mv="urn:schemas-microsoft-com:mac:vml" xmlns:mc="http://schemas.openxmlformats.org/markup-compatibility/2006" val="1"/>
            </a:ext>
          </a:extLst>
        </p:spPr>
      </p:pic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00025" y="6516711"/>
            <a:ext cx="760413" cy="265089"/>
          </a:xfrm>
        </p:spPr>
        <p:txBody>
          <a:bodyPr/>
          <a:lstStyle/>
          <a:p>
            <a:r>
              <a:rPr lang="en-US" smtClean="0"/>
              <a:t>1/23/2013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60438" y="6516711"/>
            <a:ext cx="5486400" cy="259278"/>
          </a:xfrm>
        </p:spPr>
        <p:txBody>
          <a:bodyPr/>
          <a:lstStyle/>
          <a:p>
            <a:r>
              <a:rPr lang="en-US" dirty="0" smtClean="0"/>
              <a:t>Computational Research Division | Lawrence Berkeley National Laboratory | Department of Energy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516711"/>
            <a:ext cx="672546" cy="250614"/>
          </a:xfrm>
        </p:spPr>
        <p:txBody>
          <a:bodyPr/>
          <a:lstStyle/>
          <a:p>
            <a:fld id="{4C423721-EA64-A24B-A2BD-3A095107225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772400" cy="769143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The SDAV </a:t>
            </a:r>
            <a:r>
              <a:rPr lang="en-US" sz="2800" dirty="0" smtClean="0"/>
              <a:t>institute</a:t>
            </a:r>
            <a:r>
              <a:rPr lang="en-US" sz="2400" dirty="0" smtClean="0"/>
              <a:t> </a:t>
            </a:r>
            <a:r>
              <a:rPr lang="en-US" sz="2800" dirty="0" smtClean="0"/>
              <a:t>tools</a:t>
            </a:r>
            <a:endParaRPr lang="en-US" sz="28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381000" y="1905000"/>
            <a:ext cx="320040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3363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Frameworks for In Situ Processing</a:t>
            </a:r>
          </a:p>
          <a:p>
            <a:pPr marL="690563" lvl="1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ADIOS (ORNL)</a:t>
            </a:r>
          </a:p>
          <a:p>
            <a:pPr marL="690563" lvl="1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Glean (ANL)</a:t>
            </a:r>
          </a:p>
          <a:p>
            <a:pPr marL="233363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In situ code coupling and data streaming</a:t>
            </a:r>
          </a:p>
          <a:p>
            <a:pPr marL="690563" lvl="1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Data Spaces (Rutgers)</a:t>
            </a:r>
          </a:p>
          <a:p>
            <a:pPr marL="690563" lvl="1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FlexPath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Gtech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400" i="0" dirty="0" smtClean="0">
              <a:latin typeface="Arial" pitchFamily="34" charset="0"/>
              <a:cs typeface="Arial" pitchFamily="34" charset="0"/>
            </a:endParaRPr>
          </a:p>
          <a:p>
            <a:pPr marL="233363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Indexing</a:t>
            </a:r>
          </a:p>
          <a:p>
            <a:pPr marL="690563" lvl="1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err="1" smtClean="0">
                <a:latin typeface="Arial" pitchFamily="34" charset="0"/>
                <a:cs typeface="Arial" pitchFamily="34" charset="0"/>
              </a:rPr>
              <a:t>FastBit</a:t>
            </a: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 (LBNL)</a:t>
            </a:r>
          </a:p>
          <a:p>
            <a:pPr marL="233363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In Situ Data Compression</a:t>
            </a:r>
          </a:p>
          <a:p>
            <a:pPr marL="690563" lvl="1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ISABELLA (NCSU)</a:t>
            </a:r>
          </a:p>
          <a:p>
            <a:pPr marL="233363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Parallel I/O and File Formats</a:t>
            </a:r>
          </a:p>
          <a:p>
            <a:pPr marL="690563" lvl="1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err="1" smtClean="0">
                <a:latin typeface="Arial" pitchFamily="34" charset="0"/>
                <a:cs typeface="Arial" pitchFamily="34" charset="0"/>
              </a:rPr>
              <a:t>PnetCDF</a:t>
            </a: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, BP-files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HDF5</a:t>
            </a:r>
          </a:p>
          <a:p>
            <a:pPr marL="233363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I/O monitoring</a:t>
            </a:r>
          </a:p>
          <a:p>
            <a:pPr marL="690563" lvl="1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err="1" smtClean="0">
                <a:latin typeface="Arial" pitchFamily="34" charset="0"/>
                <a:cs typeface="Arial" pitchFamily="34" charset="0"/>
              </a:rPr>
              <a:t>Darshan</a:t>
            </a: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 (ANL)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381000" y="1371600"/>
            <a:ext cx="2698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u="sng" dirty="0" smtClean="0">
                <a:latin typeface="Arial" pitchFamily="34" charset="0"/>
                <a:cs typeface="Arial" pitchFamily="34" charset="0"/>
              </a:rPr>
              <a:t>Data Management tools </a:t>
            </a:r>
            <a:endParaRPr lang="en-US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3581400" y="1371600"/>
            <a:ext cx="2133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u="sng" dirty="0" smtClean="0">
                <a:latin typeface="Arial" pitchFamily="34" charset="0"/>
                <a:cs typeface="Arial" pitchFamily="34" charset="0"/>
              </a:rPr>
              <a:t>Data Analysis tools</a:t>
            </a:r>
            <a:endParaRPr lang="en-US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ontent Placeholder 5"/>
          <p:cNvSpPr txBox="1">
            <a:spLocks/>
          </p:cNvSpPr>
          <p:nvPr/>
        </p:nvSpPr>
        <p:spPr bwMode="auto">
          <a:xfrm>
            <a:off x="3505200" y="1905000"/>
            <a:ext cx="281940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3363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Statistical and Data Mining Techniques </a:t>
            </a:r>
          </a:p>
          <a:p>
            <a:pPr marL="690563" lvl="1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NU-</a:t>
            </a:r>
            <a:r>
              <a:rPr lang="en-US" sz="1400" i="0" dirty="0" err="1" smtClean="0">
                <a:latin typeface="Arial" pitchFamily="34" charset="0"/>
                <a:cs typeface="Arial" pitchFamily="34" charset="0"/>
              </a:rPr>
              <a:t>Minebench</a:t>
            </a: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 (NWU)</a:t>
            </a:r>
          </a:p>
          <a:p>
            <a:pPr marL="233363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Importance-Driven Analysis Techniques (UCD, Utah)</a:t>
            </a:r>
          </a:p>
          <a:p>
            <a:pPr marL="690563" lvl="1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Domain-Knowledge Directed</a:t>
            </a:r>
          </a:p>
          <a:p>
            <a:pPr marL="690563" lvl="1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Geometry Based</a:t>
            </a:r>
          </a:p>
          <a:p>
            <a:pPr marL="233363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Topological Methods </a:t>
            </a:r>
            <a:br>
              <a:rPr lang="en-US" sz="1400" i="0" dirty="0" smtClean="0">
                <a:latin typeface="Arial" pitchFamily="34" charset="0"/>
                <a:cs typeface="Arial" pitchFamily="34" charset="0"/>
              </a:rPr>
            </a:b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(UCD, Utah, LBNL)</a:t>
            </a:r>
          </a:p>
          <a:p>
            <a:pPr marL="690563" lvl="1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In Situ Topology </a:t>
            </a:r>
            <a:br>
              <a:rPr lang="en-US" sz="1400" i="0" dirty="0" smtClean="0">
                <a:latin typeface="Arial" pitchFamily="34" charset="0"/>
                <a:cs typeface="Arial" pitchFamily="34" charset="0"/>
              </a:rPr>
            </a:b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i="0" dirty="0" err="1" smtClean="0">
                <a:latin typeface="Arial" pitchFamily="34" charset="0"/>
                <a:cs typeface="Arial" pitchFamily="34" charset="0"/>
              </a:rPr>
              <a:t>Topologika</a:t>
            </a: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690563" lvl="1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Feature-Based Analysis</a:t>
            </a:r>
          </a:p>
          <a:p>
            <a:pPr marL="690563" lvl="1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High-Dimensional Analysis</a:t>
            </a: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6172200" y="1371600"/>
            <a:ext cx="2027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u="sng" dirty="0" smtClean="0">
                <a:latin typeface="Arial" pitchFamily="34" charset="0"/>
                <a:cs typeface="Arial" pitchFamily="34" charset="0"/>
              </a:rPr>
              <a:t>Visualization tools</a:t>
            </a:r>
            <a:endParaRPr lang="en-US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ontent Placeholder 5"/>
          <p:cNvSpPr txBox="1">
            <a:spLocks/>
          </p:cNvSpPr>
          <p:nvPr/>
        </p:nvSpPr>
        <p:spPr bwMode="auto">
          <a:xfrm>
            <a:off x="6172200" y="1905000"/>
            <a:ext cx="2819400" cy="280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3363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Parallel visualization</a:t>
            </a:r>
          </a:p>
          <a:p>
            <a:pPr marL="690563" lvl="1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Visit (LBNL, SNL, LLNL)</a:t>
            </a:r>
          </a:p>
          <a:p>
            <a:pPr marL="690563" lvl="1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err="1" smtClean="0">
                <a:latin typeface="Arial" pitchFamily="34" charset="0"/>
                <a:cs typeface="Arial" pitchFamily="34" charset="0"/>
              </a:rPr>
              <a:t>ParaView</a:t>
            </a: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 (LANL)</a:t>
            </a:r>
          </a:p>
          <a:p>
            <a:pPr marL="690563" lvl="1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VTK-m framework (</a:t>
            </a:r>
            <a:r>
              <a:rPr lang="en-US" sz="1400" i="0" dirty="0" err="1" smtClean="0">
                <a:latin typeface="Arial" pitchFamily="34" charset="0"/>
                <a:cs typeface="Arial" pitchFamily="34" charset="0"/>
              </a:rPr>
              <a:t>Kitware</a:t>
            </a: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33363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Specialized Vis techniques</a:t>
            </a:r>
            <a:br>
              <a:rPr lang="en-US" sz="1400" i="0" dirty="0" smtClean="0">
                <a:latin typeface="Arial" pitchFamily="34" charset="0"/>
                <a:cs typeface="Arial" pitchFamily="34" charset="0"/>
              </a:rPr>
            </a:b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(UCD, Utah, LBNL, OSU) </a:t>
            </a:r>
          </a:p>
          <a:p>
            <a:pPr marL="690563" lvl="1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Flow Visualization Methods</a:t>
            </a:r>
          </a:p>
          <a:p>
            <a:pPr marL="690563" lvl="1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Rendering</a:t>
            </a:r>
          </a:p>
          <a:p>
            <a:pPr marL="690563" lvl="1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1400" i="0" dirty="0" smtClean="0">
                <a:latin typeface="Arial" pitchFamily="34" charset="0"/>
                <a:cs typeface="Arial" pitchFamily="34" charset="0"/>
              </a:rPr>
              <a:t>Ensembles, Uncertainty, and Higher-Dimensional Methods </a:t>
            </a:r>
          </a:p>
          <a:p>
            <a:pPr marL="233363" indent="-233363">
              <a:lnSpc>
                <a:spcPct val="90000"/>
              </a:lnSpc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endParaRPr lang="en-US" sz="1400" i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>
          <a:xfrm>
            <a:off x="200025" y="6516711"/>
            <a:ext cx="760413" cy="265089"/>
          </a:xfrm>
        </p:spPr>
        <p:txBody>
          <a:bodyPr/>
          <a:lstStyle/>
          <a:p>
            <a:r>
              <a:rPr lang="en-US" smtClean="0"/>
              <a:t>1/23/2013</a:t>
            </a:r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60438" y="6516711"/>
            <a:ext cx="5486400" cy="259278"/>
          </a:xfrm>
        </p:spPr>
        <p:txBody>
          <a:bodyPr/>
          <a:lstStyle/>
          <a:p>
            <a:r>
              <a:rPr lang="en-US" dirty="0" smtClean="0"/>
              <a:t>Computational Research Division | Lawrence Berkeley National Laboratory | Department of Energy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516711"/>
            <a:ext cx="672546" cy="250614"/>
          </a:xfrm>
        </p:spPr>
        <p:txBody>
          <a:bodyPr/>
          <a:lstStyle/>
          <a:p>
            <a:fld id="{4C423721-EA64-A24B-A2BD-3A095107225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98990" y="2133012"/>
            <a:ext cx="651253" cy="23609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45498" y="4070633"/>
            <a:ext cx="1276184" cy="23609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2225" y="2084166"/>
            <a:ext cx="594641" cy="23609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52225" y="2303981"/>
            <a:ext cx="938390" cy="23609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66227" y="2545932"/>
            <a:ext cx="1616344" cy="23609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60438" y="2906432"/>
            <a:ext cx="1276184" cy="23609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60438" y="3476321"/>
            <a:ext cx="789805" cy="23609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40"/>
            <a:ext cx="8500888" cy="6096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Adaptable I/O System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981" y="744781"/>
            <a:ext cx="5485019" cy="3921350"/>
          </a:xfrm>
          <a:noFill/>
        </p:spPr>
        <p:txBody>
          <a:bodyPr>
            <a:normAutofit/>
          </a:bodyPr>
          <a:lstStyle/>
          <a:p>
            <a:pPr marL="233363" indent="-233363">
              <a:spcBef>
                <a:spcPts val="600"/>
              </a:spcBef>
            </a:pPr>
            <a:r>
              <a:rPr lang="en-US" sz="2200" dirty="0" smtClean="0"/>
              <a:t>An I/O abstraction framework </a:t>
            </a:r>
          </a:p>
          <a:p>
            <a:pPr marL="233363" indent="-233363">
              <a:spcBef>
                <a:spcPts val="600"/>
              </a:spcBef>
            </a:pPr>
            <a:r>
              <a:rPr lang="en-US" sz="2200" dirty="0" smtClean="0"/>
              <a:t>Provides portable, fast, scalable, easy-to-use, metadata rich output with a simple API</a:t>
            </a:r>
          </a:p>
          <a:p>
            <a:pPr marL="233363" indent="-233363">
              <a:spcBef>
                <a:spcPts val="600"/>
              </a:spcBef>
            </a:pPr>
            <a:r>
              <a:rPr lang="en-US" sz="2200" dirty="0"/>
              <a:t>Layered software architecture</a:t>
            </a:r>
            <a:r>
              <a:rPr lang="en-US" sz="2200" dirty="0" smtClean="0"/>
              <a:t>:</a:t>
            </a:r>
          </a:p>
          <a:p>
            <a:pPr marL="233363" indent="-233363">
              <a:spcBef>
                <a:spcPts val="600"/>
              </a:spcBef>
            </a:pPr>
            <a:r>
              <a:rPr lang="en-US" sz="2200" dirty="0" smtClean="0"/>
              <a:t>Change I/O method on-the-fly</a:t>
            </a:r>
          </a:p>
          <a:p>
            <a:pPr marL="326232" lvl="1" indent="-233363">
              <a:spcBef>
                <a:spcPts val="600"/>
              </a:spcBef>
            </a:pPr>
            <a:r>
              <a:rPr lang="en-US" sz="1400" dirty="0" smtClean="0"/>
              <a:t>Aggregation methods, HDF5, Netcdf-4, </a:t>
            </a:r>
            <a:r>
              <a:rPr lang="en-US" sz="1400" dirty="0" err="1" smtClean="0"/>
              <a:t>Posix</a:t>
            </a:r>
            <a:r>
              <a:rPr lang="en-US" sz="1400" dirty="0" smtClean="0"/>
              <a:t>, MPI-IO</a:t>
            </a:r>
            <a:endParaRPr lang="en-US" sz="1400" dirty="0"/>
          </a:p>
          <a:p>
            <a:pPr marL="233363" indent="-233363">
              <a:spcBef>
                <a:spcPts val="600"/>
              </a:spcBef>
            </a:pPr>
            <a:r>
              <a:rPr lang="en-US" sz="2200" dirty="0" smtClean="0"/>
              <a:t>Abstracts the API from the method used for I/O</a:t>
            </a:r>
          </a:p>
          <a:p>
            <a:pPr marL="233363" lvl="1" indent="-233363">
              <a:spcBef>
                <a:spcPts val="600"/>
              </a:spcBef>
            </a:pP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://www.nccs.gov/user-support/center-projects/adios</a:t>
            </a:r>
            <a:r>
              <a:rPr lang="en-US" sz="1800" dirty="0" smtClean="0">
                <a:hlinkClick r:id="rId3"/>
              </a:rPr>
              <a:t>/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26224" y="4375930"/>
            <a:ext cx="2650480" cy="238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5130" y="723253"/>
            <a:ext cx="3640095" cy="2463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7034" y="4375930"/>
            <a:ext cx="2673282" cy="2395728"/>
          </a:xfrm>
          <a:prstGeom prst="rect">
            <a:avLst/>
          </a:prstGeom>
        </p:spPr>
      </p:pic>
      <p:pic>
        <p:nvPicPr>
          <p:cNvPr id="4" name="Picture 3" descr="Screen Shot 2013-02-06 at 7.43.16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58306" y="3242585"/>
            <a:ext cx="2662030" cy="360106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192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772400" cy="7691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else can be done when capturing I/O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799" y="1066799"/>
            <a:ext cx="3810000" cy="2915649"/>
          </a:xfrm>
        </p:spPr>
        <p:txBody>
          <a:bodyPr>
            <a:noAutofit/>
          </a:bodyPr>
          <a:lstStyle/>
          <a:p>
            <a:pPr marL="0" indent="0">
              <a:buSzPct val="75000"/>
              <a:buNone/>
              <a:tabLst>
                <a:tab pos="514350" algn="l"/>
                <a:tab pos="654050" algn="l"/>
                <a:tab pos="1966913" algn="l"/>
                <a:tab pos="2624138" algn="l"/>
                <a:tab pos="3281363" algn="l"/>
                <a:tab pos="3937000" algn="l"/>
              </a:tabLst>
            </a:pPr>
            <a:r>
              <a:rPr lang="en-US" sz="1400" b="1" dirty="0" smtClean="0"/>
              <a:t>Code coupling with </a:t>
            </a:r>
            <a:r>
              <a:rPr lang="en-US" sz="1400" b="1" dirty="0" err="1" smtClean="0"/>
              <a:t>DataSpaces</a:t>
            </a:r>
            <a:r>
              <a:rPr lang="en-US" sz="1400" b="1" dirty="0" smtClean="0"/>
              <a:t> (Rutgers)</a:t>
            </a:r>
            <a:endParaRPr lang="en-US" sz="1600" b="1" dirty="0" smtClean="0"/>
          </a:p>
          <a:p>
            <a:pPr marL="228600" indent="-228600">
              <a:spcBef>
                <a:spcPts val="600"/>
              </a:spcBef>
              <a:buSzPct val="75000"/>
              <a:tabLst>
                <a:tab pos="514350" algn="l"/>
                <a:tab pos="654050" algn="l"/>
                <a:tab pos="1966913" algn="l"/>
                <a:tab pos="2624138" algn="l"/>
                <a:tab pos="3281363" algn="l"/>
                <a:tab pos="3937000" algn="l"/>
              </a:tabLst>
            </a:pPr>
            <a:r>
              <a:rPr lang="en-US" sz="1400" dirty="0" smtClean="0"/>
              <a:t>Virtual shared space</a:t>
            </a:r>
          </a:p>
          <a:p>
            <a:pPr marL="228600" indent="-228600">
              <a:spcBef>
                <a:spcPts val="600"/>
              </a:spcBef>
              <a:buSzPct val="75000"/>
              <a:tabLst>
                <a:tab pos="514350" algn="l"/>
                <a:tab pos="654050" algn="l"/>
                <a:tab pos="1966913" algn="l"/>
                <a:tab pos="2624138" algn="l"/>
                <a:tab pos="3281363" algn="l"/>
                <a:tab pos="3937000" algn="l"/>
              </a:tabLst>
            </a:pPr>
            <a:r>
              <a:rPr lang="en-US" sz="1400" dirty="0" smtClean="0"/>
              <a:t>Constructed on-the-fly on staging nodes</a:t>
            </a:r>
          </a:p>
          <a:p>
            <a:pPr marL="227012" indent="-228600">
              <a:spcBef>
                <a:spcPts val="600"/>
              </a:spcBef>
              <a:buClr>
                <a:srgbClr val="C00000"/>
              </a:buClr>
              <a:buFont typeface="Arial" pitchFamily="34" charset="0"/>
              <a:buChar char="•"/>
              <a:tabLst>
                <a:tab pos="514350" algn="l"/>
                <a:tab pos="654050" algn="l"/>
                <a:tab pos="1966913" algn="l"/>
                <a:tab pos="2624138" algn="l"/>
                <a:tab pos="3281363" algn="l"/>
                <a:tab pos="3937000" algn="l"/>
              </a:tabLst>
            </a:pPr>
            <a:r>
              <a:rPr lang="en-US" sz="1400" dirty="0" smtClean="0"/>
              <a:t>Indexes data for quick access and retrieval</a:t>
            </a:r>
          </a:p>
          <a:p>
            <a:pPr marL="227012" indent="-228600">
              <a:spcBef>
                <a:spcPts val="600"/>
              </a:spcBef>
              <a:buClr>
                <a:srgbClr val="C00000"/>
              </a:buClr>
              <a:buFont typeface="Arial" pitchFamily="34" charset="0"/>
              <a:buChar char="•"/>
              <a:tabLst>
                <a:tab pos="514350" algn="l"/>
                <a:tab pos="654050" algn="l"/>
                <a:tab pos="1966913" algn="l"/>
                <a:tab pos="2624138" algn="l"/>
                <a:tab pos="3281363" algn="l"/>
                <a:tab pos="3937000" algn="l"/>
              </a:tabLst>
            </a:pPr>
            <a:r>
              <a:rPr lang="en-US" sz="1400" dirty="0" smtClean="0"/>
              <a:t>Provides asynchronous coordination and interaction and realizes the shared-space abstraction</a:t>
            </a:r>
          </a:p>
          <a:p>
            <a:pPr marL="228600" indent="-228600">
              <a:spcBef>
                <a:spcPts val="600"/>
              </a:spcBef>
              <a:buSzPct val="75000"/>
              <a:tabLst>
                <a:tab pos="514350" algn="l"/>
                <a:tab pos="654050" algn="l"/>
                <a:tab pos="1966913" algn="l"/>
                <a:tab pos="2624138" algn="l"/>
                <a:tab pos="3281363" algn="l"/>
                <a:tab pos="3937000" algn="l"/>
              </a:tabLst>
            </a:pPr>
            <a:r>
              <a:rPr lang="en-US" sz="1400" dirty="0" smtClean="0"/>
              <a:t>In-space (online) data transformation and manipulations</a:t>
            </a:r>
          </a:p>
          <a:p>
            <a:pPr marL="228600" indent="-228600">
              <a:spcBef>
                <a:spcPts val="600"/>
              </a:spcBef>
              <a:buSzPct val="75000"/>
              <a:tabLst>
                <a:tab pos="514350" algn="l"/>
                <a:tab pos="654050" algn="l"/>
                <a:tab pos="1966913" algn="l"/>
                <a:tab pos="2624138" algn="l"/>
                <a:tab pos="3281363" algn="l"/>
                <a:tab pos="3937000" algn="l"/>
              </a:tabLst>
            </a:pPr>
            <a:r>
              <a:rPr lang="en-US" sz="1400" dirty="0" smtClean="0"/>
              <a:t>Decentralized data analysis in-the-space</a:t>
            </a:r>
            <a:endParaRPr lang="en-US" sz="1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304799" y="3982448"/>
            <a:ext cx="3590680" cy="2059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 descr="C:\Users\r78.ORNL\Pictures\dashboard_compa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258" y="2124813"/>
            <a:ext cx="3097846" cy="204263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4427621" y="914400"/>
            <a:ext cx="4259179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spcBef>
                <a:spcPts val="600"/>
              </a:spcBef>
            </a:pPr>
            <a:r>
              <a:rPr lang="en-US" sz="1400" b="1" i="0" dirty="0" smtClean="0"/>
              <a:t>Real-time monitoring on a Dashboard (ORNL)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i="0" dirty="0" smtClean="0">
                <a:latin typeface="+mn-lt"/>
              </a:rPr>
              <a:t>   Time-step data is captured and processed by a</a:t>
            </a:r>
            <a:br>
              <a:rPr lang="en-US" sz="1400" i="0" dirty="0" smtClean="0">
                <a:latin typeface="+mn-lt"/>
              </a:rPr>
            </a:br>
            <a:r>
              <a:rPr lang="en-US" sz="1400" i="0" dirty="0" smtClean="0">
                <a:latin typeface="+mn-lt"/>
              </a:rPr>
              <a:t>     workflow system 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 smtClean="0"/>
              <a:t>   I</a:t>
            </a:r>
            <a:r>
              <a:rPr lang="en-US" sz="1400" i="0" dirty="0" smtClean="0">
                <a:latin typeface="+mn-lt"/>
              </a:rPr>
              <a:t>mages/graphs generated by a workflow </a:t>
            </a:r>
          </a:p>
          <a:p>
            <a:endParaRPr lang="en-US" sz="1400" i="0" dirty="0">
              <a:latin typeface="+mn-lt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114799" y="4267200"/>
            <a:ext cx="5204565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spcBef>
                <a:spcPts val="600"/>
              </a:spcBef>
            </a:pPr>
            <a:r>
              <a:rPr lang="en-US" sz="1400" b="1" i="0" dirty="0" smtClean="0"/>
              <a:t>Imbed </a:t>
            </a:r>
            <a:r>
              <a:rPr lang="en-US" sz="1400" b="1" i="0" dirty="0" err="1" smtClean="0"/>
              <a:t>FastBit</a:t>
            </a:r>
            <a:r>
              <a:rPr lang="en-US" sz="1400" b="1" i="0" dirty="0" smtClean="0"/>
              <a:t>  indexing to find regions of interest (LBNL)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i="0" dirty="0" smtClean="0"/>
              <a:t>   </a:t>
            </a:r>
            <a:r>
              <a:rPr lang="en-US" sz="1400" i="0" dirty="0" smtClean="0">
                <a:latin typeface="+mn-lt"/>
              </a:rPr>
              <a:t>Set of regions with high electromagnetic potential</a:t>
            </a:r>
            <a:br>
              <a:rPr lang="en-US" sz="1400" i="0" dirty="0" smtClean="0">
                <a:latin typeface="+mn-lt"/>
              </a:rPr>
            </a:br>
            <a:r>
              <a:rPr lang="en-US" sz="1400" i="0" dirty="0" smtClean="0">
                <a:latin typeface="+mn-lt"/>
              </a:rPr>
              <a:t>     in a torus modeled by GTC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i="0" dirty="0" smtClean="0">
                <a:latin typeface="+mn-lt"/>
              </a:rPr>
              <a:t>    Achieved speed up of 500-900 fold on magnetic</a:t>
            </a:r>
            <a:br>
              <a:rPr lang="en-US" sz="1400" i="0" dirty="0" smtClean="0">
                <a:latin typeface="+mn-lt"/>
              </a:rPr>
            </a:br>
            <a:r>
              <a:rPr lang="en-US" sz="1400" i="0" dirty="0" smtClean="0">
                <a:latin typeface="+mn-lt"/>
              </a:rPr>
              <a:t>     coordinates</a:t>
            </a:r>
          </a:p>
        </p:txBody>
      </p:sp>
      <p:pic>
        <p:nvPicPr>
          <p:cNvPr id="14" name="Picture 13" descr="p701-5-w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640434" y="5334000"/>
            <a:ext cx="1808384" cy="902489"/>
          </a:xfrm>
          <a:prstGeom prst="rect">
            <a:avLst/>
          </a:prstGeom>
        </p:spPr>
      </p:pic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7544626" y="6443246"/>
            <a:ext cx="15231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100" i="0" dirty="0" smtClean="0">
                <a:latin typeface="+mn-lt"/>
              </a:rPr>
              <a:t>Contact: Scott </a:t>
            </a:r>
            <a:r>
              <a:rPr lang="en-US" sz="1100" i="0" dirty="0" err="1" smtClean="0">
                <a:latin typeface="+mn-lt"/>
              </a:rPr>
              <a:t>Klasky</a:t>
            </a:r>
            <a:endParaRPr lang="en-US" sz="1100" i="0" dirty="0">
              <a:latin typeface="+mn-lt"/>
            </a:endParaRPr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10"/>
          </p:nvPr>
        </p:nvSpPr>
        <p:spPr>
          <a:xfrm>
            <a:off x="200025" y="6516711"/>
            <a:ext cx="760413" cy="265089"/>
          </a:xfrm>
        </p:spPr>
        <p:txBody>
          <a:bodyPr/>
          <a:lstStyle/>
          <a:p>
            <a:r>
              <a:rPr lang="en-US" smtClean="0"/>
              <a:t>1/23/2013</a:t>
            </a:r>
            <a:endParaRPr lang="en-US" dirty="0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60438" y="6516711"/>
            <a:ext cx="5486400" cy="259278"/>
          </a:xfrm>
        </p:spPr>
        <p:txBody>
          <a:bodyPr/>
          <a:lstStyle/>
          <a:p>
            <a:r>
              <a:rPr lang="en-US" dirty="0" smtClean="0"/>
              <a:t>Computational Research Division | Lawrence Berkeley National Laboratory | Department of Energy</a:t>
            </a:r>
            <a:endParaRPr lang="en-US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516711"/>
            <a:ext cx="672546" cy="250614"/>
          </a:xfrm>
        </p:spPr>
        <p:txBody>
          <a:bodyPr/>
          <a:lstStyle/>
          <a:p>
            <a:fld id="{4C423721-EA64-A24B-A2BD-3A095107225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Research Division | Lawrence Berkeley National Laboratory | Department of Energy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94A-3280-6B4A-962C-1D6736B7726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57178" y="76200"/>
            <a:ext cx="7229621" cy="769143"/>
          </a:xfrm>
        </p:spPr>
        <p:txBody>
          <a:bodyPr/>
          <a:lstStyle/>
          <a:p>
            <a:r>
              <a:rPr lang="en-US" dirty="0" smtClean="0"/>
              <a:t>VTK: The Visualization </a:t>
            </a:r>
            <a:r>
              <a:rPr lang="en-US" dirty="0" err="1" smtClean="0"/>
              <a:t>ToolKit</a:t>
            </a:r>
            <a:endParaRPr lang="en-US" dirty="0"/>
          </a:p>
        </p:txBody>
      </p:sp>
      <p:sp>
        <p:nvSpPr>
          <p:cNvPr id="8" name="Content Placeholder 12"/>
          <p:cNvSpPr>
            <a:spLocks noGrp="1"/>
          </p:cNvSpPr>
          <p:nvPr>
            <p:ph idx="1"/>
          </p:nvPr>
        </p:nvSpPr>
        <p:spPr>
          <a:xfrm>
            <a:off x="402237" y="1115122"/>
            <a:ext cx="5711401" cy="489204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Open source, freely available software for 3D computer graphics, image processing, and visualization</a:t>
            </a:r>
          </a:p>
          <a:p>
            <a:pPr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Managed by </a:t>
            </a:r>
            <a:r>
              <a:rPr lang="en-GB" sz="2400" dirty="0" err="1" smtClean="0"/>
              <a:t>Kitware</a:t>
            </a:r>
            <a:r>
              <a:rPr lang="en-GB" sz="2400" dirty="0" smtClean="0"/>
              <a:t> Inc.</a:t>
            </a:r>
          </a:p>
          <a:p>
            <a:pPr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Use C++, </a:t>
            </a:r>
            <a:r>
              <a:rPr lang="en-GB" sz="2400" dirty="0" err="1" smtClean="0"/>
              <a:t>Tcl/Tk</a:t>
            </a:r>
            <a:r>
              <a:rPr lang="en-GB" sz="2400" dirty="0" smtClean="0"/>
              <a:t>, Python, Java</a:t>
            </a:r>
          </a:p>
          <a:p>
            <a:pPr lvl="2">
              <a:buFont typeface="Arial"/>
              <a:buChar char="•"/>
            </a:pPr>
            <a:endParaRPr 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4688" y="3147119"/>
            <a:ext cx="1145456" cy="115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3146"/>
          <a:stretch>
            <a:fillRect/>
          </a:stretch>
        </p:blipFill>
        <p:spPr bwMode="auto">
          <a:xfrm>
            <a:off x="1366737" y="3294229"/>
            <a:ext cx="4319076" cy="305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7145" y="4489450"/>
            <a:ext cx="1852999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9607" y="720843"/>
            <a:ext cx="1577792" cy="2303000"/>
          </a:xfrm>
          <a:prstGeom prst="rect">
            <a:avLst/>
          </a:prstGeom>
          <a:noFill/>
          <a:ln w="6350" cap="flat">
            <a:solidFill>
              <a:srgbClr val="36609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94229"/>
            <a:ext cx="1366737" cy="3051009"/>
          </a:xfrm>
          <a:prstGeom prst="rect">
            <a:avLst/>
          </a:prstGeom>
          <a:noFill/>
          <a:ln w="25400" cap="flat">
            <a:solidFill>
              <a:srgbClr val="1F497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0144" y="3023843"/>
            <a:ext cx="2167255" cy="168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523" y="720843"/>
            <a:ext cx="1586160" cy="2303000"/>
          </a:xfrm>
          <a:prstGeom prst="rect">
            <a:avLst/>
          </a:prstGeom>
          <a:noFill/>
          <a:ln w="6350" cap="flat">
            <a:solidFill>
              <a:srgbClr val="36609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5803"/>
          <a:stretch>
            <a:fillRect/>
          </a:stretch>
        </p:blipFill>
        <p:spPr bwMode="auto">
          <a:xfrm>
            <a:off x="6809389" y="4640070"/>
            <a:ext cx="2334611" cy="170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2011_ECA_Visualizatio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90214" y="2087453"/>
            <a:ext cx="1342237" cy="1342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PCwire-EditorsChoice-thum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7011" y="4146597"/>
            <a:ext cx="1853259" cy="991494"/>
          </a:xfrm>
          <a:prstGeom prst="rect">
            <a:avLst/>
          </a:prstGeom>
        </p:spPr>
      </p:pic>
      <p:pic>
        <p:nvPicPr>
          <p:cNvPr id="9" name="Picture 8" descr="HPCwire-ReadersChoice-thum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69630" y="4146597"/>
            <a:ext cx="1853259" cy="99149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1377"/>
            <a:ext cx="4770429" cy="3248366"/>
          </a:xfrm>
        </p:spPr>
        <p:txBody>
          <a:bodyPr>
            <a:normAutofit fontScale="55000" lnSpcReduction="20000"/>
          </a:bodyPr>
          <a:lstStyle/>
          <a:p>
            <a:pPr marL="585788" indent="-342900">
              <a:buFont typeface="Arial"/>
              <a:buChar char="•"/>
            </a:pPr>
            <a:r>
              <a:rPr lang="en-US" sz="3800" dirty="0" err="1" smtClean="0"/>
              <a:t>ParaView</a:t>
            </a:r>
            <a:r>
              <a:rPr lang="en-US" sz="3800" dirty="0" smtClean="0"/>
              <a:t> provides:</a:t>
            </a:r>
            <a:endParaRPr lang="en-US" sz="4400" dirty="0" smtClean="0"/>
          </a:p>
          <a:p>
            <a:pPr marL="898525" lvl="1" indent="-285750">
              <a:spcBef>
                <a:spcPts val="800"/>
              </a:spcBef>
            </a:pPr>
            <a:r>
              <a:rPr lang="en-US" sz="3400" dirty="0" smtClean="0"/>
              <a:t>Client-server computing</a:t>
            </a:r>
            <a:endParaRPr lang="en-US" sz="3800" dirty="0" smtClean="0"/>
          </a:p>
          <a:p>
            <a:pPr marL="898525" lvl="1" indent="-285750">
              <a:spcBef>
                <a:spcPts val="800"/>
              </a:spcBef>
            </a:pPr>
            <a:r>
              <a:rPr lang="en-US" sz="3400" dirty="0" smtClean="0"/>
              <a:t>State management</a:t>
            </a:r>
            <a:endParaRPr lang="en-US" sz="3800" dirty="0" smtClean="0"/>
          </a:p>
          <a:p>
            <a:pPr marL="898525" lvl="1" indent="-285750">
              <a:spcBef>
                <a:spcPts val="800"/>
              </a:spcBef>
            </a:pPr>
            <a:r>
              <a:rPr lang="en-US" sz="3400" dirty="0" smtClean="0"/>
              <a:t>Python modules</a:t>
            </a:r>
            <a:endParaRPr lang="en-US" sz="3800" dirty="0" smtClean="0"/>
          </a:p>
          <a:p>
            <a:pPr marL="898525" lvl="1" indent="-285750">
              <a:spcBef>
                <a:spcPts val="800"/>
              </a:spcBef>
            </a:pPr>
            <a:r>
              <a:rPr lang="en-US" sz="3400" dirty="0" smtClean="0"/>
              <a:t>Application/GUI framework</a:t>
            </a:r>
            <a:endParaRPr lang="en-US" sz="3800" dirty="0" smtClean="0"/>
          </a:p>
          <a:p>
            <a:pPr marL="585788" indent="-342900">
              <a:spcBef>
                <a:spcPts val="1000"/>
              </a:spcBef>
              <a:buFont typeface="Arial"/>
              <a:buChar char="•"/>
            </a:pPr>
            <a:r>
              <a:rPr lang="en-US" sz="3800" dirty="0" err="1" smtClean="0"/>
              <a:t>ParaView</a:t>
            </a:r>
            <a:r>
              <a:rPr lang="en-US" sz="3800" dirty="0" smtClean="0"/>
              <a:t> framework can be used to develop other applications</a:t>
            </a:r>
            <a:endParaRPr lang="en-US" sz="4400" dirty="0" smtClean="0"/>
          </a:p>
          <a:p>
            <a:pPr marL="585788" indent="-342900">
              <a:spcBef>
                <a:spcPts val="1000"/>
              </a:spcBef>
              <a:buFont typeface="Arial"/>
              <a:buChar char="•"/>
            </a:pPr>
            <a:r>
              <a:rPr lang="en-US" sz="3800" dirty="0" err="1" smtClean="0"/>
              <a:t>ParaView</a:t>
            </a:r>
            <a:r>
              <a:rPr lang="en-US" sz="3800" dirty="0" smtClean="0"/>
              <a:t> can be embedded in other application and frameworks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Research Division | Lawrence Berkeley National Laboratory | Department of Energy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94A-3280-6B4A-962C-1D6736B7726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65318" y="76200"/>
            <a:ext cx="7221481" cy="769143"/>
          </a:xfrm>
        </p:spPr>
        <p:txBody>
          <a:bodyPr/>
          <a:lstStyle/>
          <a:p>
            <a:r>
              <a:rPr lang="en-US" dirty="0" err="1" smtClean="0"/>
              <a:t>ParaView</a:t>
            </a:r>
            <a:r>
              <a:rPr lang="en-US" dirty="0" smtClean="0"/>
              <a:t>: end-user tool for parallel visualization and analysis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353" y="2049287"/>
            <a:ext cx="1822759" cy="4728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519" y="1565208"/>
            <a:ext cx="1086363" cy="5065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668" y="2663424"/>
            <a:ext cx="754262" cy="6473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3017" y="2663424"/>
            <a:ext cx="647314" cy="66983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9668" y="2071802"/>
            <a:ext cx="652943" cy="2926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5070" y="2071802"/>
            <a:ext cx="985044" cy="45030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0733" y="2719712"/>
            <a:ext cx="602284" cy="45030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8146" y="2071802"/>
            <a:ext cx="450306" cy="4503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8366" y="2663424"/>
            <a:ext cx="731748" cy="28144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67769" y="2722526"/>
            <a:ext cx="709231" cy="44467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1729" y="1565208"/>
            <a:ext cx="1429721" cy="35461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90433" y="3333254"/>
            <a:ext cx="1165167" cy="46719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08738" y="3259385"/>
            <a:ext cx="641686" cy="6416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60114" y="1565208"/>
            <a:ext cx="1694276" cy="32647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47126" y="3541521"/>
            <a:ext cx="844324" cy="23641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98143" y="3310739"/>
            <a:ext cx="861210" cy="467193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422519" y="1126758"/>
            <a:ext cx="167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Organizations:</a:t>
            </a:r>
            <a:endParaRPr lang="en-US" dirty="0"/>
          </a:p>
        </p:txBody>
      </p:sp>
      <p:pic>
        <p:nvPicPr>
          <p:cNvPr id="61" name="Picture 4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0424" y="4075374"/>
            <a:ext cx="2593576" cy="278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5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2100" y="4012695"/>
            <a:ext cx="2234738" cy="116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2100" y="5181946"/>
            <a:ext cx="2234738" cy="167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 descr="RCA Logo_2012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1674" y="5247795"/>
            <a:ext cx="1692767" cy="932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5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CRD 2013 Review template">
  <a:themeElements>
    <a:clrScheme name="CRD_PowerPoint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RN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CRD 2013 Review template</Template>
  <TotalTime>1580</TotalTime>
  <Words>1497</Words>
  <Application>Microsoft Macintosh PowerPoint</Application>
  <PresentationFormat>On-screen Show (4:3)</PresentationFormat>
  <Paragraphs>194</Paragraphs>
  <Slides>15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CRD 2013 Review template</vt:lpstr>
      <vt:lpstr>ORNL</vt:lpstr>
      <vt:lpstr>Office Theme</vt:lpstr>
      <vt:lpstr>1_Median</vt:lpstr>
      <vt:lpstr>Slide 1</vt:lpstr>
      <vt:lpstr>Slide 2</vt:lpstr>
      <vt:lpstr>SDAV Constituents and Goals</vt:lpstr>
      <vt:lpstr>SDAV Organization</vt:lpstr>
      <vt:lpstr>The SDAV institute tools</vt:lpstr>
      <vt:lpstr>Adaptable I/O System</vt:lpstr>
      <vt:lpstr>What else can be done when capturing I/O</vt:lpstr>
      <vt:lpstr>VTK: The Visualization ToolKit</vt:lpstr>
      <vt:lpstr>ParaView: end-user tool for parallel visualization and analysis</vt:lpstr>
      <vt:lpstr>VisIt is an open source, richly featured, turn-key application for large data.</vt:lpstr>
      <vt:lpstr>PISTON: A Portable Cross-Platform Framework for Data-Parallel Visualization Operators</vt:lpstr>
      <vt:lpstr>EAVL: Extreme-scale Analysis and Visualization Library</vt:lpstr>
      <vt:lpstr>TOPOLOGIKA: in situ analysis</vt:lpstr>
      <vt:lpstr>SDAV Summary</vt:lpstr>
      <vt:lpstr>Slide 15</vt:lpstr>
    </vt:vector>
  </TitlesOfParts>
  <Company>Lawrence Berkeley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 title here</dc:title>
  <dc:creator>Arie Shoshani</dc:creator>
  <cp:lastModifiedBy>Hank Childs</cp:lastModifiedBy>
  <cp:revision>103</cp:revision>
  <dcterms:created xsi:type="dcterms:W3CDTF">2013-02-11T23:11:27Z</dcterms:created>
  <dcterms:modified xsi:type="dcterms:W3CDTF">2013-02-11T23:11:56Z</dcterms:modified>
</cp:coreProperties>
</file>