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7" r:id="rId2"/>
  </p:sldMasterIdLst>
  <p:notesMasterIdLst>
    <p:notesMasterId r:id="rId22"/>
  </p:notesMasterIdLst>
  <p:sldIdLst>
    <p:sldId id="256" r:id="rId3"/>
    <p:sldId id="281" r:id="rId4"/>
    <p:sldId id="280" r:id="rId5"/>
    <p:sldId id="257" r:id="rId6"/>
    <p:sldId id="270" r:id="rId7"/>
    <p:sldId id="272" r:id="rId8"/>
    <p:sldId id="279" r:id="rId9"/>
    <p:sldId id="283" r:id="rId10"/>
    <p:sldId id="284" r:id="rId11"/>
    <p:sldId id="285" r:id="rId12"/>
    <p:sldId id="286" r:id="rId13"/>
    <p:sldId id="287" r:id="rId14"/>
    <p:sldId id="288" r:id="rId15"/>
    <p:sldId id="292" r:id="rId16"/>
    <p:sldId id="289" r:id="rId17"/>
    <p:sldId id="290" r:id="rId18"/>
    <p:sldId id="282" r:id="rId19"/>
    <p:sldId id="291" r:id="rId20"/>
    <p:sldId id="266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9855" autoAdjust="0"/>
  </p:normalViewPr>
  <p:slideViewPr>
    <p:cSldViewPr snapToGrid="0" snapToObjects="1">
      <p:cViewPr>
        <p:scale>
          <a:sx n="265" d="100"/>
          <a:sy n="265" d="100"/>
        </p:scale>
        <p:origin x="-272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22366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5b0537f497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5b0537f497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9ba42ead_0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9ba42ead_0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5b0537f497_0_2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5b0537f497_0_2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1.jpg"/><Relationship Id="rId8" Type="http://schemas.openxmlformats.org/officeDocument/2006/relationships/image" Target="../media/image1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3_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177425" y="165975"/>
            <a:ext cx="5342700" cy="314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"/>
          <p:cNvSpPr txBox="1">
            <a:spLocks noGrp="1"/>
          </p:cNvSpPr>
          <p:nvPr>
            <p:ph type="ctrTitle"/>
          </p:nvPr>
        </p:nvSpPr>
        <p:spPr>
          <a:xfrm>
            <a:off x="4624388" y="3573511"/>
            <a:ext cx="42147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4766"/>
              </a:buClr>
              <a:buSzPts val="2800"/>
              <a:buNone/>
              <a:defRPr sz="2800" b="1"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body" idx="1"/>
          </p:nvPr>
        </p:nvSpPr>
        <p:spPr>
          <a:xfrm>
            <a:off x="572972" y="435825"/>
            <a:ext cx="4551600" cy="2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idx="2"/>
          </p:nvPr>
        </p:nvSpPr>
        <p:spPr>
          <a:xfrm>
            <a:off x="4624388" y="4145011"/>
            <a:ext cx="42147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4766"/>
              </a:buClr>
              <a:buSzPts val="1800"/>
              <a:buNone/>
              <a:defRPr sz="1800" b="1"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7417" y="4708089"/>
            <a:ext cx="1657350" cy="37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4198" y="173175"/>
            <a:ext cx="1635387" cy="1544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3162" y="1787944"/>
            <a:ext cx="756763" cy="72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3548" y="173175"/>
            <a:ext cx="1635387" cy="1544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5753" y="2592465"/>
            <a:ext cx="771470" cy="72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5753" y="1787944"/>
            <a:ext cx="766942" cy="7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5229" y="2592465"/>
            <a:ext cx="771470" cy="72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5912" y="1783709"/>
            <a:ext cx="1650662" cy="153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32194" y="4707920"/>
            <a:ext cx="442515" cy="37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79375" y="3797925"/>
            <a:ext cx="1539300" cy="5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dt" idx="10"/>
          </p:nvPr>
        </p:nvSpPr>
        <p:spPr>
          <a:xfrm>
            <a:off x="5994400" y="4807903"/>
            <a:ext cx="8025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sldNum" idx="12"/>
          </p:nvPr>
        </p:nvSpPr>
        <p:spPr>
          <a:xfrm>
            <a:off x="4563589" y="4789605"/>
            <a:ext cx="115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TITLE_ONL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6" y="-1"/>
            <a:ext cx="91440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sldNum" idx="12"/>
          </p:nvPr>
        </p:nvSpPr>
        <p:spPr>
          <a:xfrm>
            <a:off x="4116656" y="4776604"/>
            <a:ext cx="925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fld id="{00000000-1234-1234-1234-123412341234}" type="slidenum">
              <a:rPr lang="en"/>
              <a:t>‹#›</a:t>
            </a:fld>
            <a:r>
              <a:rPr lang="en"/>
              <a:t> -</a:t>
            </a:r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ftr" idx="11"/>
          </p:nvPr>
        </p:nvSpPr>
        <p:spPr>
          <a:xfrm>
            <a:off x="5239928" y="4776604"/>
            <a:ext cx="2864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15" name="Google Shape;215;p34"/>
          <p:cNvCxnSpPr/>
          <p:nvPr/>
        </p:nvCxnSpPr>
        <p:spPr>
          <a:xfrm rot="10800000" flipH="1">
            <a:off x="360342" y="774781"/>
            <a:ext cx="8457000" cy="14100"/>
          </a:xfrm>
          <a:prstGeom prst="straightConnector1">
            <a:avLst/>
          </a:prstGeom>
          <a:noFill/>
          <a:ln w="3810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6" name="Google Shape;21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83150" y="96801"/>
            <a:ext cx="1845068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>
            <a:spLocks noGrp="1"/>
          </p:cNvSpPr>
          <p:nvPr>
            <p:ph type="title"/>
          </p:nvPr>
        </p:nvSpPr>
        <p:spPr>
          <a:xfrm>
            <a:off x="1" y="956766"/>
            <a:ext cx="6101100" cy="19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body" idx="1"/>
          </p:nvPr>
        </p:nvSpPr>
        <p:spPr>
          <a:xfrm>
            <a:off x="4508155" y="3411254"/>
            <a:ext cx="44070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9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40"/>
              <a:buFont typeface="Arial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body" idx="2"/>
          </p:nvPr>
        </p:nvSpPr>
        <p:spPr>
          <a:xfrm>
            <a:off x="4498936" y="3925210"/>
            <a:ext cx="44070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9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40"/>
              <a:buFont typeface="Arial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Text">
  <p:cSld name="Title with 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title"/>
          </p:nvPr>
        </p:nvSpPr>
        <p:spPr>
          <a:xfrm>
            <a:off x="6" y="-1"/>
            <a:ext cx="91440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dt" idx="10"/>
          </p:nvPr>
        </p:nvSpPr>
        <p:spPr>
          <a:xfrm>
            <a:off x="2578264" y="478758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1"/>
          </p:nvPr>
        </p:nvSpPr>
        <p:spPr>
          <a:xfrm>
            <a:off x="263524" y="1147762"/>
            <a:ext cx="8606100" cy="3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9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40"/>
              <a:buFont typeface="Arial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>
            <a:spLocks noGrp="1"/>
          </p:cNvSpPr>
          <p:nvPr>
            <p:ph type="ctrTitle"/>
          </p:nvPr>
        </p:nvSpPr>
        <p:spPr>
          <a:xfrm>
            <a:off x="311709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subTitle" idx="1"/>
          </p:nvPr>
        </p:nvSpPr>
        <p:spPr>
          <a:xfrm>
            <a:off x="311701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Merriweather Sans"/>
              <a:buNone/>
              <a:defRPr sz="2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Merriweather Sans"/>
              <a:buNone/>
              <a:defRPr sz="2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599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Clr>
                <a:srgbClr val="FFFFFF"/>
              </a:buClr>
              <a:buSzPts val="1200"/>
              <a:buFont typeface="Arial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>
            <a:spLocks noGrp="1"/>
          </p:cNvSpPr>
          <p:nvPr>
            <p:ph type="title"/>
          </p:nvPr>
        </p:nvSpPr>
        <p:spPr>
          <a:xfrm>
            <a:off x="6" y="-1"/>
            <a:ext cx="91440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body" idx="1"/>
          </p:nvPr>
        </p:nvSpPr>
        <p:spPr>
          <a:xfrm>
            <a:off x="457200" y="945360"/>
            <a:ext cx="4038600" cy="3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9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40"/>
              <a:buFont typeface="Arial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500"/>
              <a:buFont typeface="Merriweather Sans"/>
              <a:buChar char="–"/>
              <a:defRPr sz="20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350"/>
              <a:buFont typeface="Merriweather Sans"/>
              <a:buChar char="–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2C599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2C599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2C599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2C599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body" idx="2"/>
          </p:nvPr>
        </p:nvSpPr>
        <p:spPr>
          <a:xfrm>
            <a:off x="4648200" y="945360"/>
            <a:ext cx="4038600" cy="3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9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40"/>
              <a:buFont typeface="Arial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500"/>
              <a:buFont typeface="Merriweather Sans"/>
              <a:buChar char="–"/>
              <a:defRPr sz="20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350"/>
              <a:buFont typeface="Merriweather Sans"/>
              <a:buChar char="–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2C599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2C599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2C599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2C5993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>
            <a:spLocks noGrp="1"/>
          </p:cNvSpPr>
          <p:nvPr>
            <p:ph type="sldNum" idx="12"/>
          </p:nvPr>
        </p:nvSpPr>
        <p:spPr>
          <a:xfrm>
            <a:off x="4116656" y="4776604"/>
            <a:ext cx="925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fld id="{00000000-1234-1234-1234-123412341234}" type="slidenum">
              <a:rPr lang="en"/>
              <a:t>‹#›</a:t>
            </a:fld>
            <a:r>
              <a:rPr lang="en"/>
              <a:t> -</a:t>
            </a:r>
            <a:endParaRPr/>
          </a:p>
        </p:txBody>
      </p:sp>
      <p:sp>
        <p:nvSpPr>
          <p:cNvPr id="234" name="Google Shape;234;p38"/>
          <p:cNvSpPr txBox="1">
            <a:spLocks noGrp="1"/>
          </p:cNvSpPr>
          <p:nvPr>
            <p:ph type="ftr" idx="11"/>
          </p:nvPr>
        </p:nvSpPr>
        <p:spPr>
          <a:xfrm>
            <a:off x="5239928" y="4776604"/>
            <a:ext cx="2864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35" name="Google Shape;235;p38"/>
          <p:cNvCxnSpPr/>
          <p:nvPr/>
        </p:nvCxnSpPr>
        <p:spPr>
          <a:xfrm rot="10800000" flipH="1">
            <a:off x="360342" y="774781"/>
            <a:ext cx="8457000" cy="14100"/>
          </a:xfrm>
          <a:prstGeom prst="straightConnector1">
            <a:avLst/>
          </a:prstGeom>
          <a:noFill/>
          <a:ln w="38100" cap="flat" cmpd="sng">
            <a:solidFill>
              <a:srgbClr val="538CD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6" name="Google Shape;236;p38"/>
          <p:cNvPicPr preferRelativeResize="0"/>
          <p:nvPr/>
        </p:nvPicPr>
        <p:blipFill rotWithShape="1">
          <a:blip r:embed="rId2">
            <a:alphaModFix/>
          </a:blip>
          <a:srcRect r="7978"/>
          <a:stretch/>
        </p:blipFill>
        <p:spPr>
          <a:xfrm>
            <a:off x="7239000" y="134901"/>
            <a:ext cx="1905000" cy="629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9" descr="NERSC-logo-color-transparent-edges.gi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3801" y="57151"/>
            <a:ext cx="1486393" cy="423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NERSC Title and Content_1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0" name="Google Shape;240;p40"/>
          <p:cNvCxnSpPr/>
          <p:nvPr/>
        </p:nvCxnSpPr>
        <p:spPr>
          <a:xfrm rot="10800000" flipH="1">
            <a:off x="368225" y="808425"/>
            <a:ext cx="8547300" cy="690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1" name="Google Shape;241;p40"/>
          <p:cNvSpPr txBox="1">
            <a:spLocks noGrp="1"/>
          </p:cNvSpPr>
          <p:nvPr>
            <p:ph type="title"/>
          </p:nvPr>
        </p:nvSpPr>
        <p:spPr>
          <a:xfrm>
            <a:off x="368225" y="57475"/>
            <a:ext cx="84603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40"/>
          <p:cNvSpPr txBox="1">
            <a:spLocks noGrp="1"/>
          </p:cNvSpPr>
          <p:nvPr>
            <p:ph type="sldNum" idx="12"/>
          </p:nvPr>
        </p:nvSpPr>
        <p:spPr>
          <a:xfrm>
            <a:off x="6781800" y="4743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3" name="Google Shape;243;p40" descr="NERSC_logo_color_sm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200" y="4559350"/>
            <a:ext cx="954881" cy="64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74564" y="1060176"/>
            <a:ext cx="6404872" cy="1529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898" y="1124668"/>
            <a:ext cx="5937121" cy="1394984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10" descr="DOE 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92" y="4708251"/>
            <a:ext cx="2209800" cy="37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8" y="4776604"/>
            <a:ext cx="286415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/>
              <a:t>Footer Information</a:t>
            </a:r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4776604"/>
            <a:ext cx="9257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/>
              <a:t> -</a:t>
            </a: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1983841" y="2857958"/>
            <a:ext cx="4214812" cy="350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1983841" y="1786717"/>
            <a:ext cx="6586999" cy="700088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13" name="Picture Placeholder 19"/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3534123" y="2666777"/>
            <a:ext cx="1004970" cy="716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814" y="2666777"/>
            <a:ext cx="955924" cy="716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17870" y="2662544"/>
            <a:ext cx="961567" cy="721176"/>
          </a:xfrm>
          <a:prstGeom prst="rect">
            <a:avLst/>
          </a:prstGeom>
        </p:spPr>
      </p:pic>
      <p:pic>
        <p:nvPicPr>
          <p:cNvPr id="21" name="Picture Placeholder 17"/>
          <p:cNvPicPr>
            <a:picLocks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83338" y="1060175"/>
            <a:ext cx="2057400" cy="1529334"/>
          </a:xfrm>
          <a:prstGeom prst="rect">
            <a:avLst/>
          </a:prstGeom>
        </p:spPr>
      </p:pic>
      <p:pic>
        <p:nvPicPr>
          <p:cNvPr id="22" name="Picture Placeholder 18"/>
          <p:cNvPicPr>
            <a:picLocks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43122" y="2662544"/>
            <a:ext cx="970192" cy="721176"/>
          </a:xfrm>
          <a:prstGeom prst="rect">
            <a:avLst/>
          </a:prstGeom>
        </p:spPr>
      </p:pic>
      <p:pic>
        <p:nvPicPr>
          <p:cNvPr id="23" name="Picture 22" descr="NERSC_logo_color_sm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4" y="2440821"/>
            <a:ext cx="2401904" cy="1211621"/>
          </a:xfrm>
          <a:prstGeom prst="rect">
            <a:avLst/>
          </a:prstGeom>
        </p:spPr>
      </p:pic>
      <p:pic>
        <p:nvPicPr>
          <p:cNvPr id="20" name="Picture 19" descr="m152_Ott_s271115_snap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78" y="2662544"/>
            <a:ext cx="960120" cy="72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Slide">
  <p:cSld name="1_Sub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205575" y="1057825"/>
            <a:ext cx="7119600" cy="152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633075" y="1124988"/>
            <a:ext cx="6264600" cy="1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/>
          <p:nvPr/>
        </p:nvSpPr>
        <p:spPr>
          <a:xfrm>
            <a:off x="1914841" y="2855608"/>
            <a:ext cx="42147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endParaRPr sz="1400" b="1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95600" y="2662325"/>
            <a:ext cx="716925" cy="7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1489" y="2662314"/>
            <a:ext cx="716943" cy="716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4006" y="2660194"/>
            <a:ext cx="721175" cy="72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9657" y="1057825"/>
            <a:ext cx="1528771" cy="152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7810" y="2660194"/>
            <a:ext cx="720910" cy="72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10478" y="2660194"/>
            <a:ext cx="720090" cy="72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7417" y="4708089"/>
            <a:ext cx="1657350" cy="37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32194" y="4707920"/>
            <a:ext cx="442515" cy="37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84175" y="3416925"/>
            <a:ext cx="1539300" cy="5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60342" y="134901"/>
            <a:ext cx="6819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114766"/>
              </a:buClr>
              <a:buSzPts val="2900"/>
              <a:buNone/>
              <a:defRPr sz="2900" b="1"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spcBef>
                <a:spcPts val="560"/>
              </a:spcBef>
              <a:spcAft>
                <a:spcPts val="0"/>
              </a:spcAft>
              <a:buClr>
                <a:srgbClr val="114766"/>
              </a:buClr>
              <a:buSzPts val="1400"/>
              <a:buFont typeface="Helvetica Neue"/>
              <a:buChar char="•"/>
              <a:defRPr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algn="l" rtl="0">
              <a:spcBef>
                <a:spcPts val="480"/>
              </a:spcBef>
              <a:spcAft>
                <a:spcPts val="0"/>
              </a:spcAft>
              <a:buClr>
                <a:srgbClr val="114766"/>
              </a:buClr>
              <a:buSzPts val="1400"/>
              <a:buFont typeface="Helvetica Neue"/>
              <a:buChar char="–"/>
              <a:defRPr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algn="l" rtl="0">
              <a:spcBef>
                <a:spcPts val="400"/>
              </a:spcBef>
              <a:spcAft>
                <a:spcPts val="0"/>
              </a:spcAft>
              <a:buClr>
                <a:srgbClr val="114766"/>
              </a:buClr>
              <a:buSzPts val="1400"/>
              <a:buFont typeface="Helvetica Neue"/>
              <a:buChar char="•"/>
              <a:defRPr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rgbClr val="114766"/>
              </a:buClr>
              <a:buSzPts val="1400"/>
              <a:buFont typeface="Helvetica Neue"/>
              <a:buChar char="–"/>
              <a:defRPr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rgbClr val="114766"/>
              </a:buClr>
              <a:buSzPts val="1400"/>
              <a:buFont typeface="Helvetica Neue"/>
              <a:buChar char="»"/>
              <a:defRPr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rgbClr val="114766"/>
              </a:buClr>
              <a:buSzPts val="1400"/>
              <a:buFont typeface="Helvetica Neue"/>
              <a:buChar char="•"/>
              <a:defRPr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rgbClr val="114766"/>
              </a:buClr>
              <a:buSzPts val="1400"/>
              <a:buFont typeface="Helvetica Neue"/>
              <a:buChar char="•"/>
              <a:defRPr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rgbClr val="114766"/>
              </a:buClr>
              <a:buSzPts val="1400"/>
              <a:buFont typeface="Helvetica Neue"/>
              <a:buChar char="•"/>
              <a:defRPr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rgbClr val="114766"/>
              </a:buClr>
              <a:buSzPts val="1400"/>
              <a:buFont typeface="Helvetica Neue"/>
              <a:buChar char="•"/>
              <a:defRPr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cxnSp>
        <p:nvCxnSpPr>
          <p:cNvPr id="37" name="Google Shape;37;p4"/>
          <p:cNvCxnSpPr/>
          <p:nvPr/>
        </p:nvCxnSpPr>
        <p:spPr>
          <a:xfrm rot="10800000" flipH="1">
            <a:off x="360342" y="774781"/>
            <a:ext cx="8457000" cy="14100"/>
          </a:xfrm>
          <a:prstGeom prst="straightConnector1">
            <a:avLst/>
          </a:prstGeom>
          <a:noFill/>
          <a:ln w="38100" cap="flat" cmpd="sng">
            <a:solidFill>
              <a:srgbClr val="429FD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8" name="Google Shape;3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7417" y="4708089"/>
            <a:ext cx="1657350" cy="37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2194" y="4707920"/>
            <a:ext cx="442515" cy="37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9500" y="134900"/>
            <a:ext cx="1539300" cy="5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360342" y="134901"/>
            <a:ext cx="6819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114766"/>
              </a:buClr>
              <a:buSzPts val="2900"/>
              <a:buNone/>
              <a:defRPr sz="2900" b="1"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43" name="Google Shape;43;p5"/>
          <p:cNvCxnSpPr/>
          <p:nvPr/>
        </p:nvCxnSpPr>
        <p:spPr>
          <a:xfrm rot="10800000" flipH="1">
            <a:off x="360342" y="774781"/>
            <a:ext cx="8457000" cy="14100"/>
          </a:xfrm>
          <a:prstGeom prst="straightConnector1">
            <a:avLst/>
          </a:prstGeom>
          <a:noFill/>
          <a:ln w="38100" cap="flat" cmpd="sng">
            <a:solidFill>
              <a:srgbClr val="429FD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" name="Google Shape;4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7417" y="4708089"/>
            <a:ext cx="1657350" cy="37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2194" y="4707920"/>
            <a:ext cx="442515" cy="37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9500" y="134900"/>
            <a:ext cx="1539300" cy="5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lide">
  <p:cSld name="Logo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/>
          <p:nvPr/>
        </p:nvSpPr>
        <p:spPr>
          <a:xfrm>
            <a:off x="2754150" y="3370706"/>
            <a:ext cx="36357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1147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sz="2800" b="1">
              <a:solidFill>
                <a:srgbClr val="1147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9" name="Google Shape;4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7417" y="4708089"/>
            <a:ext cx="1657350" cy="37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2194" y="4707920"/>
            <a:ext cx="442515" cy="37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474" y="214600"/>
            <a:ext cx="6256275" cy="420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- for photos">
  <p:cSld name="1_blank - for photos">
    <p:bg>
      <p:bgPr>
        <a:solidFill>
          <a:schemeClr val="dk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/>
          <p:nvPr/>
        </p:nvSpPr>
        <p:spPr>
          <a:xfrm>
            <a:off x="0" y="0"/>
            <a:ext cx="9144000" cy="105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0" y="4430880"/>
            <a:ext cx="9144000" cy="712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1869440" y="2600960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F497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1" name="Google Shape;191;p28" descr="wangatsunset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67231" y="1"/>
            <a:ext cx="941123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30"/>
          <p:cNvSpPr txBox="1">
            <a:spLocks noGrp="1"/>
          </p:cNvSpPr>
          <p:nvPr>
            <p:ph type="dt" idx="10"/>
          </p:nvPr>
        </p:nvSpPr>
        <p:spPr>
          <a:xfrm>
            <a:off x="2578264" y="478758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sldNum" idx="12"/>
          </p:nvPr>
        </p:nvSpPr>
        <p:spPr>
          <a:xfrm>
            <a:off x="4563589" y="4789605"/>
            <a:ext cx="115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for photos">
  <p:cSld name="blank - for photo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/>
          <p:nvPr/>
        </p:nvSpPr>
        <p:spPr>
          <a:xfrm>
            <a:off x="0" y="0"/>
            <a:ext cx="9144000" cy="105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1"/>
          <p:cNvSpPr/>
          <p:nvPr/>
        </p:nvSpPr>
        <p:spPr>
          <a:xfrm>
            <a:off x="0" y="4430880"/>
            <a:ext cx="9144000" cy="71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114300" y="139304"/>
            <a:ext cx="9026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 b="1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body" idx="1"/>
          </p:nvPr>
        </p:nvSpPr>
        <p:spPr>
          <a:xfrm>
            <a:off x="457200" y="571500"/>
            <a:ext cx="8629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spcBef>
                <a:spcPts val="9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140" algn="l" rtl="0"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40"/>
              <a:buFont typeface="Arial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Merriweather Sans"/>
              <a:buChar char="–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48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2C599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C59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sldNum" idx="12"/>
          </p:nvPr>
        </p:nvSpPr>
        <p:spPr>
          <a:xfrm>
            <a:off x="6953250" y="4870450"/>
            <a:ext cx="21336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theme" Target="../theme/theme2.xml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/>
          <p:nvPr/>
        </p:nvSpPr>
        <p:spPr>
          <a:xfrm>
            <a:off x="0" y="4732963"/>
            <a:ext cx="9144000" cy="42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6" y="-1"/>
            <a:ext cx="9144000" cy="727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/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/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/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/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 i="0" u="none" strike="noStrike" cap="none"/>
            </a:lvl9pPr>
          </a:lstStyle>
          <a:p>
            <a:endParaRPr/>
          </a:p>
        </p:txBody>
      </p:sp>
      <p:pic>
        <p:nvPicPr>
          <p:cNvPr id="182" name="Google Shape;182;p27" descr="bignersclogo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886238" y="128992"/>
            <a:ext cx="1165164" cy="43211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>
            <a:spLocks noGrp="1"/>
          </p:cNvSpPr>
          <p:nvPr>
            <p:ph type="sldNum" idx="12"/>
          </p:nvPr>
        </p:nvSpPr>
        <p:spPr>
          <a:xfrm>
            <a:off x="4563589" y="4789605"/>
            <a:ext cx="1154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84" name="Google Shape;184;p27"/>
          <p:cNvCxnSpPr/>
          <p:nvPr/>
        </p:nvCxnSpPr>
        <p:spPr>
          <a:xfrm rot="10800000" flipH="1">
            <a:off x="138300" y="643750"/>
            <a:ext cx="8867400" cy="5400"/>
          </a:xfrm>
          <a:prstGeom prst="straightConnector1">
            <a:avLst/>
          </a:prstGeom>
          <a:noFill/>
          <a:ln w="19050" cap="flat" cmpd="sng">
            <a:solidFill>
              <a:srgbClr val="3E7FC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5" name="Google Shape;185;p2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8300" y="4705775"/>
            <a:ext cx="1006666" cy="35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167450" y="4691062"/>
            <a:ext cx="1913725" cy="3833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tif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8" y="-11"/>
            <a:ext cx="6101100" cy="19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lt1"/>
                </a:solidFill>
              </a:rPr>
              <a:t>NERSC </a:t>
            </a:r>
            <a:endParaRPr sz="2800" b="1" dirty="0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</a:rPr>
              <a:t>National Energy Research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</a:rPr>
              <a:t>Scientific Computing Center</a:t>
            </a:r>
            <a:r>
              <a:rPr lang="en" sz="2800" dirty="0">
                <a:solidFill>
                  <a:srgbClr val="FFCC00"/>
                </a:solidFill>
              </a:rPr>
              <a:t> </a:t>
            </a:r>
            <a:r>
              <a:rPr lang="en" sz="2800" b="1" dirty="0">
                <a:solidFill>
                  <a:srgbClr val="FFFF00"/>
                </a:solidFill>
              </a:rPr>
              <a:t/>
            </a:r>
            <a:br>
              <a:rPr lang="en" sz="2800" b="1" dirty="0">
                <a:solidFill>
                  <a:srgbClr val="FFFF00"/>
                </a:solidFill>
              </a:rPr>
            </a:br>
            <a:endParaRPr sz="2800" b="1" dirty="0">
              <a:solidFill>
                <a:srgbClr val="FFFF00"/>
              </a:solidFill>
            </a:endParaRPr>
          </a:p>
        </p:txBody>
      </p:sp>
      <p:sp>
        <p:nvSpPr>
          <p:cNvPr id="249" name="Google Shape;249;p41"/>
          <p:cNvSpPr txBox="1"/>
          <p:nvPr/>
        </p:nvSpPr>
        <p:spPr>
          <a:xfrm>
            <a:off x="4572675" y="3329144"/>
            <a:ext cx="3815700" cy="149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12" marR="0" lvl="0" indent="-34281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</a:rPr>
              <a:t>Nick </a:t>
            </a:r>
            <a:r>
              <a:rPr lang="en-US" sz="1600" dirty="0" err="1">
                <a:solidFill>
                  <a:srgbClr val="FFFFFF"/>
                </a:solidFill>
              </a:rPr>
              <a:t>Balthaser</a:t>
            </a:r>
            <a:endParaRPr lang="en-US" sz="1600" dirty="0">
              <a:solidFill>
                <a:srgbClr val="FFFFFF"/>
              </a:solidFill>
            </a:endParaRPr>
          </a:p>
          <a:p>
            <a:pPr marL="342812" marR="0" lvl="0" indent="-34281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</a:rPr>
              <a:t>Wayne </a:t>
            </a:r>
            <a:r>
              <a:rPr lang="en-US" sz="1600" dirty="0" err="1" smtClean="0">
                <a:solidFill>
                  <a:srgbClr val="FFFFFF"/>
                </a:solidFill>
              </a:rPr>
              <a:t>Hurlbert</a:t>
            </a:r>
            <a:endParaRPr lang="en-US" sz="1600" dirty="0" smtClean="0">
              <a:solidFill>
                <a:srgbClr val="FFFFFF"/>
              </a:solidFill>
            </a:endParaRPr>
          </a:p>
          <a:p>
            <a:pPr marL="342812" marR="0" lvl="0" indent="-34281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Damian Hazen</a:t>
            </a:r>
          </a:p>
          <a:p>
            <a:pPr marL="342812" marR="0" lvl="0" indent="-34281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Kristy </a:t>
            </a:r>
            <a:r>
              <a:rPr lang="en-US" sz="1600" dirty="0" err="1" smtClean="0">
                <a:solidFill>
                  <a:srgbClr val="FFFFFF"/>
                </a:solidFill>
              </a:rPr>
              <a:t>Kallback</a:t>
            </a:r>
            <a:r>
              <a:rPr lang="en-US" sz="1600" dirty="0" smtClean="0">
                <a:solidFill>
                  <a:srgbClr val="FFFFFF"/>
                </a:solidFill>
              </a:rPr>
              <a:t>-Rose</a:t>
            </a:r>
          </a:p>
          <a:p>
            <a:pPr marL="342812" marR="0" lvl="0" indent="-34281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Kirill </a:t>
            </a:r>
            <a:r>
              <a:rPr lang="en-US" sz="1600" dirty="0" err="1" smtClean="0">
                <a:solidFill>
                  <a:srgbClr val="FFFFFF"/>
                </a:solidFill>
              </a:rPr>
              <a:t>Lozinskiy</a:t>
            </a:r>
            <a:endParaRPr lang="en-US" sz="1600" dirty="0" smtClean="0">
              <a:solidFill>
                <a:srgbClr val="FFFFFF"/>
              </a:solidFill>
            </a:endParaRPr>
          </a:p>
          <a:p>
            <a:pPr marL="342812" marR="0" lvl="0" indent="-34281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Owen James</a:t>
            </a:r>
            <a:endParaRPr sz="1600" dirty="0"/>
          </a:p>
        </p:txBody>
      </p:sp>
      <p:sp>
        <p:nvSpPr>
          <p:cNvPr id="250" name="Google Shape;250;p41"/>
          <p:cNvSpPr txBox="1"/>
          <p:nvPr/>
        </p:nvSpPr>
        <p:spPr>
          <a:xfrm>
            <a:off x="4572675" y="4707509"/>
            <a:ext cx="3815700" cy="37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812" marR="0" lvl="0" indent="-342812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812" marR="0" lvl="0" indent="-342812" algn="l" rtl="0">
              <a:lnSpc>
                <a:spcPct val="5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NERSC</a:t>
            </a:r>
            <a:r>
              <a:rPr lang="en-US" dirty="0">
                <a:solidFill>
                  <a:srgbClr val="FFFFFF"/>
                </a:solidFill>
              </a:rPr>
              <a:t> Storage Systems</a:t>
            </a:r>
            <a:r>
              <a:rPr lang="en" dirty="0">
                <a:solidFill>
                  <a:srgbClr val="FFFFFF"/>
                </a:solidFill>
              </a:rPr>
              <a:t> Group</a:t>
            </a:r>
            <a:endParaRPr dirty="0"/>
          </a:p>
        </p:txBody>
      </p:sp>
      <p:pic>
        <p:nvPicPr>
          <p:cNvPr id="251" name="Google Shape;2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8450" y="4441653"/>
            <a:ext cx="755561" cy="64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075872" y="-11"/>
            <a:ext cx="417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Moving the </a:t>
            </a:r>
            <a:r>
              <a:rPr lang="en-US" sz="2400" dirty="0">
                <a:solidFill>
                  <a:schemeClr val="bg1"/>
                </a:solidFill>
              </a:rPr>
              <a:t>NERSC </a:t>
            </a:r>
            <a:r>
              <a:rPr lang="en-US" sz="2400" dirty="0" smtClean="0">
                <a:solidFill>
                  <a:schemeClr val="bg1"/>
                </a:solidFill>
              </a:rPr>
              <a:t>Archive to a Green Data Center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TS4500 Integrated Cooling Solution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IMG_32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29" y="756161"/>
            <a:ext cx="4694610" cy="43873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563" y="756161"/>
            <a:ext cx="38616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NERSC Libraries have 4 Cooling Zones each</a:t>
            </a:r>
          </a:p>
          <a:p>
            <a:pPr marL="640080" indent="-342900">
              <a:buFont typeface="Arial"/>
              <a:buChar char="•"/>
            </a:pPr>
            <a:r>
              <a:rPr lang="en-US" sz="2000" dirty="0" smtClean="0"/>
              <a:t>3 libraries,16 frames, 13k slots ea.</a:t>
            </a:r>
          </a:p>
          <a:p>
            <a:pPr marL="640080" indent="-342900">
              <a:buFont typeface="Arial"/>
              <a:buChar char="•"/>
            </a:pPr>
            <a:r>
              <a:rPr lang="en-US" sz="2000" dirty="0" smtClean="0"/>
              <a:t>64 TS1155/3592-55F tape drives (libraries 1 &amp; 2)</a:t>
            </a:r>
          </a:p>
          <a:p>
            <a:pPr marL="640080" indent="-342900">
              <a:buFont typeface="Arial"/>
              <a:buChar char="•"/>
            </a:pPr>
            <a:r>
              <a:rPr lang="en-US" sz="2000" dirty="0" smtClean="0"/>
              <a:t>JD media, 15TB/cartridge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9631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- </a:t>
            </a:r>
            <a:fld id="{D174BAF6-F8F2-EF4F-936C-8DF63288C82F}" type="slidenum">
              <a:rPr lang="en-US" smtClean="0"/>
              <a:pPr/>
              <a:t>11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85994" y="1388985"/>
            <a:ext cx="3611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Moving Mountains of Data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727" y="3537661"/>
            <a:ext cx="22236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2018 Archive Move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2019 Regent Move</a:t>
            </a:r>
          </a:p>
        </p:txBody>
      </p:sp>
    </p:spTree>
    <p:extLst>
      <p:ext uri="{BB962C8B-B14F-4D97-AF65-F5344CB8AC3E}">
        <p14:creationId xmlns:p14="http://schemas.microsoft.com/office/powerpoint/2010/main" val="4222341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 Archive move </a:t>
            </a:r>
            <a:r>
              <a:rPr lang="mr-IN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prep and equipment moves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562" y="626143"/>
            <a:ext cx="852245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Guidance: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 smtClean="0"/>
              <a:t>Minimize service disruption, watch costs</a:t>
            </a:r>
          </a:p>
          <a:p>
            <a:pPr marL="274320" indent="-342900">
              <a:buFont typeface="Arial"/>
              <a:buChar char="•"/>
            </a:pPr>
            <a:r>
              <a:rPr lang="en-US" sz="2000" dirty="0" smtClean="0"/>
              <a:t>Staged ingest cutover to TS4500s to minimize downtime</a:t>
            </a:r>
          </a:p>
          <a:p>
            <a:pPr marL="640080" indent="-342900">
              <a:buFont typeface="Arial"/>
              <a:buChar char="•"/>
            </a:pPr>
            <a:r>
              <a:rPr lang="en-US" sz="1800" b="1" dirty="0" smtClean="0"/>
              <a:t>12/2017</a:t>
            </a:r>
            <a:r>
              <a:rPr lang="en-US" sz="1800" dirty="0" smtClean="0"/>
              <a:t>: Minimize data ingest to Oracle/STK complex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S/M file ingest moved to TS3500 in Oakland on 32 newly purchased TS1150 (E08) drives</a:t>
            </a:r>
          </a:p>
          <a:p>
            <a:pPr marL="640080" indent="-342900">
              <a:buFont typeface="Arial"/>
              <a:buChar char="•"/>
            </a:pPr>
            <a:r>
              <a:rPr lang="en-US" sz="1800" b="1" dirty="0" smtClean="0"/>
              <a:t>03/2018 </a:t>
            </a:r>
            <a:r>
              <a:rPr lang="mr-IN" sz="1800" b="1" dirty="0" smtClean="0"/>
              <a:t>–</a:t>
            </a:r>
            <a:r>
              <a:rPr lang="en-US" sz="1800" b="1" dirty="0" smtClean="0"/>
              <a:t> 09/2018</a:t>
            </a:r>
            <a:r>
              <a:rPr lang="en-US" sz="1800" dirty="0" smtClean="0"/>
              <a:t>: Deployed 2 x16 frame TS4500s in Berkeley</a:t>
            </a:r>
          </a:p>
          <a:p>
            <a:pPr marL="640080" indent="-342900">
              <a:buFont typeface="Arial"/>
              <a:buChar char="•"/>
            </a:pPr>
            <a:r>
              <a:rPr lang="en-US" sz="1800" b="1" dirty="0" smtClean="0"/>
              <a:t>07/2018 </a:t>
            </a:r>
            <a:r>
              <a:rPr lang="mr-IN" sz="1800" b="1" dirty="0" smtClean="0"/>
              <a:t>–</a:t>
            </a:r>
            <a:r>
              <a:rPr lang="en-US" sz="1800" b="1" dirty="0" smtClean="0"/>
              <a:t> 09/2018</a:t>
            </a:r>
            <a:r>
              <a:rPr lang="en-US" sz="1800" dirty="0" smtClean="0"/>
              <a:t>: Series of equipment moves from Oakland to Berkeley: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Spare FC switch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err="1" smtClean="0"/>
              <a:t>Dev</a:t>
            </a:r>
            <a:r>
              <a:rPr lang="en-US" sz="1600" dirty="0" smtClean="0"/>
              <a:t> system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½ disk cache, data movers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Remote HPSS PVR server (library SCSI interface in Berkeley)</a:t>
            </a:r>
          </a:p>
          <a:p>
            <a:pPr marL="640080" indent="-342900">
              <a:buFont typeface="Arial"/>
              <a:buChar char="•"/>
            </a:pPr>
            <a:r>
              <a:rPr lang="en-US" sz="1800" b="1" dirty="0" smtClean="0"/>
              <a:t>09/2018 </a:t>
            </a:r>
            <a:r>
              <a:rPr lang="mr-IN" sz="1800" b="1" dirty="0" smtClean="0"/>
              <a:t>–</a:t>
            </a:r>
            <a:r>
              <a:rPr lang="en-US" sz="1800" b="1" dirty="0" smtClean="0"/>
              <a:t> 11/2018</a:t>
            </a:r>
            <a:r>
              <a:rPr lang="en-US" sz="1800" dirty="0" smtClean="0"/>
              <a:t>: TS4500 fire suppression, testing</a:t>
            </a:r>
          </a:p>
          <a:p>
            <a:pPr marL="640080" indent="-342900">
              <a:buFont typeface="Arial"/>
              <a:buChar char="•"/>
            </a:pPr>
            <a:r>
              <a:rPr lang="en-US" sz="1800" b="1" dirty="0" smtClean="0"/>
              <a:t>09/2018</a:t>
            </a:r>
            <a:r>
              <a:rPr lang="en-US" sz="1800" dirty="0" smtClean="0"/>
              <a:t>: 4 new tape movers installed in Berkeley</a:t>
            </a:r>
          </a:p>
          <a:p>
            <a:pPr marL="640080" indent="-34290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4307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 Archive move </a:t>
            </a:r>
            <a:r>
              <a:rPr lang="mr-IN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TS4500 ingest, “</a:t>
            </a:r>
            <a:r>
              <a:rPr lang="en-US" sz="2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SneakerNet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2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562" y="756160"/>
            <a:ext cx="86731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11/2018</a:t>
            </a:r>
            <a:r>
              <a:rPr lang="en-US" sz="2000" dirty="0" smtClean="0"/>
              <a:t>: Large file ingest cut over from Oracle/STK to TS4500s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 smtClean="0"/>
              <a:t>HPSS “Technology Insertion” storage class </a:t>
            </a:r>
            <a:r>
              <a:rPr lang="en-US" sz="1800" dirty="0" err="1" smtClean="0"/>
              <a:t>config</a:t>
            </a:r>
            <a:r>
              <a:rPr lang="en-US" sz="1800" dirty="0" smtClean="0"/>
              <a:t> change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 smtClean="0"/>
              <a:t>Production disk cache still in Oakland, tape movers in Berkeley</a:t>
            </a:r>
          </a:p>
          <a:p>
            <a:pPr marL="914400" indent="-342900">
              <a:buFont typeface="Arial"/>
              <a:buChar char="•"/>
            </a:pPr>
            <a:r>
              <a:rPr lang="en-US" sz="1600" b="1" i="1" dirty="0" smtClean="0"/>
              <a:t>Disk/tape migration </a:t>
            </a:r>
            <a:r>
              <a:rPr lang="en-US" sz="1600" b="1" i="1" dirty="0" smtClean="0"/>
              <a:t>over dedicated </a:t>
            </a:r>
            <a:r>
              <a:rPr lang="en-US" sz="1600" b="1" i="1" dirty="0" smtClean="0"/>
              <a:t>400Gb link between data centers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HPSS remote PVR used to control libraries in Berkeley</a:t>
            </a:r>
          </a:p>
          <a:p>
            <a:pPr marL="274320" indent="-342900">
              <a:buFont typeface="Arial"/>
              <a:buChar char="•"/>
            </a:pPr>
            <a:r>
              <a:rPr lang="en-US" sz="2000" b="1" dirty="0" smtClean="0"/>
              <a:t>12/2018</a:t>
            </a:r>
            <a:r>
              <a:rPr lang="en-US" sz="2000" dirty="0" smtClean="0"/>
              <a:t>: Medium file ingest cut over to TS4500s</a:t>
            </a:r>
          </a:p>
          <a:p>
            <a:pPr marL="274320" indent="-342900">
              <a:buFont typeface="Arial"/>
              <a:buChar char="•"/>
            </a:pPr>
            <a:r>
              <a:rPr lang="en-US" sz="2000" b="1" dirty="0" smtClean="0"/>
              <a:t>01/2019</a:t>
            </a:r>
            <a:r>
              <a:rPr lang="en-US" sz="2000" dirty="0" smtClean="0"/>
              <a:t>: “</a:t>
            </a:r>
            <a:r>
              <a:rPr lang="en-US" sz="2000" dirty="0" err="1" smtClean="0"/>
              <a:t>SneakerNet</a:t>
            </a:r>
            <a:r>
              <a:rPr lang="en-US" sz="2000" dirty="0" smtClean="0"/>
              <a:t>” - 30PB moved by truck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 smtClean="0"/>
              <a:t>3k JD carts moved from TS3500 in Oakland to TS4500s over 2 weeks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 smtClean="0"/>
              <a:t>Small file ingest moved to TS4500s </a:t>
            </a:r>
            <a:r>
              <a:rPr lang="en-US" sz="1800" dirty="0" smtClean="0"/>
              <a:t>at this </a:t>
            </a:r>
            <a:r>
              <a:rPr lang="en-US" sz="1800" dirty="0" smtClean="0"/>
              <a:t>time</a:t>
            </a:r>
          </a:p>
          <a:p>
            <a:pPr marL="274320" indent="-342900">
              <a:buFont typeface="Arial"/>
              <a:buChar char="•"/>
            </a:pPr>
            <a:r>
              <a:rPr lang="en-US" sz="2000" b="1" dirty="0" smtClean="0"/>
              <a:t>02/2019</a:t>
            </a:r>
            <a:r>
              <a:rPr lang="en-US" sz="2000" dirty="0" smtClean="0"/>
              <a:t>: Core server, metadata physical move </a:t>
            </a:r>
            <a:r>
              <a:rPr lang="mr-IN" sz="2000" dirty="0" smtClean="0"/>
              <a:t>–</a:t>
            </a:r>
            <a:r>
              <a:rPr lang="en-US" sz="2000" dirty="0" smtClean="0"/>
              <a:t> </a:t>
            </a:r>
            <a:r>
              <a:rPr lang="en-US" sz="2000" b="1" dirty="0" smtClean="0"/>
              <a:t>9 hour</a:t>
            </a:r>
            <a:r>
              <a:rPr lang="en-US" sz="2000" b="1" dirty="0" smtClean="0"/>
              <a:t> </a:t>
            </a:r>
            <a:r>
              <a:rPr lang="en-US" sz="2000" b="1" dirty="0" smtClean="0"/>
              <a:t>downtime</a:t>
            </a:r>
          </a:p>
          <a:p>
            <a:pPr marL="274320" indent="-342900">
              <a:buFont typeface="Arial"/>
              <a:buChar char="•"/>
            </a:pPr>
            <a:r>
              <a:rPr lang="en-US" sz="2000" b="1" dirty="0" smtClean="0"/>
              <a:t>02/2019</a:t>
            </a:r>
            <a:r>
              <a:rPr lang="en-US" sz="2000" dirty="0" smtClean="0"/>
              <a:t>: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half disk cache moved, cache ingest moved to Berkeley</a:t>
            </a:r>
          </a:p>
          <a:p>
            <a:pPr marL="274320" indent="-342900">
              <a:buFont typeface="Arial"/>
              <a:buChar char="•"/>
            </a:pPr>
            <a:r>
              <a:rPr lang="en-US" sz="2000" b="1" dirty="0" smtClean="0"/>
              <a:t>02/2019 </a:t>
            </a:r>
            <a:r>
              <a:rPr lang="mr-IN" sz="2000" b="1" dirty="0" smtClean="0"/>
              <a:t>–</a:t>
            </a:r>
            <a:r>
              <a:rPr lang="en-US" sz="2000" b="1" dirty="0" smtClean="0"/>
              <a:t> 12/2019</a:t>
            </a:r>
            <a:r>
              <a:rPr lang="en-US" sz="2000" dirty="0" smtClean="0"/>
              <a:t>: Ongoing data copy out of Oracle/STK libraries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 smtClean="0"/>
              <a:t>121PB repacked over 400Gb link between Oakland and Berkeley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Rates exceeding 500TB/day</a:t>
            </a:r>
          </a:p>
          <a:p>
            <a:pPr marL="640080" indent="-34290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7012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2019 Archive 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Migration by 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HPSS COS</a:t>
            </a:r>
            <a:r>
              <a:rPr lang="en-US" sz="2200" baseline="30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[2]</a:t>
            </a:r>
            <a:endParaRPr sz="2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99" y="554389"/>
            <a:ext cx="8785623" cy="43812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3212" y="4912668"/>
            <a:ext cx="22544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aseline="30000" dirty="0" smtClean="0"/>
              <a:t>[2] </a:t>
            </a:r>
            <a:r>
              <a:rPr lang="en-US" sz="900" dirty="0" smtClean="0"/>
              <a:t>Chart and stats credit: Wayne </a:t>
            </a:r>
            <a:r>
              <a:rPr lang="en-US" sz="900" dirty="0" err="1" smtClean="0"/>
              <a:t>Hurlbert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10827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Archive 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move </a:t>
            </a:r>
            <a:r>
              <a:rPr lang="mr-IN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Data Loss, Lessons Learned</a:t>
            </a:r>
            <a:endParaRPr sz="2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641" y="615225"/>
            <a:ext cx="8673162" cy="317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on’t know the state of your media until you read all of it: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 smtClean="0"/>
              <a:t>Oracle/STK data move stats</a:t>
            </a:r>
            <a:r>
              <a:rPr lang="en-US" sz="1800" baseline="30000" dirty="0" smtClean="0"/>
              <a:t>[1]</a:t>
            </a:r>
            <a:r>
              <a:rPr lang="en-US" sz="1800" dirty="0" smtClean="0"/>
              <a:t>: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Total files moved: 230M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Total data moved: 121,000 TB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Total cartridges cleared: 29,094</a:t>
            </a:r>
          </a:p>
          <a:p>
            <a:pPr marL="571500"/>
            <a:endParaRPr lang="en-US" sz="1600" dirty="0" smtClean="0"/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Damaged cartridges: 90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Full loss cartridges: 3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Files lost: 1964 </a:t>
            </a:r>
            <a:r>
              <a:rPr lang="mr-IN" sz="1600" dirty="0" smtClean="0"/>
              <a:t>–</a:t>
            </a:r>
            <a:r>
              <a:rPr lang="en-US" sz="1600" dirty="0" smtClean="0"/>
              <a:t> 0.0008%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Data lost: 22 TB </a:t>
            </a:r>
            <a:r>
              <a:rPr lang="mr-IN" sz="1600" dirty="0" smtClean="0"/>
              <a:t>–</a:t>
            </a:r>
            <a:r>
              <a:rPr lang="en-US" sz="1600" dirty="0" smtClean="0"/>
              <a:t> </a:t>
            </a:r>
            <a:r>
              <a:rPr lang="en-US" sz="1600" dirty="0" smtClean="0"/>
              <a:t>0.018%</a:t>
            </a:r>
            <a:r>
              <a:rPr lang="en-US" sz="1600" baseline="30000" dirty="0" smtClean="0"/>
              <a:t>*</a:t>
            </a:r>
            <a:endParaRPr lang="en-US" sz="1600" dirty="0" smtClean="0"/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Users impacted: 148</a:t>
            </a:r>
          </a:p>
          <a:p>
            <a:pPr marL="297180"/>
            <a:endParaRPr lang="en-US" sz="1800" dirty="0" smtClean="0"/>
          </a:p>
        </p:txBody>
      </p:sp>
      <p:pic>
        <p:nvPicPr>
          <p:cNvPr id="2" name="Picture 1" descr="IMG_37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76" y="993757"/>
            <a:ext cx="2775221" cy="3018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2667" y="4764121"/>
            <a:ext cx="285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 smtClean="0"/>
              <a:t>[</a:t>
            </a:r>
            <a:r>
              <a:rPr lang="en-US" sz="900" baseline="30000" dirty="0" smtClean="0"/>
              <a:t>1]</a:t>
            </a:r>
            <a:r>
              <a:rPr lang="en-US" sz="900" dirty="0" smtClean="0"/>
              <a:t> Stats credit: Wayne </a:t>
            </a:r>
            <a:r>
              <a:rPr lang="en-US" sz="900" dirty="0" err="1" smtClean="0"/>
              <a:t>Hurlbert</a:t>
            </a:r>
            <a:endParaRPr lang="en-US" sz="900" dirty="0" smtClean="0"/>
          </a:p>
          <a:p>
            <a:r>
              <a:rPr lang="en-US" sz="900" dirty="0" smtClean="0"/>
              <a:t>* Majority due to 2 large files on damaged cartridge</a:t>
            </a:r>
            <a:endParaRPr lang="en-US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300641" y="3432724"/>
            <a:ext cx="614014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4320" indent="-342900">
              <a:buFont typeface="Arial"/>
              <a:buChar char="•"/>
            </a:pPr>
            <a:r>
              <a:rPr lang="en-US" sz="2000" dirty="0"/>
              <a:t>Other issues</a:t>
            </a:r>
          </a:p>
          <a:p>
            <a:pPr marL="640080" indent="-342900">
              <a:buFont typeface="Arial"/>
              <a:buChar char="•"/>
            </a:pPr>
            <a:r>
              <a:rPr lang="en-US" sz="1600" dirty="0"/>
              <a:t>TS4500 FW bugs </a:t>
            </a:r>
            <a:r>
              <a:rPr lang="mr-IN" sz="1600" dirty="0"/>
              <a:t>–</a:t>
            </a:r>
            <a:r>
              <a:rPr lang="en-US" sz="1600" dirty="0"/>
              <a:t> library resets, IO station locate errors</a:t>
            </a:r>
          </a:p>
          <a:p>
            <a:pPr marL="914400" indent="-342900">
              <a:buFont typeface="Arial"/>
              <a:buChar char="•"/>
            </a:pPr>
            <a:r>
              <a:rPr lang="en-US" dirty="0"/>
              <a:t>Untested IO station configuration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16 stations </a:t>
            </a:r>
            <a:r>
              <a:rPr lang="en-US" dirty="0"/>
              <a:t>per library</a:t>
            </a:r>
          </a:p>
          <a:p>
            <a:pPr marL="640080" indent="-342900">
              <a:buFont typeface="Arial"/>
              <a:buChar char="•"/>
            </a:pPr>
            <a:r>
              <a:rPr lang="en-US" sz="1600" dirty="0"/>
              <a:t>Cycles for other projects (e.g. HW refresh, HPSS upgrade)</a:t>
            </a:r>
          </a:p>
          <a:p>
            <a:pPr marL="640080" indent="-342900">
              <a:buFont typeface="Arial"/>
              <a:buChar char="•"/>
            </a:pPr>
            <a:r>
              <a:rPr lang="en-US" sz="1600" dirty="0"/>
              <a:t>HPSS </a:t>
            </a:r>
            <a:r>
              <a:rPr lang="mr-IN" sz="1600" dirty="0" smtClean="0"/>
              <a:t>–</a:t>
            </a:r>
            <a:r>
              <a:rPr lang="en-US" sz="1600" dirty="0" smtClean="0"/>
              <a:t> unfulfilled cartridge </a:t>
            </a:r>
            <a:r>
              <a:rPr lang="en-US" sz="1600" dirty="0"/>
              <a:t>requests while tapes in transit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003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2019 Regent Move</a:t>
            </a:r>
            <a:endParaRPr sz="2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562" y="633747"/>
            <a:ext cx="496559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Regent </a:t>
            </a:r>
            <a:r>
              <a:rPr lang="mr-IN" sz="2000" dirty="0" smtClean="0"/>
              <a:t>–</a:t>
            </a:r>
            <a:r>
              <a:rPr lang="en-US" sz="2000" dirty="0" smtClean="0"/>
              <a:t> Smaller (30PB) HPSS system </a:t>
            </a:r>
            <a:r>
              <a:rPr lang="mr-IN" sz="2000" dirty="0" smtClean="0"/>
              <a:t>–</a:t>
            </a:r>
            <a:r>
              <a:rPr lang="en-US" sz="2000" dirty="0" smtClean="0"/>
              <a:t> Center backups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 smtClean="0"/>
              <a:t>Last production system in Oakland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 smtClean="0"/>
              <a:t>Forklift move 12/2019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16-frame TS4500 installed mid-2019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FC switch, new movers installed in advance</a:t>
            </a:r>
          </a:p>
          <a:p>
            <a:pPr marL="914400" indent="-342900">
              <a:buFont typeface="Arial"/>
              <a:buChar char="•"/>
            </a:pPr>
            <a:r>
              <a:rPr lang="en-US" sz="1600" dirty="0" smtClean="0"/>
              <a:t>Some tape drives moved ahead of time from TS3500 in Oakland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/>
              <a:t>Cartridges ejected, packed in 1 week while system </a:t>
            </a:r>
            <a:r>
              <a:rPr lang="en-US" sz="1800" dirty="0" smtClean="0"/>
              <a:t>up</a:t>
            </a:r>
          </a:p>
          <a:p>
            <a:pPr marL="640080" indent="-342900">
              <a:buFont typeface="Arial"/>
              <a:buChar char="•"/>
            </a:pPr>
            <a:r>
              <a:rPr lang="en-US" sz="1800" b="1" dirty="0" smtClean="0"/>
              <a:t>14 hour </a:t>
            </a:r>
            <a:r>
              <a:rPr lang="en-US" sz="1800" dirty="0" smtClean="0"/>
              <a:t>downtime </a:t>
            </a:r>
            <a:r>
              <a:rPr lang="en-US" sz="1800" dirty="0" smtClean="0"/>
              <a:t>for core server, metadata, disk cache move</a:t>
            </a:r>
          </a:p>
          <a:p>
            <a:pPr marL="640080" indent="-342900">
              <a:buFont typeface="Arial"/>
              <a:buChar char="•"/>
            </a:pPr>
            <a:r>
              <a:rPr lang="en-US" sz="1800" dirty="0" smtClean="0"/>
              <a:t>Innovative use of HPSS “operator” PVR to transition tape volumes between SCSI libraries</a:t>
            </a:r>
          </a:p>
        </p:txBody>
      </p:sp>
      <p:pic>
        <p:nvPicPr>
          <p:cNvPr id="3" name="Picture 2" descr="IMG_22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154" y="904937"/>
            <a:ext cx="3939790" cy="3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84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- </a:t>
            </a:r>
            <a:fld id="{D174BAF6-F8F2-EF4F-936C-8DF63288C82F}" type="slidenum">
              <a:rPr lang="en-US" smtClean="0"/>
              <a:pPr/>
              <a:t>17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85994" y="1388985"/>
            <a:ext cx="3611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Epilogue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186" y="3787046"/>
            <a:ext cx="255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Decommissioning OSF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1601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Decommissioning OSF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562" y="756160"/>
            <a:ext cx="6011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No production equipment left in Oakland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Huge </a:t>
            </a:r>
            <a:r>
              <a:rPr lang="en-US" sz="2200" dirty="0" err="1" smtClean="0"/>
              <a:t>uncabling</a:t>
            </a:r>
            <a:r>
              <a:rPr lang="en-US" sz="2200" dirty="0" smtClean="0"/>
              <a:t>, </a:t>
            </a:r>
            <a:r>
              <a:rPr lang="en-US" sz="2200" dirty="0" err="1" smtClean="0"/>
              <a:t>unracking</a:t>
            </a:r>
            <a:r>
              <a:rPr lang="en-US" sz="2200" dirty="0" smtClean="0"/>
              <a:t>, salvage effort</a:t>
            </a:r>
            <a:r>
              <a:rPr lang="en-US" sz="2200" dirty="0"/>
              <a:t> </a:t>
            </a:r>
            <a:r>
              <a:rPr lang="en-US" sz="2200" dirty="0" smtClean="0"/>
              <a:t>over multiple </a:t>
            </a:r>
            <a:r>
              <a:rPr lang="en-US" sz="2200" dirty="0" smtClean="0"/>
              <a:t>weeks</a:t>
            </a:r>
            <a:endParaRPr lang="en-US" sz="2200" dirty="0" smtClean="0"/>
          </a:p>
        </p:txBody>
      </p:sp>
      <p:pic>
        <p:nvPicPr>
          <p:cNvPr id="8" name="Picture 7" descr="IMG_34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17" y="756160"/>
            <a:ext cx="2942945" cy="3923927"/>
          </a:xfrm>
          <a:prstGeom prst="rect">
            <a:avLst/>
          </a:prstGeom>
        </p:spPr>
      </p:pic>
      <p:pic>
        <p:nvPicPr>
          <p:cNvPr id="10" name="Picture 9" descr="IMG_37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90" y="2304745"/>
            <a:ext cx="3366735" cy="25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75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FEE13E46-7580-044E-A1B5-BA048E708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42" y="195616"/>
            <a:ext cx="7249498" cy="577109"/>
          </a:xfrm>
        </p:spPr>
        <p:txBody>
          <a:bodyPr>
            <a:noAutofit/>
          </a:bodyPr>
          <a:lstStyle/>
          <a:p>
            <a:pPr marL="9525" indent="-9525"/>
            <a:r>
              <a:rPr lang="en-US" sz="2800" dirty="0"/>
              <a:t>NERSC: the mission HPC facility</a:t>
            </a:r>
            <a:br>
              <a:rPr lang="en-US" sz="2800" dirty="0"/>
            </a:br>
            <a:r>
              <a:rPr lang="en-US" sz="1600" dirty="0"/>
              <a:t>for the U.S. Department of Energy Office of Science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28282B8-A656-0C45-9E8B-7DA053A317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16656" y="4776604"/>
            <a:ext cx="925708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- </a:t>
            </a:r>
            <a:fld id="{D174BAF6-F8F2-EF4F-936C-8DF63288C82F}" type="slidenum">
              <a:rPr lang="en-US" smtClean="0"/>
              <a:pPr/>
              <a:t>2</a:t>
            </a:fld>
            <a:r>
              <a:rPr lang="en-US"/>
              <a:t> -</a:t>
            </a:r>
            <a:endParaRPr lang="en-US" dirty="0"/>
          </a:p>
        </p:txBody>
      </p:sp>
      <p:pic>
        <p:nvPicPr>
          <p:cNvPr id="6" name="Shape 198">
            <a:extLst>
              <a:ext uri="{FF2B5EF4-FFF2-40B4-BE49-F238E27FC236}">
                <a16:creationId xmlns="" xmlns:a16="http://schemas.microsoft.com/office/drawing/2014/main" id="{A8FF0B94-E554-304C-8DC0-74407C9BB63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73042" y="872075"/>
            <a:ext cx="3434035" cy="147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99">
            <a:extLst>
              <a:ext uri="{FF2B5EF4-FFF2-40B4-BE49-F238E27FC236}">
                <a16:creationId xmlns="" xmlns:a16="http://schemas.microsoft.com/office/drawing/2014/main" id="{A5FC0C64-F034-B246-91D6-690B5DB1C3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77" y="897726"/>
            <a:ext cx="4947675" cy="23504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200">
            <a:extLst>
              <a:ext uri="{FF2B5EF4-FFF2-40B4-BE49-F238E27FC236}">
                <a16:creationId xmlns="" xmlns:a16="http://schemas.microsoft.com/office/drawing/2014/main" id="{3933FC71-002E-8D4D-82BE-0CB676B09615}"/>
              </a:ext>
            </a:extLst>
          </p:cNvPr>
          <p:cNvSpPr txBox="1"/>
          <p:nvPr/>
        </p:nvSpPr>
        <p:spPr>
          <a:xfrm>
            <a:off x="506897" y="2883750"/>
            <a:ext cx="3081131" cy="1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7,000 users</a:t>
            </a:r>
            <a:endParaRPr sz="18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800 projects</a:t>
            </a:r>
            <a:endParaRPr sz="18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700 applications</a:t>
            </a:r>
            <a:endParaRPr sz="18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~2,000 publications per year</a:t>
            </a:r>
            <a:endParaRPr sz="1800" dirty="0"/>
          </a:p>
        </p:txBody>
      </p:sp>
      <p:pic>
        <p:nvPicPr>
          <p:cNvPr id="9" name="Shape 201" descr="NERSC-Cabinet-Cori.jpg">
            <a:extLst>
              <a:ext uri="{FF2B5EF4-FFF2-40B4-BE49-F238E27FC236}">
                <a16:creationId xmlns="" xmlns:a16="http://schemas.microsoft.com/office/drawing/2014/main" id="{8D08F912-AD69-7446-AC7D-1CD9995C7299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1925" y="4088000"/>
            <a:ext cx="4151528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02">
            <a:extLst>
              <a:ext uri="{FF2B5EF4-FFF2-40B4-BE49-F238E27FC236}">
                <a16:creationId xmlns="" xmlns:a16="http://schemas.microsoft.com/office/drawing/2014/main" id="{FE085EBB-4DBC-FA4A-8200-C85E017560FA}"/>
              </a:ext>
            </a:extLst>
          </p:cNvPr>
          <p:cNvSpPr txBox="1"/>
          <p:nvPr/>
        </p:nvSpPr>
        <p:spPr>
          <a:xfrm>
            <a:off x="5855275" y="1910693"/>
            <a:ext cx="2851800" cy="433800"/>
          </a:xfrm>
          <a:prstGeom prst="rect">
            <a:avLst/>
          </a:prstGeom>
          <a:noFill/>
          <a:ln>
            <a:noFill/>
          </a:ln>
          <a:effectLst>
            <a:glow rad="1905000">
              <a:schemeClr val="tx1">
                <a:alpha val="0"/>
              </a:schemeClr>
            </a:glo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Simulations at scale</a:t>
            </a:r>
            <a:endParaRPr sz="32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27000">
                  <a:schemeClr val="tx1">
                    <a:alpha val="5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Shape 204">
            <a:extLst>
              <a:ext uri="{FF2B5EF4-FFF2-40B4-BE49-F238E27FC236}">
                <a16:creationId xmlns="" xmlns:a16="http://schemas.microsoft.com/office/drawing/2014/main" id="{AE213B71-3F15-924C-87A5-2EE48071D04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040" y="2389593"/>
            <a:ext cx="3434036" cy="15286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03">
            <a:extLst>
              <a:ext uri="{FF2B5EF4-FFF2-40B4-BE49-F238E27FC236}">
                <a16:creationId xmlns="" xmlns:a16="http://schemas.microsoft.com/office/drawing/2014/main" id="{7AFA8F1D-25EC-684D-8D15-C09C6DF5DFA3}"/>
              </a:ext>
            </a:extLst>
          </p:cNvPr>
          <p:cNvSpPr txBox="1"/>
          <p:nvPr/>
        </p:nvSpPr>
        <p:spPr>
          <a:xfrm>
            <a:off x="5509079" y="3049650"/>
            <a:ext cx="3197996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n-US" sz="2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prstClr val="black">
                      <a:alpha val="50000"/>
                    </a:prst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Experimental/observational data analysis at scale</a:t>
            </a:r>
            <a:endParaRPr lang="en-US" sz="32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27000">
                  <a:prstClr val="black">
                    <a:alpha val="50000"/>
                  </a:prst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44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ECA6146-C1BE-3E47-BA41-CED83587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42" y="134903"/>
            <a:ext cx="7256258" cy="577109"/>
          </a:xfrm>
        </p:spPr>
        <p:txBody>
          <a:bodyPr>
            <a:normAutofit/>
          </a:bodyPr>
          <a:lstStyle/>
          <a:p>
            <a:r>
              <a:rPr lang="en-US" dirty="0"/>
              <a:t>NERSC’s storage hierarchy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8CEF715-C547-524B-A621-B25AB976B3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16656" y="4776604"/>
            <a:ext cx="925708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- </a:t>
            </a:r>
            <a:fld id="{D174BAF6-F8F2-EF4F-936C-8DF63288C82F}" type="slidenum">
              <a:rPr lang="en-US" smtClean="0"/>
              <a:pPr/>
              <a:t>3</a:t>
            </a:fld>
            <a:r>
              <a:rPr lang="en-US"/>
              <a:t> -</a:t>
            </a: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9DEC0814-8E5D-9E44-8FB6-C69E061B443C}"/>
              </a:ext>
            </a:extLst>
          </p:cNvPr>
          <p:cNvGrpSpPr/>
          <p:nvPr/>
        </p:nvGrpSpPr>
        <p:grpSpPr>
          <a:xfrm>
            <a:off x="683760" y="1849677"/>
            <a:ext cx="1129961" cy="1937446"/>
            <a:chOff x="1554906" y="463824"/>
            <a:chExt cx="2527300" cy="5864954"/>
          </a:xfrm>
        </p:grpSpPr>
        <p:sp>
          <p:nvSpPr>
            <p:cNvPr id="50" name="Up Arrow 49">
              <a:extLst>
                <a:ext uri="{FF2B5EF4-FFF2-40B4-BE49-F238E27FC236}">
                  <a16:creationId xmlns="" xmlns:a16="http://schemas.microsoft.com/office/drawing/2014/main" id="{FC2B4DFC-AF6C-9242-8F06-2D825DFD029A}"/>
                </a:ext>
              </a:extLst>
            </p:cNvPr>
            <p:cNvSpPr/>
            <p:nvPr/>
          </p:nvSpPr>
          <p:spPr>
            <a:xfrm>
              <a:off x="1554906" y="463824"/>
              <a:ext cx="1358900" cy="5864954"/>
            </a:xfrm>
            <a:prstGeom prst="upArrow">
              <a:avLst/>
            </a:prstGeom>
            <a:gradFill rotWithShape="1">
              <a:gsLst>
                <a:gs pos="0">
                  <a:srgbClr val="4472C4"/>
                </a:gs>
                <a:gs pos="100000">
                  <a:srgbClr val="4472C4">
                    <a:lumMod val="20000"/>
                    <a:lumOff val="80000"/>
                  </a:srgbClr>
                </a:gs>
              </a:gsLst>
              <a:lin ang="5400000" scaled="0"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Performance</a:t>
              </a:r>
            </a:p>
          </p:txBody>
        </p:sp>
        <p:sp>
          <p:nvSpPr>
            <p:cNvPr id="51" name="Down Arrow 50">
              <a:extLst>
                <a:ext uri="{FF2B5EF4-FFF2-40B4-BE49-F238E27FC236}">
                  <a16:creationId xmlns="" xmlns:a16="http://schemas.microsoft.com/office/drawing/2014/main" id="{577FE6FE-3EA0-F149-BD2E-F618AF0DEBC2}"/>
                </a:ext>
              </a:extLst>
            </p:cNvPr>
            <p:cNvSpPr/>
            <p:nvPr/>
          </p:nvSpPr>
          <p:spPr>
            <a:xfrm>
              <a:off x="2723306" y="463824"/>
              <a:ext cx="1358900" cy="5864954"/>
            </a:xfrm>
            <a:prstGeom prst="downArrow">
              <a:avLst/>
            </a:prstGeom>
            <a:gradFill rotWithShape="1">
              <a:gsLst>
                <a:gs pos="0">
                  <a:srgbClr val="4472C4">
                    <a:lumMod val="20000"/>
                    <a:lumOff val="80000"/>
                  </a:srgbClr>
                </a:gs>
                <a:gs pos="100000">
                  <a:srgbClr val="4472C4"/>
                </a:gs>
              </a:gsLst>
              <a:lin ang="5400000" scaled="0"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Capacity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97B45873-B901-5C4D-AD1B-258E47945B2C}"/>
              </a:ext>
            </a:extLst>
          </p:cNvPr>
          <p:cNvGrpSpPr/>
          <p:nvPr/>
        </p:nvGrpSpPr>
        <p:grpSpPr>
          <a:xfrm>
            <a:off x="1505908" y="1480345"/>
            <a:ext cx="3072796" cy="2676110"/>
            <a:chOff x="1724115" y="1226140"/>
            <a:chExt cx="3072796" cy="2676110"/>
          </a:xfrm>
        </p:grpSpPr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EB3CDEC2-8525-284C-8FC6-7F79A8F815C8}"/>
                </a:ext>
              </a:extLst>
            </p:cNvPr>
            <p:cNvGrpSpPr/>
            <p:nvPr/>
          </p:nvGrpSpPr>
          <p:grpSpPr>
            <a:xfrm>
              <a:off x="1724115" y="1547182"/>
              <a:ext cx="3058510" cy="2355068"/>
              <a:chOff x="4619298" y="1586365"/>
              <a:chExt cx="3058510" cy="2355068"/>
            </a:xfrm>
          </p:grpSpPr>
          <p:sp>
            <p:nvSpPr>
              <p:cNvPr id="55" name="Trapezoid 54">
                <a:extLst>
                  <a:ext uri="{FF2B5EF4-FFF2-40B4-BE49-F238E27FC236}">
                    <a16:creationId xmlns="" xmlns:a16="http://schemas.microsoft.com/office/drawing/2014/main" id="{346F0C1A-8E7A-4F45-85A4-CB3D89198399}"/>
                  </a:ext>
                </a:extLst>
              </p:cNvPr>
              <p:cNvSpPr/>
              <p:nvPr/>
            </p:nvSpPr>
            <p:spPr>
              <a:xfrm>
                <a:off x="5470635" y="2188175"/>
                <a:ext cx="1384408" cy="504392"/>
              </a:xfrm>
              <a:prstGeom prst="trapezoid">
                <a:avLst>
                  <a:gd name="adj" fmla="val 70322"/>
                </a:avLst>
              </a:prstGeom>
              <a:gradFill>
                <a:gsLst>
                  <a:gs pos="0">
                    <a:srgbClr val="FD712C"/>
                  </a:gs>
                  <a:gs pos="100000">
                    <a:srgbClr val="FFFC4E"/>
                  </a:gs>
                </a:gsLst>
              </a:gra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riangle 55">
                <a:extLst>
                  <a:ext uri="{FF2B5EF4-FFF2-40B4-BE49-F238E27FC236}">
                    <a16:creationId xmlns="" xmlns:a16="http://schemas.microsoft.com/office/drawing/2014/main" id="{F688CCB3-D8D2-074E-BE39-EDCB8BFFA40F}"/>
                  </a:ext>
                </a:extLst>
              </p:cNvPr>
              <p:cNvSpPr/>
              <p:nvPr/>
            </p:nvSpPr>
            <p:spPr>
              <a:xfrm>
                <a:off x="5880538" y="1586365"/>
                <a:ext cx="575441" cy="503553"/>
              </a:xfrm>
              <a:prstGeom prst="triangle">
                <a:avLst/>
              </a:prstGeom>
              <a:solidFill>
                <a:srgbClr val="FFFC4E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rapezoid 56">
                <a:extLst>
                  <a:ext uri="{FF2B5EF4-FFF2-40B4-BE49-F238E27FC236}">
                    <a16:creationId xmlns="" xmlns:a16="http://schemas.microsoft.com/office/drawing/2014/main" id="{42860C34-BE4D-3543-8CC5-88D61718D5D0}"/>
                  </a:ext>
                </a:extLst>
              </p:cNvPr>
              <p:cNvSpPr/>
              <p:nvPr/>
            </p:nvSpPr>
            <p:spPr>
              <a:xfrm>
                <a:off x="5042364" y="2812608"/>
                <a:ext cx="2217657" cy="504392"/>
              </a:xfrm>
              <a:prstGeom prst="trapezoid">
                <a:avLst>
                  <a:gd name="adj" fmla="val 70322"/>
                </a:avLst>
              </a:prstGeom>
              <a:gradFill>
                <a:gsLst>
                  <a:gs pos="0">
                    <a:srgbClr val="19AD53"/>
                  </a:gs>
                  <a:gs pos="100000">
                    <a:srgbClr val="FD712C"/>
                  </a:gs>
                </a:gsLst>
              </a:gra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rapezoid 57">
                <a:extLst>
                  <a:ext uri="{FF2B5EF4-FFF2-40B4-BE49-F238E27FC236}">
                    <a16:creationId xmlns="" xmlns:a16="http://schemas.microsoft.com/office/drawing/2014/main" id="{7940A3D5-F3A0-A442-9100-E864FD9B321C}"/>
                  </a:ext>
                </a:extLst>
              </p:cNvPr>
              <p:cNvSpPr/>
              <p:nvPr/>
            </p:nvSpPr>
            <p:spPr>
              <a:xfrm>
                <a:off x="4619298" y="3437041"/>
                <a:ext cx="3058510" cy="504392"/>
              </a:xfrm>
              <a:prstGeom prst="trapezoid">
                <a:avLst>
                  <a:gd name="adj" fmla="val 70322"/>
                </a:avLst>
              </a:prstGeom>
              <a:gradFill>
                <a:gsLst>
                  <a:gs pos="0">
                    <a:srgbClr val="C9DEF2"/>
                  </a:gs>
                  <a:gs pos="100000">
                    <a:srgbClr val="19AD53"/>
                  </a:gs>
                </a:gsLst>
              </a:gra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138815CB-2B53-214E-A1AD-90D5C6E77DE7}"/>
                </a:ext>
              </a:extLst>
            </p:cNvPr>
            <p:cNvSpPr txBox="1"/>
            <p:nvPr/>
          </p:nvSpPr>
          <p:spPr>
            <a:xfrm>
              <a:off x="1724116" y="1226140"/>
              <a:ext cx="30585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Burst Buffer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E15A2908-F15A-EA4B-A1D9-436667E7CBA3}"/>
                </a:ext>
              </a:extLst>
            </p:cNvPr>
            <p:cNvSpPr txBox="1"/>
            <p:nvPr/>
          </p:nvSpPr>
          <p:spPr>
            <a:xfrm>
              <a:off x="1724115" y="2216522"/>
              <a:ext cx="30585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Scratch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9162FE23-BCCC-0A46-9694-B0634F84260B}"/>
                </a:ext>
              </a:extLst>
            </p:cNvPr>
            <p:cNvSpPr txBox="1"/>
            <p:nvPr/>
          </p:nvSpPr>
          <p:spPr>
            <a:xfrm>
              <a:off x="1738401" y="2837572"/>
              <a:ext cx="30585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Community</a:t>
              </a:r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BBCD557C-E034-6E41-A9A0-4B287B34D4ED}"/>
                </a:ext>
              </a:extLst>
            </p:cNvPr>
            <p:cNvSpPr txBox="1"/>
            <p:nvPr/>
          </p:nvSpPr>
          <p:spPr>
            <a:xfrm>
              <a:off x="1724115" y="3458622"/>
              <a:ext cx="30585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Archive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BD82019-736D-B047-AB8B-794173C27E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190" y="1673046"/>
            <a:ext cx="1467064" cy="1119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1A802181-F925-4F40-8B4F-E07289E570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8899" y="2934580"/>
            <a:ext cx="1701646" cy="1194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Shape 356">
            <a:extLst>
              <a:ext uri="{FF2B5EF4-FFF2-40B4-BE49-F238E27FC236}">
                <a16:creationId xmlns="" xmlns:a16="http://schemas.microsoft.com/office/drawing/2014/main" id="{D306806E-E3FE-AD44-9B39-42168BB63C71}"/>
              </a:ext>
            </a:extLst>
          </p:cNvPr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58375" y="666128"/>
            <a:ext cx="1237107" cy="1697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0753E5-6E2E-894F-B32C-645E598B14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7641" y="3466805"/>
            <a:ext cx="1327658" cy="1502487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="" xmlns:a16="http://schemas.microsoft.com/office/drawing/2014/main" id="{7A30A080-503A-4D4C-B259-9417221D2BA4}"/>
              </a:ext>
            </a:extLst>
          </p:cNvPr>
          <p:cNvSpPr/>
          <p:nvPr/>
        </p:nvSpPr>
        <p:spPr>
          <a:xfrm rot="20616986">
            <a:off x="3317744" y="1717567"/>
            <a:ext cx="2077502" cy="283676"/>
          </a:xfrm>
          <a:prstGeom prst="rightArrow">
            <a:avLst>
              <a:gd name="adj1" fmla="val 50000"/>
              <a:gd name="adj2" fmla="val 110439"/>
            </a:avLst>
          </a:prstGeom>
          <a:solidFill>
            <a:srgbClr val="FFFC4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hape 202">
            <a:extLst>
              <a:ext uri="{FF2B5EF4-FFF2-40B4-BE49-F238E27FC236}">
                <a16:creationId xmlns="" xmlns:a16="http://schemas.microsoft.com/office/drawing/2014/main" id="{C1A2A0E0-169D-434B-A6AA-19E0238E5D3E}"/>
              </a:ext>
            </a:extLst>
          </p:cNvPr>
          <p:cNvSpPr txBox="1"/>
          <p:nvPr/>
        </p:nvSpPr>
        <p:spPr>
          <a:xfrm>
            <a:off x="5428257" y="902966"/>
            <a:ext cx="1687043" cy="1230387"/>
          </a:xfrm>
          <a:prstGeom prst="rect">
            <a:avLst/>
          </a:prstGeom>
          <a:noFill/>
          <a:ln>
            <a:noFill/>
          </a:ln>
          <a:effectLst>
            <a:glow rad="1905000">
              <a:schemeClr val="tx1">
                <a:alpha val="0"/>
              </a:schemeClr>
            </a:glo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1.8 PB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1.7 </a:t>
            </a:r>
            <a:r>
              <a:rPr lang="en-US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TB/s</a:t>
            </a:r>
            <a:endParaRPr sz="40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27000">
                  <a:schemeClr val="tx1">
                    <a:alpha val="5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5" name="Shape 202">
            <a:extLst>
              <a:ext uri="{FF2B5EF4-FFF2-40B4-BE49-F238E27FC236}">
                <a16:creationId xmlns="" xmlns:a16="http://schemas.microsoft.com/office/drawing/2014/main" id="{63849093-662E-FE4A-86BB-54932F77F776}"/>
              </a:ext>
            </a:extLst>
          </p:cNvPr>
          <p:cNvSpPr txBox="1"/>
          <p:nvPr/>
        </p:nvSpPr>
        <p:spPr>
          <a:xfrm>
            <a:off x="7062506" y="1562642"/>
            <a:ext cx="1804332" cy="1230387"/>
          </a:xfrm>
          <a:prstGeom prst="rect">
            <a:avLst/>
          </a:prstGeom>
          <a:noFill/>
          <a:ln>
            <a:noFill/>
          </a:ln>
          <a:effectLst>
            <a:glow rad="1905000">
              <a:schemeClr val="tx1">
                <a:alpha val="0"/>
              </a:schemeClr>
            </a:glo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30 PB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700 GB/s</a:t>
            </a:r>
            <a:endParaRPr sz="40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27000">
                  <a:schemeClr val="tx1">
                    <a:alpha val="5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6" name="Shape 202">
            <a:extLst>
              <a:ext uri="{FF2B5EF4-FFF2-40B4-BE49-F238E27FC236}">
                <a16:creationId xmlns="" xmlns:a16="http://schemas.microsoft.com/office/drawing/2014/main" id="{825F501C-0F6B-1441-AC03-4B06368CD460}"/>
              </a:ext>
            </a:extLst>
          </p:cNvPr>
          <p:cNvSpPr txBox="1"/>
          <p:nvPr/>
        </p:nvSpPr>
        <p:spPr>
          <a:xfrm>
            <a:off x="7179795" y="3025497"/>
            <a:ext cx="1826884" cy="1230387"/>
          </a:xfrm>
          <a:prstGeom prst="rect">
            <a:avLst/>
          </a:prstGeom>
          <a:noFill/>
          <a:ln>
            <a:noFill/>
          </a:ln>
          <a:effectLst>
            <a:glow rad="1905000">
              <a:schemeClr val="tx1">
                <a:alpha val="0"/>
              </a:schemeClr>
            </a:glo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60 </a:t>
            </a:r>
            <a:r>
              <a:rPr lang="en-US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PB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100 </a:t>
            </a:r>
            <a:r>
              <a:rPr lang="en-US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GB/s</a:t>
            </a:r>
            <a:endParaRPr sz="40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27000">
                  <a:schemeClr val="tx1">
                    <a:alpha val="5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7" name="Shape 202">
            <a:extLst>
              <a:ext uri="{FF2B5EF4-FFF2-40B4-BE49-F238E27FC236}">
                <a16:creationId xmlns="" xmlns:a16="http://schemas.microsoft.com/office/drawing/2014/main" id="{2E56D085-710C-6648-9AAB-BFC8FCC18A34}"/>
              </a:ext>
            </a:extLst>
          </p:cNvPr>
          <p:cNvSpPr txBox="1"/>
          <p:nvPr/>
        </p:nvSpPr>
        <p:spPr>
          <a:xfrm>
            <a:off x="5422067" y="3738905"/>
            <a:ext cx="1687043" cy="1230387"/>
          </a:xfrm>
          <a:prstGeom prst="rect">
            <a:avLst/>
          </a:prstGeom>
          <a:noFill/>
          <a:ln>
            <a:noFill/>
          </a:ln>
          <a:effectLst>
            <a:glow rad="1905000">
              <a:schemeClr val="tx1">
                <a:alpha val="0"/>
              </a:schemeClr>
            </a:glo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180 </a:t>
            </a:r>
            <a:r>
              <a:rPr lang="en-US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>
                      <a:alpha val="5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PB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="" xmlns:a16="http://schemas.microsoft.com/office/drawing/2014/main" id="{59F65062-F51D-5340-8D56-430F13B2A131}"/>
              </a:ext>
            </a:extLst>
          </p:cNvPr>
          <p:cNvSpPr/>
          <p:nvPr/>
        </p:nvSpPr>
        <p:spPr>
          <a:xfrm rot="21286234">
            <a:off x="3729274" y="2366676"/>
            <a:ext cx="3518624" cy="283676"/>
          </a:xfrm>
          <a:prstGeom prst="rightArrow">
            <a:avLst>
              <a:gd name="adj1" fmla="val 50000"/>
              <a:gd name="adj2" fmla="val 110439"/>
            </a:avLst>
          </a:prstGeom>
          <a:solidFill>
            <a:srgbClr val="FD712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extLst>
              <a:ext uri="{FF2B5EF4-FFF2-40B4-BE49-F238E27FC236}">
                <a16:creationId xmlns="" xmlns:a16="http://schemas.microsoft.com/office/drawing/2014/main" id="{A8ECA456-20C0-F844-9BE6-756564B0AE47}"/>
              </a:ext>
            </a:extLst>
          </p:cNvPr>
          <p:cNvSpPr/>
          <p:nvPr/>
        </p:nvSpPr>
        <p:spPr>
          <a:xfrm>
            <a:off x="4161269" y="3100485"/>
            <a:ext cx="3018105" cy="283676"/>
          </a:xfrm>
          <a:prstGeom prst="rightArrow">
            <a:avLst>
              <a:gd name="adj1" fmla="val 50000"/>
              <a:gd name="adj2" fmla="val 110439"/>
            </a:avLst>
          </a:prstGeom>
          <a:solidFill>
            <a:srgbClr val="19AD5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>
            <a:extLst>
              <a:ext uri="{FF2B5EF4-FFF2-40B4-BE49-F238E27FC236}">
                <a16:creationId xmlns="" xmlns:a16="http://schemas.microsoft.com/office/drawing/2014/main" id="{5E48BD5B-3CCA-BD44-B8B4-8C8960A720B4}"/>
              </a:ext>
            </a:extLst>
          </p:cNvPr>
          <p:cNvSpPr/>
          <p:nvPr/>
        </p:nvSpPr>
        <p:spPr>
          <a:xfrm rot="522734">
            <a:off x="4488616" y="3784486"/>
            <a:ext cx="1175524" cy="283676"/>
          </a:xfrm>
          <a:prstGeom prst="rightArrow">
            <a:avLst>
              <a:gd name="adj1" fmla="val 50000"/>
              <a:gd name="adj2" fmla="val 110439"/>
            </a:avLst>
          </a:prstGeom>
          <a:solidFill>
            <a:srgbClr val="C9DEF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5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NERSC Data Archive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500" y="776697"/>
            <a:ext cx="584582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43 years of data archived by the scientific community</a:t>
            </a:r>
          </a:p>
          <a:p>
            <a:pPr marL="640080" lvl="8" indent="-285750">
              <a:buFont typeface="Arial"/>
              <a:buChar char="•"/>
            </a:pPr>
            <a:r>
              <a:rPr lang="en-US" sz="1800" dirty="0"/>
              <a:t>~15,000 tape cartridges in 3 IBM TS4500 libraries</a:t>
            </a:r>
          </a:p>
          <a:p>
            <a:pPr marL="640080" lvl="8" indent="-285750">
              <a:buFont typeface="Arial"/>
              <a:buChar char="•"/>
            </a:pPr>
            <a:r>
              <a:rPr lang="en-US" sz="1800" dirty="0"/>
              <a:t>In some cases the NERSC archive is the only copy of the data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HPSS software in production since 1998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2 systems</a:t>
            </a:r>
          </a:p>
          <a:p>
            <a:pPr marL="640080" indent="-285750">
              <a:buFont typeface="Arial"/>
              <a:buChar char="•"/>
            </a:pPr>
            <a:r>
              <a:rPr lang="en-US" sz="1800" dirty="0"/>
              <a:t>Archive – user-facing: 180PB</a:t>
            </a:r>
          </a:p>
          <a:p>
            <a:pPr marL="640080" lvl="2" indent="-285750">
              <a:buFont typeface="Arial"/>
              <a:buChar char="•"/>
            </a:pPr>
            <a:r>
              <a:rPr lang="en-US" sz="1800" dirty="0"/>
              <a:t>Regent – center backups: 30PB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Data transfers via client - no direct file system interface</a:t>
            </a:r>
          </a:p>
          <a:p>
            <a:pPr marL="285750" indent="-285750">
              <a:buFont typeface="Arial"/>
              <a:buChar char="•"/>
            </a:pPr>
            <a:endParaRPr lang="en-US" sz="1800" dirty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  <p:pic>
        <p:nvPicPr>
          <p:cNvPr id="3" name="Picture 2" descr="IMG_32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79" y="776697"/>
            <a:ext cx="2892143" cy="38571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Archival Data Growth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500" y="615225"/>
            <a:ext cx="8453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Historically data has grown in the archive at a rate of 1.4x/year</a:t>
            </a:r>
          </a:p>
        </p:txBody>
      </p:sp>
      <p:pic>
        <p:nvPicPr>
          <p:cNvPr id="3" name="Picture 2" descr="Screen Shot 2020-01-21 at 3.09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0" y="1394656"/>
            <a:ext cx="5408169" cy="37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- </a:t>
            </a:r>
            <a:fld id="{D174BAF6-F8F2-EF4F-936C-8DF63288C82F}" type="slidenum">
              <a:rPr lang="en-US" smtClean="0"/>
              <a:pPr/>
              <a:t>6</a:t>
            </a:fld>
            <a:r>
              <a:rPr lang="en-US"/>
              <a:t> -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85994" y="1388985"/>
            <a:ext cx="3611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Data Center Challenges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727" y="3537661"/>
            <a:ext cx="6083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2015 NERSC Move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Environmental Challenges for Tape </a:t>
            </a:r>
            <a:r>
              <a:rPr lang="mr-IN" sz="1600" dirty="0" smtClean="0"/>
              <a:t>–</a:t>
            </a:r>
            <a:r>
              <a:rPr lang="en-US" sz="1600" dirty="0" smtClean="0"/>
              <a:t> Alternatives Considered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IBM Solution</a:t>
            </a:r>
          </a:p>
        </p:txBody>
      </p:sp>
    </p:spTree>
    <p:extLst>
      <p:ext uri="{BB962C8B-B14F-4D97-AF65-F5344CB8AC3E}">
        <p14:creationId xmlns:p14="http://schemas.microsoft.com/office/powerpoint/2010/main" val="262893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2015 NERSC Move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500" y="651971"/>
            <a:ext cx="505205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As published in </a:t>
            </a:r>
            <a:r>
              <a:rPr lang="en-US" sz="2000" i="1" dirty="0" smtClean="0"/>
              <a:t>Inside HPC</a:t>
            </a:r>
            <a:r>
              <a:rPr lang="en-US" sz="2000" dirty="0" smtClean="0"/>
              <a:t>, in 2015 NERSC moved from Oakland to a new LEED Gold rated data center in Berkeley </a:t>
            </a:r>
            <a:endParaRPr lang="en-US" sz="2000" dirty="0"/>
          </a:p>
          <a:p>
            <a:pPr marL="640080" lvl="8" indent="-285750">
              <a:buFont typeface="Arial"/>
              <a:buChar char="•"/>
            </a:pPr>
            <a:r>
              <a:rPr lang="en-US" sz="1800" dirty="0" smtClean="0"/>
              <a:t>For a variety of reasons the tape Archive remained in Oakland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Berkeley data center relies on ambient weather conditions for cooling</a:t>
            </a:r>
          </a:p>
          <a:p>
            <a:pPr marL="640080" indent="-285750">
              <a:buFont typeface="Arial"/>
              <a:buChar char="•"/>
            </a:pPr>
            <a:r>
              <a:rPr lang="en-US" sz="1800" dirty="0" smtClean="0"/>
              <a:t>Temperature and humidity can fluctuate rapidly with changes in weather</a:t>
            </a:r>
          </a:p>
          <a:p>
            <a:pPr marL="640080" indent="-285750">
              <a:buFont typeface="Arial"/>
              <a:buChar char="•"/>
            </a:pPr>
            <a:r>
              <a:rPr lang="en-US" sz="1800" dirty="0"/>
              <a:t>Tape media reliability can decrease with rapid temperature and humidity </a:t>
            </a:r>
            <a:r>
              <a:rPr lang="en-US" sz="1800" dirty="0" smtClean="0"/>
              <a:t>fluctuations</a:t>
            </a:r>
          </a:p>
          <a:p>
            <a:pPr marL="274320" indent="-285750">
              <a:buFont typeface="Arial"/>
              <a:buChar char="•"/>
            </a:pPr>
            <a:r>
              <a:rPr lang="en-US" sz="2000" dirty="0" smtClean="0"/>
              <a:t>Subsequent evaluation of where to relocate the archive</a:t>
            </a:r>
            <a:endParaRPr lang="en-US" sz="2000" dirty="0"/>
          </a:p>
          <a:p>
            <a:pPr marL="640080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endParaRPr lang="en-US" sz="2200" dirty="0"/>
          </a:p>
          <a:p>
            <a:endParaRPr lang="en-US" sz="2200" dirty="0"/>
          </a:p>
          <a:p>
            <a:pPr marL="285750" indent="-285750">
              <a:buFont typeface="Arial"/>
              <a:buChar char="•"/>
            </a:pPr>
            <a:endParaRPr lang="en-US" sz="1800" dirty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  <p:pic>
        <p:nvPicPr>
          <p:cNvPr id="4" name="Picture 3" descr="Screen Shot 2020-02-07 at 11.59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85" y="668980"/>
            <a:ext cx="4056415" cy="378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07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Archive Move Alternatives Considered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673" y="615225"/>
            <a:ext cx="560823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Commercial data center </a:t>
            </a:r>
            <a:r>
              <a:rPr lang="en-US" sz="2000" dirty="0" err="1" smtClean="0"/>
              <a:t>colo</a:t>
            </a:r>
            <a:endParaRPr lang="en-US" sz="2000" dirty="0"/>
          </a:p>
          <a:p>
            <a:pPr marL="640080" lvl="8" indent="-285750">
              <a:buFont typeface="Arial"/>
              <a:buChar char="•"/>
            </a:pPr>
            <a:r>
              <a:rPr lang="en-US" sz="1800" dirty="0" smtClean="0"/>
              <a:t>Costly</a:t>
            </a:r>
            <a:endParaRPr lang="en-US" sz="1800" dirty="0"/>
          </a:p>
          <a:p>
            <a:pPr marL="640080" lvl="8" indent="-285750">
              <a:buFont typeface="Arial"/>
              <a:buChar char="•"/>
            </a:pPr>
            <a:r>
              <a:rPr lang="en-US" sz="1800" dirty="0" smtClean="0"/>
              <a:t>System management concerns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Cloud</a:t>
            </a:r>
          </a:p>
          <a:p>
            <a:pPr marL="640080" indent="-285750">
              <a:buFont typeface="Arial"/>
              <a:buChar char="•"/>
            </a:pPr>
            <a:r>
              <a:rPr lang="en-US" sz="1800" dirty="0" smtClean="0"/>
              <a:t>Not </a:t>
            </a:r>
            <a:r>
              <a:rPr lang="en-US" sz="1800" dirty="0" err="1" smtClean="0"/>
              <a:t>performant</a:t>
            </a:r>
            <a:r>
              <a:rPr lang="en-US" sz="1800" dirty="0" smtClean="0"/>
              <a:t> enough for user expectations</a:t>
            </a:r>
          </a:p>
          <a:p>
            <a:pPr marL="914400" indent="-285750">
              <a:buFont typeface="Arial"/>
              <a:buChar char="•"/>
            </a:pPr>
            <a:r>
              <a:rPr lang="en-US" sz="1600" dirty="0" smtClean="0"/>
              <a:t>Batch queue wait, etc.</a:t>
            </a:r>
          </a:p>
          <a:p>
            <a:pPr marL="640080" indent="-285750">
              <a:buFont typeface="Arial"/>
              <a:buChar char="•"/>
            </a:pPr>
            <a:r>
              <a:rPr lang="en-US" sz="1800" dirty="0" smtClean="0"/>
              <a:t>Higher TCO than on-</a:t>
            </a:r>
            <a:r>
              <a:rPr lang="en-US" sz="1800" dirty="0" err="1" smtClean="0"/>
              <a:t>prem</a:t>
            </a:r>
            <a:r>
              <a:rPr lang="en-US" sz="1800" dirty="0" smtClean="0"/>
              <a:t> archive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Room-within-a-room</a:t>
            </a:r>
            <a:endParaRPr lang="en-US" sz="2000" dirty="0"/>
          </a:p>
          <a:p>
            <a:pPr marL="640080" indent="-285750">
              <a:buFont typeface="Arial"/>
              <a:buChar char="•"/>
            </a:pPr>
            <a:r>
              <a:rPr lang="en-US" sz="1800" dirty="0" smtClean="0"/>
              <a:t>Space utilization and budget constraints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Disk-only</a:t>
            </a:r>
          </a:p>
          <a:p>
            <a:pPr marL="64008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Costly</a:t>
            </a:r>
          </a:p>
          <a:p>
            <a:pPr marL="64008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Increased power </a:t>
            </a:r>
            <a:r>
              <a:rPr lang="en-US" sz="1800" dirty="0" smtClean="0"/>
              <a:t>consumption</a:t>
            </a:r>
          </a:p>
          <a:p>
            <a:pPr marL="64008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No media diversity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IBM TS4500s with integrated cooling were a cost-effective solution</a:t>
            </a:r>
          </a:p>
          <a:p>
            <a:pPr marL="64008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/>
              <a:buChar char="•"/>
            </a:pPr>
            <a:endParaRPr lang="en-US" sz="1800" dirty="0"/>
          </a:p>
          <a:p>
            <a:pPr marL="285750" indent="-285750">
              <a:buFont typeface="Arial"/>
              <a:buChar char="•"/>
            </a:pPr>
            <a:endParaRPr lang="en-US" sz="1800" dirty="0"/>
          </a:p>
        </p:txBody>
      </p:sp>
      <p:pic>
        <p:nvPicPr>
          <p:cNvPr id="4" name="Picture 3" descr="IMG_36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678" y="691658"/>
            <a:ext cx="2999870" cy="3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7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 txBox="1">
            <a:spLocks noGrp="1"/>
          </p:cNvSpPr>
          <p:nvPr>
            <p:ph type="title"/>
          </p:nvPr>
        </p:nvSpPr>
        <p:spPr>
          <a:xfrm>
            <a:off x="141500" y="141525"/>
            <a:ext cx="7549200" cy="473700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TS4500 Integrated Cooling Solution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551" y="697121"/>
            <a:ext cx="5211995" cy="3878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9323" y="4864285"/>
            <a:ext cx="6045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Slide </a:t>
            </a:r>
            <a:r>
              <a:rPr lang="en-US" sz="800" dirty="0" smtClean="0"/>
              <a:t>credit: IBM/Lee </a:t>
            </a:r>
            <a:r>
              <a:rPr lang="en-US" sz="800" dirty="0" err="1"/>
              <a:t>Jesionowski</a:t>
            </a:r>
            <a:r>
              <a:rPr lang="en-US" sz="800" dirty="0"/>
              <a:t>: https://conference-</a:t>
            </a:r>
            <a:r>
              <a:rPr lang="en-US" sz="800" dirty="0" err="1"/>
              <a:t>indico.kek.jp</a:t>
            </a:r>
            <a:r>
              <a:rPr lang="en-US" sz="800" dirty="0"/>
              <a:t>/</a:t>
            </a:r>
            <a:r>
              <a:rPr lang="en-US" sz="800" dirty="0" err="1"/>
              <a:t>indico</a:t>
            </a:r>
            <a:r>
              <a:rPr lang="en-US" sz="800" dirty="0"/>
              <a:t>/event/28/session/12/contribution/30/material/slides/0.pdf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261" y="788037"/>
            <a:ext cx="3521451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Built-in AC units on top of library keep tape environment stable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AC uses </a:t>
            </a:r>
            <a:r>
              <a:rPr lang="en-US" sz="2200" dirty="0" err="1" smtClean="0"/>
              <a:t>recirculated</a:t>
            </a:r>
            <a:r>
              <a:rPr lang="en-US" sz="2200" dirty="0" smtClean="0"/>
              <a:t> air, library mostly sealed</a:t>
            </a:r>
          </a:p>
          <a:p>
            <a:pPr marL="640080" indent="-285750">
              <a:buFont typeface="Arial"/>
              <a:buChar char="•"/>
            </a:pPr>
            <a:r>
              <a:rPr lang="en-US" sz="1800" dirty="0" smtClean="0"/>
              <a:t>System also </a:t>
            </a:r>
            <a:r>
              <a:rPr lang="en-US" sz="1800" dirty="0" smtClean="0"/>
              <a:t>resistant </a:t>
            </a:r>
            <a:r>
              <a:rPr lang="en-US" sz="1800" dirty="0" smtClean="0"/>
              <a:t>to airborne particulate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Library built out in 4-frame sections called Cooling Zones</a:t>
            </a:r>
          </a:p>
          <a:p>
            <a:pPr marL="285750" indent="-285750"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88282394"/>
      </p:ext>
    </p:extLst>
  </p:cSld>
  <p:clrMapOvr>
    <a:masterClrMapping/>
  </p:clrMapOvr>
</p:sld>
</file>

<file path=ppt/theme/theme1.xml><?xml version="1.0" encoding="utf-8"?>
<a:theme xmlns:a="http://schemas.openxmlformats.org/drawingml/2006/main" name="NERSC Theme 16:9">
  <a:themeElements>
    <a:clrScheme name="NERSC Palette">
      <a:dk1>
        <a:srgbClr val="000000"/>
      </a:dk1>
      <a:lt1>
        <a:srgbClr val="FFFFFF"/>
      </a:lt1>
      <a:dk2>
        <a:srgbClr val="194963"/>
      </a:dk2>
      <a:lt2>
        <a:srgbClr val="FEE8B4"/>
      </a:lt2>
      <a:accent1>
        <a:srgbClr val="194963"/>
      </a:accent1>
      <a:accent2>
        <a:srgbClr val="FCD235"/>
      </a:accent2>
      <a:accent3>
        <a:srgbClr val="4FA556"/>
      </a:accent3>
      <a:accent4>
        <a:srgbClr val="8E2A20"/>
      </a:accent4>
      <a:accent5>
        <a:srgbClr val="679AC3"/>
      </a:accent5>
      <a:accent6>
        <a:srgbClr val="F68B44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re_Modern_Templat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14073</TotalTime>
  <Words>1045</Words>
  <Application>Microsoft Macintosh PowerPoint</Application>
  <PresentationFormat>On-screen Show (16:9)</PresentationFormat>
  <Paragraphs>158</Paragraphs>
  <Slides>19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NERSC Theme 16:9</vt:lpstr>
      <vt:lpstr>More_Modern_Template</vt:lpstr>
      <vt:lpstr>PowerPoint Presentation</vt:lpstr>
      <vt:lpstr>NERSC: the mission HPC facility for the U.S. Department of Energy Office of Science</vt:lpstr>
      <vt:lpstr>NERSC’s storage hierarchy</vt:lpstr>
      <vt:lpstr>NERSC Data Archive</vt:lpstr>
      <vt:lpstr>Archival Data Growth</vt:lpstr>
      <vt:lpstr>PowerPoint Presentation</vt:lpstr>
      <vt:lpstr>2015 NERSC Move</vt:lpstr>
      <vt:lpstr>Archive Move Alternatives Considered</vt:lpstr>
      <vt:lpstr>TS4500 Integrated Cooling Solution</vt:lpstr>
      <vt:lpstr>TS4500 Integrated Cooling Solution</vt:lpstr>
      <vt:lpstr>PowerPoint Presentation</vt:lpstr>
      <vt:lpstr>2018 Archive move – prep and equipment moves</vt:lpstr>
      <vt:lpstr>2018 Archive move – TS4500 ingest, “SneakerNet”</vt:lpstr>
      <vt:lpstr>2019 Archive Data Migration by HPSS COS[2]</vt:lpstr>
      <vt:lpstr>Archive move – Data Loss, Lessons Learned</vt:lpstr>
      <vt:lpstr>2019 Regent Move</vt:lpstr>
      <vt:lpstr>PowerPoint Presentation</vt:lpstr>
      <vt:lpstr>Decommissioning OSF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Nick Balthaser</cp:lastModifiedBy>
  <cp:revision>109</cp:revision>
  <dcterms:modified xsi:type="dcterms:W3CDTF">2020-02-21T20:50:20Z</dcterms:modified>
</cp:coreProperties>
</file>