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yJw/Ql6oZ7+R8OdOthuhXQVYz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HelveticaNeue-bold.fntdata"/><Relationship Id="rId14" Type="http://schemas.openxmlformats.org/officeDocument/2006/relationships/slide" Target="slides/slide10.xml"/><Relationship Id="rId36" Type="http://schemas.openxmlformats.org/officeDocument/2006/relationships/font" Target="fonts/HelveticaNeue-regular.fntdata"/><Relationship Id="rId17" Type="http://schemas.openxmlformats.org/officeDocument/2006/relationships/slide" Target="slides/slide13.xml"/><Relationship Id="rId39" Type="http://schemas.openxmlformats.org/officeDocument/2006/relationships/font" Target="fonts/HelveticaNeue-boldItalic.fntdata"/><Relationship Id="rId16" Type="http://schemas.openxmlformats.org/officeDocument/2006/relationships/slide" Target="slides/slide12.xml"/><Relationship Id="rId38" Type="http://schemas.openxmlformats.org/officeDocument/2006/relationships/font" Target="fonts/HelveticaNeue-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5" name="Google Shape;17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1" name="Google Shape;18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4" name="Google Shape;204;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1" name="Google Shape;21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1" name="Google Shape;22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7" name="Google Shape;227;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8721cc8dc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721cc8dc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87107653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87107653f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87107653f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5" name="Google Shape;245;g87107653f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8721cc8dc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721cc8dc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9" name="Google Shape;259;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4" name="Google Shape;264;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5" name="Google Shape;27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1" name="Google Shape;28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 name="Google Shape;8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73f0b8cc3e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7" name="Google Shape;287;g73f0b8cc3e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73f0b8cc3e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73f0b8cc3e_2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3d576e5c7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the backfill scheduling which starts </a:t>
            </a:r>
            <a:r>
              <a:rPr lang="en-US">
                <a:solidFill>
                  <a:srgbClr val="46545C"/>
                </a:solidFill>
              </a:rPr>
              <a:t>lower priority jobs if doing so does not delay the expected start time of </a:t>
            </a:r>
            <a:r>
              <a:rPr b="1" lang="en-US">
                <a:solidFill>
                  <a:srgbClr val="46545C"/>
                </a:solidFill>
              </a:rPr>
              <a:t>any</a:t>
            </a:r>
            <a:r>
              <a:rPr lang="en-US">
                <a:solidFill>
                  <a:srgbClr val="46545C"/>
                </a:solidFill>
              </a:rPr>
              <a:t> higher priority jobs.</a:t>
            </a:r>
            <a:endParaRPr/>
          </a:p>
          <a:p>
            <a:pPr indent="0" lvl="0" marL="0" rtl="0" algn="l">
              <a:lnSpc>
                <a:spcPct val="100000"/>
              </a:lnSpc>
              <a:spcBef>
                <a:spcPts val="0"/>
              </a:spcBef>
              <a:spcAft>
                <a:spcPts val="0"/>
              </a:spcAft>
              <a:buSzPts val="1400"/>
              <a:buNone/>
            </a:pPr>
            <a:r>
              <a:t/>
            </a:r>
            <a:endParaRPr/>
          </a:p>
        </p:txBody>
      </p:sp>
      <p:sp>
        <p:nvSpPr>
          <p:cNvPr id="89" name="Google Shape;89;g73d576e5c7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0" name="Google Shape;100;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7" name="Google Shape;10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3" name="Google Shape;11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US"/>
              <a:t>NAME</a:t>
            </a:r>
            <a:endParaRPr/>
          </a:p>
          <a:p>
            <a:pPr indent="-317500" lvl="0" marL="457200" marR="0" rtl="0" algn="l">
              <a:lnSpc>
                <a:spcPct val="100000"/>
              </a:lnSpc>
              <a:spcBef>
                <a:spcPts val="0"/>
              </a:spcBef>
              <a:spcAft>
                <a:spcPts val="0"/>
              </a:spcAft>
              <a:buClr>
                <a:srgbClr val="000000"/>
              </a:buClr>
              <a:buSzPts val="1400"/>
              <a:buFont typeface="Arial"/>
              <a:buChar char="●"/>
            </a:pPr>
            <a:r>
              <a:rPr lang="en-US"/>
              <a:t>       trap -- trap signals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SYNOPSIS</a:t>
            </a:r>
            <a:endParaRPr/>
          </a:p>
          <a:p>
            <a:pPr indent="-317500" lvl="0" marL="457200" marR="0" rtl="0" algn="l">
              <a:lnSpc>
                <a:spcPct val="100000"/>
              </a:lnSpc>
              <a:spcBef>
                <a:spcPts val="0"/>
              </a:spcBef>
              <a:spcAft>
                <a:spcPts val="0"/>
              </a:spcAft>
              <a:buClr>
                <a:srgbClr val="000000"/>
              </a:buClr>
              <a:buSzPts val="1400"/>
              <a:buFont typeface="Arial"/>
              <a:buChar char="●"/>
            </a:pPr>
            <a:r>
              <a:rPr lang="en-US"/>
              <a:t>       trap n [condition...]</a:t>
            </a:r>
            <a:endParaRPr/>
          </a:p>
          <a:p>
            <a:pPr indent="-317500" lvl="0" marL="457200" marR="0" rtl="0" algn="l">
              <a:lnSpc>
                <a:spcPct val="100000"/>
              </a:lnSpc>
              <a:spcBef>
                <a:spcPts val="0"/>
              </a:spcBef>
              <a:spcAft>
                <a:spcPts val="0"/>
              </a:spcAft>
              <a:buClr>
                <a:srgbClr val="000000"/>
              </a:buClr>
              <a:buSzPts val="1400"/>
              <a:buFont typeface="Arial"/>
              <a:buChar char="●"/>
            </a:pPr>
            <a:r>
              <a:rPr lang="en-US"/>
              <a:t>       trap [action condition...]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DESCRIPTION</a:t>
            </a:r>
            <a:endParaRPr/>
          </a:p>
          <a:p>
            <a:pPr indent="-317500" lvl="0" marL="457200" marR="0" rtl="0" algn="l">
              <a:lnSpc>
                <a:spcPct val="100000"/>
              </a:lnSpc>
              <a:spcBef>
                <a:spcPts val="0"/>
              </a:spcBef>
              <a:spcAft>
                <a:spcPts val="0"/>
              </a:spcAft>
              <a:buClr>
                <a:srgbClr val="000000"/>
              </a:buClr>
              <a:buSzPts val="1400"/>
              <a:buFont typeface="Arial"/>
              <a:buChar char="●"/>
            </a:pPr>
            <a:r>
              <a:rPr lang="en-US"/>
              <a:t>       If the first operand is an unsigned decimal integer, the shell shall treat all operands as conditions, and shall reset each condition to the default value. Otherwise, if there are  oper-</a:t>
            </a:r>
            <a:endParaRPr/>
          </a:p>
          <a:p>
            <a:pPr indent="-317500" lvl="0" marL="457200" marR="0" rtl="0" algn="l">
              <a:lnSpc>
                <a:spcPct val="100000"/>
              </a:lnSpc>
              <a:spcBef>
                <a:spcPts val="0"/>
              </a:spcBef>
              <a:spcAft>
                <a:spcPts val="0"/>
              </a:spcAft>
              <a:buClr>
                <a:srgbClr val="000000"/>
              </a:buClr>
              <a:buSzPts val="1400"/>
              <a:buFont typeface="Arial"/>
              <a:buChar char="●"/>
            </a:pPr>
            <a:r>
              <a:rPr lang="en-US"/>
              <a:t>       ands, the first is treated as an action and the remaining as conditions.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If action is '-', the shell shall reset each condition to the default value. If action is null (""), the shell shall ignore each specified condition if it arises. Otherwise, the argument</a:t>
            </a:r>
            <a:endParaRPr/>
          </a:p>
          <a:p>
            <a:pPr indent="-317500" lvl="0" marL="457200" marR="0" rtl="0" algn="l">
              <a:lnSpc>
                <a:spcPct val="100000"/>
              </a:lnSpc>
              <a:spcBef>
                <a:spcPts val="0"/>
              </a:spcBef>
              <a:spcAft>
                <a:spcPts val="0"/>
              </a:spcAft>
              <a:buClr>
                <a:srgbClr val="000000"/>
              </a:buClr>
              <a:buSzPts val="1400"/>
              <a:buFont typeface="Arial"/>
              <a:buChar char="●"/>
            </a:pPr>
            <a:r>
              <a:rPr lang="en-US"/>
              <a:t>       action shall be read and executed by the shell when one of the corresponding conditions arises. The action of trap shall override a previous action (either default action or one  explic-</a:t>
            </a:r>
            <a:endParaRPr/>
          </a:p>
          <a:p>
            <a:pPr indent="-317500" lvl="0" marL="457200" marR="0" rtl="0" algn="l">
              <a:lnSpc>
                <a:spcPct val="100000"/>
              </a:lnSpc>
              <a:spcBef>
                <a:spcPts val="0"/>
              </a:spcBef>
              <a:spcAft>
                <a:spcPts val="0"/>
              </a:spcAft>
              <a:buClr>
                <a:srgbClr val="000000"/>
              </a:buClr>
              <a:buSzPts val="1400"/>
              <a:buFont typeface="Arial"/>
              <a:buChar char="●"/>
            </a:pPr>
            <a:r>
              <a:rPr lang="en-US"/>
              <a:t>       itly set). The value of "$?" after the trap action completes shall be the value it had before trap was invoked.</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The  condition  can be EXIT, 0 (equivalent to EXIT), or a signal specified using a symbolic name, without the SIG prefix, as listed in the tables of signal names in the &lt;signal.h&gt; header</a:t>
            </a:r>
            <a:endParaRPr/>
          </a:p>
          <a:p>
            <a:pPr indent="-317500" lvl="0" marL="457200" marR="0" rtl="0" algn="l">
              <a:lnSpc>
                <a:spcPct val="100000"/>
              </a:lnSpc>
              <a:spcBef>
                <a:spcPts val="0"/>
              </a:spcBef>
              <a:spcAft>
                <a:spcPts val="0"/>
              </a:spcAft>
              <a:buClr>
                <a:srgbClr val="000000"/>
              </a:buClr>
              <a:buSzPts val="1400"/>
              <a:buFont typeface="Arial"/>
              <a:buChar char="●"/>
            </a:pPr>
            <a:r>
              <a:rPr lang="en-US"/>
              <a:t>       defined in the Base Definitions volume of POSIX.1-2008, Chapter 13, Headers; for example, HUP, INT, QUIT, TERM. Implementations may permit names with the SIG prefix  or  ignore  case  in</a:t>
            </a:r>
            <a:endParaRPr/>
          </a:p>
          <a:p>
            <a:pPr indent="-317500" lvl="0" marL="457200" marR="0" rtl="0" algn="l">
              <a:lnSpc>
                <a:spcPct val="100000"/>
              </a:lnSpc>
              <a:spcBef>
                <a:spcPts val="0"/>
              </a:spcBef>
              <a:spcAft>
                <a:spcPts val="0"/>
              </a:spcAft>
              <a:buClr>
                <a:srgbClr val="000000"/>
              </a:buClr>
              <a:buSzPts val="1400"/>
              <a:buFont typeface="Arial"/>
              <a:buChar char="●"/>
            </a:pPr>
            <a:r>
              <a:rPr lang="en-US"/>
              <a:t>       signal names as an extension. Setting a trap for SIGKILL or SIGSTOP produces undefined results.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The environment in which the shell executes a trap on EXIT shall be identical to the environment immediately after the last command executed before the trap on EXIT was taken.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Each time trap is invoked, the action argument shall be processed in a manner equivalent to:</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eval action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Signals  that  were ignored on entry to a non-interactive shell cannot be trapped or reset, although no error need be reported when attempting to do so. An interactive shell may reset or</a:t>
            </a:r>
            <a:endParaRPr/>
          </a:p>
          <a:p>
            <a:pPr indent="-317500" lvl="0" marL="457200" marR="0" rtl="0" algn="l">
              <a:lnSpc>
                <a:spcPct val="100000"/>
              </a:lnSpc>
              <a:spcBef>
                <a:spcPts val="0"/>
              </a:spcBef>
              <a:spcAft>
                <a:spcPts val="0"/>
              </a:spcAft>
              <a:buClr>
                <a:srgbClr val="000000"/>
              </a:buClr>
              <a:buSzPts val="1400"/>
              <a:buFont typeface="Arial"/>
              <a:buChar char="●"/>
            </a:pPr>
            <a:r>
              <a:rPr lang="en-US"/>
              <a:t>       catch signals ignored on entry. Traps shall remain in place for a given shell until explicitly changed with another trap command.</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When a subshell is entered, traps that are not being ignored shall be set to the default actions, except in the case of a command substitution containing only a single trap command, when</a:t>
            </a:r>
            <a:endParaRPr/>
          </a:p>
          <a:p>
            <a:pPr indent="-317500" lvl="0" marL="457200" marR="0" rtl="0" algn="l">
              <a:lnSpc>
                <a:spcPct val="100000"/>
              </a:lnSpc>
              <a:spcBef>
                <a:spcPts val="0"/>
              </a:spcBef>
              <a:spcAft>
                <a:spcPts val="0"/>
              </a:spcAft>
              <a:buClr>
                <a:srgbClr val="000000"/>
              </a:buClr>
              <a:buSzPts val="1400"/>
              <a:buFont typeface="Arial"/>
              <a:buChar char="●"/>
            </a:pPr>
            <a:r>
              <a:rPr lang="en-US"/>
              <a:t>       the  traps need not be altered. Implementations may check for this case using only lexical analysis; for example, if `trap` and $( trap -- ) do not alter the traps in the subshell, cases</a:t>
            </a:r>
            <a:endParaRPr/>
          </a:p>
          <a:p>
            <a:pPr indent="-317500" lvl="0" marL="457200" marR="0" rtl="0" algn="l">
              <a:lnSpc>
                <a:spcPct val="100000"/>
              </a:lnSpc>
              <a:spcBef>
                <a:spcPts val="0"/>
              </a:spcBef>
              <a:spcAft>
                <a:spcPts val="0"/>
              </a:spcAft>
              <a:buClr>
                <a:srgbClr val="000000"/>
              </a:buClr>
              <a:buSzPts val="1400"/>
              <a:buFont typeface="Arial"/>
              <a:buChar char="●"/>
            </a:pPr>
            <a:r>
              <a:rPr lang="en-US"/>
              <a:t>       such as assigning var=trap and then using $($var) may still alter them. This does not imply that the trap command cannot be used within the subshell to set new traps.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The trap command with no operands shall write to standard output a list of commands associated with each condition. If the command is executed in a subshell, the implementation does  not</a:t>
            </a:r>
            <a:endParaRPr/>
          </a:p>
          <a:p>
            <a:pPr indent="-317500" lvl="0" marL="457200" marR="0" rtl="0" algn="l">
              <a:lnSpc>
                <a:spcPct val="100000"/>
              </a:lnSpc>
              <a:spcBef>
                <a:spcPts val="0"/>
              </a:spcBef>
              <a:spcAft>
                <a:spcPts val="0"/>
              </a:spcAft>
              <a:buClr>
                <a:srgbClr val="000000"/>
              </a:buClr>
              <a:buSzPts val="1400"/>
              <a:buFont typeface="Arial"/>
              <a:buChar char="●"/>
            </a:pPr>
            <a:r>
              <a:rPr lang="en-US"/>
              <a:t>       perform the optional check described above for a command substitution containing only a single trap command, and no trap commands with operands have been executed since entry to the sub-</a:t>
            </a:r>
            <a:endParaRPr/>
          </a:p>
          <a:p>
            <a:pPr indent="-317500" lvl="0" marL="457200" marR="0" rtl="0" algn="l">
              <a:lnSpc>
                <a:spcPct val="100000"/>
              </a:lnSpc>
              <a:spcBef>
                <a:spcPts val="0"/>
              </a:spcBef>
              <a:spcAft>
                <a:spcPts val="0"/>
              </a:spcAft>
              <a:buClr>
                <a:srgbClr val="000000"/>
              </a:buClr>
              <a:buSzPts val="1400"/>
              <a:buFont typeface="Arial"/>
              <a:buChar char="●"/>
            </a:pPr>
            <a:r>
              <a:rPr lang="en-US"/>
              <a:t>       shell, the list shall contain the commands that were associated with each condition immediately before the subshell environment was entered.  Otherwise, the list shall contain  the  com-</a:t>
            </a:r>
            <a:endParaRPr/>
          </a:p>
          <a:p>
            <a:pPr indent="-317500" lvl="0" marL="457200" marR="0" rtl="0" algn="l">
              <a:lnSpc>
                <a:spcPct val="100000"/>
              </a:lnSpc>
              <a:spcBef>
                <a:spcPts val="0"/>
              </a:spcBef>
              <a:spcAft>
                <a:spcPts val="0"/>
              </a:spcAft>
              <a:buClr>
                <a:srgbClr val="000000"/>
              </a:buClr>
              <a:buSzPts val="1400"/>
              <a:buFont typeface="Arial"/>
              <a:buChar char="●"/>
            </a:pPr>
            <a:r>
              <a:rPr lang="en-US"/>
              <a:t>       mands currently associated with each condition. The format shall be: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"trap -- %s %s ...\n", &lt;action&gt;, &lt;condition&gt;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The shell shall format the output, including the proper use of quoting, so that it is suitable for reinput to the shell as commands that achieve the same trapping results. For example: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US"/>
              <a:t>           save_traps=$(trap)</a:t>
            </a:r>
            <a:endParaRPr/>
          </a:p>
          <a:p>
            <a:pPr indent="-317500" lvl="0" marL="457200" marR="0" rtl="0" algn="l">
              <a:lnSpc>
                <a:spcPct val="100000"/>
              </a:lnSpc>
              <a:spcBef>
                <a:spcPts val="0"/>
              </a:spcBef>
              <a:spcAft>
                <a:spcPts val="0"/>
              </a:spcAft>
              <a:buClr>
                <a:srgbClr val="000000"/>
              </a:buClr>
              <a:buSzPts val="1400"/>
              <a:buFont typeface="Arial"/>
              <a:buChar char="●"/>
            </a:pPr>
            <a:r>
              <a:rPr lang="en-US"/>
              <a:t>           ...</a:t>
            </a:r>
            <a:endParaRPr/>
          </a:p>
          <a:p>
            <a:pPr indent="-317500" lvl="0" marL="457200" marR="0" rtl="0" algn="l">
              <a:lnSpc>
                <a:spcPct val="100000"/>
              </a:lnSpc>
              <a:spcBef>
                <a:spcPts val="0"/>
              </a:spcBef>
              <a:spcAft>
                <a:spcPts val="0"/>
              </a:spcAft>
              <a:buClr>
                <a:srgbClr val="000000"/>
              </a:buClr>
              <a:buSzPts val="1400"/>
              <a:buFont typeface="Arial"/>
              <a:buChar char="●"/>
            </a:pPr>
            <a:r>
              <a:rPr lang="en-US"/>
              <a:t>           eval "$save_traps"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jpg"/><Relationship Id="rId4" Type="http://schemas.openxmlformats.org/officeDocument/2006/relationships/image" Target="../media/image1.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48"/>
          <p:cNvSpPr txBox="1"/>
          <p:nvPr>
            <p:ph type="ctrTitle"/>
          </p:nvPr>
        </p:nvSpPr>
        <p:spPr>
          <a:xfrm>
            <a:off x="4" y="144300"/>
            <a:ext cx="4596300" cy="242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5200"/>
              <a:buNone/>
              <a:defRPr sz="52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8"/>
          <p:cNvSpPr txBox="1"/>
          <p:nvPr>
            <p:ph idx="1" type="subTitle"/>
          </p:nvPr>
        </p:nvSpPr>
        <p:spPr>
          <a:xfrm>
            <a:off x="4777950" y="3822825"/>
            <a:ext cx="4243200" cy="112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ignersclogo.png" id="13" name="Google Shape;13;p48"/>
          <p:cNvPicPr preferRelativeResize="0"/>
          <p:nvPr/>
        </p:nvPicPr>
        <p:blipFill rotWithShape="1">
          <a:blip r:embed="rId3">
            <a:alphaModFix/>
          </a:blip>
          <a:srcRect b="0" l="0" r="0" t="0"/>
          <a:stretch/>
        </p:blipFill>
        <p:spPr>
          <a:xfrm>
            <a:off x="7255000" y="238175"/>
            <a:ext cx="1528276" cy="527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 name="Shape 14"/>
        <p:cNvGrpSpPr/>
        <p:nvPr/>
      </p:nvGrpSpPr>
      <p:grpSpPr>
        <a:xfrm>
          <a:off x="0" y="0"/>
          <a:ext cx="0" cy="0"/>
          <a:chOff x="0" y="0"/>
          <a:chExt cx="0" cy="0"/>
        </a:xfrm>
      </p:grpSpPr>
      <p:sp>
        <p:nvSpPr>
          <p:cNvPr id="15" name="Google Shape;15;p49"/>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9"/>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49"/>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lvl1pPr indent="-381000" lvl="0" marL="457200" algn="l">
              <a:lnSpc>
                <a:spcPct val="120000"/>
              </a:lnSpc>
              <a:spcBef>
                <a:spcPts val="0"/>
              </a:spcBef>
              <a:spcAft>
                <a:spcPts val="0"/>
              </a:spcAft>
              <a:buSzPts val="2400"/>
              <a:buChar char="●"/>
              <a:defRPr sz="2000"/>
            </a:lvl1pPr>
            <a:lvl2pPr indent="-342900" lvl="1" marL="914400" algn="l">
              <a:lnSpc>
                <a:spcPct val="120000"/>
              </a:lnSpc>
              <a:spcBef>
                <a:spcPts val="200"/>
              </a:spcBef>
              <a:spcAft>
                <a:spcPts val="0"/>
              </a:spcAft>
              <a:buSzPts val="1800"/>
              <a:buChar char="○"/>
              <a:defRPr sz="1600"/>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ubtitle Slide">
  <p:cSld name="1_Subtitle Slide">
    <p:spTree>
      <p:nvGrpSpPr>
        <p:cNvPr id="19" name="Shape 19"/>
        <p:cNvGrpSpPr/>
        <p:nvPr/>
      </p:nvGrpSpPr>
      <p:grpSpPr>
        <a:xfrm>
          <a:off x="0" y="0"/>
          <a:ext cx="0" cy="0"/>
          <a:chOff x="0" y="0"/>
          <a:chExt cx="0" cy="0"/>
        </a:xfrm>
      </p:grpSpPr>
      <p:sp>
        <p:nvSpPr>
          <p:cNvPr id="20" name="Google Shape;20;p50"/>
          <p:cNvSpPr/>
          <p:nvPr/>
        </p:nvSpPr>
        <p:spPr>
          <a:xfrm>
            <a:off x="274564" y="1060176"/>
            <a:ext cx="6404872" cy="1529335"/>
          </a:xfrm>
          <a:prstGeom prst="rect">
            <a:avLst/>
          </a:prstGeom>
          <a:solidFill>
            <a:srgbClr val="1C49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1" name="Google Shape;21;p50"/>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sz="27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descr="DOE LOGO" id="22" name="Google Shape;22;p50"/>
          <p:cNvPicPr preferRelativeResize="0"/>
          <p:nvPr/>
        </p:nvPicPr>
        <p:blipFill rotWithShape="1">
          <a:blip r:embed="rId2">
            <a:alphaModFix/>
          </a:blip>
          <a:srcRect b="19328" l="0" r="0" t="0"/>
          <a:stretch/>
        </p:blipFill>
        <p:spPr>
          <a:xfrm>
            <a:off x="247292" y="4708251"/>
            <a:ext cx="2209800" cy="377473"/>
          </a:xfrm>
          <a:prstGeom prst="rect">
            <a:avLst/>
          </a:prstGeom>
          <a:noFill/>
          <a:ln>
            <a:noFill/>
          </a:ln>
        </p:spPr>
      </p:pic>
      <p:sp>
        <p:nvSpPr>
          <p:cNvPr id="23" name="Google Shape;23;p50"/>
          <p:cNvSpPr txBox="1"/>
          <p:nvPr>
            <p:ph idx="11" type="ftr"/>
          </p:nvPr>
        </p:nvSpPr>
        <p:spPr>
          <a:xfrm>
            <a:off x="5239928" y="4776604"/>
            <a:ext cx="2864157" cy="273844"/>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11476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50"/>
          <p:cNvSpPr txBox="1"/>
          <p:nvPr>
            <p:ph idx="12" type="sldNum"/>
          </p:nvPr>
        </p:nvSpPr>
        <p:spPr>
          <a:xfrm>
            <a:off x="4116656" y="4776604"/>
            <a:ext cx="925708"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114766"/>
                </a:solidFill>
                <a:latin typeface="Arial"/>
                <a:ea typeface="Arial"/>
                <a:cs typeface="Arial"/>
                <a:sym typeface="Arial"/>
              </a:defRPr>
            </a:lvl9pPr>
          </a:lstStyle>
          <a:p>
            <a:pPr indent="0" lvl="0" marL="0" rtl="0" algn="ctr">
              <a:spcBef>
                <a:spcPts val="0"/>
              </a:spcBef>
              <a:spcAft>
                <a:spcPts val="0"/>
              </a:spcAft>
              <a:buNone/>
            </a:pPr>
            <a:r>
              <a:rPr lang="en-US"/>
              <a:t>- </a:t>
            </a:r>
            <a:fld id="{00000000-1234-1234-1234-123412341234}" type="slidenum">
              <a:rPr lang="en-US"/>
              <a:t>‹#›</a:t>
            </a:fld>
            <a:r>
              <a:rPr lang="en-US"/>
              <a:t> -</a:t>
            </a:r>
            <a:endParaRPr sz="1000">
              <a:solidFill>
                <a:schemeClr val="dk2"/>
              </a:solidFill>
            </a:endParaRPr>
          </a:p>
        </p:txBody>
      </p:sp>
      <p:sp>
        <p:nvSpPr>
          <p:cNvPr id="25" name="Google Shape;25;p50"/>
          <p:cNvSpPr txBox="1"/>
          <p:nvPr/>
        </p:nvSpPr>
        <p:spPr>
          <a:xfrm>
            <a:off x="1983841" y="2857958"/>
            <a:ext cx="4214812" cy="350878"/>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rgbClr val="888888"/>
              </a:buClr>
              <a:buSzPts val="1050"/>
              <a:buFont typeface="Arial"/>
              <a:buNone/>
            </a:pPr>
            <a:r>
              <a:t/>
            </a:r>
            <a:endParaRPr b="1" i="0" sz="1050" u="none" cap="none" strike="noStrike">
              <a:solidFill>
                <a:srgbClr val="888888"/>
              </a:solidFill>
              <a:latin typeface="Arial"/>
              <a:ea typeface="Arial"/>
              <a:cs typeface="Arial"/>
              <a:sym typeface="Arial"/>
            </a:endParaRPr>
          </a:p>
        </p:txBody>
      </p:sp>
      <p:sp>
        <p:nvSpPr>
          <p:cNvPr id="26" name="Google Shape;26;p50"/>
          <p:cNvSpPr txBox="1"/>
          <p:nvPr/>
        </p:nvSpPr>
        <p:spPr>
          <a:xfrm>
            <a:off x="1983841" y="1786717"/>
            <a:ext cx="6586999" cy="700088"/>
          </a:xfrm>
          <a:prstGeom prst="rect">
            <a:avLst/>
          </a:prstGeom>
          <a:noFill/>
          <a:ln>
            <a:noFill/>
          </a:ln>
        </p:spPr>
        <p:txBody>
          <a:bodyPr anchorCtr="0" anchor="ctr" bIns="0" lIns="68575" spcFirstLastPara="1" rIns="68575" wrap="square" tIns="0">
            <a:norm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lt2"/>
              </a:solidFill>
              <a:latin typeface="Helvetica Neue"/>
              <a:ea typeface="Helvetica Neue"/>
              <a:cs typeface="Helvetica Neue"/>
              <a:sym typeface="Helvetica Neue"/>
            </a:endParaRPr>
          </a:p>
        </p:txBody>
      </p:sp>
      <p:pic>
        <p:nvPicPr>
          <p:cNvPr id="27" name="Google Shape;27;p50"/>
          <p:cNvPicPr preferRelativeResize="0"/>
          <p:nvPr/>
        </p:nvPicPr>
        <p:blipFill rotWithShape="1">
          <a:blip r:embed="rId3">
            <a:alphaModFix/>
          </a:blip>
          <a:srcRect b="0" l="-895" r="-893" t="0"/>
          <a:stretch/>
        </p:blipFill>
        <p:spPr>
          <a:xfrm>
            <a:off x="3534123" y="2666777"/>
            <a:ext cx="1004970" cy="716944"/>
          </a:xfrm>
          <a:prstGeom prst="rect">
            <a:avLst/>
          </a:prstGeom>
          <a:noFill/>
          <a:ln>
            <a:noFill/>
          </a:ln>
        </p:spPr>
      </p:pic>
      <p:pic>
        <p:nvPicPr>
          <p:cNvPr id="28" name="Google Shape;28;p50"/>
          <p:cNvPicPr preferRelativeResize="0"/>
          <p:nvPr/>
        </p:nvPicPr>
        <p:blipFill rotWithShape="1">
          <a:blip r:embed="rId4">
            <a:alphaModFix/>
          </a:blip>
          <a:srcRect b="0" l="0" r="0" t="0"/>
          <a:stretch/>
        </p:blipFill>
        <p:spPr>
          <a:xfrm>
            <a:off x="7884814" y="2666777"/>
            <a:ext cx="955924" cy="716944"/>
          </a:xfrm>
          <a:prstGeom prst="rect">
            <a:avLst/>
          </a:prstGeom>
          <a:noFill/>
          <a:ln>
            <a:noFill/>
          </a:ln>
        </p:spPr>
      </p:pic>
      <p:pic>
        <p:nvPicPr>
          <p:cNvPr id="29" name="Google Shape;29;p50"/>
          <p:cNvPicPr preferRelativeResize="0"/>
          <p:nvPr/>
        </p:nvPicPr>
        <p:blipFill rotWithShape="1">
          <a:blip r:embed="rId5">
            <a:alphaModFix/>
          </a:blip>
          <a:srcRect b="0" l="0" r="0" t="0"/>
          <a:stretch/>
        </p:blipFill>
        <p:spPr>
          <a:xfrm>
            <a:off x="5717870" y="2662544"/>
            <a:ext cx="961567" cy="721176"/>
          </a:xfrm>
          <a:prstGeom prst="rect">
            <a:avLst/>
          </a:prstGeom>
          <a:noFill/>
          <a:ln>
            <a:noFill/>
          </a:ln>
        </p:spPr>
      </p:pic>
      <p:pic>
        <p:nvPicPr>
          <p:cNvPr id="30" name="Google Shape;30;p50"/>
          <p:cNvPicPr preferRelativeResize="0"/>
          <p:nvPr/>
        </p:nvPicPr>
        <p:blipFill rotWithShape="1">
          <a:blip r:embed="rId6">
            <a:alphaModFix/>
          </a:blip>
          <a:srcRect b="0" l="-467" r="-467" t="0"/>
          <a:stretch/>
        </p:blipFill>
        <p:spPr>
          <a:xfrm>
            <a:off x="6783338" y="1060175"/>
            <a:ext cx="2057400" cy="1529334"/>
          </a:xfrm>
          <a:prstGeom prst="rect">
            <a:avLst/>
          </a:prstGeom>
          <a:noFill/>
          <a:ln>
            <a:noFill/>
          </a:ln>
        </p:spPr>
      </p:pic>
      <p:pic>
        <p:nvPicPr>
          <p:cNvPr id="31" name="Google Shape;31;p50"/>
          <p:cNvPicPr preferRelativeResize="0"/>
          <p:nvPr/>
        </p:nvPicPr>
        <p:blipFill rotWithShape="1">
          <a:blip r:embed="rId7">
            <a:alphaModFix/>
          </a:blip>
          <a:srcRect b="0" l="-467" r="-467" t="0"/>
          <a:stretch/>
        </p:blipFill>
        <p:spPr>
          <a:xfrm>
            <a:off x="4643122" y="2662544"/>
            <a:ext cx="970192" cy="721176"/>
          </a:xfrm>
          <a:prstGeom prst="rect">
            <a:avLst/>
          </a:prstGeom>
          <a:noFill/>
          <a:ln>
            <a:noFill/>
          </a:ln>
        </p:spPr>
      </p:pic>
      <p:pic>
        <p:nvPicPr>
          <p:cNvPr descr="m152_Ott_s271115_snap.png" id="32" name="Google Shape;32;p50"/>
          <p:cNvPicPr preferRelativeResize="0"/>
          <p:nvPr/>
        </p:nvPicPr>
        <p:blipFill rotWithShape="1">
          <a:blip r:embed="rId8">
            <a:alphaModFix/>
          </a:blip>
          <a:srcRect b="0" l="0" r="0" t="0"/>
          <a:stretch/>
        </p:blipFill>
        <p:spPr>
          <a:xfrm>
            <a:off x="6793678" y="2662544"/>
            <a:ext cx="960120" cy="721176"/>
          </a:xfrm>
          <a:prstGeom prst="rect">
            <a:avLst/>
          </a:prstGeom>
          <a:noFill/>
          <a:ln>
            <a:noFill/>
          </a:ln>
        </p:spPr>
      </p:pic>
      <p:pic>
        <p:nvPicPr>
          <p:cNvPr descr="LBNL_Logo-Full.png" id="33" name="Google Shape;33;p50"/>
          <p:cNvPicPr preferRelativeResize="0"/>
          <p:nvPr/>
        </p:nvPicPr>
        <p:blipFill rotWithShape="1">
          <a:blip r:embed="rId9">
            <a:alphaModFix/>
          </a:blip>
          <a:srcRect b="0" l="0" r="0" t="0"/>
          <a:stretch/>
        </p:blipFill>
        <p:spPr>
          <a:xfrm>
            <a:off x="8227394" y="4707920"/>
            <a:ext cx="590020" cy="377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52"/>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2"/>
          <p:cNvSpPr/>
          <p:nvPr/>
        </p:nvSpPr>
        <p:spPr>
          <a:xfrm>
            <a:off x="0" y="4468800"/>
            <a:ext cx="9144000" cy="674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ignersclogo.png" id="38" name="Google Shape;38;p52"/>
          <p:cNvPicPr preferRelativeResize="0"/>
          <p:nvPr/>
        </p:nvPicPr>
        <p:blipFill rotWithShape="1">
          <a:blip r:embed="rId2">
            <a:alphaModFix/>
          </a:blip>
          <a:srcRect b="0" l="0" r="0" t="0"/>
          <a:stretch/>
        </p:blipFill>
        <p:spPr>
          <a:xfrm>
            <a:off x="7549250" y="85150"/>
            <a:ext cx="1528276" cy="527424"/>
          </a:xfrm>
          <a:prstGeom prst="rect">
            <a:avLst/>
          </a:prstGeom>
          <a:noFill/>
          <a:ln>
            <a:noFill/>
          </a:ln>
        </p:spPr>
      </p:pic>
      <p:pic>
        <p:nvPicPr>
          <p:cNvPr descr="Untitled.png" id="39" name="Google Shape;39;p52"/>
          <p:cNvPicPr preferRelativeResize="0"/>
          <p:nvPr/>
        </p:nvPicPr>
        <p:blipFill rotWithShape="1">
          <a:blip r:embed="rId3">
            <a:alphaModFix/>
          </a:blip>
          <a:srcRect b="0" l="0" r="0" t="0"/>
          <a:stretch/>
        </p:blipFill>
        <p:spPr>
          <a:xfrm>
            <a:off x="128875" y="4542438"/>
            <a:ext cx="2233800" cy="527425"/>
          </a:xfrm>
          <a:prstGeom prst="rect">
            <a:avLst/>
          </a:prstGeom>
          <a:noFill/>
          <a:ln>
            <a:noFill/>
          </a:ln>
        </p:spPr>
      </p:pic>
      <p:pic>
        <p:nvPicPr>
          <p:cNvPr descr="Untitled.png" id="40" name="Google Shape;40;p52"/>
          <p:cNvPicPr preferRelativeResize="0"/>
          <p:nvPr/>
        </p:nvPicPr>
        <p:blipFill rotWithShape="1">
          <a:blip r:embed="rId4">
            <a:alphaModFix/>
          </a:blip>
          <a:srcRect b="0" l="0" r="0" t="0"/>
          <a:stretch/>
        </p:blipFill>
        <p:spPr>
          <a:xfrm>
            <a:off x="6572375" y="4578525"/>
            <a:ext cx="2448775" cy="455275"/>
          </a:xfrm>
          <a:prstGeom prst="rect">
            <a:avLst/>
          </a:prstGeom>
          <a:noFill/>
          <a:ln>
            <a:noFill/>
          </a:ln>
        </p:spPr>
      </p:pic>
      <p:sp>
        <p:nvSpPr>
          <p:cNvPr id="41" name="Google Shape;41;p52"/>
          <p:cNvSpPr txBox="1"/>
          <p:nvPr>
            <p:ph type="title"/>
          </p:nvPr>
        </p:nvSpPr>
        <p:spPr>
          <a:xfrm>
            <a:off x="159300" y="64025"/>
            <a:ext cx="7389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2" name="Shape 42"/>
        <p:cNvGrpSpPr/>
        <p:nvPr/>
      </p:nvGrpSpPr>
      <p:grpSpPr>
        <a:xfrm>
          <a:off x="0" y="0"/>
          <a:ext cx="0" cy="0"/>
          <a:chOff x="0" y="0"/>
          <a:chExt cx="0" cy="0"/>
        </a:xfrm>
      </p:grpSpPr>
      <p:sp>
        <p:nvSpPr>
          <p:cNvPr id="43" name="Google Shape;43;p5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4" name="Google Shape;44;p5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5" name="Google Shape;45;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5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p5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5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1" name="Google Shape;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5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5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81000" lvl="0" marL="457200" algn="ctr">
              <a:lnSpc>
                <a:spcPct val="115000"/>
              </a:lnSpc>
              <a:spcBef>
                <a:spcPts val="0"/>
              </a:spcBef>
              <a:spcAft>
                <a:spcPts val="0"/>
              </a:spcAft>
              <a:buSzPts val="2400"/>
              <a:buChar char="●"/>
              <a:defRPr/>
            </a:lvl1pPr>
            <a:lvl2pPr indent="-342900" lvl="1" marL="914400" algn="ctr">
              <a:lnSpc>
                <a:spcPct val="115000"/>
              </a:lnSpc>
              <a:spcBef>
                <a:spcPts val="1600"/>
              </a:spcBef>
              <a:spcAft>
                <a:spcPts val="0"/>
              </a:spcAft>
              <a:buSzPts val="18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5" name="Google Shape;55;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56"/>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6"/>
          <p:cNvSpPr/>
          <p:nvPr/>
        </p:nvSpPr>
        <p:spPr>
          <a:xfrm>
            <a:off x="0" y="4468800"/>
            <a:ext cx="9144000" cy="674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ignersclogo.png" id="60" name="Google Shape;60;p56"/>
          <p:cNvPicPr preferRelativeResize="0"/>
          <p:nvPr/>
        </p:nvPicPr>
        <p:blipFill rotWithShape="1">
          <a:blip r:embed="rId2">
            <a:alphaModFix/>
          </a:blip>
          <a:srcRect b="0" l="0" r="0" t="0"/>
          <a:stretch/>
        </p:blipFill>
        <p:spPr>
          <a:xfrm>
            <a:off x="7549250" y="85150"/>
            <a:ext cx="1528276" cy="527424"/>
          </a:xfrm>
          <a:prstGeom prst="rect">
            <a:avLst/>
          </a:prstGeom>
          <a:noFill/>
          <a:ln>
            <a:noFill/>
          </a:ln>
        </p:spPr>
      </p:pic>
      <p:pic>
        <p:nvPicPr>
          <p:cNvPr descr="Untitled.png" id="61" name="Google Shape;61;p56"/>
          <p:cNvPicPr preferRelativeResize="0"/>
          <p:nvPr/>
        </p:nvPicPr>
        <p:blipFill rotWithShape="1">
          <a:blip r:embed="rId3">
            <a:alphaModFix/>
          </a:blip>
          <a:srcRect b="0" l="0" r="0" t="0"/>
          <a:stretch/>
        </p:blipFill>
        <p:spPr>
          <a:xfrm>
            <a:off x="128875" y="4542438"/>
            <a:ext cx="2233800" cy="527425"/>
          </a:xfrm>
          <a:prstGeom prst="rect">
            <a:avLst/>
          </a:prstGeom>
          <a:noFill/>
          <a:ln>
            <a:noFill/>
          </a:ln>
        </p:spPr>
      </p:pic>
      <p:pic>
        <p:nvPicPr>
          <p:cNvPr descr="Untitled.png" id="62" name="Google Shape;62;p56"/>
          <p:cNvPicPr preferRelativeResize="0"/>
          <p:nvPr/>
        </p:nvPicPr>
        <p:blipFill rotWithShape="1">
          <a:blip r:embed="rId4">
            <a:alphaModFix/>
          </a:blip>
          <a:srcRect b="0" l="0" r="0" t="0"/>
          <a:stretch/>
        </p:blipFill>
        <p:spPr>
          <a:xfrm>
            <a:off x="6572375" y="4578525"/>
            <a:ext cx="2448775" cy="455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and Content">
  <p:cSld name="4_Title and Content">
    <p:spTree>
      <p:nvGrpSpPr>
        <p:cNvPr id="63" name="Shape 63"/>
        <p:cNvGrpSpPr/>
        <p:nvPr/>
      </p:nvGrpSpPr>
      <p:grpSpPr>
        <a:xfrm>
          <a:off x="0" y="0"/>
          <a:ext cx="0" cy="0"/>
          <a:chOff x="0" y="0"/>
          <a:chExt cx="0" cy="0"/>
        </a:xfrm>
      </p:grpSpPr>
      <p:sp>
        <p:nvSpPr>
          <p:cNvPr id="64" name="Google Shape;64;p57"/>
          <p:cNvSpPr txBox="1"/>
          <p:nvPr>
            <p:ph type="title"/>
          </p:nvPr>
        </p:nvSpPr>
        <p:spPr>
          <a:xfrm>
            <a:off x="360341" y="134901"/>
            <a:ext cx="8457000" cy="57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14766"/>
              </a:buClr>
              <a:buSzPts val="2400"/>
              <a:buNone/>
              <a:defRPr b="1" sz="2400">
                <a:solidFill>
                  <a:srgbClr val="114766"/>
                </a:solidFill>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p57"/>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420"/>
              </a:spcBef>
              <a:spcAft>
                <a:spcPts val="0"/>
              </a:spcAft>
              <a:buClr>
                <a:srgbClr val="114766"/>
              </a:buClr>
              <a:buSzPts val="2400"/>
              <a:buFont typeface="Arial"/>
              <a:buChar char="•"/>
              <a:defRPr sz="1800">
                <a:solidFill>
                  <a:srgbClr val="114766"/>
                </a:solidFill>
                <a:latin typeface="Helvetica Neue"/>
                <a:ea typeface="Helvetica Neue"/>
                <a:cs typeface="Helvetica Neue"/>
                <a:sym typeface="Helvetica Neue"/>
              </a:defRPr>
            </a:lvl1pPr>
            <a:lvl2pPr indent="-342900" lvl="1" marL="914400" algn="l">
              <a:lnSpc>
                <a:spcPct val="115000"/>
              </a:lnSpc>
              <a:spcBef>
                <a:spcPts val="360"/>
              </a:spcBef>
              <a:spcAft>
                <a:spcPts val="0"/>
              </a:spcAft>
              <a:buClr>
                <a:srgbClr val="114766"/>
              </a:buClr>
              <a:buSzPts val="1800"/>
              <a:buFont typeface="Helvetica Neue"/>
              <a:buChar char="–"/>
              <a:defRPr sz="1350">
                <a:solidFill>
                  <a:srgbClr val="114766"/>
                </a:solidFill>
                <a:latin typeface="Helvetica Neue"/>
                <a:ea typeface="Helvetica Neue"/>
                <a:cs typeface="Helvetica Neue"/>
                <a:sym typeface="Helvetica Neue"/>
              </a:defRPr>
            </a:lvl2pPr>
            <a:lvl3pPr indent="-317500" lvl="2" marL="13716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3pPr>
            <a:lvl4pPr indent="-317500" lvl="3" marL="18288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4pPr>
            <a:lvl5pPr indent="-317500" lvl="4" marL="22860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5pPr>
            <a:lvl6pPr indent="-317500" lvl="5" marL="27432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6pPr>
            <a:lvl7pPr indent="-317500" lvl="6" marL="32004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7pPr>
            <a:lvl8pPr indent="-317500" lvl="7" marL="36576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8pPr>
            <a:lvl9pPr indent="-317500" lvl="8" marL="4114800" algn="l">
              <a:lnSpc>
                <a:spcPct val="115000"/>
              </a:lnSpc>
              <a:spcBef>
                <a:spcPts val="300"/>
              </a:spcBef>
              <a:spcAft>
                <a:spcPts val="1600"/>
              </a:spcAft>
              <a:buClr>
                <a:srgbClr val="114766"/>
              </a:buClr>
              <a:buSzPts val="1400"/>
              <a:buFont typeface="Helvetica Neue"/>
              <a:buChar char="•"/>
              <a:defRPr>
                <a:solidFill>
                  <a:srgbClr val="114766"/>
                </a:solidFill>
                <a:latin typeface="Helvetica Neue"/>
                <a:ea typeface="Helvetica Neue"/>
                <a:cs typeface="Helvetica Neue"/>
                <a:sym typeface="Helvetica Neue"/>
              </a:defRPr>
            </a:lvl9pPr>
          </a:lstStyle>
          <a:p/>
        </p:txBody>
      </p:sp>
      <p:cxnSp>
        <p:nvCxnSpPr>
          <p:cNvPr id="66" name="Google Shape;66;p57"/>
          <p:cNvCxnSpPr/>
          <p:nvPr/>
        </p:nvCxnSpPr>
        <p:spPr>
          <a:xfrm flipH="1" rot="10800000">
            <a:off x="360341" y="774780"/>
            <a:ext cx="8457000" cy="14100"/>
          </a:xfrm>
          <a:prstGeom prst="straightConnector1">
            <a:avLst/>
          </a:prstGeom>
          <a:noFill/>
          <a:ln cap="flat" cmpd="sng" w="38100">
            <a:solidFill>
              <a:srgbClr val="429FD2"/>
            </a:solidFill>
            <a:prstDash val="solid"/>
            <a:round/>
            <a:headEnd len="sm" w="sm" type="none"/>
            <a:tailEnd len="sm" w="sm" type="none"/>
          </a:ln>
        </p:spPr>
      </p:cxnSp>
      <p:sp>
        <p:nvSpPr>
          <p:cNvPr id="67" name="Google Shape;67;p57"/>
          <p:cNvSpPr txBox="1"/>
          <p:nvPr>
            <p:ph idx="2" type="body"/>
          </p:nvPr>
        </p:nvSpPr>
        <p:spPr>
          <a:xfrm>
            <a:off x="8470" y="4919134"/>
            <a:ext cx="1693331" cy="224367"/>
          </a:xfrm>
          <a:prstGeom prst="rect">
            <a:avLst/>
          </a:prstGeom>
          <a:solidFill>
            <a:srgbClr val="419FD3"/>
          </a:solidFill>
          <a:ln>
            <a:noFill/>
          </a:ln>
          <a:effectLst>
            <a:outerShdw blurRad="40000" rotWithShape="0" dir="5400000" dist="23000">
              <a:srgbClr val="419FD3">
                <a:alpha val="34117"/>
              </a:srgbClr>
            </a:outerShdw>
          </a:effectLst>
        </p:spPr>
        <p:txBody>
          <a:bodyPr anchorCtr="0" anchor="t" bIns="9125" lIns="0" spcFirstLastPara="1" rIns="0" wrap="square" tIns="9125">
            <a:noAutofit/>
          </a:bodyPr>
          <a:lstStyle>
            <a:lvl1pPr indent="-228600" lvl="0" marL="457200" algn="l">
              <a:lnSpc>
                <a:spcPct val="115000"/>
              </a:lnSpc>
              <a:spcBef>
                <a:spcPts val="420"/>
              </a:spcBef>
              <a:spcAft>
                <a:spcPts val="0"/>
              </a:spcAft>
              <a:buClr>
                <a:srgbClr val="114766"/>
              </a:buClr>
              <a:buSzPts val="2400"/>
              <a:buFont typeface="Arial"/>
              <a:buNone/>
              <a:defRPr sz="900">
                <a:solidFill>
                  <a:schemeClr val="dk2"/>
                </a:solidFill>
                <a:latin typeface="Helvetica Neue"/>
                <a:ea typeface="Helvetica Neue"/>
                <a:cs typeface="Helvetica Neue"/>
                <a:sym typeface="Helvetica Neue"/>
              </a:defRPr>
            </a:lvl1pPr>
            <a:lvl2pPr indent="-342900" lvl="1" marL="914400" algn="l">
              <a:lnSpc>
                <a:spcPct val="115000"/>
              </a:lnSpc>
              <a:spcBef>
                <a:spcPts val="360"/>
              </a:spcBef>
              <a:spcAft>
                <a:spcPts val="0"/>
              </a:spcAft>
              <a:buClr>
                <a:srgbClr val="114766"/>
              </a:buClr>
              <a:buSzPts val="1800"/>
              <a:buFont typeface="Helvetica Neue"/>
              <a:buChar char="–"/>
              <a:defRPr sz="1350">
                <a:solidFill>
                  <a:srgbClr val="114766"/>
                </a:solidFill>
                <a:latin typeface="Helvetica Neue"/>
                <a:ea typeface="Helvetica Neue"/>
                <a:cs typeface="Helvetica Neue"/>
                <a:sym typeface="Helvetica Neue"/>
              </a:defRPr>
            </a:lvl2pPr>
            <a:lvl3pPr indent="-317500" lvl="2" marL="13716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3pPr>
            <a:lvl4pPr indent="-317500" lvl="3" marL="18288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4pPr>
            <a:lvl5pPr indent="-317500" lvl="4" marL="22860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5pPr>
            <a:lvl6pPr indent="-317500" lvl="5" marL="27432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6pPr>
            <a:lvl7pPr indent="-317500" lvl="6" marL="32004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7pPr>
            <a:lvl8pPr indent="-317500" lvl="7" marL="36576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8pPr>
            <a:lvl9pPr indent="-317500" lvl="8" marL="4114800" algn="l">
              <a:lnSpc>
                <a:spcPct val="115000"/>
              </a:lnSpc>
              <a:spcBef>
                <a:spcPts val="300"/>
              </a:spcBef>
              <a:spcAft>
                <a:spcPts val="1600"/>
              </a:spcAft>
              <a:buClr>
                <a:srgbClr val="114766"/>
              </a:buClr>
              <a:buSzPts val="1400"/>
              <a:buFont typeface="Helvetica Neue"/>
              <a:buChar char="•"/>
              <a:defRPr>
                <a:solidFill>
                  <a:srgbClr val="114766"/>
                </a:solidFill>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2900" lvl="1" marL="9144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cs.nersc.gov/jobs/examples/#vasp-exampl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nersc.gov/jobs/examples/#variable-time-jobs" TargetMode="External"/><Relationship Id="rId4" Type="http://schemas.openxmlformats.org/officeDocument/2006/relationships/hyperlink" Target="https://www.nersc.gov/users/training/events/online-hands-on-user-training-on-variable-time-jobs-on-thursday-may-21-202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join.slack.com/t/variable-time-jobs/shared_invite/zt-eiukioc4-~dkMBuoEFGYrHFlfYhYUI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docs.nersc.gov/development/checkpoint-restart/dmtc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s://my.nersc.gov/jobsize.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
          <p:cNvSpPr txBox="1"/>
          <p:nvPr>
            <p:ph type="ctrTitle"/>
          </p:nvPr>
        </p:nvSpPr>
        <p:spPr>
          <a:xfrm>
            <a:off x="0" y="194975"/>
            <a:ext cx="5934300" cy="242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US" sz="4800">
                <a:solidFill>
                  <a:schemeClr val="lt1"/>
                </a:solidFill>
              </a:rPr>
              <a:t>Running Variable-Time Jobs on Cori</a:t>
            </a:r>
            <a:endParaRPr sz="3200"/>
          </a:p>
          <a:p>
            <a:pPr indent="0" lvl="0" marL="0" rtl="0" algn="ctr">
              <a:lnSpc>
                <a:spcPct val="100000"/>
              </a:lnSpc>
              <a:spcBef>
                <a:spcPts val="0"/>
              </a:spcBef>
              <a:spcAft>
                <a:spcPts val="0"/>
              </a:spcAft>
              <a:buSzPts val="5200"/>
              <a:buNone/>
            </a:pPr>
            <a:r>
              <a:t/>
            </a:r>
            <a:endParaRPr sz="4800"/>
          </a:p>
        </p:txBody>
      </p:sp>
      <p:sp>
        <p:nvSpPr>
          <p:cNvPr id="73" name="Google Shape;73;p1"/>
          <p:cNvSpPr txBox="1"/>
          <p:nvPr>
            <p:ph idx="1" type="subTitle"/>
          </p:nvPr>
        </p:nvSpPr>
        <p:spPr>
          <a:xfrm>
            <a:off x="4490925" y="3127400"/>
            <a:ext cx="4626900" cy="112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t>Zhengji Zhao</a:t>
            </a:r>
            <a:endParaRPr/>
          </a:p>
          <a:p>
            <a:pPr indent="0" lvl="0" marL="0" rtl="0" algn="ctr">
              <a:lnSpc>
                <a:spcPct val="100000"/>
              </a:lnSpc>
              <a:spcBef>
                <a:spcPts val="0"/>
              </a:spcBef>
              <a:spcAft>
                <a:spcPts val="0"/>
              </a:spcAft>
              <a:buSzPts val="2800"/>
              <a:buNone/>
            </a:pPr>
            <a:r>
              <a:rPr lang="en-US" sz="1800"/>
              <a:t>User Engagement Group </a:t>
            </a:r>
            <a:endParaRPr sz="1800"/>
          </a:p>
          <a:p>
            <a:pPr indent="0" lvl="0" marL="0" rtl="0" algn="ctr">
              <a:lnSpc>
                <a:spcPct val="100000"/>
              </a:lnSpc>
              <a:spcBef>
                <a:spcPts val="0"/>
              </a:spcBef>
              <a:spcAft>
                <a:spcPts val="0"/>
              </a:spcAft>
              <a:buSzPts val="2800"/>
              <a:buNone/>
            </a:pPr>
            <a:r>
              <a:rPr lang="en-US" sz="1800"/>
              <a:t>NERSC User Training, Berkeley CA</a:t>
            </a:r>
            <a:endParaRPr sz="1800"/>
          </a:p>
          <a:p>
            <a:pPr indent="0" lvl="0" marL="0" rtl="0" algn="ctr">
              <a:lnSpc>
                <a:spcPct val="100000"/>
              </a:lnSpc>
              <a:spcBef>
                <a:spcPts val="0"/>
              </a:spcBef>
              <a:spcAft>
                <a:spcPts val="0"/>
              </a:spcAft>
              <a:buSzPts val="2800"/>
              <a:buNone/>
            </a:pPr>
            <a:r>
              <a:rPr lang="en-US" sz="1800"/>
              <a:t>May 21, 2020</a:t>
            </a:r>
            <a:endParaRPr sz="1800"/>
          </a:p>
        </p:txBody>
      </p:sp>
      <p:sp>
        <p:nvSpPr>
          <p:cNvPr id="74" name="Google Shape;74;p1"/>
          <p:cNvSpPr txBox="1"/>
          <p:nvPr/>
        </p:nvSpPr>
        <p:spPr>
          <a:xfrm>
            <a:off x="27800" y="4399400"/>
            <a:ext cx="5780100" cy="7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FFFF"/>
                </a:solidFill>
              </a:rPr>
              <a:t>Acknowledgement: </a:t>
            </a:r>
            <a:endParaRPr sz="2000">
              <a:solidFill>
                <a:srgbClr val="FFFFFF"/>
              </a:solidFill>
            </a:endParaRPr>
          </a:p>
          <a:p>
            <a:pPr indent="0" lvl="0" marL="0" rtl="0" algn="l">
              <a:spcBef>
                <a:spcPts val="0"/>
              </a:spcBef>
              <a:spcAft>
                <a:spcPts val="0"/>
              </a:spcAft>
              <a:buNone/>
            </a:pPr>
            <a:r>
              <a:rPr lang="en-US" sz="2000">
                <a:solidFill>
                  <a:srgbClr val="FFFFFF"/>
                </a:solidFill>
              </a:rPr>
              <a:t>Rebecca Hartman-Baker for her help with slides</a:t>
            </a:r>
            <a:endParaRPr sz="2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Variable-time job scripts (cont.)</a:t>
            </a:r>
            <a:endParaRPr/>
          </a:p>
        </p:txBody>
      </p:sp>
      <p:sp>
        <p:nvSpPr>
          <p:cNvPr id="146" name="Google Shape;146;p22"/>
          <p:cNvSpPr/>
          <p:nvPr/>
        </p:nvSpPr>
        <p:spPr>
          <a:xfrm>
            <a:off x="260132" y="874740"/>
            <a:ext cx="8403020" cy="4370427"/>
          </a:xfrm>
          <a:prstGeom prst="rect">
            <a:avLst/>
          </a:prstGeom>
          <a:noFill/>
          <a:ln>
            <a:noFill/>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#SBATCH --comment=48:00:00</a:t>
            </a:r>
            <a:endParaRPr b="1" i="0" sz="1400" u="none" cap="none" strike="noStrike">
              <a:solidFill>
                <a:srgbClr val="000000"/>
              </a:solidFill>
              <a:latin typeface="Courier New"/>
              <a:ea typeface="Courier New"/>
              <a:cs typeface="Courier New"/>
              <a:sym typeface="Courier New"/>
            </a:endParaRPr>
          </a:p>
          <a:p>
            <a:pPr indent="0" lvl="4"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A flag to add comments about </a:t>
            </a:r>
            <a:r>
              <a:rPr lang="en-US">
                <a:solidFill>
                  <a:schemeClr val="dk2"/>
                </a:solidFill>
              </a:rPr>
              <a:t>your</a:t>
            </a:r>
            <a:r>
              <a:rPr b="0" i="0" lang="en-US" sz="1400" u="none" cap="none" strike="noStrike">
                <a:solidFill>
                  <a:schemeClr val="dk2"/>
                </a:solidFill>
                <a:latin typeface="Arial"/>
                <a:ea typeface="Arial"/>
                <a:cs typeface="Arial"/>
                <a:sym typeface="Arial"/>
              </a:rPr>
              <a:t> job. The variable-ti</a:t>
            </a:r>
            <a:r>
              <a:rPr lang="en-US">
                <a:solidFill>
                  <a:schemeClr val="dk2"/>
                </a:solidFill>
              </a:rPr>
              <a:t>me job </a:t>
            </a:r>
            <a:r>
              <a:rPr b="0" i="0" lang="en-US" sz="1400" u="none" cap="none" strike="noStrike">
                <a:solidFill>
                  <a:schemeClr val="dk2"/>
                </a:solidFill>
                <a:latin typeface="Arial"/>
                <a:ea typeface="Arial"/>
                <a:cs typeface="Arial"/>
                <a:sym typeface="Arial"/>
              </a:rPr>
              <a:t>script uses it to specify the desired walltime and to track the remaining walltime for the pre-terminated jobs. You can specify any length of time, e.g., a week or even longer</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#SBATCH --time-min=02:00:00</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This specifies the minimum time for your job. Flex QOS requires time-min to be 2 hours or less.</a:t>
            </a:r>
            <a:endParaRPr b="0" i="0" sz="14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#SBATCH --signal=B:USR1@&lt;sig_time&gt;</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Requests the batch system to send a user defined signal USR1 to the batch shell (where the job is running) </a:t>
            </a:r>
            <a:r>
              <a:rPr b="1" i="0" lang="en-US" sz="1400" u="none" cap="none" strike="noStrike">
                <a:solidFill>
                  <a:srgbClr val="FF0000"/>
                </a:solidFill>
                <a:latin typeface="Courier New"/>
                <a:ea typeface="Courier New"/>
                <a:cs typeface="Courier New"/>
                <a:sym typeface="Courier New"/>
              </a:rPr>
              <a:t>sig_time</a:t>
            </a:r>
            <a:r>
              <a:rPr b="0" i="0" lang="en-US" sz="1400" u="none" cap="none" strike="noStrike">
                <a:solidFill>
                  <a:srgbClr val="FF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seconds (e.g., 300) before the job hits the wall clock limit. </a:t>
            </a:r>
            <a:r>
              <a:rPr b="1" i="0" lang="en-US" sz="1400" u="none" cap="none" strike="noStrike">
                <a:solidFill>
                  <a:srgbClr val="FF0000"/>
                </a:solidFill>
                <a:latin typeface="Courier New"/>
                <a:ea typeface="Courier New"/>
                <a:cs typeface="Courier New"/>
                <a:sym typeface="Courier New"/>
              </a:rPr>
              <a:t>sig_time</a:t>
            </a:r>
            <a:r>
              <a:rPr b="0" i="0" lang="en-US" sz="1400" u="none" cap="none" strike="noStrike">
                <a:solidFill>
                  <a:schemeClr val="dk2"/>
                </a:solidFill>
                <a:latin typeface="Arial"/>
                <a:ea typeface="Arial"/>
                <a:cs typeface="Arial"/>
                <a:sym typeface="Arial"/>
              </a:rPr>
              <a:t> should match </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the checkpoint overhead of your job.</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#SBATCH --requeue</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Specifies that the batch job should be eligible to being requeued.</a:t>
            </a:r>
            <a:endParaRPr b="0" i="0" sz="14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#SBATCH --open-mode=append</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Appends the standard output/error of the requeued job to the same standard </a:t>
            </a:r>
            <a:br>
              <a:rPr b="0" i="0" lang="en-US" sz="1400" u="none" cap="none" strike="noStrike">
                <a:solidFill>
                  <a:schemeClr val="dk2"/>
                </a:solidFill>
                <a:latin typeface="Arial"/>
                <a:ea typeface="Arial"/>
                <a:cs typeface="Arial"/>
                <a:sym typeface="Arial"/>
              </a:rPr>
            </a:br>
            <a:r>
              <a:rPr b="0" i="0" lang="en-US" sz="1400" u="none" cap="none" strike="noStrike">
                <a:solidFill>
                  <a:schemeClr val="dk2"/>
                </a:solidFill>
                <a:latin typeface="Arial"/>
                <a:ea typeface="Arial"/>
                <a:cs typeface="Arial"/>
                <a:sym typeface="Arial"/>
              </a:rPr>
              <a:t>output/err</a:t>
            </a:r>
            <a:r>
              <a:rPr lang="en-US">
                <a:solidFill>
                  <a:schemeClr val="dk2"/>
                </a:solidFill>
              </a:rPr>
              <a:t>or</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files from the previous job. This is optional; if not used, each </a:t>
            </a:r>
            <a:br>
              <a:rPr b="0" i="0" lang="en-US" sz="1400" u="none" cap="none" strike="noStrike">
                <a:solidFill>
                  <a:schemeClr val="dk2"/>
                </a:solidFill>
                <a:latin typeface="Arial"/>
                <a:ea typeface="Arial"/>
                <a:cs typeface="Arial"/>
                <a:sym typeface="Arial"/>
              </a:rPr>
            </a:br>
            <a:r>
              <a:rPr b="0" i="0" lang="en-US" sz="1400" u="none" cap="none" strike="noStrike">
                <a:solidFill>
                  <a:schemeClr val="dk2"/>
                </a:solidFill>
                <a:latin typeface="Arial"/>
                <a:ea typeface="Arial"/>
                <a:cs typeface="Arial"/>
                <a:sym typeface="Arial"/>
              </a:rPr>
              <a:t>requeued job creates its own standard output/error files.</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0000"/>
              </a:solidFill>
              <a:latin typeface="Arial"/>
              <a:ea typeface="Arial"/>
              <a:cs typeface="Arial"/>
              <a:sym typeface="Arial"/>
            </a:endParaRPr>
          </a:p>
        </p:txBody>
      </p:sp>
      <p:sp>
        <p:nvSpPr>
          <p:cNvPr id="147" name="Google Shape;147;p22"/>
          <p:cNvSpPr txBox="1"/>
          <p:nvPr/>
        </p:nvSpPr>
        <p:spPr>
          <a:xfrm>
            <a:off x="6554400" y="3992125"/>
            <a:ext cx="2589600" cy="1151400"/>
          </a:xfrm>
          <a:prstGeom prst="rect">
            <a:avLst/>
          </a:prstGeom>
          <a:solidFill>
            <a:srgbClr val="FBFED9"/>
          </a:solidFill>
          <a:ln cap="flat" cmpd="sng" w="9525">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1100"/>
              <a:buFont typeface="Arial"/>
              <a:buNone/>
            </a:pPr>
            <a:r>
              <a:rPr b="0" i="0" lang="en-US" sz="1100" u="none" cap="none" strike="noStrike">
                <a:solidFill>
                  <a:srgbClr val="FF0000"/>
                </a:solidFill>
                <a:latin typeface="Courier New"/>
                <a:ea typeface="Courier New"/>
                <a:cs typeface="Courier New"/>
                <a:sym typeface="Courier New"/>
              </a:rPr>
              <a:t>#SBATCH --comment=48:00:00</a:t>
            </a:r>
            <a:endParaRPr b="0" i="0" sz="1100" u="none" cap="none" strike="noStrike">
              <a:solidFill>
                <a:srgbClr val="FF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100"/>
              <a:buFont typeface="Arial"/>
              <a:buNone/>
            </a:pPr>
            <a:r>
              <a:rPr b="0" i="0" lang="en-US" sz="1100" u="none" cap="none" strike="noStrike">
                <a:solidFill>
                  <a:srgbClr val="FF0000"/>
                </a:solidFill>
                <a:latin typeface="Courier New"/>
                <a:ea typeface="Courier New"/>
                <a:cs typeface="Courier New"/>
                <a:sym typeface="Courier New"/>
              </a:rPr>
              <a:t>#SBATCH --time-min=02:00:00</a:t>
            </a:r>
            <a:endParaRPr b="0" i="0" sz="1100" u="none" cap="none" strike="noStrike">
              <a:solidFill>
                <a:srgbClr val="FF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100" u="none" cap="none" strike="noStrike">
                <a:solidFill>
                  <a:srgbClr val="FF0000"/>
                </a:solidFill>
                <a:latin typeface="Courier New"/>
                <a:ea typeface="Courier New"/>
                <a:cs typeface="Courier New"/>
                <a:sym typeface="Courier New"/>
              </a:rPr>
              <a:t>#SBATCH --signal=B:USR1@300</a:t>
            </a:r>
            <a:endParaRPr b="0" i="0" sz="16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100" u="none" cap="none" strike="noStrike">
                <a:solidFill>
                  <a:srgbClr val="FF0000"/>
                </a:solidFill>
                <a:latin typeface="Courier New"/>
                <a:ea typeface="Courier New"/>
                <a:cs typeface="Courier New"/>
                <a:sym typeface="Courier New"/>
              </a:rPr>
              <a:t>#SBATCH --requeue</a:t>
            </a:r>
            <a:endParaRPr b="0" i="0" sz="16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100" u="none" cap="none" strike="noStrike">
                <a:solidFill>
                  <a:srgbClr val="FF0000"/>
                </a:solidFill>
                <a:latin typeface="Courier New"/>
                <a:ea typeface="Courier New"/>
                <a:cs typeface="Courier New"/>
                <a:sym typeface="Courier New"/>
              </a:rPr>
              <a:t>#SBATCH --open-mode=append</a:t>
            </a:r>
            <a:endParaRPr b="0" i="0" sz="16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Variable-time job scripts (cont.)</a:t>
            </a:r>
            <a:endParaRPr/>
          </a:p>
        </p:txBody>
      </p:sp>
      <p:sp>
        <p:nvSpPr>
          <p:cNvPr id="153" name="Google Shape;153;p23"/>
          <p:cNvSpPr/>
          <p:nvPr/>
        </p:nvSpPr>
        <p:spPr>
          <a:xfrm>
            <a:off x="260132" y="874740"/>
            <a:ext cx="8403020" cy="3754874"/>
          </a:xfrm>
          <a:prstGeom prst="rect">
            <a:avLst/>
          </a:prstGeom>
          <a:noFill/>
          <a:ln>
            <a:noFill/>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ckpt_command=</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The command to run to checkpoint your job (if any). </a:t>
            </a:r>
            <a:br>
              <a:rPr b="0" i="0" lang="en-US" sz="1400" u="none" cap="none" strike="noStrike">
                <a:solidFill>
                  <a:schemeClr val="dk2"/>
                </a:solidFill>
                <a:latin typeface="Arial"/>
                <a:ea typeface="Arial"/>
                <a:cs typeface="Arial"/>
                <a:sym typeface="Arial"/>
              </a:rPr>
            </a:br>
            <a:r>
              <a:rPr b="0" i="0" lang="en-US" sz="1400" u="none" cap="none" strike="noStrike">
                <a:solidFill>
                  <a:schemeClr val="dk2"/>
                </a:solidFill>
                <a:latin typeface="Arial"/>
                <a:ea typeface="Arial"/>
                <a:cs typeface="Arial"/>
                <a:sym typeface="Arial"/>
              </a:rPr>
              <a:t>It is run inside the function </a:t>
            </a:r>
            <a:r>
              <a:rPr b="1" i="0" lang="en-US" sz="1400" u="none" cap="none" strike="noStrike">
                <a:solidFill>
                  <a:srgbClr val="FF0000"/>
                </a:solidFill>
                <a:latin typeface="Courier New"/>
                <a:ea typeface="Courier New"/>
                <a:cs typeface="Courier New"/>
                <a:sym typeface="Courier New"/>
              </a:rPr>
              <a:t>requeue_job</a:t>
            </a:r>
            <a:r>
              <a:rPr b="0" i="0" lang="en-US" sz="1400" u="none" cap="none" strike="noStrike">
                <a:solidFill>
                  <a:schemeClr val="dk2"/>
                </a:solidFill>
                <a:latin typeface="Arial"/>
                <a:ea typeface="Arial"/>
                <a:cs typeface="Arial"/>
                <a:sym typeface="Arial"/>
              </a:rPr>
              <a:t> upon </a:t>
            </a:r>
            <a:br>
              <a:rPr b="0" i="0" lang="en-US" sz="1400" u="none" cap="none" strike="noStrike">
                <a:solidFill>
                  <a:schemeClr val="dk2"/>
                </a:solidFill>
                <a:latin typeface="Arial"/>
                <a:ea typeface="Arial"/>
                <a:cs typeface="Arial"/>
                <a:sym typeface="Arial"/>
              </a:rPr>
            </a:br>
            <a:r>
              <a:rPr b="0" i="0" lang="en-US" sz="1400" u="none" cap="none" strike="noStrike">
                <a:solidFill>
                  <a:schemeClr val="dk2"/>
                </a:solidFill>
                <a:latin typeface="Arial"/>
                <a:ea typeface="Arial"/>
                <a:cs typeface="Arial"/>
                <a:sym typeface="Arial"/>
              </a:rPr>
              <a:t>receiving the USR1 signal. </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max_timelimit=48:00:00</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Use this to specify the max time for the requeued job. This can be any time less than or equal to the max time limit allowed by the batch system. </a:t>
            </a:r>
            <a:r>
              <a:rPr lang="en-US">
                <a:solidFill>
                  <a:schemeClr val="dk2"/>
                </a:solidFill>
              </a:rPr>
              <a:t>The d</a:t>
            </a:r>
            <a:r>
              <a:rPr b="0" i="0" lang="en-US" sz="1400" u="none" cap="none" strike="noStrike">
                <a:solidFill>
                  <a:schemeClr val="dk2"/>
                </a:solidFill>
                <a:latin typeface="Arial"/>
                <a:ea typeface="Arial"/>
                <a:cs typeface="Arial"/>
                <a:sym typeface="Arial"/>
              </a:rPr>
              <a:t>efault is 48 hours if not specified. It is used in the function </a:t>
            </a:r>
            <a:r>
              <a:rPr b="1" i="0" lang="en-US" sz="1400" u="none" cap="none" strike="noStrike">
                <a:solidFill>
                  <a:srgbClr val="FF0000"/>
                </a:solidFill>
                <a:latin typeface="Courier New"/>
                <a:ea typeface="Courier New"/>
                <a:cs typeface="Courier New"/>
                <a:sym typeface="Courier New"/>
              </a:rPr>
              <a:t>requeue_job</a:t>
            </a:r>
            <a:r>
              <a:rPr b="0" i="0" lang="en-US" sz="1400" u="none" cap="none" strike="noStrike">
                <a:solidFill>
                  <a:schemeClr val="dk2"/>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/global/common/cori/software/variable-time-job/setup.sh</a:t>
            </a:r>
            <a:endParaRPr b="1" i="0" sz="1400" u="none" cap="none" strike="noStrike">
              <a:solidFill>
                <a:srgbClr val="FF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A few bash functions are defined in this setup script to automate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 job resubmissions, e.g., </a:t>
            </a:r>
            <a:r>
              <a:rPr b="1" i="0" lang="en-US" sz="1400" u="none" cap="none" strike="noStrike">
                <a:solidFill>
                  <a:srgbClr val="FF0000"/>
                </a:solidFill>
                <a:latin typeface="Courier New"/>
                <a:ea typeface="Courier New"/>
                <a:cs typeface="Courier New"/>
                <a:sym typeface="Courier New"/>
              </a:rPr>
              <a:t>requeue_job</a:t>
            </a:r>
            <a:r>
              <a:rPr b="0" i="0" lang="en-US" sz="1400" u="none" cap="none" strike="noStrike">
                <a:solidFill>
                  <a:srgbClr val="FF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 and </a:t>
            </a:r>
            <a:r>
              <a:rPr b="1" i="0" lang="en-US" sz="1400" u="none" cap="none" strike="noStrike">
                <a:solidFill>
                  <a:srgbClr val="FF0000"/>
                </a:solidFill>
                <a:latin typeface="Courier New"/>
                <a:ea typeface="Courier New"/>
                <a:cs typeface="Courier New"/>
                <a:sym typeface="Courier New"/>
              </a:rPr>
              <a:t>func_trap.</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&amp;</a:t>
            </a:r>
            <a:r>
              <a:rPr b="0" i="0" lang="en-US" sz="1400" u="none" cap="none" strike="noStrike">
                <a:solidFill>
                  <a:srgbClr val="FF0000"/>
                </a:solidFill>
                <a:latin typeface="Arial"/>
                <a:ea typeface="Arial"/>
                <a:cs typeface="Arial"/>
                <a:sym typeface="Arial"/>
              </a:rPr>
              <a:t> </a:t>
            </a:r>
            <a:r>
              <a:rPr b="0" i="0" lang="en-US" sz="1400" u="none" cap="none" strike="noStrike">
                <a:solidFill>
                  <a:srgbClr val="434343"/>
                </a:solidFill>
                <a:latin typeface="Arial"/>
                <a:ea typeface="Arial"/>
                <a:cs typeface="Arial"/>
                <a:sym typeface="Arial"/>
              </a:rPr>
              <a:t>and</a:t>
            </a:r>
            <a:r>
              <a:rPr b="0" i="0" lang="en-US" sz="1400" u="none" cap="none" strike="noStrike">
                <a:solidFill>
                  <a:srgbClr val="FF0000"/>
                </a:solidFill>
                <a:latin typeface="Arial"/>
                <a:ea typeface="Arial"/>
                <a:cs typeface="Arial"/>
                <a:sym typeface="Arial"/>
              </a:rPr>
              <a:t> </a:t>
            </a:r>
            <a:r>
              <a:rPr b="1" i="0" lang="en-US" sz="1400" u="none" cap="none" strike="noStrike">
                <a:solidFill>
                  <a:srgbClr val="FF0000"/>
                </a:solidFill>
                <a:latin typeface="Courier New"/>
                <a:ea typeface="Courier New"/>
                <a:cs typeface="Courier New"/>
                <a:sym typeface="Courier New"/>
              </a:rPr>
              <a:t>wait</a:t>
            </a:r>
            <a:endParaRPr b="1"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To put the </a:t>
            </a:r>
            <a:r>
              <a:rPr b="0" i="0" lang="en-US" sz="1400" u="none" cap="none" strike="noStrike">
                <a:solidFill>
                  <a:schemeClr val="dk2"/>
                </a:solidFill>
                <a:latin typeface="Courier New"/>
                <a:ea typeface="Courier New"/>
                <a:cs typeface="Courier New"/>
                <a:sym typeface="Courier New"/>
              </a:rPr>
              <a:t>srun</a:t>
            </a:r>
            <a:r>
              <a:rPr b="0" i="0" lang="en-US" sz="1400" u="none" cap="none" strike="noStrike">
                <a:solidFill>
                  <a:schemeClr val="dk2"/>
                </a:solidFill>
                <a:latin typeface="Arial"/>
                <a:ea typeface="Arial"/>
                <a:cs typeface="Arial"/>
                <a:sym typeface="Arial"/>
              </a:rPr>
              <a:t> execution to background so that </a:t>
            </a:r>
            <a:r>
              <a:rPr b="0" i="0" lang="en-US" sz="1400" u="none" cap="none" strike="noStrike">
                <a:solidFill>
                  <a:schemeClr val="dk2"/>
                </a:solidFill>
                <a:latin typeface="Courier New"/>
                <a:ea typeface="Courier New"/>
                <a:cs typeface="Courier New"/>
                <a:sym typeface="Courier New"/>
              </a:rPr>
              <a:t>srun</a:t>
            </a:r>
            <a:r>
              <a:rPr b="0" i="0" lang="en-US" sz="1400" u="none" cap="none" strike="noStrike">
                <a:solidFill>
                  <a:schemeClr val="dk2"/>
                </a:solidFill>
                <a:latin typeface="Arial"/>
                <a:ea typeface="Arial"/>
                <a:cs typeface="Arial"/>
                <a:sym typeface="Arial"/>
              </a:rPr>
              <a:t> continues to run as needed to complete the checkpoint command (</a:t>
            </a:r>
            <a:r>
              <a:rPr b="1" i="0" lang="en-US" sz="1400" u="none" cap="none" strike="noStrike">
                <a:solidFill>
                  <a:srgbClr val="FF0000"/>
                </a:solidFill>
                <a:latin typeface="Courier New"/>
                <a:ea typeface="Courier New"/>
                <a:cs typeface="Courier New"/>
                <a:sym typeface="Courier New"/>
              </a:rPr>
              <a:t>ck</a:t>
            </a:r>
            <a:r>
              <a:rPr b="1" lang="en-US">
                <a:solidFill>
                  <a:srgbClr val="FF0000"/>
                </a:solidFill>
                <a:latin typeface="Courier New"/>
                <a:ea typeface="Courier New"/>
                <a:cs typeface="Courier New"/>
                <a:sym typeface="Courier New"/>
              </a:rPr>
              <a:t>pt_command</a:t>
            </a:r>
            <a:r>
              <a:rPr lang="en-US">
                <a:solidFill>
                  <a:schemeClr val="dk2"/>
                </a:solidFill>
              </a:rPr>
              <a:t>)</a:t>
            </a:r>
            <a:r>
              <a:rPr b="0" i="0" lang="en-US" sz="1400" u="none" cap="none" strike="noStrike">
                <a:solidFill>
                  <a:schemeClr val="dk2"/>
                </a:solidFill>
                <a:latin typeface="Arial"/>
                <a:ea typeface="Arial"/>
                <a:cs typeface="Arial"/>
                <a:sym typeface="Arial"/>
              </a:rPr>
              <a:t>, </a:t>
            </a:r>
            <a:endParaRPr b="0" i="0" sz="1400" u="none" cap="none" strike="noStrike">
              <a:solidFill>
                <a:schemeClr val="dk2"/>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and requeue the job.</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54" name="Google Shape;154;p23"/>
          <p:cNvSpPr txBox="1"/>
          <p:nvPr/>
        </p:nvSpPr>
        <p:spPr>
          <a:xfrm>
            <a:off x="4522975" y="756100"/>
            <a:ext cx="4620900" cy="11079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900"/>
              <a:buFont typeface="Arial"/>
              <a:buNone/>
            </a:pPr>
            <a:r>
              <a:rPr i="0" lang="en-US" sz="1000" u="none" cap="none" strike="noStrike">
                <a:solidFill>
                  <a:srgbClr val="FF0000"/>
                </a:solidFill>
                <a:latin typeface="Courier New"/>
                <a:ea typeface="Courier New"/>
                <a:cs typeface="Courier New"/>
                <a:sym typeface="Courier New"/>
              </a:rPr>
              <a:t>ckpt_command=</a:t>
            </a:r>
            <a:endParaRPr i="0" sz="1500" u="none" cap="none" strike="noStrike">
              <a:solidFill>
                <a:srgbClr val="000000"/>
              </a:solidFill>
            </a:endParaRPr>
          </a:p>
          <a:p>
            <a:pPr indent="0" lvl="0" marL="76200" marR="0" rtl="0" algn="l">
              <a:lnSpc>
                <a:spcPct val="100000"/>
              </a:lnSpc>
              <a:spcBef>
                <a:spcPts val="0"/>
              </a:spcBef>
              <a:spcAft>
                <a:spcPts val="0"/>
              </a:spcAft>
              <a:buClr>
                <a:srgbClr val="000000"/>
              </a:buClr>
              <a:buSzPts val="900"/>
              <a:buFont typeface="Arial"/>
              <a:buNone/>
            </a:pPr>
            <a:r>
              <a:rPr i="0" lang="en-US" sz="1000" u="none" cap="none" strike="noStrike">
                <a:solidFill>
                  <a:srgbClr val="FF0000"/>
                </a:solidFill>
                <a:latin typeface="Courier New"/>
                <a:ea typeface="Courier New"/>
                <a:cs typeface="Courier New"/>
                <a:sym typeface="Courier New"/>
              </a:rPr>
              <a:t>max_timelimit=48:00:00</a:t>
            </a:r>
            <a:endParaRPr i="0" sz="1500" u="none" cap="none" strike="noStrike">
              <a:solidFill>
                <a:srgbClr val="000000"/>
              </a:solidFill>
            </a:endParaRPr>
          </a:p>
          <a:p>
            <a:pPr indent="0" lvl="0" marL="76200" marR="0" rtl="0" algn="l">
              <a:lnSpc>
                <a:spcPct val="100000"/>
              </a:lnSpc>
              <a:spcBef>
                <a:spcPts val="0"/>
              </a:spcBef>
              <a:spcAft>
                <a:spcPts val="0"/>
              </a:spcAft>
              <a:buClr>
                <a:srgbClr val="000000"/>
              </a:buClr>
              <a:buSzPts val="900"/>
              <a:buFont typeface="Arial"/>
              <a:buNone/>
            </a:pPr>
            <a:r>
              <a:rPr i="0" lang="en-US" sz="600" u="none" cap="none" strike="noStrike">
                <a:solidFill>
                  <a:srgbClr val="000000"/>
                </a:solidFill>
                <a:latin typeface="Courier New"/>
                <a:ea typeface="Courier New"/>
                <a:cs typeface="Courier New"/>
                <a:sym typeface="Courier New"/>
              </a:rPr>
              <a:t> </a:t>
            </a:r>
            <a:endParaRPr i="0" sz="600" u="none" cap="none" strike="noStrike">
              <a:solidFill>
                <a:srgbClr val="000000"/>
              </a:solidFill>
            </a:endParaRPr>
          </a:p>
          <a:p>
            <a:pPr indent="0" lvl="0" marL="76200" marR="0" rtl="0" algn="l">
              <a:lnSpc>
                <a:spcPct val="100000"/>
              </a:lnSpc>
              <a:spcBef>
                <a:spcPts val="0"/>
              </a:spcBef>
              <a:spcAft>
                <a:spcPts val="0"/>
              </a:spcAft>
              <a:buClr>
                <a:srgbClr val="000000"/>
              </a:buClr>
              <a:buSzPts val="900"/>
              <a:buFont typeface="Arial"/>
              <a:buNone/>
            </a:pPr>
            <a:r>
              <a:rPr i="0" lang="en-US" sz="1000" u="none" cap="none" strike="noStrike">
                <a:solidFill>
                  <a:srgbClr val="3B55EF"/>
                </a:solidFill>
                <a:latin typeface="Courier New"/>
                <a:ea typeface="Courier New"/>
                <a:cs typeface="Courier New"/>
                <a:sym typeface="Courier New"/>
              </a:rPr>
              <a:t># requeueing the job if remaining time &gt;0</a:t>
            </a:r>
            <a:endParaRPr i="0" sz="1500" u="none" cap="none" strike="noStrike">
              <a:solidFill>
                <a:srgbClr val="000000"/>
              </a:solidFill>
            </a:endParaRPr>
          </a:p>
          <a:p>
            <a:pPr indent="0" lvl="0" marL="76200" marR="0" rtl="0" algn="l">
              <a:lnSpc>
                <a:spcPct val="100000"/>
              </a:lnSpc>
              <a:spcBef>
                <a:spcPts val="0"/>
              </a:spcBef>
              <a:spcAft>
                <a:spcPts val="0"/>
              </a:spcAft>
              <a:buClr>
                <a:srgbClr val="000000"/>
              </a:buClr>
              <a:buSzPts val="900"/>
              <a:buFont typeface="Arial"/>
              <a:buNone/>
            </a:pPr>
            <a:r>
              <a:rPr i="0" lang="en-US" sz="1000" u="none" cap="none" strike="noStrike">
                <a:solidFill>
                  <a:srgbClr val="FF0000"/>
                </a:solidFill>
                <a:latin typeface="Courier New"/>
                <a:ea typeface="Courier New"/>
                <a:cs typeface="Courier New"/>
                <a:sym typeface="Courier New"/>
              </a:rPr>
              <a:t>. /global/common/cori/software/variable-time-job/setup.sh</a:t>
            </a:r>
            <a:endParaRPr i="0" sz="1000" u="none" cap="none" strike="noStrike">
              <a:solidFill>
                <a:srgbClr val="FF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i="0" lang="en-US" sz="1000" u="none" cap="none" strike="noStrike">
                <a:solidFill>
                  <a:srgbClr val="FF0000"/>
                </a:solidFill>
                <a:latin typeface="Courier New"/>
                <a:ea typeface="Courier New"/>
                <a:cs typeface="Courier New"/>
                <a:sym typeface="Courier New"/>
              </a:rPr>
              <a:t>requeue_job func_trap USR1</a:t>
            </a:r>
            <a:endParaRPr i="0" sz="1500" u="none" cap="none" strike="noStrike">
              <a:solidFill>
                <a:srgbClr val="000000"/>
              </a:solidFil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Times New Roman"/>
                <a:ea typeface="Times New Roman"/>
                <a:cs typeface="Times New Roman"/>
                <a:sym typeface="Times New Roman"/>
              </a:rPr>
              <a:t> </a:t>
            </a:r>
            <a:endParaRPr b="0" i="0" sz="1000" u="none" cap="none" strike="noStrike">
              <a:solidFill>
                <a:srgbClr val="FF0000"/>
              </a:solidFill>
              <a:latin typeface="Arial"/>
              <a:ea typeface="Arial"/>
              <a:cs typeface="Arial"/>
              <a:sym typeface="Arial"/>
            </a:endParaRPr>
          </a:p>
        </p:txBody>
      </p:sp>
      <p:sp>
        <p:nvSpPr>
          <p:cNvPr id="155" name="Google Shape;155;p23"/>
          <p:cNvSpPr txBox="1"/>
          <p:nvPr/>
        </p:nvSpPr>
        <p:spPr>
          <a:xfrm>
            <a:off x="4637875" y="4312500"/>
            <a:ext cx="4506000" cy="8310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i="0" lang="en-US" sz="1300" u="none" cap="none" strike="noStrike">
                <a:solidFill>
                  <a:schemeClr val="dk1"/>
                </a:solidFill>
                <a:latin typeface="Courier New"/>
                <a:ea typeface="Courier New"/>
                <a:cs typeface="Courier New"/>
                <a:sym typeface="Courier New"/>
              </a:rPr>
              <a:t>srun -n32 -c16 --cpu_bind=cores ./a.out </a:t>
            </a:r>
            <a:r>
              <a:rPr i="0" lang="en-US" sz="1300" u="none" cap="none" strike="noStrike">
                <a:solidFill>
                  <a:srgbClr val="FF0000"/>
                </a:solidFill>
                <a:latin typeface="Courier New"/>
                <a:ea typeface="Courier New"/>
                <a:cs typeface="Courier New"/>
                <a:sym typeface="Courier New"/>
              </a:rPr>
              <a:t>&amp; </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500"/>
              <a:buFont typeface="Arial"/>
              <a:buNone/>
            </a:pPr>
            <a:r>
              <a:t/>
            </a:r>
            <a:endParaRPr i="0" sz="600" u="none" cap="none" strike="noStrike">
              <a:solidFill>
                <a:srgbClr val="0B2139"/>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i="0" lang="en-US" sz="1300" u="none" cap="none" strike="noStrike">
                <a:solidFill>
                  <a:srgbClr val="FF0000"/>
                </a:solidFill>
                <a:latin typeface="Courier New"/>
                <a:ea typeface="Courier New"/>
                <a:cs typeface="Courier New"/>
                <a:sym typeface="Courier New"/>
              </a:rPr>
              <a:t>wait</a:t>
            </a:r>
            <a:endParaRPr i="0" sz="1800" u="none" cap="none" strike="noStrike">
              <a:solidFill>
                <a:srgbClr val="000000"/>
              </a:solidFill>
            </a:endParaRPr>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Times New Roman"/>
                <a:ea typeface="Times New Roman"/>
                <a:cs typeface="Times New Roman"/>
                <a:sym typeface="Times New Roman"/>
              </a:rPr>
              <a:t> </a:t>
            </a:r>
            <a:endParaRPr b="0" i="0" sz="1200" u="none" cap="none" strike="noStrike">
              <a:solidFill>
                <a:srgbClr val="FF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Variable-time job scripts (cont.)</a:t>
            </a:r>
            <a:endParaRPr/>
          </a:p>
        </p:txBody>
      </p:sp>
      <p:sp>
        <p:nvSpPr>
          <p:cNvPr id="161" name="Google Shape;161;p24"/>
          <p:cNvSpPr txBox="1"/>
          <p:nvPr/>
        </p:nvSpPr>
        <p:spPr>
          <a:xfrm>
            <a:off x="299545" y="930165"/>
            <a:ext cx="8331127"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requeue_job</a:t>
            </a:r>
            <a:r>
              <a:rPr b="0" i="0" lang="en-US" sz="1400" u="none" cap="none" strike="noStrike">
                <a:solidFill>
                  <a:srgbClr val="FF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This function traps the user-defined signal (e.g., </a:t>
            </a:r>
            <a:r>
              <a:rPr b="0" i="0" lang="en-US" sz="1400" u="none" cap="none" strike="noStrike">
                <a:solidFill>
                  <a:srgbClr val="000000"/>
                </a:solidFill>
                <a:latin typeface="Courier New"/>
                <a:ea typeface="Courier New"/>
                <a:cs typeface="Courier New"/>
                <a:sym typeface="Courier New"/>
              </a:rPr>
              <a:t>USR1</a:t>
            </a:r>
            <a:r>
              <a:rPr b="0" i="0" lang="en-US" sz="1400" u="none" cap="none" strike="noStrike">
                <a:solidFill>
                  <a:srgbClr val="000000"/>
                </a:solidFill>
                <a:latin typeface="Arial"/>
                <a:ea typeface="Arial"/>
                <a:cs typeface="Arial"/>
                <a:sym typeface="Arial"/>
              </a:rPr>
              <a:t>). Upon receiving the signal, it executes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function (e.g., </a:t>
            </a:r>
            <a:r>
              <a:rPr b="1" i="0" lang="en-US" sz="1400" u="none" cap="none" strike="noStrike">
                <a:solidFill>
                  <a:srgbClr val="FF0000"/>
                </a:solidFill>
                <a:latin typeface="Courier New"/>
                <a:ea typeface="Courier New"/>
                <a:cs typeface="Courier New"/>
                <a:sym typeface="Courier New"/>
              </a:rPr>
              <a:t>func_trap</a:t>
            </a:r>
            <a:r>
              <a:rPr b="0" i="0" lang="en-US" sz="1400" u="none" cap="none" strike="noStrike">
                <a:solidFill>
                  <a:srgbClr val="FF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below) that is provided on the command line in the script.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ourier New"/>
                <a:ea typeface="Courier New"/>
                <a:cs typeface="Courier New"/>
                <a:sym typeface="Courier New"/>
              </a:rPr>
              <a:t>func_trap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This function contains the list of commands to be executed to initiate the checkpointing, prepare inputs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for the next job, requeue the job, and update the remaining walltime.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4"/>
          <p:cNvSpPr/>
          <p:nvPr/>
        </p:nvSpPr>
        <p:spPr>
          <a:xfrm>
            <a:off x="354300" y="4000225"/>
            <a:ext cx="3686100" cy="10560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func_trap()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$ckpt_command</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scontrol requeue ${SLURM_JOB_ID}</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scontrol update JobId=${SLURM_JOB_ID} TimeLimit=${requestTime}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163" name="Google Shape;163;p24"/>
          <p:cNvSpPr/>
          <p:nvPr/>
        </p:nvSpPr>
        <p:spPr>
          <a:xfrm>
            <a:off x="437750" y="1715000"/>
            <a:ext cx="6594900" cy="13233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requeue_job()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parse_job    </a:t>
            </a:r>
            <a:r>
              <a:rPr b="0" i="0" lang="en-US" sz="1000" u="none" cap="none" strike="noStrike">
                <a:solidFill>
                  <a:srgbClr val="2C3BED"/>
                </a:solidFill>
                <a:latin typeface="Courier New"/>
                <a:ea typeface="Courier New"/>
                <a:cs typeface="Courier New"/>
                <a:sym typeface="Courier New"/>
              </a:rPr>
              <a:t># calculates the remaining walltime, updates the --comment flag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if [ -n $remainingTimeSec ] &amp;&amp; [ $remainingTimeSec -gt 0 ]; then</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commands=$1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signal=$2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trap $commands $signal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    fi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164" name="Google Shape;164;p24"/>
          <p:cNvSpPr txBox="1"/>
          <p:nvPr/>
        </p:nvSpPr>
        <p:spPr>
          <a:xfrm>
            <a:off x="4440225" y="4000225"/>
            <a:ext cx="4703700" cy="10560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chemeClr val="dk2"/>
                </a:solidFill>
                <a:latin typeface="Courier New"/>
                <a:ea typeface="Courier New"/>
                <a:cs typeface="Courier New"/>
                <a:sym typeface="Courier New"/>
              </a:rPr>
              <a:t>ckpt_command=ckpt_vasp</a:t>
            </a:r>
            <a:endParaRPr b="0" i="0" sz="1000" u="none" cap="none" strike="noStrike">
              <a:solidFill>
                <a:schemeClr val="dk2"/>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chemeClr val="dk2"/>
                </a:solidFill>
                <a:latin typeface="Courier New"/>
                <a:ea typeface="Courier New"/>
                <a:cs typeface="Courier New"/>
                <a:sym typeface="Courier New"/>
              </a:rPr>
              <a:t>max_timelimit=48:00:00</a:t>
            </a:r>
            <a:endParaRPr b="0" i="0" sz="15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Courier New"/>
                <a:ea typeface="Courier New"/>
                <a:cs typeface="Courier New"/>
                <a:sym typeface="Courier New"/>
              </a:rPr>
              <a:t> </a:t>
            </a:r>
            <a:endParaRPr b="0" i="0" sz="15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rgbClr val="3B55EF"/>
                </a:solidFill>
                <a:latin typeface="Courier New"/>
                <a:ea typeface="Courier New"/>
                <a:cs typeface="Courier New"/>
                <a:sym typeface="Courier New"/>
              </a:rPr>
              <a:t># requeueing the job if remaining time &gt;0</a:t>
            </a:r>
            <a:endParaRPr b="0" i="0" sz="15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chemeClr val="dk2"/>
                </a:solidFill>
                <a:latin typeface="Courier New"/>
                <a:ea typeface="Courier New"/>
                <a:cs typeface="Courier New"/>
                <a:sym typeface="Courier New"/>
              </a:rPr>
              <a:t>. /global/common/cori/software/variable-time-job/setup.sh</a:t>
            </a:r>
            <a:endParaRPr b="0" i="0" sz="1000" u="none" cap="none" strike="noStrike">
              <a:solidFill>
                <a:schemeClr val="dk2"/>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rgbClr val="FF0000"/>
                </a:solidFill>
                <a:latin typeface="Courier New"/>
                <a:ea typeface="Courier New"/>
                <a:cs typeface="Courier New"/>
                <a:sym typeface="Courier New"/>
              </a:rPr>
              <a:t>requeue_job func_trap USR1</a:t>
            </a:r>
            <a:endParaRPr b="0" i="0" sz="1000" u="none" cap="none" strike="noStrike">
              <a:solidFill>
                <a:srgbClr val="FF0000"/>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How does automatic resubmission work? </a:t>
            </a:r>
            <a:endParaRPr/>
          </a:p>
        </p:txBody>
      </p:sp>
      <p:sp>
        <p:nvSpPr>
          <p:cNvPr id="170" name="Google Shape;170;p26"/>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1400"/>
              <a:buFont typeface="Arial"/>
              <a:buAutoNum type="arabicPeriod"/>
            </a:pPr>
            <a:r>
              <a:rPr lang="en-US" sz="1400"/>
              <a:t>User submits the variable-time job script.</a:t>
            </a:r>
            <a:endParaRPr/>
          </a:p>
          <a:p>
            <a:pPr indent="-381000" lvl="0" marL="457200" rtl="0" algn="l">
              <a:lnSpc>
                <a:spcPct val="100000"/>
              </a:lnSpc>
              <a:spcBef>
                <a:spcPts val="0"/>
              </a:spcBef>
              <a:spcAft>
                <a:spcPts val="0"/>
              </a:spcAft>
              <a:buSzPts val="1400"/>
              <a:buFont typeface="Arial"/>
              <a:buAutoNum type="arabicPeriod"/>
            </a:pPr>
            <a:r>
              <a:rPr lang="en-US" sz="1400"/>
              <a:t>The batch system looks for a backfill opportunity for the job. If it can allocate the requested number of nodes for this job for any duration (e.g., 6 hours) between the specified minimum time (2 hours) and the time limit (48 hours) before those nodes are used for other higher priority jobs, the job starts execution.</a:t>
            </a:r>
            <a:endParaRPr/>
          </a:p>
          <a:p>
            <a:pPr indent="-381000" lvl="0" marL="457200" rtl="0" algn="l">
              <a:lnSpc>
                <a:spcPct val="100000"/>
              </a:lnSpc>
              <a:spcBef>
                <a:spcPts val="1000"/>
              </a:spcBef>
              <a:spcAft>
                <a:spcPts val="0"/>
              </a:spcAft>
              <a:buSzPts val="1400"/>
              <a:buFont typeface="Arial"/>
              <a:buAutoNum type="arabicPeriod"/>
            </a:pPr>
            <a:r>
              <a:rPr lang="en-US" sz="1400"/>
              <a:t>The job runs until it receives a signal </a:t>
            </a:r>
            <a:r>
              <a:rPr lang="en-US" sz="1400">
                <a:latin typeface="Courier New"/>
                <a:ea typeface="Courier New"/>
                <a:cs typeface="Courier New"/>
                <a:sym typeface="Courier New"/>
              </a:rPr>
              <a:t>USR1</a:t>
            </a:r>
            <a:r>
              <a:rPr lang="en-US" sz="1400"/>
              <a:t> </a:t>
            </a:r>
            <a:r>
              <a:rPr lang="en-US" sz="1400">
                <a:solidFill>
                  <a:schemeClr val="dk2"/>
                </a:solidFill>
              </a:rPr>
              <a:t>(</a:t>
            </a:r>
            <a:r>
              <a:rPr b="1" lang="en-US" sz="1400">
                <a:solidFill>
                  <a:srgbClr val="FF0000"/>
                </a:solidFill>
                <a:latin typeface="Courier New"/>
                <a:ea typeface="Courier New"/>
                <a:cs typeface="Courier New"/>
                <a:sym typeface="Courier New"/>
              </a:rPr>
              <a:t>--signal=B:USR1@300</a:t>
            </a:r>
            <a:r>
              <a:rPr lang="en-US" sz="1400"/>
              <a:t>) 300 seconds before it hits the allocated time limit (6 hours).</a:t>
            </a:r>
            <a:endParaRPr/>
          </a:p>
          <a:p>
            <a:pPr indent="-381000" lvl="0" marL="457200" rtl="0" algn="l">
              <a:lnSpc>
                <a:spcPct val="100000"/>
              </a:lnSpc>
              <a:spcBef>
                <a:spcPts val="1000"/>
              </a:spcBef>
              <a:spcAft>
                <a:spcPts val="0"/>
              </a:spcAft>
              <a:buSzPts val="1400"/>
              <a:buFont typeface="Arial"/>
              <a:buAutoNum type="arabicPeriod"/>
            </a:pPr>
            <a:r>
              <a:rPr lang="en-US" sz="1400"/>
              <a:t>Upon receiving the signal, the </a:t>
            </a:r>
            <a:r>
              <a:rPr b="1" lang="en-US" sz="1400">
                <a:solidFill>
                  <a:srgbClr val="FF0000"/>
                </a:solidFill>
                <a:latin typeface="Courier New"/>
                <a:ea typeface="Courier New"/>
                <a:cs typeface="Courier New"/>
                <a:sym typeface="Courier New"/>
              </a:rPr>
              <a:t>func_trap</a:t>
            </a:r>
            <a:r>
              <a:rPr lang="en-US" sz="1400">
                <a:solidFill>
                  <a:srgbClr val="FF0000"/>
                </a:solidFill>
              </a:rPr>
              <a:t> </a:t>
            </a:r>
            <a:r>
              <a:rPr lang="en-US" sz="1400"/>
              <a:t>function gets executed, which in turn</a:t>
            </a:r>
            <a:endParaRPr/>
          </a:p>
          <a:p>
            <a:pPr indent="-342900" lvl="1" marL="914400" rtl="0" algn="l">
              <a:lnSpc>
                <a:spcPct val="100000"/>
              </a:lnSpc>
              <a:spcBef>
                <a:spcPts val="0"/>
              </a:spcBef>
              <a:spcAft>
                <a:spcPts val="0"/>
              </a:spcAft>
              <a:buSzPts val="1200"/>
              <a:buFont typeface="Arial"/>
              <a:buAutoNum type="alphaLcPeriod"/>
            </a:pPr>
            <a:r>
              <a:rPr lang="en-US" sz="1200">
                <a:solidFill>
                  <a:schemeClr val="dk2"/>
                </a:solidFill>
              </a:rPr>
              <a:t>Executes the </a:t>
            </a:r>
            <a:r>
              <a:rPr b="1" lang="en-US" sz="1200">
                <a:solidFill>
                  <a:srgbClr val="FF0000"/>
                </a:solidFill>
                <a:latin typeface="Courier New"/>
                <a:ea typeface="Courier New"/>
                <a:cs typeface="Courier New"/>
                <a:sym typeface="Courier New"/>
              </a:rPr>
              <a:t>ckpt_command</a:t>
            </a:r>
            <a:r>
              <a:rPr lang="en-US" sz="1200"/>
              <a:t> if specified.</a:t>
            </a:r>
            <a:endParaRPr sz="1200">
              <a:solidFill>
                <a:schemeClr val="dk1"/>
              </a:solidFill>
              <a:latin typeface="Arial"/>
              <a:ea typeface="Arial"/>
              <a:cs typeface="Arial"/>
              <a:sym typeface="Arial"/>
            </a:endParaRPr>
          </a:p>
          <a:p>
            <a:pPr indent="-342900" lvl="1" marL="914400" rtl="0" algn="l">
              <a:lnSpc>
                <a:spcPct val="100000"/>
              </a:lnSpc>
              <a:spcBef>
                <a:spcPts val="0"/>
              </a:spcBef>
              <a:spcAft>
                <a:spcPts val="0"/>
              </a:spcAft>
              <a:buSzPts val="1200"/>
              <a:buFont typeface="Arial"/>
              <a:buAutoNum type="alphaLcPeriod"/>
            </a:pPr>
            <a:r>
              <a:rPr lang="en-US" sz="1200">
                <a:solidFill>
                  <a:schemeClr val="dk2"/>
                </a:solidFill>
                <a:latin typeface="Arial"/>
                <a:ea typeface="Arial"/>
                <a:cs typeface="Arial"/>
                <a:sym typeface="Arial"/>
              </a:rPr>
              <a:t>Requeues the job and updates the remailing walltime for the requeued job. </a:t>
            </a:r>
            <a:endParaRPr/>
          </a:p>
          <a:p>
            <a:pPr indent="-381000" lvl="0" marL="457200" rtl="0" algn="l">
              <a:lnSpc>
                <a:spcPct val="115000"/>
              </a:lnSpc>
              <a:spcBef>
                <a:spcPts val="1000"/>
              </a:spcBef>
              <a:spcAft>
                <a:spcPts val="0"/>
              </a:spcAft>
              <a:buSzPts val="1400"/>
              <a:buFont typeface="Arial"/>
              <a:buAutoNum type="arabicPeriod"/>
            </a:pPr>
            <a:r>
              <a:rPr lang="en-US" sz="1400"/>
              <a:t>Steps 2-4 repeat until the job runs for the desired amount of time (48 hours) or the job completes.</a:t>
            </a:r>
            <a:endParaRPr/>
          </a:p>
          <a:p>
            <a:pPr indent="-381000" lvl="0" marL="457200" rtl="0" algn="l">
              <a:lnSpc>
                <a:spcPct val="115000"/>
              </a:lnSpc>
              <a:spcBef>
                <a:spcPts val="0"/>
              </a:spcBef>
              <a:spcAft>
                <a:spcPts val="0"/>
              </a:spcAft>
              <a:buSzPts val="1400"/>
              <a:buFont typeface="Arial"/>
              <a:buAutoNum type="arabicPeriod"/>
            </a:pPr>
            <a:r>
              <a:rPr lang="en-US" sz="1400"/>
              <a:t>User checks the results.</a:t>
            </a:r>
            <a:endParaRPr/>
          </a:p>
        </p:txBody>
      </p:sp>
      <p:sp>
        <p:nvSpPr>
          <p:cNvPr id="171" name="Google Shape;171;p26"/>
          <p:cNvSpPr/>
          <p:nvPr/>
        </p:nvSpPr>
        <p:spPr>
          <a:xfrm>
            <a:off x="0" y="3962200"/>
            <a:ext cx="4219500" cy="11814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func_trap() </a:t>
            </a:r>
            <a:r>
              <a:rPr b="0" i="0" lang="en-US" sz="1200" u="none" cap="none" strike="noStrike">
                <a:solidFill>
                  <a:schemeClr val="dk2"/>
                </a:solidFill>
                <a:latin typeface="Courier New"/>
                <a:ea typeface="Courier New"/>
                <a:cs typeface="Courier New"/>
                <a:sym typeface="Courier New"/>
              </a:rPr>
              <a:t>{</a:t>
            </a:r>
            <a:endParaRPr b="0" i="0" sz="1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ourier New"/>
                <a:ea typeface="Courier New"/>
                <a:cs typeface="Courier New"/>
                <a:sym typeface="Courier New"/>
              </a:rPr>
              <a:t>    $ckpt_command</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ourier New"/>
                <a:ea typeface="Courier New"/>
                <a:cs typeface="Courier New"/>
                <a:sym typeface="Courier New"/>
              </a:rPr>
              <a:t>    scontrol requeue ${SLURM_JOB_ID}</a:t>
            </a:r>
            <a:endParaRPr b="0" i="0" sz="1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ourier New"/>
                <a:ea typeface="Courier New"/>
                <a:cs typeface="Courier New"/>
                <a:sym typeface="Courier New"/>
              </a:rPr>
              <a:t>    scontrol update JobId=${SLURM_JOB_ID} TimeLimit=${requestTime}</a:t>
            </a:r>
            <a:endParaRPr b="0" i="0" sz="1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ourier New"/>
                <a:ea typeface="Courier New"/>
                <a:cs typeface="Courier New"/>
                <a:sym typeface="Courier New"/>
              </a:rPr>
              <a:t>}</a:t>
            </a:r>
            <a:endParaRPr b="0" i="0" sz="1700" u="none" cap="none" strike="noStrike">
              <a:solidFill>
                <a:srgbClr val="000000"/>
              </a:solidFill>
              <a:latin typeface="Courier New"/>
              <a:ea typeface="Courier New"/>
              <a:cs typeface="Courier New"/>
              <a:sym typeface="Courier New"/>
            </a:endParaRPr>
          </a:p>
        </p:txBody>
      </p:sp>
      <p:sp>
        <p:nvSpPr>
          <p:cNvPr id="172" name="Google Shape;172;p26"/>
          <p:cNvSpPr txBox="1"/>
          <p:nvPr/>
        </p:nvSpPr>
        <p:spPr>
          <a:xfrm>
            <a:off x="4522975" y="3962175"/>
            <a:ext cx="4605600" cy="11814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rgbClr val="FF0000"/>
                </a:solidFill>
                <a:latin typeface="Courier New"/>
                <a:ea typeface="Courier New"/>
                <a:cs typeface="Courier New"/>
                <a:sym typeface="Courier New"/>
              </a:rPr>
              <a:t>ckpt_vasp() </a:t>
            </a:r>
            <a:r>
              <a:rPr b="0" i="0" lang="en-US" sz="1000" u="none" cap="none" strike="noStrike">
                <a:solidFill>
                  <a:schemeClr val="dk1"/>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chemeClr val="dk1"/>
                </a:solidFill>
                <a:latin typeface="Courier New"/>
                <a:ea typeface="Courier New"/>
                <a:cs typeface="Courier New"/>
                <a:sym typeface="Courier New"/>
              </a:rPr>
              <a:t>    echo LSTOP = .TRUE. &gt; STOPCAR</a:t>
            </a:r>
            <a:endParaRPr b="0" i="0" sz="600" u="none" cap="none" strike="noStrike">
              <a:solidFill>
                <a:srgbClr val="3B55EF"/>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chemeClr val="dk1"/>
                </a:solidFill>
                <a:latin typeface="Courier New"/>
                <a:ea typeface="Courier New"/>
                <a:cs typeface="Courier New"/>
                <a:sym typeface="Courier New"/>
              </a:rPr>
              <a:t>    srun_pid=`ps -fle|grep srun|head -1|awk '{print $4}’`</a:t>
            </a:r>
            <a:endParaRPr b="0" i="0" sz="15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chemeClr val="dk1"/>
                </a:solidFill>
                <a:latin typeface="Courier New"/>
                <a:ea typeface="Courier New"/>
                <a:cs typeface="Courier New"/>
                <a:sym typeface="Courier New"/>
              </a:rPr>
              <a:t>    wait $srun_pid</a:t>
            </a:r>
            <a:endParaRPr b="0" i="0" sz="1000" u="none" cap="none" strike="noStrike">
              <a:solidFill>
                <a:schemeClr val="dk1"/>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400"/>
              <a:buFont typeface="Arial"/>
              <a:buNone/>
            </a:pPr>
            <a:r>
              <a:t/>
            </a:r>
            <a:endParaRPr b="0" i="0" sz="300" u="none" cap="none" strike="noStrike">
              <a:solidFill>
                <a:schemeClr val="dk1"/>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Courier New"/>
                <a:ea typeface="Courier New"/>
                <a:cs typeface="Courier New"/>
                <a:sym typeface="Courier New"/>
              </a:rPr>
              <a:t>    </a:t>
            </a:r>
            <a:r>
              <a:rPr b="0" i="0" lang="en-US" sz="1000" u="none" cap="none" strike="noStrike">
                <a:solidFill>
                  <a:schemeClr val="dk1"/>
                </a:solidFill>
                <a:latin typeface="Courier New"/>
                <a:ea typeface="Courier New"/>
                <a:cs typeface="Courier New"/>
                <a:sym typeface="Courier New"/>
              </a:rPr>
              <a:t>cp -p CONTCAR POSCAR</a:t>
            </a:r>
            <a:endParaRPr b="0" i="0" sz="15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chemeClr val="dk1"/>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1000" u="none" cap="none" strike="noStrike">
                <a:solidFill>
                  <a:srgbClr val="FF0000"/>
                </a:solidFill>
                <a:latin typeface="Courier New"/>
                <a:ea typeface="Courier New"/>
                <a:cs typeface="Courier New"/>
                <a:sym typeface="Courier New"/>
              </a:rPr>
              <a:t>ckpt_command=ckpt_vasp</a:t>
            </a:r>
            <a:endParaRPr b="0" i="0" sz="1000" u="none" cap="none" strike="noStrike">
              <a:solidFill>
                <a:srgbClr val="FF0000"/>
              </a:solidFill>
              <a:latin typeface="Courier New"/>
              <a:ea typeface="Courier New"/>
              <a:cs typeface="Courier New"/>
              <a:sym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Checking on variable-time jobs</a:t>
            </a:r>
            <a:endParaRPr/>
          </a:p>
        </p:txBody>
      </p:sp>
      <p:sp>
        <p:nvSpPr>
          <p:cNvPr id="178" name="Google Shape;178;p27"/>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20000"/>
              </a:lnSpc>
              <a:spcBef>
                <a:spcPts val="0"/>
              </a:spcBef>
              <a:spcAft>
                <a:spcPts val="0"/>
              </a:spcAft>
              <a:buSzPts val="2400"/>
              <a:buChar char="●"/>
            </a:pPr>
            <a:r>
              <a:rPr b="1" lang="en-US">
                <a:latin typeface="Courier New"/>
                <a:ea typeface="Courier New"/>
                <a:cs typeface="Courier New"/>
                <a:sym typeface="Courier New"/>
              </a:rPr>
              <a:t>sacct –j &lt;jobid&gt; -D</a:t>
            </a:r>
            <a:r>
              <a:rPr lang="en-US"/>
              <a:t> </a:t>
            </a:r>
            <a:endParaRPr/>
          </a:p>
          <a:p>
            <a:pPr indent="0" lvl="1" marL="533400" rtl="0" algn="l">
              <a:lnSpc>
                <a:spcPct val="120000"/>
              </a:lnSpc>
              <a:spcBef>
                <a:spcPts val="200"/>
              </a:spcBef>
              <a:spcAft>
                <a:spcPts val="0"/>
              </a:spcAft>
              <a:buSzPts val="1800"/>
              <a:buNone/>
            </a:pPr>
            <a:r>
              <a:rPr lang="en-US" sz="1000">
                <a:latin typeface="Courier New"/>
                <a:ea typeface="Courier New"/>
                <a:cs typeface="Courier New"/>
                <a:sym typeface="Courier New"/>
              </a:rPr>
              <a:t>-D, --duplicates</a:t>
            </a:r>
            <a:endParaRPr/>
          </a:p>
          <a:p>
            <a:pPr indent="0" lvl="2" marL="990600" rtl="0" algn="l">
              <a:lnSpc>
                <a:spcPct val="115000"/>
              </a:lnSpc>
              <a:spcBef>
                <a:spcPts val="1600"/>
              </a:spcBef>
              <a:spcAft>
                <a:spcPts val="0"/>
              </a:spcAft>
              <a:buSzPts val="1400"/>
              <a:buNone/>
            </a:pPr>
            <a:r>
              <a:rPr lang="en-US" sz="1000">
                <a:latin typeface="Courier New"/>
                <a:ea typeface="Courier New"/>
                <a:cs typeface="Courier New"/>
                <a:sym typeface="Courier New"/>
              </a:rPr>
              <a:t>If Slurm job ids are reset, some job numbers will probably appear more than once in the accounting log file but refer to different jobs.  Such jobs can be distinguished by the "submit" time stamp in the data records.</a:t>
            </a:r>
            <a:endParaRPr/>
          </a:p>
          <a:p>
            <a:pPr indent="0" lvl="2" marL="990600" rtl="0" algn="l">
              <a:lnSpc>
                <a:spcPct val="115000"/>
              </a:lnSpc>
              <a:spcBef>
                <a:spcPts val="1600"/>
              </a:spcBef>
              <a:spcAft>
                <a:spcPts val="0"/>
              </a:spcAft>
              <a:buSzPts val="1400"/>
              <a:buNone/>
            </a:pPr>
            <a:r>
              <a:rPr lang="en-US" sz="1000">
                <a:latin typeface="Courier New"/>
                <a:ea typeface="Courier New"/>
                <a:cs typeface="Courier New"/>
                <a:sym typeface="Courier New"/>
              </a:rPr>
              <a:t>When data for specific jobs are requested with the --jobs option, sacct returns the most recent job with that number. This behavior can be  overridden  by specifying --duplicates, in which case all records that match the selection criteria will be returned.</a:t>
            </a:r>
            <a:endParaRPr/>
          </a:p>
          <a:p>
            <a:pPr indent="-171450" lvl="0" marL="247650" rtl="0" algn="l">
              <a:lnSpc>
                <a:spcPct val="120000"/>
              </a:lnSpc>
              <a:spcBef>
                <a:spcPts val="0"/>
              </a:spcBef>
              <a:spcAft>
                <a:spcPts val="0"/>
              </a:spcAft>
              <a:buSzPts val="2400"/>
              <a:buChar char="●"/>
            </a:pPr>
            <a:r>
              <a:rPr lang="en-US">
                <a:latin typeface="Arial"/>
                <a:ea typeface="Arial"/>
                <a:cs typeface="Arial"/>
                <a:sym typeface="Arial"/>
              </a:rPr>
              <a:t>   </a:t>
            </a:r>
            <a:r>
              <a:rPr b="1" lang="en-US">
                <a:latin typeface="Courier New"/>
                <a:ea typeface="Courier New"/>
                <a:cs typeface="Courier New"/>
                <a:sym typeface="Courier New"/>
              </a:rPr>
              <a:t>sacct –j &lt;jobid&gt; -D </a:t>
            </a:r>
            <a:r>
              <a:rPr b="1" lang="en-US">
                <a:latin typeface="Courier New"/>
                <a:ea typeface="Courier New"/>
                <a:cs typeface="Courier New"/>
                <a:sym typeface="Courier New"/>
                <a:extLst>
                  <a:ext uri="http://customooxmlschemas.google.com/">
                    <go:slidesCustomData xmlns:go="http://customooxmlschemas.google.com/" textRoundtripDataId="2"/>
                  </a:ext>
                </a:extLst>
              </a:rPr>
              <a:t>-X</a:t>
            </a:r>
            <a:endParaRPr b="1">
              <a:latin typeface="Courier New"/>
              <a:ea typeface="Courier New"/>
              <a:cs typeface="Courier New"/>
              <a:sym typeface="Courier New"/>
            </a:endParaRPr>
          </a:p>
          <a:p>
            <a:pPr indent="0" lvl="0" marL="457200" rtl="0" algn="l">
              <a:lnSpc>
                <a:spcPct val="120000"/>
              </a:lnSpc>
              <a:spcBef>
                <a:spcPts val="0"/>
              </a:spcBef>
              <a:spcAft>
                <a:spcPts val="0"/>
              </a:spcAft>
              <a:buSzPts val="2400"/>
              <a:buNone/>
            </a:pPr>
            <a:r>
              <a:rPr b="1" lang="en-US">
                <a:latin typeface="Courier New"/>
                <a:ea typeface="Courier New"/>
                <a:cs typeface="Courier New"/>
                <a:sym typeface="Courier New"/>
              </a:rPr>
              <a:t> </a:t>
            </a:r>
            <a:r>
              <a:rPr lang="en-US" sz="1000">
                <a:latin typeface="Courier New"/>
                <a:ea typeface="Courier New"/>
                <a:cs typeface="Courier New"/>
                <a:sym typeface="Courier New"/>
              </a:rPr>
              <a:t>-X, --allocations</a:t>
            </a:r>
            <a:endParaRPr sz="1000">
              <a:latin typeface="Courier New"/>
              <a:ea typeface="Courier New"/>
              <a:cs typeface="Courier New"/>
              <a:sym typeface="Courier New"/>
            </a:endParaRPr>
          </a:p>
          <a:p>
            <a:pPr indent="0" lvl="0" marL="457200" rtl="0" algn="l">
              <a:lnSpc>
                <a:spcPct val="120000"/>
              </a:lnSpc>
              <a:spcBef>
                <a:spcPts val="0"/>
              </a:spcBef>
              <a:spcAft>
                <a:spcPts val="0"/>
              </a:spcAft>
              <a:buSzPts val="2400"/>
              <a:buNone/>
            </a:pPr>
            <a:r>
              <a:t/>
            </a:r>
            <a:endParaRPr sz="1000">
              <a:latin typeface="Courier New"/>
              <a:ea typeface="Courier New"/>
              <a:cs typeface="Courier New"/>
              <a:sym typeface="Courier New"/>
            </a:endParaRPr>
          </a:p>
          <a:p>
            <a:pPr indent="0" lvl="0" marL="457200" rtl="0" algn="l">
              <a:lnSpc>
                <a:spcPct val="120000"/>
              </a:lnSpc>
              <a:spcBef>
                <a:spcPts val="0"/>
              </a:spcBef>
              <a:spcAft>
                <a:spcPts val="0"/>
              </a:spcAft>
              <a:buSzPts val="2400"/>
              <a:buNone/>
            </a:pPr>
            <a:r>
              <a:rPr lang="en-US" sz="1000">
                <a:latin typeface="Courier New"/>
                <a:ea typeface="Courier New"/>
                <a:cs typeface="Courier New"/>
                <a:sym typeface="Courier New"/>
              </a:rPr>
              <a:t>      Only show statistics relevant to the job allocation itself, not taking steps into consideration.</a:t>
            </a:r>
            <a:endParaRPr sz="1000">
              <a:latin typeface="Courier New"/>
              <a:ea typeface="Courier New"/>
              <a:cs typeface="Courier New"/>
              <a:sym typeface="Courier New"/>
            </a:endParaRPr>
          </a:p>
          <a:p>
            <a:pPr indent="0" lvl="0" marL="457200" rtl="0" algn="l">
              <a:lnSpc>
                <a:spcPct val="120000"/>
              </a:lnSpc>
              <a:spcBef>
                <a:spcPts val="0"/>
              </a:spcBef>
              <a:spcAft>
                <a:spcPts val="0"/>
              </a:spcAft>
              <a:buSzPts val="2400"/>
              <a:buNone/>
            </a:pPr>
            <a:r>
              <a:t/>
            </a:r>
            <a:endParaRPr b="1">
              <a:latin typeface="Courier New"/>
              <a:ea typeface="Courier New"/>
              <a:cs typeface="Courier New"/>
              <a:sym typeface="Courier New"/>
            </a:endParaRPr>
          </a:p>
          <a:p>
            <a:pPr indent="0" lvl="0" marL="457200" rtl="0" algn="l">
              <a:lnSpc>
                <a:spcPct val="120000"/>
              </a:lnSpc>
              <a:spcBef>
                <a:spcPts val="0"/>
              </a:spcBef>
              <a:spcAft>
                <a:spcPts val="0"/>
              </a:spcAft>
              <a:buSzPts val="2400"/>
              <a:buNone/>
            </a:pPr>
            <a:r>
              <a:t/>
            </a:r>
            <a:endParaRPr b="1">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p>
            <a:pPr indent="0" lvl="0" marL="76200" rtl="0" algn="ctr">
              <a:lnSpc>
                <a:spcPct val="100000"/>
              </a:lnSpc>
              <a:spcBef>
                <a:spcPts val="0"/>
              </a:spcBef>
              <a:spcAft>
                <a:spcPts val="0"/>
              </a:spcAft>
              <a:buSzPts val="2800"/>
              <a:buNone/>
            </a:pPr>
            <a:r>
              <a:rPr lang="en-US" sz="2800"/>
              <a:t>Example 1 : VASP Atomic </a:t>
            </a:r>
            <a:br>
              <a:rPr lang="en-US" sz="2800"/>
            </a:br>
            <a:r>
              <a:rPr lang="en-US" sz="2800"/>
              <a:t>Relaxation Jobs</a:t>
            </a:r>
            <a:endParaRPr/>
          </a:p>
        </p:txBody>
      </p:sp>
      <p:sp>
        <p:nvSpPr>
          <p:cNvPr id="184" name="Google Shape;184;p28"/>
          <p:cNvSpPr txBox="1"/>
          <p:nvPr>
            <p:ph idx="12" type="sldNum"/>
          </p:nvPr>
        </p:nvSpPr>
        <p:spPr>
          <a:xfrm>
            <a:off x="4116656" y="4776604"/>
            <a:ext cx="92570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r>
              <a:rPr lang="en-US"/>
              <a:t>- </a:t>
            </a:r>
            <a:fld id="{00000000-1234-1234-1234-123412341234}" type="slidenum">
              <a:rPr lang="en-US"/>
              <a:t>‹#›</a:t>
            </a:fld>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41"/>
          <p:cNvSpPr txBox="1"/>
          <p:nvPr>
            <p:ph idx="1" type="body"/>
          </p:nvPr>
        </p:nvSpPr>
        <p:spPr>
          <a:xfrm>
            <a:off x="617225" y="1057611"/>
            <a:ext cx="2842991" cy="1661102"/>
          </a:xfrm>
          <a:prstGeom prst="rect">
            <a:avLst/>
          </a:prstGeom>
          <a:solidFill>
            <a:srgbClr val="D9E7F5"/>
          </a:solidFill>
          <a:ln>
            <a:noFill/>
          </a:ln>
        </p:spPr>
        <p:txBody>
          <a:bodyPr anchorCtr="0" anchor="t" bIns="91425" lIns="91425" spcFirstLastPara="1" rIns="91425" wrap="square" tIns="91425">
            <a:normAutofit/>
          </a:bodyPr>
          <a:lstStyle/>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#!/bin/bash </a:t>
            </a:r>
            <a:endParaRPr>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-q regular</a:t>
            </a:r>
            <a:endParaRPr i="0" sz="8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-N 2 </a:t>
            </a:r>
            <a:endParaRPr i="0" sz="800" u="none" cap="none" strike="noStrike">
              <a:solidFill>
                <a:srgbClr val="FF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rgbClr val="3B55EF"/>
                </a:solidFill>
                <a:latin typeface="Courier New"/>
                <a:ea typeface="Courier New"/>
                <a:cs typeface="Courier New"/>
                <a:sym typeface="Courier New"/>
              </a:rPr>
              <a:t>#SBATCH -C knl</a:t>
            </a:r>
            <a:endParaRPr i="0" sz="800" u="none" cap="none" strike="noStrike">
              <a:solidFill>
                <a:srgbClr val="3B55EF"/>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-t 48:00:00</a:t>
            </a:r>
            <a:endParaRPr>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t/>
            </a:r>
            <a:endParaRPr i="0" sz="8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module load vasp/20181030-knl</a:t>
            </a:r>
            <a:endParaRPr>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export OMP_NUM_THREADS=4</a:t>
            </a:r>
            <a:endParaRPr>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t/>
            </a:r>
            <a:endParaRPr i="0" sz="8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 launching 1 task every 4 cores (16 CPUs)</a:t>
            </a:r>
            <a:endParaRPr>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800" u="none" cap="none" strike="noStrike">
                <a:solidFill>
                  <a:srgbClr val="3F3F3F"/>
                </a:solidFill>
                <a:latin typeface="Courier New"/>
                <a:ea typeface="Courier New"/>
                <a:cs typeface="Courier New"/>
                <a:sym typeface="Courier New"/>
              </a:rPr>
              <a:t>srun –n32 –c16 --cpu_bind=cores vasp_std</a:t>
            </a:r>
            <a:endParaRPr i="0" sz="800" u="none" cap="none" strike="noStrike">
              <a:solidFill>
                <a:schemeClr val="dk2"/>
              </a:solidFill>
              <a:latin typeface="Courier New"/>
              <a:ea typeface="Courier New"/>
              <a:cs typeface="Courier New"/>
              <a:sym typeface="Courier New"/>
            </a:endParaRPr>
          </a:p>
        </p:txBody>
      </p:sp>
      <p:sp>
        <p:nvSpPr>
          <p:cNvPr id="190" name="Google Shape;190;p41"/>
          <p:cNvSpPr txBox="1"/>
          <p:nvPr/>
        </p:nvSpPr>
        <p:spPr>
          <a:xfrm>
            <a:off x="603799" y="2943171"/>
            <a:ext cx="2842991" cy="1815258"/>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91425">
            <a:normAutofit/>
          </a:bodyPr>
          <a:lstStyle/>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-q flex</a:t>
            </a:r>
            <a:endParaRPr b="0" i="0" sz="8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2 </a:t>
            </a:r>
            <a:endParaRPr b="0" i="0" sz="800" u="none" cap="none" strike="noStrike">
              <a:solidFill>
                <a:srgbClr val="FF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#SBATCH -C knl</a:t>
            </a:r>
            <a:endParaRPr b="0" i="0" sz="800" u="none" cap="none" strike="noStrike">
              <a:solidFill>
                <a:srgbClr val="3B55EF"/>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--time-min=2:00:00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t/>
            </a:r>
            <a:endParaRPr b="0" i="0" sz="8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module load vasp/20181030-knl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export OMP_NUM_THREADS=4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t/>
            </a:r>
            <a:endParaRPr b="0" i="0" sz="8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 launching 1 task every 4 cores (16 CPUs)</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b="0" i="0" lang="en-US" sz="800" u="none" cap="none" strike="noStrike">
                <a:solidFill>
                  <a:srgbClr val="3F3F3F"/>
                </a:solidFill>
                <a:latin typeface="Courier New"/>
                <a:ea typeface="Courier New"/>
                <a:cs typeface="Courier New"/>
                <a:sym typeface="Courier New"/>
              </a:rPr>
              <a:t>srun –n32 –c16 --cpu_bind=cores vasp_std</a:t>
            </a:r>
            <a:endParaRPr b="0" i="0" sz="12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t/>
            </a:r>
            <a:endParaRPr b="0" i="0" sz="1200" u="none" cap="none" strike="noStrike">
              <a:solidFill>
                <a:schemeClr val="dk2"/>
              </a:solidFill>
              <a:latin typeface="Arial"/>
              <a:ea typeface="Arial"/>
              <a:cs typeface="Arial"/>
              <a:sym typeface="Arial"/>
            </a:endParaRPr>
          </a:p>
        </p:txBody>
      </p:sp>
      <p:sp>
        <p:nvSpPr>
          <p:cNvPr id="191" name="Google Shape;191;p41"/>
          <p:cNvSpPr/>
          <p:nvPr/>
        </p:nvSpPr>
        <p:spPr>
          <a:xfrm>
            <a:off x="1823617" y="2954047"/>
            <a:ext cx="192191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Flex QOS VASP jobs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(manual resubmission)</a:t>
            </a:r>
            <a:endParaRPr b="0" i="0" sz="1400" u="none" cap="none" strike="noStrike">
              <a:solidFill>
                <a:srgbClr val="000000"/>
              </a:solidFill>
              <a:latin typeface="Arial"/>
              <a:ea typeface="Arial"/>
              <a:cs typeface="Arial"/>
              <a:sym typeface="Arial"/>
            </a:endParaRPr>
          </a:p>
        </p:txBody>
      </p:sp>
      <p:sp>
        <p:nvSpPr>
          <p:cNvPr id="192" name="Google Shape;192;p41"/>
          <p:cNvSpPr/>
          <p:nvPr/>
        </p:nvSpPr>
        <p:spPr>
          <a:xfrm>
            <a:off x="1828872" y="1066859"/>
            <a:ext cx="166103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Regular QOS VASP jobs</a:t>
            </a:r>
            <a:endParaRPr b="0" i="0" sz="1400" u="none" cap="none" strike="noStrike">
              <a:solidFill>
                <a:srgbClr val="000000"/>
              </a:solidFill>
              <a:latin typeface="Arial"/>
              <a:ea typeface="Arial"/>
              <a:cs typeface="Arial"/>
              <a:sym typeface="Arial"/>
            </a:endParaRPr>
          </a:p>
        </p:txBody>
      </p:sp>
      <p:sp>
        <p:nvSpPr>
          <p:cNvPr id="193" name="Google Shape;193;p41"/>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Automatic Resubmission of VASP Atomic Relaxation Jobs</a:t>
            </a:r>
            <a:endParaRPr/>
          </a:p>
        </p:txBody>
      </p:sp>
      <p:sp>
        <p:nvSpPr>
          <p:cNvPr id="194" name="Google Shape;194;p41"/>
          <p:cNvSpPr txBox="1"/>
          <p:nvPr/>
        </p:nvSpPr>
        <p:spPr>
          <a:xfrm>
            <a:off x="4870422" y="1233346"/>
            <a:ext cx="3834562" cy="3779591"/>
          </a:xfrm>
          <a:prstGeom prst="rect">
            <a:avLst/>
          </a:prstGeom>
          <a:solidFill>
            <a:srgbClr val="D9E7F5"/>
          </a:solidFill>
          <a:ln>
            <a:noFill/>
          </a:ln>
        </p:spPr>
        <p:txBody>
          <a:bodyPr anchorCtr="0" anchor="t" bIns="91425" lIns="182875" spcFirstLastPara="1" rIns="91425" wrap="square" tIns="91425">
            <a:normAutofit/>
          </a:bodyPr>
          <a:lstStyle/>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#!/bin/bash</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FF0000"/>
                </a:solidFill>
                <a:latin typeface="Courier New"/>
                <a:ea typeface="Courier New"/>
                <a:cs typeface="Courier New"/>
                <a:sym typeface="Courier New"/>
              </a:rPr>
              <a:t>#SBATCH -q flex</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#SBATCH –N 2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3B55EF"/>
                </a:solidFill>
                <a:latin typeface="Courier New"/>
                <a:ea typeface="Courier New"/>
                <a:cs typeface="Courier New"/>
                <a:sym typeface="Courier New"/>
              </a:rPr>
              <a:t>#SBATCH -C knl</a:t>
            </a:r>
            <a:endParaRPr b="0" i="0" sz="9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FF0000"/>
                </a:solidFill>
                <a:latin typeface="Courier New"/>
                <a:ea typeface="Courier New"/>
                <a:cs typeface="Courier New"/>
                <a:sym typeface="Courier New"/>
              </a:rPr>
              <a:t>#SBATCH --time-min=2:00:00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module load vasp/20181030-knl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export OMP_NUM_THREADS=4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3B55EF"/>
                </a:solidFill>
                <a:latin typeface="Courier New"/>
                <a:ea typeface="Courier New"/>
                <a:cs typeface="Courier New"/>
                <a:sym typeface="Courier New"/>
              </a:rPr>
              <a:t># launching 1 task every 4 cores (16 CPUs)</a:t>
            </a:r>
            <a:endParaRPr b="0" i="0" sz="14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srun –n32 –c16 --cpu-bind=cores vasp_std</a:t>
            </a:r>
            <a:endParaRPr b="0" i="0" sz="9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rgbClr val="3B55EF"/>
              </a:solidFill>
              <a:latin typeface="Arial"/>
              <a:ea typeface="Arial"/>
              <a:cs typeface="Arial"/>
              <a:sym typeface="Arial"/>
            </a:endParaRPr>
          </a:p>
        </p:txBody>
      </p:sp>
      <p:sp>
        <p:nvSpPr>
          <p:cNvPr id="195" name="Google Shape;195;p41"/>
          <p:cNvSpPr txBox="1"/>
          <p:nvPr/>
        </p:nvSpPr>
        <p:spPr>
          <a:xfrm>
            <a:off x="5008356" y="4643013"/>
            <a:ext cx="48084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FF0000"/>
                </a:solidFill>
                <a:latin typeface="Courier New"/>
                <a:ea typeface="Courier New"/>
                <a:cs typeface="Courier New"/>
                <a:sym typeface="Courier New"/>
              </a:rPr>
              <a:t>wait</a:t>
            </a:r>
            <a:endParaRPr b="1" i="0" sz="1400" u="none" cap="none" strike="noStrike">
              <a:solidFill>
                <a:srgbClr val="000000"/>
              </a:solidFill>
              <a:latin typeface="Courier New"/>
              <a:ea typeface="Courier New"/>
              <a:cs typeface="Courier New"/>
              <a:sym typeface="Courier New"/>
            </a:endParaRPr>
          </a:p>
        </p:txBody>
      </p:sp>
      <p:sp>
        <p:nvSpPr>
          <p:cNvPr id="196" name="Google Shape;196;p41"/>
          <p:cNvSpPr txBox="1"/>
          <p:nvPr/>
        </p:nvSpPr>
        <p:spPr>
          <a:xfrm>
            <a:off x="7775834" y="3894233"/>
            <a:ext cx="480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Arial"/>
                <a:ea typeface="Arial"/>
                <a:cs typeface="Arial"/>
                <a:sym typeface="Arial"/>
              </a:rPr>
              <a:t>  &amp;</a:t>
            </a:r>
            <a:endParaRPr b="0" i="0" sz="1400" u="none" cap="none" strike="noStrike">
              <a:solidFill>
                <a:srgbClr val="000000"/>
              </a:solidFill>
              <a:latin typeface="Arial"/>
              <a:ea typeface="Arial"/>
              <a:cs typeface="Arial"/>
              <a:sym typeface="Arial"/>
            </a:endParaRPr>
          </a:p>
        </p:txBody>
      </p:sp>
      <p:sp>
        <p:nvSpPr>
          <p:cNvPr id="197" name="Google Shape;197;p41"/>
          <p:cNvSpPr/>
          <p:nvPr/>
        </p:nvSpPr>
        <p:spPr>
          <a:xfrm>
            <a:off x="653961" y="4897521"/>
            <a:ext cx="323023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3"/>
              </a:rPr>
              <a:t>https://docs.nersc.gov/jobs/examples/#vasp-example</a:t>
            </a:r>
            <a:endParaRPr b="0" i="0" sz="900" u="none" cap="none" strike="noStrike">
              <a:solidFill>
                <a:srgbClr val="000000"/>
              </a:solidFill>
              <a:latin typeface="Arial"/>
              <a:ea typeface="Arial"/>
              <a:cs typeface="Arial"/>
              <a:sym typeface="Arial"/>
            </a:endParaRPr>
          </a:p>
        </p:txBody>
      </p:sp>
      <p:sp>
        <p:nvSpPr>
          <p:cNvPr id="198" name="Google Shape;198;p41"/>
          <p:cNvSpPr txBox="1"/>
          <p:nvPr/>
        </p:nvSpPr>
        <p:spPr>
          <a:xfrm>
            <a:off x="4873701" y="2296125"/>
            <a:ext cx="2568600" cy="6462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--comment=48:00:00</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--signal=B:USR1@300</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--requeue</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--open-mode=append</a:t>
            </a:r>
            <a:endParaRPr b="0" i="0" sz="1400" u="none" cap="none" strike="noStrike">
              <a:solidFill>
                <a:srgbClr val="000000"/>
              </a:solidFill>
              <a:latin typeface="Courier New"/>
              <a:ea typeface="Courier New"/>
              <a:cs typeface="Courier New"/>
              <a:sym typeface="Courier New"/>
            </a:endParaRPr>
          </a:p>
        </p:txBody>
      </p:sp>
      <p:sp>
        <p:nvSpPr>
          <p:cNvPr id="199" name="Google Shape;199;p41"/>
          <p:cNvSpPr/>
          <p:nvPr/>
        </p:nvSpPr>
        <p:spPr>
          <a:xfrm>
            <a:off x="4964284" y="3354157"/>
            <a:ext cx="37407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3B55EF"/>
                </a:solidFill>
                <a:latin typeface="Courier New"/>
                <a:ea typeface="Courier New"/>
                <a:cs typeface="Courier New"/>
                <a:sym typeface="Courier New"/>
              </a:rPr>
              <a:t># srun must execute in background and catch signal on wait command</a:t>
            </a:r>
            <a:endParaRPr b="0" i="0" sz="900" u="none" cap="none" strike="noStrike">
              <a:solidFill>
                <a:srgbClr val="000000"/>
              </a:solidFill>
              <a:latin typeface="Courier New"/>
              <a:ea typeface="Courier New"/>
              <a:cs typeface="Courier New"/>
              <a:sym typeface="Courier New"/>
            </a:endParaRPr>
          </a:p>
        </p:txBody>
      </p:sp>
      <p:sp>
        <p:nvSpPr>
          <p:cNvPr id="200" name="Google Shape;200;p41"/>
          <p:cNvSpPr txBox="1"/>
          <p:nvPr/>
        </p:nvSpPr>
        <p:spPr>
          <a:xfrm>
            <a:off x="4805575" y="867225"/>
            <a:ext cx="40584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For automatic resubmission of pre-terminated jobs</a:t>
            </a:r>
            <a:endParaRPr b="0" i="0" sz="1200" u="none" cap="none" strike="noStrike">
              <a:solidFill>
                <a:srgbClr val="000000"/>
              </a:solidFill>
              <a:latin typeface="Arial"/>
              <a:ea typeface="Arial"/>
              <a:cs typeface="Arial"/>
              <a:sym typeface="Arial"/>
            </a:endParaRPr>
          </a:p>
        </p:txBody>
      </p:sp>
      <p:sp>
        <p:nvSpPr>
          <p:cNvPr id="201" name="Google Shape;201;p41"/>
          <p:cNvSpPr/>
          <p:nvPr/>
        </p:nvSpPr>
        <p:spPr>
          <a:xfrm>
            <a:off x="78225" y="867225"/>
            <a:ext cx="4578300" cy="4030200"/>
          </a:xfrm>
          <a:prstGeom prst="wedgeRoundRectCallout">
            <a:avLst>
              <a:gd fmla="val 61385" name="adj1"/>
              <a:gd fmla="val 39326" name="adj2"/>
              <a:gd fmla="val 16667" name="adj3"/>
            </a:avLst>
          </a:prstGeom>
          <a:solidFill>
            <a:srgbClr val="FBFED9"/>
          </a:solidFill>
          <a:ln cap="flat" cmpd="sng" w="9525">
            <a:solidFill>
              <a:srgbClr val="FF0000"/>
            </a:solidFill>
            <a:prstDash val="solid"/>
            <a:round/>
            <a:headEnd len="sm" w="sm" type="none"/>
            <a:tailEnd len="sm" w="sm" type="none"/>
          </a:ln>
        </p:spPr>
        <p:txBody>
          <a:bodyPr anchorCtr="0" anchor="ctr" bIns="27425" lIns="82275" spcFirstLastPara="1" rIns="82275" wrap="square" tIns="27425">
            <a:noAutofit/>
          </a:bodyPr>
          <a:lstStyle/>
          <a:p>
            <a:pPr indent="0" lvl="0" marL="76200" marR="0" rtl="0" algn="l">
              <a:lnSpc>
                <a:spcPct val="100000"/>
              </a:lnSpc>
              <a:spcBef>
                <a:spcPts val="0"/>
              </a:spcBef>
              <a:spcAft>
                <a:spcPts val="0"/>
              </a:spcAft>
              <a:buClr>
                <a:srgbClr val="000000"/>
              </a:buClr>
              <a:buSzPts val="800"/>
              <a:buFont typeface="Arial"/>
              <a:buNone/>
            </a:pPr>
            <a:r>
              <a:t/>
            </a:r>
            <a:endParaRPr b="0" i="0" sz="800" u="none" cap="none" strike="noStrike">
              <a:solidFill>
                <a:srgbClr val="3B55EF"/>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800"/>
              <a:buFont typeface="Arial"/>
              <a:buNone/>
            </a:pPr>
            <a:r>
              <a:t/>
            </a:r>
            <a:endParaRPr b="0" i="0" sz="900" u="none" cap="none" strike="noStrike">
              <a:solidFill>
                <a:srgbClr val="3B55EF"/>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3B55EF"/>
                </a:solidFill>
                <a:latin typeface="Courier New"/>
                <a:ea typeface="Courier New"/>
                <a:cs typeface="Courier New"/>
                <a:sym typeface="Courier New"/>
              </a:rPr>
              <a:t># put any commands that need to run to continue the next job here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FF0000"/>
                </a:solidFill>
                <a:latin typeface="Courier New"/>
                <a:ea typeface="Courier New"/>
                <a:cs typeface="Courier New"/>
                <a:sym typeface="Courier New"/>
              </a:rPr>
              <a:t>ckpt_vasp() </a:t>
            </a:r>
            <a:r>
              <a:rPr b="0" i="0" lang="en-US" sz="900" u="none" cap="none" strike="noStrike">
                <a:solidFill>
                  <a:schemeClr val="dk1"/>
                </a:solidFill>
                <a:latin typeface="Courier New"/>
                <a:ea typeface="Courier New"/>
                <a:cs typeface="Courier New"/>
                <a:sym typeface="Courier New"/>
              </a:rPr>
              <a:t>{</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set -x</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restarts=`squeue -h -O restartcnt -j $SLURM_JOB_ID`</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echo checkpointing the ${restarts}-th job</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r>
              <a:rPr b="0" i="0" lang="en-US" sz="900" u="none" cap="none" strike="noStrike">
                <a:solidFill>
                  <a:srgbClr val="3B55EF"/>
                </a:solidFill>
                <a:latin typeface="Courier New"/>
                <a:ea typeface="Courier New"/>
                <a:cs typeface="Courier New"/>
                <a:sym typeface="Courier New"/>
              </a:rPr>
              <a:t># to terminate VASP at the next ionic step</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echo LSTOP = .TRUE. &gt; STOPCAR</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r>
              <a:rPr b="0" i="0" lang="en-US" sz="900" u="none" cap="none" strike="noStrike">
                <a:solidFill>
                  <a:srgbClr val="3B55EF"/>
                </a:solidFill>
                <a:latin typeface="Courier New"/>
                <a:ea typeface="Courier New"/>
                <a:cs typeface="Courier New"/>
                <a:sym typeface="Courier New"/>
              </a:rPr>
              <a:t># wait until VASP to complete the current ionic step, write WAVECAR file and quit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srun_pid=`ps -fle|grep srun|head -1|awk '{print $4}’`</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wait $srun_pid</a:t>
            </a:r>
            <a:endParaRPr b="0" i="0" sz="900" u="none" cap="none" strike="noStrike">
              <a:solidFill>
                <a:schemeClr val="dk1"/>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3B55EF"/>
                </a:solidFill>
                <a:latin typeface="Courier New"/>
                <a:ea typeface="Courier New"/>
                <a:cs typeface="Courier New"/>
                <a:sym typeface="Courier New"/>
              </a:rPr>
              <a:t>    # copy CONTCAR to POSCAR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cp -p CONTCAR POSCAR</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set +x</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ckpt_command=ckpt_vasp</a:t>
            </a:r>
            <a:endParaRPr b="0" i="0" sz="900" u="none" cap="none" strike="noStrike">
              <a:solidFill>
                <a:schemeClr val="dk1"/>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max_timelimit=48:00:00</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ckpt_overhead=300</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3B55EF"/>
                </a:solidFill>
                <a:latin typeface="Courier New"/>
                <a:ea typeface="Courier New"/>
                <a:cs typeface="Courier New"/>
                <a:sym typeface="Courier New"/>
              </a:rPr>
              <a:t># requeueing the job if remaining time &gt;0</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/global/common/cori/software/variable-time-job/setup.sh</a:t>
            </a:r>
            <a:endParaRPr b="0" i="0" sz="900" u="none" cap="none" strike="noStrike">
              <a:solidFill>
                <a:schemeClr val="dk1"/>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FF0000"/>
                </a:solidFill>
                <a:latin typeface="Courier New"/>
                <a:ea typeface="Courier New"/>
                <a:cs typeface="Courier New"/>
                <a:sym typeface="Courier New"/>
              </a:rPr>
              <a:t>requeue_job func_trap USR1</a:t>
            </a:r>
            <a:endParaRPr b="0" i="0" sz="9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Use </a:t>
            </a:r>
            <a:r>
              <a:rPr b="1" lang="en-US">
                <a:solidFill>
                  <a:srgbClr val="FF0000"/>
                </a:solidFill>
                <a:latin typeface="Courier New"/>
                <a:ea typeface="Courier New"/>
                <a:cs typeface="Courier New"/>
                <a:sym typeface="Courier New"/>
              </a:rPr>
              <a:t>sacct –D</a:t>
            </a:r>
            <a:r>
              <a:rPr lang="en-US"/>
              <a:t> to show variable-time job details</a:t>
            </a:r>
            <a:endParaRPr/>
          </a:p>
        </p:txBody>
      </p:sp>
      <p:sp>
        <p:nvSpPr>
          <p:cNvPr id="207" name="Google Shape;207;p30"/>
          <p:cNvSpPr txBox="1"/>
          <p:nvPr>
            <p:ph idx="1" type="body"/>
          </p:nvPr>
        </p:nvSpPr>
        <p:spPr>
          <a:xfrm>
            <a:off x="311700" y="826475"/>
            <a:ext cx="8520600" cy="3742500"/>
          </a:xfrm>
          <a:prstGeom prst="rect">
            <a:avLst/>
          </a:prstGeom>
          <a:solidFill>
            <a:srgbClr val="D9E7F4"/>
          </a:solidFill>
          <a:ln>
            <a:noFill/>
          </a:ln>
        </p:spPr>
        <p:txBody>
          <a:bodyPr anchorCtr="0" anchor="t" bIns="91425" lIns="91425" spcFirstLastPara="1" rIns="91425" wrap="square" tIns="91425">
            <a:noAutofit/>
          </a:bodyPr>
          <a:lstStyle/>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zz217@cori08:~&gt; sacct -j 30774616 -X -o jobid,jobname,submit,start,end,nnodes,timelimit,elapse,exit,state</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JobID    JobName              Submit               Start                 End   NNodes  Timelimit    Elapsed ExitCode      State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 ------------------- ------------------- ------------------- -------- ---------- ---------- -------- ----------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2020-05-19T13:31:49 2020-05-19T14:46:16             Unknown       32   14:13:00   11:53:23      0:0    RUNNING </a:t>
            </a:r>
            <a:endParaRPr/>
          </a:p>
          <a:p>
            <a:pPr indent="0" lvl="0" marL="76200" rtl="0" algn="l">
              <a:lnSpc>
                <a:spcPct val="120000"/>
              </a:lnSpc>
              <a:spcBef>
                <a:spcPts val="0"/>
              </a:spcBef>
              <a:spcAft>
                <a:spcPts val="0"/>
              </a:spcAft>
              <a:buSzPts val="2400"/>
              <a:buNone/>
            </a:pPr>
            <a:r>
              <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zz217@cori08:~&gt; sacct -j 30774616 -X </a:t>
            </a:r>
            <a:r>
              <a:rPr lang="en-US" sz="800">
                <a:solidFill>
                  <a:srgbClr val="FF0000"/>
                </a:solidFill>
                <a:latin typeface="Courier New"/>
                <a:ea typeface="Courier New"/>
                <a:cs typeface="Courier New"/>
                <a:sym typeface="Courier New"/>
              </a:rPr>
              <a:t>-D</a:t>
            </a:r>
            <a:r>
              <a:rPr lang="en-US" sz="800">
                <a:latin typeface="Courier New"/>
                <a:ea typeface="Courier New"/>
                <a:cs typeface="Courier New"/>
                <a:sym typeface="Courier New"/>
              </a:rPr>
              <a:t> -o jobid,jobname,submit,start,end,nnodes,timelimit,elapse,exit,state</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JobID    JobName              Submit               Start                 End   NNodes  Timelimit    Elapsed ExitCode      State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 ------------------- ------------------- ------------------- -------- ---------- ---------- -------- ----------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2020-05-15T23:01:27 2020-05-16T04:33:38 2020-05-16T07:01:51       32 2-00:00:00   02:28:13      0:0   REQUEUED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2020-05-16T07:03:28 2020-05-16T12:08:32 2020-05-16T14:33:37       32 2-00:00:00   02:25:05      0:0   REQUEUED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2020-05-16T14:34:50 2020-05-17T14:10:52 2020-05-17T19:44:05       32 2-00:00:00   05:33:13      0:0   REQUEUED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2020-05-17T19:45:20 2020-05-18T02:50:03 2020-05-18T05:30:10       32 2-00:00:00   02:40:07      0:0   REQUEUED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2020-05-18T05:31:12 2020-05-18T05:42:46 2020-05-18T10:13:47       32 2-00:00:00   04:31:01      0:0   REQUEUED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2020-05-18T10:14:04 2020-05-19T03:38:37 2020-05-19T08:52:46       32 2-00:00:00   05:14:09      0:0   REQUEUED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2020-05-19T08:54:11 2020-05-19T11:01:27 2020-05-19T13:31:28       32 2-00:00:00   02:30:01      0:0   REQUEUED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30774616             md 2020-05-19T13:31:49 2020-05-19T14:46:16             Unknown       32   14:13:00   11:50:02      0:0    RUNNING </a:t>
            </a:r>
            <a:endParaRPr/>
          </a:p>
          <a:p>
            <a:pPr indent="0" lvl="0" marL="76200" rtl="0" algn="l">
              <a:lnSpc>
                <a:spcPct val="120000"/>
              </a:lnSpc>
              <a:spcBef>
                <a:spcPts val="0"/>
              </a:spcBef>
              <a:spcAft>
                <a:spcPts val="0"/>
              </a:spcAft>
              <a:buSzPts val="2400"/>
              <a:buNone/>
            </a:pPr>
            <a:r>
              <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t/>
            </a:r>
            <a:endParaRPr sz="800">
              <a:latin typeface="Courier New"/>
              <a:ea typeface="Courier New"/>
              <a:cs typeface="Courier New"/>
              <a:sym typeface="Courier New"/>
            </a:endParaRPr>
          </a:p>
        </p:txBody>
      </p:sp>
      <p:sp>
        <p:nvSpPr>
          <p:cNvPr id="208" name="Google Shape;208;p30"/>
          <p:cNvSpPr/>
          <p:nvPr/>
        </p:nvSpPr>
        <p:spPr>
          <a:xfrm>
            <a:off x="159299" y="4568975"/>
            <a:ext cx="6307205" cy="307777"/>
          </a:xfrm>
          <a:prstGeom prst="rect">
            <a:avLst/>
          </a:prstGeom>
          <a:noFill/>
          <a:ln>
            <a:noFill/>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For more details, run </a:t>
            </a:r>
            <a:r>
              <a:rPr b="0" i="0" lang="en-US" sz="1400" u="none" cap="none" strike="noStrike">
                <a:solidFill>
                  <a:srgbClr val="000000"/>
                </a:solidFill>
                <a:latin typeface="Courier New"/>
                <a:ea typeface="Courier New"/>
                <a:cs typeface="Courier New"/>
                <a:sym typeface="Courier New"/>
              </a:rPr>
              <a:t>sacct</a:t>
            </a:r>
            <a:r>
              <a:rPr b="0" i="0" lang="en-US" sz="1400" u="none" cap="none" strike="noStrike">
                <a:solidFill>
                  <a:srgbClr val="000000"/>
                </a:solidFill>
                <a:latin typeface="Arial"/>
                <a:ea typeface="Arial"/>
                <a:cs typeface="Arial"/>
                <a:sym typeface="Arial"/>
              </a:rPr>
              <a:t> without the </a:t>
            </a:r>
            <a:r>
              <a:rPr b="0" i="0" lang="en-US" sz="1400" u="none" cap="none" strike="noStrike">
                <a:solidFill>
                  <a:srgbClr val="000000"/>
                </a:solidFill>
                <a:latin typeface="Courier New"/>
                <a:ea typeface="Courier New"/>
                <a:cs typeface="Courier New"/>
                <a:sym typeface="Courier New"/>
              </a:rPr>
              <a:t>–X</a:t>
            </a:r>
            <a:r>
              <a:rPr b="0" i="0" lang="en-US" sz="1400" u="none" cap="none" strike="noStrike">
                <a:solidFill>
                  <a:srgbClr val="000000"/>
                </a:solidFill>
                <a:latin typeface="Arial"/>
                <a:ea typeface="Arial"/>
                <a:cs typeface="Arial"/>
                <a:sym typeface="Arial"/>
              </a:rPr>
              <a:t> option.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72725" y="64025"/>
            <a:ext cx="9071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Check the standard error file for variable-time job execution detail</a:t>
            </a:r>
            <a:endParaRPr/>
          </a:p>
        </p:txBody>
      </p:sp>
      <p:sp>
        <p:nvSpPr>
          <p:cNvPr id="214" name="Google Shape;214;p33"/>
          <p:cNvSpPr txBox="1"/>
          <p:nvPr>
            <p:ph idx="1" type="body"/>
          </p:nvPr>
        </p:nvSpPr>
        <p:spPr>
          <a:xfrm>
            <a:off x="311700" y="818200"/>
            <a:ext cx="8520600" cy="4325400"/>
          </a:xfrm>
          <a:prstGeom prst="rect">
            <a:avLst/>
          </a:prstGeom>
          <a:solidFill>
            <a:srgbClr val="D9E7F4"/>
          </a:solidFill>
          <a:ln>
            <a:noFill/>
          </a:ln>
        </p:spPr>
        <p:txBody>
          <a:bodyPr anchorCtr="0" anchor="t" bIns="91425" lIns="91425" spcFirstLastPara="1" rIns="91425" wrap="square" tIns="91425">
            <a:noAutofit/>
          </a:bodyPr>
          <a:lstStyle/>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zz217@cori08:/global/cscratch1/sd/zz217/vtj/flex_test/sd1-flex1&gt; more md-30774616.err</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time remaining $remainingTime: 165:39:00</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next timelimit $requestTime: 172800</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ckpt_vasp</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squeue -h -O restartcnt -j 30774616</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restarts='0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echo checkpointing the 0 -th job</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checkpointing the 0 -th job</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echo LSTOP = .TRUE.</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ps -fle</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grep srun</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head -1</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awk '{print $4}'</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srun_pid=134834</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wait 134834</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PROFILE, used timers:     418</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cp -p CONTCAR POSCAR</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trap '' SIGTERM</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scontrol requeue 30774616</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slurmstepd: error: *** JOB 30774616 ON nid06740 CANCELLED AT 2020-05-16T07:01:51 DUE TO JOB REQUEUE ***</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scontrol update JobId=30774616 TimeLimit=2880</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trap - SIGTERM</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echo '$?:' 0</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0</a:t>
            </a:r>
            <a:endParaRPr/>
          </a:p>
          <a:p>
            <a:pPr indent="0" lvl="0" marL="76200" rtl="0" algn="l">
              <a:lnSpc>
                <a:spcPct val="120000"/>
              </a:lnSpc>
              <a:spcBef>
                <a:spcPts val="0"/>
              </a:spcBef>
              <a:spcAft>
                <a:spcPts val="0"/>
              </a:spcAft>
              <a:buSzPts val="2400"/>
              <a:buNone/>
            </a:pPr>
            <a:r>
              <a:rPr lang="en-US" sz="800">
                <a:latin typeface="Courier New"/>
                <a:ea typeface="Courier New"/>
                <a:cs typeface="Courier New"/>
                <a:sym typeface="Courier New"/>
              </a:rPr>
              <a:t>++ set +x</a:t>
            </a:r>
            <a:endParaRPr sz="800">
              <a:latin typeface="Courier New"/>
              <a:ea typeface="Courier New"/>
              <a:cs typeface="Courier New"/>
              <a:sym typeface="Courier New"/>
            </a:endParaRPr>
          </a:p>
          <a:p>
            <a:pPr indent="0" lvl="0" marL="76200" rtl="0" algn="l">
              <a:lnSpc>
                <a:spcPct val="120000"/>
              </a:lnSpc>
              <a:spcBef>
                <a:spcPts val="0"/>
              </a:spcBef>
              <a:spcAft>
                <a:spcPts val="0"/>
              </a:spcAft>
              <a:buClr>
                <a:schemeClr val="dk1"/>
              </a:buClr>
              <a:buSzPts val="1100"/>
              <a:buFont typeface="Arial"/>
              <a:buNone/>
            </a:pPr>
            <a:r>
              <a:rPr lang="en-US" sz="800">
                <a:latin typeface="Courier New"/>
                <a:ea typeface="Courier New"/>
                <a:cs typeface="Courier New"/>
                <a:sym typeface="Courier New"/>
              </a:rPr>
              <a:t>time remaining $remainingTime: 163:23:00</a:t>
            </a:r>
            <a:endParaRPr sz="800">
              <a:latin typeface="Courier New"/>
              <a:ea typeface="Courier New"/>
              <a:cs typeface="Courier New"/>
              <a:sym typeface="Courier New"/>
            </a:endParaRPr>
          </a:p>
          <a:p>
            <a:pPr indent="0" lvl="0" marL="76200" rtl="0" algn="l">
              <a:lnSpc>
                <a:spcPct val="120000"/>
              </a:lnSpc>
              <a:spcBef>
                <a:spcPts val="0"/>
              </a:spcBef>
              <a:spcAft>
                <a:spcPts val="0"/>
              </a:spcAft>
              <a:buClr>
                <a:schemeClr val="dk1"/>
              </a:buClr>
              <a:buSzPts val="1100"/>
              <a:buFont typeface="Arial"/>
              <a:buNone/>
            </a:pPr>
            <a:r>
              <a:rPr lang="en-US" sz="800">
                <a:latin typeface="Courier New"/>
                <a:ea typeface="Courier New"/>
                <a:cs typeface="Courier New"/>
                <a:sym typeface="Courier New"/>
              </a:rPr>
              <a:t>next timelimit $requestTime: 172800</a:t>
            </a:r>
            <a:endParaRPr sz="800">
              <a:latin typeface="Courier New"/>
              <a:ea typeface="Courier New"/>
              <a:cs typeface="Courier New"/>
              <a:sym typeface="Courier New"/>
            </a:endParaRPr>
          </a:p>
          <a:p>
            <a:pPr indent="0" lvl="0" marL="76200" rtl="0" algn="l">
              <a:lnSpc>
                <a:spcPct val="120000"/>
              </a:lnSpc>
              <a:spcBef>
                <a:spcPts val="0"/>
              </a:spcBef>
              <a:spcAft>
                <a:spcPts val="0"/>
              </a:spcAft>
              <a:buClr>
                <a:schemeClr val="dk1"/>
              </a:buClr>
              <a:buSzPts val="1100"/>
              <a:buFont typeface="Arial"/>
              <a:buNone/>
            </a:pPr>
            <a:r>
              <a:rPr lang="en-US" sz="800">
                <a:latin typeface="Courier New"/>
                <a:ea typeface="Courier New"/>
                <a:cs typeface="Courier New"/>
                <a:sym typeface="Courier New"/>
              </a:rPr>
              <a:t>++ ckpt_vasp</a:t>
            </a:r>
            <a:endParaRPr sz="800">
              <a:latin typeface="Courier New"/>
              <a:ea typeface="Courier New"/>
              <a:cs typeface="Courier New"/>
              <a:sym typeface="Courier New"/>
            </a:endParaRPr>
          </a:p>
          <a:p>
            <a:pPr indent="0" lvl="0" marL="76200" rtl="0" algn="l">
              <a:lnSpc>
                <a:spcPct val="120000"/>
              </a:lnSpc>
              <a:spcBef>
                <a:spcPts val="0"/>
              </a:spcBef>
              <a:spcAft>
                <a:spcPts val="0"/>
              </a:spcAft>
              <a:buClr>
                <a:schemeClr val="dk1"/>
              </a:buClr>
              <a:buSzPts val="1100"/>
              <a:buFont typeface="Arial"/>
              <a:buNone/>
            </a:pPr>
            <a:r>
              <a:rPr lang="en-US" sz="800">
                <a:latin typeface="Courier New"/>
                <a:ea typeface="Courier New"/>
                <a:cs typeface="Courier New"/>
                <a:sym typeface="Courier New"/>
              </a:rPr>
              <a:t>...</a:t>
            </a:r>
            <a:endParaRPr sz="800">
              <a:latin typeface="Courier New"/>
              <a:ea typeface="Courier New"/>
              <a:cs typeface="Courier New"/>
              <a:sym typeface="Courier New"/>
            </a:endParaRPr>
          </a:p>
          <a:p>
            <a:pPr indent="0" lvl="0" marL="76200" rtl="0" algn="l">
              <a:lnSpc>
                <a:spcPct val="120000"/>
              </a:lnSpc>
              <a:spcBef>
                <a:spcPts val="0"/>
              </a:spcBef>
              <a:spcAft>
                <a:spcPts val="0"/>
              </a:spcAft>
              <a:buClr>
                <a:schemeClr val="dk1"/>
              </a:buClr>
              <a:buSzPts val="1100"/>
              <a:buFont typeface="Arial"/>
              <a:buNone/>
            </a:pPr>
            <a:r>
              <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t/>
            </a:r>
            <a:endParaRPr sz="800">
              <a:latin typeface="Courier New"/>
              <a:ea typeface="Courier New"/>
              <a:cs typeface="Courier New"/>
              <a:sym typeface="Courier New"/>
            </a:endParaRPr>
          </a:p>
          <a:p>
            <a:pPr indent="0" lvl="0" marL="76200" rtl="0" algn="l">
              <a:lnSpc>
                <a:spcPct val="120000"/>
              </a:lnSpc>
              <a:spcBef>
                <a:spcPts val="0"/>
              </a:spcBef>
              <a:spcAft>
                <a:spcPts val="0"/>
              </a:spcAft>
              <a:buSzPts val="2400"/>
              <a:buNone/>
            </a:pPr>
            <a:r>
              <a:t/>
            </a:r>
            <a:endParaRPr/>
          </a:p>
        </p:txBody>
      </p:sp>
      <p:sp>
        <p:nvSpPr>
          <p:cNvPr id="215" name="Google Shape;215;p33"/>
          <p:cNvSpPr txBox="1"/>
          <p:nvPr/>
        </p:nvSpPr>
        <p:spPr>
          <a:xfrm>
            <a:off x="311700" y="1337325"/>
            <a:ext cx="3372300" cy="20178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3"/>
          <p:cNvSpPr txBox="1"/>
          <p:nvPr/>
        </p:nvSpPr>
        <p:spPr>
          <a:xfrm>
            <a:off x="4975600" y="1309250"/>
            <a:ext cx="3856800" cy="22164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put any commands that need to run to prepare for the next job here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ckpt_vasp() {</a:t>
            </a:r>
            <a:endParaRPr b="0" i="0" sz="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lang="en-US" sz="700">
                <a:latin typeface="Courier New"/>
                <a:ea typeface="Courier New"/>
                <a:cs typeface="Courier New"/>
                <a:sym typeface="Courier New"/>
              </a:rPr>
              <a:t>    set -x</a:t>
            </a:r>
            <a:endParaRPr sz="7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#get the restart count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restarts=`squeue -h -O restartcnt -j $SLURM_JOB_ID`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echo checkpointing the ${restarts}-th job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#to terminate VASP at the next ionic step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echo LSTOP = .TRUE. &gt; STOPCAR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#wait until VASP to complete the current ionic step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srun_pid=`ps -fle|grep srun|head -1|awk '{print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wait $srun_pid</a:t>
            </a:r>
            <a:endParaRPr b="0" i="0" sz="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#prepare inputs for next job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    cp -p CONTCAR POSCAR</a:t>
            </a:r>
            <a:endParaRPr b="0" i="0" sz="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lang="en-US" sz="700">
                <a:latin typeface="Courier New"/>
                <a:ea typeface="Courier New"/>
                <a:cs typeface="Courier New"/>
                <a:sym typeface="Courier New"/>
              </a:rPr>
              <a:t>    set +x</a:t>
            </a:r>
            <a:endParaRPr sz="7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FF0000"/>
                </a:solidFill>
                <a:latin typeface="Courier New"/>
                <a:ea typeface="Courier New"/>
                <a:cs typeface="Courier New"/>
                <a:sym typeface="Courier New"/>
              </a:rPr>
              <a:t>ckpt_command=ckpt_vasp</a:t>
            </a:r>
            <a:endParaRPr b="0" i="0" sz="700" u="none" cap="none" strike="noStrike">
              <a:solidFill>
                <a:srgbClr val="FF0000"/>
              </a:solidFill>
              <a:latin typeface="Courier New"/>
              <a:ea typeface="Courier New"/>
              <a:cs typeface="Courier New"/>
              <a:sym typeface="Courier New"/>
            </a:endParaRPr>
          </a:p>
        </p:txBody>
      </p:sp>
      <p:sp>
        <p:nvSpPr>
          <p:cNvPr id="217" name="Google Shape;217;p33"/>
          <p:cNvSpPr/>
          <p:nvPr/>
        </p:nvSpPr>
        <p:spPr>
          <a:xfrm rot="5400000">
            <a:off x="4190263" y="1999540"/>
            <a:ext cx="271988" cy="822704"/>
          </a:xfrm>
          <a:prstGeom prst="downArrow">
            <a:avLst>
              <a:gd fmla="val 31536" name="adj1"/>
              <a:gd fmla="val 8045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33"/>
          <p:cNvSpPr/>
          <p:nvPr/>
        </p:nvSpPr>
        <p:spPr>
          <a:xfrm>
            <a:off x="4977150" y="4031148"/>
            <a:ext cx="3855300" cy="940500"/>
          </a:xfrm>
          <a:prstGeom prst="rect">
            <a:avLst/>
          </a:prstGeom>
          <a:solidFill>
            <a:srgbClr val="FBFDDB"/>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func_trap() </a:t>
            </a:r>
            <a:r>
              <a:rPr b="0" i="0" lang="en-US" sz="900" u="none" cap="none" strike="noStrike">
                <a:solidFill>
                  <a:schemeClr val="dk2"/>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    $ckpt_command</a:t>
            </a:r>
            <a:endParaRPr b="0" i="0" sz="9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    scontrol requeue ${SLURM_JOB_ID}</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    scontrol update JobId=${SLURM_JOB_ID} TimeLimit=${requestTime}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p>
            <a:pPr indent="0" lvl="0" marL="76200" rtl="0" algn="ctr">
              <a:lnSpc>
                <a:spcPct val="100000"/>
              </a:lnSpc>
              <a:spcBef>
                <a:spcPts val="0"/>
              </a:spcBef>
              <a:spcAft>
                <a:spcPts val="0"/>
              </a:spcAft>
              <a:buSzPts val="2800"/>
              <a:buNone/>
            </a:pPr>
            <a:r>
              <a:rPr lang="en-US" sz="2800"/>
              <a:t>Troubleshooting</a:t>
            </a:r>
            <a:endParaRPr/>
          </a:p>
        </p:txBody>
      </p:sp>
      <p:sp>
        <p:nvSpPr>
          <p:cNvPr id="224" name="Google Shape;224;p34"/>
          <p:cNvSpPr txBox="1"/>
          <p:nvPr>
            <p:ph idx="12" type="sldNum"/>
          </p:nvPr>
        </p:nvSpPr>
        <p:spPr>
          <a:xfrm>
            <a:off x="4116656" y="4776604"/>
            <a:ext cx="92570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r>
              <a:rPr lang="en-US"/>
              <a:t>- </a:t>
            </a:r>
            <a:fld id="{00000000-1234-1234-1234-123412341234}" type="slidenum">
              <a:rPr lang="en-US"/>
              <a:t>‹#›</a:t>
            </a:fld>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4"/>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Outline</a:t>
            </a:r>
            <a:endParaRPr/>
          </a:p>
        </p:txBody>
      </p:sp>
      <p:sp>
        <p:nvSpPr>
          <p:cNvPr id="80" name="Google Shape;80;p4"/>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US"/>
              <a:t>About the flex QOS </a:t>
            </a:r>
            <a:endParaRPr/>
          </a:p>
          <a:p>
            <a:pPr indent="-342900" lvl="1" marL="914400" rtl="0" algn="l">
              <a:lnSpc>
                <a:spcPct val="100000"/>
              </a:lnSpc>
              <a:spcBef>
                <a:spcPts val="200"/>
              </a:spcBef>
              <a:spcAft>
                <a:spcPts val="0"/>
              </a:spcAft>
              <a:buSzPts val="1800"/>
              <a:buChar char="○"/>
            </a:pPr>
            <a:r>
              <a:rPr lang="en-US"/>
              <a:t>Improved job throughput with a charging discount</a:t>
            </a:r>
            <a:endParaRPr/>
          </a:p>
          <a:p>
            <a:pPr indent="-381000" lvl="0" marL="457200" rtl="0" algn="l">
              <a:lnSpc>
                <a:spcPct val="100000"/>
              </a:lnSpc>
              <a:spcBef>
                <a:spcPts val="0"/>
              </a:spcBef>
              <a:spcAft>
                <a:spcPts val="0"/>
              </a:spcAft>
              <a:buSzPts val="2400"/>
              <a:buChar char="●"/>
            </a:pPr>
            <a:r>
              <a:rPr lang="en-US"/>
              <a:t>Variable-time job scripts</a:t>
            </a:r>
            <a:endParaRPr/>
          </a:p>
          <a:p>
            <a:pPr indent="-342900" lvl="1" marL="914400" rtl="0" algn="l">
              <a:lnSpc>
                <a:spcPct val="100000"/>
              </a:lnSpc>
              <a:spcBef>
                <a:spcPts val="200"/>
              </a:spcBef>
              <a:spcAft>
                <a:spcPts val="0"/>
              </a:spcAft>
              <a:buSzPts val="1800"/>
              <a:buChar char="○"/>
            </a:pPr>
            <a:r>
              <a:rPr lang="en-US"/>
              <a:t>Automating job resubmission for checkpoint/restart jobs</a:t>
            </a:r>
            <a:endParaRPr/>
          </a:p>
          <a:p>
            <a:pPr indent="-381000" lvl="0" marL="457200" rtl="0" algn="l">
              <a:lnSpc>
                <a:spcPct val="100000"/>
              </a:lnSpc>
              <a:spcBef>
                <a:spcPts val="0"/>
              </a:spcBef>
              <a:spcAft>
                <a:spcPts val="0"/>
              </a:spcAft>
              <a:buSzPts val="2400"/>
              <a:buChar char="●"/>
            </a:pPr>
            <a:r>
              <a:rPr lang="en-US"/>
              <a:t>Examples</a:t>
            </a:r>
            <a:endParaRPr/>
          </a:p>
          <a:p>
            <a:pPr indent="-342900" lvl="1" marL="914400" rtl="0" algn="l">
              <a:lnSpc>
                <a:spcPct val="100000"/>
              </a:lnSpc>
              <a:spcBef>
                <a:spcPts val="200"/>
              </a:spcBef>
              <a:spcAft>
                <a:spcPts val="0"/>
              </a:spcAft>
              <a:buSzPts val="1800"/>
              <a:buChar char="○"/>
            </a:pPr>
            <a:r>
              <a:rPr lang="en-US"/>
              <a:t>Variable-time VASP jobs with flex QOS</a:t>
            </a:r>
            <a:endParaRPr/>
          </a:p>
          <a:p>
            <a:pPr indent="-381000" lvl="0" marL="457200" rtl="0" algn="l">
              <a:lnSpc>
                <a:spcPct val="100000"/>
              </a:lnSpc>
              <a:spcBef>
                <a:spcPts val="0"/>
              </a:spcBef>
              <a:spcAft>
                <a:spcPts val="0"/>
              </a:spcAft>
              <a:buSzPts val="2400"/>
              <a:buChar char="●"/>
            </a:pPr>
            <a:r>
              <a:rPr lang="en-US"/>
              <a:t>Troubleshooting</a:t>
            </a:r>
            <a:endParaRPr/>
          </a:p>
          <a:p>
            <a:pPr indent="-381000" lvl="0" marL="457200" rtl="0" algn="l">
              <a:lnSpc>
                <a:spcPct val="100000"/>
              </a:lnSpc>
              <a:spcBef>
                <a:spcPts val="0"/>
              </a:spcBef>
              <a:spcAft>
                <a:spcPts val="0"/>
              </a:spcAft>
              <a:buSzPts val="2400"/>
              <a:buChar char="●"/>
            </a:pPr>
            <a:r>
              <a:rPr lang="en-US"/>
              <a:t>Summary</a:t>
            </a:r>
            <a:endParaRPr/>
          </a:p>
          <a:p>
            <a:pPr indent="-381000" lvl="0" marL="457200" rtl="0" algn="l">
              <a:lnSpc>
                <a:spcPct val="100000"/>
              </a:lnSpc>
              <a:spcBef>
                <a:spcPts val="0"/>
              </a:spcBef>
              <a:spcAft>
                <a:spcPts val="0"/>
              </a:spcAft>
              <a:buSzPts val="2400"/>
              <a:buChar char="●"/>
            </a:pPr>
            <a:r>
              <a:rPr lang="en-US"/>
              <a:t>Hands-on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If your variable-time job fails to requeue itself</a:t>
            </a:r>
            <a:endParaRPr/>
          </a:p>
        </p:txBody>
      </p:sp>
      <p:sp>
        <p:nvSpPr>
          <p:cNvPr id="230" name="Google Shape;230;p39"/>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20000"/>
              </a:lnSpc>
              <a:spcBef>
                <a:spcPts val="0"/>
              </a:spcBef>
              <a:spcAft>
                <a:spcPts val="0"/>
              </a:spcAft>
              <a:buSzPts val="2400"/>
              <a:buChar char="●"/>
            </a:pPr>
            <a:r>
              <a:rPr lang="en-US"/>
              <a:t>Check if your job ran into any errors. </a:t>
            </a:r>
            <a:endParaRPr/>
          </a:p>
          <a:p>
            <a:pPr indent="-342900" lvl="1" marL="914400" rtl="0" algn="l">
              <a:lnSpc>
                <a:spcPct val="120000"/>
              </a:lnSpc>
              <a:spcBef>
                <a:spcPts val="200"/>
              </a:spcBef>
              <a:spcAft>
                <a:spcPts val="0"/>
              </a:spcAft>
              <a:buSzPts val="1800"/>
              <a:buChar char="○"/>
            </a:pPr>
            <a:r>
              <a:rPr lang="en-US"/>
              <a:t>If your job failed before the allocated time limit, the </a:t>
            </a:r>
            <a:r>
              <a:rPr lang="en-US">
                <a:latin typeface="Courier New"/>
                <a:ea typeface="Courier New"/>
                <a:cs typeface="Courier New"/>
                <a:sym typeface="Courier New"/>
              </a:rPr>
              <a:t>USR1</a:t>
            </a:r>
            <a:r>
              <a:rPr lang="en-US"/>
              <a:t> signal will not be sent, so that the job will not requeue</a:t>
            </a:r>
            <a:endParaRPr/>
          </a:p>
          <a:p>
            <a:pPr indent="-381000" lvl="0" marL="457200" rtl="0" algn="l">
              <a:lnSpc>
                <a:spcPct val="120000"/>
              </a:lnSpc>
              <a:spcBef>
                <a:spcPts val="0"/>
              </a:spcBef>
              <a:spcAft>
                <a:spcPts val="0"/>
              </a:spcAft>
              <a:buSzPts val="2400"/>
              <a:buChar char="●"/>
            </a:pPr>
            <a:r>
              <a:rPr lang="en-US"/>
              <a:t>Check if </a:t>
            </a:r>
            <a:r>
              <a:rPr lang="en-US">
                <a:latin typeface="Courier New"/>
                <a:ea typeface="Courier New"/>
                <a:cs typeface="Courier New"/>
                <a:sym typeface="Courier New"/>
              </a:rPr>
              <a:t>&lt;</a:t>
            </a:r>
            <a:r>
              <a:rPr lang="en-US">
                <a:solidFill>
                  <a:srgbClr val="FF0000"/>
                </a:solidFill>
                <a:latin typeface="Courier New"/>
                <a:ea typeface="Courier New"/>
                <a:cs typeface="Courier New"/>
                <a:sym typeface="Courier New"/>
              </a:rPr>
              <a:t>sig_time</a:t>
            </a:r>
            <a:r>
              <a:rPr lang="en-US">
                <a:latin typeface="Courier New"/>
                <a:ea typeface="Courier New"/>
                <a:cs typeface="Courier New"/>
                <a:sym typeface="Courier New"/>
              </a:rPr>
              <a:t>&gt;</a:t>
            </a:r>
            <a:r>
              <a:rPr lang="en-US"/>
              <a:t> is long enough, it should equal or exceed the checkpoint overhead time</a:t>
            </a:r>
            <a:endParaRPr/>
          </a:p>
          <a:p>
            <a:pPr indent="-342900" lvl="1" marL="914400" rtl="0" algn="l">
              <a:lnSpc>
                <a:spcPct val="120000"/>
              </a:lnSpc>
              <a:spcBef>
                <a:spcPts val="200"/>
              </a:spcBef>
              <a:spcAft>
                <a:spcPts val="0"/>
              </a:spcAft>
              <a:buSzPts val="1800"/>
              <a:buChar char="○"/>
            </a:pPr>
            <a:r>
              <a:rPr lang="en-US"/>
              <a:t>If your job runs out of time while executing the </a:t>
            </a:r>
            <a:r>
              <a:rPr lang="en-US">
                <a:solidFill>
                  <a:srgbClr val="FF0000"/>
                </a:solidFill>
                <a:latin typeface="Courier New"/>
                <a:ea typeface="Courier New"/>
                <a:cs typeface="Courier New"/>
                <a:sym typeface="Courier New"/>
              </a:rPr>
              <a:t>ckpt_command</a:t>
            </a:r>
            <a:r>
              <a:rPr lang="en-US"/>
              <a:t>, then the job will not requeue</a:t>
            </a:r>
            <a:endParaRPr/>
          </a:p>
          <a:p>
            <a:pPr indent="-342900" lvl="1" marL="914400" rtl="0" algn="l">
              <a:lnSpc>
                <a:spcPct val="120000"/>
              </a:lnSpc>
              <a:spcBef>
                <a:spcPts val="200"/>
              </a:spcBef>
              <a:spcAft>
                <a:spcPts val="0"/>
              </a:spcAft>
              <a:buSzPts val="1800"/>
              <a:buChar char="○"/>
            </a:pPr>
            <a:r>
              <a:rPr lang="en-US"/>
              <a:t>You can send the USR1 signal to your running job outside the job script any time if needed using </a:t>
            </a:r>
            <a:r>
              <a:rPr lang="en-US">
                <a:solidFill>
                  <a:srgbClr val="FF0000"/>
                </a:solidFill>
                <a:latin typeface="Courier New"/>
                <a:ea typeface="Courier New"/>
                <a:cs typeface="Courier New"/>
                <a:sym typeface="Courier New"/>
              </a:rPr>
              <a:t>scancel -b -s USR1 &lt;jobid&gt;</a:t>
            </a:r>
            <a:r>
              <a:rPr lang="en-US"/>
              <a:t>. The job still checkpoints and requeues itself before it gets terminated. You can cancel the requeued job, and resubmit it as a new job after adjusting the &lt;</a:t>
            </a:r>
            <a:r>
              <a:rPr lang="en-US">
                <a:solidFill>
                  <a:srgbClr val="FF0000"/>
                </a:solidFill>
                <a:latin typeface="Courier New"/>
                <a:ea typeface="Courier New"/>
                <a:cs typeface="Courier New"/>
                <a:sym typeface="Courier New"/>
              </a:rPr>
              <a:t>sig_time</a:t>
            </a:r>
            <a:r>
              <a:rPr lang="en-US"/>
              <a:t>&gt;.</a:t>
            </a:r>
            <a:endParaRPr/>
          </a:p>
          <a:p>
            <a:pPr indent="-228600" lvl="0" marL="457200" rtl="0" algn="l">
              <a:lnSpc>
                <a:spcPct val="120000"/>
              </a:lnSpc>
              <a:spcBef>
                <a:spcPts val="0"/>
              </a:spcBef>
              <a:spcAft>
                <a:spcPts val="0"/>
              </a:spcAft>
              <a:buSzPts val="2400"/>
              <a:buNone/>
            </a:pPr>
            <a:r>
              <a:t/>
            </a:r>
            <a:endParaRPr/>
          </a:p>
          <a:p>
            <a:pPr indent="-228600" lvl="0" marL="457200" rtl="0" algn="l">
              <a:lnSpc>
                <a:spcPct val="120000"/>
              </a:lnSpc>
              <a:spcBef>
                <a:spcPts val="0"/>
              </a:spcBef>
              <a:spcAft>
                <a:spcPts val="0"/>
              </a:spcAft>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g8721cc8dc6_2_1"/>
          <p:cNvSpPr txBox="1"/>
          <p:nvPr>
            <p:ph type="title"/>
          </p:nvPr>
        </p:nvSpPr>
        <p:spPr>
          <a:xfrm>
            <a:off x="159300" y="64025"/>
            <a:ext cx="881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Variable-time-job scripts are easy to modify per your need </a:t>
            </a:r>
            <a:endParaRPr/>
          </a:p>
        </p:txBody>
      </p:sp>
      <p:sp>
        <p:nvSpPr>
          <p:cNvPr id="236" name="Google Shape;236;g8721cc8dc6_2_1"/>
          <p:cNvSpPr txBox="1"/>
          <p:nvPr>
            <p:ph idx="1" type="body"/>
          </p:nvPr>
        </p:nvSpPr>
        <p:spPr>
          <a:xfrm>
            <a:off x="311700" y="826475"/>
            <a:ext cx="8520600" cy="374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sz="1800"/>
              <a:t>First, please send in feature requests, bug reports, feedbacks,etc.</a:t>
            </a:r>
            <a:endParaRPr sz="1800"/>
          </a:p>
          <a:p>
            <a:pPr indent="-317500" lvl="1" marL="914400" rtl="0" algn="l">
              <a:spcBef>
                <a:spcPts val="0"/>
              </a:spcBef>
              <a:spcAft>
                <a:spcPts val="0"/>
              </a:spcAft>
              <a:buSzPts val="1400"/>
              <a:buChar char="○"/>
            </a:pPr>
            <a:r>
              <a:rPr lang="en-US" sz="1400"/>
              <a:t>Variable-time jobs are important in our C/R roadmap</a:t>
            </a:r>
            <a:endParaRPr sz="1400"/>
          </a:p>
          <a:p>
            <a:pPr indent="-342900" lvl="0" marL="457200" rtl="0" algn="l">
              <a:spcBef>
                <a:spcPts val="0"/>
              </a:spcBef>
              <a:spcAft>
                <a:spcPts val="0"/>
              </a:spcAft>
              <a:buSzPts val="1800"/>
              <a:buChar char="●"/>
            </a:pPr>
            <a:r>
              <a:rPr lang="en-US" sz="1800"/>
              <a:t>You are encouraged to custom the setup script per your need</a:t>
            </a:r>
            <a:endParaRPr sz="1800"/>
          </a:p>
          <a:p>
            <a:pPr indent="-317500" lvl="1" marL="914400" rtl="0" algn="l">
              <a:spcBef>
                <a:spcPts val="0"/>
              </a:spcBef>
              <a:spcAft>
                <a:spcPts val="0"/>
              </a:spcAft>
              <a:buSzPts val="1400"/>
              <a:buChar char="○"/>
            </a:pPr>
            <a:r>
              <a:rPr lang="en-US" sz="1400"/>
              <a:t>Everything lives in user space, so you can freely custom it per your need. It is available at /usr/common/software/variable-time-job/setup.sh. </a:t>
            </a:r>
            <a:r>
              <a:rPr lang="en-US" sz="1400"/>
              <a:t>Just three bash functions. </a:t>
            </a:r>
            <a:endParaRPr sz="1400"/>
          </a:p>
          <a:p>
            <a:pPr indent="-317500" lvl="1" marL="914400" rtl="0" algn="l">
              <a:spcBef>
                <a:spcPts val="0"/>
              </a:spcBef>
              <a:spcAft>
                <a:spcPts val="0"/>
              </a:spcAft>
              <a:buSzPts val="1400"/>
              <a:buChar char="○"/>
            </a:pPr>
            <a:r>
              <a:rPr lang="en-US" sz="1400"/>
              <a:t>We welcome your contributions to the variable-time job script, especially those application specific additions</a:t>
            </a:r>
            <a:endParaRPr sz="1400"/>
          </a:p>
          <a:p>
            <a:pPr indent="-381000" lvl="0" marL="457200" rtl="0" algn="l">
              <a:spcBef>
                <a:spcPts val="0"/>
              </a:spcBef>
              <a:spcAft>
                <a:spcPts val="0"/>
              </a:spcAft>
              <a:buSzPts val="2400"/>
              <a:buChar char="●"/>
            </a:pPr>
            <a:r>
              <a:rPr lang="en-US"/>
              <a:t> </a:t>
            </a:r>
            <a:r>
              <a:rPr lang="en-US" sz="1800"/>
              <a:t>If you don’t like the long variable-time-job script, you can hide most of them (note there are pros and cons of doing so)</a:t>
            </a:r>
            <a:endParaRPr sz="1800"/>
          </a:p>
          <a:p>
            <a:pPr indent="-317500" lvl="1" marL="914400" rtl="0" algn="l">
              <a:spcBef>
                <a:spcPts val="0"/>
              </a:spcBef>
              <a:spcAft>
                <a:spcPts val="0"/>
              </a:spcAft>
              <a:buSzPts val="1400"/>
              <a:buChar char="○"/>
            </a:pPr>
            <a:r>
              <a:rPr lang="en-US" sz="1400"/>
              <a:t>You can hide those not often changing sbatch options to your ~/.slurm/defaults</a:t>
            </a:r>
            <a:endParaRPr sz="1400"/>
          </a:p>
          <a:p>
            <a:pPr indent="-317500" lvl="1" marL="914400" rtl="0" algn="l">
              <a:spcBef>
                <a:spcPts val="0"/>
              </a:spcBef>
              <a:spcAft>
                <a:spcPts val="0"/>
              </a:spcAft>
              <a:buSzPts val="1400"/>
              <a:buChar char="○"/>
            </a:pPr>
            <a:r>
              <a:rPr lang="en-US" sz="1400"/>
              <a:t>You can source the setup script in your shell startup files instead of every of your variable-time job script</a:t>
            </a:r>
            <a:endParaRPr sz="1400"/>
          </a:p>
          <a:p>
            <a:pPr indent="0" lvl="0" marL="457200" rtl="0" algn="l">
              <a:spcBef>
                <a:spcPts val="0"/>
              </a:spcBef>
              <a:spcAft>
                <a:spcPts val="0"/>
              </a:spcAft>
              <a:buNone/>
            </a:pPr>
            <a:r>
              <a:t/>
            </a:r>
            <a:endParaRPr/>
          </a:p>
        </p:txBody>
      </p:sp>
      <p:sp>
        <p:nvSpPr>
          <p:cNvPr id="237" name="Google Shape;237;g8721cc8dc6_2_1"/>
          <p:cNvSpPr txBox="1"/>
          <p:nvPr/>
        </p:nvSpPr>
        <p:spPr>
          <a:xfrm>
            <a:off x="4382700" y="3602700"/>
            <a:ext cx="4761300" cy="1540800"/>
          </a:xfrm>
          <a:prstGeom prst="rect">
            <a:avLst/>
          </a:prstGeom>
          <a:solidFill>
            <a:srgbClr val="FBFDDB"/>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2C3BED"/>
                </a:solidFill>
                <a:latin typeface="Courier New"/>
                <a:ea typeface="Courier New"/>
                <a:cs typeface="Courier New"/>
                <a:sym typeface="Courier New"/>
              </a:rPr>
              <a:t>#!/bin/bash</a:t>
            </a:r>
            <a:endParaRPr sz="800">
              <a:solidFill>
                <a:srgbClr val="2C3BED"/>
              </a:solidFill>
              <a:latin typeface="Courier New"/>
              <a:ea typeface="Courier New"/>
              <a:cs typeface="Courier New"/>
              <a:sym typeface="Courier New"/>
            </a:endParaRPr>
          </a:p>
          <a:p>
            <a:pPr indent="0" lvl="0" marL="0" rtl="0" algn="l">
              <a:spcBef>
                <a:spcPts val="0"/>
              </a:spcBef>
              <a:spcAft>
                <a:spcPts val="0"/>
              </a:spcAft>
              <a:buNone/>
            </a:pPr>
            <a:r>
              <a:t/>
            </a:r>
            <a:endParaRPr sz="800">
              <a:solidFill>
                <a:srgbClr val="2C3BED"/>
              </a:solidFill>
              <a:latin typeface="Courier New"/>
              <a:ea typeface="Courier New"/>
              <a:cs typeface="Courier New"/>
              <a:sym typeface="Courier New"/>
            </a:endParaRPr>
          </a:p>
          <a:p>
            <a:pPr indent="0" lvl="0" marL="0" rtl="0" algn="l">
              <a:spcBef>
                <a:spcPts val="0"/>
              </a:spcBef>
              <a:spcAft>
                <a:spcPts val="0"/>
              </a:spcAft>
              <a:buNone/>
            </a:pPr>
            <a:r>
              <a:rPr lang="en-US" sz="800">
                <a:solidFill>
                  <a:srgbClr val="2C3BED"/>
                </a:solidFill>
                <a:latin typeface="Courier New"/>
                <a:ea typeface="Courier New"/>
                <a:cs typeface="Courier New"/>
                <a:sym typeface="Courier New"/>
              </a:rPr>
              <a:t># user setting goes here </a:t>
            </a:r>
            <a:endParaRPr sz="800">
              <a:solidFill>
                <a:schemeClr val="dk1"/>
              </a:solidFill>
            </a:endParaRPr>
          </a:p>
          <a:p>
            <a:pPr indent="0" lvl="0" marL="0" rtl="0" algn="l">
              <a:spcBef>
                <a:spcPts val="0"/>
              </a:spcBef>
              <a:spcAft>
                <a:spcPts val="0"/>
              </a:spcAft>
              <a:buNone/>
            </a:pPr>
            <a:r>
              <a:rPr lang="en-US" sz="800">
                <a:solidFill>
                  <a:schemeClr val="dk1"/>
                </a:solidFill>
                <a:latin typeface="Courier New"/>
                <a:ea typeface="Courier New"/>
                <a:cs typeface="Courier New"/>
                <a:sym typeface="Courier New"/>
              </a:rPr>
              <a:t>...</a:t>
            </a:r>
            <a:endParaRPr sz="8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800">
                <a:solidFill>
                  <a:schemeClr val="dk1"/>
                </a:solidFill>
                <a:latin typeface="Courier New"/>
                <a:ea typeface="Courier New"/>
                <a:cs typeface="Courier New"/>
                <a:sym typeface="Courier New"/>
              </a:rPr>
              <a:t>srun -n32 -c16 --cpu_bind=cores ./a.out </a:t>
            </a:r>
            <a:r>
              <a:rPr lang="en-US" sz="800">
                <a:solidFill>
                  <a:srgbClr val="FF0000"/>
                </a:solidFill>
                <a:latin typeface="Courier New"/>
                <a:ea typeface="Courier New"/>
                <a:cs typeface="Courier New"/>
                <a:sym typeface="Courier New"/>
              </a:rPr>
              <a:t>&amp; </a:t>
            </a:r>
            <a:endParaRPr sz="800">
              <a:solidFill>
                <a:schemeClr val="dk1"/>
              </a:solidFill>
            </a:endParaRPr>
          </a:p>
          <a:p>
            <a:pPr indent="0" lvl="0" marL="0" rtl="0" algn="l">
              <a:spcBef>
                <a:spcPts val="0"/>
              </a:spcBef>
              <a:spcAft>
                <a:spcPts val="0"/>
              </a:spcAft>
              <a:buClr>
                <a:schemeClr val="dk1"/>
              </a:buClr>
              <a:buSzPts val="1100"/>
              <a:buFont typeface="Arial"/>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US" sz="800">
                <a:solidFill>
                  <a:srgbClr val="2C3BED"/>
                </a:solidFill>
                <a:latin typeface="Courier New"/>
                <a:ea typeface="Courier New"/>
                <a:cs typeface="Courier New"/>
                <a:sym typeface="Courier New"/>
              </a:rPr>
              <a:t># requeueing the job if remaining time &gt;0</a:t>
            </a:r>
            <a:endParaRPr sz="800">
              <a:solidFill>
                <a:schemeClr val="dk1"/>
              </a:solidFill>
            </a:endParaRPr>
          </a:p>
          <a:p>
            <a:pPr indent="0" lvl="0" marL="0" rtl="0" algn="l">
              <a:spcBef>
                <a:spcPts val="0"/>
              </a:spcBef>
              <a:spcAft>
                <a:spcPts val="0"/>
              </a:spcAft>
              <a:buClr>
                <a:schemeClr val="dk1"/>
              </a:buClr>
              <a:buSzPts val="1100"/>
              <a:buFont typeface="Arial"/>
              <a:buNone/>
            </a:pPr>
            <a:r>
              <a:rPr lang="en-US" sz="800">
                <a:solidFill>
                  <a:srgbClr val="FF0000"/>
                </a:solidFill>
                <a:latin typeface="Courier New"/>
                <a:ea typeface="Courier New"/>
                <a:cs typeface="Courier New"/>
                <a:sym typeface="Courier New"/>
              </a:rPr>
              <a:t>. /usr/common/software/variable-time-job/setup.sh </a:t>
            </a:r>
            <a:endParaRPr sz="800">
              <a:solidFill>
                <a:schemeClr val="dk1"/>
              </a:solidFill>
            </a:endParaRPr>
          </a:p>
          <a:p>
            <a:pPr indent="0" lvl="0" marL="0" rtl="0" algn="l">
              <a:spcBef>
                <a:spcPts val="0"/>
              </a:spcBef>
              <a:spcAft>
                <a:spcPts val="0"/>
              </a:spcAft>
              <a:buNone/>
            </a:pPr>
            <a:r>
              <a:rPr lang="en-US" sz="800">
                <a:solidFill>
                  <a:srgbClr val="FF0000"/>
                </a:solidFill>
                <a:latin typeface="Courier New"/>
                <a:ea typeface="Courier New"/>
                <a:cs typeface="Courier New"/>
                <a:sym typeface="Courier New"/>
              </a:rPr>
              <a:t>requeue_job func_trap USR1</a:t>
            </a:r>
            <a:endParaRPr sz="800">
              <a:solidFill>
                <a:srgbClr val="0B2139"/>
              </a:solidFill>
              <a:latin typeface="Courier New"/>
              <a:ea typeface="Courier New"/>
              <a:cs typeface="Courier New"/>
              <a:sym typeface="Courier New"/>
            </a:endParaRPr>
          </a:p>
          <a:p>
            <a:pPr indent="0" lvl="0" marL="0" rtl="0" algn="l">
              <a:spcBef>
                <a:spcPts val="0"/>
              </a:spcBef>
              <a:spcAft>
                <a:spcPts val="0"/>
              </a:spcAft>
              <a:buNone/>
            </a:pPr>
            <a:r>
              <a:t/>
            </a:r>
            <a:endParaRPr sz="800">
              <a:solidFill>
                <a:srgbClr val="0B2139"/>
              </a:solidFill>
              <a:latin typeface="Courier New"/>
              <a:ea typeface="Courier New"/>
              <a:cs typeface="Courier New"/>
              <a:sym typeface="Courier New"/>
            </a:endParaRPr>
          </a:p>
          <a:p>
            <a:pPr indent="0" lvl="0" marL="0" rtl="0" algn="l">
              <a:spcBef>
                <a:spcPts val="0"/>
              </a:spcBef>
              <a:spcAft>
                <a:spcPts val="0"/>
              </a:spcAft>
              <a:buNone/>
            </a:pPr>
            <a:r>
              <a:rPr lang="en-US" sz="800">
                <a:solidFill>
                  <a:srgbClr val="FF0000"/>
                </a:solidFill>
                <a:latin typeface="Courier New"/>
                <a:ea typeface="Courier New"/>
                <a:cs typeface="Courier New"/>
                <a:sym typeface="Courier New"/>
              </a:rPr>
              <a:t>wait</a:t>
            </a:r>
            <a:endParaRPr sz="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g87107653fe_0_0"/>
          <p:cNvSpPr txBox="1"/>
          <p:nvPr>
            <p:ph type="ctrTitle"/>
          </p:nvPr>
        </p:nvSpPr>
        <p:spPr>
          <a:xfrm>
            <a:off x="656898" y="1124668"/>
            <a:ext cx="5937000" cy="139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Summary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g87107653fe_0_13"/>
          <p:cNvSpPr txBox="1"/>
          <p:nvPr>
            <p:ph type="title"/>
          </p:nvPr>
        </p:nvSpPr>
        <p:spPr>
          <a:xfrm>
            <a:off x="159300" y="64025"/>
            <a:ext cx="8811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Summary</a:t>
            </a:r>
            <a:endParaRPr/>
          </a:p>
        </p:txBody>
      </p:sp>
      <p:sp>
        <p:nvSpPr>
          <p:cNvPr id="248" name="Google Shape;248;g87107653fe_0_13"/>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20000"/>
              </a:lnSpc>
              <a:spcBef>
                <a:spcPts val="0"/>
              </a:spcBef>
              <a:spcAft>
                <a:spcPts val="0"/>
              </a:spcAft>
              <a:buSzPts val="2400"/>
              <a:buChar char="●"/>
            </a:pPr>
            <a:r>
              <a:rPr lang="en-US"/>
              <a:t>Using variable-time jobs can improve throughput</a:t>
            </a:r>
            <a:endParaRPr/>
          </a:p>
          <a:p>
            <a:pPr indent="-381000" lvl="0" marL="457200" rtl="0" algn="l">
              <a:lnSpc>
                <a:spcPct val="120000"/>
              </a:lnSpc>
              <a:spcBef>
                <a:spcPts val="0"/>
              </a:spcBef>
              <a:spcAft>
                <a:spcPts val="0"/>
              </a:spcAft>
              <a:buSzPts val="2400"/>
              <a:buChar char="●"/>
            </a:pPr>
            <a:r>
              <a:rPr lang="en-US"/>
              <a:t>The flex queue on Cori KNL provides a 75% charging discount</a:t>
            </a:r>
            <a:endParaRPr/>
          </a:p>
          <a:p>
            <a:pPr indent="-381000" lvl="0" marL="457200" rtl="0" algn="l">
              <a:lnSpc>
                <a:spcPct val="120000"/>
              </a:lnSpc>
              <a:spcBef>
                <a:spcPts val="0"/>
              </a:spcBef>
              <a:spcAft>
                <a:spcPts val="0"/>
              </a:spcAft>
              <a:buSzPts val="2400"/>
              <a:buChar char="●"/>
            </a:pPr>
            <a:r>
              <a:rPr lang="en-US"/>
              <a:t>Use variable-time, self-requeueing jobs to run restart-capable jobs of any total time length (even a week or more!)</a:t>
            </a:r>
            <a:endParaRPr/>
          </a:p>
          <a:p>
            <a:pPr indent="-381000" lvl="0" marL="457200" rtl="0" algn="l">
              <a:lnSpc>
                <a:spcPct val="120000"/>
              </a:lnSpc>
              <a:spcBef>
                <a:spcPts val="0"/>
              </a:spcBef>
              <a:spcAft>
                <a:spcPts val="0"/>
              </a:spcAft>
              <a:buSzPts val="2400"/>
              <a:buChar char="●"/>
            </a:pPr>
            <a:r>
              <a:rPr lang="en-US">
                <a:extLst>
                  <a:ext uri="http://customooxmlschemas.google.com/">
                    <go:slidesCustomData xmlns:go="http://customooxmlschemas.google.com/" textRoundtripDataId="3"/>
                  </a:ext>
                </a:extLst>
              </a:rPr>
              <a:t>Refer to these slides or NERSC’s documentation for additional information</a:t>
            </a:r>
            <a:endParaRPr/>
          </a:p>
          <a:p>
            <a:pPr indent="-330200" lvl="1" marL="914400" rtl="0" algn="l">
              <a:lnSpc>
                <a:spcPct val="120000"/>
              </a:lnSpc>
              <a:spcBef>
                <a:spcPts val="0"/>
              </a:spcBef>
              <a:spcAft>
                <a:spcPts val="0"/>
              </a:spcAft>
              <a:buSzPts val="1600"/>
              <a:buChar char="○"/>
            </a:pPr>
            <a:r>
              <a:rPr lang="en-US" u="sng">
                <a:solidFill>
                  <a:schemeClr val="hlink"/>
                </a:solidFill>
                <a:hlinkClick r:id="rId3"/>
              </a:rPr>
              <a:t>https://docs.nersc.gov/jobs/examples/#variable-time-jobs</a:t>
            </a:r>
            <a:endParaRPr/>
          </a:p>
          <a:p>
            <a:pPr indent="-330200" lvl="1" marL="914400" rtl="0" algn="l">
              <a:lnSpc>
                <a:spcPct val="120000"/>
              </a:lnSpc>
              <a:spcBef>
                <a:spcPts val="0"/>
              </a:spcBef>
              <a:spcAft>
                <a:spcPts val="0"/>
              </a:spcAft>
              <a:buSzPts val="1600"/>
              <a:buChar char="○"/>
            </a:pPr>
            <a:r>
              <a:rPr lang="en-US"/>
              <a:t>These slides are available at </a:t>
            </a:r>
            <a:r>
              <a:rPr lang="en-US" u="sng">
                <a:solidFill>
                  <a:schemeClr val="hlink"/>
                </a:solidFill>
                <a:hlinkClick r:id="rId4"/>
              </a:rPr>
              <a:t>https://www.nersc.gov/users/training/events/online-hands-on-user-training-on-variable-time-jobs-on-thursday-may-21-2020/</a:t>
            </a:r>
            <a:endParaRPr/>
          </a:p>
          <a:p>
            <a:pPr indent="-228600" lvl="0" marL="457200" rtl="0" algn="l">
              <a:lnSpc>
                <a:spcPct val="120000"/>
              </a:lnSpc>
              <a:spcBef>
                <a:spcPts val="0"/>
              </a:spcBef>
              <a:spcAft>
                <a:spcPts val="0"/>
              </a:spcAft>
              <a:buSzPts val="2400"/>
              <a:buNone/>
            </a:pPr>
            <a:r>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g8721cc8dc6_0_22"/>
          <p:cNvSpPr txBox="1"/>
          <p:nvPr>
            <p:ph type="title"/>
          </p:nvPr>
        </p:nvSpPr>
        <p:spPr>
          <a:xfrm>
            <a:off x="159300" y="64025"/>
            <a:ext cx="881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Additional notes</a:t>
            </a:r>
            <a:endParaRPr/>
          </a:p>
        </p:txBody>
      </p:sp>
      <p:sp>
        <p:nvSpPr>
          <p:cNvPr id="254" name="Google Shape;254;g8721cc8dc6_0_22"/>
          <p:cNvSpPr txBox="1"/>
          <p:nvPr>
            <p:ph idx="1" type="body"/>
          </p:nvPr>
        </p:nvSpPr>
        <p:spPr>
          <a:xfrm>
            <a:off x="311700" y="826475"/>
            <a:ext cx="8520600" cy="3742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US" sz="1600"/>
              <a:t>Your sbatch default options can go to your ~/.slurm/defaults file. You can overwrite the defaults in your job script.  </a:t>
            </a:r>
            <a:endParaRPr sz="1600"/>
          </a:p>
          <a:p>
            <a:pPr indent="-317500" lvl="1" marL="914400" rtl="0" algn="l">
              <a:spcBef>
                <a:spcPts val="0"/>
              </a:spcBef>
              <a:spcAft>
                <a:spcPts val="0"/>
              </a:spcAft>
              <a:buSzPts val="1400"/>
              <a:buChar char="○"/>
            </a:pPr>
            <a:r>
              <a:rPr lang="en-US" sz="1400"/>
              <a:t>You may want to put the options that do not change often in it</a:t>
            </a:r>
            <a:endParaRPr sz="1400"/>
          </a:p>
          <a:p>
            <a:pPr indent="-317500" lvl="1" marL="914400" rtl="0" algn="l">
              <a:spcBef>
                <a:spcPts val="0"/>
              </a:spcBef>
              <a:spcAft>
                <a:spcPts val="0"/>
              </a:spcAft>
              <a:buSzPts val="1400"/>
              <a:buChar char="○"/>
            </a:pPr>
            <a:r>
              <a:rPr lang="en-US" sz="1400"/>
              <a:t>Some variable-time-job options too?</a:t>
            </a:r>
            <a:endParaRPr sz="1800"/>
          </a:p>
          <a:p>
            <a:pPr indent="-330200" lvl="0" marL="457200" rtl="0" algn="l">
              <a:spcBef>
                <a:spcPts val="0"/>
              </a:spcBef>
              <a:spcAft>
                <a:spcPts val="0"/>
              </a:spcAft>
              <a:buSzPts val="1600"/>
              <a:buChar char="●"/>
            </a:pPr>
            <a:r>
              <a:rPr lang="en-US" sz="1600"/>
              <a:t>Efforts to make the variable-time job script more user friendly are underway (still experimental). If you are a VASP user, you may want to try out the </a:t>
            </a:r>
            <a:r>
              <a:rPr lang="en-US" sz="1600">
                <a:latin typeface="Courier New"/>
                <a:ea typeface="Courier New"/>
                <a:cs typeface="Courier New"/>
                <a:sym typeface="Courier New"/>
              </a:rPr>
              <a:t>nersc_cr/vasp</a:t>
            </a:r>
            <a:r>
              <a:rPr lang="en-US" sz="1600"/>
              <a:t> module. </a:t>
            </a:r>
            <a:endParaRPr sz="1600"/>
          </a:p>
        </p:txBody>
      </p:sp>
      <p:sp>
        <p:nvSpPr>
          <p:cNvPr id="255" name="Google Shape;255;g8721cc8dc6_0_22"/>
          <p:cNvSpPr txBox="1"/>
          <p:nvPr/>
        </p:nvSpPr>
        <p:spPr>
          <a:xfrm>
            <a:off x="862475" y="2960250"/>
            <a:ext cx="3061200" cy="1690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zz217@cori04:~&gt; cat ~/.slurm/defaults</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account=nstaff</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mail-type=BEGIN,END,FAIL,REQUEUE</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escori:qos=xfer</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cori:</a:t>
            </a:r>
            <a:r>
              <a:rPr lang="en-US" sz="900">
                <a:solidFill>
                  <a:schemeClr val="dk2"/>
                </a:solidFill>
                <a:latin typeface="Courier New"/>
                <a:ea typeface="Courier New"/>
                <a:cs typeface="Courier New"/>
                <a:sym typeface="Courier New"/>
              </a:rPr>
              <a:t>constraint=knl</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#time-min=2:00:00</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#nodes=1</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900">
                <a:solidFill>
                  <a:schemeClr val="dk2"/>
                </a:solidFill>
                <a:latin typeface="Courier New"/>
                <a:ea typeface="Courier New"/>
                <a:cs typeface="Courier New"/>
                <a:sym typeface="Courier New"/>
              </a:rPr>
              <a:t>#qos=interactive</a:t>
            </a:r>
            <a:endParaRPr sz="900">
              <a:solidFill>
                <a:schemeClr val="dk2"/>
              </a:solidFill>
              <a:latin typeface="Courier New"/>
              <a:ea typeface="Courier New"/>
              <a:cs typeface="Courier New"/>
              <a:sym typeface="Courier New"/>
            </a:endParaRPr>
          </a:p>
          <a:p>
            <a:pPr indent="0" lvl="0" marL="0" rtl="0" algn="l">
              <a:lnSpc>
                <a:spcPct val="120000"/>
              </a:lnSpc>
              <a:spcBef>
                <a:spcPts val="0"/>
              </a:spcBef>
              <a:spcAft>
                <a:spcPts val="0"/>
              </a:spcAft>
              <a:buNone/>
            </a:pPr>
            <a:r>
              <a:t/>
            </a:r>
            <a:endParaRPr sz="1000">
              <a:solidFill>
                <a:schemeClr val="dk2"/>
              </a:solidFill>
              <a:latin typeface="Courier New"/>
              <a:ea typeface="Courier New"/>
              <a:cs typeface="Courier New"/>
              <a:sym typeface="Courier New"/>
            </a:endParaRPr>
          </a:p>
        </p:txBody>
      </p:sp>
      <p:sp>
        <p:nvSpPr>
          <p:cNvPr id="256" name="Google Shape;256;g8721cc8dc6_0_22"/>
          <p:cNvSpPr txBox="1"/>
          <p:nvPr/>
        </p:nvSpPr>
        <p:spPr>
          <a:xfrm>
            <a:off x="4048050" y="2788650"/>
            <a:ext cx="4890000" cy="1861800"/>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#Same SBATCH directives</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 nersc_cr module is still experimental, log some debugging info:</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export _DEBUG_RESTARTABLE=1</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module load nersc_cr</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t/>
            </a:r>
            <a:endParaRPr sz="800">
              <a:solidFill>
                <a:schemeClr val="dk1"/>
              </a:solidFill>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 options for run_with_cr:</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 "-cr vasp" means "use checkpoint/restart strategy that targets Vasp jobs"</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 (other strategies will be added eventually)</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 "-t 96:00:00" means "run for 96 hours in total (over however many restarts</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 that takes)</a:t>
            </a:r>
            <a:endParaRPr sz="800">
              <a:solidFill>
                <a:srgbClr val="455464"/>
              </a:solidFill>
              <a:highlight>
                <a:srgbClr val="FFFFFF"/>
              </a:highlight>
              <a:latin typeface="Courier New"/>
              <a:ea typeface="Courier New"/>
              <a:cs typeface="Courier New"/>
              <a:sym typeface="Courier New"/>
            </a:endParaRPr>
          </a:p>
          <a:p>
            <a:pPr indent="0" lvl="0" marL="0" rtl="0" algn="l">
              <a:lnSpc>
                <a:spcPct val="120000"/>
              </a:lnSpc>
              <a:spcBef>
                <a:spcPts val="0"/>
              </a:spcBef>
              <a:spcAft>
                <a:spcPts val="0"/>
              </a:spcAft>
              <a:buNone/>
            </a:pPr>
            <a:r>
              <a:rPr lang="en-US" sz="800">
                <a:solidFill>
                  <a:srgbClr val="455464"/>
                </a:solidFill>
                <a:highlight>
                  <a:srgbClr val="FFFFFF"/>
                </a:highlight>
                <a:latin typeface="Courier New"/>
                <a:ea typeface="Courier New"/>
                <a:cs typeface="Courier New"/>
                <a:sym typeface="Courier New"/>
              </a:rPr>
              <a:t>run_with_cr -cr vasp -t 96:00:00 srun -n 64 -c16 --cpu_bind=cores vasp_std</a:t>
            </a:r>
            <a:endParaRPr sz="800">
              <a:solidFill>
                <a:schemeClr val="dk2"/>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0"/>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2800"/>
              <a:buNone/>
            </a:pPr>
            <a:r>
              <a:rPr lang="en-US" sz="2520"/>
              <a:t>Hands-on Session</a:t>
            </a:r>
            <a:br>
              <a:rPr lang="en-US" sz="2520"/>
            </a:br>
            <a:r>
              <a:rPr lang="en-US" sz="2520"/>
              <a:t>	10:30am – 12:00pm</a:t>
            </a:r>
            <a:br>
              <a:rPr lang="en-US" sz="2520"/>
            </a:br>
            <a:r>
              <a:rPr lang="en-US" sz="2520"/>
              <a:t>	12:00pm – 1:00pm (optional)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Hands-on Session</a:t>
            </a:r>
            <a:endParaRPr/>
          </a:p>
        </p:txBody>
      </p:sp>
      <p:sp>
        <p:nvSpPr>
          <p:cNvPr id="267" name="Google Shape;267;p42"/>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20000"/>
              </a:lnSpc>
              <a:spcBef>
                <a:spcPts val="0"/>
              </a:spcBef>
              <a:spcAft>
                <a:spcPts val="0"/>
              </a:spcAft>
              <a:buSzPts val="2400"/>
              <a:buChar char="●"/>
            </a:pPr>
            <a:r>
              <a:rPr lang="en-US" sz="1600"/>
              <a:t>Duration: 10:30am-12:00pm; 12:00pm-1:00pm (optional)</a:t>
            </a:r>
            <a:endParaRPr/>
          </a:p>
          <a:p>
            <a:pPr indent="-381000" lvl="0" marL="457200" rtl="0" algn="l">
              <a:lnSpc>
                <a:spcPct val="120000"/>
              </a:lnSpc>
              <a:spcBef>
                <a:spcPts val="0"/>
              </a:spcBef>
              <a:spcAft>
                <a:spcPts val="0"/>
              </a:spcAft>
              <a:buSzPts val="2400"/>
              <a:buChar char="●"/>
            </a:pPr>
            <a:r>
              <a:rPr lang="en-US" sz="1600"/>
              <a:t>Please join the variable-time-jobs Slack workspace and post your questions in the </a:t>
            </a:r>
            <a:r>
              <a:rPr lang="en-US" sz="1600">
                <a:solidFill>
                  <a:schemeClr val="accent5"/>
                </a:solidFill>
              </a:rPr>
              <a:t>#training_20200521 </a:t>
            </a:r>
            <a:r>
              <a:rPr lang="en-US" sz="1600"/>
              <a:t>channel</a:t>
            </a:r>
            <a:endParaRPr/>
          </a:p>
          <a:p>
            <a:pPr indent="0" lvl="0" marL="76200" rtl="0" algn="l">
              <a:lnSpc>
                <a:spcPct val="120000"/>
              </a:lnSpc>
              <a:spcBef>
                <a:spcPts val="0"/>
              </a:spcBef>
              <a:spcAft>
                <a:spcPts val="0"/>
              </a:spcAft>
              <a:buSzPts val="2400"/>
              <a:buNone/>
            </a:pPr>
            <a:r>
              <a:rPr lang="en-US" sz="1600"/>
              <a:t>           </a:t>
            </a:r>
            <a:r>
              <a:rPr lang="en-US" sz="1200" u="sng">
                <a:solidFill>
                  <a:schemeClr val="hlink"/>
                </a:solidFill>
                <a:hlinkClick r:id="rId3"/>
              </a:rPr>
              <a:t>https://join.slack.com/t/variable-time-jobs/shared_invite/zt-eiukioc4-~dkMBuoEFGYrHFlfYhYUIg</a:t>
            </a:r>
            <a:endParaRPr sz="1200"/>
          </a:p>
          <a:p>
            <a:pPr indent="-381000" lvl="0" marL="457200" rtl="0" algn="l">
              <a:lnSpc>
                <a:spcPct val="120000"/>
              </a:lnSpc>
              <a:spcBef>
                <a:spcPts val="0"/>
              </a:spcBef>
              <a:spcAft>
                <a:spcPts val="0"/>
              </a:spcAft>
              <a:buSzPts val="2400"/>
              <a:buChar char="●"/>
            </a:pPr>
            <a:r>
              <a:rPr lang="en-US" sz="1800"/>
              <a:t>There is a 50-node reservation set for the training (10:30am-1:00pm), please use the following in your job scripts</a:t>
            </a:r>
            <a:endParaRPr/>
          </a:p>
          <a:p>
            <a:pPr indent="0" lvl="1" marL="533400" rtl="0" algn="l">
              <a:lnSpc>
                <a:spcPct val="120000"/>
              </a:lnSpc>
              <a:spcBef>
                <a:spcPts val="200"/>
              </a:spcBef>
              <a:spcAft>
                <a:spcPts val="0"/>
              </a:spcAft>
              <a:buSzPts val="1800"/>
              <a:buNone/>
            </a:pPr>
            <a:r>
              <a:rPr lang="en-US" sz="1200">
                <a:latin typeface="Courier New"/>
                <a:ea typeface="Courier New"/>
                <a:cs typeface="Courier New"/>
                <a:sym typeface="Courier New"/>
              </a:rPr>
              <a:t>#SBATCH --reservation=vtj2020</a:t>
            </a:r>
            <a:endParaRPr>
              <a:latin typeface="Courier New"/>
              <a:ea typeface="Courier New"/>
              <a:cs typeface="Courier New"/>
              <a:sym typeface="Courier New"/>
            </a:endParaRPr>
          </a:p>
          <a:p>
            <a:pPr indent="0" lvl="1" marL="533400" rtl="0" algn="l">
              <a:lnSpc>
                <a:spcPct val="120000"/>
              </a:lnSpc>
              <a:spcBef>
                <a:spcPts val="200"/>
              </a:spcBef>
              <a:spcAft>
                <a:spcPts val="0"/>
              </a:spcAft>
              <a:buSzPts val="1800"/>
              <a:buNone/>
            </a:pPr>
            <a:r>
              <a:rPr lang="en-US" sz="1200">
                <a:latin typeface="Courier New"/>
                <a:ea typeface="Courier New"/>
                <a:cs typeface="Courier New"/>
                <a:sym typeface="Courier New"/>
              </a:rPr>
              <a:t>#SBATCH -A nintern</a:t>
            </a:r>
            <a:endParaRPr sz="1200">
              <a:latin typeface="Courier New"/>
              <a:ea typeface="Courier New"/>
              <a:cs typeface="Courier New"/>
              <a:sym typeface="Courier New"/>
            </a:endParaRPr>
          </a:p>
          <a:p>
            <a:pPr indent="-285750" lvl="0" marL="361950" rtl="0" algn="l">
              <a:lnSpc>
                <a:spcPct val="120000"/>
              </a:lnSpc>
              <a:spcBef>
                <a:spcPts val="0"/>
              </a:spcBef>
              <a:spcAft>
                <a:spcPts val="0"/>
              </a:spcAft>
              <a:buSzPts val="2400"/>
              <a:buChar char="●"/>
            </a:pPr>
            <a:r>
              <a:rPr lang="en-US" sz="1800"/>
              <a:t>Try your own job script, provided your applications can checkpoint/restart</a:t>
            </a:r>
            <a:endParaRPr/>
          </a:p>
          <a:p>
            <a:pPr indent="0" lvl="0" marL="76200" rtl="0" algn="l">
              <a:lnSpc>
                <a:spcPct val="120000"/>
              </a:lnSpc>
              <a:spcBef>
                <a:spcPts val="0"/>
              </a:spcBef>
              <a:spcAft>
                <a:spcPts val="0"/>
              </a:spcAft>
              <a:buSzPts val="2400"/>
              <a:buNone/>
            </a:pPr>
            <a:r>
              <a:t/>
            </a:r>
            <a:endParaRPr sz="1800"/>
          </a:p>
          <a:p>
            <a:pPr indent="0" lvl="1" marL="533400" rtl="0" algn="l">
              <a:lnSpc>
                <a:spcPct val="120000"/>
              </a:lnSpc>
              <a:spcBef>
                <a:spcPts val="200"/>
              </a:spcBef>
              <a:spcAft>
                <a:spcPts val="0"/>
              </a:spcAft>
              <a:buSzPts val="1800"/>
              <a:buNone/>
            </a:pPr>
            <a:r>
              <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7"/>
          <p:cNvSpPr txBox="1"/>
          <p:nvPr>
            <p:ph type="ctrTitle"/>
          </p:nvPr>
        </p:nvSpPr>
        <p:spPr>
          <a:xfrm>
            <a:off x="289725" y="1094150"/>
            <a:ext cx="4743000" cy="199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US" sz="4800"/>
              <a:t>Thank You!</a:t>
            </a:r>
            <a:endParaRPr sz="4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8"/>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p>
            <a:pPr indent="0" lvl="0" marL="76200" rtl="0" algn="ctr">
              <a:lnSpc>
                <a:spcPct val="100000"/>
              </a:lnSpc>
              <a:spcBef>
                <a:spcPts val="0"/>
              </a:spcBef>
              <a:spcAft>
                <a:spcPts val="0"/>
              </a:spcAft>
              <a:buSzPts val="2800"/>
              <a:buNone/>
            </a:pPr>
            <a:r>
              <a:rPr lang="en-US" sz="2800"/>
              <a:t>Backup slides</a:t>
            </a:r>
            <a:endParaRPr/>
          </a:p>
        </p:txBody>
      </p:sp>
      <p:sp>
        <p:nvSpPr>
          <p:cNvPr id="278" name="Google Shape;278;p38"/>
          <p:cNvSpPr txBox="1"/>
          <p:nvPr>
            <p:ph idx="12" type="sldNum"/>
          </p:nvPr>
        </p:nvSpPr>
        <p:spPr>
          <a:xfrm>
            <a:off x="4116656" y="4776604"/>
            <a:ext cx="92570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r>
              <a:rPr lang="en-US"/>
              <a:t>- </a:t>
            </a:r>
            <a:fld id="{00000000-1234-1234-1234-123412341234}" type="slidenum">
              <a:rPr lang="en-US"/>
              <a:t>‹#›</a:t>
            </a:fld>
            <a:r>
              <a:rPr lang="en-US"/>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1"/>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p>
            <a:pPr indent="0" lvl="0" marL="76200" rtl="0" algn="ctr">
              <a:lnSpc>
                <a:spcPct val="100000"/>
              </a:lnSpc>
              <a:spcBef>
                <a:spcPts val="0"/>
              </a:spcBef>
              <a:spcAft>
                <a:spcPts val="0"/>
              </a:spcAft>
              <a:buSzPts val="2800"/>
              <a:buNone/>
            </a:pPr>
            <a:r>
              <a:rPr lang="en-US" sz="2520"/>
              <a:t>Example 2: Variable-time Jobs for Threaded Applications that Checkpoint/Restart with DMTCP</a:t>
            </a:r>
            <a:endParaRPr sz="2430"/>
          </a:p>
        </p:txBody>
      </p:sp>
      <p:sp>
        <p:nvSpPr>
          <p:cNvPr id="284" name="Google Shape;284;p21"/>
          <p:cNvSpPr txBox="1"/>
          <p:nvPr>
            <p:ph idx="12" type="sldNum"/>
          </p:nvPr>
        </p:nvSpPr>
        <p:spPr>
          <a:xfrm>
            <a:off x="4116656" y="4776604"/>
            <a:ext cx="92570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r>
              <a:rPr lang="en-US"/>
              <a:t>- </a:t>
            </a:r>
            <a:fld id="{00000000-1234-1234-1234-123412341234}" type="slidenum">
              <a:rPr lang="en-US"/>
              <a:t>‹#›</a:t>
            </a:fld>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7"/>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p>
            <a:pPr indent="0" lvl="0" marL="76200" rtl="0" algn="ctr">
              <a:lnSpc>
                <a:spcPct val="100000"/>
              </a:lnSpc>
              <a:spcBef>
                <a:spcPts val="0"/>
              </a:spcBef>
              <a:spcAft>
                <a:spcPts val="0"/>
              </a:spcAft>
              <a:buSzPts val="2800"/>
              <a:buNone/>
            </a:pPr>
            <a:r>
              <a:rPr lang="en-US" sz="2800"/>
              <a:t>Flex QOS on Cori KNL</a:t>
            </a:r>
            <a:endParaRPr/>
          </a:p>
        </p:txBody>
      </p:sp>
      <p:sp>
        <p:nvSpPr>
          <p:cNvPr id="86" name="Google Shape;86;p7"/>
          <p:cNvSpPr txBox="1"/>
          <p:nvPr>
            <p:ph idx="12" type="sldNum"/>
          </p:nvPr>
        </p:nvSpPr>
        <p:spPr>
          <a:xfrm>
            <a:off x="4116656" y="4776604"/>
            <a:ext cx="92570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r>
              <a:rPr lang="en-US"/>
              <a:t>- </a:t>
            </a:r>
            <a:fld id="{00000000-1234-1234-1234-123412341234}" type="slidenum">
              <a:rPr lang="en-US"/>
              <a:t>‹#›</a:t>
            </a:fld>
            <a:r>
              <a:rPr lang="en-US"/>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g73f0b8cc3e_2_0"/>
          <p:cNvSpPr txBox="1"/>
          <p:nvPr>
            <p:ph type="title"/>
          </p:nvPr>
        </p:nvSpPr>
        <p:spPr>
          <a:xfrm>
            <a:off x="76200" y="64025"/>
            <a:ext cx="8970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2000"/>
              <a:t>Automatic Resubmission of DMTCP Restart Jobs Using flex QOS</a:t>
            </a:r>
            <a:endParaRPr/>
          </a:p>
        </p:txBody>
      </p:sp>
      <p:sp>
        <p:nvSpPr>
          <p:cNvPr id="290" name="Google Shape;290;g73f0b8cc3e_2_0"/>
          <p:cNvSpPr txBox="1"/>
          <p:nvPr/>
        </p:nvSpPr>
        <p:spPr>
          <a:xfrm>
            <a:off x="4781600" y="801275"/>
            <a:ext cx="4294800" cy="4271400"/>
          </a:xfrm>
          <a:prstGeom prst="rect">
            <a:avLst/>
          </a:prstGeom>
          <a:solidFill>
            <a:srgbClr val="D9E7F5"/>
          </a:solidFill>
          <a:ln cap="flat" cmpd="sng" w="9525">
            <a:solidFill>
              <a:schemeClr val="dk1"/>
            </a:solidFill>
            <a:prstDash val="solid"/>
            <a:round/>
            <a:headEnd len="sm" w="sm" type="none"/>
            <a:tailEnd len="sm" w="sm" type="none"/>
          </a:ln>
        </p:spPr>
        <p:txBody>
          <a:bodyPr anchorCtr="0" anchor="t" bIns="91425" lIns="91425" spcFirstLastPara="1" rIns="0" wrap="square" tIns="0">
            <a:noAutofit/>
          </a:bodyPr>
          <a:lstStyle/>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#!/bin/bash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-J test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-q flex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-N 1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-C KNL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--time=48:00:00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--error=test%j.err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--output=test%j.out</a:t>
            </a:r>
            <a:endParaRPr b="0"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#SBATCH --time-min=02:00:00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750"/>
              <a:buFont typeface="Arial"/>
              <a:buNone/>
            </a:pPr>
            <a:r>
              <a:rPr b="0" i="0" lang="en-US" sz="750" u="none" cap="none" strike="noStrike">
                <a:solidFill>
                  <a:srgbClr val="FF0000"/>
                </a:solidFill>
                <a:latin typeface="Courier New"/>
                <a:ea typeface="Courier New"/>
                <a:cs typeface="Courier New"/>
                <a:sym typeface="Courier New"/>
              </a:rPr>
              <a:t>module load dmtcp nersc_cr</a:t>
            </a:r>
            <a:endParaRPr b="0"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750"/>
              <a:buFont typeface="Arial"/>
              <a:buNone/>
            </a:pPr>
            <a:r>
              <a:rPr b="0" i="0" lang="en-US" sz="750" u="none" cap="none" strike="noStrike">
                <a:solidFill>
                  <a:srgbClr val="FF0000"/>
                </a:solidFill>
                <a:latin typeface="Courier New"/>
                <a:ea typeface="Courier New"/>
                <a:cs typeface="Courier New"/>
                <a:sym typeface="Courier New"/>
              </a:rPr>
              <a:t>start_coordinator </a:t>
            </a:r>
            <a:r>
              <a:rPr b="0" i="0" lang="en-US" sz="750" u="none" cap="none" strike="noStrike">
                <a:solidFill>
                  <a:srgbClr val="2C3BED"/>
                </a:solidFill>
                <a:latin typeface="Courier New"/>
                <a:ea typeface="Courier New"/>
                <a:cs typeface="Courier New"/>
                <a:sym typeface="Courier New"/>
              </a:rPr>
              <a:t>#checkpointing once every hour</a:t>
            </a:r>
            <a:endParaRPr b="0" i="0" sz="750" u="none" cap="none" strike="noStrike">
              <a:solidFill>
                <a:srgbClr val="2C3BED"/>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rgbClr val="3B55EF"/>
                </a:solidFill>
                <a:latin typeface="Courier New"/>
                <a:ea typeface="Courier New"/>
                <a:cs typeface="Courier New"/>
                <a:sym typeface="Courier New"/>
              </a:rPr>
              <a:t>#checkpoint/restart job</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1" i="0" lang="en-US" sz="750" u="none" cap="none" strike="noStrike">
                <a:solidFill>
                  <a:schemeClr val="dk1"/>
                </a:solidFill>
                <a:latin typeface="Courier New"/>
                <a:ea typeface="Courier New"/>
                <a:cs typeface="Courier New"/>
                <a:sym typeface="Courier New"/>
              </a:rPr>
              <a:t>if [[ $(restart_count) == 0 ]]; then</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rgbClr val="3B55EF"/>
                </a:solidFill>
                <a:latin typeface="Courier New"/>
                <a:ea typeface="Courier New"/>
                <a:cs typeface="Courier New"/>
                <a:sym typeface="Courier New"/>
              </a:rPr>
              <a:t>    #user setting</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    export OMP_NUM_THREADS=64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    export OMP_PROC_BIND=spread</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    export OMP_PLACES=threads</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chemeClr val="dk2"/>
                </a:solidFill>
                <a:latin typeface="Courier New"/>
                <a:ea typeface="Courier New"/>
                <a:cs typeface="Courier New"/>
                <a:sym typeface="Courier New"/>
              </a:rPr>
              <a:t>    </a:t>
            </a:r>
            <a:r>
              <a:rPr b="0" i="0" lang="en-US" sz="750" u="none" cap="none" strike="noStrike">
                <a:solidFill>
                  <a:srgbClr val="FF0000"/>
                </a:solidFill>
                <a:latin typeface="Courier New"/>
                <a:ea typeface="Courier New"/>
                <a:cs typeface="Courier New"/>
                <a:sym typeface="Courier New"/>
              </a:rPr>
              <a:t>dmtcp_launch -j </a:t>
            </a:r>
            <a:r>
              <a:rPr b="0" i="0" lang="en-US" sz="750" u="none" cap="none" strike="noStrike">
                <a:solidFill>
                  <a:schemeClr val="dk2"/>
                </a:solidFill>
                <a:latin typeface="Courier New"/>
                <a:ea typeface="Courier New"/>
                <a:cs typeface="Courier New"/>
                <a:sym typeface="Courier New"/>
              </a:rPr>
              <a:t>./a.out </a:t>
            </a:r>
            <a:r>
              <a:rPr b="0" i="0" lang="en-US" sz="750" u="none" cap="none" strike="noStrike">
                <a:solidFill>
                  <a:srgbClr val="FF0000"/>
                </a:solidFill>
                <a:latin typeface="Courier New"/>
                <a:ea typeface="Courier New"/>
                <a:cs typeface="Courier New"/>
                <a:sym typeface="Courier New"/>
              </a:rPr>
              <a:t>&amp;</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1" i="0" lang="en-US" sz="750" u="none" cap="none" strike="noStrike">
                <a:solidFill>
                  <a:schemeClr val="dk1"/>
                </a:solidFill>
                <a:latin typeface="Courier New"/>
                <a:ea typeface="Courier New"/>
                <a:cs typeface="Courier New"/>
                <a:sym typeface="Courier New"/>
              </a:rPr>
              <a:t>elif [[ $(restart_count) &gt; 0 ]] &amp;&amp; [[ -e dmtcp_restart_script.sh ]]; then</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750" u="none" cap="none" strike="noStrike">
                <a:solidFill>
                  <a:srgbClr val="FF0000"/>
                </a:solidFill>
                <a:latin typeface="Courier New"/>
                <a:ea typeface="Courier New"/>
                <a:cs typeface="Courier New"/>
                <a:sym typeface="Courier New"/>
              </a:rPr>
              <a:t>    bash ./dmtcp_restart_script.sh &amp;</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1" i="0" lang="en-US" sz="750" u="none" cap="none" strike="noStrike">
                <a:solidFill>
                  <a:schemeClr val="dk1"/>
                </a:solidFill>
                <a:latin typeface="Courier New"/>
                <a:ea typeface="Courier New"/>
                <a:cs typeface="Courier New"/>
                <a:sym typeface="Courier New"/>
              </a:rPr>
              <a:t>else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1" i="0" lang="en-US" sz="750" u="none" cap="none" strike="noStrike">
                <a:solidFill>
                  <a:schemeClr val="dk1"/>
                </a:solidFill>
                <a:latin typeface="Courier New"/>
                <a:ea typeface="Courier New"/>
                <a:cs typeface="Courier New"/>
                <a:sym typeface="Courier New"/>
              </a:rPr>
              <a:t>    echo "Failed to restart the job, exit”; exit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1" i="0" lang="en-US" sz="750" u="none" cap="none" strike="noStrike">
                <a:solidFill>
                  <a:schemeClr val="dk1"/>
                </a:solidFill>
                <a:latin typeface="Courier New"/>
                <a:ea typeface="Courier New"/>
                <a:cs typeface="Courier New"/>
                <a:sym typeface="Courier New"/>
              </a:rPr>
              <a:t>fi</a:t>
            </a:r>
            <a:endParaRPr b="0" i="0" sz="1400" u="none" cap="none" strike="noStrike">
              <a:solidFill>
                <a:srgbClr val="000000"/>
              </a:solidFill>
              <a:latin typeface="Courier New"/>
              <a:ea typeface="Courier New"/>
              <a:cs typeface="Courier New"/>
              <a:sym typeface="Courier New"/>
            </a:endParaRPr>
          </a:p>
        </p:txBody>
      </p:sp>
      <p:sp>
        <p:nvSpPr>
          <p:cNvPr id="291" name="Google Shape;291;g73f0b8cc3e_2_0"/>
          <p:cNvSpPr txBox="1"/>
          <p:nvPr/>
        </p:nvSpPr>
        <p:spPr>
          <a:xfrm>
            <a:off x="2613400" y="1050425"/>
            <a:ext cx="1952400" cy="1990200"/>
          </a:xfrm>
          <a:prstGeom prst="rect">
            <a:avLst/>
          </a:prstGeom>
          <a:solidFill>
            <a:srgbClr val="D9E7F5"/>
          </a:solidFill>
          <a:ln cap="flat" cmpd="sng" w="9525">
            <a:solidFill>
              <a:schemeClr val="dk2"/>
            </a:solidFill>
            <a:prstDash val="solid"/>
            <a:round/>
            <a:headEnd len="sm" w="sm" type="none"/>
            <a:tailEnd len="sm" w="sm" type="none"/>
          </a:ln>
        </p:spPr>
        <p:txBody>
          <a:bodyPr anchorCtr="0" anchor="t" bIns="91425" lIns="91425" spcFirstLastPara="1" rIns="91425" wrap="square" tIns="0">
            <a:noAutofit/>
          </a:bodyPr>
          <a:lstStyle/>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–J test</a:t>
            </a:r>
            <a:endParaRPr b="0" i="0" sz="8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-q regular</a:t>
            </a:r>
            <a:endParaRPr b="0" i="0" sz="8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1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-C knl</a:t>
            </a:r>
            <a:endParaRPr b="0" i="0" sz="8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–o test-%j.out</a:t>
            </a:r>
            <a:endParaRPr b="0" i="0" sz="8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–e test-%j.err</a:t>
            </a:r>
            <a:endParaRPr b="0" i="0" sz="8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#user setting</a:t>
            </a:r>
            <a:endParaRPr b="0" i="0" sz="8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export OMP_PROC_BIND=true</a:t>
            </a:r>
            <a:endParaRPr b="0" i="0" sz="8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export OMP_PLACES=threads</a:t>
            </a:r>
            <a:endParaRPr b="0" i="0" sz="8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export OMP_NUM_THREADS=64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./a.out</a:t>
            </a:r>
            <a:endParaRPr b="0" i="0" sz="800" u="none" cap="none" strike="noStrike">
              <a:solidFill>
                <a:schemeClr val="dk2"/>
              </a:solidFill>
              <a:latin typeface="Courier New"/>
              <a:ea typeface="Courier New"/>
              <a:cs typeface="Courier New"/>
              <a:sym typeface="Courier New"/>
            </a:endParaRPr>
          </a:p>
        </p:txBody>
      </p:sp>
      <p:sp>
        <p:nvSpPr>
          <p:cNvPr id="292" name="Google Shape;292;g73f0b8cc3e_2_0"/>
          <p:cNvSpPr txBox="1"/>
          <p:nvPr>
            <p:ph idx="1" type="body"/>
          </p:nvPr>
        </p:nvSpPr>
        <p:spPr>
          <a:xfrm>
            <a:off x="42000" y="1445400"/>
            <a:ext cx="1948200" cy="27753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0">
            <a:noAutofit/>
          </a:bodyPr>
          <a:lstStyle/>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#!/bin/bash</a:t>
            </a:r>
            <a:endParaRPr>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#SBATCH –J test_cr</a:t>
            </a:r>
            <a:endParaRPr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FF0000"/>
                </a:solidFill>
                <a:latin typeface="Courier New"/>
                <a:ea typeface="Courier New"/>
                <a:cs typeface="Courier New"/>
                <a:sym typeface="Courier New"/>
              </a:rPr>
              <a:t>#SBATCH -q flex</a:t>
            </a:r>
            <a:endParaRPr i="0" sz="75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#SBATCH -N 1 </a:t>
            </a:r>
            <a:endParaRPr>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#SBATCH -C knl</a:t>
            </a:r>
            <a:endParaRPr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#SBATCH -t 48:00:00</a:t>
            </a:r>
            <a:endParaRPr>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#SBATCH –o test_cr-%j.out</a:t>
            </a:r>
            <a:endParaRPr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#SBATCH –e test_cr-%j.err</a:t>
            </a:r>
            <a:endParaRPr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FF0000"/>
                </a:solidFill>
                <a:latin typeface="Courier New"/>
                <a:ea typeface="Courier New"/>
                <a:cs typeface="Courier New"/>
                <a:sym typeface="Courier New"/>
              </a:rPr>
              <a:t>#SBATCH –time-min=2:00:00</a:t>
            </a:r>
            <a:endParaRPr>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3B55EF"/>
                </a:solidFill>
                <a:latin typeface="Courier New"/>
                <a:ea typeface="Courier New"/>
                <a:cs typeface="Courier New"/>
                <a:sym typeface="Courier New"/>
              </a:rPr>
              <a:t>#user setting</a:t>
            </a:r>
            <a:endParaRPr i="0" sz="75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export OMP_PROC_BIND=true</a:t>
            </a:r>
            <a:endParaRPr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export OMP_PLACES=threads</a:t>
            </a:r>
            <a:endParaRPr i="0" sz="75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chemeClr val="dk2"/>
                </a:solidFill>
                <a:latin typeface="Courier New"/>
                <a:ea typeface="Courier New"/>
                <a:cs typeface="Courier New"/>
                <a:sym typeface="Courier New"/>
              </a:rPr>
              <a:t>export OMP_NUM_THREADS=64</a:t>
            </a:r>
            <a:endParaRPr>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FF0000"/>
                </a:solidFill>
                <a:latin typeface="Courier New"/>
                <a:ea typeface="Courier New"/>
                <a:cs typeface="Courier New"/>
                <a:sym typeface="Courier New"/>
              </a:rPr>
              <a:t>module load dmtcp</a:t>
            </a:r>
            <a:endParaRPr i="0" sz="75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3B55EF"/>
                </a:solidFill>
                <a:latin typeface="Courier New"/>
                <a:ea typeface="Courier New"/>
                <a:cs typeface="Courier New"/>
                <a:sym typeface="Courier New"/>
              </a:rPr>
              <a:t>#checkpointing once every hour</a:t>
            </a:r>
            <a:endParaRPr i="0" sz="75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FF0000"/>
                </a:solidFill>
                <a:latin typeface="Courier New"/>
                <a:ea typeface="Courier New"/>
                <a:cs typeface="Courier New"/>
                <a:sym typeface="Courier New"/>
              </a:rPr>
              <a:t>start_coordinator -i </a:t>
            </a:r>
            <a:r>
              <a:rPr lang="en-US" sz="750">
                <a:solidFill>
                  <a:srgbClr val="FF0000"/>
                </a:solidFill>
                <a:latin typeface="Courier New"/>
                <a:ea typeface="Courier New"/>
                <a:cs typeface="Courier New"/>
                <a:sym typeface="Courier New"/>
              </a:rPr>
              <a:t>36</a:t>
            </a:r>
            <a:r>
              <a:rPr i="0" lang="en-US" sz="750" u="none" cap="none" strike="noStrike">
                <a:solidFill>
                  <a:srgbClr val="FF0000"/>
                </a:solidFill>
                <a:latin typeface="Courier New"/>
                <a:ea typeface="Courier New"/>
                <a:cs typeface="Courier New"/>
                <a:sym typeface="Courier New"/>
              </a:rPr>
              <a:t>00</a:t>
            </a:r>
            <a:endParaRPr>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3B55EF"/>
                </a:solidFill>
                <a:latin typeface="Courier New"/>
                <a:ea typeface="Courier New"/>
                <a:cs typeface="Courier New"/>
                <a:sym typeface="Courier New"/>
              </a:rPr>
              <a:t>#run job under dmtcp control</a:t>
            </a:r>
            <a:endParaRPr i="0" sz="75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i="0" lang="en-US" sz="750" u="none" cap="none" strike="noStrike">
                <a:solidFill>
                  <a:srgbClr val="FF0000"/>
                </a:solidFill>
                <a:latin typeface="Courier New"/>
                <a:ea typeface="Courier New"/>
                <a:cs typeface="Courier New"/>
                <a:sym typeface="Courier New"/>
              </a:rPr>
              <a:t>dmtcp_launch ./a.out</a:t>
            </a:r>
            <a:endParaRPr i="0" sz="750" u="none" cap="none" strike="noStrike">
              <a:solidFill>
                <a:srgbClr val="FF0000"/>
              </a:solidFill>
              <a:latin typeface="Courier New"/>
              <a:ea typeface="Courier New"/>
              <a:cs typeface="Courier New"/>
              <a:sym typeface="Courier New"/>
            </a:endParaRPr>
          </a:p>
        </p:txBody>
      </p:sp>
      <p:sp>
        <p:nvSpPr>
          <p:cNvPr id="293" name="Google Shape;293;g73f0b8cc3e_2_0"/>
          <p:cNvSpPr txBox="1"/>
          <p:nvPr/>
        </p:nvSpPr>
        <p:spPr>
          <a:xfrm>
            <a:off x="1990100" y="3174650"/>
            <a:ext cx="2138700" cy="18981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0" wrap="square" tIns="0">
            <a:noAutofit/>
          </a:bodyPr>
          <a:lstStyle/>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chemeClr val="dk2"/>
                </a:solidFill>
                <a:latin typeface="Courier New"/>
                <a:ea typeface="Courier New"/>
                <a:cs typeface="Courier New"/>
                <a:sym typeface="Courier New"/>
              </a:rPr>
              <a:t>#!/bin/bash</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chemeClr val="dk2"/>
                </a:solidFill>
                <a:latin typeface="Courier New"/>
                <a:ea typeface="Courier New"/>
                <a:cs typeface="Courier New"/>
                <a:sym typeface="Courier New"/>
              </a:rPr>
              <a:t>#SBATCH –J test</a:t>
            </a:r>
            <a:endParaRPr b="0" i="0" sz="6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FF0000"/>
                </a:solidFill>
                <a:latin typeface="Courier New"/>
                <a:ea typeface="Courier New"/>
                <a:cs typeface="Courier New"/>
                <a:sym typeface="Courier New"/>
              </a:rPr>
              <a:t>#SBATCH -q flex</a:t>
            </a:r>
            <a:endParaRPr b="0" i="0" sz="6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chemeClr val="dk2"/>
                </a:solidFill>
                <a:latin typeface="Courier New"/>
                <a:ea typeface="Courier New"/>
                <a:cs typeface="Courier New"/>
                <a:sym typeface="Courier New"/>
              </a:rPr>
              <a:t>#SBATCH -N 1 </a:t>
            </a:r>
            <a:endParaRPr b="0" i="0" sz="6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chemeClr val="dk2"/>
                </a:solidFill>
                <a:latin typeface="Courier New"/>
                <a:ea typeface="Courier New"/>
                <a:cs typeface="Courier New"/>
                <a:sym typeface="Courier New"/>
              </a:rPr>
              <a:t>#SBATCH -C knl</a:t>
            </a:r>
            <a:endParaRPr b="0" i="0" sz="6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chemeClr val="dk2"/>
                </a:solidFill>
                <a:latin typeface="Courier New"/>
                <a:ea typeface="Courier New"/>
                <a:cs typeface="Courier New"/>
                <a:sym typeface="Courier New"/>
              </a:rPr>
              <a:t>#SBATCH –o test_cr-%j.out</a:t>
            </a:r>
            <a:endParaRPr b="0" i="0" sz="6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chemeClr val="dk2"/>
                </a:solidFill>
                <a:latin typeface="Courier New"/>
                <a:ea typeface="Courier New"/>
                <a:cs typeface="Courier New"/>
                <a:sym typeface="Courier New"/>
              </a:rPr>
              <a:t>#SBATCH –e test_cr-%j.err</a:t>
            </a:r>
            <a:endParaRPr b="0" i="0" sz="6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FF0000"/>
                </a:solidFill>
                <a:latin typeface="Courier New"/>
                <a:ea typeface="Courier New"/>
                <a:cs typeface="Courier New"/>
                <a:sym typeface="Courier New"/>
              </a:rPr>
              <a:t>#SBATCH –time-min=2:00:00</a:t>
            </a:r>
            <a:endParaRPr b="0" i="0" sz="6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3B55EF"/>
                </a:solidFill>
                <a:latin typeface="Courier New"/>
                <a:ea typeface="Courier New"/>
                <a:cs typeface="Courier New"/>
                <a:sym typeface="Courier New"/>
              </a:rPr>
              <a:t>#for c/r with dmtcp</a:t>
            </a:r>
            <a:endParaRPr b="0" i="0" sz="6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FF0000"/>
                </a:solidFill>
                <a:latin typeface="Courier New"/>
                <a:ea typeface="Courier New"/>
                <a:cs typeface="Courier New"/>
                <a:sym typeface="Courier New"/>
              </a:rPr>
              <a:t>module load dmtcp</a:t>
            </a:r>
            <a:endParaRPr b="0" i="0" sz="6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3B55EF"/>
                </a:solidFill>
                <a:latin typeface="Courier New"/>
                <a:ea typeface="Courier New"/>
                <a:cs typeface="Courier New"/>
                <a:sym typeface="Courier New"/>
              </a:rPr>
              <a:t>#checkpointing once every hour</a:t>
            </a:r>
            <a:endParaRPr b="0" i="0" sz="6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FF0000"/>
                </a:solidFill>
                <a:latin typeface="Courier New"/>
                <a:ea typeface="Courier New"/>
                <a:cs typeface="Courier New"/>
                <a:sym typeface="Courier New"/>
              </a:rPr>
              <a:t>start_coordinator -i 3600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4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3B55EF"/>
                </a:solidFill>
                <a:latin typeface="Courier New"/>
                <a:ea typeface="Courier New"/>
                <a:cs typeface="Courier New"/>
                <a:sym typeface="Courier New"/>
              </a:rPr>
              <a:t>#restart the job from dmtcp checkpoint files</a:t>
            </a:r>
            <a:endParaRPr b="0" i="0" sz="6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600" u="none" cap="none" strike="noStrike">
                <a:solidFill>
                  <a:srgbClr val="FF0000"/>
                </a:solidFill>
                <a:latin typeface="Courier New"/>
                <a:ea typeface="Courier New"/>
                <a:cs typeface="Courier New"/>
                <a:sym typeface="Courier New"/>
              </a:rPr>
              <a:t>bash ./dmtcp_restart_script.sh </a:t>
            </a:r>
            <a:endParaRPr b="0" i="0" sz="1400" u="none" cap="none" strike="noStrike">
              <a:solidFill>
                <a:srgbClr val="000000"/>
              </a:solidFill>
              <a:latin typeface="Courier New"/>
              <a:ea typeface="Courier New"/>
              <a:cs typeface="Courier New"/>
              <a:sym typeface="Courier New"/>
            </a:endParaRPr>
          </a:p>
        </p:txBody>
      </p:sp>
      <p:sp>
        <p:nvSpPr>
          <p:cNvPr id="294" name="Google Shape;294;g73f0b8cc3e_2_0"/>
          <p:cNvSpPr/>
          <p:nvPr/>
        </p:nvSpPr>
        <p:spPr>
          <a:xfrm>
            <a:off x="4179425" y="3894575"/>
            <a:ext cx="543000" cy="190500"/>
          </a:xfrm>
          <a:prstGeom prst="rightArrow">
            <a:avLst>
              <a:gd fmla="val 50000" name="adj1"/>
              <a:gd fmla="val 9007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 name="Google Shape;295;g73f0b8cc3e_2_0"/>
          <p:cNvSpPr txBox="1"/>
          <p:nvPr/>
        </p:nvSpPr>
        <p:spPr>
          <a:xfrm>
            <a:off x="4781608" y="2011524"/>
            <a:ext cx="2100600" cy="554100"/>
          </a:xfrm>
          <a:prstGeom prst="rect">
            <a:avLst/>
          </a:prstGeom>
          <a:solidFill>
            <a:srgbClr val="FBFED9"/>
          </a:solidFill>
          <a:ln cap="flat" cmpd="sng" w="9525">
            <a:solidFill>
              <a:srgbClr val="000000"/>
            </a:solidFill>
            <a:prstDash val="solid"/>
            <a:round/>
            <a:headEnd len="sm" w="sm" type="none"/>
            <a:tailEnd len="sm" w="sm" type="none"/>
          </a:ln>
        </p:spPr>
        <p:txBody>
          <a:bodyPr anchorCtr="0" anchor="t" bIns="45700" lIns="27425" spcFirstLastPara="1" rIns="91425" wrap="square" tIns="45700">
            <a:noAutofit/>
          </a:bodyPr>
          <a:lstStyle/>
          <a:p>
            <a:pPr indent="0" lvl="0" marL="76200" marR="0" rtl="0" algn="l">
              <a:lnSpc>
                <a:spcPct val="100000"/>
              </a:lnSpc>
              <a:spcBef>
                <a:spcPts val="0"/>
              </a:spcBef>
              <a:spcAft>
                <a:spcPts val="0"/>
              </a:spcAft>
              <a:buClr>
                <a:srgbClr val="000000"/>
              </a:buClr>
              <a:buSzPts val="750"/>
              <a:buFont typeface="Arial"/>
              <a:buNone/>
            </a:pPr>
            <a:r>
              <a:rPr b="1" i="0" lang="en-US" sz="750" u="none" cap="none" strike="noStrike">
                <a:solidFill>
                  <a:schemeClr val="dk1"/>
                </a:solidFill>
                <a:latin typeface="Courier New"/>
                <a:ea typeface="Courier New"/>
                <a:cs typeface="Courier New"/>
                <a:sym typeface="Courier New"/>
              </a:rPr>
              <a:t>#SBATCH --comment=48:00:00</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750"/>
              <a:buFont typeface="Arial"/>
              <a:buNone/>
            </a:pPr>
            <a:r>
              <a:rPr b="1" i="0" lang="en-US" sz="750" u="none" cap="none" strike="noStrike">
                <a:solidFill>
                  <a:schemeClr val="dk1"/>
                </a:solidFill>
                <a:latin typeface="Courier New"/>
                <a:ea typeface="Courier New"/>
                <a:cs typeface="Courier New"/>
                <a:sym typeface="Courier New"/>
              </a:rPr>
              <a:t>#SBATCH --signal=B:USR1@300</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750"/>
              <a:buFont typeface="Arial"/>
              <a:buNone/>
            </a:pPr>
            <a:r>
              <a:rPr b="1" i="0" lang="en-US" sz="750" u="none" cap="none" strike="noStrike">
                <a:solidFill>
                  <a:schemeClr val="dk1"/>
                </a:solidFill>
                <a:latin typeface="Courier New"/>
                <a:ea typeface="Courier New"/>
                <a:cs typeface="Courier New"/>
                <a:sym typeface="Courier New"/>
              </a:rPr>
              <a:t>#SBATCH --requeue</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750"/>
              <a:buFont typeface="Arial"/>
              <a:buNone/>
            </a:pPr>
            <a:r>
              <a:rPr b="1" i="0" lang="en-US" sz="750" u="none" cap="none" strike="noStrike">
                <a:solidFill>
                  <a:schemeClr val="dk1"/>
                </a:solidFill>
                <a:latin typeface="Courier New"/>
                <a:ea typeface="Courier New"/>
                <a:cs typeface="Courier New"/>
                <a:sym typeface="Courier New"/>
              </a:rPr>
              <a:t>#SBATCH --open-mode=append</a:t>
            </a:r>
            <a:endParaRPr b="0" i="0" sz="1400" u="none" cap="none" strike="noStrike">
              <a:solidFill>
                <a:srgbClr val="000000"/>
              </a:solidFill>
              <a:latin typeface="Courier New"/>
              <a:ea typeface="Courier New"/>
              <a:cs typeface="Courier New"/>
              <a:sym typeface="Courier New"/>
            </a:endParaRPr>
          </a:p>
        </p:txBody>
      </p:sp>
      <p:sp>
        <p:nvSpPr>
          <p:cNvPr id="296" name="Google Shape;296;g73f0b8cc3e_2_0"/>
          <p:cNvSpPr txBox="1"/>
          <p:nvPr/>
        </p:nvSpPr>
        <p:spPr>
          <a:xfrm>
            <a:off x="4781600" y="4509936"/>
            <a:ext cx="4294800" cy="572700"/>
          </a:xfrm>
          <a:prstGeom prst="rect">
            <a:avLst/>
          </a:prstGeom>
          <a:solidFill>
            <a:srgbClr val="FBFED9"/>
          </a:solidFill>
          <a:ln cap="flat" cmpd="sng" w="9525">
            <a:solidFill>
              <a:schemeClr val="dk1"/>
            </a:solidFill>
            <a:prstDash val="solid"/>
            <a:round/>
            <a:headEnd len="sm" w="sm" type="none"/>
            <a:tailEnd len="sm" w="sm" type="none"/>
          </a:ln>
        </p:spPr>
        <p:txBody>
          <a:bodyPr anchorCtr="0" anchor="t" bIns="45700" lIns="27425" spcFirstLastPara="1" rIns="91425" wrap="square" tIns="45700">
            <a:noAutofit/>
          </a:bodyPr>
          <a:lstStyle/>
          <a:p>
            <a:pPr indent="0" lvl="0" marL="73152" marR="0" rtl="0" algn="l">
              <a:lnSpc>
                <a:spcPct val="100000"/>
              </a:lnSpc>
              <a:spcBef>
                <a:spcPts val="0"/>
              </a:spcBef>
              <a:spcAft>
                <a:spcPts val="0"/>
              </a:spcAft>
              <a:buClr>
                <a:srgbClr val="000000"/>
              </a:buClr>
              <a:buSzPts val="750"/>
              <a:buFont typeface="Arial"/>
              <a:buNone/>
            </a:pPr>
            <a:r>
              <a:rPr b="0" i="0" lang="en-US" sz="750" u="none" cap="none" strike="noStrike">
                <a:solidFill>
                  <a:srgbClr val="3B55EF"/>
                </a:solidFill>
                <a:latin typeface="Courier New"/>
                <a:ea typeface="Courier New"/>
                <a:cs typeface="Courier New"/>
                <a:sym typeface="Courier New"/>
              </a:rPr>
              <a:t># requeueing the job if remaining time &gt;0</a:t>
            </a:r>
            <a:endParaRPr b="1" i="0" sz="750" u="none" cap="none" strike="noStrike">
              <a:solidFill>
                <a:srgbClr val="3B55EF"/>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1" i="0" lang="en-US" sz="750" u="none" cap="none" strike="noStrike">
                <a:solidFill>
                  <a:srgbClr val="000000"/>
                </a:solidFill>
                <a:latin typeface="Courier New"/>
                <a:ea typeface="Courier New"/>
                <a:cs typeface="Courier New"/>
                <a:sym typeface="Courier New"/>
              </a:rPr>
              <a:t>ckpt_command=ckpt_dmtcp </a:t>
            </a:r>
            <a:r>
              <a:rPr b="0" i="0" lang="en-US" sz="750" u="none" cap="none" strike="noStrike">
                <a:solidFill>
                  <a:srgbClr val="2C3BED"/>
                </a:solidFill>
                <a:latin typeface="Courier New"/>
                <a:ea typeface="Courier New"/>
                <a:cs typeface="Courier New"/>
                <a:sym typeface="Courier New"/>
              </a:rPr>
              <a:t>#additional checkpointing before pre-emption</a:t>
            </a:r>
            <a:endParaRPr b="0" i="0" sz="1400" u="none" cap="none" strike="noStrike">
              <a:solidFill>
                <a:srgbClr val="2C3BED"/>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1" i="0" lang="en-US" sz="750" u="none" cap="none" strike="noStrike">
                <a:solidFill>
                  <a:schemeClr val="dk1"/>
                </a:solidFill>
                <a:latin typeface="Courier New"/>
                <a:ea typeface="Courier New"/>
                <a:cs typeface="Courier New"/>
                <a:sym typeface="Courier New"/>
              </a:rPr>
              <a:t>requeue_job func_trap USR1</a:t>
            </a:r>
            <a:endParaRPr b="0" i="0" sz="1400" u="none" cap="none" strike="noStrike">
              <a:solidFill>
                <a:srgbClr val="000000"/>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400"/>
              <a:buFont typeface="Arial"/>
              <a:buNone/>
            </a:pPr>
            <a:r>
              <a:t/>
            </a:r>
            <a:endParaRPr b="1" i="0" sz="400" u="none" cap="none" strike="noStrike">
              <a:solidFill>
                <a:schemeClr val="dk1"/>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1" i="0" lang="en-US" sz="750" u="none" cap="none" strike="noStrike">
                <a:solidFill>
                  <a:schemeClr val="dk1"/>
                </a:solidFill>
                <a:latin typeface="Courier New"/>
                <a:ea typeface="Courier New"/>
                <a:cs typeface="Courier New"/>
                <a:sym typeface="Courier New"/>
              </a:rPr>
              <a:t>wait</a:t>
            </a:r>
            <a:endParaRPr b="0" i="0" sz="1400" u="none" cap="none" strike="noStrike">
              <a:solidFill>
                <a:srgbClr val="000000"/>
              </a:solidFill>
              <a:latin typeface="Courier New"/>
              <a:ea typeface="Courier New"/>
              <a:cs typeface="Courier New"/>
              <a:sym typeface="Courier New"/>
            </a:endParaRPr>
          </a:p>
        </p:txBody>
      </p:sp>
      <p:sp>
        <p:nvSpPr>
          <p:cNvPr id="297" name="Google Shape;297;g73f0b8cc3e_2_0"/>
          <p:cNvSpPr/>
          <p:nvPr/>
        </p:nvSpPr>
        <p:spPr>
          <a:xfrm rot="1904648">
            <a:off x="2186506" y="1979323"/>
            <a:ext cx="271988" cy="822704"/>
          </a:xfrm>
          <a:prstGeom prst="downArrow">
            <a:avLst>
              <a:gd fmla="val 31536" name="adj1"/>
              <a:gd fmla="val 8045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g73f0b8cc3e_2_0"/>
          <p:cNvSpPr txBox="1"/>
          <p:nvPr/>
        </p:nvSpPr>
        <p:spPr>
          <a:xfrm>
            <a:off x="2689599" y="742628"/>
            <a:ext cx="1743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Original Job script</a:t>
            </a:r>
            <a:endParaRPr b="0" i="0" sz="1400" u="none" cap="none" strike="noStrike">
              <a:solidFill>
                <a:srgbClr val="000000"/>
              </a:solidFill>
              <a:latin typeface="Arial"/>
              <a:ea typeface="Arial"/>
              <a:cs typeface="Arial"/>
              <a:sym typeface="Arial"/>
            </a:endParaRPr>
          </a:p>
        </p:txBody>
      </p:sp>
      <p:sp>
        <p:nvSpPr>
          <p:cNvPr id="299" name="Google Shape;299;g73f0b8cc3e_2_0"/>
          <p:cNvSpPr txBox="1"/>
          <p:nvPr/>
        </p:nvSpPr>
        <p:spPr>
          <a:xfrm>
            <a:off x="29550" y="4286503"/>
            <a:ext cx="2049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 jobs with DMTCP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Manual resubmission</a:t>
            </a:r>
            <a:endParaRPr b="0" i="0" sz="1400" u="none" cap="none" strike="noStrike">
              <a:solidFill>
                <a:srgbClr val="000000"/>
              </a:solidFill>
              <a:latin typeface="Arial"/>
              <a:ea typeface="Arial"/>
              <a:cs typeface="Arial"/>
              <a:sym typeface="Arial"/>
            </a:endParaRPr>
          </a:p>
        </p:txBody>
      </p:sp>
      <p:sp>
        <p:nvSpPr>
          <p:cNvPr id="300" name="Google Shape;300;g73f0b8cc3e_2_0"/>
          <p:cNvSpPr/>
          <p:nvPr/>
        </p:nvSpPr>
        <p:spPr>
          <a:xfrm>
            <a:off x="6956767" y="801284"/>
            <a:ext cx="2085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 jobs with DMTCP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Automatic resubmission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g73f0b8cc3e_2_95"/>
          <p:cNvSpPr txBox="1"/>
          <p:nvPr>
            <p:ph type="title"/>
          </p:nvPr>
        </p:nvSpPr>
        <p:spPr>
          <a:xfrm>
            <a:off x="159300" y="64025"/>
            <a:ext cx="8811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Notes on the DMTCP Job Script </a:t>
            </a:r>
            <a:endParaRPr/>
          </a:p>
        </p:txBody>
      </p:sp>
      <p:sp>
        <p:nvSpPr>
          <p:cNvPr id="306" name="Google Shape;306;g73f0b8cc3e_2_95"/>
          <p:cNvSpPr txBox="1"/>
          <p:nvPr>
            <p:ph idx="1" type="body"/>
          </p:nvPr>
        </p:nvSpPr>
        <p:spPr>
          <a:xfrm>
            <a:off x="311700" y="826475"/>
            <a:ext cx="88110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20000"/>
              </a:lnSpc>
              <a:spcBef>
                <a:spcPts val="0"/>
              </a:spcBef>
              <a:spcAft>
                <a:spcPts val="0"/>
              </a:spcAft>
              <a:buSzPts val="2400"/>
              <a:buChar char="●"/>
            </a:pPr>
            <a:r>
              <a:rPr lang="en-US">
                <a:latin typeface="Courier New"/>
                <a:ea typeface="Courier New"/>
                <a:cs typeface="Courier New"/>
                <a:sym typeface="Courier New"/>
              </a:rPr>
              <a:t>start_coordinator</a:t>
            </a:r>
            <a:r>
              <a:rPr lang="en-US"/>
              <a:t> is a bash function that wraps the </a:t>
            </a:r>
            <a:r>
              <a:rPr lang="en-US">
                <a:latin typeface="Courier New"/>
                <a:ea typeface="Courier New"/>
                <a:cs typeface="Courier New"/>
                <a:sym typeface="Courier New"/>
              </a:rPr>
              <a:t>dmtcp_coordinator</a:t>
            </a:r>
            <a:r>
              <a:rPr lang="en-US"/>
              <a:t> command and sets 2 envs to save coordinator host &amp; port number, and generate </a:t>
            </a:r>
            <a:r>
              <a:rPr lang="en-US">
                <a:latin typeface="Courier New"/>
                <a:ea typeface="Courier New"/>
                <a:cs typeface="Courier New"/>
                <a:sym typeface="Courier New"/>
              </a:rPr>
              <a:t>dmtcp_command.&lt;jobid&gt;</a:t>
            </a:r>
            <a:r>
              <a:rPr lang="en-US"/>
              <a:t> file in the run directory for communication with your running jobs as needed</a:t>
            </a:r>
            <a:endParaRPr/>
          </a:p>
          <a:p>
            <a:pPr indent="0" lvl="0" marL="914400" rtl="0" algn="l">
              <a:lnSpc>
                <a:spcPct val="100000"/>
              </a:lnSpc>
              <a:spcBef>
                <a:spcPts val="0"/>
              </a:spcBef>
              <a:spcAft>
                <a:spcPts val="0"/>
              </a:spcAft>
              <a:buSzPts val="2400"/>
              <a:buNone/>
            </a:pPr>
            <a:r>
              <a:rPr lang="en-US" sz="1400">
                <a:solidFill>
                  <a:srgbClr val="434343"/>
                </a:solidFill>
                <a:latin typeface="Courier New"/>
                <a:ea typeface="Courier New"/>
                <a:cs typeface="Courier New"/>
                <a:sym typeface="Courier New"/>
              </a:rPr>
              <a:t>dmtcp_coordinator --daemon --exit-on-last -p 0 --port-file $fname $@ 1&gt;/dev/null 2&gt;&amp;1</a:t>
            </a:r>
            <a:endParaRPr sz="1400">
              <a:solidFill>
                <a:srgbClr val="434343"/>
              </a:solidFill>
              <a:latin typeface="Courier New"/>
              <a:ea typeface="Courier New"/>
              <a:cs typeface="Courier New"/>
              <a:sym typeface="Courier New"/>
            </a:endParaRPr>
          </a:p>
          <a:p>
            <a:pPr indent="0" lvl="0" marL="914400" rtl="0" algn="l">
              <a:lnSpc>
                <a:spcPct val="100000"/>
              </a:lnSpc>
              <a:spcBef>
                <a:spcPts val="0"/>
              </a:spcBef>
              <a:spcAft>
                <a:spcPts val="0"/>
              </a:spcAft>
              <a:buSzPts val="2400"/>
              <a:buNone/>
            </a:pPr>
            <a:r>
              <a:rPr lang="en-US" sz="1400">
                <a:solidFill>
                  <a:srgbClr val="434343"/>
                </a:solidFill>
                <a:latin typeface="Courier New"/>
                <a:ea typeface="Courier New"/>
                <a:cs typeface="Courier New"/>
                <a:sym typeface="Courier New"/>
              </a:rPr>
              <a:t>export DMTCP_COORD_HOST=$h</a:t>
            </a:r>
            <a:endParaRPr sz="1400">
              <a:solidFill>
                <a:srgbClr val="434343"/>
              </a:solidFill>
              <a:latin typeface="Courier New"/>
              <a:ea typeface="Courier New"/>
              <a:cs typeface="Courier New"/>
              <a:sym typeface="Courier New"/>
            </a:endParaRPr>
          </a:p>
          <a:p>
            <a:pPr indent="0" lvl="0" marL="914400" rtl="0" algn="l">
              <a:lnSpc>
                <a:spcPct val="100000"/>
              </a:lnSpc>
              <a:spcBef>
                <a:spcPts val="0"/>
              </a:spcBef>
              <a:spcAft>
                <a:spcPts val="0"/>
              </a:spcAft>
              <a:buSzPts val="2400"/>
              <a:buNone/>
            </a:pPr>
            <a:r>
              <a:rPr lang="en-US" sz="1400">
                <a:solidFill>
                  <a:srgbClr val="434343"/>
                </a:solidFill>
                <a:latin typeface="Courier New"/>
                <a:ea typeface="Courier New"/>
                <a:cs typeface="Courier New"/>
                <a:sym typeface="Courier New"/>
              </a:rPr>
              <a:t>export DMTCP_COORD_PORT=$p</a:t>
            </a:r>
            <a:endParaRPr>
              <a:latin typeface="Courier New"/>
              <a:ea typeface="Courier New"/>
              <a:cs typeface="Courier New"/>
              <a:sym typeface="Courier New"/>
            </a:endParaRPr>
          </a:p>
          <a:p>
            <a:pPr indent="-381000" lvl="0" marL="457200" rtl="0" algn="l">
              <a:lnSpc>
                <a:spcPct val="120000"/>
              </a:lnSpc>
              <a:spcBef>
                <a:spcPts val="0"/>
              </a:spcBef>
              <a:spcAft>
                <a:spcPts val="0"/>
              </a:spcAft>
              <a:buSzPts val="2400"/>
              <a:buChar char="●"/>
            </a:pPr>
            <a:r>
              <a:rPr lang="en-US"/>
              <a:t>User selects checkpoint interval (</a:t>
            </a:r>
            <a:r>
              <a:rPr lang="en-US">
                <a:latin typeface="Courier New"/>
                <a:ea typeface="Courier New"/>
                <a:cs typeface="Courier New"/>
                <a:sym typeface="Courier New"/>
              </a:rPr>
              <a:t>-i</a:t>
            </a:r>
            <a:r>
              <a:rPr lang="en-US"/>
              <a:t> option for coordinator): periodic checkpoint vs checkpoint only once before the job terminates</a:t>
            </a:r>
            <a:endParaRPr/>
          </a:p>
          <a:p>
            <a:pPr indent="-342900" lvl="1" marL="914400" rtl="0" algn="l">
              <a:lnSpc>
                <a:spcPct val="120000"/>
              </a:lnSpc>
              <a:spcBef>
                <a:spcPts val="0"/>
              </a:spcBef>
              <a:spcAft>
                <a:spcPts val="0"/>
              </a:spcAft>
              <a:buSzPts val="1800"/>
              <a:buChar char="○"/>
            </a:pPr>
            <a:r>
              <a:rPr lang="en-US"/>
              <a:t>The checkpoint overhead should be less than the time needed to dump the full memory on the node to the disk </a:t>
            </a:r>
            <a:endParaRPr/>
          </a:p>
          <a:p>
            <a:pPr indent="0" lvl="0" marL="914400" rtl="0" algn="l">
              <a:spcBef>
                <a:spcPts val="0"/>
              </a:spcBef>
              <a:spcAft>
                <a:spcPts val="0"/>
              </a:spcAft>
              <a:buNone/>
            </a:pPr>
            <a:r>
              <a:rPr lang="en-US" sz="1100" u="sng">
                <a:solidFill>
                  <a:schemeClr val="accent5"/>
                </a:solidFill>
                <a:hlinkClick r:id="rId3"/>
              </a:rPr>
              <a:t>https://docs.nersc.gov/development/checkpoint-restart/dmtcp/</a:t>
            </a:r>
            <a:endParaRPr/>
          </a:p>
          <a:p>
            <a:pPr indent="0" lvl="0" marL="914400" rtl="0" algn="l">
              <a:lnSpc>
                <a:spcPct val="120000"/>
              </a:lnSpc>
              <a:spcBef>
                <a:spcPts val="0"/>
              </a:spcBef>
              <a:spcAft>
                <a:spcPts val="0"/>
              </a:spcAft>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g73d576e5c7_0_107"/>
          <p:cNvSpPr txBox="1"/>
          <p:nvPr>
            <p:ph type="title"/>
          </p:nvPr>
        </p:nvSpPr>
        <p:spPr>
          <a:xfrm>
            <a:off x="159300" y="64025"/>
            <a:ext cx="8811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System Utilization</a:t>
            </a:r>
            <a:endParaRPr/>
          </a:p>
        </p:txBody>
      </p:sp>
      <p:sp>
        <p:nvSpPr>
          <p:cNvPr id="92" name="Google Shape;92;g73d576e5c7_0_107"/>
          <p:cNvSpPr txBox="1"/>
          <p:nvPr>
            <p:ph idx="1" type="body"/>
          </p:nvPr>
        </p:nvSpPr>
        <p:spPr>
          <a:xfrm>
            <a:off x="260700" y="2726384"/>
            <a:ext cx="8811000" cy="21135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SzPts val="2300"/>
              <a:buChar char="●"/>
            </a:pPr>
            <a:r>
              <a:rPr lang="en-US" sz="1900"/>
              <a:t>Can anyone make use of the idle nodes when the system drains for larger jobs? Yes, they can! Shorter jobs can fit in the gap &amp; backfill the system. </a:t>
            </a:r>
            <a:endParaRPr sz="1900"/>
          </a:p>
          <a:p>
            <a:pPr indent="-374650" lvl="0" marL="457200" rtl="0" algn="l">
              <a:lnSpc>
                <a:spcPct val="100000"/>
              </a:lnSpc>
              <a:spcBef>
                <a:spcPts val="0"/>
              </a:spcBef>
              <a:spcAft>
                <a:spcPts val="0"/>
              </a:spcAft>
              <a:buSzPts val="2300"/>
              <a:buChar char="●"/>
            </a:pPr>
            <a:r>
              <a:rPr lang="en-US" sz="1900"/>
              <a:t>We can’t predict the size of the gap, but Slurm knows in the moment. Using the </a:t>
            </a:r>
            <a:r>
              <a:rPr lang="en-US" sz="1900">
                <a:solidFill>
                  <a:srgbClr val="FF0000"/>
                </a:solidFill>
                <a:latin typeface="Courier New"/>
                <a:ea typeface="Courier New"/>
                <a:cs typeface="Courier New"/>
                <a:sym typeface="Courier New"/>
              </a:rPr>
              <a:t>--time-min</a:t>
            </a:r>
            <a:r>
              <a:rPr lang="en-US" sz="1900"/>
              <a:t> flag of sbatch enables Slurm to schedule your job to take up the entire gap.</a:t>
            </a:r>
            <a:endParaRPr sz="1900"/>
          </a:p>
          <a:p>
            <a:pPr indent="-374650" lvl="0" marL="457200" rtl="0" algn="l">
              <a:lnSpc>
                <a:spcPct val="100000"/>
              </a:lnSpc>
              <a:spcBef>
                <a:spcPts val="0"/>
              </a:spcBef>
              <a:spcAft>
                <a:spcPts val="0"/>
              </a:spcAft>
              <a:buSzPts val="2300"/>
              <a:buChar char="●"/>
            </a:pPr>
            <a:r>
              <a:rPr lang="en-US" sz="1900"/>
              <a:t>Jobs submitted with a short </a:t>
            </a:r>
            <a:r>
              <a:rPr lang="en-US" sz="1900">
                <a:solidFill>
                  <a:srgbClr val="FF0000"/>
                </a:solidFill>
                <a:latin typeface="Courier New"/>
                <a:ea typeface="Courier New"/>
                <a:cs typeface="Courier New"/>
                <a:sym typeface="Courier New"/>
              </a:rPr>
              <a:t>--time-min</a:t>
            </a:r>
            <a:r>
              <a:rPr lang="en-US" sz="1900">
                <a:solidFill>
                  <a:srgbClr val="FF0000"/>
                </a:solidFill>
              </a:rPr>
              <a:t> </a:t>
            </a:r>
            <a:r>
              <a:rPr lang="en-US" sz="1900"/>
              <a:t>(on both Haswell &amp; KNL nodes) will get higher job throughput, provided they can do checkpoint/restart.</a:t>
            </a:r>
            <a:endParaRPr sz="1900"/>
          </a:p>
          <a:p>
            <a:pPr indent="0" lvl="0" marL="457200" rtl="0" algn="l">
              <a:lnSpc>
                <a:spcPct val="100000"/>
              </a:lnSpc>
              <a:spcBef>
                <a:spcPts val="0"/>
              </a:spcBef>
              <a:spcAft>
                <a:spcPts val="0"/>
              </a:spcAft>
              <a:buSzPts val="2400"/>
              <a:buNone/>
            </a:pPr>
            <a:r>
              <a:t/>
            </a:r>
            <a:endParaRPr sz="1900"/>
          </a:p>
        </p:txBody>
      </p:sp>
      <p:pic>
        <p:nvPicPr>
          <p:cNvPr id="93" name="Google Shape;93;g73d576e5c7_0_107"/>
          <p:cNvPicPr preferRelativeResize="0"/>
          <p:nvPr/>
        </p:nvPicPr>
        <p:blipFill rotWithShape="1">
          <a:blip r:embed="rId3">
            <a:alphaModFix/>
          </a:blip>
          <a:srcRect b="0" l="732" r="0" t="0"/>
          <a:stretch/>
        </p:blipFill>
        <p:spPr>
          <a:xfrm>
            <a:off x="159300" y="1918807"/>
            <a:ext cx="8810998" cy="644060"/>
          </a:xfrm>
          <a:prstGeom prst="rect">
            <a:avLst/>
          </a:prstGeom>
          <a:noFill/>
          <a:ln>
            <a:noFill/>
          </a:ln>
        </p:spPr>
      </p:pic>
      <p:sp>
        <p:nvSpPr>
          <p:cNvPr id="94" name="Google Shape;94;g73d576e5c7_0_107"/>
          <p:cNvSpPr txBox="1"/>
          <p:nvPr/>
        </p:nvSpPr>
        <p:spPr>
          <a:xfrm>
            <a:off x="341950" y="2009027"/>
            <a:ext cx="1517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Cori Haswell </a:t>
            </a:r>
            <a:endParaRPr b="0" i="0" sz="1400" u="none" cap="none" strike="noStrike">
              <a:solidFill>
                <a:srgbClr val="000000"/>
              </a:solidFill>
              <a:latin typeface="Arial"/>
              <a:ea typeface="Arial"/>
              <a:cs typeface="Arial"/>
              <a:sym typeface="Arial"/>
            </a:endParaRPr>
          </a:p>
        </p:txBody>
      </p:sp>
      <p:pic>
        <p:nvPicPr>
          <p:cNvPr id="95" name="Google Shape;95;g73d576e5c7_0_107"/>
          <p:cNvPicPr preferRelativeResize="0"/>
          <p:nvPr/>
        </p:nvPicPr>
        <p:blipFill rotWithShape="1">
          <a:blip r:embed="rId4">
            <a:alphaModFix/>
          </a:blip>
          <a:srcRect b="0" l="0" r="0" t="0"/>
          <a:stretch/>
        </p:blipFill>
        <p:spPr>
          <a:xfrm>
            <a:off x="94198" y="926467"/>
            <a:ext cx="8876100" cy="710604"/>
          </a:xfrm>
          <a:prstGeom prst="rect">
            <a:avLst/>
          </a:prstGeom>
          <a:noFill/>
          <a:ln>
            <a:noFill/>
          </a:ln>
        </p:spPr>
      </p:pic>
      <p:sp>
        <p:nvSpPr>
          <p:cNvPr id="96" name="Google Shape;96;g73d576e5c7_0_107"/>
          <p:cNvSpPr txBox="1"/>
          <p:nvPr/>
        </p:nvSpPr>
        <p:spPr>
          <a:xfrm>
            <a:off x="341950" y="1127869"/>
            <a:ext cx="1517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Cori KNL </a:t>
            </a:r>
            <a:endParaRPr b="0" i="0" sz="1400" u="none" cap="none" strike="noStrike">
              <a:solidFill>
                <a:srgbClr val="000000"/>
              </a:solidFill>
              <a:latin typeface="Arial"/>
              <a:ea typeface="Arial"/>
              <a:cs typeface="Arial"/>
              <a:sym typeface="Arial"/>
            </a:endParaRPr>
          </a:p>
        </p:txBody>
      </p:sp>
      <p:sp>
        <p:nvSpPr>
          <p:cNvPr id="97" name="Google Shape;97;g73d576e5c7_0_107"/>
          <p:cNvSpPr txBox="1"/>
          <p:nvPr/>
        </p:nvSpPr>
        <p:spPr>
          <a:xfrm>
            <a:off x="5634075" y="2562875"/>
            <a:ext cx="31995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434343"/>
                </a:solidFill>
              </a:rPr>
              <a:t>Figure from</a:t>
            </a:r>
            <a:r>
              <a:rPr lang="en-US" sz="1000"/>
              <a:t> </a:t>
            </a:r>
            <a:r>
              <a:rPr lang="en-US" sz="1000" u="sng">
                <a:solidFill>
                  <a:schemeClr val="hlink"/>
                </a:solidFill>
                <a:hlinkClick r:id="rId5"/>
              </a:rPr>
              <a:t>https://my.nersc.gov/jobsize.php</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9"/>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The “flex” QOS is available for you (on Cori KNL only)</a:t>
            </a:r>
            <a:endParaRPr/>
          </a:p>
        </p:txBody>
      </p:sp>
      <p:sp>
        <p:nvSpPr>
          <p:cNvPr id="103" name="Google Shape;103;p9"/>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SzPts val="2600"/>
              <a:buChar char="●"/>
            </a:pPr>
            <a:r>
              <a:rPr lang="en-US" sz="2200"/>
              <a:t>The flex QOS is for user jobs that can produce useful work with a relatively short amount of run time before terminating</a:t>
            </a:r>
            <a:endParaRPr sz="2200"/>
          </a:p>
          <a:p>
            <a:pPr indent="-355600" lvl="1" marL="914400" rtl="0" algn="l">
              <a:lnSpc>
                <a:spcPct val="100000"/>
              </a:lnSpc>
              <a:spcBef>
                <a:spcPts val="200"/>
              </a:spcBef>
              <a:spcAft>
                <a:spcPts val="0"/>
              </a:spcAft>
              <a:buSzPts val="2000"/>
              <a:buChar char="○"/>
            </a:pPr>
            <a:r>
              <a:rPr lang="en-US" sz="1800"/>
              <a:t>For example, jobs that are capable of checkpointing and restarting where they left off </a:t>
            </a:r>
            <a:endParaRPr sz="2200"/>
          </a:p>
          <a:p>
            <a:pPr indent="-393700" lvl="0" marL="457200" rtl="0" algn="l">
              <a:lnSpc>
                <a:spcPct val="100000"/>
              </a:lnSpc>
              <a:spcBef>
                <a:spcPts val="0"/>
              </a:spcBef>
              <a:spcAft>
                <a:spcPts val="0"/>
              </a:spcAft>
              <a:buSzPts val="2600"/>
              <a:buChar char="●"/>
            </a:pPr>
            <a:r>
              <a:rPr lang="en-US" sz="2200"/>
              <a:t>Access via </a:t>
            </a:r>
            <a:r>
              <a:rPr lang="en-US" sz="2200">
                <a:solidFill>
                  <a:srgbClr val="FF0000"/>
                </a:solidFill>
                <a:latin typeface="Courier New"/>
                <a:ea typeface="Courier New"/>
                <a:cs typeface="Courier New"/>
                <a:sym typeface="Courier New"/>
              </a:rPr>
              <a:t>“#SBATCH -q flex”</a:t>
            </a:r>
            <a:r>
              <a:rPr lang="en-US" sz="2200">
                <a:solidFill>
                  <a:srgbClr val="FF0000"/>
                </a:solidFill>
              </a:rPr>
              <a:t> </a:t>
            </a:r>
            <a:r>
              <a:rPr lang="en-US" sz="2200"/>
              <a:t>and </a:t>
            </a:r>
            <a:r>
              <a:rPr lang="en-US" sz="2200">
                <a:solidFill>
                  <a:schemeClr val="dk2"/>
                </a:solidFill>
              </a:rPr>
              <a:t>must use </a:t>
            </a:r>
            <a:r>
              <a:rPr lang="en-US" sz="2200">
                <a:solidFill>
                  <a:srgbClr val="FF0000"/>
                </a:solidFill>
                <a:latin typeface="Courier New"/>
                <a:ea typeface="Courier New"/>
                <a:cs typeface="Courier New"/>
                <a:sym typeface="Courier New"/>
              </a:rPr>
              <a:t>“#SBATCH --time-min=2:00:00”</a:t>
            </a:r>
            <a:r>
              <a:rPr lang="en-US" sz="2200"/>
              <a:t> or less</a:t>
            </a:r>
            <a:endParaRPr sz="2200"/>
          </a:p>
          <a:p>
            <a:pPr indent="-393700" lvl="0" marL="457200" rtl="0" algn="l">
              <a:lnSpc>
                <a:spcPct val="100000"/>
              </a:lnSpc>
              <a:spcBef>
                <a:spcPts val="0"/>
              </a:spcBef>
              <a:spcAft>
                <a:spcPts val="0"/>
              </a:spcAft>
              <a:buSzPts val="2600"/>
              <a:buChar char="●"/>
            </a:pPr>
            <a:r>
              <a:rPr lang="en-US" sz="2200"/>
              <a:t>A flex QOS job can use up to 256 KNL nodes for 48 hours</a:t>
            </a:r>
            <a:endParaRPr sz="2200"/>
          </a:p>
          <a:p>
            <a:pPr indent="-368300" lvl="0" marL="457200" rtl="0" algn="l">
              <a:lnSpc>
                <a:spcPct val="100000"/>
              </a:lnSpc>
              <a:spcBef>
                <a:spcPts val="0"/>
              </a:spcBef>
              <a:spcAft>
                <a:spcPts val="0"/>
              </a:spcAft>
              <a:buSzPts val="2200"/>
              <a:buChar char="●"/>
            </a:pPr>
            <a:r>
              <a:rPr lang="en-US" sz="2200"/>
              <a:t>Benefits to using the flex QOS include improved queue turnaround and a 75% discount in charging for your jobs</a:t>
            </a:r>
            <a:endParaRPr sz="2200"/>
          </a:p>
        </p:txBody>
      </p:sp>
      <p:sp>
        <p:nvSpPr>
          <p:cNvPr id="104" name="Google Shape;104;p9"/>
          <p:cNvSpPr/>
          <p:nvPr/>
        </p:nvSpPr>
        <p:spPr>
          <a:xfrm>
            <a:off x="639936" y="4266546"/>
            <a:ext cx="8061600" cy="73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B55EF"/>
                </a:solidFill>
                <a:latin typeface="Arial"/>
                <a:ea typeface="Arial"/>
                <a:cs typeface="Arial"/>
                <a:sym typeface="Arial"/>
              </a:rPr>
              <a:t>Note: on Cori Haswell you can still submit jobs with the </a:t>
            </a:r>
            <a:r>
              <a:rPr b="0" i="0" lang="en-US" sz="1400" u="none" cap="none" strike="noStrike">
                <a:solidFill>
                  <a:srgbClr val="3B55EF"/>
                </a:solidFill>
                <a:latin typeface="Courier New"/>
                <a:ea typeface="Courier New"/>
                <a:cs typeface="Courier New"/>
                <a:sym typeface="Courier New"/>
              </a:rPr>
              <a:t>--time-min</a:t>
            </a:r>
            <a:r>
              <a:rPr b="0" i="0" lang="en-US" sz="1400" u="none" cap="none" strike="noStrike">
                <a:solidFill>
                  <a:srgbClr val="3B55EF"/>
                </a:solidFill>
                <a:latin typeface="Arial"/>
                <a:ea typeface="Arial"/>
                <a:cs typeface="Arial"/>
                <a:sym typeface="Arial"/>
              </a:rPr>
              <a:t> flag to the regular QOS to make use of the backfill opportunity, but there is no charging discount for Haswell jobs with the </a:t>
            </a:r>
            <a:r>
              <a:rPr b="0" i="0" lang="en-US" sz="1400" u="none" cap="none" strike="noStrike">
                <a:solidFill>
                  <a:srgbClr val="3B55EF"/>
                </a:solidFill>
                <a:latin typeface="Courier New"/>
                <a:ea typeface="Courier New"/>
                <a:cs typeface="Courier New"/>
                <a:sym typeface="Courier New"/>
              </a:rPr>
              <a:t>--time-min</a:t>
            </a:r>
            <a:r>
              <a:rPr b="0" i="0" lang="en-US" sz="1400" u="none" cap="none" strike="noStrike">
                <a:solidFill>
                  <a:srgbClr val="3B55EF"/>
                </a:solidFill>
                <a:latin typeface="Arial"/>
                <a:ea typeface="Arial"/>
                <a:cs typeface="Arial"/>
                <a:sym typeface="Arial"/>
              </a:rPr>
              <a:t> flag.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2"/>
          <p:cNvSpPr txBox="1"/>
          <p:nvPr>
            <p:ph type="ctrTitle"/>
          </p:nvPr>
        </p:nvSpPr>
        <p:spPr>
          <a:xfrm>
            <a:off x="656898" y="1124668"/>
            <a:ext cx="5937121" cy="1394984"/>
          </a:xfrm>
          <a:prstGeom prst="rect">
            <a:avLst/>
          </a:prstGeom>
          <a:noFill/>
          <a:ln>
            <a:noFill/>
          </a:ln>
        </p:spPr>
        <p:txBody>
          <a:bodyPr anchorCtr="0" anchor="ctr" bIns="91425" lIns="91425" spcFirstLastPara="1" rIns="91425" wrap="square" tIns="91425">
            <a:normAutofit/>
          </a:bodyPr>
          <a:lstStyle/>
          <a:p>
            <a:pPr indent="0" lvl="0" marL="76200" rtl="0" algn="ctr">
              <a:lnSpc>
                <a:spcPct val="100000"/>
              </a:lnSpc>
              <a:spcBef>
                <a:spcPts val="0"/>
              </a:spcBef>
              <a:spcAft>
                <a:spcPts val="0"/>
              </a:spcAft>
              <a:buSzPts val="2800"/>
              <a:buNone/>
            </a:pPr>
            <a:r>
              <a:rPr lang="en-US" sz="2800"/>
              <a:t>Variable-Time Job Scripts</a:t>
            </a:r>
            <a:endParaRPr/>
          </a:p>
        </p:txBody>
      </p:sp>
      <p:sp>
        <p:nvSpPr>
          <p:cNvPr id="110" name="Google Shape;110;p12"/>
          <p:cNvSpPr txBox="1"/>
          <p:nvPr>
            <p:ph idx="12" type="sldNum"/>
          </p:nvPr>
        </p:nvSpPr>
        <p:spPr>
          <a:xfrm>
            <a:off x="4116656" y="4776604"/>
            <a:ext cx="92570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r>
              <a:rPr lang="en-US"/>
              <a:t>- </a:t>
            </a:r>
            <a:fld id="{00000000-1234-1234-1234-123412341234}" type="slidenum">
              <a:rPr lang="en-US"/>
              <a:t>‹#›</a:t>
            </a:fld>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159300" y="64025"/>
            <a:ext cx="8811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Variable-time job scripts</a:t>
            </a:r>
            <a:endParaRPr/>
          </a:p>
        </p:txBody>
      </p:sp>
      <p:sp>
        <p:nvSpPr>
          <p:cNvPr id="116" name="Google Shape;116;p15"/>
          <p:cNvSpPr/>
          <p:nvPr/>
        </p:nvSpPr>
        <p:spPr>
          <a:xfrm>
            <a:off x="3338481" y="729623"/>
            <a:ext cx="5699400" cy="4385700"/>
          </a:xfrm>
          <a:prstGeom prst="rect">
            <a:avLst/>
          </a:prstGeom>
          <a:solidFill>
            <a:srgbClr val="D9E7F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#!/bin/bash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-J test_vtj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-q flex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-C knl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-N 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--time=48:00:00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--time-min=2:00:00</a:t>
            </a:r>
            <a:r>
              <a:rPr b="0" i="0" lang="en-US" sz="900" u="none" cap="none" strike="noStrike">
                <a:solidFill>
                  <a:schemeClr val="dk1"/>
                </a:solidFill>
                <a:latin typeface="Courier New"/>
                <a:ea typeface="Courier New"/>
                <a:cs typeface="Courier New"/>
                <a:sym typeface="Courier New"/>
              </a:rPr>
              <a:t>   </a:t>
            </a:r>
            <a:r>
              <a:rPr b="0" i="0" lang="en-US" sz="900" u="none" cap="none" strike="noStrike">
                <a:solidFill>
                  <a:srgbClr val="2C3BED"/>
                </a:solidFill>
                <a:latin typeface="Courier New"/>
                <a:ea typeface="Courier New"/>
                <a:cs typeface="Courier New"/>
                <a:sym typeface="Courier New"/>
              </a:rPr>
              <a:t>#the minimum amount of time the job should run </a:t>
            </a:r>
            <a:r>
              <a:rPr b="0" i="0" lang="en-US" sz="9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--error=%x-%j.err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--output=%x-%j.out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--comment=48:00:00 </a:t>
            </a:r>
            <a:r>
              <a:rPr b="0" i="0" lang="en-US" sz="900" u="none" cap="none" strike="noStrike">
                <a:solidFill>
                  <a:srgbClr val="2C3BED"/>
                </a:solidFill>
                <a:latin typeface="Courier New"/>
                <a:ea typeface="Courier New"/>
                <a:cs typeface="Courier New"/>
                <a:sym typeface="Courier New"/>
              </a:rPr>
              <a:t>#desired time limit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--signal=B:USR1@300 </a:t>
            </a:r>
            <a:r>
              <a:rPr b="0" i="0" lang="en-US" sz="900" u="none" cap="none" strike="noStrike">
                <a:solidFill>
                  <a:srgbClr val="2C3BED"/>
                </a:solidFill>
                <a:latin typeface="Courier New"/>
                <a:ea typeface="Courier New"/>
                <a:cs typeface="Courier New"/>
                <a:sym typeface="Courier New"/>
              </a:rPr>
              <a:t>#sig_time (300 secs) should match your </a:t>
            </a:r>
            <a:r>
              <a:rPr b="0" i="0" lang="en-US" sz="900" u="none" cap="none" strike="noStrike">
                <a:solidFill>
                  <a:srgbClr val="2C3BED"/>
                </a:solidFill>
                <a:latin typeface="Courier New"/>
                <a:ea typeface="Courier New"/>
                <a:cs typeface="Courier New"/>
                <a:sym typeface="Courier New"/>
                <a:extLst>
                  <a:ext uri="http://customooxmlschemas.google.com/">
                    <go:slidesCustomData xmlns:go="http://customooxmlschemas.google.com/" textRoundtripDataId="0"/>
                  </a:ext>
                </a:extLst>
              </a:rPr>
              <a:t>checkpoint overhead 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--requeue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--open-mode=append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2C3BED"/>
                </a:solidFill>
                <a:latin typeface="Courier New"/>
                <a:ea typeface="Courier New"/>
                <a:cs typeface="Courier New"/>
                <a:sym typeface="Courier New"/>
              </a:rPr>
              <a:t># specify the command to use to checkpoint your job if any (leave blank if none)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ckpt_command=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max_timelimit=48:00:00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2C3BED"/>
                </a:solidFill>
                <a:latin typeface="Courier New"/>
                <a:ea typeface="Courier New"/>
                <a:cs typeface="Courier New"/>
                <a:sym typeface="Courier New"/>
              </a:rPr>
              <a:t># requeueing the job if remaining time &gt;0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 /usr/common/software/variable-time-job/setup.sh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requeue_job func_trap USR1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2C3BED"/>
                </a:solidFill>
                <a:latin typeface="Courier New"/>
                <a:ea typeface="Courier New"/>
                <a:cs typeface="Courier New"/>
                <a:sym typeface="Courier New"/>
              </a:rPr>
              <a:t># user setting goes here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OMP_PROC_BIND=true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OMP_PLACES=threads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OMP_NUM_THREADS=4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srun -n32 -c16 --cpu_bind=cores ./a.out </a:t>
            </a:r>
            <a:r>
              <a:rPr b="0" i="0" lang="en-US" sz="900" u="none" cap="none" strike="noStrike">
                <a:solidFill>
                  <a:srgbClr val="FF0000"/>
                </a:solidFill>
                <a:latin typeface="Courier New"/>
                <a:ea typeface="Courier New"/>
                <a:cs typeface="Courier New"/>
                <a:sym typeface="Courier New"/>
              </a:rPr>
              <a:t>&amp;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B2139"/>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wait</a:t>
            </a:r>
            <a:endParaRPr b="0" i="0" sz="1400" u="none" cap="none" strike="noStrike">
              <a:solidFill>
                <a:srgbClr val="000000"/>
              </a:solidFill>
              <a:latin typeface="Arial"/>
              <a:ea typeface="Arial"/>
              <a:cs typeface="Arial"/>
              <a:sym typeface="Arial"/>
            </a:endParaRPr>
          </a:p>
        </p:txBody>
      </p:sp>
      <p:sp>
        <p:nvSpPr>
          <p:cNvPr id="117" name="Google Shape;117;p15"/>
          <p:cNvSpPr/>
          <p:nvPr/>
        </p:nvSpPr>
        <p:spPr>
          <a:xfrm>
            <a:off x="191350" y="963951"/>
            <a:ext cx="2939700" cy="1873500"/>
          </a:xfrm>
          <a:prstGeom prst="rect">
            <a:avLst/>
          </a:prstGeom>
          <a:solidFill>
            <a:srgbClr val="D9E7F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#!/bin/bash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-J test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-q regular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-C knl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-N 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--time=48:00:00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--error=%x-%j.err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--output=%x-%j.out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50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OMP_PROC_BIND=true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OMP_PLACES=threads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OMP_NUM_THREADS=4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5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srun -n32 -c16 --cpu_bind=cores ./a.out</a:t>
            </a:r>
            <a:endParaRPr b="0" i="0" sz="900" u="none" cap="none" strike="noStrike">
              <a:solidFill>
                <a:srgbClr val="FF0000"/>
              </a:solidFill>
              <a:latin typeface="Courier New"/>
              <a:ea typeface="Courier New"/>
              <a:cs typeface="Courier New"/>
              <a:sym typeface="Courier New"/>
            </a:endParaRPr>
          </a:p>
        </p:txBody>
      </p:sp>
      <p:sp>
        <p:nvSpPr>
          <p:cNvPr id="118" name="Google Shape;118;p15"/>
          <p:cNvSpPr txBox="1"/>
          <p:nvPr/>
        </p:nvSpPr>
        <p:spPr>
          <a:xfrm>
            <a:off x="683950" y="729625"/>
            <a:ext cx="1954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200"/>
              <a:t>regular QOS</a:t>
            </a:r>
            <a:r>
              <a:rPr b="0" i="0" lang="en-US" sz="1200" u="none" cap="none" strike="noStrike">
                <a:solidFill>
                  <a:srgbClr val="000000"/>
                </a:solidFill>
                <a:latin typeface="Arial"/>
                <a:ea typeface="Arial"/>
                <a:cs typeface="Arial"/>
                <a:sym typeface="Arial"/>
              </a:rPr>
              <a:t> job script</a:t>
            </a:r>
            <a:endParaRPr b="0" i="0" sz="1200" u="none" cap="none" strike="noStrike">
              <a:solidFill>
                <a:srgbClr val="000000"/>
              </a:solidFill>
              <a:latin typeface="Arial"/>
              <a:ea typeface="Arial"/>
              <a:cs typeface="Arial"/>
              <a:sym typeface="Arial"/>
            </a:endParaRPr>
          </a:p>
        </p:txBody>
      </p:sp>
      <p:sp>
        <p:nvSpPr>
          <p:cNvPr id="119" name="Google Shape;119;p15"/>
          <p:cNvSpPr/>
          <p:nvPr/>
        </p:nvSpPr>
        <p:spPr>
          <a:xfrm>
            <a:off x="5393250" y="1727300"/>
            <a:ext cx="3202200" cy="225900"/>
          </a:xfrm>
          <a:prstGeom prst="wedgeRoundRectCallout">
            <a:avLst>
              <a:gd fmla="val -53723" name="adj1"/>
              <a:gd fmla="val -44267" name="adj2"/>
              <a:gd fmla="val 16667" name="adj3"/>
            </a:avLst>
          </a:prstGeom>
          <a:noFill/>
          <a:ln cap="flat" cmpd="sng" w="9525">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Allow allocated time to vary, hence variable-time job</a:t>
            </a:r>
            <a:endParaRPr b="0" i="0" sz="1400" u="none" cap="none" strike="noStrike">
              <a:solidFill>
                <a:srgbClr val="000000"/>
              </a:solidFill>
              <a:latin typeface="Arial"/>
              <a:ea typeface="Arial"/>
              <a:cs typeface="Arial"/>
              <a:sym typeface="Arial"/>
            </a:endParaRPr>
          </a:p>
        </p:txBody>
      </p:sp>
      <p:sp>
        <p:nvSpPr>
          <p:cNvPr id="120" name="Google Shape;120;p15"/>
          <p:cNvSpPr/>
          <p:nvPr/>
        </p:nvSpPr>
        <p:spPr>
          <a:xfrm>
            <a:off x="3338475" y="1458500"/>
            <a:ext cx="1954500" cy="268800"/>
          </a:xfrm>
          <a:prstGeom prst="rect">
            <a:avLst/>
          </a:prstGeom>
          <a:noFill/>
          <a:ln cap="flat" cmpd="sng" w="9525">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15"/>
          <p:cNvSpPr/>
          <p:nvPr/>
        </p:nvSpPr>
        <p:spPr>
          <a:xfrm>
            <a:off x="191350" y="3095100"/>
            <a:ext cx="2939700" cy="1996200"/>
          </a:xfrm>
          <a:prstGeom prst="rect">
            <a:avLst/>
          </a:prstGeom>
          <a:solidFill>
            <a:srgbClr val="D9E7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#!/bin/bash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-J test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-q </a:t>
            </a:r>
            <a:r>
              <a:rPr lang="en-US" sz="900">
                <a:solidFill>
                  <a:srgbClr val="FF0000"/>
                </a:solidFill>
                <a:latin typeface="Courier New"/>
                <a:ea typeface="Courier New"/>
                <a:cs typeface="Courier New"/>
                <a:sym typeface="Courier New"/>
              </a:rPr>
              <a:t>flex</a:t>
            </a:r>
            <a:r>
              <a:rPr b="0" i="0" lang="en-US" sz="900" u="none" cap="none" strike="noStrike">
                <a:solidFill>
                  <a:srgbClr val="FF0000"/>
                </a:solidFill>
                <a:latin typeface="Courier New"/>
                <a:ea typeface="Courier New"/>
                <a:cs typeface="Courier New"/>
                <a:sym typeface="Courier New"/>
              </a:rPr>
              <a:t>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-C knl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-N 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--time=48:00:00</a:t>
            </a:r>
            <a:endParaRPr b="0" i="0" sz="9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lang="en-US" sz="900">
                <a:solidFill>
                  <a:srgbClr val="FF0000"/>
                </a:solidFill>
                <a:latin typeface="Courier New"/>
                <a:ea typeface="Courier New"/>
                <a:cs typeface="Courier New"/>
                <a:sym typeface="Courier New"/>
              </a:rPr>
              <a:t>#SBATCH --time-min=2:00:00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--error=%x-%j.err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#SBATCH --output=%x-%j.out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50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OMP_PROC_BIND=true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OMP_PLACES=threads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export OMP_NUM_THREADS=4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5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ourier New"/>
                <a:ea typeface="Courier New"/>
                <a:cs typeface="Courier New"/>
                <a:sym typeface="Courier New"/>
              </a:rPr>
              <a:t>srun -n32 -c16 --cpu_bind=cores ./a.out</a:t>
            </a:r>
            <a:endParaRPr b="0" i="0" sz="900" u="none" cap="none" strike="noStrike">
              <a:solidFill>
                <a:srgbClr val="FF0000"/>
              </a:solidFill>
              <a:latin typeface="Courier New"/>
              <a:ea typeface="Courier New"/>
              <a:cs typeface="Courier New"/>
              <a:sym typeface="Courier New"/>
            </a:endParaRPr>
          </a:p>
        </p:txBody>
      </p:sp>
      <p:sp>
        <p:nvSpPr>
          <p:cNvPr id="122" name="Google Shape;122;p15"/>
          <p:cNvSpPr txBox="1"/>
          <p:nvPr/>
        </p:nvSpPr>
        <p:spPr>
          <a:xfrm>
            <a:off x="109875" y="2862150"/>
            <a:ext cx="3337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flex QOS </a:t>
            </a:r>
            <a:r>
              <a:rPr b="0" i="0" lang="en-US" sz="1200" u="none" cap="none" strike="noStrike">
                <a:solidFill>
                  <a:srgbClr val="000000"/>
                </a:solidFill>
                <a:latin typeface="Arial"/>
                <a:ea typeface="Arial"/>
                <a:cs typeface="Arial"/>
                <a:sym typeface="Arial"/>
              </a:rPr>
              <a:t>job script (manual</a:t>
            </a:r>
            <a:r>
              <a:rPr lang="en-US" sz="1200"/>
              <a:t> </a:t>
            </a:r>
            <a:r>
              <a:rPr b="0" i="0" lang="en-US" sz="1200" u="none" cap="none" strike="noStrike">
                <a:solidFill>
                  <a:srgbClr val="000000"/>
                </a:solidFill>
                <a:latin typeface="Arial"/>
                <a:ea typeface="Arial"/>
                <a:cs typeface="Arial"/>
                <a:sym typeface="Arial"/>
              </a:rPr>
              <a:t>resubmissions)</a:t>
            </a:r>
            <a:endParaRPr b="0" i="0" sz="1200" u="none" cap="none" strike="noStrike">
              <a:solidFill>
                <a:srgbClr val="000000"/>
              </a:solidFill>
              <a:latin typeface="Arial"/>
              <a:ea typeface="Arial"/>
              <a:cs typeface="Arial"/>
              <a:sym typeface="Arial"/>
            </a:endParaRPr>
          </a:p>
        </p:txBody>
      </p:sp>
      <p:sp>
        <p:nvSpPr>
          <p:cNvPr id="123" name="Google Shape;123;p15"/>
          <p:cNvSpPr txBox="1"/>
          <p:nvPr/>
        </p:nvSpPr>
        <p:spPr>
          <a:xfrm>
            <a:off x="5238600" y="816250"/>
            <a:ext cx="2731500" cy="4512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200">
                <a:solidFill>
                  <a:srgbClr val="434343"/>
                </a:solidFill>
              </a:rPr>
              <a:t>Variable-time job script with flex QOS (automates job resubmissions)</a:t>
            </a:r>
            <a:endParaRPr b="0" i="0" sz="1200" u="none" cap="none" strike="noStrike">
              <a:solidFill>
                <a:srgbClr val="434343"/>
              </a:solidFill>
              <a:latin typeface="Arial"/>
              <a:ea typeface="Arial"/>
              <a:cs typeface="Arial"/>
              <a:sym typeface="Arial"/>
            </a:endParaRPr>
          </a:p>
        </p:txBody>
      </p:sp>
      <p:sp>
        <p:nvSpPr>
          <p:cNvPr id="124" name="Google Shape;124;p15"/>
          <p:cNvSpPr/>
          <p:nvPr/>
        </p:nvSpPr>
        <p:spPr>
          <a:xfrm>
            <a:off x="2795464" y="4086868"/>
            <a:ext cx="543000" cy="190500"/>
          </a:xfrm>
          <a:prstGeom prst="rightArrow">
            <a:avLst>
              <a:gd fmla="val 50000" name="adj1"/>
              <a:gd fmla="val 9007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Variable-time job scripts (cont.)</a:t>
            </a:r>
            <a:endParaRPr/>
          </a:p>
        </p:txBody>
      </p:sp>
      <p:sp>
        <p:nvSpPr>
          <p:cNvPr id="130" name="Google Shape;130;p17"/>
          <p:cNvSpPr txBox="1"/>
          <p:nvPr>
            <p:ph idx="1" type="body"/>
          </p:nvPr>
        </p:nvSpPr>
        <p:spPr>
          <a:xfrm>
            <a:off x="311700" y="902675"/>
            <a:ext cx="8520600" cy="37425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US"/>
              <a:t>A variable-time job script adds a few </a:t>
            </a:r>
            <a:r>
              <a:rPr lang="en-US">
                <a:latin typeface="Courier New"/>
                <a:ea typeface="Courier New"/>
                <a:cs typeface="Courier New"/>
                <a:sym typeface="Courier New"/>
              </a:rPr>
              <a:t>sbatch</a:t>
            </a:r>
            <a:r>
              <a:rPr lang="en-US"/>
              <a:t> directives and bash functions in your job script. It splits a long running job into multiple shorter ones to make use of the backfill opportunity and automates the pre-empted job resubmissions.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228600" lvl="0" marL="457200" rtl="0" algn="l">
              <a:lnSpc>
                <a:spcPct val="100000"/>
              </a:lnSpc>
              <a:spcBef>
                <a:spcPts val="0"/>
              </a:spcBef>
              <a:spcAft>
                <a:spcPts val="0"/>
              </a:spcAft>
              <a:buSzPts val="2400"/>
              <a:buNone/>
            </a:pPr>
            <a:r>
              <a:t/>
            </a:r>
            <a:endParaRPr/>
          </a:p>
          <a:p>
            <a:pPr indent="-228600" lvl="0" marL="457200" rtl="0" algn="l">
              <a:lnSpc>
                <a:spcPct val="100000"/>
              </a:lnSpc>
              <a:spcBef>
                <a:spcPts val="0"/>
              </a:spcBef>
              <a:spcAft>
                <a:spcPts val="0"/>
              </a:spcAft>
              <a:buSzPts val="2400"/>
              <a:buNone/>
            </a:pPr>
            <a:r>
              <a:t/>
            </a:r>
            <a:endParaRPr/>
          </a:p>
          <a:p>
            <a:pPr indent="-228600" lvl="0" marL="457200" rtl="0" algn="l">
              <a:lnSpc>
                <a:spcPct val="100000"/>
              </a:lnSpc>
              <a:spcBef>
                <a:spcPts val="0"/>
              </a:spcBef>
              <a:spcAft>
                <a:spcPts val="0"/>
              </a:spcAft>
              <a:buSzPts val="2400"/>
              <a:buNone/>
            </a:pPr>
            <a:r>
              <a:t/>
            </a:r>
            <a:endParaRPr/>
          </a:p>
          <a:p>
            <a:pPr indent="-228600" lvl="0" marL="457200" rtl="0" algn="l">
              <a:lnSpc>
                <a:spcPct val="100000"/>
              </a:lnSpc>
              <a:spcBef>
                <a:spcPts val="0"/>
              </a:spcBef>
              <a:spcAft>
                <a:spcPts val="0"/>
              </a:spcAft>
              <a:buSzPts val="2400"/>
              <a:buNone/>
            </a:pPr>
            <a:r>
              <a:t/>
            </a:r>
            <a:endParaRPr/>
          </a:p>
          <a:p>
            <a:pPr indent="-228600" lvl="0" marL="457200" rtl="0" algn="l">
              <a:lnSpc>
                <a:spcPct val="100000"/>
              </a:lnSpc>
              <a:spcBef>
                <a:spcPts val="0"/>
              </a:spcBef>
              <a:spcAft>
                <a:spcPts val="0"/>
              </a:spcAft>
              <a:buSzPts val="2400"/>
              <a:buNone/>
            </a:pPr>
            <a:r>
              <a:t/>
            </a:r>
            <a:endParaRPr/>
          </a:p>
          <a:p>
            <a:pPr indent="-381000" lvl="0" marL="1371600" rtl="0" algn="l">
              <a:lnSpc>
                <a:spcPct val="100000"/>
              </a:lnSpc>
              <a:spcBef>
                <a:spcPts val="0"/>
              </a:spcBef>
              <a:spcAft>
                <a:spcPts val="0"/>
              </a:spcAft>
              <a:buSzPts val="2400"/>
              <a:buChar char="●"/>
            </a:pPr>
            <a:r>
              <a:t/>
            </a:r>
            <a:endParaRPr/>
          </a:p>
        </p:txBody>
      </p:sp>
      <p:sp>
        <p:nvSpPr>
          <p:cNvPr id="131" name="Google Shape;131;p17"/>
          <p:cNvSpPr txBox="1"/>
          <p:nvPr/>
        </p:nvSpPr>
        <p:spPr>
          <a:xfrm>
            <a:off x="1213448" y="2363291"/>
            <a:ext cx="3996000" cy="18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Arial"/>
                <a:ea typeface="Arial"/>
                <a:cs typeface="Arial"/>
                <a:sym typeface="Arial"/>
              </a:rPr>
              <a:t>sbatch directives: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rPr>
              <a:t>#SBATCH --time-min=2:00:00</a:t>
            </a:r>
            <a:endParaRPr b="0" i="0"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rPr>
              <a:t>#SBATCH --comment=48:00:00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rPr>
              <a:t>#SBATCH --signal=B:USR1@&lt;sig_time&gt;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rPr>
              <a:t>#SBATCH --requeue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rPr>
              <a:t>#SBATCH --open-mode=append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urier New"/>
              <a:ea typeface="Courier New"/>
              <a:cs typeface="Courier New"/>
              <a:sym typeface="Courier New"/>
            </a:endParaRPr>
          </a:p>
        </p:txBody>
      </p:sp>
      <p:sp>
        <p:nvSpPr>
          <p:cNvPr id="132" name="Google Shape;132;p17"/>
          <p:cNvSpPr txBox="1"/>
          <p:nvPr/>
        </p:nvSpPr>
        <p:spPr>
          <a:xfrm>
            <a:off x="5443719" y="2363291"/>
            <a:ext cx="3600600" cy="13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Arial"/>
                <a:ea typeface="Arial"/>
                <a:cs typeface="Arial"/>
                <a:sym typeface="Arial"/>
              </a:rPr>
              <a:t>Bash functions</a:t>
            </a:r>
            <a:endParaRPr b="1"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rPr>
              <a:t>Requeue_job </a:t>
            </a:r>
            <a:r>
              <a:rPr b="0" i="0" lang="en-US" sz="1400" u="none" cap="none" strike="noStrike">
                <a:solidFill>
                  <a:srgbClr val="FF0000"/>
                </a:solidFill>
                <a:latin typeface="Arial"/>
                <a:ea typeface="Arial"/>
                <a:cs typeface="Arial"/>
                <a:sym typeface="Arial"/>
              </a:rPr>
              <a:t>– trap signals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rPr>
              <a:t>func_trap </a:t>
            </a:r>
            <a:r>
              <a:rPr b="0" i="0" lang="en-US" sz="1400" u="none" cap="none" strike="noStrike">
                <a:solidFill>
                  <a:srgbClr val="FF0000"/>
                </a:solidFill>
                <a:latin typeface="Arial"/>
                <a:ea typeface="Arial"/>
                <a:cs typeface="Arial"/>
                <a:sym typeface="Arial"/>
              </a:rPr>
              <a:t>– action upon trap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ourier New"/>
                <a:ea typeface="Courier New"/>
                <a:cs typeface="Courier New"/>
                <a:sym typeface="Courier New"/>
                <a:extLst>
                  <a:ext uri="http://customooxmlschemas.google.com/">
                    <go:slidesCustomData xmlns:go="http://customooxmlschemas.google.com/" textRoundtripDataId="1"/>
                  </a:ext>
                </a:extLst>
              </a:rPr>
              <a:t>parse_job</a:t>
            </a:r>
            <a:r>
              <a:rPr b="0" i="0" lang="en-US" sz="1400" u="none" cap="none" strike="noStrike">
                <a:solidFill>
                  <a:srgbClr val="FF0000"/>
                </a:solidFill>
                <a:latin typeface="Courier New"/>
                <a:ea typeface="Courier New"/>
                <a:cs typeface="Courier New"/>
                <a:sym typeface="Courier New"/>
              </a:rPr>
              <a:t> - </a:t>
            </a:r>
            <a:r>
              <a:rPr b="0" i="0" lang="en-US" sz="1400" u="none" cap="none" strike="noStrike">
                <a:solidFill>
                  <a:srgbClr val="FF0000"/>
                </a:solidFill>
                <a:latin typeface="Arial"/>
                <a:ea typeface="Arial"/>
                <a:cs typeface="Arial"/>
                <a:sym typeface="Arial"/>
              </a:rPr>
              <a:t>process job info</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urier New"/>
              <a:ea typeface="Courier New"/>
              <a:cs typeface="Courier New"/>
              <a:sym typeface="Courier New"/>
            </a:endParaRPr>
          </a:p>
        </p:txBody>
      </p:sp>
      <p:sp>
        <p:nvSpPr>
          <p:cNvPr id="133" name="Google Shape;133;p17"/>
          <p:cNvSpPr/>
          <p:nvPr/>
        </p:nvSpPr>
        <p:spPr>
          <a:xfrm>
            <a:off x="839725" y="4225100"/>
            <a:ext cx="7894200" cy="864900"/>
          </a:xfrm>
          <a:prstGeom prst="rect">
            <a:avLst/>
          </a:prstGeom>
          <a:solidFill>
            <a:srgbClr val="FBFDD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Trap</a:t>
            </a:r>
            <a:r>
              <a:rPr b="0" i="0" lang="en-US" sz="1000" u="none" cap="none" strike="noStrike">
                <a:solidFill>
                  <a:srgbClr val="000000"/>
                </a:solidFill>
                <a:latin typeface="Arial"/>
                <a:ea typeface="Arial"/>
                <a:cs typeface="Arial"/>
                <a:sym typeface="Arial"/>
              </a:rPr>
              <a:t> - trap signals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SYNOPSIS: </a:t>
            </a:r>
            <a:r>
              <a:rPr b="0" i="0" lang="en-US" sz="1000" u="none" cap="none" strike="noStrike">
                <a:solidFill>
                  <a:srgbClr val="000000"/>
                </a:solidFill>
                <a:latin typeface="Arial"/>
                <a:ea typeface="Arial"/>
                <a:cs typeface="Arial"/>
                <a:sym typeface="Arial"/>
              </a:rPr>
              <a:t> trap [action condition...]</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DESCRIPTION:</a:t>
            </a:r>
            <a:r>
              <a:rPr b="1" lang="en-US" sz="1600"/>
              <a:t> </a:t>
            </a:r>
            <a:r>
              <a:rPr b="0" i="0" lang="en-US" sz="1000" u="none" cap="none" strike="noStrike">
                <a:solidFill>
                  <a:srgbClr val="000000"/>
                </a:solidFill>
                <a:latin typeface="Arial"/>
                <a:ea typeface="Arial"/>
                <a:cs typeface="Arial"/>
                <a:sym typeface="Arial"/>
              </a:rPr>
              <a:t>The argument action shall be read and executed by the shell when one of the corresponding conditions arises. Each time trap is invoked, the action argument shall be processed in a manner equivalent to: eval action</a:t>
            </a:r>
            <a:endParaRPr b="0" i="0" sz="1600" u="none" cap="none" strike="noStrike">
              <a:solidFill>
                <a:srgbClr val="000000"/>
              </a:solidFill>
              <a:latin typeface="Arial"/>
              <a:ea typeface="Arial"/>
              <a:cs typeface="Arial"/>
              <a:sym typeface="Arial"/>
            </a:endParaRPr>
          </a:p>
        </p:txBody>
      </p:sp>
      <p:sp>
        <p:nvSpPr>
          <p:cNvPr id="134" name="Google Shape;134;p17"/>
          <p:cNvSpPr txBox="1"/>
          <p:nvPr/>
        </p:nvSpPr>
        <p:spPr>
          <a:xfrm>
            <a:off x="487800" y="3748400"/>
            <a:ext cx="8168400" cy="6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rgbClr val="2C3BED"/>
                </a:solidFill>
              </a:rPr>
              <a:t>The core of the automation is trapping signals</a:t>
            </a:r>
            <a:endParaRPr b="1">
              <a:solidFill>
                <a:srgbClr val="2C3BED"/>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159300" y="64025"/>
            <a:ext cx="881108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Variable-time job scripts (cont.)</a:t>
            </a:r>
            <a:endParaRPr/>
          </a:p>
        </p:txBody>
      </p:sp>
      <p:sp>
        <p:nvSpPr>
          <p:cNvPr id="140" name="Google Shape;140;p19"/>
          <p:cNvSpPr txBox="1"/>
          <p:nvPr>
            <p:ph idx="1" type="body"/>
          </p:nvPr>
        </p:nvSpPr>
        <p:spPr>
          <a:xfrm>
            <a:off x="311700" y="902675"/>
            <a:ext cx="8520600" cy="3742500"/>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0"/>
              </a:spcBef>
              <a:spcAft>
                <a:spcPts val="0"/>
              </a:spcAft>
              <a:buSzPts val="2500"/>
              <a:buChar char="●"/>
            </a:pPr>
            <a:r>
              <a:rPr lang="en-US" sz="2100"/>
              <a:t>Using the variable-time job script, you can run jobs of any length, e.g., a week or even longer,  as long as the jobs can restart by themselves. Use the </a:t>
            </a:r>
            <a:r>
              <a:rPr b="1" lang="en-US" sz="2100">
                <a:solidFill>
                  <a:srgbClr val="FF0000"/>
                </a:solidFill>
                <a:latin typeface="Courier New"/>
                <a:ea typeface="Courier New"/>
                <a:cs typeface="Courier New"/>
                <a:sym typeface="Courier New"/>
              </a:rPr>
              <a:t>--comment</a:t>
            </a:r>
            <a:r>
              <a:rPr lang="en-US" sz="2100">
                <a:solidFill>
                  <a:srgbClr val="FF0000"/>
                </a:solidFill>
              </a:rPr>
              <a:t> </a:t>
            </a:r>
            <a:r>
              <a:rPr lang="en-US" sz="2100"/>
              <a:t>flag to specify your desired walltime.</a:t>
            </a:r>
            <a:endParaRPr sz="2100"/>
          </a:p>
          <a:p>
            <a:pPr indent="-387350" lvl="0" marL="457200" rtl="0" algn="l">
              <a:lnSpc>
                <a:spcPct val="100000"/>
              </a:lnSpc>
              <a:spcBef>
                <a:spcPts val="0"/>
              </a:spcBef>
              <a:spcAft>
                <a:spcPts val="0"/>
              </a:spcAft>
              <a:buSzPts val="2500"/>
              <a:buChar char="●"/>
            </a:pPr>
            <a:r>
              <a:rPr lang="en-US" sz="2100"/>
              <a:t>With flex QOS, variable-time jobs get a 75% charging discount. </a:t>
            </a:r>
            <a:endParaRPr sz="2100"/>
          </a:p>
          <a:p>
            <a:pPr indent="-349250" lvl="1" marL="914400" rtl="0" algn="l">
              <a:lnSpc>
                <a:spcPct val="100000"/>
              </a:lnSpc>
              <a:spcBef>
                <a:spcPts val="200"/>
              </a:spcBef>
              <a:spcAft>
                <a:spcPts val="0"/>
              </a:spcAft>
              <a:buSzPts val="1900"/>
              <a:buChar char="○"/>
            </a:pPr>
            <a:r>
              <a:rPr lang="en-US" sz="1700"/>
              <a:t>Flex QOS is available on Cori KNL only. </a:t>
            </a:r>
            <a:endParaRPr sz="1700"/>
          </a:p>
          <a:p>
            <a:pPr indent="-349250" lvl="1" marL="914400" rtl="0" algn="l">
              <a:lnSpc>
                <a:spcPct val="100000"/>
              </a:lnSpc>
              <a:spcBef>
                <a:spcPts val="200"/>
              </a:spcBef>
              <a:spcAft>
                <a:spcPts val="0"/>
              </a:spcAft>
              <a:buSzPts val="1900"/>
              <a:buChar char="○"/>
            </a:pPr>
            <a:r>
              <a:rPr lang="en-US" sz="1700"/>
              <a:t>Variable-time jobs can run in any QOS on both Cori KNL and Haswell. If using another QOS, you can use any </a:t>
            </a:r>
            <a:r>
              <a:rPr b="1" lang="en-US" sz="1700">
                <a:solidFill>
                  <a:srgbClr val="FF0000"/>
                </a:solidFill>
                <a:latin typeface="Courier New"/>
                <a:ea typeface="Courier New"/>
                <a:cs typeface="Courier New"/>
                <a:sym typeface="Courier New"/>
              </a:rPr>
              <a:t>--time-min</a:t>
            </a:r>
            <a:r>
              <a:rPr lang="en-US" sz="1700"/>
              <a:t> of your choice.  </a:t>
            </a:r>
            <a:endParaRPr sz="1700"/>
          </a:p>
          <a:p>
            <a:pPr indent="-228600" lvl="0" marL="457200" rtl="0" algn="l">
              <a:lnSpc>
                <a:spcPct val="100000"/>
              </a:lnSpc>
              <a:spcBef>
                <a:spcPts val="0"/>
              </a:spcBef>
              <a:spcAft>
                <a:spcPts val="0"/>
              </a:spcAft>
              <a:buSzPts val="2400"/>
              <a:buNone/>
            </a:pPr>
            <a:r>
              <a:t/>
            </a:r>
            <a:endParaRPr sz="2100"/>
          </a:p>
          <a:p>
            <a:pPr indent="-228600" lvl="0" marL="457200" rtl="0" algn="l">
              <a:lnSpc>
                <a:spcPct val="100000"/>
              </a:lnSpc>
              <a:spcBef>
                <a:spcPts val="0"/>
              </a:spcBef>
              <a:spcAft>
                <a:spcPts val="0"/>
              </a:spcAft>
              <a:buSzPts val="2400"/>
              <a:buNone/>
            </a:pPr>
            <a:r>
              <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