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6858000" cx="12192000"/>
  <p:notesSz cx="6858000" cy="9144000"/>
  <p:embeddedFontLst>
    <p:embeddedFont>
      <p:font typeface="Arial Narrow"/>
      <p:regular r:id="rId23"/>
      <p:bold r:id="rId24"/>
      <p:italic r:id="rId25"/>
      <p:boldItalic r:id="rId26"/>
    </p:embeddedFon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ArialNarrow-bold.fntdata"/><Relationship Id="rId23" Type="http://schemas.openxmlformats.org/officeDocument/2006/relationships/font" Target="fonts/ArialNarrow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ArialNarrow-boldItalic.fntdata"/><Relationship Id="rId25" Type="http://schemas.openxmlformats.org/officeDocument/2006/relationships/font" Target="fonts/ArialNarrow-italic.fntdata"/><Relationship Id="rId27" Type="http://schemas.openxmlformats.org/officeDocument/2006/relationships/font" Target="fonts/ArialBlack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db1fea4d9_6_79:notes"/>
          <p:cNvSpPr txBox="1"/>
          <p:nvPr>
            <p:ph idx="1" type="body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5db1fea4d9_6_79:notes"/>
          <p:cNvSpPr/>
          <p:nvPr>
            <p:ph idx="2" type="sldImg"/>
          </p:nvPr>
        </p:nvSpPr>
        <p:spPr>
          <a:xfrm>
            <a:off x="398329" y="685488"/>
            <a:ext cx="606134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1034598a9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1034598a9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61034598a9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1034598a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61034598a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61034598a9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1034598a9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61034598a9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61034598a9_1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db1fea4d9_0_6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5db1fea4d9_0_6:notes"/>
          <p:cNvSpPr/>
          <p:nvPr>
            <p:ph idx="2" type="sldImg"/>
          </p:nvPr>
        </p:nvSpPr>
        <p:spPr>
          <a:xfrm>
            <a:off x="398329" y="685488"/>
            <a:ext cx="606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61034598a9_3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g61034598a9_3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Optional to use this slide to introduce facilities or use next page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db1fea4d9_0_0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5db1fea4d9_0_0:notes"/>
          <p:cNvSpPr/>
          <p:nvPr>
            <p:ph idx="2" type="sldImg"/>
          </p:nvPr>
        </p:nvSpPr>
        <p:spPr>
          <a:xfrm>
            <a:off x="398329" y="685488"/>
            <a:ext cx="606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034598a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1034598a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61034598a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1034598a9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1034598a9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61034598a9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eee21423d_0_10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5eee21423d_0_10:notes"/>
          <p:cNvSpPr/>
          <p:nvPr>
            <p:ph idx="2" type="sldImg"/>
          </p:nvPr>
        </p:nvSpPr>
        <p:spPr>
          <a:xfrm>
            <a:off x="398329" y="685488"/>
            <a:ext cx="606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b596515cc197b6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b596515cc197b6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6b596515cc197b6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 showMasterSp="0" type="title">
  <p:cSld name="TITL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8307964" y="5921829"/>
            <a:ext cx="3884037" cy="936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>
            <p:ph type="ctrTitle"/>
          </p:nvPr>
        </p:nvSpPr>
        <p:spPr>
          <a:xfrm>
            <a:off x="365855" y="411480"/>
            <a:ext cx="6964269" cy="51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365855" y="1903575"/>
            <a:ext cx="6964270" cy="2778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58952" y="4458940"/>
            <a:ext cx="3047137" cy="1389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4"/>
          <p:cNvGrpSpPr/>
          <p:nvPr/>
        </p:nvGrpSpPr>
        <p:grpSpPr>
          <a:xfrm>
            <a:off x="-4596" y="6002316"/>
            <a:ext cx="12201274" cy="27432"/>
            <a:chOff x="-9675" y="6830568"/>
            <a:chExt cx="9176303" cy="27432"/>
          </a:xfrm>
        </p:grpSpPr>
        <p:sp>
          <p:nvSpPr>
            <p:cNvPr id="99" name="Google Shape;99;p14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154" y="6234272"/>
            <a:ext cx="2588698" cy="43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932" y="6219281"/>
            <a:ext cx="1469261" cy="46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365855" y="411480"/>
            <a:ext cx="11378099" cy="87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65855" y="411480"/>
            <a:ext cx="11375436" cy="51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65855" y="1475740"/>
            <a:ext cx="11372771" cy="4047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65855" y="410602"/>
            <a:ext cx="11378099" cy="87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65855" y="1553612"/>
            <a:ext cx="5590038" cy="8211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365855" y="2379194"/>
            <a:ext cx="5590038" cy="3373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2" name="Google Shape;112;p17"/>
          <p:cNvSpPr txBox="1"/>
          <p:nvPr>
            <p:ph idx="3" type="body"/>
          </p:nvPr>
        </p:nvSpPr>
        <p:spPr>
          <a:xfrm>
            <a:off x="6193368" y="1553612"/>
            <a:ext cx="5533375" cy="8211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7"/>
          <p:cNvSpPr txBox="1"/>
          <p:nvPr>
            <p:ph idx="4" type="body"/>
          </p:nvPr>
        </p:nvSpPr>
        <p:spPr>
          <a:xfrm>
            <a:off x="6193368" y="2379194"/>
            <a:ext cx="5533375" cy="3373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ivider" showMasterSp="0">
  <p:cSld name="Section divi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65855" y="411480"/>
            <a:ext cx="11378099" cy="87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" showMasterSp="0">
  <p:cSld name="Section brea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8307964" y="5921829"/>
            <a:ext cx="3884037" cy="936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>
            <p:ph type="ctrTitle"/>
          </p:nvPr>
        </p:nvSpPr>
        <p:spPr>
          <a:xfrm>
            <a:off x="365855" y="411480"/>
            <a:ext cx="6964269" cy="51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58952" y="4458940"/>
            <a:ext cx="3047137" cy="1389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9"/>
          <p:cNvGrpSpPr/>
          <p:nvPr/>
        </p:nvGrpSpPr>
        <p:grpSpPr>
          <a:xfrm>
            <a:off x="-4596" y="6002316"/>
            <a:ext cx="12201274" cy="27432"/>
            <a:chOff x="-9675" y="6830568"/>
            <a:chExt cx="9176303" cy="27432"/>
          </a:xfrm>
        </p:grpSpPr>
        <p:sp>
          <p:nvSpPr>
            <p:cNvPr id="121" name="Google Shape;121;p19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19"/>
          <p:cNvGrpSpPr/>
          <p:nvPr/>
        </p:nvGrpSpPr>
        <p:grpSpPr>
          <a:xfrm>
            <a:off x="-4596" y="4272576"/>
            <a:ext cx="12201274" cy="27432"/>
            <a:chOff x="-9675" y="6830568"/>
            <a:chExt cx="9176303" cy="27432"/>
          </a:xfrm>
        </p:grpSpPr>
        <p:sp>
          <p:nvSpPr>
            <p:cNvPr id="124" name="Google Shape;124;p19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2">
            <a:alphaModFix/>
          </a:blip>
          <a:srcRect b="0" l="58695" r="4266" t="0"/>
          <a:stretch/>
        </p:blipFill>
        <p:spPr>
          <a:xfrm>
            <a:off x="6041419" y="0"/>
            <a:ext cx="60210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56501" t="0"/>
          <a:stretch/>
        </p:blipFill>
        <p:spPr>
          <a:xfrm>
            <a:off x="-1" y="0"/>
            <a:ext cx="70709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type="ctrTitle"/>
          </p:nvPr>
        </p:nvSpPr>
        <p:spPr>
          <a:xfrm>
            <a:off x="3912799" y="2107567"/>
            <a:ext cx="6588660" cy="497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chemeClr val="dk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" type="subTitle"/>
          </p:nvPr>
        </p:nvSpPr>
        <p:spPr>
          <a:xfrm>
            <a:off x="5391542" y="3131206"/>
            <a:ext cx="5109919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2400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None/>
              <a:defRPr sz="2200">
                <a:solidFill>
                  <a:srgbClr val="262626"/>
                </a:solidFill>
              </a:defRPr>
            </a:lvl1pPr>
            <a:lvl2pPr lvl="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4">
            <a:alphaModFix/>
          </a:blip>
          <a:srcRect b="0" l="72127" r="3482" t="0"/>
          <a:stretch/>
        </p:blipFill>
        <p:spPr>
          <a:xfrm>
            <a:off x="8225061" y="0"/>
            <a:ext cx="39648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0329" y="281105"/>
            <a:ext cx="1878712" cy="40651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07470" y="6108204"/>
            <a:ext cx="1788782" cy="50616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 with take-away">
  <p:cSld name="1_Title and Content with take-awa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65855" y="411480"/>
            <a:ext cx="11379406" cy="51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226559" y="1381126"/>
            <a:ext cx="9640031" cy="4076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  <a:defRPr b="0" sz="2500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55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 Narrow"/>
              <a:buChar char="–"/>
              <a:defRPr b="0" sz="2000"/>
            </a:lvl2pPr>
            <a:lvl3pPr indent="-3365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b="0" i="0" sz="17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Char char="–"/>
              <a:defRPr b="0" i="0"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2" type="body"/>
          </p:nvPr>
        </p:nvSpPr>
        <p:spPr>
          <a:xfrm>
            <a:off x="1739900" y="5611905"/>
            <a:ext cx="7188200" cy="477361"/>
          </a:xfrm>
          <a:prstGeom prst="rect">
            <a:avLst/>
          </a:prstGeom>
          <a:gradFill>
            <a:gsLst>
              <a:gs pos="0">
                <a:srgbClr val="0F4677"/>
              </a:gs>
              <a:gs pos="80000">
                <a:srgbClr val="145D9C"/>
              </a:gs>
              <a:gs pos="100000">
                <a:srgbClr val="115E9F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365125"/>
            <a:ext cx="10668000" cy="841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344168"/>
            <a:ext cx="10668000" cy="4832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963084" y="4406901"/>
            <a:ext cx="1036320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4D50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Slide" showMasterSp="0">
  <p:cSld name="8_Title Slid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8307964" y="5921831"/>
            <a:ext cx="3884037" cy="936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 txBox="1"/>
          <p:nvPr>
            <p:ph type="ctrTitle"/>
          </p:nvPr>
        </p:nvSpPr>
        <p:spPr>
          <a:xfrm>
            <a:off x="365857" y="411482"/>
            <a:ext cx="6964267" cy="406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40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6837" y="6045427"/>
            <a:ext cx="1653875" cy="7544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3"/>
          <p:cNvGrpSpPr/>
          <p:nvPr/>
        </p:nvGrpSpPr>
        <p:grpSpPr>
          <a:xfrm>
            <a:off x="-4595" y="6002316"/>
            <a:ext cx="12201274" cy="27432"/>
            <a:chOff x="-9675" y="6830568"/>
            <a:chExt cx="9176303" cy="27432"/>
          </a:xfrm>
        </p:grpSpPr>
        <p:sp>
          <p:nvSpPr>
            <p:cNvPr id="149" name="Google Shape;149;p23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155" y="6234272"/>
            <a:ext cx="2588698" cy="43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934" y="6219281"/>
            <a:ext cx="1469261" cy="46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10441665" y="411164"/>
            <a:ext cx="1530202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itle Slide" showMasterSp="0">
  <p:cSld name="9_Title Slid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/>
          <p:nvPr/>
        </p:nvSpPr>
        <p:spPr>
          <a:xfrm>
            <a:off x="8307964" y="5921831"/>
            <a:ext cx="3884037" cy="936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/>
          <p:nvPr>
            <p:ph type="ctrTitle"/>
          </p:nvPr>
        </p:nvSpPr>
        <p:spPr>
          <a:xfrm>
            <a:off x="365857" y="411482"/>
            <a:ext cx="6964267" cy="406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40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7" name="Google Shape;15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6837" y="6045427"/>
            <a:ext cx="1653875" cy="7544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24"/>
          <p:cNvGrpSpPr/>
          <p:nvPr/>
        </p:nvGrpSpPr>
        <p:grpSpPr>
          <a:xfrm>
            <a:off x="-4595" y="6002316"/>
            <a:ext cx="12201274" cy="27432"/>
            <a:chOff x="-9675" y="6830568"/>
            <a:chExt cx="9176303" cy="27432"/>
          </a:xfrm>
        </p:grpSpPr>
        <p:sp>
          <p:nvSpPr>
            <p:cNvPr id="159" name="Google Shape;159;p24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155" y="6234272"/>
            <a:ext cx="2588698" cy="43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934" y="6219281"/>
            <a:ext cx="1469261" cy="46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 showMasterSp="0" type="title">
  <p:cSld name="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8307964" y="5921829"/>
            <a:ext cx="3884037" cy="936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 txBox="1"/>
          <p:nvPr>
            <p:ph type="ctrTitle"/>
          </p:nvPr>
        </p:nvSpPr>
        <p:spPr>
          <a:xfrm>
            <a:off x="365855" y="411480"/>
            <a:ext cx="6964269" cy="51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6"/>
          <p:cNvSpPr txBox="1"/>
          <p:nvPr>
            <p:ph idx="1" type="subTitle"/>
          </p:nvPr>
        </p:nvSpPr>
        <p:spPr>
          <a:xfrm>
            <a:off x="365855" y="1903575"/>
            <a:ext cx="6964270" cy="2778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58952" y="4458940"/>
            <a:ext cx="3047137" cy="1389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6"/>
          <p:cNvGrpSpPr/>
          <p:nvPr/>
        </p:nvGrpSpPr>
        <p:grpSpPr>
          <a:xfrm>
            <a:off x="-4596" y="6002316"/>
            <a:ext cx="12201274" cy="27432"/>
            <a:chOff x="-9675" y="6830568"/>
            <a:chExt cx="9176303" cy="27432"/>
          </a:xfrm>
        </p:grpSpPr>
        <p:sp>
          <p:nvSpPr>
            <p:cNvPr id="178" name="Google Shape;178;p26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154" y="6234272"/>
            <a:ext cx="2588698" cy="43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932" y="6219281"/>
            <a:ext cx="1469261" cy="46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65855" y="411480"/>
            <a:ext cx="11378099" cy="87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365855" y="411480"/>
            <a:ext cx="11375436" cy="51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365855" y="1475740"/>
            <a:ext cx="11372771" cy="4047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365855" y="410602"/>
            <a:ext cx="11378099" cy="87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365855" y="1553612"/>
            <a:ext cx="5590038" cy="8211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0" name="Google Shape;190;p29"/>
          <p:cNvSpPr txBox="1"/>
          <p:nvPr>
            <p:ph idx="2" type="body"/>
          </p:nvPr>
        </p:nvSpPr>
        <p:spPr>
          <a:xfrm>
            <a:off x="365855" y="2379194"/>
            <a:ext cx="5590038" cy="3373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1" name="Google Shape;191;p29"/>
          <p:cNvSpPr txBox="1"/>
          <p:nvPr>
            <p:ph idx="3" type="body"/>
          </p:nvPr>
        </p:nvSpPr>
        <p:spPr>
          <a:xfrm>
            <a:off x="6193368" y="1553612"/>
            <a:ext cx="5533375" cy="8211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2" name="Google Shape;192;p29"/>
          <p:cNvSpPr txBox="1"/>
          <p:nvPr>
            <p:ph idx="4" type="body"/>
          </p:nvPr>
        </p:nvSpPr>
        <p:spPr>
          <a:xfrm>
            <a:off x="6193368" y="2379194"/>
            <a:ext cx="5533375" cy="3373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ivider" showMasterSp="0">
  <p:cSld name="Section divid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365855" y="411480"/>
            <a:ext cx="11378099" cy="87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" showMasterSp="0">
  <p:cSld name="Section brea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8307964" y="5921829"/>
            <a:ext cx="3884037" cy="936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/>
          <p:nvPr>
            <p:ph type="ctrTitle"/>
          </p:nvPr>
        </p:nvSpPr>
        <p:spPr>
          <a:xfrm>
            <a:off x="365855" y="411480"/>
            <a:ext cx="6964269" cy="51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8" name="Google Shape;1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58952" y="4458940"/>
            <a:ext cx="3047137" cy="1389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1"/>
          <p:cNvGrpSpPr/>
          <p:nvPr/>
        </p:nvGrpSpPr>
        <p:grpSpPr>
          <a:xfrm>
            <a:off x="-4596" y="6002316"/>
            <a:ext cx="12201274" cy="27432"/>
            <a:chOff x="-9675" y="6830568"/>
            <a:chExt cx="9176303" cy="27432"/>
          </a:xfrm>
        </p:grpSpPr>
        <p:sp>
          <p:nvSpPr>
            <p:cNvPr id="200" name="Google Shape;200;p31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31"/>
          <p:cNvGrpSpPr/>
          <p:nvPr/>
        </p:nvGrpSpPr>
        <p:grpSpPr>
          <a:xfrm>
            <a:off x="-4596" y="4272576"/>
            <a:ext cx="12201274" cy="27432"/>
            <a:chOff x="-9675" y="6830568"/>
            <a:chExt cx="9176303" cy="27432"/>
          </a:xfrm>
        </p:grpSpPr>
        <p:sp>
          <p:nvSpPr>
            <p:cNvPr id="203" name="Google Shape;203;p31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2"/>
          <p:cNvPicPr preferRelativeResize="0"/>
          <p:nvPr/>
        </p:nvPicPr>
        <p:blipFill rotWithShape="1">
          <a:blip r:embed="rId2">
            <a:alphaModFix/>
          </a:blip>
          <a:srcRect b="0" l="58695" r="4266" t="0"/>
          <a:stretch/>
        </p:blipFill>
        <p:spPr>
          <a:xfrm>
            <a:off x="6041419" y="0"/>
            <a:ext cx="60210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/>
          <p:cNvPicPr preferRelativeResize="0"/>
          <p:nvPr/>
        </p:nvPicPr>
        <p:blipFill rotWithShape="1">
          <a:blip r:embed="rId3">
            <a:alphaModFix/>
          </a:blip>
          <a:srcRect b="0" l="0" r="56501" t="0"/>
          <a:stretch/>
        </p:blipFill>
        <p:spPr>
          <a:xfrm>
            <a:off x="-1" y="0"/>
            <a:ext cx="70709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>
            <p:ph type="ctrTitle"/>
          </p:nvPr>
        </p:nvSpPr>
        <p:spPr>
          <a:xfrm>
            <a:off x="3912799" y="2107567"/>
            <a:ext cx="6588660" cy="497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chemeClr val="dk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2"/>
          <p:cNvSpPr txBox="1"/>
          <p:nvPr>
            <p:ph idx="1" type="subTitle"/>
          </p:nvPr>
        </p:nvSpPr>
        <p:spPr>
          <a:xfrm>
            <a:off x="5391542" y="3131206"/>
            <a:ext cx="5109919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2400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None/>
              <a:defRPr sz="2200">
                <a:solidFill>
                  <a:srgbClr val="262626"/>
                </a:solidFill>
              </a:defRPr>
            </a:lvl1pPr>
            <a:lvl2pPr lvl="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0" name="Google Shape;210;p32"/>
          <p:cNvPicPr preferRelativeResize="0"/>
          <p:nvPr/>
        </p:nvPicPr>
        <p:blipFill rotWithShape="1">
          <a:blip r:embed="rId4">
            <a:alphaModFix/>
          </a:blip>
          <a:srcRect b="0" l="72127" r="3482" t="0"/>
          <a:stretch/>
        </p:blipFill>
        <p:spPr>
          <a:xfrm>
            <a:off x="8225061" y="0"/>
            <a:ext cx="39648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0329" y="281105"/>
            <a:ext cx="1878712" cy="40651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07470" y="6108204"/>
            <a:ext cx="1788782" cy="50616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 with take-away">
  <p:cSld name="1_Title and Content with take-awa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365855" y="411480"/>
            <a:ext cx="11379406" cy="51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226559" y="1381126"/>
            <a:ext cx="9640031" cy="4076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  <a:defRPr b="0" sz="2500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55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 Narrow"/>
              <a:buChar char="–"/>
              <a:defRPr b="0" sz="2000"/>
            </a:lvl2pPr>
            <a:lvl3pPr indent="-3365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b="0" i="0" sz="17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Char char="–"/>
              <a:defRPr b="0" i="0"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33"/>
          <p:cNvSpPr txBox="1"/>
          <p:nvPr>
            <p:ph idx="2" type="body"/>
          </p:nvPr>
        </p:nvSpPr>
        <p:spPr>
          <a:xfrm>
            <a:off x="1739900" y="5611905"/>
            <a:ext cx="7188200" cy="477361"/>
          </a:xfrm>
          <a:prstGeom prst="rect">
            <a:avLst/>
          </a:prstGeom>
          <a:gradFill>
            <a:gsLst>
              <a:gs pos="0">
                <a:srgbClr val="0F4677"/>
              </a:gs>
              <a:gs pos="80000">
                <a:srgbClr val="145D9C"/>
              </a:gs>
              <a:gs pos="100000">
                <a:srgbClr val="115E9F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963084" y="4406901"/>
            <a:ext cx="1036320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4D50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0" name="Google Shape;220;p3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3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34"/>
          <p:cNvSpPr txBox="1"/>
          <p:nvPr>
            <p:ph idx="12" type="sldNum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Slide" showMasterSp="0">
  <p:cSld name="8_Title Slide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/>
          <p:nvPr/>
        </p:nvSpPr>
        <p:spPr>
          <a:xfrm>
            <a:off x="8307964" y="5921831"/>
            <a:ext cx="3884037" cy="936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5"/>
          <p:cNvSpPr txBox="1"/>
          <p:nvPr>
            <p:ph type="ctrTitle"/>
          </p:nvPr>
        </p:nvSpPr>
        <p:spPr>
          <a:xfrm>
            <a:off x="365857" y="411482"/>
            <a:ext cx="6964267" cy="406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40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6" name="Google Shape;22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6837" y="6045427"/>
            <a:ext cx="1653875" cy="7544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35"/>
          <p:cNvGrpSpPr/>
          <p:nvPr/>
        </p:nvGrpSpPr>
        <p:grpSpPr>
          <a:xfrm>
            <a:off x="-4595" y="6002316"/>
            <a:ext cx="12201274" cy="27432"/>
            <a:chOff x="-9675" y="6830568"/>
            <a:chExt cx="9176303" cy="27432"/>
          </a:xfrm>
        </p:grpSpPr>
        <p:sp>
          <p:nvSpPr>
            <p:cNvPr id="228" name="Google Shape;228;p35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5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155" y="6234272"/>
            <a:ext cx="2588698" cy="43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934" y="6219281"/>
            <a:ext cx="1469261" cy="46081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10441665" y="411164"/>
            <a:ext cx="1530202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itle Slide" showMasterSp="0">
  <p:cSld name="9_Title Slide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/>
          <p:nvPr/>
        </p:nvSpPr>
        <p:spPr>
          <a:xfrm>
            <a:off x="8307964" y="5921831"/>
            <a:ext cx="3884037" cy="936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6"/>
          <p:cNvSpPr txBox="1"/>
          <p:nvPr>
            <p:ph type="ctrTitle"/>
          </p:nvPr>
        </p:nvSpPr>
        <p:spPr>
          <a:xfrm>
            <a:off x="365857" y="411482"/>
            <a:ext cx="6964267" cy="406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40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6" name="Google Shape;23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6837" y="6045427"/>
            <a:ext cx="1653875" cy="7544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36"/>
          <p:cNvGrpSpPr/>
          <p:nvPr/>
        </p:nvGrpSpPr>
        <p:grpSpPr>
          <a:xfrm>
            <a:off x="-4595" y="6002316"/>
            <a:ext cx="12201274" cy="27432"/>
            <a:chOff x="-9675" y="6830568"/>
            <a:chExt cx="9176303" cy="27432"/>
          </a:xfrm>
        </p:grpSpPr>
        <p:sp>
          <p:nvSpPr>
            <p:cNvPr id="238" name="Google Shape;238;p36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0" name="Google Shape;24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155" y="6234272"/>
            <a:ext cx="2588698" cy="43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934" y="6219281"/>
            <a:ext cx="1469261" cy="46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609600" y="17878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38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38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8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8" name="Google Shape;258;p39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9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39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>
            <p:ph type="title"/>
          </p:nvPr>
        </p:nvSpPr>
        <p:spPr>
          <a:xfrm>
            <a:off x="609600" y="17878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609600" y="150411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40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0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0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0" name="Google Shape;270;p41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1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1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>
            <p:ph type="title"/>
          </p:nvPr>
        </p:nvSpPr>
        <p:spPr>
          <a:xfrm>
            <a:off x="609600" y="17878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42"/>
          <p:cNvSpPr txBox="1"/>
          <p:nvPr>
            <p:ph idx="1" type="body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6" name="Google Shape;276;p42"/>
          <p:cNvSpPr txBox="1"/>
          <p:nvPr>
            <p:ph idx="2" type="body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7" name="Google Shape;277;p42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2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2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>
            <p:ph type="title"/>
          </p:nvPr>
        </p:nvSpPr>
        <p:spPr>
          <a:xfrm>
            <a:off x="609600" y="17878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3" name="Google Shape;283;p4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4" name="Google Shape;284;p43"/>
          <p:cNvSpPr txBox="1"/>
          <p:nvPr>
            <p:ph idx="3" type="body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5" name="Google Shape;285;p43"/>
          <p:cNvSpPr txBox="1"/>
          <p:nvPr>
            <p:ph idx="4" type="body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6" name="Google Shape;286;p43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3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3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4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4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/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5"/>
          <p:cNvSpPr txBox="1"/>
          <p:nvPr>
            <p:ph idx="1" type="body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6" name="Google Shape;296;p45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97" name="Google Shape;297;p45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5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45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4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4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04" name="Google Shape;304;p46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46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46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/>
          <p:nvPr>
            <p:ph type="title"/>
          </p:nvPr>
        </p:nvSpPr>
        <p:spPr>
          <a:xfrm>
            <a:off x="609600" y="17878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7"/>
          <p:cNvSpPr txBox="1"/>
          <p:nvPr>
            <p:ph idx="1" type="body"/>
          </p:nvPr>
        </p:nvSpPr>
        <p:spPr>
          <a:xfrm rot="5400000">
            <a:off x="3833018" y="-171930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47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7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47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>
            <p:ph type="title"/>
          </p:nvPr>
        </p:nvSpPr>
        <p:spPr>
          <a:xfrm rot="5400000">
            <a:off x="7285037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48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48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48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48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65855" y="411480"/>
            <a:ext cx="11379406" cy="51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65855" y="1496066"/>
            <a:ext cx="11379406" cy="4040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39179" y="6076497"/>
            <a:ext cx="2366963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3"/>
          <p:cNvGrpSpPr/>
          <p:nvPr/>
        </p:nvGrpSpPr>
        <p:grpSpPr>
          <a:xfrm>
            <a:off x="-4596" y="6830568"/>
            <a:ext cx="12201274" cy="27432"/>
            <a:chOff x="-9675" y="6830568"/>
            <a:chExt cx="9176303" cy="27432"/>
          </a:xfrm>
        </p:grpSpPr>
        <p:sp>
          <p:nvSpPr>
            <p:cNvPr id="89" name="Google Shape;89;p13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3"/>
          <p:cNvSpPr/>
          <p:nvPr/>
        </p:nvSpPr>
        <p:spPr>
          <a:xfrm flipH="1">
            <a:off x="163418" y="6513051"/>
            <a:ext cx="210356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63924" y="6477000"/>
            <a:ext cx="2896354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Exascale Computing Project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65855" y="411480"/>
            <a:ext cx="11379406" cy="51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65855" y="1496066"/>
            <a:ext cx="11379406" cy="4040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39179" y="6076497"/>
            <a:ext cx="2366963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5"/>
          <p:cNvGrpSpPr/>
          <p:nvPr/>
        </p:nvGrpSpPr>
        <p:grpSpPr>
          <a:xfrm>
            <a:off x="-4596" y="6830568"/>
            <a:ext cx="12201274" cy="27432"/>
            <a:chOff x="-9675" y="6830568"/>
            <a:chExt cx="9176303" cy="27432"/>
          </a:xfrm>
        </p:grpSpPr>
        <p:sp>
          <p:nvSpPr>
            <p:cNvPr id="168" name="Google Shape;168;p25"/>
            <p:cNvSpPr/>
            <p:nvPr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rgbClr val="1A8DC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25"/>
          <p:cNvSpPr/>
          <p:nvPr/>
        </p:nvSpPr>
        <p:spPr>
          <a:xfrm flipH="1">
            <a:off x="163418" y="6513051"/>
            <a:ext cx="210356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363924" y="6477000"/>
            <a:ext cx="2896354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Exascale Computing Project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92000">
              <a:schemeClr val="lt1"/>
            </a:gs>
            <a:gs pos="94000">
              <a:srgbClr val="FEC330"/>
            </a:gs>
            <a:gs pos="95000">
              <a:srgbClr val="F17326"/>
            </a:gs>
            <a:gs pos="96000">
              <a:srgbClr val="B30020"/>
            </a:gs>
            <a:gs pos="98000">
              <a:srgbClr val="292378"/>
            </a:gs>
            <a:gs pos="100000">
              <a:srgbClr val="292378"/>
            </a:gs>
          </a:gsLst>
          <a:lin ang="11400000" scaled="0"/>
        </a:gra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>
            <a:off x="609600" y="17878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4" name="Google Shape;244;p37"/>
          <p:cNvSpPr txBox="1"/>
          <p:nvPr>
            <p:ph idx="1" type="body"/>
          </p:nvPr>
        </p:nvSpPr>
        <p:spPr>
          <a:xfrm>
            <a:off x="609600" y="150411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37"/>
          <p:cNvSpPr txBox="1"/>
          <p:nvPr>
            <p:ph idx="10" type="dt"/>
          </p:nvPr>
        </p:nvSpPr>
        <p:spPr>
          <a:xfrm>
            <a:off x="8042374" y="622178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37"/>
          <p:cNvSpPr txBox="1"/>
          <p:nvPr>
            <p:ph idx="11" type="ftr"/>
          </p:nvPr>
        </p:nvSpPr>
        <p:spPr>
          <a:xfrm>
            <a:off x="4181575" y="622178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37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8" name="Google Shape;248;p37"/>
          <p:cNvCxnSpPr/>
          <p:nvPr/>
        </p:nvCxnSpPr>
        <p:spPr>
          <a:xfrm>
            <a:off x="609600" y="6125929"/>
            <a:ext cx="10972800" cy="0"/>
          </a:xfrm>
          <a:prstGeom prst="straightConnector1">
            <a:avLst/>
          </a:prstGeom>
          <a:noFill/>
          <a:ln cap="flat" cmpd="sng" w="25400">
            <a:solidFill>
              <a:srgbClr val="29237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IACS-LOGO-HORIZONTAL-COLOR.jpg" id="249" name="Google Shape;249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599" y="6221782"/>
            <a:ext cx="3571976" cy="55683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20.gif"/><Relationship Id="rId6" Type="http://schemas.openxmlformats.org/officeDocument/2006/relationships/image" Target="../media/image1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/>
          <p:nvPr>
            <p:ph type="ctrTitle"/>
          </p:nvPr>
        </p:nvSpPr>
        <p:spPr>
          <a:xfrm>
            <a:off x="0" y="1043350"/>
            <a:ext cx="12192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Times New Roman"/>
                <a:ea typeface="Times New Roman"/>
                <a:cs typeface="Times New Roman"/>
                <a:sym typeface="Times New Roman"/>
              </a:rPr>
              <a:t>OpenMP intro and</a:t>
            </a:r>
            <a:endParaRPr sz="5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Times New Roman"/>
                <a:ea typeface="Times New Roman"/>
                <a:cs typeface="Times New Roman"/>
                <a:sym typeface="Times New Roman"/>
              </a:rPr>
              <a:t>Using Loop Scheduling in OpenMP</a:t>
            </a:r>
            <a:endParaRPr sz="5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49"/>
          <p:cNvSpPr txBox="1"/>
          <p:nvPr>
            <p:ph idx="1" type="subTitle"/>
          </p:nvPr>
        </p:nvSpPr>
        <p:spPr>
          <a:xfrm>
            <a:off x="3543950" y="2806350"/>
            <a:ext cx="5451300" cy="12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Vivek Kale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Brookhaven National Laboratory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 txBox="1"/>
          <p:nvPr>
            <p:ph type="title"/>
          </p:nvPr>
        </p:nvSpPr>
        <p:spPr>
          <a:xfrm>
            <a:off x="685800" y="365125"/>
            <a:ext cx="10668000" cy="84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Tasking: A Generalization of Loop Parallelism</a:t>
            </a:r>
            <a:endParaRPr/>
          </a:p>
        </p:txBody>
      </p:sp>
      <p:sp>
        <p:nvSpPr>
          <p:cNvPr id="418" name="Google Shape;418;p58"/>
          <p:cNvSpPr txBox="1"/>
          <p:nvPr>
            <p:ph idx="1" type="body"/>
          </p:nvPr>
        </p:nvSpPr>
        <p:spPr>
          <a:xfrm>
            <a:off x="921775" y="3657600"/>
            <a:ext cx="4225500" cy="2713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int main(int argc, char* argv[])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#pragma omp parallel {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#pragma omp single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{fib(input);}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19" name="Google Shape;419;p58"/>
          <p:cNvSpPr txBox="1"/>
          <p:nvPr/>
        </p:nvSpPr>
        <p:spPr>
          <a:xfrm>
            <a:off x="6784250" y="2081950"/>
            <a:ext cx="5265300" cy="412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fib(int n) {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(n &lt; 2) return n;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x, y;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#pragma omp task shared(x)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if(n &gt; 30)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{x=fib(n-1); }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#pragma omp task shared(y)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if(n &gt; 30)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{y=fib(n-2);}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#pragma omp taskwait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x+y; 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8"/>
          <p:cNvSpPr txBox="1"/>
          <p:nvPr/>
        </p:nvSpPr>
        <p:spPr>
          <a:xfrm>
            <a:off x="5855075" y="6104675"/>
            <a:ext cx="6621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Example Courtesy: </a:t>
            </a:r>
            <a:r>
              <a:rPr lang="en-US" sz="1100">
                <a:solidFill>
                  <a:schemeClr val="dk1"/>
                </a:solidFill>
              </a:rPr>
              <a:t>Christian Terboven, Dirk Schmidl | IT Center der RWTH Aachen University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1301575" y="1368875"/>
            <a:ext cx="3465900" cy="25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2" name="Google Shape;422;p58"/>
          <p:cNvCxnSpPr/>
          <p:nvPr/>
        </p:nvCxnSpPr>
        <p:spPr>
          <a:xfrm>
            <a:off x="1316275" y="1781613"/>
            <a:ext cx="3436500" cy="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3" name="Google Shape;423;p58"/>
          <p:cNvSpPr/>
          <p:nvPr/>
        </p:nvSpPr>
        <p:spPr>
          <a:xfrm rot="-3003576">
            <a:off x="1587643" y="2553048"/>
            <a:ext cx="457016" cy="452523"/>
          </a:xfrm>
          <a:prstGeom prst="teardrop">
            <a:avLst>
              <a:gd fmla="val 100041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58"/>
          <p:cNvSpPr/>
          <p:nvPr/>
        </p:nvSpPr>
        <p:spPr>
          <a:xfrm rot="-3003576">
            <a:off x="2320293" y="2553060"/>
            <a:ext cx="457016" cy="452523"/>
          </a:xfrm>
          <a:prstGeom prst="teardrop">
            <a:avLst>
              <a:gd fmla="val 100041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8"/>
          <p:cNvSpPr/>
          <p:nvPr/>
        </p:nvSpPr>
        <p:spPr>
          <a:xfrm rot="-3003576">
            <a:off x="3052931" y="2553060"/>
            <a:ext cx="457016" cy="452523"/>
          </a:xfrm>
          <a:prstGeom prst="teardrop">
            <a:avLst>
              <a:gd fmla="val 100041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8"/>
          <p:cNvSpPr txBox="1"/>
          <p:nvPr/>
        </p:nvSpPr>
        <p:spPr>
          <a:xfrm>
            <a:off x="0" y="1068775"/>
            <a:ext cx="17256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Loop Iteration Space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7" name="Google Shape;427;p58"/>
          <p:cNvSpPr/>
          <p:nvPr/>
        </p:nvSpPr>
        <p:spPr>
          <a:xfrm rot="-3003576">
            <a:off x="3785593" y="2553060"/>
            <a:ext cx="457016" cy="452523"/>
          </a:xfrm>
          <a:prstGeom prst="teardrop">
            <a:avLst>
              <a:gd fmla="val 100041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8" name="Google Shape;428;p58"/>
          <p:cNvCxnSpPr/>
          <p:nvPr/>
        </p:nvCxnSpPr>
        <p:spPr>
          <a:xfrm>
            <a:off x="1316275" y="3158138"/>
            <a:ext cx="3436500" cy="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9" name="Google Shape;429;p58"/>
          <p:cNvSpPr txBox="1"/>
          <p:nvPr/>
        </p:nvSpPr>
        <p:spPr>
          <a:xfrm>
            <a:off x="-35475" y="2424738"/>
            <a:ext cx="17256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Task Queue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1729225" y="1712313"/>
            <a:ext cx="26106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increasing loop iteration number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2228700" y="3158138"/>
            <a:ext cx="26106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increasing task ID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9"/>
          <p:cNvSpPr txBox="1"/>
          <p:nvPr>
            <p:ph type="title"/>
          </p:nvPr>
        </p:nvSpPr>
        <p:spPr>
          <a:xfrm>
            <a:off x="685800" y="365125"/>
            <a:ext cx="10668000" cy="84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Scheduling</a:t>
            </a:r>
            <a:endParaRPr/>
          </a:p>
        </p:txBody>
      </p:sp>
      <p:sp>
        <p:nvSpPr>
          <p:cNvPr id="438" name="Google Shape;438;p59"/>
          <p:cNvSpPr txBox="1"/>
          <p:nvPr>
            <p:ph idx="1" type="body"/>
          </p:nvPr>
        </p:nvSpPr>
        <p:spPr>
          <a:xfrm>
            <a:off x="1319975" y="1206925"/>
            <a:ext cx="6600000" cy="5189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#include &lt;omp.h&gt;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void something_useful();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void something_critical();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void foo(omp_lock_t * lock, int n)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for(int i = 0; i &lt; n; i++)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    #pragma omp task {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 something_useful();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 while( !omp_test_lock(lock) ) {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#pragma omp taskyield }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something_critical();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omp_unset_lock(lock);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Courtesy: Christian Terboven, Dirk Schmidl | IT Center der RWTH Aachen University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9"/>
          <p:cNvSpPr txBox="1"/>
          <p:nvPr/>
        </p:nvSpPr>
        <p:spPr>
          <a:xfrm>
            <a:off x="8760550" y="1312600"/>
            <a:ext cx="3141300" cy="3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latin typeface="Calibri"/>
                <a:ea typeface="Calibri"/>
                <a:cs typeface="Calibri"/>
                <a:sym typeface="Calibri"/>
              </a:rPr>
              <a:t>Research: </a:t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00737D"/>
                </a:solidFill>
                <a:highlight>
                  <a:srgbClr val="F6F6F6"/>
                </a:highlight>
              </a:rPr>
              <a:t>Enhancing Support in OpenMP to Improve DataLocality in Application Programs Using Task Scheduling</a:t>
            </a:r>
            <a:endParaRPr b="1" sz="1500">
              <a:solidFill>
                <a:srgbClr val="00737D"/>
              </a:solidFill>
              <a:highlight>
                <a:srgbClr val="F6F6F6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Vivek Kale and Martin Kong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Lingda Li Presenter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OpenMPCon 2018.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"/>
          <p:cNvSpPr txBox="1"/>
          <p:nvPr>
            <p:ph type="title"/>
          </p:nvPr>
        </p:nvSpPr>
        <p:spPr>
          <a:xfrm>
            <a:off x="762000" y="291400"/>
            <a:ext cx="10668000" cy="84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ECP’s SOLLVE for your Applications</a:t>
            </a:r>
            <a:endParaRPr/>
          </a:p>
        </p:txBody>
      </p:sp>
      <p:sp>
        <p:nvSpPr>
          <p:cNvPr id="446" name="Google Shape;446;p60"/>
          <p:cNvSpPr txBox="1"/>
          <p:nvPr>
            <p:ph idx="1" type="body"/>
          </p:nvPr>
        </p:nvSpPr>
        <p:spPr>
          <a:xfrm>
            <a:off x="685800" y="1344175"/>
            <a:ext cx="4181100" cy="483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SOLLVE is a project to develop OpenMP for exascale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Can link it to your app through following http://github.com/SOLLVE/sollve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I’m working on making it available on Spack. </a:t>
            </a:r>
            <a:endParaRPr/>
          </a:p>
        </p:txBody>
      </p:sp>
      <p:pic>
        <p:nvPicPr>
          <p:cNvPr id="447" name="Google Shape;44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050" y="1507863"/>
            <a:ext cx="685800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1"/>
          <p:cNvSpPr txBox="1"/>
          <p:nvPr>
            <p:ph type="ctrTitle"/>
          </p:nvPr>
        </p:nvSpPr>
        <p:spPr>
          <a:xfrm>
            <a:off x="2574050" y="311400"/>
            <a:ext cx="76758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 sz="5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61"/>
          <p:cNvSpPr txBox="1"/>
          <p:nvPr/>
        </p:nvSpPr>
        <p:spPr>
          <a:xfrm>
            <a:off x="520400" y="1319550"/>
            <a:ext cx="109281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Michael Klemm from Intel for general discussion and key points from OpenMP Technical Report 7.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Kent Millfield from TACC for examples for tips and tricks.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Chris Daley from NERSC @ LBNL for discussion of OpenMP offloading.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3_aerial.jpg" id="458" name="Google Shape;458;p62"/>
          <p:cNvPicPr preferRelativeResize="0"/>
          <p:nvPr/>
        </p:nvPicPr>
        <p:blipFill rotWithShape="1">
          <a:blip r:embed="rId3">
            <a:alphaModFix/>
          </a:blip>
          <a:srcRect b="3168" l="6385" r="8509" t="1064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2"/>
          <p:cNvSpPr txBox="1"/>
          <p:nvPr>
            <p:ph type="title"/>
          </p:nvPr>
        </p:nvSpPr>
        <p:spPr>
          <a:xfrm>
            <a:off x="512064" y="301752"/>
            <a:ext cx="772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lt1"/>
                </a:solidFill>
              </a:rPr>
              <a:t>Brookhaven National Laboratory</a:t>
            </a:r>
            <a:endParaRPr/>
          </a:p>
        </p:txBody>
      </p:sp>
      <p:sp>
        <p:nvSpPr>
          <p:cNvPr id="460" name="Google Shape;460;p62"/>
          <p:cNvSpPr txBox="1"/>
          <p:nvPr/>
        </p:nvSpPr>
        <p:spPr>
          <a:xfrm>
            <a:off x="9042400" y="458212"/>
            <a:ext cx="30480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RHIC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NSRL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Computing Facility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Interdisciplinary Energy Science Building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Computational Science Initiative 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CFN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NSLS-II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Long Island Solar Farm</a:t>
            </a:r>
            <a:endParaRPr/>
          </a:p>
        </p:txBody>
      </p:sp>
      <p:sp>
        <p:nvSpPr>
          <p:cNvPr id="461" name="Google Shape;461;p62"/>
          <p:cNvSpPr txBox="1"/>
          <p:nvPr>
            <p:ph idx="12" type="sldNum"/>
          </p:nvPr>
        </p:nvSpPr>
        <p:spPr>
          <a:xfrm>
            <a:off x="10887175" y="6221782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42B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42B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62"/>
          <p:cNvSpPr/>
          <p:nvPr/>
        </p:nvSpPr>
        <p:spPr>
          <a:xfrm>
            <a:off x="8331200" y="0"/>
            <a:ext cx="3556000" cy="304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Facilities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3" name="Google Shape;463;p62"/>
          <p:cNvGrpSpPr/>
          <p:nvPr/>
        </p:nvGrpSpPr>
        <p:grpSpPr>
          <a:xfrm>
            <a:off x="2069484" y="671052"/>
            <a:ext cx="9976745" cy="3900948"/>
            <a:chOff x="1552113" y="671052"/>
            <a:chExt cx="7482559" cy="3900948"/>
          </a:xfrm>
        </p:grpSpPr>
        <p:grpSp>
          <p:nvGrpSpPr>
            <p:cNvPr id="464" name="Google Shape;464;p62"/>
            <p:cNvGrpSpPr/>
            <p:nvPr/>
          </p:nvGrpSpPr>
          <p:grpSpPr>
            <a:xfrm>
              <a:off x="2905648" y="671052"/>
              <a:ext cx="6129024" cy="3900948"/>
              <a:chOff x="2905648" y="671052"/>
              <a:chExt cx="6129024" cy="3900948"/>
            </a:xfrm>
          </p:grpSpPr>
          <p:cxnSp>
            <p:nvCxnSpPr>
              <p:cNvPr id="465" name="Google Shape;465;p62"/>
              <p:cNvCxnSpPr/>
              <p:nvPr/>
            </p:nvCxnSpPr>
            <p:spPr>
              <a:xfrm flipH="1">
                <a:off x="6353175" y="3228200"/>
                <a:ext cx="457200" cy="353201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E3F0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3500" rotWithShape="0" algn="ctr" dir="2700000" dist="38099">
                  <a:srgbClr val="000000">
                    <a:alpha val="74901"/>
                  </a:srgbClr>
                </a:outerShdw>
              </a:effectLst>
            </p:spPr>
          </p:cxnSp>
          <p:cxnSp>
            <p:nvCxnSpPr>
              <p:cNvPr id="466" name="Google Shape;466;p62"/>
              <p:cNvCxnSpPr/>
              <p:nvPr/>
            </p:nvCxnSpPr>
            <p:spPr>
              <a:xfrm rot="10800000">
                <a:off x="2905648" y="1170039"/>
                <a:ext cx="3066065" cy="14748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E3F0"/>
                </a:solidFill>
                <a:prstDash val="solid"/>
                <a:round/>
                <a:headEnd len="med" w="med" type="none"/>
                <a:tailEnd len="med" w="med" type="stealth"/>
              </a:ln>
              <a:effectLst>
                <a:outerShdw blurRad="63500" rotWithShape="0" algn="ctr" dir="2700000" dist="38099">
                  <a:srgbClr val="000000">
                    <a:alpha val="74901"/>
                  </a:srgbClr>
                </a:outerShdw>
              </a:effectLst>
            </p:spPr>
          </p:cxnSp>
          <p:cxnSp>
            <p:nvCxnSpPr>
              <p:cNvPr id="467" name="Google Shape;467;p62"/>
              <p:cNvCxnSpPr/>
              <p:nvPr/>
            </p:nvCxnSpPr>
            <p:spPr>
              <a:xfrm flipH="1">
                <a:off x="3192875" y="1371600"/>
                <a:ext cx="3570858" cy="262091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E3F0"/>
                </a:solidFill>
                <a:prstDash val="solid"/>
                <a:round/>
                <a:headEnd len="med" w="med" type="none"/>
                <a:tailEnd len="med" w="med" type="stealth"/>
              </a:ln>
              <a:effectLst>
                <a:outerShdw blurRad="63500" rotWithShape="0" algn="ctr" dir="2700000" dist="38099">
                  <a:srgbClr val="000000">
                    <a:alpha val="74901"/>
                  </a:srgbClr>
                </a:outerShdw>
              </a:effectLst>
            </p:spPr>
          </p:cxnSp>
          <p:cxnSp>
            <p:nvCxnSpPr>
              <p:cNvPr id="468" name="Google Shape;468;p62"/>
              <p:cNvCxnSpPr/>
              <p:nvPr/>
            </p:nvCxnSpPr>
            <p:spPr>
              <a:xfrm flipH="1">
                <a:off x="4629149" y="2286615"/>
                <a:ext cx="2169701" cy="1763045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E3F0"/>
                </a:solidFill>
                <a:prstDash val="solid"/>
                <a:round/>
                <a:headEnd len="med" w="med" type="none"/>
                <a:tailEnd len="med" w="med" type="stealth"/>
              </a:ln>
              <a:effectLst>
                <a:outerShdw blurRad="63500" rotWithShape="0" algn="ctr" dir="2700000" dist="38099">
                  <a:srgbClr val="000000">
                    <a:alpha val="74901"/>
                  </a:srgbClr>
                </a:outerShdw>
              </a:effectLst>
            </p:spPr>
          </p:cxnSp>
          <p:cxnSp>
            <p:nvCxnSpPr>
              <p:cNvPr id="469" name="Google Shape;469;p62"/>
              <p:cNvCxnSpPr/>
              <p:nvPr/>
            </p:nvCxnSpPr>
            <p:spPr>
              <a:xfrm flipH="1">
                <a:off x="4638674" y="2583426"/>
                <a:ext cx="2169698" cy="191237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E3F0"/>
                </a:solidFill>
                <a:prstDash val="solid"/>
                <a:round/>
                <a:headEnd len="med" w="med" type="none"/>
                <a:tailEnd len="med" w="med" type="stealth"/>
              </a:ln>
              <a:effectLst>
                <a:outerShdw blurRad="63500" rotWithShape="0" algn="ctr" dir="2700000" dist="38099">
                  <a:srgbClr val="000000">
                    <a:alpha val="74901"/>
                  </a:srgbClr>
                </a:outerShdw>
              </a:effectLst>
            </p:spPr>
          </p:cxnSp>
          <p:cxnSp>
            <p:nvCxnSpPr>
              <p:cNvPr id="470" name="Google Shape;470;p62"/>
              <p:cNvCxnSpPr/>
              <p:nvPr/>
            </p:nvCxnSpPr>
            <p:spPr>
              <a:xfrm flipH="1">
                <a:off x="3164301" y="1828536"/>
                <a:ext cx="3617498" cy="2661162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E3F0"/>
                </a:solidFill>
                <a:prstDash val="solid"/>
                <a:round/>
                <a:headEnd len="med" w="med" type="none"/>
                <a:tailEnd len="med" w="med" type="stealth"/>
              </a:ln>
              <a:effectLst>
                <a:outerShdw blurRad="63500" rotWithShape="0" algn="ctr" dir="2700000" dist="38099">
                  <a:srgbClr val="000000">
                    <a:alpha val="74901"/>
                  </a:srgbClr>
                </a:outerShdw>
              </a:effectLst>
            </p:spPr>
          </p:cxnSp>
          <p:cxnSp>
            <p:nvCxnSpPr>
              <p:cNvPr id="471" name="Google Shape;471;p62"/>
              <p:cNvCxnSpPr/>
              <p:nvPr/>
            </p:nvCxnSpPr>
            <p:spPr>
              <a:xfrm flipH="1">
                <a:off x="5961664" y="671052"/>
                <a:ext cx="820135" cy="513735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E3F0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3500" rotWithShape="0" algn="ctr" dir="4293903" dist="40161">
                  <a:srgbClr val="000000">
                    <a:alpha val="49803"/>
                  </a:srgbClr>
                </a:outerShdw>
              </a:effectLst>
            </p:spPr>
          </p:cxnSp>
          <p:cxnSp>
            <p:nvCxnSpPr>
              <p:cNvPr id="472" name="Google Shape;472;p62"/>
              <p:cNvCxnSpPr/>
              <p:nvPr/>
            </p:nvCxnSpPr>
            <p:spPr>
              <a:xfrm flipH="1">
                <a:off x="5945223" y="2901592"/>
                <a:ext cx="863152" cy="756008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E3F0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3500" rotWithShape="0" algn="ctr" dir="2700000" dist="38099">
                  <a:srgbClr val="000000">
                    <a:alpha val="74901"/>
                  </a:srgbClr>
                </a:outerShdw>
              </a:effectLst>
            </p:spPr>
          </p:cxnSp>
          <p:cxnSp>
            <p:nvCxnSpPr>
              <p:cNvPr id="473" name="Google Shape;473;p62"/>
              <p:cNvCxnSpPr/>
              <p:nvPr/>
            </p:nvCxnSpPr>
            <p:spPr>
              <a:xfrm>
                <a:off x="5945223" y="3610589"/>
                <a:ext cx="598452" cy="961411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E3F0"/>
                </a:solidFill>
                <a:prstDash val="solid"/>
                <a:round/>
                <a:headEnd len="med" w="med" type="none"/>
                <a:tailEnd len="med" w="med" type="stealth"/>
              </a:ln>
              <a:effectLst>
                <a:outerShdw blurRad="63500" rotWithShape="0" algn="ctr" dir="2115817" dist="46662">
                  <a:srgbClr val="000000">
                    <a:alpha val="74901"/>
                  </a:srgbClr>
                </a:outerShdw>
              </a:effectLst>
            </p:spPr>
          </p:cxnSp>
          <p:cxnSp>
            <p:nvCxnSpPr>
              <p:cNvPr id="474" name="Google Shape;474;p62"/>
              <p:cNvCxnSpPr/>
              <p:nvPr/>
            </p:nvCxnSpPr>
            <p:spPr>
              <a:xfrm>
                <a:off x="6367672" y="3574205"/>
                <a:ext cx="2667000" cy="9906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E3F0"/>
                </a:solidFill>
                <a:prstDash val="solid"/>
                <a:round/>
                <a:headEnd len="med" w="med" type="none"/>
                <a:tailEnd len="med" w="med" type="stealth"/>
              </a:ln>
              <a:effectLst>
                <a:outerShdw blurRad="63500" rotWithShape="0" algn="ctr" dir="2115817" dist="46662">
                  <a:srgbClr val="000000">
                    <a:alpha val="74901"/>
                  </a:srgbClr>
                </a:outerShdw>
              </a:effectLst>
            </p:spPr>
          </p:cxnSp>
        </p:grpSp>
        <p:cxnSp>
          <p:nvCxnSpPr>
            <p:cNvPr id="475" name="Google Shape;475;p62"/>
            <p:cNvCxnSpPr/>
            <p:nvPr/>
          </p:nvCxnSpPr>
          <p:spPr>
            <a:xfrm flipH="1">
              <a:off x="1552113" y="1504334"/>
              <a:ext cx="4419600" cy="857865"/>
            </a:xfrm>
            <a:prstGeom prst="straightConnector1">
              <a:avLst/>
            </a:prstGeom>
            <a:noFill/>
            <a:ln cap="flat" cmpd="sng" w="38100">
              <a:solidFill>
                <a:srgbClr val="E6E3F0"/>
              </a:solidFill>
              <a:prstDash val="solid"/>
              <a:round/>
              <a:headEnd len="med" w="med" type="none"/>
              <a:tailEnd len="med" w="med" type="stealth"/>
            </a:ln>
            <a:effectLst>
              <a:outerShdw blurRad="63500" rotWithShape="0" algn="ctr" dir="2700000" dist="38099">
                <a:srgbClr val="000000">
                  <a:alpha val="74901"/>
                </a:srgbClr>
              </a:outerShdw>
            </a:effectLst>
          </p:spPr>
        </p:cxnSp>
        <p:cxnSp>
          <p:nvCxnSpPr>
            <p:cNvPr id="476" name="Google Shape;476;p62"/>
            <p:cNvCxnSpPr/>
            <p:nvPr/>
          </p:nvCxnSpPr>
          <p:spPr>
            <a:xfrm flipH="1">
              <a:off x="5954747" y="990600"/>
              <a:ext cx="808986" cy="513735"/>
            </a:xfrm>
            <a:prstGeom prst="straightConnector1">
              <a:avLst/>
            </a:prstGeom>
            <a:noFill/>
            <a:ln cap="flat" cmpd="sng" w="38100">
              <a:solidFill>
                <a:srgbClr val="E6E3F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63500" rotWithShape="0" algn="ctr" dir="4293903" dist="40161">
                <a:srgbClr val="000000">
                  <a:alpha val="49803"/>
                </a:srgbClr>
              </a:outerShdw>
            </a:effectLst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/>
          <p:nvPr>
            <p:ph type="title"/>
          </p:nvPr>
        </p:nvSpPr>
        <p:spPr>
          <a:xfrm>
            <a:off x="365855" y="411480"/>
            <a:ext cx="113781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  <a:endParaRPr i="1" sz="6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50"/>
          <p:cNvSpPr txBox="1"/>
          <p:nvPr>
            <p:ph idx="4294967295" type="body"/>
          </p:nvPr>
        </p:nvSpPr>
        <p:spPr>
          <a:xfrm>
            <a:off x="228450" y="1891925"/>
            <a:ext cx="11652900" cy="3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1" marL="685800" rtl="0" algn="l">
              <a:spcBef>
                <a:spcPts val="0"/>
              </a:spcBef>
              <a:spcAft>
                <a:spcPts val="0"/>
              </a:spcAft>
              <a:buSzPts val="3800"/>
              <a:buFont typeface="Times New Roman"/>
              <a:buChar char="•"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Introduction to OpenMP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685800" rtl="0" algn="l">
              <a:spcBef>
                <a:spcPts val="0"/>
              </a:spcBef>
              <a:spcAft>
                <a:spcPts val="0"/>
              </a:spcAft>
              <a:buSzPts val="3800"/>
              <a:buFont typeface="Times New Roman"/>
              <a:buChar char="•"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A primer of a loop construct.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685800" rtl="0" algn="l">
              <a:spcBef>
                <a:spcPts val="500"/>
              </a:spcBef>
              <a:spcAft>
                <a:spcPts val="0"/>
              </a:spcAft>
              <a:buSzPts val="3800"/>
              <a:buFont typeface="Times New Roman"/>
              <a:buChar char="•"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Definitions for schedules for OpenMP loops.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685800" rtl="0" algn="l">
              <a:spcBef>
                <a:spcPts val="500"/>
              </a:spcBef>
              <a:spcAft>
                <a:spcPts val="0"/>
              </a:spcAft>
              <a:buSzPts val="3800"/>
              <a:buFont typeface="Times New Roman"/>
              <a:buChar char="•"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The kind of a schedule.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685800" rtl="0" algn="l">
              <a:spcBef>
                <a:spcPts val="500"/>
              </a:spcBef>
              <a:spcAft>
                <a:spcPts val="0"/>
              </a:spcAft>
              <a:buSzPts val="3800"/>
              <a:buFont typeface="Times New Roman"/>
              <a:buChar char="•"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Modifiers for the schedule clause.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685800" rtl="0" algn="l">
              <a:spcBef>
                <a:spcPts val="500"/>
              </a:spcBef>
              <a:spcAft>
                <a:spcPts val="0"/>
              </a:spcAft>
              <a:buSzPts val="3800"/>
              <a:buFont typeface="Times New Roman"/>
              <a:buChar char="•"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Basic tips and tricks for using loop scheduling in OpenMP.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/>
          <p:nvPr>
            <p:ph type="title"/>
          </p:nvPr>
        </p:nvSpPr>
        <p:spPr>
          <a:xfrm>
            <a:off x="601830" y="213580"/>
            <a:ext cx="11378100" cy="87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OpenMP </a:t>
            </a:r>
            <a:endParaRPr/>
          </a:p>
        </p:txBody>
      </p:sp>
      <p:sp>
        <p:nvSpPr>
          <p:cNvPr id="337" name="Google Shape;337;p51"/>
          <p:cNvSpPr txBox="1"/>
          <p:nvPr/>
        </p:nvSpPr>
        <p:spPr>
          <a:xfrm>
            <a:off x="199588" y="1215550"/>
            <a:ext cx="4058700" cy="2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An Application Program Interface (API) that may be used to explicitly direct </a:t>
            </a:r>
            <a:r>
              <a:rPr b="1" i="1" lang="en-US" sz="1100">
                <a:solidFill>
                  <a:schemeClr val="dk1"/>
                </a:solidFill>
              </a:rPr>
              <a:t>multi-threaded, shared memory</a:t>
            </a:r>
            <a:r>
              <a:rPr lang="en-US" sz="1100">
                <a:solidFill>
                  <a:schemeClr val="dk1"/>
                </a:solidFill>
              </a:rPr>
              <a:t> parallelism.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Comprised of three primary API components: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solidFill>
                  <a:schemeClr val="dk1"/>
                </a:solidFill>
              </a:rPr>
              <a:t>Compiler Directives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solidFill>
                  <a:schemeClr val="dk1"/>
                </a:solidFill>
              </a:rPr>
              <a:t>Runtime Library Routines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solidFill>
                  <a:schemeClr val="dk1"/>
                </a:solidFill>
              </a:rPr>
              <a:t>Environment Variables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An abbreviation for: </a:t>
            </a:r>
            <a:r>
              <a:rPr b="1" lang="en-US" sz="1100">
                <a:solidFill>
                  <a:schemeClr val="dk1"/>
                </a:solidFill>
              </a:rPr>
              <a:t>Open Multi-Processing</a:t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338" name="Google Shape;33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875" y="1794513"/>
            <a:ext cx="3096601" cy="125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975" y="1774650"/>
            <a:ext cx="1879300" cy="12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1"/>
          <p:cNvSpPr txBox="1"/>
          <p:nvPr/>
        </p:nvSpPr>
        <p:spPr>
          <a:xfrm>
            <a:off x="8421880" y="1319850"/>
            <a:ext cx="3096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Non-uniform Memory Access</a:t>
            </a:r>
            <a:endParaRPr b="1"/>
          </a:p>
        </p:txBody>
      </p:sp>
      <p:sp>
        <p:nvSpPr>
          <p:cNvPr id="341" name="Google Shape;341;p51"/>
          <p:cNvSpPr txBox="1"/>
          <p:nvPr/>
        </p:nvSpPr>
        <p:spPr>
          <a:xfrm>
            <a:off x="5059313" y="1381375"/>
            <a:ext cx="2256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Unified Memory Access</a:t>
            </a:r>
            <a:endParaRPr b="1"/>
          </a:p>
        </p:txBody>
      </p:sp>
      <p:sp>
        <p:nvSpPr>
          <p:cNvPr id="342" name="Google Shape;342;p51"/>
          <p:cNvSpPr txBox="1"/>
          <p:nvPr/>
        </p:nvSpPr>
        <p:spPr>
          <a:xfrm>
            <a:off x="168725" y="3613250"/>
            <a:ext cx="4058700" cy="23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/>
              <a:t>Meant for distributed memory parallel systems (by itself)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/>
              <a:t>Necessarily implemented identically by all vendors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/>
              <a:t>Guaranteed to make the most efficient use of shared memory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/>
              <a:t>Required to check for data dependencies, data conflicts, race conditions, deadlocks, or code sequences that cause a program to be classified as non-conforming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/>
              <a:t>Designed to handle parallel I/O. The programmer is responsible for synchronizing input and output.</a:t>
            </a:r>
            <a:endParaRPr sz="1200"/>
          </a:p>
        </p:txBody>
      </p:sp>
      <p:sp>
        <p:nvSpPr>
          <p:cNvPr id="343" name="Google Shape;343;p51"/>
          <p:cNvSpPr txBox="1"/>
          <p:nvPr/>
        </p:nvSpPr>
        <p:spPr>
          <a:xfrm>
            <a:off x="401300" y="876250"/>
            <a:ext cx="3001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OpenMP is: </a:t>
            </a:r>
            <a:endParaRPr b="1"/>
          </a:p>
        </p:txBody>
      </p:sp>
      <p:sp>
        <p:nvSpPr>
          <p:cNvPr id="344" name="Google Shape;344;p51"/>
          <p:cNvSpPr txBox="1"/>
          <p:nvPr/>
        </p:nvSpPr>
        <p:spPr>
          <a:xfrm>
            <a:off x="264888" y="3429000"/>
            <a:ext cx="3001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OpenMP is not:  </a:t>
            </a:r>
            <a:endParaRPr b="1"/>
          </a:p>
        </p:txBody>
      </p:sp>
      <p:pic>
        <p:nvPicPr>
          <p:cNvPr id="345" name="Google Shape;34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0788" y="4454697"/>
            <a:ext cx="2780175" cy="13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1"/>
          <p:cNvSpPr txBox="1"/>
          <p:nvPr/>
        </p:nvSpPr>
        <p:spPr>
          <a:xfrm>
            <a:off x="4952025" y="4016550"/>
            <a:ext cx="2909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Hybrid MPI+OpenMP model</a:t>
            </a:r>
            <a:endParaRPr b="1"/>
          </a:p>
        </p:txBody>
      </p:sp>
      <p:pic>
        <p:nvPicPr>
          <p:cNvPr id="347" name="Google Shape;34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5301" y="4738585"/>
            <a:ext cx="3894626" cy="110021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1"/>
          <p:cNvSpPr txBox="1"/>
          <p:nvPr/>
        </p:nvSpPr>
        <p:spPr>
          <a:xfrm>
            <a:off x="8586025" y="4193525"/>
            <a:ext cx="33159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Fork/join </a:t>
            </a:r>
            <a:r>
              <a:rPr b="1" lang="en-US"/>
              <a:t>model of parallelism</a:t>
            </a:r>
            <a:endParaRPr b="1"/>
          </a:p>
        </p:txBody>
      </p:sp>
      <p:sp>
        <p:nvSpPr>
          <p:cNvPr id="349" name="Google Shape;349;p51"/>
          <p:cNvSpPr txBox="1"/>
          <p:nvPr/>
        </p:nvSpPr>
        <p:spPr>
          <a:xfrm>
            <a:off x="3414875" y="6387700"/>
            <a:ext cx="5545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Courtesy Blaise Barney, computing.llnl.gov/tutorial/openmp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2"/>
          <p:cNvSpPr txBox="1"/>
          <p:nvPr>
            <p:ph type="title"/>
          </p:nvPr>
        </p:nvSpPr>
        <p:spPr>
          <a:xfrm>
            <a:off x="465950" y="132476"/>
            <a:ext cx="11378100" cy="69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OpenMP </a:t>
            </a:r>
            <a:endParaRPr/>
          </a:p>
        </p:txBody>
      </p:sp>
      <p:sp>
        <p:nvSpPr>
          <p:cNvPr id="356" name="Google Shape;356;p52"/>
          <p:cNvSpPr txBox="1"/>
          <p:nvPr/>
        </p:nvSpPr>
        <p:spPr>
          <a:xfrm>
            <a:off x="6197925" y="4111100"/>
            <a:ext cx="36282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private(list),shared(list)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firstprivate(list),lastprivate(list)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reduction(operator:list)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schedule(method</a:t>
            </a:r>
            <a:r>
              <a:rPr b="1" i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[,chunk_size]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nowait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if(scalar_expression)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num_thread(num)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threadprivate(list),copyin(list)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ordered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collapse(n)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tie,untie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7" name="Google Shape;357;p52"/>
          <p:cNvSpPr txBox="1"/>
          <p:nvPr/>
        </p:nvSpPr>
        <p:spPr>
          <a:xfrm>
            <a:off x="5133925" y="1230275"/>
            <a:ext cx="2681100" cy="20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Parallel Directive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</a:rPr>
              <a:t>–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Fortran: PARALLEL ... END PARALLEL</a:t>
            </a:r>
            <a:endParaRPr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C/C++: parallel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Worksharing Constructs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</a:rPr>
              <a:t>–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Fortran: 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 ... END DO, WORKSHARE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</a:rPr>
              <a:t>–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C/C++: 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</a:rPr>
              <a:t>–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Both: 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sections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Synchronization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</a:rPr>
              <a:t>–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master, single, ordered, flush, atomic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Tasking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–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task, taskwait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8" name="Google Shape;358;p52"/>
          <p:cNvSpPr txBox="1"/>
          <p:nvPr/>
        </p:nvSpPr>
        <p:spPr>
          <a:xfrm>
            <a:off x="9086150" y="3762300"/>
            <a:ext cx="275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Enivronment Variables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52"/>
          <p:cNvSpPr txBox="1"/>
          <p:nvPr/>
        </p:nvSpPr>
        <p:spPr>
          <a:xfrm>
            <a:off x="8542375" y="934125"/>
            <a:ext cx="344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Runtime System Functions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52"/>
          <p:cNvSpPr txBox="1"/>
          <p:nvPr/>
        </p:nvSpPr>
        <p:spPr>
          <a:xfrm>
            <a:off x="8542375" y="1331150"/>
            <a:ext cx="36282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99"/>
                </a:solidFill>
                <a:highlight>
                  <a:srgbClr val="FFFFFF"/>
                </a:highlight>
              </a:rPr>
              <a:t>•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</a:rPr>
              <a:t>Number of threads: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omp_{set,get}_num_threads</a:t>
            </a:r>
            <a:endParaRPr sz="10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99"/>
                </a:solidFill>
                <a:highlight>
                  <a:srgbClr val="FFFFFF"/>
                </a:highlight>
              </a:rPr>
              <a:t>- 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</a:rPr>
              <a:t>ThreadID: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omp_get_thread_num</a:t>
            </a:r>
            <a:endParaRPr b="1" sz="10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99"/>
                </a:solidFill>
                <a:highlight>
                  <a:srgbClr val="FFFFFF"/>
                </a:highlight>
              </a:rPr>
              <a:t>•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</a:rPr>
              <a:t>Scheduling: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omp_{set,get}_dynamic</a:t>
            </a:r>
            <a:endParaRPr b="1" sz="10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99"/>
                </a:solidFill>
                <a:highlight>
                  <a:srgbClr val="FFFFFF"/>
                </a:highlight>
              </a:rPr>
              <a:t>•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</a:rPr>
              <a:t>Nested parallelism: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omp_in_parallel</a:t>
            </a:r>
            <a:endParaRPr b="1" sz="10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99"/>
                </a:solidFill>
                <a:highlight>
                  <a:srgbClr val="FFFFFF"/>
                </a:highlight>
              </a:rPr>
              <a:t>•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</a:rPr>
              <a:t>Locking: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omp_{init,set,unset}_lock</a:t>
            </a:r>
            <a:endParaRPr b="1" sz="10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99"/>
                </a:solidFill>
                <a:highlight>
                  <a:srgbClr val="FFFFFF"/>
                </a:highlight>
              </a:rPr>
              <a:t>•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</a:rPr>
              <a:t>Active levels: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omp_get_thread_limit</a:t>
            </a:r>
            <a:endParaRPr b="1" sz="10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99"/>
                </a:solidFill>
                <a:highlight>
                  <a:srgbClr val="FFFFFF"/>
                </a:highlight>
              </a:rPr>
              <a:t>•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</a:rPr>
              <a:t>Wallclock Timer:</a:t>
            </a:r>
            <a:r>
              <a:rPr b="1" lang="en-US" sz="1000">
                <a:solidFill>
                  <a:srgbClr val="00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omp_get_wtime </a:t>
            </a:r>
            <a:endParaRPr b="1" sz="1000">
              <a:solidFill>
                <a:srgbClr val="0000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5349325" y="934125"/>
            <a:ext cx="275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Directives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52"/>
          <p:cNvSpPr txBox="1"/>
          <p:nvPr/>
        </p:nvSpPr>
        <p:spPr>
          <a:xfrm>
            <a:off x="9298975" y="4111100"/>
            <a:ext cx="2115000" cy="15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ts val="900"/>
              <a:buChar char="-"/>
            </a:pP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OMP_NUM_THREADS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900"/>
              <a:buChar char="-"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</a:rPr>
              <a:t> 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OMP_SCHEDULE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900"/>
              <a:buChar char="-"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</a:rPr>
              <a:t> 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OMP_STACKSIZE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900"/>
              <a:buChar char="-"/>
            </a:pP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OMP_DYNAMIC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900"/>
              <a:buChar char="-"/>
            </a:pP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OMP_NESTED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900"/>
              <a:buChar char="-"/>
            </a:pP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OMP_WAIT_POLICY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900"/>
              <a:buChar char="-"/>
            </a:pP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OMP_ACTIVE_LEVELS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900"/>
              <a:buChar char="-"/>
            </a:pP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OMP_THREAD_LIMIT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</p:txBody>
      </p:sp>
      <p:sp>
        <p:nvSpPr>
          <p:cNvPr id="363" name="Google Shape;363;p52"/>
          <p:cNvSpPr txBox="1"/>
          <p:nvPr/>
        </p:nvSpPr>
        <p:spPr>
          <a:xfrm>
            <a:off x="6096000" y="3672375"/>
            <a:ext cx="275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Clauses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52"/>
          <p:cNvSpPr txBox="1"/>
          <p:nvPr/>
        </p:nvSpPr>
        <p:spPr>
          <a:xfrm>
            <a:off x="179075" y="936938"/>
            <a:ext cx="4080000" cy="16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Fortran: case-insensitive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Add: </a:t>
            </a:r>
            <a:r>
              <a:rPr b="1" lang="en-US" sz="90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 omp_lib</a:t>
            </a:r>
            <a:r>
              <a:rPr b="1" lang="en-US" sz="9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b="1" lang="en-US" sz="90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include “omp_lib.h”</a:t>
            </a: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Fixed format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8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1" i="1" lang="en-US" sz="900">
                <a:solidFill>
                  <a:srgbClr val="008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Sentinel </a:t>
            </a:r>
            <a:r>
              <a:rPr b="1" lang="en-US" sz="9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directive </a:t>
            </a:r>
            <a:r>
              <a:rPr b="1" i="1" lang="en-US" sz="9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[clauses]</a:t>
            </a:r>
            <a:endParaRPr b="1" i="1" sz="9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8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1" i="1" lang="en-US" sz="900">
                <a:solidFill>
                  <a:srgbClr val="008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Sentinel 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could be: </a:t>
            </a:r>
            <a:r>
              <a:rPr b="1" lang="en-US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!$OMP, *$OMP, c$OMP</a:t>
            </a: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Free format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1" lang="en-US" sz="9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!$OMP directive </a:t>
            </a:r>
            <a:r>
              <a:rPr b="1" i="1" lang="en-US" sz="9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[clauses]</a:t>
            </a:r>
            <a:endParaRPr b="1" i="1" sz="9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C/C++:casesensitive</a:t>
            </a:r>
            <a:endParaRPr b="1" sz="900">
              <a:solidFill>
                <a:srgbClr val="00009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1" lang="en-US" sz="9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Add: </a:t>
            </a:r>
            <a:r>
              <a:rPr b="1" lang="en-US" sz="90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#include “omp.h”</a:t>
            </a:r>
            <a:endParaRPr b="1" sz="900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b="1" lang="en-US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#pragma omp directive </a:t>
            </a:r>
            <a:r>
              <a:rPr b="1" i="1" lang="en-US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[clauses] newline</a:t>
            </a:r>
            <a:endParaRPr b="1" i="1" sz="90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5" name="Google Shape;365;p52"/>
          <p:cNvSpPr txBox="1"/>
          <p:nvPr/>
        </p:nvSpPr>
        <p:spPr>
          <a:xfrm>
            <a:off x="-3153725" y="2728550"/>
            <a:ext cx="2882100" cy="184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rogram main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use omp_lib (or: include “omp_lib.h”)</a:t>
            </a:r>
            <a:endParaRPr sz="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integer :: id, nthreads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!$OMP PARALLEL PRIVATE(id)</a:t>
            </a:r>
            <a:endParaRPr sz="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 = </a:t>
            </a:r>
            <a:r>
              <a:rPr lang="en-US" sz="8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omp_get_thread_num()</a:t>
            </a:r>
            <a:endParaRPr sz="8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 (*,*) ”Hello World from thread", id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!$OMP BARRIER</a:t>
            </a:r>
            <a:endParaRPr sz="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 id == 0 ) then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nthreads = </a:t>
            </a:r>
            <a:r>
              <a:rPr lang="en-US" sz="8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omp_get_num_threads()</a:t>
            </a:r>
            <a:endParaRPr sz="8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 (*,*) "Total threads=",nthreads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end if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!$OMP END PARALLEL</a:t>
            </a:r>
            <a:endParaRPr sz="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End program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p52"/>
          <p:cNvSpPr txBox="1"/>
          <p:nvPr/>
        </p:nvSpPr>
        <p:spPr>
          <a:xfrm>
            <a:off x="118600" y="3608100"/>
            <a:ext cx="3000000" cy="219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&lt;omp.h&gt;</a:t>
            </a:r>
            <a:endParaRPr sz="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 #include &lt;stdlib.h&gt; int main () {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tid, nthreads;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#pragma omp parallel private(tid)</a:t>
            </a:r>
            <a:endParaRPr sz="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tid = </a:t>
            </a:r>
            <a:r>
              <a:rPr lang="en-US" sz="8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omp_get_thread_num()</a:t>
            </a: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printf(”Hello World| thread %d\n", tid);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#pragma omp barrier</a:t>
            </a:r>
            <a:endParaRPr sz="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 tid == 0 ) {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nthreads = </a:t>
            </a:r>
            <a:r>
              <a:rPr lang="en-US" sz="8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omp_get_num_threads()</a:t>
            </a: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printf(”Total threads= %d\n",nthreads); 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} 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7" name="Google Shape;367;p52"/>
          <p:cNvSpPr txBox="1"/>
          <p:nvPr/>
        </p:nvSpPr>
        <p:spPr>
          <a:xfrm>
            <a:off x="67575" y="3019050"/>
            <a:ext cx="131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800">
                <a:solidFill>
                  <a:schemeClr val="dk1"/>
                </a:solidFill>
                <a:highlight>
                  <a:srgbClr val="DAEDEF"/>
                </a:highlight>
              </a:rPr>
              <a:t>C/C++:</a:t>
            </a:r>
            <a:endParaRPr b="1" sz="800">
              <a:solidFill>
                <a:schemeClr val="dk1"/>
              </a:solidFill>
              <a:highlight>
                <a:srgbClr val="DAEDEF"/>
              </a:highlight>
            </a:endParaRPr>
          </a:p>
        </p:txBody>
      </p:sp>
      <p:sp>
        <p:nvSpPr>
          <p:cNvPr id="368" name="Google Shape;368;p52"/>
          <p:cNvSpPr txBox="1"/>
          <p:nvPr/>
        </p:nvSpPr>
        <p:spPr>
          <a:xfrm>
            <a:off x="-2837950" y="2261625"/>
            <a:ext cx="9453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800">
                <a:solidFill>
                  <a:schemeClr val="dk1"/>
                </a:solidFill>
                <a:highlight>
                  <a:srgbClr val="DAEDEF"/>
                </a:highlight>
              </a:rPr>
              <a:t>FORTRAN:</a:t>
            </a:r>
            <a:endParaRPr b="1" sz="800">
              <a:solidFill>
                <a:schemeClr val="dk1"/>
              </a:solidFill>
              <a:highlight>
                <a:srgbClr val="DAEDEF"/>
              </a:highlight>
            </a:endParaRPr>
          </a:p>
        </p:txBody>
      </p:sp>
      <p:sp>
        <p:nvSpPr>
          <p:cNvPr id="369" name="Google Shape;369;p52"/>
          <p:cNvSpPr txBox="1"/>
          <p:nvPr/>
        </p:nvSpPr>
        <p:spPr>
          <a:xfrm>
            <a:off x="3435100" y="2595825"/>
            <a:ext cx="1310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/>
              <a:t>Compiling</a:t>
            </a:r>
            <a:endParaRPr b="1" u="sng"/>
          </a:p>
        </p:txBody>
      </p:sp>
      <p:sp>
        <p:nvSpPr>
          <p:cNvPr id="370" name="Google Shape;370;p52"/>
          <p:cNvSpPr txBox="1"/>
          <p:nvPr/>
        </p:nvSpPr>
        <p:spPr>
          <a:xfrm>
            <a:off x="3569100" y="3019038"/>
            <a:ext cx="1310700" cy="80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gcc: </a:t>
            </a:r>
            <a:r>
              <a:rPr lang="en-US" sz="1000"/>
              <a:t>-fopenmp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xlc: </a:t>
            </a:r>
            <a:r>
              <a:rPr lang="en-US" sz="1000"/>
              <a:t>-mp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icc: </a:t>
            </a:r>
            <a:r>
              <a:rPr lang="en-US" sz="1000"/>
              <a:t>-qopenmp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craycc: </a:t>
            </a:r>
            <a:r>
              <a:rPr lang="en-US" sz="1000"/>
              <a:t>(none)</a:t>
            </a:r>
            <a:endParaRPr sz="1000"/>
          </a:p>
        </p:txBody>
      </p:sp>
      <p:sp>
        <p:nvSpPr>
          <p:cNvPr id="371" name="Google Shape;371;p52"/>
          <p:cNvSpPr txBox="1"/>
          <p:nvPr/>
        </p:nvSpPr>
        <p:spPr>
          <a:xfrm>
            <a:off x="3645525" y="3992625"/>
            <a:ext cx="1310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/>
              <a:t>Running</a:t>
            </a:r>
            <a:endParaRPr b="1" u="sng"/>
          </a:p>
        </p:txBody>
      </p:sp>
      <p:sp>
        <p:nvSpPr>
          <p:cNvPr id="372" name="Google Shape;372;p52"/>
          <p:cNvSpPr txBox="1"/>
          <p:nvPr/>
        </p:nvSpPr>
        <p:spPr>
          <a:xfrm>
            <a:off x="3007975" y="5937450"/>
            <a:ext cx="32307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Cori node has </a:t>
            </a:r>
            <a:r>
              <a:rPr b="1" lang="en-US" sz="900">
                <a:solidFill>
                  <a:srgbClr val="000099"/>
                </a:solidFill>
                <a:highlight>
                  <a:srgbClr val="FFFFFF"/>
                </a:highlight>
              </a:rPr>
              <a:t>4 NUMA nodes, each with 16 UMA cores.</a:t>
            </a:r>
            <a:endParaRPr b="1" sz="900">
              <a:solidFill>
                <a:srgbClr val="000099"/>
              </a:solidFill>
              <a:highlight>
                <a:srgbClr val="FFFFFF"/>
              </a:highlight>
            </a:endParaRPr>
          </a:p>
        </p:txBody>
      </p:sp>
      <p:sp>
        <p:nvSpPr>
          <p:cNvPr id="373" name="Google Shape;373;p52"/>
          <p:cNvSpPr txBox="1"/>
          <p:nvPr/>
        </p:nvSpPr>
        <p:spPr>
          <a:xfrm>
            <a:off x="3243375" y="4296425"/>
            <a:ext cx="2115000" cy="184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(pure OpenMP example,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Using 6 OpenMP threads)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-q debug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-l mppwidth=64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-l walltime=00:10:00 #PBS -j eo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–V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 $PBS_O_WORKDIR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setenv OMP_NUM_THREADS 16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aprun –n 1 -N 1 –d 6 ./mycode.exe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4" name="Google Shape;374;p52"/>
          <p:cNvSpPr txBox="1"/>
          <p:nvPr/>
        </p:nvSpPr>
        <p:spPr>
          <a:xfrm>
            <a:off x="118600" y="602750"/>
            <a:ext cx="3628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/>
              <a:t>Syntax of OpenMP</a:t>
            </a:r>
            <a:endParaRPr b="1" u="sng"/>
          </a:p>
        </p:txBody>
      </p:sp>
      <p:sp>
        <p:nvSpPr>
          <p:cNvPr id="375" name="Google Shape;375;p52"/>
          <p:cNvSpPr txBox="1"/>
          <p:nvPr/>
        </p:nvSpPr>
        <p:spPr>
          <a:xfrm>
            <a:off x="118600" y="2703500"/>
            <a:ext cx="19851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/>
              <a:t>Example</a:t>
            </a:r>
            <a:endParaRPr b="1" u="sng"/>
          </a:p>
        </p:txBody>
      </p:sp>
      <p:sp>
        <p:nvSpPr>
          <p:cNvPr id="376" name="Google Shape;376;p52"/>
          <p:cNvSpPr txBox="1"/>
          <p:nvPr/>
        </p:nvSpPr>
        <p:spPr>
          <a:xfrm>
            <a:off x="3613350" y="6533525"/>
            <a:ext cx="46164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Courtesy: NERSC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/>
          <p:nvPr>
            <p:ph type="title"/>
          </p:nvPr>
        </p:nvSpPr>
        <p:spPr>
          <a:xfrm>
            <a:off x="406955" y="326605"/>
            <a:ext cx="113781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lang="en-US" sz="4000">
                <a:latin typeface="Times New Roman"/>
                <a:ea typeface="Times New Roman"/>
                <a:cs typeface="Times New Roman"/>
                <a:sym typeface="Times New Roman"/>
              </a:rPr>
              <a:t>OpenMP Loops: A Primer</a:t>
            </a:r>
            <a:endParaRPr sz="6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53"/>
          <p:cNvSpPr txBox="1"/>
          <p:nvPr>
            <p:ph idx="4294967295" type="body"/>
          </p:nvPr>
        </p:nvSpPr>
        <p:spPr>
          <a:xfrm>
            <a:off x="228450" y="1450575"/>
            <a:ext cx="11652900" cy="3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OpenMP provides a loop construct that specifies that the iterations of one or more associated loops will be executed in parallel by threads in the team in the context of their implicit tasks.</a:t>
            </a:r>
            <a:r>
              <a:rPr baseline="30000" lang="en-US" sz="28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#pragma omp for [clause[ [,] clause] ... ]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i="1" lang="en-US" sz="2400">
                <a:latin typeface="Courier New"/>
                <a:ea typeface="Courier New"/>
                <a:cs typeface="Courier New"/>
                <a:sym typeface="Courier New"/>
              </a:rPr>
              <a:t>for (int i=0; i&lt;100; i++){}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6858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Loop needs to be in canonical form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6858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-US" sz="2800">
                <a:latin typeface="Times New Roman"/>
                <a:ea typeface="Times New Roman"/>
                <a:cs typeface="Times New Roman"/>
                <a:sym typeface="Times New Roman"/>
              </a:rPr>
              <a:t>clause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can be one or more of the following: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private(…), firstprivate(…), lastprivate(…), linear(…), reduction(…),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schedule(…), </a:t>
            </a: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collapse(...), ordered[…], nowait, allocate(…)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6858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We focus on the clause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200">
                <a:latin typeface="Courier New"/>
                <a:ea typeface="Courier New"/>
                <a:cs typeface="Courier New"/>
                <a:sym typeface="Courier New"/>
              </a:rPr>
              <a:t>schedule(…)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in this presentation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4"/>
          <p:cNvSpPr txBox="1"/>
          <p:nvPr>
            <p:ph type="title"/>
          </p:nvPr>
        </p:nvSpPr>
        <p:spPr>
          <a:xfrm>
            <a:off x="685800" y="365125"/>
            <a:ext cx="10668000" cy="841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Schedule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OpenMP loop</a:t>
            </a:r>
            <a:endParaRPr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54"/>
          <p:cNvSpPr txBox="1"/>
          <p:nvPr>
            <p:ph idx="1" type="body"/>
          </p:nvPr>
        </p:nvSpPr>
        <p:spPr>
          <a:xfrm>
            <a:off x="833325" y="1283100"/>
            <a:ext cx="10668000" cy="4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#pragma omp parallel for schedule([modifier [modifier]:]kind[,chunk_size])</a:t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</a:t>
            </a:r>
            <a:r>
              <a:rPr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OpenMP parallel for loop </a:t>
            </a: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specification of how iterations of associated loops are divided into contiguous non-empty subsets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call each of the contiguous non-empty subsets a </a:t>
            </a:r>
            <a:r>
              <a:rPr i="1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chunk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how these chunks are distributed to threads of the team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 of a chunk</a:t>
            </a: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denoted as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chunk_size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 a positive integer.</a:t>
            </a:r>
            <a:endParaRPr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Note: For OpenMP offload on GPUs, don’t specify a chunk size other than 1.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4"/>
          <p:cNvSpPr txBox="1"/>
          <p:nvPr/>
        </p:nvSpPr>
        <p:spPr>
          <a:xfrm>
            <a:off x="540143" y="6053852"/>
            <a:ext cx="11201400" cy="24622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OpenMP Technical Report 6. November 2017. http://www.openmp.org/press-release/openmp-tr6/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/>
          <p:nvPr>
            <p:ph type="title"/>
          </p:nvPr>
        </p:nvSpPr>
        <p:spPr>
          <a:xfrm>
            <a:off x="685800" y="365125"/>
            <a:ext cx="10668000" cy="841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Kind of a Schedule</a:t>
            </a:r>
            <a:endParaRPr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55"/>
          <p:cNvSpPr txBox="1"/>
          <p:nvPr>
            <p:ph idx="1" type="body"/>
          </p:nvPr>
        </p:nvSpPr>
        <p:spPr>
          <a:xfrm>
            <a:off x="685800" y="1344168"/>
            <a:ext cx="10668000" cy="4832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schedule </a:t>
            </a:r>
            <a:r>
              <a:rPr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kind</a:t>
            </a: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passed to an OpenMP loop schedule clause: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 hint for how iterations of the corresponding OpenMP loop should be assigned to threads in the team of the OpenMP region surrounding the loop.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Five </a:t>
            </a:r>
            <a:r>
              <a:rPr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kinds of schedules </a:t>
            </a: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OpenMP loop: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dynamic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guided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runtime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OpenMP implementation and/or runtime defines how to assign chunks to threads of a team given the kind of schedule specified by as a hint.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5"/>
          <p:cNvSpPr txBox="1"/>
          <p:nvPr/>
        </p:nvSpPr>
        <p:spPr>
          <a:xfrm>
            <a:off x="345934" y="6401405"/>
            <a:ext cx="11201400" cy="24622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OpenMP Technical Report 6. November 2017. http://www.openmp.org/press-release/openmp-tr6/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/>
          <p:nvPr>
            <p:ph type="title"/>
          </p:nvPr>
        </p:nvSpPr>
        <p:spPr>
          <a:xfrm>
            <a:off x="685800" y="365125"/>
            <a:ext cx="10668000" cy="841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Modifiers of the Clause Schedule</a:t>
            </a:r>
            <a:endParaRPr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56"/>
          <p:cNvSpPr txBox="1"/>
          <p:nvPr>
            <p:ph idx="1" type="body"/>
          </p:nvPr>
        </p:nvSpPr>
        <p:spPr>
          <a:xfrm>
            <a:off x="685800" y="1344171"/>
            <a:ext cx="10668000" cy="23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simd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chunk_size must be a multiple of the simd width.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monotonic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 thread executed iteration i, then the thread must execute iterations larger than i subsequently.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non-monotonic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Execution order not subject to the monotonic restriction.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6"/>
          <p:cNvSpPr txBox="1"/>
          <p:nvPr/>
        </p:nvSpPr>
        <p:spPr>
          <a:xfrm>
            <a:off x="491591" y="6191012"/>
            <a:ext cx="11201400" cy="24622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OpenMP Technical Report 6. November 2017. http://www.openmp.org/press-release/openmp-tr6/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7"/>
          <p:cNvSpPr txBox="1"/>
          <p:nvPr>
            <p:ph type="title"/>
          </p:nvPr>
        </p:nvSpPr>
        <p:spPr>
          <a:xfrm>
            <a:off x="685800" y="530075"/>
            <a:ext cx="10668000" cy="67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Tips and Tricks for Using Loop Sc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heduling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57"/>
          <p:cNvSpPr txBox="1"/>
          <p:nvPr>
            <p:ph idx="1" type="body"/>
          </p:nvPr>
        </p:nvSpPr>
        <p:spPr>
          <a:xfrm>
            <a:off x="685800" y="1344168"/>
            <a:ext cx="10668000" cy="483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Use larger chunk sizes in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dynamic for reducing dequeue overheads with large number of cores.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Don’t use guided for irregular computation such as sparse matrix vector multiplication.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Tune chunk size for each OpenMP loop run on each platform.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Can have variable -sized chunks through an augmentation of dynamic schedule.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Use static schedules for OpenMP offload, which can simplify partitioning of work across thread blocks.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57"/>
          <p:cNvSpPr txBox="1"/>
          <p:nvPr/>
        </p:nvSpPr>
        <p:spPr>
          <a:xfrm>
            <a:off x="575175" y="5530650"/>
            <a:ext cx="110319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latin typeface="Calibri"/>
                <a:ea typeface="Calibri"/>
                <a:cs typeface="Calibri"/>
                <a:sym typeface="Calibri"/>
              </a:rPr>
              <a:t>Research: </a:t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Static/dynamic Scheduling for Already Optimized Dense Matrix Factorizations. Simplice Donfack, Laura Grigori, William Gropp, Vivek Kale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Vivek Kale, Christian Iwainsky, Michael Klemm, Jonas H. Muller Kondorfer and Florina Ciorba. </a:t>
            </a:r>
            <a:r>
              <a:rPr b="1" i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Toward a Standard Interface for User-defined Scheduling in OpenMP.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Fifteenth International Workshop on OpenMP. September 2019. Auckland, New Zealand.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Vivek Kale, Harshitha Menon, Karthik Senthil. </a:t>
            </a:r>
            <a:r>
              <a:rPr b="1" i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Adaptive Loop Scheduling with Charm++ to Improve Performance of Scientific Applications.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 2017 Poster. Denver, USA. 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 b="1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ACS-Slide-Templat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92378"/>
      </a:accent1>
      <a:accent2>
        <a:srgbClr val="B50022"/>
      </a:accent2>
      <a:accent3>
        <a:srgbClr val="F06313"/>
      </a:accent3>
      <a:accent4>
        <a:srgbClr val="FCBF24"/>
      </a:accent4>
      <a:accent5>
        <a:srgbClr val="27C633"/>
      </a:accent5>
      <a:accent6>
        <a:srgbClr val="AB10F7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oE-ECP-Master">
  <a:themeElements>
    <a:clrScheme name="ECP color palette">
      <a:dk1>
        <a:srgbClr val="000000"/>
      </a:dk1>
      <a:lt1>
        <a:srgbClr val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resentations (Wide Screen)">
  <a:themeElements>
    <a:clrScheme name="ECP color palette">
      <a:dk1>
        <a:srgbClr val="000000"/>
      </a:dk1>
      <a:lt1>
        <a:srgbClr val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