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0" r:id="rId1"/>
    <p:sldMasterId id="2147484048" r:id="rId2"/>
    <p:sldMasterId id="2147484054" r:id="rId3"/>
    <p:sldMasterId id="2147484115" r:id="rId4"/>
    <p:sldMasterId id="2147484132" r:id="rId5"/>
  </p:sldMasterIdLst>
  <p:notesMasterIdLst>
    <p:notesMasterId r:id="rId26"/>
  </p:notesMasterIdLst>
  <p:handoutMasterIdLst>
    <p:handoutMasterId r:id="rId27"/>
  </p:handoutMasterIdLst>
  <p:sldIdLst>
    <p:sldId id="257" r:id="rId6"/>
    <p:sldId id="312" r:id="rId7"/>
    <p:sldId id="293" r:id="rId8"/>
    <p:sldId id="310" r:id="rId9"/>
    <p:sldId id="311" r:id="rId10"/>
    <p:sldId id="284" r:id="rId11"/>
    <p:sldId id="280" r:id="rId12"/>
    <p:sldId id="306" r:id="rId13"/>
    <p:sldId id="304" r:id="rId14"/>
    <p:sldId id="305" r:id="rId15"/>
    <p:sldId id="309" r:id="rId16"/>
    <p:sldId id="287" r:id="rId17"/>
    <p:sldId id="298" r:id="rId18"/>
    <p:sldId id="299" r:id="rId19"/>
    <p:sldId id="300" r:id="rId20"/>
    <p:sldId id="286" r:id="rId21"/>
    <p:sldId id="307" r:id="rId22"/>
    <p:sldId id="308" r:id="rId23"/>
    <p:sldId id="313" r:id="rId24"/>
    <p:sldId id="2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FF8000"/>
    <a:srgbClr val="D28DFF"/>
    <a:srgbClr val="FFF7DC"/>
    <a:srgbClr val="D2F1FF"/>
    <a:srgbClr val="7DCBEC"/>
    <a:srgbClr val="4687BC"/>
    <a:srgbClr val="65CBF3"/>
    <a:srgbClr val="003057"/>
    <a:srgbClr val="00436C"/>
    <a:srgbClr val="FF8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4331" autoAdjust="0"/>
    <p:restoredTop sz="99813" autoAdjust="0"/>
  </p:normalViewPr>
  <p:slideViewPr>
    <p:cSldViewPr snapToGrid="0">
      <p:cViewPr varScale="1">
        <p:scale>
          <a:sx n="85" d="100"/>
          <a:sy n="85" d="100"/>
        </p:scale>
        <p:origin x="-1808" y="-104"/>
      </p:cViewPr>
      <p:guideLst>
        <p:guide orient="horz" pos="21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92"/>
    </p:cViewPr>
  </p:sorterViewPr>
  <p:notesViewPr>
    <p:cSldViewPr snapToGrid="0" snapToObjects="1">
      <p:cViewPr>
        <p:scale>
          <a:sx n="150" d="100"/>
          <a:sy n="150" d="100"/>
        </p:scale>
        <p:origin x="-148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Cloud Computing and Midrange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NERSC Policy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300515-3FEB-7640-A513-48613D91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March 2,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076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D2BEFE-FE1C-E949-AC45-DA6B37FCAE2F}" type="datetime1">
              <a:rPr lang="en-US"/>
              <a:pPr>
                <a:defRPr/>
              </a:pPr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08B78-A8B5-C343-B834-0C229BF0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08B78-A8B5-C343-B834-0C229BF0A9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Relationship Id="rId9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Relationship Id="rId9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oter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6525" cy="1676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0" y="27146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39900" y="4445000"/>
            <a:ext cx="5727700" cy="13716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6388"/>
            <a:ext cx="7659687" cy="422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815D-975C-0B45-BD41-0E6E83CC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1C54-4B4E-D144-B7D5-56BE52E2B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754F-C834-754C-A278-3659DB8C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0A71-5C05-454D-B833-E0EEA766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094" y="333756"/>
            <a:ext cx="8335906" cy="15244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oter only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9/25/17</a:t>
            </a:fld>
            <a:endParaRPr lang="en-US"/>
          </a:p>
        </p:txBody>
      </p:sp>
      <p:pic>
        <p:nvPicPr>
          <p:cNvPr id="14" name="Picture Placeholder 1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E8754F-C834-754C-A278-3659DB8C7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411C54-4B4E-D144-B7D5-56BE52E2B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8" descr="NERSCvertLOCKUP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7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897A66F-DFB6-CB44-8B31-7FAB7C20B0C7}" type="datetime4">
              <a:rPr lang="en-US" smtClean="0">
                <a:solidFill>
                  <a:srgbClr val="679AC3"/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September 25, 2017</a:t>
            </a:fld>
            <a:endParaRPr lang="en-US" dirty="0">
              <a:solidFill>
                <a:srgbClr val="679AC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2499" y="5029200"/>
            <a:ext cx="2146301" cy="8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9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defTabSz="457200" fontAlgn="auto">
              <a:spcAft>
                <a:spcPts val="0"/>
              </a:spcAft>
              <a:defRPr/>
            </a:pPr>
            <a:endParaRPr lang="en-US" dirty="0">
              <a:solidFill>
                <a:srgbClr val="194963"/>
              </a:solidFill>
              <a:latin typeface="Helvetica Neue Bold Condensed"/>
              <a:ea typeface="+mn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2600" y="4508500"/>
            <a:ext cx="3338316" cy="1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RSC color palet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RSC_Color_palette_WEB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00" y="274114"/>
            <a:ext cx="5080000" cy="6513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2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4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1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7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6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5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5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156" y="1107627"/>
            <a:ext cx="5535344" cy="28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0500" y="317500"/>
            <a:ext cx="88011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56000" y="6565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160338"/>
            <a:ext cx="51816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66838"/>
            <a:ext cx="3810000" cy="487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66838"/>
            <a:ext cx="3810000" cy="236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3025"/>
            <a:ext cx="3810000" cy="236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24350" y="6400800"/>
            <a:ext cx="54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2F4C-595E-E14B-894F-1158D3795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7" Type="http://schemas.openxmlformats.org/officeDocument/2006/relationships/image" Target="../media/image16.png"/><Relationship Id="rId8" Type="http://schemas.openxmlformats.org/officeDocument/2006/relationships/image" Target="../media/image2.jpe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65760" tIns="45720" rIns="36576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61" r:id="rId3"/>
    <p:sldLayoutId id="2147484063" r:id="rId4"/>
    <p:sldLayoutId id="2147484038" r:id="rId5"/>
    <p:sldLayoutId id="2147484040" r:id="rId6"/>
    <p:sldLayoutId id="2147484076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00" y="0"/>
            <a:ext cx="9144000" cy="1003300"/>
          </a:xfrm>
          <a:prstGeom prst="rect">
            <a:avLst/>
          </a:prstGeom>
          <a:gradFill flip="none" rotWithShape="1">
            <a:gsLst>
              <a:gs pos="0">
                <a:srgbClr val="4687BC"/>
              </a:gs>
              <a:gs pos="100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6" descr="LBNL_Alt_Logo_StackRight_Fina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4855464"/>
          </a:xfrm>
          <a:prstGeom prst="rect">
            <a:avLst/>
          </a:prstGeom>
        </p:spPr>
        <p:txBody>
          <a:bodyPr vert="horz" lIns="457200" tIns="9144" rIns="457200" bIns="9144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50" r:id="rId2"/>
    <p:sldLayoutId id="2147484051" r:id="rId3"/>
    <p:sldLayoutId id="2147484052" r:id="rId4"/>
    <p:sldLayoutId id="2147484053" r:id="rId5"/>
    <p:sldLayoutId id="2147484072" r:id="rId6"/>
    <p:sldLayoutId id="2147484073" r:id="rId7"/>
    <p:sldLayoutId id="2147484074" r:id="rId8"/>
    <p:sldLayoutId id="2147484077" r:id="rId9"/>
    <p:sldLayoutId id="2147484078" r:id="rId10"/>
    <p:sldLayoutId id="2147484079" r:id="rId11"/>
    <p:sldLayoutId id="214748408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-36576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  <p:pic>
        <p:nvPicPr>
          <p:cNvPr id="9" name="Picture 8" descr="LBNL_Alt_Logo_StackRigh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16735"/>
            <a:ext cx="8229600" cy="485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30" r:id="rId12"/>
    <p:sldLayoutId id="2147484131" r:id="rId13"/>
  </p:sldLayoutIdLst>
  <p:hf hdr="0" ft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  <a:ea typeface="+mn-ea"/>
                <a:cs typeface="+mn-cs"/>
              </a:rPr>
              <a:t>Footer Information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/>
                <a:ea typeface="+mn-ea"/>
                <a:cs typeface="+mn-cs"/>
              </a:rPr>
              <a:t>- </a:t>
            </a:r>
            <a:fld id="{D174BAF6-F8F2-EF4F-936C-8DF63288C82F}" type="slidenum">
              <a:rPr lang="en-US" smtClean="0"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dirty="0" smtClean="0">
                <a:latin typeface="Calibri"/>
                <a:ea typeface="+mn-ea"/>
                <a:cs typeface="+mn-cs"/>
              </a:rPr>
              <a:t> -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9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sc.gov/users/computational-systems/genepool/cori-for-jgi/" TargetMode="External"/><Relationship Id="rId4" Type="http://schemas.openxmlformats.org/officeDocument/2006/relationships/hyperlink" Target="https://www.nersc.gov/users/computational-systems/cori/running-jobs/" TargetMode="External"/><Relationship Id="rId5" Type="http://schemas.openxmlformats.org/officeDocument/2006/relationships/hyperlink" Target="http://www.schedmd.com/" TargetMode="External"/><Relationship Id="rId6" Type="http://schemas.openxmlformats.org/officeDocument/2006/relationships/hyperlink" Target="https://github.com/Wildish-LBL/SLURM-demo/" TargetMode="External"/><Relationship Id="rId7" Type="http://schemas.openxmlformats.org/officeDocument/2006/relationships/hyperlink" Target="http://www.nersc.gov/assets/Uploads/SLURMTraining-Oct13-2016.pptx" TargetMode="External"/><Relationship Id="rId1" Type="http://schemas.openxmlformats.org/officeDocument/2006/relationships/slideLayout" Target="../slideLayouts/slideLayout40.xml"/><Relationship Id="rId2" Type="http://schemas.openxmlformats.org/officeDocument/2006/relationships/hyperlink" Target="http://www.nersc.gov/users/computational-systems/cori/running-jobs/slurm-at-nersc-overview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2.png"/><Relationship Id="rId3" Type="http://schemas.openxmlformats.org/officeDocument/2006/relationships/hyperlink" Target="http://slurm.schedmd.com/rosetta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9749" y="4778192"/>
            <a:ext cx="4214812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 Udwary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 smtClean="0"/>
              <a:t> and Tony Wildish</a:t>
            </a:r>
            <a:br>
              <a:rPr lang="en-US" dirty="0" smtClean="0"/>
            </a:br>
            <a:r>
              <a:rPr lang="en-US" sz="2000" dirty="0" smtClean="0"/>
              <a:t>NERSC Data Science Engagement Group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August 24 and 31, 2017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Slurm</a:t>
            </a:r>
            <a:r>
              <a:rPr lang="en-US" sz="4800" dirty="0" smtClean="0"/>
              <a:t> Workshop</a:t>
            </a:r>
          </a:p>
          <a:p>
            <a:r>
              <a:rPr lang="en-US" sz="4800" dirty="0" smtClean="0"/>
              <a:t>Intro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UGE Scheduling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Slurm</a:t>
            </a:r>
            <a:r>
              <a:rPr lang="en-US" dirty="0" smtClean="0"/>
              <a:t>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UGE uses a concept of slots</a:t>
            </a:r>
          </a:p>
          <a:p>
            <a:pPr lvl="1"/>
            <a:r>
              <a:rPr lang="en-US" dirty="0" smtClean="0"/>
              <a:t>On Genepool, 1 slot = 1 core + associated memory</a:t>
            </a:r>
          </a:p>
          <a:p>
            <a:pPr lvl="1"/>
            <a:r>
              <a:rPr lang="en-US" dirty="0" smtClean="0"/>
              <a:t>JSV </a:t>
            </a:r>
            <a:r>
              <a:rPr lang="mr-IN" dirty="0" smtClean="0"/>
              <a:t>–</a:t>
            </a:r>
            <a:r>
              <a:rPr lang="en-US" dirty="0" smtClean="0"/>
              <a:t> takes your input and shapes the job to fit</a:t>
            </a:r>
          </a:p>
          <a:p>
            <a:pPr lvl="1"/>
            <a:r>
              <a:rPr lang="en-US" dirty="0" smtClean="0"/>
              <a:t>Memory per slot can be confusing to consider</a:t>
            </a:r>
          </a:p>
          <a:p>
            <a:pPr marL="457200" lvl="1" indent="0">
              <a:buNone/>
            </a:pPr>
            <a:r>
              <a:rPr lang="en-US" dirty="0" smtClean="0"/>
              <a:t>“-</a:t>
            </a:r>
            <a:r>
              <a:rPr lang="en-US" dirty="0" err="1" smtClean="0"/>
              <a:t>pe</a:t>
            </a:r>
            <a:r>
              <a:rPr lang="en-US" dirty="0" smtClean="0"/>
              <a:t> pe_16 16 -l </a:t>
            </a:r>
            <a:r>
              <a:rPr lang="en-US" dirty="0" err="1" smtClean="0"/>
              <a:t>ram.c</a:t>
            </a:r>
            <a:r>
              <a:rPr lang="en-US" dirty="0" smtClean="0"/>
              <a:t>=5G”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err="1" smtClean="0"/>
              <a:t>Slurm</a:t>
            </a:r>
            <a:r>
              <a:rPr lang="en-US" sz="2400" dirty="0" smtClean="0"/>
              <a:t> (on Cori JGI </a:t>
            </a:r>
            <a:r>
              <a:rPr lang="en-US" sz="2400" dirty="0" err="1" smtClean="0"/>
              <a:t>qos</a:t>
            </a:r>
            <a:r>
              <a:rPr lang="en-US" sz="2400" dirty="0" smtClean="0"/>
              <a:t> and </a:t>
            </a:r>
            <a:r>
              <a:rPr lang="en-US" sz="2400" dirty="0" err="1" smtClean="0"/>
              <a:t>Denovo</a:t>
            </a:r>
            <a:r>
              <a:rPr lang="en-US" sz="2400" dirty="0" smtClean="0"/>
              <a:t>) allows free scheduling</a:t>
            </a:r>
          </a:p>
          <a:p>
            <a:pPr lvl="1"/>
            <a:r>
              <a:rPr lang="en-US" dirty="0" smtClean="0"/>
              <a:t>You pick the cores, memory (and nodes)</a:t>
            </a:r>
          </a:p>
          <a:p>
            <a:pPr marL="457200" lvl="1" indent="0">
              <a:buNone/>
            </a:pPr>
            <a:r>
              <a:rPr lang="en-US" dirty="0" smtClean="0"/>
              <a:t>“--</a:t>
            </a:r>
            <a:r>
              <a:rPr lang="en-US" dirty="0" err="1" smtClean="0"/>
              <a:t>cpus_per_task</a:t>
            </a:r>
            <a:r>
              <a:rPr lang="en-US" dirty="0" smtClean="0"/>
              <a:t>=16 --</a:t>
            </a:r>
            <a:r>
              <a:rPr lang="en-US" dirty="0" err="1" smtClean="0"/>
              <a:t>ntasks</a:t>
            </a:r>
            <a:r>
              <a:rPr lang="en-US" dirty="0"/>
              <a:t>=</a:t>
            </a:r>
            <a:r>
              <a:rPr lang="en-US" dirty="0" smtClean="0"/>
              <a:t>1 --</a:t>
            </a:r>
            <a:r>
              <a:rPr lang="en-US" dirty="0" err="1" smtClean="0"/>
              <a:t>mem</a:t>
            </a:r>
            <a:r>
              <a:rPr lang="en-US" dirty="0" smtClean="0"/>
              <a:t>=80000”</a:t>
            </a:r>
          </a:p>
          <a:p>
            <a:pPr marL="457200" lvl="1" indent="0">
              <a:buNone/>
            </a:pPr>
            <a:r>
              <a:rPr lang="en-US" dirty="0" smtClean="0"/>
              <a:t>“-c 16 </a:t>
            </a:r>
            <a:r>
              <a:rPr lang="mr-IN" dirty="0" smtClean="0"/>
              <a:t>–</a:t>
            </a:r>
            <a:r>
              <a:rPr lang="en-US" dirty="0" smtClean="0"/>
              <a:t>n 1 </a:t>
            </a:r>
            <a:r>
              <a:rPr lang="mr-IN" dirty="0" smtClean="0"/>
              <a:t>–</a:t>
            </a:r>
            <a:r>
              <a:rPr lang="en-US" dirty="0" err="1" smtClean="0"/>
              <a:t>mem</a:t>
            </a:r>
            <a:r>
              <a:rPr lang="en-US" dirty="0" smtClean="0"/>
              <a:t>=80000”</a:t>
            </a:r>
          </a:p>
          <a:p>
            <a:pPr lvl="1"/>
            <a:r>
              <a:rPr lang="en-US" dirty="0" smtClean="0"/>
              <a:t>Many other choices for partitions and </a:t>
            </a:r>
            <a:r>
              <a:rPr lang="en-US" dirty="0" err="1" smtClean="0"/>
              <a:t>qos</a:t>
            </a:r>
            <a:r>
              <a:rPr lang="en-US" dirty="0" smtClean="0"/>
              <a:t> on regular Cori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10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83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Slurm</a:t>
            </a:r>
            <a:r>
              <a:rPr lang="en-US" dirty="0" smtClean="0"/>
              <a:t> submission requirements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Cori </a:t>
            </a:r>
            <a:r>
              <a:rPr lang="mr-IN" dirty="0" smtClean="0"/>
              <a:t>–</a:t>
            </a:r>
            <a:r>
              <a:rPr lang="en-US" dirty="0" err="1" smtClean="0"/>
              <a:t>qos</a:t>
            </a:r>
            <a:r>
              <a:rPr lang="en-US" dirty="0" smtClean="0"/>
              <a:t>=jgi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--</a:t>
            </a:r>
            <a:r>
              <a:rPr lang="en-US" dirty="0" err="1" smtClean="0">
                <a:solidFill>
                  <a:srgbClr val="FF0000"/>
                </a:solidFill>
              </a:rPr>
              <a:t>qos</a:t>
            </a:r>
            <a:r>
              <a:rPr lang="en-US" dirty="0" smtClean="0">
                <a:solidFill>
                  <a:srgbClr val="FF0000"/>
                </a:solidFill>
              </a:rPr>
              <a:t>=jgi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-A </a:t>
            </a:r>
            <a:r>
              <a:rPr lang="en-US" dirty="0" err="1" smtClean="0">
                <a:solidFill>
                  <a:srgbClr val="FF0000"/>
                </a:solidFill>
              </a:rPr>
              <a:t>youraccount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-C </a:t>
            </a:r>
            <a:r>
              <a:rPr lang="en-US" dirty="0" err="1" smtClean="0">
                <a:solidFill>
                  <a:srgbClr val="FF0000"/>
                </a:solidFill>
              </a:rPr>
              <a:t>haswell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-c # can be 1-64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mem</a:t>
            </a:r>
            <a:r>
              <a:rPr lang="en-US" dirty="0" smtClean="0"/>
              <a:t>=&lt;MB up to ~120G&gt;</a:t>
            </a:r>
          </a:p>
          <a:p>
            <a:r>
              <a:rPr lang="en-US" dirty="0" smtClean="0"/>
              <a:t>-t &lt;minutes or </a:t>
            </a:r>
            <a:r>
              <a:rPr lang="en-US" dirty="0" err="1" smtClean="0"/>
              <a:t>h:min:sec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n 1 #unless MPI</a:t>
            </a:r>
          </a:p>
          <a:p>
            <a:r>
              <a:rPr lang="en-US" dirty="0"/>
              <a:t>-N 1 #unless MPI or TF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Denovo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qos</a:t>
            </a:r>
            <a:r>
              <a:rPr lang="en-US" dirty="0" smtClean="0">
                <a:solidFill>
                  <a:srgbClr val="FF0000"/>
                </a:solidFill>
              </a:rPr>
              <a:t> on </a:t>
            </a:r>
            <a:r>
              <a:rPr lang="en-US" dirty="0" err="1" smtClean="0">
                <a:solidFill>
                  <a:srgbClr val="FF0000"/>
                </a:solidFill>
              </a:rPr>
              <a:t>Denovo</a:t>
            </a:r>
            <a:r>
              <a:rPr lang="en-US" dirty="0" smtClean="0">
                <a:solidFill>
                  <a:srgbClr val="FF0000"/>
                </a:solidFill>
              </a:rPr>
              <a:t> (yet)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Default accounts?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node-types required</a:t>
            </a:r>
          </a:p>
          <a:p>
            <a:r>
              <a:rPr lang="en-US" dirty="0"/>
              <a:t>-c </a:t>
            </a:r>
            <a:r>
              <a:rPr lang="en-US" dirty="0" smtClean="0"/>
              <a:t>#depends on node-type</a:t>
            </a:r>
            <a:endParaRPr lang="en-US" dirty="0"/>
          </a:p>
          <a:p>
            <a:r>
              <a:rPr lang="en-US" dirty="0"/>
              <a:t>--</a:t>
            </a:r>
            <a:r>
              <a:rPr lang="en-US" dirty="0" err="1"/>
              <a:t>mem</a:t>
            </a:r>
            <a:r>
              <a:rPr lang="en-US" dirty="0"/>
              <a:t>=&lt;MB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/>
              <a:t>-t &lt;minutes or </a:t>
            </a:r>
            <a:r>
              <a:rPr lang="en-US" dirty="0" err="1"/>
              <a:t>h:min:sec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-n 1 #unless MPI</a:t>
            </a:r>
          </a:p>
          <a:p>
            <a:r>
              <a:rPr lang="en-US" dirty="0"/>
              <a:t>-N 1 #unless MPI or TF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11</a:t>
            </a:fld>
            <a:r>
              <a:rPr lang="en-US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14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Calculations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6905" y="1320748"/>
            <a:ext cx="8317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 are assigned an allocation, and users who are part of that project draw from that allocation when they run jobs.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01" y="3316460"/>
            <a:ext cx="136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</a:t>
            </a:r>
          </a:p>
          <a:p>
            <a:pPr algn="ctr"/>
            <a:r>
              <a:rPr lang="en-US" dirty="0" smtClean="0"/>
              <a:t>of nodes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598" y="3131794"/>
            <a:ext cx="14333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</a:t>
            </a:r>
          </a:p>
          <a:p>
            <a:pPr algn="ctr"/>
            <a:r>
              <a:rPr lang="en-US" dirty="0" smtClean="0"/>
              <a:t>of cores</a:t>
            </a:r>
          </a:p>
          <a:p>
            <a:pPr algn="ctr"/>
            <a:r>
              <a:rPr lang="en-US" dirty="0" smtClean="0"/>
              <a:t>per node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721" y="3131794"/>
            <a:ext cx="13479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Machine</a:t>
            </a:r>
          </a:p>
          <a:p>
            <a:pPr algn="ctr"/>
            <a:r>
              <a:rPr lang="en-US" dirty="0" smtClean="0"/>
              <a:t>“charge</a:t>
            </a:r>
          </a:p>
          <a:p>
            <a:pPr algn="ctr"/>
            <a:r>
              <a:rPr lang="en-US" dirty="0" smtClean="0"/>
              <a:t>factor”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3710" y="3131794"/>
            <a:ext cx="150554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of</a:t>
            </a:r>
          </a:p>
          <a:p>
            <a:pPr algn="ctr"/>
            <a:r>
              <a:rPr lang="en-US" dirty="0" smtClean="0"/>
              <a:t>service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7996" y="35038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7592" y="3510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590" y="34874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2989" y="34792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3721" y="4438177"/>
            <a:ext cx="134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Cori=2.5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Edison=</a:t>
            </a:r>
            <a:r>
              <a:rPr lang="en-US" sz="1800" dirty="0" smtClean="0">
                <a:solidFill>
                  <a:srgbClr val="0000FF"/>
                </a:solidFill>
              </a:rPr>
              <a:t>2.0</a:t>
            </a:r>
          </a:p>
          <a:p>
            <a:r>
              <a:rPr lang="en-US" sz="1800" dirty="0" err="1" smtClean="0">
                <a:solidFill>
                  <a:srgbClr val="0000FF"/>
                </a:solidFill>
              </a:rPr>
              <a:t>Denovo</a:t>
            </a:r>
            <a:r>
              <a:rPr lang="en-US" sz="1800" dirty="0" smtClean="0">
                <a:solidFill>
                  <a:srgbClr val="0000FF"/>
                </a:solidFill>
              </a:rPr>
              <a:t>=0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222" y="4394378"/>
            <a:ext cx="126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increases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job priority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7893" y="3124240"/>
            <a:ext cx="11595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Wall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  <a:p>
            <a:pPr algn="ctr"/>
            <a:r>
              <a:rPr lang="en-US" dirty="0" smtClean="0"/>
              <a:t>(hours)</a:t>
            </a:r>
          </a:p>
        </p:txBody>
      </p:sp>
    </p:spTree>
    <p:extLst>
      <p:ext uri="{BB962C8B-B14F-4D97-AF65-F5344CB8AC3E}">
        <p14:creationId xmlns:p14="http://schemas.microsoft.com/office/powerpoint/2010/main" val="164071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</a:t>
            </a:r>
            <a:r>
              <a:rPr lang="en-US" dirty="0" err="1" smtClean="0"/>
              <a:t>Slurm</a:t>
            </a:r>
            <a:r>
              <a:rPr lang="en-US" dirty="0" smtClean="0"/>
              <a:t> </a:t>
            </a: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362244" cy="51488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sbatch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Functionally, similar to “</a:t>
            </a:r>
            <a:r>
              <a:rPr lang="en-US" dirty="0" err="1" smtClean="0"/>
              <a:t>qsub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Submit a script to the scheduler, to run on a new compute allocation</a:t>
            </a:r>
          </a:p>
          <a:p>
            <a:pPr lvl="1"/>
            <a:r>
              <a:rPr lang="en-US" dirty="0" smtClean="0"/>
              <a:t>Can put resource requests on the </a:t>
            </a:r>
            <a:r>
              <a:rPr lang="en-US" dirty="0" err="1" smtClean="0"/>
              <a:t>sbatch</a:t>
            </a:r>
            <a:r>
              <a:rPr lang="en-US" dirty="0" smtClean="0"/>
              <a:t> command line, or in script headers</a:t>
            </a:r>
          </a:p>
          <a:p>
            <a:pPr lvl="1"/>
            <a:r>
              <a:rPr lang="en-US" dirty="0" smtClean="0"/>
              <a:t>MUST specify CPU type on Cori with “</a:t>
            </a:r>
            <a:r>
              <a:rPr lang="mr-IN" dirty="0" smtClean="0"/>
              <a:t>–</a:t>
            </a:r>
            <a:r>
              <a:rPr lang="en-US" dirty="0" smtClean="0"/>
              <a:t>C </a:t>
            </a:r>
            <a:r>
              <a:rPr lang="en-US" dirty="0" err="1" smtClean="0"/>
              <a:t>haswell</a:t>
            </a:r>
            <a:r>
              <a:rPr lang="en-US" dirty="0" smtClean="0"/>
              <a:t>” or “</a:t>
            </a:r>
            <a:r>
              <a:rPr lang="mr-IN" dirty="0" smtClean="0"/>
              <a:t>–</a:t>
            </a:r>
            <a:r>
              <a:rPr lang="en-US" dirty="0" smtClean="0"/>
              <a:t>C </a:t>
            </a:r>
            <a:r>
              <a:rPr lang="en-US" dirty="0" err="1" smtClean="0"/>
              <a:t>knl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Default = 1 node, “regular” partition, “normal” </a:t>
            </a:r>
            <a:r>
              <a:rPr lang="en-US" dirty="0" err="1" smtClean="0"/>
              <a:t>qos</a:t>
            </a:r>
            <a:r>
              <a:rPr lang="en-US" dirty="0" smtClean="0"/>
              <a:t>, for 30 min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#!/bin/bash -l</a:t>
            </a:r>
            <a:endParaRPr lang="en-US" sz="1600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--</a:t>
            </a:r>
            <a:r>
              <a:rPr lang="en-US" sz="1600" dirty="0" err="1" smtClean="0">
                <a:latin typeface="Courier"/>
                <a:cs typeface="Courier"/>
              </a:rPr>
              <a:t>qos</a:t>
            </a:r>
            <a:r>
              <a:rPr lang="en-US" sz="1600" dirty="0" smtClean="0">
                <a:latin typeface="Courier"/>
                <a:cs typeface="Courier"/>
              </a:rPr>
              <a:t>=jgi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</a:t>
            </a:r>
            <a:r>
              <a:rPr lang="mr-IN" sz="1600" dirty="0" smtClean="0">
                <a:latin typeface="Courier"/>
                <a:cs typeface="Courier"/>
              </a:rPr>
              <a:t>–</a:t>
            </a:r>
            <a:r>
              <a:rPr lang="en-US" sz="1600" dirty="0" smtClean="0">
                <a:latin typeface="Courier"/>
                <a:cs typeface="Courier"/>
              </a:rPr>
              <a:t>A </a:t>
            </a:r>
            <a:r>
              <a:rPr lang="en-US" sz="1600" dirty="0" err="1" smtClean="0">
                <a:latin typeface="Courier"/>
                <a:cs typeface="Courier"/>
              </a:rPr>
              <a:t>fungalp</a:t>
            </a:r>
            <a:endParaRPr lang="en-US" sz="1600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</a:t>
            </a:r>
            <a:r>
              <a:rPr lang="mr-IN" sz="1600" dirty="0" smtClean="0">
                <a:latin typeface="Courier"/>
                <a:cs typeface="Courier"/>
              </a:rPr>
              <a:t>–</a:t>
            </a:r>
            <a:r>
              <a:rPr lang="en-US" sz="1600" dirty="0" smtClean="0">
                <a:latin typeface="Courier"/>
                <a:cs typeface="Courier"/>
              </a:rPr>
              <a:t>C </a:t>
            </a:r>
            <a:r>
              <a:rPr lang="en-US" sz="1600" dirty="0" err="1" smtClean="0">
                <a:latin typeface="Courier"/>
                <a:cs typeface="Courier"/>
              </a:rPr>
              <a:t>haswell</a:t>
            </a:r>
            <a:endParaRPr lang="en-US" sz="1600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"/>
                <a:cs typeface="Courier"/>
              </a:rPr>
              <a:t>#SBATCH </a:t>
            </a:r>
            <a:r>
              <a:rPr lang="mr-IN" sz="1600" dirty="0">
                <a:latin typeface="Courier"/>
                <a:cs typeface="Courier"/>
              </a:rPr>
              <a:t>–</a:t>
            </a:r>
            <a:r>
              <a:rPr lang="en-US" sz="1600" dirty="0">
                <a:latin typeface="Courier"/>
                <a:cs typeface="Courier"/>
              </a:rPr>
              <a:t>N </a:t>
            </a:r>
            <a:r>
              <a:rPr lang="en-US" sz="1600" dirty="0" smtClean="0">
                <a:latin typeface="Courier"/>
                <a:cs typeface="Courier"/>
              </a:rPr>
              <a:t>10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#SBATCH --time=00:30:00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module load python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python </a:t>
            </a:r>
            <a:r>
              <a:rPr lang="en-US" sz="1600" dirty="0" err="1" smtClean="0">
                <a:latin typeface="Courier"/>
                <a:cs typeface="Courier"/>
              </a:rPr>
              <a:t>my_multinode_script.py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4258" y="4809551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8487" y="4471248"/>
            <a:ext cx="358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urier"/>
                <a:cs typeface="Courier"/>
              </a:rPr>
              <a:t>$ </a:t>
            </a:r>
            <a:r>
              <a:rPr lang="en-US" sz="1800" dirty="0" err="1" smtClean="0">
                <a:latin typeface="Courier"/>
                <a:cs typeface="Courier"/>
              </a:rPr>
              <a:t>sbatch</a:t>
            </a:r>
            <a:r>
              <a:rPr lang="en-US" sz="1800" dirty="0" smtClean="0">
                <a:latin typeface="Courier"/>
                <a:cs typeface="Courier"/>
              </a:rPr>
              <a:t> --</a:t>
            </a:r>
            <a:r>
              <a:rPr lang="en-US" sz="1800" dirty="0" err="1" smtClean="0">
                <a:latin typeface="Courier"/>
                <a:cs typeface="Courier"/>
              </a:rPr>
              <a:t>qos</a:t>
            </a:r>
            <a:r>
              <a:rPr lang="en-US" sz="1800" dirty="0" smtClean="0">
                <a:latin typeface="Courier"/>
                <a:cs typeface="Courier"/>
              </a:rPr>
              <a:t>=jgi </a:t>
            </a:r>
            <a:r>
              <a:rPr lang="mr-IN" sz="1800" dirty="0" smtClean="0">
                <a:latin typeface="Courier"/>
                <a:cs typeface="Courier"/>
              </a:rPr>
              <a:t>–</a:t>
            </a:r>
            <a:r>
              <a:rPr lang="en-US" sz="1800" dirty="0" smtClean="0">
                <a:latin typeface="Courier"/>
                <a:cs typeface="Courier"/>
              </a:rPr>
              <a:t>A \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fungalp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mr-IN" sz="1800" dirty="0" smtClean="0">
                <a:latin typeface="Courier"/>
                <a:cs typeface="Courier"/>
              </a:rPr>
              <a:t>–</a:t>
            </a:r>
            <a:r>
              <a:rPr lang="en-US" sz="1800" dirty="0" smtClean="0">
                <a:latin typeface="Courier"/>
                <a:cs typeface="Courier"/>
              </a:rPr>
              <a:t>C </a:t>
            </a:r>
            <a:r>
              <a:rPr lang="en-US" sz="1800" dirty="0" err="1" smtClean="0">
                <a:latin typeface="Courier"/>
                <a:cs typeface="Courier"/>
              </a:rPr>
              <a:t>haswell</a:t>
            </a:r>
            <a:r>
              <a:rPr lang="en-US" sz="1800" dirty="0" smtClean="0">
                <a:latin typeface="Courier"/>
                <a:cs typeface="Courier"/>
              </a:rPr>
              <a:t> \ </a:t>
            </a:r>
          </a:p>
          <a:p>
            <a:r>
              <a:rPr lang="mr-IN" sz="1800" dirty="0" smtClean="0">
                <a:latin typeface="Courier"/>
                <a:cs typeface="Courier"/>
              </a:rPr>
              <a:t>–</a:t>
            </a:r>
            <a:r>
              <a:rPr lang="en-US" sz="1800" dirty="0" smtClean="0">
                <a:latin typeface="Courier"/>
                <a:cs typeface="Courier"/>
              </a:rPr>
              <a:t>N 10 --time=00:30:00 \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myscript.sh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49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</a:t>
            </a:r>
            <a:r>
              <a:rPr lang="en-US" dirty="0" err="1" smtClean="0"/>
              <a:t>Slurm</a:t>
            </a:r>
            <a:r>
              <a:rPr lang="en-US" dirty="0" smtClean="0"/>
              <a:t> </a:t>
            </a: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salloc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Requests a compute allocation</a:t>
            </a:r>
          </a:p>
          <a:p>
            <a:pPr lvl="1"/>
            <a:r>
              <a:rPr lang="en-US" dirty="0" smtClean="0"/>
              <a:t>On Cori, operates similarly to the “</a:t>
            </a:r>
            <a:r>
              <a:rPr lang="en-US" dirty="0" err="1" smtClean="0"/>
              <a:t>qlogin</a:t>
            </a:r>
            <a:r>
              <a:rPr lang="en-US" dirty="0" smtClean="0"/>
              <a:t>” command</a:t>
            </a:r>
          </a:p>
          <a:p>
            <a:pPr lvl="2"/>
            <a:r>
              <a:rPr lang="en-US" dirty="0" smtClean="0"/>
              <a:t>Will automatically </a:t>
            </a:r>
            <a:r>
              <a:rPr lang="en-US" dirty="0" err="1" smtClean="0"/>
              <a:t>ssh</a:t>
            </a:r>
            <a:r>
              <a:rPr lang="en-US" dirty="0" smtClean="0"/>
              <a:t> you into the first node granted to you</a:t>
            </a:r>
          </a:p>
          <a:p>
            <a:pPr lvl="2"/>
            <a:r>
              <a:rPr lang="en-US" dirty="0" smtClean="0"/>
              <a:t>(This is not default SLURM behavior, and doesn’t yet work this way on </a:t>
            </a:r>
            <a:r>
              <a:rPr lang="en-US" dirty="0" err="1" smtClean="0"/>
              <a:t>Denovo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the same sorts of resource request as for </a:t>
            </a:r>
            <a:r>
              <a:rPr lang="en-US" dirty="0" err="1" smtClean="0"/>
              <a:t>sbatch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dirty="0" err="1" smtClean="0">
                <a:latin typeface="Courier"/>
                <a:cs typeface="Courier"/>
              </a:rPr>
              <a:t>salloc</a:t>
            </a:r>
            <a:r>
              <a:rPr lang="en-US" dirty="0" smtClean="0">
                <a:latin typeface="Courier"/>
                <a:cs typeface="Courier"/>
              </a:rPr>
              <a:t> --</a:t>
            </a:r>
            <a:r>
              <a:rPr lang="en-US" dirty="0" err="1" smtClean="0">
                <a:latin typeface="Courier"/>
                <a:cs typeface="Courier"/>
              </a:rPr>
              <a:t>qos</a:t>
            </a:r>
            <a:r>
              <a:rPr lang="en-US" dirty="0" smtClean="0">
                <a:latin typeface="Courier"/>
                <a:cs typeface="Courier"/>
              </a:rPr>
              <a:t>=jgi </a:t>
            </a:r>
            <a:r>
              <a:rPr lang="mr-IN" dirty="0" smtClean="0">
                <a:latin typeface="Courier"/>
                <a:cs typeface="Courier"/>
              </a:rPr>
              <a:t>–</a:t>
            </a:r>
            <a:r>
              <a:rPr lang="en-US" dirty="0" smtClean="0">
                <a:latin typeface="Courier"/>
                <a:cs typeface="Courier"/>
              </a:rPr>
              <a:t>A </a:t>
            </a:r>
            <a:r>
              <a:rPr lang="en-US" dirty="0" err="1" smtClean="0">
                <a:latin typeface="Courier"/>
                <a:cs typeface="Courier"/>
              </a:rPr>
              <a:t>fungalp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mr-IN" dirty="0" smtClean="0">
                <a:latin typeface="Courier"/>
                <a:cs typeface="Courier"/>
              </a:rPr>
              <a:t>–</a:t>
            </a:r>
            <a:r>
              <a:rPr lang="en-US" dirty="0" smtClean="0">
                <a:latin typeface="Courier"/>
                <a:cs typeface="Courier"/>
              </a:rPr>
              <a:t>C </a:t>
            </a:r>
            <a:r>
              <a:rPr lang="en-US" dirty="0" err="1" smtClean="0">
                <a:latin typeface="Courier"/>
                <a:cs typeface="Courier"/>
              </a:rPr>
              <a:t>haswell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</a:t>
            </a:r>
            <a:r>
              <a:rPr lang="en-US" dirty="0" err="1" smtClean="0"/>
              <a:t>Slurm</a:t>
            </a:r>
            <a:r>
              <a:rPr lang="en-US" dirty="0" smtClean="0"/>
              <a:t> </a:t>
            </a:r>
            <a:r>
              <a:rPr lang="en-US" dirty="0"/>
              <a:t>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srun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sbatched</a:t>
            </a:r>
            <a:r>
              <a:rPr lang="en-US" dirty="0" smtClean="0"/>
              <a:t> script will run on the first node of the allocation. Use “</a:t>
            </a:r>
            <a:r>
              <a:rPr lang="en-US" dirty="0" err="1" smtClean="0"/>
              <a:t>srun</a:t>
            </a:r>
            <a:r>
              <a:rPr lang="en-US" dirty="0" smtClean="0"/>
              <a:t>” within script or interactive session to run a parallel command within your allocation, usually across multiple nodes</a:t>
            </a:r>
          </a:p>
          <a:p>
            <a:pPr lvl="2"/>
            <a:r>
              <a:rPr lang="en-US" dirty="0" smtClean="0"/>
              <a:t>Similar to “</a:t>
            </a:r>
            <a:r>
              <a:rPr lang="en-US" dirty="0" err="1" smtClean="0"/>
              <a:t>mpirun</a:t>
            </a:r>
            <a:r>
              <a:rPr lang="en-US" dirty="0" smtClean="0"/>
              <a:t>” for MPI, or “</a:t>
            </a:r>
            <a:r>
              <a:rPr lang="en-US" dirty="0" err="1" smtClean="0"/>
              <a:t>aprun</a:t>
            </a:r>
            <a:r>
              <a:rPr lang="en-US" dirty="0" smtClean="0"/>
              <a:t>” in Torque/MOAB</a:t>
            </a:r>
          </a:p>
          <a:p>
            <a:pPr lvl="1"/>
            <a:r>
              <a:rPr lang="en-US" dirty="0"/>
              <a:t>No need to repeat flags in the </a:t>
            </a:r>
            <a:r>
              <a:rPr lang="en-US" dirty="0" err="1"/>
              <a:t>srun</a:t>
            </a:r>
            <a:r>
              <a:rPr lang="en-US" dirty="0"/>
              <a:t> command if already defined in SBATCH keywords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srun</a:t>
            </a:r>
            <a:r>
              <a:rPr lang="en-US" dirty="0" smtClean="0"/>
              <a:t> flags overwrite SBATCH keywords</a:t>
            </a:r>
          </a:p>
          <a:p>
            <a:pPr lvl="1"/>
            <a:r>
              <a:rPr lang="en-US" dirty="0" smtClean="0"/>
              <a:t>Unless you’re using </a:t>
            </a:r>
            <a:r>
              <a:rPr lang="en-US" dirty="0" err="1" smtClean="0"/>
              <a:t>mpi</a:t>
            </a:r>
            <a:r>
              <a:rPr lang="en-US" dirty="0" smtClean="0"/>
              <a:t>, you probably don’t need to use this in simple scripts.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Slurm</a:t>
            </a:r>
            <a:r>
              <a:rPr lang="en-US" dirty="0" smtClean="0"/>
              <a:t> </a:t>
            </a:r>
            <a:r>
              <a:rPr lang="en-US" dirty="0" smtClean="0"/>
              <a:t>Task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 arrays work similarly to UGE</a:t>
            </a:r>
          </a:p>
          <a:p>
            <a:r>
              <a:rPr lang="en-US" dirty="0" err="1" smtClean="0"/>
              <a:t>sbatch</a:t>
            </a:r>
            <a:r>
              <a:rPr lang="en-US" dirty="0" smtClean="0"/>
              <a:t> --array=1-100</a:t>
            </a:r>
          </a:p>
          <a:p>
            <a:pPr lvl="1"/>
            <a:r>
              <a:rPr lang="en-US" dirty="0" smtClean="0"/>
              <a:t>Would start a 100 task job array</a:t>
            </a:r>
          </a:p>
          <a:p>
            <a:pPr lvl="1"/>
            <a:endParaRPr lang="en-US" dirty="0"/>
          </a:p>
          <a:p>
            <a:r>
              <a:rPr lang="en-US" b="0" dirty="0"/>
              <a:t>Job arrays will have two additional environment </a:t>
            </a:r>
            <a:r>
              <a:rPr lang="en-US" b="0" dirty="0" smtClean="0"/>
              <a:t>variables set: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$SLURM_ARRAY_JOB_ID</a:t>
            </a:r>
            <a:r>
              <a:rPr lang="en-US" b="0" dirty="0"/>
              <a:t> will be set to the first job ID of </a:t>
            </a:r>
            <a:r>
              <a:rPr lang="en-US" b="0" dirty="0" smtClean="0"/>
              <a:t>the array</a:t>
            </a:r>
            <a:r>
              <a:rPr lang="en-US" b="0" dirty="0"/>
              <a:t>. </a:t>
            </a:r>
            <a:endParaRPr lang="en-US" b="0" dirty="0" smtClean="0"/>
          </a:p>
          <a:p>
            <a:pPr lvl="1"/>
            <a:r>
              <a:rPr lang="en-US" dirty="0" smtClean="0"/>
              <a:t>$SLURM_ARRAY_TASK_ID</a:t>
            </a:r>
            <a:r>
              <a:rPr lang="en-US" b="0" dirty="0"/>
              <a:t> will be set to the job array index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Slurm</a:t>
            </a:r>
            <a:r>
              <a:rPr lang="en-US" dirty="0" smtClean="0"/>
              <a:t> considerations in converting your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software modules you use available?</a:t>
            </a:r>
          </a:p>
          <a:p>
            <a:pPr lvl="1"/>
            <a:r>
              <a:rPr lang="en-US" dirty="0" smtClean="0"/>
              <a:t>Lots of system software and programming needs are</a:t>
            </a:r>
          </a:p>
          <a:p>
            <a:pPr lvl="1"/>
            <a:r>
              <a:rPr lang="en-US" dirty="0" smtClean="0"/>
              <a:t>If not, and it’s bioinformatics, can you replace them?</a:t>
            </a:r>
          </a:p>
          <a:p>
            <a:pPr lvl="2"/>
            <a:r>
              <a:rPr lang="en-US" dirty="0" smtClean="0"/>
              <a:t>Containers (</a:t>
            </a:r>
            <a:r>
              <a:rPr lang="en-US" dirty="0" err="1" smtClean="0"/>
              <a:t>Docker</a:t>
            </a:r>
            <a:r>
              <a:rPr lang="en-US" dirty="0" smtClean="0"/>
              <a:t>/Shifter)</a:t>
            </a:r>
          </a:p>
          <a:p>
            <a:pPr lvl="2"/>
            <a:r>
              <a:rPr lang="en-US" dirty="0" smtClean="0"/>
              <a:t>Anaconda</a:t>
            </a:r>
          </a:p>
          <a:p>
            <a:pPr lvl="2"/>
            <a:r>
              <a:rPr lang="en-US" dirty="0" smtClean="0"/>
              <a:t>Compile and maintain your own copy</a:t>
            </a:r>
          </a:p>
          <a:p>
            <a:pPr lvl="3"/>
            <a:r>
              <a:rPr lang="en-US" dirty="0" smtClean="0"/>
              <a:t>Is there an upgrade you should adapt to?</a:t>
            </a:r>
          </a:p>
          <a:p>
            <a:pPr lvl="2"/>
            <a:r>
              <a:rPr lang="en-US" dirty="0" smtClean="0"/>
              <a:t>Ask a consultant to install a module</a:t>
            </a:r>
          </a:p>
          <a:p>
            <a:pPr lvl="3"/>
            <a:r>
              <a:rPr lang="en-US" dirty="0" smtClean="0"/>
              <a:t>Must be widely used throughout JGI</a:t>
            </a:r>
          </a:p>
          <a:p>
            <a:pPr lvl="3"/>
            <a:r>
              <a:rPr lang="en-US" dirty="0" smtClean="0"/>
              <a:t>Need a compelling case for why it should be a module</a:t>
            </a:r>
          </a:p>
          <a:p>
            <a:pPr lvl="3"/>
            <a:r>
              <a:rPr lang="en-US" dirty="0" smtClean="0"/>
              <a:t>Which system(s) does the module need to be on?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</a:t>
            </a:r>
            <a:r>
              <a:rPr lang="en-US" dirty="0" err="1"/>
              <a:t>Slurm</a:t>
            </a:r>
            <a:r>
              <a:rPr lang="en-US" dirty="0"/>
              <a:t> considerations in converting your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I/O? Many jobs utilizing the same files?</a:t>
            </a:r>
          </a:p>
          <a:p>
            <a:pPr lvl="1"/>
            <a:r>
              <a:rPr lang="en-US" dirty="0" smtClean="0"/>
              <a:t>Consider using the Burst Buffer on Cori</a:t>
            </a:r>
          </a:p>
          <a:p>
            <a:pPr lvl="1"/>
            <a:r>
              <a:rPr lang="en-US" dirty="0" smtClean="0"/>
              <a:t>Persistent BB options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ie</a:t>
            </a:r>
            <a:r>
              <a:rPr lang="en-US" dirty="0" smtClean="0"/>
              <a:t> Blast databases</a:t>
            </a:r>
          </a:p>
          <a:p>
            <a:r>
              <a:rPr lang="en-US" dirty="0" smtClean="0"/>
              <a:t>Using a pipeline with threading variability?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 mostly single-threaded operations, but maybe with  multithreaded operations mixed in</a:t>
            </a:r>
          </a:p>
          <a:p>
            <a:pPr lvl="1"/>
            <a:r>
              <a:rPr lang="en-US" dirty="0" smtClean="0"/>
              <a:t>Consider a workflow manager</a:t>
            </a:r>
          </a:p>
          <a:p>
            <a:pPr lvl="2"/>
            <a:r>
              <a:rPr lang="en-US" dirty="0" smtClean="0"/>
              <a:t>Avoid getting charged for idle CPUs!</a:t>
            </a:r>
          </a:p>
          <a:p>
            <a:r>
              <a:rPr lang="en-US" dirty="0" smtClean="0"/>
              <a:t>Long run times? (3-day limit on Cori JGI 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err="1" smtClean="0"/>
              <a:t>Denovo</a:t>
            </a:r>
            <a:r>
              <a:rPr lang="en-US" dirty="0" smtClean="0"/>
              <a:t> will have longer runtime limit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convert this to </a:t>
            </a:r>
            <a:r>
              <a:rPr lang="en-US" dirty="0" err="1" smtClean="0"/>
              <a:t>Slurm</a:t>
            </a:r>
            <a:r>
              <a:rPr lang="en-US" dirty="0" smtClean="0"/>
              <a:t> on Cori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#!/bin/bash </a:t>
            </a:r>
            <a:r>
              <a:rPr lang="mr-IN" sz="2000" dirty="0" smtClean="0">
                <a:latin typeface="Courier"/>
                <a:cs typeface="Courier"/>
              </a:rPr>
              <a:t>–</a:t>
            </a:r>
            <a:r>
              <a:rPr lang="en-US" sz="2000" dirty="0" smtClean="0">
                <a:latin typeface="Courier"/>
                <a:cs typeface="Courier"/>
              </a:rPr>
              <a:t>l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#$ -</a:t>
            </a:r>
            <a:r>
              <a:rPr lang="en-US" sz="2000" dirty="0" err="1" smtClean="0">
                <a:latin typeface="Courier"/>
                <a:cs typeface="Courier"/>
              </a:rPr>
              <a:t>pe</a:t>
            </a:r>
            <a:r>
              <a:rPr lang="en-US" sz="2000" dirty="0" smtClean="0">
                <a:latin typeface="Courier"/>
                <a:cs typeface="Courier"/>
              </a:rPr>
              <a:t> pe_8 8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#$ -l </a:t>
            </a:r>
            <a:r>
              <a:rPr lang="en-US" sz="2000" dirty="0" err="1" smtClean="0">
                <a:latin typeface="Courier"/>
                <a:cs typeface="Courier"/>
              </a:rPr>
              <a:t>h_rt</a:t>
            </a:r>
            <a:r>
              <a:rPr lang="en-US" sz="2000" dirty="0" smtClean="0">
                <a:latin typeface="Courier"/>
                <a:cs typeface="Courier"/>
              </a:rPr>
              <a:t>=10:00:00 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#$ -t 1-1000:1</a:t>
            </a:r>
            <a:endParaRPr lang="en-US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#$ -l </a:t>
            </a:r>
            <a:r>
              <a:rPr lang="en-US" sz="2000" dirty="0" err="1" smtClean="0">
                <a:latin typeface="Courier"/>
                <a:cs typeface="Courier"/>
              </a:rPr>
              <a:t>ram.c</a:t>
            </a:r>
            <a:r>
              <a:rPr lang="en-US" sz="2000" dirty="0" smtClean="0">
                <a:latin typeface="Courier"/>
                <a:cs typeface="Courier"/>
              </a:rPr>
              <a:t>=4G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#$ -</a:t>
            </a:r>
            <a:r>
              <a:rPr lang="en-US" sz="2000" dirty="0" err="1" smtClean="0">
                <a:latin typeface="Courier"/>
                <a:cs typeface="Courier"/>
              </a:rPr>
              <a:t>cwd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#$ -</a:t>
            </a:r>
            <a:r>
              <a:rPr lang="en-US" sz="2000" dirty="0" err="1">
                <a:latin typeface="Courier"/>
                <a:cs typeface="Courier"/>
              </a:rPr>
              <a:t>tc</a:t>
            </a:r>
            <a:r>
              <a:rPr lang="en-US" sz="2000" dirty="0">
                <a:latin typeface="Courier"/>
                <a:cs typeface="Courier"/>
              </a:rPr>
              <a:t> 10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module load blast+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module load python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"/>
                <a:cs typeface="Courier"/>
              </a:rPr>
              <a:t>blastp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mr-IN" sz="2000" dirty="0" smtClean="0">
                <a:latin typeface="Courier"/>
                <a:cs typeface="Courier"/>
              </a:rPr>
              <a:t>–</a:t>
            </a:r>
            <a:r>
              <a:rPr lang="en-US" sz="2000" dirty="0" smtClean="0">
                <a:latin typeface="Courier"/>
                <a:cs typeface="Courier"/>
              </a:rPr>
              <a:t>query $BSCRATCH/inputs/$</a:t>
            </a:r>
            <a:r>
              <a:rPr lang="en-US" sz="2000" dirty="0" err="1" smtClean="0">
                <a:latin typeface="Courier"/>
                <a:cs typeface="Courier"/>
              </a:rPr>
              <a:t>SGE_TASK_ID.faa</a:t>
            </a:r>
            <a:r>
              <a:rPr lang="en-US" sz="2000" dirty="0" smtClean="0">
                <a:latin typeface="Courier"/>
                <a:cs typeface="Courier"/>
              </a:rPr>
              <a:t> \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-</a:t>
            </a:r>
            <a:r>
              <a:rPr lang="en-US" sz="2000" dirty="0" err="1" smtClean="0">
                <a:latin typeface="Courier"/>
                <a:cs typeface="Courier"/>
              </a:rPr>
              <a:t>db</a:t>
            </a:r>
            <a:r>
              <a:rPr lang="en-US" sz="2000" dirty="0" smtClean="0">
                <a:latin typeface="Courier"/>
                <a:cs typeface="Courier"/>
              </a:rPr>
              <a:t> /global/</a:t>
            </a:r>
            <a:r>
              <a:rPr lang="en-US" sz="2000" dirty="0" err="1" smtClean="0">
                <a:latin typeface="Courier"/>
                <a:cs typeface="Courier"/>
              </a:rPr>
              <a:t>dna</a:t>
            </a:r>
            <a:r>
              <a:rPr lang="en-US" sz="2000" dirty="0" smtClean="0">
                <a:latin typeface="Courier"/>
                <a:cs typeface="Courier"/>
              </a:rPr>
              <a:t>/somewhere/</a:t>
            </a:r>
            <a:r>
              <a:rPr lang="en-US" sz="2000" dirty="0" err="1" smtClean="0">
                <a:latin typeface="Courier"/>
                <a:cs typeface="Courier"/>
              </a:rPr>
              <a:t>mydb</a:t>
            </a:r>
            <a:r>
              <a:rPr lang="en-US" sz="2000" dirty="0" smtClean="0">
                <a:latin typeface="Courier"/>
                <a:cs typeface="Courier"/>
              </a:rPr>
              <a:t> \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-out $BSCRATCH/outputs/$</a:t>
            </a:r>
            <a:r>
              <a:rPr lang="en-US" sz="2000" dirty="0" err="1" smtClean="0">
                <a:latin typeface="Courier"/>
                <a:cs typeface="Courier"/>
              </a:rPr>
              <a:t>SGE_TASK_ID.out</a:t>
            </a:r>
            <a:r>
              <a:rPr lang="en-US" sz="2000" dirty="0" smtClean="0">
                <a:latin typeface="Courier"/>
                <a:cs typeface="Courier"/>
              </a:rPr>
              <a:t> \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-</a:t>
            </a:r>
            <a:r>
              <a:rPr lang="en-US" sz="2000" dirty="0" err="1" smtClean="0">
                <a:latin typeface="Courier"/>
                <a:cs typeface="Courier"/>
              </a:rPr>
              <a:t>num_threads</a:t>
            </a:r>
            <a:r>
              <a:rPr lang="en-US" sz="2000" dirty="0" smtClean="0">
                <a:latin typeface="Courier"/>
                <a:cs typeface="Courier"/>
              </a:rPr>
              <a:t> 8 </a:t>
            </a:r>
            <a:r>
              <a:rPr lang="mr-IN" sz="2000" dirty="0" smtClean="0">
                <a:latin typeface="Courier"/>
                <a:cs typeface="Courier"/>
              </a:rPr>
              <a:t>–</a:t>
            </a:r>
            <a:r>
              <a:rPr lang="en-US" sz="2000" dirty="0" err="1" smtClean="0">
                <a:latin typeface="Courier"/>
                <a:cs typeface="Courier"/>
              </a:rPr>
              <a:t>outfmt</a:t>
            </a:r>
            <a:r>
              <a:rPr lang="en-US" sz="2000" dirty="0" smtClean="0">
                <a:latin typeface="Courier"/>
                <a:cs typeface="Courier"/>
              </a:rPr>
              <a:t> 6 </a:t>
            </a:r>
            <a:r>
              <a:rPr lang="mr-IN" sz="2000" dirty="0" smtClean="0">
                <a:latin typeface="Courier"/>
                <a:cs typeface="Courier"/>
              </a:rPr>
              <a:t>–</a:t>
            </a:r>
            <a:r>
              <a:rPr lang="en-US" sz="2000" dirty="0" err="1" smtClean="0">
                <a:latin typeface="Courier"/>
                <a:cs typeface="Courier"/>
              </a:rPr>
              <a:t>evalue</a:t>
            </a:r>
            <a:r>
              <a:rPr lang="en-US" sz="2000" dirty="0" smtClean="0">
                <a:latin typeface="Courier"/>
                <a:cs typeface="Courier"/>
              </a:rPr>
              <a:t> 1E10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python $BSCRATCH/bin/</a:t>
            </a:r>
            <a:r>
              <a:rPr lang="en-US" sz="2000" dirty="0" err="1" smtClean="0">
                <a:latin typeface="Courier"/>
                <a:cs typeface="Courier"/>
              </a:rPr>
              <a:t>analyze_results.py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mr-IN" sz="2000" dirty="0" smtClean="0">
                <a:latin typeface="Courier"/>
                <a:cs typeface="Courier"/>
              </a:rPr>
              <a:t>–</a:t>
            </a:r>
            <a:r>
              <a:rPr lang="en-US" sz="2000" dirty="0" smtClean="0">
                <a:latin typeface="Courier"/>
                <a:cs typeface="Courier"/>
              </a:rPr>
              <a:t>in $</a:t>
            </a:r>
            <a:r>
              <a:rPr lang="en-US" sz="2000" dirty="0" err="1" smtClean="0">
                <a:latin typeface="Courier"/>
                <a:cs typeface="Courier"/>
              </a:rPr>
              <a:t>SGE_TASK_ID.out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JGI Computing at NERSC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Four HPC systems available to you:</a:t>
            </a:r>
          </a:p>
          <a:p>
            <a:pPr lvl="1"/>
            <a:r>
              <a:rPr lang="en-US" b="1" dirty="0" smtClean="0"/>
              <a:t>Genepool</a:t>
            </a:r>
          </a:p>
          <a:p>
            <a:pPr lvl="1"/>
            <a:r>
              <a:rPr lang="en-US" b="1" dirty="0" err="1" smtClean="0"/>
              <a:t>Denovo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test cluster for next version of Genepool</a:t>
            </a:r>
          </a:p>
          <a:p>
            <a:pPr lvl="2"/>
            <a:r>
              <a:rPr lang="en-US" dirty="0" smtClean="0"/>
              <a:t>Genepool hardware with newer OS, SLURM, Shifter</a:t>
            </a:r>
          </a:p>
          <a:p>
            <a:pPr lvl="2"/>
            <a:r>
              <a:rPr lang="en-US" dirty="0" smtClean="0"/>
              <a:t>Currently 2 login nodes + 6 compute nodes</a:t>
            </a:r>
          </a:p>
          <a:p>
            <a:pPr lvl="1"/>
            <a:r>
              <a:rPr lang="en-US" b="1" dirty="0" smtClean="0"/>
              <a:t>Edison</a:t>
            </a:r>
          </a:p>
          <a:p>
            <a:pPr lvl="2"/>
            <a:r>
              <a:rPr lang="en-US" dirty="0" smtClean="0"/>
              <a:t>Large system, fairly reliable, but system is aging</a:t>
            </a:r>
          </a:p>
          <a:p>
            <a:pPr lvl="2"/>
            <a:r>
              <a:rPr lang="en-US" dirty="0" smtClean="0"/>
              <a:t>Jobs are charged, and no JGI Compute Capacity</a:t>
            </a:r>
          </a:p>
          <a:p>
            <a:pPr lvl="1"/>
            <a:r>
              <a:rPr lang="en-US" b="1" dirty="0" smtClean="0"/>
              <a:t>Cori</a:t>
            </a:r>
            <a:r>
              <a:rPr lang="en-US" dirty="0" smtClean="0"/>
              <a:t>, with multiple options:</a:t>
            </a:r>
          </a:p>
          <a:p>
            <a:pPr lvl="2"/>
            <a:r>
              <a:rPr lang="en-US" dirty="0" smtClean="0"/>
              <a:t>“Regular” Cori </a:t>
            </a:r>
            <a:r>
              <a:rPr lang="mr-IN" dirty="0" smtClean="0"/>
              <a:t>–</a:t>
            </a:r>
            <a:r>
              <a:rPr lang="en-US" dirty="0" smtClean="0"/>
              <a:t> charged like Edison</a:t>
            </a:r>
          </a:p>
          <a:p>
            <a:pPr lvl="3"/>
            <a:r>
              <a:rPr lang="en-US" dirty="0" smtClean="0"/>
              <a:t>9688 68-core 96GB Knight’s Landing (KNL) nodes</a:t>
            </a:r>
          </a:p>
          <a:p>
            <a:pPr lvl="3"/>
            <a:r>
              <a:rPr lang="en-US" dirty="0" smtClean="0"/>
              <a:t>2388 32-core 128GB </a:t>
            </a:r>
            <a:r>
              <a:rPr lang="en-US" dirty="0" err="1" smtClean="0"/>
              <a:t>Haswell</a:t>
            </a:r>
            <a:r>
              <a:rPr lang="en-US" dirty="0" smtClean="0"/>
              <a:t> nodes</a:t>
            </a:r>
          </a:p>
          <a:p>
            <a:pPr lvl="2"/>
            <a:r>
              <a:rPr lang="en-US" dirty="0" smtClean="0"/>
              <a:t>JGI Cori Compute Capacity </a:t>
            </a:r>
            <a:r>
              <a:rPr lang="mr-IN" dirty="0" smtClean="0"/>
              <a:t>–</a:t>
            </a:r>
            <a:r>
              <a:rPr lang="en-US" dirty="0" smtClean="0"/>
              <a:t> charged to special JGI repos</a:t>
            </a:r>
          </a:p>
          <a:p>
            <a:pPr lvl="3"/>
            <a:r>
              <a:rPr lang="en-US" dirty="0" smtClean="0"/>
              <a:t>192 </a:t>
            </a:r>
            <a:r>
              <a:rPr lang="en-US" dirty="0" err="1" smtClean="0"/>
              <a:t>Haswell</a:t>
            </a:r>
            <a:r>
              <a:rPr lang="en-US" dirty="0" smtClean="0"/>
              <a:t>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83335" y="5145667"/>
            <a:ext cx="3943155" cy="247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76529" y="3497609"/>
            <a:ext cx="7403118" cy="7755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39760" y="5650681"/>
            <a:ext cx="2172262" cy="247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Construction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21171" y="5650681"/>
            <a:ext cx="1265987" cy="247647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Deployment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flipV="1">
            <a:off x="5545667" y="1972306"/>
            <a:ext cx="296333" cy="117122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73006" y="1970621"/>
            <a:ext cx="1904925" cy="1183284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1775042" y="2114924"/>
            <a:ext cx="1702888" cy="1038981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6012" y="1970621"/>
            <a:ext cx="2055588" cy="1183284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Timeline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P</a:t>
            </a:r>
            <a:r>
              <a:rPr lang="en-US" dirty="0" smtClean="0"/>
              <a:t>ictures</a:t>
            </a:r>
            <a:br>
              <a:rPr lang="en-US" dirty="0" smtClean="0"/>
            </a:br>
            <a:r>
              <a:rPr lang="en-US" dirty="0" smtClean="0"/>
              <a:t>(all of this is subject to change!)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511494" y="2201333"/>
            <a:ext cx="118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Mendel</a:t>
            </a:r>
          </a:p>
          <a:p>
            <a:pPr algn="ctr"/>
            <a:r>
              <a:rPr lang="en-US" sz="1800" dirty="0" smtClean="0"/>
              <a:t>Hardware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796" y="3485380"/>
            <a:ext cx="60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Cori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699" y="5081779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Edison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23" y="5578039"/>
            <a:ext cx="119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NERSC-9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8259" y="1270163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7859" y="1278260"/>
            <a:ext cx="113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Jan 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939" y="129269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Mar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6215" y="129269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2020ish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2778" y="2017889"/>
            <a:ext cx="1074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Genepool</a:t>
            </a:r>
          </a:p>
          <a:p>
            <a:r>
              <a:rPr lang="en-US" sz="1600" dirty="0" smtClean="0"/>
              <a:t>(UGE)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31232" y="2554111"/>
            <a:ext cx="8918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FFFFFF"/>
                </a:solidFill>
              </a:rPr>
              <a:t>Denovo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dirty="0" err="1" smtClean="0">
                <a:solidFill>
                  <a:srgbClr val="FFFFFF"/>
                </a:solidFill>
              </a:rPr>
              <a:t>Slurm</a:t>
            </a:r>
            <a:r>
              <a:rPr lang="en-US" sz="1600" dirty="0" smtClean="0">
                <a:solidFill>
                  <a:srgbClr val="FFFFFF"/>
                </a:solidFill>
              </a:rPr>
              <a:t>)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6301" y="1972165"/>
            <a:ext cx="2129213" cy="247647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0760" y="1838919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2000" y="1942353"/>
            <a:ext cx="187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High memory pool?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02942" y="2540000"/>
            <a:ext cx="15418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Mendel goes</a:t>
            </a:r>
          </a:p>
          <a:p>
            <a:r>
              <a:rPr lang="en-US" sz="1600" dirty="0" smtClean="0"/>
              <a:t>out of warranty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93317" y="2971194"/>
            <a:ext cx="677742" cy="181393"/>
          </a:xfrm>
          <a:prstGeom prst="rect">
            <a:avLst/>
          </a:prstGeom>
          <a:solidFill>
            <a:srgbClr val="4FA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71383" y="4162543"/>
            <a:ext cx="1904872" cy="247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Early testing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80444" y="1651000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63099" y="4160442"/>
            <a:ext cx="5516859" cy="2476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79178" y="1662270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1444" y="4134415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Production </a:t>
            </a:r>
            <a:r>
              <a:rPr lang="en-US" sz="1400" dirty="0" smtClean="0">
                <a:solidFill>
                  <a:srgbClr val="FFFFFF"/>
                </a:solidFill>
              </a:rPr>
              <a:t>availability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9177" y="3959416"/>
            <a:ext cx="13478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JGI compute </a:t>
            </a:r>
          </a:p>
          <a:p>
            <a:pPr algn="r"/>
            <a:r>
              <a:rPr lang="en-US" sz="1600" dirty="0" smtClean="0"/>
              <a:t>capacity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88556" y="4405643"/>
            <a:ext cx="4589928" cy="2933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35478" y="4370909"/>
            <a:ext cx="187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memory pool?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36670" y="1673541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7640" y="1667171"/>
            <a:ext cx="0" cy="4275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</a:t>
            </a:r>
            <a:r>
              <a:rPr lang="en-US" dirty="0" err="1" smtClean="0"/>
              <a:t>Denovo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 a small test cluster</a:t>
            </a:r>
          </a:p>
          <a:p>
            <a:pPr lvl="1"/>
            <a:r>
              <a:rPr lang="en-US" dirty="0" err="1" smtClean="0"/>
              <a:t>OpenSUSE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SLURM, Shifter available</a:t>
            </a:r>
          </a:p>
          <a:p>
            <a:pPr lvl="1"/>
            <a:r>
              <a:rPr lang="en-US" dirty="0" smtClean="0"/>
              <a:t>Some software modules available</a:t>
            </a:r>
          </a:p>
          <a:p>
            <a:r>
              <a:rPr lang="en-US" dirty="0" smtClean="0"/>
              <a:t>Intention was to migrate Genepool to </a:t>
            </a:r>
            <a:r>
              <a:rPr lang="en-US" dirty="0" err="1" smtClean="0"/>
              <a:t>Denovo</a:t>
            </a:r>
            <a:r>
              <a:rPr lang="en-US" dirty="0" smtClean="0"/>
              <a:t> configuration this month</a:t>
            </a:r>
          </a:p>
          <a:p>
            <a:pPr lvl="1"/>
            <a:r>
              <a:rPr lang="en-US" dirty="0" smtClean="0"/>
              <a:t>Testing revealed severe issues with system configuration</a:t>
            </a:r>
          </a:p>
          <a:p>
            <a:pPr lvl="1"/>
            <a:r>
              <a:rPr lang="en-US" dirty="0" smtClean="0"/>
              <a:t>Limited system admin support to fix those issues</a:t>
            </a:r>
          </a:p>
          <a:p>
            <a:pPr lvl="1"/>
            <a:r>
              <a:rPr lang="en-US" dirty="0" smtClean="0"/>
              <a:t>Migration delayed to end of 2017 calendar year</a:t>
            </a:r>
          </a:p>
          <a:p>
            <a:r>
              <a:rPr lang="en-US" dirty="0" smtClean="0"/>
              <a:t>Expect us to encourage more user testing again very soon!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Cori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Cori is NERSC’s flagship HPC</a:t>
            </a:r>
          </a:p>
          <a:p>
            <a:pPr lvl="1"/>
            <a:r>
              <a:rPr lang="en-US" dirty="0" smtClean="0"/>
              <a:t>Still somewhat experimental, with new KNL node types</a:t>
            </a:r>
          </a:p>
          <a:p>
            <a:pPr lvl="1"/>
            <a:r>
              <a:rPr lang="en-US" dirty="0" smtClean="0"/>
              <a:t>Challenges to system stability, optimization of scheduling</a:t>
            </a:r>
          </a:p>
          <a:p>
            <a:r>
              <a:rPr lang="en-US" dirty="0" smtClean="0"/>
              <a:t>JGI has also purchased “Cori Compute Capacity”</a:t>
            </a:r>
          </a:p>
          <a:p>
            <a:pPr lvl="1"/>
            <a:r>
              <a:rPr lang="en-US" dirty="0" smtClean="0"/>
              <a:t>192 nodes at a time reserved exclusively for JGI use</a:t>
            </a:r>
          </a:p>
          <a:p>
            <a:pPr lvl="1"/>
            <a:r>
              <a:rPr lang="en-US" dirty="0" smtClean="0"/>
              <a:t>Usage charged to special JGI repos</a:t>
            </a:r>
          </a:p>
          <a:p>
            <a:pPr lvl="1"/>
            <a:r>
              <a:rPr lang="en-US" dirty="0" smtClean="0"/>
              <a:t>Currently in early-access testing. Expecting to open in 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and Hands-On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NERSC </a:t>
            </a:r>
            <a:r>
              <a:rPr lang="en-US" dirty="0" err="1" smtClean="0"/>
              <a:t>Slurm</a:t>
            </a:r>
            <a:r>
              <a:rPr lang="en-US" dirty="0" smtClean="0"/>
              <a:t> webpages: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www.nersc.gov</a:t>
            </a:r>
            <a:r>
              <a:rPr lang="en-US" dirty="0">
                <a:hlinkClick r:id="rId2"/>
              </a:rPr>
              <a:t>/users/computational-systems/</a:t>
            </a:r>
            <a:r>
              <a:rPr lang="en-US" dirty="0" err="1">
                <a:hlinkClick r:id="rId2"/>
              </a:rPr>
              <a:t>cori</a:t>
            </a:r>
            <a:r>
              <a:rPr lang="en-US" dirty="0">
                <a:hlinkClick r:id="rId2"/>
              </a:rPr>
              <a:t>/running-jobs/</a:t>
            </a:r>
            <a:r>
              <a:rPr lang="en-US" dirty="0" err="1">
                <a:hlinkClick r:id="rId2"/>
              </a:rPr>
              <a:t>slurm</a:t>
            </a:r>
            <a:r>
              <a:rPr lang="en-US" dirty="0">
                <a:hlinkClick r:id="rId2"/>
              </a:rPr>
              <a:t>-at-</a:t>
            </a:r>
            <a:r>
              <a:rPr lang="en-US" dirty="0" err="1">
                <a:hlinkClick r:id="rId2"/>
              </a:rPr>
              <a:t>nersc</a:t>
            </a:r>
            <a:r>
              <a:rPr lang="en-US" dirty="0">
                <a:hlinkClick r:id="rId2"/>
              </a:rPr>
              <a:t>-overview/</a:t>
            </a:r>
            <a:endParaRPr lang="en-US" dirty="0"/>
          </a:p>
          <a:p>
            <a:r>
              <a:rPr lang="en-US" dirty="0" smtClean="0"/>
              <a:t>Cori </a:t>
            </a:r>
            <a:r>
              <a:rPr lang="en-US" dirty="0"/>
              <a:t>for JGI users webpage</a:t>
            </a:r>
          </a:p>
          <a:p>
            <a:pPr lvl="1"/>
            <a:r>
              <a:rPr lang="en-US" dirty="0">
                <a:hlinkClick r:id="rId3"/>
              </a:rPr>
              <a:t>https://www.nersc.gov/users/computational-systems/genepool/cori-for-jgi/</a:t>
            </a:r>
            <a:endParaRPr lang="en-US" dirty="0"/>
          </a:p>
          <a:p>
            <a:r>
              <a:rPr lang="en-US" dirty="0" smtClean="0"/>
              <a:t>Running </a:t>
            </a:r>
            <a:r>
              <a:rPr lang="en-US" dirty="0"/>
              <a:t>Jobs on Cori </a:t>
            </a:r>
          </a:p>
          <a:p>
            <a:pPr lvl="1"/>
            <a:r>
              <a:rPr lang="en-US" dirty="0">
                <a:hlinkClick r:id="rId4"/>
              </a:rPr>
              <a:t>https://www.nersc.gov/users/computational-systems/cori/running-jobs/</a:t>
            </a:r>
            <a:endParaRPr lang="en-US" dirty="0"/>
          </a:p>
          <a:p>
            <a:r>
              <a:rPr lang="en-US" dirty="0" smtClean="0"/>
              <a:t>man </a:t>
            </a:r>
            <a:r>
              <a:rPr lang="en-US" dirty="0"/>
              <a:t>pages for </a:t>
            </a:r>
            <a:r>
              <a:rPr lang="en-US" dirty="0" err="1"/>
              <a:t>slurm</a:t>
            </a:r>
            <a:r>
              <a:rPr lang="en-US" dirty="0"/>
              <a:t>, </a:t>
            </a:r>
            <a:r>
              <a:rPr lang="en-US" dirty="0" err="1"/>
              <a:t>sbatch</a:t>
            </a:r>
            <a:r>
              <a:rPr lang="en-US" dirty="0"/>
              <a:t>, </a:t>
            </a:r>
            <a:r>
              <a:rPr lang="en-US" dirty="0" err="1"/>
              <a:t>salloc</a:t>
            </a:r>
            <a:r>
              <a:rPr lang="en-US" dirty="0"/>
              <a:t>, </a:t>
            </a:r>
            <a:r>
              <a:rPr lang="en-US" dirty="0" err="1"/>
              <a:t>squeue</a:t>
            </a:r>
            <a:r>
              <a:rPr lang="en-US" dirty="0"/>
              <a:t>, </a:t>
            </a:r>
            <a:r>
              <a:rPr lang="en-US" dirty="0" err="1"/>
              <a:t>sinfo</a:t>
            </a:r>
            <a:r>
              <a:rPr lang="en-US" dirty="0"/>
              <a:t>, </a:t>
            </a:r>
            <a:r>
              <a:rPr lang="en-US" dirty="0" err="1"/>
              <a:t>sacct</a:t>
            </a:r>
            <a:r>
              <a:rPr lang="en-US" dirty="0"/>
              <a:t>, </a:t>
            </a:r>
            <a:r>
              <a:rPr lang="en-US" dirty="0" err="1"/>
              <a:t>scontrol</a:t>
            </a:r>
            <a:r>
              <a:rPr lang="en-US" dirty="0"/>
              <a:t>, </a:t>
            </a:r>
            <a:r>
              <a:rPr lang="en-US" dirty="0" err="1" smtClean="0"/>
              <a:t>scancel</a:t>
            </a:r>
            <a:r>
              <a:rPr lang="en-US" dirty="0" smtClean="0"/>
              <a:t>, etc.</a:t>
            </a:r>
          </a:p>
          <a:p>
            <a:r>
              <a:rPr lang="en-US" dirty="0" err="1"/>
              <a:t>SchedMD</a:t>
            </a:r>
            <a:r>
              <a:rPr lang="en-US" dirty="0"/>
              <a:t> web page:</a:t>
            </a:r>
          </a:p>
          <a:p>
            <a:pPr lvl="1"/>
            <a:r>
              <a:rPr lang="en-US" dirty="0">
                <a:hlinkClick r:id="rId5"/>
              </a:rPr>
              <a:t>http://www.schedmd.com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/>
              <a:t>Exercises used in a previous </a:t>
            </a:r>
            <a:r>
              <a:rPr lang="en-US" dirty="0" err="1" smtClean="0"/>
              <a:t>Slurm</a:t>
            </a:r>
            <a:r>
              <a:rPr lang="en-US" dirty="0" smtClean="0"/>
              <a:t> </a:t>
            </a:r>
            <a:r>
              <a:rPr lang="en-US" dirty="0"/>
              <a:t>training:</a:t>
            </a:r>
          </a:p>
          <a:p>
            <a:pPr lvl="1"/>
            <a:r>
              <a:rPr lang="en-US" dirty="0">
                <a:hlinkClick r:id="rId6"/>
              </a:rPr>
              <a:t>https://github.com/Wildish-LBL/SLURM-demo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http://www.nersc.gov/assets/Uploads/SLURMTraining-Oct13-2016.</a:t>
            </a:r>
            <a:r>
              <a:rPr lang="en-US" dirty="0" smtClean="0">
                <a:hlinkClick r:id="rId7"/>
              </a:rPr>
              <a:t>pptx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484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981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err="1">
                <a:hlinkClick r:id="rId3"/>
              </a:rPr>
              <a:t>slurm.schedmd.com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 err="1">
                <a:hlinkClick r:id="rId3"/>
              </a:rPr>
              <a:t>rosetta.pdf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117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941" y="1284942"/>
            <a:ext cx="81309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</a:t>
            </a:r>
            <a:r>
              <a:rPr lang="en-US" dirty="0"/>
              <a:t>=</a:t>
            </a:r>
            <a:r>
              <a:rPr lang="en-US" dirty="0" smtClean="0"/>
              <a:t> Physical space where all the hardware lives</a:t>
            </a:r>
          </a:p>
          <a:p>
            <a:r>
              <a:rPr lang="en-US" dirty="0"/>
              <a:t>	</a:t>
            </a:r>
            <a:r>
              <a:rPr lang="en-US" dirty="0" smtClean="0"/>
              <a:t>	CPU, memory, cache, networking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Core = CPU = processor </a:t>
            </a:r>
            <a:r>
              <a:rPr lang="mr-IN" dirty="0" smtClean="0"/>
              <a:t>–</a:t>
            </a:r>
            <a:r>
              <a:rPr lang="en-US" dirty="0" smtClean="0"/>
              <a:t> unit that does computation</a:t>
            </a:r>
          </a:p>
          <a:p>
            <a:endParaRPr lang="en-US" dirty="0" smtClean="0"/>
          </a:p>
          <a:p>
            <a:r>
              <a:rPr lang="en-US" dirty="0" smtClean="0"/>
              <a:t>Thread = the road that goes through the CPU</a:t>
            </a:r>
          </a:p>
          <a:p>
            <a:endParaRPr lang="en-US" dirty="0"/>
          </a:p>
          <a:p>
            <a:r>
              <a:rPr lang="en-US" dirty="0" err="1" smtClean="0"/>
              <a:t>Hyperthreading</a:t>
            </a:r>
            <a:r>
              <a:rPr lang="en-US" dirty="0"/>
              <a:t> </a:t>
            </a:r>
            <a:r>
              <a:rPr lang="en-US" dirty="0" smtClean="0"/>
              <a:t>= two (or more) roads go through the CPU</a:t>
            </a:r>
          </a:p>
          <a:p>
            <a:endParaRPr lang="en-US" dirty="0"/>
          </a:p>
          <a:p>
            <a:r>
              <a:rPr lang="en-US" dirty="0" smtClean="0"/>
              <a:t>So: A </a:t>
            </a:r>
            <a:r>
              <a:rPr lang="en-US" dirty="0" err="1" smtClean="0"/>
              <a:t>hyperthreaded</a:t>
            </a:r>
            <a:r>
              <a:rPr lang="en-US" dirty="0" smtClean="0"/>
              <a:t> 32-core node = 64 “virtual” cores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72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b="1" dirty="0"/>
              <a:t>You MUST understand how accounting works, and how your job will be charged </a:t>
            </a:r>
            <a:r>
              <a:rPr lang="en-US" sz="2800" b="1" dirty="0" smtClean="0"/>
              <a:t>before you submit your job. </a:t>
            </a:r>
          </a:p>
          <a:p>
            <a:pPr marL="742950" lvl="2" indent="-342900"/>
            <a:r>
              <a:rPr lang="en-US" sz="2300" b="1" dirty="0" smtClean="0"/>
              <a:t>Mistakes can’t be undone once a job has run!</a:t>
            </a:r>
            <a:endParaRPr lang="en-US" sz="2300" b="1" dirty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default, JGI users run </a:t>
            </a:r>
            <a:r>
              <a:rPr lang="en-US" dirty="0" smtClean="0"/>
              <a:t>on Cori and Edison under </a:t>
            </a:r>
            <a:r>
              <a:rPr lang="en-US" dirty="0"/>
              <a:t>a single repo (m342), which is shared by </a:t>
            </a:r>
            <a:r>
              <a:rPr lang="en-US" i="1" dirty="0"/>
              <a:t>all</a:t>
            </a:r>
            <a:r>
              <a:rPr lang="en-US" dirty="0"/>
              <a:t> of JGI</a:t>
            </a:r>
          </a:p>
          <a:p>
            <a:pPr lvl="1"/>
            <a:r>
              <a:rPr lang="en-US" dirty="0"/>
              <a:t>~11 million compute-hours </a:t>
            </a:r>
            <a:r>
              <a:rPr lang="en-US" dirty="0" smtClean="0"/>
              <a:t>remaining</a:t>
            </a:r>
          </a:p>
          <a:p>
            <a:pPr lvl="1"/>
            <a:r>
              <a:rPr lang="en-US" dirty="0" smtClean="0"/>
              <a:t>Most JGI users have access to this account</a:t>
            </a:r>
          </a:p>
          <a:p>
            <a:pPr lvl="1"/>
            <a:r>
              <a:rPr lang="en-US" dirty="0" smtClean="0"/>
              <a:t>It is possible for users to deplete the account!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JGI Compute Capacity uses a separate accounting system</a:t>
            </a:r>
          </a:p>
          <a:p>
            <a:pPr lvl="1"/>
            <a:r>
              <a:rPr lang="en-US" dirty="0" smtClean="0"/>
              <a:t>192 nodes set aside awaiting JGI use</a:t>
            </a:r>
          </a:p>
          <a:p>
            <a:pPr lvl="1"/>
            <a:r>
              <a:rPr lang="en-US" dirty="0" smtClean="0"/>
              <a:t>Selected with a special </a:t>
            </a:r>
            <a:r>
              <a:rPr lang="en-US" dirty="0" err="1" smtClean="0"/>
              <a:t>qos</a:t>
            </a:r>
            <a:r>
              <a:rPr lang="en-US" dirty="0" smtClean="0"/>
              <a:t> (other </a:t>
            </a:r>
            <a:r>
              <a:rPr lang="en-US" dirty="0" err="1" smtClean="0"/>
              <a:t>qos</a:t>
            </a:r>
            <a:r>
              <a:rPr lang="en-US" dirty="0" smtClean="0"/>
              <a:t>/partition settings unavailable)</a:t>
            </a:r>
          </a:p>
          <a:p>
            <a:pPr lvl="1"/>
            <a:r>
              <a:rPr lang="en-US" dirty="0" smtClean="0"/>
              <a:t>Talk to a consultant if you would like early access to this. </a:t>
            </a:r>
          </a:p>
          <a:p>
            <a:pPr lvl="1"/>
            <a:r>
              <a:rPr lang="en-US" dirty="0" smtClean="0"/>
              <a:t>Unlike Genepool, jobs are still charged. It will be possible to deplete your project’s account!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SC-template-FY11-v1">
  <a:themeElements>
    <a:clrScheme name="NERSC New Palette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114766"/>
      </a:accent1>
      <a:accent2>
        <a:srgbClr val="FF6500"/>
      </a:accent2>
      <a:accent3>
        <a:srgbClr val="FFB9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OLD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RSC 2012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NERSC40Template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NERSC-template-FY11-v1.potx</Template>
  <TotalTime>55591</TotalTime>
  <Words>1533</Words>
  <Application>Microsoft Macintosh PowerPoint</Application>
  <PresentationFormat>On-screen Show (4:3)</PresentationFormat>
  <Paragraphs>264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NERSC-template-FY11-v1</vt:lpstr>
      <vt:lpstr>BLUE</vt:lpstr>
      <vt:lpstr>GOLD</vt:lpstr>
      <vt:lpstr>NERSC 2012</vt:lpstr>
      <vt:lpstr>NERSC40Template</vt:lpstr>
      <vt:lpstr>Dan Udwary   and Tony Wildish NERSC Data Science Engagement Group August 24 and 31, 2017</vt:lpstr>
      <vt:lpstr>The State of JGI Computing at NERSC</vt:lpstr>
      <vt:lpstr>A Timeline In Pictures (all of this is subject to change!)</vt:lpstr>
      <vt:lpstr>The State of Denovo</vt:lpstr>
      <vt:lpstr>The State of Cori</vt:lpstr>
      <vt:lpstr>Documentation and Hands-On</vt:lpstr>
      <vt:lpstr>PowerPoint Presentation</vt:lpstr>
      <vt:lpstr>Some terminology</vt:lpstr>
      <vt:lpstr>Job Charging</vt:lpstr>
      <vt:lpstr>UGE Scheduling vs Slurm Scheduling</vt:lpstr>
      <vt:lpstr>Slurm submission requirements</vt:lpstr>
      <vt:lpstr>Charge Calculations</vt:lpstr>
      <vt:lpstr>The Key Slurm Commands</vt:lpstr>
      <vt:lpstr>The Key Slurm Commands</vt:lpstr>
      <vt:lpstr>The Key Slurm Commands</vt:lpstr>
      <vt:lpstr>Slurm Task arrays</vt:lpstr>
      <vt:lpstr>Non-Slurm considerations in converting your workflow</vt:lpstr>
      <vt:lpstr>Non-Slurm considerations in converting your workflow</vt:lpstr>
      <vt:lpstr>Let’s convert this to Slurm on Cori</vt:lpstr>
      <vt:lpstr>PowerPoint Presentation</vt:lpstr>
    </vt:vector>
  </TitlesOfParts>
  <Company>NERSC / Lawrence 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Requirements Workshop</dc:title>
  <dc:creator>Richard Gerber</dc:creator>
  <cp:lastModifiedBy>Daniel Udwary</cp:lastModifiedBy>
  <cp:revision>454</cp:revision>
  <cp:lastPrinted>2010-02-25T15:45:22Z</cp:lastPrinted>
  <dcterms:created xsi:type="dcterms:W3CDTF">2011-09-12T17:51:30Z</dcterms:created>
  <dcterms:modified xsi:type="dcterms:W3CDTF">2017-09-28T17:48:38Z</dcterms:modified>
</cp:coreProperties>
</file>