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30" r:id="rId1"/>
    <p:sldMasterId id="2147484048" r:id="rId2"/>
    <p:sldMasterId id="2147484054" r:id="rId3"/>
    <p:sldMasterId id="2147484115" r:id="rId4"/>
    <p:sldMasterId id="2147484132" r:id="rId5"/>
  </p:sldMasterIdLst>
  <p:notesMasterIdLst>
    <p:notesMasterId r:id="rId28"/>
  </p:notesMasterIdLst>
  <p:handoutMasterIdLst>
    <p:handoutMasterId r:id="rId29"/>
  </p:handoutMasterIdLst>
  <p:sldIdLst>
    <p:sldId id="257" r:id="rId6"/>
    <p:sldId id="272" r:id="rId7"/>
    <p:sldId id="270" r:id="rId8"/>
    <p:sldId id="274" r:id="rId9"/>
    <p:sldId id="287" r:id="rId10"/>
    <p:sldId id="273" r:id="rId11"/>
    <p:sldId id="271" r:id="rId12"/>
    <p:sldId id="276" r:id="rId13"/>
    <p:sldId id="277" r:id="rId14"/>
    <p:sldId id="282" r:id="rId15"/>
    <p:sldId id="278" r:id="rId16"/>
    <p:sldId id="279" r:id="rId17"/>
    <p:sldId id="280" r:id="rId18"/>
    <p:sldId id="286" r:id="rId19"/>
    <p:sldId id="281" r:id="rId20"/>
    <p:sldId id="290" r:id="rId21"/>
    <p:sldId id="291" r:id="rId22"/>
    <p:sldId id="283" r:id="rId23"/>
    <p:sldId id="284" r:id="rId24"/>
    <p:sldId id="288" r:id="rId25"/>
    <p:sldId id="289" r:id="rId26"/>
    <p:sldId id="25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clrMru>
    <a:srgbClr val="FF8000"/>
    <a:srgbClr val="D28DFF"/>
    <a:srgbClr val="FFF7DC"/>
    <a:srgbClr val="D2F1FF"/>
    <a:srgbClr val="7DCBEC"/>
    <a:srgbClr val="4687BC"/>
    <a:srgbClr val="65CBF3"/>
    <a:srgbClr val="003057"/>
    <a:srgbClr val="00436C"/>
    <a:srgbClr val="FF8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4331" autoAdjust="0"/>
    <p:restoredTop sz="93896" autoAdjust="0"/>
  </p:normalViewPr>
  <p:slideViewPr>
    <p:cSldViewPr snapToGrid="0">
      <p:cViewPr>
        <p:scale>
          <a:sx n="94" d="100"/>
          <a:sy n="94" d="100"/>
        </p:scale>
        <p:origin x="-1584" y="-40"/>
      </p:cViewPr>
      <p:guideLst>
        <p:guide orient="horz" pos="21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92"/>
    </p:cViewPr>
  </p:sorterViewPr>
  <p:notesViewPr>
    <p:cSldViewPr snapToGrid="0" snapToObjects="1">
      <p:cViewPr>
        <p:scale>
          <a:sx n="150" d="100"/>
          <a:sy n="150" d="100"/>
        </p:scale>
        <p:origin x="-1488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Cloud Computing and Midrange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NERSC Policy Board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300515-3FEB-7640-A513-48613D91B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Header Placeholder 1"/>
          <p:cNvSpPr txBox="1">
            <a:spLocks/>
          </p:cNvSpPr>
          <p:nvPr/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March 2, 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9076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D2BEFE-FE1C-E949-AC45-DA6B37FCAE2F}" type="datetime1">
              <a:rPr lang="en-US"/>
              <a:pPr>
                <a:defRPr/>
              </a:pPr>
              <a:t>10/12/16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A08B78-A8B5-C343-B834-0C229BF0A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93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A08B78-A8B5-C343-B834-0C229BF0A9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18.png"/><Relationship Id="rId9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6.png"/><Relationship Id="rId9" Type="http://schemas.openxmlformats.org/officeDocument/2006/relationships/image" Target="../media/image30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31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Page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85763"/>
            <a:ext cx="1308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/>
          <p:cNvPicPr>
            <a:picLocks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19963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964238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/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608513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/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51200" y="385763"/>
            <a:ext cx="1308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/>
          <p:cNvPicPr>
            <a:picLocks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898650" y="393700"/>
            <a:ext cx="1308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nersc_horizLOCKUP-tight.ai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257550" y="6180150"/>
            <a:ext cx="3384550" cy="61295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685800" y="2181225"/>
            <a:ext cx="7772400" cy="1628775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3600" b="1" i="0" spc="-20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1714500" y="3835400"/>
            <a:ext cx="5727700" cy="186690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400" b="0" i="0" kern="0" spc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oter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2806-2C00-644B-BCAA-E5B6EBC9D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 descr="NERSC_logo_color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0300"/>
            <a:ext cx="5073650" cy="499586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30300"/>
            <a:ext cx="3008313" cy="4995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3187-5A92-DD4B-8A7F-9B9A40BB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234113"/>
            <a:ext cx="2209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74782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600" y="1079500"/>
            <a:ext cx="8216900" cy="367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550" y="5224826"/>
            <a:ext cx="8216900" cy="667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07CDD-3C27-A543-B986-46EDFD4B4B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234113"/>
            <a:ext cx="2209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1" name="Picture 10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RSC_Hopper_Image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66525" cy="16764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62000" y="2714625"/>
            <a:ext cx="7772400" cy="1628775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3600" b="1" i="0" spc="-20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BNL_Alt_Logo_StackRight_Final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3" name="Picture 12" descr="nersc_horizLOCKUP-tight.ai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57550" y="6180150"/>
            <a:ext cx="3384550" cy="61295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39900" y="4445000"/>
            <a:ext cx="5727700" cy="137160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400" b="0" i="0" kern="0" spc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SCvertLOCKUP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-673100"/>
            <a:ext cx="8305800" cy="830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306388"/>
            <a:ext cx="7659687" cy="4222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E815D-975C-0B45-BD41-0E6E83CC7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Page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85763"/>
            <a:ext cx="1308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/>
          <p:cNvPicPr>
            <a:picLocks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19963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964238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/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608513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/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51200" y="385763"/>
            <a:ext cx="1308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/>
          <p:cNvPicPr>
            <a:picLocks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898650" y="393700"/>
            <a:ext cx="1308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nersc_horizLOCKUP-tight.ai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257550" y="6180150"/>
            <a:ext cx="3384550" cy="61295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685800" y="2181225"/>
            <a:ext cx="7772400" cy="1628775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3600" b="1" i="0" spc="-20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1714500" y="3835400"/>
            <a:ext cx="5727700" cy="186690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400" b="0" i="0" kern="0" spc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11C54-4B4E-D144-B7D5-56BE52E2B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7818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754F-C834-754C-A278-3659DB8C7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7818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30A71-5C05-454D-B833-E0EEA766E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RSC_Hopper_Image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094" y="333756"/>
            <a:ext cx="8335906" cy="152449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81225"/>
            <a:ext cx="7772400" cy="1628775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3600" b="1" i="0" spc="-20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BNL_Alt_Logo_StackRight_Final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3" name="Picture 12" descr="nersc_horizLOCKUP-tight.ai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57550" y="6180150"/>
            <a:ext cx="3384550" cy="61295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14500" y="3835400"/>
            <a:ext cx="5727700" cy="186690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400" b="0" i="0" kern="0" spc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EC17-5166-B041-A83C-F216E1F49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0" name="Picture 9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62000" y="723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826500" y="558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Content Placeholder 14"/>
          <p:cNvSpPr>
            <a:spLocks noGrp="1"/>
          </p:cNvSpPr>
          <p:nvPr>
            <p:ph sz="quarter" idx="11"/>
          </p:nvPr>
        </p:nvSpPr>
        <p:spPr>
          <a:xfrm>
            <a:off x="457200" y="1188720"/>
            <a:ext cx="8229600" cy="4855464"/>
          </a:xfrm>
          <a:prstGeom prst="rect">
            <a:avLst/>
          </a:prstGeom>
        </p:spPr>
        <p:txBody>
          <a:bodyPr lIns="91440" tIns="91440" rIns="91440" bIns="91440"/>
          <a:lstStyle>
            <a:lvl1pPr marL="3429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1"/>
            </a:lvl1pPr>
            <a:lvl2pPr marL="74295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b="0"/>
            </a:lvl2pPr>
            <a:lvl3pPr marL="11430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0"/>
            </a:lvl3pPr>
            <a:lvl4pPr marL="16002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b="0"/>
            </a:lvl4pPr>
            <a:lvl5pPr marL="20574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b="0"/>
            </a:lvl5pPr>
          </a:lstStyle>
          <a:p>
            <a:pPr marL="342900" marR="0" lvl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Click to edit Master text styles</a:t>
            </a:r>
          </a:p>
          <a:p>
            <a:pPr marL="742950" marR="0" lvl="1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Second level</a:t>
            </a:r>
          </a:p>
          <a:p>
            <a:pPr marL="1143000" marR="0" lvl="2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Third level</a:t>
            </a:r>
          </a:p>
          <a:p>
            <a:pPr marL="1600200" marR="0" lvl="3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Fourth level</a:t>
            </a:r>
          </a:p>
          <a:p>
            <a:pPr marL="2057400" marR="0" lvl="4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Fifth level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C1527"/>
              </a:solidFill>
              <a:effectLst/>
              <a:uLnTx/>
              <a:uFillTx/>
              <a:latin typeface="+mj-lt"/>
              <a:ea typeface="ＭＳ Ｐゴシック" pitchFamily="-65" charset="-128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5BAFB-6413-AA4E-9D4A-3BD19E106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footer only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2806-2C00-644B-BCAA-E5B6EBC9D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9" name="Picture 8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0300"/>
            <a:ext cx="5073650" cy="499586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30300"/>
            <a:ext cx="3008313" cy="4995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3187-5A92-DD4B-8A7F-9B9A40BB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234113"/>
            <a:ext cx="2209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74782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600" y="1079500"/>
            <a:ext cx="8216900" cy="367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550" y="5224826"/>
            <a:ext cx="8216900" cy="667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07CDD-3C27-A543-B986-46EDFD4B4B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234113"/>
            <a:ext cx="2209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1" name="Picture 10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764682"/>
            <a:ext cx="4214812" cy="933450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6" y="595580"/>
            <a:ext cx="3470021" cy="346841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pic>
        <p:nvPicPr>
          <p:cNvPr id="26" name="Picture 25" descr="NERSC_logo_color_s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" y="4416552"/>
            <a:ext cx="2401904" cy="1615494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7" y="6368805"/>
            <a:ext cx="286415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6368805"/>
            <a:ext cx="925708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10/12/16</a:t>
            </a:fld>
            <a:endParaRPr lang="en-US"/>
          </a:p>
        </p:txBody>
      </p:sp>
      <p:pic>
        <p:nvPicPr>
          <p:cNvPr id="14" name="Picture Placeholder 1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24388" y="231648"/>
            <a:ext cx="2057400" cy="205740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636639" y="2383083"/>
            <a:ext cx="960120" cy="96012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67402" y="231648"/>
            <a:ext cx="20574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221" y="3454985"/>
            <a:ext cx="961567" cy="96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21" y="2383083"/>
            <a:ext cx="955924" cy="955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5192" y="3454985"/>
            <a:ext cx="961567" cy="961568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02" y="2377440"/>
            <a:ext cx="2057400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396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74564" y="1413567"/>
            <a:ext cx="6404872" cy="203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7" y="1499558"/>
            <a:ext cx="5937121" cy="1859978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983841" y="3810610"/>
            <a:ext cx="4214812" cy="4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83840" y="2382290"/>
            <a:ext cx="6586999" cy="93345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3534123" y="3555702"/>
            <a:ext cx="1004970" cy="95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814" y="3555702"/>
            <a:ext cx="955924" cy="955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869" y="3550059"/>
            <a:ext cx="961567" cy="961568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83338" y="1413567"/>
            <a:ext cx="2057400" cy="2039112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43122" y="3550059"/>
            <a:ext cx="970192" cy="961568"/>
          </a:xfrm>
          <a:prstGeom prst="rect">
            <a:avLst/>
          </a:prstGeom>
        </p:spPr>
      </p:pic>
      <p:pic>
        <p:nvPicPr>
          <p:cNvPr id="23" name="Picture 22" descr="NERSC_logo_color_s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74" y="3254428"/>
            <a:ext cx="2401904" cy="1615494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78" y="3550059"/>
            <a:ext cx="960120" cy="9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8412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smtClean="0"/>
              <a:t>Footer Information</a:t>
            </a:r>
            <a:endParaRPr lang="en-US" dirty="0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E8754F-C834-754C-A278-3659DB8C74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8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565"/>
            <a:ext cx="4040188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8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0565"/>
            <a:ext cx="4041775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411C54-4B4E-D144-B7D5-56BE52E2B1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9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SCvertLOCKUP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-673100"/>
            <a:ext cx="8305800" cy="830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730A71-5C05-454D-B833-E0EEA766E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5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4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171"/>
            <a:ext cx="3008313" cy="103051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1171"/>
            <a:ext cx="5111750" cy="4934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28798"/>
            <a:ext cx="3008313" cy="37973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2047"/>
            <a:ext cx="5486400" cy="3495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4450221"/>
            <a:ext cx="8499496" cy="76947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8" descr="NERSCvertLOCKUP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58" y="1462527"/>
            <a:ext cx="8305800" cy="295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5BAFB-6413-AA4E-9D4A-3BD19E106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SCvertLOCKUP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-673100"/>
            <a:ext cx="8305800" cy="830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764682"/>
            <a:ext cx="4214812" cy="933450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6" y="595580"/>
            <a:ext cx="3470021" cy="346841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7" y="6368805"/>
            <a:ext cx="2864157" cy="365125"/>
          </a:xfr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897A66F-DFB6-CB44-8B31-7FAB7C20B0C7}" type="datetime4">
              <a:rPr lang="en-US" smtClean="0">
                <a:solidFill>
                  <a:srgbClr val="679AC3"/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October 12, 2016</a:t>
            </a:fld>
            <a:endParaRPr lang="en-US" dirty="0">
              <a:solidFill>
                <a:srgbClr val="679AC3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Placeholder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24388" y="231648"/>
            <a:ext cx="2057400" cy="205740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636639" y="2383083"/>
            <a:ext cx="960120" cy="96012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67402" y="231648"/>
            <a:ext cx="20574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20221" y="3454985"/>
            <a:ext cx="961567" cy="96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21" y="2383083"/>
            <a:ext cx="955924" cy="955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35192" y="3454985"/>
            <a:ext cx="961567" cy="961568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02" y="2377440"/>
            <a:ext cx="2057400" cy="2039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2499" y="5029200"/>
            <a:ext cx="2146301" cy="8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9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74564" y="1413567"/>
            <a:ext cx="6404872" cy="203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7" y="1499558"/>
            <a:ext cx="5937121" cy="1859978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dirty="0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983841" y="3810610"/>
            <a:ext cx="4214812" cy="4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983840" y="2382290"/>
            <a:ext cx="6586999" cy="93345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defTabSz="457200" fontAlgn="auto">
              <a:spcAft>
                <a:spcPts val="0"/>
              </a:spcAft>
              <a:defRPr/>
            </a:pPr>
            <a:endParaRPr lang="en-US" dirty="0">
              <a:solidFill>
                <a:srgbClr val="194963"/>
              </a:solidFill>
              <a:latin typeface="Helvetica Neue Bold Condensed"/>
              <a:ea typeface="+mn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3534123" y="3555702"/>
            <a:ext cx="1004970" cy="95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814" y="3555702"/>
            <a:ext cx="955924" cy="955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7869" y="3550059"/>
            <a:ext cx="961567" cy="961568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83338" y="1413567"/>
            <a:ext cx="2057400" cy="2039112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43122" y="3550059"/>
            <a:ext cx="970192" cy="961568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78" y="3550059"/>
            <a:ext cx="960120" cy="9615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2600" y="4508500"/>
            <a:ext cx="3338316" cy="170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3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RSC color palet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RSC_Color_palette_WEB.ps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00" y="274114"/>
            <a:ext cx="5080000" cy="65135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dirty="0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52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74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8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565"/>
            <a:ext cx="4040188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8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0565"/>
            <a:ext cx="4041775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1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67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56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171"/>
            <a:ext cx="3008313" cy="103051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1171"/>
            <a:ext cx="5111750" cy="4934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28798"/>
            <a:ext cx="3008313" cy="37973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45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2047"/>
            <a:ext cx="5486400" cy="3495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45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4450221"/>
            <a:ext cx="8499496" cy="76947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8156" y="1107627"/>
            <a:ext cx="5535344" cy="28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6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RSC_logo_color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3914" y="6045200"/>
            <a:ext cx="2105186" cy="1016000"/>
          </a:xfrm>
          <a:prstGeom prst="rect">
            <a:avLst/>
          </a:prstGeom>
        </p:spPr>
      </p:pic>
      <p:pic>
        <p:nvPicPr>
          <p:cNvPr id="9" name="Picture 8" descr="DOE_SC-shield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500" y="6218854"/>
            <a:ext cx="609600" cy="613747"/>
          </a:xfrm>
          <a:prstGeom prst="rect">
            <a:avLst/>
          </a:prstGeom>
        </p:spPr>
      </p:pic>
      <p:pic>
        <p:nvPicPr>
          <p:cNvPr id="10" name="Picture 9" descr="LBNL_short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9975" y="6255172"/>
            <a:ext cx="730625" cy="55202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0500" y="317500"/>
            <a:ext cx="88011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56000" y="6565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RSC_logo_color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3914" y="6045200"/>
            <a:ext cx="2105186" cy="1016000"/>
          </a:xfrm>
          <a:prstGeom prst="rect">
            <a:avLst/>
          </a:prstGeom>
        </p:spPr>
      </p:pic>
      <p:pic>
        <p:nvPicPr>
          <p:cNvPr id="9" name="Picture 8" descr="DOE_SC-shield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500" y="6218854"/>
            <a:ext cx="609600" cy="613747"/>
          </a:xfrm>
          <a:prstGeom prst="rect">
            <a:avLst/>
          </a:prstGeom>
        </p:spPr>
      </p:pic>
      <p:pic>
        <p:nvPicPr>
          <p:cNvPr id="10" name="Picture 9" descr="LBNL_short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9975" y="6255172"/>
            <a:ext cx="730625" cy="552028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160338"/>
            <a:ext cx="5181600" cy="86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66838"/>
            <a:ext cx="3810000" cy="487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66838"/>
            <a:ext cx="3810000" cy="236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3025"/>
            <a:ext cx="3810000" cy="236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24350" y="6400800"/>
            <a:ext cx="5413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82F4C-595E-E14B-894F-1158D3795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EC17-5166-B041-A83C-F216E1F49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457200" y="1188720"/>
            <a:ext cx="8229600" cy="4855464"/>
          </a:xfrm>
          <a:prstGeom prst="rect">
            <a:avLst/>
          </a:prstGeom>
        </p:spPr>
        <p:txBody>
          <a:bodyPr lIns="91440" tIns="91440" rIns="91440" bIns="91440"/>
          <a:lstStyle>
            <a:lvl1pPr marL="3429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1"/>
            </a:lvl1pPr>
            <a:lvl2pPr marL="74295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b="0"/>
            </a:lvl2pPr>
            <a:lvl3pPr marL="11430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0"/>
            </a:lvl3pPr>
            <a:lvl4pPr marL="16002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b="0"/>
            </a:lvl4pPr>
            <a:lvl5pPr marL="20574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b="0"/>
            </a:lvl5pPr>
          </a:lstStyle>
          <a:p>
            <a:pPr marL="342900" marR="0" lvl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Click to edit Master text styles</a:t>
            </a:r>
          </a:p>
          <a:p>
            <a:pPr marL="742950" marR="0" lvl="1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Second level</a:t>
            </a:r>
          </a:p>
          <a:p>
            <a:pPr marL="1143000" marR="0" lvl="2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Third level</a:t>
            </a:r>
          </a:p>
          <a:p>
            <a:pPr marL="1600200" marR="0" lvl="3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Fourth level</a:t>
            </a:r>
          </a:p>
          <a:p>
            <a:pPr marL="2057400" marR="0" lvl="4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Fifth level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C1527"/>
              </a:solidFill>
              <a:effectLst/>
              <a:uLnTx/>
              <a:uFillTx/>
              <a:latin typeface="+mj-lt"/>
              <a:ea typeface="ＭＳ Ｐゴシック" pitchFamily="-65" charset="-128"/>
              <a:cs typeface="Century Gothic"/>
            </a:endParaRPr>
          </a:p>
        </p:txBody>
      </p:sp>
      <p:pic>
        <p:nvPicPr>
          <p:cNvPr id="10" name="Picture 9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62000" y="723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826500" y="558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1" name="Picture 10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5BAFB-6413-AA4E-9D4A-3BD19E106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7" Type="http://schemas.openxmlformats.org/officeDocument/2006/relationships/image" Target="../media/image16.png"/><Relationship Id="rId8" Type="http://schemas.openxmlformats.org/officeDocument/2006/relationships/image" Target="../media/image2.jpe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4.xml"/><Relationship Id="rId15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4" Type="http://schemas.openxmlformats.org/officeDocument/2006/relationships/image" Target="../media/image17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365760" tIns="45720" rIns="36576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61" r:id="rId3"/>
    <p:sldLayoutId id="2147484063" r:id="rId4"/>
    <p:sldLayoutId id="2147484038" r:id="rId5"/>
    <p:sldLayoutId id="2147484040" r:id="rId6"/>
    <p:sldLayoutId id="2147484076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9pPr>
    </p:titleStyle>
    <p:bodyStyle>
      <a:lvl1pPr marL="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32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1pPr>
      <a:lvl2pPr marL="74295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8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2pPr>
      <a:lvl3pPr marL="11430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24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3pPr>
      <a:lvl4pPr marL="16002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0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4pPr>
      <a:lvl5pPr marL="20574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»"/>
        <a:tabLst/>
        <a:defRPr sz="20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700" y="0"/>
            <a:ext cx="9144000" cy="1003300"/>
          </a:xfrm>
          <a:prstGeom prst="rect">
            <a:avLst/>
          </a:prstGeom>
          <a:gradFill flip="none" rotWithShape="1">
            <a:gsLst>
              <a:gs pos="0">
                <a:srgbClr val="4687BC"/>
              </a:gs>
              <a:gs pos="100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00300" y="0"/>
            <a:ext cx="6426200" cy="9017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7" name="Picture 6" descr="LBNL_Alt_Logo_StackRight_Final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9" name="Picture 8" descr="DOE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67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8229600" cy="4855464"/>
          </a:xfrm>
          <a:prstGeom prst="rect">
            <a:avLst/>
          </a:prstGeom>
        </p:spPr>
        <p:txBody>
          <a:bodyPr vert="horz" lIns="457200" tIns="9144" rIns="457200" bIns="9144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50" r:id="rId2"/>
    <p:sldLayoutId id="2147484051" r:id="rId3"/>
    <p:sldLayoutId id="2147484052" r:id="rId4"/>
    <p:sldLayoutId id="2147484053" r:id="rId5"/>
    <p:sldLayoutId id="2147484072" r:id="rId6"/>
    <p:sldLayoutId id="2147484073" r:id="rId7"/>
    <p:sldLayoutId id="2147484074" r:id="rId8"/>
    <p:sldLayoutId id="2147484077" r:id="rId9"/>
    <p:sldLayoutId id="2147484078" r:id="rId10"/>
    <p:sldLayoutId id="2147484079" r:id="rId11"/>
    <p:sldLayoutId id="214748408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9pPr>
    </p:titleStyle>
    <p:bodyStyle>
      <a:lvl1pPr marL="342900" marR="0" indent="-36576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32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1pPr>
      <a:lvl2pPr marL="742950" marR="0" indent="-274320" algn="l" defTabSz="914400" rtl="0" eaLnBrk="0" fontAlgn="base" latinLnBrk="0" hangingPunct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Char char="–"/>
        <a:tabLst/>
        <a:defRPr sz="28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2pPr>
      <a:lvl3pPr marL="1143000" marR="0" indent="-27432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24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3pPr>
      <a:lvl4pPr marL="1600200" marR="0" indent="-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0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4pPr>
      <a:lvl5pPr marL="2057400" marR="0" indent="-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»"/>
        <a:tabLst/>
        <a:defRPr sz="20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00300" y="0"/>
            <a:ext cx="6426200" cy="9017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1" name="Picture 10" descr="NERSC_logo_color.a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  <p:pic>
        <p:nvPicPr>
          <p:cNvPr id="9" name="Picture 8" descr="LBNL_Alt_Logo_StackRight_Fina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0" name="Picture 9" descr="DOE 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316735"/>
            <a:ext cx="8229600" cy="4855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9pPr>
    </p:titleStyle>
    <p:bodyStyle>
      <a:lvl1pPr marL="3429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32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1pPr>
      <a:lvl2pPr marL="74295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8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2pPr>
      <a:lvl3pPr marL="11430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24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3pPr>
      <a:lvl4pPr marL="16002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0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4pPr>
      <a:lvl5pPr marL="20574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»"/>
        <a:tabLst/>
        <a:defRPr sz="20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6819032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9" name="Picture 10" descr="DOE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30" r:id="rId12"/>
    <p:sldLayoutId id="2147484131" r:id="rId13"/>
  </p:sldLayoutIdLst>
  <p:hf hdr="0" ftr="0" dt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6819032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/>
                <a:ea typeface="+mn-ea"/>
                <a:cs typeface="+mn-cs"/>
              </a:rPr>
              <a:t>Footer Information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/>
                <a:ea typeface="+mn-ea"/>
                <a:cs typeface="+mn-cs"/>
              </a:rPr>
              <a:t>- </a:t>
            </a:r>
            <a:fld id="{D174BAF6-F8F2-EF4F-936C-8DF63288C82F}" type="slidenum">
              <a:rPr lang="en-US" smtClean="0"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dirty="0" smtClean="0">
                <a:latin typeface="Calibri"/>
                <a:ea typeface="+mn-ea"/>
                <a:cs typeface="+mn-cs"/>
              </a:rPr>
              <a:t> -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9" name="Picture 10" descr="DOE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96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hf hdr="0" ftr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hyperlink" Target="mailto:Consult@nersc.go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hyperlink" Target="http://www.schedmd.com/" TargetMode="External"/><Relationship Id="rId3" Type="http://schemas.openxmlformats.org/officeDocument/2006/relationships/hyperlink" Target="https://www.nersc.gov/users/computational-systems/cori/running-job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hyperlink" Target="https://github.com/Wildish-LBL/SLURM-demo/archive/master.zi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9749" y="4778192"/>
            <a:ext cx="4214812" cy="933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Dan </a:t>
            </a:r>
            <a:r>
              <a:rPr lang="en-US" dirty="0" smtClean="0"/>
              <a:t>Udwary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 smtClean="0"/>
              <a:t> and Tony Wildish</a:t>
            </a:r>
            <a:br>
              <a:rPr lang="en-US" dirty="0" smtClean="0"/>
            </a:br>
            <a:r>
              <a:rPr lang="en-US" sz="2000" dirty="0" smtClean="0"/>
              <a:t>NERSC </a:t>
            </a:r>
            <a:r>
              <a:rPr lang="en-US" sz="2000" dirty="0" smtClean="0"/>
              <a:t>Data Science Engagement Group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October </a:t>
            </a:r>
            <a:r>
              <a:rPr lang="en-US" sz="2000" dirty="0" smtClean="0"/>
              <a:t>13</a:t>
            </a:r>
            <a:r>
              <a:rPr lang="en-US" sz="2000" dirty="0" smtClean="0"/>
              <a:t>, 2016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SLURM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SLURM User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9365"/>
            <a:ext cx="8216900" cy="382454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sbatch</a:t>
            </a: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dirty="0" err="1" smtClean="0"/>
              <a:t>qsub</a:t>
            </a:r>
            <a:r>
              <a:rPr lang="en-US" sz="2400" dirty="0" smtClean="0"/>
              <a:t>	</a:t>
            </a:r>
            <a:r>
              <a:rPr lang="en-US" sz="2400" b="0" dirty="0" smtClean="0"/>
              <a:t>submit a batch script</a:t>
            </a:r>
          </a:p>
          <a:p>
            <a:r>
              <a:rPr lang="en-US" sz="2400" dirty="0" err="1" smtClean="0"/>
              <a:t>salloc</a:t>
            </a: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dirty="0" err="1" smtClean="0"/>
              <a:t>qlogin</a:t>
            </a:r>
            <a:r>
              <a:rPr lang="en-US" sz="2400" dirty="0" smtClean="0"/>
              <a:t>	</a:t>
            </a:r>
            <a:r>
              <a:rPr lang="en-US" sz="2400" b="0" dirty="0" smtClean="0"/>
              <a:t>request an </a:t>
            </a:r>
            <a:r>
              <a:rPr lang="en-US" sz="2400" b="0" dirty="0"/>
              <a:t>interactive </a:t>
            </a:r>
            <a:r>
              <a:rPr lang="en-US" sz="2400" b="0" dirty="0" smtClean="0"/>
              <a:t>session</a:t>
            </a:r>
          </a:p>
          <a:p>
            <a:r>
              <a:rPr lang="en-US" sz="2400" dirty="0" err="1" smtClean="0"/>
              <a:t>scancel</a:t>
            </a:r>
            <a:r>
              <a:rPr lang="en-US" sz="2400" dirty="0" smtClean="0"/>
              <a:t>				</a:t>
            </a:r>
            <a:r>
              <a:rPr lang="en-US" sz="2400" dirty="0" err="1" smtClean="0"/>
              <a:t>qdel</a:t>
            </a:r>
            <a:r>
              <a:rPr lang="en-US" sz="2400" dirty="0" smtClean="0"/>
              <a:t>	</a:t>
            </a:r>
            <a:r>
              <a:rPr lang="en-US" sz="2400" b="0" dirty="0" smtClean="0"/>
              <a:t>delete a batch job</a:t>
            </a:r>
          </a:p>
          <a:p>
            <a:r>
              <a:rPr lang="en-US" sz="2400" dirty="0" err="1" smtClean="0"/>
              <a:t>scontrol</a:t>
            </a:r>
            <a:r>
              <a:rPr lang="en-US" sz="2400" dirty="0"/>
              <a:t> </a:t>
            </a:r>
            <a:r>
              <a:rPr lang="en-US" sz="2400" dirty="0" smtClean="0"/>
              <a:t>hold		</a:t>
            </a:r>
            <a:r>
              <a:rPr lang="en-US" sz="2400" dirty="0" err="1" smtClean="0"/>
              <a:t>qhold</a:t>
            </a:r>
            <a:r>
              <a:rPr lang="en-US" sz="2400" dirty="0" smtClean="0"/>
              <a:t>	</a:t>
            </a:r>
            <a:r>
              <a:rPr lang="en-US" sz="2400" b="0" dirty="0" smtClean="0"/>
              <a:t>hold a job</a:t>
            </a:r>
          </a:p>
          <a:p>
            <a:r>
              <a:rPr lang="en-US" sz="2400" dirty="0" err="1" smtClean="0"/>
              <a:t>scontrol</a:t>
            </a:r>
            <a:r>
              <a:rPr lang="en-US" sz="2400" dirty="0" smtClean="0"/>
              <a:t> release	</a:t>
            </a:r>
            <a:r>
              <a:rPr lang="en-US" sz="2400" dirty="0" err="1" smtClean="0"/>
              <a:t>qrls</a:t>
            </a:r>
            <a:r>
              <a:rPr lang="en-US" sz="2400" b="0" dirty="0" smtClean="0"/>
              <a:t>	release a job</a:t>
            </a:r>
          </a:p>
          <a:p>
            <a:r>
              <a:rPr lang="en-US" sz="2400" dirty="0" err="1" smtClean="0"/>
              <a:t>sacct</a:t>
            </a: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dirty="0" err="1" smtClean="0"/>
              <a:t>qacct</a:t>
            </a:r>
            <a:r>
              <a:rPr lang="en-US" sz="2400" dirty="0" smtClean="0"/>
              <a:t> 	</a:t>
            </a:r>
            <a:r>
              <a:rPr lang="en-US" sz="2400" b="0" dirty="0" smtClean="0"/>
              <a:t>display job accounting data</a:t>
            </a:r>
          </a:p>
          <a:p>
            <a:r>
              <a:rPr lang="en-US" sz="2400" dirty="0" err="1" smtClean="0"/>
              <a:t>sqs</a:t>
            </a:r>
            <a:r>
              <a:rPr lang="en-US" sz="2400" b="0" dirty="0"/>
              <a:t>	</a:t>
            </a:r>
            <a:r>
              <a:rPr lang="en-US" sz="2400" b="0" dirty="0" smtClean="0"/>
              <a:t>				</a:t>
            </a:r>
            <a:r>
              <a:rPr lang="en-US" sz="2400" dirty="0" err="1" smtClean="0"/>
              <a:t>qs</a:t>
            </a:r>
            <a:r>
              <a:rPr lang="en-US" sz="2400" b="0" dirty="0" smtClean="0"/>
              <a:t> 		NERSC custom queue display</a:t>
            </a:r>
            <a:endParaRPr lang="en-US" sz="2000" b="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10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0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with SLURM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307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“</a:t>
            </a:r>
            <a:r>
              <a:rPr lang="en-US" dirty="0" err="1" smtClean="0"/>
              <a:t>sbatch</a:t>
            </a:r>
            <a:r>
              <a:rPr lang="en-US" dirty="0" smtClean="0"/>
              <a:t>” (as “</a:t>
            </a:r>
            <a:r>
              <a:rPr lang="en-US" dirty="0" err="1" smtClean="0"/>
              <a:t>qsub</a:t>
            </a:r>
            <a:r>
              <a:rPr lang="en-US" dirty="0" smtClean="0"/>
              <a:t>” in UGE) to submit batch script or “</a:t>
            </a:r>
            <a:r>
              <a:rPr lang="en-US" dirty="0" err="1" smtClean="0"/>
              <a:t>salloc</a:t>
            </a:r>
            <a:r>
              <a:rPr lang="en-US" dirty="0" smtClean="0"/>
              <a:t>”  (as “</a:t>
            </a:r>
            <a:r>
              <a:rPr lang="en-US" dirty="0" err="1" smtClean="0"/>
              <a:t>qlogin</a:t>
            </a:r>
            <a:r>
              <a:rPr lang="en-US" dirty="0" smtClean="0"/>
              <a:t>” in UGE) to request interactive batch session.</a:t>
            </a:r>
          </a:p>
          <a:p>
            <a:r>
              <a:rPr lang="en-US" dirty="0" smtClean="0"/>
              <a:t>Need to specify which shell to use for batch script.</a:t>
            </a:r>
          </a:p>
          <a:p>
            <a:r>
              <a:rPr lang="en-US" dirty="0" smtClean="0"/>
              <a:t>Environment is automatically imported (as “</a:t>
            </a:r>
            <a:r>
              <a:rPr lang="en-US" dirty="0" err="1" smtClean="0"/>
              <a:t>qsub</a:t>
            </a:r>
            <a:r>
              <a:rPr lang="en-US" dirty="0" smtClean="0"/>
              <a:t> -V” in UGE)</a:t>
            </a:r>
          </a:p>
          <a:p>
            <a:r>
              <a:rPr lang="en-US" dirty="0" smtClean="0"/>
              <a:t>Lands on the submit directory</a:t>
            </a:r>
          </a:p>
          <a:p>
            <a:r>
              <a:rPr lang="en-US" dirty="0" smtClean="0"/>
              <a:t>Batch script runs on the head compute node</a:t>
            </a:r>
          </a:p>
          <a:p>
            <a:r>
              <a:rPr lang="en-US" dirty="0" smtClean="0"/>
              <a:t>No need to repeat flags in the </a:t>
            </a:r>
            <a:r>
              <a:rPr lang="en-US" dirty="0" err="1" smtClean="0"/>
              <a:t>srun</a:t>
            </a:r>
            <a:r>
              <a:rPr lang="en-US" dirty="0" smtClean="0"/>
              <a:t> command if already defined in SBATCH keywords. </a:t>
            </a:r>
          </a:p>
          <a:p>
            <a:r>
              <a:rPr lang="en-US" dirty="0" err="1" smtClean="0"/>
              <a:t>Hyperthreading</a:t>
            </a:r>
            <a:r>
              <a:rPr lang="en-US" dirty="0" smtClean="0"/>
              <a:t> is enabled by default. Jobs requesting more than 32 cores (MPI tasks * </a:t>
            </a:r>
            <a:r>
              <a:rPr lang="en-US" dirty="0" err="1" smtClean="0"/>
              <a:t>OpenMP</a:t>
            </a:r>
            <a:r>
              <a:rPr lang="en-US" dirty="0" smtClean="0"/>
              <a:t> threads) per node will use </a:t>
            </a:r>
            <a:r>
              <a:rPr lang="en-US" dirty="0" err="1" smtClean="0"/>
              <a:t>hyperthreads</a:t>
            </a:r>
            <a:r>
              <a:rPr lang="en-US" dirty="0"/>
              <a:t> </a:t>
            </a:r>
            <a:r>
              <a:rPr lang="en-US" dirty="0" smtClean="0"/>
              <a:t>automatically.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11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7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with SLURM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“</a:t>
            </a:r>
            <a:r>
              <a:rPr lang="en-US" dirty="0" err="1"/>
              <a:t>srun</a:t>
            </a:r>
            <a:r>
              <a:rPr lang="en-US" dirty="0"/>
              <a:t>” to launch parallel jobs (as with “</a:t>
            </a:r>
            <a:r>
              <a:rPr lang="en-US" dirty="0" err="1"/>
              <a:t>aprun</a:t>
            </a:r>
            <a:r>
              <a:rPr lang="en-US" dirty="0"/>
              <a:t>” with Torque/Moab</a:t>
            </a:r>
            <a:r>
              <a:rPr lang="en-US" dirty="0" smtClean="0"/>
              <a:t>)</a:t>
            </a:r>
          </a:p>
          <a:p>
            <a:r>
              <a:rPr lang="en-US" dirty="0" err="1"/>
              <a:t>srun</a:t>
            </a:r>
            <a:r>
              <a:rPr lang="en-US" dirty="0"/>
              <a:t> flags overwrite SBATCH keywords</a:t>
            </a:r>
          </a:p>
          <a:p>
            <a:r>
              <a:rPr lang="en-US" dirty="0" err="1"/>
              <a:t>srun</a:t>
            </a:r>
            <a:r>
              <a:rPr lang="en-US" dirty="0"/>
              <a:t> does most of optimal process and thread binding automatically. Only flags such as “-n” “-c”, along with OMP_NUM_THREADS are needed for most applications.  Advanced users can experiment more options such as –</a:t>
            </a:r>
            <a:r>
              <a:rPr lang="en-US" dirty="0" err="1"/>
              <a:t>num_tasks_per_socket</a:t>
            </a:r>
            <a:r>
              <a:rPr lang="en-US" dirty="0"/>
              <a:t>, –</a:t>
            </a:r>
            <a:r>
              <a:rPr lang="en-US" dirty="0" err="1"/>
              <a:t>cpu_bind</a:t>
            </a:r>
            <a:r>
              <a:rPr lang="en-US" dirty="0"/>
              <a:t>, --</a:t>
            </a:r>
            <a:r>
              <a:rPr lang="en-US" dirty="0" err="1"/>
              <a:t>mem</a:t>
            </a:r>
            <a:r>
              <a:rPr lang="en-US" dirty="0"/>
              <a:t>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5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30A71-5C05-454D-B833-E0EEA766E7D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4841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5981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slurm.schedmd.com</a:t>
            </a:r>
            <a:r>
              <a:rPr lang="en-US" sz="1600" dirty="0"/>
              <a:t>/</a:t>
            </a:r>
            <a:r>
              <a:rPr lang="en-US" sz="1600" dirty="0" err="1"/>
              <a:t>rosetta.pdf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117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SLURM Task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Task arrays work similarly to UGE</a:t>
            </a:r>
          </a:p>
          <a:p>
            <a:r>
              <a:rPr lang="en-US" dirty="0" err="1" smtClean="0"/>
              <a:t>sbatch</a:t>
            </a:r>
            <a:r>
              <a:rPr lang="en-US" dirty="0" smtClean="0"/>
              <a:t> --array=1-100</a:t>
            </a:r>
          </a:p>
          <a:p>
            <a:pPr lvl="1"/>
            <a:r>
              <a:rPr lang="en-US" dirty="0" smtClean="0"/>
              <a:t>Would start a 100 task job array</a:t>
            </a:r>
          </a:p>
          <a:p>
            <a:pPr lvl="1"/>
            <a:endParaRPr lang="en-US" dirty="0"/>
          </a:p>
          <a:p>
            <a:r>
              <a:rPr lang="en-US" b="0" dirty="0"/>
              <a:t>Job arrays will have two additional environment </a:t>
            </a:r>
            <a:r>
              <a:rPr lang="en-US" b="0" dirty="0" smtClean="0"/>
              <a:t>variables set: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$SLURM_ARRAY_JOB_ID</a:t>
            </a:r>
            <a:r>
              <a:rPr lang="en-US" b="0" dirty="0"/>
              <a:t> will be set to the first job ID of </a:t>
            </a:r>
            <a:r>
              <a:rPr lang="en-US" b="0" dirty="0" smtClean="0"/>
              <a:t>the array</a:t>
            </a:r>
            <a:r>
              <a:rPr lang="en-US" b="0" dirty="0"/>
              <a:t>. </a:t>
            </a:r>
            <a:endParaRPr lang="en-US" b="0" dirty="0" smtClean="0"/>
          </a:p>
          <a:p>
            <a:pPr lvl="1"/>
            <a:r>
              <a:rPr lang="en-US" dirty="0" smtClean="0"/>
              <a:t>$SLURM_ARRAY_TASK_ID</a:t>
            </a:r>
            <a:r>
              <a:rPr lang="en-US" b="0" dirty="0"/>
              <a:t> will be set to the job array index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9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SLURM Batch </a:t>
            </a:r>
            <a:r>
              <a:rPr lang="en-US" dirty="0"/>
              <a:t>S</a:t>
            </a:r>
            <a:r>
              <a:rPr lang="en-US" dirty="0" smtClean="0"/>
              <a:t>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15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564" y="1518609"/>
            <a:ext cx="4618103" cy="2800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#!/bin/bash -l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#SBATCH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--partition=regular 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#SBATCH --job-name=test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#SBATCH --account=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mpccc</a:t>
            </a:r>
            <a:endParaRPr lang="en-US" sz="16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SBATCH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--nodes=2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SBATCH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--time=00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:30: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run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 16 ./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mpi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-hello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export OMP_NUM_THREADS=8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srun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-n 8 -c 8 ./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xthi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9268" y="1518609"/>
            <a:ext cx="3619036" cy="2800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#!/bin/bash -l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#SBATCH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-p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regular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#SBATCH -J test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#SBATCH -A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mpccc</a:t>
            </a:r>
            <a:endParaRPr lang="en-US" sz="16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SBATCH -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 2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SBATCH -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 00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:30: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run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-n 16 ./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mpi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-hello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export OMP_NUM_THREADS=8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run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-n 8  -c 8 ./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xthi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2667" y="1210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0866" y="1103867"/>
            <a:ext cx="238388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Long command options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8066" y="1103867"/>
            <a:ext cx="244204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Short command options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6656" y="4677601"/>
            <a:ext cx="38100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submit a batch job: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%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sbatch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mytest.sl</a:t>
            </a:r>
            <a:endParaRPr lang="en-US" sz="18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Submitted batch job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15400</a:t>
            </a:r>
          </a:p>
        </p:txBody>
      </p:sp>
    </p:spTree>
    <p:extLst>
      <p:ext uri="{BB962C8B-B14F-4D97-AF65-F5344CB8AC3E}">
        <p14:creationId xmlns:p14="http://schemas.microsoft.com/office/powerpoint/2010/main" val="105563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Spooky SLURM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426"/>
            <a:ext cx="8229600" cy="40186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user types: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smtClean="0">
                <a:latin typeface="Courier"/>
                <a:cs typeface="Courier"/>
              </a:rPr>
              <a:t>&gt; </a:t>
            </a:r>
            <a:r>
              <a:rPr lang="en-US" sz="1600" dirty="0" err="1" smtClean="0">
                <a:latin typeface="Courier"/>
                <a:cs typeface="Courier"/>
              </a:rPr>
              <a:t>sbatch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>
                <a:latin typeface="Courier"/>
                <a:cs typeface="Courier"/>
              </a:rPr>
              <a:t>-N 1024 -n 1024 -a 1-1024 </a:t>
            </a:r>
            <a:r>
              <a:rPr lang="en-US" sz="1600" dirty="0" err="1" smtClean="0">
                <a:latin typeface="Courier"/>
                <a:cs typeface="Courier"/>
              </a:rPr>
              <a:t>mySingleThreadedRScript.sh</a:t>
            </a:r>
            <a:endParaRPr lang="en-US" sz="16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cs typeface="Courier"/>
              </a:rPr>
              <a:t>Suddenly, his entire allocation disappears!!! </a:t>
            </a:r>
          </a:p>
          <a:p>
            <a:pPr marL="0" indent="0">
              <a:buNone/>
            </a:pPr>
            <a:r>
              <a:rPr lang="en-US" dirty="0">
                <a:cs typeface="Courier"/>
              </a:rPr>
              <a:t>(</a:t>
            </a:r>
            <a:r>
              <a:rPr lang="en-US" dirty="0" smtClean="0">
                <a:cs typeface="Courier"/>
              </a:rPr>
              <a:t>What happened here?)</a:t>
            </a:r>
            <a:endParaRPr lang="en-US" dirty="0"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16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815" y="3345448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69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your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sqs</a:t>
            </a:r>
            <a:r>
              <a:rPr lang="en-US" dirty="0" smtClean="0"/>
              <a:t> – See queued and running jobs</a:t>
            </a:r>
          </a:p>
          <a:p>
            <a:pPr lvl="1"/>
            <a:r>
              <a:rPr lang="en-US" dirty="0" smtClean="0"/>
              <a:t>Similar to </a:t>
            </a:r>
            <a:r>
              <a:rPr lang="en-US" dirty="0" err="1" smtClean="0"/>
              <a:t>Genepool</a:t>
            </a:r>
            <a:r>
              <a:rPr lang="en-US" dirty="0" smtClean="0"/>
              <a:t> </a:t>
            </a:r>
            <a:r>
              <a:rPr lang="en-US" dirty="0" err="1" smtClean="0"/>
              <a:t>qs</a:t>
            </a:r>
            <a:r>
              <a:rPr lang="en-US" dirty="0" smtClean="0"/>
              <a:t> or </a:t>
            </a:r>
            <a:r>
              <a:rPr lang="en-US" dirty="0" err="1" smtClean="0"/>
              <a:t>qstat</a:t>
            </a:r>
            <a:endParaRPr lang="en-US" dirty="0" smtClean="0"/>
          </a:p>
          <a:p>
            <a:pPr lvl="1"/>
            <a:r>
              <a:rPr lang="en-US" dirty="0" smtClean="0"/>
              <a:t>Is a NERSC-written wrapper for SLURM’s native “</a:t>
            </a:r>
            <a:r>
              <a:rPr lang="en-US" dirty="0" err="1" smtClean="0"/>
              <a:t>sinfo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RANK_P and RANK_BF show the job’s ranks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sacct</a:t>
            </a:r>
            <a:r>
              <a:rPr lang="en-US" dirty="0" smtClean="0"/>
              <a:t> – See recently completed jobs</a:t>
            </a:r>
          </a:p>
          <a:p>
            <a:pPr lvl="1"/>
            <a:r>
              <a:rPr lang="en-US" dirty="0" smtClean="0"/>
              <a:t>Similar to </a:t>
            </a:r>
          </a:p>
          <a:p>
            <a:pPr marL="457200" lvl="1" indent="0">
              <a:buNone/>
            </a:pPr>
            <a:r>
              <a:rPr lang="en-US" dirty="0" err="1" smtClean="0"/>
              <a:t>Genepool’s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err="1" smtClean="0"/>
              <a:t>qacct</a:t>
            </a:r>
            <a:r>
              <a:rPr lang="en-US" dirty="0" smtClean="0"/>
              <a:t> or </a:t>
            </a:r>
          </a:p>
          <a:p>
            <a:pPr marL="457200" lvl="1" indent="0">
              <a:buNone/>
            </a:pPr>
            <a:r>
              <a:rPr lang="en-US" dirty="0" err="1" smtClean="0"/>
              <a:t>qqacct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17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4770"/>
            <a:ext cx="9144000" cy="441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28" y="4658914"/>
            <a:ext cx="5860672" cy="219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6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SLURMmary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SLURM is coming to </a:t>
            </a:r>
            <a:r>
              <a:rPr lang="en-US" sz="2400" dirty="0" err="1"/>
              <a:t>Genepool</a:t>
            </a:r>
            <a:r>
              <a:rPr lang="en-US" sz="2400" dirty="0"/>
              <a:t>!</a:t>
            </a:r>
          </a:p>
          <a:p>
            <a:r>
              <a:rPr lang="en-US" sz="2400" dirty="0" smtClean="0"/>
              <a:t>SLURM </a:t>
            </a:r>
            <a:r>
              <a:rPr lang="en-US" sz="2400" dirty="0" smtClean="0"/>
              <a:t>provides equivalent or similar functionality with Torque/Moab and UGE.</a:t>
            </a:r>
          </a:p>
          <a:p>
            <a:r>
              <a:rPr lang="en-US" sz="2400" dirty="0" smtClean="0"/>
              <a:t>There should be SLURM equivalents for nearly all UGE settings</a:t>
            </a:r>
          </a:p>
          <a:p>
            <a:r>
              <a:rPr lang="en-US" sz="2400" dirty="0" smtClean="0"/>
              <a:t>Please </a:t>
            </a:r>
            <a:r>
              <a:rPr lang="en-US" sz="2400" dirty="0" smtClean="0"/>
              <a:t>let us know if you have an advanced or complicated workflow, and anticipate potential porting issues. We can work with you to migrate your scripts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18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0629" y="4998690"/>
            <a:ext cx="5966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c</a:t>
            </a:r>
            <a:r>
              <a:rPr lang="en-US" dirty="0" smtClean="0">
                <a:hlinkClick r:id="rId2"/>
              </a:rPr>
              <a:t>onsult@nersc.gov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(and be sure to mention you’re a JGI user)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956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SchedMD</a:t>
            </a:r>
            <a:r>
              <a:rPr lang="en-US" dirty="0"/>
              <a:t> web page</a:t>
            </a:r>
            <a:r>
              <a:rPr lang="en-US" dirty="0" smtClean="0"/>
              <a:t>:</a:t>
            </a:r>
          </a:p>
          <a:p>
            <a:pPr lvl="1"/>
            <a:r>
              <a:rPr lang="en-US" b="0" dirty="0" smtClean="0">
                <a:hlinkClick r:id="rId2"/>
              </a:rPr>
              <a:t>http</a:t>
            </a:r>
            <a:r>
              <a:rPr lang="en-US" b="0" dirty="0">
                <a:hlinkClick r:id="rId2"/>
              </a:rPr>
              <a:t>://www.schedmd.com/</a:t>
            </a:r>
            <a:endParaRPr lang="en-US" b="0" dirty="0"/>
          </a:p>
          <a:p>
            <a:r>
              <a:rPr lang="en-US" dirty="0" smtClean="0"/>
              <a:t>Running </a:t>
            </a:r>
            <a:r>
              <a:rPr lang="en-US" dirty="0"/>
              <a:t>Jobs on Cori </a:t>
            </a:r>
          </a:p>
          <a:p>
            <a:pPr lvl="1"/>
            <a:r>
              <a:rPr lang="en-US" dirty="0">
                <a:hlinkClick r:id="rId3"/>
              </a:rPr>
              <a:t>https://www.nersc.gov/users/computational-systems/cori/running-jobs/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an </a:t>
            </a:r>
            <a:r>
              <a:rPr lang="en-US" dirty="0"/>
              <a:t>pages for </a:t>
            </a:r>
            <a:r>
              <a:rPr lang="en-US" dirty="0" err="1"/>
              <a:t>slurm</a:t>
            </a:r>
            <a:r>
              <a:rPr lang="en-US" dirty="0"/>
              <a:t>, </a:t>
            </a:r>
            <a:r>
              <a:rPr lang="en-US" dirty="0" err="1"/>
              <a:t>sbatch</a:t>
            </a:r>
            <a:r>
              <a:rPr lang="en-US" dirty="0"/>
              <a:t>, </a:t>
            </a:r>
            <a:r>
              <a:rPr lang="en-US" dirty="0" err="1"/>
              <a:t>salloc</a:t>
            </a:r>
            <a:r>
              <a:rPr lang="en-US" dirty="0"/>
              <a:t>, </a:t>
            </a:r>
            <a:r>
              <a:rPr lang="en-US" dirty="0" err="1"/>
              <a:t>squeue</a:t>
            </a:r>
            <a:r>
              <a:rPr lang="en-US" dirty="0"/>
              <a:t>, </a:t>
            </a:r>
            <a:r>
              <a:rPr lang="en-US" dirty="0" err="1"/>
              <a:t>sinfo</a:t>
            </a:r>
            <a:r>
              <a:rPr lang="en-US" dirty="0"/>
              <a:t>, </a:t>
            </a:r>
            <a:r>
              <a:rPr lang="en-US" dirty="0" err="1"/>
              <a:t>sacct</a:t>
            </a:r>
            <a:r>
              <a:rPr lang="en-US" dirty="0"/>
              <a:t>, </a:t>
            </a:r>
            <a:r>
              <a:rPr lang="en-US" dirty="0" err="1"/>
              <a:t>scontrol</a:t>
            </a:r>
            <a:r>
              <a:rPr lang="en-US" dirty="0"/>
              <a:t>, </a:t>
            </a:r>
            <a:r>
              <a:rPr lang="en-US" dirty="0" err="1" smtClean="0"/>
              <a:t>scancel</a:t>
            </a:r>
            <a:r>
              <a:rPr lang="en-US" dirty="0" smtClean="0"/>
              <a:t>, etc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19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5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</a:t>
            </a:r>
            <a:r>
              <a:rPr lang="en-US" dirty="0"/>
              <a:t>between </a:t>
            </a:r>
            <a:r>
              <a:rPr lang="en-US" dirty="0" err="1"/>
              <a:t>Crays</a:t>
            </a:r>
            <a:r>
              <a:rPr lang="en-US" dirty="0"/>
              <a:t> and </a:t>
            </a:r>
            <a:r>
              <a:rPr lang="en-US" dirty="0" err="1" smtClean="0"/>
              <a:t>Genepool</a:t>
            </a:r>
            <a:endParaRPr lang="en-US" dirty="0" smtClean="0"/>
          </a:p>
          <a:p>
            <a:pPr lvl="1"/>
            <a:r>
              <a:rPr lang="en-US" dirty="0" smtClean="0"/>
              <a:t>Cori </a:t>
            </a:r>
            <a:r>
              <a:rPr lang="en-US" dirty="0"/>
              <a:t>and </a:t>
            </a:r>
            <a:r>
              <a:rPr lang="en-US" dirty="0" smtClean="0"/>
              <a:t>Edison architecture and </a:t>
            </a:r>
            <a:r>
              <a:rPr lang="en-US" dirty="0" smtClean="0"/>
              <a:t>configurations</a:t>
            </a:r>
          </a:p>
          <a:p>
            <a:pPr lvl="1"/>
            <a:r>
              <a:rPr lang="en-US" dirty="0" smtClean="0"/>
              <a:t>Queues and QOS</a:t>
            </a:r>
            <a:endParaRPr lang="en-US" dirty="0" smtClean="0"/>
          </a:p>
          <a:p>
            <a:pPr lvl="1"/>
            <a:r>
              <a:rPr lang="en-US" dirty="0"/>
              <a:t>Job </a:t>
            </a:r>
            <a:r>
              <a:rPr lang="en-US" dirty="0" smtClean="0"/>
              <a:t>accounting and charge rates</a:t>
            </a:r>
            <a:endParaRPr lang="en-US" dirty="0"/>
          </a:p>
          <a:p>
            <a:r>
              <a:rPr lang="en-US" dirty="0" smtClean="0"/>
              <a:t>Intro to </a:t>
            </a:r>
            <a:r>
              <a:rPr lang="en-US" dirty="0" smtClean="0"/>
              <a:t>SLURM</a:t>
            </a:r>
          </a:p>
          <a:p>
            <a:pPr lvl="1"/>
            <a:r>
              <a:rPr lang="en-US" dirty="0" smtClean="0"/>
              <a:t>Commands and submission scripting</a:t>
            </a:r>
          </a:p>
          <a:p>
            <a:pPr lvl="1"/>
            <a:r>
              <a:rPr lang="en-US" dirty="0" smtClean="0"/>
              <a:t>Monitoring your jobs</a:t>
            </a:r>
          </a:p>
          <a:p>
            <a:r>
              <a:rPr lang="en-US" dirty="0" smtClean="0"/>
              <a:t>Hands-on</a:t>
            </a:r>
          </a:p>
          <a:p>
            <a:pPr lvl="1"/>
            <a:r>
              <a:rPr lang="en-US" dirty="0" smtClean="0"/>
              <a:t>Get an interactive session</a:t>
            </a:r>
          </a:p>
          <a:p>
            <a:pPr lvl="1"/>
            <a:r>
              <a:rPr lang="en-US" dirty="0" smtClean="0"/>
              <a:t>Write and submit jobs with SLURM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46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– Get an interactive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Reservation:       --reservation=jgitrain1013</a:t>
            </a:r>
            <a:endParaRPr lang="en-US" dirty="0"/>
          </a:p>
          <a:p>
            <a:r>
              <a:rPr lang="en-US" dirty="0"/>
              <a:t>Sample scripts and other materials: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https://github.com/Wildish-LBL/SLURM-demo/archive/master.zip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Log into an Edison login node</a:t>
            </a:r>
          </a:p>
          <a:p>
            <a:r>
              <a:rPr lang="en-US" dirty="0" smtClean="0"/>
              <a:t>Request an interactive session with 48 cores for 30 min (be sure to use your reservation!)</a:t>
            </a:r>
          </a:p>
          <a:p>
            <a:pPr lvl="1"/>
            <a:r>
              <a:rPr lang="en-US" dirty="0" smtClean="0"/>
              <a:t>How many nodes are you on? Why?</a:t>
            </a:r>
          </a:p>
          <a:p>
            <a:pPr lvl="2"/>
            <a:r>
              <a:rPr lang="en-US" dirty="0" smtClean="0"/>
              <a:t>Hint: There are $</a:t>
            </a:r>
            <a:r>
              <a:rPr lang="en-US" dirty="0" err="1" smtClean="0"/>
              <a:t>SLURM_xx</a:t>
            </a:r>
            <a:r>
              <a:rPr lang="en-US" dirty="0" smtClean="0"/>
              <a:t> </a:t>
            </a:r>
            <a:r>
              <a:rPr lang="en-US" dirty="0" err="1" smtClean="0"/>
              <a:t>env</a:t>
            </a:r>
            <a:r>
              <a:rPr lang="en-US" dirty="0" smtClean="0"/>
              <a:t> variables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Have a look at your jobs with the accounting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1539" y="2872435"/>
            <a:ext cx="766109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46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– Do some 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We need to </a:t>
            </a:r>
            <a:r>
              <a:rPr lang="en-US" dirty="0" err="1" smtClean="0"/>
              <a:t>blastp</a:t>
            </a:r>
            <a:r>
              <a:rPr lang="en-US" dirty="0" smtClean="0"/>
              <a:t> unknown sequences against a specific database</a:t>
            </a:r>
          </a:p>
          <a:p>
            <a:pPr lvl="1"/>
            <a:r>
              <a:rPr lang="en-US" dirty="0" smtClean="0"/>
              <a:t>query1 and query2 from training materials</a:t>
            </a:r>
          </a:p>
          <a:p>
            <a:pPr lvl="1"/>
            <a:r>
              <a:rPr lang="en-US" dirty="0" err="1" smtClean="0"/>
              <a:t>db</a:t>
            </a:r>
            <a:r>
              <a:rPr lang="en-US" dirty="0"/>
              <a:t>: /global/</a:t>
            </a:r>
            <a:r>
              <a:rPr lang="en-US" dirty="0" err="1"/>
              <a:t>dna</a:t>
            </a:r>
            <a:r>
              <a:rPr lang="en-US" dirty="0"/>
              <a:t>/shared/databases/</a:t>
            </a:r>
            <a:r>
              <a:rPr lang="en-US" dirty="0" err="1"/>
              <a:t>ncbi</a:t>
            </a:r>
            <a:r>
              <a:rPr lang="en-US" dirty="0"/>
              <a:t>/nr/2014-02-07/</a:t>
            </a:r>
            <a:r>
              <a:rPr lang="en-US" dirty="0" smtClean="0"/>
              <a:t>nr</a:t>
            </a:r>
          </a:p>
          <a:p>
            <a:endParaRPr lang="en-US" dirty="0"/>
          </a:p>
          <a:p>
            <a:r>
              <a:rPr lang="en-US" dirty="0" smtClean="0"/>
              <a:t>Task 0: Where’s the blast+ module?</a:t>
            </a:r>
            <a:endParaRPr lang="en-US" dirty="0"/>
          </a:p>
          <a:p>
            <a:r>
              <a:rPr lang="en-US" dirty="0" smtClean="0"/>
              <a:t>Task 1: Do it interactively</a:t>
            </a:r>
          </a:p>
          <a:p>
            <a:r>
              <a:rPr lang="en-US" dirty="0" smtClean="0"/>
              <a:t>Task 2: Write a submission script</a:t>
            </a:r>
          </a:p>
          <a:p>
            <a:r>
              <a:rPr lang="en-US" dirty="0" smtClean="0"/>
              <a:t>Task 3: Write a submission script to do both blasts at the same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83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Differences Between Cori/Edison and </a:t>
            </a:r>
            <a:r>
              <a:rPr lang="en-US" dirty="0" err="1" smtClean="0"/>
              <a:t>Genepool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2620"/>
            <a:ext cx="4040188" cy="639762"/>
          </a:xfrm>
        </p:spPr>
        <p:txBody>
          <a:bodyPr/>
          <a:lstStyle/>
          <a:p>
            <a:r>
              <a:rPr lang="en-US" u="sng" dirty="0" smtClean="0"/>
              <a:t>Cori and Edison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2382"/>
            <a:ext cx="4040188" cy="42355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Generally large, multi-node jobs</a:t>
            </a:r>
          </a:p>
          <a:p>
            <a:endParaRPr lang="en-US" dirty="0" smtClean="0"/>
          </a:p>
          <a:p>
            <a:r>
              <a:rPr lang="en-US" dirty="0" smtClean="0"/>
              <a:t>Jobs are charged</a:t>
            </a:r>
          </a:p>
          <a:p>
            <a:endParaRPr lang="en-US" dirty="0" smtClean="0"/>
          </a:p>
          <a:p>
            <a:r>
              <a:rPr lang="en-US" dirty="0" smtClean="0"/>
              <a:t>Wait time until job start measured in days</a:t>
            </a:r>
          </a:p>
          <a:p>
            <a:endParaRPr lang="en-US" dirty="0" smtClean="0"/>
          </a:p>
          <a:p>
            <a:r>
              <a:rPr lang="en-US" dirty="0" smtClean="0"/>
              <a:t>Users generally compile and install their own software – few modules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SLURM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2620"/>
            <a:ext cx="4041775" cy="639762"/>
          </a:xfrm>
        </p:spPr>
        <p:txBody>
          <a:bodyPr/>
          <a:lstStyle/>
          <a:p>
            <a:r>
              <a:rPr lang="en-US" u="sng" dirty="0" err="1" smtClean="0"/>
              <a:t>Genepool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42382"/>
            <a:ext cx="4041775" cy="45039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small, single node </a:t>
            </a:r>
            <a:r>
              <a:rPr lang="en-US" dirty="0" smtClean="0"/>
              <a:t>and single</a:t>
            </a:r>
            <a:r>
              <a:rPr lang="en-US" dirty="0" smtClean="0"/>
              <a:t>-</a:t>
            </a:r>
            <a:r>
              <a:rPr lang="en-US" dirty="0" smtClean="0"/>
              <a:t>CPU</a:t>
            </a:r>
            <a:r>
              <a:rPr lang="en-US" dirty="0"/>
              <a:t> </a:t>
            </a:r>
            <a:r>
              <a:rPr lang="en-US" dirty="0" smtClean="0"/>
              <a:t>jobs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job charging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Wait time measured in hours, if not minutes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Awesome JGI consultants manage bioinformatics software as modules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UGE (moving to SLURM 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11C54-4B4E-D144-B7D5-56BE52E2B1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NERSC Cray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60480"/>
            <a:ext cx="8228779" cy="48656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Cori Phase I</a:t>
            </a:r>
          </a:p>
          <a:p>
            <a:pPr lvl="1"/>
            <a:r>
              <a:rPr lang="en-US" sz="2000" dirty="0" smtClean="0"/>
              <a:t>Cray XC</a:t>
            </a:r>
          </a:p>
          <a:p>
            <a:pPr lvl="1"/>
            <a:r>
              <a:rPr lang="en-US" sz="2000" dirty="0" smtClean="0"/>
              <a:t>1630 nodes</a:t>
            </a:r>
          </a:p>
          <a:p>
            <a:pPr lvl="1"/>
            <a:r>
              <a:rPr lang="en-US" sz="2000" dirty="0" smtClean="0"/>
              <a:t>128 GB memory per node</a:t>
            </a:r>
          </a:p>
          <a:p>
            <a:pPr lvl="1"/>
            <a:r>
              <a:rPr lang="en-US" sz="2000" dirty="0" smtClean="0"/>
              <a:t>32 cores per node</a:t>
            </a:r>
          </a:p>
          <a:p>
            <a:pPr lvl="2"/>
            <a:r>
              <a:rPr lang="en-US" sz="1800" dirty="0" smtClean="0"/>
              <a:t>(2x16 core 2.3 GHz </a:t>
            </a:r>
            <a:r>
              <a:rPr lang="en-US" sz="1800" dirty="0" err="1" smtClean="0"/>
              <a:t>Haswell</a:t>
            </a:r>
            <a:r>
              <a:rPr lang="en-US" sz="18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Cori Phase </a:t>
            </a:r>
            <a:r>
              <a:rPr lang="en-US" sz="2400" dirty="0" smtClean="0"/>
              <a:t>II in a few weeks</a:t>
            </a:r>
            <a:endParaRPr lang="en-US" sz="2400" dirty="0" smtClean="0"/>
          </a:p>
          <a:p>
            <a:pPr lvl="1"/>
            <a:r>
              <a:rPr lang="en-US" sz="2000" dirty="0" smtClean="0"/>
              <a:t>&gt;9300 nodes</a:t>
            </a:r>
          </a:p>
          <a:p>
            <a:pPr lvl="1"/>
            <a:r>
              <a:rPr lang="en-US" sz="2000" dirty="0" smtClean="0"/>
              <a:t>Knights Landing </a:t>
            </a:r>
            <a:r>
              <a:rPr lang="en-US" sz="2000" dirty="0" smtClean="0"/>
              <a:t>CPUs</a:t>
            </a:r>
          </a:p>
          <a:p>
            <a:pPr lvl="2"/>
            <a:r>
              <a:rPr lang="en-US" dirty="0" smtClean="0"/>
              <a:t> 68 cores/272 threads</a:t>
            </a:r>
          </a:p>
          <a:p>
            <a:pPr lvl="2"/>
            <a:r>
              <a:rPr lang="en-US" dirty="0" smtClean="0"/>
              <a:t>96GB + 16GB high </a:t>
            </a:r>
            <a:r>
              <a:rPr lang="en-US" dirty="0" err="1" smtClean="0"/>
              <a:t>bwmemory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Edison</a:t>
            </a:r>
          </a:p>
          <a:p>
            <a:pPr lvl="1"/>
            <a:r>
              <a:rPr lang="en-US" sz="2000" dirty="0" smtClean="0"/>
              <a:t>Cray XC30</a:t>
            </a:r>
          </a:p>
          <a:p>
            <a:pPr lvl="1"/>
            <a:r>
              <a:rPr lang="en-US" sz="2000" dirty="0" smtClean="0"/>
              <a:t>5576 nodes</a:t>
            </a:r>
          </a:p>
          <a:p>
            <a:pPr lvl="1"/>
            <a:r>
              <a:rPr lang="en-US" sz="2000" dirty="0" smtClean="0"/>
              <a:t>64 GB memory per node</a:t>
            </a:r>
          </a:p>
          <a:p>
            <a:pPr lvl="1"/>
            <a:r>
              <a:rPr lang="en-US" sz="2000" dirty="0" smtClean="0"/>
              <a:t>24 cores per node</a:t>
            </a:r>
          </a:p>
          <a:p>
            <a:pPr lvl="2"/>
            <a:r>
              <a:rPr lang="en-US" sz="1800" dirty="0" smtClean="0"/>
              <a:t>(2x12 core 2.4 GHz Ivy Bridge)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8754F-C834-754C-A278-3659DB8C7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24715" y="4277583"/>
            <a:ext cx="1912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Clear trend toward multi-core, parallelism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0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 about a charge?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30A71-5C05-454D-B833-E0EEA766E7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6905" y="1320748"/>
            <a:ext cx="8317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Projects are assigned an allocation, and users who are part of that project draw from that allocation when they run jobs.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401" y="3316460"/>
            <a:ext cx="1365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Number</a:t>
            </a:r>
          </a:p>
          <a:p>
            <a:pPr algn="ctr"/>
            <a:r>
              <a:rPr lang="en-US" dirty="0" smtClean="0"/>
              <a:t>of nodes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09598" y="3131794"/>
            <a:ext cx="143335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Number</a:t>
            </a:r>
          </a:p>
          <a:p>
            <a:pPr algn="ctr"/>
            <a:r>
              <a:rPr lang="en-US" dirty="0" smtClean="0"/>
              <a:t>of cores</a:t>
            </a:r>
          </a:p>
          <a:p>
            <a:pPr algn="ctr"/>
            <a:r>
              <a:rPr lang="en-US" dirty="0" smtClean="0"/>
              <a:t>per node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043721" y="3131794"/>
            <a:ext cx="134799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Machine</a:t>
            </a:r>
          </a:p>
          <a:p>
            <a:pPr algn="ctr"/>
            <a:r>
              <a:rPr lang="en-US" dirty="0" smtClean="0"/>
              <a:t>“charge</a:t>
            </a:r>
          </a:p>
          <a:p>
            <a:pPr algn="ctr"/>
            <a:r>
              <a:rPr lang="en-US" dirty="0" smtClean="0"/>
              <a:t>factor”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813710" y="3131794"/>
            <a:ext cx="150554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of</a:t>
            </a:r>
          </a:p>
          <a:p>
            <a:pPr algn="ctr"/>
            <a:r>
              <a:rPr lang="en-US" dirty="0" smtClean="0"/>
              <a:t>service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qos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707996" y="35038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7592" y="3510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2590" y="34874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32989" y="34792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3721" y="4438177"/>
            <a:ext cx="134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Cori=2.5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Edison=2.0</a:t>
            </a:r>
            <a:endParaRPr 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9692" y="5562317"/>
            <a:ext cx="721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 of this morning, JGI allocation is 1.7M remaining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222" y="4394378"/>
            <a:ext cx="1262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increases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job priority</a:t>
            </a:r>
            <a:endParaRPr 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07893" y="3124240"/>
            <a:ext cx="115954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Wall</a:t>
            </a:r>
          </a:p>
          <a:p>
            <a:pPr algn="ctr"/>
            <a:r>
              <a:rPr lang="en-US" dirty="0" smtClean="0"/>
              <a:t>time</a:t>
            </a:r>
            <a:endParaRPr lang="en-US" dirty="0"/>
          </a:p>
          <a:p>
            <a:pPr algn="ctr"/>
            <a:r>
              <a:rPr lang="en-US" dirty="0" smtClean="0"/>
              <a:t>(hours)</a:t>
            </a:r>
          </a:p>
        </p:txBody>
      </p:sp>
    </p:spTree>
    <p:extLst>
      <p:ext uri="{BB962C8B-B14F-4D97-AF65-F5344CB8AC3E}">
        <p14:creationId xmlns:p14="http://schemas.microsoft.com/office/powerpoint/2010/main" val="1640714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Edison Queue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75" y="1584556"/>
            <a:ext cx="8662257" cy="34277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446" y="1155046"/>
            <a:ext cx="8662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www.nersc.gov</a:t>
            </a:r>
            <a:r>
              <a:rPr lang="en-US" sz="1600" dirty="0"/>
              <a:t>/users/computational-systems/</a:t>
            </a:r>
            <a:r>
              <a:rPr lang="en-US" sz="1600" dirty="0" err="1"/>
              <a:t>edison</a:t>
            </a:r>
            <a:r>
              <a:rPr lang="en-US" sz="1600" dirty="0"/>
              <a:t>/running-jobs/queues-and-policies/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892" y="5045712"/>
            <a:ext cx="8037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So, </a:t>
            </a:r>
            <a:r>
              <a:rPr lang="en-US" dirty="0" smtClean="0"/>
              <a:t>until Cori Phase II adjustments, Edison is intended for</a:t>
            </a:r>
          </a:p>
          <a:p>
            <a:pPr algn="ctr"/>
            <a:r>
              <a:rPr lang="en-US" dirty="0" smtClean="0"/>
              <a:t>large </a:t>
            </a:r>
            <a:r>
              <a:rPr lang="en-US" dirty="0" smtClean="0"/>
              <a:t>parallel jobs using &gt;682 nodes</a:t>
            </a:r>
          </a:p>
        </p:txBody>
      </p:sp>
    </p:spTree>
    <p:extLst>
      <p:ext uri="{BB962C8B-B14F-4D97-AF65-F5344CB8AC3E}">
        <p14:creationId xmlns:p14="http://schemas.microsoft.com/office/powerpoint/2010/main" val="279155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Cori </a:t>
            </a:r>
            <a:r>
              <a:rPr lang="en-US" dirty="0" smtClean="0"/>
              <a:t>Phase I queue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www.nersc.gov</a:t>
            </a:r>
            <a:r>
              <a:rPr lang="en-US" sz="1400" dirty="0"/>
              <a:t>/users/computational-systems/</a:t>
            </a:r>
            <a:r>
              <a:rPr lang="en-US" sz="1400" dirty="0" err="1"/>
              <a:t>cori</a:t>
            </a:r>
            <a:r>
              <a:rPr lang="en-US" sz="1400" dirty="0"/>
              <a:t>/running-jobs/queues-and-policies/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62" y="1605917"/>
            <a:ext cx="6903885" cy="44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6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SLURM?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simple word, SLURM is a workload manager, or a batch </a:t>
            </a:r>
            <a:r>
              <a:rPr lang="en-US" sz="2400" dirty="0" smtClean="0"/>
              <a:t>scheduler, just like UGE</a:t>
            </a:r>
            <a:endParaRPr lang="en-US" sz="2400" dirty="0" smtClean="0"/>
          </a:p>
          <a:p>
            <a:r>
              <a:rPr lang="en-US" sz="2400" dirty="0" smtClean="0"/>
              <a:t>SLURM </a:t>
            </a:r>
            <a:r>
              <a:rPr lang="en-US" sz="2400" dirty="0" smtClean="0"/>
              <a:t>= </a:t>
            </a:r>
            <a:r>
              <a:rPr lang="en-US" sz="2400" u="sng" dirty="0" smtClean="0"/>
              <a:t>S</a:t>
            </a:r>
            <a:r>
              <a:rPr lang="en-US" sz="2400" dirty="0" smtClean="0"/>
              <a:t>imple </a:t>
            </a:r>
            <a:r>
              <a:rPr lang="en-US" sz="2400" u="sng" dirty="0" smtClean="0"/>
              <a:t>L</a:t>
            </a:r>
            <a:r>
              <a:rPr lang="en-US" sz="2400" dirty="0" smtClean="0"/>
              <a:t>inux </a:t>
            </a:r>
            <a:r>
              <a:rPr lang="en-US" sz="2400" u="sng" dirty="0" smtClean="0"/>
              <a:t>U</a:t>
            </a:r>
            <a:r>
              <a:rPr lang="en-US" sz="2400" dirty="0" smtClean="0"/>
              <a:t>tility for </a:t>
            </a:r>
            <a:r>
              <a:rPr lang="en-US" sz="2400" u="sng" dirty="0" smtClean="0"/>
              <a:t>R</a:t>
            </a:r>
            <a:r>
              <a:rPr lang="en-US" sz="2400" dirty="0" smtClean="0"/>
              <a:t>esource </a:t>
            </a:r>
            <a:r>
              <a:rPr lang="en-US" sz="2400" u="sng" dirty="0" smtClean="0"/>
              <a:t>M</a:t>
            </a:r>
            <a:r>
              <a:rPr lang="en-US" sz="2400" dirty="0" smtClean="0"/>
              <a:t>anagement.</a:t>
            </a:r>
          </a:p>
          <a:p>
            <a:r>
              <a:rPr lang="en-US" sz="2400" dirty="0" smtClean="0"/>
              <a:t>Open source</a:t>
            </a:r>
          </a:p>
          <a:p>
            <a:r>
              <a:rPr lang="en-US" sz="2400" dirty="0" smtClean="0"/>
              <a:t>SLURM is used </a:t>
            </a:r>
            <a:r>
              <a:rPr lang="en-US" sz="2400" dirty="0" smtClean="0"/>
              <a:t>majority of</a:t>
            </a:r>
            <a:r>
              <a:rPr lang="en-US" sz="2400" dirty="0"/>
              <a:t> </a:t>
            </a:r>
            <a:r>
              <a:rPr lang="en-US" sz="2400" dirty="0" smtClean="0"/>
              <a:t>top 10 computers.</a:t>
            </a:r>
          </a:p>
          <a:p>
            <a:r>
              <a:rPr lang="en-US" sz="2400" dirty="0" smtClean="0"/>
              <a:t>Cori installed </a:t>
            </a:r>
            <a:r>
              <a:rPr lang="en-US" sz="2400" dirty="0" smtClean="0"/>
              <a:t>with SLURM, and Edison switched last Nov, after </a:t>
            </a:r>
            <a:r>
              <a:rPr lang="en-US" sz="2400" dirty="0" smtClean="0"/>
              <a:t>its move</a:t>
            </a:r>
            <a:endParaRPr lang="en-US" sz="2400" dirty="0" smtClean="0"/>
          </a:p>
          <a:p>
            <a:r>
              <a:rPr lang="en-US" sz="2400" dirty="0" err="1" smtClean="0"/>
              <a:t>Genepool</a:t>
            </a:r>
            <a:r>
              <a:rPr lang="en-US" sz="2400" dirty="0" smtClean="0"/>
              <a:t> will move to SLURM sometime in 2017</a:t>
            </a:r>
          </a:p>
          <a:p>
            <a:r>
              <a:rPr lang="en-US" sz="2400" dirty="0" smtClean="0"/>
              <a:t>New </a:t>
            </a:r>
            <a:r>
              <a:rPr lang="en-US" sz="2400" dirty="0" err="1" smtClean="0"/>
              <a:t>Genepool</a:t>
            </a:r>
            <a:r>
              <a:rPr lang="en-US" sz="2400" dirty="0" smtClean="0"/>
              <a:t> test server, </a:t>
            </a:r>
            <a:r>
              <a:rPr lang="en-US" sz="2400" dirty="0" err="1" smtClean="0"/>
              <a:t>Denovo</a:t>
            </a:r>
            <a:r>
              <a:rPr lang="en-US" sz="2400" dirty="0" smtClean="0"/>
              <a:t>, is already running it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8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of </a:t>
            </a:r>
            <a:r>
              <a:rPr lang="en-US" dirty="0"/>
              <a:t>U</a:t>
            </a:r>
            <a:r>
              <a:rPr lang="en-US" dirty="0" smtClean="0"/>
              <a:t>sing SLURM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Fully open source. </a:t>
            </a:r>
          </a:p>
          <a:p>
            <a:r>
              <a:rPr lang="en-US" sz="2600" dirty="0"/>
              <a:t>SLURM is extensible (plugin architecture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Low latency scheduling. Highly scalable.</a:t>
            </a:r>
          </a:p>
          <a:p>
            <a:r>
              <a:rPr lang="en-US" sz="2600" dirty="0" smtClean="0"/>
              <a:t>Integrated “serial” or “shared” queue</a:t>
            </a:r>
          </a:p>
          <a:p>
            <a:r>
              <a:rPr lang="en-US" sz="2600" dirty="0" smtClean="0"/>
              <a:t>Integrated Burst Buffer support </a:t>
            </a:r>
          </a:p>
          <a:p>
            <a:r>
              <a:rPr lang="en-US" sz="2600" dirty="0" smtClean="0"/>
              <a:t>Good memory management</a:t>
            </a:r>
          </a:p>
          <a:p>
            <a:r>
              <a:rPr lang="en-US" sz="2600" dirty="0" smtClean="0"/>
              <a:t>Built-in accounting and database </a:t>
            </a:r>
            <a:r>
              <a:rPr lang="en-US" sz="2600" dirty="0" smtClean="0"/>
              <a:t>support</a:t>
            </a:r>
          </a:p>
          <a:p>
            <a:endParaRPr lang="en-US" sz="2600" dirty="0"/>
          </a:p>
          <a:p>
            <a:r>
              <a:rPr lang="en-US" sz="2600" dirty="0" smtClean="0"/>
              <a:t>Strategic: Moving </a:t>
            </a:r>
            <a:r>
              <a:rPr lang="en-US" sz="2600" dirty="0" err="1" smtClean="0"/>
              <a:t>Genepool</a:t>
            </a:r>
            <a:r>
              <a:rPr lang="en-US" sz="2600" dirty="0" smtClean="0"/>
              <a:t> to SLURM </a:t>
            </a:r>
            <a:r>
              <a:rPr lang="en-US" sz="2600" dirty="0" smtClean="0"/>
              <a:t>brings us closer to the rest of NERSC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9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0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NERSC-template-FY11-v1">
  <a:themeElements>
    <a:clrScheme name="NERSC New Palette">
      <a:dk1>
        <a:srgbClr val="0C1527"/>
      </a:dk1>
      <a:lt1>
        <a:sysClr val="window" lastClr="FFFFFF"/>
      </a:lt1>
      <a:dk2>
        <a:srgbClr val="114766"/>
      </a:dk2>
      <a:lt2>
        <a:srgbClr val="FFFFFF"/>
      </a:lt2>
      <a:accent1>
        <a:srgbClr val="114766"/>
      </a:accent1>
      <a:accent2>
        <a:srgbClr val="FF6500"/>
      </a:accent2>
      <a:accent3>
        <a:srgbClr val="FFB900"/>
      </a:accent3>
      <a:accent4>
        <a:srgbClr val="0090BD"/>
      </a:accent4>
      <a:accent5>
        <a:srgbClr val="6BD4FB"/>
      </a:accent5>
      <a:accent6>
        <a:srgbClr val="114766"/>
      </a:accent6>
      <a:hlink>
        <a:srgbClr val="00AFE5"/>
      </a:hlink>
      <a:folHlink>
        <a:srgbClr val="8994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ＭＳ Ｐゴシック" pitchFamily="-65" charset="-128"/>
            <a:cs typeface="ＭＳ Ｐゴシック" pitchFamily="-65" charset="-128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">
  <a:themeElements>
    <a:clrScheme name="NERSC Palette 2">
      <a:dk1>
        <a:srgbClr val="0C1527"/>
      </a:dk1>
      <a:lt1>
        <a:sysClr val="window" lastClr="FFFFFF"/>
      </a:lt1>
      <a:dk2>
        <a:srgbClr val="114766"/>
      </a:dk2>
      <a:lt2>
        <a:srgbClr val="FFFFFF"/>
      </a:lt2>
      <a:accent1>
        <a:srgbClr val="008329"/>
      </a:accent1>
      <a:accent2>
        <a:srgbClr val="FFB900"/>
      </a:accent2>
      <a:accent3>
        <a:srgbClr val="FF6500"/>
      </a:accent3>
      <a:accent4>
        <a:srgbClr val="0090BD"/>
      </a:accent4>
      <a:accent5>
        <a:srgbClr val="6BD4FB"/>
      </a:accent5>
      <a:accent6>
        <a:srgbClr val="114766"/>
      </a:accent6>
      <a:hlink>
        <a:srgbClr val="00AFE5"/>
      </a:hlink>
      <a:folHlink>
        <a:srgbClr val="8994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ＭＳ Ｐゴシック" pitchFamily="-65" charset="-128"/>
            <a:cs typeface="ＭＳ Ｐゴシック" pitchFamily="-65" charset="-128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OLD">
  <a:themeElements>
    <a:clrScheme name="NERSC Palette 2">
      <a:dk1>
        <a:srgbClr val="0C1527"/>
      </a:dk1>
      <a:lt1>
        <a:sysClr val="window" lastClr="FFFFFF"/>
      </a:lt1>
      <a:dk2>
        <a:srgbClr val="114766"/>
      </a:dk2>
      <a:lt2>
        <a:srgbClr val="FFFFFF"/>
      </a:lt2>
      <a:accent1>
        <a:srgbClr val="008329"/>
      </a:accent1>
      <a:accent2>
        <a:srgbClr val="FFB900"/>
      </a:accent2>
      <a:accent3>
        <a:srgbClr val="FF6500"/>
      </a:accent3>
      <a:accent4>
        <a:srgbClr val="0090BD"/>
      </a:accent4>
      <a:accent5>
        <a:srgbClr val="6BD4FB"/>
      </a:accent5>
      <a:accent6>
        <a:srgbClr val="114766"/>
      </a:accent6>
      <a:hlink>
        <a:srgbClr val="00AFE5"/>
      </a:hlink>
      <a:folHlink>
        <a:srgbClr val="8994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ＭＳ Ｐゴシック" pitchFamily="-65" charset="-128"/>
            <a:cs typeface="ＭＳ Ｐゴシック" pitchFamily="-65" charset="-128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ERSC 2012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NERSC40Template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NERSC-template-FY11-v1.potx</Template>
  <TotalTime>41708</TotalTime>
  <Words>1315</Words>
  <Application>Microsoft Macintosh PowerPoint</Application>
  <PresentationFormat>On-screen Show (4:3)</PresentationFormat>
  <Paragraphs>233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NERSC-template-FY11-v1</vt:lpstr>
      <vt:lpstr>BLUE</vt:lpstr>
      <vt:lpstr>GOLD</vt:lpstr>
      <vt:lpstr>NERSC 2012</vt:lpstr>
      <vt:lpstr>NERSC40Template</vt:lpstr>
      <vt:lpstr>Dan Udwary   and Tony Wildish NERSC Data Science Engagement Group October 13, 2016</vt:lpstr>
      <vt:lpstr>Outline</vt:lpstr>
      <vt:lpstr>Key Differences Between Cori/Edison and Genepool</vt:lpstr>
      <vt:lpstr>Basics of NERSC Cray architecture</vt:lpstr>
      <vt:lpstr>What’s this about a charge?</vt:lpstr>
      <vt:lpstr>Edison Queue Structure</vt:lpstr>
      <vt:lpstr>Cori Phase I queue structure</vt:lpstr>
      <vt:lpstr>What is SLURM?</vt:lpstr>
      <vt:lpstr>Advantages of Using SLURM</vt:lpstr>
      <vt:lpstr>SLURM User Commands</vt:lpstr>
      <vt:lpstr>Running with SLURM</vt:lpstr>
      <vt:lpstr>Running with SLURM continued</vt:lpstr>
      <vt:lpstr>PowerPoint Presentation</vt:lpstr>
      <vt:lpstr>SLURM Task arrays</vt:lpstr>
      <vt:lpstr>Sample SLURM Batch Script</vt:lpstr>
      <vt:lpstr>A Spooky SLURM Story</vt:lpstr>
      <vt:lpstr>Monitoring your jobs</vt:lpstr>
      <vt:lpstr>SLURMmary</vt:lpstr>
      <vt:lpstr>Documentation</vt:lpstr>
      <vt:lpstr>Hands-On – Get an interactive login</vt:lpstr>
      <vt:lpstr>Hands On – Do some work!</vt:lpstr>
      <vt:lpstr>PowerPoint Presentation</vt:lpstr>
    </vt:vector>
  </TitlesOfParts>
  <Company>NERSC / Lawrence Berkeley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ASCR Requirements Workshop</dc:title>
  <dc:creator>Richard Gerber</dc:creator>
  <cp:lastModifiedBy>Daniel Udwary</cp:lastModifiedBy>
  <cp:revision>392</cp:revision>
  <cp:lastPrinted>2010-02-25T15:45:22Z</cp:lastPrinted>
  <dcterms:created xsi:type="dcterms:W3CDTF">2011-09-12T17:51:30Z</dcterms:created>
  <dcterms:modified xsi:type="dcterms:W3CDTF">2016-10-13T21:23:57Z</dcterms:modified>
</cp:coreProperties>
</file>