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0" r:id="rId1"/>
    <p:sldMasterId id="2147484048" r:id="rId2"/>
    <p:sldMasterId id="2147484054" r:id="rId3"/>
    <p:sldMasterId id="2147484115" r:id="rId4"/>
    <p:sldMasterId id="2147484132" r:id="rId5"/>
  </p:sldMasterIdLst>
  <p:notesMasterIdLst>
    <p:notesMasterId r:id="rId34"/>
  </p:notesMasterIdLst>
  <p:handoutMasterIdLst>
    <p:handoutMasterId r:id="rId35"/>
  </p:handoutMasterIdLst>
  <p:sldIdLst>
    <p:sldId id="257" r:id="rId6"/>
    <p:sldId id="272" r:id="rId7"/>
    <p:sldId id="292" r:id="rId8"/>
    <p:sldId id="294" r:id="rId9"/>
    <p:sldId id="293" r:id="rId10"/>
    <p:sldId id="295" r:id="rId11"/>
    <p:sldId id="296" r:id="rId12"/>
    <p:sldId id="297" r:id="rId13"/>
    <p:sldId id="302" r:id="rId14"/>
    <p:sldId id="304" r:id="rId15"/>
    <p:sldId id="287" r:id="rId16"/>
    <p:sldId id="273" r:id="rId17"/>
    <p:sldId id="271" r:id="rId18"/>
    <p:sldId id="301" r:id="rId19"/>
    <p:sldId id="303" r:id="rId20"/>
    <p:sldId id="276" r:id="rId21"/>
    <p:sldId id="277" r:id="rId22"/>
    <p:sldId id="282" r:id="rId23"/>
    <p:sldId id="298" r:id="rId24"/>
    <p:sldId id="299" r:id="rId25"/>
    <p:sldId id="300" r:id="rId26"/>
    <p:sldId id="281" r:id="rId27"/>
    <p:sldId id="280" r:id="rId28"/>
    <p:sldId id="286" r:id="rId29"/>
    <p:sldId id="290" r:id="rId30"/>
    <p:sldId id="291" r:id="rId31"/>
    <p:sldId id="284" r:id="rId32"/>
    <p:sldId id="25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FF8000"/>
    <a:srgbClr val="D28DFF"/>
    <a:srgbClr val="FFF7DC"/>
    <a:srgbClr val="D2F1FF"/>
    <a:srgbClr val="7DCBEC"/>
    <a:srgbClr val="4687BC"/>
    <a:srgbClr val="65CBF3"/>
    <a:srgbClr val="003057"/>
    <a:srgbClr val="00436C"/>
    <a:srgbClr val="FF8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4331" autoAdjust="0"/>
    <p:restoredTop sz="99813" autoAdjust="0"/>
  </p:normalViewPr>
  <p:slideViewPr>
    <p:cSldViewPr snapToGrid="0">
      <p:cViewPr varScale="1">
        <p:scale>
          <a:sx n="85" d="100"/>
          <a:sy n="85" d="100"/>
        </p:scale>
        <p:origin x="-712" y="-104"/>
      </p:cViewPr>
      <p:guideLst>
        <p:guide orient="horz" pos="21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92"/>
    </p:cViewPr>
  </p:sorterViewPr>
  <p:notesViewPr>
    <p:cSldViewPr snapToGrid="0" snapToObjects="1">
      <p:cViewPr>
        <p:scale>
          <a:sx n="150" d="100"/>
          <a:sy n="150" d="100"/>
        </p:scale>
        <p:origin x="-148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Cloud Computing and Midrange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NERSC Policy 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300515-3FEB-7640-A513-48613D91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1"/>
          <p:cNvSpPr txBox="1">
            <a:spLocks/>
          </p:cNvSpPr>
          <p:nvPr/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March 2,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076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D2BEFE-FE1C-E949-AC45-DA6B37FCAE2F}" type="datetime1">
              <a:rPr lang="en-US"/>
              <a:pPr>
                <a:defRPr/>
              </a:pPr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08B78-A8B5-C343-B834-0C229BF0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3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08B78-A8B5-C343-B834-0C229BF0A9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08B78-A8B5-C343-B834-0C229BF0A9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Relationship Id="rId9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6.png"/><Relationship Id="rId9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5763"/>
            <a:ext cx="1308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51200" y="385763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898650" y="393700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nersc_horizLOCKUP-tight.ai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oter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2806-2C00-644B-BCAA-E5B6EBC9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00"/>
            <a:ext cx="5073650" cy="499586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0300"/>
            <a:ext cx="3008313" cy="4995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3187-5A92-DD4B-8A7F-9B9A40BB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74782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600" y="1079500"/>
            <a:ext cx="8216900" cy="367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5224826"/>
            <a:ext cx="8216900" cy="667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CDD-3C27-A543-B986-46EDFD4B4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RSC_Hopper_Image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66525" cy="1676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2000" y="27146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BNL_Alt_Logo_StackRight_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3" name="Picture 12" descr="nersc_horizLOCKUP-tight.ai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39900" y="4445000"/>
            <a:ext cx="5727700" cy="13716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6388"/>
            <a:ext cx="7659687" cy="422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815D-975C-0B45-BD41-0E6E83CC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age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5763"/>
            <a:ext cx="1308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51200" y="385763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898650" y="393700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nersc_horizLOCKUP-tight.ai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11C54-4B4E-D144-B7D5-56BE52E2B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818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754F-C834-754C-A278-3659DB8C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818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0A71-5C05-454D-B833-E0EEA766E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RSC_Hopper_Image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094" y="333756"/>
            <a:ext cx="8335906" cy="15244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BNL_Alt_Logo_StackRight_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3" name="Picture 12" descr="nersc_horizLOCKUP-tight.ai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EC17-5166-B041-A83C-F216E1F4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0" name="Picture 9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62000" y="72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826500" y="55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1188720"/>
            <a:ext cx="8229600" cy="4855464"/>
          </a:xfrm>
          <a:prstGeom prst="rect">
            <a:avLst/>
          </a:prstGeom>
        </p:spPr>
        <p:txBody>
          <a:bodyPr lIns="91440" tIns="91440" rIns="91440" bIns="91440"/>
          <a:lstStyle>
            <a:lvl1pPr marL="3429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1"/>
            </a:lvl1pPr>
            <a:lvl2pPr marL="74295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2pPr>
            <a:lvl3pPr marL="11430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/>
            </a:lvl3pPr>
            <a:lvl4pPr marL="16002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4pPr>
            <a:lvl5pPr marL="20574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b="0"/>
            </a:lvl5pPr>
          </a:lstStyle>
          <a:p>
            <a:pPr marL="342900" marR="0" lvl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Click to edit Master text styles</a:t>
            </a:r>
          </a:p>
          <a:p>
            <a:pPr marL="742950" marR="0" lvl="1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Second level</a:t>
            </a:r>
          </a:p>
          <a:p>
            <a:pPr marL="1143000" marR="0" lvl="2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Third level</a:t>
            </a:r>
          </a:p>
          <a:p>
            <a:pPr marL="1600200" marR="0" lvl="3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Fourth level</a:t>
            </a:r>
          </a:p>
          <a:p>
            <a:pPr marL="2057400" marR="0" lvl="4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Fifth level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C1527"/>
              </a:solidFill>
              <a:effectLst/>
              <a:uLnTx/>
              <a:uFillTx/>
              <a:latin typeface="+mj-lt"/>
              <a:ea typeface="ＭＳ Ｐゴシック" pitchFamily="-65" charset="-128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footer only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2806-2C00-644B-BCAA-E5B6EBC9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9" name="Picture 8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00"/>
            <a:ext cx="5073650" cy="499586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0300"/>
            <a:ext cx="3008313" cy="4995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3187-5A92-DD4B-8A7F-9B9A40BB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74782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600" y="1079500"/>
            <a:ext cx="8216900" cy="367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5224826"/>
            <a:ext cx="8216900" cy="667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CDD-3C27-A543-B986-46EDFD4B4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4416552"/>
            <a:ext cx="2401904" cy="1615494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9/5/17</a:t>
            </a:fld>
            <a:endParaRPr lang="en-US"/>
          </a:p>
        </p:txBody>
      </p:sp>
      <p:pic>
        <p:nvPicPr>
          <p:cNvPr id="14" name="Picture Placeholder 1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4" y="3254428"/>
            <a:ext cx="2401904" cy="1615494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E8754F-C834-754C-A278-3659DB8C7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411C54-4B4E-D144-B7D5-56BE52E2B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8" descr="NERSCvertLOCKUP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462527"/>
            <a:ext cx="8305800" cy="29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897A66F-DFB6-CB44-8B31-7FAB7C20B0C7}" type="datetime4">
              <a:rPr lang="en-US" smtClean="0">
                <a:solidFill>
                  <a:srgbClr val="679AC3"/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September 5, 2017</a:t>
            </a:fld>
            <a:endParaRPr lang="en-US" dirty="0">
              <a:solidFill>
                <a:srgbClr val="679AC3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2499" y="5029200"/>
            <a:ext cx="2146301" cy="8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9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dirty="0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defTabSz="457200" fontAlgn="auto">
              <a:spcAft>
                <a:spcPts val="0"/>
              </a:spcAft>
              <a:defRPr/>
            </a:pPr>
            <a:endParaRPr lang="en-US" dirty="0">
              <a:solidFill>
                <a:srgbClr val="194963"/>
              </a:solidFill>
              <a:latin typeface="Helvetica Neue Bold Condensed"/>
              <a:ea typeface="+mn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2600" y="4508500"/>
            <a:ext cx="3338316" cy="17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RSC color palet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RSC_Color_palette_WEB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00" y="274114"/>
            <a:ext cx="5080000" cy="6513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dirty="0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2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74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1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7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56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5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5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156" y="1107627"/>
            <a:ext cx="5535344" cy="28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14" y="6045200"/>
            <a:ext cx="2105186" cy="1016000"/>
          </a:xfrm>
          <a:prstGeom prst="rect">
            <a:avLst/>
          </a:prstGeom>
        </p:spPr>
      </p:pic>
      <p:pic>
        <p:nvPicPr>
          <p:cNvPr id="9" name="Picture 8" descr="DOE_SC-shield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500" y="6218854"/>
            <a:ext cx="609600" cy="613747"/>
          </a:xfrm>
          <a:prstGeom prst="rect">
            <a:avLst/>
          </a:prstGeom>
        </p:spPr>
      </p:pic>
      <p:pic>
        <p:nvPicPr>
          <p:cNvPr id="10" name="Picture 9" descr="LBNL_short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9975" y="6255172"/>
            <a:ext cx="730625" cy="5520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0500" y="317500"/>
            <a:ext cx="88011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56000" y="6565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14" y="6045200"/>
            <a:ext cx="2105186" cy="1016000"/>
          </a:xfrm>
          <a:prstGeom prst="rect">
            <a:avLst/>
          </a:prstGeom>
        </p:spPr>
      </p:pic>
      <p:pic>
        <p:nvPicPr>
          <p:cNvPr id="9" name="Picture 8" descr="DOE_SC-shield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500" y="6218854"/>
            <a:ext cx="609600" cy="613747"/>
          </a:xfrm>
          <a:prstGeom prst="rect">
            <a:avLst/>
          </a:prstGeom>
        </p:spPr>
      </p:pic>
      <p:pic>
        <p:nvPicPr>
          <p:cNvPr id="10" name="Picture 9" descr="LBNL_short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9975" y="6255172"/>
            <a:ext cx="730625" cy="552028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160338"/>
            <a:ext cx="5181600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66838"/>
            <a:ext cx="3810000" cy="487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66838"/>
            <a:ext cx="3810000" cy="236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3025"/>
            <a:ext cx="3810000" cy="236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24350" y="6400800"/>
            <a:ext cx="54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2F4C-595E-E14B-894F-1158D3795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EC17-5166-B041-A83C-F216E1F4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1188720"/>
            <a:ext cx="8229600" cy="4855464"/>
          </a:xfrm>
          <a:prstGeom prst="rect">
            <a:avLst/>
          </a:prstGeom>
        </p:spPr>
        <p:txBody>
          <a:bodyPr lIns="91440" tIns="91440" rIns="91440" bIns="91440"/>
          <a:lstStyle>
            <a:lvl1pPr marL="3429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1"/>
            </a:lvl1pPr>
            <a:lvl2pPr marL="74295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2pPr>
            <a:lvl3pPr marL="11430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/>
            </a:lvl3pPr>
            <a:lvl4pPr marL="16002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4pPr>
            <a:lvl5pPr marL="20574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b="0"/>
            </a:lvl5pPr>
          </a:lstStyle>
          <a:p>
            <a:pPr marL="342900" marR="0" lvl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Click to edit Master text styles</a:t>
            </a:r>
          </a:p>
          <a:p>
            <a:pPr marL="742950" marR="0" lvl="1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Second level</a:t>
            </a:r>
          </a:p>
          <a:p>
            <a:pPr marL="1143000" marR="0" lvl="2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Third level</a:t>
            </a:r>
          </a:p>
          <a:p>
            <a:pPr marL="1600200" marR="0" lvl="3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Fourth level</a:t>
            </a:r>
          </a:p>
          <a:p>
            <a:pPr marL="2057400" marR="0" lvl="4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Fifth level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C1527"/>
              </a:solidFill>
              <a:effectLst/>
              <a:uLnTx/>
              <a:uFillTx/>
              <a:latin typeface="+mj-lt"/>
              <a:ea typeface="ＭＳ Ｐゴシック" pitchFamily="-65" charset="-128"/>
              <a:cs typeface="Century Gothic"/>
            </a:endParaRPr>
          </a:p>
        </p:txBody>
      </p:sp>
      <p:pic>
        <p:nvPicPr>
          <p:cNvPr id="10" name="Picture 9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62000" y="72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826500" y="55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Picture 10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7" Type="http://schemas.openxmlformats.org/officeDocument/2006/relationships/image" Target="../media/image16.png"/><Relationship Id="rId8" Type="http://schemas.openxmlformats.org/officeDocument/2006/relationships/image" Target="../media/image2.jpe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365760" tIns="45720" rIns="36576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61" r:id="rId3"/>
    <p:sldLayoutId id="2147484063" r:id="rId4"/>
    <p:sldLayoutId id="2147484038" r:id="rId5"/>
    <p:sldLayoutId id="2147484040" r:id="rId6"/>
    <p:sldLayoutId id="2147484076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00" y="0"/>
            <a:ext cx="9144000" cy="1003300"/>
          </a:xfrm>
          <a:prstGeom prst="rect">
            <a:avLst/>
          </a:prstGeom>
          <a:gradFill flip="none" rotWithShape="1">
            <a:gsLst>
              <a:gs pos="0">
                <a:srgbClr val="4687BC"/>
              </a:gs>
              <a:gs pos="100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0300" y="0"/>
            <a:ext cx="6426200" cy="9017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7" name="Picture 6" descr="LBNL_Alt_Logo_StackRight_Fina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9" name="Picture 8" descr="DOE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67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8229600" cy="4855464"/>
          </a:xfrm>
          <a:prstGeom prst="rect">
            <a:avLst/>
          </a:prstGeom>
        </p:spPr>
        <p:txBody>
          <a:bodyPr vert="horz" lIns="457200" tIns="9144" rIns="457200" bIns="9144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50" r:id="rId2"/>
    <p:sldLayoutId id="2147484051" r:id="rId3"/>
    <p:sldLayoutId id="2147484052" r:id="rId4"/>
    <p:sldLayoutId id="2147484053" r:id="rId5"/>
    <p:sldLayoutId id="2147484072" r:id="rId6"/>
    <p:sldLayoutId id="2147484073" r:id="rId7"/>
    <p:sldLayoutId id="2147484074" r:id="rId8"/>
    <p:sldLayoutId id="2147484077" r:id="rId9"/>
    <p:sldLayoutId id="2147484078" r:id="rId10"/>
    <p:sldLayoutId id="2147484079" r:id="rId11"/>
    <p:sldLayoutId id="214748408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342900" marR="0" indent="-36576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-274320" algn="l" defTabSz="914400" rtl="0" eaLnBrk="0" fontAlgn="base" latinLnBrk="0" hangingPunct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-27432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-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-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0300" y="0"/>
            <a:ext cx="6426200" cy="9017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Picture 10" descr="NERSC_logo_color.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  <p:pic>
        <p:nvPicPr>
          <p:cNvPr id="9" name="Picture 8" descr="LBNL_Alt_Logo_StackRight_Fin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0" name="Picture 9" descr="DOE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16735"/>
            <a:ext cx="8229600" cy="485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3429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30" r:id="rId12"/>
    <p:sldLayoutId id="2147484131" r:id="rId13"/>
  </p:sldLayoutIdLst>
  <p:hf hdr="0" ftr="0" dt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  <a:ea typeface="+mn-ea"/>
                <a:cs typeface="+mn-cs"/>
              </a:rPr>
              <a:t>Footer Information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  <a:ea typeface="+mn-ea"/>
                <a:cs typeface="+mn-cs"/>
              </a:rPr>
              <a:t>- </a:t>
            </a:r>
            <a:fld id="{D174BAF6-F8F2-EF4F-936C-8DF63288C82F}" type="slidenum">
              <a:rPr lang="en-US" smtClean="0"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dirty="0" smtClean="0">
                <a:latin typeface="Calibri"/>
                <a:ea typeface="+mn-ea"/>
                <a:cs typeface="+mn-cs"/>
              </a:rPr>
              <a:t> -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96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hf hdr="0" ft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4.png"/><Relationship Id="rId3" Type="http://schemas.openxmlformats.org/officeDocument/2006/relationships/hyperlink" Target="https://www.nersc.gov/users/computational-systems/cori/running-jobs/queues-and-policie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5.png"/><Relationship Id="rId3" Type="http://schemas.openxmlformats.org/officeDocument/2006/relationships/hyperlink" Target="http://slurm.schedmd.com/rosetta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sc.gov/users/computational-systems/cori/running-jobs/" TargetMode="External"/><Relationship Id="rId4" Type="http://schemas.openxmlformats.org/officeDocument/2006/relationships/hyperlink" Target="http://www.schedmd.com/" TargetMode="External"/><Relationship Id="rId5" Type="http://schemas.openxmlformats.org/officeDocument/2006/relationships/hyperlink" Target="https://github.com/Wildish-LBL/SLURM-demo/" TargetMode="External"/><Relationship Id="rId6" Type="http://schemas.openxmlformats.org/officeDocument/2006/relationships/hyperlink" Target="http://www.nersc.gov/assets/Uploads/SLURMTraining-Oct13-2016.pptx" TargetMode="External"/><Relationship Id="rId1" Type="http://schemas.openxmlformats.org/officeDocument/2006/relationships/slideLayout" Target="../slideLayouts/slideLayout40.xml"/><Relationship Id="rId2" Type="http://schemas.openxmlformats.org/officeDocument/2006/relationships/hyperlink" Target="https://www.nersc.gov/users/computational-systems/genepool/cori-for-jgi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9749" y="4778192"/>
            <a:ext cx="4214812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Dan Udwary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 smtClean="0"/>
              <a:t> and Tony Wildish</a:t>
            </a:r>
            <a:br>
              <a:rPr lang="en-US" dirty="0" smtClean="0"/>
            </a:br>
            <a:r>
              <a:rPr lang="en-US" sz="2000" dirty="0" smtClean="0"/>
              <a:t>NERSC Data Science Engagement Group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August 24 and 31, 2017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Denovo</a:t>
            </a:r>
            <a:r>
              <a:rPr lang="en-US" sz="4800" dirty="0" smtClean="0"/>
              <a:t>/Cori/SLURM Training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Charging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800" b="1" dirty="0"/>
              <a:t>You MUST understand how accounting works, and how your job will be charged </a:t>
            </a:r>
            <a:r>
              <a:rPr lang="en-US" sz="2800" b="1" dirty="0" smtClean="0"/>
              <a:t>before you submit your job. </a:t>
            </a:r>
          </a:p>
          <a:p>
            <a:pPr marL="742950" lvl="2" indent="-342900"/>
            <a:r>
              <a:rPr lang="en-US" sz="2300" b="1" dirty="0" smtClean="0"/>
              <a:t>Mistakes can’t be undone once a job has run!</a:t>
            </a:r>
            <a:endParaRPr lang="en-US" sz="2300" b="1" dirty="0"/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default, JGI users run </a:t>
            </a:r>
            <a:r>
              <a:rPr lang="en-US" dirty="0" smtClean="0"/>
              <a:t>on Cori and Edison under </a:t>
            </a:r>
            <a:r>
              <a:rPr lang="en-US" dirty="0"/>
              <a:t>a single repo (m342), which is shared by </a:t>
            </a:r>
            <a:r>
              <a:rPr lang="en-US" i="1" dirty="0"/>
              <a:t>all</a:t>
            </a:r>
            <a:r>
              <a:rPr lang="en-US" dirty="0"/>
              <a:t> of JGI</a:t>
            </a:r>
          </a:p>
          <a:p>
            <a:pPr lvl="1"/>
            <a:r>
              <a:rPr lang="en-US" dirty="0"/>
              <a:t>~11 million compute-hours </a:t>
            </a:r>
            <a:r>
              <a:rPr lang="en-US" dirty="0" smtClean="0"/>
              <a:t>remaining</a:t>
            </a:r>
          </a:p>
          <a:p>
            <a:pPr lvl="1"/>
            <a:r>
              <a:rPr lang="en-US" dirty="0" smtClean="0"/>
              <a:t>Most JGI users have access to this account</a:t>
            </a:r>
          </a:p>
          <a:p>
            <a:pPr lvl="1"/>
            <a:r>
              <a:rPr lang="en-US" dirty="0" smtClean="0"/>
              <a:t>It is possible for users to deplete the account!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JGI Compute Capacity uses a separate accounting system</a:t>
            </a:r>
          </a:p>
          <a:p>
            <a:pPr lvl="1"/>
            <a:r>
              <a:rPr lang="en-US" dirty="0" smtClean="0"/>
              <a:t>192 nodes set aside awaiting JGI use</a:t>
            </a:r>
          </a:p>
          <a:p>
            <a:pPr lvl="1"/>
            <a:r>
              <a:rPr lang="en-US" dirty="0" smtClean="0"/>
              <a:t>Selected with a special </a:t>
            </a:r>
            <a:r>
              <a:rPr lang="en-US" dirty="0" err="1" smtClean="0"/>
              <a:t>qos</a:t>
            </a:r>
            <a:r>
              <a:rPr lang="en-US" dirty="0" smtClean="0"/>
              <a:t> (other </a:t>
            </a:r>
            <a:r>
              <a:rPr lang="en-US" dirty="0" err="1" smtClean="0"/>
              <a:t>qos</a:t>
            </a:r>
            <a:r>
              <a:rPr lang="en-US" dirty="0" smtClean="0"/>
              <a:t>/partition settings unavailable)</a:t>
            </a:r>
          </a:p>
          <a:p>
            <a:pPr lvl="1"/>
            <a:r>
              <a:rPr lang="en-US" dirty="0" smtClean="0"/>
              <a:t>Talk to a consultant if you would like early access to this. </a:t>
            </a:r>
          </a:p>
          <a:p>
            <a:pPr lvl="1"/>
            <a:r>
              <a:rPr lang="en-US" dirty="0" smtClean="0"/>
              <a:t>Unlike Genepool, jobs are still charged. It will be possible to deplete your project’s account!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Calculations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6905" y="1320748"/>
            <a:ext cx="8317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Projects are assigned an allocation, and users who are part of that project draw from that allocation when they run jobs.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401" y="3316460"/>
            <a:ext cx="1365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</a:t>
            </a:r>
          </a:p>
          <a:p>
            <a:pPr algn="ctr"/>
            <a:r>
              <a:rPr lang="en-US" dirty="0" smtClean="0"/>
              <a:t>of nodes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598" y="3131794"/>
            <a:ext cx="143335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</a:t>
            </a:r>
          </a:p>
          <a:p>
            <a:pPr algn="ctr"/>
            <a:r>
              <a:rPr lang="en-US" dirty="0" smtClean="0"/>
              <a:t>of cores</a:t>
            </a:r>
          </a:p>
          <a:p>
            <a:pPr algn="ctr"/>
            <a:r>
              <a:rPr lang="en-US" dirty="0" smtClean="0"/>
              <a:t>per node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721" y="3131794"/>
            <a:ext cx="13479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Machine</a:t>
            </a:r>
          </a:p>
          <a:p>
            <a:pPr algn="ctr"/>
            <a:r>
              <a:rPr lang="en-US" dirty="0" smtClean="0"/>
              <a:t>“charge</a:t>
            </a:r>
          </a:p>
          <a:p>
            <a:pPr algn="ctr"/>
            <a:r>
              <a:rPr lang="en-US" dirty="0" smtClean="0"/>
              <a:t>factor”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3710" y="3131794"/>
            <a:ext cx="150554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of</a:t>
            </a:r>
          </a:p>
          <a:p>
            <a:pPr algn="ctr"/>
            <a:r>
              <a:rPr lang="en-US" dirty="0" smtClean="0"/>
              <a:t>service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7996" y="35038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7592" y="3510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590" y="34874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2989" y="34792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3721" y="4438177"/>
            <a:ext cx="134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Cori=2.5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Edison=2.0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9222" y="4394378"/>
            <a:ext cx="126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increases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job priority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7893" y="3124240"/>
            <a:ext cx="11595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Wall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  <a:p>
            <a:pPr algn="ctr"/>
            <a:r>
              <a:rPr lang="en-US" dirty="0" smtClean="0"/>
              <a:t>(hours)</a:t>
            </a:r>
          </a:p>
        </p:txBody>
      </p:sp>
    </p:spTree>
    <p:extLst>
      <p:ext uri="{BB962C8B-B14F-4D97-AF65-F5344CB8AC3E}">
        <p14:creationId xmlns:p14="http://schemas.microsoft.com/office/powerpoint/2010/main" val="164071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Edison Queue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75" y="1584556"/>
            <a:ext cx="8662257" cy="34277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446" y="1155046"/>
            <a:ext cx="8662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www.nersc.gov</a:t>
            </a:r>
            <a:r>
              <a:rPr lang="en-US" sz="1600" dirty="0"/>
              <a:t>/users/computational-systems/</a:t>
            </a:r>
            <a:r>
              <a:rPr lang="en-US" sz="1600" dirty="0" err="1"/>
              <a:t>edison</a:t>
            </a:r>
            <a:r>
              <a:rPr lang="en-US" sz="1600" dirty="0"/>
              <a:t>/running-jobs/queues-and-policies/</a:t>
            </a:r>
          </a:p>
        </p:txBody>
      </p:sp>
    </p:spTree>
    <p:extLst>
      <p:ext uri="{BB962C8B-B14F-4D97-AF65-F5344CB8AC3E}">
        <p14:creationId xmlns:p14="http://schemas.microsoft.com/office/powerpoint/2010/main" val="279155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 queue structure (</a:t>
            </a:r>
            <a:r>
              <a:rPr lang="en-US" dirty="0" err="1" smtClean="0"/>
              <a:t>Haswell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5" y="972719"/>
            <a:ext cx="8608852" cy="58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 queue structure (KNL)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049"/>
            <a:ext cx="9144000" cy="3294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765" y="4616626"/>
            <a:ext cx="8766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err="1">
                <a:hlinkClick r:id="rId3"/>
              </a:rPr>
              <a:t>www.nersc.gov</a:t>
            </a:r>
            <a:r>
              <a:rPr lang="en-US" sz="1600" dirty="0">
                <a:hlinkClick r:id="rId3"/>
              </a:rPr>
              <a:t>/users/computational-systems/</a:t>
            </a:r>
            <a:r>
              <a:rPr lang="en-US" sz="1600" dirty="0" err="1">
                <a:hlinkClick r:id="rId3"/>
              </a:rPr>
              <a:t>cori</a:t>
            </a:r>
            <a:r>
              <a:rPr lang="en-US" sz="1600" dirty="0">
                <a:hlinkClick r:id="rId3"/>
              </a:rPr>
              <a:t>/running-jobs/queues-and-policies/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3744" y="5336439"/>
            <a:ext cx="870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settings DO NOT APPLY to the JGI Compute Capacity!!</a:t>
            </a:r>
          </a:p>
        </p:txBody>
      </p:sp>
    </p:spTree>
    <p:extLst>
      <p:ext uri="{BB962C8B-B14F-4D97-AF65-F5344CB8AC3E}">
        <p14:creationId xmlns:p14="http://schemas.microsoft.com/office/powerpoint/2010/main" val="412901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9749" y="4778192"/>
            <a:ext cx="4214812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Dan Udwary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 smtClean="0"/>
              <a:t> and Tony Wildish</a:t>
            </a:r>
            <a:br>
              <a:rPr lang="en-US" dirty="0" smtClean="0"/>
            </a:br>
            <a:r>
              <a:rPr lang="en-US" sz="2000" dirty="0" smtClean="0"/>
              <a:t>NERSC Data Science Engagement Group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August 24, 2017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SLURM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8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SLURM?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SLURM is a workload manager, or a batch scheduler, just like UGE</a:t>
            </a:r>
          </a:p>
          <a:p>
            <a:r>
              <a:rPr lang="en-US" sz="2400" dirty="0" smtClean="0"/>
              <a:t>SLURM = </a:t>
            </a:r>
            <a:r>
              <a:rPr lang="en-US" sz="2400" u="sng" dirty="0" smtClean="0"/>
              <a:t>S</a:t>
            </a:r>
            <a:r>
              <a:rPr lang="en-US" sz="2400" dirty="0" smtClean="0"/>
              <a:t>imple </a:t>
            </a:r>
            <a:r>
              <a:rPr lang="en-US" sz="2400" u="sng" dirty="0" smtClean="0"/>
              <a:t>L</a:t>
            </a:r>
            <a:r>
              <a:rPr lang="en-US" sz="2400" dirty="0" smtClean="0"/>
              <a:t>inux </a:t>
            </a:r>
            <a:r>
              <a:rPr lang="en-US" sz="2400" u="sng" dirty="0" smtClean="0"/>
              <a:t>U</a:t>
            </a:r>
            <a:r>
              <a:rPr lang="en-US" sz="2400" dirty="0" smtClean="0"/>
              <a:t>tility for </a:t>
            </a:r>
            <a:r>
              <a:rPr lang="en-US" sz="2400" u="sng" dirty="0" smtClean="0"/>
              <a:t>R</a:t>
            </a:r>
            <a:r>
              <a:rPr lang="en-US" sz="2400" dirty="0" smtClean="0"/>
              <a:t>esource </a:t>
            </a:r>
            <a:r>
              <a:rPr lang="en-US" sz="2400" u="sng" dirty="0" smtClean="0"/>
              <a:t>M</a:t>
            </a:r>
            <a:r>
              <a:rPr lang="en-US" sz="2400" dirty="0" smtClean="0"/>
              <a:t>anagement.</a:t>
            </a:r>
          </a:p>
          <a:p>
            <a:r>
              <a:rPr lang="en-US" sz="2400" dirty="0" smtClean="0"/>
              <a:t>Open source</a:t>
            </a:r>
          </a:p>
          <a:p>
            <a:r>
              <a:rPr lang="en-US" sz="2400" dirty="0" smtClean="0"/>
              <a:t>SLURM is used on majority of</a:t>
            </a:r>
            <a:r>
              <a:rPr lang="en-US" sz="2400" dirty="0"/>
              <a:t> </a:t>
            </a:r>
            <a:r>
              <a:rPr lang="en-US" sz="2400" dirty="0" smtClean="0"/>
              <a:t>top 10 computers.</a:t>
            </a:r>
          </a:p>
          <a:p>
            <a:r>
              <a:rPr lang="en-US" sz="2400" dirty="0" smtClean="0"/>
              <a:t>Genepool will entirely move to SLURM sometime in 2018</a:t>
            </a:r>
          </a:p>
          <a:p>
            <a:r>
              <a:rPr lang="en-US" sz="2400" dirty="0" err="1" smtClean="0"/>
              <a:t>Denovo</a:t>
            </a:r>
            <a:r>
              <a:rPr lang="en-US" sz="2400" dirty="0" smtClean="0"/>
              <a:t> is already running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</a:t>
            </a:r>
            <a:r>
              <a:rPr lang="en-US" dirty="0"/>
              <a:t>U</a:t>
            </a:r>
            <a:r>
              <a:rPr lang="en-US" dirty="0" smtClean="0"/>
              <a:t>sing SLURM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Fully open source</a:t>
            </a:r>
            <a:r>
              <a:rPr lang="en-US" sz="2600" dirty="0"/>
              <a:t> </a:t>
            </a:r>
            <a:r>
              <a:rPr lang="mr-IN" sz="2600" dirty="0" smtClean="0"/>
              <a:t>–</a:t>
            </a:r>
            <a:r>
              <a:rPr lang="en-US" sz="2600" dirty="0" smtClean="0"/>
              <a:t> many modifications made at NERSC</a:t>
            </a:r>
            <a:endParaRPr lang="en-US" sz="2200" dirty="0" smtClean="0"/>
          </a:p>
          <a:p>
            <a:r>
              <a:rPr lang="en-US" sz="2600" dirty="0"/>
              <a:t>SLURM is extensible (plugin architecture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Low latency scheduling. Highly scalable.</a:t>
            </a:r>
          </a:p>
          <a:p>
            <a:r>
              <a:rPr lang="en-US" sz="2600" dirty="0" smtClean="0"/>
              <a:t>Integrated “serial” or “shared” queue</a:t>
            </a:r>
          </a:p>
          <a:p>
            <a:r>
              <a:rPr lang="en-US" sz="2600" dirty="0" smtClean="0"/>
              <a:t>Integrated Burst Buffer support </a:t>
            </a:r>
          </a:p>
          <a:p>
            <a:r>
              <a:rPr lang="en-US" sz="2600" dirty="0" smtClean="0"/>
              <a:t>Good memory management</a:t>
            </a:r>
          </a:p>
          <a:p>
            <a:r>
              <a:rPr lang="en-US" sz="2600" dirty="0" smtClean="0"/>
              <a:t>Built-in accounting and database support</a:t>
            </a:r>
          </a:p>
          <a:p>
            <a:endParaRPr lang="en-US" sz="2600" dirty="0"/>
          </a:p>
          <a:p>
            <a:r>
              <a:rPr lang="en-US" sz="2600" dirty="0" smtClean="0"/>
              <a:t>Strategic: Moving </a:t>
            </a:r>
            <a:r>
              <a:rPr lang="en-US" sz="2600" dirty="0" err="1" smtClean="0"/>
              <a:t>Genepool</a:t>
            </a:r>
            <a:r>
              <a:rPr lang="en-US" sz="2600" dirty="0" smtClean="0"/>
              <a:t> to SLURM brings us closer to the rest of NERSC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0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SLURM User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365"/>
            <a:ext cx="8216900" cy="426502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sbatch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qsub</a:t>
            </a:r>
            <a:r>
              <a:rPr lang="en-US" sz="2400" dirty="0" smtClean="0"/>
              <a:t>	</a:t>
            </a:r>
            <a:r>
              <a:rPr lang="en-US" sz="2400" b="0" dirty="0" smtClean="0"/>
              <a:t>submit a batch script</a:t>
            </a:r>
          </a:p>
          <a:p>
            <a:r>
              <a:rPr lang="en-US" sz="2400" dirty="0" err="1" smtClean="0"/>
              <a:t>salloc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qlogin</a:t>
            </a:r>
            <a:r>
              <a:rPr lang="en-US" sz="2400" dirty="0" smtClean="0"/>
              <a:t>	</a:t>
            </a:r>
            <a:r>
              <a:rPr lang="en-US" sz="2400" b="0" dirty="0" smtClean="0"/>
              <a:t>request an </a:t>
            </a:r>
            <a:r>
              <a:rPr lang="en-US" sz="2400" b="0" dirty="0"/>
              <a:t>interactive </a:t>
            </a:r>
            <a:r>
              <a:rPr lang="en-US" sz="2400" b="0" dirty="0" smtClean="0"/>
              <a:t>session</a:t>
            </a:r>
          </a:p>
          <a:p>
            <a:r>
              <a:rPr lang="en-US" sz="2400" dirty="0" err="1" smtClean="0"/>
              <a:t>srun</a:t>
            </a:r>
            <a:r>
              <a:rPr lang="en-US" sz="2400" dirty="0" smtClean="0"/>
              <a:t>							</a:t>
            </a:r>
            <a:r>
              <a:rPr lang="en-US" sz="2400" b="0" dirty="0" smtClean="0"/>
              <a:t>run a command in your allocation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scancel</a:t>
            </a:r>
            <a:r>
              <a:rPr lang="en-US" sz="2400" dirty="0" smtClean="0"/>
              <a:t>				</a:t>
            </a:r>
            <a:r>
              <a:rPr lang="en-US" sz="2400" dirty="0" err="1" smtClean="0"/>
              <a:t>qdel</a:t>
            </a:r>
            <a:r>
              <a:rPr lang="en-US" sz="2400" dirty="0" smtClean="0"/>
              <a:t>	</a:t>
            </a:r>
            <a:r>
              <a:rPr lang="en-US" sz="2400" b="0" dirty="0" smtClean="0"/>
              <a:t>delete a batch job</a:t>
            </a:r>
          </a:p>
          <a:p>
            <a:r>
              <a:rPr lang="en-US" sz="2400" dirty="0" err="1" smtClean="0"/>
              <a:t>scontrol</a:t>
            </a:r>
            <a:r>
              <a:rPr lang="en-US" sz="2400" dirty="0"/>
              <a:t> </a:t>
            </a:r>
            <a:r>
              <a:rPr lang="en-US" sz="2400" dirty="0" smtClean="0"/>
              <a:t>hold		</a:t>
            </a:r>
            <a:r>
              <a:rPr lang="en-US" sz="2400" dirty="0" err="1" smtClean="0"/>
              <a:t>qhold</a:t>
            </a:r>
            <a:r>
              <a:rPr lang="en-US" sz="2400" dirty="0" smtClean="0"/>
              <a:t>	</a:t>
            </a:r>
            <a:r>
              <a:rPr lang="en-US" sz="2400" b="0" dirty="0" smtClean="0"/>
              <a:t>hold a job</a:t>
            </a:r>
          </a:p>
          <a:p>
            <a:r>
              <a:rPr lang="en-US" sz="2400" dirty="0" err="1" smtClean="0"/>
              <a:t>scontrol</a:t>
            </a:r>
            <a:r>
              <a:rPr lang="en-US" sz="2400" dirty="0" smtClean="0"/>
              <a:t> release	</a:t>
            </a:r>
            <a:r>
              <a:rPr lang="en-US" sz="2400" dirty="0" err="1" smtClean="0"/>
              <a:t>qrls</a:t>
            </a:r>
            <a:r>
              <a:rPr lang="en-US" sz="2400" b="0" dirty="0" smtClean="0"/>
              <a:t>	release a job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sacct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qacct</a:t>
            </a:r>
            <a:r>
              <a:rPr lang="en-US" sz="2400" dirty="0" smtClean="0"/>
              <a:t> 	</a:t>
            </a:r>
            <a:r>
              <a:rPr lang="en-US" sz="2400" b="0" dirty="0" smtClean="0"/>
              <a:t>display recent job accounting data</a:t>
            </a:r>
            <a:endParaRPr lang="en-US" sz="2400" dirty="0" smtClean="0"/>
          </a:p>
          <a:p>
            <a:r>
              <a:rPr lang="en-US" sz="2400" dirty="0" err="1" smtClean="0"/>
              <a:t>sqs</a:t>
            </a:r>
            <a:r>
              <a:rPr lang="en-US" sz="2400" dirty="0" smtClean="0"/>
              <a:t>, </a:t>
            </a:r>
            <a:r>
              <a:rPr lang="en-US" sz="2400" dirty="0" err="1" smtClean="0"/>
              <a:t>squeue</a:t>
            </a:r>
            <a:r>
              <a:rPr lang="en-US" sz="2400" b="0" dirty="0"/>
              <a:t>	</a:t>
            </a:r>
            <a:r>
              <a:rPr lang="en-US" sz="2400" b="0" dirty="0" smtClean="0"/>
              <a:t>		</a:t>
            </a:r>
            <a:r>
              <a:rPr lang="en-US" sz="2400" dirty="0" err="1" smtClean="0"/>
              <a:t>qs</a:t>
            </a:r>
            <a:r>
              <a:rPr lang="en-US" sz="2400" b="0" dirty="0" smtClean="0"/>
              <a:t> 		NERSC custom queue displays</a:t>
            </a:r>
            <a:endParaRPr lang="en-US" sz="2000" b="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18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0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SLURM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362244" cy="51488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sbatch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Functionally, similar to “</a:t>
            </a:r>
            <a:r>
              <a:rPr lang="en-US" dirty="0" err="1" smtClean="0"/>
              <a:t>qsub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Submit a script to the scheduler, to run on a new compute allocation</a:t>
            </a:r>
          </a:p>
          <a:p>
            <a:pPr lvl="1"/>
            <a:r>
              <a:rPr lang="en-US" dirty="0" smtClean="0"/>
              <a:t>Can put resource requests on the </a:t>
            </a:r>
            <a:r>
              <a:rPr lang="en-US" dirty="0" err="1" smtClean="0"/>
              <a:t>sbatch</a:t>
            </a:r>
            <a:r>
              <a:rPr lang="en-US" dirty="0" smtClean="0"/>
              <a:t> command line, or in script headers</a:t>
            </a:r>
          </a:p>
          <a:p>
            <a:pPr lvl="1"/>
            <a:r>
              <a:rPr lang="en-US" dirty="0" smtClean="0"/>
              <a:t>MUST specify CPU type on Cori with “</a:t>
            </a:r>
            <a:r>
              <a:rPr lang="mr-IN" dirty="0" smtClean="0"/>
              <a:t>–</a:t>
            </a:r>
            <a:r>
              <a:rPr lang="en-US" dirty="0" smtClean="0"/>
              <a:t>C </a:t>
            </a:r>
            <a:r>
              <a:rPr lang="en-US" dirty="0" err="1" smtClean="0"/>
              <a:t>haswell</a:t>
            </a:r>
            <a:r>
              <a:rPr lang="en-US" dirty="0" smtClean="0"/>
              <a:t>” or “</a:t>
            </a:r>
            <a:r>
              <a:rPr lang="mr-IN" dirty="0" smtClean="0"/>
              <a:t>–</a:t>
            </a:r>
            <a:r>
              <a:rPr lang="en-US" dirty="0" smtClean="0"/>
              <a:t>C </a:t>
            </a:r>
            <a:r>
              <a:rPr lang="en-US" dirty="0" err="1" smtClean="0"/>
              <a:t>knl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Default = 1 node, “regular” partition, “normal” </a:t>
            </a:r>
            <a:r>
              <a:rPr lang="en-US" dirty="0" err="1" smtClean="0"/>
              <a:t>qos</a:t>
            </a:r>
            <a:r>
              <a:rPr lang="en-US" dirty="0" smtClean="0"/>
              <a:t>, for 30 min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#!/bin/bash -l</a:t>
            </a:r>
            <a:endParaRPr lang="en-US" sz="1600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#SBATCH --</a:t>
            </a:r>
            <a:r>
              <a:rPr lang="en-US" sz="1600" dirty="0" err="1" smtClean="0">
                <a:latin typeface="Courier"/>
                <a:cs typeface="Courier"/>
              </a:rPr>
              <a:t>qos</a:t>
            </a:r>
            <a:r>
              <a:rPr lang="en-US" sz="1600" dirty="0" smtClean="0">
                <a:latin typeface="Courier"/>
                <a:cs typeface="Courier"/>
              </a:rPr>
              <a:t>=jgi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#SBATCH </a:t>
            </a:r>
            <a:r>
              <a:rPr lang="mr-IN" sz="1600" dirty="0" smtClean="0">
                <a:latin typeface="Courier"/>
                <a:cs typeface="Courier"/>
              </a:rPr>
              <a:t>–</a:t>
            </a:r>
            <a:r>
              <a:rPr lang="en-US" sz="1600" dirty="0" smtClean="0">
                <a:latin typeface="Courier"/>
                <a:cs typeface="Courier"/>
              </a:rPr>
              <a:t>A </a:t>
            </a:r>
            <a:r>
              <a:rPr lang="en-US" sz="1600" dirty="0" err="1" smtClean="0">
                <a:latin typeface="Courier"/>
                <a:cs typeface="Courier"/>
              </a:rPr>
              <a:t>fungalp</a:t>
            </a:r>
            <a:endParaRPr lang="en-US" sz="1600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#SBATCH </a:t>
            </a:r>
            <a:r>
              <a:rPr lang="mr-IN" sz="1600" dirty="0" smtClean="0">
                <a:latin typeface="Courier"/>
                <a:cs typeface="Courier"/>
              </a:rPr>
              <a:t>–</a:t>
            </a:r>
            <a:r>
              <a:rPr lang="en-US" sz="1600" dirty="0" smtClean="0">
                <a:latin typeface="Courier"/>
                <a:cs typeface="Courier"/>
              </a:rPr>
              <a:t>C </a:t>
            </a:r>
            <a:r>
              <a:rPr lang="en-US" sz="1600" dirty="0" err="1" smtClean="0">
                <a:latin typeface="Courier"/>
                <a:cs typeface="Courier"/>
              </a:rPr>
              <a:t>haswell</a:t>
            </a:r>
            <a:endParaRPr lang="en-US" sz="1600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"/>
                <a:cs typeface="Courier"/>
              </a:rPr>
              <a:t>#SBATCH </a:t>
            </a:r>
            <a:r>
              <a:rPr lang="mr-IN" sz="1600" dirty="0">
                <a:latin typeface="Courier"/>
                <a:cs typeface="Courier"/>
              </a:rPr>
              <a:t>–</a:t>
            </a:r>
            <a:r>
              <a:rPr lang="en-US" sz="1600" dirty="0">
                <a:latin typeface="Courier"/>
                <a:cs typeface="Courier"/>
              </a:rPr>
              <a:t>N </a:t>
            </a:r>
            <a:r>
              <a:rPr lang="en-US" sz="1600" dirty="0" smtClean="0">
                <a:latin typeface="Courier"/>
                <a:cs typeface="Courier"/>
              </a:rPr>
              <a:t>10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#SBATCH --time=00:30:00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module load python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python </a:t>
            </a:r>
            <a:r>
              <a:rPr lang="en-US" sz="1600" dirty="0" err="1" smtClean="0">
                <a:latin typeface="Courier"/>
                <a:cs typeface="Courier"/>
              </a:rPr>
              <a:t>my_multinode_script.py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4258" y="4809551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8487" y="4471248"/>
            <a:ext cx="358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urier"/>
                <a:cs typeface="Courier"/>
              </a:rPr>
              <a:t>$ </a:t>
            </a:r>
            <a:r>
              <a:rPr lang="en-US" sz="1800" dirty="0" err="1" smtClean="0">
                <a:latin typeface="Courier"/>
                <a:cs typeface="Courier"/>
              </a:rPr>
              <a:t>sbatch</a:t>
            </a:r>
            <a:r>
              <a:rPr lang="en-US" sz="1800" dirty="0" smtClean="0">
                <a:latin typeface="Courier"/>
                <a:cs typeface="Courier"/>
              </a:rPr>
              <a:t> --</a:t>
            </a:r>
            <a:r>
              <a:rPr lang="en-US" sz="1800" dirty="0" err="1" smtClean="0">
                <a:latin typeface="Courier"/>
                <a:cs typeface="Courier"/>
              </a:rPr>
              <a:t>qos</a:t>
            </a:r>
            <a:r>
              <a:rPr lang="en-US" sz="1800" dirty="0" smtClean="0">
                <a:latin typeface="Courier"/>
                <a:cs typeface="Courier"/>
              </a:rPr>
              <a:t>=jgi </a:t>
            </a:r>
            <a:r>
              <a:rPr lang="mr-IN" sz="1800" dirty="0" smtClean="0">
                <a:latin typeface="Courier"/>
                <a:cs typeface="Courier"/>
              </a:rPr>
              <a:t>–</a:t>
            </a:r>
            <a:r>
              <a:rPr lang="en-US" sz="1800" dirty="0" smtClean="0">
                <a:latin typeface="Courier"/>
                <a:cs typeface="Courier"/>
              </a:rPr>
              <a:t>A \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fungalp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mr-IN" sz="1800" dirty="0" smtClean="0">
                <a:latin typeface="Courier"/>
                <a:cs typeface="Courier"/>
              </a:rPr>
              <a:t>–</a:t>
            </a:r>
            <a:r>
              <a:rPr lang="en-US" sz="1800" dirty="0" smtClean="0">
                <a:latin typeface="Courier"/>
                <a:cs typeface="Courier"/>
              </a:rPr>
              <a:t>C </a:t>
            </a:r>
            <a:r>
              <a:rPr lang="en-US" sz="1800" dirty="0" err="1" smtClean="0">
                <a:latin typeface="Courier"/>
                <a:cs typeface="Courier"/>
              </a:rPr>
              <a:t>haswell</a:t>
            </a:r>
            <a:r>
              <a:rPr lang="en-US" sz="1800" dirty="0" smtClean="0">
                <a:latin typeface="Courier"/>
                <a:cs typeface="Courier"/>
              </a:rPr>
              <a:t> \ </a:t>
            </a:r>
          </a:p>
          <a:p>
            <a:r>
              <a:rPr lang="mr-IN" sz="1800" dirty="0" smtClean="0">
                <a:latin typeface="Courier"/>
                <a:cs typeface="Courier"/>
              </a:rPr>
              <a:t>–</a:t>
            </a:r>
            <a:r>
              <a:rPr lang="en-US" sz="1800" dirty="0" smtClean="0">
                <a:latin typeface="Courier"/>
                <a:cs typeface="Courier"/>
              </a:rPr>
              <a:t>N 10 --time=00:30:00 \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myscript.sh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49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solidFill>
                  <a:srgbClr val="008000"/>
                </a:solidFill>
              </a:rPr>
              <a:t>The future of JGI computing: </a:t>
            </a:r>
            <a:r>
              <a:rPr lang="en-US" dirty="0" err="1" smtClean="0">
                <a:solidFill>
                  <a:srgbClr val="008000"/>
                </a:solidFill>
              </a:rPr>
              <a:t>Denovo</a:t>
            </a:r>
            <a:r>
              <a:rPr lang="en-US" dirty="0" smtClean="0">
                <a:solidFill>
                  <a:srgbClr val="008000"/>
                </a:solidFill>
              </a:rPr>
              <a:t>, Cori, and beyond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Genepool/</a:t>
            </a:r>
            <a:r>
              <a:rPr lang="en-US" dirty="0" err="1" smtClean="0">
                <a:solidFill>
                  <a:srgbClr val="008000"/>
                </a:solidFill>
              </a:rPr>
              <a:t>Denovo</a:t>
            </a:r>
            <a:r>
              <a:rPr lang="en-US" dirty="0" smtClean="0">
                <a:solidFill>
                  <a:srgbClr val="008000"/>
                </a:solidFill>
              </a:rPr>
              <a:t>/Cori timelines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What you need to know about Cori, and how it differs</a:t>
            </a:r>
          </a:p>
          <a:p>
            <a:pPr lvl="3"/>
            <a:r>
              <a:rPr lang="en-US" dirty="0" smtClean="0">
                <a:solidFill>
                  <a:srgbClr val="008000"/>
                </a:solidFill>
              </a:rPr>
              <a:t>JGI’s Cori Compute Capacity</a:t>
            </a:r>
          </a:p>
          <a:p>
            <a:pPr lvl="3"/>
            <a:r>
              <a:rPr lang="en-US" dirty="0" smtClean="0">
                <a:solidFill>
                  <a:srgbClr val="008000"/>
                </a:solidFill>
              </a:rPr>
              <a:t>“Regular” Cori and KNL nodes</a:t>
            </a:r>
          </a:p>
          <a:p>
            <a:pPr lvl="3"/>
            <a:r>
              <a:rPr lang="en-US" dirty="0" smtClean="0">
                <a:solidFill>
                  <a:srgbClr val="008000"/>
                </a:solidFill>
              </a:rPr>
              <a:t>Job charging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SLURM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How to access the JGI Cori Compute Capacity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Shifter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Burst Buffer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Cori testimonials from JGI users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discussion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SLURM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salloc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Requests a compute allocation</a:t>
            </a:r>
          </a:p>
          <a:p>
            <a:pPr lvl="1"/>
            <a:r>
              <a:rPr lang="en-US" dirty="0" smtClean="0"/>
              <a:t>On Cori, operates similarly to the “</a:t>
            </a:r>
            <a:r>
              <a:rPr lang="en-US" dirty="0" err="1" smtClean="0"/>
              <a:t>qlogin</a:t>
            </a:r>
            <a:r>
              <a:rPr lang="en-US" dirty="0" smtClean="0"/>
              <a:t>” command</a:t>
            </a:r>
          </a:p>
          <a:p>
            <a:pPr lvl="2"/>
            <a:r>
              <a:rPr lang="en-US" dirty="0" smtClean="0"/>
              <a:t>Will automatically </a:t>
            </a:r>
            <a:r>
              <a:rPr lang="en-US" dirty="0" err="1" smtClean="0"/>
              <a:t>ssh</a:t>
            </a:r>
            <a:r>
              <a:rPr lang="en-US" dirty="0" smtClean="0"/>
              <a:t> you into the first node granted to you</a:t>
            </a:r>
          </a:p>
          <a:p>
            <a:pPr lvl="2"/>
            <a:r>
              <a:rPr lang="en-US" dirty="0" smtClean="0"/>
              <a:t>(This is not default SLURM behavior, and doesn’t yet work this way on </a:t>
            </a:r>
            <a:r>
              <a:rPr lang="en-US" dirty="0" err="1" smtClean="0"/>
              <a:t>Denovo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the same sorts of resource request as for </a:t>
            </a:r>
            <a:r>
              <a:rPr lang="en-US" dirty="0" err="1" smtClean="0"/>
              <a:t>sbatch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$ </a:t>
            </a:r>
            <a:r>
              <a:rPr lang="en-US" dirty="0" err="1" smtClean="0">
                <a:latin typeface="Courier"/>
                <a:cs typeface="Courier"/>
              </a:rPr>
              <a:t>salloc</a:t>
            </a:r>
            <a:r>
              <a:rPr lang="en-US" dirty="0" smtClean="0">
                <a:latin typeface="Courier"/>
                <a:cs typeface="Courier"/>
              </a:rPr>
              <a:t> --</a:t>
            </a:r>
            <a:r>
              <a:rPr lang="en-US" dirty="0" err="1" smtClean="0">
                <a:latin typeface="Courier"/>
                <a:cs typeface="Courier"/>
              </a:rPr>
              <a:t>qos</a:t>
            </a:r>
            <a:r>
              <a:rPr lang="en-US" dirty="0" smtClean="0">
                <a:latin typeface="Courier"/>
                <a:cs typeface="Courier"/>
              </a:rPr>
              <a:t>=jgi </a:t>
            </a:r>
            <a:r>
              <a:rPr lang="mr-IN" dirty="0" smtClean="0">
                <a:latin typeface="Courier"/>
                <a:cs typeface="Courier"/>
              </a:rPr>
              <a:t>–</a:t>
            </a:r>
            <a:r>
              <a:rPr lang="en-US" dirty="0" smtClean="0">
                <a:latin typeface="Courier"/>
                <a:cs typeface="Courier"/>
              </a:rPr>
              <a:t>A </a:t>
            </a:r>
            <a:r>
              <a:rPr lang="en-US" dirty="0" err="1" smtClean="0">
                <a:latin typeface="Courier"/>
                <a:cs typeface="Courier"/>
              </a:rPr>
              <a:t>fungalp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mr-IN" dirty="0" smtClean="0">
                <a:latin typeface="Courier"/>
                <a:cs typeface="Courier"/>
              </a:rPr>
              <a:t>–</a:t>
            </a:r>
            <a:r>
              <a:rPr lang="en-US" dirty="0" smtClean="0">
                <a:latin typeface="Courier"/>
                <a:cs typeface="Courier"/>
              </a:rPr>
              <a:t>C </a:t>
            </a:r>
            <a:r>
              <a:rPr lang="en-US" dirty="0" err="1" smtClean="0">
                <a:latin typeface="Courier"/>
                <a:cs typeface="Courier"/>
              </a:rPr>
              <a:t>haswell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SLURM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srun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sbatched</a:t>
            </a:r>
            <a:r>
              <a:rPr lang="en-US" dirty="0" smtClean="0"/>
              <a:t> script will run on the first node of the allocation. Use “</a:t>
            </a:r>
            <a:r>
              <a:rPr lang="en-US" dirty="0" err="1" smtClean="0"/>
              <a:t>srun</a:t>
            </a:r>
            <a:r>
              <a:rPr lang="en-US" dirty="0" smtClean="0"/>
              <a:t>” within script or interactive session to run a parallel command within your allocation, usually across multiple nodes</a:t>
            </a:r>
          </a:p>
          <a:p>
            <a:pPr lvl="2"/>
            <a:r>
              <a:rPr lang="en-US" dirty="0" smtClean="0"/>
              <a:t>Similar to “</a:t>
            </a:r>
            <a:r>
              <a:rPr lang="en-US" dirty="0" err="1" smtClean="0"/>
              <a:t>mpirun</a:t>
            </a:r>
            <a:r>
              <a:rPr lang="en-US" dirty="0" smtClean="0"/>
              <a:t>” for MPI, or “</a:t>
            </a:r>
            <a:r>
              <a:rPr lang="en-US" dirty="0" err="1" smtClean="0"/>
              <a:t>aprun</a:t>
            </a:r>
            <a:r>
              <a:rPr lang="en-US" dirty="0" smtClean="0"/>
              <a:t>” in Torque/MOAB</a:t>
            </a:r>
          </a:p>
          <a:p>
            <a:pPr lvl="1"/>
            <a:r>
              <a:rPr lang="en-US" dirty="0"/>
              <a:t>No need to repeat flags in the </a:t>
            </a:r>
            <a:r>
              <a:rPr lang="en-US" dirty="0" err="1"/>
              <a:t>srun</a:t>
            </a:r>
            <a:r>
              <a:rPr lang="en-US" dirty="0"/>
              <a:t> command if already defined in SBATCH keywords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srun</a:t>
            </a:r>
            <a:r>
              <a:rPr lang="en-US" dirty="0" smtClean="0"/>
              <a:t> flags overwrite SBATCH keywords</a:t>
            </a:r>
          </a:p>
          <a:p>
            <a:pPr lvl="1"/>
            <a:r>
              <a:rPr lang="en-US" dirty="0" err="1"/>
              <a:t>srun</a:t>
            </a:r>
            <a:r>
              <a:rPr lang="en-US" dirty="0"/>
              <a:t> does </a:t>
            </a:r>
            <a:r>
              <a:rPr lang="en-US" dirty="0" smtClean="0"/>
              <a:t>optimal </a:t>
            </a:r>
            <a:r>
              <a:rPr lang="en-US" dirty="0"/>
              <a:t>process and thread binding automatically. Only flags such as “-n” “-c”, along with OMP_NUM_THREADS are needed for most applications.  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options such as </a:t>
            </a:r>
            <a:r>
              <a:rPr lang="en-US" dirty="0" smtClean="0"/>
              <a:t>--</a:t>
            </a:r>
            <a:r>
              <a:rPr lang="en-US" dirty="0" err="1" smtClean="0"/>
              <a:t>num_tasks_per_socket</a:t>
            </a:r>
            <a:r>
              <a:rPr lang="en-US" dirty="0"/>
              <a:t>, </a:t>
            </a:r>
            <a:r>
              <a:rPr lang="en-US" dirty="0" smtClean="0"/>
              <a:t>-</a:t>
            </a:r>
            <a:r>
              <a:rPr lang="en-US" dirty="0"/>
              <a:t>-</a:t>
            </a:r>
            <a:r>
              <a:rPr lang="en-US" dirty="0" err="1"/>
              <a:t>mem</a:t>
            </a:r>
            <a:r>
              <a:rPr lang="en-US" dirty="0"/>
              <a:t>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SLURM Batch </a:t>
            </a:r>
            <a:r>
              <a:rPr lang="en-US" dirty="0"/>
              <a:t>S</a:t>
            </a:r>
            <a:r>
              <a:rPr lang="en-US" dirty="0" smtClean="0"/>
              <a:t>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22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564" y="1761789"/>
            <a:ext cx="4618103" cy="2800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#!/bin/bash -l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--partition=regular 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--job-name=test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--account=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mpccc</a:t>
            </a:r>
            <a:endParaRPr lang="en-US" sz="16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SBATCH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--nodes=2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SBATCH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--time=00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:30: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run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 16 ./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mpi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-hello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export OMP_NUM_THREADS=8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srun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-n 8 -c 8 ./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xthi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9268" y="1761789"/>
            <a:ext cx="3619036" cy="2800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#!/bin/bash -l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-p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regular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-J test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#SBATCH -A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mpccc</a:t>
            </a:r>
            <a:endParaRPr lang="en-US" sz="16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SBATCH -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 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#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SBATCH -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 00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:30: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run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-n 16 ./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mpi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-hello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export OMP_NUM_THREADS=8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run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-n 8  -c 8 ./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xthi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2667" y="14539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866" y="1347047"/>
            <a:ext cx="238388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Long command options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8066" y="1347047"/>
            <a:ext cx="244204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Short command options</a:t>
            </a:r>
          </a:p>
        </p:txBody>
      </p:sp>
    </p:spTree>
    <p:extLst>
      <p:ext uri="{BB962C8B-B14F-4D97-AF65-F5344CB8AC3E}">
        <p14:creationId xmlns:p14="http://schemas.microsoft.com/office/powerpoint/2010/main" val="105563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484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5981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err="1">
                <a:hlinkClick r:id="rId3"/>
              </a:rPr>
              <a:t>slurm.schedmd.com</a:t>
            </a:r>
            <a:r>
              <a:rPr lang="en-US" sz="1600" dirty="0">
                <a:hlinkClick r:id="rId3"/>
              </a:rPr>
              <a:t>/</a:t>
            </a:r>
            <a:r>
              <a:rPr lang="en-US" sz="1600" dirty="0" err="1">
                <a:hlinkClick r:id="rId3"/>
              </a:rPr>
              <a:t>rosetta.pdf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117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SLURM Task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Task arrays work similarly to UGE</a:t>
            </a:r>
          </a:p>
          <a:p>
            <a:r>
              <a:rPr lang="en-US" dirty="0" err="1" smtClean="0"/>
              <a:t>sbatch</a:t>
            </a:r>
            <a:r>
              <a:rPr lang="en-US" dirty="0" smtClean="0"/>
              <a:t> --array=1-100</a:t>
            </a:r>
          </a:p>
          <a:p>
            <a:pPr lvl="1"/>
            <a:r>
              <a:rPr lang="en-US" dirty="0" smtClean="0"/>
              <a:t>Would start a 100 task job array</a:t>
            </a:r>
          </a:p>
          <a:p>
            <a:pPr lvl="1"/>
            <a:endParaRPr lang="en-US" dirty="0"/>
          </a:p>
          <a:p>
            <a:r>
              <a:rPr lang="en-US" b="0" dirty="0"/>
              <a:t>Job arrays will have two additional environment </a:t>
            </a:r>
            <a:r>
              <a:rPr lang="en-US" b="0" dirty="0" smtClean="0"/>
              <a:t>variables set: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$SLURM_ARRAY_JOB_ID</a:t>
            </a:r>
            <a:r>
              <a:rPr lang="en-US" b="0" dirty="0"/>
              <a:t> will be set to the first job ID of </a:t>
            </a:r>
            <a:r>
              <a:rPr lang="en-US" b="0" dirty="0" smtClean="0"/>
              <a:t>the array</a:t>
            </a:r>
            <a:r>
              <a:rPr lang="en-US" b="0" dirty="0"/>
              <a:t>. </a:t>
            </a:r>
            <a:endParaRPr lang="en-US" b="0" dirty="0" smtClean="0"/>
          </a:p>
          <a:p>
            <a:pPr lvl="1"/>
            <a:r>
              <a:rPr lang="en-US" dirty="0" smtClean="0"/>
              <a:t>$SLURM_ARRAY_TASK_ID</a:t>
            </a:r>
            <a:r>
              <a:rPr lang="en-US" b="0" dirty="0"/>
              <a:t> will be set to the job array index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True SLURM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26"/>
            <a:ext cx="8406434" cy="40186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user types: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>
                <a:latin typeface="Courier"/>
                <a:cs typeface="Courier"/>
              </a:rPr>
              <a:t>&gt; </a:t>
            </a:r>
            <a:r>
              <a:rPr lang="en-US" sz="1600" dirty="0" err="1" smtClean="0">
                <a:latin typeface="Courier"/>
                <a:cs typeface="Courier"/>
              </a:rPr>
              <a:t>sbatch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-N 1024 </a:t>
            </a:r>
            <a:r>
              <a:rPr lang="en-US" sz="1600" dirty="0" smtClean="0">
                <a:latin typeface="Courier"/>
                <a:cs typeface="Courier"/>
              </a:rPr>
              <a:t>-</a:t>
            </a:r>
            <a:r>
              <a:rPr lang="en-US" sz="1600" dirty="0">
                <a:latin typeface="Courier"/>
                <a:cs typeface="Courier"/>
              </a:rPr>
              <a:t>a 1-1024 </a:t>
            </a:r>
            <a:r>
              <a:rPr lang="en-US" sz="1600" dirty="0" err="1" smtClean="0">
                <a:latin typeface="Courier"/>
                <a:cs typeface="Courier"/>
              </a:rPr>
              <a:t>mySingleThreadedRScript.sh</a:t>
            </a:r>
            <a:endParaRPr lang="en-US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cs typeface="Courier"/>
              </a:rPr>
              <a:t>Suddenly, 10% of the entire JGI allocation disappears!!! 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(</a:t>
            </a:r>
            <a:r>
              <a:rPr lang="en-US" dirty="0" smtClean="0">
                <a:cs typeface="Courier"/>
              </a:rPr>
              <a:t>What happened here?)</a:t>
            </a:r>
            <a:endParaRPr lang="en-US" dirty="0"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25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96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your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sqs</a:t>
            </a:r>
            <a:r>
              <a:rPr lang="en-US" dirty="0" smtClean="0"/>
              <a:t> – See queued and running jobs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Genepool</a:t>
            </a:r>
            <a:r>
              <a:rPr lang="en-US" dirty="0" smtClean="0"/>
              <a:t> </a:t>
            </a:r>
            <a:r>
              <a:rPr lang="en-US" dirty="0" err="1" smtClean="0"/>
              <a:t>qs</a:t>
            </a:r>
            <a:r>
              <a:rPr lang="en-US" dirty="0" smtClean="0"/>
              <a:t> or </a:t>
            </a:r>
            <a:r>
              <a:rPr lang="en-US" dirty="0" err="1" smtClean="0"/>
              <a:t>qstat</a:t>
            </a:r>
            <a:endParaRPr lang="en-US" dirty="0" smtClean="0"/>
          </a:p>
          <a:p>
            <a:pPr lvl="1"/>
            <a:r>
              <a:rPr lang="en-US" dirty="0" smtClean="0"/>
              <a:t>Is a NERSC-written wrapper for SLURM’s native “</a:t>
            </a:r>
            <a:r>
              <a:rPr lang="en-US" dirty="0" err="1" smtClean="0"/>
              <a:t>sinfo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RANK_P and RANK_BF show the job’s ranks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sacct</a:t>
            </a:r>
            <a:r>
              <a:rPr lang="en-US" dirty="0" smtClean="0"/>
              <a:t> – See recently completed jobs</a:t>
            </a:r>
          </a:p>
          <a:p>
            <a:pPr lvl="1"/>
            <a:r>
              <a:rPr lang="en-US" dirty="0" smtClean="0"/>
              <a:t>Similar to </a:t>
            </a:r>
          </a:p>
          <a:p>
            <a:pPr marL="457200" lvl="1" indent="0">
              <a:buNone/>
            </a:pPr>
            <a:r>
              <a:rPr lang="en-US" dirty="0" err="1" smtClean="0"/>
              <a:t>Genepool’s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err="1" smtClean="0"/>
              <a:t>qacct</a:t>
            </a:r>
            <a:r>
              <a:rPr lang="en-US" dirty="0" smtClean="0"/>
              <a:t> or </a:t>
            </a:r>
          </a:p>
          <a:p>
            <a:pPr marL="457200" lvl="1" indent="0">
              <a:buNone/>
            </a:pPr>
            <a:r>
              <a:rPr lang="en-US" dirty="0" err="1" smtClean="0"/>
              <a:t>qqacct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26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770"/>
            <a:ext cx="9144000" cy="441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28" y="4658914"/>
            <a:ext cx="5860672" cy="21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and Hands-On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Cori for JGI users webpage</a:t>
            </a:r>
          </a:p>
          <a:p>
            <a:pPr lvl="1"/>
            <a:r>
              <a:rPr lang="en-US" dirty="0">
                <a:hlinkClick r:id="rId2"/>
              </a:rPr>
              <a:t>https://www.nersc.gov/users/computational-systems/genepool/cori-for-jgi/</a:t>
            </a:r>
            <a:endParaRPr lang="en-US" dirty="0"/>
          </a:p>
          <a:p>
            <a:r>
              <a:rPr lang="en-US" dirty="0" smtClean="0"/>
              <a:t>Running </a:t>
            </a:r>
            <a:r>
              <a:rPr lang="en-US" dirty="0"/>
              <a:t>Jobs on Cori </a:t>
            </a:r>
          </a:p>
          <a:p>
            <a:pPr lvl="1"/>
            <a:r>
              <a:rPr lang="en-US" dirty="0">
                <a:hlinkClick r:id="rId3"/>
              </a:rPr>
              <a:t>https://www.nersc.gov/users/computational-systems/cori/running-jobs/</a:t>
            </a:r>
            <a:endParaRPr lang="en-US" dirty="0"/>
          </a:p>
          <a:p>
            <a:r>
              <a:rPr lang="en-US" dirty="0" smtClean="0"/>
              <a:t>man </a:t>
            </a:r>
            <a:r>
              <a:rPr lang="en-US" dirty="0"/>
              <a:t>pages for </a:t>
            </a:r>
            <a:r>
              <a:rPr lang="en-US" dirty="0" err="1"/>
              <a:t>slurm</a:t>
            </a:r>
            <a:r>
              <a:rPr lang="en-US" dirty="0"/>
              <a:t>, </a:t>
            </a:r>
            <a:r>
              <a:rPr lang="en-US" dirty="0" err="1"/>
              <a:t>sbatch</a:t>
            </a:r>
            <a:r>
              <a:rPr lang="en-US" dirty="0"/>
              <a:t>, </a:t>
            </a:r>
            <a:r>
              <a:rPr lang="en-US" dirty="0" err="1"/>
              <a:t>salloc</a:t>
            </a:r>
            <a:r>
              <a:rPr lang="en-US" dirty="0"/>
              <a:t>, </a:t>
            </a:r>
            <a:r>
              <a:rPr lang="en-US" dirty="0" err="1"/>
              <a:t>squeue</a:t>
            </a:r>
            <a:r>
              <a:rPr lang="en-US" dirty="0"/>
              <a:t>, </a:t>
            </a:r>
            <a:r>
              <a:rPr lang="en-US" dirty="0" err="1"/>
              <a:t>sinfo</a:t>
            </a:r>
            <a:r>
              <a:rPr lang="en-US" dirty="0"/>
              <a:t>, </a:t>
            </a:r>
            <a:r>
              <a:rPr lang="en-US" dirty="0" err="1"/>
              <a:t>sacct</a:t>
            </a:r>
            <a:r>
              <a:rPr lang="en-US" dirty="0"/>
              <a:t>, </a:t>
            </a:r>
            <a:r>
              <a:rPr lang="en-US" dirty="0" err="1"/>
              <a:t>scontrol</a:t>
            </a:r>
            <a:r>
              <a:rPr lang="en-US" dirty="0"/>
              <a:t>, </a:t>
            </a:r>
            <a:r>
              <a:rPr lang="en-US" dirty="0" err="1" smtClean="0"/>
              <a:t>scancel</a:t>
            </a:r>
            <a:r>
              <a:rPr lang="en-US" dirty="0" smtClean="0"/>
              <a:t>, etc.</a:t>
            </a:r>
          </a:p>
          <a:p>
            <a:r>
              <a:rPr lang="en-US" dirty="0" err="1"/>
              <a:t>SchedMD</a:t>
            </a:r>
            <a:r>
              <a:rPr lang="en-US" dirty="0"/>
              <a:t> web page:</a:t>
            </a:r>
          </a:p>
          <a:p>
            <a:pPr lvl="1"/>
            <a:r>
              <a:rPr lang="en-US" dirty="0">
                <a:hlinkClick r:id="rId4"/>
              </a:rPr>
              <a:t>http://www.schedmd.com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/>
              <a:t>Exercises used in a previous SLURM training:</a:t>
            </a:r>
          </a:p>
          <a:p>
            <a:pPr lvl="1"/>
            <a:r>
              <a:rPr lang="en-US" dirty="0">
                <a:hlinkClick r:id="rId5"/>
              </a:rPr>
              <a:t>https://github.com/Wildish-LBL/SLURM-demo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http://www.nersc.gov/assets/Uploads/SLURMTraining-Oct13-2016.</a:t>
            </a:r>
            <a:r>
              <a:rPr lang="en-US" dirty="0" smtClean="0">
                <a:hlinkClick r:id="rId6"/>
              </a:rPr>
              <a:t>pptx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27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accomplish today?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users of varying skillsets here</a:t>
            </a:r>
          </a:p>
          <a:p>
            <a:r>
              <a:rPr lang="en-US" dirty="0" smtClean="0"/>
              <a:t>Many topics to cover</a:t>
            </a:r>
          </a:p>
          <a:p>
            <a:endParaRPr lang="en-US" dirty="0"/>
          </a:p>
          <a:p>
            <a:r>
              <a:rPr lang="en-US" dirty="0" smtClean="0"/>
              <a:t>You will need to do more work outside of this session to get yourself ready for the coming changes!</a:t>
            </a:r>
          </a:p>
          <a:p>
            <a:endParaRPr lang="en-US" dirty="0"/>
          </a:p>
          <a:p>
            <a:r>
              <a:rPr lang="en-US" dirty="0" smtClean="0"/>
              <a:t>We’re going to give you the broad strokes with time we have today, and point you to additional resources</a:t>
            </a:r>
          </a:p>
          <a:p>
            <a:endParaRPr lang="en-US" dirty="0" smtClean="0"/>
          </a:p>
          <a:p>
            <a:r>
              <a:rPr lang="en-US" dirty="0" smtClean="0"/>
              <a:t>We can and will run more training sessions as needed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JGI Computing at NERSC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Four HPC systems available to you:</a:t>
            </a:r>
          </a:p>
          <a:p>
            <a:pPr lvl="1"/>
            <a:r>
              <a:rPr lang="en-US" b="1" dirty="0" smtClean="0"/>
              <a:t>Genepool</a:t>
            </a:r>
          </a:p>
          <a:p>
            <a:pPr lvl="1"/>
            <a:r>
              <a:rPr lang="en-US" b="1" dirty="0" err="1" smtClean="0"/>
              <a:t>Denovo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test cluster for next version of Genepool</a:t>
            </a:r>
          </a:p>
          <a:p>
            <a:pPr lvl="2"/>
            <a:r>
              <a:rPr lang="en-US" dirty="0" smtClean="0"/>
              <a:t>Genepool hardware with newer OS, SLURM, Shifter</a:t>
            </a:r>
          </a:p>
          <a:p>
            <a:pPr lvl="2"/>
            <a:r>
              <a:rPr lang="en-US" dirty="0" smtClean="0"/>
              <a:t>Currently 2 login nodes + 6 compute nodes</a:t>
            </a:r>
          </a:p>
          <a:p>
            <a:pPr lvl="1"/>
            <a:r>
              <a:rPr lang="en-US" b="1" dirty="0" smtClean="0"/>
              <a:t>Edison</a:t>
            </a:r>
          </a:p>
          <a:p>
            <a:pPr lvl="2"/>
            <a:r>
              <a:rPr lang="en-US" dirty="0" smtClean="0"/>
              <a:t>Large system, fairly reliable, but system is aging</a:t>
            </a:r>
          </a:p>
          <a:p>
            <a:pPr lvl="2"/>
            <a:r>
              <a:rPr lang="en-US" dirty="0" smtClean="0"/>
              <a:t>Jobs are charged, and no JGI Compute Capacity</a:t>
            </a:r>
          </a:p>
          <a:p>
            <a:pPr lvl="1"/>
            <a:r>
              <a:rPr lang="en-US" b="1" dirty="0" smtClean="0"/>
              <a:t>Cori</a:t>
            </a:r>
            <a:r>
              <a:rPr lang="en-US" dirty="0" smtClean="0"/>
              <a:t>, with multiple options:</a:t>
            </a:r>
          </a:p>
          <a:p>
            <a:pPr lvl="2"/>
            <a:r>
              <a:rPr lang="en-US" dirty="0" smtClean="0"/>
              <a:t>“Regular” Cori </a:t>
            </a:r>
            <a:r>
              <a:rPr lang="mr-IN" dirty="0" smtClean="0"/>
              <a:t>–</a:t>
            </a:r>
            <a:r>
              <a:rPr lang="en-US" dirty="0" smtClean="0"/>
              <a:t> charged like Edison</a:t>
            </a:r>
          </a:p>
          <a:p>
            <a:pPr lvl="3"/>
            <a:r>
              <a:rPr lang="en-US" dirty="0" smtClean="0"/>
              <a:t>9688 68-core 96GB Knight’s Landing (KNL) nodes</a:t>
            </a:r>
          </a:p>
          <a:p>
            <a:pPr lvl="3"/>
            <a:r>
              <a:rPr lang="en-US" dirty="0" smtClean="0"/>
              <a:t>2388 32-core 128GB </a:t>
            </a:r>
            <a:r>
              <a:rPr lang="en-US" dirty="0" err="1" smtClean="0"/>
              <a:t>Haswell</a:t>
            </a:r>
            <a:r>
              <a:rPr lang="en-US" dirty="0" smtClean="0"/>
              <a:t> nodes</a:t>
            </a:r>
          </a:p>
          <a:p>
            <a:pPr lvl="2"/>
            <a:r>
              <a:rPr lang="en-US" dirty="0" smtClean="0"/>
              <a:t>JGI Cori Compute Capacity </a:t>
            </a:r>
            <a:r>
              <a:rPr lang="mr-IN" dirty="0" smtClean="0"/>
              <a:t>–</a:t>
            </a:r>
            <a:r>
              <a:rPr lang="en-US" dirty="0" smtClean="0"/>
              <a:t> charged to special JGI repos</a:t>
            </a:r>
          </a:p>
          <a:p>
            <a:pPr lvl="3"/>
            <a:r>
              <a:rPr lang="en-US" dirty="0" smtClean="0"/>
              <a:t>192 </a:t>
            </a:r>
            <a:r>
              <a:rPr lang="en-US" dirty="0" err="1" smtClean="0"/>
              <a:t>Haswell</a:t>
            </a:r>
            <a:r>
              <a:rPr lang="en-US" dirty="0" smtClean="0"/>
              <a:t>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583335" y="5145667"/>
            <a:ext cx="3943155" cy="247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76529" y="3497609"/>
            <a:ext cx="7403118" cy="7755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39760" y="5650681"/>
            <a:ext cx="2172262" cy="247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Construction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21171" y="5650681"/>
            <a:ext cx="1265987" cy="247647"/>
          </a:xfrm>
          <a:prstGeom prst="rect">
            <a:avLst/>
          </a:prstGeom>
          <a:solidFill>
            <a:srgbClr val="4FA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Deployment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flipV="1">
            <a:off x="5545667" y="1972306"/>
            <a:ext cx="296333" cy="117122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73006" y="1970621"/>
            <a:ext cx="1904925" cy="1183284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1775042" y="2114924"/>
            <a:ext cx="1702888" cy="1038981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6012" y="1970621"/>
            <a:ext cx="2055588" cy="1183284"/>
          </a:xfrm>
          <a:prstGeom prst="rect">
            <a:avLst/>
          </a:prstGeom>
          <a:solidFill>
            <a:srgbClr val="4FA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Timeline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P</a:t>
            </a:r>
            <a:r>
              <a:rPr lang="en-US" dirty="0" smtClean="0"/>
              <a:t>ictures</a:t>
            </a:r>
            <a:br>
              <a:rPr lang="en-US" dirty="0" smtClean="0"/>
            </a:br>
            <a:r>
              <a:rPr lang="en-US" dirty="0" smtClean="0"/>
              <a:t>(all of this is subject to change!)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511494" y="2201333"/>
            <a:ext cx="1185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Mendel</a:t>
            </a:r>
          </a:p>
          <a:p>
            <a:pPr algn="ctr"/>
            <a:r>
              <a:rPr lang="en-US" sz="1800" dirty="0" smtClean="0"/>
              <a:t>Hardware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796" y="3485380"/>
            <a:ext cx="60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Cori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99" y="5081779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Edison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23" y="5578039"/>
            <a:ext cx="119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NERSC-9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8259" y="1270163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7859" y="1278260"/>
            <a:ext cx="113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Jan 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939" y="129269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Mar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6215" y="129269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2020ish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2778" y="2017889"/>
            <a:ext cx="1074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Genepool</a:t>
            </a:r>
          </a:p>
          <a:p>
            <a:r>
              <a:rPr lang="en-US" sz="1600" dirty="0" smtClean="0"/>
              <a:t>(UGE)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556" y="2554111"/>
            <a:ext cx="1039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FFFFFF"/>
                </a:solidFill>
              </a:rPr>
              <a:t>Denovo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(SLURM)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56301" y="1972165"/>
            <a:ext cx="2129213" cy="247647"/>
          </a:xfrm>
          <a:prstGeom prst="rect">
            <a:avLst/>
          </a:prstGeom>
          <a:solidFill>
            <a:srgbClr val="4FA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0760" y="1838919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2000" y="1942353"/>
            <a:ext cx="1870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High memory pool?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02942" y="2540000"/>
            <a:ext cx="15418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Mendel goes</a:t>
            </a:r>
          </a:p>
          <a:p>
            <a:r>
              <a:rPr lang="en-US" sz="1600" dirty="0" smtClean="0"/>
              <a:t>out of warranty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93317" y="2971194"/>
            <a:ext cx="677742" cy="181393"/>
          </a:xfrm>
          <a:prstGeom prst="rect">
            <a:avLst/>
          </a:prstGeom>
          <a:solidFill>
            <a:srgbClr val="4FA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71383" y="4162543"/>
            <a:ext cx="1904872" cy="247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Early testing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80444" y="1651000"/>
            <a:ext cx="0" cy="4275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63099" y="4160442"/>
            <a:ext cx="5516859" cy="2476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79178" y="1662270"/>
            <a:ext cx="0" cy="4275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1444" y="4134415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Production </a:t>
            </a:r>
            <a:r>
              <a:rPr lang="en-US" sz="1400" dirty="0" smtClean="0">
                <a:solidFill>
                  <a:srgbClr val="FFFFFF"/>
                </a:solidFill>
              </a:rPr>
              <a:t>availability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9177" y="3959416"/>
            <a:ext cx="13478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JGI compute </a:t>
            </a:r>
          </a:p>
          <a:p>
            <a:pPr algn="r"/>
            <a:r>
              <a:rPr lang="en-US" sz="1600" dirty="0" smtClean="0"/>
              <a:t>capacity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88556" y="4405643"/>
            <a:ext cx="4589928" cy="2933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35478" y="4370909"/>
            <a:ext cx="1870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High memory pool?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36670" y="1673541"/>
            <a:ext cx="0" cy="4275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7640" y="1667171"/>
            <a:ext cx="0" cy="4275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Genepool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Genepool is fairly stable, and most users have adapted to its quirks</a:t>
            </a:r>
          </a:p>
          <a:p>
            <a:pPr lvl="1"/>
            <a:r>
              <a:rPr lang="en-US" dirty="0" smtClean="0"/>
              <a:t>Heterogeneous node configurations</a:t>
            </a:r>
          </a:p>
          <a:p>
            <a:pPr lvl="1"/>
            <a:r>
              <a:rPr lang="en-US" dirty="0" smtClean="0"/>
              <a:t>Parallel filesystem slowdowns our most common issue</a:t>
            </a:r>
          </a:p>
          <a:p>
            <a:pPr lvl="1"/>
            <a:r>
              <a:rPr lang="en-US" dirty="0" smtClean="0"/>
              <a:t>UGE (unlike the rest of NERSC)</a:t>
            </a:r>
          </a:p>
          <a:p>
            <a:r>
              <a:rPr lang="en-US" dirty="0" smtClean="0"/>
              <a:t>Heavy use of bioinformatics software through hundreds of modules has caused difficulties in porting JGI workloads to new systems.</a:t>
            </a:r>
          </a:p>
          <a:p>
            <a:pPr lvl="1"/>
            <a:r>
              <a:rPr lang="en-US" dirty="0" smtClean="0"/>
              <a:t>Too much software for Consultants to maintain adequately</a:t>
            </a:r>
          </a:p>
          <a:p>
            <a:pPr lvl="1"/>
            <a:r>
              <a:rPr lang="en-US" dirty="0" smtClean="0"/>
              <a:t>NERSC is encouraging JGI to move from module system to containers</a:t>
            </a:r>
          </a:p>
          <a:p>
            <a:r>
              <a:rPr lang="en-US" dirty="0" smtClean="0"/>
              <a:t>Limited capability to introduce new technology due to obsolete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4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</a:t>
            </a:r>
            <a:r>
              <a:rPr lang="en-US" dirty="0" err="1" smtClean="0"/>
              <a:t>Denovo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Currently a small test cluster</a:t>
            </a:r>
          </a:p>
          <a:p>
            <a:pPr lvl="1"/>
            <a:r>
              <a:rPr lang="en-US" dirty="0" smtClean="0"/>
              <a:t>Scientific Linux 6.</a:t>
            </a:r>
            <a:r>
              <a:rPr lang="en-US" dirty="0"/>
              <a:t>9</a:t>
            </a:r>
            <a:endParaRPr lang="en-US" dirty="0" smtClean="0"/>
          </a:p>
          <a:p>
            <a:pPr lvl="2"/>
            <a:r>
              <a:rPr lang="en-US" dirty="0" smtClean="0"/>
              <a:t>SLURM, Shifter available</a:t>
            </a:r>
          </a:p>
          <a:p>
            <a:pPr lvl="1"/>
            <a:r>
              <a:rPr lang="en-US" dirty="0" smtClean="0"/>
              <a:t>Some software modules available</a:t>
            </a:r>
          </a:p>
          <a:p>
            <a:r>
              <a:rPr lang="en-US" dirty="0" smtClean="0"/>
              <a:t>Intention was to migrate Genepool to </a:t>
            </a:r>
            <a:r>
              <a:rPr lang="en-US" dirty="0" err="1" smtClean="0"/>
              <a:t>Denovo</a:t>
            </a:r>
            <a:r>
              <a:rPr lang="en-US" dirty="0" smtClean="0"/>
              <a:t> configuration this month</a:t>
            </a:r>
          </a:p>
          <a:p>
            <a:pPr lvl="1"/>
            <a:r>
              <a:rPr lang="en-US" dirty="0" smtClean="0"/>
              <a:t>Testing revealed severe issues with system configuration</a:t>
            </a:r>
          </a:p>
          <a:p>
            <a:pPr lvl="1"/>
            <a:r>
              <a:rPr lang="en-US" dirty="0" smtClean="0"/>
              <a:t>Limited system admin support to fix those issues</a:t>
            </a:r>
          </a:p>
          <a:p>
            <a:pPr lvl="1"/>
            <a:r>
              <a:rPr lang="en-US" dirty="0" smtClean="0"/>
              <a:t>Migration delayed to end of 2017 calendar year</a:t>
            </a:r>
          </a:p>
          <a:p>
            <a:r>
              <a:rPr lang="en-US" dirty="0" smtClean="0"/>
              <a:t>Expect us to encourage more user testing again very soon!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2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Cori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Cori is NERSC’s flagship HPC</a:t>
            </a:r>
          </a:p>
          <a:p>
            <a:pPr lvl="1"/>
            <a:r>
              <a:rPr lang="en-US" dirty="0" smtClean="0"/>
              <a:t>Still somewhat experimental, with new KNL node types</a:t>
            </a:r>
          </a:p>
          <a:p>
            <a:pPr lvl="1"/>
            <a:r>
              <a:rPr lang="en-US" dirty="0" smtClean="0"/>
              <a:t>Challenges to system stability, optimization of scheduling</a:t>
            </a:r>
          </a:p>
          <a:p>
            <a:r>
              <a:rPr lang="en-US" dirty="0" smtClean="0"/>
              <a:t>JGI has also purchased “Cori Compute Capacity”</a:t>
            </a:r>
          </a:p>
          <a:p>
            <a:pPr lvl="1"/>
            <a:r>
              <a:rPr lang="en-US" dirty="0" smtClean="0"/>
              <a:t>192 nodes at a time reserved exclusively for JGI use</a:t>
            </a:r>
          </a:p>
          <a:p>
            <a:pPr lvl="1"/>
            <a:r>
              <a:rPr lang="en-US" dirty="0" smtClean="0"/>
              <a:t>Usage charged to special JGI repos</a:t>
            </a:r>
          </a:p>
          <a:p>
            <a:pPr lvl="1"/>
            <a:r>
              <a:rPr lang="en-US" dirty="0" smtClean="0"/>
              <a:t>Currently in early-access testing. Expecting to open in Jan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8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</a:t>
            </a:r>
            <a:r>
              <a:rPr lang="en-US" dirty="0" err="1" smtClean="0"/>
              <a:t>Filesystems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GPFS </a:t>
            </a:r>
            <a:r>
              <a:rPr lang="en-US" dirty="0" err="1" smtClean="0"/>
              <a:t>filesystems</a:t>
            </a:r>
            <a:r>
              <a:rPr lang="en-US" dirty="0" smtClean="0"/>
              <a:t> are available on Cori, Edison</a:t>
            </a:r>
          </a:p>
          <a:p>
            <a:pPr lvl="1"/>
            <a:r>
              <a:rPr lang="en-US" dirty="0" smtClean="0"/>
              <a:t>/global/projectb/scratch/$USER</a:t>
            </a:r>
          </a:p>
          <a:p>
            <a:pPr lvl="1"/>
            <a:r>
              <a:rPr lang="en-US" dirty="0" smtClean="0"/>
              <a:t>/global/</a:t>
            </a:r>
            <a:r>
              <a:rPr lang="en-US" dirty="0" err="1" smtClean="0"/>
              <a:t>dna</a:t>
            </a:r>
            <a:endParaRPr lang="en-US" dirty="0" smtClean="0"/>
          </a:p>
          <a:p>
            <a:pPr lvl="1"/>
            <a:r>
              <a:rPr lang="en-US" dirty="0" err="1" smtClean="0"/>
              <a:t>projectdirs</a:t>
            </a:r>
            <a:r>
              <a:rPr lang="en-US" dirty="0" smtClean="0"/>
              <a:t>, sandboxes</a:t>
            </a:r>
          </a:p>
          <a:p>
            <a:r>
              <a:rPr lang="en-US" dirty="0" smtClean="0"/>
              <a:t>Cori, Edison have their own $SCRATCH</a:t>
            </a:r>
          </a:p>
          <a:p>
            <a:pPr lvl="1"/>
            <a:r>
              <a:rPr lang="en-US" dirty="0" smtClean="0"/>
              <a:t>Edison scratch is not accessible outside Edison</a:t>
            </a:r>
          </a:p>
          <a:p>
            <a:pPr lvl="1"/>
            <a:r>
              <a:rPr lang="en-US" dirty="0" smtClean="0"/>
              <a:t>Cori scratch IS accessible from Edison</a:t>
            </a:r>
          </a:p>
          <a:p>
            <a:pPr lvl="1"/>
            <a:r>
              <a:rPr lang="en-US" dirty="0"/>
              <a:t>Cori scratch </a:t>
            </a:r>
            <a:r>
              <a:rPr lang="en-US" dirty="0" smtClean="0"/>
              <a:t>IS NOT accessible </a:t>
            </a:r>
            <a:r>
              <a:rPr lang="en-US" dirty="0"/>
              <a:t>from </a:t>
            </a:r>
            <a:r>
              <a:rPr lang="en-US" dirty="0" smtClean="0"/>
              <a:t>Genepool/</a:t>
            </a:r>
            <a:r>
              <a:rPr lang="en-US" dirty="0" err="1" smtClean="0"/>
              <a:t>Denovo</a:t>
            </a:r>
            <a:endParaRPr lang="en-US" dirty="0" smtClean="0"/>
          </a:p>
          <a:p>
            <a:r>
              <a:rPr lang="en-US" dirty="0" smtClean="0"/>
              <a:t>Burst Buffer only accessible on Cori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Performance of scratch systems will vary by machine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RSC-template-FY11-v1">
  <a:themeElements>
    <a:clrScheme name="NERSC New Palette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114766"/>
      </a:accent1>
      <a:accent2>
        <a:srgbClr val="FF6500"/>
      </a:accent2>
      <a:accent3>
        <a:srgbClr val="FFB9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">
  <a:themeElements>
    <a:clrScheme name="NERSC Palette 2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008329"/>
      </a:accent1>
      <a:accent2>
        <a:srgbClr val="FFB900"/>
      </a:accent2>
      <a:accent3>
        <a:srgbClr val="FF65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OLD">
  <a:themeElements>
    <a:clrScheme name="NERSC Palette 2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008329"/>
      </a:accent1>
      <a:accent2>
        <a:srgbClr val="FFB900"/>
      </a:accent2>
      <a:accent3>
        <a:srgbClr val="FF65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RSC 2012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NERSC40Template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NERSC-template-FY11-v1.potx</Template>
  <TotalTime>51337</TotalTime>
  <Words>1758</Words>
  <Application>Microsoft Macintosh PowerPoint</Application>
  <PresentationFormat>On-screen Show (4:3)</PresentationFormat>
  <Paragraphs>308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NERSC-template-FY11-v1</vt:lpstr>
      <vt:lpstr>BLUE</vt:lpstr>
      <vt:lpstr>GOLD</vt:lpstr>
      <vt:lpstr>NERSC 2012</vt:lpstr>
      <vt:lpstr>NERSC40Template</vt:lpstr>
      <vt:lpstr>Dan Udwary   and Tony Wildish NERSC Data Science Engagement Group August 24 and 31, 2017</vt:lpstr>
      <vt:lpstr>Outline</vt:lpstr>
      <vt:lpstr>What can we accomplish today?</vt:lpstr>
      <vt:lpstr>The State of JGI Computing at NERSC</vt:lpstr>
      <vt:lpstr>A Timeline In Pictures (all of this is subject to change!)</vt:lpstr>
      <vt:lpstr>The State of Genepool</vt:lpstr>
      <vt:lpstr>The State of Denovo</vt:lpstr>
      <vt:lpstr>The State of Cori</vt:lpstr>
      <vt:lpstr>Scratch Filesystems</vt:lpstr>
      <vt:lpstr>Job Charging</vt:lpstr>
      <vt:lpstr>Charge Calculations</vt:lpstr>
      <vt:lpstr>Edison Queue Structure</vt:lpstr>
      <vt:lpstr>Cori queue structure (Haswell)</vt:lpstr>
      <vt:lpstr>Cori queue structure (KNL)</vt:lpstr>
      <vt:lpstr>Dan Udwary   and Tony Wildish NERSC Data Science Engagement Group August 24, 2017</vt:lpstr>
      <vt:lpstr>What is SLURM?</vt:lpstr>
      <vt:lpstr>Advantages of Using SLURM</vt:lpstr>
      <vt:lpstr>SLURM User Commands</vt:lpstr>
      <vt:lpstr>The Key SLURM Commands</vt:lpstr>
      <vt:lpstr>The Key SLURM Commands</vt:lpstr>
      <vt:lpstr>The Key SLURM Commands</vt:lpstr>
      <vt:lpstr>Sample SLURM Batch Script</vt:lpstr>
      <vt:lpstr>PowerPoint Presentation</vt:lpstr>
      <vt:lpstr>SLURM Task arrays</vt:lpstr>
      <vt:lpstr>A True SLURM Story</vt:lpstr>
      <vt:lpstr>Monitoring your jobs</vt:lpstr>
      <vt:lpstr>Documentation and Hands-On</vt:lpstr>
      <vt:lpstr>PowerPoint Presentation</vt:lpstr>
    </vt:vector>
  </TitlesOfParts>
  <Company>NERSC / Lawrence Berkeley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ASCR Requirements Workshop</dc:title>
  <dc:creator>Richard Gerber</dc:creator>
  <cp:lastModifiedBy>Daniel Udwary</cp:lastModifiedBy>
  <cp:revision>436</cp:revision>
  <cp:lastPrinted>2010-02-25T15:45:22Z</cp:lastPrinted>
  <dcterms:created xsi:type="dcterms:W3CDTF">2011-09-12T17:51:30Z</dcterms:created>
  <dcterms:modified xsi:type="dcterms:W3CDTF">2017-09-05T20:43:30Z</dcterms:modified>
</cp:coreProperties>
</file>