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57"/>
  </p:notesMasterIdLst>
  <p:sldIdLst>
    <p:sldId id="256" r:id="rId2"/>
    <p:sldId id="761" r:id="rId3"/>
    <p:sldId id="807" r:id="rId4"/>
    <p:sldId id="878" r:id="rId5"/>
    <p:sldId id="879" r:id="rId6"/>
    <p:sldId id="833" r:id="rId7"/>
    <p:sldId id="762" r:id="rId8"/>
    <p:sldId id="307" r:id="rId9"/>
    <p:sldId id="771" r:id="rId10"/>
    <p:sldId id="804" r:id="rId11"/>
    <p:sldId id="911" r:id="rId12"/>
    <p:sldId id="898" r:id="rId13"/>
    <p:sldId id="906" r:id="rId14"/>
    <p:sldId id="912" r:id="rId15"/>
    <p:sldId id="913" r:id="rId16"/>
    <p:sldId id="915" r:id="rId17"/>
    <p:sldId id="916" r:id="rId18"/>
    <p:sldId id="810" r:id="rId19"/>
    <p:sldId id="769" r:id="rId20"/>
    <p:sldId id="293" r:id="rId21"/>
    <p:sldId id="783" r:id="rId22"/>
    <p:sldId id="812" r:id="rId23"/>
    <p:sldId id="883" r:id="rId24"/>
    <p:sldId id="889" r:id="rId25"/>
    <p:sldId id="284" r:id="rId26"/>
    <p:sldId id="278" r:id="rId27"/>
    <p:sldId id="930" r:id="rId28"/>
    <p:sldId id="931" r:id="rId29"/>
    <p:sldId id="932" r:id="rId30"/>
    <p:sldId id="924" r:id="rId31"/>
    <p:sldId id="925" r:id="rId32"/>
    <p:sldId id="926" r:id="rId33"/>
    <p:sldId id="927" r:id="rId34"/>
    <p:sldId id="928" r:id="rId35"/>
    <p:sldId id="929" r:id="rId36"/>
    <p:sldId id="901" r:id="rId37"/>
    <p:sldId id="498" r:id="rId38"/>
    <p:sldId id="937" r:id="rId39"/>
    <p:sldId id="940" r:id="rId40"/>
    <p:sldId id="919" r:id="rId41"/>
    <p:sldId id="920" r:id="rId42"/>
    <p:sldId id="938" r:id="rId43"/>
    <p:sldId id="934" r:id="rId44"/>
    <p:sldId id="921" r:id="rId45"/>
    <p:sldId id="936" r:id="rId46"/>
    <p:sldId id="941" r:id="rId47"/>
    <p:sldId id="942" r:id="rId48"/>
    <p:sldId id="847" r:id="rId49"/>
    <p:sldId id="917" r:id="rId50"/>
    <p:sldId id="843" r:id="rId51"/>
    <p:sldId id="902" r:id="rId52"/>
    <p:sldId id="903" r:id="rId53"/>
    <p:sldId id="905" r:id="rId54"/>
    <p:sldId id="904" r:id="rId55"/>
    <p:sldId id="899"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Helvetica Neue" panose="02000503000000020004"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7F5"/>
    <a:srgbClr val="F2F4C7"/>
    <a:srgbClr val="3B55EF"/>
    <a:srgbClr val="1C5188"/>
    <a:srgbClr val="00A3FF"/>
    <a:srgbClr val="B9EAFF"/>
    <a:srgbClr val="1C4962"/>
    <a:srgbClr val="FF9933"/>
    <a:srgbClr val="4F6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495F5E-8DD6-4CCB-B74F-5F50D4052F8E}">
  <a:tblStyle styleId="{97495F5E-8DD6-4CCB-B74F-5F50D4052F8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A"/>
          </a:solidFill>
        </a:fill>
      </a:tcStyle>
    </a:wholeTbl>
    <a:band1H>
      <a:tcTxStyle b="off" i="off"/>
      <a:tcStyle>
        <a:tcBdr/>
        <a:fill>
          <a:solidFill>
            <a:srgbClr val="CBCED2"/>
          </a:solidFill>
        </a:fill>
      </a:tcStyle>
    </a:band1H>
    <a:band2H>
      <a:tcTxStyle b="off" i="off"/>
      <a:tcStyle>
        <a:tcBdr/>
      </a:tcStyle>
    </a:band2H>
    <a:band1V>
      <a:tcTxStyle b="off" i="off"/>
      <a:tcStyle>
        <a:tcBdr/>
        <a:fill>
          <a:solidFill>
            <a:srgbClr val="CBCE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5"/>
    <p:restoredTop sz="86449"/>
  </p:normalViewPr>
  <p:slideViewPr>
    <p:cSldViewPr snapToGrid="0" snapToObjects="1">
      <p:cViewPr varScale="1">
        <p:scale>
          <a:sx n="162" d="100"/>
          <a:sy n="162" d="100"/>
        </p:scale>
        <p:origin x="1624" y="17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zz217/NESAP_N9_VASP_v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zz217/NESAP_N9_VASP_v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zz217/NESAP_N9_VASP_v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zz217/NESAP_N9_VASP_v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Users/zz217/NESAP_N9_VASP_v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zz217/NESAP_N9_VASP_v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Users/zz217/NESAP_N9_VASP_v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Users/zz217/NESAP_N9_VASP_v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Users/zz217/NESAP_N9_VASP_v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Users/zz217/NESAP_N9_VASP_v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zz217/NESAP_N9_VASP_v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zz217/NESAP_N9_VASP_v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zz217/NESAP_N9_VASP_v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zz217/NESAP_N9_VASP_v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zz217/NESAP_N9_VASP_v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zz217/NESAP_N9_VASP_v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zz217/NESAP_N9_VASP_v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zz217/NESAP_N9_VASP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Si256_hse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'Edison-CoriHaswell'!$T$5</c:f>
              <c:strCache>
                <c:ptCount val="1"/>
                <c:pt idx="0">
                  <c:v>HSW:OMP=8</c:v>
                </c:pt>
              </c:strCache>
            </c:strRef>
          </c:tx>
          <c:spPr>
            <a:solidFill>
              <a:schemeClr val="accent1"/>
            </a:solidFill>
            <a:ln>
              <a:noFill/>
            </a:ln>
            <a:effectLst/>
          </c:spPr>
          <c:invertIfNegative val="0"/>
          <c:cat>
            <c:numRef>
              <c:f>'Edison-CoriHaswell'!$S$6:$S$11</c:f>
              <c:numCache>
                <c:formatCode>General</c:formatCode>
                <c:ptCount val="6"/>
                <c:pt idx="0">
                  <c:v>1</c:v>
                </c:pt>
                <c:pt idx="1">
                  <c:v>2</c:v>
                </c:pt>
                <c:pt idx="2">
                  <c:v>4</c:v>
                </c:pt>
                <c:pt idx="3">
                  <c:v>8</c:v>
                </c:pt>
                <c:pt idx="4">
                  <c:v>16</c:v>
                </c:pt>
                <c:pt idx="5">
                  <c:v>32</c:v>
                </c:pt>
              </c:numCache>
            </c:numRef>
          </c:cat>
          <c:val>
            <c:numRef>
              <c:f>'Edison-CoriHaswell'!$T$6:$T$11</c:f>
              <c:numCache>
                <c:formatCode>General</c:formatCode>
                <c:ptCount val="6"/>
                <c:pt idx="0">
                  <c:v>2253.1957000000002</c:v>
                </c:pt>
                <c:pt idx="1">
                  <c:v>1144.8978999999999</c:v>
                </c:pt>
                <c:pt idx="2">
                  <c:v>597.80780000000004</c:v>
                </c:pt>
                <c:pt idx="3">
                  <c:v>308.18049999999999</c:v>
                </c:pt>
                <c:pt idx="4">
                  <c:v>174.69749999999999</c:v>
                </c:pt>
                <c:pt idx="5">
                  <c:v>104.5052</c:v>
                </c:pt>
              </c:numCache>
            </c:numRef>
          </c:val>
          <c:extLst>
            <c:ext xmlns:c16="http://schemas.microsoft.com/office/drawing/2014/chart" uri="{C3380CC4-5D6E-409C-BE32-E72D297353CC}">
              <c16:uniqueId val="{00000000-1F38-5D4A-9A58-D9C551EBE9F2}"/>
            </c:ext>
          </c:extLst>
        </c:ser>
        <c:ser>
          <c:idx val="1"/>
          <c:order val="1"/>
          <c:tx>
            <c:strRef>
              <c:f>'Edison-CoriHaswell'!$U$5</c:f>
              <c:strCache>
                <c:ptCount val="1"/>
                <c:pt idx="0">
                  <c:v>HSW:OMP=4</c:v>
                </c:pt>
              </c:strCache>
            </c:strRef>
          </c:tx>
          <c:spPr>
            <a:solidFill>
              <a:schemeClr val="accent2"/>
            </a:solidFill>
            <a:ln>
              <a:noFill/>
            </a:ln>
            <a:effectLst/>
          </c:spPr>
          <c:invertIfNegative val="0"/>
          <c:cat>
            <c:numRef>
              <c:f>'Edison-CoriHaswell'!$S$6:$S$11</c:f>
              <c:numCache>
                <c:formatCode>General</c:formatCode>
                <c:ptCount val="6"/>
                <c:pt idx="0">
                  <c:v>1</c:v>
                </c:pt>
                <c:pt idx="1">
                  <c:v>2</c:v>
                </c:pt>
                <c:pt idx="2">
                  <c:v>4</c:v>
                </c:pt>
                <c:pt idx="3">
                  <c:v>8</c:v>
                </c:pt>
                <c:pt idx="4">
                  <c:v>16</c:v>
                </c:pt>
                <c:pt idx="5">
                  <c:v>32</c:v>
                </c:pt>
              </c:numCache>
            </c:numRef>
          </c:cat>
          <c:val>
            <c:numRef>
              <c:f>'Edison-CoriHaswell'!$U$6:$U$11</c:f>
              <c:numCache>
                <c:formatCode>General</c:formatCode>
                <c:ptCount val="6"/>
                <c:pt idx="0">
                  <c:v>2278.6046999999999</c:v>
                </c:pt>
                <c:pt idx="1">
                  <c:v>1150.4223999999999</c:v>
                </c:pt>
                <c:pt idx="2">
                  <c:v>593.16589999999997</c:v>
                </c:pt>
                <c:pt idx="3">
                  <c:v>312.97579999999999</c:v>
                </c:pt>
                <c:pt idx="4">
                  <c:v>178.0471</c:v>
                </c:pt>
                <c:pt idx="5">
                  <c:v>129.77809999999999</c:v>
                </c:pt>
              </c:numCache>
            </c:numRef>
          </c:val>
          <c:extLst>
            <c:ext xmlns:c16="http://schemas.microsoft.com/office/drawing/2014/chart" uri="{C3380CC4-5D6E-409C-BE32-E72D297353CC}">
              <c16:uniqueId val="{00000001-1F38-5D4A-9A58-D9C551EBE9F2}"/>
            </c:ext>
          </c:extLst>
        </c:ser>
        <c:ser>
          <c:idx val="2"/>
          <c:order val="2"/>
          <c:tx>
            <c:strRef>
              <c:f>'Edison-CoriHaswell'!$AM$5</c:f>
              <c:strCache>
                <c:ptCount val="1"/>
                <c:pt idx="0">
                  <c:v>KNL:OMP=8</c:v>
                </c:pt>
              </c:strCache>
            </c:strRef>
          </c:tx>
          <c:spPr>
            <a:solidFill>
              <a:schemeClr val="accent3"/>
            </a:solidFill>
            <a:ln>
              <a:noFill/>
            </a:ln>
            <a:effectLst/>
          </c:spPr>
          <c:invertIfNegative val="0"/>
          <c:cat>
            <c:numRef>
              <c:f>'Edison-CoriHaswell'!$S$6:$S$11</c:f>
              <c:numCache>
                <c:formatCode>General</c:formatCode>
                <c:ptCount val="6"/>
                <c:pt idx="0">
                  <c:v>1</c:v>
                </c:pt>
                <c:pt idx="1">
                  <c:v>2</c:v>
                </c:pt>
                <c:pt idx="2">
                  <c:v>4</c:v>
                </c:pt>
                <c:pt idx="3">
                  <c:v>8</c:v>
                </c:pt>
                <c:pt idx="4">
                  <c:v>16</c:v>
                </c:pt>
                <c:pt idx="5">
                  <c:v>32</c:v>
                </c:pt>
              </c:numCache>
            </c:numRef>
          </c:cat>
          <c:val>
            <c:numRef>
              <c:f>'Edison-CoriHaswell'!$AM$6:$AM$11</c:f>
              <c:numCache>
                <c:formatCode>General</c:formatCode>
                <c:ptCount val="6"/>
                <c:pt idx="0">
                  <c:v>1453.8860999999999</c:v>
                </c:pt>
                <c:pt idx="1">
                  <c:v>749.21569999999997</c:v>
                </c:pt>
                <c:pt idx="2">
                  <c:v>404.17959999999999</c:v>
                </c:pt>
                <c:pt idx="3">
                  <c:v>227.16540000000001</c:v>
                </c:pt>
                <c:pt idx="4">
                  <c:v>146.78039999999999</c:v>
                </c:pt>
                <c:pt idx="5">
                  <c:v>129.78649999999999</c:v>
                </c:pt>
              </c:numCache>
            </c:numRef>
          </c:val>
          <c:extLst>
            <c:ext xmlns:c16="http://schemas.microsoft.com/office/drawing/2014/chart" uri="{C3380CC4-5D6E-409C-BE32-E72D297353CC}">
              <c16:uniqueId val="{00000002-1F38-5D4A-9A58-D9C551EBE9F2}"/>
            </c:ext>
          </c:extLst>
        </c:ser>
        <c:ser>
          <c:idx val="3"/>
          <c:order val="3"/>
          <c:tx>
            <c:strRef>
              <c:f>'Edison-CoriHaswell'!$AN$5</c:f>
              <c:strCache>
                <c:ptCount val="1"/>
                <c:pt idx="0">
                  <c:v>KNL:OMP=4</c:v>
                </c:pt>
              </c:strCache>
            </c:strRef>
          </c:tx>
          <c:spPr>
            <a:solidFill>
              <a:schemeClr val="accent4"/>
            </a:solidFill>
            <a:ln>
              <a:noFill/>
            </a:ln>
            <a:effectLst/>
          </c:spPr>
          <c:invertIfNegative val="0"/>
          <c:cat>
            <c:numRef>
              <c:f>'Edison-CoriHaswell'!$S$6:$S$11</c:f>
              <c:numCache>
                <c:formatCode>General</c:formatCode>
                <c:ptCount val="6"/>
                <c:pt idx="0">
                  <c:v>1</c:v>
                </c:pt>
                <c:pt idx="1">
                  <c:v>2</c:v>
                </c:pt>
                <c:pt idx="2">
                  <c:v>4</c:v>
                </c:pt>
                <c:pt idx="3">
                  <c:v>8</c:v>
                </c:pt>
                <c:pt idx="4">
                  <c:v>16</c:v>
                </c:pt>
                <c:pt idx="5">
                  <c:v>32</c:v>
                </c:pt>
              </c:numCache>
            </c:numRef>
          </c:cat>
          <c:val>
            <c:numRef>
              <c:f>'Edison-CoriHaswell'!$AN$6:$AN$11</c:f>
              <c:numCache>
                <c:formatCode>General</c:formatCode>
                <c:ptCount val="6"/>
                <c:pt idx="0">
                  <c:v>1322.1929</c:v>
                </c:pt>
                <c:pt idx="1">
                  <c:v>704.55520000000001</c:v>
                </c:pt>
                <c:pt idx="2">
                  <c:v>381.16629999999998</c:v>
                </c:pt>
                <c:pt idx="3">
                  <c:v>228.88069999999999</c:v>
                </c:pt>
                <c:pt idx="4">
                  <c:v>183.21940000000001</c:v>
                </c:pt>
                <c:pt idx="5">
                  <c:v>196.1275</c:v>
                </c:pt>
              </c:numCache>
            </c:numRef>
          </c:val>
          <c:extLst>
            <c:ext xmlns:c16="http://schemas.microsoft.com/office/drawing/2014/chart" uri="{C3380CC4-5D6E-409C-BE32-E72D297353CC}">
              <c16:uniqueId val="{00000003-1F38-5D4A-9A58-D9C551EBE9F2}"/>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GaAsBi-64</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'Edison-CoriHaswell'!$AB$29</c:f>
              <c:strCache>
                <c:ptCount val="1"/>
                <c:pt idx="0">
                  <c:v>VASP5.4.4 on HSW</c:v>
                </c:pt>
              </c:strCache>
            </c:strRef>
          </c:tx>
          <c:spPr>
            <a:solidFill>
              <a:schemeClr val="accent1"/>
            </a:solidFill>
            <a:ln>
              <a:noFill/>
            </a:ln>
            <a:effectLst/>
          </c:spPr>
          <c:invertIfNegative val="0"/>
          <c:cat>
            <c:numRef>
              <c:f>'Edison-CoriHaswell'!$S$30:$S$35</c:f>
              <c:numCache>
                <c:formatCode>General</c:formatCode>
                <c:ptCount val="6"/>
                <c:pt idx="0">
                  <c:v>1</c:v>
                </c:pt>
                <c:pt idx="1">
                  <c:v>2</c:v>
                </c:pt>
                <c:pt idx="2">
                  <c:v>4</c:v>
                </c:pt>
                <c:pt idx="3">
                  <c:v>8</c:v>
                </c:pt>
                <c:pt idx="4">
                  <c:v>16</c:v>
                </c:pt>
                <c:pt idx="5">
                  <c:v>32</c:v>
                </c:pt>
              </c:numCache>
            </c:numRef>
          </c:cat>
          <c:val>
            <c:numRef>
              <c:f>'Edison-CoriHaswell'!$AB$30:$AB$35</c:f>
              <c:numCache>
                <c:formatCode>General</c:formatCode>
                <c:ptCount val="6"/>
                <c:pt idx="0">
                  <c:v>57.598300000000002</c:v>
                </c:pt>
                <c:pt idx="1">
                  <c:v>30.738399999999999</c:v>
                </c:pt>
                <c:pt idx="2">
                  <c:v>21.483599999999999</c:v>
                </c:pt>
                <c:pt idx="3">
                  <c:v>11.781499999999999</c:v>
                </c:pt>
                <c:pt idx="4">
                  <c:v>8.0234000000000005</c:v>
                </c:pt>
                <c:pt idx="5">
                  <c:v>13.4093</c:v>
                </c:pt>
              </c:numCache>
            </c:numRef>
          </c:val>
          <c:extLst>
            <c:ext xmlns:c16="http://schemas.microsoft.com/office/drawing/2014/chart" uri="{C3380CC4-5D6E-409C-BE32-E72D297353CC}">
              <c16:uniqueId val="{00000000-430B-3341-BFF8-9B1A6D3F97BF}"/>
            </c:ext>
          </c:extLst>
        </c:ser>
        <c:ser>
          <c:idx val="1"/>
          <c:order val="1"/>
          <c:tx>
            <c:strRef>
              <c:f>'Edison-CoriHaswell'!$AC$29</c:f>
              <c:strCache>
                <c:ptCount val="1"/>
                <c:pt idx="0">
                  <c:v>VASP5.4.4 onKNL</c:v>
                </c:pt>
              </c:strCache>
            </c:strRef>
          </c:tx>
          <c:spPr>
            <a:solidFill>
              <a:schemeClr val="accent2"/>
            </a:solidFill>
            <a:ln>
              <a:noFill/>
            </a:ln>
            <a:effectLst/>
          </c:spPr>
          <c:invertIfNegative val="0"/>
          <c:cat>
            <c:numRef>
              <c:f>'Edison-CoriHaswell'!$S$30:$S$35</c:f>
              <c:numCache>
                <c:formatCode>General</c:formatCode>
                <c:ptCount val="6"/>
                <c:pt idx="0">
                  <c:v>1</c:v>
                </c:pt>
                <c:pt idx="1">
                  <c:v>2</c:v>
                </c:pt>
                <c:pt idx="2">
                  <c:v>4</c:v>
                </c:pt>
                <c:pt idx="3">
                  <c:v>8</c:v>
                </c:pt>
                <c:pt idx="4">
                  <c:v>16</c:v>
                </c:pt>
                <c:pt idx="5">
                  <c:v>32</c:v>
                </c:pt>
              </c:numCache>
            </c:numRef>
          </c:cat>
          <c:val>
            <c:numRef>
              <c:f>'Edison-CoriHaswell'!$AC$30:$AC$35</c:f>
              <c:numCache>
                <c:formatCode>General</c:formatCode>
                <c:ptCount val="6"/>
                <c:pt idx="0">
                  <c:v>62.324399999999997</c:v>
                </c:pt>
                <c:pt idx="1">
                  <c:v>36.931899999999999</c:v>
                </c:pt>
                <c:pt idx="2">
                  <c:v>26.0669</c:v>
                </c:pt>
                <c:pt idx="3">
                  <c:v>22.1279</c:v>
                </c:pt>
                <c:pt idx="4">
                  <c:v>20.878399999999999</c:v>
                </c:pt>
                <c:pt idx="5">
                  <c:v>28.540600000000001</c:v>
                </c:pt>
              </c:numCache>
            </c:numRef>
          </c:val>
          <c:extLst>
            <c:ext xmlns:c16="http://schemas.microsoft.com/office/drawing/2014/chart" uri="{C3380CC4-5D6E-409C-BE32-E72D297353CC}">
              <c16:uniqueId val="{00000001-430B-3341-BFF8-9B1A6D3F97BF}"/>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PdO2</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'Edison-CoriHaswell'!$AB$37</c:f>
              <c:strCache>
                <c:ptCount val="1"/>
                <c:pt idx="0">
                  <c:v>VASP5.4.4 on HSW</c:v>
                </c:pt>
              </c:strCache>
            </c:strRef>
          </c:tx>
          <c:spPr>
            <a:solidFill>
              <a:schemeClr val="accent1"/>
            </a:solidFill>
            <a:ln>
              <a:noFill/>
            </a:ln>
            <a:effectLst/>
          </c:spPr>
          <c:invertIfNegative val="0"/>
          <c:cat>
            <c:numRef>
              <c:f>'Edison-CoriHaswell'!$S$38:$S$42</c:f>
              <c:numCache>
                <c:formatCode>General</c:formatCode>
                <c:ptCount val="5"/>
                <c:pt idx="0">
                  <c:v>1</c:v>
                </c:pt>
                <c:pt idx="1">
                  <c:v>2</c:v>
                </c:pt>
                <c:pt idx="2">
                  <c:v>4</c:v>
                </c:pt>
                <c:pt idx="3">
                  <c:v>8</c:v>
                </c:pt>
                <c:pt idx="4">
                  <c:v>16</c:v>
                </c:pt>
              </c:numCache>
            </c:numRef>
          </c:cat>
          <c:val>
            <c:numRef>
              <c:f>'Edison-CoriHaswell'!$AB$38:$AB$42</c:f>
              <c:numCache>
                <c:formatCode>General</c:formatCode>
                <c:ptCount val="5"/>
                <c:pt idx="0">
                  <c:v>54.808599999999998</c:v>
                </c:pt>
                <c:pt idx="1">
                  <c:v>31.4648</c:v>
                </c:pt>
                <c:pt idx="2">
                  <c:v>19.901499999999999</c:v>
                </c:pt>
                <c:pt idx="3">
                  <c:v>15.8024</c:v>
                </c:pt>
                <c:pt idx="4">
                  <c:v>29.226299999999998</c:v>
                </c:pt>
              </c:numCache>
            </c:numRef>
          </c:val>
          <c:extLst>
            <c:ext xmlns:c16="http://schemas.microsoft.com/office/drawing/2014/chart" uri="{C3380CC4-5D6E-409C-BE32-E72D297353CC}">
              <c16:uniqueId val="{00000000-5BE3-9B45-A606-C3D34998A212}"/>
            </c:ext>
          </c:extLst>
        </c:ser>
        <c:ser>
          <c:idx val="1"/>
          <c:order val="1"/>
          <c:tx>
            <c:strRef>
              <c:f>'Edison-CoriHaswell'!$AC$37</c:f>
              <c:strCache>
                <c:ptCount val="1"/>
                <c:pt idx="0">
                  <c:v>VASP5.4.4 onKNL</c:v>
                </c:pt>
              </c:strCache>
            </c:strRef>
          </c:tx>
          <c:spPr>
            <a:solidFill>
              <a:schemeClr val="accent2"/>
            </a:solidFill>
            <a:ln>
              <a:noFill/>
            </a:ln>
            <a:effectLst/>
          </c:spPr>
          <c:invertIfNegative val="0"/>
          <c:cat>
            <c:numRef>
              <c:f>'Edison-CoriHaswell'!$S$38:$S$42</c:f>
              <c:numCache>
                <c:formatCode>General</c:formatCode>
                <c:ptCount val="5"/>
                <c:pt idx="0">
                  <c:v>1</c:v>
                </c:pt>
                <c:pt idx="1">
                  <c:v>2</c:v>
                </c:pt>
                <c:pt idx="2">
                  <c:v>4</c:v>
                </c:pt>
                <c:pt idx="3">
                  <c:v>8</c:v>
                </c:pt>
                <c:pt idx="4">
                  <c:v>16</c:v>
                </c:pt>
              </c:numCache>
            </c:numRef>
          </c:cat>
          <c:val>
            <c:numRef>
              <c:f>'Edison-CoriHaswell'!$AC$38:$AC$42</c:f>
              <c:numCache>
                <c:formatCode>General</c:formatCode>
                <c:ptCount val="5"/>
                <c:pt idx="0">
                  <c:v>59.739199999999997</c:v>
                </c:pt>
                <c:pt idx="1">
                  <c:v>40.560899999999997</c:v>
                </c:pt>
                <c:pt idx="2">
                  <c:v>29.736999999999998</c:v>
                </c:pt>
                <c:pt idx="3">
                  <c:v>27.490600000000001</c:v>
                </c:pt>
                <c:pt idx="4">
                  <c:v>28.860700000000001</c:v>
                </c:pt>
              </c:numCache>
            </c:numRef>
          </c:val>
          <c:extLst>
            <c:ext xmlns:c16="http://schemas.microsoft.com/office/drawing/2014/chart" uri="{C3380CC4-5D6E-409C-BE32-E72D297353CC}">
              <c16:uniqueId val="{00000001-5BE3-9B45-A606-C3D34998A212}"/>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B.hR105_hse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'Edison-CoriHaswell'!$AB$45</c:f>
              <c:strCache>
                <c:ptCount val="1"/>
                <c:pt idx="0">
                  <c:v>VASP5.4.4 on HSW</c:v>
                </c:pt>
              </c:strCache>
            </c:strRef>
          </c:tx>
          <c:spPr>
            <a:solidFill>
              <a:schemeClr val="accent1"/>
            </a:solidFill>
            <a:ln>
              <a:noFill/>
            </a:ln>
            <a:effectLst/>
          </c:spPr>
          <c:invertIfNegative val="0"/>
          <c:cat>
            <c:numRef>
              <c:f>'Edison-CoriHaswell'!$S$46:$S$50</c:f>
              <c:numCache>
                <c:formatCode>General</c:formatCode>
                <c:ptCount val="5"/>
                <c:pt idx="0">
                  <c:v>1</c:v>
                </c:pt>
                <c:pt idx="1">
                  <c:v>2</c:v>
                </c:pt>
                <c:pt idx="2">
                  <c:v>4</c:v>
                </c:pt>
                <c:pt idx="3">
                  <c:v>8</c:v>
                </c:pt>
                <c:pt idx="4">
                  <c:v>16</c:v>
                </c:pt>
              </c:numCache>
            </c:numRef>
          </c:cat>
          <c:val>
            <c:numRef>
              <c:f>'Edison-CoriHaswell'!$AB$46:$AB$50</c:f>
              <c:numCache>
                <c:formatCode>General</c:formatCode>
                <c:ptCount val="5"/>
                <c:pt idx="0">
                  <c:v>86.466099999999997</c:v>
                </c:pt>
                <c:pt idx="1">
                  <c:v>52.927799999999998</c:v>
                </c:pt>
                <c:pt idx="2">
                  <c:v>25.885400000000001</c:v>
                </c:pt>
                <c:pt idx="3">
                  <c:v>18.358799999999999</c:v>
                </c:pt>
                <c:pt idx="4">
                  <c:v>15.775600000000001</c:v>
                </c:pt>
              </c:numCache>
            </c:numRef>
          </c:val>
          <c:extLst>
            <c:ext xmlns:c16="http://schemas.microsoft.com/office/drawing/2014/chart" uri="{C3380CC4-5D6E-409C-BE32-E72D297353CC}">
              <c16:uniqueId val="{00000000-71ED-1945-8522-405A26E6C814}"/>
            </c:ext>
          </c:extLst>
        </c:ser>
        <c:ser>
          <c:idx val="1"/>
          <c:order val="1"/>
          <c:tx>
            <c:strRef>
              <c:f>'Edison-CoriHaswell'!$AC$45</c:f>
              <c:strCache>
                <c:ptCount val="1"/>
                <c:pt idx="0">
                  <c:v>VASP5.4.4 onKNL</c:v>
                </c:pt>
              </c:strCache>
            </c:strRef>
          </c:tx>
          <c:spPr>
            <a:solidFill>
              <a:schemeClr val="accent2"/>
            </a:solidFill>
            <a:ln>
              <a:noFill/>
            </a:ln>
            <a:effectLst/>
          </c:spPr>
          <c:invertIfNegative val="0"/>
          <c:cat>
            <c:numRef>
              <c:f>'Edison-CoriHaswell'!$S$46:$S$50</c:f>
              <c:numCache>
                <c:formatCode>General</c:formatCode>
                <c:ptCount val="5"/>
                <c:pt idx="0">
                  <c:v>1</c:v>
                </c:pt>
                <c:pt idx="1">
                  <c:v>2</c:v>
                </c:pt>
                <c:pt idx="2">
                  <c:v>4</c:v>
                </c:pt>
                <c:pt idx="3">
                  <c:v>8</c:v>
                </c:pt>
                <c:pt idx="4">
                  <c:v>16</c:v>
                </c:pt>
              </c:numCache>
            </c:numRef>
          </c:cat>
          <c:val>
            <c:numRef>
              <c:f>'Edison-CoriHaswell'!$AC$46:$AC$50</c:f>
              <c:numCache>
                <c:formatCode>General</c:formatCode>
                <c:ptCount val="5"/>
                <c:pt idx="0">
                  <c:v>110.1245</c:v>
                </c:pt>
                <c:pt idx="1">
                  <c:v>64.485200000000006</c:v>
                </c:pt>
                <c:pt idx="2">
                  <c:v>41.8857</c:v>
                </c:pt>
                <c:pt idx="3">
                  <c:v>39.8947</c:v>
                </c:pt>
                <c:pt idx="4">
                  <c:v>44.503999999999998</c:v>
                </c:pt>
              </c:numCache>
            </c:numRef>
          </c:val>
          <c:extLst>
            <c:ext xmlns:c16="http://schemas.microsoft.com/office/drawing/2014/chart" uri="{C3380CC4-5D6E-409C-BE32-E72D297353CC}">
              <c16:uniqueId val="{00000001-71ED-1945-8522-405A26E6C814}"/>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PdO4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VASP5.4.4 on Haswell</c:v>
          </c:tx>
          <c:spPr>
            <a:solidFill>
              <a:schemeClr val="accent1"/>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'Edison-CoriHaswell'!$AB$14:$AB$19</c:f>
              <c:numCache>
                <c:formatCode>General</c:formatCode>
                <c:ptCount val="6"/>
                <c:pt idx="0">
                  <c:v>126.02589999999999</c:v>
                </c:pt>
                <c:pt idx="1">
                  <c:v>85.790999999999997</c:v>
                </c:pt>
                <c:pt idx="2">
                  <c:v>41.600900000000003</c:v>
                </c:pt>
                <c:pt idx="3">
                  <c:v>44.890700000000002</c:v>
                </c:pt>
                <c:pt idx="4">
                  <c:v>39.770000000000003</c:v>
                </c:pt>
                <c:pt idx="5">
                  <c:v>23.981400000000001</c:v>
                </c:pt>
              </c:numCache>
            </c:numRef>
          </c:val>
          <c:extLst>
            <c:ext xmlns:c16="http://schemas.microsoft.com/office/drawing/2014/chart" uri="{C3380CC4-5D6E-409C-BE32-E72D297353CC}">
              <c16:uniqueId val="{00000000-293D-554E-AB34-D1CCE5DF9A54}"/>
            </c:ext>
          </c:extLst>
        </c:ser>
        <c:ser>
          <c:idx val="1"/>
          <c:order val="1"/>
          <c:tx>
            <c:v>VASP5.4.4 on KNL</c:v>
          </c:tx>
          <c:spPr>
            <a:solidFill>
              <a:schemeClr val="accent2"/>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'Edison-CoriHaswell'!$AC$14:$AC$19</c:f>
              <c:numCache>
                <c:formatCode>General</c:formatCode>
                <c:ptCount val="6"/>
                <c:pt idx="0">
                  <c:v>115.0438</c:v>
                </c:pt>
                <c:pt idx="1">
                  <c:v>73.9101</c:v>
                </c:pt>
                <c:pt idx="2">
                  <c:v>50.069299999999998</c:v>
                </c:pt>
                <c:pt idx="3">
                  <c:v>42.366</c:v>
                </c:pt>
                <c:pt idx="4">
                  <c:v>38.621299999999998</c:v>
                </c:pt>
                <c:pt idx="5">
                  <c:v>43.879899999999999</c:v>
                </c:pt>
              </c:numCache>
            </c:numRef>
          </c:val>
          <c:extLst>
            <c:ext xmlns:c16="http://schemas.microsoft.com/office/drawing/2014/chart" uri="{C3380CC4-5D6E-409C-BE32-E72D297353CC}">
              <c16:uniqueId val="{00000001-293D-554E-AB34-D1CCE5DF9A54}"/>
            </c:ext>
          </c:extLst>
        </c:ser>
        <c:ser>
          <c:idx val="2"/>
          <c:order val="2"/>
          <c:tx>
            <c:v>Hybrid  VASP on Haswell</c:v>
          </c:tx>
          <c:spPr>
            <a:solidFill>
              <a:schemeClr val="accent3"/>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'Edison-CoriHaswell'!$U$14:$U$19</c:f>
              <c:numCache>
                <c:formatCode>General</c:formatCode>
                <c:ptCount val="6"/>
                <c:pt idx="0">
                  <c:v>148.23769999999999</c:v>
                </c:pt>
                <c:pt idx="1">
                  <c:v>78.128399999999999</c:v>
                </c:pt>
                <c:pt idx="2">
                  <c:v>44.402000000000001</c:v>
                </c:pt>
                <c:pt idx="3">
                  <c:v>36.048900000000003</c:v>
                </c:pt>
                <c:pt idx="4">
                  <c:v>20.105699999999999</c:v>
                </c:pt>
                <c:pt idx="5">
                  <c:v>16.287299999999998</c:v>
                </c:pt>
              </c:numCache>
            </c:numRef>
          </c:val>
          <c:extLst>
            <c:ext xmlns:c16="http://schemas.microsoft.com/office/drawing/2014/chart" uri="{C3380CC4-5D6E-409C-BE32-E72D297353CC}">
              <c16:uniqueId val="{00000002-293D-554E-AB34-D1CCE5DF9A54}"/>
            </c:ext>
          </c:extLst>
        </c:ser>
        <c:ser>
          <c:idx val="3"/>
          <c:order val="3"/>
          <c:tx>
            <c:v>Hybrid VASP on KNL</c:v>
          </c:tx>
          <c:spPr>
            <a:solidFill>
              <a:schemeClr val="accent4"/>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'Edison-CoriHaswell'!$AN$14:$AN$19</c:f>
              <c:numCache>
                <c:formatCode>General</c:formatCode>
                <c:ptCount val="6"/>
                <c:pt idx="0">
                  <c:v>127.6592</c:v>
                </c:pt>
                <c:pt idx="1">
                  <c:v>74.109399999999994</c:v>
                </c:pt>
                <c:pt idx="2">
                  <c:v>48.651000000000003</c:v>
                </c:pt>
                <c:pt idx="3">
                  <c:v>35.166800000000002</c:v>
                </c:pt>
                <c:pt idx="4">
                  <c:v>26.508700000000001</c:v>
                </c:pt>
                <c:pt idx="5">
                  <c:v>23.5594</c:v>
                </c:pt>
              </c:numCache>
            </c:numRef>
          </c:val>
          <c:extLst>
            <c:ext xmlns:c16="http://schemas.microsoft.com/office/drawing/2014/chart" uri="{C3380CC4-5D6E-409C-BE32-E72D297353CC}">
              <c16:uniqueId val="{00000003-293D-554E-AB34-D1CCE5DF9A54}"/>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Si256_hse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VASP5.4.4 on Haswell</c:v>
          </c:tx>
          <c:spPr>
            <a:solidFill>
              <a:schemeClr val="accent1"/>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'Edison-CoriHaswell'!$AB$6:$AB$11</c:f>
              <c:numCache>
                <c:formatCode>General</c:formatCode>
                <c:ptCount val="6"/>
                <c:pt idx="0">
                  <c:v>2933.5270999999998</c:v>
                </c:pt>
                <c:pt idx="1">
                  <c:v>1501.8073999999999</c:v>
                </c:pt>
                <c:pt idx="2">
                  <c:v>762.08979999999997</c:v>
                </c:pt>
                <c:pt idx="3">
                  <c:v>389.74639999999999</c:v>
                </c:pt>
                <c:pt idx="4">
                  <c:v>243.12370000000001</c:v>
                </c:pt>
                <c:pt idx="5">
                  <c:v>146.44900000000001</c:v>
                </c:pt>
              </c:numCache>
            </c:numRef>
          </c:val>
          <c:extLst>
            <c:ext xmlns:c16="http://schemas.microsoft.com/office/drawing/2014/chart" uri="{C3380CC4-5D6E-409C-BE32-E72D297353CC}">
              <c16:uniqueId val="{00000000-B0C0-5D4F-A309-C73F1A6AE112}"/>
            </c:ext>
          </c:extLst>
        </c:ser>
        <c:ser>
          <c:idx val="1"/>
          <c:order val="1"/>
          <c:tx>
            <c:v>VASP5.4.4 on KNL</c:v>
          </c:tx>
          <c:spPr>
            <a:solidFill>
              <a:schemeClr val="accent2"/>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'Edison-CoriHaswell'!$AC$6:$AC$11</c:f>
              <c:numCache>
                <c:formatCode>General</c:formatCode>
                <c:ptCount val="6"/>
                <c:pt idx="0">
                  <c:v>2299.7017000000001</c:v>
                </c:pt>
                <c:pt idx="1">
                  <c:v>1171.8133</c:v>
                </c:pt>
                <c:pt idx="2">
                  <c:v>624.6771</c:v>
                </c:pt>
                <c:pt idx="3">
                  <c:v>350.09440000000001</c:v>
                </c:pt>
                <c:pt idx="4">
                  <c:v>283.56229999999999</c:v>
                </c:pt>
                <c:pt idx="5">
                  <c:v>236.23339999999999</c:v>
                </c:pt>
              </c:numCache>
            </c:numRef>
          </c:val>
          <c:extLst>
            <c:ext xmlns:c16="http://schemas.microsoft.com/office/drawing/2014/chart" uri="{C3380CC4-5D6E-409C-BE32-E72D297353CC}">
              <c16:uniqueId val="{00000001-B0C0-5D4F-A309-C73F1A6AE112}"/>
            </c:ext>
          </c:extLst>
        </c:ser>
        <c:ser>
          <c:idx val="2"/>
          <c:order val="2"/>
          <c:tx>
            <c:v>Hybrid  VASP on Haswell</c:v>
          </c:tx>
          <c:spPr>
            <a:solidFill>
              <a:schemeClr val="accent3"/>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'Edison-CoriHaswell'!$U$6:$U$11</c:f>
              <c:numCache>
                <c:formatCode>General</c:formatCode>
                <c:ptCount val="6"/>
                <c:pt idx="0">
                  <c:v>2278.6046999999999</c:v>
                </c:pt>
                <c:pt idx="1">
                  <c:v>1150.4223999999999</c:v>
                </c:pt>
                <c:pt idx="2">
                  <c:v>593.16589999999997</c:v>
                </c:pt>
                <c:pt idx="3">
                  <c:v>312.97579999999999</c:v>
                </c:pt>
                <c:pt idx="4">
                  <c:v>178.0471</c:v>
                </c:pt>
                <c:pt idx="5">
                  <c:v>129.77809999999999</c:v>
                </c:pt>
              </c:numCache>
            </c:numRef>
          </c:val>
          <c:extLst>
            <c:ext xmlns:c16="http://schemas.microsoft.com/office/drawing/2014/chart" uri="{C3380CC4-5D6E-409C-BE32-E72D297353CC}">
              <c16:uniqueId val="{00000002-B0C0-5D4F-A309-C73F1A6AE112}"/>
            </c:ext>
          </c:extLst>
        </c:ser>
        <c:ser>
          <c:idx val="3"/>
          <c:order val="3"/>
          <c:tx>
            <c:v>Hybrid VASP on KNL</c:v>
          </c:tx>
          <c:spPr>
            <a:solidFill>
              <a:schemeClr val="accent4"/>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'Edison-CoriHaswell'!$AN$6:$AN$11</c:f>
              <c:numCache>
                <c:formatCode>General</c:formatCode>
                <c:ptCount val="6"/>
                <c:pt idx="0">
                  <c:v>1322.1929</c:v>
                </c:pt>
                <c:pt idx="1">
                  <c:v>704.55520000000001</c:v>
                </c:pt>
                <c:pt idx="2">
                  <c:v>381.16629999999998</c:v>
                </c:pt>
                <c:pt idx="3">
                  <c:v>228.88069999999999</c:v>
                </c:pt>
                <c:pt idx="4">
                  <c:v>183.21940000000001</c:v>
                </c:pt>
                <c:pt idx="5">
                  <c:v>196.1275</c:v>
                </c:pt>
              </c:numCache>
            </c:numRef>
          </c:val>
          <c:extLst>
            <c:ext xmlns:c16="http://schemas.microsoft.com/office/drawing/2014/chart" uri="{C3380CC4-5D6E-409C-BE32-E72D297353CC}">
              <c16:uniqueId val="{00000003-B0C0-5D4F-A309-C73F1A6AE112}"/>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CuC_vdw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VASP5.4.4 on Haswell</c:v>
          </c:tx>
          <c:spPr>
            <a:solidFill>
              <a:schemeClr val="accent1"/>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'Edison-CoriHaswell'!$AB$22:$AB$27</c:f>
              <c:numCache>
                <c:formatCode>General</c:formatCode>
                <c:ptCount val="6"/>
                <c:pt idx="0">
                  <c:v>456.18049999999999</c:v>
                </c:pt>
                <c:pt idx="1">
                  <c:v>240.97130000000001</c:v>
                </c:pt>
                <c:pt idx="2">
                  <c:v>128.5669</c:v>
                </c:pt>
                <c:pt idx="3">
                  <c:v>75.153199999999998</c:v>
                </c:pt>
                <c:pt idx="4">
                  <c:v>51.165999999999997</c:v>
                </c:pt>
                <c:pt idx="5">
                  <c:v>62.594099999999997</c:v>
                </c:pt>
              </c:numCache>
            </c:numRef>
          </c:val>
          <c:extLst>
            <c:ext xmlns:c16="http://schemas.microsoft.com/office/drawing/2014/chart" uri="{C3380CC4-5D6E-409C-BE32-E72D297353CC}">
              <c16:uniqueId val="{00000000-87E7-5041-B489-D89FB2C292F2}"/>
            </c:ext>
          </c:extLst>
        </c:ser>
        <c:ser>
          <c:idx val="1"/>
          <c:order val="1"/>
          <c:tx>
            <c:v>VASP5.4.4 on KNL</c:v>
          </c:tx>
          <c:spPr>
            <a:solidFill>
              <a:schemeClr val="accent2"/>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'Edison-CoriHaswell'!$AC$22:$AC$27</c:f>
              <c:numCache>
                <c:formatCode>General</c:formatCode>
                <c:ptCount val="6"/>
                <c:pt idx="0">
                  <c:v>274.33620000000002</c:v>
                </c:pt>
                <c:pt idx="1">
                  <c:v>168.8631</c:v>
                </c:pt>
                <c:pt idx="2">
                  <c:v>110.3068</c:v>
                </c:pt>
                <c:pt idx="3">
                  <c:v>85.235100000000003</c:v>
                </c:pt>
                <c:pt idx="4">
                  <c:v>80.264399999999995</c:v>
                </c:pt>
                <c:pt idx="5">
                  <c:v>103.6683</c:v>
                </c:pt>
              </c:numCache>
            </c:numRef>
          </c:val>
          <c:extLst>
            <c:ext xmlns:c16="http://schemas.microsoft.com/office/drawing/2014/chart" uri="{C3380CC4-5D6E-409C-BE32-E72D297353CC}">
              <c16:uniqueId val="{00000001-87E7-5041-B489-D89FB2C292F2}"/>
            </c:ext>
          </c:extLst>
        </c:ser>
        <c:ser>
          <c:idx val="2"/>
          <c:order val="2"/>
          <c:tx>
            <c:v>Hybrid  VASP on Haswell</c:v>
          </c:tx>
          <c:spPr>
            <a:solidFill>
              <a:schemeClr val="accent3"/>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'Edison-CoriHaswell'!$U$22:$U$27</c:f>
              <c:numCache>
                <c:formatCode>General</c:formatCode>
                <c:ptCount val="6"/>
                <c:pt idx="0">
                  <c:v>519.62630000000001</c:v>
                </c:pt>
                <c:pt idx="1">
                  <c:v>272.57900000000001</c:v>
                </c:pt>
                <c:pt idx="2">
                  <c:v>142.9264</c:v>
                </c:pt>
                <c:pt idx="3">
                  <c:v>94.218100000000007</c:v>
                </c:pt>
                <c:pt idx="4">
                  <c:v>46.024700000000003</c:v>
                </c:pt>
                <c:pt idx="5">
                  <c:v>32.305399999999999</c:v>
                </c:pt>
              </c:numCache>
            </c:numRef>
          </c:val>
          <c:extLst>
            <c:ext xmlns:c16="http://schemas.microsoft.com/office/drawing/2014/chart" uri="{C3380CC4-5D6E-409C-BE32-E72D297353CC}">
              <c16:uniqueId val="{00000002-87E7-5041-B489-D89FB2C292F2}"/>
            </c:ext>
          </c:extLst>
        </c:ser>
        <c:ser>
          <c:idx val="3"/>
          <c:order val="3"/>
          <c:tx>
            <c:v>Hybrid VASP on KNL</c:v>
          </c:tx>
          <c:spPr>
            <a:solidFill>
              <a:schemeClr val="accent4"/>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'Edison-CoriHaswell'!$AN$22:$AN$27</c:f>
              <c:numCache>
                <c:formatCode>General</c:formatCode>
                <c:ptCount val="6"/>
                <c:pt idx="0">
                  <c:v>282.53840000000002</c:v>
                </c:pt>
                <c:pt idx="1">
                  <c:v>159.49420000000001</c:v>
                </c:pt>
                <c:pt idx="2">
                  <c:v>93.458699999999993</c:v>
                </c:pt>
                <c:pt idx="3">
                  <c:v>65.381299999999996</c:v>
                </c:pt>
                <c:pt idx="4">
                  <c:v>58.686300000000003</c:v>
                </c:pt>
                <c:pt idx="5">
                  <c:v>65.593699999999998</c:v>
                </c:pt>
              </c:numCache>
            </c:numRef>
          </c:val>
          <c:extLst>
            <c:ext xmlns:c16="http://schemas.microsoft.com/office/drawing/2014/chart" uri="{C3380CC4-5D6E-409C-BE32-E72D297353CC}">
              <c16:uniqueId val="{00000003-87E7-5041-B489-D89FB2C292F2}"/>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GaAsBi-64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VASP5.4.4 on Haswell</c:v>
          </c:tx>
          <c:spPr>
            <a:solidFill>
              <a:schemeClr val="accent1"/>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'Edison-CoriHaswell'!$AB$30:$AB$35</c:f>
              <c:numCache>
                <c:formatCode>General</c:formatCode>
                <c:ptCount val="6"/>
                <c:pt idx="0">
                  <c:v>57.598300000000002</c:v>
                </c:pt>
                <c:pt idx="1">
                  <c:v>30.738399999999999</c:v>
                </c:pt>
                <c:pt idx="2">
                  <c:v>21.483599999999999</c:v>
                </c:pt>
                <c:pt idx="3">
                  <c:v>11.781499999999999</c:v>
                </c:pt>
                <c:pt idx="4">
                  <c:v>8.0234000000000005</c:v>
                </c:pt>
                <c:pt idx="5">
                  <c:v>13.4093</c:v>
                </c:pt>
              </c:numCache>
            </c:numRef>
          </c:val>
          <c:extLst>
            <c:ext xmlns:c16="http://schemas.microsoft.com/office/drawing/2014/chart" uri="{C3380CC4-5D6E-409C-BE32-E72D297353CC}">
              <c16:uniqueId val="{00000000-5653-EF43-845D-B69B578A49F5}"/>
            </c:ext>
          </c:extLst>
        </c:ser>
        <c:ser>
          <c:idx val="1"/>
          <c:order val="1"/>
          <c:tx>
            <c:v>VASP5.4.4 on KNL</c:v>
          </c:tx>
          <c:spPr>
            <a:solidFill>
              <a:schemeClr val="accent2"/>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'Edison-CoriHaswell'!$AC$30:$AC$35</c:f>
              <c:numCache>
                <c:formatCode>General</c:formatCode>
                <c:ptCount val="6"/>
                <c:pt idx="0">
                  <c:v>62.324399999999997</c:v>
                </c:pt>
                <c:pt idx="1">
                  <c:v>36.931899999999999</c:v>
                </c:pt>
                <c:pt idx="2">
                  <c:v>26.0669</c:v>
                </c:pt>
                <c:pt idx="3">
                  <c:v>22.1279</c:v>
                </c:pt>
                <c:pt idx="4">
                  <c:v>20.878399999999999</c:v>
                </c:pt>
                <c:pt idx="5">
                  <c:v>28.540600000000001</c:v>
                </c:pt>
              </c:numCache>
            </c:numRef>
          </c:val>
          <c:extLst>
            <c:ext xmlns:c16="http://schemas.microsoft.com/office/drawing/2014/chart" uri="{C3380CC4-5D6E-409C-BE32-E72D297353CC}">
              <c16:uniqueId val="{00000001-5653-EF43-845D-B69B578A49F5}"/>
            </c:ext>
          </c:extLst>
        </c:ser>
        <c:ser>
          <c:idx val="2"/>
          <c:order val="2"/>
          <c:tx>
            <c:v>Hybrid  VASP on Haswell</c:v>
          </c:tx>
          <c:spPr>
            <a:solidFill>
              <a:schemeClr val="accent3"/>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'Edison-CoriHaswell'!$U$30:$U$35</c:f>
              <c:numCache>
                <c:formatCode>General</c:formatCode>
                <c:ptCount val="6"/>
                <c:pt idx="0">
                  <c:v>68.444599999999994</c:v>
                </c:pt>
                <c:pt idx="1">
                  <c:v>36.471800000000002</c:v>
                </c:pt>
                <c:pt idx="2">
                  <c:v>21.395600000000002</c:v>
                </c:pt>
                <c:pt idx="3">
                  <c:v>16.436299999999999</c:v>
                </c:pt>
                <c:pt idx="4">
                  <c:v>9.3823000000000008</c:v>
                </c:pt>
                <c:pt idx="5">
                  <c:v>14.145099999999999</c:v>
                </c:pt>
              </c:numCache>
            </c:numRef>
          </c:val>
          <c:extLst>
            <c:ext xmlns:c16="http://schemas.microsoft.com/office/drawing/2014/chart" uri="{C3380CC4-5D6E-409C-BE32-E72D297353CC}">
              <c16:uniqueId val="{00000002-5653-EF43-845D-B69B578A49F5}"/>
            </c:ext>
          </c:extLst>
        </c:ser>
        <c:ser>
          <c:idx val="3"/>
          <c:order val="3"/>
          <c:tx>
            <c:v>Hybrid VASP on KNL</c:v>
          </c:tx>
          <c:spPr>
            <a:solidFill>
              <a:schemeClr val="accent4"/>
            </a:solidFill>
            <a:ln>
              <a:noFill/>
            </a:ln>
            <a:effectLst/>
          </c:spPr>
          <c:invertIfNegative val="0"/>
          <c:cat>
            <c:numRef>
              <c:f>'Edison-CoriHaswell'!$AL$6:$AL$11</c:f>
              <c:numCache>
                <c:formatCode>General</c:formatCode>
                <c:ptCount val="6"/>
                <c:pt idx="0">
                  <c:v>1</c:v>
                </c:pt>
                <c:pt idx="1">
                  <c:v>2</c:v>
                </c:pt>
                <c:pt idx="2">
                  <c:v>4</c:v>
                </c:pt>
                <c:pt idx="3">
                  <c:v>8</c:v>
                </c:pt>
                <c:pt idx="4">
                  <c:v>16</c:v>
                </c:pt>
                <c:pt idx="5">
                  <c:v>32</c:v>
                </c:pt>
              </c:numCache>
            </c:numRef>
          </c:cat>
          <c:val>
            <c:numRef>
              <c:f>'Edison-CoriHaswell'!$AN$30:$AN$35</c:f>
              <c:numCache>
                <c:formatCode>General</c:formatCode>
                <c:ptCount val="6"/>
                <c:pt idx="0">
                  <c:v>67.186000000000007</c:v>
                </c:pt>
                <c:pt idx="1">
                  <c:v>39.557299999999998</c:v>
                </c:pt>
                <c:pt idx="2">
                  <c:v>25.3935</c:v>
                </c:pt>
                <c:pt idx="3">
                  <c:v>19.167100000000001</c:v>
                </c:pt>
                <c:pt idx="4">
                  <c:v>19.303100000000001</c:v>
                </c:pt>
                <c:pt idx="5">
                  <c:v>20.6252</c:v>
                </c:pt>
              </c:numCache>
            </c:numRef>
          </c:val>
          <c:extLst>
            <c:ext xmlns:c16="http://schemas.microsoft.com/office/drawing/2014/chart" uri="{C3380CC4-5D6E-409C-BE32-E72D297353CC}">
              <c16:uniqueId val="{00000003-5653-EF43-845D-B69B578A49F5}"/>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PdO2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VASP5.4.4 on Haswell</c:v>
          </c:tx>
          <c:spPr>
            <a:solidFill>
              <a:schemeClr val="accent1"/>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'Edison-CoriHaswell'!$AB$38:$AB$42</c:f>
              <c:numCache>
                <c:formatCode>General</c:formatCode>
                <c:ptCount val="5"/>
                <c:pt idx="0">
                  <c:v>54.808599999999998</c:v>
                </c:pt>
                <c:pt idx="1">
                  <c:v>31.4648</c:v>
                </c:pt>
                <c:pt idx="2">
                  <c:v>19.901499999999999</c:v>
                </c:pt>
                <c:pt idx="3">
                  <c:v>15.8024</c:v>
                </c:pt>
                <c:pt idx="4">
                  <c:v>29.226299999999998</c:v>
                </c:pt>
              </c:numCache>
            </c:numRef>
          </c:val>
          <c:extLst>
            <c:ext xmlns:c16="http://schemas.microsoft.com/office/drawing/2014/chart" uri="{C3380CC4-5D6E-409C-BE32-E72D297353CC}">
              <c16:uniqueId val="{00000000-2161-6346-9AC3-EBDB41AC3DDA}"/>
            </c:ext>
          </c:extLst>
        </c:ser>
        <c:ser>
          <c:idx val="1"/>
          <c:order val="1"/>
          <c:tx>
            <c:v>VASP5.4.4 on KNL</c:v>
          </c:tx>
          <c:spPr>
            <a:solidFill>
              <a:schemeClr val="accent2"/>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'Edison-CoriHaswell'!$AC$38:$AC$42</c:f>
              <c:numCache>
                <c:formatCode>General</c:formatCode>
                <c:ptCount val="5"/>
                <c:pt idx="0">
                  <c:v>59.739199999999997</c:v>
                </c:pt>
                <c:pt idx="1">
                  <c:v>40.560899999999997</c:v>
                </c:pt>
                <c:pt idx="2">
                  <c:v>29.736999999999998</c:v>
                </c:pt>
                <c:pt idx="3">
                  <c:v>27.490600000000001</c:v>
                </c:pt>
                <c:pt idx="4">
                  <c:v>28.860700000000001</c:v>
                </c:pt>
              </c:numCache>
            </c:numRef>
          </c:val>
          <c:extLst>
            <c:ext xmlns:c16="http://schemas.microsoft.com/office/drawing/2014/chart" uri="{C3380CC4-5D6E-409C-BE32-E72D297353CC}">
              <c16:uniqueId val="{00000001-2161-6346-9AC3-EBDB41AC3DDA}"/>
            </c:ext>
          </c:extLst>
        </c:ser>
        <c:ser>
          <c:idx val="2"/>
          <c:order val="2"/>
          <c:tx>
            <c:v>Hybrid  VASP on Haswell</c:v>
          </c:tx>
          <c:spPr>
            <a:solidFill>
              <a:schemeClr val="accent3"/>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'Edison-CoriHaswell'!$U$38:$U$42</c:f>
              <c:numCache>
                <c:formatCode>General</c:formatCode>
                <c:ptCount val="5"/>
                <c:pt idx="0">
                  <c:v>64.376099999999994</c:v>
                </c:pt>
                <c:pt idx="1">
                  <c:v>36.997700000000002</c:v>
                </c:pt>
                <c:pt idx="2">
                  <c:v>20.7012</c:v>
                </c:pt>
                <c:pt idx="3">
                  <c:v>17.992599999999999</c:v>
                </c:pt>
                <c:pt idx="4">
                  <c:v>15.3034</c:v>
                </c:pt>
              </c:numCache>
            </c:numRef>
          </c:val>
          <c:extLst>
            <c:ext xmlns:c16="http://schemas.microsoft.com/office/drawing/2014/chart" uri="{C3380CC4-5D6E-409C-BE32-E72D297353CC}">
              <c16:uniqueId val="{00000002-2161-6346-9AC3-EBDB41AC3DDA}"/>
            </c:ext>
          </c:extLst>
        </c:ser>
        <c:ser>
          <c:idx val="3"/>
          <c:order val="3"/>
          <c:tx>
            <c:v>Hybrid VASP on KNL</c:v>
          </c:tx>
          <c:spPr>
            <a:solidFill>
              <a:schemeClr val="accent4"/>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'Edison-CoriHaswell'!$AN$38:$AN$42</c:f>
              <c:numCache>
                <c:formatCode>General</c:formatCode>
                <c:ptCount val="5"/>
                <c:pt idx="0">
                  <c:v>66.495699999999999</c:v>
                </c:pt>
                <c:pt idx="1">
                  <c:v>39.415300000000002</c:v>
                </c:pt>
                <c:pt idx="2">
                  <c:v>25.473800000000001</c:v>
                </c:pt>
                <c:pt idx="3">
                  <c:v>20.319199999999999</c:v>
                </c:pt>
                <c:pt idx="4">
                  <c:v>14.7171</c:v>
                </c:pt>
              </c:numCache>
            </c:numRef>
          </c:val>
          <c:extLst>
            <c:ext xmlns:c16="http://schemas.microsoft.com/office/drawing/2014/chart" uri="{C3380CC4-5D6E-409C-BE32-E72D297353CC}">
              <c16:uniqueId val="{00000003-2161-6346-9AC3-EBDB41AC3DDA}"/>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B.hR105_hse</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VASP5.4.4 on Haswell</c:v>
          </c:tx>
          <c:spPr>
            <a:solidFill>
              <a:schemeClr val="accent1"/>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'Edison-CoriHaswell'!$AB$46:$AB$50</c:f>
              <c:numCache>
                <c:formatCode>General</c:formatCode>
                <c:ptCount val="5"/>
                <c:pt idx="0">
                  <c:v>86.466099999999997</c:v>
                </c:pt>
                <c:pt idx="1">
                  <c:v>52.927799999999998</c:v>
                </c:pt>
                <c:pt idx="2">
                  <c:v>25.885400000000001</c:v>
                </c:pt>
                <c:pt idx="3">
                  <c:v>18.358799999999999</c:v>
                </c:pt>
                <c:pt idx="4">
                  <c:v>15.775600000000001</c:v>
                </c:pt>
              </c:numCache>
            </c:numRef>
          </c:val>
          <c:extLst>
            <c:ext xmlns:c16="http://schemas.microsoft.com/office/drawing/2014/chart" uri="{C3380CC4-5D6E-409C-BE32-E72D297353CC}">
              <c16:uniqueId val="{00000000-6FE1-DE48-A65B-8544B3B6050C}"/>
            </c:ext>
          </c:extLst>
        </c:ser>
        <c:ser>
          <c:idx val="1"/>
          <c:order val="1"/>
          <c:tx>
            <c:v>VASP5.4.4 on KNL</c:v>
          </c:tx>
          <c:spPr>
            <a:solidFill>
              <a:schemeClr val="accent2"/>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'Edison-CoriHaswell'!$AC$46:$AC$50</c:f>
              <c:numCache>
                <c:formatCode>General</c:formatCode>
                <c:ptCount val="5"/>
                <c:pt idx="0">
                  <c:v>110.1245</c:v>
                </c:pt>
                <c:pt idx="1">
                  <c:v>64.485200000000006</c:v>
                </c:pt>
                <c:pt idx="2">
                  <c:v>41.8857</c:v>
                </c:pt>
                <c:pt idx="3">
                  <c:v>39.8947</c:v>
                </c:pt>
                <c:pt idx="4">
                  <c:v>44.503999999999998</c:v>
                </c:pt>
              </c:numCache>
            </c:numRef>
          </c:val>
          <c:extLst>
            <c:ext xmlns:c16="http://schemas.microsoft.com/office/drawing/2014/chart" uri="{C3380CC4-5D6E-409C-BE32-E72D297353CC}">
              <c16:uniqueId val="{00000001-6FE1-DE48-A65B-8544B3B6050C}"/>
            </c:ext>
          </c:extLst>
        </c:ser>
        <c:ser>
          <c:idx val="2"/>
          <c:order val="2"/>
          <c:tx>
            <c:v>Hybrid  VASP on Haswell</c:v>
          </c:tx>
          <c:spPr>
            <a:solidFill>
              <a:schemeClr val="accent3"/>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'Edison-CoriHaswell'!$U$46:$U$50</c:f>
              <c:numCache>
                <c:formatCode>General</c:formatCode>
                <c:ptCount val="5"/>
                <c:pt idx="0">
                  <c:v>77.165499999999994</c:v>
                </c:pt>
                <c:pt idx="1">
                  <c:v>42.441899999999997</c:v>
                </c:pt>
                <c:pt idx="2">
                  <c:v>24.3399</c:v>
                </c:pt>
                <c:pt idx="3">
                  <c:v>19.677499999999998</c:v>
                </c:pt>
                <c:pt idx="4">
                  <c:v>20.2255</c:v>
                </c:pt>
              </c:numCache>
            </c:numRef>
          </c:val>
          <c:extLst>
            <c:ext xmlns:c16="http://schemas.microsoft.com/office/drawing/2014/chart" uri="{C3380CC4-5D6E-409C-BE32-E72D297353CC}">
              <c16:uniqueId val="{00000002-6FE1-DE48-A65B-8544B3B6050C}"/>
            </c:ext>
          </c:extLst>
        </c:ser>
        <c:ser>
          <c:idx val="3"/>
          <c:order val="3"/>
          <c:tx>
            <c:v>Hybrid VASP on KNL</c:v>
          </c:tx>
          <c:spPr>
            <a:solidFill>
              <a:schemeClr val="accent4"/>
            </a:solidFill>
            <a:ln>
              <a:noFill/>
            </a:ln>
            <a:effectLst/>
          </c:spPr>
          <c:invertIfNegative val="0"/>
          <c:cat>
            <c:numRef>
              <c:f>'Edison-CoriHaswell'!$AL$6:$AL$10</c:f>
              <c:numCache>
                <c:formatCode>General</c:formatCode>
                <c:ptCount val="5"/>
                <c:pt idx="0">
                  <c:v>1</c:v>
                </c:pt>
                <c:pt idx="1">
                  <c:v>2</c:v>
                </c:pt>
                <c:pt idx="2">
                  <c:v>4</c:v>
                </c:pt>
                <c:pt idx="3">
                  <c:v>8</c:v>
                </c:pt>
                <c:pt idx="4">
                  <c:v>16</c:v>
                </c:pt>
              </c:numCache>
            </c:numRef>
          </c:cat>
          <c:val>
            <c:numRef>
              <c:f>'Edison-CoriHaswell'!$AN$46:$AN$50</c:f>
              <c:numCache>
                <c:formatCode>General</c:formatCode>
                <c:ptCount val="5"/>
                <c:pt idx="0">
                  <c:v>80.638900000000007</c:v>
                </c:pt>
                <c:pt idx="1">
                  <c:v>49.093000000000004</c:v>
                </c:pt>
                <c:pt idx="2">
                  <c:v>36.380400000000002</c:v>
                </c:pt>
                <c:pt idx="3">
                  <c:v>38.127499999999998</c:v>
                </c:pt>
                <c:pt idx="4">
                  <c:v>52.613</c:v>
                </c:pt>
              </c:numCache>
            </c:numRef>
          </c:val>
          <c:extLst>
            <c:ext xmlns:c16="http://schemas.microsoft.com/office/drawing/2014/chart" uri="{C3380CC4-5D6E-409C-BE32-E72D297353CC}">
              <c16:uniqueId val="{00000003-6FE1-DE48-A65B-8544B3B6050C}"/>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PdO4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'Edison-CoriHaswell'!$T$13</c:f>
              <c:strCache>
                <c:ptCount val="1"/>
                <c:pt idx="0">
                  <c:v>HSW:OMP=8</c:v>
                </c:pt>
              </c:strCache>
            </c:strRef>
          </c:tx>
          <c:spPr>
            <a:solidFill>
              <a:schemeClr val="accent1"/>
            </a:solidFill>
            <a:ln>
              <a:noFill/>
            </a:ln>
            <a:effectLst/>
          </c:spPr>
          <c:invertIfNegative val="0"/>
          <c:cat>
            <c:numRef>
              <c:f>'Edison-CoriHaswell'!$S$14:$S$19</c:f>
              <c:numCache>
                <c:formatCode>General</c:formatCode>
                <c:ptCount val="6"/>
                <c:pt idx="0">
                  <c:v>1</c:v>
                </c:pt>
                <c:pt idx="1">
                  <c:v>2</c:v>
                </c:pt>
                <c:pt idx="2">
                  <c:v>4</c:v>
                </c:pt>
                <c:pt idx="3">
                  <c:v>8</c:v>
                </c:pt>
                <c:pt idx="4">
                  <c:v>16</c:v>
                </c:pt>
                <c:pt idx="5">
                  <c:v>32</c:v>
                </c:pt>
              </c:numCache>
            </c:numRef>
          </c:cat>
          <c:val>
            <c:numRef>
              <c:f>'Edison-CoriHaswell'!$T$14:$T$19</c:f>
              <c:numCache>
                <c:formatCode>General</c:formatCode>
                <c:ptCount val="6"/>
                <c:pt idx="0">
                  <c:v>154.1095</c:v>
                </c:pt>
                <c:pt idx="1">
                  <c:v>83.524299999999997</c:v>
                </c:pt>
                <c:pt idx="2">
                  <c:v>67.131299999999996</c:v>
                </c:pt>
                <c:pt idx="3">
                  <c:v>44.0747</c:v>
                </c:pt>
                <c:pt idx="4">
                  <c:v>59.421599999999998</c:v>
                </c:pt>
                <c:pt idx="5">
                  <c:v>46.799599999999998</c:v>
                </c:pt>
              </c:numCache>
            </c:numRef>
          </c:val>
          <c:extLst>
            <c:ext xmlns:c16="http://schemas.microsoft.com/office/drawing/2014/chart" uri="{C3380CC4-5D6E-409C-BE32-E72D297353CC}">
              <c16:uniqueId val="{00000000-6328-C343-A6C8-4127914887B9}"/>
            </c:ext>
          </c:extLst>
        </c:ser>
        <c:ser>
          <c:idx val="1"/>
          <c:order val="1"/>
          <c:tx>
            <c:strRef>
              <c:f>'Edison-CoriHaswell'!$U$13</c:f>
              <c:strCache>
                <c:ptCount val="1"/>
                <c:pt idx="0">
                  <c:v>HSW:OMP=4</c:v>
                </c:pt>
              </c:strCache>
            </c:strRef>
          </c:tx>
          <c:spPr>
            <a:solidFill>
              <a:schemeClr val="accent2"/>
            </a:solidFill>
            <a:ln>
              <a:noFill/>
            </a:ln>
            <a:effectLst/>
          </c:spPr>
          <c:invertIfNegative val="0"/>
          <c:cat>
            <c:numRef>
              <c:f>'Edison-CoriHaswell'!$S$14:$S$19</c:f>
              <c:numCache>
                <c:formatCode>General</c:formatCode>
                <c:ptCount val="6"/>
                <c:pt idx="0">
                  <c:v>1</c:v>
                </c:pt>
                <c:pt idx="1">
                  <c:v>2</c:v>
                </c:pt>
                <c:pt idx="2">
                  <c:v>4</c:v>
                </c:pt>
                <c:pt idx="3">
                  <c:v>8</c:v>
                </c:pt>
                <c:pt idx="4">
                  <c:v>16</c:v>
                </c:pt>
                <c:pt idx="5">
                  <c:v>32</c:v>
                </c:pt>
              </c:numCache>
            </c:numRef>
          </c:cat>
          <c:val>
            <c:numRef>
              <c:f>'Edison-CoriHaswell'!$U$14:$U$19</c:f>
              <c:numCache>
                <c:formatCode>General</c:formatCode>
                <c:ptCount val="6"/>
                <c:pt idx="0">
                  <c:v>148.23769999999999</c:v>
                </c:pt>
                <c:pt idx="1">
                  <c:v>78.128399999999999</c:v>
                </c:pt>
                <c:pt idx="2">
                  <c:v>44.402000000000001</c:v>
                </c:pt>
                <c:pt idx="3">
                  <c:v>36.048900000000003</c:v>
                </c:pt>
                <c:pt idx="4">
                  <c:v>20.105699999999999</c:v>
                </c:pt>
                <c:pt idx="5">
                  <c:v>16.287299999999998</c:v>
                </c:pt>
              </c:numCache>
            </c:numRef>
          </c:val>
          <c:extLst>
            <c:ext xmlns:c16="http://schemas.microsoft.com/office/drawing/2014/chart" uri="{C3380CC4-5D6E-409C-BE32-E72D297353CC}">
              <c16:uniqueId val="{00000001-6328-C343-A6C8-4127914887B9}"/>
            </c:ext>
          </c:extLst>
        </c:ser>
        <c:ser>
          <c:idx val="2"/>
          <c:order val="2"/>
          <c:tx>
            <c:strRef>
              <c:f>'Edison-CoriHaswell'!$AM$13</c:f>
              <c:strCache>
                <c:ptCount val="1"/>
                <c:pt idx="0">
                  <c:v>KNL:OMP=8</c:v>
                </c:pt>
              </c:strCache>
            </c:strRef>
          </c:tx>
          <c:spPr>
            <a:solidFill>
              <a:schemeClr val="accent3"/>
            </a:solidFill>
            <a:ln>
              <a:noFill/>
            </a:ln>
            <a:effectLst/>
          </c:spPr>
          <c:invertIfNegative val="0"/>
          <c:cat>
            <c:numRef>
              <c:f>'Edison-CoriHaswell'!$S$14:$S$19</c:f>
              <c:numCache>
                <c:formatCode>General</c:formatCode>
                <c:ptCount val="6"/>
                <c:pt idx="0">
                  <c:v>1</c:v>
                </c:pt>
                <c:pt idx="1">
                  <c:v>2</c:v>
                </c:pt>
                <c:pt idx="2">
                  <c:v>4</c:v>
                </c:pt>
                <c:pt idx="3">
                  <c:v>8</c:v>
                </c:pt>
                <c:pt idx="4">
                  <c:v>16</c:v>
                </c:pt>
                <c:pt idx="5">
                  <c:v>32</c:v>
                </c:pt>
              </c:numCache>
            </c:numRef>
          </c:cat>
          <c:val>
            <c:numRef>
              <c:f>'Edison-CoriHaswell'!$AM$14:$AM$19</c:f>
              <c:numCache>
                <c:formatCode>General</c:formatCode>
                <c:ptCount val="6"/>
                <c:pt idx="0">
                  <c:v>159.79519999999999</c:v>
                </c:pt>
                <c:pt idx="1">
                  <c:v>96.326499999999996</c:v>
                </c:pt>
                <c:pt idx="2">
                  <c:v>57.895699999999998</c:v>
                </c:pt>
                <c:pt idx="3">
                  <c:v>55.658099999999997</c:v>
                </c:pt>
                <c:pt idx="4">
                  <c:v>48.362400000000001</c:v>
                </c:pt>
                <c:pt idx="5">
                  <c:v>43.014800000000001</c:v>
                </c:pt>
              </c:numCache>
            </c:numRef>
          </c:val>
          <c:extLst>
            <c:ext xmlns:c16="http://schemas.microsoft.com/office/drawing/2014/chart" uri="{C3380CC4-5D6E-409C-BE32-E72D297353CC}">
              <c16:uniqueId val="{00000002-6328-C343-A6C8-4127914887B9}"/>
            </c:ext>
          </c:extLst>
        </c:ser>
        <c:ser>
          <c:idx val="3"/>
          <c:order val="3"/>
          <c:tx>
            <c:strRef>
              <c:f>'Edison-CoriHaswell'!$AN$13</c:f>
              <c:strCache>
                <c:ptCount val="1"/>
                <c:pt idx="0">
                  <c:v>KNL:OMP=4</c:v>
                </c:pt>
              </c:strCache>
            </c:strRef>
          </c:tx>
          <c:spPr>
            <a:solidFill>
              <a:schemeClr val="accent4"/>
            </a:solidFill>
            <a:ln>
              <a:noFill/>
            </a:ln>
            <a:effectLst/>
          </c:spPr>
          <c:invertIfNegative val="0"/>
          <c:cat>
            <c:numRef>
              <c:f>'Edison-CoriHaswell'!$S$14:$S$19</c:f>
              <c:numCache>
                <c:formatCode>General</c:formatCode>
                <c:ptCount val="6"/>
                <c:pt idx="0">
                  <c:v>1</c:v>
                </c:pt>
                <c:pt idx="1">
                  <c:v>2</c:v>
                </c:pt>
                <c:pt idx="2">
                  <c:v>4</c:v>
                </c:pt>
                <c:pt idx="3">
                  <c:v>8</c:v>
                </c:pt>
                <c:pt idx="4">
                  <c:v>16</c:v>
                </c:pt>
                <c:pt idx="5">
                  <c:v>32</c:v>
                </c:pt>
              </c:numCache>
            </c:numRef>
          </c:cat>
          <c:val>
            <c:numRef>
              <c:f>'Edison-CoriHaswell'!$AN$14:$AN$19</c:f>
              <c:numCache>
                <c:formatCode>General</c:formatCode>
                <c:ptCount val="6"/>
                <c:pt idx="0">
                  <c:v>127.6592</c:v>
                </c:pt>
                <c:pt idx="1">
                  <c:v>74.109399999999994</c:v>
                </c:pt>
                <c:pt idx="2">
                  <c:v>48.651000000000003</c:v>
                </c:pt>
                <c:pt idx="3">
                  <c:v>35.166800000000002</c:v>
                </c:pt>
                <c:pt idx="4">
                  <c:v>26.508700000000001</c:v>
                </c:pt>
                <c:pt idx="5">
                  <c:v>23.5594</c:v>
                </c:pt>
              </c:numCache>
            </c:numRef>
          </c:val>
          <c:extLst>
            <c:ext xmlns:c16="http://schemas.microsoft.com/office/drawing/2014/chart" uri="{C3380CC4-5D6E-409C-BE32-E72D297353CC}">
              <c16:uniqueId val="{00000003-6328-C343-A6C8-4127914887B9}"/>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Nodes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CuC_vdw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'Edison-CoriHaswell'!$T$21</c:f>
              <c:strCache>
                <c:ptCount val="1"/>
                <c:pt idx="0">
                  <c:v>HSW:OMP=8</c:v>
                </c:pt>
              </c:strCache>
            </c:strRef>
          </c:tx>
          <c:spPr>
            <a:solidFill>
              <a:schemeClr val="accent1"/>
            </a:solidFill>
            <a:ln>
              <a:noFill/>
            </a:ln>
            <a:effectLst/>
          </c:spPr>
          <c:invertIfNegative val="0"/>
          <c:cat>
            <c:numRef>
              <c:f>'Edison-CoriHaswell'!$S$22:$S$27</c:f>
              <c:numCache>
                <c:formatCode>General</c:formatCode>
                <c:ptCount val="6"/>
                <c:pt idx="0">
                  <c:v>1</c:v>
                </c:pt>
                <c:pt idx="1">
                  <c:v>2</c:v>
                </c:pt>
                <c:pt idx="2">
                  <c:v>4</c:v>
                </c:pt>
                <c:pt idx="3">
                  <c:v>8</c:v>
                </c:pt>
                <c:pt idx="4">
                  <c:v>16</c:v>
                </c:pt>
                <c:pt idx="5">
                  <c:v>32</c:v>
                </c:pt>
              </c:numCache>
            </c:numRef>
          </c:cat>
          <c:val>
            <c:numRef>
              <c:f>'Edison-CoriHaswell'!$T$22:$T$27</c:f>
              <c:numCache>
                <c:formatCode>General</c:formatCode>
                <c:ptCount val="6"/>
                <c:pt idx="0">
                  <c:v>445.48939999999999</c:v>
                </c:pt>
                <c:pt idx="1">
                  <c:v>361.14330000000001</c:v>
                </c:pt>
                <c:pt idx="2">
                  <c:v>174.30680000000001</c:v>
                </c:pt>
                <c:pt idx="3">
                  <c:v>128.18209999999999</c:v>
                </c:pt>
                <c:pt idx="4">
                  <c:v>69.257099999999994</c:v>
                </c:pt>
                <c:pt idx="5">
                  <c:v>109.8258</c:v>
                </c:pt>
              </c:numCache>
            </c:numRef>
          </c:val>
          <c:extLst>
            <c:ext xmlns:c16="http://schemas.microsoft.com/office/drawing/2014/chart" uri="{C3380CC4-5D6E-409C-BE32-E72D297353CC}">
              <c16:uniqueId val="{00000000-8091-554A-BC0E-3EAD6262022A}"/>
            </c:ext>
          </c:extLst>
        </c:ser>
        <c:ser>
          <c:idx val="1"/>
          <c:order val="1"/>
          <c:tx>
            <c:strRef>
              <c:f>'Edison-CoriHaswell'!$U$21</c:f>
              <c:strCache>
                <c:ptCount val="1"/>
                <c:pt idx="0">
                  <c:v>HSW:OMP=4</c:v>
                </c:pt>
              </c:strCache>
            </c:strRef>
          </c:tx>
          <c:spPr>
            <a:solidFill>
              <a:schemeClr val="accent2"/>
            </a:solidFill>
            <a:ln>
              <a:noFill/>
            </a:ln>
            <a:effectLst/>
          </c:spPr>
          <c:invertIfNegative val="0"/>
          <c:cat>
            <c:numRef>
              <c:f>'Edison-CoriHaswell'!$S$22:$S$27</c:f>
              <c:numCache>
                <c:formatCode>General</c:formatCode>
                <c:ptCount val="6"/>
                <c:pt idx="0">
                  <c:v>1</c:v>
                </c:pt>
                <c:pt idx="1">
                  <c:v>2</c:v>
                </c:pt>
                <c:pt idx="2">
                  <c:v>4</c:v>
                </c:pt>
                <c:pt idx="3">
                  <c:v>8</c:v>
                </c:pt>
                <c:pt idx="4">
                  <c:v>16</c:v>
                </c:pt>
                <c:pt idx="5">
                  <c:v>32</c:v>
                </c:pt>
              </c:numCache>
            </c:numRef>
          </c:cat>
          <c:val>
            <c:numRef>
              <c:f>'Edison-CoriHaswell'!$U$22:$U$27</c:f>
              <c:numCache>
                <c:formatCode>General</c:formatCode>
                <c:ptCount val="6"/>
                <c:pt idx="0">
                  <c:v>519.62630000000001</c:v>
                </c:pt>
                <c:pt idx="1">
                  <c:v>272.57900000000001</c:v>
                </c:pt>
                <c:pt idx="2">
                  <c:v>142.9264</c:v>
                </c:pt>
                <c:pt idx="3">
                  <c:v>94.218100000000007</c:v>
                </c:pt>
                <c:pt idx="4">
                  <c:v>46.024700000000003</c:v>
                </c:pt>
                <c:pt idx="5">
                  <c:v>32.305399999999999</c:v>
                </c:pt>
              </c:numCache>
            </c:numRef>
          </c:val>
          <c:extLst>
            <c:ext xmlns:c16="http://schemas.microsoft.com/office/drawing/2014/chart" uri="{C3380CC4-5D6E-409C-BE32-E72D297353CC}">
              <c16:uniqueId val="{00000001-8091-554A-BC0E-3EAD6262022A}"/>
            </c:ext>
          </c:extLst>
        </c:ser>
        <c:ser>
          <c:idx val="2"/>
          <c:order val="2"/>
          <c:tx>
            <c:strRef>
              <c:f>'Edison-CoriHaswell'!$AM$21</c:f>
              <c:strCache>
                <c:ptCount val="1"/>
                <c:pt idx="0">
                  <c:v>KNL:OMP=8</c:v>
                </c:pt>
              </c:strCache>
            </c:strRef>
          </c:tx>
          <c:spPr>
            <a:solidFill>
              <a:schemeClr val="accent3"/>
            </a:solidFill>
            <a:ln>
              <a:noFill/>
            </a:ln>
            <a:effectLst/>
          </c:spPr>
          <c:invertIfNegative val="0"/>
          <c:cat>
            <c:numRef>
              <c:f>'Edison-CoriHaswell'!$S$22:$S$27</c:f>
              <c:numCache>
                <c:formatCode>General</c:formatCode>
                <c:ptCount val="6"/>
                <c:pt idx="0">
                  <c:v>1</c:v>
                </c:pt>
                <c:pt idx="1">
                  <c:v>2</c:v>
                </c:pt>
                <c:pt idx="2">
                  <c:v>4</c:v>
                </c:pt>
                <c:pt idx="3">
                  <c:v>8</c:v>
                </c:pt>
                <c:pt idx="4">
                  <c:v>16</c:v>
                </c:pt>
                <c:pt idx="5">
                  <c:v>32</c:v>
                </c:pt>
              </c:numCache>
            </c:numRef>
          </c:cat>
          <c:val>
            <c:numRef>
              <c:f>'Edison-CoriHaswell'!$AM$22:$AM$27</c:f>
              <c:numCache>
                <c:formatCode>General</c:formatCode>
                <c:ptCount val="6"/>
                <c:pt idx="0">
                  <c:v>313.22649999999999</c:v>
                </c:pt>
                <c:pt idx="1">
                  <c:v>177.1139</c:v>
                </c:pt>
                <c:pt idx="2">
                  <c:v>111.6902</c:v>
                </c:pt>
                <c:pt idx="3">
                  <c:v>83.787199999999999</c:v>
                </c:pt>
                <c:pt idx="4">
                  <c:v>110.47410000000001</c:v>
                </c:pt>
                <c:pt idx="5">
                  <c:v>118.1217</c:v>
                </c:pt>
              </c:numCache>
            </c:numRef>
          </c:val>
          <c:extLst>
            <c:ext xmlns:c16="http://schemas.microsoft.com/office/drawing/2014/chart" uri="{C3380CC4-5D6E-409C-BE32-E72D297353CC}">
              <c16:uniqueId val="{00000002-8091-554A-BC0E-3EAD6262022A}"/>
            </c:ext>
          </c:extLst>
        </c:ser>
        <c:ser>
          <c:idx val="3"/>
          <c:order val="3"/>
          <c:tx>
            <c:strRef>
              <c:f>'Edison-CoriHaswell'!$AN$21</c:f>
              <c:strCache>
                <c:ptCount val="1"/>
                <c:pt idx="0">
                  <c:v>KNL:OMP=4</c:v>
                </c:pt>
              </c:strCache>
            </c:strRef>
          </c:tx>
          <c:spPr>
            <a:solidFill>
              <a:schemeClr val="accent4"/>
            </a:solidFill>
            <a:ln>
              <a:noFill/>
            </a:ln>
            <a:effectLst/>
          </c:spPr>
          <c:invertIfNegative val="0"/>
          <c:cat>
            <c:numRef>
              <c:f>'Edison-CoriHaswell'!$S$22:$S$27</c:f>
              <c:numCache>
                <c:formatCode>General</c:formatCode>
                <c:ptCount val="6"/>
                <c:pt idx="0">
                  <c:v>1</c:v>
                </c:pt>
                <c:pt idx="1">
                  <c:v>2</c:v>
                </c:pt>
                <c:pt idx="2">
                  <c:v>4</c:v>
                </c:pt>
                <c:pt idx="3">
                  <c:v>8</c:v>
                </c:pt>
                <c:pt idx="4">
                  <c:v>16</c:v>
                </c:pt>
                <c:pt idx="5">
                  <c:v>32</c:v>
                </c:pt>
              </c:numCache>
            </c:numRef>
          </c:cat>
          <c:val>
            <c:numRef>
              <c:f>'Edison-CoriHaswell'!$AN$22:$AN$27</c:f>
              <c:numCache>
                <c:formatCode>General</c:formatCode>
                <c:ptCount val="6"/>
                <c:pt idx="0">
                  <c:v>282.53840000000002</c:v>
                </c:pt>
                <c:pt idx="1">
                  <c:v>159.49420000000001</c:v>
                </c:pt>
                <c:pt idx="2">
                  <c:v>93.458699999999993</c:v>
                </c:pt>
                <c:pt idx="3">
                  <c:v>65.381299999999996</c:v>
                </c:pt>
                <c:pt idx="4">
                  <c:v>58.686300000000003</c:v>
                </c:pt>
                <c:pt idx="5">
                  <c:v>65.593699999999998</c:v>
                </c:pt>
              </c:numCache>
            </c:numRef>
          </c:val>
          <c:extLst>
            <c:ext xmlns:c16="http://schemas.microsoft.com/office/drawing/2014/chart" uri="{C3380CC4-5D6E-409C-BE32-E72D297353CC}">
              <c16:uniqueId val="{00000003-8091-554A-BC0E-3EAD6262022A}"/>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GaAsBi-64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'Edison-CoriHaswell'!$T$29</c:f>
              <c:strCache>
                <c:ptCount val="1"/>
                <c:pt idx="0">
                  <c:v>HSW:OMP=8</c:v>
                </c:pt>
              </c:strCache>
            </c:strRef>
          </c:tx>
          <c:spPr>
            <a:solidFill>
              <a:schemeClr val="accent1"/>
            </a:solidFill>
            <a:ln>
              <a:noFill/>
            </a:ln>
            <a:effectLst/>
          </c:spPr>
          <c:invertIfNegative val="0"/>
          <c:cat>
            <c:numRef>
              <c:f>'Edison-CoriHaswell'!$S$30:$S$35</c:f>
              <c:numCache>
                <c:formatCode>General</c:formatCode>
                <c:ptCount val="6"/>
                <c:pt idx="0">
                  <c:v>1</c:v>
                </c:pt>
                <c:pt idx="1">
                  <c:v>2</c:v>
                </c:pt>
                <c:pt idx="2">
                  <c:v>4</c:v>
                </c:pt>
                <c:pt idx="3">
                  <c:v>8</c:v>
                </c:pt>
                <c:pt idx="4">
                  <c:v>16</c:v>
                </c:pt>
                <c:pt idx="5">
                  <c:v>32</c:v>
                </c:pt>
              </c:numCache>
            </c:numRef>
          </c:cat>
          <c:val>
            <c:numRef>
              <c:f>'Edison-CoriHaswell'!$T$30:$T$35</c:f>
              <c:numCache>
                <c:formatCode>General</c:formatCode>
                <c:ptCount val="6"/>
                <c:pt idx="0">
                  <c:v>73.068100000000001</c:v>
                </c:pt>
                <c:pt idx="1">
                  <c:v>38.706800000000001</c:v>
                </c:pt>
                <c:pt idx="2">
                  <c:v>43.253</c:v>
                </c:pt>
                <c:pt idx="3">
                  <c:v>26.4878</c:v>
                </c:pt>
                <c:pt idx="4">
                  <c:v>23.334800000000001</c:v>
                </c:pt>
                <c:pt idx="5">
                  <c:v>26.082599999999999</c:v>
                </c:pt>
              </c:numCache>
            </c:numRef>
          </c:val>
          <c:extLst>
            <c:ext xmlns:c16="http://schemas.microsoft.com/office/drawing/2014/chart" uri="{C3380CC4-5D6E-409C-BE32-E72D297353CC}">
              <c16:uniqueId val="{00000000-A2B5-8545-868C-D345CF3DFB92}"/>
            </c:ext>
          </c:extLst>
        </c:ser>
        <c:ser>
          <c:idx val="1"/>
          <c:order val="1"/>
          <c:tx>
            <c:strRef>
              <c:f>'Edison-CoriHaswell'!$U$29</c:f>
              <c:strCache>
                <c:ptCount val="1"/>
                <c:pt idx="0">
                  <c:v>HSW:OMP=4</c:v>
                </c:pt>
              </c:strCache>
            </c:strRef>
          </c:tx>
          <c:spPr>
            <a:solidFill>
              <a:schemeClr val="accent2"/>
            </a:solidFill>
            <a:ln>
              <a:noFill/>
            </a:ln>
            <a:effectLst/>
          </c:spPr>
          <c:invertIfNegative val="0"/>
          <c:cat>
            <c:numRef>
              <c:f>'Edison-CoriHaswell'!$S$30:$S$35</c:f>
              <c:numCache>
                <c:formatCode>General</c:formatCode>
                <c:ptCount val="6"/>
                <c:pt idx="0">
                  <c:v>1</c:v>
                </c:pt>
                <c:pt idx="1">
                  <c:v>2</c:v>
                </c:pt>
                <c:pt idx="2">
                  <c:v>4</c:v>
                </c:pt>
                <c:pt idx="3">
                  <c:v>8</c:v>
                </c:pt>
                <c:pt idx="4">
                  <c:v>16</c:v>
                </c:pt>
                <c:pt idx="5">
                  <c:v>32</c:v>
                </c:pt>
              </c:numCache>
            </c:numRef>
          </c:cat>
          <c:val>
            <c:numRef>
              <c:f>'Edison-CoriHaswell'!$U$30:$U$35</c:f>
              <c:numCache>
                <c:formatCode>General</c:formatCode>
                <c:ptCount val="6"/>
                <c:pt idx="0">
                  <c:v>68.444599999999994</c:v>
                </c:pt>
                <c:pt idx="1">
                  <c:v>36.471800000000002</c:v>
                </c:pt>
                <c:pt idx="2">
                  <c:v>21.395600000000002</c:v>
                </c:pt>
                <c:pt idx="3">
                  <c:v>16.436299999999999</c:v>
                </c:pt>
                <c:pt idx="4">
                  <c:v>9.3823000000000008</c:v>
                </c:pt>
                <c:pt idx="5">
                  <c:v>14.145099999999999</c:v>
                </c:pt>
              </c:numCache>
            </c:numRef>
          </c:val>
          <c:extLst>
            <c:ext xmlns:c16="http://schemas.microsoft.com/office/drawing/2014/chart" uri="{C3380CC4-5D6E-409C-BE32-E72D297353CC}">
              <c16:uniqueId val="{00000001-A2B5-8545-868C-D345CF3DFB92}"/>
            </c:ext>
          </c:extLst>
        </c:ser>
        <c:ser>
          <c:idx val="2"/>
          <c:order val="2"/>
          <c:tx>
            <c:strRef>
              <c:f>'Edison-CoriHaswell'!$AM$29</c:f>
              <c:strCache>
                <c:ptCount val="1"/>
                <c:pt idx="0">
                  <c:v>KNL:OMP=8</c:v>
                </c:pt>
              </c:strCache>
            </c:strRef>
          </c:tx>
          <c:spPr>
            <a:solidFill>
              <a:schemeClr val="accent3"/>
            </a:solidFill>
            <a:ln>
              <a:noFill/>
            </a:ln>
            <a:effectLst/>
          </c:spPr>
          <c:invertIfNegative val="0"/>
          <c:cat>
            <c:numRef>
              <c:f>'Edison-CoriHaswell'!$S$30:$S$35</c:f>
              <c:numCache>
                <c:formatCode>General</c:formatCode>
                <c:ptCount val="6"/>
                <c:pt idx="0">
                  <c:v>1</c:v>
                </c:pt>
                <c:pt idx="1">
                  <c:v>2</c:v>
                </c:pt>
                <c:pt idx="2">
                  <c:v>4</c:v>
                </c:pt>
                <c:pt idx="3">
                  <c:v>8</c:v>
                </c:pt>
                <c:pt idx="4">
                  <c:v>16</c:v>
                </c:pt>
                <c:pt idx="5">
                  <c:v>32</c:v>
                </c:pt>
              </c:numCache>
            </c:numRef>
          </c:cat>
          <c:val>
            <c:numRef>
              <c:f>'Edison-CoriHaswell'!$AM$30:$AM$35</c:f>
              <c:numCache>
                <c:formatCode>General</c:formatCode>
                <c:ptCount val="6"/>
                <c:pt idx="0">
                  <c:v>82.3185</c:v>
                </c:pt>
                <c:pt idx="1">
                  <c:v>46.542299999999997</c:v>
                </c:pt>
                <c:pt idx="2">
                  <c:v>29.424800000000001</c:v>
                </c:pt>
                <c:pt idx="3">
                  <c:v>23.1479</c:v>
                </c:pt>
                <c:pt idx="4">
                  <c:v>22.634799999999998</c:v>
                </c:pt>
                <c:pt idx="5">
                  <c:v>34.861899999999999</c:v>
                </c:pt>
              </c:numCache>
            </c:numRef>
          </c:val>
          <c:extLst>
            <c:ext xmlns:c16="http://schemas.microsoft.com/office/drawing/2014/chart" uri="{C3380CC4-5D6E-409C-BE32-E72D297353CC}">
              <c16:uniqueId val="{00000002-A2B5-8545-868C-D345CF3DFB92}"/>
            </c:ext>
          </c:extLst>
        </c:ser>
        <c:ser>
          <c:idx val="3"/>
          <c:order val="3"/>
          <c:tx>
            <c:strRef>
              <c:f>'Edison-CoriHaswell'!$AN$29</c:f>
              <c:strCache>
                <c:ptCount val="1"/>
                <c:pt idx="0">
                  <c:v>KNL:OMP=4</c:v>
                </c:pt>
              </c:strCache>
            </c:strRef>
          </c:tx>
          <c:spPr>
            <a:solidFill>
              <a:schemeClr val="accent4"/>
            </a:solidFill>
            <a:ln>
              <a:noFill/>
            </a:ln>
            <a:effectLst/>
          </c:spPr>
          <c:invertIfNegative val="0"/>
          <c:cat>
            <c:numRef>
              <c:f>'Edison-CoriHaswell'!$S$30:$S$35</c:f>
              <c:numCache>
                <c:formatCode>General</c:formatCode>
                <c:ptCount val="6"/>
                <c:pt idx="0">
                  <c:v>1</c:v>
                </c:pt>
                <c:pt idx="1">
                  <c:v>2</c:v>
                </c:pt>
                <c:pt idx="2">
                  <c:v>4</c:v>
                </c:pt>
                <c:pt idx="3">
                  <c:v>8</c:v>
                </c:pt>
                <c:pt idx="4">
                  <c:v>16</c:v>
                </c:pt>
                <c:pt idx="5">
                  <c:v>32</c:v>
                </c:pt>
              </c:numCache>
            </c:numRef>
          </c:cat>
          <c:val>
            <c:numRef>
              <c:f>'Edison-CoriHaswell'!$AN$30:$AN$35</c:f>
              <c:numCache>
                <c:formatCode>General</c:formatCode>
                <c:ptCount val="6"/>
                <c:pt idx="0">
                  <c:v>67.186000000000007</c:v>
                </c:pt>
                <c:pt idx="1">
                  <c:v>39.557299999999998</c:v>
                </c:pt>
                <c:pt idx="2">
                  <c:v>25.3935</c:v>
                </c:pt>
                <c:pt idx="3">
                  <c:v>19.167100000000001</c:v>
                </c:pt>
                <c:pt idx="4">
                  <c:v>19.303100000000001</c:v>
                </c:pt>
                <c:pt idx="5">
                  <c:v>20.6252</c:v>
                </c:pt>
              </c:numCache>
            </c:numRef>
          </c:val>
          <c:extLst>
            <c:ext xmlns:c16="http://schemas.microsoft.com/office/drawing/2014/chart" uri="{C3380CC4-5D6E-409C-BE32-E72D297353CC}">
              <c16:uniqueId val="{00000003-A2B5-8545-868C-D345CF3DFB92}"/>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LOOP+ Time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PdO2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'Edison-CoriHaswell'!$T$37</c:f>
              <c:strCache>
                <c:ptCount val="1"/>
                <c:pt idx="0">
                  <c:v>HSW:OMP=8</c:v>
                </c:pt>
              </c:strCache>
            </c:strRef>
          </c:tx>
          <c:spPr>
            <a:solidFill>
              <a:schemeClr val="accent1"/>
            </a:solidFill>
            <a:ln>
              <a:noFill/>
            </a:ln>
            <a:effectLst/>
          </c:spPr>
          <c:invertIfNegative val="0"/>
          <c:cat>
            <c:numRef>
              <c:f>'Edison-CoriHaswell'!$S$38:$S$42</c:f>
              <c:numCache>
                <c:formatCode>General</c:formatCode>
                <c:ptCount val="5"/>
                <c:pt idx="0">
                  <c:v>1</c:v>
                </c:pt>
                <c:pt idx="1">
                  <c:v>2</c:v>
                </c:pt>
                <c:pt idx="2">
                  <c:v>4</c:v>
                </c:pt>
                <c:pt idx="3">
                  <c:v>8</c:v>
                </c:pt>
                <c:pt idx="4">
                  <c:v>16</c:v>
                </c:pt>
              </c:numCache>
            </c:numRef>
          </c:cat>
          <c:val>
            <c:numRef>
              <c:f>'Edison-CoriHaswell'!$T$38:$T$42</c:f>
              <c:numCache>
                <c:formatCode>General</c:formatCode>
                <c:ptCount val="5"/>
                <c:pt idx="0">
                  <c:v>74.707099999999997</c:v>
                </c:pt>
                <c:pt idx="1">
                  <c:v>62.524000000000001</c:v>
                </c:pt>
                <c:pt idx="2">
                  <c:v>38.747100000000003</c:v>
                </c:pt>
                <c:pt idx="3">
                  <c:v>35.552799999999998</c:v>
                </c:pt>
                <c:pt idx="4">
                  <c:v>39</c:v>
                </c:pt>
              </c:numCache>
            </c:numRef>
          </c:val>
          <c:extLst>
            <c:ext xmlns:c16="http://schemas.microsoft.com/office/drawing/2014/chart" uri="{C3380CC4-5D6E-409C-BE32-E72D297353CC}">
              <c16:uniqueId val="{00000000-E523-884F-A692-4BBA12ADD250}"/>
            </c:ext>
          </c:extLst>
        </c:ser>
        <c:ser>
          <c:idx val="1"/>
          <c:order val="1"/>
          <c:tx>
            <c:strRef>
              <c:f>'Edison-CoriHaswell'!$U$37</c:f>
              <c:strCache>
                <c:ptCount val="1"/>
                <c:pt idx="0">
                  <c:v>HSW:OMP=4</c:v>
                </c:pt>
              </c:strCache>
            </c:strRef>
          </c:tx>
          <c:spPr>
            <a:solidFill>
              <a:schemeClr val="accent2"/>
            </a:solidFill>
            <a:ln>
              <a:noFill/>
            </a:ln>
            <a:effectLst/>
          </c:spPr>
          <c:invertIfNegative val="0"/>
          <c:cat>
            <c:numRef>
              <c:f>'Edison-CoriHaswell'!$S$38:$S$42</c:f>
              <c:numCache>
                <c:formatCode>General</c:formatCode>
                <c:ptCount val="5"/>
                <c:pt idx="0">
                  <c:v>1</c:v>
                </c:pt>
                <c:pt idx="1">
                  <c:v>2</c:v>
                </c:pt>
                <c:pt idx="2">
                  <c:v>4</c:v>
                </c:pt>
                <c:pt idx="3">
                  <c:v>8</c:v>
                </c:pt>
                <c:pt idx="4">
                  <c:v>16</c:v>
                </c:pt>
              </c:numCache>
            </c:numRef>
          </c:cat>
          <c:val>
            <c:numRef>
              <c:f>'Edison-CoriHaswell'!$U$38:$U$42</c:f>
              <c:numCache>
                <c:formatCode>General</c:formatCode>
                <c:ptCount val="5"/>
                <c:pt idx="0">
                  <c:v>64.376099999999994</c:v>
                </c:pt>
                <c:pt idx="1">
                  <c:v>36.997700000000002</c:v>
                </c:pt>
                <c:pt idx="2">
                  <c:v>20.7012</c:v>
                </c:pt>
                <c:pt idx="3">
                  <c:v>17.992599999999999</c:v>
                </c:pt>
                <c:pt idx="4">
                  <c:v>15.3034</c:v>
                </c:pt>
              </c:numCache>
            </c:numRef>
          </c:val>
          <c:extLst>
            <c:ext xmlns:c16="http://schemas.microsoft.com/office/drawing/2014/chart" uri="{C3380CC4-5D6E-409C-BE32-E72D297353CC}">
              <c16:uniqueId val="{00000001-E523-884F-A692-4BBA12ADD250}"/>
            </c:ext>
          </c:extLst>
        </c:ser>
        <c:ser>
          <c:idx val="2"/>
          <c:order val="2"/>
          <c:tx>
            <c:strRef>
              <c:f>'Edison-CoriHaswell'!$AM$37</c:f>
              <c:strCache>
                <c:ptCount val="1"/>
                <c:pt idx="0">
                  <c:v>KNL:OMP=8</c:v>
                </c:pt>
              </c:strCache>
            </c:strRef>
          </c:tx>
          <c:spPr>
            <a:solidFill>
              <a:schemeClr val="accent3"/>
            </a:solidFill>
            <a:ln>
              <a:noFill/>
            </a:ln>
            <a:effectLst/>
          </c:spPr>
          <c:invertIfNegative val="0"/>
          <c:cat>
            <c:numRef>
              <c:f>'Edison-CoriHaswell'!$S$38:$S$42</c:f>
              <c:numCache>
                <c:formatCode>General</c:formatCode>
                <c:ptCount val="5"/>
                <c:pt idx="0">
                  <c:v>1</c:v>
                </c:pt>
                <c:pt idx="1">
                  <c:v>2</c:v>
                </c:pt>
                <c:pt idx="2">
                  <c:v>4</c:v>
                </c:pt>
                <c:pt idx="3">
                  <c:v>8</c:v>
                </c:pt>
                <c:pt idx="4">
                  <c:v>16</c:v>
                </c:pt>
              </c:numCache>
            </c:numRef>
          </c:cat>
          <c:val>
            <c:numRef>
              <c:f>'Edison-CoriHaswell'!$AM$38:$AM$42</c:f>
              <c:numCache>
                <c:formatCode>General</c:formatCode>
                <c:ptCount val="5"/>
                <c:pt idx="0">
                  <c:v>90.966099999999997</c:v>
                </c:pt>
                <c:pt idx="1">
                  <c:v>53.141399999999997</c:v>
                </c:pt>
                <c:pt idx="2">
                  <c:v>37.44</c:v>
                </c:pt>
                <c:pt idx="3">
                  <c:v>33.084000000000003</c:v>
                </c:pt>
                <c:pt idx="4">
                  <c:v>35.512500000000003</c:v>
                </c:pt>
              </c:numCache>
            </c:numRef>
          </c:val>
          <c:extLst>
            <c:ext xmlns:c16="http://schemas.microsoft.com/office/drawing/2014/chart" uri="{C3380CC4-5D6E-409C-BE32-E72D297353CC}">
              <c16:uniqueId val="{00000002-E523-884F-A692-4BBA12ADD250}"/>
            </c:ext>
          </c:extLst>
        </c:ser>
        <c:ser>
          <c:idx val="3"/>
          <c:order val="3"/>
          <c:tx>
            <c:strRef>
              <c:f>'Edison-CoriHaswell'!$AN$37</c:f>
              <c:strCache>
                <c:ptCount val="1"/>
                <c:pt idx="0">
                  <c:v>KNL:OMP=4</c:v>
                </c:pt>
              </c:strCache>
            </c:strRef>
          </c:tx>
          <c:spPr>
            <a:solidFill>
              <a:schemeClr val="accent4"/>
            </a:solidFill>
            <a:ln>
              <a:noFill/>
            </a:ln>
            <a:effectLst/>
          </c:spPr>
          <c:invertIfNegative val="0"/>
          <c:cat>
            <c:numRef>
              <c:f>'Edison-CoriHaswell'!$S$38:$S$42</c:f>
              <c:numCache>
                <c:formatCode>General</c:formatCode>
                <c:ptCount val="5"/>
                <c:pt idx="0">
                  <c:v>1</c:v>
                </c:pt>
                <c:pt idx="1">
                  <c:v>2</c:v>
                </c:pt>
                <c:pt idx="2">
                  <c:v>4</c:v>
                </c:pt>
                <c:pt idx="3">
                  <c:v>8</c:v>
                </c:pt>
                <c:pt idx="4">
                  <c:v>16</c:v>
                </c:pt>
              </c:numCache>
            </c:numRef>
          </c:cat>
          <c:val>
            <c:numRef>
              <c:f>'Edison-CoriHaswell'!$AN$38:$AN$42</c:f>
              <c:numCache>
                <c:formatCode>General</c:formatCode>
                <c:ptCount val="5"/>
                <c:pt idx="0">
                  <c:v>66.495699999999999</c:v>
                </c:pt>
                <c:pt idx="1">
                  <c:v>39.415300000000002</c:v>
                </c:pt>
                <c:pt idx="2">
                  <c:v>25.473800000000001</c:v>
                </c:pt>
                <c:pt idx="3">
                  <c:v>20.319199999999999</c:v>
                </c:pt>
                <c:pt idx="4">
                  <c:v>14.7171</c:v>
                </c:pt>
              </c:numCache>
            </c:numRef>
          </c:val>
          <c:extLst>
            <c:ext xmlns:c16="http://schemas.microsoft.com/office/drawing/2014/chart" uri="{C3380CC4-5D6E-409C-BE32-E72D297353CC}">
              <c16:uniqueId val="{00000003-E523-884F-A692-4BBA12ADD250}"/>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B.hR105_hse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'Edison-CoriHaswell'!$T$45</c:f>
              <c:strCache>
                <c:ptCount val="1"/>
                <c:pt idx="0">
                  <c:v>HSW:OMP=8</c:v>
                </c:pt>
              </c:strCache>
            </c:strRef>
          </c:tx>
          <c:spPr>
            <a:solidFill>
              <a:schemeClr val="accent1"/>
            </a:solidFill>
            <a:ln>
              <a:noFill/>
            </a:ln>
            <a:effectLst/>
          </c:spPr>
          <c:invertIfNegative val="0"/>
          <c:cat>
            <c:numRef>
              <c:f>'Edison-CoriHaswell'!$S$46:$S$50</c:f>
              <c:numCache>
                <c:formatCode>General</c:formatCode>
                <c:ptCount val="5"/>
                <c:pt idx="0">
                  <c:v>1</c:v>
                </c:pt>
                <c:pt idx="1">
                  <c:v>2</c:v>
                </c:pt>
                <c:pt idx="2">
                  <c:v>4</c:v>
                </c:pt>
                <c:pt idx="3">
                  <c:v>8</c:v>
                </c:pt>
                <c:pt idx="4">
                  <c:v>16</c:v>
                </c:pt>
              </c:numCache>
            </c:numRef>
          </c:cat>
          <c:val>
            <c:numRef>
              <c:f>'Edison-CoriHaswell'!$T$46:$T$50</c:f>
              <c:numCache>
                <c:formatCode>General</c:formatCode>
                <c:ptCount val="5"/>
                <c:pt idx="0">
                  <c:v>80.730400000000003</c:v>
                </c:pt>
                <c:pt idx="1">
                  <c:v>43.2042</c:v>
                </c:pt>
                <c:pt idx="2">
                  <c:v>27.9284</c:v>
                </c:pt>
                <c:pt idx="3">
                  <c:v>24.826799999999999</c:v>
                </c:pt>
                <c:pt idx="4">
                  <c:v>25.674399999999999</c:v>
                </c:pt>
              </c:numCache>
            </c:numRef>
          </c:val>
          <c:extLst>
            <c:ext xmlns:c16="http://schemas.microsoft.com/office/drawing/2014/chart" uri="{C3380CC4-5D6E-409C-BE32-E72D297353CC}">
              <c16:uniqueId val="{00000000-52F7-4C42-8E4E-83CB950E9E67}"/>
            </c:ext>
          </c:extLst>
        </c:ser>
        <c:ser>
          <c:idx val="1"/>
          <c:order val="1"/>
          <c:tx>
            <c:strRef>
              <c:f>'Edison-CoriHaswell'!$U$45</c:f>
              <c:strCache>
                <c:ptCount val="1"/>
                <c:pt idx="0">
                  <c:v>HSW:OMP=4</c:v>
                </c:pt>
              </c:strCache>
            </c:strRef>
          </c:tx>
          <c:spPr>
            <a:solidFill>
              <a:schemeClr val="accent2"/>
            </a:solidFill>
            <a:ln>
              <a:noFill/>
            </a:ln>
            <a:effectLst/>
          </c:spPr>
          <c:invertIfNegative val="0"/>
          <c:cat>
            <c:numRef>
              <c:f>'Edison-CoriHaswell'!$S$46:$S$50</c:f>
              <c:numCache>
                <c:formatCode>General</c:formatCode>
                <c:ptCount val="5"/>
                <c:pt idx="0">
                  <c:v>1</c:v>
                </c:pt>
                <c:pt idx="1">
                  <c:v>2</c:v>
                </c:pt>
                <c:pt idx="2">
                  <c:v>4</c:v>
                </c:pt>
                <c:pt idx="3">
                  <c:v>8</c:v>
                </c:pt>
                <c:pt idx="4">
                  <c:v>16</c:v>
                </c:pt>
              </c:numCache>
            </c:numRef>
          </c:cat>
          <c:val>
            <c:numRef>
              <c:f>'Edison-CoriHaswell'!$U$46:$U$50</c:f>
              <c:numCache>
                <c:formatCode>General</c:formatCode>
                <c:ptCount val="5"/>
                <c:pt idx="0">
                  <c:v>77.165499999999994</c:v>
                </c:pt>
                <c:pt idx="1">
                  <c:v>42.441899999999997</c:v>
                </c:pt>
                <c:pt idx="2">
                  <c:v>24.3399</c:v>
                </c:pt>
                <c:pt idx="3">
                  <c:v>19.677499999999998</c:v>
                </c:pt>
                <c:pt idx="4">
                  <c:v>20.2255</c:v>
                </c:pt>
              </c:numCache>
            </c:numRef>
          </c:val>
          <c:extLst>
            <c:ext xmlns:c16="http://schemas.microsoft.com/office/drawing/2014/chart" uri="{C3380CC4-5D6E-409C-BE32-E72D297353CC}">
              <c16:uniqueId val="{00000001-52F7-4C42-8E4E-83CB950E9E67}"/>
            </c:ext>
          </c:extLst>
        </c:ser>
        <c:ser>
          <c:idx val="2"/>
          <c:order val="2"/>
          <c:tx>
            <c:strRef>
              <c:f>'Edison-CoriHaswell'!$AM$45</c:f>
              <c:strCache>
                <c:ptCount val="1"/>
                <c:pt idx="0">
                  <c:v>KNL:OMP=8</c:v>
                </c:pt>
              </c:strCache>
            </c:strRef>
          </c:tx>
          <c:spPr>
            <a:solidFill>
              <a:schemeClr val="accent3"/>
            </a:solidFill>
            <a:ln>
              <a:noFill/>
            </a:ln>
            <a:effectLst/>
          </c:spPr>
          <c:invertIfNegative val="0"/>
          <c:cat>
            <c:numRef>
              <c:f>'Edison-CoriHaswell'!$S$46:$S$50</c:f>
              <c:numCache>
                <c:formatCode>General</c:formatCode>
                <c:ptCount val="5"/>
                <c:pt idx="0">
                  <c:v>1</c:v>
                </c:pt>
                <c:pt idx="1">
                  <c:v>2</c:v>
                </c:pt>
                <c:pt idx="2">
                  <c:v>4</c:v>
                </c:pt>
                <c:pt idx="3">
                  <c:v>8</c:v>
                </c:pt>
                <c:pt idx="4">
                  <c:v>16</c:v>
                </c:pt>
              </c:numCache>
            </c:numRef>
          </c:cat>
          <c:val>
            <c:numRef>
              <c:f>'Edison-CoriHaswell'!$AM$46:$AM$50</c:f>
              <c:numCache>
                <c:formatCode>General</c:formatCode>
                <c:ptCount val="5"/>
                <c:pt idx="0">
                  <c:v>89.812100000000001</c:v>
                </c:pt>
                <c:pt idx="1">
                  <c:v>52.9651</c:v>
                </c:pt>
                <c:pt idx="2">
                  <c:v>36.0291</c:v>
                </c:pt>
                <c:pt idx="3">
                  <c:v>33.691600000000001</c:v>
                </c:pt>
                <c:pt idx="4">
                  <c:v>42.736199999999997</c:v>
                </c:pt>
              </c:numCache>
            </c:numRef>
          </c:val>
          <c:extLst>
            <c:ext xmlns:c16="http://schemas.microsoft.com/office/drawing/2014/chart" uri="{C3380CC4-5D6E-409C-BE32-E72D297353CC}">
              <c16:uniqueId val="{00000002-52F7-4C42-8E4E-83CB950E9E67}"/>
            </c:ext>
          </c:extLst>
        </c:ser>
        <c:ser>
          <c:idx val="3"/>
          <c:order val="3"/>
          <c:tx>
            <c:strRef>
              <c:f>'Edison-CoriHaswell'!$AN$45</c:f>
              <c:strCache>
                <c:ptCount val="1"/>
                <c:pt idx="0">
                  <c:v>KNL:OMP=4</c:v>
                </c:pt>
              </c:strCache>
            </c:strRef>
          </c:tx>
          <c:spPr>
            <a:solidFill>
              <a:schemeClr val="accent4"/>
            </a:solidFill>
            <a:ln>
              <a:noFill/>
            </a:ln>
            <a:effectLst/>
          </c:spPr>
          <c:invertIfNegative val="0"/>
          <c:cat>
            <c:numRef>
              <c:f>'Edison-CoriHaswell'!$S$46:$S$50</c:f>
              <c:numCache>
                <c:formatCode>General</c:formatCode>
                <c:ptCount val="5"/>
                <c:pt idx="0">
                  <c:v>1</c:v>
                </c:pt>
                <c:pt idx="1">
                  <c:v>2</c:v>
                </c:pt>
                <c:pt idx="2">
                  <c:v>4</c:v>
                </c:pt>
                <c:pt idx="3">
                  <c:v>8</c:v>
                </c:pt>
                <c:pt idx="4">
                  <c:v>16</c:v>
                </c:pt>
              </c:numCache>
            </c:numRef>
          </c:cat>
          <c:val>
            <c:numRef>
              <c:f>'Edison-CoriHaswell'!$AN$46:$AN$50</c:f>
              <c:numCache>
                <c:formatCode>General</c:formatCode>
                <c:ptCount val="5"/>
                <c:pt idx="0">
                  <c:v>80.638900000000007</c:v>
                </c:pt>
                <c:pt idx="1">
                  <c:v>49.093000000000004</c:v>
                </c:pt>
                <c:pt idx="2">
                  <c:v>36.380400000000002</c:v>
                </c:pt>
                <c:pt idx="3">
                  <c:v>38.127499999999998</c:v>
                </c:pt>
                <c:pt idx="4">
                  <c:v>52.613</c:v>
                </c:pt>
              </c:numCache>
            </c:numRef>
          </c:val>
          <c:extLst>
            <c:ext xmlns:c16="http://schemas.microsoft.com/office/drawing/2014/chart" uri="{C3380CC4-5D6E-409C-BE32-E72D297353CC}">
              <c16:uniqueId val="{00000003-52F7-4C42-8E4E-83CB950E9E67}"/>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Si256_hse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'Edison-CoriHaswell'!$AB$5</c:f>
              <c:strCache>
                <c:ptCount val="1"/>
                <c:pt idx="0">
                  <c:v>VASP5.4.4 on HSW</c:v>
                </c:pt>
              </c:strCache>
            </c:strRef>
          </c:tx>
          <c:spPr>
            <a:solidFill>
              <a:schemeClr val="accent1"/>
            </a:solidFill>
            <a:ln>
              <a:noFill/>
            </a:ln>
            <a:effectLst/>
          </c:spPr>
          <c:invertIfNegative val="0"/>
          <c:cat>
            <c:numRef>
              <c:f>'Edison-CoriHaswell'!$S$6:$S$11</c:f>
              <c:numCache>
                <c:formatCode>General</c:formatCode>
                <c:ptCount val="6"/>
                <c:pt idx="0">
                  <c:v>1</c:v>
                </c:pt>
                <c:pt idx="1">
                  <c:v>2</c:v>
                </c:pt>
                <c:pt idx="2">
                  <c:v>4</c:v>
                </c:pt>
                <c:pt idx="3">
                  <c:v>8</c:v>
                </c:pt>
                <c:pt idx="4">
                  <c:v>16</c:v>
                </c:pt>
                <c:pt idx="5">
                  <c:v>32</c:v>
                </c:pt>
              </c:numCache>
            </c:numRef>
          </c:cat>
          <c:val>
            <c:numRef>
              <c:f>'Edison-CoriHaswell'!$AB$6:$AB$11</c:f>
              <c:numCache>
                <c:formatCode>General</c:formatCode>
                <c:ptCount val="6"/>
                <c:pt idx="0">
                  <c:v>2933.5270999999998</c:v>
                </c:pt>
                <c:pt idx="1">
                  <c:v>1501.8073999999999</c:v>
                </c:pt>
                <c:pt idx="2">
                  <c:v>762.08979999999997</c:v>
                </c:pt>
                <c:pt idx="3">
                  <c:v>389.74639999999999</c:v>
                </c:pt>
                <c:pt idx="4">
                  <c:v>243.12370000000001</c:v>
                </c:pt>
                <c:pt idx="5">
                  <c:v>146.44900000000001</c:v>
                </c:pt>
              </c:numCache>
            </c:numRef>
          </c:val>
          <c:extLst>
            <c:ext xmlns:c16="http://schemas.microsoft.com/office/drawing/2014/chart" uri="{C3380CC4-5D6E-409C-BE32-E72D297353CC}">
              <c16:uniqueId val="{00000000-CCA5-3A4C-9F84-59E0DEBA5A2D}"/>
            </c:ext>
          </c:extLst>
        </c:ser>
        <c:ser>
          <c:idx val="1"/>
          <c:order val="1"/>
          <c:tx>
            <c:strRef>
              <c:f>'Edison-CoriHaswell'!$AC$5</c:f>
              <c:strCache>
                <c:ptCount val="1"/>
                <c:pt idx="0">
                  <c:v>VASP5.4.4 onKNL</c:v>
                </c:pt>
              </c:strCache>
            </c:strRef>
          </c:tx>
          <c:spPr>
            <a:solidFill>
              <a:schemeClr val="accent2"/>
            </a:solidFill>
            <a:ln>
              <a:noFill/>
            </a:ln>
            <a:effectLst/>
          </c:spPr>
          <c:invertIfNegative val="0"/>
          <c:cat>
            <c:numRef>
              <c:f>'Edison-CoriHaswell'!$S$6:$S$11</c:f>
              <c:numCache>
                <c:formatCode>General</c:formatCode>
                <c:ptCount val="6"/>
                <c:pt idx="0">
                  <c:v>1</c:v>
                </c:pt>
                <c:pt idx="1">
                  <c:v>2</c:v>
                </c:pt>
                <c:pt idx="2">
                  <c:v>4</c:v>
                </c:pt>
                <c:pt idx="3">
                  <c:v>8</c:v>
                </c:pt>
                <c:pt idx="4">
                  <c:v>16</c:v>
                </c:pt>
                <c:pt idx="5">
                  <c:v>32</c:v>
                </c:pt>
              </c:numCache>
            </c:numRef>
          </c:cat>
          <c:val>
            <c:numRef>
              <c:f>'Edison-CoriHaswell'!$AC$6:$AC$11</c:f>
              <c:numCache>
                <c:formatCode>General</c:formatCode>
                <c:ptCount val="6"/>
                <c:pt idx="0">
                  <c:v>2299.7017000000001</c:v>
                </c:pt>
                <c:pt idx="1">
                  <c:v>1171.8133</c:v>
                </c:pt>
                <c:pt idx="2">
                  <c:v>624.6771</c:v>
                </c:pt>
                <c:pt idx="3">
                  <c:v>350.09440000000001</c:v>
                </c:pt>
                <c:pt idx="4">
                  <c:v>283.56229999999999</c:v>
                </c:pt>
                <c:pt idx="5">
                  <c:v>236.23339999999999</c:v>
                </c:pt>
              </c:numCache>
            </c:numRef>
          </c:val>
          <c:extLst>
            <c:ext xmlns:c16="http://schemas.microsoft.com/office/drawing/2014/chart" uri="{C3380CC4-5D6E-409C-BE32-E72D297353CC}">
              <c16:uniqueId val="{00000001-CCA5-3A4C-9F84-59E0DEBA5A2D}"/>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PdO4</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'Edison-CoriHaswell'!$AB$13</c:f>
              <c:strCache>
                <c:ptCount val="1"/>
                <c:pt idx="0">
                  <c:v>VASP5.4.4 on HSW</c:v>
                </c:pt>
              </c:strCache>
            </c:strRef>
          </c:tx>
          <c:spPr>
            <a:solidFill>
              <a:schemeClr val="accent1"/>
            </a:solidFill>
            <a:ln>
              <a:noFill/>
            </a:ln>
            <a:effectLst/>
          </c:spPr>
          <c:invertIfNegative val="0"/>
          <c:cat>
            <c:numRef>
              <c:f>'Edison-CoriHaswell'!$S$14:$S$19</c:f>
              <c:numCache>
                <c:formatCode>General</c:formatCode>
                <c:ptCount val="6"/>
                <c:pt idx="0">
                  <c:v>1</c:v>
                </c:pt>
                <c:pt idx="1">
                  <c:v>2</c:v>
                </c:pt>
                <c:pt idx="2">
                  <c:v>4</c:v>
                </c:pt>
                <c:pt idx="3">
                  <c:v>8</c:v>
                </c:pt>
                <c:pt idx="4">
                  <c:v>16</c:v>
                </c:pt>
                <c:pt idx="5">
                  <c:v>32</c:v>
                </c:pt>
              </c:numCache>
            </c:numRef>
          </c:cat>
          <c:val>
            <c:numRef>
              <c:f>'Edison-CoriHaswell'!$AB$14:$AB$19</c:f>
              <c:numCache>
                <c:formatCode>General</c:formatCode>
                <c:ptCount val="6"/>
                <c:pt idx="0">
                  <c:v>126.02589999999999</c:v>
                </c:pt>
                <c:pt idx="1">
                  <c:v>85.790999999999997</c:v>
                </c:pt>
                <c:pt idx="2">
                  <c:v>41.600900000000003</c:v>
                </c:pt>
                <c:pt idx="3">
                  <c:v>44.890700000000002</c:v>
                </c:pt>
                <c:pt idx="4">
                  <c:v>39.770000000000003</c:v>
                </c:pt>
                <c:pt idx="5">
                  <c:v>23.981400000000001</c:v>
                </c:pt>
              </c:numCache>
            </c:numRef>
          </c:val>
          <c:extLst>
            <c:ext xmlns:c16="http://schemas.microsoft.com/office/drawing/2014/chart" uri="{C3380CC4-5D6E-409C-BE32-E72D297353CC}">
              <c16:uniqueId val="{00000000-46EE-5041-8270-DCCC12904E88}"/>
            </c:ext>
          </c:extLst>
        </c:ser>
        <c:ser>
          <c:idx val="1"/>
          <c:order val="1"/>
          <c:tx>
            <c:strRef>
              <c:f>'Edison-CoriHaswell'!$AC$13</c:f>
              <c:strCache>
                <c:ptCount val="1"/>
                <c:pt idx="0">
                  <c:v>VASP5.4.4 onKNL</c:v>
                </c:pt>
              </c:strCache>
            </c:strRef>
          </c:tx>
          <c:spPr>
            <a:solidFill>
              <a:schemeClr val="accent2"/>
            </a:solidFill>
            <a:ln>
              <a:noFill/>
            </a:ln>
            <a:effectLst/>
          </c:spPr>
          <c:invertIfNegative val="0"/>
          <c:cat>
            <c:numRef>
              <c:f>'Edison-CoriHaswell'!$S$14:$S$19</c:f>
              <c:numCache>
                <c:formatCode>General</c:formatCode>
                <c:ptCount val="6"/>
                <c:pt idx="0">
                  <c:v>1</c:v>
                </c:pt>
                <c:pt idx="1">
                  <c:v>2</c:v>
                </c:pt>
                <c:pt idx="2">
                  <c:v>4</c:v>
                </c:pt>
                <c:pt idx="3">
                  <c:v>8</c:v>
                </c:pt>
                <c:pt idx="4">
                  <c:v>16</c:v>
                </c:pt>
                <c:pt idx="5">
                  <c:v>32</c:v>
                </c:pt>
              </c:numCache>
            </c:numRef>
          </c:cat>
          <c:val>
            <c:numRef>
              <c:f>'Edison-CoriHaswell'!$AC$14:$AC$19</c:f>
              <c:numCache>
                <c:formatCode>General</c:formatCode>
                <c:ptCount val="6"/>
                <c:pt idx="0">
                  <c:v>115.0438</c:v>
                </c:pt>
                <c:pt idx="1">
                  <c:v>73.9101</c:v>
                </c:pt>
                <c:pt idx="2">
                  <c:v>50.069299999999998</c:v>
                </c:pt>
                <c:pt idx="3">
                  <c:v>42.366</c:v>
                </c:pt>
                <c:pt idx="4">
                  <c:v>38.621299999999998</c:v>
                </c:pt>
                <c:pt idx="5">
                  <c:v>43.879899999999999</c:v>
                </c:pt>
              </c:numCache>
            </c:numRef>
          </c:val>
          <c:extLst>
            <c:ext xmlns:c16="http://schemas.microsoft.com/office/drawing/2014/chart" uri="{C3380CC4-5D6E-409C-BE32-E72D297353CC}">
              <c16:uniqueId val="{00000001-46EE-5041-8270-DCCC12904E88}"/>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CuC_vdw</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'Edison-CoriHaswell'!$AB$21</c:f>
              <c:strCache>
                <c:ptCount val="1"/>
                <c:pt idx="0">
                  <c:v>VASP5.4.4 on HSW</c:v>
                </c:pt>
              </c:strCache>
            </c:strRef>
          </c:tx>
          <c:spPr>
            <a:solidFill>
              <a:schemeClr val="accent1"/>
            </a:solidFill>
            <a:ln>
              <a:noFill/>
            </a:ln>
            <a:effectLst/>
          </c:spPr>
          <c:invertIfNegative val="0"/>
          <c:cat>
            <c:numRef>
              <c:f>'Edison-CoriHaswell'!$S$22:$S$27</c:f>
              <c:numCache>
                <c:formatCode>General</c:formatCode>
                <c:ptCount val="6"/>
                <c:pt idx="0">
                  <c:v>1</c:v>
                </c:pt>
                <c:pt idx="1">
                  <c:v>2</c:v>
                </c:pt>
                <c:pt idx="2">
                  <c:v>4</c:v>
                </c:pt>
                <c:pt idx="3">
                  <c:v>8</c:v>
                </c:pt>
                <c:pt idx="4">
                  <c:v>16</c:v>
                </c:pt>
                <c:pt idx="5">
                  <c:v>32</c:v>
                </c:pt>
              </c:numCache>
            </c:numRef>
          </c:cat>
          <c:val>
            <c:numRef>
              <c:f>'Edison-CoriHaswell'!$AB$22:$AB$27</c:f>
              <c:numCache>
                <c:formatCode>General</c:formatCode>
                <c:ptCount val="6"/>
                <c:pt idx="0">
                  <c:v>456.18049999999999</c:v>
                </c:pt>
                <c:pt idx="1">
                  <c:v>240.97130000000001</c:v>
                </c:pt>
                <c:pt idx="2">
                  <c:v>128.5669</c:v>
                </c:pt>
                <c:pt idx="3">
                  <c:v>75.153199999999998</c:v>
                </c:pt>
                <c:pt idx="4">
                  <c:v>51.165999999999997</c:v>
                </c:pt>
                <c:pt idx="5">
                  <c:v>62.594099999999997</c:v>
                </c:pt>
              </c:numCache>
            </c:numRef>
          </c:val>
          <c:extLst>
            <c:ext xmlns:c16="http://schemas.microsoft.com/office/drawing/2014/chart" uri="{C3380CC4-5D6E-409C-BE32-E72D297353CC}">
              <c16:uniqueId val="{00000000-7D08-2A48-9799-528CB88D3C94}"/>
            </c:ext>
          </c:extLst>
        </c:ser>
        <c:ser>
          <c:idx val="1"/>
          <c:order val="1"/>
          <c:tx>
            <c:strRef>
              <c:f>'Edison-CoriHaswell'!$AC$21</c:f>
              <c:strCache>
                <c:ptCount val="1"/>
                <c:pt idx="0">
                  <c:v>VASP5.4.4 onKNL</c:v>
                </c:pt>
              </c:strCache>
            </c:strRef>
          </c:tx>
          <c:spPr>
            <a:solidFill>
              <a:schemeClr val="accent2"/>
            </a:solidFill>
            <a:ln>
              <a:noFill/>
            </a:ln>
            <a:effectLst/>
          </c:spPr>
          <c:invertIfNegative val="0"/>
          <c:cat>
            <c:numRef>
              <c:f>'Edison-CoriHaswell'!$S$22:$S$27</c:f>
              <c:numCache>
                <c:formatCode>General</c:formatCode>
                <c:ptCount val="6"/>
                <c:pt idx="0">
                  <c:v>1</c:v>
                </c:pt>
                <c:pt idx="1">
                  <c:v>2</c:v>
                </c:pt>
                <c:pt idx="2">
                  <c:v>4</c:v>
                </c:pt>
                <c:pt idx="3">
                  <c:v>8</c:v>
                </c:pt>
                <c:pt idx="4">
                  <c:v>16</c:v>
                </c:pt>
                <c:pt idx="5">
                  <c:v>32</c:v>
                </c:pt>
              </c:numCache>
            </c:numRef>
          </c:cat>
          <c:val>
            <c:numRef>
              <c:f>'Edison-CoriHaswell'!$AC$22:$AC$27</c:f>
              <c:numCache>
                <c:formatCode>General</c:formatCode>
                <c:ptCount val="6"/>
                <c:pt idx="0">
                  <c:v>274.33620000000002</c:v>
                </c:pt>
                <c:pt idx="1">
                  <c:v>168.8631</c:v>
                </c:pt>
                <c:pt idx="2">
                  <c:v>110.3068</c:v>
                </c:pt>
                <c:pt idx="3">
                  <c:v>85.235100000000003</c:v>
                </c:pt>
                <c:pt idx="4">
                  <c:v>80.264399999999995</c:v>
                </c:pt>
                <c:pt idx="5">
                  <c:v>103.6683</c:v>
                </c:pt>
              </c:numCache>
            </c:numRef>
          </c:val>
          <c:extLst>
            <c:ext xmlns:c16="http://schemas.microsoft.com/office/drawing/2014/chart" uri="{C3380CC4-5D6E-409C-BE32-E72D297353CC}">
              <c16:uniqueId val="{00000001-7D08-2A48-9799-528CB88D3C94}"/>
            </c:ext>
          </c:extLst>
        </c:ser>
        <c:dLbls>
          <c:showLegendKey val="0"/>
          <c:showVal val="0"/>
          <c:showCatName val="0"/>
          <c:showSerName val="0"/>
          <c:showPercent val="0"/>
          <c:showBubbleSize val="0"/>
        </c:dLbls>
        <c:gapWidth val="150"/>
        <c:axId val="1133708160"/>
        <c:axId val="1135402400"/>
      </c:barChart>
      <c:catAx>
        <c:axId val="113370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Number of Nodes</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02400"/>
        <c:crosses val="autoZero"/>
        <c:auto val="1"/>
        <c:lblAlgn val="ctr"/>
        <c:lblOffset val="100"/>
        <c:noMultiLvlLbl val="0"/>
      </c:catAx>
      <c:valAx>
        <c:axId val="113540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LOOP+ Time (sec)</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370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spreadsheets/d/1_Ve3DDAJoKJo61G7W5Hjr4pvvZ6e0yQ6p_MjaQ_AzC0/edit#gid=369290435"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338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299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89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162899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 --requeue</a:t>
            </a:r>
          </a:p>
          <a:p>
            <a:pPr marL="139700" indent="0">
              <a:buNone/>
            </a:pPr>
            <a:r>
              <a:rPr lang="en-US" dirty="0"/>
              <a:t>              Specifies that the batch job should eligible to being requeue.  The job may be requeued explicitly by a system  administrator,  after</a:t>
            </a:r>
          </a:p>
          <a:p>
            <a:pPr marL="139700" indent="0">
              <a:buNone/>
            </a:pPr>
            <a:r>
              <a:rPr lang="en-US" dirty="0"/>
              <a:t>              node failure, or upon preemption by a higher priority job.  When a job is requeued, the batch script is initiated from its beginning.</a:t>
            </a:r>
          </a:p>
          <a:p>
            <a:pPr marL="139700" indent="0">
              <a:buNone/>
            </a:pPr>
            <a:r>
              <a:rPr lang="en-US" dirty="0"/>
              <a:t>              Also see the --no-requeue option.  The </a:t>
            </a:r>
            <a:r>
              <a:rPr lang="en-US" dirty="0" err="1"/>
              <a:t>JobRequeue</a:t>
            </a:r>
            <a:r>
              <a:rPr lang="en-US" dirty="0"/>
              <a:t> configuration parameter controls the default behavior on the cluster.</a:t>
            </a:r>
          </a:p>
        </p:txBody>
      </p:sp>
    </p:spTree>
    <p:extLst>
      <p:ext uri="{BB962C8B-B14F-4D97-AF65-F5344CB8AC3E}">
        <p14:creationId xmlns:p14="http://schemas.microsoft.com/office/powerpoint/2010/main" val="205840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468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7668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7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49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982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NERSC Presentation</a:t>
            </a:r>
          </a:p>
        </p:txBody>
      </p:sp>
      <p:sp>
        <p:nvSpPr>
          <p:cNvPr id="5" name="Date Placeholder 4"/>
          <p:cNvSpPr>
            <a:spLocks noGrp="1"/>
          </p:cNvSpPr>
          <p:nvPr>
            <p:ph type="dt" idx="11"/>
          </p:nvPr>
        </p:nvSpPr>
        <p:spPr/>
        <p:txBody>
          <a:bodyPr/>
          <a:lstStyle/>
          <a:p>
            <a:fld id="{39FEAFF0-7375-1D4A-A389-D6238357B121}" type="datetime1">
              <a:rPr lang="en-US" smtClean="0"/>
              <a:pPr/>
              <a:t>7/7/19</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4</a:t>
            </a:fld>
            <a:endParaRPr lang="en-US"/>
          </a:p>
        </p:txBody>
      </p:sp>
    </p:spTree>
    <p:extLst>
      <p:ext uri="{BB962C8B-B14F-4D97-AF65-F5344CB8AC3E}">
        <p14:creationId xmlns:p14="http://schemas.microsoft.com/office/powerpoint/2010/main" val="4075940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https://</a:t>
            </a:r>
            <a:r>
              <a:rPr lang="en-US" dirty="0" err="1"/>
              <a:t>join.slack.com</a:t>
            </a:r>
            <a:r>
              <a:rPr lang="en-US" dirty="0"/>
              <a:t>/t/</a:t>
            </a:r>
            <a:r>
              <a:rPr lang="en-US" dirty="0" err="1"/>
              <a:t>vasp</a:t>
            </a:r>
            <a:r>
              <a:rPr lang="en-US" dirty="0"/>
              <a:t>-training/</a:t>
            </a:r>
            <a:r>
              <a:rPr lang="en-US" dirty="0" err="1"/>
              <a:t>shared_invite</a:t>
            </a:r>
            <a:r>
              <a:rPr lang="en-US" dirty="0"/>
              <a:t>/enQtNjU2NTU2MjEwMTE0LTIxNGEzY2MwZGQxYzJlMjY4NjRjNWM4N2Y2YmEwMjI2ZmQ3ODJlM2MyZTYwMmE1ZmY5ZTNmZWY0MmQzMjk2MWU</a:t>
            </a:r>
          </a:p>
          <a:p>
            <a:pPr marL="139700" indent="0">
              <a:buNone/>
            </a:pPr>
            <a:endParaRPr lang="en-US" dirty="0"/>
          </a:p>
          <a:p>
            <a:pPr marL="139700" indent="0">
              <a:buNone/>
            </a:pPr>
            <a:r>
              <a:rPr lang="en-US" dirty="0">
                <a:hlinkClick r:id="rId3"/>
              </a:rPr>
              <a:t>https://docs.google.com/spreadsheets/d/1_Ve3DDAJoKJo61G7W5Hjr4pvvZ6e0yQ6p_MjaQ_AzC0/edit#gid=369290435</a:t>
            </a:r>
            <a:endParaRPr lang="en-US" dirty="0"/>
          </a:p>
          <a:p>
            <a:pPr marL="139700" indent="0">
              <a:buNone/>
            </a:pPr>
            <a:endParaRPr lang="en-US" dirty="0"/>
          </a:p>
        </p:txBody>
      </p:sp>
    </p:spTree>
    <p:extLst>
      <p:ext uri="{BB962C8B-B14F-4D97-AF65-F5344CB8AC3E}">
        <p14:creationId xmlns:p14="http://schemas.microsoft.com/office/powerpoint/2010/main" val="390509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bdf7b4f8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bdf7b4f8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68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9" name="Google Shape;55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22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NERSC Presentation</a:t>
            </a: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FEAFF0-7375-1D4A-A389-D6238357B12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B511CB-48C6-1D49-AC56-5A39CE8EA9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32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NERSC Presentation</a:t>
            </a: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FEAFF0-7375-1D4A-A389-D6238357B12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B511CB-48C6-1D49-AC56-5A39CE8EA9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86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441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NERSC Presentation</a:t>
            </a:r>
          </a:p>
        </p:txBody>
      </p:sp>
      <p:sp>
        <p:nvSpPr>
          <p:cNvPr id="5" name="Date Placeholder 4"/>
          <p:cNvSpPr>
            <a:spLocks noGrp="1"/>
          </p:cNvSpPr>
          <p:nvPr>
            <p:ph type="dt" idx="11"/>
          </p:nvPr>
        </p:nvSpPr>
        <p:spPr/>
        <p:txBody>
          <a:bodyPr/>
          <a:lstStyle/>
          <a:p>
            <a:fld id="{39FEAFF0-7375-1D4A-A389-D6238357B121}" type="datetime1">
              <a:rPr lang="en-US" smtClean="0"/>
              <a:pPr/>
              <a:t>7/7/19</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19</a:t>
            </a:fld>
            <a:endParaRPr lang="en-US"/>
          </a:p>
        </p:txBody>
      </p:sp>
    </p:spTree>
    <p:extLst>
      <p:ext uri="{BB962C8B-B14F-4D97-AF65-F5344CB8AC3E}">
        <p14:creationId xmlns:p14="http://schemas.microsoft.com/office/powerpoint/2010/main" val="83097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 name="Google Shape;45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68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KPAR=2 for </a:t>
            </a:r>
            <a:r>
              <a:rPr lang="en-US" sz="1100" kern="1200" dirty="0" err="1">
                <a:effectLst/>
              </a:rPr>
              <a:t>GaAsBi</a:t>
            </a:r>
            <a:r>
              <a:rPr lang="en-US" sz="1100" kern="1200" cap="all" dirty="0">
                <a:effectLst/>
              </a:rPr>
              <a:t> -64</a:t>
            </a:r>
            <a:endParaRPr lang="en-US" sz="1100" dirty="0">
              <a:effectLst/>
              <a:latin typeface="Times New Roman"/>
              <a:ea typeface="SimSun"/>
              <a:cs typeface="Times New Roman"/>
            </a:endParaRPr>
          </a:p>
          <a:p>
            <a:r>
              <a:rPr lang="en-US" dirty="0"/>
              <a:t>KPAR=1 </a:t>
            </a:r>
            <a:r>
              <a:rPr lang="en-US" dirty="0" err="1"/>
              <a:t>CuC</a:t>
            </a:r>
            <a:endParaRPr lang="en-US" dirty="0"/>
          </a:p>
          <a:p>
            <a:r>
              <a:rPr lang="en-US" dirty="0"/>
              <a:t>Both cases, the number of </a:t>
            </a:r>
            <a:r>
              <a:rPr lang="en-US" dirty="0" err="1"/>
              <a:t>kpoints</a:t>
            </a:r>
            <a:r>
              <a:rPr lang="en-US" dirty="0"/>
              <a:t> is 5 for each </a:t>
            </a:r>
            <a:r>
              <a:rPr lang="en-US" dirty="0" err="1"/>
              <a:t>kpoint</a:t>
            </a:r>
            <a:r>
              <a:rPr lang="en-US" dirty="0"/>
              <a:t> group</a:t>
            </a:r>
          </a:p>
          <a:p>
            <a:endParaRPr lang="en-US" dirty="0"/>
          </a:p>
          <a:p>
            <a:r>
              <a:rPr lang="en-US" dirty="0"/>
              <a:t>The first test case, denoted as PdO4 in Table 1, is a </a:t>
            </a:r>
            <a:r>
              <a:rPr lang="en-US" dirty="0" err="1"/>
              <a:t>PdO</a:t>
            </a:r>
            <a:r>
              <a:rPr lang="en-US" dirty="0"/>
              <a:t> slab containing 348 atoms in total (300 </a:t>
            </a:r>
            <a:r>
              <a:rPr lang="en-US" dirty="0" err="1"/>
              <a:t>Pd</a:t>
            </a:r>
            <a:r>
              <a:rPr lang="en-US" dirty="0"/>
              <a:t> atoms and 48 O atoms). This system was chosen to test the most commonly used (and basic) code path, the DFT functional calculation with PBE potentials using the RMM-DIIS iteration scheme. Since problem size matters in benchmarking, we added a smaller </a:t>
            </a:r>
            <a:r>
              <a:rPr lang="en-US" dirty="0" err="1"/>
              <a:t>PdO</a:t>
            </a:r>
            <a:r>
              <a:rPr lang="en-US" dirty="0"/>
              <a:t> slab (denoted as PdO2 in Table 1), which has 174 atoms (150 </a:t>
            </a:r>
            <a:r>
              <a:rPr lang="en-US" dirty="0" err="1"/>
              <a:t>Pd</a:t>
            </a:r>
            <a:r>
              <a:rPr lang="en-US" dirty="0"/>
              <a:t> and 24 O atoms) in the tests. </a:t>
            </a:r>
          </a:p>
          <a:p>
            <a:r>
              <a:rPr lang="en-US" dirty="0"/>
              <a:t>A ternary alloy structure, GaAsBi64, was included to cover the </a:t>
            </a:r>
            <a:r>
              <a:rPr lang="en-US" dirty="0" err="1"/>
              <a:t>metalic</a:t>
            </a:r>
            <a:r>
              <a:rPr lang="en-US" dirty="0"/>
              <a:t> systems with the default iteration scheme, Block Davidson + RMM-DIIS algorithms. </a:t>
            </a:r>
          </a:p>
          <a:p>
            <a:r>
              <a:rPr lang="en-US" dirty="0"/>
              <a:t>Two HSE hybrid functional calculations with different atomic configurations and problem sizes were included in the tests, because hybrid functional calculations are increasingly important workloads in VASP. Si256_hse is a 256-atom silicon </a:t>
            </a:r>
            <a:r>
              <a:rPr lang="en-US" dirty="0" err="1"/>
              <a:t>supershell</a:t>
            </a:r>
            <a:r>
              <a:rPr lang="en-US" dirty="0"/>
              <a:t> with a vacancy, and B.hR105_hse is a small hexa-boron structure (105 atoms). The Van Der Waals functional calculation was also included (denoted as </a:t>
            </a:r>
            <a:r>
              <a:rPr lang="en-US" dirty="0" err="1"/>
              <a:t>CuO_vdw</a:t>
            </a:r>
            <a:r>
              <a:rPr lang="en-US" dirty="0"/>
              <a:t> in Table 1). </a:t>
            </a:r>
          </a:p>
        </p:txBody>
      </p:sp>
    </p:spTree>
    <p:extLst>
      <p:ext uri="{BB962C8B-B14F-4D97-AF65-F5344CB8AC3E}">
        <p14:creationId xmlns:p14="http://schemas.microsoft.com/office/powerpoint/2010/main" val="2202946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 y="144300"/>
            <a:ext cx="4596300" cy="2421600"/>
          </a:xfrm>
          <a:prstGeom prst="rect">
            <a:avLst/>
          </a:prstGeom>
        </p:spPr>
        <p:txBody>
          <a:bodyPr spcFirstLastPara="1" wrap="square" lIns="91425" tIns="91425" rIns="91425" bIns="91425" anchor="b"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7950" y="3822825"/>
            <a:ext cx="4243200" cy="1120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descr="bignersclogo.png"/>
          <p:cNvPicPr preferRelativeResize="0"/>
          <p:nvPr/>
        </p:nvPicPr>
        <p:blipFill>
          <a:blip r:embed="rId3">
            <a:alphaModFix/>
          </a:blip>
          <a:stretch>
            <a:fillRect/>
          </a:stretch>
        </p:blipFill>
        <p:spPr>
          <a:xfrm>
            <a:off x="7255000" y="238175"/>
            <a:ext cx="1528276" cy="527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60341" y="134901"/>
            <a:ext cx="8457000" cy="577200"/>
          </a:xfrm>
          <a:prstGeom prst="rect">
            <a:avLst/>
          </a:prstGeom>
          <a:noFill/>
          <a:ln>
            <a:noFill/>
          </a:ln>
        </p:spPr>
        <p:txBody>
          <a:bodyPr lIns="91425" tIns="91425" rIns="91425" bIns="91425" anchor="b" anchorCtr="0"/>
          <a:lstStyle>
            <a:lvl1pPr marL="171450" lvl="0" indent="-171450" algn="l" rtl="0">
              <a:spcBef>
                <a:spcPts val="0"/>
              </a:spcBef>
              <a:buClr>
                <a:srgbClr val="114766"/>
              </a:buClr>
              <a:buSzPct val="100000"/>
              <a:buNone/>
              <a:defRPr sz="2175" b="1">
                <a:solidFill>
                  <a:srgbClr val="114766"/>
                </a:solidFill>
                <a:latin typeface="Helvetica Neue"/>
                <a:ea typeface="Helvetica Neue"/>
                <a:cs typeface="Helvetica Neue"/>
                <a:sym typeface="Helvetica Neu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36"/>
          <p:cNvSpPr txBox="1">
            <a:spLocks noGrp="1"/>
          </p:cNvSpPr>
          <p:nvPr>
            <p:ph type="body" idx="1" hasCustomPrompt="1"/>
          </p:nvPr>
        </p:nvSpPr>
        <p:spPr>
          <a:xfrm>
            <a:off x="457200" y="971550"/>
            <a:ext cx="8229600" cy="3623100"/>
          </a:xfrm>
          <a:prstGeom prst="rect">
            <a:avLst/>
          </a:prstGeom>
          <a:noFill/>
          <a:ln>
            <a:noFill/>
          </a:ln>
        </p:spPr>
        <p:txBody>
          <a:bodyPr lIns="91425" tIns="91425" rIns="91425" bIns="91425" anchor="t" anchorCtr="0"/>
          <a:lstStyle>
            <a:lvl1pPr marL="390525" lvl="0" indent="-257175" algn="l" rtl="0">
              <a:spcBef>
                <a:spcPts val="420"/>
              </a:spcBef>
              <a:buClr>
                <a:srgbClr val="114766"/>
              </a:buClr>
              <a:buFont typeface="Arial"/>
              <a:buChar char="•"/>
              <a:defRPr sz="1800" baseline="0">
                <a:solidFill>
                  <a:srgbClr val="114766"/>
                </a:solidFill>
                <a:latin typeface="Helvetica Neue"/>
                <a:ea typeface="Helvetica Neue"/>
                <a:cs typeface="Helvetica Neue"/>
                <a:sym typeface="Helvetica Neue"/>
              </a:defRPr>
            </a:lvl1pPr>
            <a:lvl2pPr marL="557213" lvl="1" indent="-100013" algn="l" rtl="0">
              <a:spcBef>
                <a:spcPts val="360"/>
              </a:spcBef>
              <a:buClr>
                <a:srgbClr val="114766"/>
              </a:buClr>
              <a:buFont typeface="Helvetica Neue"/>
              <a:buChar char="–"/>
              <a:defRPr sz="1350">
                <a:solidFill>
                  <a:srgbClr val="114766"/>
                </a:solidFill>
                <a:latin typeface="Helvetica Neue"/>
                <a:ea typeface="Helvetica Neue"/>
                <a:cs typeface="Helvetica Neue"/>
                <a:sym typeface="Helvetica Neue"/>
              </a:defRPr>
            </a:lvl2pPr>
            <a:lvl3pPr marL="857250" lvl="2"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3pPr>
            <a:lvl4pPr marL="1200150" lvl="3"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4pPr>
            <a:lvl5pPr marL="1543050" lvl="4"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5pPr>
            <a:lvl6pPr marL="1885950" lvl="5"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6pPr>
            <a:lvl7pPr marL="2228850" lvl="6"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7pPr>
            <a:lvl8pPr marL="2571750" lvl="7"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8pPr>
            <a:lvl9pPr marL="2914650" lvl="8"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9pPr>
          </a:lstStyle>
          <a:p>
            <a:r>
              <a:rPr lang="en-US" dirty="0"/>
              <a:t>Click here </a:t>
            </a:r>
          </a:p>
          <a:p>
            <a:pPr lvl="1"/>
            <a:r>
              <a:rPr lang="en-US" sz="1350" dirty="0" err="1"/>
              <a:t>dfdsf</a:t>
            </a:r>
            <a:endParaRPr lang="en-US" dirty="0"/>
          </a:p>
        </p:txBody>
      </p:sp>
      <p:cxnSp>
        <p:nvCxnSpPr>
          <p:cNvPr id="37" name="Shape 37"/>
          <p:cNvCxnSpPr/>
          <p:nvPr/>
        </p:nvCxnSpPr>
        <p:spPr>
          <a:xfrm rot="10800000" flipH="1">
            <a:off x="360341" y="774780"/>
            <a:ext cx="8457000" cy="14100"/>
          </a:xfrm>
          <a:prstGeom prst="straightConnector1">
            <a:avLst/>
          </a:prstGeom>
          <a:noFill/>
          <a:ln w="38100" cap="flat" cmpd="sng">
            <a:solidFill>
              <a:srgbClr val="429FD2"/>
            </a:solidFill>
            <a:prstDash val="solid"/>
            <a:round/>
            <a:headEnd type="none" w="med" len="med"/>
            <a:tailEnd type="none" w="med" len="med"/>
          </a:ln>
        </p:spPr>
      </p:cxnSp>
      <p:sp>
        <p:nvSpPr>
          <p:cNvPr id="6" name="Shape 36"/>
          <p:cNvSpPr txBox="1">
            <a:spLocks noGrp="1"/>
          </p:cNvSpPr>
          <p:nvPr>
            <p:ph type="body" idx="10" hasCustomPrompt="1"/>
          </p:nvPr>
        </p:nvSpPr>
        <p:spPr>
          <a:xfrm>
            <a:off x="8470" y="4919134"/>
            <a:ext cx="1693331" cy="224367"/>
          </a:xfrm>
          <a:prstGeom prst="rect">
            <a:avLst/>
          </a:prstGeom>
          <a:solidFill>
            <a:srgbClr val="419FD3"/>
          </a:solidFill>
          <a:ln>
            <a:noFill/>
          </a:ln>
          <a:effectLst>
            <a:outerShdw blurRad="40000" dist="23000" dir="5400000" rotWithShape="0">
              <a:srgbClr val="419FD3">
                <a:alpha val="35000"/>
              </a:srgbClr>
            </a:outerShdw>
          </a:effectLst>
        </p:spPr>
        <p:style>
          <a:lnRef idx="1">
            <a:schemeClr val="accent6"/>
          </a:lnRef>
          <a:fillRef idx="3">
            <a:schemeClr val="accent6"/>
          </a:fillRef>
          <a:effectRef idx="2">
            <a:schemeClr val="accent6"/>
          </a:effectRef>
          <a:fontRef idx="none"/>
        </p:style>
        <p:txBody>
          <a:bodyPr lIns="0" tIns="9144" rIns="0" bIns="9144" anchor="t" anchorCtr="0"/>
          <a:lstStyle>
            <a:lvl1pPr marL="13716" lvl="0" indent="0" algn="l" rtl="0">
              <a:spcBef>
                <a:spcPts val="420"/>
              </a:spcBef>
              <a:buClr>
                <a:srgbClr val="114766"/>
              </a:buClr>
              <a:buFont typeface="Arial"/>
              <a:buNone/>
              <a:defRPr sz="900" baseline="0">
                <a:solidFill>
                  <a:schemeClr val="bg2"/>
                </a:solidFill>
                <a:latin typeface="Helvetica Neue"/>
                <a:ea typeface="Helvetica Neue"/>
                <a:cs typeface="Helvetica Neue"/>
                <a:sym typeface="Helvetica Neue"/>
              </a:defRPr>
            </a:lvl1pPr>
            <a:lvl2pPr marL="557213" lvl="1" indent="-100013" algn="l" rtl="0">
              <a:spcBef>
                <a:spcPts val="360"/>
              </a:spcBef>
              <a:buClr>
                <a:srgbClr val="114766"/>
              </a:buClr>
              <a:buFont typeface="Helvetica Neue"/>
              <a:buChar char="–"/>
              <a:defRPr sz="1350">
                <a:solidFill>
                  <a:srgbClr val="114766"/>
                </a:solidFill>
                <a:latin typeface="Helvetica Neue"/>
                <a:ea typeface="Helvetica Neue"/>
                <a:cs typeface="Helvetica Neue"/>
                <a:sym typeface="Helvetica Neue"/>
              </a:defRPr>
            </a:lvl2pPr>
            <a:lvl3pPr marL="857250" lvl="2"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3pPr>
            <a:lvl4pPr marL="1200150" lvl="3"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4pPr>
            <a:lvl5pPr marL="1543050" lvl="4"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5pPr>
            <a:lvl6pPr marL="1885950" lvl="5"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6pPr>
            <a:lvl7pPr marL="2228850" lvl="6"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7pPr>
            <a:lvl8pPr marL="2571750" lvl="7"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8pPr>
            <a:lvl9pPr marL="2914650" lvl="8" indent="-76200" algn="l" rtl="0">
              <a:spcBef>
                <a:spcPts val="300"/>
              </a:spcBef>
              <a:buClr>
                <a:srgbClr val="114766"/>
              </a:buClr>
              <a:buFont typeface="Helvetica Neue"/>
              <a:buChar char="•"/>
              <a:defRPr>
                <a:solidFill>
                  <a:srgbClr val="114766"/>
                </a:solidFill>
                <a:latin typeface="Helvetica Neue"/>
                <a:ea typeface="Helvetica Neue"/>
                <a:cs typeface="Helvetica Neue"/>
                <a:sym typeface="Helvetica Neue"/>
              </a:defRPr>
            </a:lvl9pPr>
          </a:lstStyle>
          <a:p>
            <a:pPr lvl="0"/>
            <a:r>
              <a:rPr lang="en-US" dirty="0"/>
              <a:t> Hyper-threading</a:t>
            </a:r>
          </a:p>
        </p:txBody>
      </p:sp>
    </p:spTree>
    <p:extLst>
      <p:ext uri="{BB962C8B-B14F-4D97-AF65-F5344CB8AC3E}">
        <p14:creationId xmlns:p14="http://schemas.microsoft.com/office/powerpoint/2010/main" val="68792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2"/>
        <p:cNvGrpSpPr/>
        <p:nvPr/>
      </p:nvGrpSpPr>
      <p:grpSpPr>
        <a:xfrm>
          <a:off x="0" y="0"/>
          <a:ext cx="0" cy="0"/>
          <a:chOff x="0" y="0"/>
          <a:chExt cx="0" cy="0"/>
        </a:xfrm>
      </p:grpSpPr>
      <p:sp>
        <p:nvSpPr>
          <p:cNvPr id="23" name="Google Shape;23;p4"/>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159300" y="64025"/>
            <a:ext cx="881108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None/>
              <a:defRPr sz="24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5" name="Google Shape;25;p4"/>
          <p:cNvSpPr txBox="1">
            <a:spLocks noGrp="1"/>
          </p:cNvSpPr>
          <p:nvPr>
            <p:ph type="body" idx="1"/>
          </p:nvPr>
        </p:nvSpPr>
        <p:spPr>
          <a:xfrm>
            <a:off x="311700" y="826475"/>
            <a:ext cx="8520600" cy="3742500"/>
          </a:xfrm>
          <a:prstGeom prst="rect">
            <a:avLst/>
          </a:prstGeom>
        </p:spPr>
        <p:txBody>
          <a:bodyPr spcFirstLastPara="1" wrap="square" lIns="91425" tIns="91425" rIns="91425" bIns="91425" anchor="t" anchorCtr="0"/>
          <a:lstStyle>
            <a:lvl1pPr marL="457200" lvl="0" indent="-381000">
              <a:spcBef>
                <a:spcPts val="0"/>
              </a:spcBef>
              <a:spcAft>
                <a:spcPts val="0"/>
              </a:spcAft>
              <a:buSzPts val="2400"/>
              <a:buChar char="●"/>
              <a:defRPr sz="2000"/>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3158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311700" y="838900"/>
            <a:ext cx="3999900" cy="3729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838975"/>
            <a:ext cx="3999900" cy="3729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4468800"/>
            <a:ext cx="9144000" cy="674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5" descr="bignersclogo.png"/>
          <p:cNvPicPr preferRelativeResize="0"/>
          <p:nvPr/>
        </p:nvPicPr>
        <p:blipFill>
          <a:blip r:embed="rId2">
            <a:alphaModFix/>
          </a:blip>
          <a:stretch>
            <a:fillRect/>
          </a:stretch>
        </p:blipFill>
        <p:spPr>
          <a:xfrm>
            <a:off x="7549250" y="85150"/>
            <a:ext cx="1528276" cy="527424"/>
          </a:xfrm>
          <a:prstGeom prst="rect">
            <a:avLst/>
          </a:prstGeom>
          <a:noFill/>
          <a:ln>
            <a:noFill/>
          </a:ln>
        </p:spPr>
      </p:pic>
      <p:pic>
        <p:nvPicPr>
          <p:cNvPr id="38" name="Google Shape;38;p5" descr="Untitled.png"/>
          <p:cNvPicPr preferRelativeResize="0"/>
          <p:nvPr/>
        </p:nvPicPr>
        <p:blipFill>
          <a:blip r:embed="rId3">
            <a:alphaModFix/>
          </a:blip>
          <a:stretch>
            <a:fillRect/>
          </a:stretch>
        </p:blipFill>
        <p:spPr>
          <a:xfrm>
            <a:off x="128875" y="4542438"/>
            <a:ext cx="2233800" cy="527425"/>
          </a:xfrm>
          <a:prstGeom prst="rect">
            <a:avLst/>
          </a:prstGeom>
          <a:noFill/>
          <a:ln>
            <a:noFill/>
          </a:ln>
        </p:spPr>
      </p:pic>
      <p:pic>
        <p:nvPicPr>
          <p:cNvPr id="39" name="Google Shape;39;p5" descr="Untitled.png"/>
          <p:cNvPicPr preferRelativeResize="0"/>
          <p:nvPr/>
        </p:nvPicPr>
        <p:blipFill>
          <a:blip r:embed="rId4">
            <a:alphaModFix/>
          </a:blip>
          <a:stretch>
            <a:fillRect/>
          </a:stretch>
        </p:blipFill>
        <p:spPr>
          <a:xfrm>
            <a:off x="6572375" y="4578525"/>
            <a:ext cx="2448775" cy="455275"/>
          </a:xfrm>
          <a:prstGeom prst="rect">
            <a:avLst/>
          </a:prstGeom>
          <a:noFill/>
          <a:ln>
            <a:noFill/>
          </a:ln>
        </p:spPr>
      </p:pic>
      <p:sp>
        <p:nvSpPr>
          <p:cNvPr id="40" name="Google Shape;40;p5"/>
          <p:cNvSpPr txBox="1">
            <a:spLocks noGrp="1"/>
          </p:cNvSpPr>
          <p:nvPr>
            <p:ph type="title"/>
          </p:nvPr>
        </p:nvSpPr>
        <p:spPr>
          <a:xfrm>
            <a:off x="311700" y="64025"/>
            <a:ext cx="72375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6"/>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0" y="4468800"/>
            <a:ext cx="9144000" cy="674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6" descr="bignersclogo.png"/>
          <p:cNvPicPr preferRelativeResize="0"/>
          <p:nvPr/>
        </p:nvPicPr>
        <p:blipFill>
          <a:blip r:embed="rId2">
            <a:alphaModFix/>
          </a:blip>
          <a:stretch>
            <a:fillRect/>
          </a:stretch>
        </p:blipFill>
        <p:spPr>
          <a:xfrm>
            <a:off x="7549250" y="85150"/>
            <a:ext cx="1528276" cy="527424"/>
          </a:xfrm>
          <a:prstGeom prst="rect">
            <a:avLst/>
          </a:prstGeom>
          <a:noFill/>
          <a:ln>
            <a:noFill/>
          </a:ln>
        </p:spPr>
      </p:pic>
      <p:pic>
        <p:nvPicPr>
          <p:cNvPr id="46" name="Google Shape;46;p6" descr="Untitled.png"/>
          <p:cNvPicPr preferRelativeResize="0"/>
          <p:nvPr/>
        </p:nvPicPr>
        <p:blipFill>
          <a:blip r:embed="rId3">
            <a:alphaModFix/>
          </a:blip>
          <a:stretch>
            <a:fillRect/>
          </a:stretch>
        </p:blipFill>
        <p:spPr>
          <a:xfrm>
            <a:off x="128875" y="4542438"/>
            <a:ext cx="2233800" cy="527425"/>
          </a:xfrm>
          <a:prstGeom prst="rect">
            <a:avLst/>
          </a:prstGeom>
          <a:noFill/>
          <a:ln>
            <a:noFill/>
          </a:ln>
        </p:spPr>
      </p:pic>
      <p:pic>
        <p:nvPicPr>
          <p:cNvPr id="47" name="Google Shape;47;p6" descr="Untitled.png"/>
          <p:cNvPicPr preferRelativeResize="0"/>
          <p:nvPr/>
        </p:nvPicPr>
        <p:blipFill>
          <a:blip r:embed="rId4">
            <a:alphaModFix/>
          </a:blip>
          <a:stretch>
            <a:fillRect/>
          </a:stretch>
        </p:blipFill>
        <p:spPr>
          <a:xfrm>
            <a:off x="6572375" y="4578525"/>
            <a:ext cx="2448775" cy="455275"/>
          </a:xfrm>
          <a:prstGeom prst="rect">
            <a:avLst/>
          </a:prstGeom>
          <a:noFill/>
          <a:ln>
            <a:noFill/>
          </a:ln>
        </p:spPr>
      </p:pic>
      <p:sp>
        <p:nvSpPr>
          <p:cNvPr id="48" name="Google Shape;48;p6"/>
          <p:cNvSpPr txBox="1">
            <a:spLocks noGrp="1"/>
          </p:cNvSpPr>
          <p:nvPr>
            <p:ph type="title"/>
          </p:nvPr>
        </p:nvSpPr>
        <p:spPr>
          <a:xfrm>
            <a:off x="159300" y="64025"/>
            <a:ext cx="73899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1" name="Google Shape;5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Google Shape;5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4" name="Google Shape;6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 name="Google Shape;6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6" name="Google Shape;6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2" name="Google Shape;7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81000" algn="ctr">
              <a:spcBef>
                <a:spcPts val="0"/>
              </a:spcBef>
              <a:spcAft>
                <a:spcPts val="0"/>
              </a:spcAft>
              <a:buSzPts val="2400"/>
              <a:buChar char="●"/>
              <a:defRPr/>
            </a:lvl1pPr>
            <a:lvl2pPr marL="914400" lvl="1" indent="-342900" algn="ctr">
              <a:spcBef>
                <a:spcPts val="1600"/>
              </a:spcBef>
              <a:spcAft>
                <a:spcPts val="0"/>
              </a:spcAft>
              <a:buSzPts val="18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73" name="Google Shape;7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2"/>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0" y="4468800"/>
            <a:ext cx="9144000" cy="674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2" descr="bignersclogo.png"/>
          <p:cNvPicPr preferRelativeResize="0"/>
          <p:nvPr/>
        </p:nvPicPr>
        <p:blipFill>
          <a:blip r:embed="rId2">
            <a:alphaModFix/>
          </a:blip>
          <a:stretch>
            <a:fillRect/>
          </a:stretch>
        </p:blipFill>
        <p:spPr>
          <a:xfrm>
            <a:off x="7549250" y="85150"/>
            <a:ext cx="1528276" cy="527424"/>
          </a:xfrm>
          <a:prstGeom prst="rect">
            <a:avLst/>
          </a:prstGeom>
          <a:noFill/>
          <a:ln>
            <a:noFill/>
          </a:ln>
        </p:spPr>
      </p:pic>
      <p:pic>
        <p:nvPicPr>
          <p:cNvPr id="79" name="Google Shape;79;p12" descr="Untitled.png"/>
          <p:cNvPicPr preferRelativeResize="0"/>
          <p:nvPr/>
        </p:nvPicPr>
        <p:blipFill>
          <a:blip r:embed="rId3">
            <a:alphaModFix/>
          </a:blip>
          <a:stretch>
            <a:fillRect/>
          </a:stretch>
        </p:blipFill>
        <p:spPr>
          <a:xfrm>
            <a:off x="128875" y="4542438"/>
            <a:ext cx="2233800" cy="527425"/>
          </a:xfrm>
          <a:prstGeom prst="rect">
            <a:avLst/>
          </a:prstGeom>
          <a:noFill/>
          <a:ln>
            <a:noFill/>
          </a:ln>
        </p:spPr>
      </p:pic>
      <p:pic>
        <p:nvPicPr>
          <p:cNvPr id="80" name="Google Shape;80;p12" descr="Untitled.png"/>
          <p:cNvPicPr preferRelativeResize="0"/>
          <p:nvPr/>
        </p:nvPicPr>
        <p:blipFill>
          <a:blip r:embed="rId4">
            <a:alphaModFix/>
          </a:blip>
          <a:stretch>
            <a:fillRect/>
          </a:stretch>
        </p:blipFill>
        <p:spPr>
          <a:xfrm>
            <a:off x="6572375" y="4578525"/>
            <a:ext cx="2448775" cy="455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ubtitle Slide">
    <p:spTree>
      <p:nvGrpSpPr>
        <p:cNvPr id="1" name=""/>
        <p:cNvGrpSpPr/>
        <p:nvPr/>
      </p:nvGrpSpPr>
      <p:grpSpPr>
        <a:xfrm>
          <a:off x="0" y="0"/>
          <a:ext cx="0" cy="0"/>
          <a:chOff x="0" y="0"/>
          <a:chExt cx="0" cy="0"/>
        </a:xfrm>
      </p:grpSpPr>
      <p:sp>
        <p:nvSpPr>
          <p:cNvPr id="31" name="Rectangle 30"/>
          <p:cNvSpPr/>
          <p:nvPr userDrawn="1"/>
        </p:nvSpPr>
        <p:spPr>
          <a:xfrm>
            <a:off x="274564" y="1060176"/>
            <a:ext cx="6404872" cy="1529335"/>
          </a:xfrm>
          <a:prstGeom prst="rect">
            <a:avLst/>
          </a:prstGeom>
          <a:solidFill>
            <a:srgbClr val="1C4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ctrTitle"/>
          </p:nvPr>
        </p:nvSpPr>
        <p:spPr>
          <a:xfrm>
            <a:off x="656898" y="1124668"/>
            <a:ext cx="5937121" cy="1394984"/>
          </a:xfrm>
        </p:spPr>
        <p:txBody>
          <a:bodyPr anchor="ctr" anchorCtr="0">
            <a:normAutofit/>
          </a:bodyPr>
          <a:lstStyle>
            <a:lvl1pPr algn="l">
              <a:defRPr sz="2700">
                <a:solidFill>
                  <a:schemeClr val="bg1"/>
                </a:solidFill>
              </a:defRPr>
            </a:lvl1pPr>
          </a:lstStyle>
          <a:p>
            <a:r>
              <a:rPr lang="en-US"/>
              <a:t>Click to edit Master title style</a:t>
            </a:r>
            <a:endParaRPr lang="en-US" dirty="0"/>
          </a:p>
        </p:txBody>
      </p:sp>
      <p:pic>
        <p:nvPicPr>
          <p:cNvPr id="7"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4708251"/>
            <a:ext cx="2209800" cy="377473"/>
          </a:xfrm>
          <a:prstGeom prst="rect">
            <a:avLst/>
          </a:prstGeom>
          <a:noFill/>
          <a:ln w="9525">
            <a:noFill/>
            <a:miter lim="800000"/>
            <a:headEnd/>
            <a:tailEnd/>
          </a:ln>
        </p:spPr>
      </p:pic>
      <p:sp>
        <p:nvSpPr>
          <p:cNvPr id="8" name="Footer Placeholder 11"/>
          <p:cNvSpPr>
            <a:spLocks noGrp="1"/>
          </p:cNvSpPr>
          <p:nvPr>
            <p:ph type="ftr" sz="quarter" idx="3"/>
          </p:nvPr>
        </p:nvSpPr>
        <p:spPr>
          <a:xfrm>
            <a:off x="5239928" y="4776604"/>
            <a:ext cx="2864157" cy="273844"/>
          </a:xfrm>
          <a:prstGeom prst="rect">
            <a:avLst/>
          </a:prstGeom>
        </p:spPr>
        <p:txBody>
          <a:bodyPr vert="horz" lIns="91440" tIns="45720" rIns="91440" bIns="45720" rtlCol="0" anchor="ctr"/>
          <a:lstStyle>
            <a:lvl1pPr algn="r">
              <a:defRPr sz="825">
                <a:solidFill>
                  <a:srgbClr val="114766"/>
                </a:solidFill>
              </a:defRPr>
            </a:lvl1pPr>
          </a:lstStyle>
          <a:p>
            <a:r>
              <a:rPr lang="en-US" dirty="0"/>
              <a:t>Footer Information</a:t>
            </a:r>
          </a:p>
        </p:txBody>
      </p:sp>
      <p:sp>
        <p:nvSpPr>
          <p:cNvPr id="9" name="Slide Number Placeholder 12"/>
          <p:cNvSpPr>
            <a:spLocks noGrp="1"/>
          </p:cNvSpPr>
          <p:nvPr>
            <p:ph type="sldNum" sz="quarter" idx="4"/>
          </p:nvPr>
        </p:nvSpPr>
        <p:spPr>
          <a:xfrm>
            <a:off x="4116656" y="4776604"/>
            <a:ext cx="925708" cy="273844"/>
          </a:xfrm>
          <a:prstGeom prst="rect">
            <a:avLst/>
          </a:prstGeom>
        </p:spPr>
        <p:txBody>
          <a:bodyPr vert="horz" lIns="91440" tIns="45720" rIns="91440" bIns="45720" rtlCol="0" anchor="ctr"/>
          <a:lstStyle>
            <a:lvl1pPr algn="ctr">
              <a:defRPr sz="825">
                <a:solidFill>
                  <a:srgbClr val="114766"/>
                </a:solidFill>
              </a:defRPr>
            </a:lvl1pPr>
          </a:lstStyle>
          <a:p>
            <a:r>
              <a:rPr lang="en-US" dirty="0"/>
              <a:t>- </a:t>
            </a:r>
            <a:fld id="{D174BAF6-F8F2-EF4F-936C-8DF63288C82F}" type="slidenum">
              <a:rPr lang="en-US" smtClean="0"/>
              <a:pPr/>
              <a:t>‹#›</a:t>
            </a:fld>
            <a:r>
              <a:rPr lang="en-US" dirty="0"/>
              <a:t> -</a:t>
            </a:r>
          </a:p>
        </p:txBody>
      </p:sp>
      <p:sp>
        <p:nvSpPr>
          <p:cNvPr id="16" name="Subtitle 2"/>
          <p:cNvSpPr txBox="1">
            <a:spLocks/>
          </p:cNvSpPr>
          <p:nvPr userDrawn="1"/>
        </p:nvSpPr>
        <p:spPr>
          <a:xfrm>
            <a:off x="1983841" y="2857958"/>
            <a:ext cx="4214812" cy="350878"/>
          </a:xfrm>
          <a:prstGeom prst="rect">
            <a:avLst/>
          </a:prstGeom>
        </p:spPr>
        <p:txBody>
          <a:bodyPr vert="horz" lIns="68580" tIns="34290" rIns="68580" bIns="3429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342900" rtl="0" eaLnBrk="1" fontAlgn="auto" latinLnBrk="0" hangingPunct="1">
              <a:lnSpc>
                <a:spcPct val="100000"/>
              </a:lnSpc>
              <a:spcBef>
                <a:spcPts val="225"/>
              </a:spcBef>
              <a:spcAft>
                <a:spcPts val="0"/>
              </a:spcAft>
              <a:buClrTx/>
              <a:buSzTx/>
              <a:buFont typeface="Arial"/>
              <a:buNone/>
              <a:tabLst/>
              <a:defRPr/>
            </a:pPr>
            <a:endParaRPr kumimoji="0" lang="en-US" sz="105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userDrawn="1"/>
        </p:nvSpPr>
        <p:spPr>
          <a:xfrm>
            <a:off x="1983841" y="1786717"/>
            <a:ext cx="6586999" cy="700088"/>
          </a:xfrm>
          <a:prstGeom prst="rect">
            <a:avLst/>
          </a:prstGeom>
        </p:spPr>
        <p:txBody>
          <a:bodyPr vert="horz" lIns="68580" tIns="0" rIns="68580" bIns="0" rtlCol="0" anchor="ctr" anchorCtr="0">
            <a:normAutofit/>
          </a:bodyPr>
          <a:lstStyle>
            <a:lvl1pPr marL="0" indent="0">
              <a:defRPr sz="2800"/>
            </a:lvl1pPr>
          </a:lstStyle>
          <a:p>
            <a:pPr marL="0" marR="0" lvl="0" indent="0" algn="l" defTabSz="342900" rtl="0" eaLnBrk="1" fontAlgn="auto" latinLnBrk="0" hangingPunct="1">
              <a:lnSpc>
                <a:spcPct val="100000"/>
              </a:lnSpc>
              <a:spcBef>
                <a:spcPct val="0"/>
              </a:spcBef>
              <a:spcAft>
                <a:spcPts val="0"/>
              </a:spcAft>
              <a:buClrTx/>
              <a:buSzTx/>
              <a:buFontTx/>
              <a:buNone/>
              <a:tabLst/>
              <a:defRPr/>
            </a:pPr>
            <a:endParaRPr kumimoji="0" lang="en-US" sz="21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userDrawn="1"/>
        </p:nvPicPr>
        <p:blipFill>
          <a:blip r:embed="rId3" cstate="print">
            <a:extLst>
              <a:ext uri="{28A0092B-C50C-407E-A947-70E740481C1C}">
                <a14:useLocalDpi xmlns:a14="http://schemas.microsoft.com/office/drawing/2010/main"/>
              </a:ext>
            </a:extLst>
          </a:blip>
          <a:srcRect l="-895" r="-895"/>
          <a:stretch>
            <a:fillRect/>
          </a:stretch>
        </p:blipFill>
        <p:spPr>
          <a:xfrm>
            <a:off x="3534123" y="2666777"/>
            <a:ext cx="1004970" cy="716944"/>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84814" y="2666777"/>
            <a:ext cx="955924" cy="716944"/>
          </a:xfrm>
          <a:prstGeom prst="rect">
            <a:avLst/>
          </a:prstGeom>
        </p:spPr>
      </p:pic>
      <p:pic>
        <p:nvPicPr>
          <p:cNvPr id="19" name="Picture 18"/>
          <p:cNvPicPr>
            <a:picLocks noChangeAspect="1"/>
          </p:cNvPicPr>
          <p:nvPr userDrawn="1"/>
        </p:nvPicPr>
        <p:blipFill>
          <a:blip r:embed="rId5"/>
          <a:stretch>
            <a:fillRect/>
          </a:stretch>
        </p:blipFill>
        <p:spPr>
          <a:xfrm>
            <a:off x="5717870" y="2662544"/>
            <a:ext cx="961567" cy="721176"/>
          </a:xfrm>
          <a:prstGeom prst="rect">
            <a:avLst/>
          </a:prstGeom>
        </p:spPr>
      </p:pic>
      <p:pic>
        <p:nvPicPr>
          <p:cNvPr id="21" name="Picture Placeholder 17"/>
          <p:cNvPicPr>
            <a:picLocks/>
          </p:cNvPicPr>
          <p:nvPr userDrawn="1"/>
        </p:nvPicPr>
        <p:blipFill>
          <a:blip r:embed="rId6" cstate="print">
            <a:extLst>
              <a:ext uri="{28A0092B-C50C-407E-A947-70E740481C1C}">
                <a14:useLocalDpi xmlns:a14="http://schemas.microsoft.com/office/drawing/2010/main"/>
              </a:ext>
            </a:extLst>
          </a:blip>
          <a:srcRect l="-467" r="-467"/>
          <a:stretch>
            <a:fillRect/>
          </a:stretch>
        </p:blipFill>
        <p:spPr>
          <a:xfrm>
            <a:off x="6783338" y="1060175"/>
            <a:ext cx="2057400" cy="1529334"/>
          </a:xfrm>
          <a:prstGeom prst="rect">
            <a:avLst/>
          </a:prstGeom>
        </p:spPr>
      </p:pic>
      <p:pic>
        <p:nvPicPr>
          <p:cNvPr id="22" name="Picture Placeholder 18"/>
          <p:cNvPicPr>
            <a:picLocks/>
          </p:cNvPicPr>
          <p:nvPr userDrawn="1"/>
        </p:nvPicPr>
        <p:blipFill>
          <a:blip r:embed="rId7" cstate="print">
            <a:extLst>
              <a:ext uri="{28A0092B-C50C-407E-A947-70E740481C1C}">
                <a14:useLocalDpi xmlns:a14="http://schemas.microsoft.com/office/drawing/2010/main"/>
              </a:ext>
            </a:extLst>
          </a:blip>
          <a:srcRect l="-467" r="-467"/>
          <a:stretch>
            <a:fillRect/>
          </a:stretch>
        </p:blipFill>
        <p:spPr>
          <a:xfrm>
            <a:off x="4643122" y="2662544"/>
            <a:ext cx="970192" cy="721176"/>
          </a:xfrm>
          <a:prstGeom prst="rect">
            <a:avLst/>
          </a:prstGeom>
        </p:spPr>
      </p:pic>
      <p:pic>
        <p:nvPicPr>
          <p:cNvPr id="20" name="Picture 19" descr="m152_Ott_s271115_snap.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793678" y="2662544"/>
            <a:ext cx="960120" cy="721176"/>
          </a:xfrm>
          <a:prstGeom prst="rect">
            <a:avLst/>
          </a:prstGeom>
        </p:spPr>
      </p:pic>
      <p:pic>
        <p:nvPicPr>
          <p:cNvPr id="23" name="Picture 11" descr="LBNL_Logo-Full.pn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8227394" y="4707920"/>
            <a:ext cx="590020" cy="377804"/>
          </a:xfrm>
          <a:prstGeom prst="rect">
            <a:avLst/>
          </a:prstGeom>
          <a:noFill/>
          <a:ln w="9525">
            <a:noFill/>
            <a:miter lim="800000"/>
            <a:headEnd/>
            <a:tailEnd/>
          </a:ln>
        </p:spPr>
      </p:pic>
    </p:spTree>
    <p:extLst>
      <p:ext uri="{BB962C8B-B14F-4D97-AF65-F5344CB8AC3E}">
        <p14:creationId xmlns:p14="http://schemas.microsoft.com/office/powerpoint/2010/main" val="18189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2900">
              <a:lnSpc>
                <a:spcPct val="115000"/>
              </a:lnSpc>
              <a:spcBef>
                <a:spcPts val="1600"/>
              </a:spcBef>
              <a:spcAft>
                <a:spcPts val="0"/>
              </a:spcAft>
              <a:buClr>
                <a:schemeClr val="dk2"/>
              </a:buClr>
              <a:buSzPts val="1800"/>
              <a:buChar char="○"/>
              <a:defRPr sz="1800">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87" r:id="rId2"/>
    <p:sldLayoutId id="2147483651" r:id="rId3"/>
    <p:sldLayoutId id="2147483652" r:id="rId4"/>
    <p:sldLayoutId id="2147483653" r:id="rId5"/>
    <p:sldLayoutId id="2147483655" r:id="rId6"/>
    <p:sldLayoutId id="2147483657" r:id="rId7"/>
    <p:sldLayoutId id="2147483658"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ug.org/proceedings/cug2017_proceedings/includes/files/pap134s2-file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cs.nersc.gov/jobs/examples/#vasp-examp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join.slack.com/t/vasp-training/shared_invite/enQtNjU2NTU2MjEwMTE0LTIxNGEzY2MwZGQxYzJlMjY4NjRjNWM4N2Y2YmEwMjI2ZmQ3ODJlM2MyZTYwMmE1ZmY5ZTNmZWY0MmQzMjk2MWU"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docs.google.com/spreadsheets/d/1_Ve3DDAJoKJo61G7W5Hjr4pvvZ6e0yQ6p_MjaQ_AzC0/edit#gid=369290435"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ctrTitle"/>
          </p:nvPr>
        </p:nvSpPr>
        <p:spPr>
          <a:xfrm>
            <a:off x="0" y="194975"/>
            <a:ext cx="5934300" cy="242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800" b="1" dirty="0">
                <a:solidFill>
                  <a:schemeClr val="lt1"/>
                </a:solidFill>
              </a:rPr>
              <a:t>Running VASP on Cori KNL</a:t>
            </a:r>
            <a:endParaRPr sz="3200" dirty="0"/>
          </a:p>
          <a:p>
            <a:pPr marL="0" lvl="0" indent="0" algn="ctr" rtl="0">
              <a:spcBef>
                <a:spcPts val="0"/>
              </a:spcBef>
              <a:spcAft>
                <a:spcPts val="0"/>
              </a:spcAft>
              <a:buNone/>
            </a:pPr>
            <a:endParaRPr sz="4800" dirty="0"/>
          </a:p>
        </p:txBody>
      </p:sp>
      <p:sp>
        <p:nvSpPr>
          <p:cNvPr id="298" name="Google Shape;298;p39"/>
          <p:cNvSpPr txBox="1">
            <a:spLocks noGrp="1"/>
          </p:cNvSpPr>
          <p:nvPr>
            <p:ph type="subTitle" idx="1"/>
          </p:nvPr>
        </p:nvSpPr>
        <p:spPr>
          <a:xfrm>
            <a:off x="3286125" y="3670425"/>
            <a:ext cx="5735025" cy="112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t>Zhengji</a:t>
            </a:r>
            <a:r>
              <a:rPr lang="en" dirty="0"/>
              <a:t> Zhao</a:t>
            </a:r>
            <a:endParaRPr dirty="0"/>
          </a:p>
          <a:p>
            <a:pPr marL="0" lvl="0" indent="0" algn="ctr" rtl="0">
              <a:spcBef>
                <a:spcPts val="0"/>
              </a:spcBef>
              <a:spcAft>
                <a:spcPts val="0"/>
              </a:spcAft>
              <a:buNone/>
            </a:pPr>
            <a:r>
              <a:rPr lang="en" sz="1800" dirty="0"/>
              <a:t>User Engagement Group </a:t>
            </a:r>
            <a:endParaRPr sz="1800" dirty="0"/>
          </a:p>
          <a:p>
            <a:pPr marL="0" lvl="0" indent="0" algn="ctr" rtl="0">
              <a:spcBef>
                <a:spcPts val="0"/>
              </a:spcBef>
              <a:spcAft>
                <a:spcPts val="0"/>
              </a:spcAft>
              <a:buNone/>
            </a:pPr>
            <a:r>
              <a:rPr lang="en" sz="1800" dirty="0"/>
              <a:t>Hands-on VASP User Training, </a:t>
            </a:r>
            <a:r>
              <a:rPr lang="en" sz="1800" dirty="0" err="1"/>
              <a:t>Bekerley</a:t>
            </a:r>
            <a:r>
              <a:rPr lang="en" sz="1800" dirty="0"/>
              <a:t> CA</a:t>
            </a:r>
            <a:endParaRPr sz="1800" dirty="0"/>
          </a:p>
          <a:p>
            <a:pPr marL="0" lvl="0" indent="0" algn="ctr" rtl="0">
              <a:spcBef>
                <a:spcPts val="0"/>
              </a:spcBef>
              <a:spcAft>
                <a:spcPts val="0"/>
              </a:spcAft>
              <a:buNone/>
            </a:pPr>
            <a:r>
              <a:rPr lang="en" sz="1800" dirty="0"/>
              <a:t>June 18, 2019</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8" y="83433"/>
            <a:ext cx="8940540" cy="572700"/>
          </a:xfrm>
        </p:spPr>
        <p:txBody>
          <a:bodyPr>
            <a:normAutofit/>
          </a:bodyPr>
          <a:lstStyle/>
          <a:p>
            <a:r>
              <a:rPr lang="en-US" dirty="0"/>
              <a:t>Sample job scripts to run pure MPI VASP jobs on Cori</a:t>
            </a:r>
            <a:endParaRPr lang="en-US" dirty="0">
              <a:solidFill>
                <a:srgbClr val="37586F"/>
              </a:solidFill>
            </a:endParaRPr>
          </a:p>
        </p:txBody>
      </p:sp>
      <p:sp>
        <p:nvSpPr>
          <p:cNvPr id="3" name="Content Placeholder 2"/>
          <p:cNvSpPr>
            <a:spLocks noGrp="1"/>
          </p:cNvSpPr>
          <p:nvPr>
            <p:ph type="body" idx="1"/>
          </p:nvPr>
        </p:nvSpPr>
        <p:spPr>
          <a:xfrm>
            <a:off x="678367" y="908737"/>
            <a:ext cx="3597374" cy="2005605"/>
          </a:xfrm>
          <a:solidFill>
            <a:srgbClr val="D9E7F5"/>
          </a:solidFill>
        </p:spPr>
        <p:txBody>
          <a:bodyPr>
            <a:normAutofit fontScale="92500" lnSpcReduction="10000"/>
          </a:bodyPr>
          <a:lstStyle/>
          <a:p>
            <a:pPr marL="0" indent="0">
              <a:buNone/>
            </a:pPr>
            <a:r>
              <a:rPr lang="en-US" sz="1300" b="1" dirty="0"/>
              <a:t>Cori KNL:</a:t>
            </a:r>
          </a:p>
          <a:p>
            <a:pPr marL="0" indent="0">
              <a:buNone/>
            </a:pPr>
            <a:r>
              <a:rPr lang="en-US" sz="1300" b="0" dirty="0"/>
              <a:t>#!/bin/bash -l</a:t>
            </a:r>
          </a:p>
          <a:p>
            <a:pPr marL="0" indent="0">
              <a:buNone/>
            </a:pPr>
            <a:r>
              <a:rPr lang="de-DE" sz="1300" b="0" dirty="0"/>
              <a:t>#SBATCH –N 1 </a:t>
            </a:r>
          </a:p>
          <a:p>
            <a:pPr marL="0" indent="0">
              <a:buNone/>
            </a:pPr>
            <a:r>
              <a:rPr lang="de-DE" sz="1300" dirty="0">
                <a:solidFill>
                  <a:srgbClr val="3B55EF"/>
                </a:solidFill>
              </a:rPr>
              <a:t>#SBATCH -C </a:t>
            </a:r>
            <a:r>
              <a:rPr lang="de-DE" sz="1300" dirty="0" err="1">
                <a:solidFill>
                  <a:srgbClr val="3B55EF"/>
                </a:solidFill>
              </a:rPr>
              <a:t>knl</a:t>
            </a:r>
            <a:endParaRPr lang="de-DE" sz="1300" b="0" dirty="0">
              <a:solidFill>
                <a:srgbClr val="3B55EF"/>
              </a:solidFill>
            </a:endParaRPr>
          </a:p>
          <a:p>
            <a:pPr marL="0" indent="0">
              <a:buNone/>
            </a:pPr>
            <a:r>
              <a:rPr lang="de-DE" sz="1300" b="0" dirty="0"/>
              <a:t>#SBATCH –</a:t>
            </a:r>
            <a:r>
              <a:rPr lang="de-DE" sz="1300" b="0" dirty="0" err="1"/>
              <a:t>q</a:t>
            </a:r>
            <a:r>
              <a:rPr lang="de-DE" sz="1300" b="0" dirty="0"/>
              <a:t> </a:t>
            </a:r>
            <a:r>
              <a:rPr lang="de-DE" sz="1300" b="0" dirty="0" err="1"/>
              <a:t>regular</a:t>
            </a:r>
            <a:endParaRPr lang="de-DE" sz="1300" b="0" dirty="0"/>
          </a:p>
          <a:p>
            <a:pPr marL="0" indent="0">
              <a:buNone/>
            </a:pPr>
            <a:r>
              <a:rPr lang="de-DE" sz="1300" b="0" dirty="0"/>
              <a:t>#SBATCH –t 6:00:00</a:t>
            </a:r>
          </a:p>
          <a:p>
            <a:pPr marL="0" indent="0">
              <a:buNone/>
            </a:pPr>
            <a:endParaRPr lang="de-DE" sz="1300" b="0" dirty="0"/>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/5.4.4-knl</a:t>
            </a:r>
            <a:endParaRPr lang="de-DE" sz="1300" b="0" dirty="0"/>
          </a:p>
          <a:p>
            <a:pPr marL="0" indent="0">
              <a:buNone/>
            </a:pPr>
            <a:r>
              <a:rPr lang="de-DE" sz="1300" b="0" dirty="0" err="1"/>
              <a:t>srun</a:t>
            </a:r>
            <a:r>
              <a:rPr lang="de-DE" sz="1300" b="0" dirty="0"/>
              <a:t> –n64 -c4 </a:t>
            </a:r>
            <a:r>
              <a:rPr lang="de-DE" sz="1300" dirty="0"/>
              <a:t>--</a:t>
            </a:r>
            <a:r>
              <a:rPr lang="de-DE" sz="1300" b="0" dirty="0" err="1"/>
              <a:t>cpu</a:t>
            </a:r>
            <a:r>
              <a:rPr lang="de-DE" sz="1300" b="0" dirty="0"/>
              <a:t>-bind=</a:t>
            </a:r>
            <a:r>
              <a:rPr lang="de-DE" sz="1300" b="0" dirty="0" err="1"/>
              <a:t>cores</a:t>
            </a:r>
            <a:r>
              <a:rPr lang="de-DE" sz="1300" b="0" dirty="0"/>
              <a:t> </a:t>
            </a:r>
            <a:r>
              <a:rPr lang="de-DE" sz="1300" b="0" dirty="0" err="1"/>
              <a:t>vasp_std</a:t>
            </a:r>
            <a:endParaRPr lang="de-DE" sz="1300" b="0" dirty="0"/>
          </a:p>
          <a:p>
            <a:pPr marL="0" indent="0">
              <a:buNone/>
            </a:pPr>
            <a:endParaRPr lang="de-DE" sz="1200" dirty="0"/>
          </a:p>
          <a:p>
            <a:pPr marL="0" indent="0">
              <a:buNone/>
            </a:pPr>
            <a:endParaRPr lang="de-DE" sz="750" b="0" dirty="0"/>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10</a:t>
            </a:fld>
            <a:r>
              <a:rPr lang="en-US" kern="1200" dirty="0">
                <a:latin typeface="Calibri"/>
                <a:ea typeface="+mn-ea"/>
                <a:cs typeface="+mn-cs"/>
              </a:rPr>
              <a:t> -</a:t>
            </a:r>
          </a:p>
        </p:txBody>
      </p:sp>
      <p:sp>
        <p:nvSpPr>
          <p:cNvPr id="59" name="Content Placeholder 2">
            <a:extLst>
              <a:ext uri="{FF2B5EF4-FFF2-40B4-BE49-F238E27FC236}">
                <a16:creationId xmlns:a16="http://schemas.microsoft.com/office/drawing/2014/main" id="{176C0AA9-4AEA-5F47-8FB2-40C5FB91FA54}"/>
              </a:ext>
            </a:extLst>
          </p:cNvPr>
          <p:cNvSpPr txBox="1">
            <a:spLocks/>
          </p:cNvSpPr>
          <p:nvPr/>
        </p:nvSpPr>
        <p:spPr>
          <a:xfrm>
            <a:off x="4798767" y="908737"/>
            <a:ext cx="3597374" cy="2005605"/>
          </a:xfrm>
          <a:prstGeom prst="rect">
            <a:avLst/>
          </a:prstGeom>
          <a:solidFill>
            <a:srgbClr val="D9E7F5"/>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200" b="1" dirty="0"/>
              <a:t>Cori Haswell:</a:t>
            </a:r>
          </a:p>
          <a:p>
            <a:pPr marL="0" indent="0">
              <a:buFont typeface="Arial"/>
              <a:buNone/>
            </a:pPr>
            <a:r>
              <a:rPr lang="en-US" sz="1200" dirty="0"/>
              <a:t>#!/bin/bash -l</a:t>
            </a:r>
          </a:p>
          <a:p>
            <a:pPr marL="0" indent="0">
              <a:buFont typeface="Arial"/>
              <a:buNone/>
            </a:pPr>
            <a:r>
              <a:rPr lang="de-DE" sz="1200" dirty="0"/>
              <a:t>#SBATCH –N 1 </a:t>
            </a:r>
          </a:p>
          <a:p>
            <a:pPr marL="0" indent="0">
              <a:buNone/>
            </a:pPr>
            <a:r>
              <a:rPr lang="de-DE" sz="1200" dirty="0">
                <a:solidFill>
                  <a:srgbClr val="3B55EF"/>
                </a:solidFill>
              </a:rPr>
              <a:t>#SBATCH -C </a:t>
            </a:r>
            <a:r>
              <a:rPr lang="de-DE" sz="1200" dirty="0" err="1">
                <a:solidFill>
                  <a:srgbClr val="3B55EF"/>
                </a:solidFill>
              </a:rPr>
              <a:t>haswell</a:t>
            </a:r>
            <a:endParaRPr lang="de-DE" sz="1200" dirty="0">
              <a:solidFill>
                <a:srgbClr val="3B55EF"/>
              </a:solidFill>
            </a:endParaRPr>
          </a:p>
          <a:p>
            <a:pPr marL="0" indent="0">
              <a:buFont typeface="Arial"/>
              <a:buNone/>
            </a:pPr>
            <a:r>
              <a:rPr lang="de-DE" sz="1200" dirty="0"/>
              <a:t>#SBATCH –</a:t>
            </a:r>
            <a:r>
              <a:rPr lang="de-DE" sz="1200" dirty="0" err="1"/>
              <a:t>q</a:t>
            </a:r>
            <a:r>
              <a:rPr lang="de-DE" sz="1200" dirty="0"/>
              <a:t> </a:t>
            </a:r>
            <a:r>
              <a:rPr lang="de-DE" sz="1200" dirty="0" err="1"/>
              <a:t>regular</a:t>
            </a:r>
            <a:endParaRPr lang="de-DE" sz="1200" dirty="0"/>
          </a:p>
          <a:p>
            <a:pPr marL="0" indent="0">
              <a:buFont typeface="Arial"/>
              <a:buNone/>
            </a:pPr>
            <a:r>
              <a:rPr lang="de-DE" sz="1200" dirty="0"/>
              <a:t>#SBATCH –t 6:00:00</a:t>
            </a:r>
          </a:p>
          <a:p>
            <a:pPr marL="0" indent="0">
              <a:buFont typeface="Arial"/>
              <a:buNone/>
            </a:pPr>
            <a:r>
              <a:rPr lang="de-DE" sz="1200" dirty="0"/>
              <a:t> </a:t>
            </a:r>
          </a:p>
          <a:p>
            <a:pPr marL="0" indent="0">
              <a:buFont typeface="Arial"/>
              <a:buNone/>
            </a:pPr>
            <a:r>
              <a:rPr lang="de-DE" sz="1200" dirty="0" err="1"/>
              <a:t>module</a:t>
            </a:r>
            <a:r>
              <a:rPr lang="de-DE" sz="1200" dirty="0"/>
              <a:t> </a:t>
            </a:r>
            <a:r>
              <a:rPr lang="de-DE" sz="1200" dirty="0" err="1"/>
              <a:t>load</a:t>
            </a:r>
            <a:r>
              <a:rPr lang="de-DE" sz="1200" dirty="0"/>
              <a:t> </a:t>
            </a:r>
            <a:r>
              <a:rPr lang="de-DE" sz="1200" dirty="0" err="1"/>
              <a:t>vasp</a:t>
            </a:r>
            <a:r>
              <a:rPr lang="de-DE" sz="1200" dirty="0"/>
              <a:t>/5.4.4-hsw #</a:t>
            </a:r>
            <a:r>
              <a:rPr lang="de-DE" sz="1200" dirty="0" err="1"/>
              <a:t>or</a:t>
            </a:r>
            <a:r>
              <a:rPr lang="de-DE" sz="1200" dirty="0"/>
              <a:t> </a:t>
            </a:r>
            <a:r>
              <a:rPr lang="de-DE" sz="1200" dirty="0" err="1"/>
              <a:t>module</a:t>
            </a:r>
            <a:r>
              <a:rPr lang="de-DE" sz="1200" dirty="0"/>
              <a:t> </a:t>
            </a:r>
            <a:r>
              <a:rPr lang="de-DE" sz="1200" dirty="0" err="1"/>
              <a:t>load</a:t>
            </a:r>
            <a:r>
              <a:rPr lang="de-DE" sz="1200" dirty="0"/>
              <a:t> </a:t>
            </a:r>
            <a:r>
              <a:rPr lang="de-DE" sz="1200" dirty="0" err="1"/>
              <a:t>vasp</a:t>
            </a:r>
            <a:endParaRPr lang="de-DE" sz="1200" dirty="0"/>
          </a:p>
          <a:p>
            <a:pPr marL="0" indent="0">
              <a:buFont typeface="Arial"/>
              <a:buNone/>
            </a:pPr>
            <a:r>
              <a:rPr lang="de-DE" sz="1200" dirty="0" err="1"/>
              <a:t>srun</a:t>
            </a:r>
            <a:r>
              <a:rPr lang="de-DE" sz="1200" dirty="0"/>
              <a:t> –n32 –c2 --</a:t>
            </a:r>
            <a:r>
              <a:rPr lang="de-DE" sz="1200" dirty="0" err="1"/>
              <a:t>cpu</a:t>
            </a:r>
            <a:r>
              <a:rPr lang="de-DE" sz="1200" dirty="0"/>
              <a:t>-bind=</a:t>
            </a:r>
            <a:r>
              <a:rPr lang="de-DE" sz="1200" dirty="0" err="1"/>
              <a:t>cores</a:t>
            </a:r>
            <a:r>
              <a:rPr lang="de-DE" sz="1200" dirty="0"/>
              <a:t> </a:t>
            </a:r>
            <a:r>
              <a:rPr lang="de-DE" sz="1200" dirty="0" err="1"/>
              <a:t>vasp_std</a:t>
            </a:r>
            <a:endParaRPr lang="de-DE" sz="1200" dirty="0"/>
          </a:p>
          <a:p>
            <a:pPr marL="0" indent="0">
              <a:buFont typeface="Arial"/>
              <a:buNone/>
            </a:pPr>
            <a:endParaRPr lang="de-DE" sz="750" dirty="0"/>
          </a:p>
        </p:txBody>
      </p:sp>
      <p:sp>
        <p:nvSpPr>
          <p:cNvPr id="7" name="Content Placeholder 2">
            <a:extLst>
              <a:ext uri="{FF2B5EF4-FFF2-40B4-BE49-F238E27FC236}">
                <a16:creationId xmlns:a16="http://schemas.microsoft.com/office/drawing/2014/main" id="{D42F5927-BC9B-2F44-BBAD-44454453262A}"/>
              </a:ext>
            </a:extLst>
          </p:cNvPr>
          <p:cNvSpPr txBox="1">
            <a:spLocks/>
          </p:cNvSpPr>
          <p:nvPr/>
        </p:nvSpPr>
        <p:spPr>
          <a:xfrm>
            <a:off x="678367" y="2963609"/>
            <a:ext cx="3597374" cy="2005605"/>
          </a:xfrm>
          <a:prstGeom prst="rect">
            <a:avLst/>
          </a:prstGeom>
          <a:solidFill>
            <a:srgbClr val="D9E7F5"/>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2</a:t>
            </a:r>
            <a:r>
              <a:rPr lang="de-DE" sz="1300" dirty="0"/>
              <a:t> </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/5.4.4-knl</a:t>
            </a:r>
          </a:p>
          <a:p>
            <a:pPr marL="0" indent="0">
              <a:buFont typeface="Arial"/>
              <a:buNone/>
            </a:pPr>
            <a:r>
              <a:rPr lang="de-DE" sz="1300" dirty="0" err="1"/>
              <a:t>srun</a:t>
            </a:r>
            <a:r>
              <a:rPr lang="de-DE" sz="1300" dirty="0"/>
              <a:t> –n</a:t>
            </a:r>
            <a:r>
              <a:rPr lang="de-DE" sz="1300" dirty="0">
                <a:solidFill>
                  <a:srgbClr val="FF0000"/>
                </a:solidFill>
              </a:rPr>
              <a:t>128</a:t>
            </a:r>
            <a:r>
              <a:rPr lang="de-DE" sz="1300" dirty="0"/>
              <a:t> -c4 --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a:p>
            <a:pPr marL="0" indent="0">
              <a:buFont typeface="Arial"/>
              <a:buNone/>
            </a:pPr>
            <a:endParaRPr lang="de-DE" sz="750" dirty="0"/>
          </a:p>
        </p:txBody>
      </p:sp>
      <p:sp>
        <p:nvSpPr>
          <p:cNvPr id="9" name="Content Placeholder 2">
            <a:extLst>
              <a:ext uri="{FF2B5EF4-FFF2-40B4-BE49-F238E27FC236}">
                <a16:creationId xmlns:a16="http://schemas.microsoft.com/office/drawing/2014/main" id="{96213A25-1008-8349-A627-B51405AEDCD1}"/>
              </a:ext>
            </a:extLst>
          </p:cNvPr>
          <p:cNvSpPr txBox="1">
            <a:spLocks/>
          </p:cNvSpPr>
          <p:nvPr/>
        </p:nvSpPr>
        <p:spPr>
          <a:xfrm>
            <a:off x="4798767" y="2963609"/>
            <a:ext cx="3597374" cy="1983974"/>
          </a:xfrm>
          <a:prstGeom prst="rect">
            <a:avLst/>
          </a:prstGeom>
          <a:solidFill>
            <a:srgbClr val="D9E7F5"/>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200" b="1" dirty="0"/>
              <a:t>Cori Haswell:</a:t>
            </a:r>
          </a:p>
          <a:p>
            <a:pPr marL="0" indent="0">
              <a:buFont typeface="Arial"/>
              <a:buNone/>
            </a:pPr>
            <a:r>
              <a:rPr lang="en-US" sz="1200" dirty="0"/>
              <a:t>#!/bin/bash -l</a:t>
            </a:r>
          </a:p>
          <a:p>
            <a:pPr marL="0" indent="0">
              <a:buFont typeface="Arial"/>
              <a:buNone/>
            </a:pPr>
            <a:r>
              <a:rPr lang="de-DE" sz="1200" dirty="0"/>
              <a:t>#SBATCH –N </a:t>
            </a:r>
            <a:r>
              <a:rPr lang="de-DE" sz="1200" dirty="0">
                <a:solidFill>
                  <a:srgbClr val="FF0000"/>
                </a:solidFill>
              </a:rPr>
              <a:t>2</a:t>
            </a:r>
            <a:r>
              <a:rPr lang="de-DE" sz="1200" dirty="0"/>
              <a:t> </a:t>
            </a:r>
          </a:p>
          <a:p>
            <a:pPr marL="0" indent="0">
              <a:buNone/>
            </a:pPr>
            <a:r>
              <a:rPr lang="de-DE" sz="1200" dirty="0">
                <a:solidFill>
                  <a:srgbClr val="3B55EF"/>
                </a:solidFill>
              </a:rPr>
              <a:t>#SBATCH -C </a:t>
            </a:r>
            <a:r>
              <a:rPr lang="de-DE" sz="1200" dirty="0" err="1">
                <a:solidFill>
                  <a:srgbClr val="3B55EF"/>
                </a:solidFill>
              </a:rPr>
              <a:t>haswell</a:t>
            </a:r>
            <a:endParaRPr lang="de-DE" sz="1200" dirty="0">
              <a:solidFill>
                <a:srgbClr val="3B55EF"/>
              </a:solidFill>
            </a:endParaRPr>
          </a:p>
          <a:p>
            <a:pPr marL="0" indent="0">
              <a:buFont typeface="Arial"/>
              <a:buNone/>
            </a:pPr>
            <a:r>
              <a:rPr lang="de-DE" sz="1200" dirty="0"/>
              <a:t>#SBATCH –</a:t>
            </a:r>
            <a:r>
              <a:rPr lang="de-DE" sz="1200" dirty="0" err="1"/>
              <a:t>q</a:t>
            </a:r>
            <a:r>
              <a:rPr lang="de-DE" sz="1200" dirty="0"/>
              <a:t> </a:t>
            </a:r>
            <a:r>
              <a:rPr lang="de-DE" sz="1200" dirty="0" err="1"/>
              <a:t>regular</a:t>
            </a:r>
            <a:endParaRPr lang="de-DE" sz="1200" dirty="0"/>
          </a:p>
          <a:p>
            <a:pPr marL="0" indent="0">
              <a:buFont typeface="Arial"/>
              <a:buNone/>
            </a:pPr>
            <a:r>
              <a:rPr lang="de-DE" sz="1200" dirty="0"/>
              <a:t>#SBATCH –t 6:00:00</a:t>
            </a:r>
          </a:p>
          <a:p>
            <a:pPr marL="0" indent="0">
              <a:buFont typeface="Arial"/>
              <a:buNone/>
            </a:pPr>
            <a:r>
              <a:rPr lang="de-DE" sz="1200" dirty="0"/>
              <a:t> </a:t>
            </a:r>
          </a:p>
          <a:p>
            <a:pPr marL="0" indent="0">
              <a:buFont typeface="Arial"/>
              <a:buNone/>
            </a:pPr>
            <a:r>
              <a:rPr lang="de-DE" sz="1200" dirty="0" err="1"/>
              <a:t>module</a:t>
            </a:r>
            <a:r>
              <a:rPr lang="de-DE" sz="1200" dirty="0"/>
              <a:t> </a:t>
            </a:r>
            <a:r>
              <a:rPr lang="de-DE" sz="1200" dirty="0" err="1"/>
              <a:t>load</a:t>
            </a:r>
            <a:r>
              <a:rPr lang="de-DE" sz="1200" dirty="0"/>
              <a:t> </a:t>
            </a:r>
            <a:r>
              <a:rPr lang="de-DE" sz="1200" dirty="0" err="1"/>
              <a:t>vasp</a:t>
            </a:r>
            <a:r>
              <a:rPr lang="de-DE" sz="1200" dirty="0"/>
              <a:t>/5.4.4-hsw</a:t>
            </a:r>
          </a:p>
          <a:p>
            <a:pPr marL="0" indent="0">
              <a:buFont typeface="Arial"/>
              <a:buNone/>
            </a:pPr>
            <a:r>
              <a:rPr lang="de-DE" sz="1200" dirty="0" err="1"/>
              <a:t>srun</a:t>
            </a:r>
            <a:r>
              <a:rPr lang="de-DE" sz="1200" dirty="0"/>
              <a:t> –n</a:t>
            </a:r>
            <a:r>
              <a:rPr lang="de-DE" sz="1200" dirty="0">
                <a:solidFill>
                  <a:srgbClr val="FF0000"/>
                </a:solidFill>
              </a:rPr>
              <a:t>64</a:t>
            </a:r>
            <a:r>
              <a:rPr lang="de-DE" sz="1200" dirty="0"/>
              <a:t>–c2 --</a:t>
            </a:r>
            <a:r>
              <a:rPr lang="de-DE" sz="1200" dirty="0" err="1"/>
              <a:t>cpu</a:t>
            </a:r>
            <a:r>
              <a:rPr lang="de-DE" sz="1200" dirty="0"/>
              <a:t>-bind=</a:t>
            </a:r>
            <a:r>
              <a:rPr lang="de-DE" sz="1200" dirty="0" err="1"/>
              <a:t>cores</a:t>
            </a:r>
            <a:r>
              <a:rPr lang="de-DE" sz="1200" dirty="0"/>
              <a:t> </a:t>
            </a:r>
            <a:r>
              <a:rPr lang="de-DE" sz="1200" dirty="0" err="1"/>
              <a:t>vasp_std</a:t>
            </a:r>
            <a:endParaRPr lang="de-DE" sz="1200" dirty="0"/>
          </a:p>
          <a:p>
            <a:pPr marL="0" indent="0">
              <a:buFont typeface="Arial"/>
              <a:buNone/>
            </a:pPr>
            <a:endParaRPr lang="de-DE" sz="750" dirty="0"/>
          </a:p>
        </p:txBody>
      </p:sp>
      <p:sp>
        <p:nvSpPr>
          <p:cNvPr id="6" name="TextBox 5">
            <a:extLst>
              <a:ext uri="{FF2B5EF4-FFF2-40B4-BE49-F238E27FC236}">
                <a16:creationId xmlns:a16="http://schemas.microsoft.com/office/drawing/2014/main" id="{23D6FCAE-B9F3-014F-9370-E610E9F6FA09}"/>
              </a:ext>
            </a:extLst>
          </p:cNvPr>
          <p:cNvSpPr txBox="1"/>
          <p:nvPr/>
        </p:nvSpPr>
        <p:spPr>
          <a:xfrm>
            <a:off x="3223321" y="1042293"/>
            <a:ext cx="848298" cy="307777"/>
          </a:xfrm>
          <a:prstGeom prst="rect">
            <a:avLst/>
          </a:prstGeom>
          <a:noFill/>
          <a:ln>
            <a:solidFill>
              <a:srgbClr val="0070C0"/>
            </a:solidFill>
          </a:ln>
        </p:spPr>
        <p:txBody>
          <a:bodyPr wrap="square" rtlCol="0">
            <a:spAutoFit/>
          </a:bodyPr>
          <a:lstStyle/>
          <a:p>
            <a:r>
              <a:rPr lang="en-US" dirty="0"/>
              <a:t>1 node</a:t>
            </a:r>
          </a:p>
        </p:txBody>
      </p:sp>
      <p:sp>
        <p:nvSpPr>
          <p:cNvPr id="17" name="TextBox 16">
            <a:extLst>
              <a:ext uri="{FF2B5EF4-FFF2-40B4-BE49-F238E27FC236}">
                <a16:creationId xmlns:a16="http://schemas.microsoft.com/office/drawing/2014/main" id="{B90D26D6-C846-9647-BE6B-B7AD49D4AFE2}"/>
              </a:ext>
            </a:extLst>
          </p:cNvPr>
          <p:cNvSpPr txBox="1"/>
          <p:nvPr/>
        </p:nvSpPr>
        <p:spPr>
          <a:xfrm>
            <a:off x="7407008" y="1042293"/>
            <a:ext cx="844626" cy="307777"/>
          </a:xfrm>
          <a:prstGeom prst="rect">
            <a:avLst/>
          </a:prstGeom>
          <a:noFill/>
          <a:ln>
            <a:solidFill>
              <a:srgbClr val="0070C0"/>
            </a:solidFill>
          </a:ln>
        </p:spPr>
        <p:txBody>
          <a:bodyPr wrap="square" rtlCol="0">
            <a:spAutoFit/>
          </a:bodyPr>
          <a:lstStyle/>
          <a:p>
            <a:r>
              <a:rPr lang="en-US" dirty="0"/>
              <a:t>1 node</a:t>
            </a:r>
          </a:p>
        </p:txBody>
      </p:sp>
      <p:sp>
        <p:nvSpPr>
          <p:cNvPr id="18" name="TextBox 17">
            <a:extLst>
              <a:ext uri="{FF2B5EF4-FFF2-40B4-BE49-F238E27FC236}">
                <a16:creationId xmlns:a16="http://schemas.microsoft.com/office/drawing/2014/main" id="{E559055C-7FAA-D74C-A7AB-F846CFDF799F}"/>
              </a:ext>
            </a:extLst>
          </p:cNvPr>
          <p:cNvSpPr txBox="1"/>
          <p:nvPr/>
        </p:nvSpPr>
        <p:spPr>
          <a:xfrm>
            <a:off x="3108667" y="3062264"/>
            <a:ext cx="962952" cy="307777"/>
          </a:xfrm>
          <a:prstGeom prst="rect">
            <a:avLst/>
          </a:prstGeom>
          <a:noFill/>
          <a:ln>
            <a:solidFill>
              <a:srgbClr val="0070C0"/>
            </a:solidFill>
          </a:ln>
        </p:spPr>
        <p:txBody>
          <a:bodyPr wrap="square" rtlCol="0">
            <a:spAutoFit/>
          </a:bodyPr>
          <a:lstStyle/>
          <a:p>
            <a:r>
              <a:rPr lang="en-US" dirty="0"/>
              <a:t>2 nodes</a:t>
            </a:r>
          </a:p>
        </p:txBody>
      </p:sp>
      <p:sp>
        <p:nvSpPr>
          <p:cNvPr id="19" name="TextBox 18">
            <a:extLst>
              <a:ext uri="{FF2B5EF4-FFF2-40B4-BE49-F238E27FC236}">
                <a16:creationId xmlns:a16="http://schemas.microsoft.com/office/drawing/2014/main" id="{8FA828F6-6E1F-C441-90CE-945EE0F3EFBA}"/>
              </a:ext>
            </a:extLst>
          </p:cNvPr>
          <p:cNvSpPr txBox="1"/>
          <p:nvPr/>
        </p:nvSpPr>
        <p:spPr>
          <a:xfrm>
            <a:off x="7315200" y="3062265"/>
            <a:ext cx="997026" cy="307777"/>
          </a:xfrm>
          <a:prstGeom prst="rect">
            <a:avLst/>
          </a:prstGeom>
          <a:noFill/>
          <a:ln>
            <a:solidFill>
              <a:srgbClr val="0070C0"/>
            </a:solidFill>
          </a:ln>
        </p:spPr>
        <p:txBody>
          <a:bodyPr wrap="square" rtlCol="0">
            <a:spAutoFit/>
          </a:bodyPr>
          <a:lstStyle/>
          <a:p>
            <a:r>
              <a:rPr lang="en-US" dirty="0"/>
              <a:t>2 nodes</a:t>
            </a:r>
          </a:p>
        </p:txBody>
      </p:sp>
    </p:spTree>
    <p:extLst>
      <p:ext uri="{BB962C8B-B14F-4D97-AF65-F5344CB8AC3E}">
        <p14:creationId xmlns:p14="http://schemas.microsoft.com/office/powerpoint/2010/main" val="133092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8" y="83433"/>
            <a:ext cx="8940540" cy="572700"/>
          </a:xfrm>
        </p:spPr>
        <p:txBody>
          <a:bodyPr>
            <a:normAutofit/>
          </a:bodyPr>
          <a:lstStyle/>
          <a:p>
            <a:r>
              <a:rPr lang="en-US" dirty="0"/>
              <a:t>Sample job scripts to run pure MPI VASP jobs on Cori</a:t>
            </a:r>
            <a:endParaRPr lang="en-US" dirty="0">
              <a:solidFill>
                <a:srgbClr val="37586F"/>
              </a:solidFill>
            </a:endParaRPr>
          </a:p>
        </p:txBody>
      </p:sp>
      <p:sp>
        <p:nvSpPr>
          <p:cNvPr id="3" name="Content Placeholder 2"/>
          <p:cNvSpPr>
            <a:spLocks noGrp="1"/>
          </p:cNvSpPr>
          <p:nvPr>
            <p:ph type="body" idx="1"/>
          </p:nvPr>
        </p:nvSpPr>
        <p:spPr>
          <a:xfrm>
            <a:off x="721547" y="864671"/>
            <a:ext cx="3597374" cy="2005605"/>
          </a:xfrm>
          <a:solidFill>
            <a:srgbClr val="D9E7F5"/>
          </a:solidFill>
        </p:spPr>
        <p:txBody>
          <a:bodyPr>
            <a:normAutofit fontScale="92500" lnSpcReduction="10000"/>
          </a:bodyPr>
          <a:lstStyle/>
          <a:p>
            <a:pPr marL="0" indent="0">
              <a:buNone/>
            </a:pPr>
            <a:r>
              <a:rPr lang="en-US" sz="1300" b="1" dirty="0"/>
              <a:t>Cori KNL:</a:t>
            </a:r>
          </a:p>
          <a:p>
            <a:pPr marL="0" indent="0">
              <a:buNone/>
            </a:pPr>
            <a:r>
              <a:rPr lang="en-US" sz="1300" b="0" dirty="0"/>
              <a:t>#!/bin/bash -l</a:t>
            </a:r>
          </a:p>
          <a:p>
            <a:pPr marL="0" indent="0">
              <a:buNone/>
            </a:pPr>
            <a:r>
              <a:rPr lang="de-DE" sz="1300" b="0" dirty="0"/>
              <a:t>#SBATCH –N 1 </a:t>
            </a:r>
          </a:p>
          <a:p>
            <a:pPr marL="0" indent="0">
              <a:buNone/>
            </a:pPr>
            <a:r>
              <a:rPr lang="de-DE" sz="1300" dirty="0">
                <a:solidFill>
                  <a:srgbClr val="3B55EF"/>
                </a:solidFill>
              </a:rPr>
              <a:t>#SBATCH -C </a:t>
            </a:r>
            <a:r>
              <a:rPr lang="de-DE" sz="1300" dirty="0" err="1">
                <a:solidFill>
                  <a:srgbClr val="3B55EF"/>
                </a:solidFill>
              </a:rPr>
              <a:t>knl</a:t>
            </a:r>
            <a:endParaRPr lang="de-DE" sz="1300" b="0" dirty="0">
              <a:solidFill>
                <a:srgbClr val="3B55EF"/>
              </a:solidFill>
            </a:endParaRPr>
          </a:p>
          <a:p>
            <a:pPr marL="0" indent="0">
              <a:buNone/>
            </a:pPr>
            <a:r>
              <a:rPr lang="de-DE" sz="1300" b="0" dirty="0"/>
              <a:t>#SBATCH –</a:t>
            </a:r>
            <a:r>
              <a:rPr lang="de-DE" sz="1300" b="0" dirty="0" err="1"/>
              <a:t>q</a:t>
            </a:r>
            <a:r>
              <a:rPr lang="de-DE" sz="1300" b="0" dirty="0"/>
              <a:t> </a:t>
            </a:r>
            <a:r>
              <a:rPr lang="de-DE" sz="1300" b="0" dirty="0" err="1"/>
              <a:t>regular</a:t>
            </a:r>
            <a:endParaRPr lang="de-DE" sz="1300" b="0" dirty="0"/>
          </a:p>
          <a:p>
            <a:pPr marL="0" indent="0">
              <a:buNone/>
            </a:pPr>
            <a:r>
              <a:rPr lang="de-DE" sz="1300" b="0" dirty="0"/>
              <a:t>#SBATCH –t 6:00:00</a:t>
            </a:r>
          </a:p>
          <a:p>
            <a:pPr marL="0" indent="0">
              <a:buNone/>
            </a:pPr>
            <a:endParaRPr lang="de-DE" sz="1300" b="0" dirty="0"/>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/5.4.4-knl</a:t>
            </a:r>
            <a:endParaRPr lang="de-DE" sz="1300" b="0" dirty="0"/>
          </a:p>
          <a:p>
            <a:pPr marL="0" indent="0">
              <a:buNone/>
            </a:pPr>
            <a:r>
              <a:rPr lang="de-DE" sz="1300" b="0" dirty="0" err="1"/>
              <a:t>srun</a:t>
            </a:r>
            <a:r>
              <a:rPr lang="de-DE" sz="1300" b="0" dirty="0"/>
              <a:t> –n64 -c4 </a:t>
            </a:r>
            <a:r>
              <a:rPr lang="de-DE" sz="1300" dirty="0"/>
              <a:t>--</a:t>
            </a:r>
            <a:r>
              <a:rPr lang="de-DE" sz="1300" b="0" dirty="0" err="1"/>
              <a:t>cpu</a:t>
            </a:r>
            <a:r>
              <a:rPr lang="de-DE" sz="1300" b="0" dirty="0"/>
              <a:t>-bind=</a:t>
            </a:r>
            <a:r>
              <a:rPr lang="de-DE" sz="1300" b="0" dirty="0" err="1"/>
              <a:t>cores</a:t>
            </a:r>
            <a:r>
              <a:rPr lang="de-DE" sz="1300" b="0" dirty="0"/>
              <a:t> </a:t>
            </a:r>
            <a:r>
              <a:rPr lang="de-DE" sz="1300" b="0" dirty="0" err="1"/>
              <a:t>vasp_std</a:t>
            </a:r>
            <a:endParaRPr lang="de-DE" sz="1300" b="0" dirty="0"/>
          </a:p>
          <a:p>
            <a:pPr marL="0" indent="0">
              <a:buNone/>
            </a:pPr>
            <a:endParaRPr lang="de-DE" sz="1200" dirty="0"/>
          </a:p>
          <a:p>
            <a:pPr marL="0" indent="0">
              <a:buNone/>
            </a:pPr>
            <a:endParaRPr lang="de-DE" sz="750" b="0" dirty="0"/>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11</a:t>
            </a:fld>
            <a:r>
              <a:rPr lang="en-US" kern="1200" dirty="0">
                <a:latin typeface="Calibri"/>
                <a:ea typeface="+mn-ea"/>
                <a:cs typeface="+mn-cs"/>
              </a:rPr>
              <a:t> -</a:t>
            </a:r>
          </a:p>
        </p:txBody>
      </p:sp>
      <p:sp>
        <p:nvSpPr>
          <p:cNvPr id="59" name="Content Placeholder 2">
            <a:extLst>
              <a:ext uri="{FF2B5EF4-FFF2-40B4-BE49-F238E27FC236}">
                <a16:creationId xmlns:a16="http://schemas.microsoft.com/office/drawing/2014/main" id="{176C0AA9-4AEA-5F47-8FB2-40C5FB91FA54}"/>
              </a:ext>
            </a:extLst>
          </p:cNvPr>
          <p:cNvSpPr txBox="1">
            <a:spLocks/>
          </p:cNvSpPr>
          <p:nvPr/>
        </p:nvSpPr>
        <p:spPr>
          <a:xfrm>
            <a:off x="4727158" y="864671"/>
            <a:ext cx="3597374" cy="2005605"/>
          </a:xfrm>
          <a:prstGeom prst="rect">
            <a:avLst/>
          </a:prstGeom>
          <a:solidFill>
            <a:srgbClr val="D9E7F5"/>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200" b="1" dirty="0"/>
              <a:t>Cori Haswell:</a:t>
            </a:r>
          </a:p>
          <a:p>
            <a:pPr marL="0" indent="0">
              <a:buFont typeface="Arial"/>
              <a:buNone/>
            </a:pPr>
            <a:r>
              <a:rPr lang="en-US" sz="1200" dirty="0"/>
              <a:t>#!/bin/bash -l</a:t>
            </a:r>
          </a:p>
          <a:p>
            <a:pPr marL="0" indent="0">
              <a:buFont typeface="Arial"/>
              <a:buNone/>
            </a:pPr>
            <a:r>
              <a:rPr lang="de-DE" sz="1200" dirty="0"/>
              <a:t>#SBATCH –N 1 </a:t>
            </a:r>
          </a:p>
          <a:p>
            <a:pPr marL="0" indent="0">
              <a:buNone/>
            </a:pPr>
            <a:r>
              <a:rPr lang="de-DE" sz="1200" dirty="0">
                <a:solidFill>
                  <a:srgbClr val="3B55EF"/>
                </a:solidFill>
              </a:rPr>
              <a:t>#SBATCH -C </a:t>
            </a:r>
            <a:r>
              <a:rPr lang="de-DE" sz="1200" dirty="0" err="1">
                <a:solidFill>
                  <a:srgbClr val="3B55EF"/>
                </a:solidFill>
              </a:rPr>
              <a:t>haswell</a:t>
            </a:r>
            <a:endParaRPr lang="de-DE" sz="1200" dirty="0">
              <a:solidFill>
                <a:srgbClr val="3B55EF"/>
              </a:solidFill>
            </a:endParaRPr>
          </a:p>
          <a:p>
            <a:pPr marL="0" indent="0">
              <a:buFont typeface="Arial"/>
              <a:buNone/>
            </a:pPr>
            <a:r>
              <a:rPr lang="de-DE" sz="1200" dirty="0"/>
              <a:t>#SBATCH –</a:t>
            </a:r>
            <a:r>
              <a:rPr lang="de-DE" sz="1200" dirty="0" err="1"/>
              <a:t>q</a:t>
            </a:r>
            <a:r>
              <a:rPr lang="de-DE" sz="1200" dirty="0"/>
              <a:t> </a:t>
            </a:r>
            <a:r>
              <a:rPr lang="de-DE" sz="1200" dirty="0" err="1"/>
              <a:t>regular</a:t>
            </a:r>
            <a:endParaRPr lang="de-DE" sz="1200" dirty="0"/>
          </a:p>
          <a:p>
            <a:pPr marL="0" indent="0">
              <a:buFont typeface="Arial"/>
              <a:buNone/>
            </a:pPr>
            <a:r>
              <a:rPr lang="de-DE" sz="1200" dirty="0"/>
              <a:t>#SBATCH –t 6:00:00</a:t>
            </a:r>
          </a:p>
          <a:p>
            <a:pPr marL="0" indent="0">
              <a:buFont typeface="Arial"/>
              <a:buNone/>
            </a:pPr>
            <a:r>
              <a:rPr lang="de-DE" sz="1200" dirty="0"/>
              <a:t> </a:t>
            </a:r>
          </a:p>
          <a:p>
            <a:pPr marL="0" indent="0">
              <a:buFont typeface="Arial"/>
              <a:buNone/>
            </a:pPr>
            <a:r>
              <a:rPr lang="de-DE" sz="1200" dirty="0" err="1"/>
              <a:t>module</a:t>
            </a:r>
            <a:r>
              <a:rPr lang="de-DE" sz="1200" dirty="0"/>
              <a:t> </a:t>
            </a:r>
            <a:r>
              <a:rPr lang="de-DE" sz="1200" dirty="0" err="1"/>
              <a:t>load</a:t>
            </a:r>
            <a:r>
              <a:rPr lang="de-DE" sz="1200" dirty="0"/>
              <a:t> </a:t>
            </a:r>
            <a:r>
              <a:rPr lang="de-DE" sz="1200" dirty="0" err="1"/>
              <a:t>vasp</a:t>
            </a:r>
            <a:r>
              <a:rPr lang="de-DE" sz="1200" dirty="0"/>
              <a:t>/5.4.4-hsw</a:t>
            </a:r>
          </a:p>
          <a:p>
            <a:pPr marL="0" indent="0">
              <a:buFont typeface="Arial"/>
              <a:buNone/>
            </a:pPr>
            <a:r>
              <a:rPr lang="de-DE" sz="1200" dirty="0" err="1"/>
              <a:t>srun</a:t>
            </a:r>
            <a:r>
              <a:rPr lang="de-DE" sz="1200" dirty="0"/>
              <a:t> –n32 –c2 --</a:t>
            </a:r>
            <a:r>
              <a:rPr lang="de-DE" sz="1200" dirty="0" err="1"/>
              <a:t>cpu</a:t>
            </a:r>
            <a:r>
              <a:rPr lang="de-DE" sz="1200" dirty="0"/>
              <a:t>-bind=</a:t>
            </a:r>
            <a:r>
              <a:rPr lang="de-DE" sz="1200" dirty="0" err="1"/>
              <a:t>cores</a:t>
            </a:r>
            <a:r>
              <a:rPr lang="de-DE" sz="1200" dirty="0"/>
              <a:t> </a:t>
            </a:r>
            <a:r>
              <a:rPr lang="de-DE" sz="1200" dirty="0" err="1"/>
              <a:t>vasp_std</a:t>
            </a:r>
            <a:endParaRPr lang="de-DE" sz="1200" dirty="0"/>
          </a:p>
          <a:p>
            <a:pPr marL="0" indent="0">
              <a:buFont typeface="Arial"/>
              <a:buNone/>
            </a:pPr>
            <a:endParaRPr lang="de-DE" sz="750" dirty="0"/>
          </a:p>
        </p:txBody>
      </p:sp>
      <p:sp>
        <p:nvSpPr>
          <p:cNvPr id="13" name="Content Placeholder 2">
            <a:extLst>
              <a:ext uri="{FF2B5EF4-FFF2-40B4-BE49-F238E27FC236}">
                <a16:creationId xmlns:a16="http://schemas.microsoft.com/office/drawing/2014/main" id="{24194BD8-069E-6E45-894C-474BCECEF382}"/>
              </a:ext>
            </a:extLst>
          </p:cNvPr>
          <p:cNvSpPr txBox="1">
            <a:spLocks/>
          </p:cNvSpPr>
          <p:nvPr/>
        </p:nvSpPr>
        <p:spPr>
          <a:xfrm>
            <a:off x="721547" y="2959697"/>
            <a:ext cx="3597374" cy="2005605"/>
          </a:xfrm>
          <a:prstGeom prst="rect">
            <a:avLst/>
          </a:prstGeom>
          <a:solidFill>
            <a:srgbClr val="D9E7F5"/>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4</a:t>
            </a:r>
            <a:r>
              <a:rPr lang="de-DE" sz="1300" dirty="0"/>
              <a:t> </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/5.4.4-knl</a:t>
            </a:r>
          </a:p>
          <a:p>
            <a:pPr marL="0" indent="0">
              <a:buFont typeface="Arial"/>
              <a:buNone/>
            </a:pPr>
            <a:r>
              <a:rPr lang="de-DE" sz="1300" dirty="0" err="1"/>
              <a:t>srun</a:t>
            </a:r>
            <a:r>
              <a:rPr lang="de-DE" sz="1300" dirty="0"/>
              <a:t> –n</a:t>
            </a:r>
            <a:r>
              <a:rPr lang="de-DE" sz="1300" dirty="0">
                <a:solidFill>
                  <a:srgbClr val="FF0000"/>
                </a:solidFill>
              </a:rPr>
              <a:t>256</a:t>
            </a:r>
            <a:r>
              <a:rPr lang="de-DE" sz="1300" dirty="0"/>
              <a:t> -c4 --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a:p>
            <a:pPr marL="0" indent="0">
              <a:buFont typeface="Arial"/>
              <a:buNone/>
            </a:pPr>
            <a:endParaRPr lang="de-DE" sz="750" dirty="0"/>
          </a:p>
        </p:txBody>
      </p:sp>
      <p:sp>
        <p:nvSpPr>
          <p:cNvPr id="14" name="Content Placeholder 2">
            <a:extLst>
              <a:ext uri="{FF2B5EF4-FFF2-40B4-BE49-F238E27FC236}">
                <a16:creationId xmlns:a16="http://schemas.microsoft.com/office/drawing/2014/main" id="{801A36B8-D528-D449-8A45-E0ADA73CC54E}"/>
              </a:ext>
            </a:extLst>
          </p:cNvPr>
          <p:cNvSpPr txBox="1">
            <a:spLocks/>
          </p:cNvSpPr>
          <p:nvPr/>
        </p:nvSpPr>
        <p:spPr>
          <a:xfrm>
            <a:off x="4727158" y="2959697"/>
            <a:ext cx="3597374" cy="2005605"/>
          </a:xfrm>
          <a:prstGeom prst="rect">
            <a:avLst/>
          </a:prstGeom>
          <a:solidFill>
            <a:srgbClr val="D9E7F5"/>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200" b="1" dirty="0"/>
              <a:t>Cori Haswell:</a:t>
            </a:r>
          </a:p>
          <a:p>
            <a:pPr marL="0" indent="0">
              <a:buFont typeface="Arial"/>
              <a:buNone/>
            </a:pPr>
            <a:r>
              <a:rPr lang="en-US" sz="1200" dirty="0"/>
              <a:t>#!/bin/bash -l</a:t>
            </a:r>
          </a:p>
          <a:p>
            <a:pPr marL="0" indent="0">
              <a:buFont typeface="Arial"/>
              <a:buNone/>
            </a:pPr>
            <a:r>
              <a:rPr lang="de-DE" sz="1200" dirty="0"/>
              <a:t>#SBATCH –N </a:t>
            </a:r>
            <a:r>
              <a:rPr lang="de-DE" sz="1200" dirty="0">
                <a:solidFill>
                  <a:srgbClr val="FF0000"/>
                </a:solidFill>
              </a:rPr>
              <a:t>4</a:t>
            </a:r>
            <a:r>
              <a:rPr lang="de-DE" sz="1200" dirty="0"/>
              <a:t> </a:t>
            </a:r>
          </a:p>
          <a:p>
            <a:pPr marL="0" indent="0">
              <a:buNone/>
            </a:pPr>
            <a:r>
              <a:rPr lang="de-DE" sz="1200" dirty="0">
                <a:solidFill>
                  <a:srgbClr val="3B55EF"/>
                </a:solidFill>
              </a:rPr>
              <a:t>#SBATCH -C </a:t>
            </a:r>
            <a:r>
              <a:rPr lang="de-DE" sz="1200" dirty="0" err="1">
                <a:solidFill>
                  <a:srgbClr val="3B55EF"/>
                </a:solidFill>
              </a:rPr>
              <a:t>haswell</a:t>
            </a:r>
            <a:endParaRPr lang="de-DE" sz="1200" dirty="0">
              <a:solidFill>
                <a:srgbClr val="3B55EF"/>
              </a:solidFill>
            </a:endParaRPr>
          </a:p>
          <a:p>
            <a:pPr marL="0" indent="0">
              <a:buFont typeface="Arial"/>
              <a:buNone/>
            </a:pPr>
            <a:r>
              <a:rPr lang="de-DE" sz="1200" dirty="0"/>
              <a:t>#SBATCH –</a:t>
            </a:r>
            <a:r>
              <a:rPr lang="de-DE" sz="1200" dirty="0" err="1"/>
              <a:t>q</a:t>
            </a:r>
            <a:r>
              <a:rPr lang="de-DE" sz="1200" dirty="0"/>
              <a:t> </a:t>
            </a:r>
            <a:r>
              <a:rPr lang="de-DE" sz="1200" dirty="0" err="1"/>
              <a:t>regular</a:t>
            </a:r>
            <a:endParaRPr lang="de-DE" sz="1200" dirty="0"/>
          </a:p>
          <a:p>
            <a:pPr marL="0" indent="0">
              <a:buFont typeface="Arial"/>
              <a:buNone/>
            </a:pPr>
            <a:r>
              <a:rPr lang="de-DE" sz="1200" dirty="0"/>
              <a:t>#SBATCH –t 6:00:00</a:t>
            </a:r>
          </a:p>
          <a:p>
            <a:pPr marL="0" indent="0">
              <a:buFont typeface="Arial"/>
              <a:buNone/>
            </a:pPr>
            <a:r>
              <a:rPr lang="de-DE" sz="1200" dirty="0"/>
              <a:t> </a:t>
            </a:r>
          </a:p>
          <a:p>
            <a:pPr marL="0" indent="0">
              <a:buFont typeface="Arial"/>
              <a:buNone/>
            </a:pPr>
            <a:r>
              <a:rPr lang="de-DE" sz="1200" dirty="0" err="1"/>
              <a:t>module</a:t>
            </a:r>
            <a:r>
              <a:rPr lang="de-DE" sz="1200" dirty="0"/>
              <a:t> </a:t>
            </a:r>
            <a:r>
              <a:rPr lang="de-DE" sz="1200" dirty="0" err="1"/>
              <a:t>load</a:t>
            </a:r>
            <a:r>
              <a:rPr lang="de-DE" sz="1200" dirty="0"/>
              <a:t> </a:t>
            </a:r>
            <a:r>
              <a:rPr lang="de-DE" sz="1200" dirty="0" err="1"/>
              <a:t>vasp</a:t>
            </a:r>
            <a:r>
              <a:rPr lang="de-DE" sz="1200" dirty="0"/>
              <a:t>/5.4.4-hsw</a:t>
            </a:r>
          </a:p>
          <a:p>
            <a:pPr marL="0" indent="0">
              <a:buFont typeface="Arial"/>
              <a:buNone/>
            </a:pPr>
            <a:r>
              <a:rPr lang="de-DE" sz="1200" dirty="0" err="1"/>
              <a:t>srun</a:t>
            </a:r>
            <a:r>
              <a:rPr lang="de-DE" sz="1200" dirty="0"/>
              <a:t> –n</a:t>
            </a:r>
            <a:r>
              <a:rPr lang="de-DE" sz="1200" dirty="0">
                <a:solidFill>
                  <a:srgbClr val="FF0000"/>
                </a:solidFill>
              </a:rPr>
              <a:t>128</a:t>
            </a:r>
            <a:r>
              <a:rPr lang="de-DE" sz="1200" dirty="0"/>
              <a:t> –c2 --</a:t>
            </a:r>
            <a:r>
              <a:rPr lang="de-DE" sz="1200" dirty="0" err="1"/>
              <a:t>cpu</a:t>
            </a:r>
            <a:r>
              <a:rPr lang="de-DE" sz="1200" dirty="0"/>
              <a:t>-bind=</a:t>
            </a:r>
            <a:r>
              <a:rPr lang="de-DE" sz="1200" dirty="0" err="1"/>
              <a:t>cores</a:t>
            </a:r>
            <a:r>
              <a:rPr lang="de-DE" sz="1200" dirty="0"/>
              <a:t> </a:t>
            </a:r>
            <a:r>
              <a:rPr lang="de-DE" sz="1200" dirty="0" err="1"/>
              <a:t>vasp_std</a:t>
            </a:r>
            <a:endParaRPr lang="de-DE" sz="1200" dirty="0"/>
          </a:p>
          <a:p>
            <a:pPr marL="0" indent="0">
              <a:buFont typeface="Arial"/>
              <a:buNone/>
            </a:pPr>
            <a:endParaRPr lang="de-DE" sz="750" dirty="0"/>
          </a:p>
        </p:txBody>
      </p:sp>
      <p:sp>
        <p:nvSpPr>
          <p:cNvPr id="6" name="TextBox 5">
            <a:extLst>
              <a:ext uri="{FF2B5EF4-FFF2-40B4-BE49-F238E27FC236}">
                <a16:creationId xmlns:a16="http://schemas.microsoft.com/office/drawing/2014/main" id="{23D6FCAE-B9F3-014F-9370-E610E9F6FA09}"/>
              </a:ext>
            </a:extLst>
          </p:cNvPr>
          <p:cNvSpPr txBox="1"/>
          <p:nvPr/>
        </p:nvSpPr>
        <p:spPr>
          <a:xfrm>
            <a:off x="3398704" y="998226"/>
            <a:ext cx="848298" cy="307777"/>
          </a:xfrm>
          <a:prstGeom prst="rect">
            <a:avLst/>
          </a:prstGeom>
          <a:noFill/>
          <a:ln>
            <a:solidFill>
              <a:srgbClr val="0070C0"/>
            </a:solidFill>
          </a:ln>
        </p:spPr>
        <p:txBody>
          <a:bodyPr wrap="square" rtlCol="0">
            <a:spAutoFit/>
          </a:bodyPr>
          <a:lstStyle/>
          <a:p>
            <a:r>
              <a:rPr lang="en-US" dirty="0"/>
              <a:t>1 node</a:t>
            </a:r>
          </a:p>
        </p:txBody>
      </p:sp>
      <p:sp>
        <p:nvSpPr>
          <p:cNvPr id="17" name="TextBox 16">
            <a:extLst>
              <a:ext uri="{FF2B5EF4-FFF2-40B4-BE49-F238E27FC236}">
                <a16:creationId xmlns:a16="http://schemas.microsoft.com/office/drawing/2014/main" id="{B90D26D6-C846-9647-BE6B-B7AD49D4AFE2}"/>
              </a:ext>
            </a:extLst>
          </p:cNvPr>
          <p:cNvSpPr txBox="1"/>
          <p:nvPr/>
        </p:nvSpPr>
        <p:spPr>
          <a:xfrm>
            <a:off x="7395991" y="998226"/>
            <a:ext cx="844626" cy="307777"/>
          </a:xfrm>
          <a:prstGeom prst="rect">
            <a:avLst/>
          </a:prstGeom>
          <a:noFill/>
          <a:ln>
            <a:solidFill>
              <a:srgbClr val="0070C0"/>
            </a:solidFill>
          </a:ln>
        </p:spPr>
        <p:txBody>
          <a:bodyPr wrap="square" rtlCol="0">
            <a:spAutoFit/>
          </a:bodyPr>
          <a:lstStyle/>
          <a:p>
            <a:r>
              <a:rPr lang="en-US" dirty="0"/>
              <a:t>1 node</a:t>
            </a:r>
          </a:p>
        </p:txBody>
      </p:sp>
      <p:sp>
        <p:nvSpPr>
          <p:cNvPr id="18" name="TextBox 17">
            <a:extLst>
              <a:ext uri="{FF2B5EF4-FFF2-40B4-BE49-F238E27FC236}">
                <a16:creationId xmlns:a16="http://schemas.microsoft.com/office/drawing/2014/main" id="{E559055C-7FAA-D74C-A7AB-F846CFDF799F}"/>
              </a:ext>
            </a:extLst>
          </p:cNvPr>
          <p:cNvSpPr txBox="1"/>
          <p:nvPr/>
        </p:nvSpPr>
        <p:spPr>
          <a:xfrm>
            <a:off x="3309642" y="3135377"/>
            <a:ext cx="937360" cy="307777"/>
          </a:xfrm>
          <a:prstGeom prst="rect">
            <a:avLst/>
          </a:prstGeom>
          <a:noFill/>
          <a:ln>
            <a:solidFill>
              <a:srgbClr val="0070C0"/>
            </a:solidFill>
          </a:ln>
        </p:spPr>
        <p:txBody>
          <a:bodyPr wrap="square" rtlCol="0">
            <a:spAutoFit/>
          </a:bodyPr>
          <a:lstStyle/>
          <a:p>
            <a:r>
              <a:rPr lang="en-US" dirty="0"/>
              <a:t>4 nodes</a:t>
            </a:r>
          </a:p>
        </p:txBody>
      </p:sp>
      <p:sp>
        <p:nvSpPr>
          <p:cNvPr id="19" name="TextBox 18">
            <a:extLst>
              <a:ext uri="{FF2B5EF4-FFF2-40B4-BE49-F238E27FC236}">
                <a16:creationId xmlns:a16="http://schemas.microsoft.com/office/drawing/2014/main" id="{8FA828F6-6E1F-C441-90CE-945EE0F3EFBA}"/>
              </a:ext>
            </a:extLst>
          </p:cNvPr>
          <p:cNvSpPr txBox="1"/>
          <p:nvPr/>
        </p:nvSpPr>
        <p:spPr>
          <a:xfrm>
            <a:off x="7323292" y="3020717"/>
            <a:ext cx="917325" cy="307777"/>
          </a:xfrm>
          <a:prstGeom prst="rect">
            <a:avLst/>
          </a:prstGeom>
          <a:noFill/>
          <a:ln>
            <a:solidFill>
              <a:srgbClr val="0070C0"/>
            </a:solidFill>
          </a:ln>
        </p:spPr>
        <p:txBody>
          <a:bodyPr wrap="square" rtlCol="0">
            <a:spAutoFit/>
          </a:bodyPr>
          <a:lstStyle/>
          <a:p>
            <a:r>
              <a:rPr lang="en-US" dirty="0"/>
              <a:t>4 nodes</a:t>
            </a:r>
          </a:p>
        </p:txBody>
      </p:sp>
    </p:spTree>
    <p:extLst>
      <p:ext uri="{BB962C8B-B14F-4D97-AF65-F5344CB8AC3E}">
        <p14:creationId xmlns:p14="http://schemas.microsoft.com/office/powerpoint/2010/main" val="14889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job scripts to run hybrid MPI + OpenMP VASP jobs</a:t>
            </a:r>
            <a:endParaRPr lang="en-US" dirty="0">
              <a:solidFill>
                <a:srgbClr val="37586F"/>
              </a:solidFill>
            </a:endParaRPr>
          </a:p>
        </p:txBody>
      </p:sp>
      <p:sp>
        <p:nvSpPr>
          <p:cNvPr id="3" name="Content Placeholder 2"/>
          <p:cNvSpPr>
            <a:spLocks noGrp="1"/>
          </p:cNvSpPr>
          <p:nvPr>
            <p:ph type="body" idx="1"/>
          </p:nvPr>
        </p:nvSpPr>
        <p:spPr>
          <a:xfrm>
            <a:off x="560614" y="947020"/>
            <a:ext cx="3774979" cy="2468209"/>
          </a:xfrm>
          <a:solidFill>
            <a:srgbClr val="D9E7F5"/>
          </a:solidFill>
        </p:spPr>
        <p:txBody>
          <a:bodyPr>
            <a:normAutofit fontScale="92500" lnSpcReduction="20000"/>
          </a:bodyPr>
          <a:lstStyle/>
          <a:p>
            <a:pPr marL="0" indent="0">
              <a:buNone/>
            </a:pPr>
            <a:r>
              <a:rPr lang="en-US" sz="1300" b="1" dirty="0"/>
              <a:t>Cori KNL:</a:t>
            </a:r>
          </a:p>
          <a:p>
            <a:pPr marL="0" indent="0">
              <a:buNone/>
            </a:pPr>
            <a:r>
              <a:rPr lang="en-US" sz="1300" b="0" dirty="0"/>
              <a:t>#!/bin/bash -l</a:t>
            </a:r>
          </a:p>
          <a:p>
            <a:pPr marL="0" indent="0">
              <a:buNone/>
            </a:pPr>
            <a:r>
              <a:rPr lang="de-DE" sz="1300" b="0" dirty="0"/>
              <a:t>#SBATCH –N </a:t>
            </a:r>
            <a:r>
              <a:rPr lang="de-DE" sz="1300" dirty="0"/>
              <a:t>1</a:t>
            </a:r>
            <a:r>
              <a:rPr lang="de-DE" sz="1300" b="0" dirty="0"/>
              <a:t> </a:t>
            </a:r>
          </a:p>
          <a:p>
            <a:pPr marL="0" indent="0">
              <a:buNone/>
            </a:pPr>
            <a:r>
              <a:rPr lang="de-DE" sz="1300" b="0" dirty="0"/>
              <a:t>#SBATCH –</a:t>
            </a:r>
            <a:r>
              <a:rPr lang="de-DE" sz="1300" b="0" dirty="0" err="1"/>
              <a:t>q</a:t>
            </a:r>
            <a:r>
              <a:rPr lang="de-DE" sz="1300" b="0" dirty="0"/>
              <a:t> </a:t>
            </a:r>
            <a:r>
              <a:rPr lang="de-DE" sz="1300" b="0" dirty="0" err="1"/>
              <a:t>regular</a:t>
            </a:r>
            <a:endParaRPr lang="de-DE" sz="1300" b="0" dirty="0"/>
          </a:p>
          <a:p>
            <a:pPr marL="0" indent="0">
              <a:buNone/>
            </a:pPr>
            <a:r>
              <a:rPr lang="de-DE" sz="1300" b="0" dirty="0"/>
              <a:t>#SBATCH –t 6:00:00</a:t>
            </a:r>
          </a:p>
          <a:p>
            <a:pPr marL="0" indent="0">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None/>
            </a:pPr>
            <a:endParaRPr lang="de-DE" sz="1300" b="0" dirty="0"/>
          </a:p>
          <a:p>
            <a:pPr marL="0" indent="0">
              <a:buNone/>
            </a:pPr>
            <a:r>
              <a:rPr lang="de-DE" sz="1300" dirty="0" err="1">
                <a:solidFill>
                  <a:srgbClr val="FF0000"/>
                </a:solidFill>
              </a:rPr>
              <a:t>module</a:t>
            </a:r>
            <a:r>
              <a:rPr lang="de-DE" sz="1300" dirty="0">
                <a:solidFill>
                  <a:srgbClr val="FF0000"/>
                </a:solidFill>
              </a:rPr>
              <a:t> </a:t>
            </a:r>
            <a:r>
              <a:rPr lang="de-DE" sz="1300" dirty="0" err="1">
                <a:solidFill>
                  <a:srgbClr val="FF0000"/>
                </a:solidFill>
              </a:rPr>
              <a:t>load</a:t>
            </a:r>
            <a:r>
              <a:rPr lang="de-DE" sz="1300" dirty="0">
                <a:solidFill>
                  <a:srgbClr val="FF0000"/>
                </a:solidFill>
              </a:rPr>
              <a:t> </a:t>
            </a:r>
            <a:r>
              <a:rPr lang="de-DE" sz="1300" dirty="0" err="1">
                <a:solidFill>
                  <a:srgbClr val="FF0000"/>
                </a:solidFill>
              </a:rPr>
              <a:t>vasp</a:t>
            </a:r>
            <a:r>
              <a:rPr lang="de-DE" sz="1300" dirty="0">
                <a:solidFill>
                  <a:srgbClr val="FF0000"/>
                </a:solidFill>
              </a:rPr>
              <a:t>/20181030-knl</a:t>
            </a:r>
            <a:endParaRPr lang="de-DE" sz="1300" b="0" dirty="0">
              <a:solidFill>
                <a:srgbClr val="FF0000"/>
              </a:solidFill>
            </a:endParaRPr>
          </a:p>
          <a:p>
            <a:pPr marL="0" indent="0">
              <a:buNone/>
            </a:pPr>
            <a:r>
              <a:rPr lang="de-DE" sz="1300" b="0" dirty="0" err="1">
                <a:solidFill>
                  <a:srgbClr val="FF0000"/>
                </a:solidFill>
              </a:rPr>
              <a:t>export</a:t>
            </a:r>
            <a:r>
              <a:rPr lang="de-DE" sz="1300" b="0" dirty="0">
                <a:solidFill>
                  <a:srgbClr val="FF0000"/>
                </a:solidFill>
              </a:rPr>
              <a:t> OMP_NUM_THREADS=4</a:t>
            </a:r>
          </a:p>
          <a:p>
            <a:pPr marL="0" indent="0">
              <a:buNone/>
            </a:pPr>
            <a:endParaRPr lang="de-DE" sz="1300" b="0" dirty="0"/>
          </a:p>
          <a:p>
            <a:pPr marL="0" indent="0">
              <a:buNone/>
            </a:pPr>
            <a:r>
              <a:rPr lang="de-DE" sz="1300" b="0" dirty="0"/>
              <a:t># </a:t>
            </a:r>
            <a:r>
              <a:rPr lang="de-DE" sz="1300" b="0" dirty="0" err="1"/>
              <a:t>launching</a:t>
            </a:r>
            <a:r>
              <a:rPr lang="de-DE" sz="1300" b="0" dirty="0"/>
              <a:t> 1 </a:t>
            </a:r>
            <a:r>
              <a:rPr lang="de-DE" sz="1300" b="0" dirty="0" err="1"/>
              <a:t>task</a:t>
            </a:r>
            <a:r>
              <a:rPr lang="de-DE" sz="1300" b="0" dirty="0"/>
              <a:t> </a:t>
            </a:r>
            <a:r>
              <a:rPr lang="de-DE" sz="1300" b="0" dirty="0" err="1"/>
              <a:t>every</a:t>
            </a:r>
            <a:r>
              <a:rPr lang="de-DE" sz="1300" b="0" dirty="0"/>
              <a:t> 4 </a:t>
            </a:r>
            <a:r>
              <a:rPr lang="de-DE" sz="1300" b="0" dirty="0" err="1"/>
              <a:t>cores</a:t>
            </a:r>
            <a:r>
              <a:rPr lang="de-DE" sz="1300" b="0" dirty="0"/>
              <a:t> (16 CPUs)</a:t>
            </a:r>
          </a:p>
          <a:p>
            <a:pPr marL="0" indent="0">
              <a:buNone/>
            </a:pPr>
            <a:r>
              <a:rPr lang="de-DE" sz="1300" b="0" dirty="0" err="1"/>
              <a:t>srun</a:t>
            </a:r>
            <a:r>
              <a:rPr lang="de-DE" sz="1300" b="0" dirty="0"/>
              <a:t> </a:t>
            </a:r>
            <a:r>
              <a:rPr lang="de-DE" sz="1300" b="0" dirty="0">
                <a:solidFill>
                  <a:srgbClr val="FF0000"/>
                </a:solidFill>
              </a:rPr>
              <a:t>–n16 –c16 </a:t>
            </a:r>
            <a:r>
              <a:rPr lang="de-DE" sz="1300" dirty="0">
                <a:solidFill>
                  <a:srgbClr val="FF0000"/>
                </a:solidFill>
              </a:rPr>
              <a:t>--</a:t>
            </a:r>
            <a:r>
              <a:rPr lang="de-DE" sz="1300" b="0" dirty="0" err="1">
                <a:solidFill>
                  <a:srgbClr val="FF0000"/>
                </a:solidFill>
              </a:rPr>
              <a:t>cpu</a:t>
            </a:r>
            <a:r>
              <a:rPr lang="de-DE" sz="1300" b="0" dirty="0">
                <a:solidFill>
                  <a:srgbClr val="FF0000"/>
                </a:solidFill>
              </a:rPr>
              <a:t>-bind=</a:t>
            </a:r>
            <a:r>
              <a:rPr lang="de-DE" sz="1300" b="0" dirty="0" err="1">
                <a:solidFill>
                  <a:srgbClr val="FF0000"/>
                </a:solidFill>
              </a:rPr>
              <a:t>cores</a:t>
            </a:r>
            <a:r>
              <a:rPr lang="de-DE" sz="1300" b="0" dirty="0">
                <a:solidFill>
                  <a:srgbClr val="FF0000"/>
                </a:solidFill>
              </a:rPr>
              <a:t> </a:t>
            </a:r>
            <a:r>
              <a:rPr lang="de-DE" sz="1300" b="0" dirty="0" err="1"/>
              <a:t>vasp_std</a:t>
            </a:r>
            <a:endParaRPr lang="de-DE" sz="1300" b="0" dirty="0"/>
          </a:p>
          <a:p>
            <a:pPr marL="0" indent="0">
              <a:buNone/>
            </a:pPr>
            <a:endParaRPr lang="de-DE" sz="750" b="0" dirty="0"/>
          </a:p>
          <a:p>
            <a:pPr marL="0" indent="0">
              <a:buNone/>
            </a:pPr>
            <a:endParaRPr lang="en-US" sz="1200" b="0" dirty="0"/>
          </a:p>
          <a:p>
            <a:pPr marL="0" indent="0">
              <a:buNone/>
            </a:pPr>
            <a:endParaRPr lang="de-DE" sz="1200" dirty="0"/>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12</a:t>
            </a:fld>
            <a:r>
              <a:rPr lang="en-US" kern="1200" dirty="0">
                <a:latin typeface="Calibri"/>
                <a:ea typeface="+mn-ea"/>
                <a:cs typeface="+mn-cs"/>
              </a:rPr>
              <a:t> -</a:t>
            </a:r>
          </a:p>
        </p:txBody>
      </p:sp>
      <p:sp>
        <p:nvSpPr>
          <p:cNvPr id="73" name="Content Placeholder 2">
            <a:extLst>
              <a:ext uri="{FF2B5EF4-FFF2-40B4-BE49-F238E27FC236}">
                <a16:creationId xmlns:a16="http://schemas.microsoft.com/office/drawing/2014/main" id="{EECC99AB-E33A-0B45-9516-DBC2258C10FB}"/>
              </a:ext>
            </a:extLst>
          </p:cNvPr>
          <p:cNvSpPr txBox="1">
            <a:spLocks/>
          </p:cNvSpPr>
          <p:nvPr/>
        </p:nvSpPr>
        <p:spPr>
          <a:xfrm>
            <a:off x="4621078" y="947020"/>
            <a:ext cx="3851380" cy="2468209"/>
          </a:xfrm>
          <a:prstGeom prst="rect">
            <a:avLst/>
          </a:prstGeom>
          <a:solidFill>
            <a:srgbClr val="D9E7F5"/>
          </a:solid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solidFill>
                  <a:srgbClr val="FF0000"/>
                </a:solidFill>
              </a:rPr>
              <a:t>module</a:t>
            </a:r>
            <a:r>
              <a:rPr lang="de-DE" sz="1300" dirty="0">
                <a:solidFill>
                  <a:srgbClr val="FF0000"/>
                </a:solidFill>
              </a:rPr>
              <a:t> </a:t>
            </a:r>
            <a:r>
              <a:rPr lang="de-DE" sz="1300" dirty="0" err="1">
                <a:solidFill>
                  <a:srgbClr val="FF0000"/>
                </a:solidFill>
              </a:rPr>
              <a:t>load</a:t>
            </a:r>
            <a:r>
              <a:rPr lang="de-DE" sz="1300" dirty="0">
                <a:solidFill>
                  <a:srgbClr val="FF0000"/>
                </a:solidFill>
              </a:rPr>
              <a:t> </a:t>
            </a:r>
            <a:r>
              <a:rPr lang="de-DE" sz="1300" dirty="0" err="1">
                <a:solidFill>
                  <a:srgbClr val="FF0000"/>
                </a:solidFill>
              </a:rPr>
              <a:t>vasp</a:t>
            </a:r>
            <a:r>
              <a:rPr lang="de-DE" sz="1300" dirty="0">
                <a:solidFill>
                  <a:srgbClr val="FF0000"/>
                </a:solidFill>
              </a:rPr>
              <a:t>/20181030-hsw</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(8 CPUs)</a:t>
            </a:r>
          </a:p>
          <a:p>
            <a:pPr marL="0" indent="0">
              <a:buFont typeface="Arial"/>
              <a:buNone/>
            </a:pPr>
            <a:r>
              <a:rPr lang="de-DE" sz="1300" dirty="0" err="1"/>
              <a:t>srun</a:t>
            </a:r>
            <a:r>
              <a:rPr lang="de-DE" sz="1300" dirty="0"/>
              <a:t> </a:t>
            </a:r>
            <a:r>
              <a:rPr lang="de-DE" sz="1300" dirty="0">
                <a:solidFill>
                  <a:srgbClr val="FF0000"/>
                </a:solidFill>
              </a:rPr>
              <a:t>–n8 –c8 --</a:t>
            </a:r>
            <a:r>
              <a:rPr lang="de-DE" sz="1300" dirty="0" err="1">
                <a:solidFill>
                  <a:srgbClr val="FF0000"/>
                </a:solidFill>
              </a:rPr>
              <a:t>cpu</a:t>
            </a:r>
            <a:r>
              <a:rPr lang="de-DE" sz="1300" dirty="0">
                <a:solidFill>
                  <a:srgbClr val="FF0000"/>
                </a:solidFill>
              </a:rPr>
              <a:t>-bind=</a:t>
            </a:r>
            <a:r>
              <a:rPr lang="de-DE" sz="1300" dirty="0" err="1">
                <a:solidFill>
                  <a:srgbClr val="FF0000"/>
                </a:solidFill>
              </a:rPr>
              <a:t>cores</a:t>
            </a:r>
            <a:r>
              <a:rPr lang="de-DE" sz="1300" dirty="0">
                <a:solidFill>
                  <a:srgbClr val="FF0000"/>
                </a:solidFill>
              </a:rPr>
              <a:t> </a:t>
            </a:r>
            <a:r>
              <a:rPr lang="de-DE" sz="1300" dirty="0" err="1"/>
              <a:t>vasp_std</a:t>
            </a:r>
            <a:endParaRPr lang="de-DE" sz="1300" dirty="0"/>
          </a:p>
          <a:p>
            <a:pPr marL="0" indent="0">
              <a:buFont typeface="Arial"/>
              <a:buNone/>
            </a:pPr>
            <a:endParaRPr lang="de-DE" sz="1200" dirty="0"/>
          </a:p>
        </p:txBody>
      </p:sp>
      <p:sp>
        <p:nvSpPr>
          <p:cNvPr id="10" name="Content Placeholder 2">
            <a:extLst>
              <a:ext uri="{FF2B5EF4-FFF2-40B4-BE49-F238E27FC236}">
                <a16:creationId xmlns:a16="http://schemas.microsoft.com/office/drawing/2014/main" id="{83F75541-CC1B-5149-B75F-521D64C2E038}"/>
              </a:ext>
            </a:extLst>
          </p:cNvPr>
          <p:cNvSpPr txBox="1">
            <a:spLocks/>
          </p:cNvSpPr>
          <p:nvPr/>
        </p:nvSpPr>
        <p:spPr>
          <a:xfrm>
            <a:off x="427209" y="3415229"/>
            <a:ext cx="8357128" cy="1437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buFont typeface="Arial" panose="020B0604020202020204" pitchFamily="34" charset="0"/>
              <a:buChar char="•"/>
            </a:pPr>
            <a:r>
              <a:rPr lang="en-US" sz="1400" dirty="0"/>
              <a:t>Use the </a:t>
            </a:r>
            <a:r>
              <a:rPr lang="en-US" sz="1400" dirty="0">
                <a:solidFill>
                  <a:schemeClr val="tx1"/>
                </a:solidFill>
              </a:rPr>
              <a:t>“–c &lt;#CPUs&gt;” option</a:t>
            </a:r>
            <a:r>
              <a:rPr lang="en-US" sz="1400" dirty="0">
                <a:solidFill>
                  <a:srgbClr val="FF0000"/>
                </a:solidFill>
              </a:rPr>
              <a:t> </a:t>
            </a:r>
            <a:r>
              <a:rPr lang="en-US" sz="1400" dirty="0"/>
              <a:t>to spread processes evenly over the CPUs on the node</a:t>
            </a:r>
          </a:p>
          <a:p>
            <a:pPr marL="285750" indent="-285750">
              <a:buFont typeface="Arial" panose="020B0604020202020204" pitchFamily="34" charset="0"/>
              <a:buChar char="•"/>
            </a:pPr>
            <a:r>
              <a:rPr lang="en-US" sz="1400" dirty="0"/>
              <a:t>Use the </a:t>
            </a:r>
            <a:r>
              <a:rPr lang="en-US" sz="1400" dirty="0">
                <a:solidFill>
                  <a:schemeClr val="tx1"/>
                </a:solidFill>
              </a:rPr>
              <a:t>“–</a:t>
            </a:r>
            <a:r>
              <a:rPr lang="en-US" sz="1400" dirty="0" err="1">
                <a:solidFill>
                  <a:schemeClr val="tx1"/>
                </a:solidFill>
              </a:rPr>
              <a:t>cpu</a:t>
            </a:r>
            <a:r>
              <a:rPr lang="en-US" sz="1400" dirty="0">
                <a:solidFill>
                  <a:schemeClr val="tx1"/>
                </a:solidFill>
              </a:rPr>
              <a:t>-bind=cores” option </a:t>
            </a:r>
            <a:r>
              <a:rPr lang="en-US" sz="1400" dirty="0"/>
              <a:t>to pin the processes to the cores </a:t>
            </a:r>
          </a:p>
          <a:p>
            <a:pPr marL="285750" indent="-285750">
              <a:buFont typeface="Arial" panose="020B0604020202020204" pitchFamily="34" charset="0"/>
              <a:buChar char="•"/>
            </a:pPr>
            <a:r>
              <a:rPr lang="en-US" sz="1400" dirty="0"/>
              <a:t>Use OMP environment variables, “</a:t>
            </a:r>
            <a:r>
              <a:rPr lang="de-DE" sz="1400" dirty="0"/>
              <a:t>OMP_PROC_BIND</a:t>
            </a:r>
            <a:r>
              <a:rPr lang="en-US" sz="1400" dirty="0">
                <a:solidFill>
                  <a:schemeClr val="tx1"/>
                </a:solidFill>
              </a:rPr>
              <a:t>”</a:t>
            </a:r>
            <a:r>
              <a:rPr lang="de-DE" sz="1400" dirty="0"/>
              <a:t> </a:t>
            </a:r>
            <a:r>
              <a:rPr lang="de-DE" sz="1400" dirty="0" err="1"/>
              <a:t>and</a:t>
            </a:r>
            <a:r>
              <a:rPr lang="de-DE" sz="1400" dirty="0"/>
              <a:t> </a:t>
            </a:r>
            <a:r>
              <a:rPr lang="en-US" sz="1400" dirty="0">
                <a:solidFill>
                  <a:schemeClr val="tx1"/>
                </a:solidFill>
              </a:rPr>
              <a:t>“</a:t>
            </a:r>
            <a:r>
              <a:rPr lang="de-DE" sz="1400" dirty="0"/>
              <a:t>OMP_PLACES</a:t>
            </a:r>
            <a:r>
              <a:rPr lang="en-US" sz="1400" dirty="0">
                <a:solidFill>
                  <a:schemeClr val="tx1"/>
                </a:solidFill>
              </a:rPr>
              <a:t>”</a:t>
            </a:r>
            <a:r>
              <a:rPr lang="de-DE" sz="1400" dirty="0"/>
              <a:t>, </a:t>
            </a:r>
            <a:r>
              <a:rPr lang="en-US" sz="1400" dirty="0"/>
              <a:t>to fine control the thread affinity </a:t>
            </a:r>
            <a:r>
              <a:rPr lang="en-US" sz="1200" dirty="0"/>
              <a:t>(not shown in the job script above, but they are set inside the hybrid </a:t>
            </a:r>
            <a:r>
              <a:rPr lang="en-US" sz="1200" dirty="0" err="1"/>
              <a:t>vasp</a:t>
            </a:r>
            <a:r>
              <a:rPr lang="en-US" sz="1200" dirty="0"/>
              <a:t> modules)</a:t>
            </a:r>
          </a:p>
          <a:p>
            <a:pPr marL="285750" indent="-285750">
              <a:buFont typeface="Arial" panose="020B0604020202020204" pitchFamily="34" charset="0"/>
              <a:buChar char="•"/>
            </a:pPr>
            <a:r>
              <a:rPr lang="en-US" sz="1400" dirty="0"/>
              <a:t>In the KNL example above, 64 cores (256 CPUs) out of 68 cores (272 CPUs) are used</a:t>
            </a:r>
            <a:endParaRPr lang="de-DE" sz="1400" dirty="0"/>
          </a:p>
        </p:txBody>
      </p:sp>
    </p:spTree>
    <p:extLst>
      <p:ext uri="{BB962C8B-B14F-4D97-AF65-F5344CB8AC3E}">
        <p14:creationId xmlns:p14="http://schemas.microsoft.com/office/powerpoint/2010/main" val="160129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job scripts to run hybrid MPI + OpenMP VASP Jobs</a:t>
            </a:r>
            <a:endParaRPr lang="en-US" dirty="0">
              <a:solidFill>
                <a:srgbClr val="37586F"/>
              </a:solidFill>
            </a:endParaRPr>
          </a:p>
        </p:txBody>
      </p:sp>
      <p:sp>
        <p:nvSpPr>
          <p:cNvPr id="3" name="Content Placeholder 2"/>
          <p:cNvSpPr>
            <a:spLocks noGrp="1"/>
          </p:cNvSpPr>
          <p:nvPr>
            <p:ph type="body" idx="1"/>
          </p:nvPr>
        </p:nvSpPr>
        <p:spPr>
          <a:xfrm>
            <a:off x="560614" y="947021"/>
            <a:ext cx="3471559" cy="1944908"/>
          </a:xfrm>
          <a:solidFill>
            <a:srgbClr val="D9E7F5"/>
          </a:solidFill>
        </p:spPr>
        <p:txBody>
          <a:bodyPr>
            <a:normAutofit fontScale="77500" lnSpcReduction="20000"/>
          </a:bodyPr>
          <a:lstStyle/>
          <a:p>
            <a:pPr marL="0" indent="0">
              <a:buNone/>
            </a:pPr>
            <a:r>
              <a:rPr lang="en-US" sz="1300" b="1" dirty="0"/>
              <a:t>Cori KNL:</a:t>
            </a:r>
          </a:p>
          <a:p>
            <a:pPr marL="0" indent="0">
              <a:buNone/>
            </a:pPr>
            <a:r>
              <a:rPr lang="en-US" sz="1300" b="0" dirty="0"/>
              <a:t>#!/bin/bash -l</a:t>
            </a:r>
          </a:p>
          <a:p>
            <a:pPr marL="0" indent="0">
              <a:buNone/>
            </a:pPr>
            <a:r>
              <a:rPr lang="de-DE" sz="1300" b="0" dirty="0"/>
              <a:t>#SBATCH –N </a:t>
            </a:r>
            <a:r>
              <a:rPr lang="de-DE" sz="1300" dirty="0"/>
              <a:t>1</a:t>
            </a:r>
            <a:r>
              <a:rPr lang="de-DE" sz="1300" b="0" dirty="0"/>
              <a:t> </a:t>
            </a:r>
          </a:p>
          <a:p>
            <a:pPr marL="0" indent="0">
              <a:buNone/>
            </a:pPr>
            <a:r>
              <a:rPr lang="de-DE" sz="1300" b="0" dirty="0"/>
              <a:t>#SBATCH –</a:t>
            </a:r>
            <a:r>
              <a:rPr lang="de-DE" sz="1300" b="0" dirty="0" err="1"/>
              <a:t>q</a:t>
            </a:r>
            <a:r>
              <a:rPr lang="de-DE" sz="1300" b="0" dirty="0"/>
              <a:t> </a:t>
            </a:r>
            <a:r>
              <a:rPr lang="de-DE" sz="1300" b="0" dirty="0" err="1"/>
              <a:t>regular</a:t>
            </a:r>
            <a:endParaRPr lang="de-DE" sz="1300" b="0" dirty="0"/>
          </a:p>
          <a:p>
            <a:pPr marL="0" indent="0">
              <a:buNone/>
            </a:pPr>
            <a:r>
              <a:rPr lang="de-DE" sz="1300" b="0" dirty="0"/>
              <a:t>#SBATCH –t 6:00:00</a:t>
            </a:r>
          </a:p>
          <a:p>
            <a:pPr marL="0" indent="0">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None/>
            </a:pPr>
            <a:endParaRPr lang="de-DE" sz="1300" b="0" dirty="0"/>
          </a:p>
          <a:p>
            <a:pPr marL="0" indent="0">
              <a:buNone/>
            </a:pPr>
            <a:r>
              <a:rPr lang="de-DE" sz="1300" dirty="0" err="1">
                <a:solidFill>
                  <a:schemeClr val="bg2"/>
                </a:solidFill>
              </a:rPr>
              <a:t>module</a:t>
            </a:r>
            <a:r>
              <a:rPr lang="de-DE" sz="1300" dirty="0">
                <a:solidFill>
                  <a:schemeClr val="bg2"/>
                </a:solidFill>
              </a:rPr>
              <a:t> </a:t>
            </a:r>
            <a:r>
              <a:rPr lang="de-DE" sz="1300" dirty="0" err="1">
                <a:solidFill>
                  <a:schemeClr val="bg2"/>
                </a:solidFill>
              </a:rPr>
              <a:t>load</a:t>
            </a:r>
            <a:r>
              <a:rPr lang="de-DE" sz="1300" dirty="0">
                <a:solidFill>
                  <a:schemeClr val="bg2"/>
                </a:solidFill>
              </a:rPr>
              <a:t> </a:t>
            </a:r>
            <a:r>
              <a:rPr lang="de-DE" sz="1300" dirty="0" err="1">
                <a:solidFill>
                  <a:schemeClr val="bg2"/>
                </a:solidFill>
              </a:rPr>
              <a:t>vasp</a:t>
            </a:r>
            <a:r>
              <a:rPr lang="de-DE" sz="1300" dirty="0">
                <a:solidFill>
                  <a:schemeClr val="bg2"/>
                </a:solidFill>
              </a:rPr>
              <a:t>/20181030-knl</a:t>
            </a:r>
            <a:endParaRPr lang="de-DE" sz="1300" b="0" dirty="0">
              <a:solidFill>
                <a:schemeClr val="bg2"/>
              </a:solidFill>
            </a:endParaRPr>
          </a:p>
          <a:p>
            <a:pPr marL="0" indent="0">
              <a:buNone/>
            </a:pPr>
            <a:r>
              <a:rPr lang="de-DE" sz="1300" b="0" dirty="0" err="1">
                <a:solidFill>
                  <a:srgbClr val="FF0000"/>
                </a:solidFill>
              </a:rPr>
              <a:t>export</a:t>
            </a:r>
            <a:r>
              <a:rPr lang="de-DE" sz="1300" b="0" dirty="0">
                <a:solidFill>
                  <a:srgbClr val="FF0000"/>
                </a:solidFill>
              </a:rPr>
              <a:t> OMP_NUM_THREADS=4</a:t>
            </a:r>
          </a:p>
          <a:p>
            <a:pPr marL="0" indent="0">
              <a:buNone/>
            </a:pPr>
            <a:endParaRPr lang="de-DE" sz="1300" b="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(16 CPUs)</a:t>
            </a:r>
          </a:p>
          <a:p>
            <a:pPr marL="0" indent="0">
              <a:buNone/>
            </a:pPr>
            <a:r>
              <a:rPr lang="de-DE" sz="1300" b="0" dirty="0" err="1"/>
              <a:t>srun</a:t>
            </a:r>
            <a:r>
              <a:rPr lang="de-DE" sz="1300" b="0" dirty="0"/>
              <a:t> –n16 –c16 </a:t>
            </a:r>
            <a:r>
              <a:rPr lang="de-DE" sz="1300" dirty="0"/>
              <a:t>--</a:t>
            </a:r>
            <a:r>
              <a:rPr lang="de-DE" sz="1300" b="0" dirty="0" err="1"/>
              <a:t>cpu</a:t>
            </a:r>
            <a:r>
              <a:rPr lang="de-DE" sz="1300" b="0" dirty="0"/>
              <a:t>-bind=</a:t>
            </a:r>
            <a:r>
              <a:rPr lang="de-DE" sz="1300" b="0" dirty="0" err="1"/>
              <a:t>cores</a:t>
            </a:r>
            <a:r>
              <a:rPr lang="de-DE" sz="1300" b="0" dirty="0"/>
              <a:t> </a:t>
            </a:r>
            <a:r>
              <a:rPr lang="de-DE" sz="1300" b="0" dirty="0" err="1"/>
              <a:t>vasp_std</a:t>
            </a:r>
            <a:endParaRPr lang="de-DE" sz="1300" b="0" dirty="0"/>
          </a:p>
          <a:p>
            <a:pPr marL="0" indent="0">
              <a:buNone/>
            </a:pPr>
            <a:endParaRPr lang="de-DE" sz="750" b="0" dirty="0"/>
          </a:p>
          <a:p>
            <a:pPr marL="0" indent="0">
              <a:buNone/>
            </a:pPr>
            <a:endParaRPr lang="en-US" sz="1200" b="0" dirty="0"/>
          </a:p>
          <a:p>
            <a:pPr marL="0" indent="0">
              <a:buNone/>
            </a:pPr>
            <a:endParaRPr lang="de-DE" sz="1200" dirty="0"/>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13</a:t>
            </a:fld>
            <a:r>
              <a:rPr lang="en-US" kern="1200" dirty="0">
                <a:latin typeface="Calibri"/>
                <a:ea typeface="+mn-ea"/>
                <a:cs typeface="+mn-cs"/>
              </a:rPr>
              <a:t> -</a:t>
            </a:r>
          </a:p>
        </p:txBody>
      </p:sp>
      <p:sp>
        <p:nvSpPr>
          <p:cNvPr id="73" name="Content Placeholder 2">
            <a:extLst>
              <a:ext uri="{FF2B5EF4-FFF2-40B4-BE49-F238E27FC236}">
                <a16:creationId xmlns:a16="http://schemas.microsoft.com/office/drawing/2014/main" id="{EECC99AB-E33A-0B45-9516-DBC2258C10FB}"/>
              </a:ext>
            </a:extLst>
          </p:cNvPr>
          <p:cNvSpPr txBox="1">
            <a:spLocks/>
          </p:cNvSpPr>
          <p:nvPr/>
        </p:nvSpPr>
        <p:spPr>
          <a:xfrm>
            <a:off x="4621078" y="947020"/>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(8 CPUs)</a:t>
            </a:r>
          </a:p>
          <a:p>
            <a:pPr marL="0" indent="0">
              <a:buFont typeface="Arial"/>
              <a:buNone/>
            </a:pPr>
            <a:r>
              <a:rPr lang="de-DE" sz="1300" dirty="0" err="1"/>
              <a:t>srun</a:t>
            </a:r>
            <a:r>
              <a:rPr lang="de-DE" sz="1300" dirty="0"/>
              <a:t> –n8 –c8 --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7" name="Content Placeholder 2">
            <a:extLst>
              <a:ext uri="{FF2B5EF4-FFF2-40B4-BE49-F238E27FC236}">
                <a16:creationId xmlns:a16="http://schemas.microsoft.com/office/drawing/2014/main" id="{4D0DB1E6-9A19-014F-9F29-E982FA813C34}"/>
              </a:ext>
            </a:extLst>
          </p:cNvPr>
          <p:cNvSpPr txBox="1">
            <a:spLocks/>
          </p:cNvSpPr>
          <p:nvPr/>
        </p:nvSpPr>
        <p:spPr>
          <a:xfrm>
            <a:off x="560614" y="2977797"/>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2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(16 CPUs)</a:t>
            </a:r>
          </a:p>
          <a:p>
            <a:pPr marL="0" indent="0">
              <a:buFont typeface="Arial"/>
              <a:buNone/>
            </a:pPr>
            <a:r>
              <a:rPr lang="de-DE" sz="1300" dirty="0" err="1"/>
              <a:t>srun</a:t>
            </a:r>
            <a:r>
              <a:rPr lang="de-DE" sz="1300" dirty="0"/>
              <a:t> –n</a:t>
            </a:r>
            <a:r>
              <a:rPr lang="de-DE" sz="1300" dirty="0">
                <a:solidFill>
                  <a:srgbClr val="FF0000"/>
                </a:solidFill>
              </a:rPr>
              <a:t>32</a:t>
            </a:r>
            <a:r>
              <a:rPr lang="de-DE" sz="1300" dirty="0"/>
              <a:t> –c16 --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8" name="Content Placeholder 2">
            <a:extLst>
              <a:ext uri="{FF2B5EF4-FFF2-40B4-BE49-F238E27FC236}">
                <a16:creationId xmlns:a16="http://schemas.microsoft.com/office/drawing/2014/main" id="{4F6D8A24-089D-CB46-814D-CBAE0BA14797}"/>
              </a:ext>
            </a:extLst>
          </p:cNvPr>
          <p:cNvSpPr txBox="1">
            <a:spLocks/>
          </p:cNvSpPr>
          <p:nvPr/>
        </p:nvSpPr>
        <p:spPr>
          <a:xfrm>
            <a:off x="4621078" y="2977796"/>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2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(8 CPUs)</a:t>
            </a:r>
          </a:p>
          <a:p>
            <a:pPr marL="0" indent="0">
              <a:buFont typeface="Arial"/>
              <a:buNone/>
            </a:pPr>
            <a:r>
              <a:rPr lang="de-DE" sz="1300" dirty="0" err="1"/>
              <a:t>srun</a:t>
            </a:r>
            <a:r>
              <a:rPr lang="de-DE" sz="1300" dirty="0"/>
              <a:t> –n</a:t>
            </a:r>
            <a:r>
              <a:rPr lang="de-DE" sz="1300" dirty="0">
                <a:solidFill>
                  <a:srgbClr val="FF0000"/>
                </a:solidFill>
              </a:rPr>
              <a:t>16</a:t>
            </a:r>
            <a:r>
              <a:rPr lang="de-DE" sz="1300" dirty="0"/>
              <a:t> –c8 --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9" name="TextBox 8">
            <a:extLst>
              <a:ext uri="{FF2B5EF4-FFF2-40B4-BE49-F238E27FC236}">
                <a16:creationId xmlns:a16="http://schemas.microsoft.com/office/drawing/2014/main" id="{39CB7158-A4B8-2A47-A83E-8AFE7DBC88FD}"/>
              </a:ext>
            </a:extLst>
          </p:cNvPr>
          <p:cNvSpPr txBox="1"/>
          <p:nvPr/>
        </p:nvSpPr>
        <p:spPr>
          <a:xfrm>
            <a:off x="3110429" y="1030506"/>
            <a:ext cx="848298" cy="307777"/>
          </a:xfrm>
          <a:prstGeom prst="rect">
            <a:avLst/>
          </a:prstGeom>
          <a:noFill/>
          <a:ln>
            <a:solidFill>
              <a:srgbClr val="0070C0"/>
            </a:solidFill>
          </a:ln>
        </p:spPr>
        <p:txBody>
          <a:bodyPr wrap="square" rtlCol="0">
            <a:spAutoFit/>
          </a:bodyPr>
          <a:lstStyle/>
          <a:p>
            <a:r>
              <a:rPr lang="en-US" dirty="0"/>
              <a:t>1 node</a:t>
            </a:r>
          </a:p>
        </p:txBody>
      </p:sp>
      <p:sp>
        <p:nvSpPr>
          <p:cNvPr id="10" name="TextBox 9">
            <a:extLst>
              <a:ext uri="{FF2B5EF4-FFF2-40B4-BE49-F238E27FC236}">
                <a16:creationId xmlns:a16="http://schemas.microsoft.com/office/drawing/2014/main" id="{7E9BFE03-1EBD-9E40-A226-BFA261CB8574}"/>
              </a:ext>
            </a:extLst>
          </p:cNvPr>
          <p:cNvSpPr txBox="1"/>
          <p:nvPr/>
        </p:nvSpPr>
        <p:spPr>
          <a:xfrm>
            <a:off x="3026421" y="3048335"/>
            <a:ext cx="932306" cy="307777"/>
          </a:xfrm>
          <a:prstGeom prst="rect">
            <a:avLst/>
          </a:prstGeom>
          <a:noFill/>
          <a:ln>
            <a:solidFill>
              <a:srgbClr val="0070C0"/>
            </a:solidFill>
          </a:ln>
        </p:spPr>
        <p:txBody>
          <a:bodyPr wrap="square" rtlCol="0">
            <a:spAutoFit/>
          </a:bodyPr>
          <a:lstStyle/>
          <a:p>
            <a:r>
              <a:rPr lang="en-US" dirty="0"/>
              <a:t>2 nodes</a:t>
            </a:r>
          </a:p>
        </p:txBody>
      </p:sp>
      <p:sp>
        <p:nvSpPr>
          <p:cNvPr id="11" name="TextBox 10">
            <a:extLst>
              <a:ext uri="{FF2B5EF4-FFF2-40B4-BE49-F238E27FC236}">
                <a16:creationId xmlns:a16="http://schemas.microsoft.com/office/drawing/2014/main" id="{04BBDAB7-17D4-2C45-9176-81CF538E0866}"/>
              </a:ext>
            </a:extLst>
          </p:cNvPr>
          <p:cNvSpPr txBox="1"/>
          <p:nvPr/>
        </p:nvSpPr>
        <p:spPr>
          <a:xfrm>
            <a:off x="7557572" y="1008258"/>
            <a:ext cx="848298" cy="307777"/>
          </a:xfrm>
          <a:prstGeom prst="rect">
            <a:avLst/>
          </a:prstGeom>
          <a:noFill/>
          <a:ln>
            <a:solidFill>
              <a:srgbClr val="0070C0"/>
            </a:solidFill>
          </a:ln>
        </p:spPr>
        <p:txBody>
          <a:bodyPr wrap="square" rtlCol="0">
            <a:spAutoFit/>
          </a:bodyPr>
          <a:lstStyle/>
          <a:p>
            <a:r>
              <a:rPr lang="en-US" dirty="0"/>
              <a:t>1 node</a:t>
            </a:r>
          </a:p>
        </p:txBody>
      </p:sp>
      <p:sp>
        <p:nvSpPr>
          <p:cNvPr id="12" name="TextBox 11">
            <a:extLst>
              <a:ext uri="{FF2B5EF4-FFF2-40B4-BE49-F238E27FC236}">
                <a16:creationId xmlns:a16="http://schemas.microsoft.com/office/drawing/2014/main" id="{3A265ED6-7D19-8A4D-9BF6-94BD945A8230}"/>
              </a:ext>
            </a:extLst>
          </p:cNvPr>
          <p:cNvSpPr txBox="1"/>
          <p:nvPr/>
        </p:nvSpPr>
        <p:spPr>
          <a:xfrm>
            <a:off x="7452765" y="3048335"/>
            <a:ext cx="953105" cy="307777"/>
          </a:xfrm>
          <a:prstGeom prst="rect">
            <a:avLst/>
          </a:prstGeom>
          <a:noFill/>
          <a:ln>
            <a:solidFill>
              <a:srgbClr val="0070C0"/>
            </a:solidFill>
          </a:ln>
        </p:spPr>
        <p:txBody>
          <a:bodyPr wrap="square" rtlCol="0">
            <a:spAutoFit/>
          </a:bodyPr>
          <a:lstStyle/>
          <a:p>
            <a:r>
              <a:rPr lang="en-US" dirty="0"/>
              <a:t>2 nodes</a:t>
            </a:r>
          </a:p>
        </p:txBody>
      </p:sp>
    </p:spTree>
    <p:extLst>
      <p:ext uri="{BB962C8B-B14F-4D97-AF65-F5344CB8AC3E}">
        <p14:creationId xmlns:p14="http://schemas.microsoft.com/office/powerpoint/2010/main" val="347053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job scripts to run hybrid MPI + OpenMP VASP Jobs</a:t>
            </a:r>
            <a:endParaRPr lang="en-US" dirty="0">
              <a:solidFill>
                <a:srgbClr val="37586F"/>
              </a:solidFill>
            </a:endParaRPr>
          </a:p>
        </p:txBody>
      </p:sp>
      <p:sp>
        <p:nvSpPr>
          <p:cNvPr id="3" name="Content Placeholder 2"/>
          <p:cNvSpPr>
            <a:spLocks noGrp="1"/>
          </p:cNvSpPr>
          <p:nvPr>
            <p:ph type="body" idx="1"/>
          </p:nvPr>
        </p:nvSpPr>
        <p:spPr>
          <a:xfrm>
            <a:off x="560614" y="947021"/>
            <a:ext cx="3471559" cy="1944908"/>
          </a:xfrm>
          <a:solidFill>
            <a:srgbClr val="D9E7F5"/>
          </a:solidFill>
        </p:spPr>
        <p:txBody>
          <a:bodyPr>
            <a:normAutofit fontScale="77500" lnSpcReduction="20000"/>
          </a:bodyPr>
          <a:lstStyle/>
          <a:p>
            <a:pPr marL="0" indent="0">
              <a:buNone/>
            </a:pPr>
            <a:r>
              <a:rPr lang="en-US" sz="1300" b="1" dirty="0"/>
              <a:t>Cori KNL:</a:t>
            </a:r>
          </a:p>
          <a:p>
            <a:pPr marL="0" indent="0">
              <a:buNone/>
            </a:pPr>
            <a:r>
              <a:rPr lang="en-US" sz="1300" b="0" dirty="0"/>
              <a:t>#!/bin/bash -l</a:t>
            </a:r>
          </a:p>
          <a:p>
            <a:pPr marL="0" indent="0">
              <a:buNone/>
            </a:pPr>
            <a:r>
              <a:rPr lang="de-DE" sz="1300" b="0" dirty="0"/>
              <a:t>#SBATCH –N </a:t>
            </a:r>
            <a:r>
              <a:rPr lang="de-DE" sz="1300" dirty="0"/>
              <a:t>1</a:t>
            </a:r>
            <a:r>
              <a:rPr lang="de-DE" sz="1300" b="0" dirty="0"/>
              <a:t> </a:t>
            </a:r>
          </a:p>
          <a:p>
            <a:pPr marL="0" indent="0">
              <a:buNone/>
            </a:pPr>
            <a:r>
              <a:rPr lang="de-DE" sz="1300" b="0" dirty="0"/>
              <a:t>#SBATCH –</a:t>
            </a:r>
            <a:r>
              <a:rPr lang="de-DE" sz="1300" b="0" dirty="0" err="1"/>
              <a:t>q</a:t>
            </a:r>
            <a:r>
              <a:rPr lang="de-DE" sz="1300" b="0" dirty="0"/>
              <a:t> </a:t>
            </a:r>
            <a:r>
              <a:rPr lang="de-DE" sz="1300" b="0" dirty="0" err="1"/>
              <a:t>regular</a:t>
            </a:r>
            <a:endParaRPr lang="de-DE" sz="1300" b="0" dirty="0"/>
          </a:p>
          <a:p>
            <a:pPr marL="0" indent="0">
              <a:buNone/>
            </a:pPr>
            <a:r>
              <a:rPr lang="de-DE" sz="1300" b="0" dirty="0"/>
              <a:t>#SBATCH –t 6:00:00</a:t>
            </a:r>
          </a:p>
          <a:p>
            <a:pPr marL="0" indent="0">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None/>
            </a:pPr>
            <a:endParaRPr lang="de-DE" sz="1300" b="0" dirty="0"/>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endParaRPr lang="de-DE" sz="1300" b="0" dirty="0"/>
          </a:p>
          <a:p>
            <a:pPr marL="0" indent="0">
              <a:buNone/>
            </a:pPr>
            <a:r>
              <a:rPr lang="de-DE" sz="1300" b="0" dirty="0" err="1">
                <a:solidFill>
                  <a:srgbClr val="FF0000"/>
                </a:solidFill>
              </a:rPr>
              <a:t>export</a:t>
            </a:r>
            <a:r>
              <a:rPr lang="de-DE" sz="1300" b="0" dirty="0">
                <a:solidFill>
                  <a:srgbClr val="FF0000"/>
                </a:solidFill>
              </a:rPr>
              <a:t> OMP_NUM_THREADS=4</a:t>
            </a:r>
          </a:p>
          <a:p>
            <a:pPr marL="0" indent="0">
              <a:buNone/>
            </a:pPr>
            <a:endParaRPr lang="de-DE" sz="1300" b="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(16 CPUs)</a:t>
            </a:r>
          </a:p>
          <a:p>
            <a:pPr marL="0" indent="0">
              <a:buNone/>
            </a:pPr>
            <a:r>
              <a:rPr lang="de-DE" sz="1300" b="0" dirty="0" err="1"/>
              <a:t>srun</a:t>
            </a:r>
            <a:r>
              <a:rPr lang="de-DE" sz="1300" b="0" dirty="0"/>
              <a:t> –n16 –c16 </a:t>
            </a:r>
            <a:r>
              <a:rPr lang="de-DE" sz="1300" dirty="0"/>
              <a:t>--</a:t>
            </a:r>
            <a:r>
              <a:rPr lang="de-DE" sz="1300" b="0" dirty="0" err="1"/>
              <a:t>cpu</a:t>
            </a:r>
            <a:r>
              <a:rPr lang="de-DE" sz="1300" b="0" dirty="0"/>
              <a:t>-bind=</a:t>
            </a:r>
            <a:r>
              <a:rPr lang="de-DE" sz="1300" b="0" dirty="0" err="1"/>
              <a:t>cores</a:t>
            </a:r>
            <a:r>
              <a:rPr lang="de-DE" sz="1300" b="0" dirty="0"/>
              <a:t> </a:t>
            </a:r>
            <a:r>
              <a:rPr lang="de-DE" sz="1300" b="0" dirty="0" err="1"/>
              <a:t>vasp_std</a:t>
            </a:r>
            <a:endParaRPr lang="de-DE" sz="1300" b="0" dirty="0"/>
          </a:p>
          <a:p>
            <a:pPr marL="0" indent="0">
              <a:buNone/>
            </a:pPr>
            <a:endParaRPr lang="de-DE" sz="750" b="0" dirty="0"/>
          </a:p>
          <a:p>
            <a:pPr marL="0" indent="0">
              <a:buNone/>
            </a:pPr>
            <a:endParaRPr lang="en-US" sz="1200" b="0" dirty="0"/>
          </a:p>
          <a:p>
            <a:pPr marL="0" indent="0">
              <a:buNone/>
            </a:pPr>
            <a:endParaRPr lang="de-DE" sz="1200" dirty="0"/>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14</a:t>
            </a:fld>
            <a:r>
              <a:rPr lang="en-US" kern="1200" dirty="0">
                <a:latin typeface="Calibri"/>
                <a:ea typeface="+mn-ea"/>
                <a:cs typeface="+mn-cs"/>
              </a:rPr>
              <a:t> -</a:t>
            </a:r>
          </a:p>
        </p:txBody>
      </p:sp>
      <p:sp>
        <p:nvSpPr>
          <p:cNvPr id="73" name="Content Placeholder 2">
            <a:extLst>
              <a:ext uri="{FF2B5EF4-FFF2-40B4-BE49-F238E27FC236}">
                <a16:creationId xmlns:a16="http://schemas.microsoft.com/office/drawing/2014/main" id="{EECC99AB-E33A-0B45-9516-DBC2258C10FB}"/>
              </a:ext>
            </a:extLst>
          </p:cNvPr>
          <p:cNvSpPr txBox="1">
            <a:spLocks/>
          </p:cNvSpPr>
          <p:nvPr/>
        </p:nvSpPr>
        <p:spPr>
          <a:xfrm>
            <a:off x="4621078" y="947020"/>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(8 CPUs)</a:t>
            </a:r>
          </a:p>
          <a:p>
            <a:pPr marL="0" indent="0">
              <a:buFont typeface="Arial"/>
              <a:buNone/>
            </a:pPr>
            <a:r>
              <a:rPr lang="de-DE" sz="1300" dirty="0" err="1"/>
              <a:t>srun</a:t>
            </a:r>
            <a:r>
              <a:rPr lang="de-DE" sz="1300" dirty="0"/>
              <a:t> –n8 –c8 --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7" name="Content Placeholder 2">
            <a:extLst>
              <a:ext uri="{FF2B5EF4-FFF2-40B4-BE49-F238E27FC236}">
                <a16:creationId xmlns:a16="http://schemas.microsoft.com/office/drawing/2014/main" id="{4D0DB1E6-9A19-014F-9F29-E982FA813C34}"/>
              </a:ext>
            </a:extLst>
          </p:cNvPr>
          <p:cNvSpPr txBox="1">
            <a:spLocks/>
          </p:cNvSpPr>
          <p:nvPr/>
        </p:nvSpPr>
        <p:spPr>
          <a:xfrm>
            <a:off x="560614" y="2977797"/>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4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(16 CPUs)</a:t>
            </a:r>
          </a:p>
          <a:p>
            <a:pPr marL="0" indent="0">
              <a:buFont typeface="Arial"/>
              <a:buNone/>
            </a:pPr>
            <a:r>
              <a:rPr lang="de-DE" sz="1300" dirty="0" err="1"/>
              <a:t>srun</a:t>
            </a:r>
            <a:r>
              <a:rPr lang="de-DE" sz="1300" dirty="0"/>
              <a:t> –n</a:t>
            </a:r>
            <a:r>
              <a:rPr lang="de-DE" sz="1300" dirty="0">
                <a:solidFill>
                  <a:srgbClr val="FF0000"/>
                </a:solidFill>
              </a:rPr>
              <a:t>64</a:t>
            </a:r>
            <a:r>
              <a:rPr lang="de-DE" sz="1300" dirty="0"/>
              <a:t> –c16 --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8" name="Content Placeholder 2">
            <a:extLst>
              <a:ext uri="{FF2B5EF4-FFF2-40B4-BE49-F238E27FC236}">
                <a16:creationId xmlns:a16="http://schemas.microsoft.com/office/drawing/2014/main" id="{4F6D8A24-089D-CB46-814D-CBAE0BA14797}"/>
              </a:ext>
            </a:extLst>
          </p:cNvPr>
          <p:cNvSpPr txBox="1">
            <a:spLocks/>
          </p:cNvSpPr>
          <p:nvPr/>
        </p:nvSpPr>
        <p:spPr>
          <a:xfrm>
            <a:off x="4621078" y="2977796"/>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4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(8 CPUs)</a:t>
            </a:r>
          </a:p>
          <a:p>
            <a:pPr marL="0" indent="0">
              <a:buFont typeface="Arial"/>
              <a:buNone/>
            </a:pPr>
            <a:r>
              <a:rPr lang="de-DE" sz="1300" dirty="0" err="1"/>
              <a:t>srun</a:t>
            </a:r>
            <a:r>
              <a:rPr lang="de-DE" sz="1300" dirty="0"/>
              <a:t> –n</a:t>
            </a:r>
            <a:r>
              <a:rPr lang="de-DE" sz="1300" dirty="0">
                <a:solidFill>
                  <a:srgbClr val="FF0000"/>
                </a:solidFill>
              </a:rPr>
              <a:t>32</a:t>
            </a:r>
            <a:r>
              <a:rPr lang="de-DE" sz="1300" dirty="0"/>
              <a:t> –c8 --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9" name="TextBox 8">
            <a:extLst>
              <a:ext uri="{FF2B5EF4-FFF2-40B4-BE49-F238E27FC236}">
                <a16:creationId xmlns:a16="http://schemas.microsoft.com/office/drawing/2014/main" id="{39CB7158-A4B8-2A47-A83E-8AFE7DBC88FD}"/>
              </a:ext>
            </a:extLst>
          </p:cNvPr>
          <p:cNvSpPr txBox="1"/>
          <p:nvPr/>
        </p:nvSpPr>
        <p:spPr>
          <a:xfrm>
            <a:off x="3110429" y="1030506"/>
            <a:ext cx="848298" cy="307777"/>
          </a:xfrm>
          <a:prstGeom prst="rect">
            <a:avLst/>
          </a:prstGeom>
          <a:noFill/>
          <a:ln>
            <a:solidFill>
              <a:srgbClr val="0070C0"/>
            </a:solidFill>
          </a:ln>
        </p:spPr>
        <p:txBody>
          <a:bodyPr wrap="square" rtlCol="0">
            <a:spAutoFit/>
          </a:bodyPr>
          <a:lstStyle/>
          <a:p>
            <a:r>
              <a:rPr lang="en-US" dirty="0"/>
              <a:t>1 node</a:t>
            </a:r>
          </a:p>
        </p:txBody>
      </p:sp>
      <p:sp>
        <p:nvSpPr>
          <p:cNvPr id="10" name="TextBox 9">
            <a:extLst>
              <a:ext uri="{FF2B5EF4-FFF2-40B4-BE49-F238E27FC236}">
                <a16:creationId xmlns:a16="http://schemas.microsoft.com/office/drawing/2014/main" id="{7E9BFE03-1EBD-9E40-A226-BFA261CB8574}"/>
              </a:ext>
            </a:extLst>
          </p:cNvPr>
          <p:cNvSpPr txBox="1"/>
          <p:nvPr/>
        </p:nvSpPr>
        <p:spPr>
          <a:xfrm>
            <a:off x="3110429" y="3048335"/>
            <a:ext cx="848298" cy="307777"/>
          </a:xfrm>
          <a:prstGeom prst="rect">
            <a:avLst/>
          </a:prstGeom>
          <a:noFill/>
          <a:ln>
            <a:solidFill>
              <a:srgbClr val="0070C0"/>
            </a:solidFill>
          </a:ln>
        </p:spPr>
        <p:txBody>
          <a:bodyPr wrap="square" rtlCol="0">
            <a:spAutoFit/>
          </a:bodyPr>
          <a:lstStyle/>
          <a:p>
            <a:r>
              <a:rPr lang="en-US" dirty="0"/>
              <a:t>4 node</a:t>
            </a:r>
          </a:p>
        </p:txBody>
      </p:sp>
      <p:sp>
        <p:nvSpPr>
          <p:cNvPr id="11" name="TextBox 10">
            <a:extLst>
              <a:ext uri="{FF2B5EF4-FFF2-40B4-BE49-F238E27FC236}">
                <a16:creationId xmlns:a16="http://schemas.microsoft.com/office/drawing/2014/main" id="{04BBDAB7-17D4-2C45-9176-81CF538E0866}"/>
              </a:ext>
            </a:extLst>
          </p:cNvPr>
          <p:cNvSpPr txBox="1"/>
          <p:nvPr/>
        </p:nvSpPr>
        <p:spPr>
          <a:xfrm>
            <a:off x="7557572" y="1008258"/>
            <a:ext cx="848298" cy="307777"/>
          </a:xfrm>
          <a:prstGeom prst="rect">
            <a:avLst/>
          </a:prstGeom>
          <a:noFill/>
          <a:ln>
            <a:solidFill>
              <a:srgbClr val="0070C0"/>
            </a:solidFill>
          </a:ln>
        </p:spPr>
        <p:txBody>
          <a:bodyPr wrap="square" rtlCol="0">
            <a:spAutoFit/>
          </a:bodyPr>
          <a:lstStyle/>
          <a:p>
            <a:r>
              <a:rPr lang="en-US" dirty="0"/>
              <a:t>1 node</a:t>
            </a:r>
          </a:p>
        </p:txBody>
      </p:sp>
      <p:sp>
        <p:nvSpPr>
          <p:cNvPr id="12" name="TextBox 11">
            <a:extLst>
              <a:ext uri="{FF2B5EF4-FFF2-40B4-BE49-F238E27FC236}">
                <a16:creationId xmlns:a16="http://schemas.microsoft.com/office/drawing/2014/main" id="{3A265ED6-7D19-8A4D-9BF6-94BD945A8230}"/>
              </a:ext>
            </a:extLst>
          </p:cNvPr>
          <p:cNvSpPr txBox="1"/>
          <p:nvPr/>
        </p:nvSpPr>
        <p:spPr>
          <a:xfrm>
            <a:off x="7557572" y="3048335"/>
            <a:ext cx="848298" cy="307777"/>
          </a:xfrm>
          <a:prstGeom prst="rect">
            <a:avLst/>
          </a:prstGeom>
          <a:noFill/>
          <a:ln>
            <a:solidFill>
              <a:srgbClr val="0070C0"/>
            </a:solidFill>
          </a:ln>
        </p:spPr>
        <p:txBody>
          <a:bodyPr wrap="square" rtlCol="0">
            <a:spAutoFit/>
          </a:bodyPr>
          <a:lstStyle/>
          <a:p>
            <a:r>
              <a:rPr lang="en-US" dirty="0"/>
              <a:t>4 node</a:t>
            </a:r>
          </a:p>
        </p:txBody>
      </p:sp>
    </p:spTree>
    <p:extLst>
      <p:ext uri="{BB962C8B-B14F-4D97-AF65-F5344CB8AC3E}">
        <p14:creationId xmlns:p14="http://schemas.microsoft.com/office/powerpoint/2010/main" val="71080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job scripts to run hybrid MPI + OpenMP VASP Jobs</a:t>
            </a:r>
            <a:endParaRPr lang="en-US" dirty="0">
              <a:solidFill>
                <a:srgbClr val="37586F"/>
              </a:solidFill>
            </a:endParaRPr>
          </a:p>
        </p:txBody>
      </p:sp>
      <p:sp>
        <p:nvSpPr>
          <p:cNvPr id="3" name="Content Placeholder 2"/>
          <p:cNvSpPr>
            <a:spLocks noGrp="1"/>
          </p:cNvSpPr>
          <p:nvPr>
            <p:ph type="body" idx="1"/>
          </p:nvPr>
        </p:nvSpPr>
        <p:spPr>
          <a:xfrm>
            <a:off x="560614" y="947021"/>
            <a:ext cx="3471559" cy="1944908"/>
          </a:xfrm>
          <a:solidFill>
            <a:srgbClr val="D9E7F5"/>
          </a:solidFill>
        </p:spPr>
        <p:txBody>
          <a:bodyPr>
            <a:normAutofit fontScale="77500" lnSpcReduction="20000"/>
          </a:bodyPr>
          <a:lstStyle/>
          <a:p>
            <a:pPr marL="0" indent="0">
              <a:buNone/>
            </a:pPr>
            <a:r>
              <a:rPr lang="en-US" sz="1300" b="1" dirty="0"/>
              <a:t>Cori KNL:</a:t>
            </a:r>
          </a:p>
          <a:p>
            <a:pPr marL="0" indent="0">
              <a:buNone/>
            </a:pPr>
            <a:r>
              <a:rPr lang="en-US" sz="1300" b="0" dirty="0"/>
              <a:t>#!/bin/bash -l</a:t>
            </a:r>
          </a:p>
          <a:p>
            <a:pPr marL="0" indent="0">
              <a:buNone/>
            </a:pPr>
            <a:r>
              <a:rPr lang="de-DE" sz="1300" b="0" dirty="0"/>
              <a:t>#SBATCH –N </a:t>
            </a:r>
            <a:r>
              <a:rPr lang="de-DE" sz="1300" dirty="0"/>
              <a:t>1</a:t>
            </a:r>
            <a:r>
              <a:rPr lang="de-DE" sz="1300" b="0" dirty="0"/>
              <a:t> </a:t>
            </a:r>
          </a:p>
          <a:p>
            <a:pPr marL="0" indent="0">
              <a:buNone/>
            </a:pPr>
            <a:r>
              <a:rPr lang="de-DE" sz="1300" b="0" dirty="0"/>
              <a:t>#SBATCH –</a:t>
            </a:r>
            <a:r>
              <a:rPr lang="de-DE" sz="1300" b="0" dirty="0" err="1"/>
              <a:t>q</a:t>
            </a:r>
            <a:r>
              <a:rPr lang="de-DE" sz="1300" b="0" dirty="0"/>
              <a:t> </a:t>
            </a:r>
            <a:r>
              <a:rPr lang="de-DE" sz="1300" b="0" dirty="0" err="1"/>
              <a:t>regular</a:t>
            </a:r>
            <a:endParaRPr lang="de-DE" sz="1300" b="0" dirty="0"/>
          </a:p>
          <a:p>
            <a:pPr marL="0" indent="0">
              <a:buNone/>
            </a:pPr>
            <a:r>
              <a:rPr lang="de-DE" sz="1300" b="0" dirty="0"/>
              <a:t>#SBATCH –t 6:00:00</a:t>
            </a:r>
          </a:p>
          <a:p>
            <a:pPr marL="0" indent="0">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None/>
            </a:pPr>
            <a:endParaRPr lang="de-DE" sz="1300" b="0" dirty="0"/>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endParaRPr lang="de-DE" sz="1300" b="0" dirty="0"/>
          </a:p>
          <a:p>
            <a:pPr marL="0" indent="0">
              <a:buNone/>
            </a:pPr>
            <a:r>
              <a:rPr lang="de-DE" sz="1300" b="0" dirty="0" err="1">
                <a:solidFill>
                  <a:srgbClr val="FF0000"/>
                </a:solidFill>
              </a:rPr>
              <a:t>export</a:t>
            </a:r>
            <a:r>
              <a:rPr lang="de-DE" sz="1300" b="0" dirty="0">
                <a:solidFill>
                  <a:srgbClr val="FF0000"/>
                </a:solidFill>
              </a:rPr>
              <a:t> OMP_NUM_THREADS=4</a:t>
            </a:r>
          </a:p>
          <a:p>
            <a:pPr marL="0" indent="0">
              <a:buNone/>
            </a:pPr>
            <a:endParaRPr lang="de-DE" sz="1300" b="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(16 CPUs)</a:t>
            </a:r>
          </a:p>
          <a:p>
            <a:pPr marL="0" indent="0">
              <a:buNone/>
            </a:pPr>
            <a:r>
              <a:rPr lang="de-DE" sz="1300" b="0" dirty="0" err="1"/>
              <a:t>srun</a:t>
            </a:r>
            <a:r>
              <a:rPr lang="de-DE" sz="1300" b="0" dirty="0"/>
              <a:t> –n16 –c16 </a:t>
            </a:r>
            <a:r>
              <a:rPr lang="de-DE" sz="1300" dirty="0"/>
              <a:t>--</a:t>
            </a:r>
            <a:r>
              <a:rPr lang="de-DE" sz="1300" b="0" dirty="0" err="1"/>
              <a:t>cpu</a:t>
            </a:r>
            <a:r>
              <a:rPr lang="de-DE" sz="1300" b="0" dirty="0"/>
              <a:t>-bind=</a:t>
            </a:r>
            <a:r>
              <a:rPr lang="de-DE" sz="1300" b="0" dirty="0" err="1"/>
              <a:t>cores</a:t>
            </a:r>
            <a:r>
              <a:rPr lang="de-DE" sz="1300" b="0" dirty="0"/>
              <a:t> </a:t>
            </a:r>
            <a:r>
              <a:rPr lang="de-DE" sz="1300" b="0" dirty="0" err="1"/>
              <a:t>vasp_std</a:t>
            </a:r>
            <a:endParaRPr lang="de-DE" sz="1300" b="0" dirty="0"/>
          </a:p>
          <a:p>
            <a:pPr marL="0" indent="0">
              <a:buNone/>
            </a:pPr>
            <a:endParaRPr lang="de-DE" sz="750" b="0" dirty="0"/>
          </a:p>
          <a:p>
            <a:pPr marL="0" indent="0">
              <a:buNone/>
            </a:pPr>
            <a:endParaRPr lang="en-US" sz="1200" b="0" dirty="0"/>
          </a:p>
          <a:p>
            <a:pPr marL="0" indent="0">
              <a:buNone/>
            </a:pPr>
            <a:endParaRPr lang="de-DE" sz="1200" dirty="0"/>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15</a:t>
            </a:fld>
            <a:r>
              <a:rPr lang="en-US" kern="1200" dirty="0">
                <a:latin typeface="Calibri"/>
                <a:ea typeface="+mn-ea"/>
                <a:cs typeface="+mn-cs"/>
              </a:rPr>
              <a:t> -</a:t>
            </a:r>
          </a:p>
        </p:txBody>
      </p:sp>
      <p:sp>
        <p:nvSpPr>
          <p:cNvPr id="73" name="Content Placeholder 2">
            <a:extLst>
              <a:ext uri="{FF2B5EF4-FFF2-40B4-BE49-F238E27FC236}">
                <a16:creationId xmlns:a16="http://schemas.microsoft.com/office/drawing/2014/main" id="{EECC99AB-E33A-0B45-9516-DBC2258C10FB}"/>
              </a:ext>
            </a:extLst>
          </p:cNvPr>
          <p:cNvSpPr txBox="1">
            <a:spLocks/>
          </p:cNvSpPr>
          <p:nvPr/>
        </p:nvSpPr>
        <p:spPr>
          <a:xfrm>
            <a:off x="4621078" y="947020"/>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OMP_NUM_THREADS=4</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4 </a:t>
            </a:r>
            <a:r>
              <a:rPr lang="de-DE" sz="1300" dirty="0" err="1"/>
              <a:t>cores</a:t>
            </a:r>
            <a:r>
              <a:rPr lang="de-DE" sz="1300" dirty="0"/>
              <a:t> (8 CPUs)</a:t>
            </a:r>
          </a:p>
          <a:p>
            <a:pPr marL="0" indent="0">
              <a:buFont typeface="Arial"/>
              <a:buNone/>
            </a:pPr>
            <a:r>
              <a:rPr lang="de-DE" sz="1300" dirty="0" err="1"/>
              <a:t>srun</a:t>
            </a:r>
            <a:r>
              <a:rPr lang="de-DE" sz="1300" dirty="0"/>
              <a:t> –n8 –c8 --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7" name="Content Placeholder 2">
            <a:extLst>
              <a:ext uri="{FF2B5EF4-FFF2-40B4-BE49-F238E27FC236}">
                <a16:creationId xmlns:a16="http://schemas.microsoft.com/office/drawing/2014/main" id="{4D0DB1E6-9A19-014F-9F29-E982FA813C34}"/>
              </a:ext>
            </a:extLst>
          </p:cNvPr>
          <p:cNvSpPr txBox="1">
            <a:spLocks/>
          </p:cNvSpPr>
          <p:nvPr/>
        </p:nvSpPr>
        <p:spPr>
          <a:xfrm>
            <a:off x="560614" y="2977797"/>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chemeClr val="tx1"/>
                </a:solidFill>
              </a:rPr>
              <a:t>1</a:t>
            </a:r>
            <a:r>
              <a:rPr lang="de-DE" sz="1300" dirty="0">
                <a:solidFill>
                  <a:srgbClr val="FF0000"/>
                </a:solidFill>
              </a:rPr>
              <a:t>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solidFill>
                <a:srgbClr val="FF0000"/>
              </a:solidFill>
            </a:endParaRPr>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(32 CPUs)</a:t>
            </a:r>
          </a:p>
          <a:p>
            <a:pPr marL="0" indent="0">
              <a:buFont typeface="Arial"/>
              <a:buNone/>
            </a:pPr>
            <a:r>
              <a:rPr lang="de-DE" sz="1300" dirty="0" err="1"/>
              <a:t>srun</a:t>
            </a:r>
            <a:r>
              <a:rPr lang="de-DE" sz="1300" dirty="0"/>
              <a:t> –n</a:t>
            </a:r>
            <a:r>
              <a:rPr lang="de-DE" sz="1300" dirty="0">
                <a:solidFill>
                  <a:srgbClr val="FF0000"/>
                </a:solidFill>
              </a:rPr>
              <a:t>8</a:t>
            </a:r>
            <a:r>
              <a:rPr lang="de-DE" sz="1300" dirty="0"/>
              <a:t> –c</a:t>
            </a:r>
            <a:r>
              <a:rPr lang="de-DE" sz="1300" dirty="0">
                <a:solidFill>
                  <a:srgbClr val="FF0000"/>
                </a:solidFill>
              </a:rPr>
              <a:t>32</a:t>
            </a:r>
            <a:r>
              <a:rPr lang="de-DE" sz="1300" dirty="0"/>
              <a:t>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8" name="Content Placeholder 2">
            <a:extLst>
              <a:ext uri="{FF2B5EF4-FFF2-40B4-BE49-F238E27FC236}">
                <a16:creationId xmlns:a16="http://schemas.microsoft.com/office/drawing/2014/main" id="{4F6D8A24-089D-CB46-814D-CBAE0BA14797}"/>
              </a:ext>
            </a:extLst>
          </p:cNvPr>
          <p:cNvSpPr txBox="1">
            <a:spLocks/>
          </p:cNvSpPr>
          <p:nvPr/>
        </p:nvSpPr>
        <p:spPr>
          <a:xfrm>
            <a:off x="4621078" y="2977796"/>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chemeClr val="tx1"/>
                </a:solidFill>
              </a:rPr>
              <a:t>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(16 CPUs)</a:t>
            </a:r>
          </a:p>
          <a:p>
            <a:pPr marL="0" indent="0">
              <a:buFont typeface="Arial"/>
              <a:buNone/>
            </a:pPr>
            <a:r>
              <a:rPr lang="de-DE" sz="1300" dirty="0" err="1"/>
              <a:t>srun</a:t>
            </a:r>
            <a:r>
              <a:rPr lang="de-DE" sz="1300" dirty="0"/>
              <a:t> –n</a:t>
            </a:r>
            <a:r>
              <a:rPr lang="de-DE" sz="1300" dirty="0">
                <a:solidFill>
                  <a:srgbClr val="FF0000"/>
                </a:solidFill>
              </a:rPr>
              <a:t>4</a:t>
            </a:r>
            <a:r>
              <a:rPr lang="de-DE" sz="1300" dirty="0"/>
              <a:t> –c</a:t>
            </a:r>
            <a:r>
              <a:rPr lang="de-DE" sz="1300" dirty="0">
                <a:solidFill>
                  <a:srgbClr val="FF0000"/>
                </a:solidFill>
              </a:rPr>
              <a:t>16 </a:t>
            </a:r>
            <a:r>
              <a:rPr lang="de-DE" sz="1300" dirty="0"/>
              <a:t>--</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9" name="TextBox 8">
            <a:extLst>
              <a:ext uri="{FF2B5EF4-FFF2-40B4-BE49-F238E27FC236}">
                <a16:creationId xmlns:a16="http://schemas.microsoft.com/office/drawing/2014/main" id="{39CB7158-A4B8-2A47-A83E-8AFE7DBC88FD}"/>
              </a:ext>
            </a:extLst>
          </p:cNvPr>
          <p:cNvSpPr txBox="1"/>
          <p:nvPr/>
        </p:nvSpPr>
        <p:spPr>
          <a:xfrm>
            <a:off x="3110429" y="1030506"/>
            <a:ext cx="848298" cy="307777"/>
          </a:xfrm>
          <a:prstGeom prst="rect">
            <a:avLst/>
          </a:prstGeom>
          <a:noFill/>
          <a:ln>
            <a:solidFill>
              <a:srgbClr val="0070C0"/>
            </a:solidFill>
          </a:ln>
        </p:spPr>
        <p:txBody>
          <a:bodyPr wrap="square" rtlCol="0">
            <a:spAutoFit/>
          </a:bodyPr>
          <a:lstStyle/>
          <a:p>
            <a:r>
              <a:rPr lang="en-US" dirty="0"/>
              <a:t>1 node</a:t>
            </a:r>
          </a:p>
        </p:txBody>
      </p:sp>
      <p:sp>
        <p:nvSpPr>
          <p:cNvPr id="10" name="TextBox 9">
            <a:extLst>
              <a:ext uri="{FF2B5EF4-FFF2-40B4-BE49-F238E27FC236}">
                <a16:creationId xmlns:a16="http://schemas.microsoft.com/office/drawing/2014/main" id="{7E9BFE03-1EBD-9E40-A226-BFA261CB8574}"/>
              </a:ext>
            </a:extLst>
          </p:cNvPr>
          <p:cNvSpPr txBox="1"/>
          <p:nvPr/>
        </p:nvSpPr>
        <p:spPr>
          <a:xfrm>
            <a:off x="3110429" y="3048335"/>
            <a:ext cx="848298" cy="307777"/>
          </a:xfrm>
          <a:prstGeom prst="rect">
            <a:avLst/>
          </a:prstGeom>
          <a:noFill/>
          <a:ln>
            <a:solidFill>
              <a:srgbClr val="0070C0"/>
            </a:solidFill>
          </a:ln>
        </p:spPr>
        <p:txBody>
          <a:bodyPr wrap="square" rtlCol="0">
            <a:spAutoFit/>
          </a:bodyPr>
          <a:lstStyle/>
          <a:p>
            <a:r>
              <a:rPr lang="en-US" dirty="0"/>
              <a:t>1 node</a:t>
            </a:r>
          </a:p>
        </p:txBody>
      </p:sp>
      <p:sp>
        <p:nvSpPr>
          <p:cNvPr id="11" name="TextBox 10">
            <a:extLst>
              <a:ext uri="{FF2B5EF4-FFF2-40B4-BE49-F238E27FC236}">
                <a16:creationId xmlns:a16="http://schemas.microsoft.com/office/drawing/2014/main" id="{04BBDAB7-17D4-2C45-9176-81CF538E0866}"/>
              </a:ext>
            </a:extLst>
          </p:cNvPr>
          <p:cNvSpPr txBox="1"/>
          <p:nvPr/>
        </p:nvSpPr>
        <p:spPr>
          <a:xfrm>
            <a:off x="7557572" y="1008258"/>
            <a:ext cx="848298" cy="307777"/>
          </a:xfrm>
          <a:prstGeom prst="rect">
            <a:avLst/>
          </a:prstGeom>
          <a:noFill/>
          <a:ln>
            <a:solidFill>
              <a:srgbClr val="0070C0"/>
            </a:solidFill>
          </a:ln>
        </p:spPr>
        <p:txBody>
          <a:bodyPr wrap="square" rtlCol="0">
            <a:spAutoFit/>
          </a:bodyPr>
          <a:lstStyle/>
          <a:p>
            <a:r>
              <a:rPr lang="en-US" dirty="0"/>
              <a:t>1 node</a:t>
            </a:r>
          </a:p>
        </p:txBody>
      </p:sp>
      <p:sp>
        <p:nvSpPr>
          <p:cNvPr id="12" name="TextBox 11">
            <a:extLst>
              <a:ext uri="{FF2B5EF4-FFF2-40B4-BE49-F238E27FC236}">
                <a16:creationId xmlns:a16="http://schemas.microsoft.com/office/drawing/2014/main" id="{3A265ED6-7D19-8A4D-9BF6-94BD945A8230}"/>
              </a:ext>
            </a:extLst>
          </p:cNvPr>
          <p:cNvSpPr txBox="1"/>
          <p:nvPr/>
        </p:nvSpPr>
        <p:spPr>
          <a:xfrm>
            <a:off x="7557572" y="3048335"/>
            <a:ext cx="848298" cy="307777"/>
          </a:xfrm>
          <a:prstGeom prst="rect">
            <a:avLst/>
          </a:prstGeom>
          <a:noFill/>
          <a:ln>
            <a:solidFill>
              <a:srgbClr val="0070C0"/>
            </a:solidFill>
          </a:ln>
        </p:spPr>
        <p:txBody>
          <a:bodyPr wrap="square" rtlCol="0">
            <a:spAutoFit/>
          </a:bodyPr>
          <a:lstStyle/>
          <a:p>
            <a:r>
              <a:rPr lang="en-US" dirty="0"/>
              <a:t>1 node</a:t>
            </a:r>
          </a:p>
        </p:txBody>
      </p:sp>
    </p:spTree>
    <p:extLst>
      <p:ext uri="{BB962C8B-B14F-4D97-AF65-F5344CB8AC3E}">
        <p14:creationId xmlns:p14="http://schemas.microsoft.com/office/powerpoint/2010/main" val="59447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622C986-B0DE-E745-8E9E-CC53184EF53C}"/>
              </a:ext>
            </a:extLst>
          </p:cNvPr>
          <p:cNvSpPr txBox="1">
            <a:spLocks/>
          </p:cNvSpPr>
          <p:nvPr/>
        </p:nvSpPr>
        <p:spPr>
          <a:xfrm>
            <a:off x="560614" y="934170"/>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chemeClr val="tx1"/>
                </a:solidFill>
              </a:rPr>
              <a:t>1</a:t>
            </a:r>
            <a:r>
              <a:rPr lang="de-DE" sz="1300" dirty="0">
                <a:solidFill>
                  <a:srgbClr val="FF0000"/>
                </a:solidFill>
              </a:rPr>
              <a:t>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(32 CPUs)</a:t>
            </a:r>
          </a:p>
          <a:p>
            <a:pPr marL="0" indent="0">
              <a:buFont typeface="Arial"/>
              <a:buNone/>
            </a:pPr>
            <a:r>
              <a:rPr lang="de-DE" sz="1300" dirty="0" err="1">
                <a:solidFill>
                  <a:schemeClr val="bg2"/>
                </a:solidFill>
              </a:rPr>
              <a:t>srun</a:t>
            </a:r>
            <a:r>
              <a:rPr lang="de-DE" sz="1300" dirty="0">
                <a:solidFill>
                  <a:schemeClr val="bg2"/>
                </a:solidFill>
              </a:rPr>
              <a:t> –n8 –c32 --</a:t>
            </a:r>
            <a:r>
              <a:rPr lang="de-DE" sz="1300" dirty="0" err="1">
                <a:solidFill>
                  <a:schemeClr val="bg2"/>
                </a:solidFill>
              </a:rPr>
              <a:t>cpu</a:t>
            </a:r>
            <a:r>
              <a:rPr lang="de-DE" sz="1300" dirty="0">
                <a:solidFill>
                  <a:schemeClr val="bg2"/>
                </a:solidFill>
              </a:rPr>
              <a:t>-bind=</a:t>
            </a:r>
            <a:r>
              <a:rPr lang="de-DE" sz="1300" dirty="0" err="1">
                <a:solidFill>
                  <a:schemeClr val="bg2"/>
                </a:solidFill>
              </a:rPr>
              <a:t>cores</a:t>
            </a:r>
            <a:r>
              <a:rPr lang="de-DE" sz="1300" dirty="0">
                <a:solidFill>
                  <a:schemeClr val="bg2"/>
                </a:solidFill>
              </a:rPr>
              <a:t> </a:t>
            </a:r>
            <a:r>
              <a:rPr lang="de-DE" sz="1300" dirty="0" err="1">
                <a:solidFill>
                  <a:schemeClr val="bg2"/>
                </a:solidFill>
              </a:rPr>
              <a:t>vasp_std</a:t>
            </a:r>
            <a:endParaRPr lang="de-DE" sz="1300" dirty="0">
              <a:solidFill>
                <a:schemeClr val="bg2"/>
              </a:solidFill>
            </a:endParaRPr>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15" name="Content Placeholder 2">
            <a:extLst>
              <a:ext uri="{FF2B5EF4-FFF2-40B4-BE49-F238E27FC236}">
                <a16:creationId xmlns:a16="http://schemas.microsoft.com/office/drawing/2014/main" id="{4991B948-1781-6048-9134-665B33356227}"/>
              </a:ext>
            </a:extLst>
          </p:cNvPr>
          <p:cNvSpPr txBox="1">
            <a:spLocks/>
          </p:cNvSpPr>
          <p:nvPr/>
        </p:nvSpPr>
        <p:spPr>
          <a:xfrm>
            <a:off x="4621078" y="934169"/>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chemeClr val="tx1"/>
                </a:solidFill>
              </a:rPr>
              <a:t>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(16 CPUs)</a:t>
            </a:r>
          </a:p>
          <a:p>
            <a:pPr marL="0" indent="0">
              <a:buFont typeface="Arial"/>
              <a:buNone/>
            </a:pPr>
            <a:r>
              <a:rPr lang="de-DE" sz="1300" dirty="0" err="1">
                <a:solidFill>
                  <a:schemeClr val="bg2"/>
                </a:solidFill>
              </a:rPr>
              <a:t>srun</a:t>
            </a:r>
            <a:r>
              <a:rPr lang="de-DE" sz="1300" dirty="0">
                <a:solidFill>
                  <a:schemeClr val="bg2"/>
                </a:solidFill>
              </a:rPr>
              <a:t> –n4 –c16 --</a:t>
            </a:r>
            <a:r>
              <a:rPr lang="de-DE" sz="1300" dirty="0" err="1">
                <a:solidFill>
                  <a:schemeClr val="bg2"/>
                </a:solidFill>
              </a:rPr>
              <a:t>cpu</a:t>
            </a:r>
            <a:r>
              <a:rPr lang="de-DE" sz="1300" dirty="0">
                <a:solidFill>
                  <a:schemeClr val="bg2"/>
                </a:solidFill>
              </a:rPr>
              <a:t>-bind=</a:t>
            </a:r>
            <a:r>
              <a:rPr lang="de-DE" sz="1300" dirty="0" err="1">
                <a:solidFill>
                  <a:schemeClr val="bg2"/>
                </a:solidFill>
              </a:rPr>
              <a:t>cores</a:t>
            </a:r>
            <a:r>
              <a:rPr lang="de-DE" sz="1300" dirty="0">
                <a:solidFill>
                  <a:schemeClr val="bg2"/>
                </a:solidFill>
              </a:rPr>
              <a:t> </a:t>
            </a:r>
            <a:r>
              <a:rPr lang="de-DE" sz="1300" dirty="0" err="1">
                <a:solidFill>
                  <a:schemeClr val="bg2"/>
                </a:solidFill>
              </a:rPr>
              <a:t>vasp_std</a:t>
            </a:r>
            <a:endParaRPr lang="de-DE" sz="1300" dirty="0">
              <a:solidFill>
                <a:schemeClr val="bg2"/>
              </a:solidFill>
            </a:endParaRPr>
          </a:p>
          <a:p>
            <a:pPr marL="0" indent="0">
              <a:buFont typeface="Arial"/>
              <a:buNone/>
            </a:pPr>
            <a:endParaRPr lang="de-DE" sz="1200" dirty="0"/>
          </a:p>
        </p:txBody>
      </p:sp>
      <p:sp>
        <p:nvSpPr>
          <p:cNvPr id="2" name="Title 1"/>
          <p:cNvSpPr>
            <a:spLocks noGrp="1"/>
          </p:cNvSpPr>
          <p:nvPr>
            <p:ph type="title"/>
          </p:nvPr>
        </p:nvSpPr>
        <p:spPr/>
        <p:txBody>
          <a:bodyPr>
            <a:normAutofit/>
          </a:bodyPr>
          <a:lstStyle/>
          <a:p>
            <a:r>
              <a:rPr lang="en-US" dirty="0"/>
              <a:t>Sample job scripts to run hybrid MPI + OpenMP VASP jobs</a:t>
            </a:r>
            <a:endParaRPr lang="en-US" dirty="0">
              <a:solidFill>
                <a:srgbClr val="37586F"/>
              </a:solidFill>
            </a:endParaRPr>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16</a:t>
            </a:fld>
            <a:r>
              <a:rPr lang="en-US" kern="1200" dirty="0">
                <a:latin typeface="Calibri"/>
                <a:ea typeface="+mn-ea"/>
                <a:cs typeface="+mn-cs"/>
              </a:rPr>
              <a:t> -</a:t>
            </a:r>
          </a:p>
        </p:txBody>
      </p:sp>
      <p:sp>
        <p:nvSpPr>
          <p:cNvPr id="7" name="Content Placeholder 2">
            <a:extLst>
              <a:ext uri="{FF2B5EF4-FFF2-40B4-BE49-F238E27FC236}">
                <a16:creationId xmlns:a16="http://schemas.microsoft.com/office/drawing/2014/main" id="{4D0DB1E6-9A19-014F-9F29-E982FA813C34}"/>
              </a:ext>
            </a:extLst>
          </p:cNvPr>
          <p:cNvSpPr txBox="1">
            <a:spLocks/>
          </p:cNvSpPr>
          <p:nvPr/>
        </p:nvSpPr>
        <p:spPr>
          <a:xfrm>
            <a:off x="560614" y="2977797"/>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2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(32 CPUs)</a:t>
            </a:r>
          </a:p>
          <a:p>
            <a:pPr marL="0" indent="0">
              <a:buFont typeface="Arial"/>
              <a:buNone/>
            </a:pPr>
            <a:r>
              <a:rPr lang="de-DE" sz="1300" dirty="0" err="1"/>
              <a:t>srun</a:t>
            </a:r>
            <a:r>
              <a:rPr lang="de-DE" sz="1300" dirty="0"/>
              <a:t> –n</a:t>
            </a:r>
            <a:r>
              <a:rPr lang="de-DE" sz="1300" dirty="0">
                <a:solidFill>
                  <a:srgbClr val="FF0000"/>
                </a:solidFill>
              </a:rPr>
              <a:t>16</a:t>
            </a:r>
            <a:r>
              <a:rPr lang="de-DE" sz="1300" dirty="0"/>
              <a:t> –c</a:t>
            </a:r>
            <a:r>
              <a:rPr lang="de-DE" sz="1300" dirty="0">
                <a:solidFill>
                  <a:schemeClr val="bg2"/>
                </a:solidFill>
              </a:rPr>
              <a:t>32</a:t>
            </a:r>
            <a:r>
              <a:rPr lang="de-DE" sz="1300" dirty="0"/>
              <a:t>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8" name="Content Placeholder 2">
            <a:extLst>
              <a:ext uri="{FF2B5EF4-FFF2-40B4-BE49-F238E27FC236}">
                <a16:creationId xmlns:a16="http://schemas.microsoft.com/office/drawing/2014/main" id="{4F6D8A24-089D-CB46-814D-CBAE0BA14797}"/>
              </a:ext>
            </a:extLst>
          </p:cNvPr>
          <p:cNvSpPr txBox="1">
            <a:spLocks/>
          </p:cNvSpPr>
          <p:nvPr/>
        </p:nvSpPr>
        <p:spPr>
          <a:xfrm>
            <a:off x="4621078" y="2977796"/>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2</a:t>
            </a:r>
            <a:r>
              <a:rPr lang="de-DE" sz="1300" dirty="0">
                <a:solidFill>
                  <a:schemeClr val="tx1"/>
                </a:solidFill>
              </a:rPr>
              <a:t>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(16 CPUs)</a:t>
            </a:r>
          </a:p>
          <a:p>
            <a:pPr marL="0" indent="0">
              <a:buFont typeface="Arial"/>
              <a:buNone/>
            </a:pPr>
            <a:r>
              <a:rPr lang="de-DE" sz="1300" dirty="0" err="1"/>
              <a:t>srun</a:t>
            </a:r>
            <a:r>
              <a:rPr lang="de-DE" sz="1300" dirty="0"/>
              <a:t> –n</a:t>
            </a:r>
            <a:r>
              <a:rPr lang="de-DE" sz="1300" dirty="0">
                <a:solidFill>
                  <a:srgbClr val="FF0000"/>
                </a:solidFill>
              </a:rPr>
              <a:t>8</a:t>
            </a:r>
            <a:r>
              <a:rPr lang="de-DE" sz="1300" dirty="0"/>
              <a:t> –</a:t>
            </a:r>
            <a:r>
              <a:rPr lang="de-DE" sz="1300" dirty="0">
                <a:solidFill>
                  <a:schemeClr val="bg2"/>
                </a:solidFill>
              </a:rPr>
              <a:t>c16</a:t>
            </a:r>
            <a:r>
              <a:rPr lang="de-DE" sz="1300" dirty="0"/>
              <a:t>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9" name="TextBox 8">
            <a:extLst>
              <a:ext uri="{FF2B5EF4-FFF2-40B4-BE49-F238E27FC236}">
                <a16:creationId xmlns:a16="http://schemas.microsoft.com/office/drawing/2014/main" id="{39CB7158-A4B8-2A47-A83E-8AFE7DBC88FD}"/>
              </a:ext>
            </a:extLst>
          </p:cNvPr>
          <p:cNvSpPr txBox="1"/>
          <p:nvPr/>
        </p:nvSpPr>
        <p:spPr>
          <a:xfrm>
            <a:off x="3110429" y="1060001"/>
            <a:ext cx="848298" cy="307777"/>
          </a:xfrm>
          <a:prstGeom prst="rect">
            <a:avLst/>
          </a:prstGeom>
          <a:noFill/>
          <a:ln>
            <a:solidFill>
              <a:srgbClr val="0070C0"/>
            </a:solidFill>
          </a:ln>
        </p:spPr>
        <p:txBody>
          <a:bodyPr wrap="square" rtlCol="0">
            <a:spAutoFit/>
          </a:bodyPr>
          <a:lstStyle/>
          <a:p>
            <a:r>
              <a:rPr lang="en-US" dirty="0"/>
              <a:t>1 node</a:t>
            </a:r>
          </a:p>
        </p:txBody>
      </p:sp>
      <p:sp>
        <p:nvSpPr>
          <p:cNvPr id="10" name="TextBox 9">
            <a:extLst>
              <a:ext uri="{FF2B5EF4-FFF2-40B4-BE49-F238E27FC236}">
                <a16:creationId xmlns:a16="http://schemas.microsoft.com/office/drawing/2014/main" id="{7E9BFE03-1EBD-9E40-A226-BFA261CB8574}"/>
              </a:ext>
            </a:extLst>
          </p:cNvPr>
          <p:cNvSpPr txBox="1"/>
          <p:nvPr/>
        </p:nvSpPr>
        <p:spPr>
          <a:xfrm>
            <a:off x="3110429" y="3048335"/>
            <a:ext cx="848298" cy="307777"/>
          </a:xfrm>
          <a:prstGeom prst="rect">
            <a:avLst/>
          </a:prstGeom>
          <a:noFill/>
          <a:ln>
            <a:solidFill>
              <a:srgbClr val="0070C0"/>
            </a:solidFill>
          </a:ln>
        </p:spPr>
        <p:txBody>
          <a:bodyPr wrap="square" rtlCol="0">
            <a:spAutoFit/>
          </a:bodyPr>
          <a:lstStyle/>
          <a:p>
            <a:r>
              <a:rPr lang="en-US" dirty="0"/>
              <a:t>2 nodes</a:t>
            </a:r>
          </a:p>
        </p:txBody>
      </p:sp>
      <p:sp>
        <p:nvSpPr>
          <p:cNvPr id="11" name="TextBox 10">
            <a:extLst>
              <a:ext uri="{FF2B5EF4-FFF2-40B4-BE49-F238E27FC236}">
                <a16:creationId xmlns:a16="http://schemas.microsoft.com/office/drawing/2014/main" id="{04BBDAB7-17D4-2C45-9176-81CF538E0866}"/>
              </a:ext>
            </a:extLst>
          </p:cNvPr>
          <p:cNvSpPr txBox="1"/>
          <p:nvPr/>
        </p:nvSpPr>
        <p:spPr>
          <a:xfrm>
            <a:off x="7557572" y="1037753"/>
            <a:ext cx="848298" cy="307777"/>
          </a:xfrm>
          <a:prstGeom prst="rect">
            <a:avLst/>
          </a:prstGeom>
          <a:noFill/>
          <a:ln>
            <a:solidFill>
              <a:srgbClr val="0070C0"/>
            </a:solidFill>
          </a:ln>
        </p:spPr>
        <p:txBody>
          <a:bodyPr wrap="square" rtlCol="0">
            <a:spAutoFit/>
          </a:bodyPr>
          <a:lstStyle/>
          <a:p>
            <a:r>
              <a:rPr lang="en-US" dirty="0"/>
              <a:t>1 node</a:t>
            </a:r>
          </a:p>
        </p:txBody>
      </p:sp>
      <p:sp>
        <p:nvSpPr>
          <p:cNvPr id="12" name="TextBox 11">
            <a:extLst>
              <a:ext uri="{FF2B5EF4-FFF2-40B4-BE49-F238E27FC236}">
                <a16:creationId xmlns:a16="http://schemas.microsoft.com/office/drawing/2014/main" id="{3A265ED6-7D19-8A4D-9BF6-94BD945A8230}"/>
              </a:ext>
            </a:extLst>
          </p:cNvPr>
          <p:cNvSpPr txBox="1"/>
          <p:nvPr/>
        </p:nvSpPr>
        <p:spPr>
          <a:xfrm>
            <a:off x="7557572" y="3048335"/>
            <a:ext cx="848298" cy="307777"/>
          </a:xfrm>
          <a:prstGeom prst="rect">
            <a:avLst/>
          </a:prstGeom>
          <a:noFill/>
          <a:ln>
            <a:solidFill>
              <a:srgbClr val="0070C0"/>
            </a:solidFill>
          </a:ln>
        </p:spPr>
        <p:txBody>
          <a:bodyPr wrap="square" rtlCol="0">
            <a:spAutoFit/>
          </a:bodyPr>
          <a:lstStyle/>
          <a:p>
            <a:r>
              <a:rPr lang="en-US" dirty="0"/>
              <a:t>2 nodes</a:t>
            </a:r>
          </a:p>
        </p:txBody>
      </p:sp>
    </p:spTree>
    <p:extLst>
      <p:ext uri="{BB962C8B-B14F-4D97-AF65-F5344CB8AC3E}">
        <p14:creationId xmlns:p14="http://schemas.microsoft.com/office/powerpoint/2010/main" val="66793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622C986-B0DE-E745-8E9E-CC53184EF53C}"/>
              </a:ext>
            </a:extLst>
          </p:cNvPr>
          <p:cNvSpPr txBox="1">
            <a:spLocks/>
          </p:cNvSpPr>
          <p:nvPr/>
        </p:nvSpPr>
        <p:spPr>
          <a:xfrm>
            <a:off x="560614" y="934170"/>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chemeClr val="tx1"/>
                </a:solidFill>
              </a:rPr>
              <a:t>1</a:t>
            </a:r>
            <a:r>
              <a:rPr lang="de-DE" sz="1300" dirty="0">
                <a:solidFill>
                  <a:srgbClr val="FF0000"/>
                </a:solidFill>
              </a:rPr>
              <a:t>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(32 CPUs)</a:t>
            </a:r>
          </a:p>
          <a:p>
            <a:pPr marL="0" indent="0">
              <a:buFont typeface="Arial"/>
              <a:buNone/>
            </a:pPr>
            <a:r>
              <a:rPr lang="de-DE" sz="1300" dirty="0" err="1">
                <a:solidFill>
                  <a:schemeClr val="bg2"/>
                </a:solidFill>
              </a:rPr>
              <a:t>srun</a:t>
            </a:r>
            <a:r>
              <a:rPr lang="de-DE" sz="1300" dirty="0">
                <a:solidFill>
                  <a:schemeClr val="bg2"/>
                </a:solidFill>
              </a:rPr>
              <a:t> –n8 –c32 --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15" name="Content Placeholder 2">
            <a:extLst>
              <a:ext uri="{FF2B5EF4-FFF2-40B4-BE49-F238E27FC236}">
                <a16:creationId xmlns:a16="http://schemas.microsoft.com/office/drawing/2014/main" id="{4991B948-1781-6048-9134-665B33356227}"/>
              </a:ext>
            </a:extLst>
          </p:cNvPr>
          <p:cNvSpPr txBox="1">
            <a:spLocks/>
          </p:cNvSpPr>
          <p:nvPr/>
        </p:nvSpPr>
        <p:spPr>
          <a:xfrm>
            <a:off x="4621078" y="934169"/>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chemeClr val="tx1"/>
                </a:solidFill>
              </a:rPr>
              <a:t>1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(16 CPUs)</a:t>
            </a:r>
          </a:p>
          <a:p>
            <a:pPr marL="0" indent="0">
              <a:buFont typeface="Arial"/>
              <a:buNone/>
            </a:pPr>
            <a:r>
              <a:rPr lang="de-DE" sz="1300" dirty="0" err="1"/>
              <a:t>srun</a:t>
            </a:r>
            <a:r>
              <a:rPr lang="de-DE" sz="1300" dirty="0"/>
              <a:t> </a:t>
            </a:r>
            <a:r>
              <a:rPr lang="de-DE" sz="1300" dirty="0">
                <a:solidFill>
                  <a:schemeClr val="bg2"/>
                </a:solidFill>
              </a:rPr>
              <a:t>–n4 –c16 --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2" name="Title 1"/>
          <p:cNvSpPr>
            <a:spLocks noGrp="1"/>
          </p:cNvSpPr>
          <p:nvPr>
            <p:ph type="title"/>
          </p:nvPr>
        </p:nvSpPr>
        <p:spPr/>
        <p:txBody>
          <a:bodyPr>
            <a:normAutofit/>
          </a:bodyPr>
          <a:lstStyle/>
          <a:p>
            <a:r>
              <a:rPr lang="en-US" dirty="0"/>
              <a:t>Sample job scripts to run hybrid MPI + OpenMP VASP jobs</a:t>
            </a:r>
            <a:endParaRPr lang="en-US" dirty="0">
              <a:solidFill>
                <a:srgbClr val="37586F"/>
              </a:solidFill>
            </a:endParaRPr>
          </a:p>
        </p:txBody>
      </p:sp>
      <p:sp>
        <p:nvSpPr>
          <p:cNvPr id="4" name="Slide Number Placeholder 3"/>
          <p:cNvSpPr>
            <a:spLocks noGrp="1"/>
          </p:cNvSpPr>
          <p:nvPr>
            <p:ph type="sldNum" idx="12"/>
          </p:nvPr>
        </p:nvSpPr>
        <p:spPr/>
        <p:txBody>
          <a:bodyPr/>
          <a:lstStyle/>
          <a:p>
            <a:pPr defTabSz="342900">
              <a:buClrTx/>
            </a:pPr>
            <a:r>
              <a:rPr lang="en-US" kern="1200" dirty="0">
                <a:latin typeface="Calibri"/>
                <a:ea typeface="+mn-ea"/>
                <a:cs typeface="+mn-cs"/>
              </a:rPr>
              <a:t>- </a:t>
            </a:r>
            <a:fld id="{D174BAF6-F8F2-EF4F-936C-8DF63288C82F}" type="slidenum">
              <a:rPr lang="en-US" kern="1200">
                <a:latin typeface="Calibri"/>
                <a:ea typeface="+mn-ea"/>
                <a:cs typeface="+mn-cs"/>
              </a:rPr>
              <a:pPr defTabSz="342900">
                <a:buClrTx/>
              </a:pPr>
              <a:t>17</a:t>
            </a:fld>
            <a:r>
              <a:rPr lang="en-US" kern="1200" dirty="0">
                <a:latin typeface="Calibri"/>
                <a:ea typeface="+mn-ea"/>
                <a:cs typeface="+mn-cs"/>
              </a:rPr>
              <a:t> -</a:t>
            </a:r>
          </a:p>
        </p:txBody>
      </p:sp>
      <p:sp>
        <p:nvSpPr>
          <p:cNvPr id="7" name="Content Placeholder 2">
            <a:extLst>
              <a:ext uri="{FF2B5EF4-FFF2-40B4-BE49-F238E27FC236}">
                <a16:creationId xmlns:a16="http://schemas.microsoft.com/office/drawing/2014/main" id="{4D0DB1E6-9A19-014F-9F29-E982FA813C34}"/>
              </a:ext>
            </a:extLst>
          </p:cNvPr>
          <p:cNvSpPr txBox="1">
            <a:spLocks/>
          </p:cNvSpPr>
          <p:nvPr/>
        </p:nvSpPr>
        <p:spPr>
          <a:xfrm>
            <a:off x="560614" y="2977797"/>
            <a:ext cx="3471559" cy="1944908"/>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KNL: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4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knl</a:t>
            </a:r>
            <a:endParaRPr lang="de-DE" sz="1300" dirty="0">
              <a:solidFill>
                <a:srgbClr val="3B55EF"/>
              </a:solidFill>
            </a:endParaRPr>
          </a:p>
          <a:p>
            <a:pPr marL="0" indent="0">
              <a:buFont typeface="Arial"/>
              <a:buNone/>
            </a:pPr>
            <a:endParaRPr lang="de-DE" sz="1300" dirty="0"/>
          </a:p>
          <a:p>
            <a:pPr marL="0" indent="0">
              <a:buFont typeface="Arial"/>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/20181030-knl</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(32 CPUs)</a:t>
            </a:r>
          </a:p>
          <a:p>
            <a:pPr marL="0" indent="0">
              <a:buFont typeface="Arial"/>
              <a:buNone/>
            </a:pPr>
            <a:r>
              <a:rPr lang="de-DE" sz="1300" dirty="0" err="1"/>
              <a:t>srun</a:t>
            </a:r>
            <a:r>
              <a:rPr lang="de-DE" sz="1300" dirty="0"/>
              <a:t> –n</a:t>
            </a:r>
            <a:r>
              <a:rPr lang="de-DE" sz="1300" dirty="0">
                <a:solidFill>
                  <a:srgbClr val="FF0000"/>
                </a:solidFill>
              </a:rPr>
              <a:t>32</a:t>
            </a:r>
            <a:r>
              <a:rPr lang="de-DE" sz="1300" dirty="0"/>
              <a:t> –</a:t>
            </a:r>
            <a:r>
              <a:rPr lang="de-DE" sz="1300" dirty="0">
                <a:solidFill>
                  <a:schemeClr val="bg2"/>
                </a:solidFill>
              </a:rPr>
              <a:t>c32 --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750" dirty="0"/>
          </a:p>
          <a:p>
            <a:pPr marL="0" indent="0">
              <a:buFont typeface="Arial"/>
              <a:buNone/>
            </a:pPr>
            <a:endParaRPr lang="en-US" sz="1200" dirty="0"/>
          </a:p>
          <a:p>
            <a:pPr marL="0" indent="0">
              <a:buFont typeface="Arial"/>
              <a:buNone/>
            </a:pPr>
            <a:endParaRPr lang="de-DE" sz="1200" dirty="0"/>
          </a:p>
        </p:txBody>
      </p:sp>
      <p:sp>
        <p:nvSpPr>
          <p:cNvPr id="8" name="Content Placeholder 2">
            <a:extLst>
              <a:ext uri="{FF2B5EF4-FFF2-40B4-BE49-F238E27FC236}">
                <a16:creationId xmlns:a16="http://schemas.microsoft.com/office/drawing/2014/main" id="{4F6D8A24-089D-CB46-814D-CBAE0BA14797}"/>
              </a:ext>
            </a:extLst>
          </p:cNvPr>
          <p:cNvSpPr txBox="1">
            <a:spLocks/>
          </p:cNvSpPr>
          <p:nvPr/>
        </p:nvSpPr>
        <p:spPr>
          <a:xfrm>
            <a:off x="4621078" y="2977796"/>
            <a:ext cx="3851380" cy="1944909"/>
          </a:xfrm>
          <a:prstGeom prst="rect">
            <a:avLst/>
          </a:prstGeom>
          <a:solidFill>
            <a:srgbClr val="D9E7F5"/>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1300" b="1" dirty="0"/>
              <a:t>Cori Haswell:</a:t>
            </a:r>
          </a:p>
          <a:p>
            <a:pPr marL="0" indent="0">
              <a:buFont typeface="Arial"/>
              <a:buNone/>
            </a:pPr>
            <a:r>
              <a:rPr lang="en-US" sz="1300" dirty="0"/>
              <a:t>#!/bin/bash -l</a:t>
            </a:r>
          </a:p>
          <a:p>
            <a:pPr marL="0" indent="0">
              <a:buFont typeface="Arial"/>
              <a:buNone/>
            </a:pPr>
            <a:r>
              <a:rPr lang="de-DE" sz="1300" dirty="0"/>
              <a:t>#SBATCH –N </a:t>
            </a:r>
            <a:r>
              <a:rPr lang="de-DE" sz="1300" dirty="0">
                <a:solidFill>
                  <a:srgbClr val="FF0000"/>
                </a:solidFill>
              </a:rPr>
              <a:t>4</a:t>
            </a:r>
            <a:r>
              <a:rPr lang="de-DE" sz="1300" dirty="0">
                <a:solidFill>
                  <a:schemeClr val="tx1"/>
                </a:solidFill>
              </a:rPr>
              <a:t> </a:t>
            </a:r>
          </a:p>
          <a:p>
            <a:pPr marL="0" indent="0">
              <a:buFont typeface="Arial"/>
              <a:buNone/>
            </a:pPr>
            <a:r>
              <a:rPr lang="de-DE" sz="1300" dirty="0"/>
              <a:t>#SBATCH –</a:t>
            </a:r>
            <a:r>
              <a:rPr lang="de-DE" sz="1300" dirty="0" err="1"/>
              <a:t>q</a:t>
            </a:r>
            <a:r>
              <a:rPr lang="de-DE" sz="1300" dirty="0"/>
              <a:t> </a:t>
            </a:r>
            <a:r>
              <a:rPr lang="de-DE" sz="1300" dirty="0" err="1"/>
              <a:t>regular</a:t>
            </a:r>
            <a:endParaRPr lang="de-DE" sz="1300" dirty="0"/>
          </a:p>
          <a:p>
            <a:pPr marL="0" indent="0">
              <a:buFont typeface="Arial"/>
              <a:buNone/>
            </a:pPr>
            <a:r>
              <a:rPr lang="de-DE" sz="1300" dirty="0"/>
              <a:t>#SBATCH –t 6:00:00</a:t>
            </a:r>
          </a:p>
          <a:p>
            <a:pPr marL="0" indent="0">
              <a:buFont typeface="Arial"/>
              <a:buNone/>
            </a:pPr>
            <a:r>
              <a:rPr lang="de-DE" sz="1300" dirty="0">
                <a:solidFill>
                  <a:srgbClr val="3B55EF"/>
                </a:solidFill>
              </a:rPr>
              <a:t>#SBATCH -C </a:t>
            </a:r>
            <a:r>
              <a:rPr lang="de-DE" sz="1300" dirty="0" err="1">
                <a:solidFill>
                  <a:srgbClr val="3B55EF"/>
                </a:solidFill>
              </a:rPr>
              <a:t>haswell</a:t>
            </a:r>
            <a:endParaRPr lang="de-DE" sz="1300" dirty="0">
              <a:solidFill>
                <a:srgbClr val="3B55EF"/>
              </a:solidFill>
            </a:endParaRPr>
          </a:p>
          <a:p>
            <a:pPr marL="0" indent="0">
              <a:buFont typeface="Arial"/>
              <a:buNone/>
            </a:pPr>
            <a:endParaRPr lang="de-DE" sz="1300" dirty="0">
              <a:solidFill>
                <a:srgbClr val="FF0000"/>
              </a:solidFill>
            </a:endParaRPr>
          </a:p>
          <a:p>
            <a:pPr marL="0" indent="0">
              <a:buNone/>
            </a:pPr>
            <a:r>
              <a:rPr lang="de-DE" sz="1300" dirty="0" err="1"/>
              <a:t>module</a:t>
            </a:r>
            <a:r>
              <a:rPr lang="de-DE" sz="1300" dirty="0"/>
              <a:t> </a:t>
            </a:r>
            <a:r>
              <a:rPr lang="de-DE" sz="1300" dirty="0" err="1"/>
              <a:t>load</a:t>
            </a:r>
            <a:r>
              <a:rPr lang="de-DE" sz="1300" dirty="0"/>
              <a:t> </a:t>
            </a:r>
            <a:r>
              <a:rPr lang="de-DE" sz="1300" dirty="0" err="1"/>
              <a:t>vasp</a:t>
            </a:r>
            <a:r>
              <a:rPr lang="de-DE" sz="1300" dirty="0"/>
              <a:t>/20181030-hsw</a:t>
            </a:r>
          </a:p>
          <a:p>
            <a:pPr marL="0" indent="0">
              <a:buFont typeface="Arial"/>
              <a:buNone/>
            </a:pPr>
            <a:r>
              <a:rPr lang="de-DE" sz="1300" dirty="0" err="1">
                <a:solidFill>
                  <a:srgbClr val="FF0000"/>
                </a:solidFill>
              </a:rPr>
              <a:t>export</a:t>
            </a:r>
            <a:r>
              <a:rPr lang="de-DE" sz="1300" dirty="0">
                <a:solidFill>
                  <a:srgbClr val="FF0000"/>
                </a:solidFill>
              </a:rPr>
              <a:t> OMP_NUM_THREADS=8</a:t>
            </a:r>
          </a:p>
          <a:p>
            <a:pPr marL="0" indent="0">
              <a:buFont typeface="Arial"/>
              <a:buNone/>
            </a:pPr>
            <a:endParaRPr lang="de-DE" sz="1300" dirty="0"/>
          </a:p>
          <a:p>
            <a:pPr marL="0" indent="0">
              <a:buNone/>
            </a:pPr>
            <a:r>
              <a:rPr lang="de-DE" sz="1300" dirty="0"/>
              <a:t># </a:t>
            </a:r>
            <a:r>
              <a:rPr lang="de-DE" sz="1300" dirty="0" err="1"/>
              <a:t>launching</a:t>
            </a:r>
            <a:r>
              <a:rPr lang="de-DE" sz="1300" dirty="0"/>
              <a:t> 1 </a:t>
            </a:r>
            <a:r>
              <a:rPr lang="de-DE" sz="1300" dirty="0" err="1"/>
              <a:t>task</a:t>
            </a:r>
            <a:r>
              <a:rPr lang="de-DE" sz="1300" dirty="0"/>
              <a:t> </a:t>
            </a:r>
            <a:r>
              <a:rPr lang="de-DE" sz="1300" dirty="0" err="1"/>
              <a:t>every</a:t>
            </a:r>
            <a:r>
              <a:rPr lang="de-DE" sz="1300" dirty="0"/>
              <a:t> 8 </a:t>
            </a:r>
            <a:r>
              <a:rPr lang="de-DE" sz="1300" dirty="0" err="1"/>
              <a:t>cores</a:t>
            </a:r>
            <a:r>
              <a:rPr lang="de-DE" sz="1300" dirty="0"/>
              <a:t> (16 CPUs)</a:t>
            </a:r>
          </a:p>
          <a:p>
            <a:pPr marL="0" indent="0">
              <a:buNone/>
            </a:pPr>
            <a:r>
              <a:rPr lang="de-DE" sz="1300" dirty="0" err="1"/>
              <a:t>srun</a:t>
            </a:r>
            <a:r>
              <a:rPr lang="de-DE" sz="1300" dirty="0"/>
              <a:t> –n</a:t>
            </a:r>
            <a:r>
              <a:rPr lang="de-DE" sz="1300" dirty="0">
                <a:solidFill>
                  <a:srgbClr val="FF0000"/>
                </a:solidFill>
              </a:rPr>
              <a:t>16</a:t>
            </a:r>
            <a:r>
              <a:rPr lang="de-DE" sz="1300" dirty="0"/>
              <a:t> </a:t>
            </a:r>
            <a:r>
              <a:rPr lang="de-DE" sz="1300" dirty="0">
                <a:solidFill>
                  <a:schemeClr val="bg2"/>
                </a:solidFill>
              </a:rPr>
              <a:t>-c16 --</a:t>
            </a:r>
            <a:r>
              <a:rPr lang="de-DE" sz="1300" dirty="0" err="1"/>
              <a:t>cpu</a:t>
            </a:r>
            <a:r>
              <a:rPr lang="de-DE" sz="1300" dirty="0"/>
              <a:t>-bind=</a:t>
            </a:r>
            <a:r>
              <a:rPr lang="de-DE" sz="1300" dirty="0" err="1"/>
              <a:t>cores</a:t>
            </a:r>
            <a:r>
              <a:rPr lang="de-DE" sz="1300" dirty="0"/>
              <a:t> </a:t>
            </a:r>
            <a:r>
              <a:rPr lang="de-DE" sz="1300" dirty="0" err="1"/>
              <a:t>vasp_std</a:t>
            </a:r>
            <a:endParaRPr lang="de-DE" sz="1300" dirty="0"/>
          </a:p>
          <a:p>
            <a:pPr marL="0" indent="0">
              <a:buFont typeface="Arial"/>
              <a:buNone/>
            </a:pPr>
            <a:endParaRPr lang="de-DE" sz="1200" dirty="0"/>
          </a:p>
        </p:txBody>
      </p:sp>
      <p:sp>
        <p:nvSpPr>
          <p:cNvPr id="9" name="TextBox 8">
            <a:extLst>
              <a:ext uri="{FF2B5EF4-FFF2-40B4-BE49-F238E27FC236}">
                <a16:creationId xmlns:a16="http://schemas.microsoft.com/office/drawing/2014/main" id="{39CB7158-A4B8-2A47-A83E-8AFE7DBC88FD}"/>
              </a:ext>
            </a:extLst>
          </p:cNvPr>
          <p:cNvSpPr txBox="1"/>
          <p:nvPr/>
        </p:nvSpPr>
        <p:spPr>
          <a:xfrm>
            <a:off x="3110429" y="1065900"/>
            <a:ext cx="848298" cy="307777"/>
          </a:xfrm>
          <a:prstGeom prst="rect">
            <a:avLst/>
          </a:prstGeom>
          <a:noFill/>
          <a:ln>
            <a:solidFill>
              <a:srgbClr val="0070C0"/>
            </a:solidFill>
          </a:ln>
        </p:spPr>
        <p:txBody>
          <a:bodyPr wrap="square" rtlCol="0">
            <a:spAutoFit/>
          </a:bodyPr>
          <a:lstStyle/>
          <a:p>
            <a:r>
              <a:rPr lang="en-US" dirty="0"/>
              <a:t>1 node</a:t>
            </a:r>
          </a:p>
        </p:txBody>
      </p:sp>
      <p:sp>
        <p:nvSpPr>
          <p:cNvPr id="10" name="TextBox 9">
            <a:extLst>
              <a:ext uri="{FF2B5EF4-FFF2-40B4-BE49-F238E27FC236}">
                <a16:creationId xmlns:a16="http://schemas.microsoft.com/office/drawing/2014/main" id="{7E9BFE03-1EBD-9E40-A226-BFA261CB8574}"/>
              </a:ext>
            </a:extLst>
          </p:cNvPr>
          <p:cNvSpPr txBox="1"/>
          <p:nvPr/>
        </p:nvSpPr>
        <p:spPr>
          <a:xfrm>
            <a:off x="3110429" y="3048335"/>
            <a:ext cx="848298" cy="307777"/>
          </a:xfrm>
          <a:prstGeom prst="rect">
            <a:avLst/>
          </a:prstGeom>
          <a:noFill/>
          <a:ln>
            <a:solidFill>
              <a:srgbClr val="0070C0"/>
            </a:solidFill>
          </a:ln>
        </p:spPr>
        <p:txBody>
          <a:bodyPr wrap="square" rtlCol="0">
            <a:spAutoFit/>
          </a:bodyPr>
          <a:lstStyle/>
          <a:p>
            <a:r>
              <a:rPr lang="en-US" dirty="0"/>
              <a:t>4 nodes</a:t>
            </a:r>
          </a:p>
        </p:txBody>
      </p:sp>
      <p:sp>
        <p:nvSpPr>
          <p:cNvPr id="11" name="TextBox 10">
            <a:extLst>
              <a:ext uri="{FF2B5EF4-FFF2-40B4-BE49-F238E27FC236}">
                <a16:creationId xmlns:a16="http://schemas.microsoft.com/office/drawing/2014/main" id="{04BBDAB7-17D4-2C45-9176-81CF538E0866}"/>
              </a:ext>
            </a:extLst>
          </p:cNvPr>
          <p:cNvSpPr txBox="1"/>
          <p:nvPr/>
        </p:nvSpPr>
        <p:spPr>
          <a:xfrm>
            <a:off x="7557572" y="1043652"/>
            <a:ext cx="848298" cy="307777"/>
          </a:xfrm>
          <a:prstGeom prst="rect">
            <a:avLst/>
          </a:prstGeom>
          <a:noFill/>
          <a:ln>
            <a:solidFill>
              <a:srgbClr val="0070C0"/>
            </a:solidFill>
          </a:ln>
        </p:spPr>
        <p:txBody>
          <a:bodyPr wrap="square" rtlCol="0">
            <a:spAutoFit/>
          </a:bodyPr>
          <a:lstStyle/>
          <a:p>
            <a:r>
              <a:rPr lang="en-US" dirty="0"/>
              <a:t>1 node</a:t>
            </a:r>
          </a:p>
        </p:txBody>
      </p:sp>
      <p:sp>
        <p:nvSpPr>
          <p:cNvPr id="12" name="TextBox 11">
            <a:extLst>
              <a:ext uri="{FF2B5EF4-FFF2-40B4-BE49-F238E27FC236}">
                <a16:creationId xmlns:a16="http://schemas.microsoft.com/office/drawing/2014/main" id="{3A265ED6-7D19-8A4D-9BF6-94BD945A8230}"/>
              </a:ext>
            </a:extLst>
          </p:cNvPr>
          <p:cNvSpPr txBox="1"/>
          <p:nvPr/>
        </p:nvSpPr>
        <p:spPr>
          <a:xfrm>
            <a:off x="7557572" y="3048335"/>
            <a:ext cx="848298" cy="307777"/>
          </a:xfrm>
          <a:prstGeom prst="rect">
            <a:avLst/>
          </a:prstGeom>
          <a:noFill/>
          <a:ln>
            <a:solidFill>
              <a:srgbClr val="0070C0"/>
            </a:solidFill>
          </a:ln>
        </p:spPr>
        <p:txBody>
          <a:bodyPr wrap="square" rtlCol="0">
            <a:spAutoFit/>
          </a:bodyPr>
          <a:lstStyle/>
          <a:p>
            <a:r>
              <a:rPr lang="en-US" dirty="0"/>
              <a:t>4 nodes</a:t>
            </a:r>
          </a:p>
        </p:txBody>
      </p:sp>
    </p:spTree>
    <p:extLst>
      <p:ext uri="{BB962C8B-B14F-4D97-AF65-F5344CB8AC3E}">
        <p14:creationId xmlns:p14="http://schemas.microsoft.com/office/powerpoint/2010/main" val="273924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85DE-5519-1D49-943A-F154C2C6F47D}"/>
              </a:ext>
            </a:extLst>
          </p:cNvPr>
          <p:cNvSpPr>
            <a:spLocks noGrp="1"/>
          </p:cNvSpPr>
          <p:nvPr>
            <p:ph type="title"/>
          </p:nvPr>
        </p:nvSpPr>
        <p:spPr/>
        <p:txBody>
          <a:bodyPr/>
          <a:lstStyle/>
          <a:p>
            <a:r>
              <a:rPr lang="en-US" sz="2400" dirty="0"/>
              <a:t>Process affinity is important for optimal performance</a:t>
            </a:r>
          </a:p>
        </p:txBody>
      </p:sp>
      <p:sp>
        <p:nvSpPr>
          <p:cNvPr id="6" name="TextBox 5">
            <a:extLst>
              <a:ext uri="{FF2B5EF4-FFF2-40B4-BE49-F238E27FC236}">
                <a16:creationId xmlns:a16="http://schemas.microsoft.com/office/drawing/2014/main" id="{68E781B9-91CD-364D-A92B-1A8F4B073EBC}"/>
              </a:ext>
            </a:extLst>
          </p:cNvPr>
          <p:cNvSpPr txBox="1"/>
          <p:nvPr/>
        </p:nvSpPr>
        <p:spPr>
          <a:xfrm>
            <a:off x="8208963" y="4620280"/>
            <a:ext cx="1023370" cy="523220"/>
          </a:xfrm>
          <a:prstGeom prst="rect">
            <a:avLst/>
          </a:prstGeom>
          <a:noFill/>
        </p:spPr>
        <p:txBody>
          <a:bodyPr wrap="square" rtlCol="0">
            <a:spAutoFit/>
          </a:bodyPr>
          <a:lstStyle/>
          <a:p>
            <a:r>
              <a:rPr lang="en-US" dirty="0"/>
              <a:t>Run date: July 2017</a:t>
            </a:r>
          </a:p>
        </p:txBody>
      </p:sp>
      <p:grpSp>
        <p:nvGrpSpPr>
          <p:cNvPr id="4" name="Group 3">
            <a:extLst>
              <a:ext uri="{FF2B5EF4-FFF2-40B4-BE49-F238E27FC236}">
                <a16:creationId xmlns:a16="http://schemas.microsoft.com/office/drawing/2014/main" id="{BC7EB1EA-C095-BC40-A6A9-50F904EFA4F4}"/>
              </a:ext>
            </a:extLst>
          </p:cNvPr>
          <p:cNvGrpSpPr/>
          <p:nvPr/>
        </p:nvGrpSpPr>
        <p:grpSpPr>
          <a:xfrm>
            <a:off x="920716" y="816864"/>
            <a:ext cx="7288247" cy="4260306"/>
            <a:chOff x="920716" y="816864"/>
            <a:chExt cx="7288247" cy="4260306"/>
          </a:xfrm>
        </p:grpSpPr>
        <p:pic>
          <p:nvPicPr>
            <p:cNvPr id="5" name="Picture 4">
              <a:extLst>
                <a:ext uri="{FF2B5EF4-FFF2-40B4-BE49-F238E27FC236}">
                  <a16:creationId xmlns:a16="http://schemas.microsoft.com/office/drawing/2014/main" id="{C5585891-34B5-BD45-9123-FAB9E5F08E15}"/>
                </a:ext>
              </a:extLst>
            </p:cNvPr>
            <p:cNvPicPr>
              <a:picLocks noChangeAspect="1"/>
            </p:cNvPicPr>
            <p:nvPr/>
          </p:nvPicPr>
          <p:blipFill>
            <a:blip r:embed="rId2"/>
            <a:stretch>
              <a:fillRect/>
            </a:stretch>
          </p:blipFill>
          <p:spPr>
            <a:xfrm>
              <a:off x="920716" y="816864"/>
              <a:ext cx="7288247" cy="4260306"/>
            </a:xfrm>
            <a:prstGeom prst="rect">
              <a:avLst/>
            </a:prstGeom>
          </p:spPr>
        </p:pic>
        <p:sp>
          <p:nvSpPr>
            <p:cNvPr id="3" name="TextBox 2">
              <a:extLst>
                <a:ext uri="{FF2B5EF4-FFF2-40B4-BE49-F238E27FC236}">
                  <a16:creationId xmlns:a16="http://schemas.microsoft.com/office/drawing/2014/main" id="{4E26F5D2-C371-314C-9DEA-9C69CC899F7F}"/>
                </a:ext>
              </a:extLst>
            </p:cNvPr>
            <p:cNvSpPr txBox="1"/>
            <p:nvPr/>
          </p:nvSpPr>
          <p:spPr>
            <a:xfrm>
              <a:off x="1847088" y="920496"/>
              <a:ext cx="6022848" cy="307777"/>
            </a:xfrm>
            <a:prstGeom prst="rect">
              <a:avLst/>
            </a:prstGeom>
            <a:solidFill>
              <a:schemeClr val="bg1"/>
            </a:solidFill>
          </p:spPr>
          <p:txBody>
            <a:bodyPr wrap="square" rtlCol="0">
              <a:spAutoFit/>
            </a:bodyPr>
            <a:lstStyle/>
            <a:p>
              <a:r>
                <a:rPr lang="en-US" dirty="0"/>
                <a:t>     The performance effect of process affinity on Edison</a:t>
              </a:r>
            </a:p>
          </p:txBody>
        </p:sp>
      </p:grpSp>
    </p:spTree>
    <p:extLst>
      <p:ext uri="{BB962C8B-B14F-4D97-AF65-F5344CB8AC3E}">
        <p14:creationId xmlns:p14="http://schemas.microsoft.com/office/powerpoint/2010/main" val="116107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Default </a:t>
            </a:r>
            <a:r>
              <a:rPr lang="en-US" sz="2400" dirty="0" err="1"/>
              <a:t>Slurm</a:t>
            </a:r>
            <a:r>
              <a:rPr lang="en-US" sz="2400" dirty="0"/>
              <a:t> behavior with respect to process/thread affinity</a:t>
            </a:r>
          </a:p>
        </p:txBody>
      </p:sp>
      <p:sp>
        <p:nvSpPr>
          <p:cNvPr id="5" name="Content Placeholder 4"/>
          <p:cNvSpPr>
            <a:spLocks noGrp="1"/>
          </p:cNvSpPr>
          <p:nvPr>
            <p:ph type="body" idx="1"/>
          </p:nvPr>
        </p:nvSpPr>
        <p:spPr/>
        <p:txBody>
          <a:bodyPr>
            <a:noAutofit/>
          </a:bodyPr>
          <a:lstStyle/>
          <a:p>
            <a:pPr>
              <a:lnSpc>
                <a:spcPct val="114000"/>
              </a:lnSpc>
              <a:spcBef>
                <a:spcPts val="1000"/>
              </a:spcBef>
            </a:pPr>
            <a:r>
              <a:rPr lang="en-US" sz="1800" dirty="0"/>
              <a:t>By </a:t>
            </a:r>
            <a:r>
              <a:rPr lang="en-US" sz="1800" dirty="0" err="1"/>
              <a:t>Slurm</a:t>
            </a:r>
            <a:r>
              <a:rPr lang="en-US" sz="1800" dirty="0"/>
              <a:t> default, a decent CPU binding is set only when the MPI tasks per node x CPUs per task = the total number of CPUs allocated per node </a:t>
            </a:r>
          </a:p>
          <a:p>
            <a:pPr lvl="1">
              <a:lnSpc>
                <a:spcPct val="114000"/>
              </a:lnSpc>
              <a:spcBef>
                <a:spcPts val="1000"/>
              </a:spcBef>
              <a:buSzPct val="104000"/>
            </a:pPr>
            <a:r>
              <a:rPr lang="en-US" sz="1600" dirty="0"/>
              <a:t>e.g., 68x4=272 on KNL</a:t>
            </a:r>
          </a:p>
          <a:p>
            <a:pPr>
              <a:spcBef>
                <a:spcPts val="1000"/>
              </a:spcBef>
            </a:pPr>
            <a:r>
              <a:rPr lang="en-US" sz="1800" dirty="0">
                <a:solidFill>
                  <a:srgbClr val="FF0000"/>
                </a:solidFill>
              </a:rPr>
              <a:t>The </a:t>
            </a:r>
            <a:r>
              <a:rPr lang="en-US" sz="1800" dirty="0" err="1">
                <a:solidFill>
                  <a:srgbClr val="FF0000"/>
                </a:solidFill>
              </a:rPr>
              <a:t>srun’s</a:t>
            </a:r>
            <a:r>
              <a:rPr lang="en-US" sz="1800" dirty="0">
                <a:solidFill>
                  <a:srgbClr val="FF0000"/>
                </a:solidFill>
              </a:rPr>
              <a:t> “--</a:t>
            </a:r>
            <a:r>
              <a:rPr lang="en-US" sz="1800" dirty="0" err="1">
                <a:solidFill>
                  <a:srgbClr val="FF0000"/>
                </a:solidFill>
              </a:rPr>
              <a:t>cpu</a:t>
            </a:r>
            <a:r>
              <a:rPr lang="en-US" sz="1800" dirty="0">
                <a:solidFill>
                  <a:srgbClr val="FF0000"/>
                </a:solidFill>
              </a:rPr>
              <a:t>-bind” and “–c” options must be used explicitly to achieve optimal process/thread affinity</a:t>
            </a:r>
          </a:p>
          <a:p>
            <a:pPr>
              <a:spcBef>
                <a:spcPts val="1000"/>
              </a:spcBef>
            </a:pPr>
            <a:r>
              <a:rPr lang="en-US" sz="1800" dirty="0"/>
              <a:t>Use OMP environment variables to fine control the thread affinity. </a:t>
            </a:r>
          </a:p>
          <a:p>
            <a:pPr lvl="1">
              <a:spcBef>
                <a:spcPts val="1000"/>
              </a:spcBef>
            </a:pPr>
            <a:r>
              <a:rPr lang="de-DE" sz="1600" dirty="0" err="1"/>
              <a:t>export</a:t>
            </a:r>
            <a:r>
              <a:rPr lang="de-DE" sz="1600" dirty="0"/>
              <a:t> OMP_PROC_BIND=</a:t>
            </a:r>
            <a:r>
              <a:rPr lang="de-DE" sz="1600" dirty="0" err="1"/>
              <a:t>true</a:t>
            </a:r>
            <a:r>
              <a:rPr lang="de-DE" sz="1600" dirty="0"/>
              <a:t> </a:t>
            </a:r>
          </a:p>
          <a:p>
            <a:pPr lvl="1">
              <a:spcBef>
                <a:spcPts val="1000"/>
              </a:spcBef>
            </a:pPr>
            <a:r>
              <a:rPr lang="de-DE" sz="1600" dirty="0" err="1"/>
              <a:t>export</a:t>
            </a:r>
            <a:r>
              <a:rPr lang="de-DE" sz="1600" dirty="0"/>
              <a:t> OMP_PLACES=</a:t>
            </a:r>
            <a:r>
              <a:rPr lang="de-DE" sz="1600" dirty="0" err="1"/>
              <a:t>threads</a:t>
            </a:r>
            <a:endParaRPr lang="en-US" sz="1600" dirty="0"/>
          </a:p>
          <a:p>
            <a:endParaRPr lang="en-US" sz="1800" dirty="0"/>
          </a:p>
        </p:txBody>
      </p:sp>
      <p:sp>
        <p:nvSpPr>
          <p:cNvPr id="4" name="Slide Number Placeholder 3"/>
          <p:cNvSpPr>
            <a:spLocks noGrp="1"/>
          </p:cNvSpPr>
          <p:nvPr>
            <p:ph type="sldNum" idx="12"/>
          </p:nvPr>
        </p:nvSpPr>
        <p:spPr/>
        <p:txBody>
          <a:bodyPr/>
          <a:lstStyle/>
          <a:p>
            <a:r>
              <a:rPr lang="en-US" dirty="0"/>
              <a:t>- </a:t>
            </a:r>
            <a:fld id="{D174BAF6-F8F2-EF4F-936C-8DF63288C82F}" type="slidenum">
              <a:rPr lang="en-US" smtClean="0"/>
              <a:pPr/>
              <a:t>19</a:t>
            </a:fld>
            <a:r>
              <a:rPr lang="en-US" dirty="0"/>
              <a:t> -</a:t>
            </a:r>
          </a:p>
        </p:txBody>
      </p:sp>
    </p:spTree>
    <p:extLst>
      <p:ext uri="{BB962C8B-B14F-4D97-AF65-F5344CB8AC3E}">
        <p14:creationId xmlns:p14="http://schemas.microsoft.com/office/powerpoint/2010/main" val="115024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6" name="Content Placeholder 4">
            <a:extLst>
              <a:ext uri="{FF2B5EF4-FFF2-40B4-BE49-F238E27FC236}">
                <a16:creationId xmlns:a16="http://schemas.microsoft.com/office/drawing/2014/main" id="{AFC95690-720F-E445-8B37-E17AD89C3E33}"/>
              </a:ext>
            </a:extLst>
          </p:cNvPr>
          <p:cNvSpPr txBox="1">
            <a:spLocks noGrp="1"/>
          </p:cNvSpPr>
          <p:nvPr>
            <p:ph type="body" idx="1"/>
          </p:nvPr>
        </p:nvSpPr>
        <p:spPr>
          <a:prstGeom prst="rect">
            <a:avLst/>
          </a:prstGeom>
        </p:spPr>
        <p:txBody>
          <a:bodyPr spcFirstLastPara="1" vert="horz" wrap="square" lIns="68580" tIns="34290" rIns="68580" bIns="34290" rtlCol="0" anchor="t" anchorCtr="0">
            <a:normAutofit/>
          </a:bodyPr>
          <a:lst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tx1">
                    <a:lumMod val="65000"/>
                    <a:lumOff val="35000"/>
                  </a:schemeClr>
                </a:solidFill>
              </a:rPr>
              <a:t>Available VASP modules</a:t>
            </a:r>
          </a:p>
          <a:p>
            <a:r>
              <a:rPr lang="en-US" sz="2000" b="0" dirty="0">
                <a:solidFill>
                  <a:schemeClr val="tx1">
                    <a:lumMod val="65000"/>
                    <a:lumOff val="35000"/>
                  </a:schemeClr>
                </a:solidFill>
              </a:rPr>
              <a:t>Running VASP on Cori</a:t>
            </a:r>
          </a:p>
          <a:p>
            <a:r>
              <a:rPr lang="en-US" sz="2000" b="0" dirty="0">
                <a:solidFill>
                  <a:schemeClr val="tx1">
                    <a:lumMod val="65000"/>
                    <a:lumOff val="35000"/>
                  </a:schemeClr>
                </a:solidFill>
              </a:rPr>
              <a:t>Performance of Hybrid </a:t>
            </a:r>
            <a:r>
              <a:rPr lang="en-US" sz="2000" b="0" dirty="0" err="1">
                <a:solidFill>
                  <a:schemeClr val="tx1">
                    <a:lumMod val="65000"/>
                    <a:lumOff val="35000"/>
                  </a:schemeClr>
                </a:solidFill>
              </a:rPr>
              <a:t>MPI+OpenMP</a:t>
            </a:r>
            <a:r>
              <a:rPr lang="en-US" sz="2000" b="0" dirty="0">
                <a:solidFill>
                  <a:schemeClr val="tx1">
                    <a:lumMod val="65000"/>
                    <a:lumOff val="35000"/>
                  </a:schemeClr>
                </a:solidFill>
              </a:rPr>
              <a:t> VASP</a:t>
            </a:r>
          </a:p>
          <a:p>
            <a:r>
              <a:rPr lang="en-US" sz="2000" b="0" dirty="0">
                <a:solidFill>
                  <a:schemeClr val="tx1">
                    <a:lumMod val="65000"/>
                    <a:lumOff val="35000"/>
                  </a:schemeClr>
                </a:solidFill>
              </a:rPr>
              <a:t>Using “flex” QOS on Cori KNL</a:t>
            </a:r>
          </a:p>
          <a:p>
            <a:r>
              <a:rPr lang="en-US" sz="2000" b="0" dirty="0">
                <a:solidFill>
                  <a:schemeClr val="tx1">
                    <a:lumMod val="65000"/>
                    <a:lumOff val="35000"/>
                  </a:schemeClr>
                </a:solidFill>
              </a:rPr>
              <a:t>Summary</a:t>
            </a:r>
          </a:p>
          <a:p>
            <a:r>
              <a:rPr lang="en-US" sz="2000" b="0" dirty="0">
                <a:solidFill>
                  <a:schemeClr val="tx1">
                    <a:lumMod val="65000"/>
                    <a:lumOff val="35000"/>
                  </a:schemeClr>
                </a:solidFill>
              </a:rPr>
              <a:t>Hands-on (11:00am-2:00pm PDT)</a:t>
            </a:r>
          </a:p>
          <a:p>
            <a:pPr marL="0" indent="0">
              <a:buNone/>
            </a:pPr>
            <a:endParaRPr lang="en-US" dirty="0"/>
          </a:p>
        </p:txBody>
      </p:sp>
      <p:sp>
        <p:nvSpPr>
          <p:cNvPr id="3" name="Slide Number Placeholder 2"/>
          <p:cNvSpPr>
            <a:spLocks noGrp="1"/>
          </p:cNvSpPr>
          <p:nvPr>
            <p:ph type="sldNum" idx="12"/>
          </p:nvPr>
        </p:nvSpPr>
        <p:spPr/>
        <p:txBody>
          <a:bodyPr/>
          <a:lstStyle/>
          <a:p>
            <a:r>
              <a:rPr lang="en-US"/>
              <a:t>- </a:t>
            </a:r>
            <a:fld id="{D174BAF6-F8F2-EF4F-936C-8DF63288C82F}" type="slidenum">
              <a:rPr lang="en-US" smtClean="0"/>
              <a:pPr/>
              <a:t>2</a:t>
            </a:fld>
            <a:r>
              <a:rPr lang="en-US"/>
              <a:t> -</a:t>
            </a:r>
            <a:endParaRPr lang="en-US" dirty="0"/>
          </a:p>
        </p:txBody>
      </p:sp>
    </p:spTree>
    <p:extLst>
      <p:ext uri="{BB962C8B-B14F-4D97-AF65-F5344CB8AC3E}">
        <p14:creationId xmlns:p14="http://schemas.microsoft.com/office/powerpoint/2010/main" val="2311638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7" name="Rectangle 6">
            <a:extLst>
              <a:ext uri="{FF2B5EF4-FFF2-40B4-BE49-F238E27FC236}">
                <a16:creationId xmlns:a16="http://schemas.microsoft.com/office/drawing/2014/main" id="{7194F0FF-5973-E243-9BE8-756C735B3EC8}"/>
              </a:ext>
            </a:extLst>
          </p:cNvPr>
          <p:cNvSpPr/>
          <p:nvPr/>
        </p:nvSpPr>
        <p:spPr>
          <a:xfrm>
            <a:off x="613037" y="3053215"/>
            <a:ext cx="5631900" cy="749858"/>
          </a:xfrm>
          <a:prstGeom prst="rect">
            <a:avLst/>
          </a:prstGeom>
          <a:solidFill>
            <a:srgbClr val="D9E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83F156-CD17-EF4E-B44A-CAA6B4D0DFB4}"/>
              </a:ext>
            </a:extLst>
          </p:cNvPr>
          <p:cNvSpPr/>
          <p:nvPr/>
        </p:nvSpPr>
        <p:spPr>
          <a:xfrm>
            <a:off x="613037" y="1396262"/>
            <a:ext cx="5631900" cy="993648"/>
          </a:xfrm>
          <a:prstGeom prst="rect">
            <a:avLst/>
          </a:prstGeom>
          <a:solidFill>
            <a:srgbClr val="D9E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Google Shape;453;p51"/>
          <p:cNvSpPr txBox="1">
            <a:spLocks noGrp="1"/>
          </p:cNvSpPr>
          <p:nvPr>
            <p:ph type="title"/>
          </p:nvPr>
        </p:nvSpPr>
        <p:spPr>
          <a:prstGeom prst="rect">
            <a:avLst/>
          </a:prstGeom>
          <a:noFill/>
          <a:ln>
            <a:noFill/>
          </a:ln>
        </p:spPr>
        <p:txBody>
          <a:bodyPr spcFirstLastPara="1" wrap="square" lIns="68569" tIns="0" rIns="68569" bIns="0" anchor="ctr" anchorCtr="0">
            <a:noAutofit/>
          </a:bodyPr>
          <a:lstStyle/>
          <a:p>
            <a:pPr marL="171450" indent="-171450"/>
            <a:r>
              <a:rPr lang="en-US" dirty="0"/>
              <a:t>Affinity verification methods </a:t>
            </a:r>
            <a:endParaRPr dirty="0"/>
          </a:p>
        </p:txBody>
      </p:sp>
      <p:sp>
        <p:nvSpPr>
          <p:cNvPr id="454" name="Google Shape;454;p51"/>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marL="257175" indent="-257175">
              <a:lnSpc>
                <a:spcPct val="90000"/>
              </a:lnSpc>
              <a:spcBef>
                <a:spcPts val="0"/>
              </a:spcBef>
              <a:buSzPts val="2220"/>
            </a:pPr>
            <a:r>
              <a:rPr lang="en-US" sz="1665" dirty="0"/>
              <a:t>NERSC has provided pre-built binaries from a Cray code (</a:t>
            </a:r>
            <a:r>
              <a:rPr lang="en-US" sz="1665" dirty="0" err="1"/>
              <a:t>xthi.c</a:t>
            </a:r>
            <a:r>
              <a:rPr lang="en-US" sz="1665" dirty="0"/>
              <a:t>) to display process thread affinity: </a:t>
            </a:r>
            <a:r>
              <a:rPr lang="en-US" sz="1665" dirty="0">
                <a:solidFill>
                  <a:srgbClr val="0000FF"/>
                </a:solidFill>
              </a:rPr>
              <a:t>check-</a:t>
            </a:r>
            <a:r>
              <a:rPr lang="en-US" sz="1665" dirty="0" err="1">
                <a:solidFill>
                  <a:srgbClr val="0000FF"/>
                </a:solidFill>
              </a:rPr>
              <a:t>mpi.intel.cori</a:t>
            </a:r>
            <a:r>
              <a:rPr lang="en-US" sz="1665" dirty="0">
                <a:solidFill>
                  <a:srgbClr val="0000FF"/>
                </a:solidFill>
              </a:rPr>
              <a:t>, check-</a:t>
            </a:r>
            <a:r>
              <a:rPr lang="en-US" sz="1665" dirty="0" err="1">
                <a:solidFill>
                  <a:srgbClr val="0000FF"/>
                </a:solidFill>
              </a:rPr>
              <a:t>hybrid.intel.cori</a:t>
            </a:r>
            <a:r>
              <a:rPr lang="en-US" sz="1665" dirty="0"/>
              <a:t>, etc.</a:t>
            </a:r>
          </a:p>
          <a:p>
            <a:pPr marL="257175" indent="-257175">
              <a:lnSpc>
                <a:spcPct val="90000"/>
              </a:lnSpc>
              <a:spcBef>
                <a:spcPts val="0"/>
              </a:spcBef>
              <a:buSzPts val="2220"/>
            </a:pPr>
            <a:endParaRPr sz="800" dirty="0"/>
          </a:p>
          <a:p>
            <a:pPr marL="0" indent="0">
              <a:lnSpc>
                <a:spcPct val="90000"/>
              </a:lnSpc>
              <a:spcBef>
                <a:spcPts val="250"/>
              </a:spcBef>
              <a:buSzPts val="1665"/>
              <a:buNone/>
            </a:pPr>
            <a:r>
              <a:rPr lang="en-US" sz="1249" dirty="0"/>
              <a:t>       % </a:t>
            </a:r>
            <a:r>
              <a:rPr lang="en-US" sz="1249" dirty="0" err="1"/>
              <a:t>srun</a:t>
            </a:r>
            <a:r>
              <a:rPr lang="en-US" sz="1249" dirty="0"/>
              <a:t> -n 32 -c 8 –</a:t>
            </a:r>
            <a:r>
              <a:rPr lang="en-US" sz="1249" dirty="0" err="1"/>
              <a:t>cpu</a:t>
            </a:r>
            <a:r>
              <a:rPr lang="en-US" sz="1249" dirty="0"/>
              <a:t>-bind=cores </a:t>
            </a:r>
            <a:r>
              <a:rPr lang="en-US" sz="1249" dirty="0" err="1"/>
              <a:t>check-mpi.intel.cori|sort</a:t>
            </a:r>
            <a:r>
              <a:rPr lang="en-US" sz="1249" dirty="0"/>
              <a:t> -</a:t>
            </a:r>
            <a:r>
              <a:rPr lang="en-US" sz="1249" dirty="0" err="1"/>
              <a:t>nk</a:t>
            </a:r>
            <a:r>
              <a:rPr lang="en-US" sz="1249" dirty="0"/>
              <a:t> 4 </a:t>
            </a:r>
            <a:endParaRPr dirty="0"/>
          </a:p>
          <a:p>
            <a:pPr marL="0" indent="0">
              <a:lnSpc>
                <a:spcPct val="90000"/>
              </a:lnSpc>
              <a:spcBef>
                <a:spcPts val="208"/>
              </a:spcBef>
              <a:buSzPts val="1387"/>
              <a:buNone/>
            </a:pPr>
            <a:r>
              <a:rPr lang="en-US" sz="1040" b="0" dirty="0"/>
              <a:t>         Hello from rank 0, on nid02305. (core affinity = 0,1,68,69,136,137,204,205)</a:t>
            </a:r>
            <a:endParaRPr dirty="0"/>
          </a:p>
          <a:p>
            <a:pPr marL="0" indent="0">
              <a:lnSpc>
                <a:spcPct val="90000"/>
              </a:lnSpc>
              <a:spcBef>
                <a:spcPts val="208"/>
              </a:spcBef>
              <a:buSzPts val="1387"/>
              <a:buNone/>
            </a:pPr>
            <a:r>
              <a:rPr lang="en-US" sz="1040" b="0" dirty="0"/>
              <a:t>         Hello from rank 1, on nid02305. (core affinity = 2,3,70,71,138,139,206,207)</a:t>
            </a:r>
            <a:endParaRPr dirty="0"/>
          </a:p>
          <a:p>
            <a:pPr marL="0" indent="0">
              <a:lnSpc>
                <a:spcPct val="90000"/>
              </a:lnSpc>
              <a:spcBef>
                <a:spcPts val="208"/>
              </a:spcBef>
              <a:buSzPts val="1387"/>
              <a:buNone/>
            </a:pPr>
            <a:r>
              <a:rPr lang="en-US" sz="1040" b="0" dirty="0"/>
              <a:t>         Hello from rank 2, on nid02305. (core affinity = 4,5,72,73,140,141,208,209)</a:t>
            </a:r>
            <a:endParaRPr dirty="0"/>
          </a:p>
          <a:p>
            <a:pPr marL="0" indent="0">
              <a:lnSpc>
                <a:spcPct val="90000"/>
              </a:lnSpc>
              <a:spcBef>
                <a:spcPts val="208"/>
              </a:spcBef>
              <a:buSzPts val="1387"/>
              <a:buNone/>
            </a:pPr>
            <a:r>
              <a:rPr lang="en-US" sz="1040" b="0" dirty="0"/>
              <a:t>         Hello from rank 3, on nid02305. (core affinity = 6,7,74,75,142,143,210,211)</a:t>
            </a:r>
            <a:endParaRPr dirty="0"/>
          </a:p>
          <a:p>
            <a:pPr marL="257175" indent="-257175">
              <a:lnSpc>
                <a:spcPct val="90000"/>
              </a:lnSpc>
              <a:spcBef>
                <a:spcPts val="333"/>
              </a:spcBef>
              <a:buSzPts val="2220"/>
            </a:pPr>
            <a:endParaRPr lang="en-US" sz="800" dirty="0"/>
          </a:p>
          <a:p>
            <a:pPr marL="257175" indent="-257175">
              <a:lnSpc>
                <a:spcPct val="90000"/>
              </a:lnSpc>
              <a:spcBef>
                <a:spcPts val="333"/>
              </a:spcBef>
              <a:buSzPts val="2220"/>
            </a:pPr>
            <a:r>
              <a:rPr lang="en-US" sz="1665" dirty="0"/>
              <a:t>Intel compiler has a run time environment variable “KMP_AFFINITY”; when set to "verbose”:</a:t>
            </a:r>
          </a:p>
          <a:p>
            <a:pPr marL="257175" indent="-257175">
              <a:lnSpc>
                <a:spcPct val="90000"/>
              </a:lnSpc>
              <a:spcBef>
                <a:spcPts val="333"/>
              </a:spcBef>
              <a:buSzPts val="2220"/>
            </a:pPr>
            <a:endParaRPr sz="800" dirty="0"/>
          </a:p>
          <a:p>
            <a:pPr marL="300038" lvl="1" indent="0">
              <a:lnSpc>
                <a:spcPct val="90000"/>
              </a:lnSpc>
              <a:spcBef>
                <a:spcPts val="278"/>
              </a:spcBef>
              <a:buSzPts val="1850"/>
              <a:buNone/>
            </a:pPr>
            <a:r>
              <a:rPr lang="en-US" sz="1388" dirty="0"/>
              <a:t> </a:t>
            </a:r>
            <a:r>
              <a:rPr lang="en-US" sz="1110" dirty="0"/>
              <a:t>OMP: Info #242: KMP_AFFINITY: </a:t>
            </a:r>
            <a:r>
              <a:rPr lang="en-US" sz="1110" dirty="0" err="1"/>
              <a:t>pid</a:t>
            </a:r>
            <a:r>
              <a:rPr lang="en-US" sz="1110" dirty="0"/>
              <a:t> 255705 thread 0 bound to OS proc set {55}</a:t>
            </a:r>
            <a:endParaRPr dirty="0"/>
          </a:p>
          <a:p>
            <a:pPr marL="342900" lvl="1" indent="0">
              <a:lnSpc>
                <a:spcPct val="90000"/>
              </a:lnSpc>
              <a:spcBef>
                <a:spcPts val="222"/>
              </a:spcBef>
              <a:buSzPts val="1480"/>
              <a:buNone/>
            </a:pPr>
            <a:r>
              <a:rPr lang="en-US" sz="1110" dirty="0"/>
              <a:t>OMP: Info #242: KMP_AFFINITY: </a:t>
            </a:r>
            <a:r>
              <a:rPr lang="en-US" sz="1110" dirty="0" err="1"/>
              <a:t>pid</a:t>
            </a:r>
            <a:r>
              <a:rPr lang="en-US" sz="1110" dirty="0"/>
              <a:t> 255660 thread 1 bound to OS proc set {10,78}</a:t>
            </a:r>
            <a:endParaRPr dirty="0"/>
          </a:p>
          <a:p>
            <a:pPr marL="342900" lvl="1" indent="0">
              <a:lnSpc>
                <a:spcPct val="90000"/>
              </a:lnSpc>
              <a:spcBef>
                <a:spcPts val="222"/>
              </a:spcBef>
              <a:buSzPts val="1480"/>
              <a:buNone/>
            </a:pPr>
            <a:r>
              <a:rPr lang="en-US" sz="1110" dirty="0"/>
              <a:t>OMP: Info #242: OMP_PROC_BIND: </a:t>
            </a:r>
            <a:r>
              <a:rPr lang="en-US" sz="1110" dirty="0" err="1"/>
              <a:t>pid</a:t>
            </a:r>
            <a:r>
              <a:rPr lang="en-US" sz="1110" dirty="0"/>
              <a:t> 255660 thread 1 bound to OS proc set {78} …</a:t>
            </a:r>
            <a:endParaRPr sz="1110" dirty="0"/>
          </a:p>
          <a:p>
            <a:pPr marL="257175" indent="-257175">
              <a:lnSpc>
                <a:spcPct val="90000"/>
              </a:lnSpc>
              <a:spcBef>
                <a:spcPts val="333"/>
              </a:spcBef>
              <a:buSzPts val="2220"/>
            </a:pPr>
            <a:endParaRPr lang="en-US" sz="1665" dirty="0"/>
          </a:p>
          <a:p>
            <a:pPr marL="0" indent="0">
              <a:lnSpc>
                <a:spcPct val="90000"/>
              </a:lnSpc>
              <a:spcBef>
                <a:spcPts val="222"/>
              </a:spcBef>
              <a:buSzPts val="1480"/>
              <a:buNone/>
            </a:pPr>
            <a:endParaRPr sz="1110" b="0" dirty="0"/>
          </a:p>
        </p:txBody>
      </p:sp>
      <p:sp>
        <p:nvSpPr>
          <p:cNvPr id="455" name="Google Shape;455;p51"/>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r>
              <a:rPr lang="en-US"/>
              <a:t>- </a:t>
            </a:r>
            <a:fld id="{00000000-1234-1234-1234-123412341234}" type="slidenum">
              <a:rPr lang="en-US"/>
              <a:pPr/>
              <a:t>20</a:t>
            </a:fld>
            <a:r>
              <a:rPr lang="en-US"/>
              <a:t> -</a:t>
            </a:r>
            <a:endParaRPr/>
          </a:p>
        </p:txBody>
      </p:sp>
      <p:sp>
        <p:nvSpPr>
          <p:cNvPr id="2" name="TextBox 1">
            <a:extLst>
              <a:ext uri="{FF2B5EF4-FFF2-40B4-BE49-F238E27FC236}">
                <a16:creationId xmlns:a16="http://schemas.microsoft.com/office/drawing/2014/main" id="{7F67BF9A-5625-2D42-88E8-0624ECCF0C10}"/>
              </a:ext>
            </a:extLst>
          </p:cNvPr>
          <p:cNvSpPr txBox="1"/>
          <p:nvPr/>
        </p:nvSpPr>
        <p:spPr>
          <a:xfrm>
            <a:off x="6461356" y="4552240"/>
            <a:ext cx="2137637" cy="307777"/>
          </a:xfrm>
          <a:prstGeom prst="rect">
            <a:avLst/>
          </a:prstGeom>
          <a:noFill/>
        </p:spPr>
        <p:txBody>
          <a:bodyPr wrap="square" rtlCol="0">
            <a:spAutoFit/>
          </a:bodyPr>
          <a:lstStyle/>
          <a:p>
            <a:r>
              <a:rPr lang="en-US" dirty="0"/>
              <a:t>Slide from Helen He</a:t>
            </a:r>
          </a:p>
        </p:txBody>
      </p:sp>
    </p:spTree>
    <p:extLst>
      <p:ext uri="{BB962C8B-B14F-4D97-AF65-F5344CB8AC3E}">
        <p14:creationId xmlns:p14="http://schemas.microsoft.com/office/powerpoint/2010/main" val="389405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useful commands </a:t>
            </a:r>
          </a:p>
        </p:txBody>
      </p:sp>
      <p:sp>
        <p:nvSpPr>
          <p:cNvPr id="3" name="Content Placeholder 2"/>
          <p:cNvSpPr>
            <a:spLocks noGrp="1"/>
          </p:cNvSpPr>
          <p:nvPr>
            <p:ph type="body" idx="1"/>
          </p:nvPr>
        </p:nvSpPr>
        <p:spPr/>
        <p:txBody>
          <a:bodyPr>
            <a:normAutofit/>
          </a:bodyPr>
          <a:lstStyle/>
          <a:p>
            <a:r>
              <a:rPr lang="en-US" dirty="0"/>
              <a:t>Commonly used commands: </a:t>
            </a:r>
            <a:r>
              <a:rPr lang="en-US" dirty="0" err="1"/>
              <a:t>sbatch</a:t>
            </a:r>
            <a:r>
              <a:rPr lang="en-US" dirty="0"/>
              <a:t>, </a:t>
            </a:r>
            <a:r>
              <a:rPr lang="en-US" dirty="0" err="1"/>
              <a:t>salloc</a:t>
            </a:r>
            <a:r>
              <a:rPr lang="en-US" dirty="0"/>
              <a:t>, </a:t>
            </a:r>
            <a:r>
              <a:rPr lang="en-US" dirty="0" err="1"/>
              <a:t>scancel</a:t>
            </a:r>
            <a:r>
              <a:rPr lang="en-US" dirty="0"/>
              <a:t>, </a:t>
            </a:r>
            <a:r>
              <a:rPr lang="en-US" dirty="0" err="1"/>
              <a:t>srun</a:t>
            </a:r>
            <a:r>
              <a:rPr lang="en-US" dirty="0"/>
              <a:t>, </a:t>
            </a:r>
            <a:r>
              <a:rPr lang="en-US" dirty="0" err="1"/>
              <a:t>squeue</a:t>
            </a:r>
            <a:r>
              <a:rPr lang="en-US" dirty="0"/>
              <a:t>, </a:t>
            </a:r>
            <a:r>
              <a:rPr lang="en-US" dirty="0" err="1"/>
              <a:t>sinfo</a:t>
            </a:r>
            <a:r>
              <a:rPr lang="en-US" dirty="0"/>
              <a:t>, </a:t>
            </a:r>
            <a:r>
              <a:rPr lang="en-US" dirty="0" err="1"/>
              <a:t>sqs</a:t>
            </a:r>
            <a:r>
              <a:rPr lang="en-US" dirty="0"/>
              <a:t>, </a:t>
            </a:r>
            <a:r>
              <a:rPr lang="en-US" dirty="0" err="1"/>
              <a:t>scontrol</a:t>
            </a:r>
            <a:r>
              <a:rPr lang="en-US" dirty="0"/>
              <a:t>, </a:t>
            </a:r>
            <a:r>
              <a:rPr lang="en-US" dirty="0" err="1"/>
              <a:t>sacct</a:t>
            </a:r>
            <a:endParaRPr lang="en-US" dirty="0"/>
          </a:p>
          <a:p>
            <a:r>
              <a:rPr lang="en-US" dirty="0">
                <a:solidFill>
                  <a:schemeClr val="tx1"/>
                </a:solidFill>
              </a:rPr>
              <a:t>“</a:t>
            </a:r>
            <a:r>
              <a:rPr lang="en-US" dirty="0" err="1"/>
              <a:t>sinfo</a:t>
            </a:r>
            <a:r>
              <a:rPr lang="en-US" dirty="0"/>
              <a:t> --format=‘%F %b’</a:t>
            </a:r>
            <a:r>
              <a:rPr lang="en-US" dirty="0">
                <a:solidFill>
                  <a:schemeClr val="tx1"/>
                </a:solidFill>
              </a:rPr>
              <a:t>”</a:t>
            </a:r>
            <a:r>
              <a:rPr lang="en-US" dirty="0"/>
              <a:t> for available features of nodes, or </a:t>
            </a:r>
            <a:r>
              <a:rPr lang="en-US" dirty="0">
                <a:solidFill>
                  <a:schemeClr val="tx1"/>
                </a:solidFill>
              </a:rPr>
              <a:t>“</a:t>
            </a:r>
            <a:r>
              <a:rPr lang="en-US" dirty="0" err="1"/>
              <a:t>sinfo</a:t>
            </a:r>
            <a:r>
              <a:rPr lang="en-US" dirty="0"/>
              <a:t> --format=‘%C %b’</a:t>
            </a:r>
            <a:r>
              <a:rPr lang="en-US" dirty="0">
                <a:solidFill>
                  <a:schemeClr val="tx1"/>
                </a:solidFill>
              </a:rPr>
              <a:t>”</a:t>
            </a:r>
            <a:endParaRPr lang="en-US" dirty="0">
              <a:solidFill>
                <a:srgbClr val="FF0000"/>
              </a:solidFill>
            </a:endParaRPr>
          </a:p>
          <a:p>
            <a:r>
              <a:rPr lang="en-US" dirty="0"/>
              <a:t>“</a:t>
            </a:r>
            <a:r>
              <a:rPr lang="en-US" dirty="0" err="1"/>
              <a:t>scontrol</a:t>
            </a:r>
            <a:r>
              <a:rPr lang="en-US" dirty="0"/>
              <a:t> show node &lt;</a:t>
            </a:r>
            <a:r>
              <a:rPr lang="en-US" dirty="0" err="1"/>
              <a:t>nid</a:t>
            </a:r>
            <a:r>
              <a:rPr lang="en-US" dirty="0"/>
              <a:t>&gt;” for node info</a:t>
            </a:r>
          </a:p>
          <a:p>
            <a:r>
              <a:rPr lang="en-US" dirty="0"/>
              <a:t>“</a:t>
            </a:r>
            <a:r>
              <a:rPr lang="en-US" dirty="0" err="1"/>
              <a:t>ssh_job</a:t>
            </a:r>
            <a:r>
              <a:rPr lang="en-US" dirty="0"/>
              <a:t> &lt;</a:t>
            </a:r>
            <a:r>
              <a:rPr lang="en-US" dirty="0" err="1"/>
              <a:t>jobid</a:t>
            </a:r>
            <a:r>
              <a:rPr lang="en-US" dirty="0"/>
              <a:t>&gt;” to </a:t>
            </a:r>
            <a:r>
              <a:rPr lang="en-US" dirty="0" err="1"/>
              <a:t>ssh</a:t>
            </a:r>
            <a:r>
              <a:rPr lang="en-US" dirty="0"/>
              <a:t> to the head compute nodes of your running jobs, then you can run your favorite commands to monitor your jobs, e.g., the top command </a:t>
            </a:r>
          </a:p>
        </p:txBody>
      </p:sp>
      <p:sp>
        <p:nvSpPr>
          <p:cNvPr id="4" name="Slide Number Placeholder 3"/>
          <p:cNvSpPr>
            <a:spLocks noGrp="1"/>
          </p:cNvSpPr>
          <p:nvPr>
            <p:ph type="sldNum" idx="12"/>
          </p:nvPr>
        </p:nvSpPr>
        <p:spPr/>
        <p:txBody>
          <a:bodyPr/>
          <a:lstStyle/>
          <a:p>
            <a:r>
              <a:rPr lang="en-US"/>
              <a:t>- </a:t>
            </a:r>
            <a:fld id="{D174BAF6-F8F2-EF4F-936C-8DF63288C82F}" type="slidenum">
              <a:rPr lang="en-US" smtClean="0"/>
              <a:pPr/>
              <a:t>21</a:t>
            </a:fld>
            <a:r>
              <a:rPr lang="en-US"/>
              <a:t> -</a:t>
            </a:r>
            <a:endParaRPr lang="en-US" dirty="0"/>
          </a:p>
        </p:txBody>
      </p:sp>
    </p:spTree>
    <p:extLst>
      <p:ext uri="{BB962C8B-B14F-4D97-AF65-F5344CB8AC3E}">
        <p14:creationId xmlns:p14="http://schemas.microsoft.com/office/powerpoint/2010/main" val="191391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Performance of hybrid VASP on Cori </a:t>
            </a:r>
          </a:p>
        </p:txBody>
      </p:sp>
      <p:sp>
        <p:nvSpPr>
          <p:cNvPr id="4" name="Slide Number Placeholder 3"/>
          <p:cNvSpPr>
            <a:spLocks noGrp="1"/>
          </p:cNvSpPr>
          <p:nvPr>
            <p:ph type="sldNum" sz="quarter" idx="4"/>
          </p:nvPr>
        </p:nvSpPr>
        <p:spPr/>
        <p:txBody>
          <a:bodyPr/>
          <a:lstStyle/>
          <a:p>
            <a:r>
              <a:rPr lang="en-US"/>
              <a:t>- </a:t>
            </a:r>
            <a:fld id="{D174BAF6-F8F2-EF4F-936C-8DF63288C82F}" type="slidenum">
              <a:rPr lang="en-US" smtClean="0"/>
              <a:pPr/>
              <a:t>22</a:t>
            </a:fld>
            <a:r>
              <a:rPr lang="en-US"/>
              <a:t> -</a:t>
            </a:r>
            <a:endParaRPr lang="en-US" dirty="0"/>
          </a:p>
        </p:txBody>
      </p:sp>
    </p:spTree>
    <p:extLst>
      <p:ext uri="{BB962C8B-B14F-4D97-AF65-F5344CB8AC3E}">
        <p14:creationId xmlns:p14="http://schemas.microsoft.com/office/powerpoint/2010/main" val="332368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77" y="61542"/>
            <a:ext cx="8811080" cy="572700"/>
          </a:xfrm>
        </p:spPr>
        <p:txBody>
          <a:bodyPr>
            <a:noAutofit/>
          </a:bodyPr>
          <a:lstStyle/>
          <a:p>
            <a:r>
              <a:rPr lang="en-US" sz="2400" dirty="0"/>
              <a:t>Benchmarks used</a:t>
            </a:r>
          </a:p>
        </p:txBody>
      </p:sp>
      <p:graphicFrame>
        <p:nvGraphicFramePr>
          <p:cNvPr id="4" name="Table 3"/>
          <p:cNvGraphicFramePr>
            <a:graphicFrameLocks noGrp="1"/>
          </p:cNvGraphicFramePr>
          <p:nvPr>
            <p:extLst>
              <p:ext uri="{D42A27DB-BD31-4B8C-83A1-F6EECF244321}">
                <p14:modId xmlns:p14="http://schemas.microsoft.com/office/powerpoint/2010/main" val="91399279"/>
              </p:ext>
            </p:extLst>
          </p:nvPr>
        </p:nvGraphicFramePr>
        <p:xfrm>
          <a:off x="688041" y="867962"/>
          <a:ext cx="7734354" cy="3603177"/>
        </p:xfrm>
        <a:graphic>
          <a:graphicData uri="http://schemas.openxmlformats.org/drawingml/2006/table">
            <a:tbl>
              <a:tblPr firstRow="1" bandRow="1">
                <a:tableStyleId>{21E4AEA4-8DFA-4A89-87EB-49C32662AFE0}</a:tableStyleId>
              </a:tblPr>
              <a:tblGrid>
                <a:gridCol w="1243829">
                  <a:extLst>
                    <a:ext uri="{9D8B030D-6E8A-4147-A177-3AD203B41FA5}">
                      <a16:colId xmlns:a16="http://schemas.microsoft.com/office/drawing/2014/main" val="20000"/>
                    </a:ext>
                  </a:extLst>
                </a:gridCol>
                <a:gridCol w="1096831">
                  <a:extLst>
                    <a:ext uri="{9D8B030D-6E8A-4147-A177-3AD203B41FA5}">
                      <a16:colId xmlns:a16="http://schemas.microsoft.com/office/drawing/2014/main" val="20001"/>
                    </a:ext>
                  </a:extLst>
                </a:gridCol>
                <a:gridCol w="1142061">
                  <a:extLst>
                    <a:ext uri="{9D8B030D-6E8A-4147-A177-3AD203B41FA5}">
                      <a16:colId xmlns:a16="http://schemas.microsoft.com/office/drawing/2014/main" val="20002"/>
                    </a:ext>
                  </a:extLst>
                </a:gridCol>
                <a:gridCol w="1153369">
                  <a:extLst>
                    <a:ext uri="{9D8B030D-6E8A-4147-A177-3AD203B41FA5}">
                      <a16:colId xmlns:a16="http://schemas.microsoft.com/office/drawing/2014/main" val="20003"/>
                    </a:ext>
                  </a:extLst>
                </a:gridCol>
                <a:gridCol w="1049985">
                  <a:extLst>
                    <a:ext uri="{9D8B030D-6E8A-4147-A177-3AD203B41FA5}">
                      <a16:colId xmlns:a16="http://schemas.microsoft.com/office/drawing/2014/main" val="20004"/>
                    </a:ext>
                  </a:extLst>
                </a:gridCol>
                <a:gridCol w="940141">
                  <a:extLst>
                    <a:ext uri="{9D8B030D-6E8A-4147-A177-3AD203B41FA5}">
                      <a16:colId xmlns:a16="http://schemas.microsoft.com/office/drawing/2014/main" val="20005"/>
                    </a:ext>
                  </a:extLst>
                </a:gridCol>
                <a:gridCol w="1108138">
                  <a:extLst>
                    <a:ext uri="{9D8B030D-6E8A-4147-A177-3AD203B41FA5}">
                      <a16:colId xmlns:a16="http://schemas.microsoft.com/office/drawing/2014/main" val="20006"/>
                    </a:ext>
                  </a:extLst>
                </a:gridCol>
              </a:tblGrid>
              <a:tr h="285040">
                <a:tc>
                  <a:txBody>
                    <a:bodyPr/>
                    <a:lstStyle/>
                    <a:p>
                      <a:pPr marL="0" marR="0" algn="just">
                        <a:spcBef>
                          <a:spcPts val="0"/>
                        </a:spcBef>
                        <a:spcAft>
                          <a:spcPts val="0"/>
                        </a:spcAft>
                      </a:pPr>
                      <a:r>
                        <a:rPr lang="en-US" sz="1100" cap="all" dirty="0">
                          <a:effectLst/>
                        </a:rPr>
                        <a:t> </a:t>
                      </a:r>
                      <a:endParaRPr lang="en-US" sz="11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100" dirty="0">
                          <a:effectLst/>
                        </a:rPr>
                        <a:t>PdO4</a:t>
                      </a:r>
                      <a:endParaRPr lang="en-US" sz="11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100" kern="1200" dirty="0" err="1">
                          <a:effectLst/>
                        </a:rPr>
                        <a:t>GaAsBi</a:t>
                      </a:r>
                      <a:r>
                        <a:rPr lang="en-US" sz="1100" kern="1200" cap="all" dirty="0">
                          <a:effectLst/>
                        </a:rPr>
                        <a:t> -64</a:t>
                      </a:r>
                      <a:endParaRPr lang="en-US" sz="11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100" dirty="0" err="1">
                          <a:effectLst/>
                        </a:rPr>
                        <a:t>CuC</a:t>
                      </a:r>
                      <a:endParaRPr lang="en-US" sz="11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100" dirty="0">
                          <a:effectLst/>
                        </a:rPr>
                        <a:t>Si256</a:t>
                      </a:r>
                      <a:endParaRPr lang="en-US" sz="11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100" dirty="0">
                          <a:effectLst/>
                        </a:rPr>
                        <a:t>B.hR105</a:t>
                      </a:r>
                      <a:endParaRPr lang="en-US" sz="11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100" dirty="0">
                          <a:effectLst/>
                        </a:rPr>
                        <a:t>PdO2</a:t>
                      </a:r>
                      <a:endParaRPr lang="en-US" sz="11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0"/>
                  </a:ext>
                </a:extLst>
              </a:tr>
              <a:tr h="285040">
                <a:tc>
                  <a:txBody>
                    <a:bodyPr/>
                    <a:lstStyle/>
                    <a:p>
                      <a:pPr marL="0" marR="0" algn="just">
                        <a:spcBef>
                          <a:spcPts val="0"/>
                        </a:spcBef>
                        <a:spcAft>
                          <a:spcPts val="0"/>
                        </a:spcAft>
                      </a:pPr>
                      <a:r>
                        <a:rPr lang="en-US" sz="1000" kern="1200" dirty="0">
                          <a:effectLst/>
                        </a:rPr>
                        <a:t>Electrons (Ions)</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3288 (348)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266 (64)</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1064 (98)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1020 (255)</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315 (105)</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1644(174)</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1"/>
                  </a:ext>
                </a:extLst>
              </a:tr>
              <a:tr h="285040">
                <a:tc>
                  <a:txBody>
                    <a:bodyPr/>
                    <a:lstStyle/>
                    <a:p>
                      <a:pPr marL="0" marR="0" algn="just">
                        <a:spcBef>
                          <a:spcPts val="0"/>
                        </a:spcBef>
                        <a:spcAft>
                          <a:spcPts val="0"/>
                        </a:spcAft>
                      </a:pPr>
                      <a:r>
                        <a:rPr lang="en-US" sz="1000" kern="1200" dirty="0">
                          <a:effectLst/>
                        </a:rPr>
                        <a:t>Functional</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DFT</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DFT</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VDW</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HSE</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HSE</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 DFT</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2"/>
                  </a:ext>
                </a:extLst>
              </a:tr>
              <a:tr h="345939">
                <a:tc>
                  <a:txBody>
                    <a:bodyPr/>
                    <a:lstStyle/>
                    <a:p>
                      <a:pPr marL="0" marR="0" algn="just">
                        <a:spcBef>
                          <a:spcPts val="0"/>
                        </a:spcBef>
                        <a:spcAft>
                          <a:spcPts val="0"/>
                        </a:spcAft>
                      </a:pPr>
                      <a:r>
                        <a:rPr lang="en-US" sz="1000" kern="1200" dirty="0" err="1">
                          <a:effectLst/>
                        </a:rPr>
                        <a:t>Algo</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RMM (</a:t>
                      </a:r>
                      <a:r>
                        <a:rPr lang="en-US" sz="1000" kern="1200" dirty="0" err="1">
                          <a:effectLst/>
                        </a:rPr>
                        <a:t>VeryFast</a:t>
                      </a:r>
                      <a:r>
                        <a:rPr lang="en-US" sz="1000" kern="1200" dirty="0">
                          <a:effectLst/>
                        </a:rPr>
                        <a:t>)</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BD+RMM (Fast)</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RMM (VeryFast)</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CG (Damped)</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CG (Damped)</a:t>
                      </a:r>
                      <a:endParaRPr lang="en-US" sz="1000">
                        <a:effectLst/>
                        <a:latin typeface="Times New Roman"/>
                        <a:ea typeface="SimSun"/>
                        <a:cs typeface="Times New Roman"/>
                      </a:endParaRPr>
                    </a:p>
                  </a:txBody>
                  <a:tcPr marL="51435"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RMM (</a:t>
                      </a:r>
                      <a:r>
                        <a:rPr lang="en-US" sz="1000" kern="1200" dirty="0" err="1">
                          <a:effectLst/>
                        </a:rPr>
                        <a:t>VeryFast</a:t>
                      </a:r>
                      <a:r>
                        <a:rPr lang="en-US" sz="1000" kern="1200" dirty="0">
                          <a:effectLst/>
                        </a:rPr>
                        <a:t>)</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3"/>
                  </a:ext>
                </a:extLst>
              </a:tr>
              <a:tr h="285040">
                <a:tc>
                  <a:txBody>
                    <a:bodyPr/>
                    <a:lstStyle/>
                    <a:p>
                      <a:pPr marL="0" marR="0" algn="just">
                        <a:spcBef>
                          <a:spcPts val="0"/>
                        </a:spcBef>
                        <a:spcAft>
                          <a:spcPts val="0"/>
                        </a:spcAft>
                      </a:pPr>
                      <a:r>
                        <a:rPr lang="en-US" sz="1000" kern="1200" dirty="0">
                          <a:effectLst/>
                        </a:rPr>
                        <a:t>NEML(NELMDL)</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5 (3)</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8 (0)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10 (5)</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3(0)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10 (5)</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10 (4)</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4"/>
                  </a:ext>
                </a:extLst>
              </a:tr>
              <a:tr h="285040">
                <a:tc>
                  <a:txBody>
                    <a:bodyPr/>
                    <a:lstStyle/>
                    <a:p>
                      <a:pPr marL="0" marR="0" algn="just">
                        <a:spcBef>
                          <a:spcPts val="0"/>
                        </a:spcBef>
                        <a:spcAft>
                          <a:spcPts val="0"/>
                        </a:spcAft>
                      </a:pPr>
                      <a:r>
                        <a:rPr lang="en-US" sz="1000" kern="1200" dirty="0">
                          <a:effectLst/>
                        </a:rPr>
                        <a:t>NBANDS</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2048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192</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640</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640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256</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1024</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5"/>
                  </a:ext>
                </a:extLst>
              </a:tr>
              <a:tr h="345939">
                <a:tc>
                  <a:txBody>
                    <a:bodyPr/>
                    <a:lstStyle/>
                    <a:p>
                      <a:pPr marL="0" marR="0" algn="just">
                        <a:spcBef>
                          <a:spcPts val="0"/>
                        </a:spcBef>
                        <a:spcAft>
                          <a:spcPts val="0"/>
                        </a:spcAft>
                      </a:pPr>
                      <a:r>
                        <a:rPr lang="en-US" sz="1000" kern="1200" dirty="0">
                          <a:effectLst/>
                        </a:rPr>
                        <a:t>FFT grids</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80x120x54</a:t>
                      </a:r>
                      <a:endParaRPr lang="en-US" sz="1000" dirty="0">
                        <a:effectLst/>
                      </a:endParaRPr>
                    </a:p>
                    <a:p>
                      <a:pPr marL="0" marR="0" algn="l">
                        <a:spcBef>
                          <a:spcPts val="0"/>
                        </a:spcBef>
                        <a:spcAft>
                          <a:spcPts val="0"/>
                        </a:spcAft>
                      </a:pPr>
                      <a:r>
                        <a:rPr lang="en-US" sz="1000" kern="1200" dirty="0">
                          <a:effectLst/>
                        </a:rPr>
                        <a:t>160x240x108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70x70x70</a:t>
                      </a:r>
                      <a:endParaRPr lang="en-US" sz="1000" dirty="0">
                        <a:effectLst/>
                      </a:endParaRPr>
                    </a:p>
                    <a:p>
                      <a:pPr marL="0" marR="0" algn="l">
                        <a:spcBef>
                          <a:spcPts val="0"/>
                        </a:spcBef>
                        <a:spcAft>
                          <a:spcPts val="0"/>
                        </a:spcAft>
                      </a:pPr>
                      <a:r>
                        <a:rPr lang="en-US" sz="1000" kern="1200" dirty="0">
                          <a:effectLst/>
                        </a:rPr>
                        <a:t>140x140x140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70x70x210</a:t>
                      </a:r>
                      <a:endParaRPr lang="en-US" sz="1000" dirty="0">
                        <a:effectLst/>
                      </a:endParaRPr>
                    </a:p>
                    <a:p>
                      <a:pPr marL="0" marR="0" algn="l">
                        <a:spcBef>
                          <a:spcPts val="0"/>
                        </a:spcBef>
                        <a:spcAft>
                          <a:spcPts val="0"/>
                        </a:spcAft>
                      </a:pPr>
                      <a:r>
                        <a:rPr lang="en-US" sz="1000" kern="1200" dirty="0">
                          <a:effectLst/>
                        </a:rPr>
                        <a:t>120x120x350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80x80x80</a:t>
                      </a:r>
                      <a:endParaRPr lang="en-US" sz="1000" dirty="0">
                        <a:effectLst/>
                      </a:endParaRPr>
                    </a:p>
                    <a:p>
                      <a:pPr marL="0" marR="0" algn="l">
                        <a:spcBef>
                          <a:spcPts val="0"/>
                        </a:spcBef>
                        <a:spcAft>
                          <a:spcPts val="0"/>
                        </a:spcAft>
                      </a:pPr>
                      <a:r>
                        <a:rPr lang="en-US" sz="1000" kern="1200" dirty="0">
                          <a:effectLst/>
                        </a:rPr>
                        <a:t>160x160x160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48x48x48</a:t>
                      </a:r>
                      <a:endParaRPr lang="en-US" sz="1000" dirty="0">
                        <a:effectLst/>
                      </a:endParaRPr>
                    </a:p>
                    <a:p>
                      <a:pPr marL="0" marR="0" algn="l">
                        <a:spcBef>
                          <a:spcPts val="0"/>
                        </a:spcBef>
                        <a:spcAft>
                          <a:spcPts val="0"/>
                        </a:spcAft>
                      </a:pPr>
                      <a:r>
                        <a:rPr lang="en-US" sz="1000" kern="1200" dirty="0">
                          <a:effectLst/>
                        </a:rPr>
                        <a:t>96x96x96</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80x60x54</a:t>
                      </a:r>
                    </a:p>
                    <a:p>
                      <a:pPr marL="0" marR="0" algn="l">
                        <a:spcBef>
                          <a:spcPts val="0"/>
                        </a:spcBef>
                        <a:spcAft>
                          <a:spcPts val="0"/>
                        </a:spcAft>
                      </a:pPr>
                      <a:r>
                        <a:rPr lang="en-US" sz="1000" dirty="0">
                          <a:effectLst/>
                        </a:rPr>
                        <a:t>160x120x108</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6"/>
                  </a:ext>
                </a:extLst>
              </a:tr>
              <a:tr h="285040">
                <a:tc>
                  <a:txBody>
                    <a:bodyPr/>
                    <a:lstStyle/>
                    <a:p>
                      <a:pPr marL="0" marR="0" algn="just">
                        <a:spcBef>
                          <a:spcPts val="0"/>
                        </a:spcBef>
                        <a:spcAft>
                          <a:spcPts val="0"/>
                        </a:spcAft>
                      </a:pPr>
                      <a:r>
                        <a:rPr lang="en-US" sz="1000" kern="1200" dirty="0">
                          <a:effectLst/>
                        </a:rPr>
                        <a:t>NPLWV</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518400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343000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1029000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512000</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is-IS" sz="1000" kern="1200" dirty="0">
                          <a:effectLst/>
                        </a:rPr>
                        <a:t>110592</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is-IS" sz="900" u="none" strike="noStrike" cap="none" dirty="0">
                          <a:sym typeface="Arial"/>
                        </a:rPr>
                        <a:t>259200</a:t>
                      </a:r>
                      <a:endParaRPr lang="en-US" sz="9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7"/>
                  </a:ext>
                </a:extLst>
              </a:tr>
              <a:tr h="345939">
                <a:tc>
                  <a:txBody>
                    <a:bodyPr/>
                    <a:lstStyle/>
                    <a:p>
                      <a:pPr marL="0" marR="0" algn="just">
                        <a:spcBef>
                          <a:spcPts val="0"/>
                        </a:spcBef>
                        <a:spcAft>
                          <a:spcPts val="0"/>
                        </a:spcAft>
                      </a:pPr>
                      <a:r>
                        <a:rPr lang="en-US" sz="1000" kern="1200" dirty="0">
                          <a:effectLst/>
                        </a:rPr>
                        <a:t>IRMAX</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1445</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4177</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a:effectLst/>
                        </a:rPr>
                        <a:t>3797</a:t>
                      </a:r>
                      <a:endParaRPr lang="en-US" sz="100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1579</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1847</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1445</a:t>
                      </a:r>
                    </a:p>
                    <a:p>
                      <a:pPr marL="0" marR="0" algn="l">
                        <a:spcBef>
                          <a:spcPts val="0"/>
                        </a:spcBef>
                        <a:spcAft>
                          <a:spcPts val="0"/>
                        </a:spcAft>
                      </a:pP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8"/>
                  </a:ext>
                </a:extLst>
              </a:tr>
              <a:tr h="285040">
                <a:tc>
                  <a:txBody>
                    <a:bodyPr/>
                    <a:lstStyle/>
                    <a:p>
                      <a:pPr marL="0" marR="0" algn="just">
                        <a:spcBef>
                          <a:spcPts val="0"/>
                        </a:spcBef>
                        <a:spcAft>
                          <a:spcPts val="0"/>
                        </a:spcAft>
                      </a:pPr>
                      <a:r>
                        <a:rPr lang="en-US" sz="1000" kern="1200" dirty="0">
                          <a:effectLst/>
                        </a:rPr>
                        <a:t>IRDMAX</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3515</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17249</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50841</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4998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2358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3515</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09"/>
                  </a:ext>
                </a:extLst>
              </a:tr>
              <a:tr h="285040">
                <a:tc>
                  <a:txBody>
                    <a:bodyPr/>
                    <a:lstStyle/>
                    <a:p>
                      <a:pPr marL="0" marR="0" algn="just">
                        <a:spcBef>
                          <a:spcPts val="0"/>
                        </a:spcBef>
                        <a:spcAft>
                          <a:spcPts val="0"/>
                        </a:spcAft>
                      </a:pPr>
                      <a:r>
                        <a:rPr lang="en-US" sz="1000" kern="1200" dirty="0">
                          <a:effectLst/>
                        </a:rPr>
                        <a:t>LMDIM</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8</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18</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10"/>
                  </a:ext>
                </a:extLst>
              </a:tr>
              <a:tr h="285040">
                <a:tc>
                  <a:txBody>
                    <a:bodyPr/>
                    <a:lstStyle/>
                    <a:p>
                      <a:pPr marL="0" marR="0" algn="just">
                        <a:spcBef>
                          <a:spcPts val="0"/>
                        </a:spcBef>
                        <a:spcAft>
                          <a:spcPts val="0"/>
                        </a:spcAft>
                      </a:pPr>
                      <a:r>
                        <a:rPr lang="en-US" sz="1000" dirty="0">
                          <a:effectLst/>
                        </a:rPr>
                        <a:t>KPOINTS</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1 1 1</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4 4 4</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3 3 1</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1 1 1</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kern="1200" dirty="0">
                          <a:effectLst/>
                        </a:rPr>
                        <a:t>1 1 1</a:t>
                      </a:r>
                      <a:endParaRPr lang="en-US" sz="1000" dirty="0">
                        <a:effectLst/>
                        <a:latin typeface="Times New Roman"/>
                        <a:ea typeface="SimSun"/>
                        <a:cs typeface="Times New Roman"/>
                      </a:endParaRPr>
                    </a:p>
                  </a:txBody>
                  <a:tcPr marL="51435" marR="0" marT="0" marB="0" anchor="ctr"/>
                </a:tc>
                <a:tc>
                  <a:txBody>
                    <a:bodyPr/>
                    <a:lstStyle/>
                    <a:p>
                      <a:pPr marL="0" marR="0" algn="l">
                        <a:spcBef>
                          <a:spcPts val="0"/>
                        </a:spcBef>
                        <a:spcAft>
                          <a:spcPts val="0"/>
                        </a:spcAft>
                      </a:pPr>
                      <a:r>
                        <a:rPr lang="en-US" sz="1000" dirty="0">
                          <a:effectLst/>
                        </a:rPr>
                        <a:t>1 1 1</a:t>
                      </a:r>
                      <a:endParaRPr lang="en-US" sz="1000" dirty="0">
                        <a:effectLst/>
                        <a:latin typeface="Times New Roman"/>
                        <a:ea typeface="SimSun"/>
                        <a:cs typeface="Times New Roman"/>
                      </a:endParaRPr>
                    </a:p>
                  </a:txBody>
                  <a:tcPr marL="51435" marR="0" marT="0" marB="0" anchor="ctr"/>
                </a:tc>
                <a:extLst>
                  <a:ext uri="{0D108BD9-81ED-4DB2-BD59-A6C34878D82A}">
                    <a16:rowId xmlns:a16="http://schemas.microsoft.com/office/drawing/2014/main" val="10011"/>
                  </a:ext>
                </a:extLst>
              </a:tr>
            </a:tbl>
          </a:graphicData>
        </a:graphic>
      </p:graphicFrame>
      <p:sp>
        <p:nvSpPr>
          <p:cNvPr id="6" name="Rectangle 5">
            <a:extLst>
              <a:ext uri="{FF2B5EF4-FFF2-40B4-BE49-F238E27FC236}">
                <a16:creationId xmlns:a16="http://schemas.microsoft.com/office/drawing/2014/main" id="{29EFF3A8-0DD9-FA49-A032-067EBA699E5C}"/>
              </a:ext>
            </a:extLst>
          </p:cNvPr>
          <p:cNvSpPr/>
          <p:nvPr/>
        </p:nvSpPr>
        <p:spPr>
          <a:xfrm>
            <a:off x="582307" y="4522453"/>
            <a:ext cx="7945821" cy="523220"/>
          </a:xfrm>
          <a:prstGeom prst="rect">
            <a:avLst/>
          </a:prstGeom>
        </p:spPr>
        <p:txBody>
          <a:bodyPr wrap="square">
            <a:spAutoFit/>
          </a:bodyPr>
          <a:lstStyle/>
          <a:p>
            <a:r>
              <a:rPr lang="en-US" dirty="0"/>
              <a:t>Selected 6 benchmarks cover representative VASP workloads, exercising different code paths, ionic constituent and problem sizes </a:t>
            </a:r>
          </a:p>
        </p:txBody>
      </p:sp>
    </p:spTree>
    <p:extLst>
      <p:ext uri="{BB962C8B-B14F-4D97-AF65-F5344CB8AC3E}">
        <p14:creationId xmlns:p14="http://schemas.microsoft.com/office/powerpoint/2010/main" val="113980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AB9B-D0F2-8B46-93AB-03C3466174E1}"/>
              </a:ext>
            </a:extLst>
          </p:cNvPr>
          <p:cNvSpPr>
            <a:spLocks noGrp="1"/>
          </p:cNvSpPr>
          <p:nvPr>
            <p:ph type="title"/>
          </p:nvPr>
        </p:nvSpPr>
        <p:spPr/>
        <p:txBody>
          <a:bodyPr>
            <a:normAutofit/>
          </a:bodyPr>
          <a:lstStyle/>
          <a:p>
            <a:r>
              <a:rPr lang="en-US" sz="2400" dirty="0"/>
              <a:t>VASP versions, compilers and libraries used</a:t>
            </a:r>
            <a:endParaRPr lang="en-US" dirty="0"/>
          </a:p>
        </p:txBody>
      </p:sp>
      <p:sp>
        <p:nvSpPr>
          <p:cNvPr id="3" name="Text Placeholder 2">
            <a:extLst>
              <a:ext uri="{FF2B5EF4-FFF2-40B4-BE49-F238E27FC236}">
                <a16:creationId xmlns:a16="http://schemas.microsoft.com/office/drawing/2014/main" id="{4AC51184-AE21-5047-A498-379CE8ABEF16}"/>
              </a:ext>
            </a:extLst>
          </p:cNvPr>
          <p:cNvSpPr>
            <a:spLocks noGrp="1"/>
          </p:cNvSpPr>
          <p:nvPr>
            <p:ph type="body" idx="1"/>
          </p:nvPr>
        </p:nvSpPr>
        <p:spPr/>
        <p:txBody>
          <a:bodyPr/>
          <a:lstStyle/>
          <a:p>
            <a:r>
              <a:rPr lang="en-US" sz="2200" dirty="0"/>
              <a:t>Hybrid </a:t>
            </a:r>
            <a:r>
              <a:rPr lang="en-US" sz="2200" dirty="0" err="1"/>
              <a:t>MPI+OpenMP</a:t>
            </a:r>
            <a:r>
              <a:rPr lang="en-US" sz="2200" dirty="0"/>
              <a:t> VASP (last commit date 10/30/2018) and pure MPI VASP 5.4.4 were used</a:t>
            </a:r>
          </a:p>
          <a:p>
            <a:r>
              <a:rPr lang="en-US" sz="2200" dirty="0"/>
              <a:t>Intel compiler and MKL from 2018 Update 1 + ELPA (version 2016.005) and cray-</a:t>
            </a:r>
            <a:r>
              <a:rPr lang="en-US" sz="2200" dirty="0" err="1"/>
              <a:t>mpich</a:t>
            </a:r>
            <a:r>
              <a:rPr lang="en-US" sz="2200" dirty="0"/>
              <a:t>/7.7.3 were used</a:t>
            </a:r>
          </a:p>
          <a:p>
            <a:r>
              <a:rPr lang="en-US" sz="2200" dirty="0"/>
              <a:t>Cori runs CLE 6.0 UP7, and SLURM 18.08.7</a:t>
            </a:r>
          </a:p>
          <a:p>
            <a:r>
              <a:rPr lang="en-US" sz="2200" dirty="0"/>
              <a:t>Used a couple figures from </a:t>
            </a:r>
            <a:r>
              <a:rPr lang="en-US" sz="1600" dirty="0">
                <a:hlinkClick r:id="rId3"/>
              </a:rPr>
              <a:t>https://cug.org/proceedings/cug2017_proceedings/includes/files/pap134s2-file1.pdf</a:t>
            </a:r>
            <a:endParaRPr lang="en-US" sz="1600" dirty="0"/>
          </a:p>
          <a:p>
            <a:pPr marL="76200" indent="0">
              <a:buNone/>
            </a:pPr>
            <a:r>
              <a:rPr lang="en-US" sz="1800" dirty="0"/>
              <a:t>      (confirmed with recent runs)</a:t>
            </a:r>
          </a:p>
          <a:p>
            <a:pPr marL="76200" indent="0">
              <a:buNone/>
            </a:pPr>
            <a:endParaRPr lang="en-US" sz="1800" dirty="0"/>
          </a:p>
        </p:txBody>
      </p:sp>
    </p:spTree>
    <p:extLst>
      <p:ext uri="{BB962C8B-B14F-4D97-AF65-F5344CB8AC3E}">
        <p14:creationId xmlns:p14="http://schemas.microsoft.com/office/powerpoint/2010/main" val="169063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300" y="-711"/>
            <a:ext cx="8811080" cy="572700"/>
          </a:xfrm>
        </p:spPr>
        <p:txBody>
          <a:bodyPr anchor="ctr">
            <a:noAutofit/>
          </a:bodyPr>
          <a:lstStyle/>
          <a:p>
            <a:r>
              <a:rPr lang="en-US" dirty="0"/>
              <a:t>Hyper-Threading helps HSE workloads, but not other workloads</a:t>
            </a:r>
          </a:p>
        </p:txBody>
      </p:sp>
      <p:pic>
        <p:nvPicPr>
          <p:cNvPr id="8" name="Picture 7" descr="hyperthreading_11101064_11101128.pdf"/>
          <p:cNvPicPr>
            <a:picLocks noChangeAspect="1"/>
          </p:cNvPicPr>
          <p:nvPr/>
        </p:nvPicPr>
        <p:blipFill rotWithShape="1">
          <a:blip r:embed="rId2">
            <a:extLst>
              <a:ext uri="{28A0092B-C50C-407E-A947-70E740481C1C}">
                <a14:useLocalDpi xmlns:a14="http://schemas.microsoft.com/office/drawing/2010/main" val="0"/>
              </a:ext>
            </a:extLst>
          </a:blip>
          <a:srcRect l="7901" t="24362" r="10590" b="29877"/>
          <a:stretch/>
        </p:blipFill>
        <p:spPr>
          <a:xfrm>
            <a:off x="72829" y="1263522"/>
            <a:ext cx="4507043" cy="3196321"/>
          </a:xfrm>
          <a:prstGeom prst="rect">
            <a:avLst/>
          </a:prstGeom>
        </p:spPr>
      </p:pic>
      <p:pic>
        <p:nvPicPr>
          <p:cNvPr id="9" name="Picture 8" descr="hyperthreading_12101064_12101128.pdf"/>
          <p:cNvPicPr>
            <a:picLocks noChangeAspect="1"/>
          </p:cNvPicPr>
          <p:nvPr/>
        </p:nvPicPr>
        <p:blipFill rotWithShape="1">
          <a:blip r:embed="rId3">
            <a:extLst>
              <a:ext uri="{28A0092B-C50C-407E-A947-70E740481C1C}">
                <a14:useLocalDpi xmlns:a14="http://schemas.microsoft.com/office/drawing/2010/main" val="0"/>
              </a:ext>
            </a:extLst>
          </a:blip>
          <a:srcRect l="7136" t="24363" r="10423" b="29876"/>
          <a:stretch/>
        </p:blipFill>
        <p:spPr>
          <a:xfrm>
            <a:off x="4579872" y="1250974"/>
            <a:ext cx="4467024" cy="3208870"/>
          </a:xfrm>
          <a:prstGeom prst="rect">
            <a:avLst/>
          </a:prstGeom>
        </p:spPr>
      </p:pic>
    </p:spTree>
    <p:extLst>
      <p:ext uri="{BB962C8B-B14F-4D97-AF65-F5344CB8AC3E}">
        <p14:creationId xmlns:p14="http://schemas.microsoft.com/office/powerpoint/2010/main" val="1312640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t>Hybrid VASP performs best with 4 or 8 OpenMP threads/task</a:t>
            </a:r>
          </a:p>
        </p:txBody>
      </p:sp>
      <p:pic>
        <p:nvPicPr>
          <p:cNvPr id="4" name="Picture 3" descr="scaling_16101064_26101032.pdf"/>
          <p:cNvPicPr>
            <a:picLocks noChangeAspect="1"/>
          </p:cNvPicPr>
          <p:nvPr/>
        </p:nvPicPr>
        <p:blipFill rotWithShape="1">
          <a:blip r:embed="rId3">
            <a:extLst>
              <a:ext uri="{28A0092B-C50C-407E-A947-70E740481C1C}">
                <a14:useLocalDpi xmlns:a14="http://schemas.microsoft.com/office/drawing/2010/main" val="0"/>
              </a:ext>
            </a:extLst>
          </a:blip>
          <a:srcRect l="6390" t="23951" r="9252" b="26667"/>
          <a:stretch/>
        </p:blipFill>
        <p:spPr>
          <a:xfrm>
            <a:off x="0" y="1224778"/>
            <a:ext cx="4426343" cy="3353290"/>
          </a:xfrm>
          <a:prstGeom prst="rect">
            <a:avLst/>
          </a:prstGeom>
        </p:spPr>
      </p:pic>
      <p:pic>
        <p:nvPicPr>
          <p:cNvPr id="5" name="Picture 4" descr="scaling_12101064_22101032.pdf">
            <a:extLst>
              <a:ext uri="{FF2B5EF4-FFF2-40B4-BE49-F238E27FC236}">
                <a16:creationId xmlns:a16="http://schemas.microsoft.com/office/drawing/2014/main" id="{2D62F81B-A718-7545-A1FB-AB90A005387E}"/>
              </a:ext>
            </a:extLst>
          </p:cNvPr>
          <p:cNvPicPr>
            <a:picLocks noChangeAspect="1"/>
          </p:cNvPicPr>
          <p:nvPr/>
        </p:nvPicPr>
        <p:blipFill rotWithShape="1">
          <a:blip r:embed="rId4">
            <a:extLst>
              <a:ext uri="{28A0092B-C50C-407E-A947-70E740481C1C}">
                <a14:useLocalDpi xmlns:a14="http://schemas.microsoft.com/office/drawing/2010/main" val="0"/>
              </a:ext>
            </a:extLst>
          </a:blip>
          <a:srcRect l="5431" t="23704" r="8932" b="29383"/>
          <a:stretch/>
        </p:blipFill>
        <p:spPr>
          <a:xfrm>
            <a:off x="4330134" y="1165254"/>
            <a:ext cx="4813866" cy="3412814"/>
          </a:xfrm>
          <a:prstGeom prst="rect">
            <a:avLst/>
          </a:prstGeom>
        </p:spPr>
      </p:pic>
    </p:spTree>
    <p:extLst>
      <p:ext uri="{BB962C8B-B14F-4D97-AF65-F5344CB8AC3E}">
        <p14:creationId xmlns:p14="http://schemas.microsoft.com/office/powerpoint/2010/main" val="2430695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1712-C771-6846-AB84-378B93A0F464}"/>
              </a:ext>
            </a:extLst>
          </p:cNvPr>
          <p:cNvSpPr>
            <a:spLocks noGrp="1"/>
          </p:cNvSpPr>
          <p:nvPr>
            <p:ph type="title"/>
          </p:nvPr>
        </p:nvSpPr>
        <p:spPr>
          <a:xfrm>
            <a:off x="159300" y="64025"/>
            <a:ext cx="8984700" cy="572700"/>
          </a:xfrm>
        </p:spPr>
        <p:txBody>
          <a:bodyPr/>
          <a:lstStyle/>
          <a:p>
            <a:r>
              <a:rPr lang="en-US" sz="2000" dirty="0"/>
              <a:t>Hybrid </a:t>
            </a:r>
            <a:r>
              <a:rPr lang="en-US" sz="2000" dirty="0" err="1"/>
              <a:t>MPI+OpenMP</a:t>
            </a:r>
            <a:r>
              <a:rPr lang="en-US" sz="2000" dirty="0"/>
              <a:t> VASP performance on Cori KNL &amp; Haswell</a:t>
            </a:r>
          </a:p>
        </p:txBody>
      </p:sp>
      <p:graphicFrame>
        <p:nvGraphicFramePr>
          <p:cNvPr id="4" name="Chart 3">
            <a:extLst>
              <a:ext uri="{FF2B5EF4-FFF2-40B4-BE49-F238E27FC236}">
                <a16:creationId xmlns:a16="http://schemas.microsoft.com/office/drawing/2014/main" id="{5B273A99-B443-6642-8E99-23407C4B8541}"/>
              </a:ext>
            </a:extLst>
          </p:cNvPr>
          <p:cNvGraphicFramePr>
            <a:graphicFrameLocks/>
          </p:cNvGraphicFramePr>
          <p:nvPr>
            <p:extLst>
              <p:ext uri="{D42A27DB-BD31-4B8C-83A1-F6EECF244321}">
                <p14:modId xmlns:p14="http://schemas.microsoft.com/office/powerpoint/2010/main" val="586115945"/>
              </p:ext>
            </p:extLst>
          </p:nvPr>
        </p:nvGraphicFramePr>
        <p:xfrm>
          <a:off x="0" y="132612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053FDC2-02BD-8A48-9C86-17732C6DF8C1}"/>
              </a:ext>
            </a:extLst>
          </p:cNvPr>
          <p:cNvGraphicFramePr>
            <a:graphicFrameLocks/>
          </p:cNvGraphicFramePr>
          <p:nvPr>
            <p:extLst>
              <p:ext uri="{D42A27DB-BD31-4B8C-83A1-F6EECF244321}">
                <p14:modId xmlns:p14="http://schemas.microsoft.com/office/powerpoint/2010/main" val="1605045031"/>
              </p:ext>
            </p:extLst>
          </p:nvPr>
        </p:nvGraphicFramePr>
        <p:xfrm>
          <a:off x="4572000" y="113637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69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1712-C771-6846-AB84-378B93A0F464}"/>
              </a:ext>
            </a:extLst>
          </p:cNvPr>
          <p:cNvSpPr>
            <a:spLocks noGrp="1"/>
          </p:cNvSpPr>
          <p:nvPr>
            <p:ph type="title"/>
          </p:nvPr>
        </p:nvSpPr>
        <p:spPr>
          <a:xfrm>
            <a:off x="159300" y="64025"/>
            <a:ext cx="8984700" cy="572700"/>
          </a:xfrm>
        </p:spPr>
        <p:txBody>
          <a:bodyPr/>
          <a:lstStyle/>
          <a:p>
            <a:r>
              <a:rPr lang="en-US" sz="2000" dirty="0"/>
              <a:t>Hybrid </a:t>
            </a:r>
            <a:r>
              <a:rPr lang="en-US" sz="2000" dirty="0" err="1"/>
              <a:t>MPI+OpenMP</a:t>
            </a:r>
            <a:r>
              <a:rPr lang="en-US" sz="2000" dirty="0"/>
              <a:t> VASP performance on Cori KNL &amp; Haswell (cont.)</a:t>
            </a:r>
          </a:p>
        </p:txBody>
      </p:sp>
      <p:graphicFrame>
        <p:nvGraphicFramePr>
          <p:cNvPr id="4" name="Chart 3">
            <a:extLst>
              <a:ext uri="{FF2B5EF4-FFF2-40B4-BE49-F238E27FC236}">
                <a16:creationId xmlns:a16="http://schemas.microsoft.com/office/drawing/2014/main" id="{96CB7EE7-5809-0C43-876D-791368E217C7}"/>
              </a:ext>
            </a:extLst>
          </p:cNvPr>
          <p:cNvGraphicFramePr>
            <a:graphicFrameLocks/>
          </p:cNvGraphicFramePr>
          <p:nvPr>
            <p:extLst>
              <p:ext uri="{D42A27DB-BD31-4B8C-83A1-F6EECF244321}">
                <p14:modId xmlns:p14="http://schemas.microsoft.com/office/powerpoint/2010/main" val="91117384"/>
              </p:ext>
            </p:extLst>
          </p:nvPr>
        </p:nvGraphicFramePr>
        <p:xfrm>
          <a:off x="0" y="125679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1C8D194-32E1-F344-92A5-8EA804CF436A}"/>
              </a:ext>
            </a:extLst>
          </p:cNvPr>
          <p:cNvGraphicFramePr>
            <a:graphicFrameLocks/>
          </p:cNvGraphicFramePr>
          <p:nvPr>
            <p:extLst>
              <p:ext uri="{D42A27DB-BD31-4B8C-83A1-F6EECF244321}">
                <p14:modId xmlns:p14="http://schemas.microsoft.com/office/powerpoint/2010/main" val="3705159827"/>
              </p:ext>
            </p:extLst>
          </p:nvPr>
        </p:nvGraphicFramePr>
        <p:xfrm>
          <a:off x="4572000" y="125679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294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1712-C771-6846-AB84-378B93A0F464}"/>
              </a:ext>
            </a:extLst>
          </p:cNvPr>
          <p:cNvSpPr>
            <a:spLocks noGrp="1"/>
          </p:cNvSpPr>
          <p:nvPr>
            <p:ph type="title"/>
          </p:nvPr>
        </p:nvSpPr>
        <p:spPr>
          <a:xfrm>
            <a:off x="159300" y="64025"/>
            <a:ext cx="8984700" cy="572700"/>
          </a:xfrm>
        </p:spPr>
        <p:txBody>
          <a:bodyPr/>
          <a:lstStyle/>
          <a:p>
            <a:r>
              <a:rPr lang="en-US" sz="2000" dirty="0"/>
              <a:t>Hybrid </a:t>
            </a:r>
            <a:r>
              <a:rPr lang="en-US" sz="2000" dirty="0" err="1"/>
              <a:t>MPI+OpenMP</a:t>
            </a:r>
            <a:r>
              <a:rPr lang="en-US" sz="2000" dirty="0"/>
              <a:t> VASP performance on Cori KNL &amp; Haswell (cont.)</a:t>
            </a:r>
          </a:p>
        </p:txBody>
      </p:sp>
      <p:graphicFrame>
        <p:nvGraphicFramePr>
          <p:cNvPr id="9" name="Chart 8">
            <a:extLst>
              <a:ext uri="{FF2B5EF4-FFF2-40B4-BE49-F238E27FC236}">
                <a16:creationId xmlns:a16="http://schemas.microsoft.com/office/drawing/2014/main" id="{BB6D0A2C-E635-A947-8B5B-18539402B9AE}"/>
              </a:ext>
            </a:extLst>
          </p:cNvPr>
          <p:cNvGraphicFramePr>
            <a:graphicFrameLocks/>
          </p:cNvGraphicFramePr>
          <p:nvPr>
            <p:extLst>
              <p:ext uri="{D42A27DB-BD31-4B8C-83A1-F6EECF244321}">
                <p14:modId xmlns:p14="http://schemas.microsoft.com/office/powerpoint/2010/main" val="1170686867"/>
              </p:ext>
            </p:extLst>
          </p:nvPr>
        </p:nvGraphicFramePr>
        <p:xfrm>
          <a:off x="79650" y="130534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BD45D33B-7DAA-9741-ADE1-59FD88A39877}"/>
              </a:ext>
            </a:extLst>
          </p:cNvPr>
          <p:cNvGraphicFramePr>
            <a:graphicFrameLocks/>
          </p:cNvGraphicFramePr>
          <p:nvPr>
            <p:extLst>
              <p:ext uri="{D42A27DB-BD31-4B8C-83A1-F6EECF244321}">
                <p14:modId xmlns:p14="http://schemas.microsoft.com/office/powerpoint/2010/main" val="127081401"/>
              </p:ext>
            </p:extLst>
          </p:nvPr>
        </p:nvGraphicFramePr>
        <p:xfrm>
          <a:off x="4548287" y="129556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6DB3179-55DF-BC4C-AC19-D8A8C269BA15}"/>
              </a:ext>
            </a:extLst>
          </p:cNvPr>
          <p:cNvSpPr txBox="1"/>
          <p:nvPr/>
        </p:nvSpPr>
        <p:spPr>
          <a:xfrm>
            <a:off x="349542" y="4038767"/>
            <a:ext cx="8277308" cy="954107"/>
          </a:xfrm>
          <a:prstGeom prst="rect">
            <a:avLst/>
          </a:prstGeom>
          <a:noFill/>
        </p:spPr>
        <p:txBody>
          <a:bodyPr wrap="square" rtlCol="0">
            <a:spAutoFit/>
          </a:bodyPr>
          <a:lstStyle/>
          <a:p>
            <a:r>
              <a:rPr lang="en-US" dirty="0"/>
              <a:t>The hybrid VASP performs better on KNL than on Haswell with Si256_hse, PdO4 and </a:t>
            </a:r>
            <a:r>
              <a:rPr lang="en-US" dirty="0" err="1"/>
              <a:t>CuC_vdw</a:t>
            </a:r>
            <a:r>
              <a:rPr lang="en-US" dirty="0"/>
              <a:t>, but not with GaAsBi-64, PdO2, and B.hR105_hse benchmarks, which have relatively smaller problem sizes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499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2800" dirty="0"/>
              <a:t>Available VASP modules</a:t>
            </a:r>
          </a:p>
        </p:txBody>
      </p:sp>
      <p:sp>
        <p:nvSpPr>
          <p:cNvPr id="2" name="Rectangle 1">
            <a:extLst>
              <a:ext uri="{FF2B5EF4-FFF2-40B4-BE49-F238E27FC236}">
                <a16:creationId xmlns:a16="http://schemas.microsoft.com/office/drawing/2014/main" id="{076E4192-57E0-9B47-BAAF-92FBB5CE440F}"/>
              </a:ext>
            </a:extLst>
          </p:cNvPr>
          <p:cNvSpPr/>
          <p:nvPr/>
        </p:nvSpPr>
        <p:spPr>
          <a:xfrm>
            <a:off x="2096814" y="3528531"/>
            <a:ext cx="7268873" cy="1384995"/>
          </a:xfrm>
          <a:prstGeom prst="rect">
            <a:avLst/>
          </a:prstGeom>
        </p:spPr>
        <p:txBody>
          <a:bodyPr wrap="square">
            <a:spAutoFit/>
          </a:bodyPr>
          <a:lstStyle/>
          <a:p>
            <a:r>
              <a:rPr lang="en-US" sz="2000" dirty="0"/>
              <a:t>The precompiled VASP binaries are available via modules. </a:t>
            </a:r>
          </a:p>
          <a:p>
            <a:r>
              <a:rPr lang="en-US" sz="1600" b="1" dirty="0"/>
              <a:t>       </a:t>
            </a:r>
            <a:endParaRPr lang="en-US" sz="800" b="1" dirty="0"/>
          </a:p>
          <a:p>
            <a:r>
              <a:rPr lang="en-US" sz="1600" b="1" dirty="0"/>
              <a:t>         module load </a:t>
            </a:r>
            <a:r>
              <a:rPr lang="en-US" sz="1600" b="1" dirty="0" err="1"/>
              <a:t>vasp</a:t>
            </a:r>
            <a:r>
              <a:rPr lang="en-US" sz="1600" b="1" dirty="0"/>
              <a:t>    </a:t>
            </a:r>
            <a:r>
              <a:rPr lang="en-US" sz="1600" dirty="0"/>
              <a:t>#to access the VASP binaries</a:t>
            </a:r>
          </a:p>
          <a:p>
            <a:r>
              <a:rPr lang="en-US" sz="1600" b="1" dirty="0"/>
              <a:t>         module avail </a:t>
            </a:r>
            <a:r>
              <a:rPr lang="en-US" sz="1600" b="1" dirty="0" err="1"/>
              <a:t>vasp</a:t>
            </a:r>
            <a:r>
              <a:rPr lang="en-US" sz="1600" b="1" dirty="0"/>
              <a:t>   </a:t>
            </a:r>
            <a:r>
              <a:rPr lang="en-US" sz="1600" dirty="0"/>
              <a:t>#to see the available modules</a:t>
            </a:r>
          </a:p>
          <a:p>
            <a:r>
              <a:rPr lang="en-US" sz="1600" b="1" dirty="0"/>
              <a:t>         module show </a:t>
            </a:r>
            <a:r>
              <a:rPr lang="en-US" sz="1600" b="1" dirty="0" err="1"/>
              <a:t>vasp</a:t>
            </a:r>
            <a:r>
              <a:rPr lang="en-US" sz="1600" b="1" dirty="0"/>
              <a:t>  </a:t>
            </a:r>
            <a:r>
              <a:rPr lang="en-US" sz="1600" dirty="0"/>
              <a:t>#to see what </a:t>
            </a:r>
            <a:r>
              <a:rPr lang="en-US" sz="1600" dirty="0" err="1"/>
              <a:t>vasp</a:t>
            </a:r>
            <a:r>
              <a:rPr lang="en-US" sz="1600" dirty="0"/>
              <a:t> modules do</a:t>
            </a:r>
          </a:p>
        </p:txBody>
      </p:sp>
    </p:spTree>
    <p:extLst>
      <p:ext uri="{BB962C8B-B14F-4D97-AF65-F5344CB8AC3E}">
        <p14:creationId xmlns:p14="http://schemas.microsoft.com/office/powerpoint/2010/main" val="250545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D697-920C-F34D-B565-CAC5BE62AC78}"/>
              </a:ext>
            </a:extLst>
          </p:cNvPr>
          <p:cNvSpPr>
            <a:spLocks noGrp="1"/>
          </p:cNvSpPr>
          <p:nvPr>
            <p:ph type="title"/>
          </p:nvPr>
        </p:nvSpPr>
        <p:spPr/>
        <p:txBody>
          <a:bodyPr/>
          <a:lstStyle/>
          <a:p>
            <a:r>
              <a:rPr lang="en-US" sz="2400" dirty="0"/>
              <a:t>Pure MPI VASP performance on Cori KNL &amp; Haswell</a:t>
            </a:r>
          </a:p>
        </p:txBody>
      </p:sp>
      <p:graphicFrame>
        <p:nvGraphicFramePr>
          <p:cNvPr id="9" name="Chart 8">
            <a:extLst>
              <a:ext uri="{FF2B5EF4-FFF2-40B4-BE49-F238E27FC236}">
                <a16:creationId xmlns:a16="http://schemas.microsoft.com/office/drawing/2014/main" id="{006C25ED-A62C-AA4A-9C7C-5838529DECDE}"/>
              </a:ext>
            </a:extLst>
          </p:cNvPr>
          <p:cNvGraphicFramePr>
            <a:graphicFrameLocks/>
          </p:cNvGraphicFramePr>
          <p:nvPr>
            <p:extLst>
              <p:ext uri="{D42A27DB-BD31-4B8C-83A1-F6EECF244321}">
                <p14:modId xmlns:p14="http://schemas.microsoft.com/office/powerpoint/2010/main" val="1271221765"/>
              </p:ext>
            </p:extLst>
          </p:nvPr>
        </p:nvGraphicFramePr>
        <p:xfrm>
          <a:off x="7160" y="127297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A7F52C7-8FD6-7542-A568-52932401F8F3}"/>
              </a:ext>
            </a:extLst>
          </p:cNvPr>
          <p:cNvGraphicFramePr>
            <a:graphicFrameLocks/>
          </p:cNvGraphicFramePr>
          <p:nvPr>
            <p:extLst>
              <p:ext uri="{D42A27DB-BD31-4B8C-83A1-F6EECF244321}">
                <p14:modId xmlns:p14="http://schemas.microsoft.com/office/powerpoint/2010/main" val="2644403954"/>
              </p:ext>
            </p:extLst>
          </p:nvPr>
        </p:nvGraphicFramePr>
        <p:xfrm>
          <a:off x="4572000" y="127297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770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6198-FA0E-134E-8CB6-2108E169B59E}"/>
              </a:ext>
            </a:extLst>
          </p:cNvPr>
          <p:cNvSpPr>
            <a:spLocks noGrp="1"/>
          </p:cNvSpPr>
          <p:nvPr>
            <p:ph type="title"/>
          </p:nvPr>
        </p:nvSpPr>
        <p:spPr/>
        <p:txBody>
          <a:bodyPr/>
          <a:lstStyle/>
          <a:p>
            <a:r>
              <a:rPr lang="en-US" sz="2400" dirty="0"/>
              <a:t>Pure MPI VASP performance on Cori KNL &amp; Haswell (cont.)</a:t>
            </a:r>
          </a:p>
        </p:txBody>
      </p:sp>
      <p:graphicFrame>
        <p:nvGraphicFramePr>
          <p:cNvPr id="8" name="Chart 7">
            <a:extLst>
              <a:ext uri="{FF2B5EF4-FFF2-40B4-BE49-F238E27FC236}">
                <a16:creationId xmlns:a16="http://schemas.microsoft.com/office/drawing/2014/main" id="{BCE1232A-A2F1-2249-8549-238CD41DA8F5}"/>
              </a:ext>
            </a:extLst>
          </p:cNvPr>
          <p:cNvGraphicFramePr>
            <a:graphicFrameLocks/>
          </p:cNvGraphicFramePr>
          <p:nvPr>
            <p:extLst>
              <p:ext uri="{D42A27DB-BD31-4B8C-83A1-F6EECF244321}">
                <p14:modId xmlns:p14="http://schemas.microsoft.com/office/powerpoint/2010/main" val="88589482"/>
              </p:ext>
            </p:extLst>
          </p:nvPr>
        </p:nvGraphicFramePr>
        <p:xfrm>
          <a:off x="0" y="125679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713F333-C0DA-D64A-859B-0FCCB54A45AC}"/>
              </a:ext>
            </a:extLst>
          </p:cNvPr>
          <p:cNvGraphicFramePr>
            <a:graphicFrameLocks/>
          </p:cNvGraphicFramePr>
          <p:nvPr>
            <p:extLst>
              <p:ext uri="{D42A27DB-BD31-4B8C-83A1-F6EECF244321}">
                <p14:modId xmlns:p14="http://schemas.microsoft.com/office/powerpoint/2010/main" val="3361217393"/>
              </p:ext>
            </p:extLst>
          </p:nvPr>
        </p:nvGraphicFramePr>
        <p:xfrm>
          <a:off x="4501869" y="125679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03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626D-923B-6D48-A64A-10795F164E62}"/>
              </a:ext>
            </a:extLst>
          </p:cNvPr>
          <p:cNvSpPr>
            <a:spLocks noGrp="1"/>
          </p:cNvSpPr>
          <p:nvPr>
            <p:ph type="title"/>
          </p:nvPr>
        </p:nvSpPr>
        <p:spPr/>
        <p:txBody>
          <a:bodyPr/>
          <a:lstStyle/>
          <a:p>
            <a:r>
              <a:rPr lang="en-US" sz="2400" dirty="0"/>
              <a:t>Pure MPI VASP performance on Cori KNL &amp; Haswell (cont.)</a:t>
            </a:r>
          </a:p>
        </p:txBody>
      </p:sp>
      <p:graphicFrame>
        <p:nvGraphicFramePr>
          <p:cNvPr id="10" name="Chart 9">
            <a:extLst>
              <a:ext uri="{FF2B5EF4-FFF2-40B4-BE49-F238E27FC236}">
                <a16:creationId xmlns:a16="http://schemas.microsoft.com/office/drawing/2014/main" id="{90B696DC-DC20-4B48-BB7F-8340EBF1CBC2}"/>
              </a:ext>
            </a:extLst>
          </p:cNvPr>
          <p:cNvGraphicFramePr>
            <a:graphicFrameLocks/>
          </p:cNvGraphicFramePr>
          <p:nvPr>
            <p:extLst>
              <p:ext uri="{D42A27DB-BD31-4B8C-83A1-F6EECF244321}">
                <p14:modId xmlns:p14="http://schemas.microsoft.com/office/powerpoint/2010/main" val="3869769746"/>
              </p:ext>
            </p:extLst>
          </p:nvPr>
        </p:nvGraphicFramePr>
        <p:xfrm>
          <a:off x="-7160" y="132737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4524EB19-4CE7-D84A-AEDB-98276FD96F8E}"/>
              </a:ext>
            </a:extLst>
          </p:cNvPr>
          <p:cNvGraphicFramePr>
            <a:graphicFrameLocks/>
          </p:cNvGraphicFramePr>
          <p:nvPr>
            <p:extLst>
              <p:ext uri="{D42A27DB-BD31-4B8C-83A1-F6EECF244321}">
                <p14:modId xmlns:p14="http://schemas.microsoft.com/office/powerpoint/2010/main" val="3937305395"/>
              </p:ext>
            </p:extLst>
          </p:nvPr>
        </p:nvGraphicFramePr>
        <p:xfrm>
          <a:off x="4528266" y="132737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BF29793-9B5B-2C45-88C6-F2FA4C103383}"/>
              </a:ext>
            </a:extLst>
          </p:cNvPr>
          <p:cNvSpPr txBox="1"/>
          <p:nvPr/>
        </p:nvSpPr>
        <p:spPr>
          <a:xfrm>
            <a:off x="349542" y="4038767"/>
            <a:ext cx="8277308" cy="738664"/>
          </a:xfrm>
          <a:prstGeom prst="rect">
            <a:avLst/>
          </a:prstGeom>
          <a:noFill/>
        </p:spPr>
        <p:txBody>
          <a:bodyPr wrap="square" rtlCol="0">
            <a:spAutoFit/>
          </a:bodyPr>
          <a:lstStyle/>
          <a:p>
            <a:r>
              <a:rPr lang="en-US" dirty="0"/>
              <a:t>The pure MPI VASP performs better on KNL than on Haswell with Si256_hse, PdO4 and </a:t>
            </a:r>
            <a:r>
              <a:rPr lang="en-US" dirty="0" err="1"/>
              <a:t>CuC_vdw</a:t>
            </a:r>
            <a:r>
              <a:rPr lang="en-US" dirty="0"/>
              <a:t>, but not with GaAsBi-64, PdO2, and B.hR105_hse benchmarks that are relatively smaller in sizes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1895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E6B7-62C3-9A45-BF31-36FB7813AE24}"/>
              </a:ext>
            </a:extLst>
          </p:cNvPr>
          <p:cNvSpPr>
            <a:spLocks noGrp="1"/>
          </p:cNvSpPr>
          <p:nvPr>
            <p:ph type="title"/>
          </p:nvPr>
        </p:nvSpPr>
        <p:spPr/>
        <p:txBody>
          <a:bodyPr/>
          <a:lstStyle/>
          <a:p>
            <a:r>
              <a:rPr lang="en-US" sz="2400" dirty="0"/>
              <a:t>Performance comparisons: pure MPI vs hybrid VASP</a:t>
            </a:r>
          </a:p>
        </p:txBody>
      </p:sp>
      <p:graphicFrame>
        <p:nvGraphicFramePr>
          <p:cNvPr id="8" name="Chart 7">
            <a:extLst>
              <a:ext uri="{FF2B5EF4-FFF2-40B4-BE49-F238E27FC236}">
                <a16:creationId xmlns:a16="http://schemas.microsoft.com/office/drawing/2014/main" id="{CFB85C5D-5498-A84C-A49C-5B42A6601A3E}"/>
              </a:ext>
            </a:extLst>
          </p:cNvPr>
          <p:cNvGraphicFramePr>
            <a:graphicFrameLocks/>
          </p:cNvGraphicFramePr>
          <p:nvPr>
            <p:extLst>
              <p:ext uri="{D42A27DB-BD31-4B8C-83A1-F6EECF244321}">
                <p14:modId xmlns:p14="http://schemas.microsoft.com/office/powerpoint/2010/main" val="3353549293"/>
              </p:ext>
            </p:extLst>
          </p:nvPr>
        </p:nvGraphicFramePr>
        <p:xfrm>
          <a:off x="4575533" y="125519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D2DD889-E3DC-4A40-8F61-A64A5AC7E54E}"/>
              </a:ext>
            </a:extLst>
          </p:cNvPr>
          <p:cNvGraphicFramePr>
            <a:graphicFrameLocks/>
          </p:cNvGraphicFramePr>
          <p:nvPr>
            <p:extLst>
              <p:ext uri="{D42A27DB-BD31-4B8C-83A1-F6EECF244321}">
                <p14:modId xmlns:p14="http://schemas.microsoft.com/office/powerpoint/2010/main" val="1961067330"/>
              </p:ext>
            </p:extLst>
          </p:nvPr>
        </p:nvGraphicFramePr>
        <p:xfrm>
          <a:off x="-7160" y="129383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483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14A0-2214-B648-BC14-B3EF53E26042}"/>
              </a:ext>
            </a:extLst>
          </p:cNvPr>
          <p:cNvSpPr>
            <a:spLocks noGrp="1"/>
          </p:cNvSpPr>
          <p:nvPr>
            <p:ph type="title"/>
          </p:nvPr>
        </p:nvSpPr>
        <p:spPr/>
        <p:txBody>
          <a:bodyPr/>
          <a:lstStyle/>
          <a:p>
            <a:r>
              <a:rPr lang="en-US" sz="2400" dirty="0"/>
              <a:t>Performance comparisons: pure MPI vs hybrid VASP (cont.)</a:t>
            </a:r>
          </a:p>
        </p:txBody>
      </p:sp>
      <p:graphicFrame>
        <p:nvGraphicFramePr>
          <p:cNvPr id="8" name="Chart 7">
            <a:extLst>
              <a:ext uri="{FF2B5EF4-FFF2-40B4-BE49-F238E27FC236}">
                <a16:creationId xmlns:a16="http://schemas.microsoft.com/office/drawing/2014/main" id="{6C63D077-18FA-354C-8BD3-7ADDA946E7BF}"/>
              </a:ext>
            </a:extLst>
          </p:cNvPr>
          <p:cNvGraphicFramePr>
            <a:graphicFrameLocks/>
          </p:cNvGraphicFramePr>
          <p:nvPr>
            <p:extLst>
              <p:ext uri="{D42A27DB-BD31-4B8C-83A1-F6EECF244321}">
                <p14:modId xmlns:p14="http://schemas.microsoft.com/office/powerpoint/2010/main" val="3429846468"/>
              </p:ext>
            </p:extLst>
          </p:nvPr>
        </p:nvGraphicFramePr>
        <p:xfrm>
          <a:off x="0" y="133247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F558212-ED22-AA46-BD19-7F27AA074F44}"/>
              </a:ext>
            </a:extLst>
          </p:cNvPr>
          <p:cNvGraphicFramePr>
            <a:graphicFrameLocks/>
          </p:cNvGraphicFramePr>
          <p:nvPr>
            <p:extLst>
              <p:ext uri="{D42A27DB-BD31-4B8C-83A1-F6EECF244321}">
                <p14:modId xmlns:p14="http://schemas.microsoft.com/office/powerpoint/2010/main" val="3402577035"/>
              </p:ext>
            </p:extLst>
          </p:nvPr>
        </p:nvGraphicFramePr>
        <p:xfrm>
          <a:off x="4557406" y="126376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76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6018-C3FC-DE43-A0B8-CB9CE206E686}"/>
              </a:ext>
            </a:extLst>
          </p:cNvPr>
          <p:cNvSpPr>
            <a:spLocks noGrp="1"/>
          </p:cNvSpPr>
          <p:nvPr>
            <p:ph type="title"/>
          </p:nvPr>
        </p:nvSpPr>
        <p:spPr/>
        <p:txBody>
          <a:bodyPr/>
          <a:lstStyle/>
          <a:p>
            <a:r>
              <a:rPr lang="en-US" sz="2400" dirty="0"/>
              <a:t>Performance comparisons: pure MPI vs hybrid VASP (cont.)</a:t>
            </a:r>
          </a:p>
        </p:txBody>
      </p:sp>
      <p:graphicFrame>
        <p:nvGraphicFramePr>
          <p:cNvPr id="8" name="Chart 7">
            <a:extLst>
              <a:ext uri="{FF2B5EF4-FFF2-40B4-BE49-F238E27FC236}">
                <a16:creationId xmlns:a16="http://schemas.microsoft.com/office/drawing/2014/main" id="{C697F43E-5A6C-014C-B944-7C92B1074225}"/>
              </a:ext>
            </a:extLst>
          </p:cNvPr>
          <p:cNvGraphicFramePr>
            <a:graphicFrameLocks/>
          </p:cNvGraphicFramePr>
          <p:nvPr>
            <p:extLst>
              <p:ext uri="{D42A27DB-BD31-4B8C-83A1-F6EECF244321}">
                <p14:modId xmlns:p14="http://schemas.microsoft.com/office/powerpoint/2010/main" val="382760664"/>
              </p:ext>
            </p:extLst>
          </p:nvPr>
        </p:nvGraphicFramePr>
        <p:xfrm>
          <a:off x="47972" y="107311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EF27BC2-B07F-3041-8B85-1014D9DCBBAC}"/>
              </a:ext>
            </a:extLst>
          </p:cNvPr>
          <p:cNvGraphicFramePr>
            <a:graphicFrameLocks/>
          </p:cNvGraphicFramePr>
          <p:nvPr>
            <p:extLst>
              <p:ext uri="{D42A27DB-BD31-4B8C-83A1-F6EECF244321}">
                <p14:modId xmlns:p14="http://schemas.microsoft.com/office/powerpoint/2010/main" val="3012460904"/>
              </p:ext>
            </p:extLst>
          </p:nvPr>
        </p:nvGraphicFramePr>
        <p:xfrm>
          <a:off x="4572000" y="107311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E1A8745-B8BF-C04F-8B87-5565E9E5FF8C}"/>
              </a:ext>
            </a:extLst>
          </p:cNvPr>
          <p:cNvSpPr txBox="1"/>
          <p:nvPr/>
        </p:nvSpPr>
        <p:spPr>
          <a:xfrm>
            <a:off x="453356" y="3816310"/>
            <a:ext cx="8333232" cy="1169551"/>
          </a:xfrm>
          <a:prstGeom prst="rect">
            <a:avLst/>
          </a:prstGeom>
          <a:noFill/>
        </p:spPr>
        <p:txBody>
          <a:bodyPr wrap="square" rtlCol="0">
            <a:spAutoFit/>
          </a:bodyPr>
          <a:lstStyle/>
          <a:p>
            <a:pPr marL="285750" indent="-285750">
              <a:buFont typeface="Arial" panose="020B0604020202020204" pitchFamily="34" charset="0"/>
              <a:buChar char="•"/>
            </a:pPr>
            <a:r>
              <a:rPr lang="en-US" dirty="0"/>
              <a:t>On KNL, the hybrid VASP outperforms the pure MPI code at the parallel scaling region with the Si256_hse, B.hR105_hse, PdO4 and </a:t>
            </a:r>
            <a:r>
              <a:rPr lang="en-US" dirty="0" err="1"/>
              <a:t>CuC_vdw</a:t>
            </a:r>
            <a:r>
              <a:rPr lang="en-US" dirty="0"/>
              <a:t> benchmarks , but not with the GaAsBi-64, and PdO2 cases</a:t>
            </a:r>
          </a:p>
          <a:p>
            <a:pPr marL="285750" indent="-285750">
              <a:buFont typeface="Arial" panose="020B0604020202020204" pitchFamily="34" charset="0"/>
              <a:buChar char="•"/>
            </a:pPr>
            <a:r>
              <a:rPr lang="en-US" dirty="0"/>
              <a:t>On Haswell, the pure MPI code outperforms the hybrid code with most of the benchmarks (except Si256_hse)</a:t>
            </a:r>
          </a:p>
        </p:txBody>
      </p:sp>
    </p:spTree>
    <p:extLst>
      <p:ext uri="{BB962C8B-B14F-4D97-AF65-F5344CB8AC3E}">
        <p14:creationId xmlns:p14="http://schemas.microsoft.com/office/powerpoint/2010/main" val="205570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C15ABE-90BB-BF46-9B40-688BE9D9571A}"/>
              </a:ext>
            </a:extLst>
          </p:cNvPr>
          <p:cNvSpPr>
            <a:spLocks noGrp="1"/>
          </p:cNvSpPr>
          <p:nvPr>
            <p:ph type="ctrTitle"/>
          </p:nvPr>
        </p:nvSpPr>
        <p:spPr/>
        <p:txBody>
          <a:bodyPr>
            <a:normAutofit/>
          </a:bodyPr>
          <a:lstStyle/>
          <a:p>
            <a:r>
              <a:rPr lang="en-US" dirty="0"/>
              <a:t>Using “flex” QOS on Cori KNL</a:t>
            </a:r>
            <a:br>
              <a:rPr lang="en-US" dirty="0"/>
            </a:br>
            <a:r>
              <a:rPr lang="en-US" dirty="0"/>
              <a:t>    </a:t>
            </a:r>
            <a:r>
              <a:rPr lang="en-US" sz="1800" dirty="0"/>
              <a:t>for improved job throughput and charging discount</a:t>
            </a:r>
          </a:p>
        </p:txBody>
      </p:sp>
    </p:spTree>
    <p:extLst>
      <p:ext uri="{BB962C8B-B14F-4D97-AF65-F5344CB8AC3E}">
        <p14:creationId xmlns:p14="http://schemas.microsoft.com/office/powerpoint/2010/main" val="202457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12B8-DC85-CF45-9CA8-AB3FF1B4DF79}"/>
              </a:ext>
            </a:extLst>
          </p:cNvPr>
          <p:cNvSpPr>
            <a:spLocks noGrp="1"/>
          </p:cNvSpPr>
          <p:nvPr>
            <p:ph type="title"/>
          </p:nvPr>
        </p:nvSpPr>
        <p:spPr/>
        <p:txBody>
          <a:bodyPr/>
          <a:lstStyle/>
          <a:p>
            <a:r>
              <a:rPr lang="en-US" dirty="0"/>
              <a:t>System backlogs</a:t>
            </a:r>
          </a:p>
        </p:txBody>
      </p:sp>
      <p:pic>
        <p:nvPicPr>
          <p:cNvPr id="6" name="Picture 5">
            <a:extLst>
              <a:ext uri="{FF2B5EF4-FFF2-40B4-BE49-F238E27FC236}">
                <a16:creationId xmlns:a16="http://schemas.microsoft.com/office/drawing/2014/main" id="{5693974E-076C-034C-9A04-0C5F2CF1194E}"/>
              </a:ext>
            </a:extLst>
          </p:cNvPr>
          <p:cNvPicPr>
            <a:picLocks noChangeAspect="1"/>
          </p:cNvPicPr>
          <p:nvPr/>
        </p:nvPicPr>
        <p:blipFill>
          <a:blip r:embed="rId2"/>
          <a:stretch>
            <a:fillRect/>
          </a:stretch>
        </p:blipFill>
        <p:spPr>
          <a:xfrm>
            <a:off x="514862" y="875649"/>
            <a:ext cx="7998326" cy="3002287"/>
          </a:xfrm>
          <a:prstGeom prst="rect">
            <a:avLst/>
          </a:prstGeom>
        </p:spPr>
      </p:pic>
      <p:sp>
        <p:nvSpPr>
          <p:cNvPr id="8" name="Rectangle 7">
            <a:extLst>
              <a:ext uri="{FF2B5EF4-FFF2-40B4-BE49-F238E27FC236}">
                <a16:creationId xmlns:a16="http://schemas.microsoft.com/office/drawing/2014/main" id="{B17EA4EA-E9FD-6C4E-A1DF-72322F322CD7}"/>
              </a:ext>
            </a:extLst>
          </p:cNvPr>
          <p:cNvSpPr/>
          <p:nvPr/>
        </p:nvSpPr>
        <p:spPr>
          <a:xfrm>
            <a:off x="449406" y="3877936"/>
            <a:ext cx="7986492" cy="738664"/>
          </a:xfrm>
          <a:prstGeom prst="rect">
            <a:avLst/>
          </a:prstGeom>
        </p:spPr>
        <p:txBody>
          <a:bodyPr wrap="square">
            <a:spAutoFit/>
          </a:bodyPr>
          <a:lstStyle/>
          <a:p>
            <a:pPr marL="361950" indent="-285750">
              <a:buFont typeface="Arial" panose="020B0604020202020204" pitchFamily="34" charset="0"/>
              <a:buChar char="•"/>
            </a:pPr>
            <a:r>
              <a:rPr lang="en-US" dirty="0"/>
              <a:t>Backlog (days) = &lt;sum of the requested node hours from all jobs in the queue&gt;/&lt;the max node hours delivered by the system per day&gt;</a:t>
            </a:r>
          </a:p>
          <a:p>
            <a:pPr marL="361950" indent="-285750">
              <a:buFont typeface="Arial" panose="020B0604020202020204" pitchFamily="34" charset="0"/>
              <a:buChar char="•"/>
            </a:pPr>
            <a:r>
              <a:rPr lang="en-US" dirty="0"/>
              <a:t>There are 2388 Haswell nodes, and 9688 KNL nodes on Cori</a:t>
            </a:r>
          </a:p>
        </p:txBody>
      </p:sp>
      <p:sp>
        <p:nvSpPr>
          <p:cNvPr id="9" name="TextBox 8">
            <a:extLst>
              <a:ext uri="{FF2B5EF4-FFF2-40B4-BE49-F238E27FC236}">
                <a16:creationId xmlns:a16="http://schemas.microsoft.com/office/drawing/2014/main" id="{3FEC5D47-1DC9-2E41-AD70-2A7F7E3045E9}"/>
              </a:ext>
            </a:extLst>
          </p:cNvPr>
          <p:cNvSpPr txBox="1"/>
          <p:nvPr/>
        </p:nvSpPr>
        <p:spPr>
          <a:xfrm>
            <a:off x="449406" y="931126"/>
            <a:ext cx="964581" cy="446049"/>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10856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12B8-DC85-CF45-9CA8-AB3FF1B4DF79}"/>
              </a:ext>
            </a:extLst>
          </p:cNvPr>
          <p:cNvSpPr>
            <a:spLocks noGrp="1"/>
          </p:cNvSpPr>
          <p:nvPr>
            <p:ph type="title"/>
          </p:nvPr>
        </p:nvSpPr>
        <p:spPr/>
        <p:txBody>
          <a:bodyPr/>
          <a:lstStyle/>
          <a:p>
            <a:r>
              <a:rPr lang="en-US" dirty="0"/>
              <a:t>System backlogs</a:t>
            </a:r>
          </a:p>
        </p:txBody>
      </p:sp>
      <p:sp>
        <p:nvSpPr>
          <p:cNvPr id="3" name="Text Placeholder 2">
            <a:extLst>
              <a:ext uri="{FF2B5EF4-FFF2-40B4-BE49-F238E27FC236}">
                <a16:creationId xmlns:a16="http://schemas.microsoft.com/office/drawing/2014/main" id="{DEB26AAB-6AD4-064A-9B7E-09BB4A271497}"/>
              </a:ext>
            </a:extLst>
          </p:cNvPr>
          <p:cNvSpPr>
            <a:spLocks noGrp="1"/>
          </p:cNvSpPr>
          <p:nvPr>
            <p:ph type="body" idx="1"/>
          </p:nvPr>
        </p:nvSpPr>
        <p:spPr>
          <a:xfrm>
            <a:off x="514862" y="4024786"/>
            <a:ext cx="8333351" cy="962973"/>
          </a:xfrm>
        </p:spPr>
        <p:txBody>
          <a:bodyPr/>
          <a:lstStyle/>
          <a:p>
            <a:pPr marL="76200" indent="0">
              <a:buNone/>
            </a:pPr>
            <a:r>
              <a:rPr lang="en-US" sz="2000" dirty="0"/>
              <a:t>Cori KNL has a shorter backlog, so for a better job throughput we recommend users to use Cori KNL</a:t>
            </a:r>
          </a:p>
        </p:txBody>
      </p:sp>
      <p:pic>
        <p:nvPicPr>
          <p:cNvPr id="6" name="Picture 5">
            <a:extLst>
              <a:ext uri="{FF2B5EF4-FFF2-40B4-BE49-F238E27FC236}">
                <a16:creationId xmlns:a16="http://schemas.microsoft.com/office/drawing/2014/main" id="{5693974E-076C-034C-9A04-0C5F2CF1194E}"/>
              </a:ext>
            </a:extLst>
          </p:cNvPr>
          <p:cNvPicPr>
            <a:picLocks noChangeAspect="1"/>
          </p:cNvPicPr>
          <p:nvPr/>
        </p:nvPicPr>
        <p:blipFill>
          <a:blip r:embed="rId2"/>
          <a:stretch>
            <a:fillRect/>
          </a:stretch>
        </p:blipFill>
        <p:spPr>
          <a:xfrm>
            <a:off x="514862" y="875649"/>
            <a:ext cx="7998326" cy="3002287"/>
          </a:xfrm>
          <a:prstGeom prst="rect">
            <a:avLst/>
          </a:prstGeom>
        </p:spPr>
      </p:pic>
      <p:pic>
        <p:nvPicPr>
          <p:cNvPr id="7" name="Picture 6">
            <a:extLst>
              <a:ext uri="{FF2B5EF4-FFF2-40B4-BE49-F238E27FC236}">
                <a16:creationId xmlns:a16="http://schemas.microsoft.com/office/drawing/2014/main" id="{D00EBB69-2123-9842-BA39-00B3652E9F53}"/>
              </a:ext>
            </a:extLst>
          </p:cNvPr>
          <p:cNvPicPr>
            <a:picLocks noChangeAspect="1"/>
          </p:cNvPicPr>
          <p:nvPr/>
        </p:nvPicPr>
        <p:blipFill rotWithShape="1">
          <a:blip r:embed="rId3"/>
          <a:srcRect l="667" r="754"/>
          <a:stretch/>
        </p:blipFill>
        <p:spPr>
          <a:xfrm>
            <a:off x="568712" y="875648"/>
            <a:ext cx="7944476" cy="3002287"/>
          </a:xfrm>
          <a:prstGeom prst="rect">
            <a:avLst/>
          </a:prstGeom>
        </p:spPr>
      </p:pic>
      <p:sp>
        <p:nvSpPr>
          <p:cNvPr id="8" name="TextBox 7">
            <a:extLst>
              <a:ext uri="{FF2B5EF4-FFF2-40B4-BE49-F238E27FC236}">
                <a16:creationId xmlns:a16="http://schemas.microsoft.com/office/drawing/2014/main" id="{92954D6A-47F8-2449-A4B7-C308BF46172E}"/>
              </a:ext>
            </a:extLst>
          </p:cNvPr>
          <p:cNvSpPr txBox="1"/>
          <p:nvPr/>
        </p:nvSpPr>
        <p:spPr>
          <a:xfrm>
            <a:off x="449406" y="931126"/>
            <a:ext cx="964581" cy="446049"/>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695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C1DF-84F9-FE40-934D-51724373AEB1}"/>
              </a:ext>
            </a:extLst>
          </p:cNvPr>
          <p:cNvSpPr>
            <a:spLocks noGrp="1"/>
          </p:cNvSpPr>
          <p:nvPr>
            <p:ph type="title"/>
          </p:nvPr>
        </p:nvSpPr>
        <p:spPr/>
        <p:txBody>
          <a:bodyPr/>
          <a:lstStyle/>
          <a:p>
            <a:r>
              <a:rPr lang="en-US" dirty="0"/>
              <a:t>System utilizations</a:t>
            </a:r>
          </a:p>
        </p:txBody>
      </p:sp>
      <p:sp>
        <p:nvSpPr>
          <p:cNvPr id="3" name="Text Placeholder 2">
            <a:extLst>
              <a:ext uri="{FF2B5EF4-FFF2-40B4-BE49-F238E27FC236}">
                <a16:creationId xmlns:a16="http://schemas.microsoft.com/office/drawing/2014/main" id="{5C7B740E-C811-AB43-9E1A-D732908EEC81}"/>
              </a:ext>
            </a:extLst>
          </p:cNvPr>
          <p:cNvSpPr>
            <a:spLocks noGrp="1"/>
          </p:cNvSpPr>
          <p:nvPr>
            <p:ph type="body" idx="1"/>
          </p:nvPr>
        </p:nvSpPr>
        <p:spPr>
          <a:xfrm>
            <a:off x="243135" y="3331471"/>
            <a:ext cx="8589165" cy="1237503"/>
          </a:xfrm>
        </p:spPr>
        <p:txBody>
          <a:bodyPr/>
          <a:lstStyle/>
          <a:p>
            <a:pPr marL="76200" indent="0">
              <a:buNone/>
            </a:pPr>
            <a:r>
              <a:rPr lang="en-US" dirty="0"/>
              <a:t>Can we make use of the idle nodes when the system drains for larger jobs? We need shorter jobs to make use of the backfill opportunity</a:t>
            </a:r>
          </a:p>
        </p:txBody>
      </p:sp>
      <p:pic>
        <p:nvPicPr>
          <p:cNvPr id="5" name="Picture 4">
            <a:extLst>
              <a:ext uri="{FF2B5EF4-FFF2-40B4-BE49-F238E27FC236}">
                <a16:creationId xmlns:a16="http://schemas.microsoft.com/office/drawing/2014/main" id="{A367AE38-2C77-C64C-94F2-D3F02FAC6DD7}"/>
              </a:ext>
            </a:extLst>
          </p:cNvPr>
          <p:cNvPicPr>
            <a:picLocks noChangeAspect="1"/>
          </p:cNvPicPr>
          <p:nvPr/>
        </p:nvPicPr>
        <p:blipFill>
          <a:blip r:embed="rId2"/>
          <a:stretch>
            <a:fillRect/>
          </a:stretch>
        </p:blipFill>
        <p:spPr>
          <a:xfrm>
            <a:off x="301519" y="1479953"/>
            <a:ext cx="8668861" cy="863737"/>
          </a:xfrm>
          <a:prstGeom prst="rect">
            <a:avLst/>
          </a:prstGeom>
        </p:spPr>
      </p:pic>
      <p:pic>
        <p:nvPicPr>
          <p:cNvPr id="7" name="Picture 6">
            <a:extLst>
              <a:ext uri="{FF2B5EF4-FFF2-40B4-BE49-F238E27FC236}">
                <a16:creationId xmlns:a16="http://schemas.microsoft.com/office/drawing/2014/main" id="{BDCC3C97-384D-A248-A620-9170874C45BB}"/>
              </a:ext>
            </a:extLst>
          </p:cNvPr>
          <p:cNvPicPr>
            <a:picLocks noChangeAspect="1"/>
          </p:cNvPicPr>
          <p:nvPr/>
        </p:nvPicPr>
        <p:blipFill>
          <a:blip r:embed="rId3"/>
          <a:stretch>
            <a:fillRect/>
          </a:stretch>
        </p:blipFill>
        <p:spPr>
          <a:xfrm>
            <a:off x="301519" y="2422323"/>
            <a:ext cx="8668860" cy="830516"/>
          </a:xfrm>
          <a:prstGeom prst="rect">
            <a:avLst/>
          </a:prstGeom>
        </p:spPr>
      </p:pic>
      <p:sp>
        <p:nvSpPr>
          <p:cNvPr id="8" name="TextBox 7">
            <a:extLst>
              <a:ext uri="{FF2B5EF4-FFF2-40B4-BE49-F238E27FC236}">
                <a16:creationId xmlns:a16="http://schemas.microsoft.com/office/drawing/2014/main" id="{EFDAB2F5-55F9-124A-B42C-BE38B2ABEF61}"/>
              </a:ext>
            </a:extLst>
          </p:cNvPr>
          <p:cNvSpPr txBox="1"/>
          <p:nvPr/>
        </p:nvSpPr>
        <p:spPr>
          <a:xfrm>
            <a:off x="311700" y="2614139"/>
            <a:ext cx="1516953" cy="307777"/>
          </a:xfrm>
          <a:prstGeom prst="rect">
            <a:avLst/>
          </a:prstGeom>
          <a:noFill/>
        </p:spPr>
        <p:txBody>
          <a:bodyPr wrap="square" rtlCol="0">
            <a:spAutoFit/>
          </a:bodyPr>
          <a:lstStyle/>
          <a:p>
            <a:r>
              <a:rPr lang="en-US" dirty="0"/>
              <a:t>Cori Haswell </a:t>
            </a:r>
          </a:p>
        </p:txBody>
      </p:sp>
      <p:sp>
        <p:nvSpPr>
          <p:cNvPr id="10" name="TextBox 9">
            <a:extLst>
              <a:ext uri="{FF2B5EF4-FFF2-40B4-BE49-F238E27FC236}">
                <a16:creationId xmlns:a16="http://schemas.microsoft.com/office/drawing/2014/main" id="{6F378C1D-87AF-974B-BFD2-D835AD504268}"/>
              </a:ext>
            </a:extLst>
          </p:cNvPr>
          <p:cNvSpPr txBox="1"/>
          <p:nvPr/>
        </p:nvSpPr>
        <p:spPr>
          <a:xfrm>
            <a:off x="311700" y="1732981"/>
            <a:ext cx="1516953" cy="307777"/>
          </a:xfrm>
          <a:prstGeom prst="rect">
            <a:avLst/>
          </a:prstGeom>
          <a:noFill/>
        </p:spPr>
        <p:txBody>
          <a:bodyPr wrap="square" rtlCol="0">
            <a:spAutoFit/>
          </a:bodyPr>
          <a:lstStyle/>
          <a:p>
            <a:r>
              <a:rPr lang="en-US" dirty="0"/>
              <a:t>Cori KNL </a:t>
            </a:r>
          </a:p>
        </p:txBody>
      </p:sp>
    </p:spTree>
    <p:extLst>
      <p:ext uri="{BB962C8B-B14F-4D97-AF65-F5344CB8AC3E}">
        <p14:creationId xmlns:p14="http://schemas.microsoft.com/office/powerpoint/2010/main" val="208576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9D46-2B30-8347-AEDE-3A1FA1188666}"/>
              </a:ext>
            </a:extLst>
          </p:cNvPr>
          <p:cNvSpPr>
            <a:spLocks noGrp="1"/>
          </p:cNvSpPr>
          <p:nvPr>
            <p:ph type="title"/>
          </p:nvPr>
        </p:nvSpPr>
        <p:spPr/>
        <p:txBody>
          <a:bodyPr/>
          <a:lstStyle/>
          <a:p>
            <a:r>
              <a:rPr lang="en-US" dirty="0"/>
              <a:t>Available VASP modules on Cori</a:t>
            </a:r>
          </a:p>
        </p:txBody>
      </p:sp>
      <p:sp>
        <p:nvSpPr>
          <p:cNvPr id="3" name="Content Placeholder 2">
            <a:extLst>
              <a:ext uri="{FF2B5EF4-FFF2-40B4-BE49-F238E27FC236}">
                <a16:creationId xmlns:a16="http://schemas.microsoft.com/office/drawing/2014/main" id="{BA45EF00-65B8-774A-B2C7-BE4E441916C5}"/>
              </a:ext>
            </a:extLst>
          </p:cNvPr>
          <p:cNvSpPr>
            <a:spLocks noGrp="1"/>
          </p:cNvSpPr>
          <p:nvPr>
            <p:ph type="body" idx="1"/>
          </p:nvPr>
        </p:nvSpPr>
        <p:spPr>
          <a:xfrm>
            <a:off x="234669" y="826475"/>
            <a:ext cx="8909331" cy="4230342"/>
          </a:xfrm>
        </p:spPr>
        <p:txBody>
          <a:bodyPr>
            <a:normAutofit/>
          </a:bodyPr>
          <a:lstStyle/>
          <a:p>
            <a:r>
              <a:rPr lang="en-US" dirty="0"/>
              <a:t>Type “module avail </a:t>
            </a:r>
            <a:r>
              <a:rPr lang="en-US" dirty="0" err="1"/>
              <a:t>vasp</a:t>
            </a:r>
            <a:r>
              <a:rPr lang="en-US" dirty="0"/>
              <a:t>” to see the available VASP modules</a:t>
            </a:r>
          </a:p>
          <a:p>
            <a:endParaRPr lang="en-US" dirty="0"/>
          </a:p>
          <a:p>
            <a:endParaRPr lang="en-US" dirty="0"/>
          </a:p>
          <a:p>
            <a:endParaRPr lang="en-US" dirty="0"/>
          </a:p>
          <a:p>
            <a:endParaRPr lang="en-US" dirty="0"/>
          </a:p>
          <a:p>
            <a:endParaRPr lang="en-US" dirty="0"/>
          </a:p>
          <a:p>
            <a:r>
              <a:rPr lang="en-US" dirty="0"/>
              <a:t>Three different VASP builds</a:t>
            </a:r>
          </a:p>
          <a:p>
            <a:pPr marL="76200" indent="0">
              <a:buNone/>
            </a:pPr>
            <a:r>
              <a:rPr lang="en-US" sz="1800" dirty="0"/>
              <a:t>        </a:t>
            </a:r>
            <a:r>
              <a:rPr lang="en-US" sz="1600" dirty="0"/>
              <a:t>-</a:t>
            </a:r>
            <a:r>
              <a:rPr lang="en-US" sz="1600" dirty="0" err="1"/>
              <a:t>knl</a:t>
            </a:r>
            <a:r>
              <a:rPr lang="en-US" sz="1600" dirty="0"/>
              <a:t>: for KNL; -</a:t>
            </a:r>
            <a:r>
              <a:rPr lang="en-US" sz="1600" dirty="0" err="1"/>
              <a:t>hsw</a:t>
            </a:r>
            <a:r>
              <a:rPr lang="en-US" sz="1600" dirty="0"/>
              <a:t>: for Haswell</a:t>
            </a:r>
          </a:p>
          <a:p>
            <a:pPr marL="76200" indent="0">
              <a:buNone/>
            </a:pPr>
            <a:r>
              <a:rPr lang="en-US" sz="1600" dirty="0">
                <a:latin typeface="+mn-lt"/>
              </a:rPr>
              <a:t>         </a:t>
            </a:r>
            <a:r>
              <a:rPr lang="en-US" sz="1600" dirty="0" err="1">
                <a:latin typeface="+mn-lt"/>
              </a:rPr>
              <a:t>vasp</a:t>
            </a:r>
            <a:r>
              <a:rPr lang="en-US" sz="1600" dirty="0">
                <a:latin typeface="+mn-lt"/>
              </a:rPr>
              <a:t>/5.4.4, </a:t>
            </a:r>
            <a:r>
              <a:rPr lang="en-US" sz="1600" dirty="0" err="1">
                <a:latin typeface="+mn-lt"/>
              </a:rPr>
              <a:t>vasp</a:t>
            </a:r>
            <a:r>
              <a:rPr lang="en-US" sz="1600" dirty="0">
                <a:latin typeface="+mn-lt"/>
              </a:rPr>
              <a:t>/5.4.1,…: pure MPI VASP</a:t>
            </a:r>
          </a:p>
          <a:p>
            <a:pPr marL="76200" indent="0">
              <a:buNone/>
            </a:pPr>
            <a:r>
              <a:rPr lang="en-US" sz="1600" dirty="0">
                <a:latin typeface="+mn-lt"/>
              </a:rPr>
              <a:t>         </a:t>
            </a:r>
            <a:r>
              <a:rPr lang="en-US" sz="1600" dirty="0" err="1">
                <a:latin typeface="+mn-lt"/>
              </a:rPr>
              <a:t>vasp-tpc</a:t>
            </a:r>
            <a:r>
              <a:rPr lang="en-US" sz="1600" dirty="0">
                <a:latin typeface="+mn-lt"/>
              </a:rPr>
              <a:t>: VASP with third party codes (Wannier90,VTST,BEEF,VASPSol) enabled</a:t>
            </a:r>
          </a:p>
          <a:p>
            <a:pPr marL="76200" indent="0">
              <a:buNone/>
            </a:pPr>
            <a:r>
              <a:rPr lang="en-US" sz="1600" dirty="0">
                <a:solidFill>
                  <a:schemeClr val="tx1">
                    <a:lumMod val="65000"/>
                    <a:lumOff val="35000"/>
                  </a:schemeClr>
                </a:solidFill>
                <a:latin typeface="+mn-lt"/>
              </a:rPr>
              <a:t>         </a:t>
            </a:r>
            <a:r>
              <a:rPr lang="en-US" sz="1600" dirty="0" err="1">
                <a:solidFill>
                  <a:schemeClr val="tx1">
                    <a:lumMod val="65000"/>
                    <a:lumOff val="35000"/>
                  </a:schemeClr>
                </a:solidFill>
                <a:latin typeface="+mn-lt"/>
              </a:rPr>
              <a:t>vasp</a:t>
            </a:r>
            <a:r>
              <a:rPr lang="en-US" sz="1600" dirty="0">
                <a:solidFill>
                  <a:schemeClr val="tx1">
                    <a:lumMod val="65000"/>
                    <a:lumOff val="35000"/>
                  </a:schemeClr>
                </a:solidFill>
                <a:latin typeface="+mn-lt"/>
              </a:rPr>
              <a:t>/20181030-knl: hybrid </a:t>
            </a:r>
            <a:r>
              <a:rPr lang="en-US" sz="1600" dirty="0" err="1">
                <a:solidFill>
                  <a:schemeClr val="tx1">
                    <a:lumMod val="65000"/>
                    <a:lumOff val="35000"/>
                  </a:schemeClr>
                </a:solidFill>
                <a:latin typeface="+mn-lt"/>
              </a:rPr>
              <a:t>MPI+OpenMP</a:t>
            </a:r>
            <a:r>
              <a:rPr lang="en-US" sz="1600" dirty="0">
                <a:solidFill>
                  <a:schemeClr val="tx1">
                    <a:lumMod val="65000"/>
                    <a:lumOff val="35000"/>
                  </a:schemeClr>
                </a:solidFill>
                <a:latin typeface="+mn-lt"/>
              </a:rPr>
              <a:t> VASP </a:t>
            </a:r>
          </a:p>
          <a:p>
            <a:pPr marL="76200" indent="0">
              <a:buNone/>
            </a:pPr>
            <a:r>
              <a:rPr lang="en-US" sz="1600" dirty="0">
                <a:solidFill>
                  <a:schemeClr val="tx1">
                    <a:lumMod val="65000"/>
                    <a:lumOff val="35000"/>
                  </a:schemeClr>
                </a:solidFill>
                <a:latin typeface="+mn-lt"/>
              </a:rPr>
              <a:t>         </a:t>
            </a:r>
            <a:r>
              <a:rPr lang="en-US" sz="1600" dirty="0" err="1">
                <a:solidFill>
                  <a:schemeClr val="tx1">
                    <a:lumMod val="65000"/>
                    <a:lumOff val="35000"/>
                  </a:schemeClr>
                </a:solidFill>
                <a:latin typeface="+mn-lt"/>
              </a:rPr>
              <a:t>vasp</a:t>
            </a:r>
            <a:r>
              <a:rPr lang="en-US" sz="1600" dirty="0">
                <a:solidFill>
                  <a:schemeClr val="tx1">
                    <a:lumMod val="65000"/>
                    <a:lumOff val="35000"/>
                  </a:schemeClr>
                </a:solidFill>
                <a:latin typeface="+mn-lt"/>
              </a:rPr>
              <a:t>/20170323_NMAX_DEG=128: builds with </a:t>
            </a:r>
            <a:r>
              <a:rPr lang="en-US" sz="1600" dirty="0">
                <a:solidFill>
                  <a:schemeClr val="tx1">
                    <a:lumMod val="65000"/>
                    <a:lumOff val="35000"/>
                  </a:schemeClr>
                </a:solidFill>
              </a:rPr>
              <a:t>NMAX_DEG=128</a:t>
            </a:r>
            <a:endParaRPr lang="en-US" sz="1600" dirty="0">
              <a:solidFill>
                <a:schemeClr val="tx1">
                  <a:lumMod val="65000"/>
                  <a:lumOff val="35000"/>
                </a:schemeClr>
              </a:solidFill>
              <a:latin typeface="+mn-lt"/>
            </a:endParaRPr>
          </a:p>
          <a:p>
            <a:pPr marL="76200" indent="0">
              <a:buNone/>
            </a:pPr>
            <a:endParaRPr lang="en-US" sz="1800" dirty="0"/>
          </a:p>
          <a:p>
            <a:pPr marL="76200" indent="0">
              <a:buNone/>
            </a:pPr>
            <a:endParaRPr lang="en-US" sz="1800" dirty="0"/>
          </a:p>
          <a:p>
            <a:endParaRPr lang="en-US" dirty="0"/>
          </a:p>
        </p:txBody>
      </p:sp>
      <p:sp>
        <p:nvSpPr>
          <p:cNvPr id="4" name="Slide Number Placeholder 3">
            <a:extLst>
              <a:ext uri="{FF2B5EF4-FFF2-40B4-BE49-F238E27FC236}">
                <a16:creationId xmlns:a16="http://schemas.microsoft.com/office/drawing/2014/main" id="{FC5CF176-CEB3-CD4B-9BC9-F6AAAD5EADC5}"/>
              </a:ext>
            </a:extLst>
          </p:cNvPr>
          <p:cNvSpPr>
            <a:spLocks noGrp="1"/>
          </p:cNvSpPr>
          <p:nvPr>
            <p:ph type="sldNum" idx="12"/>
          </p:nvPr>
        </p:nvSpPr>
        <p:spPr/>
        <p:txBody>
          <a:bodyPr/>
          <a:lstStyle/>
          <a:p>
            <a:r>
              <a:rPr lang="en-US" dirty="0"/>
              <a:t>- </a:t>
            </a:r>
            <a:fld id="{D174BAF6-F8F2-EF4F-936C-8DF63288C82F}" type="slidenum">
              <a:rPr lang="en-US" smtClean="0"/>
              <a:pPr/>
              <a:t>4</a:t>
            </a:fld>
            <a:r>
              <a:rPr lang="en-US" dirty="0"/>
              <a:t> -</a:t>
            </a:r>
          </a:p>
        </p:txBody>
      </p:sp>
      <p:pic>
        <p:nvPicPr>
          <p:cNvPr id="10" name="Picture 9">
            <a:extLst>
              <a:ext uri="{FF2B5EF4-FFF2-40B4-BE49-F238E27FC236}">
                <a16:creationId xmlns:a16="http://schemas.microsoft.com/office/drawing/2014/main" id="{CF989F41-FFE8-2241-A183-593E2B1BBC61}"/>
              </a:ext>
            </a:extLst>
          </p:cNvPr>
          <p:cNvPicPr>
            <a:picLocks noChangeAspect="1"/>
          </p:cNvPicPr>
          <p:nvPr/>
        </p:nvPicPr>
        <p:blipFill rotWithShape="1">
          <a:blip r:embed="rId3"/>
          <a:srcRect b="13417"/>
          <a:stretch/>
        </p:blipFill>
        <p:spPr>
          <a:xfrm>
            <a:off x="867125" y="1434197"/>
            <a:ext cx="7644418" cy="1427834"/>
          </a:xfrm>
          <a:prstGeom prst="rect">
            <a:avLst/>
          </a:prstGeom>
        </p:spPr>
      </p:pic>
    </p:spTree>
    <p:extLst>
      <p:ext uri="{BB962C8B-B14F-4D97-AF65-F5344CB8AC3E}">
        <p14:creationId xmlns:p14="http://schemas.microsoft.com/office/powerpoint/2010/main" val="3946935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9183-FCB5-CD49-B791-5FCA04A0835A}"/>
              </a:ext>
            </a:extLst>
          </p:cNvPr>
          <p:cNvSpPr>
            <a:spLocks noGrp="1"/>
          </p:cNvSpPr>
          <p:nvPr>
            <p:ph type="title"/>
          </p:nvPr>
        </p:nvSpPr>
        <p:spPr/>
        <p:txBody>
          <a:bodyPr/>
          <a:lstStyle/>
          <a:p>
            <a:r>
              <a:rPr lang="en-US" dirty="0"/>
              <a:t>The “flex” QOS is available for you (on Cori KNL only)</a:t>
            </a:r>
          </a:p>
        </p:txBody>
      </p:sp>
      <p:sp>
        <p:nvSpPr>
          <p:cNvPr id="3" name="Text Placeholder 2">
            <a:extLst>
              <a:ext uri="{FF2B5EF4-FFF2-40B4-BE49-F238E27FC236}">
                <a16:creationId xmlns:a16="http://schemas.microsoft.com/office/drawing/2014/main" id="{544EF3C9-AD69-AE44-9E86-312F3DF59717}"/>
              </a:ext>
            </a:extLst>
          </p:cNvPr>
          <p:cNvSpPr>
            <a:spLocks noGrp="1"/>
          </p:cNvSpPr>
          <p:nvPr>
            <p:ph type="body" idx="1"/>
          </p:nvPr>
        </p:nvSpPr>
        <p:spPr/>
        <p:txBody>
          <a:bodyPr/>
          <a:lstStyle/>
          <a:p>
            <a:r>
              <a:rPr lang="en-US" dirty="0"/>
              <a:t>The flex QOS is for user jobs that can produce useful work with a relatively short amount of run time before terminating</a:t>
            </a:r>
          </a:p>
          <a:p>
            <a:pPr lvl="1"/>
            <a:r>
              <a:rPr lang="en-US" sz="1600" dirty="0"/>
              <a:t>For example, jobs that are capable of checkpointing and restarting where they left off </a:t>
            </a:r>
          </a:p>
          <a:p>
            <a:r>
              <a:rPr lang="en-US" dirty="0"/>
              <a:t>Benefits to using the flex QOS include improved job throughput and a 75% discount in charging for your jobs</a:t>
            </a:r>
          </a:p>
          <a:p>
            <a:r>
              <a:rPr lang="en-US" dirty="0"/>
              <a:t>Access via </a:t>
            </a:r>
            <a:r>
              <a:rPr lang="en-US" dirty="0">
                <a:solidFill>
                  <a:srgbClr val="FF0000"/>
                </a:solidFill>
              </a:rPr>
              <a:t>“#SBATCH -q flex” </a:t>
            </a:r>
            <a:r>
              <a:rPr lang="en-US" dirty="0"/>
              <a:t>and </a:t>
            </a:r>
            <a:r>
              <a:rPr lang="en-US" dirty="0">
                <a:solidFill>
                  <a:schemeClr val="bg2"/>
                </a:solidFill>
              </a:rPr>
              <a:t>must use </a:t>
            </a:r>
            <a:r>
              <a:rPr lang="en-US" dirty="0">
                <a:solidFill>
                  <a:srgbClr val="FF0000"/>
                </a:solidFill>
              </a:rPr>
              <a:t>“#SBATCH --time-min=2:00:00”</a:t>
            </a:r>
            <a:r>
              <a:rPr lang="en-US" dirty="0"/>
              <a:t> or less</a:t>
            </a:r>
          </a:p>
          <a:p>
            <a:r>
              <a:rPr lang="en-US" dirty="0"/>
              <a:t>A flex QOS job can use up to 256 KNL nodes for 48 hours</a:t>
            </a:r>
          </a:p>
        </p:txBody>
      </p:sp>
    </p:spTree>
    <p:extLst>
      <p:ext uri="{BB962C8B-B14F-4D97-AF65-F5344CB8AC3E}">
        <p14:creationId xmlns:p14="http://schemas.microsoft.com/office/powerpoint/2010/main" val="3758949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72EC-015C-3E4A-AE10-6626B6832600}"/>
              </a:ext>
            </a:extLst>
          </p:cNvPr>
          <p:cNvSpPr>
            <a:spLocks noGrp="1"/>
          </p:cNvSpPr>
          <p:nvPr>
            <p:ph type="title"/>
          </p:nvPr>
        </p:nvSpPr>
        <p:spPr/>
        <p:txBody>
          <a:bodyPr/>
          <a:lstStyle/>
          <a:p>
            <a:r>
              <a:rPr lang="en-US" dirty="0"/>
              <a:t>Sample job script to run VASP with flex QOS (KNL only)</a:t>
            </a:r>
          </a:p>
        </p:txBody>
      </p:sp>
      <p:sp>
        <p:nvSpPr>
          <p:cNvPr id="4" name="Content Placeholder 2">
            <a:extLst>
              <a:ext uri="{FF2B5EF4-FFF2-40B4-BE49-F238E27FC236}">
                <a16:creationId xmlns:a16="http://schemas.microsoft.com/office/drawing/2014/main" id="{FB0FF8DA-C30B-224C-AF39-B50B19B101C2}"/>
              </a:ext>
            </a:extLst>
          </p:cNvPr>
          <p:cNvSpPr txBox="1">
            <a:spLocks noGrp="1"/>
          </p:cNvSpPr>
          <p:nvPr>
            <p:ph type="body" idx="1"/>
          </p:nvPr>
        </p:nvSpPr>
        <p:spPr>
          <a:xfrm>
            <a:off x="322609" y="963858"/>
            <a:ext cx="2842991" cy="1661102"/>
          </a:xfrm>
          <a:prstGeom prst="rect">
            <a:avLst/>
          </a:prstGeom>
          <a:solidFill>
            <a:srgbClr val="D9E7F5"/>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800" dirty="0"/>
              <a:t>#!/bin/bash </a:t>
            </a:r>
          </a:p>
          <a:p>
            <a:pPr marL="0" indent="0">
              <a:buNone/>
            </a:pPr>
            <a:r>
              <a:rPr lang="de-DE" sz="800" dirty="0">
                <a:solidFill>
                  <a:schemeClr val="bg2"/>
                </a:solidFill>
              </a:rPr>
              <a:t>#SBATCH -</a:t>
            </a:r>
            <a:r>
              <a:rPr lang="de-DE" sz="800" dirty="0" err="1">
                <a:solidFill>
                  <a:schemeClr val="bg2"/>
                </a:solidFill>
              </a:rPr>
              <a:t>q</a:t>
            </a:r>
            <a:r>
              <a:rPr lang="de-DE" sz="800" dirty="0">
                <a:solidFill>
                  <a:schemeClr val="bg2"/>
                </a:solidFill>
              </a:rPr>
              <a:t> </a:t>
            </a:r>
            <a:r>
              <a:rPr lang="de-DE" sz="800" dirty="0" err="1">
                <a:solidFill>
                  <a:schemeClr val="bg2"/>
                </a:solidFill>
              </a:rPr>
              <a:t>regular</a:t>
            </a:r>
            <a:endParaRPr lang="en-US" sz="800" dirty="0">
              <a:solidFill>
                <a:schemeClr val="bg2"/>
              </a:solidFill>
            </a:endParaRPr>
          </a:p>
          <a:p>
            <a:pPr marL="0" indent="0">
              <a:buNone/>
            </a:pPr>
            <a:r>
              <a:rPr lang="de-DE" sz="800" dirty="0"/>
              <a:t>#SBATCH -N </a:t>
            </a:r>
            <a:r>
              <a:rPr lang="de-DE" sz="800" dirty="0">
                <a:solidFill>
                  <a:schemeClr val="bg2"/>
                </a:solidFill>
              </a:rPr>
              <a:t>2 </a:t>
            </a:r>
            <a:endParaRPr lang="de-DE" sz="800" dirty="0">
              <a:solidFill>
                <a:srgbClr val="FF0000"/>
              </a:solidFill>
            </a:endParaRPr>
          </a:p>
          <a:p>
            <a:pPr marL="0" indent="0">
              <a:buNone/>
            </a:pPr>
            <a:r>
              <a:rPr lang="de-DE" sz="800" dirty="0">
                <a:solidFill>
                  <a:srgbClr val="3B55EF"/>
                </a:solidFill>
              </a:rPr>
              <a:t>#SBATCH -C </a:t>
            </a:r>
            <a:r>
              <a:rPr lang="de-DE" sz="800" dirty="0" err="1">
                <a:solidFill>
                  <a:srgbClr val="3B55EF"/>
                </a:solidFill>
              </a:rPr>
              <a:t>knl</a:t>
            </a:r>
            <a:endParaRPr lang="en-US" sz="800" dirty="0">
              <a:solidFill>
                <a:srgbClr val="3B55EF"/>
              </a:solidFill>
            </a:endParaRPr>
          </a:p>
          <a:p>
            <a:pPr marL="0" indent="0">
              <a:buFont typeface="Arial"/>
              <a:buNone/>
            </a:pPr>
            <a:r>
              <a:rPr lang="de-DE" sz="800" dirty="0"/>
              <a:t>#SBATCH -t 48:00:00</a:t>
            </a:r>
          </a:p>
          <a:p>
            <a:pPr marL="0" indent="0">
              <a:buFont typeface="Arial"/>
              <a:buNone/>
            </a:pPr>
            <a:endParaRPr lang="de-DE" sz="800" dirty="0"/>
          </a:p>
          <a:p>
            <a:pPr marL="0" indent="0">
              <a:buFont typeface="Arial"/>
              <a:buNone/>
            </a:pPr>
            <a:r>
              <a:rPr lang="de-DE" sz="800" dirty="0" err="1"/>
              <a:t>module</a:t>
            </a:r>
            <a:r>
              <a:rPr lang="de-DE" sz="800" dirty="0"/>
              <a:t> </a:t>
            </a:r>
            <a:r>
              <a:rPr lang="de-DE" sz="800" dirty="0" err="1"/>
              <a:t>load</a:t>
            </a:r>
            <a:r>
              <a:rPr lang="de-DE" sz="800" dirty="0"/>
              <a:t> </a:t>
            </a:r>
            <a:r>
              <a:rPr lang="de-DE" sz="800" dirty="0" err="1"/>
              <a:t>vasp</a:t>
            </a:r>
            <a:r>
              <a:rPr lang="de-DE" sz="800" dirty="0"/>
              <a:t>/20181030-knl</a:t>
            </a:r>
          </a:p>
          <a:p>
            <a:pPr marL="0" indent="0">
              <a:buFont typeface="Arial"/>
              <a:buNone/>
            </a:pPr>
            <a:r>
              <a:rPr lang="de-DE" sz="800" dirty="0" err="1"/>
              <a:t>export</a:t>
            </a:r>
            <a:r>
              <a:rPr lang="de-DE" sz="800" dirty="0"/>
              <a:t> OMP_NUM_THREADS=4</a:t>
            </a:r>
          </a:p>
          <a:p>
            <a:pPr marL="0" indent="0">
              <a:buFont typeface="Arial"/>
              <a:buNone/>
            </a:pPr>
            <a:endParaRPr lang="de-DE" sz="800" dirty="0"/>
          </a:p>
          <a:p>
            <a:pPr marL="0" indent="0">
              <a:buFont typeface="Arial"/>
              <a:buNone/>
            </a:pPr>
            <a:r>
              <a:rPr lang="de-DE" sz="800" dirty="0"/>
              <a:t># </a:t>
            </a:r>
            <a:r>
              <a:rPr lang="de-DE" sz="800" dirty="0" err="1"/>
              <a:t>launching</a:t>
            </a:r>
            <a:r>
              <a:rPr lang="de-DE" sz="800" dirty="0"/>
              <a:t> 1 </a:t>
            </a:r>
            <a:r>
              <a:rPr lang="de-DE" sz="800" dirty="0" err="1"/>
              <a:t>task</a:t>
            </a:r>
            <a:r>
              <a:rPr lang="de-DE" sz="800" dirty="0"/>
              <a:t> </a:t>
            </a:r>
            <a:r>
              <a:rPr lang="de-DE" sz="800" dirty="0" err="1"/>
              <a:t>every</a:t>
            </a:r>
            <a:r>
              <a:rPr lang="de-DE" sz="800" dirty="0"/>
              <a:t> 4 </a:t>
            </a:r>
            <a:r>
              <a:rPr lang="de-DE" sz="800" dirty="0" err="1"/>
              <a:t>cores</a:t>
            </a:r>
            <a:r>
              <a:rPr lang="de-DE" sz="800" dirty="0"/>
              <a:t> (16 CPUs)</a:t>
            </a:r>
          </a:p>
          <a:p>
            <a:pPr marL="0" indent="0">
              <a:buFont typeface="Arial"/>
              <a:buNone/>
            </a:pPr>
            <a:r>
              <a:rPr lang="de-DE" sz="800" dirty="0" err="1">
                <a:solidFill>
                  <a:schemeClr val="tx1">
                    <a:lumMod val="75000"/>
                    <a:lumOff val="25000"/>
                  </a:schemeClr>
                </a:solidFill>
              </a:rPr>
              <a:t>srun</a:t>
            </a:r>
            <a:r>
              <a:rPr lang="de-DE" sz="800" dirty="0">
                <a:solidFill>
                  <a:schemeClr val="tx1">
                    <a:lumMod val="75000"/>
                    <a:lumOff val="25000"/>
                  </a:schemeClr>
                </a:solidFill>
              </a:rPr>
              <a:t> –n32 –c16 --</a:t>
            </a:r>
            <a:r>
              <a:rPr lang="de-DE" sz="800" dirty="0" err="1">
                <a:solidFill>
                  <a:schemeClr val="tx1">
                    <a:lumMod val="75000"/>
                    <a:lumOff val="25000"/>
                  </a:schemeClr>
                </a:solidFill>
              </a:rPr>
              <a:t>cpu</a:t>
            </a:r>
            <a:r>
              <a:rPr lang="de-DE" sz="800" dirty="0">
                <a:solidFill>
                  <a:schemeClr val="tx1">
                    <a:lumMod val="75000"/>
                    <a:lumOff val="25000"/>
                  </a:schemeClr>
                </a:solidFill>
              </a:rPr>
              <a:t>-bind=</a:t>
            </a:r>
            <a:r>
              <a:rPr lang="de-DE" sz="800" dirty="0" err="1">
                <a:solidFill>
                  <a:schemeClr val="tx1">
                    <a:lumMod val="75000"/>
                    <a:lumOff val="25000"/>
                  </a:schemeClr>
                </a:solidFill>
              </a:rPr>
              <a:t>cores</a:t>
            </a:r>
            <a:r>
              <a:rPr lang="de-DE" sz="800" dirty="0">
                <a:solidFill>
                  <a:schemeClr val="tx1">
                    <a:lumMod val="75000"/>
                    <a:lumOff val="25000"/>
                  </a:schemeClr>
                </a:solidFill>
              </a:rPr>
              <a:t> </a:t>
            </a:r>
            <a:r>
              <a:rPr lang="de-DE" sz="800" dirty="0" err="1">
                <a:solidFill>
                  <a:schemeClr val="tx1">
                    <a:lumMod val="75000"/>
                    <a:lumOff val="25000"/>
                  </a:schemeClr>
                </a:solidFill>
              </a:rPr>
              <a:t>vasp_std</a:t>
            </a:r>
            <a:endParaRPr lang="en-US" sz="800" dirty="0"/>
          </a:p>
        </p:txBody>
      </p:sp>
      <p:sp>
        <p:nvSpPr>
          <p:cNvPr id="6" name="Rectangle 5">
            <a:extLst>
              <a:ext uri="{FF2B5EF4-FFF2-40B4-BE49-F238E27FC236}">
                <a16:creationId xmlns:a16="http://schemas.microsoft.com/office/drawing/2014/main" id="{A78D2AA7-850D-D744-9D53-E0DB505D7A13}"/>
              </a:ext>
            </a:extLst>
          </p:cNvPr>
          <p:cNvSpPr/>
          <p:nvPr/>
        </p:nvSpPr>
        <p:spPr>
          <a:xfrm>
            <a:off x="3189249" y="902954"/>
            <a:ext cx="5781330" cy="3785652"/>
          </a:xfrm>
          <a:prstGeom prst="rect">
            <a:avLst/>
          </a:prstGeom>
        </p:spPr>
        <p:txBody>
          <a:bodyPr wrap="square">
            <a:spAutoFit/>
          </a:bodyPr>
          <a:lstStyle/>
          <a:p>
            <a:pPr marL="476250" indent="-342900">
              <a:buFont typeface="Arial" panose="020B0604020202020204" pitchFamily="34" charset="0"/>
              <a:buChar char="•"/>
            </a:pPr>
            <a:r>
              <a:rPr lang="en-US" sz="1600" dirty="0"/>
              <a:t>Flex jobs are required to use </a:t>
            </a:r>
            <a:r>
              <a:rPr lang="en-US" sz="1600" dirty="0">
                <a:solidFill>
                  <a:srgbClr val="FF0000"/>
                </a:solidFill>
              </a:rPr>
              <a:t>--time-min </a:t>
            </a:r>
            <a:r>
              <a:rPr lang="en-US" sz="1600" dirty="0"/>
              <a:t>flag to specify a minimum time &lt;= </a:t>
            </a:r>
            <a:r>
              <a:rPr lang="en-US" sz="1600" dirty="0">
                <a:solidFill>
                  <a:srgbClr val="FF0000"/>
                </a:solidFill>
              </a:rPr>
              <a:t>2 hours</a:t>
            </a:r>
          </a:p>
          <a:p>
            <a:pPr marL="133350"/>
            <a:endParaRPr lang="en-US" sz="800" dirty="0"/>
          </a:p>
          <a:p>
            <a:pPr marL="476250" indent="-342900">
              <a:buFont typeface="Arial" panose="020B0604020202020204" pitchFamily="34" charset="0"/>
              <a:buChar char="•"/>
            </a:pPr>
            <a:r>
              <a:rPr lang="en-US" sz="1600" dirty="0"/>
              <a:t>Jobs that specify the </a:t>
            </a:r>
            <a:r>
              <a:rPr lang="en-US" sz="1600" dirty="0">
                <a:solidFill>
                  <a:srgbClr val="FF0000"/>
                </a:solidFill>
              </a:rPr>
              <a:t>--time-min </a:t>
            </a:r>
            <a:r>
              <a:rPr lang="en-US" sz="1600" dirty="0"/>
              <a:t>can start the </a:t>
            </a:r>
            <a:r>
              <a:rPr lang="en-US" sz="1600" dirty="0">
                <a:solidFill>
                  <a:schemeClr val="tx1"/>
                </a:solidFill>
              </a:rPr>
              <a:t>execution </a:t>
            </a:r>
            <a:r>
              <a:rPr lang="en-US" sz="1600" i="1" dirty="0">
                <a:solidFill>
                  <a:schemeClr val="tx1"/>
                </a:solidFill>
              </a:rPr>
              <a:t>earlier</a:t>
            </a:r>
            <a:r>
              <a:rPr lang="en-US" sz="1600" dirty="0">
                <a:solidFill>
                  <a:schemeClr val="tx1"/>
                </a:solidFill>
              </a:rPr>
              <a:t>, </a:t>
            </a:r>
            <a:r>
              <a:rPr lang="en-US" sz="1600" dirty="0"/>
              <a:t>with a time limit anywhere between the </a:t>
            </a:r>
            <a:r>
              <a:rPr lang="en-US" sz="1600" dirty="0">
                <a:solidFill>
                  <a:srgbClr val="FF0000"/>
                </a:solidFill>
              </a:rPr>
              <a:t>time-min</a:t>
            </a:r>
            <a:r>
              <a:rPr lang="en-US" sz="1600" dirty="0"/>
              <a:t> and the max time limit </a:t>
            </a:r>
          </a:p>
          <a:p>
            <a:pPr marL="133350"/>
            <a:endParaRPr lang="en-US" sz="800" dirty="0"/>
          </a:p>
          <a:p>
            <a:pPr marL="476250" indent="-342900">
              <a:buFont typeface="Arial" panose="020B0604020202020204" pitchFamily="34" charset="0"/>
              <a:buChar char="•"/>
            </a:pPr>
            <a:r>
              <a:rPr lang="en-US" sz="1600" dirty="0">
                <a:solidFill>
                  <a:schemeClr val="tx1"/>
                </a:solidFill>
              </a:rPr>
              <a:t>Pre-terminated jobs can be requeued to resume from where the previous executions left off, </a:t>
            </a:r>
            <a:r>
              <a:rPr lang="en-US" sz="1600" dirty="0"/>
              <a:t>until the cumulative execution time reaches the requested time limit or the job completes</a:t>
            </a:r>
          </a:p>
          <a:p>
            <a:pPr marL="476250" indent="-342900">
              <a:buFont typeface="Arial" panose="020B0604020202020204" pitchFamily="34" charset="0"/>
              <a:buChar char="•"/>
            </a:pPr>
            <a:endParaRPr lang="en-US" sz="800" dirty="0">
              <a:solidFill>
                <a:schemeClr val="tx1"/>
              </a:solidFill>
            </a:endParaRPr>
          </a:p>
          <a:p>
            <a:pPr marL="476250" indent="-342900">
              <a:buFont typeface="Arial" panose="020B0604020202020204" pitchFamily="34" charset="0"/>
              <a:buChar char="•"/>
            </a:pPr>
            <a:r>
              <a:rPr lang="en-US" sz="1600" b="1" dirty="0">
                <a:solidFill>
                  <a:schemeClr val="tx1"/>
                </a:solidFill>
              </a:rPr>
              <a:t>Requeuing can be done automatically</a:t>
            </a:r>
          </a:p>
          <a:p>
            <a:pPr marL="476250" indent="-342900">
              <a:buFont typeface="Arial" panose="020B0604020202020204" pitchFamily="34" charset="0"/>
              <a:buChar char="•"/>
            </a:pPr>
            <a:endParaRPr lang="en-US" sz="800" dirty="0">
              <a:solidFill>
                <a:schemeClr val="tx1"/>
              </a:solidFill>
            </a:endParaRPr>
          </a:p>
          <a:p>
            <a:pPr marL="476250" indent="-342900">
              <a:buFont typeface="Arial" panose="020B0604020202020204" pitchFamily="34" charset="0"/>
              <a:buChar char="•"/>
            </a:pPr>
            <a:r>
              <a:rPr lang="en-US" sz="1600" dirty="0">
                <a:solidFill>
                  <a:schemeClr val="tx1"/>
                </a:solidFill>
              </a:rPr>
              <a:t>Applications are required to be capable of checkpointing and restarting by themselves. Some VASP jobs, e.g., atomic relaxation jobs, can checkpoint/restart </a:t>
            </a:r>
          </a:p>
        </p:txBody>
      </p:sp>
      <p:sp>
        <p:nvSpPr>
          <p:cNvPr id="5" name="Content Placeholder 2">
            <a:extLst>
              <a:ext uri="{FF2B5EF4-FFF2-40B4-BE49-F238E27FC236}">
                <a16:creationId xmlns:a16="http://schemas.microsoft.com/office/drawing/2014/main" id="{851EA02C-05C3-F248-8371-D12EF18999B2}"/>
              </a:ext>
            </a:extLst>
          </p:cNvPr>
          <p:cNvSpPr txBox="1">
            <a:spLocks/>
          </p:cNvSpPr>
          <p:nvPr/>
        </p:nvSpPr>
        <p:spPr>
          <a:xfrm>
            <a:off x="314726" y="2795779"/>
            <a:ext cx="2842991" cy="1815258"/>
          </a:xfrm>
          <a:prstGeom prst="rect">
            <a:avLst/>
          </a:prstGeom>
          <a:solidFill>
            <a:srgbClr val="D9E7F5"/>
          </a:solidFill>
          <a:ln>
            <a:solidFill>
              <a:srgbClr val="FF0000"/>
            </a:solid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RPr/>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800" dirty="0"/>
              <a:t>#!/bin/bash</a:t>
            </a:r>
          </a:p>
          <a:p>
            <a:pPr marL="0" indent="0">
              <a:buFont typeface="Arial"/>
              <a:buNone/>
            </a:pPr>
            <a:r>
              <a:rPr lang="de-DE" sz="800" dirty="0">
                <a:solidFill>
                  <a:srgbClr val="FF0000"/>
                </a:solidFill>
              </a:rPr>
              <a:t>#SBATCH -</a:t>
            </a:r>
            <a:r>
              <a:rPr lang="de-DE" sz="800" dirty="0" err="1">
                <a:solidFill>
                  <a:srgbClr val="FF0000"/>
                </a:solidFill>
              </a:rPr>
              <a:t>q</a:t>
            </a:r>
            <a:r>
              <a:rPr lang="de-DE" sz="800" dirty="0">
                <a:solidFill>
                  <a:srgbClr val="FF0000"/>
                </a:solidFill>
              </a:rPr>
              <a:t> </a:t>
            </a:r>
            <a:r>
              <a:rPr lang="de-DE" sz="800" dirty="0" err="1">
                <a:solidFill>
                  <a:srgbClr val="FF0000"/>
                </a:solidFill>
              </a:rPr>
              <a:t>flex</a:t>
            </a:r>
            <a:endParaRPr lang="en-US" sz="800" dirty="0"/>
          </a:p>
          <a:p>
            <a:pPr marL="0" indent="0">
              <a:buFont typeface="Arial"/>
              <a:buNone/>
            </a:pPr>
            <a:r>
              <a:rPr lang="de-DE" sz="800" dirty="0"/>
              <a:t>#SBATCH –N </a:t>
            </a:r>
            <a:r>
              <a:rPr lang="de-DE" sz="800" dirty="0">
                <a:solidFill>
                  <a:schemeClr val="bg2"/>
                </a:solidFill>
              </a:rPr>
              <a:t>2 </a:t>
            </a:r>
            <a:endParaRPr lang="de-DE" sz="800" dirty="0">
              <a:solidFill>
                <a:srgbClr val="FF0000"/>
              </a:solidFill>
            </a:endParaRPr>
          </a:p>
          <a:p>
            <a:pPr marL="0" indent="0">
              <a:buFont typeface="Arial"/>
              <a:buNone/>
            </a:pPr>
            <a:r>
              <a:rPr lang="de-DE" sz="800" dirty="0">
                <a:solidFill>
                  <a:srgbClr val="3B55EF"/>
                </a:solidFill>
              </a:rPr>
              <a:t>#SBATCH -C </a:t>
            </a:r>
            <a:r>
              <a:rPr lang="de-DE" sz="800" dirty="0" err="1">
                <a:solidFill>
                  <a:srgbClr val="3B55EF"/>
                </a:solidFill>
              </a:rPr>
              <a:t>knl</a:t>
            </a:r>
            <a:endParaRPr lang="en-US" sz="800" dirty="0">
              <a:solidFill>
                <a:srgbClr val="3B55EF"/>
              </a:solidFill>
            </a:endParaRPr>
          </a:p>
          <a:p>
            <a:pPr marL="0" indent="0">
              <a:buFont typeface="Arial"/>
              <a:buNone/>
            </a:pPr>
            <a:r>
              <a:rPr lang="de-DE" sz="800" dirty="0"/>
              <a:t>#SBATCH –t 48:00:00</a:t>
            </a:r>
          </a:p>
          <a:p>
            <a:pPr marL="0" indent="0">
              <a:buFont typeface="Arial"/>
              <a:buNone/>
            </a:pPr>
            <a:r>
              <a:rPr lang="de-DE" sz="800" dirty="0">
                <a:solidFill>
                  <a:srgbClr val="FF0000"/>
                </a:solidFill>
              </a:rPr>
              <a:t>#SBATCH --time-min=2:00:00</a:t>
            </a:r>
          </a:p>
          <a:p>
            <a:pPr marL="0" indent="0">
              <a:buFont typeface="Arial"/>
              <a:buNone/>
            </a:pPr>
            <a:endParaRPr lang="de-DE" sz="800" dirty="0"/>
          </a:p>
          <a:p>
            <a:pPr marL="0" indent="0">
              <a:buFont typeface="Arial"/>
              <a:buNone/>
            </a:pPr>
            <a:r>
              <a:rPr lang="de-DE" sz="800" dirty="0" err="1"/>
              <a:t>module</a:t>
            </a:r>
            <a:r>
              <a:rPr lang="de-DE" sz="800" dirty="0"/>
              <a:t> </a:t>
            </a:r>
            <a:r>
              <a:rPr lang="de-DE" sz="800" dirty="0" err="1"/>
              <a:t>load</a:t>
            </a:r>
            <a:r>
              <a:rPr lang="de-DE" sz="800" dirty="0"/>
              <a:t> </a:t>
            </a:r>
            <a:r>
              <a:rPr lang="de-DE" sz="800" dirty="0" err="1"/>
              <a:t>vasp</a:t>
            </a:r>
            <a:r>
              <a:rPr lang="de-DE" sz="800" dirty="0"/>
              <a:t>/20181030-knl</a:t>
            </a:r>
          </a:p>
          <a:p>
            <a:pPr marL="0" indent="0">
              <a:buFont typeface="Arial"/>
              <a:buNone/>
            </a:pPr>
            <a:r>
              <a:rPr lang="de-DE" sz="800" dirty="0" err="1"/>
              <a:t>export</a:t>
            </a:r>
            <a:r>
              <a:rPr lang="de-DE" sz="800" dirty="0"/>
              <a:t> OMP_NUM_THREADS=4</a:t>
            </a:r>
          </a:p>
          <a:p>
            <a:pPr marL="0" indent="0">
              <a:buFont typeface="Arial"/>
              <a:buNone/>
            </a:pPr>
            <a:endParaRPr lang="de-DE" sz="800" dirty="0"/>
          </a:p>
          <a:p>
            <a:pPr marL="0" indent="0">
              <a:buFont typeface="Arial"/>
              <a:buNone/>
            </a:pPr>
            <a:r>
              <a:rPr lang="de-DE" sz="800" dirty="0"/>
              <a:t># </a:t>
            </a:r>
            <a:r>
              <a:rPr lang="de-DE" sz="800" dirty="0" err="1"/>
              <a:t>launching</a:t>
            </a:r>
            <a:r>
              <a:rPr lang="de-DE" sz="800" dirty="0"/>
              <a:t> 1 </a:t>
            </a:r>
            <a:r>
              <a:rPr lang="de-DE" sz="800" dirty="0" err="1"/>
              <a:t>task</a:t>
            </a:r>
            <a:r>
              <a:rPr lang="de-DE" sz="800" dirty="0"/>
              <a:t> </a:t>
            </a:r>
            <a:r>
              <a:rPr lang="de-DE" sz="800" dirty="0" err="1"/>
              <a:t>every</a:t>
            </a:r>
            <a:r>
              <a:rPr lang="de-DE" sz="800" dirty="0"/>
              <a:t> 4 </a:t>
            </a:r>
            <a:r>
              <a:rPr lang="de-DE" sz="800" dirty="0" err="1"/>
              <a:t>cores</a:t>
            </a:r>
            <a:r>
              <a:rPr lang="de-DE" sz="800" dirty="0"/>
              <a:t> (16 CPUs)</a:t>
            </a:r>
          </a:p>
          <a:p>
            <a:pPr marL="0" indent="0">
              <a:buFont typeface="Arial"/>
              <a:buNone/>
            </a:pPr>
            <a:r>
              <a:rPr lang="de-DE" sz="800" dirty="0" err="1">
                <a:solidFill>
                  <a:schemeClr val="tx1">
                    <a:lumMod val="75000"/>
                    <a:lumOff val="25000"/>
                  </a:schemeClr>
                </a:solidFill>
              </a:rPr>
              <a:t>srun</a:t>
            </a:r>
            <a:r>
              <a:rPr lang="de-DE" sz="800" dirty="0">
                <a:solidFill>
                  <a:schemeClr val="tx1">
                    <a:lumMod val="75000"/>
                    <a:lumOff val="25000"/>
                  </a:schemeClr>
                </a:solidFill>
              </a:rPr>
              <a:t> –n32 –c16 --</a:t>
            </a:r>
            <a:r>
              <a:rPr lang="de-DE" sz="800" dirty="0" err="1">
                <a:solidFill>
                  <a:schemeClr val="tx1">
                    <a:lumMod val="75000"/>
                    <a:lumOff val="25000"/>
                  </a:schemeClr>
                </a:solidFill>
              </a:rPr>
              <a:t>cpu</a:t>
            </a:r>
            <a:r>
              <a:rPr lang="de-DE" sz="800" dirty="0">
                <a:solidFill>
                  <a:schemeClr val="tx1">
                    <a:lumMod val="75000"/>
                    <a:lumOff val="25000"/>
                  </a:schemeClr>
                </a:solidFill>
              </a:rPr>
              <a:t>-bind=</a:t>
            </a:r>
            <a:r>
              <a:rPr lang="de-DE" sz="800" dirty="0" err="1">
                <a:solidFill>
                  <a:schemeClr val="tx1">
                    <a:lumMod val="75000"/>
                    <a:lumOff val="25000"/>
                  </a:schemeClr>
                </a:solidFill>
              </a:rPr>
              <a:t>cores</a:t>
            </a:r>
            <a:r>
              <a:rPr lang="de-DE" sz="800" dirty="0">
                <a:solidFill>
                  <a:schemeClr val="tx1">
                    <a:lumMod val="75000"/>
                    <a:lumOff val="25000"/>
                  </a:schemeClr>
                </a:solidFill>
              </a:rPr>
              <a:t> </a:t>
            </a:r>
            <a:r>
              <a:rPr lang="de-DE" sz="800" dirty="0" err="1">
                <a:solidFill>
                  <a:schemeClr val="tx1">
                    <a:lumMod val="75000"/>
                    <a:lumOff val="25000"/>
                  </a:schemeClr>
                </a:solidFill>
              </a:rPr>
              <a:t>vasp_std</a:t>
            </a:r>
            <a:endParaRPr lang="en-US" sz="1200" dirty="0"/>
          </a:p>
          <a:p>
            <a:pPr marL="0" indent="0">
              <a:buFont typeface="Arial"/>
              <a:buNone/>
            </a:pPr>
            <a:endParaRPr lang="de-DE" sz="1200" dirty="0"/>
          </a:p>
        </p:txBody>
      </p:sp>
      <p:sp>
        <p:nvSpPr>
          <p:cNvPr id="10" name="Rectangle 9">
            <a:extLst>
              <a:ext uri="{FF2B5EF4-FFF2-40B4-BE49-F238E27FC236}">
                <a16:creationId xmlns:a16="http://schemas.microsoft.com/office/drawing/2014/main" id="{A21CDC6B-1018-684E-983B-D00D1CC4943C}"/>
              </a:ext>
            </a:extLst>
          </p:cNvPr>
          <p:cNvSpPr/>
          <p:nvPr/>
        </p:nvSpPr>
        <p:spPr>
          <a:xfrm>
            <a:off x="1780625" y="2795779"/>
            <a:ext cx="1412566" cy="246221"/>
          </a:xfrm>
          <a:prstGeom prst="rect">
            <a:avLst/>
          </a:prstGeom>
        </p:spPr>
        <p:txBody>
          <a:bodyPr wrap="none">
            <a:spAutoFit/>
          </a:bodyPr>
          <a:lstStyle/>
          <a:p>
            <a:r>
              <a:rPr lang="en-US" sz="1000" b="1" dirty="0"/>
              <a:t>Flex QOS VASP job</a:t>
            </a:r>
          </a:p>
        </p:txBody>
      </p:sp>
      <p:sp>
        <p:nvSpPr>
          <p:cNvPr id="11" name="Rectangle 10">
            <a:extLst>
              <a:ext uri="{FF2B5EF4-FFF2-40B4-BE49-F238E27FC236}">
                <a16:creationId xmlns:a16="http://schemas.microsoft.com/office/drawing/2014/main" id="{7EA21B63-BE52-2649-953F-A6362367483C}"/>
              </a:ext>
            </a:extLst>
          </p:cNvPr>
          <p:cNvSpPr/>
          <p:nvPr/>
        </p:nvSpPr>
        <p:spPr>
          <a:xfrm>
            <a:off x="1602766" y="958135"/>
            <a:ext cx="1633781" cy="246221"/>
          </a:xfrm>
          <a:prstGeom prst="rect">
            <a:avLst/>
          </a:prstGeom>
        </p:spPr>
        <p:txBody>
          <a:bodyPr wrap="none">
            <a:spAutoFit/>
          </a:bodyPr>
          <a:lstStyle/>
          <a:p>
            <a:r>
              <a:rPr lang="en-US" sz="1000" b="1" dirty="0"/>
              <a:t>Regular QOS VASP job</a:t>
            </a:r>
          </a:p>
        </p:txBody>
      </p:sp>
    </p:spTree>
    <p:extLst>
      <p:ext uri="{BB962C8B-B14F-4D97-AF65-F5344CB8AC3E}">
        <p14:creationId xmlns:p14="http://schemas.microsoft.com/office/powerpoint/2010/main" val="3656943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DF8CA474-1D02-954C-A2CA-61188AD8AA03}"/>
              </a:ext>
            </a:extLst>
          </p:cNvPr>
          <p:cNvSpPr txBox="1">
            <a:spLocks noGrp="1"/>
          </p:cNvSpPr>
          <p:nvPr>
            <p:ph type="body" idx="1"/>
          </p:nvPr>
        </p:nvSpPr>
        <p:spPr>
          <a:xfrm>
            <a:off x="617225" y="1057611"/>
            <a:ext cx="2842991" cy="1661102"/>
          </a:xfrm>
          <a:prstGeom prst="rect">
            <a:avLst/>
          </a:prstGeom>
          <a:solidFill>
            <a:srgbClr val="D9E7F5"/>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800" dirty="0"/>
              <a:t>#!/bin/bash </a:t>
            </a:r>
          </a:p>
          <a:p>
            <a:pPr marL="0" indent="0">
              <a:buNone/>
            </a:pPr>
            <a:r>
              <a:rPr lang="de-DE" sz="800" dirty="0">
                <a:solidFill>
                  <a:schemeClr val="bg2"/>
                </a:solidFill>
              </a:rPr>
              <a:t>#SBATCH -</a:t>
            </a:r>
            <a:r>
              <a:rPr lang="de-DE" sz="800" dirty="0" err="1">
                <a:solidFill>
                  <a:schemeClr val="bg2"/>
                </a:solidFill>
              </a:rPr>
              <a:t>q</a:t>
            </a:r>
            <a:r>
              <a:rPr lang="de-DE" sz="800" dirty="0">
                <a:solidFill>
                  <a:schemeClr val="bg2"/>
                </a:solidFill>
              </a:rPr>
              <a:t> </a:t>
            </a:r>
            <a:r>
              <a:rPr lang="de-DE" sz="800" dirty="0" err="1">
                <a:solidFill>
                  <a:schemeClr val="bg2"/>
                </a:solidFill>
              </a:rPr>
              <a:t>regular</a:t>
            </a:r>
            <a:endParaRPr lang="en-US" sz="800" dirty="0">
              <a:solidFill>
                <a:schemeClr val="bg2"/>
              </a:solidFill>
            </a:endParaRPr>
          </a:p>
          <a:p>
            <a:pPr marL="0" indent="0">
              <a:buNone/>
            </a:pPr>
            <a:r>
              <a:rPr lang="de-DE" sz="800" dirty="0"/>
              <a:t>#SBATCH -N </a:t>
            </a:r>
            <a:r>
              <a:rPr lang="de-DE" sz="800" dirty="0">
                <a:solidFill>
                  <a:schemeClr val="bg2"/>
                </a:solidFill>
              </a:rPr>
              <a:t>2 </a:t>
            </a:r>
            <a:endParaRPr lang="de-DE" sz="800" dirty="0">
              <a:solidFill>
                <a:srgbClr val="FF0000"/>
              </a:solidFill>
            </a:endParaRPr>
          </a:p>
          <a:p>
            <a:pPr marL="0" indent="0">
              <a:buNone/>
            </a:pPr>
            <a:r>
              <a:rPr lang="de-DE" sz="800" dirty="0">
                <a:solidFill>
                  <a:srgbClr val="3B55EF"/>
                </a:solidFill>
              </a:rPr>
              <a:t>#SBATCH -C </a:t>
            </a:r>
            <a:r>
              <a:rPr lang="de-DE" sz="800" dirty="0" err="1">
                <a:solidFill>
                  <a:srgbClr val="3B55EF"/>
                </a:solidFill>
              </a:rPr>
              <a:t>knl</a:t>
            </a:r>
            <a:endParaRPr lang="en-US" sz="800" dirty="0">
              <a:solidFill>
                <a:srgbClr val="3B55EF"/>
              </a:solidFill>
            </a:endParaRPr>
          </a:p>
          <a:p>
            <a:pPr marL="0" indent="0">
              <a:buFont typeface="Arial"/>
              <a:buNone/>
            </a:pPr>
            <a:r>
              <a:rPr lang="de-DE" sz="800" dirty="0"/>
              <a:t>#SBATCH -t 48:00:00</a:t>
            </a:r>
          </a:p>
          <a:p>
            <a:pPr marL="0" indent="0">
              <a:buFont typeface="Arial"/>
              <a:buNone/>
            </a:pPr>
            <a:endParaRPr lang="de-DE" sz="800" dirty="0"/>
          </a:p>
          <a:p>
            <a:pPr marL="0" indent="0">
              <a:buFont typeface="Arial"/>
              <a:buNone/>
            </a:pPr>
            <a:r>
              <a:rPr lang="de-DE" sz="800" dirty="0" err="1"/>
              <a:t>module</a:t>
            </a:r>
            <a:r>
              <a:rPr lang="de-DE" sz="800" dirty="0"/>
              <a:t> </a:t>
            </a:r>
            <a:r>
              <a:rPr lang="de-DE" sz="800" dirty="0" err="1"/>
              <a:t>load</a:t>
            </a:r>
            <a:r>
              <a:rPr lang="de-DE" sz="800" dirty="0"/>
              <a:t> </a:t>
            </a:r>
            <a:r>
              <a:rPr lang="de-DE" sz="800" dirty="0" err="1"/>
              <a:t>vasp</a:t>
            </a:r>
            <a:r>
              <a:rPr lang="de-DE" sz="800" dirty="0"/>
              <a:t>/20181030-knl</a:t>
            </a:r>
          </a:p>
          <a:p>
            <a:pPr marL="0" indent="0">
              <a:buFont typeface="Arial"/>
              <a:buNone/>
            </a:pPr>
            <a:r>
              <a:rPr lang="de-DE" sz="800" dirty="0" err="1"/>
              <a:t>export</a:t>
            </a:r>
            <a:r>
              <a:rPr lang="de-DE" sz="800" dirty="0"/>
              <a:t> OMP_NUM_THREADS=4</a:t>
            </a:r>
          </a:p>
          <a:p>
            <a:pPr marL="0" indent="0">
              <a:buFont typeface="Arial"/>
              <a:buNone/>
            </a:pPr>
            <a:endParaRPr lang="de-DE" sz="800" dirty="0"/>
          </a:p>
          <a:p>
            <a:pPr marL="0" indent="0">
              <a:buFont typeface="Arial"/>
              <a:buNone/>
            </a:pPr>
            <a:r>
              <a:rPr lang="de-DE" sz="800" dirty="0"/>
              <a:t># </a:t>
            </a:r>
            <a:r>
              <a:rPr lang="de-DE" sz="800" dirty="0" err="1"/>
              <a:t>launching</a:t>
            </a:r>
            <a:r>
              <a:rPr lang="de-DE" sz="800" dirty="0"/>
              <a:t> 1 </a:t>
            </a:r>
            <a:r>
              <a:rPr lang="de-DE" sz="800" dirty="0" err="1"/>
              <a:t>task</a:t>
            </a:r>
            <a:r>
              <a:rPr lang="de-DE" sz="800" dirty="0"/>
              <a:t> </a:t>
            </a:r>
            <a:r>
              <a:rPr lang="de-DE" sz="800" dirty="0" err="1"/>
              <a:t>every</a:t>
            </a:r>
            <a:r>
              <a:rPr lang="de-DE" sz="800" dirty="0"/>
              <a:t> 4 </a:t>
            </a:r>
            <a:r>
              <a:rPr lang="de-DE" sz="800" dirty="0" err="1"/>
              <a:t>cores</a:t>
            </a:r>
            <a:r>
              <a:rPr lang="de-DE" sz="800" dirty="0"/>
              <a:t> (16 CPUs)</a:t>
            </a:r>
          </a:p>
          <a:p>
            <a:pPr marL="0" indent="0">
              <a:buFont typeface="Arial"/>
              <a:buNone/>
            </a:pPr>
            <a:r>
              <a:rPr lang="de-DE" sz="800" dirty="0" err="1">
                <a:solidFill>
                  <a:schemeClr val="tx1">
                    <a:lumMod val="75000"/>
                    <a:lumOff val="25000"/>
                  </a:schemeClr>
                </a:solidFill>
              </a:rPr>
              <a:t>srun</a:t>
            </a:r>
            <a:r>
              <a:rPr lang="de-DE" sz="800" dirty="0">
                <a:solidFill>
                  <a:schemeClr val="tx1">
                    <a:lumMod val="75000"/>
                    <a:lumOff val="25000"/>
                  </a:schemeClr>
                </a:solidFill>
              </a:rPr>
              <a:t> –n32 –c16 --</a:t>
            </a:r>
            <a:r>
              <a:rPr lang="de-DE" sz="800" dirty="0" err="1">
                <a:solidFill>
                  <a:schemeClr val="tx1">
                    <a:lumMod val="75000"/>
                    <a:lumOff val="25000"/>
                  </a:schemeClr>
                </a:solidFill>
              </a:rPr>
              <a:t>cpu_bind</a:t>
            </a:r>
            <a:r>
              <a:rPr lang="de-DE" sz="800" dirty="0">
                <a:solidFill>
                  <a:schemeClr val="tx1">
                    <a:lumMod val="75000"/>
                    <a:lumOff val="25000"/>
                  </a:schemeClr>
                </a:solidFill>
              </a:rPr>
              <a:t>=</a:t>
            </a:r>
            <a:r>
              <a:rPr lang="de-DE" sz="800" dirty="0" err="1">
                <a:solidFill>
                  <a:schemeClr val="tx1">
                    <a:lumMod val="75000"/>
                    <a:lumOff val="25000"/>
                  </a:schemeClr>
                </a:solidFill>
              </a:rPr>
              <a:t>cores</a:t>
            </a:r>
            <a:r>
              <a:rPr lang="de-DE" sz="800" dirty="0">
                <a:solidFill>
                  <a:schemeClr val="tx1">
                    <a:lumMod val="75000"/>
                    <a:lumOff val="25000"/>
                  </a:schemeClr>
                </a:solidFill>
              </a:rPr>
              <a:t> </a:t>
            </a:r>
            <a:r>
              <a:rPr lang="de-DE" sz="800" dirty="0" err="1">
                <a:solidFill>
                  <a:schemeClr val="tx1">
                    <a:lumMod val="75000"/>
                    <a:lumOff val="25000"/>
                  </a:schemeClr>
                </a:solidFill>
              </a:rPr>
              <a:t>vasp_std</a:t>
            </a:r>
            <a:endParaRPr lang="en-US" sz="800" dirty="0"/>
          </a:p>
        </p:txBody>
      </p:sp>
      <p:sp>
        <p:nvSpPr>
          <p:cNvPr id="26" name="Content Placeholder 2">
            <a:extLst>
              <a:ext uri="{FF2B5EF4-FFF2-40B4-BE49-F238E27FC236}">
                <a16:creationId xmlns:a16="http://schemas.microsoft.com/office/drawing/2014/main" id="{D698E434-5E70-F84B-AE2B-381A82805C07}"/>
              </a:ext>
            </a:extLst>
          </p:cNvPr>
          <p:cNvSpPr txBox="1">
            <a:spLocks/>
          </p:cNvSpPr>
          <p:nvPr/>
        </p:nvSpPr>
        <p:spPr>
          <a:xfrm>
            <a:off x="603799" y="2943171"/>
            <a:ext cx="2842991" cy="1815258"/>
          </a:xfrm>
          <a:prstGeom prst="rect">
            <a:avLst/>
          </a:prstGeom>
          <a:solidFill>
            <a:srgbClr val="D9E7F5"/>
          </a:solidFill>
          <a:ln>
            <a:solidFill>
              <a:srgbClr val="FF0000"/>
            </a:solid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RPr/>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800" dirty="0"/>
              <a:t>#!/bin/bash</a:t>
            </a:r>
          </a:p>
          <a:p>
            <a:pPr marL="0" indent="0">
              <a:buFont typeface="Arial"/>
              <a:buNone/>
            </a:pPr>
            <a:r>
              <a:rPr lang="de-DE" sz="800" dirty="0">
                <a:solidFill>
                  <a:srgbClr val="FF0000"/>
                </a:solidFill>
              </a:rPr>
              <a:t>#SBATCH -</a:t>
            </a:r>
            <a:r>
              <a:rPr lang="de-DE" sz="800" dirty="0" err="1">
                <a:solidFill>
                  <a:srgbClr val="FF0000"/>
                </a:solidFill>
              </a:rPr>
              <a:t>q</a:t>
            </a:r>
            <a:r>
              <a:rPr lang="de-DE" sz="800" dirty="0">
                <a:solidFill>
                  <a:srgbClr val="FF0000"/>
                </a:solidFill>
              </a:rPr>
              <a:t> </a:t>
            </a:r>
            <a:r>
              <a:rPr lang="de-DE" sz="800" dirty="0" err="1">
                <a:solidFill>
                  <a:srgbClr val="FF0000"/>
                </a:solidFill>
              </a:rPr>
              <a:t>flex</a:t>
            </a:r>
            <a:endParaRPr lang="en-US" sz="800" dirty="0"/>
          </a:p>
          <a:p>
            <a:pPr marL="0" indent="0">
              <a:buFont typeface="Arial"/>
              <a:buNone/>
            </a:pPr>
            <a:r>
              <a:rPr lang="de-DE" sz="800" dirty="0"/>
              <a:t>#SBATCH –N </a:t>
            </a:r>
            <a:r>
              <a:rPr lang="de-DE" sz="800" dirty="0">
                <a:solidFill>
                  <a:schemeClr val="bg2"/>
                </a:solidFill>
              </a:rPr>
              <a:t>2 </a:t>
            </a:r>
            <a:endParaRPr lang="de-DE" sz="800" dirty="0">
              <a:solidFill>
                <a:srgbClr val="FF0000"/>
              </a:solidFill>
            </a:endParaRPr>
          </a:p>
          <a:p>
            <a:pPr marL="0" indent="0">
              <a:buFont typeface="Arial"/>
              <a:buNone/>
            </a:pPr>
            <a:r>
              <a:rPr lang="de-DE" sz="800" dirty="0">
                <a:solidFill>
                  <a:srgbClr val="3B55EF"/>
                </a:solidFill>
              </a:rPr>
              <a:t>#SBATCH -C </a:t>
            </a:r>
            <a:r>
              <a:rPr lang="de-DE" sz="800" dirty="0" err="1">
                <a:solidFill>
                  <a:srgbClr val="3B55EF"/>
                </a:solidFill>
              </a:rPr>
              <a:t>knl</a:t>
            </a:r>
            <a:endParaRPr lang="en-US" sz="800" dirty="0">
              <a:solidFill>
                <a:srgbClr val="3B55EF"/>
              </a:solidFill>
            </a:endParaRPr>
          </a:p>
          <a:p>
            <a:pPr marL="0" indent="0">
              <a:buFont typeface="Arial"/>
              <a:buNone/>
            </a:pPr>
            <a:r>
              <a:rPr lang="de-DE" sz="800" dirty="0"/>
              <a:t>#SBATCH –t 48:00:00</a:t>
            </a:r>
          </a:p>
          <a:p>
            <a:pPr marL="0" indent="0">
              <a:buFont typeface="Arial"/>
              <a:buNone/>
            </a:pPr>
            <a:r>
              <a:rPr lang="de-DE" sz="800" dirty="0">
                <a:solidFill>
                  <a:srgbClr val="FF0000"/>
                </a:solidFill>
              </a:rPr>
              <a:t>#SBATCH --time-min=2:00:00</a:t>
            </a:r>
          </a:p>
          <a:p>
            <a:pPr marL="0" indent="0">
              <a:buFont typeface="Arial"/>
              <a:buNone/>
            </a:pPr>
            <a:endParaRPr lang="de-DE" sz="800" dirty="0"/>
          </a:p>
          <a:p>
            <a:pPr marL="0" indent="0">
              <a:buFont typeface="Arial"/>
              <a:buNone/>
            </a:pPr>
            <a:r>
              <a:rPr lang="de-DE" sz="800" dirty="0" err="1"/>
              <a:t>module</a:t>
            </a:r>
            <a:r>
              <a:rPr lang="de-DE" sz="800" dirty="0"/>
              <a:t> </a:t>
            </a:r>
            <a:r>
              <a:rPr lang="de-DE" sz="800" dirty="0" err="1"/>
              <a:t>load</a:t>
            </a:r>
            <a:r>
              <a:rPr lang="de-DE" sz="800" dirty="0"/>
              <a:t> </a:t>
            </a:r>
            <a:r>
              <a:rPr lang="de-DE" sz="800" dirty="0" err="1"/>
              <a:t>vasp</a:t>
            </a:r>
            <a:r>
              <a:rPr lang="de-DE" sz="800" dirty="0"/>
              <a:t>/20181030-knl</a:t>
            </a:r>
          </a:p>
          <a:p>
            <a:pPr marL="0" indent="0">
              <a:buFont typeface="Arial"/>
              <a:buNone/>
            </a:pPr>
            <a:r>
              <a:rPr lang="de-DE" sz="800" dirty="0" err="1"/>
              <a:t>export</a:t>
            </a:r>
            <a:r>
              <a:rPr lang="de-DE" sz="800" dirty="0"/>
              <a:t> OMP_NUM_THREADS=4</a:t>
            </a:r>
          </a:p>
          <a:p>
            <a:pPr marL="0" indent="0">
              <a:buFont typeface="Arial"/>
              <a:buNone/>
            </a:pPr>
            <a:endParaRPr lang="de-DE" sz="800" dirty="0"/>
          </a:p>
          <a:p>
            <a:pPr marL="0" indent="0">
              <a:buFont typeface="Arial"/>
              <a:buNone/>
            </a:pPr>
            <a:r>
              <a:rPr lang="de-DE" sz="800" dirty="0"/>
              <a:t># </a:t>
            </a:r>
            <a:r>
              <a:rPr lang="de-DE" sz="800" dirty="0" err="1"/>
              <a:t>launching</a:t>
            </a:r>
            <a:r>
              <a:rPr lang="de-DE" sz="800" dirty="0"/>
              <a:t> 1 </a:t>
            </a:r>
            <a:r>
              <a:rPr lang="de-DE" sz="800" dirty="0" err="1"/>
              <a:t>task</a:t>
            </a:r>
            <a:r>
              <a:rPr lang="de-DE" sz="800" dirty="0"/>
              <a:t> </a:t>
            </a:r>
            <a:r>
              <a:rPr lang="de-DE" sz="800" dirty="0" err="1"/>
              <a:t>every</a:t>
            </a:r>
            <a:r>
              <a:rPr lang="de-DE" sz="800" dirty="0"/>
              <a:t> 4 </a:t>
            </a:r>
            <a:r>
              <a:rPr lang="de-DE" sz="800" dirty="0" err="1"/>
              <a:t>cores</a:t>
            </a:r>
            <a:r>
              <a:rPr lang="de-DE" sz="800" dirty="0"/>
              <a:t> (16 CPUs)</a:t>
            </a:r>
          </a:p>
          <a:p>
            <a:pPr marL="0" indent="0">
              <a:buFont typeface="Arial"/>
              <a:buNone/>
            </a:pPr>
            <a:r>
              <a:rPr lang="de-DE" sz="800" dirty="0" err="1">
                <a:solidFill>
                  <a:schemeClr val="tx1">
                    <a:lumMod val="75000"/>
                    <a:lumOff val="25000"/>
                  </a:schemeClr>
                </a:solidFill>
              </a:rPr>
              <a:t>srun</a:t>
            </a:r>
            <a:r>
              <a:rPr lang="de-DE" sz="800" dirty="0">
                <a:solidFill>
                  <a:schemeClr val="tx1">
                    <a:lumMod val="75000"/>
                    <a:lumOff val="25000"/>
                  </a:schemeClr>
                </a:solidFill>
              </a:rPr>
              <a:t> –n32 –c16 --</a:t>
            </a:r>
            <a:r>
              <a:rPr lang="de-DE" sz="800" dirty="0" err="1">
                <a:solidFill>
                  <a:schemeClr val="tx1">
                    <a:lumMod val="75000"/>
                    <a:lumOff val="25000"/>
                  </a:schemeClr>
                </a:solidFill>
              </a:rPr>
              <a:t>cpu_bind</a:t>
            </a:r>
            <a:r>
              <a:rPr lang="de-DE" sz="800" dirty="0">
                <a:solidFill>
                  <a:schemeClr val="tx1">
                    <a:lumMod val="75000"/>
                    <a:lumOff val="25000"/>
                  </a:schemeClr>
                </a:solidFill>
              </a:rPr>
              <a:t>=</a:t>
            </a:r>
            <a:r>
              <a:rPr lang="de-DE" sz="800" dirty="0" err="1">
                <a:solidFill>
                  <a:schemeClr val="tx1">
                    <a:lumMod val="75000"/>
                    <a:lumOff val="25000"/>
                  </a:schemeClr>
                </a:solidFill>
              </a:rPr>
              <a:t>cores</a:t>
            </a:r>
            <a:r>
              <a:rPr lang="de-DE" sz="800" dirty="0">
                <a:solidFill>
                  <a:schemeClr val="tx1">
                    <a:lumMod val="75000"/>
                    <a:lumOff val="25000"/>
                  </a:schemeClr>
                </a:solidFill>
              </a:rPr>
              <a:t> </a:t>
            </a:r>
            <a:r>
              <a:rPr lang="de-DE" sz="800" dirty="0" err="1">
                <a:solidFill>
                  <a:schemeClr val="tx1">
                    <a:lumMod val="75000"/>
                    <a:lumOff val="25000"/>
                  </a:schemeClr>
                </a:solidFill>
              </a:rPr>
              <a:t>vasp_std</a:t>
            </a:r>
            <a:endParaRPr lang="en-US" sz="1200" dirty="0"/>
          </a:p>
          <a:p>
            <a:pPr marL="0" indent="0">
              <a:buFont typeface="Arial"/>
              <a:buNone/>
            </a:pPr>
            <a:endParaRPr lang="de-DE" sz="1200" dirty="0"/>
          </a:p>
        </p:txBody>
      </p:sp>
      <p:sp>
        <p:nvSpPr>
          <p:cNvPr id="27" name="Rectangle 26">
            <a:extLst>
              <a:ext uri="{FF2B5EF4-FFF2-40B4-BE49-F238E27FC236}">
                <a16:creationId xmlns:a16="http://schemas.microsoft.com/office/drawing/2014/main" id="{93C7B398-61F4-E149-9CAD-A815F49CECD5}"/>
              </a:ext>
            </a:extLst>
          </p:cNvPr>
          <p:cNvSpPr/>
          <p:nvPr/>
        </p:nvSpPr>
        <p:spPr>
          <a:xfrm>
            <a:off x="1823617" y="2954047"/>
            <a:ext cx="1921917" cy="400110"/>
          </a:xfrm>
          <a:prstGeom prst="rect">
            <a:avLst/>
          </a:prstGeom>
        </p:spPr>
        <p:txBody>
          <a:bodyPr wrap="square">
            <a:spAutoFit/>
          </a:bodyPr>
          <a:lstStyle/>
          <a:p>
            <a:r>
              <a:rPr lang="en-US" sz="1000" b="1" dirty="0"/>
              <a:t>Flex QOS VASP jobs</a:t>
            </a:r>
          </a:p>
          <a:p>
            <a:r>
              <a:rPr lang="en-US" sz="1000" b="1" dirty="0"/>
              <a:t>(manual resubmissions)</a:t>
            </a:r>
          </a:p>
        </p:txBody>
      </p:sp>
      <p:sp>
        <p:nvSpPr>
          <p:cNvPr id="28" name="Rectangle 27">
            <a:extLst>
              <a:ext uri="{FF2B5EF4-FFF2-40B4-BE49-F238E27FC236}">
                <a16:creationId xmlns:a16="http://schemas.microsoft.com/office/drawing/2014/main" id="{DACC759B-AEC5-5645-B01E-E879EDDABA3D}"/>
              </a:ext>
            </a:extLst>
          </p:cNvPr>
          <p:cNvSpPr/>
          <p:nvPr/>
        </p:nvSpPr>
        <p:spPr>
          <a:xfrm>
            <a:off x="1828872" y="1066859"/>
            <a:ext cx="1661032" cy="246221"/>
          </a:xfrm>
          <a:prstGeom prst="rect">
            <a:avLst/>
          </a:prstGeom>
        </p:spPr>
        <p:txBody>
          <a:bodyPr wrap="none">
            <a:spAutoFit/>
          </a:bodyPr>
          <a:lstStyle/>
          <a:p>
            <a:r>
              <a:rPr lang="en-US" sz="1000" b="1" dirty="0"/>
              <a:t>Regular QOS VASP jobs</a:t>
            </a:r>
          </a:p>
        </p:txBody>
      </p:sp>
      <p:sp>
        <p:nvSpPr>
          <p:cNvPr id="2" name="Title 1">
            <a:extLst>
              <a:ext uri="{FF2B5EF4-FFF2-40B4-BE49-F238E27FC236}">
                <a16:creationId xmlns:a16="http://schemas.microsoft.com/office/drawing/2014/main" id="{2E2F8883-9B7A-AF49-B251-EE04CFDFCC86}"/>
              </a:ext>
            </a:extLst>
          </p:cNvPr>
          <p:cNvSpPr>
            <a:spLocks noGrp="1"/>
          </p:cNvSpPr>
          <p:nvPr>
            <p:ph type="title"/>
          </p:nvPr>
        </p:nvSpPr>
        <p:spPr>
          <a:xfrm>
            <a:off x="159300" y="64025"/>
            <a:ext cx="8811080" cy="572700"/>
          </a:xfrm>
        </p:spPr>
        <p:txBody>
          <a:bodyPr/>
          <a:lstStyle/>
          <a:p>
            <a:r>
              <a:rPr lang="en-US" dirty="0"/>
              <a:t>Automatic resubmissions of VASP flex jobs</a:t>
            </a:r>
          </a:p>
        </p:txBody>
      </p:sp>
      <p:sp>
        <p:nvSpPr>
          <p:cNvPr id="11" name="Content Placeholder 2">
            <a:extLst>
              <a:ext uri="{FF2B5EF4-FFF2-40B4-BE49-F238E27FC236}">
                <a16:creationId xmlns:a16="http://schemas.microsoft.com/office/drawing/2014/main" id="{D1E0E8CF-C537-3044-98B1-B4274FAA7547}"/>
              </a:ext>
            </a:extLst>
          </p:cNvPr>
          <p:cNvSpPr txBox="1">
            <a:spLocks/>
          </p:cNvSpPr>
          <p:nvPr/>
        </p:nvSpPr>
        <p:spPr>
          <a:xfrm>
            <a:off x="4870422" y="1192924"/>
            <a:ext cx="3834562" cy="3779591"/>
          </a:xfrm>
          <a:prstGeom prst="rect">
            <a:avLst/>
          </a:prstGeom>
          <a:solidFill>
            <a:srgbClr val="D9E7F5"/>
          </a:solidFill>
          <a:ln>
            <a:noFill/>
          </a:ln>
        </p:spPr>
        <p:txBody>
          <a:bodyPr spcFirstLastPara="1" wrap="square" lIns="182880" tIns="91425" rIns="91425" bIns="91425" anchor="t" anchorCtr="0">
            <a:normAutofit/>
          </a:bodyPr>
          <a:lstStyle>
            <a:defPPr marR="0" lvl="0" algn="l" rtl="0">
              <a:lnSpc>
                <a:spcPct val="100000"/>
              </a:lnSpc>
              <a:spcBef>
                <a:spcPts val="0"/>
              </a:spcBef>
              <a:spcAft>
                <a:spcPts val="0"/>
              </a:spcAft>
              <a:defRPr/>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900" dirty="0">
                <a:solidFill>
                  <a:schemeClr val="tx1"/>
                </a:solidFill>
              </a:rPr>
              <a:t>#!/bin/bash</a:t>
            </a:r>
          </a:p>
          <a:p>
            <a:pPr marL="0" indent="0">
              <a:buFont typeface="Arial"/>
              <a:buNone/>
            </a:pPr>
            <a:r>
              <a:rPr lang="de-DE" sz="900" dirty="0">
                <a:solidFill>
                  <a:srgbClr val="FF0000"/>
                </a:solidFill>
              </a:rPr>
              <a:t>#SBATCH -</a:t>
            </a:r>
            <a:r>
              <a:rPr lang="de-DE" sz="900" dirty="0" err="1">
                <a:solidFill>
                  <a:srgbClr val="FF0000"/>
                </a:solidFill>
              </a:rPr>
              <a:t>q</a:t>
            </a:r>
            <a:r>
              <a:rPr lang="de-DE" sz="900" dirty="0">
                <a:solidFill>
                  <a:srgbClr val="FF0000"/>
                </a:solidFill>
              </a:rPr>
              <a:t> </a:t>
            </a:r>
            <a:r>
              <a:rPr lang="de-DE" sz="900" dirty="0" err="1">
                <a:solidFill>
                  <a:srgbClr val="FF0000"/>
                </a:solidFill>
              </a:rPr>
              <a:t>flex</a:t>
            </a:r>
            <a:endParaRPr lang="en-US" sz="900" dirty="0"/>
          </a:p>
          <a:p>
            <a:pPr marL="0" indent="0">
              <a:buFont typeface="Arial"/>
              <a:buNone/>
            </a:pPr>
            <a:r>
              <a:rPr lang="de-DE" sz="900" dirty="0">
                <a:solidFill>
                  <a:schemeClr val="tx1"/>
                </a:solidFill>
              </a:rPr>
              <a:t>#SBATCH –N 2 </a:t>
            </a:r>
          </a:p>
          <a:p>
            <a:pPr marL="0" indent="0">
              <a:buFont typeface="Arial"/>
              <a:buNone/>
            </a:pPr>
            <a:r>
              <a:rPr lang="de-DE" sz="900" dirty="0">
                <a:solidFill>
                  <a:srgbClr val="3B55EF"/>
                </a:solidFill>
              </a:rPr>
              <a:t>#SBATCH -C </a:t>
            </a:r>
            <a:r>
              <a:rPr lang="de-DE" sz="900" dirty="0" err="1">
                <a:solidFill>
                  <a:srgbClr val="3B55EF"/>
                </a:solidFill>
              </a:rPr>
              <a:t>knl</a:t>
            </a:r>
            <a:endParaRPr lang="en-US" sz="900" dirty="0">
              <a:solidFill>
                <a:srgbClr val="3B55EF"/>
              </a:solidFill>
            </a:endParaRPr>
          </a:p>
          <a:p>
            <a:pPr marL="0" indent="0">
              <a:buFont typeface="Arial"/>
              <a:buNone/>
            </a:pPr>
            <a:r>
              <a:rPr lang="de-DE" sz="900" dirty="0">
                <a:solidFill>
                  <a:schemeClr val="tx1"/>
                </a:solidFill>
              </a:rPr>
              <a:t>#SBATCH –t 48:00:00</a:t>
            </a:r>
          </a:p>
          <a:p>
            <a:pPr marL="0" indent="0">
              <a:buFont typeface="Arial"/>
              <a:buNone/>
            </a:pPr>
            <a:r>
              <a:rPr lang="de-DE" sz="900" dirty="0">
                <a:solidFill>
                  <a:srgbClr val="FF0000"/>
                </a:solidFill>
              </a:rPr>
              <a:t>#SBATCH --time-min=2:00:00</a:t>
            </a:r>
          </a:p>
          <a:p>
            <a:pPr marL="0" indent="0">
              <a:buFont typeface="Arial"/>
              <a:buNone/>
            </a:pPr>
            <a:endParaRPr lang="de-DE" sz="900" dirty="0"/>
          </a:p>
          <a:p>
            <a:pPr marL="0" indent="0">
              <a:buFont typeface="Arial"/>
              <a:buNone/>
            </a:pPr>
            <a:endParaRPr lang="de-DE" sz="900" dirty="0"/>
          </a:p>
          <a:p>
            <a:pPr marL="0" indent="0">
              <a:buFont typeface="Arial"/>
              <a:buNone/>
            </a:pPr>
            <a:endParaRPr lang="de-DE" sz="900" dirty="0"/>
          </a:p>
          <a:p>
            <a:pPr marL="0" indent="0">
              <a:buFont typeface="Arial"/>
              <a:buNone/>
            </a:pPr>
            <a:endParaRPr lang="de-DE" sz="900" dirty="0"/>
          </a:p>
          <a:p>
            <a:pPr marL="0" indent="0">
              <a:buFont typeface="Arial"/>
              <a:buNone/>
            </a:pPr>
            <a:endParaRPr lang="de-DE" sz="900" dirty="0"/>
          </a:p>
          <a:p>
            <a:pPr marL="0" indent="0">
              <a:buFont typeface="Arial"/>
              <a:buNone/>
            </a:pPr>
            <a:r>
              <a:rPr lang="de-DE" sz="900" dirty="0" err="1">
                <a:solidFill>
                  <a:schemeClr val="tx1"/>
                </a:solidFill>
              </a:rPr>
              <a:t>module</a:t>
            </a:r>
            <a:r>
              <a:rPr lang="de-DE" sz="900" dirty="0">
                <a:solidFill>
                  <a:schemeClr val="tx1"/>
                </a:solidFill>
              </a:rPr>
              <a:t> </a:t>
            </a:r>
            <a:r>
              <a:rPr lang="de-DE" sz="900" dirty="0" err="1">
                <a:solidFill>
                  <a:schemeClr val="tx1"/>
                </a:solidFill>
              </a:rPr>
              <a:t>load</a:t>
            </a:r>
            <a:r>
              <a:rPr lang="de-DE" sz="900" dirty="0">
                <a:solidFill>
                  <a:schemeClr val="tx1"/>
                </a:solidFill>
              </a:rPr>
              <a:t> </a:t>
            </a:r>
            <a:r>
              <a:rPr lang="de-DE" sz="900" dirty="0" err="1">
                <a:solidFill>
                  <a:schemeClr val="tx1"/>
                </a:solidFill>
              </a:rPr>
              <a:t>vasp</a:t>
            </a:r>
            <a:r>
              <a:rPr lang="de-DE" sz="900" dirty="0">
                <a:solidFill>
                  <a:schemeClr val="tx1"/>
                </a:solidFill>
              </a:rPr>
              <a:t>/20181030-knl</a:t>
            </a:r>
          </a:p>
          <a:p>
            <a:pPr marL="0" indent="0">
              <a:buFont typeface="Arial"/>
              <a:buNone/>
            </a:pPr>
            <a:r>
              <a:rPr lang="de-DE" sz="900" dirty="0" err="1">
                <a:solidFill>
                  <a:schemeClr val="tx1"/>
                </a:solidFill>
              </a:rPr>
              <a:t>export</a:t>
            </a:r>
            <a:r>
              <a:rPr lang="de-DE" sz="900" dirty="0">
                <a:solidFill>
                  <a:schemeClr val="tx1"/>
                </a:solidFill>
              </a:rPr>
              <a:t> OMP_NUM_THREADS=4</a:t>
            </a:r>
          </a:p>
          <a:p>
            <a:pPr marL="0" indent="0">
              <a:buFont typeface="Arial"/>
              <a:buNone/>
            </a:pPr>
            <a:endParaRPr lang="de-DE" sz="900" dirty="0">
              <a:solidFill>
                <a:schemeClr val="tx1"/>
              </a:solidFill>
            </a:endParaRPr>
          </a:p>
          <a:p>
            <a:pPr marL="0" indent="0">
              <a:buNone/>
            </a:pPr>
            <a:endParaRPr lang="en-US" sz="900" dirty="0">
              <a:solidFill>
                <a:srgbClr val="3B55EF"/>
              </a:solidFill>
            </a:endParaRPr>
          </a:p>
          <a:p>
            <a:pPr marL="0" indent="0">
              <a:buFont typeface="Arial"/>
              <a:buNone/>
            </a:pPr>
            <a:r>
              <a:rPr lang="de-DE" sz="900" dirty="0">
                <a:solidFill>
                  <a:schemeClr val="tx1"/>
                </a:solidFill>
              </a:rPr>
              <a:t># </a:t>
            </a:r>
            <a:r>
              <a:rPr lang="de-DE" sz="900" dirty="0" err="1">
                <a:solidFill>
                  <a:schemeClr val="tx1"/>
                </a:solidFill>
              </a:rPr>
              <a:t>launching</a:t>
            </a:r>
            <a:r>
              <a:rPr lang="de-DE" sz="900" dirty="0">
                <a:solidFill>
                  <a:schemeClr val="tx1"/>
                </a:solidFill>
              </a:rPr>
              <a:t> 1 </a:t>
            </a:r>
            <a:r>
              <a:rPr lang="de-DE" sz="900" dirty="0" err="1">
                <a:solidFill>
                  <a:schemeClr val="tx1"/>
                </a:solidFill>
              </a:rPr>
              <a:t>task</a:t>
            </a:r>
            <a:r>
              <a:rPr lang="de-DE" sz="900" dirty="0">
                <a:solidFill>
                  <a:schemeClr val="tx1"/>
                </a:solidFill>
              </a:rPr>
              <a:t> </a:t>
            </a:r>
            <a:r>
              <a:rPr lang="de-DE" sz="900" dirty="0" err="1">
                <a:solidFill>
                  <a:schemeClr val="tx1"/>
                </a:solidFill>
              </a:rPr>
              <a:t>every</a:t>
            </a:r>
            <a:r>
              <a:rPr lang="de-DE" sz="900" dirty="0">
                <a:solidFill>
                  <a:schemeClr val="tx1"/>
                </a:solidFill>
              </a:rPr>
              <a:t> 4 </a:t>
            </a:r>
            <a:r>
              <a:rPr lang="de-DE" sz="900" dirty="0" err="1">
                <a:solidFill>
                  <a:schemeClr val="tx1"/>
                </a:solidFill>
              </a:rPr>
              <a:t>cores</a:t>
            </a:r>
            <a:r>
              <a:rPr lang="de-DE" sz="900" dirty="0">
                <a:solidFill>
                  <a:schemeClr val="tx1"/>
                </a:solidFill>
              </a:rPr>
              <a:t> (16 CPUs)</a:t>
            </a:r>
          </a:p>
          <a:p>
            <a:pPr marL="0" indent="0">
              <a:buFont typeface="Arial"/>
              <a:buNone/>
            </a:pPr>
            <a:r>
              <a:rPr lang="de-DE" sz="900" dirty="0" err="1">
                <a:solidFill>
                  <a:schemeClr val="tx1"/>
                </a:solidFill>
              </a:rPr>
              <a:t>srun</a:t>
            </a:r>
            <a:r>
              <a:rPr lang="de-DE" sz="900" dirty="0">
                <a:solidFill>
                  <a:schemeClr val="tx1"/>
                </a:solidFill>
              </a:rPr>
              <a:t> –n32 –c16 --</a:t>
            </a:r>
            <a:r>
              <a:rPr lang="de-DE" sz="900" dirty="0" err="1">
                <a:solidFill>
                  <a:schemeClr val="tx1"/>
                </a:solidFill>
              </a:rPr>
              <a:t>cpu</a:t>
            </a:r>
            <a:r>
              <a:rPr lang="de-DE" sz="900" dirty="0">
                <a:solidFill>
                  <a:schemeClr val="tx1"/>
                </a:solidFill>
              </a:rPr>
              <a:t>-bind=</a:t>
            </a:r>
            <a:r>
              <a:rPr lang="de-DE" sz="900" dirty="0" err="1">
                <a:solidFill>
                  <a:schemeClr val="tx1"/>
                </a:solidFill>
              </a:rPr>
              <a:t>cores</a:t>
            </a:r>
            <a:r>
              <a:rPr lang="de-DE" sz="900" dirty="0">
                <a:solidFill>
                  <a:schemeClr val="tx1"/>
                </a:solidFill>
              </a:rPr>
              <a:t> </a:t>
            </a:r>
            <a:r>
              <a:rPr lang="de-DE" sz="900" dirty="0" err="1">
                <a:solidFill>
                  <a:schemeClr val="tx1"/>
                </a:solidFill>
              </a:rPr>
              <a:t>vasp_std</a:t>
            </a:r>
            <a:endParaRPr lang="en-US" sz="900" dirty="0">
              <a:solidFill>
                <a:schemeClr val="tx1"/>
              </a:solidFill>
            </a:endParaRPr>
          </a:p>
          <a:p>
            <a:pPr marL="0" indent="0">
              <a:buFont typeface="Arial"/>
              <a:buNone/>
            </a:pPr>
            <a:endParaRPr lang="de-DE" sz="900" dirty="0">
              <a:solidFill>
                <a:schemeClr val="tx1"/>
              </a:solidFill>
            </a:endParaRPr>
          </a:p>
          <a:p>
            <a:pPr marL="0" indent="0">
              <a:buFont typeface="Arial"/>
              <a:buNone/>
            </a:pPr>
            <a:endParaRPr lang="de-DE" sz="900" dirty="0">
              <a:solidFill>
                <a:srgbClr val="3B55EF"/>
              </a:solidFill>
            </a:endParaRPr>
          </a:p>
          <a:p>
            <a:pPr marL="0" indent="0">
              <a:buFont typeface="Arial"/>
              <a:buNone/>
            </a:pPr>
            <a:endParaRPr lang="de-DE" sz="900" dirty="0">
              <a:solidFill>
                <a:srgbClr val="3B55EF"/>
              </a:solidFill>
            </a:endParaRPr>
          </a:p>
        </p:txBody>
      </p:sp>
      <p:sp>
        <p:nvSpPr>
          <p:cNvPr id="8" name="TextBox 7">
            <a:extLst>
              <a:ext uri="{FF2B5EF4-FFF2-40B4-BE49-F238E27FC236}">
                <a16:creationId xmlns:a16="http://schemas.microsoft.com/office/drawing/2014/main" id="{B276B567-ADC3-F040-A17B-2BA8B8979CB8}"/>
              </a:ext>
            </a:extLst>
          </p:cNvPr>
          <p:cNvSpPr txBox="1"/>
          <p:nvPr/>
        </p:nvSpPr>
        <p:spPr>
          <a:xfrm>
            <a:off x="5008356" y="4643013"/>
            <a:ext cx="480848" cy="230832"/>
          </a:xfrm>
          <a:prstGeom prst="rect">
            <a:avLst/>
          </a:prstGeom>
          <a:noFill/>
        </p:spPr>
        <p:txBody>
          <a:bodyPr wrap="square" rtlCol="0">
            <a:spAutoFit/>
          </a:bodyPr>
          <a:lstStyle/>
          <a:p>
            <a:r>
              <a:rPr lang="en-US" sz="900" dirty="0">
                <a:solidFill>
                  <a:srgbClr val="FF0000"/>
                </a:solidFill>
              </a:rPr>
              <a:t>wait</a:t>
            </a:r>
          </a:p>
        </p:txBody>
      </p:sp>
      <p:sp>
        <p:nvSpPr>
          <p:cNvPr id="15" name="TextBox 14">
            <a:extLst>
              <a:ext uri="{FF2B5EF4-FFF2-40B4-BE49-F238E27FC236}">
                <a16:creationId xmlns:a16="http://schemas.microsoft.com/office/drawing/2014/main" id="{90AB7435-1EE2-B440-B8D4-A0772457BCEA}"/>
              </a:ext>
            </a:extLst>
          </p:cNvPr>
          <p:cNvSpPr txBox="1"/>
          <p:nvPr/>
        </p:nvSpPr>
        <p:spPr>
          <a:xfrm>
            <a:off x="7166184" y="3774383"/>
            <a:ext cx="480848" cy="230832"/>
          </a:xfrm>
          <a:prstGeom prst="rect">
            <a:avLst/>
          </a:prstGeom>
          <a:noFill/>
        </p:spPr>
        <p:txBody>
          <a:bodyPr wrap="square" rtlCol="0">
            <a:spAutoFit/>
          </a:bodyPr>
          <a:lstStyle/>
          <a:p>
            <a:r>
              <a:rPr lang="en-US" sz="900" dirty="0">
                <a:solidFill>
                  <a:srgbClr val="FF0000"/>
                </a:solidFill>
              </a:rPr>
              <a:t>  &amp;</a:t>
            </a:r>
          </a:p>
        </p:txBody>
      </p:sp>
      <p:sp>
        <p:nvSpPr>
          <p:cNvPr id="16" name="Rectangle 15">
            <a:extLst>
              <a:ext uri="{FF2B5EF4-FFF2-40B4-BE49-F238E27FC236}">
                <a16:creationId xmlns:a16="http://schemas.microsoft.com/office/drawing/2014/main" id="{DE8B26B5-F2AB-6541-9814-A40921FEE943}"/>
              </a:ext>
            </a:extLst>
          </p:cNvPr>
          <p:cNvSpPr/>
          <p:nvPr/>
        </p:nvSpPr>
        <p:spPr>
          <a:xfrm>
            <a:off x="653961" y="4897521"/>
            <a:ext cx="3230235" cy="230832"/>
          </a:xfrm>
          <a:prstGeom prst="rect">
            <a:avLst/>
          </a:prstGeom>
        </p:spPr>
        <p:txBody>
          <a:bodyPr wrap="square">
            <a:spAutoFit/>
          </a:bodyPr>
          <a:lstStyle/>
          <a:p>
            <a:r>
              <a:rPr lang="en-US" sz="900" dirty="0">
                <a:hlinkClick r:id="rId3"/>
              </a:rPr>
              <a:t>https://docs.nersc.gov/jobs/examples/#vasp-example</a:t>
            </a:r>
            <a:endParaRPr lang="en-US" sz="900" dirty="0"/>
          </a:p>
        </p:txBody>
      </p:sp>
      <p:sp>
        <p:nvSpPr>
          <p:cNvPr id="20" name="TextBox 19">
            <a:extLst>
              <a:ext uri="{FF2B5EF4-FFF2-40B4-BE49-F238E27FC236}">
                <a16:creationId xmlns:a16="http://schemas.microsoft.com/office/drawing/2014/main" id="{9CFA3883-0E41-6B41-B8C5-82ACA3F0E463}"/>
              </a:ext>
            </a:extLst>
          </p:cNvPr>
          <p:cNvSpPr txBox="1"/>
          <p:nvPr/>
        </p:nvSpPr>
        <p:spPr>
          <a:xfrm>
            <a:off x="4873697" y="2296133"/>
            <a:ext cx="2057400" cy="646331"/>
          </a:xfrm>
          <a:prstGeom prst="rect">
            <a:avLst/>
          </a:prstGeom>
          <a:solidFill>
            <a:schemeClr val="accent6">
              <a:lumMod val="20000"/>
              <a:lumOff val="80000"/>
            </a:schemeClr>
          </a:solidFill>
          <a:ln w="3175">
            <a:solidFill>
              <a:srgbClr val="FF0000"/>
            </a:solidFill>
          </a:ln>
        </p:spPr>
        <p:txBody>
          <a:bodyPr wrap="square" rtlCol="0">
            <a:spAutoFit/>
          </a:bodyPr>
          <a:lstStyle/>
          <a:p>
            <a:pPr marL="76200" indent="0">
              <a:buNone/>
            </a:pPr>
            <a:r>
              <a:rPr lang="en-US" sz="900" dirty="0">
                <a:solidFill>
                  <a:srgbClr val="FF0000"/>
                </a:solidFill>
                <a:latin typeface="Arial" panose="020B0604020202020204" pitchFamily="34" charset="0"/>
                <a:cs typeface="Arial" panose="020B0604020202020204" pitchFamily="34" charset="0"/>
              </a:rPr>
              <a:t>#SBATCH --comment=48:00:00</a:t>
            </a:r>
          </a:p>
          <a:p>
            <a:pPr marL="76200" indent="0">
              <a:buNone/>
            </a:pPr>
            <a:r>
              <a:rPr lang="en-US" sz="900" dirty="0">
                <a:solidFill>
                  <a:srgbClr val="FF0000"/>
                </a:solidFill>
                <a:latin typeface="Arial" panose="020B0604020202020204" pitchFamily="34" charset="0"/>
                <a:cs typeface="Arial" panose="020B0604020202020204" pitchFamily="34" charset="0"/>
              </a:rPr>
              <a:t>#SBATCH --signal=B:USR1@300</a:t>
            </a:r>
          </a:p>
          <a:p>
            <a:pPr marL="76200" indent="0">
              <a:buNone/>
            </a:pPr>
            <a:r>
              <a:rPr lang="en-US" sz="900" dirty="0">
                <a:solidFill>
                  <a:srgbClr val="FF0000"/>
                </a:solidFill>
                <a:latin typeface="Arial" panose="020B0604020202020204" pitchFamily="34" charset="0"/>
                <a:cs typeface="Arial" panose="020B0604020202020204" pitchFamily="34" charset="0"/>
              </a:rPr>
              <a:t>#SBATCH --requeue</a:t>
            </a:r>
          </a:p>
          <a:p>
            <a:pPr marL="76200" indent="0">
              <a:buNone/>
            </a:pPr>
            <a:r>
              <a:rPr lang="en-US" sz="900" dirty="0">
                <a:solidFill>
                  <a:srgbClr val="FF0000"/>
                </a:solidFill>
                <a:latin typeface="Arial" panose="020B0604020202020204" pitchFamily="34" charset="0"/>
                <a:cs typeface="Arial" panose="020B0604020202020204" pitchFamily="34" charset="0"/>
              </a:rPr>
              <a:t>#SBATCH --open-mode=append</a:t>
            </a:r>
          </a:p>
        </p:txBody>
      </p:sp>
      <p:sp>
        <p:nvSpPr>
          <p:cNvPr id="21" name="Rectangle 20">
            <a:extLst>
              <a:ext uri="{FF2B5EF4-FFF2-40B4-BE49-F238E27FC236}">
                <a16:creationId xmlns:a16="http://schemas.microsoft.com/office/drawing/2014/main" id="{28AB5C26-FEFF-6A40-BB8E-A93C39431AF8}"/>
              </a:ext>
            </a:extLst>
          </p:cNvPr>
          <p:cNvSpPr/>
          <p:nvPr/>
        </p:nvSpPr>
        <p:spPr>
          <a:xfrm>
            <a:off x="4964434" y="3440987"/>
            <a:ext cx="4572000" cy="230832"/>
          </a:xfrm>
          <a:prstGeom prst="rect">
            <a:avLst/>
          </a:prstGeom>
        </p:spPr>
        <p:txBody>
          <a:bodyPr>
            <a:spAutoFit/>
          </a:bodyPr>
          <a:lstStyle/>
          <a:p>
            <a:pPr marL="0" indent="0">
              <a:buNone/>
            </a:pPr>
            <a:r>
              <a:rPr lang="en-US" sz="900" dirty="0">
                <a:solidFill>
                  <a:srgbClr val="3B55EF"/>
                </a:solidFill>
              </a:rPr>
              <a:t># </a:t>
            </a:r>
            <a:r>
              <a:rPr lang="en-US" sz="900" dirty="0" err="1">
                <a:solidFill>
                  <a:srgbClr val="3B55EF"/>
                </a:solidFill>
              </a:rPr>
              <a:t>srun</a:t>
            </a:r>
            <a:r>
              <a:rPr lang="en-US" sz="900" dirty="0">
                <a:solidFill>
                  <a:srgbClr val="3B55EF"/>
                </a:solidFill>
              </a:rPr>
              <a:t> must execute in background and catch signal on wait command</a:t>
            </a:r>
            <a:endParaRPr lang="de-DE" sz="900" dirty="0"/>
          </a:p>
        </p:txBody>
      </p:sp>
      <p:sp>
        <p:nvSpPr>
          <p:cNvPr id="24" name="TextBox 23">
            <a:extLst>
              <a:ext uri="{FF2B5EF4-FFF2-40B4-BE49-F238E27FC236}">
                <a16:creationId xmlns:a16="http://schemas.microsoft.com/office/drawing/2014/main" id="{17639B93-B5F9-EF43-A712-EC6F797635BA}"/>
              </a:ext>
            </a:extLst>
          </p:cNvPr>
          <p:cNvSpPr txBox="1"/>
          <p:nvPr/>
        </p:nvSpPr>
        <p:spPr>
          <a:xfrm>
            <a:off x="4813297" y="911042"/>
            <a:ext cx="3521599" cy="246221"/>
          </a:xfrm>
          <a:prstGeom prst="rect">
            <a:avLst/>
          </a:prstGeom>
          <a:noFill/>
        </p:spPr>
        <p:txBody>
          <a:bodyPr wrap="square" rtlCol="0">
            <a:spAutoFit/>
          </a:bodyPr>
          <a:lstStyle/>
          <a:p>
            <a:r>
              <a:rPr lang="en-US" sz="1000" b="1" dirty="0"/>
              <a:t>For automatic resubmissions of pre-terminated jobs</a:t>
            </a:r>
          </a:p>
        </p:txBody>
      </p:sp>
      <p:sp>
        <p:nvSpPr>
          <p:cNvPr id="14" name="Rounded Rectangular Callout 13">
            <a:extLst>
              <a:ext uri="{FF2B5EF4-FFF2-40B4-BE49-F238E27FC236}">
                <a16:creationId xmlns:a16="http://schemas.microsoft.com/office/drawing/2014/main" id="{8ED45A1A-43F4-8E44-9F3B-41D2AF0CEDE2}"/>
              </a:ext>
            </a:extLst>
          </p:cNvPr>
          <p:cNvSpPr/>
          <p:nvPr/>
        </p:nvSpPr>
        <p:spPr>
          <a:xfrm>
            <a:off x="288830" y="943419"/>
            <a:ext cx="4367762" cy="3930426"/>
          </a:xfrm>
          <a:prstGeom prst="wedgeRoundRectCallout">
            <a:avLst>
              <a:gd name="adj1" fmla="val 61385"/>
              <a:gd name="adj2" fmla="val 39326"/>
              <a:gd name="adj3" fmla="val 16667"/>
            </a:avLst>
          </a:prstGeom>
          <a:solidFill>
            <a:schemeClr val="accent6">
              <a:lumMod val="20000"/>
              <a:lumOff val="8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6200" indent="0">
              <a:buNone/>
            </a:pPr>
            <a:endParaRPr lang="en-US" sz="800" dirty="0">
              <a:solidFill>
                <a:srgbClr val="3B55EF"/>
              </a:solidFill>
              <a:latin typeface="Arial" panose="020B0604020202020204" pitchFamily="34" charset="0"/>
              <a:cs typeface="Arial" panose="020B0604020202020204" pitchFamily="34" charset="0"/>
            </a:endParaRPr>
          </a:p>
          <a:p>
            <a:pPr marL="76200" indent="0">
              <a:buNone/>
            </a:pPr>
            <a:endParaRPr lang="en-US" sz="800" dirty="0">
              <a:solidFill>
                <a:srgbClr val="3B55EF"/>
              </a:solidFill>
              <a:latin typeface="Arial" panose="020B0604020202020204" pitchFamily="34" charset="0"/>
              <a:cs typeface="Arial" panose="020B0604020202020204" pitchFamily="34" charset="0"/>
            </a:endParaRPr>
          </a:p>
          <a:p>
            <a:pPr marL="76200" indent="0">
              <a:buNone/>
            </a:pPr>
            <a:r>
              <a:rPr lang="en-US" sz="1000" dirty="0">
                <a:solidFill>
                  <a:srgbClr val="3B55EF"/>
                </a:solidFill>
                <a:latin typeface="Arial" panose="020B0604020202020204" pitchFamily="34" charset="0"/>
                <a:cs typeface="Arial" panose="020B0604020202020204" pitchFamily="34" charset="0"/>
              </a:rPr>
              <a:t># put any commands that need to run to continue the next job here </a:t>
            </a:r>
          </a:p>
          <a:p>
            <a:pPr marL="76200" indent="0">
              <a:buNone/>
            </a:pPr>
            <a:r>
              <a:rPr lang="en-US" sz="1000" dirty="0" err="1">
                <a:solidFill>
                  <a:srgbClr val="FF0000"/>
                </a:solidFill>
                <a:latin typeface="Arial" panose="020B0604020202020204" pitchFamily="34" charset="0"/>
                <a:cs typeface="Arial" panose="020B0604020202020204" pitchFamily="34" charset="0"/>
              </a:rPr>
              <a:t>ckpt_vasp</a:t>
            </a:r>
            <a:r>
              <a:rPr lang="en-US" sz="1000" dirty="0">
                <a:solidFill>
                  <a:srgbClr val="FF0000"/>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a:t>
            </a:r>
          </a:p>
          <a:p>
            <a:pPr marL="76200" indent="0">
              <a:buNone/>
            </a:pPr>
            <a:r>
              <a:rPr lang="en-US" sz="1000" dirty="0">
                <a:solidFill>
                  <a:schemeClr val="tx1"/>
                </a:solidFill>
                <a:latin typeface="Arial" panose="020B0604020202020204" pitchFamily="34" charset="0"/>
                <a:cs typeface="Arial" panose="020B0604020202020204" pitchFamily="34" charset="0"/>
              </a:rPr>
              <a:t>    set -x</a:t>
            </a:r>
          </a:p>
          <a:p>
            <a:pPr marL="76200" indent="0">
              <a:buNone/>
            </a:pPr>
            <a:r>
              <a:rPr lang="en-US" sz="1000" dirty="0">
                <a:solidFill>
                  <a:schemeClr val="tx1"/>
                </a:solidFill>
                <a:latin typeface="Arial" panose="020B0604020202020204" pitchFamily="34" charset="0"/>
                <a:cs typeface="Arial" panose="020B0604020202020204" pitchFamily="34" charset="0"/>
              </a:rPr>
              <a:t>    restarts=`</a:t>
            </a:r>
            <a:r>
              <a:rPr lang="en-US" sz="1000" dirty="0" err="1">
                <a:solidFill>
                  <a:schemeClr val="tx1"/>
                </a:solidFill>
                <a:latin typeface="Arial" panose="020B0604020202020204" pitchFamily="34" charset="0"/>
                <a:cs typeface="Arial" panose="020B0604020202020204" pitchFamily="34" charset="0"/>
              </a:rPr>
              <a:t>squeue</a:t>
            </a:r>
            <a:r>
              <a:rPr lang="en-US" sz="1000" dirty="0">
                <a:solidFill>
                  <a:schemeClr val="tx1"/>
                </a:solidFill>
                <a:latin typeface="Arial" panose="020B0604020202020204" pitchFamily="34" charset="0"/>
                <a:cs typeface="Arial" panose="020B0604020202020204" pitchFamily="34" charset="0"/>
              </a:rPr>
              <a:t> -h -O </a:t>
            </a:r>
            <a:r>
              <a:rPr lang="en-US" sz="1000" dirty="0" err="1">
                <a:solidFill>
                  <a:schemeClr val="tx1"/>
                </a:solidFill>
                <a:latin typeface="Arial" panose="020B0604020202020204" pitchFamily="34" charset="0"/>
                <a:cs typeface="Arial" panose="020B0604020202020204" pitchFamily="34" charset="0"/>
              </a:rPr>
              <a:t>restartcnt</a:t>
            </a:r>
            <a:r>
              <a:rPr lang="en-US" sz="1000" dirty="0">
                <a:solidFill>
                  <a:schemeClr val="tx1"/>
                </a:solidFill>
                <a:latin typeface="Arial" panose="020B0604020202020204" pitchFamily="34" charset="0"/>
                <a:cs typeface="Arial" panose="020B0604020202020204" pitchFamily="34" charset="0"/>
              </a:rPr>
              <a:t> -j $SLURM_JOB_ID`</a:t>
            </a:r>
          </a:p>
          <a:p>
            <a:pPr marL="76200" indent="0">
              <a:buNone/>
            </a:pPr>
            <a:r>
              <a:rPr lang="en-US" sz="1000" dirty="0">
                <a:solidFill>
                  <a:schemeClr val="tx1"/>
                </a:solidFill>
                <a:latin typeface="Arial" panose="020B0604020202020204" pitchFamily="34" charset="0"/>
                <a:cs typeface="Arial" panose="020B0604020202020204" pitchFamily="34" charset="0"/>
              </a:rPr>
              <a:t>    echo checkpointing the ${restarts}-</a:t>
            </a:r>
            <a:r>
              <a:rPr lang="en-US" sz="1000" dirty="0" err="1">
                <a:solidFill>
                  <a:schemeClr val="tx1"/>
                </a:solidFill>
                <a:latin typeface="Arial" panose="020B0604020202020204" pitchFamily="34" charset="0"/>
                <a:cs typeface="Arial" panose="020B0604020202020204" pitchFamily="34" charset="0"/>
              </a:rPr>
              <a:t>th</a:t>
            </a:r>
            <a:r>
              <a:rPr lang="en-US" sz="1000" dirty="0">
                <a:solidFill>
                  <a:schemeClr val="tx1"/>
                </a:solidFill>
                <a:latin typeface="Arial" panose="020B0604020202020204" pitchFamily="34" charset="0"/>
                <a:cs typeface="Arial" panose="020B0604020202020204" pitchFamily="34" charset="0"/>
              </a:rPr>
              <a:t> job</a:t>
            </a:r>
          </a:p>
          <a:p>
            <a:pPr marL="76200" indent="0">
              <a:buNone/>
            </a:pPr>
            <a:r>
              <a:rPr lang="en-US" sz="1000" dirty="0">
                <a:latin typeface="Arial" panose="020B0604020202020204" pitchFamily="34" charset="0"/>
                <a:cs typeface="Arial" panose="020B0604020202020204" pitchFamily="34" charset="0"/>
              </a:rPr>
              <a:t> </a:t>
            </a:r>
          </a:p>
          <a:p>
            <a:pPr marL="76200" indent="0">
              <a:buNone/>
            </a:pPr>
            <a:r>
              <a:rPr lang="en-US" sz="1000" dirty="0">
                <a:latin typeface="Arial" panose="020B0604020202020204" pitchFamily="34" charset="0"/>
                <a:cs typeface="Arial" panose="020B0604020202020204" pitchFamily="34" charset="0"/>
              </a:rPr>
              <a:t>    </a:t>
            </a:r>
            <a:r>
              <a:rPr lang="en-US" sz="1000" dirty="0">
                <a:solidFill>
                  <a:srgbClr val="3B55EF"/>
                </a:solidFill>
                <a:latin typeface="Arial" panose="020B0604020202020204" pitchFamily="34" charset="0"/>
                <a:cs typeface="Arial" panose="020B0604020202020204" pitchFamily="34" charset="0"/>
              </a:rPr>
              <a:t># to terminate VASP at the next ionic step</a:t>
            </a:r>
          </a:p>
          <a:p>
            <a:pPr marL="76200" indent="0">
              <a:buNone/>
            </a:pPr>
            <a:r>
              <a:rPr lang="en-US" sz="1000" dirty="0">
                <a:solidFill>
                  <a:schemeClr val="tx1"/>
                </a:solidFill>
                <a:latin typeface="Arial" panose="020B0604020202020204" pitchFamily="34" charset="0"/>
                <a:cs typeface="Arial" panose="020B0604020202020204" pitchFamily="34" charset="0"/>
              </a:rPr>
              <a:t>    echo LSTOP = .TRUE. &gt; STOPCAR</a:t>
            </a:r>
          </a:p>
          <a:p>
            <a:pPr marL="76200" indent="0">
              <a:buNone/>
            </a:pPr>
            <a:r>
              <a:rPr lang="en-US" sz="1000" dirty="0">
                <a:latin typeface="Arial" panose="020B0604020202020204" pitchFamily="34" charset="0"/>
                <a:cs typeface="Arial" panose="020B0604020202020204" pitchFamily="34" charset="0"/>
              </a:rPr>
              <a:t>    </a:t>
            </a:r>
            <a:r>
              <a:rPr lang="en-US" sz="1000" dirty="0">
                <a:solidFill>
                  <a:srgbClr val="3B55EF"/>
                </a:solidFill>
                <a:latin typeface="Arial" panose="020B0604020202020204" pitchFamily="34" charset="0"/>
                <a:cs typeface="Arial" panose="020B0604020202020204" pitchFamily="34" charset="0"/>
              </a:rPr>
              <a:t># wait until VASP to complete the current ionic step, write WAVECAR file and quit </a:t>
            </a:r>
          </a:p>
          <a:p>
            <a:pPr marL="76200" indent="0">
              <a:buNone/>
            </a:pP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srun_pid</a:t>
            </a:r>
            <a:r>
              <a:rPr lang="en-US" sz="1000" dirty="0">
                <a:solidFill>
                  <a:schemeClr val="tx1"/>
                </a:solidFill>
                <a:latin typeface="Arial" panose="020B0604020202020204" pitchFamily="34" charset="0"/>
                <a:cs typeface="Arial" panose="020B0604020202020204" pitchFamily="34" charset="0"/>
              </a:rPr>
              <a:t>=`</a:t>
            </a:r>
            <a:r>
              <a:rPr lang="en-US" sz="1000" dirty="0" err="1">
                <a:solidFill>
                  <a:schemeClr val="tx1"/>
                </a:solidFill>
                <a:latin typeface="Arial" panose="020B0604020202020204" pitchFamily="34" charset="0"/>
                <a:cs typeface="Arial" panose="020B0604020202020204" pitchFamily="34" charset="0"/>
              </a:rPr>
              <a:t>ps</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fle|grep</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srun|head</a:t>
            </a:r>
            <a:r>
              <a:rPr lang="en-US" sz="1000" dirty="0">
                <a:solidFill>
                  <a:schemeClr val="tx1"/>
                </a:solidFill>
                <a:latin typeface="Arial" panose="020B0604020202020204" pitchFamily="34" charset="0"/>
                <a:cs typeface="Arial" panose="020B0604020202020204" pitchFamily="34" charset="0"/>
              </a:rPr>
              <a:t> -1|awk '{print $4}’`</a:t>
            </a:r>
          </a:p>
          <a:p>
            <a:pPr marL="76200" indent="0">
              <a:buNone/>
            </a:pPr>
            <a:r>
              <a:rPr lang="en-US" sz="1000" dirty="0">
                <a:solidFill>
                  <a:schemeClr val="tx1"/>
                </a:solidFill>
                <a:latin typeface="Arial" panose="020B0604020202020204" pitchFamily="34" charset="0"/>
                <a:cs typeface="Arial" panose="020B0604020202020204" pitchFamily="34" charset="0"/>
              </a:rPr>
              <a:t>    wait $</a:t>
            </a:r>
            <a:r>
              <a:rPr lang="en-US" sz="1000" dirty="0" err="1">
                <a:solidFill>
                  <a:schemeClr val="tx1"/>
                </a:solidFill>
                <a:latin typeface="Arial" panose="020B0604020202020204" pitchFamily="34" charset="0"/>
                <a:cs typeface="Arial" panose="020B0604020202020204" pitchFamily="34" charset="0"/>
              </a:rPr>
              <a:t>srun_pid</a:t>
            </a:r>
            <a:endParaRPr lang="en-US" sz="1000" dirty="0">
              <a:solidFill>
                <a:schemeClr val="tx1"/>
              </a:solidFill>
              <a:latin typeface="Arial" panose="020B0604020202020204" pitchFamily="34" charset="0"/>
              <a:cs typeface="Arial" panose="020B0604020202020204" pitchFamily="34" charset="0"/>
            </a:endParaRPr>
          </a:p>
          <a:p>
            <a:pPr marL="76200" indent="0">
              <a:buNone/>
            </a:pPr>
            <a:r>
              <a:rPr lang="en-US" sz="1000" dirty="0">
                <a:latin typeface="Arial" panose="020B0604020202020204" pitchFamily="34" charset="0"/>
                <a:cs typeface="Arial" panose="020B0604020202020204" pitchFamily="34" charset="0"/>
              </a:rPr>
              <a:t> </a:t>
            </a:r>
          </a:p>
          <a:p>
            <a:pPr marL="76200" indent="0">
              <a:buNone/>
            </a:pPr>
            <a:r>
              <a:rPr lang="en-US" sz="1000" dirty="0">
                <a:solidFill>
                  <a:srgbClr val="3B55EF"/>
                </a:solidFill>
                <a:latin typeface="Arial" panose="020B0604020202020204" pitchFamily="34" charset="0"/>
                <a:cs typeface="Arial" panose="020B0604020202020204" pitchFamily="34" charset="0"/>
              </a:rPr>
              <a:t>    # copy CONTCAR to POSCAR </a:t>
            </a:r>
          </a:p>
          <a:p>
            <a:pPr marL="76200" indent="0">
              <a:buNone/>
            </a:pP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cp</a:t>
            </a:r>
            <a:r>
              <a:rPr lang="en-US" sz="1000" dirty="0">
                <a:solidFill>
                  <a:schemeClr val="tx1"/>
                </a:solidFill>
                <a:latin typeface="Arial" panose="020B0604020202020204" pitchFamily="34" charset="0"/>
                <a:cs typeface="Arial" panose="020B0604020202020204" pitchFamily="34" charset="0"/>
              </a:rPr>
              <a:t> -p CONTCAR POSCAR</a:t>
            </a:r>
          </a:p>
          <a:p>
            <a:pPr marL="76200" indent="0">
              <a:buNone/>
            </a:pPr>
            <a:r>
              <a:rPr lang="en-US" sz="1000" dirty="0">
                <a:solidFill>
                  <a:schemeClr val="tx1"/>
                </a:solidFill>
                <a:latin typeface="Arial" panose="020B0604020202020204" pitchFamily="34" charset="0"/>
                <a:cs typeface="Arial" panose="020B0604020202020204" pitchFamily="34" charset="0"/>
              </a:rPr>
              <a:t>    set +x</a:t>
            </a:r>
          </a:p>
          <a:p>
            <a:pPr marL="76200" indent="0">
              <a:buNone/>
            </a:pPr>
            <a:r>
              <a:rPr lang="en-US" sz="1000" dirty="0">
                <a:solidFill>
                  <a:schemeClr val="tx1"/>
                </a:solidFill>
                <a:latin typeface="Arial" panose="020B0604020202020204" pitchFamily="34" charset="0"/>
                <a:cs typeface="Arial" panose="020B0604020202020204" pitchFamily="34" charset="0"/>
              </a:rPr>
              <a:t>}</a:t>
            </a:r>
          </a:p>
          <a:p>
            <a:pPr marL="76200" indent="0">
              <a:buNone/>
            </a:pPr>
            <a:r>
              <a:rPr lang="en-US" sz="1000" dirty="0">
                <a:solidFill>
                  <a:schemeClr val="tx1"/>
                </a:solidFill>
                <a:latin typeface="Arial" panose="020B0604020202020204" pitchFamily="34" charset="0"/>
                <a:cs typeface="Arial" panose="020B0604020202020204" pitchFamily="34" charset="0"/>
              </a:rPr>
              <a:t> </a:t>
            </a:r>
          </a:p>
          <a:p>
            <a:pPr marL="76200" indent="0">
              <a:buNone/>
            </a:pPr>
            <a:r>
              <a:rPr lang="en-US" sz="1000" dirty="0" err="1">
                <a:solidFill>
                  <a:schemeClr val="tx1"/>
                </a:solidFill>
                <a:latin typeface="Arial" panose="020B0604020202020204" pitchFamily="34" charset="0"/>
                <a:cs typeface="Arial" panose="020B0604020202020204" pitchFamily="34" charset="0"/>
              </a:rPr>
              <a:t>ckpt_command</a:t>
            </a:r>
            <a:r>
              <a:rPr lang="en-US" sz="1000" dirty="0">
                <a:solidFill>
                  <a:schemeClr val="tx1"/>
                </a:solidFill>
                <a:latin typeface="Arial" panose="020B0604020202020204" pitchFamily="34" charset="0"/>
                <a:cs typeface="Arial" panose="020B0604020202020204" pitchFamily="34" charset="0"/>
              </a:rPr>
              <a:t>=</a:t>
            </a:r>
            <a:r>
              <a:rPr lang="en-US" sz="1000" dirty="0" err="1">
                <a:solidFill>
                  <a:schemeClr val="tx1"/>
                </a:solidFill>
                <a:latin typeface="Arial" panose="020B0604020202020204" pitchFamily="34" charset="0"/>
                <a:cs typeface="Arial" panose="020B0604020202020204" pitchFamily="34" charset="0"/>
              </a:rPr>
              <a:t>ckpt_vasp</a:t>
            </a:r>
            <a:endParaRPr lang="en-US" sz="1000" dirty="0">
              <a:solidFill>
                <a:schemeClr val="tx1"/>
              </a:solidFill>
              <a:latin typeface="Arial" panose="020B0604020202020204" pitchFamily="34" charset="0"/>
              <a:cs typeface="Arial" panose="020B0604020202020204" pitchFamily="34" charset="0"/>
            </a:endParaRPr>
          </a:p>
          <a:p>
            <a:pPr marL="76200" indent="0">
              <a:buNone/>
            </a:pPr>
            <a:r>
              <a:rPr lang="en-US" sz="1000" dirty="0" err="1">
                <a:solidFill>
                  <a:schemeClr val="tx1"/>
                </a:solidFill>
                <a:latin typeface="Arial" panose="020B0604020202020204" pitchFamily="34" charset="0"/>
                <a:cs typeface="Arial" panose="020B0604020202020204" pitchFamily="34" charset="0"/>
              </a:rPr>
              <a:t>max_timelimit</a:t>
            </a:r>
            <a:r>
              <a:rPr lang="en-US" sz="1000" dirty="0">
                <a:solidFill>
                  <a:schemeClr val="tx1"/>
                </a:solidFill>
                <a:latin typeface="Arial" panose="020B0604020202020204" pitchFamily="34" charset="0"/>
                <a:cs typeface="Arial" panose="020B0604020202020204" pitchFamily="34" charset="0"/>
              </a:rPr>
              <a:t>=48:00:00</a:t>
            </a:r>
          </a:p>
          <a:p>
            <a:pPr marL="76200" indent="0">
              <a:buNone/>
            </a:pPr>
            <a:r>
              <a:rPr lang="en-US" sz="1000" dirty="0" err="1">
                <a:solidFill>
                  <a:schemeClr val="tx1"/>
                </a:solidFill>
                <a:latin typeface="Arial" panose="020B0604020202020204" pitchFamily="34" charset="0"/>
                <a:cs typeface="Arial" panose="020B0604020202020204" pitchFamily="34" charset="0"/>
              </a:rPr>
              <a:t>ckpt_overhead</a:t>
            </a:r>
            <a:r>
              <a:rPr lang="en-US" sz="1000" dirty="0">
                <a:solidFill>
                  <a:schemeClr val="tx1"/>
                </a:solidFill>
                <a:latin typeface="Arial" panose="020B0604020202020204" pitchFamily="34" charset="0"/>
                <a:cs typeface="Arial" panose="020B0604020202020204" pitchFamily="34" charset="0"/>
              </a:rPr>
              <a:t>=300</a:t>
            </a:r>
          </a:p>
          <a:p>
            <a:pPr marL="76200" indent="0">
              <a:buNone/>
            </a:pPr>
            <a:r>
              <a:rPr lang="en-US" sz="1000" dirty="0">
                <a:latin typeface="Arial" panose="020B0604020202020204" pitchFamily="34" charset="0"/>
                <a:cs typeface="Arial" panose="020B0604020202020204" pitchFamily="34" charset="0"/>
              </a:rPr>
              <a:t> </a:t>
            </a:r>
          </a:p>
          <a:p>
            <a:pPr marL="76200" indent="0">
              <a:buNone/>
            </a:pPr>
            <a:r>
              <a:rPr lang="en-US" sz="1000" dirty="0">
                <a:solidFill>
                  <a:srgbClr val="3B55EF"/>
                </a:solidFill>
                <a:latin typeface="Arial" panose="020B0604020202020204" pitchFamily="34" charset="0"/>
                <a:cs typeface="Arial" panose="020B0604020202020204" pitchFamily="34" charset="0"/>
              </a:rPr>
              <a:t># </a:t>
            </a:r>
            <a:r>
              <a:rPr lang="en-US" sz="1000" dirty="0" err="1">
                <a:solidFill>
                  <a:srgbClr val="3B55EF"/>
                </a:solidFill>
                <a:latin typeface="Arial" panose="020B0604020202020204" pitchFamily="34" charset="0"/>
                <a:cs typeface="Arial" panose="020B0604020202020204" pitchFamily="34" charset="0"/>
              </a:rPr>
              <a:t>requeueing</a:t>
            </a:r>
            <a:r>
              <a:rPr lang="en-US" sz="1000" dirty="0">
                <a:solidFill>
                  <a:srgbClr val="3B55EF"/>
                </a:solidFill>
                <a:latin typeface="Arial" panose="020B0604020202020204" pitchFamily="34" charset="0"/>
                <a:cs typeface="Arial" panose="020B0604020202020204" pitchFamily="34" charset="0"/>
              </a:rPr>
              <a:t> the job if remaining time &gt;0</a:t>
            </a:r>
          </a:p>
          <a:p>
            <a:pPr marL="76200" indent="0">
              <a:buNone/>
            </a:pPr>
            <a:r>
              <a:rPr lang="en-US" sz="1000" dirty="0">
                <a:solidFill>
                  <a:schemeClr val="tx1"/>
                </a:solidFill>
                <a:latin typeface="Arial" panose="020B0604020202020204" pitchFamily="34" charset="0"/>
                <a:cs typeface="Arial" panose="020B0604020202020204" pitchFamily="34" charset="0"/>
              </a:rPr>
              <a:t>. /global/common/</a:t>
            </a:r>
            <a:r>
              <a:rPr lang="en-US" sz="1000" dirty="0" err="1">
                <a:solidFill>
                  <a:schemeClr val="tx1"/>
                </a:solidFill>
                <a:latin typeface="Arial" panose="020B0604020202020204" pitchFamily="34" charset="0"/>
                <a:cs typeface="Arial" panose="020B0604020202020204" pitchFamily="34" charset="0"/>
              </a:rPr>
              <a:t>cori</a:t>
            </a:r>
            <a:r>
              <a:rPr lang="en-US" sz="1000" dirty="0">
                <a:solidFill>
                  <a:schemeClr val="tx1"/>
                </a:solidFill>
                <a:latin typeface="Arial" panose="020B0604020202020204" pitchFamily="34" charset="0"/>
                <a:cs typeface="Arial" panose="020B0604020202020204" pitchFamily="34" charset="0"/>
              </a:rPr>
              <a:t>/software/variable-time-job/</a:t>
            </a:r>
            <a:r>
              <a:rPr lang="en-US" sz="1000" dirty="0" err="1">
                <a:solidFill>
                  <a:schemeClr val="tx1"/>
                </a:solidFill>
                <a:latin typeface="Arial" panose="020B0604020202020204" pitchFamily="34" charset="0"/>
                <a:cs typeface="Arial" panose="020B0604020202020204" pitchFamily="34" charset="0"/>
              </a:rPr>
              <a:t>setup.sh</a:t>
            </a:r>
            <a:endParaRPr lang="en-US" sz="1000" dirty="0">
              <a:solidFill>
                <a:schemeClr val="tx1"/>
              </a:solidFill>
              <a:latin typeface="Arial" panose="020B0604020202020204" pitchFamily="34" charset="0"/>
              <a:cs typeface="Arial" panose="020B0604020202020204" pitchFamily="34" charset="0"/>
            </a:endParaRPr>
          </a:p>
          <a:p>
            <a:pPr marL="76200" indent="0">
              <a:buNone/>
            </a:pPr>
            <a:r>
              <a:rPr lang="en-US" sz="1000" dirty="0" err="1">
                <a:solidFill>
                  <a:srgbClr val="FF0000"/>
                </a:solidFill>
                <a:latin typeface="Arial" panose="020B0604020202020204" pitchFamily="34" charset="0"/>
                <a:cs typeface="Arial" panose="020B0604020202020204" pitchFamily="34" charset="0"/>
              </a:rPr>
              <a:t>requeue_job</a:t>
            </a:r>
            <a:r>
              <a:rPr lang="en-US" sz="1000" dirty="0">
                <a:solidFill>
                  <a:srgbClr val="FF0000"/>
                </a:solidFill>
                <a:latin typeface="Arial" panose="020B0604020202020204" pitchFamily="34" charset="0"/>
                <a:cs typeface="Arial" panose="020B0604020202020204" pitchFamily="34" charset="0"/>
              </a:rPr>
              <a:t> </a:t>
            </a:r>
            <a:r>
              <a:rPr lang="en-US" sz="1000" dirty="0" err="1">
                <a:solidFill>
                  <a:srgbClr val="FF0000"/>
                </a:solidFill>
                <a:latin typeface="Arial" panose="020B0604020202020204" pitchFamily="34" charset="0"/>
                <a:cs typeface="Arial" panose="020B0604020202020204" pitchFamily="34" charset="0"/>
              </a:rPr>
              <a:t>func_trap</a:t>
            </a:r>
            <a:r>
              <a:rPr lang="en-US" sz="1000" dirty="0">
                <a:solidFill>
                  <a:srgbClr val="FF0000"/>
                </a:solidFill>
                <a:latin typeface="Arial" panose="020B0604020202020204" pitchFamily="34" charset="0"/>
                <a:cs typeface="Arial" panose="020B0604020202020204" pitchFamily="34" charset="0"/>
              </a:rPr>
              <a:t> USR1</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8328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5" grpId="0"/>
      <p:bldP spid="16" grpId="0"/>
      <p:bldP spid="20" grpId="0" animBg="1"/>
      <p:bldP spid="21" grpId="0"/>
      <p:bldP spid="24"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EE1A-CB0C-6F4D-827F-AF9746B3516F}"/>
              </a:ext>
            </a:extLst>
          </p:cNvPr>
          <p:cNvSpPr>
            <a:spLocks noGrp="1"/>
          </p:cNvSpPr>
          <p:nvPr>
            <p:ph type="title"/>
          </p:nvPr>
        </p:nvSpPr>
        <p:spPr/>
        <p:txBody>
          <a:bodyPr/>
          <a:lstStyle/>
          <a:p>
            <a:r>
              <a:rPr lang="en-US" dirty="0"/>
              <a:t>Automatic resubmissions of VASP flex jobs (cont.)</a:t>
            </a:r>
          </a:p>
        </p:txBody>
      </p:sp>
      <p:sp>
        <p:nvSpPr>
          <p:cNvPr id="5" name="Rectangle 4">
            <a:extLst>
              <a:ext uri="{FF2B5EF4-FFF2-40B4-BE49-F238E27FC236}">
                <a16:creationId xmlns:a16="http://schemas.microsoft.com/office/drawing/2014/main" id="{9F97AD73-AF23-0F4D-8829-196C8AF4D030}"/>
              </a:ext>
            </a:extLst>
          </p:cNvPr>
          <p:cNvSpPr/>
          <p:nvPr/>
        </p:nvSpPr>
        <p:spPr>
          <a:xfrm>
            <a:off x="260132" y="874740"/>
            <a:ext cx="8403020" cy="4124206"/>
          </a:xfrm>
          <a:prstGeom prst="rect">
            <a:avLst/>
          </a:prstGeom>
        </p:spPr>
        <p:txBody>
          <a:bodyPr wrap="square">
            <a:spAutoFit/>
          </a:bodyPr>
          <a:lstStyle/>
          <a:p>
            <a:pPr marL="76200"/>
            <a:r>
              <a:rPr lang="en-US" dirty="0">
                <a:solidFill>
                  <a:srgbClr val="FF0000"/>
                </a:solidFill>
              </a:rPr>
              <a:t>#SBATCH --comment=48:00:00</a:t>
            </a:r>
          </a:p>
          <a:p>
            <a:pPr marL="76200" lvl="4"/>
            <a:r>
              <a:rPr lang="en-US" dirty="0">
                <a:solidFill>
                  <a:schemeClr val="bg2"/>
                </a:solidFill>
              </a:rPr>
              <a:t>A flag to add comments about the job. The script uses it to specify the desired </a:t>
            </a:r>
            <a:r>
              <a:rPr lang="en-US" dirty="0" err="1">
                <a:solidFill>
                  <a:schemeClr val="bg2"/>
                </a:solidFill>
              </a:rPr>
              <a:t>walltime</a:t>
            </a:r>
            <a:r>
              <a:rPr lang="en-US" dirty="0">
                <a:solidFill>
                  <a:schemeClr val="bg2"/>
                </a:solidFill>
              </a:rPr>
              <a:t> and to track the remaining </a:t>
            </a:r>
            <a:r>
              <a:rPr lang="en-US" dirty="0" err="1">
                <a:solidFill>
                  <a:schemeClr val="bg2"/>
                </a:solidFill>
              </a:rPr>
              <a:t>walltime</a:t>
            </a:r>
            <a:r>
              <a:rPr lang="en-US" dirty="0">
                <a:solidFill>
                  <a:schemeClr val="bg2"/>
                </a:solidFill>
              </a:rPr>
              <a:t> for the pre-terminated jobs. You can specify any length of time, e.g., a week or even longer</a:t>
            </a:r>
          </a:p>
          <a:p>
            <a:pPr marL="76200"/>
            <a:endParaRPr lang="en-US" dirty="0">
              <a:solidFill>
                <a:srgbClr val="FF0000"/>
              </a:solidFill>
            </a:endParaRPr>
          </a:p>
          <a:p>
            <a:pPr marL="76200"/>
            <a:r>
              <a:rPr lang="en-US" dirty="0">
                <a:solidFill>
                  <a:srgbClr val="FF0000"/>
                </a:solidFill>
              </a:rPr>
              <a:t>#SBATCH --time-min=02:00:00</a:t>
            </a:r>
          </a:p>
          <a:p>
            <a:pPr marL="76200"/>
            <a:r>
              <a:rPr lang="en-US" dirty="0">
                <a:solidFill>
                  <a:schemeClr val="bg2"/>
                </a:solidFill>
              </a:rPr>
              <a:t>This is to specify the minimum time for your job. Flex QOS requires time-min to be 2 hours or less.</a:t>
            </a:r>
            <a:endParaRPr lang="en-US" dirty="0">
              <a:solidFill>
                <a:srgbClr val="FF0000"/>
              </a:solidFill>
            </a:endParaRPr>
          </a:p>
          <a:p>
            <a:pPr marL="76200"/>
            <a:endParaRPr lang="en-US" dirty="0">
              <a:solidFill>
                <a:srgbClr val="FF0000"/>
              </a:solidFill>
            </a:endParaRPr>
          </a:p>
          <a:p>
            <a:pPr marL="76200"/>
            <a:r>
              <a:rPr lang="en-US" dirty="0">
                <a:solidFill>
                  <a:srgbClr val="FF0000"/>
                </a:solidFill>
              </a:rPr>
              <a:t>#SBATCH --signal=B:USR1@&lt;</a:t>
            </a:r>
            <a:r>
              <a:rPr lang="en-US" dirty="0" err="1">
                <a:solidFill>
                  <a:srgbClr val="FF0000"/>
                </a:solidFill>
              </a:rPr>
              <a:t>sig_time</a:t>
            </a:r>
            <a:r>
              <a:rPr lang="en-US" dirty="0">
                <a:solidFill>
                  <a:srgbClr val="FF0000"/>
                </a:solidFill>
              </a:rPr>
              <a:t>&gt;</a:t>
            </a:r>
          </a:p>
          <a:p>
            <a:pPr marL="76200"/>
            <a:r>
              <a:rPr lang="en-US" dirty="0">
                <a:solidFill>
                  <a:schemeClr val="bg2"/>
                </a:solidFill>
              </a:rPr>
              <a:t>Request the batch system to send a user defined signal USR1 to the batch shell (where the job is running) </a:t>
            </a:r>
            <a:r>
              <a:rPr lang="en-US" dirty="0" err="1">
                <a:solidFill>
                  <a:srgbClr val="FF0000"/>
                </a:solidFill>
              </a:rPr>
              <a:t>sig_time</a:t>
            </a:r>
            <a:r>
              <a:rPr lang="en-US" dirty="0">
                <a:solidFill>
                  <a:srgbClr val="FF0000"/>
                </a:solidFill>
              </a:rPr>
              <a:t> </a:t>
            </a:r>
            <a:r>
              <a:rPr lang="en-US" dirty="0">
                <a:solidFill>
                  <a:schemeClr val="bg2"/>
                </a:solidFill>
              </a:rPr>
              <a:t>seconds (e.g., 300) before the job hits the wall clock limit</a:t>
            </a:r>
          </a:p>
          <a:p>
            <a:pPr marL="76200"/>
            <a:endParaRPr lang="en-US" dirty="0">
              <a:solidFill>
                <a:srgbClr val="FF0000"/>
              </a:solidFill>
            </a:endParaRPr>
          </a:p>
          <a:p>
            <a:pPr marL="76200"/>
            <a:r>
              <a:rPr lang="en-US" dirty="0">
                <a:solidFill>
                  <a:srgbClr val="FF0000"/>
                </a:solidFill>
              </a:rPr>
              <a:t>#SBATCH --requeue</a:t>
            </a:r>
          </a:p>
          <a:p>
            <a:pPr marL="76200"/>
            <a:r>
              <a:rPr lang="en-US" dirty="0">
                <a:solidFill>
                  <a:srgbClr val="FF0000"/>
                </a:solidFill>
              </a:rPr>
              <a:t> </a:t>
            </a:r>
            <a:r>
              <a:rPr lang="en-US" dirty="0">
                <a:solidFill>
                  <a:schemeClr val="bg2"/>
                </a:solidFill>
              </a:rPr>
              <a:t>Specify the job is eligible to requeue</a:t>
            </a:r>
            <a:endParaRPr lang="en-US" dirty="0">
              <a:solidFill>
                <a:srgbClr val="FF0000"/>
              </a:solidFill>
            </a:endParaRPr>
          </a:p>
          <a:p>
            <a:pPr marL="76200"/>
            <a:r>
              <a:rPr lang="en-US" dirty="0">
                <a:solidFill>
                  <a:srgbClr val="FF0000"/>
                </a:solidFill>
              </a:rPr>
              <a:t>  </a:t>
            </a:r>
          </a:p>
          <a:p>
            <a:pPr marL="76200"/>
            <a:r>
              <a:rPr lang="en-US" dirty="0">
                <a:solidFill>
                  <a:srgbClr val="FF0000"/>
                </a:solidFill>
              </a:rPr>
              <a:t>#SBATCH --open-mode=append</a:t>
            </a:r>
          </a:p>
          <a:p>
            <a:pPr marL="76200"/>
            <a:r>
              <a:rPr lang="en-US" dirty="0">
                <a:solidFill>
                  <a:schemeClr val="bg2"/>
                </a:solidFill>
              </a:rPr>
              <a:t>Append the standard output/error of the requeued job to the same standard out/error</a:t>
            </a:r>
          </a:p>
          <a:p>
            <a:pPr marL="76200"/>
            <a:r>
              <a:rPr lang="en-US" dirty="0">
                <a:solidFill>
                  <a:schemeClr val="bg2"/>
                </a:solidFill>
              </a:rPr>
              <a:t>files from the previously terminated job.</a:t>
            </a:r>
          </a:p>
          <a:p>
            <a:pPr marL="76200"/>
            <a:endParaRPr lang="en-US" sz="1000" dirty="0">
              <a:solidFill>
                <a:srgbClr val="FF0000"/>
              </a:solidFill>
            </a:endParaRPr>
          </a:p>
        </p:txBody>
      </p:sp>
      <p:sp>
        <p:nvSpPr>
          <p:cNvPr id="4" name="TextBox 3">
            <a:extLst>
              <a:ext uri="{FF2B5EF4-FFF2-40B4-BE49-F238E27FC236}">
                <a16:creationId xmlns:a16="http://schemas.microsoft.com/office/drawing/2014/main" id="{E08A348B-CEF7-1B4D-B23B-1A01AA5F9069}"/>
              </a:ext>
            </a:extLst>
          </p:cNvPr>
          <p:cNvSpPr txBox="1"/>
          <p:nvPr/>
        </p:nvSpPr>
        <p:spPr>
          <a:xfrm>
            <a:off x="7086600" y="4358670"/>
            <a:ext cx="2057400" cy="784830"/>
          </a:xfrm>
          <a:prstGeom prst="rect">
            <a:avLst/>
          </a:prstGeom>
          <a:solidFill>
            <a:schemeClr val="accent6">
              <a:lumMod val="20000"/>
              <a:lumOff val="80000"/>
            </a:schemeClr>
          </a:solidFill>
          <a:ln w="3175">
            <a:solidFill>
              <a:srgbClr val="FF0000"/>
            </a:solidFill>
          </a:ln>
        </p:spPr>
        <p:txBody>
          <a:bodyPr wrap="square" rtlCol="0">
            <a:spAutoFit/>
          </a:bodyPr>
          <a:lstStyle/>
          <a:p>
            <a:pPr marL="76200"/>
            <a:r>
              <a:rPr lang="en-US" sz="900" dirty="0">
                <a:solidFill>
                  <a:srgbClr val="FF0000"/>
                </a:solidFill>
                <a:latin typeface="Arial" panose="020B0604020202020204" pitchFamily="34" charset="0"/>
                <a:cs typeface="Arial" panose="020B0604020202020204" pitchFamily="34" charset="0"/>
              </a:rPr>
              <a:t>#SBATCH --comment=48:00:00</a:t>
            </a:r>
            <a:endParaRPr lang="en-US" sz="900" dirty="0">
              <a:solidFill>
                <a:srgbClr val="FF0000"/>
              </a:solidFill>
            </a:endParaRPr>
          </a:p>
          <a:p>
            <a:pPr marL="76200"/>
            <a:r>
              <a:rPr lang="en-US" sz="900" dirty="0">
                <a:solidFill>
                  <a:srgbClr val="FF0000"/>
                </a:solidFill>
              </a:rPr>
              <a:t>#SBATCH --time-min=02:00:00</a:t>
            </a:r>
            <a:endParaRPr lang="en-US" sz="900" dirty="0">
              <a:solidFill>
                <a:srgbClr val="FF0000"/>
              </a:solidFill>
              <a:latin typeface="Arial" panose="020B0604020202020204" pitchFamily="34" charset="0"/>
              <a:cs typeface="Arial" panose="020B0604020202020204" pitchFamily="34" charset="0"/>
            </a:endParaRPr>
          </a:p>
          <a:p>
            <a:pPr marL="76200" indent="0">
              <a:buNone/>
            </a:pPr>
            <a:r>
              <a:rPr lang="en-US" sz="900" dirty="0">
                <a:solidFill>
                  <a:srgbClr val="FF0000"/>
                </a:solidFill>
                <a:latin typeface="Arial" panose="020B0604020202020204" pitchFamily="34" charset="0"/>
                <a:cs typeface="Arial" panose="020B0604020202020204" pitchFamily="34" charset="0"/>
              </a:rPr>
              <a:t>#SBATCH --signal=B:USR1@300</a:t>
            </a:r>
          </a:p>
          <a:p>
            <a:pPr marL="76200" indent="0">
              <a:buNone/>
            </a:pPr>
            <a:r>
              <a:rPr lang="en-US" sz="900" dirty="0">
                <a:solidFill>
                  <a:srgbClr val="FF0000"/>
                </a:solidFill>
                <a:latin typeface="Arial" panose="020B0604020202020204" pitchFamily="34" charset="0"/>
                <a:cs typeface="Arial" panose="020B0604020202020204" pitchFamily="34" charset="0"/>
              </a:rPr>
              <a:t>#SBATCH --requeue</a:t>
            </a:r>
          </a:p>
          <a:p>
            <a:pPr marL="76200" indent="0">
              <a:buNone/>
            </a:pPr>
            <a:r>
              <a:rPr lang="en-US" sz="900" dirty="0">
                <a:solidFill>
                  <a:srgbClr val="FF0000"/>
                </a:solidFill>
                <a:latin typeface="Arial" panose="020B0604020202020204" pitchFamily="34" charset="0"/>
                <a:cs typeface="Arial" panose="020B0604020202020204" pitchFamily="34" charset="0"/>
              </a:rPr>
              <a:t>#SBATCH --open-mode=append</a:t>
            </a:r>
          </a:p>
        </p:txBody>
      </p:sp>
    </p:spTree>
    <p:extLst>
      <p:ext uri="{BB962C8B-B14F-4D97-AF65-F5344CB8AC3E}">
        <p14:creationId xmlns:p14="http://schemas.microsoft.com/office/powerpoint/2010/main" val="2164032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EE1A-CB0C-6F4D-827F-AF9746B3516F}"/>
              </a:ext>
            </a:extLst>
          </p:cNvPr>
          <p:cNvSpPr>
            <a:spLocks noGrp="1"/>
          </p:cNvSpPr>
          <p:nvPr>
            <p:ph type="title"/>
          </p:nvPr>
        </p:nvSpPr>
        <p:spPr/>
        <p:txBody>
          <a:bodyPr/>
          <a:lstStyle/>
          <a:p>
            <a:r>
              <a:rPr lang="en-US" dirty="0"/>
              <a:t>Automatic resubmissions of VASP flex jobs (cont.)</a:t>
            </a:r>
          </a:p>
        </p:txBody>
      </p:sp>
      <p:sp>
        <p:nvSpPr>
          <p:cNvPr id="5" name="Rectangle 4">
            <a:extLst>
              <a:ext uri="{FF2B5EF4-FFF2-40B4-BE49-F238E27FC236}">
                <a16:creationId xmlns:a16="http://schemas.microsoft.com/office/drawing/2014/main" id="{9F97AD73-AF23-0F4D-8829-196C8AF4D030}"/>
              </a:ext>
            </a:extLst>
          </p:cNvPr>
          <p:cNvSpPr/>
          <p:nvPr/>
        </p:nvSpPr>
        <p:spPr>
          <a:xfrm>
            <a:off x="260132" y="874740"/>
            <a:ext cx="8403020" cy="4185761"/>
          </a:xfrm>
          <a:prstGeom prst="rect">
            <a:avLst/>
          </a:prstGeom>
        </p:spPr>
        <p:txBody>
          <a:bodyPr wrap="square">
            <a:spAutoFit/>
          </a:bodyPr>
          <a:lstStyle/>
          <a:p>
            <a:pPr marL="76200"/>
            <a:r>
              <a:rPr lang="en-US" dirty="0" err="1">
                <a:solidFill>
                  <a:srgbClr val="FF0000"/>
                </a:solidFill>
              </a:rPr>
              <a:t>ckpt_vasp</a:t>
            </a:r>
            <a:r>
              <a:rPr lang="en-US" dirty="0">
                <a:solidFill>
                  <a:srgbClr val="FF0000"/>
                </a:solidFill>
              </a:rPr>
              <a:t>()  </a:t>
            </a:r>
          </a:p>
          <a:p>
            <a:pPr marL="76200"/>
            <a:r>
              <a:rPr lang="en-US" dirty="0">
                <a:solidFill>
                  <a:schemeClr val="bg2"/>
                </a:solidFill>
              </a:rPr>
              <a:t>This is a bash function where you can put any commands to checkpoint the current running job (e.g., creating a STOPCAR file), wait for the currently running job to gracefully exit, and prepare the input files to restart the pre-terminated job (e.g., copy CONTCAR to POSCAR).</a:t>
            </a:r>
          </a:p>
          <a:p>
            <a:pPr marL="76200"/>
            <a:endParaRPr lang="en-US" dirty="0">
              <a:solidFill>
                <a:srgbClr val="FF0000"/>
              </a:solidFill>
            </a:endParaRPr>
          </a:p>
          <a:p>
            <a:pPr marL="76200"/>
            <a:r>
              <a:rPr lang="en-US" dirty="0" err="1">
                <a:solidFill>
                  <a:srgbClr val="FF0000"/>
                </a:solidFill>
              </a:rPr>
              <a:t>ckpt_command</a:t>
            </a:r>
            <a:r>
              <a:rPr lang="en-US" dirty="0">
                <a:solidFill>
                  <a:srgbClr val="FF0000"/>
                </a:solidFill>
              </a:rPr>
              <a:t>=</a:t>
            </a:r>
            <a:r>
              <a:rPr lang="en-US" dirty="0" err="1">
                <a:solidFill>
                  <a:srgbClr val="FF0000"/>
                </a:solidFill>
              </a:rPr>
              <a:t>ckpt_vasp</a:t>
            </a:r>
            <a:endParaRPr lang="en-US" dirty="0">
              <a:solidFill>
                <a:srgbClr val="FF0000"/>
              </a:solidFill>
            </a:endParaRPr>
          </a:p>
          <a:p>
            <a:pPr marL="76200"/>
            <a:r>
              <a:rPr lang="en-US" dirty="0">
                <a:solidFill>
                  <a:schemeClr val="bg2"/>
                </a:solidFill>
              </a:rPr>
              <a:t>The </a:t>
            </a:r>
            <a:r>
              <a:rPr lang="en-US" dirty="0" err="1">
                <a:solidFill>
                  <a:schemeClr val="bg2"/>
                </a:solidFill>
              </a:rPr>
              <a:t>ckpt_command</a:t>
            </a:r>
            <a:r>
              <a:rPr lang="en-US" dirty="0">
                <a:solidFill>
                  <a:schemeClr val="bg2"/>
                </a:solidFill>
              </a:rPr>
              <a:t> is run inside the function </a:t>
            </a:r>
            <a:r>
              <a:rPr lang="en-US" dirty="0" err="1">
                <a:solidFill>
                  <a:srgbClr val="FF0000"/>
                </a:solidFill>
              </a:rPr>
              <a:t>requeue_job</a:t>
            </a:r>
            <a:r>
              <a:rPr lang="en-US" dirty="0">
                <a:solidFill>
                  <a:schemeClr val="bg2"/>
                </a:solidFill>
              </a:rPr>
              <a:t> upon receiving the USR1 signal. </a:t>
            </a:r>
          </a:p>
          <a:p>
            <a:pPr marL="76200"/>
            <a:endParaRPr lang="en-US" dirty="0">
              <a:solidFill>
                <a:srgbClr val="FF0000"/>
              </a:solidFill>
            </a:endParaRPr>
          </a:p>
          <a:p>
            <a:pPr marL="76200"/>
            <a:r>
              <a:rPr lang="en-US" dirty="0" err="1">
                <a:solidFill>
                  <a:srgbClr val="FF0000"/>
                </a:solidFill>
              </a:rPr>
              <a:t>max_timelimit</a:t>
            </a:r>
            <a:r>
              <a:rPr lang="en-US" dirty="0">
                <a:solidFill>
                  <a:srgbClr val="FF0000"/>
                </a:solidFill>
              </a:rPr>
              <a:t>=48:00:00</a:t>
            </a:r>
          </a:p>
          <a:p>
            <a:pPr marL="76200"/>
            <a:r>
              <a:rPr lang="en-US" dirty="0">
                <a:solidFill>
                  <a:schemeClr val="bg2"/>
                </a:solidFill>
              </a:rPr>
              <a:t>Use this to specify the max time for the requeued job. This can be any time less than or equal to the max time limit allowed by the batch system. It is used in the function </a:t>
            </a:r>
            <a:r>
              <a:rPr lang="en-US" dirty="0" err="1">
                <a:solidFill>
                  <a:srgbClr val="FF0000"/>
                </a:solidFill>
              </a:rPr>
              <a:t>requeue_job</a:t>
            </a:r>
            <a:r>
              <a:rPr lang="en-US" dirty="0">
                <a:solidFill>
                  <a:schemeClr val="bg2"/>
                </a:solidFill>
              </a:rPr>
              <a:t>.</a:t>
            </a:r>
          </a:p>
          <a:p>
            <a:pPr marL="76200"/>
            <a:endParaRPr lang="en-US" dirty="0">
              <a:solidFill>
                <a:srgbClr val="FF0000"/>
              </a:solidFill>
            </a:endParaRPr>
          </a:p>
          <a:p>
            <a:pPr marL="76200"/>
            <a:r>
              <a:rPr lang="en-US" dirty="0" err="1">
                <a:solidFill>
                  <a:srgbClr val="FF0000"/>
                </a:solidFill>
              </a:rPr>
              <a:t>ckpt_overhead</a:t>
            </a:r>
            <a:r>
              <a:rPr lang="en-US" dirty="0">
                <a:solidFill>
                  <a:srgbClr val="FF0000"/>
                </a:solidFill>
              </a:rPr>
              <a:t>=300 </a:t>
            </a:r>
          </a:p>
          <a:p>
            <a:pPr marL="76200"/>
            <a:r>
              <a:rPr lang="en-US" dirty="0">
                <a:solidFill>
                  <a:schemeClr val="bg2"/>
                </a:solidFill>
              </a:rPr>
              <a:t>Use this variable to specify the checkpoint overhead. This should match </a:t>
            </a:r>
          </a:p>
          <a:p>
            <a:pPr marL="76200"/>
            <a:r>
              <a:rPr lang="en-US" dirty="0">
                <a:solidFill>
                  <a:schemeClr val="bg2"/>
                </a:solidFill>
              </a:rPr>
              <a:t>the </a:t>
            </a:r>
            <a:r>
              <a:rPr lang="en-US" dirty="0" err="1">
                <a:solidFill>
                  <a:srgbClr val="FF0000"/>
                </a:solidFill>
              </a:rPr>
              <a:t>sig_time</a:t>
            </a:r>
            <a:r>
              <a:rPr lang="en-US" dirty="0">
                <a:solidFill>
                  <a:srgbClr val="FF0000"/>
                </a:solidFill>
              </a:rPr>
              <a:t> </a:t>
            </a:r>
            <a:r>
              <a:rPr lang="en-US" dirty="0">
                <a:solidFill>
                  <a:schemeClr val="bg2"/>
                </a:solidFill>
              </a:rPr>
              <a:t>in the “#SBATCH --signal:USR1@&lt;</a:t>
            </a:r>
            <a:r>
              <a:rPr lang="en-US" dirty="0" err="1">
                <a:solidFill>
                  <a:srgbClr val="FF0000"/>
                </a:solidFill>
              </a:rPr>
              <a:t>sig_time</a:t>
            </a:r>
            <a:r>
              <a:rPr lang="en-US" dirty="0">
                <a:solidFill>
                  <a:schemeClr val="bg2"/>
                </a:solidFill>
              </a:rPr>
              <a:t>&gt;” flag</a:t>
            </a:r>
          </a:p>
          <a:p>
            <a:pPr marL="76200"/>
            <a:endParaRPr lang="en-US" dirty="0">
              <a:solidFill>
                <a:schemeClr val="bg2"/>
              </a:solidFill>
            </a:endParaRPr>
          </a:p>
          <a:p>
            <a:pPr marL="76200"/>
            <a:r>
              <a:rPr lang="en-US" dirty="0">
                <a:solidFill>
                  <a:srgbClr val="FF0000"/>
                </a:solidFill>
              </a:rPr>
              <a:t>/global/common/</a:t>
            </a:r>
            <a:r>
              <a:rPr lang="en-US" dirty="0" err="1">
                <a:solidFill>
                  <a:srgbClr val="FF0000"/>
                </a:solidFill>
              </a:rPr>
              <a:t>cori</a:t>
            </a:r>
            <a:r>
              <a:rPr lang="en-US" dirty="0">
                <a:solidFill>
                  <a:srgbClr val="FF0000"/>
                </a:solidFill>
              </a:rPr>
              <a:t>/software/variable-time-job/</a:t>
            </a:r>
            <a:r>
              <a:rPr lang="en-US" dirty="0" err="1">
                <a:solidFill>
                  <a:srgbClr val="FF0000"/>
                </a:solidFill>
              </a:rPr>
              <a:t>setup.sh</a:t>
            </a:r>
            <a:endParaRPr lang="en-US" dirty="0">
              <a:solidFill>
                <a:srgbClr val="FF0000"/>
              </a:solidFill>
            </a:endParaRPr>
          </a:p>
          <a:p>
            <a:pPr marL="76200"/>
            <a:r>
              <a:rPr lang="en-US" dirty="0">
                <a:solidFill>
                  <a:schemeClr val="bg2"/>
                </a:solidFill>
              </a:rPr>
              <a:t>A few bash functions are defined in this setup script to automate the job </a:t>
            </a:r>
          </a:p>
          <a:p>
            <a:pPr marL="76200"/>
            <a:r>
              <a:rPr lang="en-US" dirty="0">
                <a:solidFill>
                  <a:schemeClr val="bg2"/>
                </a:solidFill>
              </a:rPr>
              <a:t>resubmissions, e.g., </a:t>
            </a:r>
            <a:r>
              <a:rPr lang="en-US" dirty="0" err="1">
                <a:solidFill>
                  <a:srgbClr val="FF0000"/>
                </a:solidFill>
              </a:rPr>
              <a:t>requeue_job</a:t>
            </a:r>
            <a:r>
              <a:rPr lang="en-US" dirty="0">
                <a:solidFill>
                  <a:srgbClr val="FF0000"/>
                </a:solidFill>
              </a:rPr>
              <a:t> </a:t>
            </a:r>
            <a:r>
              <a:rPr lang="en-US" dirty="0">
                <a:solidFill>
                  <a:schemeClr val="bg2"/>
                </a:solidFill>
              </a:rPr>
              <a:t> and </a:t>
            </a:r>
            <a:r>
              <a:rPr lang="en-US" dirty="0" err="1">
                <a:solidFill>
                  <a:srgbClr val="FF0000"/>
                </a:solidFill>
              </a:rPr>
              <a:t>func_trap</a:t>
            </a:r>
            <a:r>
              <a:rPr lang="en-US" dirty="0">
                <a:solidFill>
                  <a:srgbClr val="FF0000"/>
                </a:solidFill>
              </a:rPr>
              <a:t>.</a:t>
            </a:r>
            <a:endParaRPr lang="en-US" dirty="0">
              <a:solidFill>
                <a:schemeClr val="bg2"/>
              </a:solidFill>
            </a:endParaRPr>
          </a:p>
        </p:txBody>
      </p:sp>
      <p:sp>
        <p:nvSpPr>
          <p:cNvPr id="4" name="Rounded Rectangular Callout 3">
            <a:extLst>
              <a:ext uri="{FF2B5EF4-FFF2-40B4-BE49-F238E27FC236}">
                <a16:creationId xmlns:a16="http://schemas.microsoft.com/office/drawing/2014/main" id="{0621F171-ABF0-2E4A-854B-8F0DFCF21062}"/>
              </a:ext>
            </a:extLst>
          </p:cNvPr>
          <p:cNvSpPr/>
          <p:nvPr/>
        </p:nvSpPr>
        <p:spPr>
          <a:xfrm>
            <a:off x="6195848" y="3363311"/>
            <a:ext cx="2948153" cy="1780190"/>
          </a:xfrm>
          <a:prstGeom prst="wedgeRoundRectCallout">
            <a:avLst>
              <a:gd name="adj1" fmla="val -60497"/>
              <a:gd name="adj2" fmla="val 44036"/>
              <a:gd name="adj3" fmla="val 16667"/>
            </a:avLst>
          </a:prstGeom>
          <a:solidFill>
            <a:schemeClr val="accent6">
              <a:lumMod val="20000"/>
              <a:lumOff val="8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76200" indent="0">
              <a:buNone/>
            </a:pPr>
            <a:endParaRPr lang="en-US" sz="600" dirty="0">
              <a:solidFill>
                <a:srgbClr val="3B55EF"/>
              </a:solidFill>
              <a:latin typeface="Arial" panose="020B0604020202020204" pitchFamily="34" charset="0"/>
              <a:cs typeface="Arial" panose="020B0604020202020204" pitchFamily="34" charset="0"/>
            </a:endParaRPr>
          </a:p>
          <a:p>
            <a:pPr marL="76200" indent="0">
              <a:buNone/>
            </a:pPr>
            <a:endParaRPr lang="en-US" sz="600" dirty="0">
              <a:solidFill>
                <a:srgbClr val="3B55EF"/>
              </a:solidFill>
              <a:latin typeface="Arial" panose="020B0604020202020204" pitchFamily="34" charset="0"/>
              <a:cs typeface="Arial" panose="020B0604020202020204" pitchFamily="34" charset="0"/>
            </a:endParaRPr>
          </a:p>
          <a:p>
            <a:pPr marL="76200" indent="0">
              <a:buNone/>
            </a:pPr>
            <a:r>
              <a:rPr lang="en-US" sz="800" dirty="0">
                <a:solidFill>
                  <a:srgbClr val="3B55EF"/>
                </a:solidFill>
                <a:latin typeface="Arial" panose="020B0604020202020204" pitchFamily="34" charset="0"/>
                <a:cs typeface="Arial" panose="020B0604020202020204" pitchFamily="34" charset="0"/>
              </a:rPr>
              <a:t># put any commands that need to run to continue the next job here </a:t>
            </a:r>
          </a:p>
          <a:p>
            <a:pPr marL="76200" indent="0">
              <a:buNone/>
            </a:pPr>
            <a:r>
              <a:rPr lang="en-US" sz="800" dirty="0" err="1">
                <a:solidFill>
                  <a:srgbClr val="FF0000"/>
                </a:solidFill>
                <a:latin typeface="Arial" panose="020B0604020202020204" pitchFamily="34" charset="0"/>
                <a:cs typeface="Arial" panose="020B0604020202020204" pitchFamily="34" charset="0"/>
              </a:rPr>
              <a:t>ckpt_vasp</a:t>
            </a:r>
            <a:r>
              <a:rPr lang="en-US" sz="800" dirty="0">
                <a:solidFill>
                  <a:srgbClr val="FF0000"/>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a:t>
            </a:r>
          </a:p>
          <a:p>
            <a:pPr marL="76200" indent="0">
              <a:buNone/>
            </a:pPr>
            <a:r>
              <a:rPr lang="en-US" sz="800" dirty="0">
                <a:solidFill>
                  <a:schemeClr val="tx1"/>
                </a:solidFill>
                <a:latin typeface="Arial" panose="020B0604020202020204" pitchFamily="34" charset="0"/>
                <a:cs typeface="Arial" panose="020B0604020202020204" pitchFamily="34" charset="0"/>
              </a:rPr>
              <a:t> …</a:t>
            </a:r>
          </a:p>
          <a:p>
            <a:pPr marL="76200" indent="0">
              <a:buNone/>
            </a:pPr>
            <a:r>
              <a:rPr lang="en-US" sz="800" dirty="0">
                <a:solidFill>
                  <a:schemeClr val="tx1"/>
                </a:solidFill>
                <a:latin typeface="Arial" panose="020B0604020202020204" pitchFamily="34" charset="0"/>
                <a:cs typeface="Arial" panose="020B0604020202020204" pitchFamily="34" charset="0"/>
              </a:rPr>
              <a:t>}</a:t>
            </a:r>
          </a:p>
          <a:p>
            <a:pPr marL="76200" indent="0">
              <a:buNone/>
            </a:pPr>
            <a:r>
              <a:rPr lang="en-US" sz="800" dirty="0">
                <a:solidFill>
                  <a:schemeClr val="tx1"/>
                </a:solidFill>
                <a:latin typeface="Arial" panose="020B0604020202020204" pitchFamily="34" charset="0"/>
                <a:cs typeface="Arial" panose="020B0604020202020204" pitchFamily="34" charset="0"/>
              </a:rPr>
              <a:t> </a:t>
            </a:r>
          </a:p>
          <a:p>
            <a:pPr marL="76200" indent="0">
              <a:buNone/>
            </a:pPr>
            <a:r>
              <a:rPr lang="en-US" sz="800" dirty="0" err="1">
                <a:solidFill>
                  <a:srgbClr val="FF0000"/>
                </a:solidFill>
                <a:latin typeface="Arial" panose="020B0604020202020204" pitchFamily="34" charset="0"/>
                <a:cs typeface="Arial" panose="020B0604020202020204" pitchFamily="34" charset="0"/>
              </a:rPr>
              <a:t>ckpt_command</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ckpt_vasp</a:t>
            </a:r>
            <a:endParaRPr lang="en-US" sz="800" dirty="0">
              <a:solidFill>
                <a:srgbClr val="FF0000"/>
              </a:solidFill>
              <a:latin typeface="Arial" panose="020B0604020202020204" pitchFamily="34" charset="0"/>
              <a:cs typeface="Arial" panose="020B0604020202020204" pitchFamily="34" charset="0"/>
            </a:endParaRPr>
          </a:p>
          <a:p>
            <a:pPr marL="76200" indent="0">
              <a:buNone/>
            </a:pPr>
            <a:r>
              <a:rPr lang="en-US" sz="800" dirty="0" err="1">
                <a:solidFill>
                  <a:srgbClr val="FF0000"/>
                </a:solidFill>
                <a:latin typeface="Arial" panose="020B0604020202020204" pitchFamily="34" charset="0"/>
                <a:cs typeface="Arial" panose="020B0604020202020204" pitchFamily="34" charset="0"/>
              </a:rPr>
              <a:t>max_timelimit</a:t>
            </a:r>
            <a:r>
              <a:rPr lang="en-US" sz="800" dirty="0">
                <a:solidFill>
                  <a:srgbClr val="FF0000"/>
                </a:solidFill>
                <a:latin typeface="Arial" panose="020B0604020202020204" pitchFamily="34" charset="0"/>
                <a:cs typeface="Arial" panose="020B0604020202020204" pitchFamily="34" charset="0"/>
              </a:rPr>
              <a:t>=48:00:00</a:t>
            </a:r>
          </a:p>
          <a:p>
            <a:pPr marL="76200" indent="0">
              <a:buNone/>
            </a:pPr>
            <a:r>
              <a:rPr lang="en-US" sz="800" dirty="0" err="1">
                <a:solidFill>
                  <a:srgbClr val="FF0000"/>
                </a:solidFill>
                <a:latin typeface="Arial" panose="020B0604020202020204" pitchFamily="34" charset="0"/>
                <a:cs typeface="Arial" panose="020B0604020202020204" pitchFamily="34" charset="0"/>
              </a:rPr>
              <a:t>ckpt_overhead</a:t>
            </a:r>
            <a:r>
              <a:rPr lang="en-US" sz="800" dirty="0">
                <a:solidFill>
                  <a:srgbClr val="FF0000"/>
                </a:solidFill>
                <a:latin typeface="Arial" panose="020B0604020202020204" pitchFamily="34" charset="0"/>
                <a:cs typeface="Arial" panose="020B0604020202020204" pitchFamily="34" charset="0"/>
              </a:rPr>
              <a:t>=300</a:t>
            </a:r>
          </a:p>
          <a:p>
            <a:pPr marL="76200" indent="0">
              <a:buNone/>
            </a:pPr>
            <a:r>
              <a:rPr lang="en-US" sz="800" dirty="0">
                <a:latin typeface="Arial" panose="020B0604020202020204" pitchFamily="34" charset="0"/>
                <a:cs typeface="Arial" panose="020B0604020202020204" pitchFamily="34" charset="0"/>
              </a:rPr>
              <a:t> </a:t>
            </a:r>
          </a:p>
          <a:p>
            <a:pPr marL="76200" indent="0">
              <a:buNone/>
            </a:pPr>
            <a:r>
              <a:rPr lang="en-US" sz="800" dirty="0">
                <a:solidFill>
                  <a:srgbClr val="3B55EF"/>
                </a:solidFill>
                <a:latin typeface="Arial" panose="020B0604020202020204" pitchFamily="34" charset="0"/>
                <a:cs typeface="Arial" panose="020B0604020202020204" pitchFamily="34" charset="0"/>
              </a:rPr>
              <a:t># </a:t>
            </a:r>
            <a:r>
              <a:rPr lang="en-US" sz="800" dirty="0" err="1">
                <a:solidFill>
                  <a:srgbClr val="3B55EF"/>
                </a:solidFill>
                <a:latin typeface="Arial" panose="020B0604020202020204" pitchFamily="34" charset="0"/>
                <a:cs typeface="Arial" panose="020B0604020202020204" pitchFamily="34" charset="0"/>
              </a:rPr>
              <a:t>requeueing</a:t>
            </a:r>
            <a:r>
              <a:rPr lang="en-US" sz="800" dirty="0">
                <a:solidFill>
                  <a:srgbClr val="3B55EF"/>
                </a:solidFill>
                <a:latin typeface="Arial" panose="020B0604020202020204" pitchFamily="34" charset="0"/>
                <a:cs typeface="Arial" panose="020B0604020202020204" pitchFamily="34" charset="0"/>
              </a:rPr>
              <a:t> the job if remaining time &gt;0</a:t>
            </a:r>
          </a:p>
          <a:p>
            <a:pPr marL="76200" indent="0">
              <a:buNone/>
            </a:pPr>
            <a:r>
              <a:rPr lang="en-US" sz="800" dirty="0">
                <a:solidFill>
                  <a:srgbClr val="FF0000"/>
                </a:solidFill>
                <a:latin typeface="Arial" panose="020B0604020202020204" pitchFamily="34" charset="0"/>
                <a:cs typeface="Arial" panose="020B0604020202020204" pitchFamily="34" charset="0"/>
              </a:rPr>
              <a:t>. /global/common/</a:t>
            </a:r>
            <a:r>
              <a:rPr lang="en-US" sz="800" dirty="0" err="1">
                <a:solidFill>
                  <a:srgbClr val="FF0000"/>
                </a:solidFill>
                <a:latin typeface="Arial" panose="020B0604020202020204" pitchFamily="34" charset="0"/>
                <a:cs typeface="Arial" panose="020B0604020202020204" pitchFamily="34" charset="0"/>
              </a:rPr>
              <a:t>cori</a:t>
            </a:r>
            <a:r>
              <a:rPr lang="en-US" sz="800" dirty="0">
                <a:solidFill>
                  <a:srgbClr val="FF0000"/>
                </a:solidFill>
                <a:latin typeface="Arial" panose="020B0604020202020204" pitchFamily="34" charset="0"/>
                <a:cs typeface="Arial" panose="020B0604020202020204" pitchFamily="34" charset="0"/>
              </a:rPr>
              <a:t>/software/variable-time-job/</a:t>
            </a:r>
            <a:r>
              <a:rPr lang="en-US" sz="800" dirty="0" err="1">
                <a:solidFill>
                  <a:srgbClr val="FF0000"/>
                </a:solidFill>
                <a:latin typeface="Arial" panose="020B0604020202020204" pitchFamily="34" charset="0"/>
                <a:cs typeface="Arial" panose="020B0604020202020204" pitchFamily="34" charset="0"/>
              </a:rPr>
              <a:t>setup.sh</a:t>
            </a:r>
            <a:endParaRPr lang="en-US" sz="800" dirty="0">
              <a:solidFill>
                <a:srgbClr val="FF0000"/>
              </a:solidFill>
              <a:latin typeface="Arial" panose="020B0604020202020204" pitchFamily="34" charset="0"/>
              <a:cs typeface="Arial" panose="020B0604020202020204" pitchFamily="34" charset="0"/>
            </a:endParaRPr>
          </a:p>
          <a:p>
            <a:pPr marL="76200" indent="0">
              <a:buNone/>
            </a:pPr>
            <a:r>
              <a:rPr lang="en-US" sz="800" dirty="0" err="1">
                <a:solidFill>
                  <a:srgbClr val="FF0000"/>
                </a:solidFill>
                <a:latin typeface="Arial" panose="020B0604020202020204" pitchFamily="34" charset="0"/>
                <a:cs typeface="Arial" panose="020B0604020202020204" pitchFamily="34" charset="0"/>
              </a:rPr>
              <a:t>requeue_job</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func_trap</a:t>
            </a:r>
            <a:r>
              <a:rPr lang="en-US" sz="800" dirty="0">
                <a:solidFill>
                  <a:srgbClr val="FF0000"/>
                </a:solidFill>
                <a:latin typeface="Arial" panose="020B0604020202020204" pitchFamily="34" charset="0"/>
                <a:cs typeface="Arial" panose="020B0604020202020204" pitchFamily="34" charset="0"/>
              </a:rPr>
              <a:t> USR1</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530307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EE1A-CB0C-6F4D-827F-AF9746B3516F}"/>
              </a:ext>
            </a:extLst>
          </p:cNvPr>
          <p:cNvSpPr>
            <a:spLocks noGrp="1"/>
          </p:cNvSpPr>
          <p:nvPr>
            <p:ph type="title"/>
          </p:nvPr>
        </p:nvSpPr>
        <p:spPr/>
        <p:txBody>
          <a:bodyPr/>
          <a:lstStyle/>
          <a:p>
            <a:r>
              <a:rPr lang="en-US" dirty="0"/>
              <a:t>Automatic resubmissions of VASP flex jobs (cont.)</a:t>
            </a:r>
          </a:p>
        </p:txBody>
      </p:sp>
      <p:sp>
        <p:nvSpPr>
          <p:cNvPr id="3" name="TextBox 2">
            <a:extLst>
              <a:ext uri="{FF2B5EF4-FFF2-40B4-BE49-F238E27FC236}">
                <a16:creationId xmlns:a16="http://schemas.microsoft.com/office/drawing/2014/main" id="{15FBC7FB-B8A8-F649-BF13-753917A9C5B1}"/>
              </a:ext>
            </a:extLst>
          </p:cNvPr>
          <p:cNvSpPr txBox="1"/>
          <p:nvPr/>
        </p:nvSpPr>
        <p:spPr>
          <a:xfrm>
            <a:off x="299545" y="930165"/>
            <a:ext cx="7755649" cy="3323987"/>
          </a:xfrm>
          <a:prstGeom prst="rect">
            <a:avLst/>
          </a:prstGeom>
          <a:noFill/>
        </p:spPr>
        <p:txBody>
          <a:bodyPr wrap="none" rtlCol="0">
            <a:spAutoFit/>
          </a:bodyPr>
          <a:lstStyle/>
          <a:p>
            <a:r>
              <a:rPr lang="en-US" dirty="0" err="1">
                <a:solidFill>
                  <a:srgbClr val="FF0000"/>
                </a:solidFill>
              </a:rPr>
              <a:t>requeue_job</a:t>
            </a:r>
            <a:r>
              <a:rPr lang="en-US" dirty="0">
                <a:solidFill>
                  <a:srgbClr val="FF0000"/>
                </a:solidFill>
              </a:rPr>
              <a:t> </a:t>
            </a:r>
          </a:p>
          <a:p>
            <a:r>
              <a:rPr lang="en-US" dirty="0"/>
              <a:t>This function traps the user defined signal (e.g., USR1). Upon receiving the signal, it executes a</a:t>
            </a:r>
          </a:p>
          <a:p>
            <a:r>
              <a:rPr lang="en-US" dirty="0"/>
              <a:t>function (e.g., </a:t>
            </a:r>
            <a:r>
              <a:rPr lang="en-US" dirty="0" err="1">
                <a:solidFill>
                  <a:srgbClr val="FF0000"/>
                </a:solidFill>
              </a:rPr>
              <a:t>func_trap</a:t>
            </a:r>
            <a:r>
              <a:rPr lang="en-US" dirty="0">
                <a:solidFill>
                  <a:srgbClr val="FF0000"/>
                </a:solidFill>
              </a:rPr>
              <a:t> </a:t>
            </a:r>
            <a:r>
              <a:rPr lang="en-US" dirty="0"/>
              <a:t>below) provided on the command line. </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err="1">
                <a:solidFill>
                  <a:srgbClr val="FF0000"/>
                </a:solidFill>
              </a:rPr>
              <a:t>func_trap</a:t>
            </a:r>
            <a:r>
              <a:rPr lang="en-US" dirty="0">
                <a:solidFill>
                  <a:srgbClr val="FF0000"/>
                </a:solidFill>
              </a:rPr>
              <a:t> </a:t>
            </a:r>
          </a:p>
          <a:p>
            <a:r>
              <a:rPr lang="en-US" dirty="0">
                <a:solidFill>
                  <a:schemeClr val="tx1"/>
                </a:solidFill>
              </a:rPr>
              <a:t>This function contains the list of commands to be executed to initiate the </a:t>
            </a:r>
          </a:p>
          <a:p>
            <a:r>
              <a:rPr lang="en-US" dirty="0">
                <a:solidFill>
                  <a:schemeClr val="tx1"/>
                </a:solidFill>
              </a:rPr>
              <a:t>checkpointing, prepare inputs for the next job, requeue the job, </a:t>
            </a:r>
          </a:p>
          <a:p>
            <a:r>
              <a:rPr lang="en-US" dirty="0">
                <a:solidFill>
                  <a:schemeClr val="tx1"/>
                </a:solidFill>
              </a:rPr>
              <a:t>and update the remaining </a:t>
            </a:r>
            <a:r>
              <a:rPr lang="en-US" dirty="0" err="1">
                <a:solidFill>
                  <a:schemeClr val="tx1"/>
                </a:solidFill>
              </a:rPr>
              <a:t>walltime</a:t>
            </a:r>
            <a:r>
              <a:rPr lang="en-US" dirty="0">
                <a:solidFill>
                  <a:schemeClr val="tx1"/>
                </a:solidFill>
              </a:rPr>
              <a:t>. </a:t>
            </a:r>
          </a:p>
          <a:p>
            <a:endParaRPr lang="en-US" dirty="0"/>
          </a:p>
        </p:txBody>
      </p:sp>
      <p:sp>
        <p:nvSpPr>
          <p:cNvPr id="4" name="Rectangle 3">
            <a:extLst>
              <a:ext uri="{FF2B5EF4-FFF2-40B4-BE49-F238E27FC236}">
                <a16:creationId xmlns:a16="http://schemas.microsoft.com/office/drawing/2014/main" id="{54440107-7C7E-8746-ADEA-0D06D7FF69C8}"/>
              </a:ext>
            </a:extLst>
          </p:cNvPr>
          <p:cNvSpPr/>
          <p:nvPr/>
        </p:nvSpPr>
        <p:spPr>
          <a:xfrm>
            <a:off x="354288" y="4000237"/>
            <a:ext cx="4967519" cy="861774"/>
          </a:xfrm>
          <a:prstGeom prst="rect">
            <a:avLst/>
          </a:prstGeom>
          <a:solidFill>
            <a:srgbClr val="D9E7F5"/>
          </a:solidFill>
          <a:ln w="3175">
            <a:solidFill>
              <a:srgbClr val="FF0000"/>
            </a:solidFill>
          </a:ln>
        </p:spPr>
        <p:txBody>
          <a:bodyPr wrap="square">
            <a:spAutoFit/>
          </a:bodyPr>
          <a:lstStyle/>
          <a:p>
            <a:r>
              <a:rPr lang="en-US" sz="1000" dirty="0" err="1"/>
              <a:t>func_trap</a:t>
            </a:r>
            <a:r>
              <a:rPr lang="en-US" sz="1000" dirty="0"/>
              <a:t>() {</a:t>
            </a:r>
          </a:p>
          <a:p>
            <a:r>
              <a:rPr lang="en-US" sz="1000" dirty="0"/>
              <a:t>    $</a:t>
            </a:r>
            <a:r>
              <a:rPr lang="en-US" sz="1000" dirty="0" err="1"/>
              <a:t>ckpt_command</a:t>
            </a:r>
            <a:endParaRPr lang="en-US" sz="1000" dirty="0"/>
          </a:p>
          <a:p>
            <a:r>
              <a:rPr lang="en-US" sz="1000" dirty="0"/>
              <a:t>    </a:t>
            </a:r>
            <a:r>
              <a:rPr lang="en-US" sz="1000" dirty="0" err="1"/>
              <a:t>scontrol</a:t>
            </a:r>
            <a:r>
              <a:rPr lang="en-US" sz="1000" dirty="0"/>
              <a:t> requeue ${SLURM_JOB_ID}</a:t>
            </a:r>
          </a:p>
          <a:p>
            <a:r>
              <a:rPr lang="en-US" sz="1000" dirty="0"/>
              <a:t>    </a:t>
            </a:r>
            <a:r>
              <a:rPr lang="en-US" sz="1000" dirty="0" err="1"/>
              <a:t>scontrol</a:t>
            </a:r>
            <a:r>
              <a:rPr lang="en-US" sz="1000" dirty="0"/>
              <a:t> update </a:t>
            </a:r>
            <a:r>
              <a:rPr lang="en-US" sz="1000" dirty="0" err="1"/>
              <a:t>JobId</a:t>
            </a:r>
            <a:r>
              <a:rPr lang="en-US" sz="1000" dirty="0"/>
              <a:t>=${SLURM_JOB_ID} </a:t>
            </a:r>
            <a:r>
              <a:rPr lang="en-US" sz="1000" dirty="0" err="1"/>
              <a:t>TimeLimit</a:t>
            </a:r>
            <a:r>
              <a:rPr lang="en-US" sz="1000" dirty="0"/>
              <a:t>=${</a:t>
            </a:r>
            <a:r>
              <a:rPr lang="en-US" sz="1000" dirty="0" err="1"/>
              <a:t>requestTime</a:t>
            </a:r>
            <a:r>
              <a:rPr lang="en-US" sz="1000" dirty="0"/>
              <a:t>}</a:t>
            </a:r>
          </a:p>
          <a:p>
            <a:r>
              <a:rPr lang="en-US" sz="1000" dirty="0"/>
              <a:t>}</a:t>
            </a:r>
          </a:p>
        </p:txBody>
      </p:sp>
      <p:sp>
        <p:nvSpPr>
          <p:cNvPr id="6" name="Rectangle 5">
            <a:extLst>
              <a:ext uri="{FF2B5EF4-FFF2-40B4-BE49-F238E27FC236}">
                <a16:creationId xmlns:a16="http://schemas.microsoft.com/office/drawing/2014/main" id="{9F1D284B-EB3E-1148-8D53-19479DFD91BD}"/>
              </a:ext>
            </a:extLst>
          </p:cNvPr>
          <p:cNvSpPr/>
          <p:nvPr/>
        </p:nvSpPr>
        <p:spPr>
          <a:xfrm>
            <a:off x="437748" y="1714995"/>
            <a:ext cx="4800600" cy="1323439"/>
          </a:xfrm>
          <a:prstGeom prst="rect">
            <a:avLst/>
          </a:prstGeom>
          <a:solidFill>
            <a:srgbClr val="D9E7F5"/>
          </a:solidFill>
          <a:ln w="3175">
            <a:solidFill>
              <a:srgbClr val="FF0000"/>
            </a:solidFill>
          </a:ln>
        </p:spPr>
        <p:txBody>
          <a:bodyPr wrap="square">
            <a:spAutoFit/>
          </a:bodyPr>
          <a:lstStyle/>
          <a:p>
            <a:r>
              <a:rPr lang="en-US" sz="1000" dirty="0" err="1"/>
              <a:t>requeue_job</a:t>
            </a:r>
            <a:r>
              <a:rPr lang="en-US" sz="1000" dirty="0"/>
              <a:t>() {</a:t>
            </a:r>
          </a:p>
          <a:p>
            <a:r>
              <a:rPr lang="en-US" sz="1000" dirty="0"/>
              <a:t>    </a:t>
            </a:r>
            <a:r>
              <a:rPr lang="en-US" sz="1000" dirty="0" err="1"/>
              <a:t>parse_job</a:t>
            </a:r>
            <a:r>
              <a:rPr lang="en-US" sz="1000" dirty="0"/>
              <a:t>    # to calculate the remaining </a:t>
            </a:r>
            <a:r>
              <a:rPr lang="en-US" sz="1000" dirty="0" err="1"/>
              <a:t>walltime</a:t>
            </a:r>
            <a:endParaRPr lang="en-US" sz="1000" dirty="0"/>
          </a:p>
          <a:p>
            <a:r>
              <a:rPr lang="en-US" sz="1000" dirty="0"/>
              <a:t>    if [ -n $</a:t>
            </a:r>
            <a:r>
              <a:rPr lang="en-US" sz="1000" dirty="0" err="1"/>
              <a:t>remainingTimeSec</a:t>
            </a:r>
            <a:r>
              <a:rPr lang="en-US" sz="1000" dirty="0"/>
              <a:t> ] &amp;&amp; [ $</a:t>
            </a:r>
            <a:r>
              <a:rPr lang="en-US" sz="1000" dirty="0" err="1"/>
              <a:t>remainingTimeSec</a:t>
            </a:r>
            <a:r>
              <a:rPr lang="en-US" sz="1000" dirty="0"/>
              <a:t> -</a:t>
            </a:r>
            <a:r>
              <a:rPr lang="en-US" sz="1000" dirty="0" err="1"/>
              <a:t>gt</a:t>
            </a:r>
            <a:r>
              <a:rPr lang="en-US" sz="1000" dirty="0"/>
              <a:t> 0 ]; then</a:t>
            </a:r>
          </a:p>
          <a:p>
            <a:r>
              <a:rPr lang="en-US" sz="1000" dirty="0"/>
              <a:t>       commands=$1</a:t>
            </a:r>
          </a:p>
          <a:p>
            <a:r>
              <a:rPr lang="en-US" sz="1000" dirty="0"/>
              <a:t>       signal=$2</a:t>
            </a:r>
          </a:p>
          <a:p>
            <a:r>
              <a:rPr lang="en-US" sz="1000" dirty="0"/>
              <a:t>       trap $commands $signal</a:t>
            </a:r>
          </a:p>
          <a:p>
            <a:r>
              <a:rPr lang="en-US" sz="1000" dirty="0"/>
              <a:t>    fi</a:t>
            </a:r>
          </a:p>
          <a:p>
            <a:r>
              <a:rPr lang="en-US" sz="1000" dirty="0"/>
              <a:t>}</a:t>
            </a:r>
          </a:p>
        </p:txBody>
      </p:sp>
      <p:sp>
        <p:nvSpPr>
          <p:cNvPr id="7" name="Rounded Rectangular Callout 6">
            <a:extLst>
              <a:ext uri="{FF2B5EF4-FFF2-40B4-BE49-F238E27FC236}">
                <a16:creationId xmlns:a16="http://schemas.microsoft.com/office/drawing/2014/main" id="{B4FD8ACB-6E75-6F4D-81B1-C5C488A3C088}"/>
              </a:ext>
            </a:extLst>
          </p:cNvPr>
          <p:cNvSpPr/>
          <p:nvPr/>
        </p:nvSpPr>
        <p:spPr>
          <a:xfrm>
            <a:off x="6195848" y="3363311"/>
            <a:ext cx="2948153" cy="1780190"/>
          </a:xfrm>
          <a:prstGeom prst="wedgeRoundRectCallout">
            <a:avLst>
              <a:gd name="adj1" fmla="val -60497"/>
              <a:gd name="adj2" fmla="val 44036"/>
              <a:gd name="adj3" fmla="val 16667"/>
            </a:avLst>
          </a:prstGeom>
          <a:solidFill>
            <a:schemeClr val="accent6">
              <a:lumMod val="20000"/>
              <a:lumOff val="8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76200" indent="0">
              <a:buNone/>
            </a:pPr>
            <a:endParaRPr lang="en-US" sz="600" dirty="0">
              <a:solidFill>
                <a:srgbClr val="3B55EF"/>
              </a:solidFill>
              <a:latin typeface="Arial" panose="020B0604020202020204" pitchFamily="34" charset="0"/>
              <a:cs typeface="Arial" panose="020B0604020202020204" pitchFamily="34" charset="0"/>
            </a:endParaRPr>
          </a:p>
          <a:p>
            <a:pPr marL="76200" indent="0">
              <a:buNone/>
            </a:pPr>
            <a:endParaRPr lang="en-US" sz="600" dirty="0">
              <a:solidFill>
                <a:srgbClr val="3B55EF"/>
              </a:solidFill>
              <a:latin typeface="Arial" panose="020B0604020202020204" pitchFamily="34" charset="0"/>
              <a:cs typeface="Arial" panose="020B0604020202020204" pitchFamily="34" charset="0"/>
            </a:endParaRPr>
          </a:p>
          <a:p>
            <a:pPr marL="76200" indent="0">
              <a:buNone/>
            </a:pPr>
            <a:r>
              <a:rPr lang="en-US" sz="800" dirty="0">
                <a:solidFill>
                  <a:srgbClr val="3B55EF"/>
                </a:solidFill>
                <a:latin typeface="Arial" panose="020B0604020202020204" pitchFamily="34" charset="0"/>
                <a:cs typeface="Arial" panose="020B0604020202020204" pitchFamily="34" charset="0"/>
              </a:rPr>
              <a:t># put any commands that need to run to continue the next job here </a:t>
            </a:r>
          </a:p>
          <a:p>
            <a:pPr marL="76200" indent="0">
              <a:buNone/>
            </a:pPr>
            <a:r>
              <a:rPr lang="en-US" sz="800" dirty="0" err="1">
                <a:solidFill>
                  <a:srgbClr val="FF0000"/>
                </a:solidFill>
                <a:latin typeface="Arial" panose="020B0604020202020204" pitchFamily="34" charset="0"/>
                <a:cs typeface="Arial" panose="020B0604020202020204" pitchFamily="34" charset="0"/>
              </a:rPr>
              <a:t>ckpt_vasp</a:t>
            </a:r>
            <a:r>
              <a:rPr lang="en-US" sz="800" dirty="0">
                <a:solidFill>
                  <a:srgbClr val="FF0000"/>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a:t>
            </a:r>
          </a:p>
          <a:p>
            <a:pPr marL="76200" indent="0">
              <a:buNone/>
            </a:pPr>
            <a:r>
              <a:rPr lang="en-US" sz="800" dirty="0">
                <a:solidFill>
                  <a:schemeClr val="tx1"/>
                </a:solidFill>
                <a:latin typeface="Arial" panose="020B0604020202020204" pitchFamily="34" charset="0"/>
                <a:cs typeface="Arial" panose="020B0604020202020204" pitchFamily="34" charset="0"/>
              </a:rPr>
              <a:t> …</a:t>
            </a:r>
          </a:p>
          <a:p>
            <a:pPr marL="76200" indent="0">
              <a:buNone/>
            </a:pPr>
            <a:r>
              <a:rPr lang="en-US" sz="800" dirty="0">
                <a:solidFill>
                  <a:schemeClr val="tx1"/>
                </a:solidFill>
                <a:latin typeface="Arial" panose="020B0604020202020204" pitchFamily="34" charset="0"/>
                <a:cs typeface="Arial" panose="020B0604020202020204" pitchFamily="34" charset="0"/>
              </a:rPr>
              <a:t>}</a:t>
            </a:r>
          </a:p>
          <a:p>
            <a:pPr marL="76200" indent="0">
              <a:buNone/>
            </a:pPr>
            <a:r>
              <a:rPr lang="en-US" sz="800" dirty="0">
                <a:solidFill>
                  <a:schemeClr val="tx1"/>
                </a:solidFill>
                <a:latin typeface="Arial" panose="020B0604020202020204" pitchFamily="34" charset="0"/>
                <a:cs typeface="Arial" panose="020B0604020202020204" pitchFamily="34" charset="0"/>
              </a:rPr>
              <a:t> </a:t>
            </a:r>
          </a:p>
          <a:p>
            <a:pPr marL="76200" indent="0">
              <a:buNone/>
            </a:pPr>
            <a:r>
              <a:rPr lang="en-US" sz="800" dirty="0" err="1">
                <a:solidFill>
                  <a:srgbClr val="FF0000"/>
                </a:solidFill>
                <a:latin typeface="Arial" panose="020B0604020202020204" pitchFamily="34" charset="0"/>
                <a:cs typeface="Arial" panose="020B0604020202020204" pitchFamily="34" charset="0"/>
              </a:rPr>
              <a:t>ckpt_command</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ckpt_vasp</a:t>
            </a:r>
            <a:endParaRPr lang="en-US" sz="800" dirty="0">
              <a:solidFill>
                <a:srgbClr val="FF0000"/>
              </a:solidFill>
              <a:latin typeface="Arial" panose="020B0604020202020204" pitchFamily="34" charset="0"/>
              <a:cs typeface="Arial" panose="020B0604020202020204" pitchFamily="34" charset="0"/>
            </a:endParaRPr>
          </a:p>
          <a:p>
            <a:pPr marL="76200" indent="0">
              <a:buNone/>
            </a:pPr>
            <a:r>
              <a:rPr lang="en-US" sz="800" dirty="0" err="1">
                <a:solidFill>
                  <a:srgbClr val="FF0000"/>
                </a:solidFill>
                <a:latin typeface="Arial" panose="020B0604020202020204" pitchFamily="34" charset="0"/>
                <a:cs typeface="Arial" panose="020B0604020202020204" pitchFamily="34" charset="0"/>
              </a:rPr>
              <a:t>max_timelimit</a:t>
            </a:r>
            <a:r>
              <a:rPr lang="en-US" sz="800" dirty="0">
                <a:solidFill>
                  <a:srgbClr val="FF0000"/>
                </a:solidFill>
                <a:latin typeface="Arial" panose="020B0604020202020204" pitchFamily="34" charset="0"/>
                <a:cs typeface="Arial" panose="020B0604020202020204" pitchFamily="34" charset="0"/>
              </a:rPr>
              <a:t>=48:00:00</a:t>
            </a:r>
          </a:p>
          <a:p>
            <a:pPr marL="76200" indent="0">
              <a:buNone/>
            </a:pPr>
            <a:r>
              <a:rPr lang="en-US" sz="800" dirty="0" err="1">
                <a:solidFill>
                  <a:srgbClr val="FF0000"/>
                </a:solidFill>
                <a:latin typeface="Arial" panose="020B0604020202020204" pitchFamily="34" charset="0"/>
                <a:cs typeface="Arial" panose="020B0604020202020204" pitchFamily="34" charset="0"/>
              </a:rPr>
              <a:t>ckpt_overhead</a:t>
            </a:r>
            <a:r>
              <a:rPr lang="en-US" sz="800" dirty="0">
                <a:solidFill>
                  <a:srgbClr val="FF0000"/>
                </a:solidFill>
                <a:latin typeface="Arial" panose="020B0604020202020204" pitchFamily="34" charset="0"/>
                <a:cs typeface="Arial" panose="020B0604020202020204" pitchFamily="34" charset="0"/>
              </a:rPr>
              <a:t>=300</a:t>
            </a:r>
          </a:p>
          <a:p>
            <a:pPr marL="76200" indent="0">
              <a:buNone/>
            </a:pPr>
            <a:r>
              <a:rPr lang="en-US" sz="800" dirty="0">
                <a:latin typeface="Arial" panose="020B0604020202020204" pitchFamily="34" charset="0"/>
                <a:cs typeface="Arial" panose="020B0604020202020204" pitchFamily="34" charset="0"/>
              </a:rPr>
              <a:t> </a:t>
            </a:r>
          </a:p>
          <a:p>
            <a:pPr marL="76200" indent="0">
              <a:buNone/>
            </a:pPr>
            <a:r>
              <a:rPr lang="en-US" sz="800" dirty="0">
                <a:solidFill>
                  <a:srgbClr val="3B55EF"/>
                </a:solidFill>
                <a:latin typeface="Arial" panose="020B0604020202020204" pitchFamily="34" charset="0"/>
                <a:cs typeface="Arial" panose="020B0604020202020204" pitchFamily="34" charset="0"/>
              </a:rPr>
              <a:t># </a:t>
            </a:r>
            <a:r>
              <a:rPr lang="en-US" sz="800" dirty="0" err="1">
                <a:solidFill>
                  <a:srgbClr val="3B55EF"/>
                </a:solidFill>
                <a:latin typeface="Arial" panose="020B0604020202020204" pitchFamily="34" charset="0"/>
                <a:cs typeface="Arial" panose="020B0604020202020204" pitchFamily="34" charset="0"/>
              </a:rPr>
              <a:t>requeueing</a:t>
            </a:r>
            <a:r>
              <a:rPr lang="en-US" sz="800" dirty="0">
                <a:solidFill>
                  <a:srgbClr val="3B55EF"/>
                </a:solidFill>
                <a:latin typeface="Arial" panose="020B0604020202020204" pitchFamily="34" charset="0"/>
                <a:cs typeface="Arial" panose="020B0604020202020204" pitchFamily="34" charset="0"/>
              </a:rPr>
              <a:t> the job if remaining time &gt;0</a:t>
            </a:r>
          </a:p>
          <a:p>
            <a:pPr marL="76200" indent="0">
              <a:buNone/>
            </a:pPr>
            <a:r>
              <a:rPr lang="en-US" sz="800" dirty="0">
                <a:solidFill>
                  <a:srgbClr val="FF0000"/>
                </a:solidFill>
                <a:latin typeface="Arial" panose="020B0604020202020204" pitchFamily="34" charset="0"/>
                <a:cs typeface="Arial" panose="020B0604020202020204" pitchFamily="34" charset="0"/>
              </a:rPr>
              <a:t>. /global/common/</a:t>
            </a:r>
            <a:r>
              <a:rPr lang="en-US" sz="800" dirty="0" err="1">
                <a:solidFill>
                  <a:srgbClr val="FF0000"/>
                </a:solidFill>
                <a:latin typeface="Arial" panose="020B0604020202020204" pitchFamily="34" charset="0"/>
                <a:cs typeface="Arial" panose="020B0604020202020204" pitchFamily="34" charset="0"/>
              </a:rPr>
              <a:t>cori</a:t>
            </a:r>
            <a:r>
              <a:rPr lang="en-US" sz="800" dirty="0">
                <a:solidFill>
                  <a:srgbClr val="FF0000"/>
                </a:solidFill>
                <a:latin typeface="Arial" panose="020B0604020202020204" pitchFamily="34" charset="0"/>
                <a:cs typeface="Arial" panose="020B0604020202020204" pitchFamily="34" charset="0"/>
              </a:rPr>
              <a:t>/software/variable-time-job/</a:t>
            </a:r>
            <a:r>
              <a:rPr lang="en-US" sz="800" dirty="0" err="1">
                <a:solidFill>
                  <a:srgbClr val="FF0000"/>
                </a:solidFill>
                <a:latin typeface="Arial" panose="020B0604020202020204" pitchFamily="34" charset="0"/>
                <a:cs typeface="Arial" panose="020B0604020202020204" pitchFamily="34" charset="0"/>
              </a:rPr>
              <a:t>setup.sh</a:t>
            </a:r>
            <a:endParaRPr lang="en-US" sz="800" dirty="0">
              <a:solidFill>
                <a:srgbClr val="FF0000"/>
              </a:solidFill>
              <a:latin typeface="Arial" panose="020B0604020202020204" pitchFamily="34" charset="0"/>
              <a:cs typeface="Arial" panose="020B0604020202020204" pitchFamily="34" charset="0"/>
            </a:endParaRPr>
          </a:p>
          <a:p>
            <a:pPr marL="76200" indent="0">
              <a:buNone/>
            </a:pPr>
            <a:r>
              <a:rPr lang="en-US" sz="800" dirty="0" err="1">
                <a:solidFill>
                  <a:srgbClr val="FF0000"/>
                </a:solidFill>
                <a:latin typeface="Arial" panose="020B0604020202020204" pitchFamily="34" charset="0"/>
                <a:cs typeface="Arial" panose="020B0604020202020204" pitchFamily="34" charset="0"/>
              </a:rPr>
              <a:t>requeue_job</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func_trap</a:t>
            </a:r>
            <a:r>
              <a:rPr lang="en-US" sz="800" dirty="0">
                <a:solidFill>
                  <a:srgbClr val="FF0000"/>
                </a:solidFill>
                <a:latin typeface="Arial" panose="020B0604020202020204" pitchFamily="34" charset="0"/>
                <a:cs typeface="Arial" panose="020B0604020202020204" pitchFamily="34" charset="0"/>
              </a:rPr>
              <a:t> USR1</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91671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95CD-CE1C-1A40-877E-779FEAAEBC62}"/>
              </a:ext>
            </a:extLst>
          </p:cNvPr>
          <p:cNvSpPr>
            <a:spLocks noGrp="1"/>
          </p:cNvSpPr>
          <p:nvPr>
            <p:ph type="title"/>
          </p:nvPr>
        </p:nvSpPr>
        <p:spPr/>
        <p:txBody>
          <a:bodyPr/>
          <a:lstStyle/>
          <a:p>
            <a:r>
              <a:rPr lang="en-US" dirty="0"/>
              <a:t>How does the automatic resubmission work? </a:t>
            </a:r>
          </a:p>
        </p:txBody>
      </p:sp>
      <p:sp>
        <p:nvSpPr>
          <p:cNvPr id="3" name="Text Placeholder 2">
            <a:extLst>
              <a:ext uri="{FF2B5EF4-FFF2-40B4-BE49-F238E27FC236}">
                <a16:creationId xmlns:a16="http://schemas.microsoft.com/office/drawing/2014/main" id="{9D0FD19B-C9DD-C746-A2EF-E522311B3112}"/>
              </a:ext>
            </a:extLst>
          </p:cNvPr>
          <p:cNvSpPr>
            <a:spLocks noGrp="1"/>
          </p:cNvSpPr>
          <p:nvPr>
            <p:ph type="body" idx="1"/>
          </p:nvPr>
        </p:nvSpPr>
        <p:spPr/>
        <p:txBody>
          <a:bodyPr/>
          <a:lstStyle/>
          <a:p>
            <a:pPr>
              <a:buSzPct val="100000"/>
              <a:buFont typeface="+mj-lt"/>
              <a:buAutoNum type="arabicPeriod"/>
            </a:pPr>
            <a:r>
              <a:rPr lang="en-US" sz="1400" dirty="0"/>
              <a:t>User submits the above job script.</a:t>
            </a:r>
          </a:p>
          <a:p>
            <a:pPr>
              <a:buSzPct val="100000"/>
              <a:buFont typeface="+mj-lt"/>
              <a:buAutoNum type="arabicPeriod"/>
            </a:pPr>
            <a:r>
              <a:rPr lang="en-US" sz="1400" dirty="0"/>
              <a:t>The batch system looks for a backfill opportunity for the job. If it can allocate the requested number of nodes for this job for any duration (e.g., 6 hours) between the specified minimum time (2 hours) and the time limit (48 hours) before those nodes are used for other higher priority jobs, the job starts execution.</a:t>
            </a:r>
          </a:p>
          <a:p>
            <a:pPr>
              <a:buSzPct val="100000"/>
              <a:buFont typeface="+mj-lt"/>
              <a:buAutoNum type="arabicPeriod"/>
            </a:pPr>
            <a:r>
              <a:rPr lang="en-US" sz="1400" dirty="0"/>
              <a:t>The job runs until it receives a signal USR1 </a:t>
            </a:r>
            <a:r>
              <a:rPr lang="en-US" sz="1400" dirty="0">
                <a:solidFill>
                  <a:schemeClr val="bg2"/>
                </a:solidFill>
              </a:rPr>
              <a:t>(</a:t>
            </a:r>
            <a:r>
              <a:rPr lang="en-US" sz="1400" dirty="0">
                <a:solidFill>
                  <a:srgbClr val="FF0000"/>
                </a:solidFill>
              </a:rPr>
              <a:t>--signal=B:USR1@300</a:t>
            </a:r>
            <a:r>
              <a:rPr lang="en-US" sz="1400" dirty="0"/>
              <a:t>) 300 seconds before it hits the allocated time limit (6 hours).</a:t>
            </a:r>
          </a:p>
          <a:p>
            <a:pPr>
              <a:lnSpc>
                <a:spcPct val="100000"/>
              </a:lnSpc>
              <a:spcBef>
                <a:spcPts val="1000"/>
              </a:spcBef>
              <a:buSzPct val="100000"/>
              <a:buFont typeface="+mj-lt"/>
              <a:buAutoNum type="arabicPeriod"/>
            </a:pPr>
            <a:r>
              <a:rPr lang="en-US" sz="1400" dirty="0"/>
              <a:t>Upon receiving the signal, the </a:t>
            </a:r>
            <a:r>
              <a:rPr lang="en-US" sz="1400" dirty="0" err="1">
                <a:solidFill>
                  <a:srgbClr val="FF0000"/>
                </a:solidFill>
              </a:rPr>
              <a:t>func_trap</a:t>
            </a:r>
            <a:r>
              <a:rPr lang="en-US" sz="1400" dirty="0">
                <a:solidFill>
                  <a:srgbClr val="FF0000"/>
                </a:solidFill>
              </a:rPr>
              <a:t> </a:t>
            </a:r>
            <a:r>
              <a:rPr lang="en-US" sz="1400" dirty="0"/>
              <a:t>function gets executed, which in turn executes </a:t>
            </a:r>
          </a:p>
          <a:p>
            <a:pPr lvl="1">
              <a:lnSpc>
                <a:spcPct val="100000"/>
              </a:lnSpc>
              <a:spcBef>
                <a:spcPts val="1000"/>
              </a:spcBef>
              <a:buSzPct val="100000"/>
              <a:buFont typeface="+mj-lt"/>
              <a:buAutoNum type="alphaLcPeriod"/>
            </a:pPr>
            <a:r>
              <a:rPr lang="en-US" sz="1200" dirty="0" err="1">
                <a:solidFill>
                  <a:srgbClr val="FF0000"/>
                </a:solidFill>
              </a:rPr>
              <a:t>ckpt_vasp</a:t>
            </a:r>
            <a:r>
              <a:rPr lang="en-US" sz="1200" dirty="0"/>
              <a:t>, which creates the STOPCAR file, and wait for the VASP job to complete the current ionic steps, write WAVECAR file and quit. Then copy the </a:t>
            </a:r>
            <a:r>
              <a:rPr lang="en-US" sz="1200" dirty="0">
                <a:solidFill>
                  <a:schemeClr val="tx1"/>
                </a:solidFill>
                <a:latin typeface="Arial" panose="020B0604020202020204" pitchFamily="34" charset="0"/>
                <a:cs typeface="Arial" panose="020B0604020202020204" pitchFamily="34" charset="0"/>
              </a:rPr>
              <a:t>CONTCAR to POSCAR.</a:t>
            </a:r>
          </a:p>
          <a:p>
            <a:pPr lvl="1">
              <a:lnSpc>
                <a:spcPct val="100000"/>
              </a:lnSpc>
              <a:spcBef>
                <a:spcPts val="1000"/>
              </a:spcBef>
              <a:buSzPct val="100000"/>
              <a:buFont typeface="+mj-lt"/>
              <a:buAutoNum type="alphaLcPeriod"/>
            </a:pPr>
            <a:r>
              <a:rPr lang="en-US" sz="1200" dirty="0">
                <a:solidFill>
                  <a:schemeClr val="tx1"/>
                </a:solidFill>
                <a:latin typeface="Arial" panose="020B0604020202020204" pitchFamily="34" charset="0"/>
                <a:cs typeface="Arial" panose="020B0604020202020204" pitchFamily="34" charset="0"/>
              </a:rPr>
              <a:t>Requeues the job and then update the remailing </a:t>
            </a:r>
            <a:r>
              <a:rPr lang="en-US" sz="1200" dirty="0" err="1">
                <a:solidFill>
                  <a:schemeClr val="tx1"/>
                </a:solidFill>
                <a:latin typeface="Arial" panose="020B0604020202020204" pitchFamily="34" charset="0"/>
                <a:cs typeface="Arial" panose="020B0604020202020204" pitchFamily="34" charset="0"/>
              </a:rPr>
              <a:t>walltime</a:t>
            </a:r>
            <a:r>
              <a:rPr lang="en-US" sz="1200" dirty="0">
                <a:solidFill>
                  <a:schemeClr val="tx1"/>
                </a:solidFill>
                <a:latin typeface="Arial" panose="020B0604020202020204" pitchFamily="34" charset="0"/>
                <a:cs typeface="Arial" panose="020B0604020202020204" pitchFamily="34" charset="0"/>
              </a:rPr>
              <a:t> for requeued job. </a:t>
            </a:r>
          </a:p>
          <a:p>
            <a:pPr>
              <a:buSzPct val="100000"/>
              <a:buFont typeface="+mj-lt"/>
              <a:buAutoNum type="arabicPeriod"/>
            </a:pPr>
            <a:r>
              <a:rPr lang="en-US" sz="1400" dirty="0"/>
              <a:t>Steps 2-4 repeat until the job runs for the desired amount of time (48 hours) or the job completes.</a:t>
            </a:r>
          </a:p>
          <a:p>
            <a:pPr>
              <a:buSzPct val="100000"/>
              <a:buFont typeface="+mj-lt"/>
              <a:buAutoNum type="arabicPeriod"/>
            </a:pPr>
            <a:r>
              <a:rPr lang="en-US" sz="1400" dirty="0"/>
              <a:t>User check the results</a:t>
            </a:r>
          </a:p>
        </p:txBody>
      </p:sp>
      <p:sp>
        <p:nvSpPr>
          <p:cNvPr id="5" name="Rounded Rectangular Callout 4">
            <a:extLst>
              <a:ext uri="{FF2B5EF4-FFF2-40B4-BE49-F238E27FC236}">
                <a16:creationId xmlns:a16="http://schemas.microsoft.com/office/drawing/2014/main" id="{451E5E71-2EA2-1445-9B65-365B42B1E7C8}"/>
              </a:ext>
            </a:extLst>
          </p:cNvPr>
          <p:cNvSpPr/>
          <p:nvPr/>
        </p:nvSpPr>
        <p:spPr>
          <a:xfrm>
            <a:off x="6325936" y="4117474"/>
            <a:ext cx="2818063" cy="1026026"/>
          </a:xfrm>
          <a:prstGeom prst="wedgeRoundRectCallout">
            <a:avLst>
              <a:gd name="adj1" fmla="val -54113"/>
              <a:gd name="adj2" fmla="val 48186"/>
              <a:gd name="adj3" fmla="val 16667"/>
            </a:avLst>
          </a:prstGeom>
          <a:solidFill>
            <a:schemeClr val="accent6">
              <a:lumMod val="20000"/>
              <a:lumOff val="8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6200" indent="0">
              <a:buNone/>
            </a:pPr>
            <a:endParaRPr lang="en-US" sz="800" dirty="0">
              <a:solidFill>
                <a:srgbClr val="3B55EF"/>
              </a:solidFill>
              <a:latin typeface="Arial" panose="020B0604020202020204" pitchFamily="34" charset="0"/>
              <a:cs typeface="Arial" panose="020B0604020202020204" pitchFamily="34" charset="0"/>
            </a:endParaRPr>
          </a:p>
          <a:p>
            <a:pPr marL="76200" indent="0">
              <a:buNone/>
            </a:pPr>
            <a:endParaRPr lang="en-US" sz="800" dirty="0">
              <a:solidFill>
                <a:srgbClr val="3B55EF"/>
              </a:solidFill>
              <a:latin typeface="Arial" panose="020B0604020202020204" pitchFamily="34" charset="0"/>
              <a:cs typeface="Arial" panose="020B0604020202020204" pitchFamily="34" charset="0"/>
            </a:endParaRPr>
          </a:p>
          <a:p>
            <a:pPr marL="76200" indent="0">
              <a:buNone/>
            </a:pPr>
            <a:r>
              <a:rPr lang="en-US" sz="800" dirty="0" err="1">
                <a:solidFill>
                  <a:srgbClr val="FF0000"/>
                </a:solidFill>
                <a:latin typeface="Arial" panose="020B0604020202020204" pitchFamily="34" charset="0"/>
                <a:cs typeface="Arial" panose="020B0604020202020204" pitchFamily="34" charset="0"/>
              </a:rPr>
              <a:t>ckpt_vasp</a:t>
            </a:r>
            <a:r>
              <a:rPr lang="en-US" sz="800" dirty="0">
                <a:solidFill>
                  <a:srgbClr val="FF0000"/>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a:t>
            </a:r>
          </a:p>
          <a:p>
            <a:pPr marL="76200" indent="0">
              <a:buNone/>
            </a:pPr>
            <a:r>
              <a:rPr lang="en-US" sz="800" dirty="0">
                <a:solidFill>
                  <a:schemeClr val="tx1"/>
                </a:solidFill>
                <a:latin typeface="Arial" panose="020B0604020202020204" pitchFamily="34" charset="0"/>
                <a:cs typeface="Arial" panose="020B0604020202020204" pitchFamily="34" charset="0"/>
              </a:rPr>
              <a:t>    echo LSTOP = .TRUE. &gt; STOPCAR</a:t>
            </a:r>
          </a:p>
          <a:p>
            <a:pPr marL="76200" indent="0">
              <a:buNone/>
            </a:pPr>
            <a:endParaRPr lang="en-US" sz="400" dirty="0">
              <a:solidFill>
                <a:srgbClr val="3B55EF"/>
              </a:solidFill>
              <a:latin typeface="Arial" panose="020B0604020202020204" pitchFamily="34" charset="0"/>
              <a:cs typeface="Arial" panose="020B0604020202020204" pitchFamily="34" charset="0"/>
            </a:endParaRPr>
          </a:p>
          <a:p>
            <a:pPr marL="76200" indent="0">
              <a:buNone/>
            </a:pP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srun_pid</a:t>
            </a:r>
            <a:r>
              <a:rPr lang="en-US" sz="800" dirty="0">
                <a:solidFill>
                  <a:schemeClr val="tx1"/>
                </a:solidFill>
                <a:latin typeface="Arial" panose="020B0604020202020204" pitchFamily="34" charset="0"/>
                <a:cs typeface="Arial" panose="020B0604020202020204" pitchFamily="34" charset="0"/>
              </a:rPr>
              <a:t>=`</a:t>
            </a:r>
            <a:r>
              <a:rPr lang="en-US" sz="800" dirty="0" err="1">
                <a:solidFill>
                  <a:schemeClr val="tx1"/>
                </a:solidFill>
                <a:latin typeface="Arial" panose="020B0604020202020204" pitchFamily="34" charset="0"/>
                <a:cs typeface="Arial" panose="020B0604020202020204" pitchFamily="34" charset="0"/>
              </a:rPr>
              <a:t>ps</a:t>
            </a: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fle|grep</a:t>
            </a: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srun|head</a:t>
            </a:r>
            <a:r>
              <a:rPr lang="en-US" sz="800" dirty="0">
                <a:solidFill>
                  <a:schemeClr val="tx1"/>
                </a:solidFill>
                <a:latin typeface="Arial" panose="020B0604020202020204" pitchFamily="34" charset="0"/>
                <a:cs typeface="Arial" panose="020B0604020202020204" pitchFamily="34" charset="0"/>
              </a:rPr>
              <a:t> -1|awk '{print $4}’`</a:t>
            </a:r>
          </a:p>
          <a:p>
            <a:pPr marL="76200" indent="0">
              <a:buNone/>
            </a:pPr>
            <a:r>
              <a:rPr lang="en-US" sz="800" dirty="0">
                <a:solidFill>
                  <a:schemeClr val="tx1"/>
                </a:solidFill>
                <a:latin typeface="Arial" panose="020B0604020202020204" pitchFamily="34" charset="0"/>
                <a:cs typeface="Arial" panose="020B0604020202020204" pitchFamily="34" charset="0"/>
              </a:rPr>
              <a:t>    wait $</a:t>
            </a:r>
            <a:r>
              <a:rPr lang="en-US" sz="800" dirty="0" err="1">
                <a:solidFill>
                  <a:schemeClr val="tx1"/>
                </a:solidFill>
                <a:latin typeface="Arial" panose="020B0604020202020204" pitchFamily="34" charset="0"/>
                <a:cs typeface="Arial" panose="020B0604020202020204" pitchFamily="34" charset="0"/>
              </a:rPr>
              <a:t>srun_pid</a:t>
            </a:r>
            <a:endParaRPr lang="en-US" sz="800" dirty="0">
              <a:solidFill>
                <a:schemeClr val="tx1"/>
              </a:solidFill>
              <a:latin typeface="Arial" panose="020B0604020202020204" pitchFamily="34" charset="0"/>
              <a:cs typeface="Arial" panose="020B0604020202020204" pitchFamily="34" charset="0"/>
            </a:endParaRPr>
          </a:p>
          <a:p>
            <a:pPr marL="76200" indent="0">
              <a:buNone/>
            </a:pPr>
            <a:endParaRPr lang="en-US" sz="400" dirty="0">
              <a:solidFill>
                <a:schemeClr val="tx1"/>
              </a:solidFill>
              <a:latin typeface="Arial" panose="020B0604020202020204" pitchFamily="34" charset="0"/>
              <a:cs typeface="Arial" panose="020B0604020202020204" pitchFamily="34" charset="0"/>
            </a:endParaRPr>
          </a:p>
          <a:p>
            <a:pPr marL="76200" indent="0">
              <a:buNone/>
            </a:pPr>
            <a:r>
              <a:rPr lang="en-US" sz="800" dirty="0">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cp</a:t>
            </a:r>
            <a:r>
              <a:rPr lang="en-US" sz="800" dirty="0">
                <a:solidFill>
                  <a:schemeClr val="tx1"/>
                </a:solidFill>
                <a:latin typeface="Arial" panose="020B0604020202020204" pitchFamily="34" charset="0"/>
                <a:cs typeface="Arial" panose="020B0604020202020204" pitchFamily="34" charset="0"/>
              </a:rPr>
              <a:t> -p CONTCAR POSCAR</a:t>
            </a:r>
          </a:p>
          <a:p>
            <a:pPr marL="76200" indent="0">
              <a:buNone/>
            </a:pPr>
            <a:r>
              <a:rPr lang="en-US" sz="800" dirty="0">
                <a:solidFill>
                  <a:schemeClr val="tx1"/>
                </a:solidFill>
                <a:latin typeface="Arial" panose="020B0604020202020204" pitchFamily="34" charset="0"/>
                <a:cs typeface="Arial" panose="020B0604020202020204" pitchFamily="34" charset="0"/>
              </a:rPr>
              <a:t>}</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310D8EA7-0E47-5E49-8120-1893D1A9847F}"/>
              </a:ext>
            </a:extLst>
          </p:cNvPr>
          <p:cNvSpPr/>
          <p:nvPr/>
        </p:nvSpPr>
        <p:spPr>
          <a:xfrm>
            <a:off x="2" y="4435614"/>
            <a:ext cx="3465094" cy="707886"/>
          </a:xfrm>
          <a:prstGeom prst="rect">
            <a:avLst/>
          </a:prstGeom>
          <a:solidFill>
            <a:srgbClr val="D9E7F5"/>
          </a:solidFill>
          <a:ln w="3175">
            <a:solidFill>
              <a:srgbClr val="FF0000"/>
            </a:solidFill>
          </a:ln>
        </p:spPr>
        <p:txBody>
          <a:bodyPr wrap="square">
            <a:spAutoFit/>
          </a:bodyPr>
          <a:lstStyle/>
          <a:p>
            <a:r>
              <a:rPr lang="en-US" sz="800" dirty="0" err="1">
                <a:solidFill>
                  <a:srgbClr val="FF0000"/>
                </a:solidFill>
              </a:rPr>
              <a:t>func_trap</a:t>
            </a:r>
            <a:r>
              <a:rPr lang="en-US" sz="800" dirty="0">
                <a:solidFill>
                  <a:srgbClr val="FF0000"/>
                </a:solidFill>
              </a:rPr>
              <a:t>() </a:t>
            </a:r>
            <a:r>
              <a:rPr lang="en-US" sz="800" dirty="0">
                <a:solidFill>
                  <a:schemeClr val="bg2"/>
                </a:solidFill>
              </a:rPr>
              <a:t>{</a:t>
            </a:r>
          </a:p>
          <a:p>
            <a:r>
              <a:rPr lang="en-US" sz="800" dirty="0"/>
              <a:t>    $</a:t>
            </a:r>
            <a:r>
              <a:rPr lang="en-US" sz="800" dirty="0" err="1"/>
              <a:t>ckpt_command</a:t>
            </a:r>
            <a:endParaRPr lang="en-US" sz="800" dirty="0"/>
          </a:p>
          <a:p>
            <a:r>
              <a:rPr lang="en-US" sz="800" dirty="0"/>
              <a:t>    </a:t>
            </a:r>
            <a:r>
              <a:rPr lang="en-US" sz="800" dirty="0" err="1"/>
              <a:t>scontrol</a:t>
            </a:r>
            <a:r>
              <a:rPr lang="en-US" sz="800" dirty="0"/>
              <a:t> requeue ${SLURM_JOB_ID}</a:t>
            </a:r>
          </a:p>
          <a:p>
            <a:r>
              <a:rPr lang="en-US" sz="800" dirty="0"/>
              <a:t>    </a:t>
            </a:r>
            <a:r>
              <a:rPr lang="en-US" sz="800" dirty="0" err="1"/>
              <a:t>scontrol</a:t>
            </a:r>
            <a:r>
              <a:rPr lang="en-US" sz="800" dirty="0"/>
              <a:t> update </a:t>
            </a:r>
            <a:r>
              <a:rPr lang="en-US" sz="800" dirty="0" err="1"/>
              <a:t>JobId</a:t>
            </a:r>
            <a:r>
              <a:rPr lang="en-US" sz="800" dirty="0"/>
              <a:t>=${SLURM_JOB_ID} </a:t>
            </a:r>
            <a:r>
              <a:rPr lang="en-US" sz="800" dirty="0" err="1"/>
              <a:t>TimeLimit</a:t>
            </a:r>
            <a:r>
              <a:rPr lang="en-US" sz="800" dirty="0"/>
              <a:t>=${</a:t>
            </a:r>
            <a:r>
              <a:rPr lang="en-US" sz="800" dirty="0" err="1"/>
              <a:t>requestTime</a:t>
            </a:r>
            <a:r>
              <a:rPr lang="en-US" sz="800" dirty="0"/>
              <a:t>}</a:t>
            </a:r>
          </a:p>
          <a:p>
            <a:r>
              <a:rPr lang="en-US" sz="800" dirty="0"/>
              <a:t>}</a:t>
            </a:r>
          </a:p>
        </p:txBody>
      </p:sp>
    </p:spTree>
    <p:extLst>
      <p:ext uri="{BB962C8B-B14F-4D97-AF65-F5344CB8AC3E}">
        <p14:creationId xmlns:p14="http://schemas.microsoft.com/office/powerpoint/2010/main" val="2125339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95CD-CE1C-1A40-877E-779FEAAEBC62}"/>
              </a:ext>
            </a:extLst>
          </p:cNvPr>
          <p:cNvSpPr>
            <a:spLocks noGrp="1"/>
          </p:cNvSpPr>
          <p:nvPr>
            <p:ph type="title"/>
          </p:nvPr>
        </p:nvSpPr>
        <p:spPr/>
        <p:txBody>
          <a:bodyPr/>
          <a:lstStyle/>
          <a:p>
            <a:r>
              <a:rPr lang="en-US" dirty="0"/>
              <a:t>Notes on the VASP flex QOS jobs</a:t>
            </a:r>
          </a:p>
        </p:txBody>
      </p:sp>
      <p:sp>
        <p:nvSpPr>
          <p:cNvPr id="3" name="Text Placeholder 2">
            <a:extLst>
              <a:ext uri="{FF2B5EF4-FFF2-40B4-BE49-F238E27FC236}">
                <a16:creationId xmlns:a16="http://schemas.microsoft.com/office/drawing/2014/main" id="{9D0FD19B-C9DD-C746-A2EF-E522311B3112}"/>
              </a:ext>
            </a:extLst>
          </p:cNvPr>
          <p:cNvSpPr>
            <a:spLocks noGrp="1"/>
          </p:cNvSpPr>
          <p:nvPr>
            <p:ph type="body" idx="1"/>
          </p:nvPr>
        </p:nvSpPr>
        <p:spPr>
          <a:xfrm>
            <a:off x="311700" y="826475"/>
            <a:ext cx="8658680" cy="3742500"/>
          </a:xfrm>
        </p:spPr>
        <p:txBody>
          <a:bodyPr/>
          <a:lstStyle/>
          <a:p>
            <a:r>
              <a:rPr lang="en-US" dirty="0"/>
              <a:t>Using the VASP flex QOS, you can run VASP jobs with any length, e.g., a week or even longer,  as long as the jobs can restart by themselves. Use the “</a:t>
            </a:r>
            <a:r>
              <a:rPr lang="en-US" dirty="0">
                <a:solidFill>
                  <a:srgbClr val="FF0000"/>
                </a:solidFill>
              </a:rPr>
              <a:t>--comment” </a:t>
            </a:r>
            <a:r>
              <a:rPr lang="en-US" dirty="0"/>
              <a:t>flag to specify your desired </a:t>
            </a:r>
            <a:r>
              <a:rPr lang="en-US" dirty="0" err="1"/>
              <a:t>walltime</a:t>
            </a:r>
            <a:endParaRPr lang="en-US" dirty="0"/>
          </a:p>
          <a:p>
            <a:r>
              <a:rPr lang="en-US" dirty="0"/>
              <a:t>Make sure to put the </a:t>
            </a:r>
            <a:r>
              <a:rPr lang="en-US" dirty="0" err="1"/>
              <a:t>srun</a:t>
            </a:r>
            <a:r>
              <a:rPr lang="en-US" dirty="0"/>
              <a:t> command line to the background (“</a:t>
            </a:r>
            <a:r>
              <a:rPr lang="en-US" dirty="0">
                <a:solidFill>
                  <a:srgbClr val="FF0000"/>
                </a:solidFill>
              </a:rPr>
              <a:t>&amp;</a:t>
            </a:r>
            <a:r>
              <a:rPr lang="en-US" dirty="0"/>
              <a:t>”), so that when the batch shell traps signal, the </a:t>
            </a:r>
            <a:r>
              <a:rPr lang="en-US" dirty="0" err="1"/>
              <a:t>srun</a:t>
            </a:r>
            <a:r>
              <a:rPr lang="en-US" dirty="0"/>
              <a:t> (</a:t>
            </a:r>
            <a:r>
              <a:rPr lang="en-US" dirty="0" err="1"/>
              <a:t>vasp_std</a:t>
            </a:r>
            <a:r>
              <a:rPr lang="en-US" dirty="0"/>
              <a:t>, etc.) command can continue running to complete the current ionic step, write the WAVECAR file, and quit within the given checkpoint overhead time (&lt;</a:t>
            </a:r>
            <a:r>
              <a:rPr lang="en-US" dirty="0" err="1">
                <a:solidFill>
                  <a:srgbClr val="FF0000"/>
                </a:solidFill>
              </a:rPr>
              <a:t>sig_time</a:t>
            </a:r>
            <a:r>
              <a:rPr lang="en-US" dirty="0"/>
              <a:t>&gt;)</a:t>
            </a:r>
          </a:p>
          <a:p>
            <a:r>
              <a:rPr lang="en-US" dirty="0"/>
              <a:t>Put any commands you need to run for VASP to checkpoint and restart in the </a:t>
            </a:r>
            <a:r>
              <a:rPr lang="en-US" dirty="0" err="1">
                <a:solidFill>
                  <a:srgbClr val="FF0000"/>
                </a:solidFill>
              </a:rPr>
              <a:t>ckpt_vasp</a:t>
            </a:r>
            <a:r>
              <a:rPr lang="en-US" dirty="0">
                <a:solidFill>
                  <a:srgbClr val="FF0000"/>
                </a:solidFill>
              </a:rPr>
              <a:t> </a:t>
            </a:r>
            <a:r>
              <a:rPr lang="en-US" dirty="0"/>
              <a:t>bash function</a:t>
            </a:r>
          </a:p>
          <a:p>
            <a:endParaRPr lang="en-US" dirty="0"/>
          </a:p>
        </p:txBody>
      </p:sp>
    </p:spTree>
    <p:extLst>
      <p:ext uri="{BB962C8B-B14F-4D97-AF65-F5344CB8AC3E}">
        <p14:creationId xmlns:p14="http://schemas.microsoft.com/office/powerpoint/2010/main" val="3290346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971B14-4BE7-6D41-B9FE-0B324945F2FE}"/>
              </a:ext>
            </a:extLst>
          </p:cNvPr>
          <p:cNvSpPr>
            <a:spLocks noGrp="1"/>
          </p:cNvSpPr>
          <p:nvPr>
            <p:ph type="ctrTitle"/>
          </p:nvPr>
        </p:nvSpPr>
        <p:spPr/>
        <p:txBody>
          <a:bodyPr>
            <a:normAutofit/>
          </a:bodyPr>
          <a:lstStyle/>
          <a:p>
            <a:r>
              <a:rPr lang="en-US" sz="2800" dirty="0"/>
              <a:t>Summary</a:t>
            </a:r>
          </a:p>
        </p:txBody>
      </p:sp>
      <p:sp>
        <p:nvSpPr>
          <p:cNvPr id="4" name="Slide Number Placeholder 3">
            <a:extLst>
              <a:ext uri="{FF2B5EF4-FFF2-40B4-BE49-F238E27FC236}">
                <a16:creationId xmlns:a16="http://schemas.microsoft.com/office/drawing/2014/main" id="{3FFCF105-2D6A-B04B-BDF2-08B8F2EEF55C}"/>
              </a:ext>
            </a:extLst>
          </p:cNvPr>
          <p:cNvSpPr>
            <a:spLocks noGrp="1"/>
          </p:cNvSpPr>
          <p:nvPr>
            <p:ph type="sldNum" sz="quarter" idx="4"/>
          </p:nvPr>
        </p:nvSpPr>
        <p:spPr/>
        <p:txBody>
          <a:bodyPr/>
          <a:lstStyle/>
          <a:p>
            <a:r>
              <a:rPr lang="en-US"/>
              <a:t>- </a:t>
            </a:r>
            <a:fld id="{D174BAF6-F8F2-EF4F-936C-8DF63288C82F}" type="slidenum">
              <a:rPr lang="en-US" smtClean="0"/>
              <a:pPr/>
              <a:t>48</a:t>
            </a:fld>
            <a:r>
              <a:rPr lang="en-US"/>
              <a:t> -</a:t>
            </a:r>
            <a:endParaRPr lang="en-US" dirty="0"/>
          </a:p>
        </p:txBody>
      </p:sp>
    </p:spTree>
    <p:extLst>
      <p:ext uri="{BB962C8B-B14F-4D97-AF65-F5344CB8AC3E}">
        <p14:creationId xmlns:p14="http://schemas.microsoft.com/office/powerpoint/2010/main" val="3307545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type="body" idx="1"/>
          </p:nvPr>
        </p:nvSpPr>
        <p:spPr/>
        <p:txBody>
          <a:bodyPr>
            <a:normAutofit/>
          </a:bodyPr>
          <a:lstStyle/>
          <a:p>
            <a:pPr>
              <a:lnSpc>
                <a:spcPct val="120000"/>
              </a:lnSpc>
            </a:pPr>
            <a:r>
              <a:rPr lang="en-US" dirty="0"/>
              <a:t>Explicit use of the </a:t>
            </a:r>
            <a:r>
              <a:rPr lang="en-US" dirty="0" err="1">
                <a:solidFill>
                  <a:srgbClr val="FF0000"/>
                </a:solidFill>
              </a:rPr>
              <a:t>srun’s</a:t>
            </a:r>
            <a:r>
              <a:rPr lang="en-US" dirty="0">
                <a:solidFill>
                  <a:srgbClr val="FF0000"/>
                </a:solidFill>
              </a:rPr>
              <a:t> --</a:t>
            </a:r>
            <a:r>
              <a:rPr lang="en-US" dirty="0" err="1">
                <a:solidFill>
                  <a:srgbClr val="FF0000"/>
                </a:solidFill>
              </a:rPr>
              <a:t>cpu</a:t>
            </a:r>
            <a:r>
              <a:rPr lang="en-US" dirty="0">
                <a:solidFill>
                  <a:srgbClr val="FF0000"/>
                </a:solidFill>
              </a:rPr>
              <a:t>-bind </a:t>
            </a:r>
            <a:r>
              <a:rPr lang="en-US" dirty="0"/>
              <a:t>and </a:t>
            </a:r>
            <a:r>
              <a:rPr lang="en-US" dirty="0">
                <a:solidFill>
                  <a:srgbClr val="FF0000"/>
                </a:solidFill>
              </a:rPr>
              <a:t>-c</a:t>
            </a:r>
            <a:r>
              <a:rPr lang="en-US" dirty="0"/>
              <a:t> options is recommended to spread the MPI tasks evenly over the CPUs on the node and to achieve optimal performance</a:t>
            </a:r>
          </a:p>
          <a:p>
            <a:pPr>
              <a:lnSpc>
                <a:spcPct val="120000"/>
              </a:lnSpc>
            </a:pPr>
            <a:r>
              <a:rPr lang="en-US" dirty="0"/>
              <a:t>Consider using 64 cores out of 68 on KNL in most cases</a:t>
            </a:r>
          </a:p>
          <a:p>
            <a:pPr>
              <a:lnSpc>
                <a:spcPct val="120000"/>
              </a:lnSpc>
            </a:pPr>
            <a:r>
              <a:rPr lang="en-US" dirty="0"/>
              <a:t>Running VASP on KNL is highly recommended as Cori KNL has a much shorter backlog in comparison to Cori Haswell</a:t>
            </a:r>
          </a:p>
          <a:p>
            <a:pPr>
              <a:lnSpc>
                <a:spcPct val="120000"/>
              </a:lnSpc>
            </a:pPr>
            <a:r>
              <a:rPr lang="en-US" dirty="0"/>
              <a:t>Use flex QOS for a charging discount and improved job throughput</a:t>
            </a:r>
          </a:p>
          <a:p>
            <a:pPr>
              <a:lnSpc>
                <a:spcPct val="120000"/>
              </a:lnSpc>
            </a:pPr>
            <a:r>
              <a:rPr lang="en-US" dirty="0"/>
              <a:t>Use variable-time job scripts to automatically restart previously terminated jobs</a:t>
            </a:r>
          </a:p>
        </p:txBody>
      </p:sp>
      <p:sp>
        <p:nvSpPr>
          <p:cNvPr id="4" name="Slide Number Placeholder 3"/>
          <p:cNvSpPr>
            <a:spLocks noGrp="1"/>
          </p:cNvSpPr>
          <p:nvPr>
            <p:ph type="sldNum" idx="12"/>
          </p:nvPr>
        </p:nvSpPr>
        <p:spPr/>
        <p:txBody>
          <a:bodyPr/>
          <a:lstStyle/>
          <a:p>
            <a:r>
              <a:rPr lang="en-US" dirty="0"/>
              <a:t>- </a:t>
            </a:r>
            <a:fld id="{D174BAF6-F8F2-EF4F-936C-8DF63288C82F}" type="slidenum">
              <a:rPr lang="en-US" smtClean="0"/>
              <a:pPr/>
              <a:t>49</a:t>
            </a:fld>
            <a:r>
              <a:rPr lang="en-US" dirty="0"/>
              <a:t> -</a:t>
            </a:r>
          </a:p>
        </p:txBody>
      </p:sp>
    </p:spTree>
    <p:extLst>
      <p:ext uri="{BB962C8B-B14F-4D97-AF65-F5344CB8AC3E}">
        <p14:creationId xmlns:p14="http://schemas.microsoft.com/office/powerpoint/2010/main" val="127309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2EB584-F1FF-A345-A770-8B94EC6EBFCA}"/>
              </a:ext>
            </a:extLst>
          </p:cNvPr>
          <p:cNvSpPr>
            <a:spLocks noGrp="1"/>
          </p:cNvSpPr>
          <p:nvPr>
            <p:ph type="title"/>
          </p:nvPr>
        </p:nvSpPr>
        <p:spPr/>
        <p:txBody>
          <a:bodyPr/>
          <a:lstStyle/>
          <a:p>
            <a:r>
              <a:rPr lang="en-US" dirty="0"/>
              <a:t>Available VASP modules on Cori (cont.)</a:t>
            </a:r>
          </a:p>
        </p:txBody>
      </p:sp>
      <p:sp>
        <p:nvSpPr>
          <p:cNvPr id="3" name="Content Placeholder 2">
            <a:extLst>
              <a:ext uri="{FF2B5EF4-FFF2-40B4-BE49-F238E27FC236}">
                <a16:creationId xmlns:a16="http://schemas.microsoft.com/office/drawing/2014/main" id="{F1E8D9D5-203D-A949-B0BA-7D5DE2B6B788}"/>
              </a:ext>
            </a:extLst>
          </p:cNvPr>
          <p:cNvSpPr>
            <a:spLocks noGrp="1"/>
          </p:cNvSpPr>
          <p:nvPr>
            <p:ph type="body" idx="1"/>
          </p:nvPr>
        </p:nvSpPr>
        <p:spPr/>
        <p:txBody>
          <a:bodyPr/>
          <a:lstStyle/>
          <a:p>
            <a:r>
              <a:rPr lang="en-US" dirty="0"/>
              <a:t>Type “ls –l &lt;bin directory&gt;” to see the available VASP binaries</a:t>
            </a:r>
          </a:p>
          <a:p>
            <a:endParaRPr lang="en-US" dirty="0"/>
          </a:p>
          <a:p>
            <a:pPr marL="76200" indent="0">
              <a:buNone/>
            </a:pPr>
            <a:endParaRPr lang="en-US" dirty="0"/>
          </a:p>
          <a:p>
            <a:pPr marL="76200" indent="0">
              <a:buNone/>
            </a:pPr>
            <a:endParaRPr lang="en-US" dirty="0"/>
          </a:p>
          <a:p>
            <a:r>
              <a:rPr lang="en-US" dirty="0"/>
              <a:t>Do “module load </a:t>
            </a:r>
            <a:r>
              <a:rPr lang="en-US" dirty="0" err="1"/>
              <a:t>vasp</a:t>
            </a:r>
            <a:r>
              <a:rPr lang="en-US" dirty="0"/>
              <a:t>” to access the VASP binaries</a:t>
            </a:r>
          </a:p>
          <a:p>
            <a:endParaRPr lang="en-US" dirty="0"/>
          </a:p>
          <a:p>
            <a:pPr marL="76200" indent="0">
              <a:buNone/>
            </a:pPr>
            <a:endParaRPr lang="en-US" dirty="0"/>
          </a:p>
          <a:p>
            <a:pPr marL="76200" indent="0">
              <a:buNone/>
            </a:pPr>
            <a:endParaRPr lang="en-US" sz="800" dirty="0"/>
          </a:p>
          <a:p>
            <a:endParaRPr lang="en-US" sz="1000" dirty="0"/>
          </a:p>
          <a:p>
            <a:r>
              <a:rPr lang="en-US" dirty="0"/>
              <a:t>VTST Scripts, pseudo potential files and </a:t>
            </a:r>
            <a:r>
              <a:rPr lang="en-US" dirty="0" err="1"/>
              <a:t>makefiles</a:t>
            </a:r>
            <a:r>
              <a:rPr lang="en-US" dirty="0"/>
              <a:t> are available (check the installation directories)</a:t>
            </a:r>
          </a:p>
          <a:p>
            <a:pPr marL="76200" indent="0">
              <a:buNone/>
            </a:pPr>
            <a:endParaRPr lang="en-US" dirty="0"/>
          </a:p>
        </p:txBody>
      </p:sp>
      <p:sp>
        <p:nvSpPr>
          <p:cNvPr id="4" name="Slide Number Placeholder 3">
            <a:extLst>
              <a:ext uri="{FF2B5EF4-FFF2-40B4-BE49-F238E27FC236}">
                <a16:creationId xmlns:a16="http://schemas.microsoft.com/office/drawing/2014/main" id="{9A15832E-C1D0-BE4B-8C8B-434523C2A28E}"/>
              </a:ext>
            </a:extLst>
          </p:cNvPr>
          <p:cNvSpPr>
            <a:spLocks noGrp="1"/>
          </p:cNvSpPr>
          <p:nvPr>
            <p:ph type="sldNum" idx="12"/>
          </p:nvPr>
        </p:nvSpPr>
        <p:spPr/>
        <p:txBody>
          <a:bodyPr/>
          <a:lstStyle/>
          <a:p>
            <a:r>
              <a:rPr lang="en-US"/>
              <a:t>- </a:t>
            </a:r>
            <a:fld id="{D174BAF6-F8F2-EF4F-936C-8DF63288C82F}" type="slidenum">
              <a:rPr lang="en-US" smtClean="0"/>
              <a:pPr/>
              <a:t>5</a:t>
            </a:fld>
            <a:r>
              <a:rPr lang="en-US"/>
              <a:t> -</a:t>
            </a:r>
            <a:endParaRPr lang="en-US" dirty="0"/>
          </a:p>
        </p:txBody>
      </p:sp>
      <p:sp>
        <p:nvSpPr>
          <p:cNvPr id="5" name="Rectangle 4">
            <a:extLst>
              <a:ext uri="{FF2B5EF4-FFF2-40B4-BE49-F238E27FC236}">
                <a16:creationId xmlns:a16="http://schemas.microsoft.com/office/drawing/2014/main" id="{A034B864-1DD0-E84E-B657-23913F630838}"/>
              </a:ext>
            </a:extLst>
          </p:cNvPr>
          <p:cNvSpPr/>
          <p:nvPr/>
        </p:nvSpPr>
        <p:spPr>
          <a:xfrm>
            <a:off x="889951" y="1360976"/>
            <a:ext cx="6773781" cy="784830"/>
          </a:xfrm>
          <a:prstGeom prst="rect">
            <a:avLst/>
          </a:prstGeom>
          <a:solidFill>
            <a:srgbClr val="D9E7F5"/>
          </a:solidFill>
        </p:spPr>
        <p:txBody>
          <a:bodyPr wrap="square">
            <a:spAutoFit/>
          </a:bodyPr>
          <a:lstStyle/>
          <a:p>
            <a:r>
              <a:rPr lang="en-US" sz="750" dirty="0">
                <a:latin typeface="Menlo" panose="020B0609030804020204" pitchFamily="49" charset="0"/>
              </a:rPr>
              <a:t>zz217@cori03:~&gt; ls -l /global/common/</a:t>
            </a:r>
            <a:r>
              <a:rPr lang="en-US" sz="750" dirty="0" err="1">
                <a:latin typeface="Menlo" panose="020B0609030804020204" pitchFamily="49" charset="0"/>
              </a:rPr>
              <a:t>sw</a:t>
            </a:r>
            <a:r>
              <a:rPr lang="en-US" sz="750" dirty="0">
                <a:latin typeface="Menlo" panose="020B0609030804020204" pitchFamily="49" charset="0"/>
              </a:rPr>
              <a:t>/cray/cnl6/</a:t>
            </a:r>
            <a:r>
              <a:rPr lang="en-US" sz="750" dirty="0" err="1">
                <a:latin typeface="Menlo" panose="020B0609030804020204" pitchFamily="49" charset="0"/>
              </a:rPr>
              <a:t>haswell</a:t>
            </a:r>
            <a:r>
              <a:rPr lang="en-US" sz="750" dirty="0">
                <a:latin typeface="Menlo" panose="020B0609030804020204" pitchFamily="49" charset="0"/>
              </a:rPr>
              <a:t>/</a:t>
            </a:r>
            <a:r>
              <a:rPr lang="en-US" sz="750" dirty="0" err="1">
                <a:latin typeface="Menlo" panose="020B0609030804020204" pitchFamily="49" charset="0"/>
              </a:rPr>
              <a:t>vasp</a:t>
            </a:r>
            <a:r>
              <a:rPr lang="en-US" sz="750" dirty="0">
                <a:latin typeface="Menlo" panose="020B0609030804020204" pitchFamily="49" charset="0"/>
              </a:rPr>
              <a:t>/5.4.4/intel/17.0.2.174/4bqi2il/bin</a:t>
            </a:r>
          </a:p>
          <a:p>
            <a:r>
              <a:rPr lang="en-US" sz="750" dirty="0">
                <a:latin typeface="Menlo" panose="020B0609030804020204" pitchFamily="49" charset="0"/>
              </a:rPr>
              <a:t>total 326064</a:t>
            </a:r>
          </a:p>
          <a:p>
            <a:r>
              <a:rPr lang="en-US" sz="750" dirty="0">
                <a:latin typeface="Menlo" panose="020B0609030804020204" pitchFamily="49" charset="0"/>
              </a:rPr>
              <a:t>-</a:t>
            </a:r>
            <a:r>
              <a:rPr lang="en-US" sz="750" dirty="0" err="1">
                <a:latin typeface="Menlo" panose="020B0609030804020204" pitchFamily="49" charset="0"/>
              </a:rPr>
              <a:t>rwxrwxr</a:t>
            </a:r>
            <a:r>
              <a:rPr lang="en-US" sz="750" dirty="0">
                <a:latin typeface="Menlo" panose="020B0609030804020204" pitchFamily="49" charset="0"/>
              </a:rPr>
              <a:t>-x 1 </a:t>
            </a:r>
            <a:r>
              <a:rPr lang="en-US" sz="750" dirty="0" err="1">
                <a:latin typeface="Menlo" panose="020B0609030804020204" pitchFamily="49" charset="0"/>
              </a:rPr>
              <a:t>swowner</a:t>
            </a:r>
            <a:r>
              <a:rPr lang="en-US" sz="750" dirty="0">
                <a:latin typeface="Menlo" panose="020B0609030804020204" pitchFamily="49" charset="0"/>
              </a:rPr>
              <a:t> </a:t>
            </a:r>
            <a:r>
              <a:rPr lang="en-US" sz="750" dirty="0" err="1">
                <a:latin typeface="Menlo" panose="020B0609030804020204" pitchFamily="49" charset="0"/>
              </a:rPr>
              <a:t>swowner</a:t>
            </a:r>
            <a:r>
              <a:rPr lang="en-US" sz="750" dirty="0">
                <a:latin typeface="Menlo" panose="020B0609030804020204" pitchFamily="49" charset="0"/>
              </a:rPr>
              <a:t> 110751840 Feb 10 14:59 </a:t>
            </a:r>
            <a:r>
              <a:rPr lang="en-US" sz="750" dirty="0" err="1">
                <a:solidFill>
                  <a:srgbClr val="2DB821"/>
                </a:solidFill>
                <a:latin typeface="Menlo" panose="020B0609030804020204" pitchFamily="49" charset="0"/>
              </a:rPr>
              <a:t>vasp_gam</a:t>
            </a:r>
            <a:endParaRPr lang="en-US" sz="750" dirty="0">
              <a:latin typeface="Menlo" panose="020B0609030804020204" pitchFamily="49" charset="0"/>
            </a:endParaRPr>
          </a:p>
          <a:p>
            <a:r>
              <a:rPr lang="en-US" sz="750" dirty="0">
                <a:latin typeface="Menlo" panose="020B0609030804020204" pitchFamily="49" charset="0"/>
              </a:rPr>
              <a:t>-</a:t>
            </a:r>
            <a:r>
              <a:rPr lang="en-US" sz="750" dirty="0" err="1">
                <a:latin typeface="Menlo" panose="020B0609030804020204" pitchFamily="49" charset="0"/>
              </a:rPr>
              <a:t>rwxrwxr</a:t>
            </a:r>
            <a:r>
              <a:rPr lang="en-US" sz="750" dirty="0">
                <a:latin typeface="Menlo" panose="020B0609030804020204" pitchFamily="49" charset="0"/>
              </a:rPr>
              <a:t>-x 1 </a:t>
            </a:r>
            <a:r>
              <a:rPr lang="en-US" sz="750" dirty="0" err="1">
                <a:latin typeface="Menlo" panose="020B0609030804020204" pitchFamily="49" charset="0"/>
              </a:rPr>
              <a:t>swowner</a:t>
            </a:r>
            <a:r>
              <a:rPr lang="en-US" sz="750" dirty="0">
                <a:latin typeface="Menlo" panose="020B0609030804020204" pitchFamily="49" charset="0"/>
              </a:rPr>
              <a:t> </a:t>
            </a:r>
            <a:r>
              <a:rPr lang="en-US" sz="750" dirty="0" err="1">
                <a:latin typeface="Menlo" panose="020B0609030804020204" pitchFamily="49" charset="0"/>
              </a:rPr>
              <a:t>swowner</a:t>
            </a:r>
            <a:r>
              <a:rPr lang="en-US" sz="750" dirty="0">
                <a:latin typeface="Menlo" panose="020B0609030804020204" pitchFamily="49" charset="0"/>
              </a:rPr>
              <a:t> 111592800 Feb 10 14:59 </a:t>
            </a:r>
            <a:r>
              <a:rPr lang="en-US" sz="750" dirty="0" err="1">
                <a:solidFill>
                  <a:srgbClr val="2DB821"/>
                </a:solidFill>
                <a:latin typeface="Menlo" panose="020B0609030804020204" pitchFamily="49" charset="0"/>
              </a:rPr>
              <a:t>vasp_ncl</a:t>
            </a:r>
            <a:endParaRPr lang="en-US" sz="750" dirty="0">
              <a:latin typeface="Menlo" panose="020B0609030804020204" pitchFamily="49" charset="0"/>
            </a:endParaRPr>
          </a:p>
          <a:p>
            <a:r>
              <a:rPr lang="en-US" sz="750" dirty="0">
                <a:latin typeface="Menlo" panose="020B0609030804020204" pitchFamily="49" charset="0"/>
              </a:rPr>
              <a:t>-</a:t>
            </a:r>
            <a:r>
              <a:rPr lang="en-US" sz="750" dirty="0" err="1">
                <a:latin typeface="Menlo" panose="020B0609030804020204" pitchFamily="49" charset="0"/>
              </a:rPr>
              <a:t>rwxrwxr</a:t>
            </a:r>
            <a:r>
              <a:rPr lang="en-US" sz="750" dirty="0">
                <a:latin typeface="Menlo" panose="020B0609030804020204" pitchFamily="49" charset="0"/>
              </a:rPr>
              <a:t>-x 1 </a:t>
            </a:r>
            <a:r>
              <a:rPr lang="en-US" sz="750" dirty="0" err="1">
                <a:latin typeface="Menlo" panose="020B0609030804020204" pitchFamily="49" charset="0"/>
              </a:rPr>
              <a:t>swowner</a:t>
            </a:r>
            <a:r>
              <a:rPr lang="en-US" sz="750" dirty="0">
                <a:latin typeface="Menlo" panose="020B0609030804020204" pitchFamily="49" charset="0"/>
              </a:rPr>
              <a:t> </a:t>
            </a:r>
            <a:r>
              <a:rPr lang="en-US" sz="750" dirty="0" err="1">
                <a:latin typeface="Menlo" panose="020B0609030804020204" pitchFamily="49" charset="0"/>
              </a:rPr>
              <a:t>swowner</a:t>
            </a:r>
            <a:r>
              <a:rPr lang="en-US" sz="750" dirty="0">
                <a:latin typeface="Menlo" panose="020B0609030804020204" pitchFamily="49" charset="0"/>
              </a:rPr>
              <a:t> 111541384 Feb 10 14:59 </a:t>
            </a:r>
            <a:r>
              <a:rPr lang="en-US" sz="750" dirty="0" err="1">
                <a:solidFill>
                  <a:srgbClr val="2DB821"/>
                </a:solidFill>
                <a:latin typeface="Menlo" panose="020B0609030804020204" pitchFamily="49" charset="0"/>
              </a:rPr>
              <a:t>vasp_std</a:t>
            </a:r>
            <a:endParaRPr lang="en-US" sz="750" dirty="0">
              <a:latin typeface="Menlo" panose="020B0609030804020204" pitchFamily="49" charset="0"/>
              <a:ea typeface="Menlo" panose="020B0609030804020204" pitchFamily="49" charset="0"/>
              <a:cs typeface="Menlo" panose="020B0609030804020204" pitchFamily="49" charset="0"/>
            </a:endParaRPr>
          </a:p>
          <a:p>
            <a:endParaRPr lang="en-US" sz="750" dirty="0">
              <a:latin typeface="Menlo" panose="020B0609030804020204" pitchFamily="49" charset="0"/>
            </a:endParaRPr>
          </a:p>
        </p:txBody>
      </p:sp>
      <p:sp>
        <p:nvSpPr>
          <p:cNvPr id="6" name="Rectangle 5">
            <a:extLst>
              <a:ext uri="{FF2B5EF4-FFF2-40B4-BE49-F238E27FC236}">
                <a16:creationId xmlns:a16="http://schemas.microsoft.com/office/drawing/2014/main" id="{4DFE10F4-CD4A-5847-A150-DD30961A08EC}"/>
              </a:ext>
            </a:extLst>
          </p:cNvPr>
          <p:cNvSpPr/>
          <p:nvPr/>
        </p:nvSpPr>
        <p:spPr>
          <a:xfrm>
            <a:off x="889950" y="2697725"/>
            <a:ext cx="6773781" cy="900246"/>
          </a:xfrm>
          <a:prstGeom prst="rect">
            <a:avLst/>
          </a:prstGeom>
          <a:solidFill>
            <a:srgbClr val="D9E7F5"/>
          </a:solidFill>
        </p:spPr>
        <p:txBody>
          <a:bodyPr wrap="square">
            <a:spAutoFit/>
          </a:bodyPr>
          <a:lstStyle/>
          <a:p>
            <a:r>
              <a:rPr lang="en-US" sz="750" dirty="0">
                <a:latin typeface="Menlo" panose="020B0609030804020204" pitchFamily="49" charset="0"/>
                <a:ea typeface="Menlo" panose="020B0609030804020204" pitchFamily="49" charset="0"/>
                <a:cs typeface="Menlo" panose="020B0609030804020204" pitchFamily="49" charset="0"/>
              </a:rPr>
              <a:t>zz217@cori03:~&gt; module load </a:t>
            </a:r>
            <a:r>
              <a:rPr lang="en-US" sz="750" dirty="0" err="1">
                <a:latin typeface="Menlo" panose="020B0609030804020204" pitchFamily="49" charset="0"/>
                <a:ea typeface="Menlo" panose="020B0609030804020204" pitchFamily="49" charset="0"/>
                <a:cs typeface="Menlo" panose="020B0609030804020204" pitchFamily="49" charset="0"/>
              </a:rPr>
              <a:t>vasp</a:t>
            </a:r>
            <a:endParaRPr lang="en-US" sz="750" dirty="0">
              <a:latin typeface="Menlo" panose="020B0609030804020204" pitchFamily="49" charset="0"/>
              <a:ea typeface="Menlo" panose="020B0609030804020204" pitchFamily="49" charset="0"/>
              <a:cs typeface="Menlo" panose="020B0609030804020204" pitchFamily="49" charset="0"/>
            </a:endParaRPr>
          </a:p>
          <a:p>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zz217@cori03:~&gt; which </a:t>
            </a:r>
            <a:r>
              <a:rPr lang="en-US" sz="750" dirty="0" err="1">
                <a:latin typeface="Menlo" panose="020B0609030804020204" pitchFamily="49" charset="0"/>
                <a:ea typeface="Menlo" panose="020B0609030804020204" pitchFamily="49" charset="0"/>
                <a:cs typeface="Menlo" panose="020B0609030804020204" pitchFamily="49" charset="0"/>
              </a:rPr>
              <a:t>vasp_std</a:t>
            </a:r>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/global/common/</a:t>
            </a:r>
            <a:r>
              <a:rPr lang="en-US" sz="750" dirty="0" err="1">
                <a:latin typeface="Menlo" panose="020B0609030804020204" pitchFamily="49" charset="0"/>
                <a:ea typeface="Menlo" panose="020B0609030804020204" pitchFamily="49" charset="0"/>
                <a:cs typeface="Menlo" panose="020B0609030804020204" pitchFamily="49" charset="0"/>
              </a:rPr>
              <a:t>sw</a:t>
            </a:r>
            <a:r>
              <a:rPr lang="en-US" sz="750" dirty="0">
                <a:latin typeface="Menlo" panose="020B0609030804020204" pitchFamily="49" charset="0"/>
                <a:ea typeface="Menlo" panose="020B0609030804020204" pitchFamily="49" charset="0"/>
                <a:cs typeface="Menlo" panose="020B0609030804020204" pitchFamily="49" charset="0"/>
              </a:rPr>
              <a:t>/cray/cnl6/</a:t>
            </a:r>
            <a:r>
              <a:rPr lang="en-US" sz="750" dirty="0" err="1">
                <a:latin typeface="Menlo" panose="020B0609030804020204" pitchFamily="49" charset="0"/>
                <a:ea typeface="Menlo" panose="020B0609030804020204" pitchFamily="49" charset="0"/>
                <a:cs typeface="Menlo" panose="020B0609030804020204" pitchFamily="49" charset="0"/>
              </a:rPr>
              <a:t>haswell</a:t>
            </a:r>
            <a:r>
              <a:rPr lang="en-US" sz="750" dirty="0">
                <a:latin typeface="Menlo" panose="020B0609030804020204" pitchFamily="49" charset="0"/>
                <a:ea typeface="Menlo" panose="020B0609030804020204" pitchFamily="49" charset="0"/>
                <a:cs typeface="Menlo" panose="020B0609030804020204" pitchFamily="49" charset="0"/>
              </a:rPr>
              <a:t>/</a:t>
            </a:r>
            <a:r>
              <a:rPr lang="en-US" sz="750" dirty="0" err="1">
                <a:latin typeface="Menlo" panose="020B0609030804020204" pitchFamily="49" charset="0"/>
                <a:ea typeface="Menlo" panose="020B0609030804020204" pitchFamily="49" charset="0"/>
                <a:cs typeface="Menlo" panose="020B0609030804020204" pitchFamily="49" charset="0"/>
              </a:rPr>
              <a:t>vasp</a:t>
            </a:r>
            <a:r>
              <a:rPr lang="en-US" sz="750" dirty="0">
                <a:latin typeface="Menlo" panose="020B0609030804020204" pitchFamily="49" charset="0"/>
                <a:ea typeface="Menlo" panose="020B0609030804020204" pitchFamily="49" charset="0"/>
                <a:cs typeface="Menlo" panose="020B0609030804020204" pitchFamily="49" charset="0"/>
              </a:rPr>
              <a:t>/5.4.4/intel/17.0.2.174/4bqi2il/bin/</a:t>
            </a:r>
            <a:r>
              <a:rPr lang="en-US" sz="750" dirty="0" err="1">
                <a:latin typeface="Menlo" panose="020B0609030804020204" pitchFamily="49" charset="0"/>
                <a:ea typeface="Menlo" panose="020B0609030804020204" pitchFamily="49" charset="0"/>
                <a:cs typeface="Menlo" panose="020B0609030804020204" pitchFamily="49" charset="0"/>
              </a:rPr>
              <a:t>vasp_std</a:t>
            </a:r>
            <a:endParaRPr lang="en-US" sz="750" dirty="0">
              <a:latin typeface="Menlo" panose="020B0609030804020204" pitchFamily="49" charset="0"/>
              <a:ea typeface="Menlo" panose="020B0609030804020204" pitchFamily="49" charset="0"/>
              <a:cs typeface="Menlo" panose="020B0609030804020204" pitchFamily="49" charset="0"/>
            </a:endParaRPr>
          </a:p>
          <a:p>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zz217@cori03:~&gt; which </a:t>
            </a:r>
            <a:r>
              <a:rPr lang="en-US" sz="750" dirty="0" err="1">
                <a:latin typeface="Menlo" panose="020B0609030804020204" pitchFamily="49" charset="0"/>
                <a:ea typeface="Menlo" panose="020B0609030804020204" pitchFamily="49" charset="0"/>
                <a:cs typeface="Menlo" panose="020B0609030804020204" pitchFamily="49" charset="0"/>
              </a:rPr>
              <a:t>vasp_gam</a:t>
            </a:r>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/global/common/</a:t>
            </a:r>
            <a:r>
              <a:rPr lang="en-US" sz="750" dirty="0" err="1">
                <a:latin typeface="Menlo" panose="020B0609030804020204" pitchFamily="49" charset="0"/>
                <a:ea typeface="Menlo" panose="020B0609030804020204" pitchFamily="49" charset="0"/>
                <a:cs typeface="Menlo" panose="020B0609030804020204" pitchFamily="49" charset="0"/>
              </a:rPr>
              <a:t>sw</a:t>
            </a:r>
            <a:r>
              <a:rPr lang="en-US" sz="750" dirty="0">
                <a:latin typeface="Menlo" panose="020B0609030804020204" pitchFamily="49" charset="0"/>
                <a:ea typeface="Menlo" panose="020B0609030804020204" pitchFamily="49" charset="0"/>
                <a:cs typeface="Menlo" panose="020B0609030804020204" pitchFamily="49" charset="0"/>
              </a:rPr>
              <a:t>/cray/cnl6/</a:t>
            </a:r>
            <a:r>
              <a:rPr lang="en-US" sz="750" dirty="0" err="1">
                <a:latin typeface="Menlo" panose="020B0609030804020204" pitchFamily="49" charset="0"/>
                <a:ea typeface="Menlo" panose="020B0609030804020204" pitchFamily="49" charset="0"/>
                <a:cs typeface="Menlo" panose="020B0609030804020204" pitchFamily="49" charset="0"/>
              </a:rPr>
              <a:t>haswell</a:t>
            </a:r>
            <a:r>
              <a:rPr lang="en-US" sz="750" dirty="0">
                <a:latin typeface="Menlo" panose="020B0609030804020204" pitchFamily="49" charset="0"/>
                <a:ea typeface="Menlo" panose="020B0609030804020204" pitchFamily="49" charset="0"/>
                <a:cs typeface="Menlo" panose="020B0609030804020204" pitchFamily="49" charset="0"/>
              </a:rPr>
              <a:t>/</a:t>
            </a:r>
            <a:r>
              <a:rPr lang="en-US" sz="750" dirty="0" err="1">
                <a:latin typeface="Menlo" panose="020B0609030804020204" pitchFamily="49" charset="0"/>
                <a:ea typeface="Menlo" panose="020B0609030804020204" pitchFamily="49" charset="0"/>
                <a:cs typeface="Menlo" panose="020B0609030804020204" pitchFamily="49" charset="0"/>
              </a:rPr>
              <a:t>vasp</a:t>
            </a:r>
            <a:r>
              <a:rPr lang="en-US" sz="750" dirty="0">
                <a:latin typeface="Menlo" panose="020B0609030804020204" pitchFamily="49" charset="0"/>
                <a:ea typeface="Menlo" panose="020B0609030804020204" pitchFamily="49" charset="0"/>
                <a:cs typeface="Menlo" panose="020B0609030804020204" pitchFamily="49" charset="0"/>
              </a:rPr>
              <a:t>/5.4.4/intel/17.0.2.174/4bqi2il/bin/</a:t>
            </a:r>
            <a:r>
              <a:rPr lang="en-US" sz="750" dirty="0" err="1">
                <a:latin typeface="Menlo" panose="020B0609030804020204" pitchFamily="49" charset="0"/>
                <a:ea typeface="Menlo" panose="020B0609030804020204" pitchFamily="49" charset="0"/>
                <a:cs typeface="Menlo" panose="020B0609030804020204" pitchFamily="49" charset="0"/>
              </a:rPr>
              <a:t>vasp_gam</a:t>
            </a:r>
            <a:endParaRPr lang="en-US" sz="750" dirty="0">
              <a:latin typeface="Menlo" panose="020B0609030804020204" pitchFamily="49" charset="0"/>
              <a:ea typeface="Menlo" panose="020B0609030804020204" pitchFamily="49" charset="0"/>
              <a:cs typeface="Menlo" panose="020B0609030804020204" pitchFamily="49" charset="0"/>
            </a:endParaRPr>
          </a:p>
        </p:txBody>
      </p:sp>
      <p:sp>
        <p:nvSpPr>
          <p:cNvPr id="10" name="Rounded Rectangular Callout 9">
            <a:extLst>
              <a:ext uri="{FF2B5EF4-FFF2-40B4-BE49-F238E27FC236}">
                <a16:creationId xmlns:a16="http://schemas.microsoft.com/office/drawing/2014/main" id="{7A7DA247-00AD-E24E-B9B4-9F35FE148B68}"/>
              </a:ext>
            </a:extLst>
          </p:cNvPr>
          <p:cNvSpPr/>
          <p:nvPr/>
        </p:nvSpPr>
        <p:spPr>
          <a:xfrm>
            <a:off x="6564629" y="1360976"/>
            <a:ext cx="2524192" cy="665463"/>
          </a:xfrm>
          <a:prstGeom prst="wedgeRoundRectCallout">
            <a:avLst>
              <a:gd name="adj1" fmla="val -129416"/>
              <a:gd name="adj2" fmla="val 20473"/>
              <a:gd name="adj3" fmla="val 16667"/>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
        <p:nvSpPr>
          <p:cNvPr id="8" name="TextBox 7">
            <a:extLst>
              <a:ext uri="{FF2B5EF4-FFF2-40B4-BE49-F238E27FC236}">
                <a16:creationId xmlns:a16="http://schemas.microsoft.com/office/drawing/2014/main" id="{E732E90A-275F-D04B-B63D-76B3EADB4059}"/>
              </a:ext>
            </a:extLst>
          </p:cNvPr>
          <p:cNvSpPr txBox="1"/>
          <p:nvPr/>
        </p:nvSpPr>
        <p:spPr>
          <a:xfrm>
            <a:off x="6493682" y="1384626"/>
            <a:ext cx="2650318" cy="553998"/>
          </a:xfrm>
          <a:prstGeom prst="rect">
            <a:avLst/>
          </a:prstGeom>
          <a:noFill/>
          <a:ln>
            <a:noFill/>
          </a:ln>
        </p:spPr>
        <p:txBody>
          <a:bodyPr wrap="square" rtlCol="0">
            <a:spAutoFit/>
          </a:bodyPr>
          <a:lstStyle/>
          <a:p>
            <a:pPr marL="76200"/>
            <a:r>
              <a:rPr lang="en-US" sz="1000" dirty="0" err="1">
                <a:solidFill>
                  <a:srgbClr val="00B050"/>
                </a:solidFill>
              </a:rPr>
              <a:t>vasp_gam</a:t>
            </a:r>
            <a:r>
              <a:rPr lang="en-US" sz="1000" dirty="0">
                <a:solidFill>
                  <a:srgbClr val="00B050"/>
                </a:solidFill>
              </a:rPr>
              <a:t>: </a:t>
            </a:r>
            <a:r>
              <a:rPr lang="en-US" sz="1000" dirty="0">
                <a:solidFill>
                  <a:schemeClr val="tx1"/>
                </a:solidFill>
              </a:rPr>
              <a:t>the Gamma </a:t>
            </a:r>
            <a:r>
              <a:rPr lang="en-US" sz="1000" dirty="0"/>
              <a:t>point only version</a:t>
            </a:r>
            <a:endParaRPr lang="en-US" sz="1000" dirty="0">
              <a:solidFill>
                <a:srgbClr val="00B050"/>
              </a:solidFill>
            </a:endParaRPr>
          </a:p>
          <a:p>
            <a:pPr marL="76200"/>
            <a:r>
              <a:rPr lang="en-US" sz="1000" dirty="0" err="1">
                <a:solidFill>
                  <a:srgbClr val="00B050"/>
                </a:solidFill>
              </a:rPr>
              <a:t>vasp_ncl</a:t>
            </a:r>
            <a:r>
              <a:rPr lang="en-US" sz="1000" dirty="0">
                <a:solidFill>
                  <a:srgbClr val="00B050"/>
                </a:solidFill>
              </a:rPr>
              <a:t>:    </a:t>
            </a:r>
            <a:r>
              <a:rPr lang="en-US" sz="1000" dirty="0"/>
              <a:t>the non-collinear version</a:t>
            </a:r>
            <a:endParaRPr lang="en-US" sz="1000" dirty="0">
              <a:solidFill>
                <a:srgbClr val="00B050"/>
              </a:solidFill>
            </a:endParaRPr>
          </a:p>
          <a:p>
            <a:pPr marL="76200" indent="0">
              <a:buNone/>
            </a:pPr>
            <a:r>
              <a:rPr lang="en-US" sz="1000" dirty="0" err="1">
                <a:solidFill>
                  <a:srgbClr val="00B050"/>
                </a:solidFill>
              </a:rPr>
              <a:t>vasp_std</a:t>
            </a:r>
            <a:r>
              <a:rPr lang="en-US" sz="1000" dirty="0">
                <a:solidFill>
                  <a:srgbClr val="00B050"/>
                </a:solidFill>
              </a:rPr>
              <a:t>:    </a:t>
            </a:r>
            <a:r>
              <a:rPr lang="en-US" sz="1000" dirty="0"/>
              <a:t>the standard </a:t>
            </a:r>
            <a:r>
              <a:rPr lang="en-US" sz="1000" dirty="0" err="1"/>
              <a:t>kpoint</a:t>
            </a:r>
            <a:r>
              <a:rPr lang="en-US" sz="1000" dirty="0"/>
              <a:t> version</a:t>
            </a:r>
          </a:p>
        </p:txBody>
      </p:sp>
    </p:spTree>
    <p:extLst>
      <p:ext uri="{BB962C8B-B14F-4D97-AF65-F5344CB8AC3E}">
        <p14:creationId xmlns:p14="http://schemas.microsoft.com/office/powerpoint/2010/main" val="3444365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6B16-9582-F845-9FC9-A38D7714080C}"/>
              </a:ext>
            </a:extLst>
          </p:cNvPr>
          <p:cNvSpPr>
            <a:spLocks noGrp="1"/>
          </p:cNvSpPr>
          <p:nvPr>
            <p:ph type="title"/>
          </p:nvPr>
        </p:nvSpPr>
        <p:spPr/>
        <p:txBody>
          <a:bodyPr/>
          <a:lstStyle/>
          <a:p>
            <a:r>
              <a:rPr lang="en-US" dirty="0"/>
              <a:t>Summary (cont.)</a:t>
            </a:r>
          </a:p>
        </p:txBody>
      </p:sp>
      <p:sp>
        <p:nvSpPr>
          <p:cNvPr id="3" name="Content Placeholder 2">
            <a:extLst>
              <a:ext uri="{FF2B5EF4-FFF2-40B4-BE49-F238E27FC236}">
                <a16:creationId xmlns:a16="http://schemas.microsoft.com/office/drawing/2014/main" id="{1C7D1A68-FC75-9C43-A0AE-3506EFCA406D}"/>
              </a:ext>
            </a:extLst>
          </p:cNvPr>
          <p:cNvSpPr>
            <a:spLocks noGrp="1"/>
          </p:cNvSpPr>
          <p:nvPr>
            <p:ph type="body" idx="1"/>
          </p:nvPr>
        </p:nvSpPr>
        <p:spPr/>
        <p:txBody>
          <a:bodyPr>
            <a:normAutofit/>
          </a:bodyPr>
          <a:lstStyle/>
          <a:p>
            <a:r>
              <a:rPr lang="en-US" dirty="0"/>
              <a:t>On KNL, the hybrid </a:t>
            </a:r>
            <a:r>
              <a:rPr lang="en-US" dirty="0" err="1"/>
              <a:t>MPI+OpenMP</a:t>
            </a:r>
            <a:r>
              <a:rPr lang="en-US" dirty="0"/>
              <a:t> VASP is recommended as it outperforms the pure MPI VASP especially with larger problems</a:t>
            </a:r>
          </a:p>
          <a:p>
            <a:r>
              <a:rPr lang="en-US" dirty="0"/>
              <a:t>For the hybrid version, 4 or 8 OpenMP threads per MPI task is recommended </a:t>
            </a:r>
          </a:p>
          <a:p>
            <a:r>
              <a:rPr lang="en-US" dirty="0"/>
              <a:t>In general, Hyper-Threading does not help VASP performance; using one hardware thread per core is recommended. However, two hardware threads/core may help with the HSE workloads, especially when running at small node counts</a:t>
            </a:r>
          </a:p>
        </p:txBody>
      </p:sp>
      <p:sp>
        <p:nvSpPr>
          <p:cNvPr id="4" name="Slide Number Placeholder 3">
            <a:extLst>
              <a:ext uri="{FF2B5EF4-FFF2-40B4-BE49-F238E27FC236}">
                <a16:creationId xmlns:a16="http://schemas.microsoft.com/office/drawing/2014/main" id="{CD4667D4-35A7-1F4E-9797-956466D60351}"/>
              </a:ext>
            </a:extLst>
          </p:cNvPr>
          <p:cNvSpPr>
            <a:spLocks noGrp="1"/>
          </p:cNvSpPr>
          <p:nvPr>
            <p:ph type="sldNum" idx="12"/>
          </p:nvPr>
        </p:nvSpPr>
        <p:spPr/>
        <p:txBody>
          <a:bodyPr/>
          <a:lstStyle/>
          <a:p>
            <a:r>
              <a:rPr lang="en-US"/>
              <a:t>- </a:t>
            </a:r>
            <a:fld id="{D174BAF6-F8F2-EF4F-936C-8DF63288C82F}" type="slidenum">
              <a:rPr lang="en-US" smtClean="0"/>
              <a:pPr/>
              <a:t>50</a:t>
            </a:fld>
            <a:r>
              <a:rPr lang="en-US"/>
              <a:t> -</a:t>
            </a:r>
            <a:endParaRPr lang="en-US" dirty="0"/>
          </a:p>
        </p:txBody>
      </p:sp>
    </p:spTree>
    <p:extLst>
      <p:ext uri="{BB962C8B-B14F-4D97-AF65-F5344CB8AC3E}">
        <p14:creationId xmlns:p14="http://schemas.microsoft.com/office/powerpoint/2010/main" val="1122194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92A1C-3587-7843-8F2B-58063539A7A5}"/>
              </a:ext>
            </a:extLst>
          </p:cNvPr>
          <p:cNvSpPr>
            <a:spLocks noGrp="1"/>
          </p:cNvSpPr>
          <p:nvPr>
            <p:ph type="ctrTitle"/>
          </p:nvPr>
        </p:nvSpPr>
        <p:spPr/>
        <p:txBody>
          <a:bodyPr/>
          <a:lstStyle/>
          <a:p>
            <a:r>
              <a:rPr lang="en-US" dirty="0"/>
              <a:t>Hands-on 11:00am-2:00pm</a:t>
            </a:r>
          </a:p>
        </p:txBody>
      </p:sp>
      <p:sp>
        <p:nvSpPr>
          <p:cNvPr id="5" name="Rectangle 4">
            <a:extLst>
              <a:ext uri="{FF2B5EF4-FFF2-40B4-BE49-F238E27FC236}">
                <a16:creationId xmlns:a16="http://schemas.microsoft.com/office/drawing/2014/main" id="{D7BE2E25-8578-AD46-894A-B0E9055145C0}"/>
              </a:ext>
            </a:extLst>
          </p:cNvPr>
          <p:cNvSpPr/>
          <p:nvPr/>
        </p:nvSpPr>
        <p:spPr>
          <a:xfrm>
            <a:off x="248479" y="3612022"/>
            <a:ext cx="8602316" cy="400110"/>
          </a:xfrm>
          <a:prstGeom prst="rect">
            <a:avLst/>
          </a:prstGeom>
        </p:spPr>
        <p:txBody>
          <a:bodyPr wrap="square">
            <a:spAutoFit/>
          </a:bodyPr>
          <a:lstStyle/>
          <a:p>
            <a:r>
              <a:rPr lang="en-US" sz="2000" dirty="0"/>
              <a:t>Please join the </a:t>
            </a:r>
            <a:r>
              <a:rPr lang="en-US" sz="2000" dirty="0" err="1"/>
              <a:t>vasp</a:t>
            </a:r>
            <a:r>
              <a:rPr lang="en-US" sz="2000" dirty="0"/>
              <a:t>-training Slack channel by clicking </a:t>
            </a:r>
            <a:r>
              <a:rPr lang="en-US" sz="2000" dirty="0">
                <a:hlinkClick r:id="rId3"/>
              </a:rPr>
              <a:t>here</a:t>
            </a:r>
            <a:r>
              <a:rPr lang="en-US" sz="2000" dirty="0"/>
              <a:t>.</a:t>
            </a:r>
          </a:p>
        </p:txBody>
      </p:sp>
      <p:sp>
        <p:nvSpPr>
          <p:cNvPr id="6" name="Rectangle 5">
            <a:extLst>
              <a:ext uri="{FF2B5EF4-FFF2-40B4-BE49-F238E27FC236}">
                <a16:creationId xmlns:a16="http://schemas.microsoft.com/office/drawing/2014/main" id="{C7411A32-6366-454E-90FE-405468A5E889}"/>
              </a:ext>
            </a:extLst>
          </p:cNvPr>
          <p:cNvSpPr/>
          <p:nvPr/>
        </p:nvSpPr>
        <p:spPr>
          <a:xfrm>
            <a:off x="248479" y="4012132"/>
            <a:ext cx="8602316" cy="400110"/>
          </a:xfrm>
          <a:prstGeom prst="rect">
            <a:avLst/>
          </a:prstGeom>
        </p:spPr>
        <p:txBody>
          <a:bodyPr wrap="square">
            <a:spAutoFit/>
          </a:bodyPr>
          <a:lstStyle/>
          <a:p>
            <a:r>
              <a:rPr lang="en-US" sz="2000" dirty="0"/>
              <a:t>Please share your performance results at </a:t>
            </a:r>
            <a:r>
              <a:rPr lang="en-US" sz="2000" dirty="0">
                <a:hlinkClick r:id="rId4"/>
              </a:rPr>
              <a:t>here</a:t>
            </a:r>
            <a:endParaRPr lang="en-US" sz="2000" dirty="0"/>
          </a:p>
        </p:txBody>
      </p:sp>
    </p:spTree>
    <p:extLst>
      <p:ext uri="{BB962C8B-B14F-4D97-AF65-F5344CB8AC3E}">
        <p14:creationId xmlns:p14="http://schemas.microsoft.com/office/powerpoint/2010/main" val="136010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98B35-94CD-2646-A3FE-F2B8DCA2D29C}"/>
              </a:ext>
            </a:extLst>
          </p:cNvPr>
          <p:cNvSpPr>
            <a:spLocks noGrp="1"/>
          </p:cNvSpPr>
          <p:nvPr>
            <p:ph type="title"/>
          </p:nvPr>
        </p:nvSpPr>
        <p:spPr/>
        <p:txBody>
          <a:bodyPr/>
          <a:lstStyle/>
          <a:p>
            <a:r>
              <a:rPr lang="en-US" dirty="0"/>
              <a:t>Use the reservations “</a:t>
            </a:r>
            <a:r>
              <a:rPr lang="en-US" dirty="0" err="1"/>
              <a:t>vasp_knl</a:t>
            </a:r>
            <a:r>
              <a:rPr lang="en-US" dirty="0"/>
              <a:t>” and “</a:t>
            </a:r>
            <a:r>
              <a:rPr lang="en-US" dirty="0" err="1"/>
              <a:t>vasp_hsw</a:t>
            </a:r>
            <a:r>
              <a:rPr lang="en-US" dirty="0"/>
              <a:t>”</a:t>
            </a:r>
          </a:p>
        </p:txBody>
      </p:sp>
      <p:sp>
        <p:nvSpPr>
          <p:cNvPr id="4" name="Text Placeholder 3">
            <a:extLst>
              <a:ext uri="{FF2B5EF4-FFF2-40B4-BE49-F238E27FC236}">
                <a16:creationId xmlns:a16="http://schemas.microsoft.com/office/drawing/2014/main" id="{6A342AFE-809F-D14C-B338-8FA48EB697A7}"/>
              </a:ext>
            </a:extLst>
          </p:cNvPr>
          <p:cNvSpPr>
            <a:spLocks noGrp="1"/>
          </p:cNvSpPr>
          <p:nvPr>
            <p:ph type="body" idx="1"/>
          </p:nvPr>
        </p:nvSpPr>
        <p:spPr>
          <a:xfrm>
            <a:off x="311700" y="826475"/>
            <a:ext cx="8658680" cy="3775342"/>
          </a:xfrm>
        </p:spPr>
        <p:txBody>
          <a:bodyPr/>
          <a:lstStyle/>
          <a:p>
            <a:r>
              <a:rPr lang="en-US" dirty="0"/>
              <a:t>There are 300 KNL and 150 Haswell nodes reserved for the hands-on</a:t>
            </a:r>
          </a:p>
          <a:p>
            <a:r>
              <a:rPr lang="en-US" dirty="0"/>
              <a:t>To run jobs interactively</a:t>
            </a:r>
          </a:p>
          <a:p>
            <a:pPr lvl="1"/>
            <a:r>
              <a:rPr lang="en-US" sz="1600" dirty="0" err="1"/>
              <a:t>salloc</a:t>
            </a:r>
            <a:r>
              <a:rPr lang="en-US" sz="1600" dirty="0"/>
              <a:t> -N 2 -C </a:t>
            </a:r>
            <a:r>
              <a:rPr lang="en-US" sz="1600" dirty="0" err="1"/>
              <a:t>knl</a:t>
            </a:r>
            <a:r>
              <a:rPr lang="en-US" sz="1600" dirty="0"/>
              <a:t> –t 1:00:00 --reservation=</a:t>
            </a:r>
            <a:r>
              <a:rPr lang="en-US" sz="1600" dirty="0" err="1"/>
              <a:t>vap_knl</a:t>
            </a:r>
            <a:r>
              <a:rPr lang="en-US" sz="1600" dirty="0"/>
              <a:t> -A </a:t>
            </a:r>
            <a:r>
              <a:rPr lang="en-US" sz="1600" dirty="0" err="1"/>
              <a:t>nintern</a:t>
            </a:r>
            <a:endParaRPr lang="en-US" sz="1600" dirty="0"/>
          </a:p>
          <a:p>
            <a:pPr lvl="1"/>
            <a:r>
              <a:rPr lang="en-US" sz="1600" dirty="0" err="1"/>
              <a:t>salloc</a:t>
            </a:r>
            <a:r>
              <a:rPr lang="en-US" sz="1600" dirty="0"/>
              <a:t> -N 1 -C </a:t>
            </a:r>
            <a:r>
              <a:rPr lang="en-US" sz="1600" dirty="0" err="1"/>
              <a:t>haswell</a:t>
            </a:r>
            <a:r>
              <a:rPr lang="en-US" sz="1600" dirty="0"/>
              <a:t> –t 1:00:00 --reservation=</a:t>
            </a:r>
            <a:r>
              <a:rPr lang="en-US" sz="1600" dirty="0" err="1"/>
              <a:t>vasp_hsw</a:t>
            </a:r>
            <a:r>
              <a:rPr lang="en-US" sz="1600" dirty="0"/>
              <a:t> -A </a:t>
            </a:r>
            <a:r>
              <a:rPr lang="en-US" sz="1600" dirty="0" err="1"/>
              <a:t>nintern</a:t>
            </a:r>
            <a:endParaRPr lang="en-US" sz="1600" dirty="0"/>
          </a:p>
          <a:p>
            <a:endParaRPr lang="en-US" dirty="0"/>
          </a:p>
          <a:p>
            <a:r>
              <a:rPr lang="en-US" dirty="0"/>
              <a:t>To run batch jobs</a:t>
            </a:r>
          </a:p>
          <a:p>
            <a:pPr lvl="1"/>
            <a:r>
              <a:rPr lang="en-US" sz="1600" dirty="0"/>
              <a:t>“#SBATCH -A </a:t>
            </a:r>
            <a:r>
              <a:rPr lang="en-US" sz="1600" dirty="0" err="1"/>
              <a:t>nintern</a:t>
            </a:r>
            <a:r>
              <a:rPr lang="en-US" sz="1600" dirty="0"/>
              <a:t>”                       #to charge to the </a:t>
            </a:r>
            <a:r>
              <a:rPr lang="en-US" sz="1600" dirty="0" err="1"/>
              <a:t>nintern</a:t>
            </a:r>
            <a:r>
              <a:rPr lang="en-US" sz="1600" dirty="0"/>
              <a:t> repo</a:t>
            </a:r>
          </a:p>
          <a:p>
            <a:pPr lvl="1"/>
            <a:r>
              <a:rPr lang="en-US" sz="1600" dirty="0"/>
              <a:t>“#SBATCH --reservation=</a:t>
            </a:r>
            <a:r>
              <a:rPr lang="en-US" sz="1600" dirty="0" err="1"/>
              <a:t>vasp_knl</a:t>
            </a:r>
            <a:r>
              <a:rPr lang="en-US" sz="1600" dirty="0"/>
              <a:t>”  #or “#SBATCH --reservation=</a:t>
            </a:r>
            <a:r>
              <a:rPr lang="en-US" sz="1600" dirty="0" err="1"/>
              <a:t>vasp_hsw</a:t>
            </a:r>
            <a:r>
              <a:rPr lang="en-US" sz="1600" dirty="0"/>
              <a:t>” </a:t>
            </a:r>
          </a:p>
        </p:txBody>
      </p:sp>
    </p:spTree>
    <p:extLst>
      <p:ext uri="{BB962C8B-B14F-4D97-AF65-F5344CB8AC3E}">
        <p14:creationId xmlns:p14="http://schemas.microsoft.com/office/powerpoint/2010/main" val="3016443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3E70-29BF-5745-806E-E0B76535C171}"/>
              </a:ext>
            </a:extLst>
          </p:cNvPr>
          <p:cNvSpPr>
            <a:spLocks noGrp="1"/>
          </p:cNvSpPr>
          <p:nvPr>
            <p:ph type="title"/>
          </p:nvPr>
        </p:nvSpPr>
        <p:spPr/>
        <p:txBody>
          <a:bodyPr/>
          <a:lstStyle/>
          <a:p>
            <a:r>
              <a:rPr lang="en-US" dirty="0"/>
              <a:t>If you can not access the reservations</a:t>
            </a:r>
          </a:p>
        </p:txBody>
      </p:sp>
      <p:sp>
        <p:nvSpPr>
          <p:cNvPr id="3" name="Text Placeholder 2">
            <a:extLst>
              <a:ext uri="{FF2B5EF4-FFF2-40B4-BE49-F238E27FC236}">
                <a16:creationId xmlns:a16="http://schemas.microsoft.com/office/drawing/2014/main" id="{6E767A2E-74D8-264E-B959-A3ABE5F20B01}"/>
              </a:ext>
            </a:extLst>
          </p:cNvPr>
          <p:cNvSpPr>
            <a:spLocks noGrp="1"/>
          </p:cNvSpPr>
          <p:nvPr>
            <p:ph type="body" idx="1"/>
          </p:nvPr>
        </p:nvSpPr>
        <p:spPr/>
        <p:txBody>
          <a:bodyPr/>
          <a:lstStyle/>
          <a:p>
            <a:r>
              <a:rPr lang="en-US" dirty="0"/>
              <a:t>Use the interactive QOS, which allows you to use up to 64 nodes for 4 hours immediately or cancel your job in 5 minutes if no nodes available. </a:t>
            </a:r>
          </a:p>
          <a:p>
            <a:pPr lvl="1"/>
            <a:r>
              <a:rPr lang="en-US" dirty="0"/>
              <a:t>Run jobs interactively with the interactive QOS:</a:t>
            </a:r>
          </a:p>
          <a:p>
            <a:pPr lvl="2"/>
            <a:r>
              <a:rPr lang="en-US" dirty="0" err="1"/>
              <a:t>salloc</a:t>
            </a:r>
            <a:r>
              <a:rPr lang="en-US" dirty="0"/>
              <a:t> -N 2 –C </a:t>
            </a:r>
            <a:r>
              <a:rPr lang="en-US" dirty="0" err="1"/>
              <a:t>knl</a:t>
            </a:r>
            <a:r>
              <a:rPr lang="en-US" dirty="0"/>
              <a:t> –t 2:00:00 -q interactive</a:t>
            </a:r>
          </a:p>
          <a:p>
            <a:pPr lvl="1"/>
            <a:r>
              <a:rPr lang="en-US" dirty="0"/>
              <a:t>You can run your job script as a shell script directly if convenient for you:</a:t>
            </a:r>
          </a:p>
          <a:p>
            <a:pPr lvl="2"/>
            <a:r>
              <a:rPr lang="en-US" dirty="0" err="1"/>
              <a:t>salloc</a:t>
            </a:r>
            <a:r>
              <a:rPr lang="en-US" dirty="0"/>
              <a:t> -N 2 –C </a:t>
            </a:r>
            <a:r>
              <a:rPr lang="en-US" dirty="0" err="1"/>
              <a:t>knl</a:t>
            </a:r>
            <a:r>
              <a:rPr lang="en-US" dirty="0"/>
              <a:t> –t 2:00:00 -q interactive bash </a:t>
            </a:r>
            <a:r>
              <a:rPr lang="en-US" dirty="0" err="1"/>
              <a:t>run.slurm</a:t>
            </a:r>
            <a:r>
              <a:rPr lang="en-US" dirty="0"/>
              <a:t> </a:t>
            </a:r>
          </a:p>
          <a:p>
            <a:pPr lvl="1"/>
            <a:endParaRPr lang="en-US" dirty="0"/>
          </a:p>
          <a:p>
            <a:pPr lvl="1"/>
            <a:endParaRPr lang="en-US" dirty="0"/>
          </a:p>
        </p:txBody>
      </p:sp>
    </p:spTree>
    <p:extLst>
      <p:ext uri="{BB962C8B-B14F-4D97-AF65-F5344CB8AC3E}">
        <p14:creationId xmlns:p14="http://schemas.microsoft.com/office/powerpoint/2010/main" val="421087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6C70-8AD0-D944-9553-A8033FA592EC}"/>
              </a:ext>
            </a:extLst>
          </p:cNvPr>
          <p:cNvSpPr>
            <a:spLocks noGrp="1"/>
          </p:cNvSpPr>
          <p:nvPr>
            <p:ph type="title"/>
          </p:nvPr>
        </p:nvSpPr>
        <p:spPr/>
        <p:txBody>
          <a:bodyPr/>
          <a:lstStyle/>
          <a:p>
            <a:r>
              <a:rPr lang="en-US" dirty="0"/>
              <a:t>For short VASP benchmark runs</a:t>
            </a:r>
          </a:p>
        </p:txBody>
      </p:sp>
      <p:sp>
        <p:nvSpPr>
          <p:cNvPr id="3" name="Text Placeholder 2">
            <a:extLst>
              <a:ext uri="{FF2B5EF4-FFF2-40B4-BE49-F238E27FC236}">
                <a16:creationId xmlns:a16="http://schemas.microsoft.com/office/drawing/2014/main" id="{0C970FA1-EF9D-8449-90E1-8E03143BEEC7}"/>
              </a:ext>
            </a:extLst>
          </p:cNvPr>
          <p:cNvSpPr>
            <a:spLocks noGrp="1"/>
          </p:cNvSpPr>
          <p:nvPr>
            <p:ph type="body" idx="1"/>
          </p:nvPr>
        </p:nvSpPr>
        <p:spPr/>
        <p:txBody>
          <a:bodyPr/>
          <a:lstStyle/>
          <a:p>
            <a:r>
              <a:rPr lang="en-US" dirty="0"/>
              <a:t>Disable I/O</a:t>
            </a:r>
          </a:p>
          <a:p>
            <a:pPr lvl="1"/>
            <a:r>
              <a:rPr lang="en-US" dirty="0"/>
              <a:t>LWAVE =.FALSE.</a:t>
            </a:r>
          </a:p>
          <a:p>
            <a:pPr lvl="1"/>
            <a:r>
              <a:rPr lang="en-US" dirty="0"/>
              <a:t>LCHARG=.FALSE.</a:t>
            </a:r>
          </a:p>
          <a:p>
            <a:r>
              <a:rPr lang="en-US" dirty="0"/>
              <a:t>Run only a few iterations</a:t>
            </a:r>
          </a:p>
          <a:p>
            <a:pPr lvl="1"/>
            <a:r>
              <a:rPr lang="en-US" dirty="0"/>
              <a:t>NELM=3</a:t>
            </a:r>
          </a:p>
          <a:p>
            <a:r>
              <a:rPr lang="en-US" dirty="0"/>
              <a:t>Figure of Merit: LOOP+ time in OUTCAR</a:t>
            </a:r>
          </a:p>
          <a:p>
            <a:pPr lvl="1"/>
            <a:r>
              <a:rPr lang="en-US" dirty="0"/>
              <a:t>grep LOOP+ OUTCAR (use the real time, not the CPU time)</a:t>
            </a:r>
          </a:p>
          <a:p>
            <a:pPr marL="571500" lvl="1" indent="0">
              <a:buNone/>
            </a:pPr>
            <a:r>
              <a:rPr lang="en-US" dirty="0"/>
              <a:t>		</a:t>
            </a:r>
          </a:p>
          <a:p>
            <a:pPr marL="571500" lvl="1" indent="0">
              <a:buNone/>
            </a:pPr>
            <a:r>
              <a:rPr lang="en-US" dirty="0"/>
              <a:t>	</a:t>
            </a:r>
          </a:p>
        </p:txBody>
      </p:sp>
    </p:spTree>
    <p:extLst>
      <p:ext uri="{BB962C8B-B14F-4D97-AF65-F5344CB8AC3E}">
        <p14:creationId xmlns:p14="http://schemas.microsoft.com/office/powerpoint/2010/main" val="2922654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26"/>
          <p:cNvSpPr txBox="1">
            <a:spLocks noGrp="1"/>
          </p:cNvSpPr>
          <p:nvPr>
            <p:ph type="ctrTitle"/>
          </p:nvPr>
        </p:nvSpPr>
        <p:spPr>
          <a:xfrm>
            <a:off x="42575" y="75950"/>
            <a:ext cx="4743000" cy="19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Thank You!</a:t>
            </a:r>
            <a:endParaRPr sz="4800"/>
          </a:p>
        </p:txBody>
      </p:sp>
    </p:spTree>
    <p:extLst>
      <p:ext uri="{BB962C8B-B14F-4D97-AF65-F5344CB8AC3E}">
        <p14:creationId xmlns:p14="http://schemas.microsoft.com/office/powerpoint/2010/main" val="124739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B123-AD60-C74F-80AD-2188992312D9}"/>
              </a:ext>
            </a:extLst>
          </p:cNvPr>
          <p:cNvSpPr>
            <a:spLocks noGrp="1"/>
          </p:cNvSpPr>
          <p:nvPr>
            <p:ph type="ctrTitle"/>
          </p:nvPr>
        </p:nvSpPr>
        <p:spPr/>
        <p:txBody>
          <a:bodyPr>
            <a:normAutofit/>
          </a:bodyPr>
          <a:lstStyle/>
          <a:p>
            <a:r>
              <a:rPr lang="en-US" sz="2800" dirty="0"/>
              <a:t>Running VASP on Cori</a:t>
            </a:r>
          </a:p>
        </p:txBody>
      </p:sp>
      <p:sp>
        <p:nvSpPr>
          <p:cNvPr id="3" name="Slide Number Placeholder 2">
            <a:extLst>
              <a:ext uri="{FF2B5EF4-FFF2-40B4-BE49-F238E27FC236}">
                <a16:creationId xmlns:a16="http://schemas.microsoft.com/office/drawing/2014/main" id="{B0F5F59A-0CBE-A148-84B4-4ECDF69D69BD}"/>
              </a:ext>
            </a:extLst>
          </p:cNvPr>
          <p:cNvSpPr>
            <a:spLocks noGrp="1"/>
          </p:cNvSpPr>
          <p:nvPr>
            <p:ph type="sldNum" sz="quarter" idx="4"/>
          </p:nvPr>
        </p:nvSpPr>
        <p:spPr/>
        <p:txBody>
          <a:bodyPr/>
          <a:lstStyle/>
          <a:p>
            <a:r>
              <a:rPr lang="en-US"/>
              <a:t>- </a:t>
            </a:r>
            <a:fld id="{D174BAF6-F8F2-EF4F-936C-8DF63288C82F}" type="slidenum">
              <a:rPr lang="en-US" smtClean="0"/>
              <a:pPr/>
              <a:t>6</a:t>
            </a:fld>
            <a:r>
              <a:rPr lang="en-US"/>
              <a:t> -</a:t>
            </a:r>
            <a:endParaRPr lang="en-US" dirty="0"/>
          </a:p>
        </p:txBody>
      </p:sp>
    </p:spTree>
    <p:extLst>
      <p:ext uri="{BB962C8B-B14F-4D97-AF65-F5344CB8AC3E}">
        <p14:creationId xmlns:p14="http://schemas.microsoft.com/office/powerpoint/2010/main" val="114139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System configurations</a:t>
            </a:r>
          </a:p>
        </p:txBody>
      </p:sp>
      <p:sp>
        <p:nvSpPr>
          <p:cNvPr id="3" name="Text Placeholder 2">
            <a:extLst>
              <a:ext uri="{FF2B5EF4-FFF2-40B4-BE49-F238E27FC236}">
                <a16:creationId xmlns:a16="http://schemas.microsoft.com/office/drawing/2014/main" id="{C80810B9-F7D3-E247-9D8D-C9B8B72F8B7F}"/>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memory available to user applications is 87GB (out of 96GB) per Haswell node, and 118GB (out of 128GB) per KNL node</a:t>
            </a:r>
          </a:p>
        </p:txBody>
      </p:sp>
      <p:sp>
        <p:nvSpPr>
          <p:cNvPr id="4" name="Slide Number Placeholder 3"/>
          <p:cNvSpPr>
            <a:spLocks noGrp="1"/>
          </p:cNvSpPr>
          <p:nvPr>
            <p:ph type="sldNum" idx="12"/>
          </p:nvPr>
        </p:nvSpPr>
        <p:spPr/>
        <p:txBody>
          <a:bodyPr/>
          <a:lstStyle/>
          <a:p>
            <a:r>
              <a:rPr lang="en-US"/>
              <a:t>- </a:t>
            </a:r>
            <a:fld id="{D174BAF6-F8F2-EF4F-936C-8DF63288C82F}" type="slidenum">
              <a:rPr lang="en-US" smtClean="0"/>
              <a:pPr/>
              <a:t>7</a:t>
            </a:fld>
            <a:r>
              <a:rPr lang="en-US"/>
              <a:t> -</a:t>
            </a:r>
            <a:endParaRPr lang="en-US" dirty="0"/>
          </a:p>
        </p:txBody>
      </p:sp>
      <p:sp>
        <p:nvSpPr>
          <p:cNvPr id="47" name="TextBox 46"/>
          <p:cNvSpPr txBox="1"/>
          <p:nvPr/>
        </p:nvSpPr>
        <p:spPr>
          <a:xfrm>
            <a:off x="5022461" y="1263218"/>
            <a:ext cx="552450" cy="230832"/>
          </a:xfrm>
          <a:prstGeom prst="rect">
            <a:avLst/>
          </a:prstGeom>
          <a:noFill/>
        </p:spPr>
        <p:txBody>
          <a:bodyPr wrap="square" rtlCol="0">
            <a:spAutoFit/>
          </a:bodyPr>
          <a:lstStyle/>
          <a:p>
            <a:r>
              <a:rPr lang="en-US" sz="900" dirty="0">
                <a:solidFill>
                  <a:srgbClr val="FFFFFF"/>
                </a:solidFill>
              </a:rPr>
              <a:t>Core </a:t>
            </a:r>
          </a:p>
        </p:txBody>
      </p:sp>
      <p:sp>
        <p:nvSpPr>
          <p:cNvPr id="48" name="TextBox 47"/>
          <p:cNvSpPr txBox="1"/>
          <p:nvPr/>
        </p:nvSpPr>
        <p:spPr>
          <a:xfrm>
            <a:off x="6000357" y="1252697"/>
            <a:ext cx="552450" cy="230832"/>
          </a:xfrm>
          <a:prstGeom prst="rect">
            <a:avLst/>
          </a:prstGeom>
          <a:noFill/>
        </p:spPr>
        <p:txBody>
          <a:bodyPr wrap="square" rtlCol="0">
            <a:spAutoFit/>
          </a:bodyPr>
          <a:lstStyle/>
          <a:p>
            <a:r>
              <a:rPr lang="en-US" sz="900" dirty="0">
                <a:solidFill>
                  <a:srgbClr val="FFFFFF"/>
                </a:solidFill>
              </a:rPr>
              <a:t>Core </a:t>
            </a:r>
          </a:p>
        </p:txBody>
      </p:sp>
      <p:graphicFrame>
        <p:nvGraphicFramePr>
          <p:cNvPr id="8" name="Table 7">
            <a:extLst>
              <a:ext uri="{FF2B5EF4-FFF2-40B4-BE49-F238E27FC236}">
                <a16:creationId xmlns:a16="http://schemas.microsoft.com/office/drawing/2014/main" id="{AC98828F-F6CF-B24D-8098-4688227ACD8B}"/>
              </a:ext>
            </a:extLst>
          </p:cNvPr>
          <p:cNvGraphicFramePr>
            <a:graphicFrameLocks noGrp="1"/>
          </p:cNvGraphicFramePr>
          <p:nvPr>
            <p:extLst>
              <p:ext uri="{D42A27DB-BD31-4B8C-83A1-F6EECF244321}">
                <p14:modId xmlns:p14="http://schemas.microsoft.com/office/powerpoint/2010/main" val="2372864134"/>
              </p:ext>
            </p:extLst>
          </p:nvPr>
        </p:nvGraphicFramePr>
        <p:xfrm>
          <a:off x="699468" y="1098129"/>
          <a:ext cx="7730744" cy="1752325"/>
        </p:xfrm>
        <a:graphic>
          <a:graphicData uri="http://schemas.openxmlformats.org/drawingml/2006/table">
            <a:tbl>
              <a:tblPr firstRow="1" bandRow="1">
                <a:tableStyleId>{21E4AEA4-8DFA-4A89-87EB-49C32662AFE0}</a:tableStyleId>
              </a:tblPr>
              <a:tblGrid>
                <a:gridCol w="1106870">
                  <a:extLst>
                    <a:ext uri="{9D8B030D-6E8A-4147-A177-3AD203B41FA5}">
                      <a16:colId xmlns:a16="http://schemas.microsoft.com/office/drawing/2014/main" val="496379895"/>
                    </a:ext>
                  </a:extLst>
                </a:gridCol>
                <a:gridCol w="1264610">
                  <a:extLst>
                    <a:ext uri="{9D8B030D-6E8A-4147-A177-3AD203B41FA5}">
                      <a16:colId xmlns:a16="http://schemas.microsoft.com/office/drawing/2014/main" val="3491055427"/>
                    </a:ext>
                  </a:extLst>
                </a:gridCol>
                <a:gridCol w="1232240">
                  <a:extLst>
                    <a:ext uri="{9D8B030D-6E8A-4147-A177-3AD203B41FA5}">
                      <a16:colId xmlns:a16="http://schemas.microsoft.com/office/drawing/2014/main" val="4278432383"/>
                    </a:ext>
                  </a:extLst>
                </a:gridCol>
                <a:gridCol w="1041535">
                  <a:extLst>
                    <a:ext uri="{9D8B030D-6E8A-4147-A177-3AD203B41FA5}">
                      <a16:colId xmlns:a16="http://schemas.microsoft.com/office/drawing/2014/main" val="1383393318"/>
                    </a:ext>
                  </a:extLst>
                </a:gridCol>
                <a:gridCol w="1755453">
                  <a:extLst>
                    <a:ext uri="{9D8B030D-6E8A-4147-A177-3AD203B41FA5}">
                      <a16:colId xmlns:a16="http://schemas.microsoft.com/office/drawing/2014/main" val="621663989"/>
                    </a:ext>
                  </a:extLst>
                </a:gridCol>
                <a:gridCol w="1330036">
                  <a:extLst>
                    <a:ext uri="{9D8B030D-6E8A-4147-A177-3AD203B41FA5}">
                      <a16:colId xmlns:a16="http://schemas.microsoft.com/office/drawing/2014/main" val="430400533"/>
                    </a:ext>
                  </a:extLst>
                </a:gridCol>
              </a:tblGrid>
              <a:tr h="514895">
                <a:tc>
                  <a:txBody>
                    <a:bodyPr/>
                    <a:lstStyle/>
                    <a:p>
                      <a:r>
                        <a:rPr lang="en-US" sz="1100" dirty="0"/>
                        <a:t>System</a:t>
                      </a:r>
                    </a:p>
                  </a:txBody>
                  <a:tcPr marL="68580" marR="68580" marT="34290" marB="34290"/>
                </a:tc>
                <a:tc>
                  <a:txBody>
                    <a:bodyPr/>
                    <a:lstStyle/>
                    <a:p>
                      <a:r>
                        <a:rPr lang="en-US" sz="1100" dirty="0"/>
                        <a:t># of cores/ CPUs per node</a:t>
                      </a:r>
                    </a:p>
                  </a:txBody>
                  <a:tcPr marL="68580" marR="68580" marT="34290" marB="34290"/>
                </a:tc>
                <a:tc>
                  <a:txBody>
                    <a:bodyPr/>
                    <a:lstStyle/>
                    <a:p>
                      <a:r>
                        <a:rPr lang="en-US" sz="1100" dirty="0"/>
                        <a:t># of sockets per node</a:t>
                      </a:r>
                    </a:p>
                  </a:txBody>
                  <a:tcPr marL="68580" marR="68580" marT="34290" marB="34290"/>
                </a:tc>
                <a:tc>
                  <a:txBody>
                    <a:bodyPr/>
                    <a:lstStyle/>
                    <a:p>
                      <a:r>
                        <a:rPr lang="en-US" sz="1100" dirty="0"/>
                        <a:t>Clock Speed (GHz)</a:t>
                      </a:r>
                    </a:p>
                  </a:txBody>
                  <a:tcPr marL="68580" marR="68580" marT="34290" marB="34290"/>
                </a:tc>
                <a:tc>
                  <a:txBody>
                    <a:bodyPr/>
                    <a:lstStyle/>
                    <a:p>
                      <a:r>
                        <a:rPr lang="en-US" sz="1100" dirty="0"/>
                        <a:t>Memory /node</a:t>
                      </a:r>
                    </a:p>
                  </a:txBody>
                  <a:tcPr marL="68580" marR="68580" marT="34290" marB="34290"/>
                </a:tc>
                <a:tc>
                  <a:txBody>
                    <a:bodyPr/>
                    <a:lstStyle/>
                    <a:p>
                      <a:r>
                        <a:rPr lang="en-US" sz="1100" dirty="0"/>
                        <a:t>Memory/core</a:t>
                      </a:r>
                    </a:p>
                  </a:txBody>
                  <a:tcPr marL="68580" marR="68580" marT="34290" marB="34290"/>
                </a:tc>
                <a:extLst>
                  <a:ext uri="{0D108BD9-81ED-4DB2-BD59-A6C34878D82A}">
                    <a16:rowId xmlns:a16="http://schemas.microsoft.com/office/drawing/2014/main" val="2958782960"/>
                  </a:ext>
                </a:extLst>
              </a:tr>
              <a:tr h="483963">
                <a:tc>
                  <a:txBody>
                    <a:bodyPr/>
                    <a:lstStyle/>
                    <a:p>
                      <a:r>
                        <a:rPr lang="en-US" sz="1100" dirty="0"/>
                        <a:t>Cori KNL</a:t>
                      </a:r>
                    </a:p>
                    <a:p>
                      <a:r>
                        <a:rPr lang="en-US" sz="1100" dirty="0"/>
                        <a:t>(9688 nodes)</a:t>
                      </a:r>
                    </a:p>
                  </a:txBody>
                  <a:tcPr marL="68580" marR="68580" marT="34290" marB="34290"/>
                </a:tc>
                <a:tc>
                  <a:txBody>
                    <a:bodyPr/>
                    <a:lstStyle/>
                    <a:p>
                      <a:r>
                        <a:rPr lang="en-US" sz="1100" dirty="0"/>
                        <a:t>68/272</a:t>
                      </a:r>
                    </a:p>
                  </a:txBody>
                  <a:tcPr marL="68580" marR="68580" marT="34290" marB="34290"/>
                </a:tc>
                <a:tc>
                  <a:txBody>
                    <a:bodyPr/>
                    <a:lstStyle/>
                    <a:p>
                      <a:r>
                        <a:rPr lang="en-US" sz="1100" dirty="0"/>
                        <a:t>1</a:t>
                      </a:r>
                    </a:p>
                  </a:txBody>
                  <a:tcPr marL="68580" marR="68580" marT="34290" marB="34290"/>
                </a:tc>
                <a:tc>
                  <a:txBody>
                    <a:bodyPr/>
                    <a:lstStyle/>
                    <a:p>
                      <a:r>
                        <a:rPr lang="en-US" sz="1100" dirty="0"/>
                        <a:t>1.4 </a:t>
                      </a:r>
                    </a:p>
                  </a:txBody>
                  <a:tcPr marL="68580" marR="68580" marT="34290" marB="34290"/>
                </a:tc>
                <a:tc>
                  <a:txBody>
                    <a:bodyPr/>
                    <a:lstStyle/>
                    <a:p>
                      <a:r>
                        <a:rPr lang="en-US" sz="1100" dirty="0"/>
                        <a:t>96 GB </a:t>
                      </a:r>
                      <a:r>
                        <a:rPr lang="en-US" sz="1100" kern="1200" dirty="0">
                          <a:effectLst/>
                        </a:rPr>
                        <a:t>DDR4 @2400 MHz; </a:t>
                      </a:r>
                      <a:r>
                        <a:rPr lang="en-US" sz="1100" dirty="0"/>
                        <a:t>16GB MCDRAM as cache</a:t>
                      </a:r>
                    </a:p>
                  </a:txBody>
                  <a:tcPr marL="68580" marR="68580" marT="34290" marB="34290"/>
                </a:tc>
                <a:tc>
                  <a:txBody>
                    <a:bodyPr/>
                    <a:lstStyle/>
                    <a:p>
                      <a:r>
                        <a:rPr lang="en-US" sz="1100" dirty="0"/>
                        <a:t>1.4 GB DDR </a:t>
                      </a:r>
                    </a:p>
                    <a:p>
                      <a:r>
                        <a:rPr lang="en-US" sz="1100" dirty="0"/>
                        <a:t>325 MB MCDRAM</a:t>
                      </a:r>
                    </a:p>
                  </a:txBody>
                  <a:tcPr marL="68580" marR="68580" marT="34290" marB="34290"/>
                </a:tc>
                <a:extLst>
                  <a:ext uri="{0D108BD9-81ED-4DB2-BD59-A6C34878D82A}">
                    <a16:rowId xmlns:a16="http://schemas.microsoft.com/office/drawing/2014/main" val="84558026"/>
                  </a:ext>
                </a:extLst>
              </a:tr>
              <a:tr h="665930">
                <a:tc>
                  <a:txBody>
                    <a:bodyPr/>
                    <a:lstStyle/>
                    <a:p>
                      <a:r>
                        <a:rPr lang="en-US" sz="1100" dirty="0"/>
                        <a:t>Cori Haswell</a:t>
                      </a:r>
                    </a:p>
                    <a:p>
                      <a:r>
                        <a:rPr lang="en-US" sz="1100" dirty="0"/>
                        <a:t>(2388 nodes)</a:t>
                      </a:r>
                    </a:p>
                  </a:txBody>
                  <a:tcPr marL="68580" marR="68580" marT="34290" marB="34290"/>
                </a:tc>
                <a:tc>
                  <a:txBody>
                    <a:bodyPr/>
                    <a:lstStyle/>
                    <a:p>
                      <a:r>
                        <a:rPr lang="en-US" sz="1100" dirty="0"/>
                        <a:t>32/64</a:t>
                      </a:r>
                    </a:p>
                  </a:txBody>
                  <a:tcPr marL="68580" marR="68580" marT="34290" marB="34290"/>
                </a:tc>
                <a:tc>
                  <a:txBody>
                    <a:bodyPr/>
                    <a:lstStyle/>
                    <a:p>
                      <a:r>
                        <a:rPr lang="en-US" sz="1100" dirty="0"/>
                        <a:t>2</a:t>
                      </a:r>
                    </a:p>
                  </a:txBody>
                  <a:tcPr marL="68580" marR="68580" marT="34290" marB="34290"/>
                </a:tc>
                <a:tc>
                  <a:txBody>
                    <a:bodyPr/>
                    <a:lstStyle/>
                    <a:p>
                      <a:r>
                        <a:rPr lang="en-US" sz="1100" dirty="0"/>
                        <a:t>2.3 </a:t>
                      </a:r>
                    </a:p>
                  </a:txBody>
                  <a:tcPr marL="68580" marR="68580" marT="34290" marB="34290"/>
                </a:tc>
                <a:tc>
                  <a:txBody>
                    <a:bodyPr/>
                    <a:lstStyle/>
                    <a:p>
                      <a:r>
                        <a:rPr lang="en-US" sz="1100" dirty="0"/>
                        <a:t>128 GB DDR4 @2133 MHz</a:t>
                      </a:r>
                    </a:p>
                  </a:txBody>
                  <a:tcPr marL="68580" marR="68580" marT="34290" marB="34290"/>
                </a:tc>
                <a:tc>
                  <a:txBody>
                    <a:bodyPr/>
                    <a:lstStyle/>
                    <a:p>
                      <a:r>
                        <a:rPr lang="en-US" sz="1100" dirty="0"/>
                        <a:t>4.0 GB</a:t>
                      </a:r>
                    </a:p>
                  </a:txBody>
                  <a:tcPr marL="68580" marR="68580" marT="34290" marB="34290"/>
                </a:tc>
                <a:extLst>
                  <a:ext uri="{0D108BD9-81ED-4DB2-BD59-A6C34878D82A}">
                    <a16:rowId xmlns:a16="http://schemas.microsoft.com/office/drawing/2014/main" val="1297377172"/>
                  </a:ext>
                </a:extLst>
              </a:tr>
            </a:tbl>
          </a:graphicData>
        </a:graphic>
      </p:graphicFrame>
    </p:spTree>
    <p:extLst>
      <p:ext uri="{BB962C8B-B14F-4D97-AF65-F5344CB8AC3E}">
        <p14:creationId xmlns:p14="http://schemas.microsoft.com/office/powerpoint/2010/main" val="77969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5"/>
          <p:cNvSpPr txBox="1">
            <a:spLocks noGrp="1"/>
          </p:cNvSpPr>
          <p:nvPr>
            <p:ph type="title"/>
          </p:nvPr>
        </p:nvSpPr>
        <p:spPr>
          <a:prstGeom prst="rect">
            <a:avLst/>
          </a:prstGeom>
          <a:noFill/>
          <a:ln>
            <a:noFill/>
          </a:ln>
        </p:spPr>
        <p:txBody>
          <a:bodyPr spcFirstLastPara="1" wrap="square" lIns="68569" tIns="0" rIns="68569" bIns="0" anchor="ctr" anchorCtr="0">
            <a:noAutofit/>
          </a:bodyPr>
          <a:lstStyle/>
          <a:p>
            <a:pPr marL="171450" indent="-171450"/>
            <a:r>
              <a:rPr lang="en-US" dirty="0"/>
              <a:t>Cori KNL queue policy</a:t>
            </a:r>
            <a:endParaRPr dirty="0"/>
          </a:p>
        </p:txBody>
      </p:sp>
      <p:sp>
        <p:nvSpPr>
          <p:cNvPr id="562" name="Google Shape;562;p65"/>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fld id="{00000000-1234-1234-1234-123412341234}" type="slidenum">
              <a:rPr lang="en-US"/>
              <a:pPr/>
              <a:t>8</a:t>
            </a:fld>
            <a:endParaRPr dirty="0"/>
          </a:p>
        </p:txBody>
      </p:sp>
      <p:sp>
        <p:nvSpPr>
          <p:cNvPr id="2" name="Rectangle 1">
            <a:extLst>
              <a:ext uri="{FF2B5EF4-FFF2-40B4-BE49-F238E27FC236}">
                <a16:creationId xmlns:a16="http://schemas.microsoft.com/office/drawing/2014/main" id="{6396BE06-106E-9844-940D-A96132635199}"/>
              </a:ext>
            </a:extLst>
          </p:cNvPr>
          <p:cNvSpPr/>
          <p:nvPr/>
        </p:nvSpPr>
        <p:spPr>
          <a:xfrm>
            <a:off x="1320132" y="4212147"/>
            <a:ext cx="7152326" cy="858697"/>
          </a:xfrm>
          <a:prstGeom prst="rect">
            <a:avLst/>
          </a:prstGeom>
        </p:spPr>
        <p:txBody>
          <a:bodyPr wrap="square">
            <a:spAutoFit/>
          </a:bodyPr>
          <a:lstStyle/>
          <a:p>
            <a:pPr marL="285750" indent="-285750">
              <a:lnSpc>
                <a:spcPct val="80000"/>
              </a:lnSpc>
              <a:spcBef>
                <a:spcPts val="326"/>
              </a:spcBef>
              <a:buSzPts val="2170"/>
              <a:buFont typeface="Arial" panose="020B0604020202020204" pitchFamily="34" charset="0"/>
              <a:buChar char="•"/>
            </a:pPr>
            <a:r>
              <a:rPr lang="en-US" dirty="0"/>
              <a:t>Jobs that use 1024+ nodes on Cori KNL get a 20% charging discount</a:t>
            </a:r>
          </a:p>
          <a:p>
            <a:pPr marL="285750" indent="-285750">
              <a:lnSpc>
                <a:spcPct val="80000"/>
              </a:lnSpc>
              <a:spcBef>
                <a:spcPts val="326"/>
              </a:spcBef>
              <a:buSzPts val="2170"/>
              <a:buFont typeface="Arial" panose="020B0604020202020204" pitchFamily="34" charset="0"/>
              <a:buChar char="•"/>
            </a:pPr>
            <a:r>
              <a:rPr lang="en-US" dirty="0"/>
              <a:t>The “</a:t>
            </a:r>
            <a:r>
              <a:rPr lang="en-US" dirty="0">
                <a:solidFill>
                  <a:srgbClr val="FF0000"/>
                </a:solidFill>
              </a:rPr>
              <a:t>interactive</a:t>
            </a:r>
            <a:r>
              <a:rPr lang="en-US" dirty="0">
                <a:solidFill>
                  <a:schemeClr val="tx1"/>
                </a:solidFill>
              </a:rPr>
              <a:t>” </a:t>
            </a:r>
            <a:r>
              <a:rPr lang="en-US" dirty="0"/>
              <a:t>QOS </a:t>
            </a:r>
            <a:r>
              <a:rPr lang="en-US" dirty="0">
                <a:solidFill>
                  <a:schemeClr val="tx1"/>
                </a:solidFill>
              </a:rPr>
              <a:t>starts jobs immediately (when nodes are available) or cancels them in 5 minutes (when no nodes are available). </a:t>
            </a:r>
          </a:p>
          <a:p>
            <a:pPr marL="285750" lvl="2" indent="-285750">
              <a:lnSpc>
                <a:spcPct val="80000"/>
              </a:lnSpc>
              <a:spcBef>
                <a:spcPts val="326"/>
              </a:spcBef>
              <a:buSzPts val="2170"/>
              <a:buFont typeface="Arial" panose="020B0604020202020204" pitchFamily="34" charset="0"/>
              <a:buChar char="•"/>
            </a:pPr>
            <a:r>
              <a:rPr lang="en-US" dirty="0">
                <a:solidFill>
                  <a:schemeClr val="tx1"/>
                </a:solidFill>
              </a:rPr>
              <a:t>382 nodes (192 Haswell; 192 KNL) are reserved for the interactive QOS</a:t>
            </a:r>
            <a:endParaRPr lang="en-US" dirty="0"/>
          </a:p>
        </p:txBody>
      </p:sp>
      <p:pic>
        <p:nvPicPr>
          <p:cNvPr id="5" name="Picture 4">
            <a:extLst>
              <a:ext uri="{FF2B5EF4-FFF2-40B4-BE49-F238E27FC236}">
                <a16:creationId xmlns:a16="http://schemas.microsoft.com/office/drawing/2014/main" id="{4A8F8E6D-E0AE-9E4E-B579-91A3C0E069CA}"/>
              </a:ext>
            </a:extLst>
          </p:cNvPr>
          <p:cNvPicPr>
            <a:picLocks noChangeAspect="1"/>
          </p:cNvPicPr>
          <p:nvPr/>
        </p:nvPicPr>
        <p:blipFill rotWithShape="1">
          <a:blip r:embed="rId3"/>
          <a:srcRect l="2329" t="10901" r="5196" b="6017"/>
          <a:stretch/>
        </p:blipFill>
        <p:spPr>
          <a:xfrm>
            <a:off x="1711618" y="757093"/>
            <a:ext cx="5593802" cy="3428610"/>
          </a:xfrm>
          <a:prstGeom prst="rect">
            <a:avLst/>
          </a:prstGeom>
        </p:spPr>
      </p:pic>
      <p:sp>
        <p:nvSpPr>
          <p:cNvPr id="6" name="Rectangle 5">
            <a:extLst>
              <a:ext uri="{FF2B5EF4-FFF2-40B4-BE49-F238E27FC236}">
                <a16:creationId xmlns:a16="http://schemas.microsoft.com/office/drawing/2014/main" id="{7ED9FD62-E0DA-AC45-9629-FF0E16A30EE6}"/>
              </a:ext>
            </a:extLst>
          </p:cNvPr>
          <p:cNvSpPr/>
          <p:nvPr/>
        </p:nvSpPr>
        <p:spPr>
          <a:xfrm>
            <a:off x="1711618" y="3065929"/>
            <a:ext cx="772595" cy="347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229E1A-88B5-2346-9AB2-6E9CCB93CCA8}"/>
              </a:ext>
            </a:extLst>
          </p:cNvPr>
          <p:cNvSpPr/>
          <p:nvPr/>
        </p:nvSpPr>
        <p:spPr>
          <a:xfrm>
            <a:off x="1711618" y="1504147"/>
            <a:ext cx="772595" cy="347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93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Running </a:t>
            </a:r>
            <a:r>
              <a:rPr lang="en-US" dirty="0">
                <a:solidFill>
                  <a:srgbClr val="FF0000"/>
                </a:solidFill>
              </a:rPr>
              <a:t>interactive</a:t>
            </a:r>
            <a:r>
              <a:rPr lang="en-US" dirty="0"/>
              <a:t> VASP jobs on Cori</a:t>
            </a:r>
            <a:endParaRPr lang="en-US" dirty="0">
              <a:solidFill>
                <a:srgbClr val="37586F"/>
              </a:solidFill>
            </a:endParaRPr>
          </a:p>
        </p:txBody>
      </p:sp>
      <p:sp>
        <p:nvSpPr>
          <p:cNvPr id="5" name="Content Placeholder 4"/>
          <p:cNvSpPr>
            <a:spLocks noGrp="1"/>
          </p:cNvSpPr>
          <p:nvPr>
            <p:ph type="body" idx="1"/>
          </p:nvPr>
        </p:nvSpPr>
        <p:spPr>
          <a:xfrm>
            <a:off x="311700" y="826475"/>
            <a:ext cx="8520600" cy="2957249"/>
          </a:xfrm>
        </p:spPr>
        <p:txBody>
          <a:bodyPr>
            <a:normAutofit/>
          </a:bodyPr>
          <a:lstStyle/>
          <a:p>
            <a:r>
              <a:rPr lang="en-US" sz="1900" dirty="0">
                <a:ea typeface="Menlo" panose="020B0609030804020204" pitchFamily="49" charset="0"/>
                <a:cs typeface="Menlo" panose="020B0609030804020204" pitchFamily="49" charset="0"/>
              </a:rPr>
              <a:t>The interactive QOS allows quick access to compute nodes</a:t>
            </a:r>
          </a:p>
          <a:p>
            <a:r>
              <a:rPr lang="en-US" sz="1900" dirty="0">
                <a:ea typeface="Menlo" panose="020B0609030804020204" pitchFamily="49" charset="0"/>
                <a:cs typeface="Menlo" panose="020B0609030804020204" pitchFamily="49" charset="0"/>
              </a:rPr>
              <a:t> Up to 64 nodes for 4 hours, run limit is 2, 64 nodes per repo</a:t>
            </a:r>
          </a:p>
          <a:p>
            <a:pPr lvl="1"/>
            <a:endParaRPr lang="en-US" dirty="0">
              <a:ea typeface="Menlo" panose="020B0609030804020204" pitchFamily="49" charset="0"/>
              <a:cs typeface="Menlo" panose="020B0609030804020204" pitchFamily="49" charset="0"/>
            </a:endParaRPr>
          </a:p>
          <a:p>
            <a:pPr lvl="1"/>
            <a:endParaRPr lang="en-US" dirty="0">
              <a:ea typeface="Menlo" panose="020B0609030804020204" pitchFamily="49" charset="0"/>
              <a:cs typeface="Menlo" panose="020B0609030804020204" pitchFamily="49" charset="0"/>
            </a:endParaRPr>
          </a:p>
          <a:p>
            <a:pPr lvl="1"/>
            <a:endParaRPr lang="en-US" dirty="0">
              <a:ea typeface="Menlo" panose="020B0609030804020204" pitchFamily="49" charset="0"/>
              <a:cs typeface="Menlo" panose="020B0609030804020204" pitchFamily="49" charset="0"/>
            </a:endParaRPr>
          </a:p>
          <a:p>
            <a:pPr lvl="1"/>
            <a:endParaRPr lang="en-US" dirty="0">
              <a:ea typeface="Menlo" panose="020B0609030804020204" pitchFamily="49" charset="0"/>
              <a:cs typeface="Menlo" panose="020B0609030804020204" pitchFamily="49" charset="0"/>
            </a:endParaRPr>
          </a:p>
          <a:p>
            <a:pPr lvl="1"/>
            <a:endParaRPr lang="en-US" dirty="0">
              <a:ea typeface="Menlo" panose="020B0609030804020204" pitchFamily="49" charset="0"/>
              <a:cs typeface="Menlo" panose="020B0609030804020204" pitchFamily="49" charset="0"/>
            </a:endParaRPr>
          </a:p>
          <a:p>
            <a:pPr lvl="1"/>
            <a:endParaRPr lang="en-US" dirty="0">
              <a:ea typeface="Menlo" panose="020B0609030804020204" pitchFamily="49" charset="0"/>
              <a:cs typeface="Menlo" panose="020B0609030804020204" pitchFamily="49" charset="0"/>
            </a:endParaRPr>
          </a:p>
          <a:p>
            <a:pPr marL="0" indent="0">
              <a:buNone/>
            </a:pPr>
            <a:endParaRPr lang="en-US" dirty="0"/>
          </a:p>
        </p:txBody>
      </p:sp>
      <p:sp>
        <p:nvSpPr>
          <p:cNvPr id="4" name="Slide Number Placeholder 3"/>
          <p:cNvSpPr>
            <a:spLocks noGrp="1"/>
          </p:cNvSpPr>
          <p:nvPr>
            <p:ph type="sldNum" idx="12"/>
          </p:nvPr>
        </p:nvSpPr>
        <p:spPr/>
        <p:txBody>
          <a:bodyPr/>
          <a:lstStyle/>
          <a:p>
            <a:r>
              <a:rPr lang="en-US"/>
              <a:t>- </a:t>
            </a:r>
            <a:fld id="{D174BAF6-F8F2-EF4F-936C-8DF63288C82F}" type="slidenum">
              <a:rPr lang="en-US" smtClean="0"/>
              <a:pPr/>
              <a:t>9</a:t>
            </a:fld>
            <a:r>
              <a:rPr lang="en-US"/>
              <a:t> -</a:t>
            </a:r>
            <a:endParaRPr lang="en-US" dirty="0"/>
          </a:p>
        </p:txBody>
      </p:sp>
      <p:sp>
        <p:nvSpPr>
          <p:cNvPr id="6" name="Rectangle 5">
            <a:extLst>
              <a:ext uri="{FF2B5EF4-FFF2-40B4-BE49-F238E27FC236}">
                <a16:creationId xmlns:a16="http://schemas.microsoft.com/office/drawing/2014/main" id="{6864DA4B-D911-DF49-A07F-AC0E97E70D23}"/>
              </a:ext>
            </a:extLst>
          </p:cNvPr>
          <p:cNvSpPr/>
          <p:nvPr/>
        </p:nvSpPr>
        <p:spPr>
          <a:xfrm>
            <a:off x="880167" y="1683149"/>
            <a:ext cx="7592287" cy="2100575"/>
          </a:xfrm>
          <a:prstGeom prst="rect">
            <a:avLst/>
          </a:prstGeom>
          <a:solidFill>
            <a:srgbClr val="D9E7F5"/>
          </a:solidFill>
        </p:spPr>
        <p:txBody>
          <a:bodyPr wrap="square">
            <a:spAutoFit/>
          </a:bodyPr>
          <a:lstStyle/>
          <a:p>
            <a:r>
              <a:rPr lang="en-US" sz="750" dirty="0">
                <a:latin typeface="Menlo" panose="020B0609030804020204" pitchFamily="49" charset="0"/>
                <a:ea typeface="Menlo" panose="020B0609030804020204" pitchFamily="49" charset="0"/>
                <a:cs typeface="Menlo" panose="020B0609030804020204" pitchFamily="49" charset="0"/>
              </a:rPr>
              <a:t>zz217@cori03:/global/cscratch1/</a:t>
            </a:r>
            <a:r>
              <a:rPr lang="en-US" sz="750" dirty="0" err="1">
                <a:latin typeface="Menlo" panose="020B0609030804020204" pitchFamily="49" charset="0"/>
                <a:ea typeface="Menlo" panose="020B0609030804020204" pitchFamily="49" charset="0"/>
                <a:cs typeface="Menlo" panose="020B0609030804020204" pitchFamily="49" charset="0"/>
              </a:rPr>
              <a:t>sd</a:t>
            </a:r>
            <a:r>
              <a:rPr lang="en-US" sz="750" dirty="0">
                <a:latin typeface="Menlo" panose="020B0609030804020204" pitchFamily="49" charset="0"/>
                <a:ea typeface="Menlo" panose="020B0609030804020204" pitchFamily="49" charset="0"/>
                <a:cs typeface="Menlo" panose="020B0609030804020204" pitchFamily="49" charset="0"/>
              </a:rPr>
              <a:t>/zz217/PdO4&gt; </a:t>
            </a:r>
            <a:r>
              <a:rPr lang="en-US" sz="750" b="1" dirty="0" err="1">
                <a:solidFill>
                  <a:srgbClr val="FF0000"/>
                </a:solidFill>
                <a:latin typeface="Menlo" panose="020B0609030804020204" pitchFamily="49" charset="0"/>
                <a:ea typeface="Menlo" panose="020B0609030804020204" pitchFamily="49" charset="0"/>
                <a:cs typeface="Menlo" panose="020B0609030804020204" pitchFamily="49" charset="0"/>
              </a:rPr>
              <a:t>salloc</a:t>
            </a:r>
            <a:r>
              <a:rPr lang="en-US" sz="750" b="1" dirty="0">
                <a:latin typeface="Menlo" panose="020B0609030804020204" pitchFamily="49" charset="0"/>
                <a:ea typeface="Menlo" panose="020B0609030804020204" pitchFamily="49" charset="0"/>
                <a:cs typeface="Menlo" panose="020B0609030804020204" pitchFamily="49" charset="0"/>
              </a:rPr>
              <a:t> -N4 -C </a:t>
            </a:r>
            <a:r>
              <a:rPr lang="en-US" sz="750" b="1" dirty="0" err="1">
                <a:latin typeface="Menlo" panose="020B0609030804020204" pitchFamily="49" charset="0"/>
                <a:ea typeface="Menlo" panose="020B0609030804020204" pitchFamily="49" charset="0"/>
                <a:cs typeface="Menlo" panose="020B0609030804020204" pitchFamily="49" charset="0"/>
              </a:rPr>
              <a:t>knl</a:t>
            </a:r>
            <a:r>
              <a:rPr lang="en-US" sz="750" b="1" dirty="0">
                <a:latin typeface="Menlo" panose="020B0609030804020204" pitchFamily="49" charset="0"/>
                <a:ea typeface="Menlo" panose="020B0609030804020204" pitchFamily="49" charset="0"/>
                <a:cs typeface="Menlo" panose="020B0609030804020204" pitchFamily="49" charset="0"/>
              </a:rPr>
              <a:t> </a:t>
            </a:r>
            <a:r>
              <a:rPr lang="en-US" sz="750" b="1" dirty="0">
                <a:solidFill>
                  <a:srgbClr val="FF0000"/>
                </a:solidFill>
                <a:latin typeface="Menlo" panose="020B0609030804020204" pitchFamily="49" charset="0"/>
                <a:ea typeface="Menlo" panose="020B0609030804020204" pitchFamily="49" charset="0"/>
                <a:cs typeface="Menlo" panose="020B0609030804020204" pitchFamily="49" charset="0"/>
              </a:rPr>
              <a:t>-q interactive </a:t>
            </a:r>
            <a:r>
              <a:rPr lang="en-US" sz="750" b="1" dirty="0">
                <a:latin typeface="Menlo" panose="020B0609030804020204" pitchFamily="49" charset="0"/>
                <a:ea typeface="Menlo" panose="020B0609030804020204" pitchFamily="49" charset="0"/>
                <a:cs typeface="Menlo" panose="020B0609030804020204" pitchFamily="49" charset="0"/>
              </a:rPr>
              <a:t>-t 4:00:00</a:t>
            </a:r>
          </a:p>
          <a:p>
            <a:r>
              <a:rPr lang="en-US" sz="750" dirty="0" err="1">
                <a:latin typeface="Menlo" panose="020B0609030804020204" pitchFamily="49" charset="0"/>
                <a:ea typeface="Menlo" panose="020B0609030804020204" pitchFamily="49" charset="0"/>
                <a:cs typeface="Menlo" panose="020B0609030804020204" pitchFamily="49" charset="0"/>
              </a:rPr>
              <a:t>salloc</a:t>
            </a:r>
            <a:r>
              <a:rPr lang="en-US" sz="750" dirty="0">
                <a:latin typeface="Menlo" panose="020B0609030804020204" pitchFamily="49" charset="0"/>
                <a:ea typeface="Menlo" panose="020B0609030804020204" pitchFamily="49" charset="0"/>
                <a:cs typeface="Menlo" panose="020B0609030804020204" pitchFamily="49" charset="0"/>
              </a:rPr>
              <a:t>: Granted job allocation 13460931</a:t>
            </a:r>
          </a:p>
          <a:p>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zz217@nid02305:/global/cscratch1/</a:t>
            </a:r>
            <a:r>
              <a:rPr lang="en-US" sz="750" dirty="0" err="1">
                <a:latin typeface="Menlo" panose="020B0609030804020204" pitchFamily="49" charset="0"/>
                <a:ea typeface="Menlo" panose="020B0609030804020204" pitchFamily="49" charset="0"/>
                <a:cs typeface="Menlo" panose="020B0609030804020204" pitchFamily="49" charset="0"/>
              </a:rPr>
              <a:t>sd</a:t>
            </a:r>
            <a:r>
              <a:rPr lang="en-US" sz="750" dirty="0">
                <a:latin typeface="Menlo" panose="020B0609030804020204" pitchFamily="49" charset="0"/>
                <a:ea typeface="Menlo" panose="020B0609030804020204" pitchFamily="49" charset="0"/>
                <a:cs typeface="Menlo" panose="020B0609030804020204" pitchFamily="49" charset="0"/>
              </a:rPr>
              <a:t>/zz217/PdO4&gt; </a:t>
            </a:r>
            <a:r>
              <a:rPr lang="en-US" sz="750" b="1" dirty="0">
                <a:latin typeface="Menlo" panose="020B0609030804020204" pitchFamily="49" charset="0"/>
                <a:ea typeface="Menlo" panose="020B0609030804020204" pitchFamily="49" charset="0"/>
                <a:cs typeface="Menlo" panose="020B0609030804020204" pitchFamily="49" charset="0"/>
              </a:rPr>
              <a:t>module load </a:t>
            </a:r>
            <a:r>
              <a:rPr lang="en-US" sz="750" b="1" dirty="0" err="1">
                <a:latin typeface="Menlo" panose="020B0609030804020204" pitchFamily="49" charset="0"/>
                <a:ea typeface="Menlo" panose="020B0609030804020204" pitchFamily="49" charset="0"/>
                <a:cs typeface="Menlo" panose="020B0609030804020204" pitchFamily="49" charset="0"/>
              </a:rPr>
              <a:t>vasp</a:t>
            </a:r>
            <a:r>
              <a:rPr lang="en-US" sz="750" b="1" dirty="0">
                <a:latin typeface="Menlo" panose="020B0609030804020204" pitchFamily="49" charset="0"/>
                <a:ea typeface="Menlo" panose="020B0609030804020204" pitchFamily="49" charset="0"/>
                <a:cs typeface="Menlo" panose="020B0609030804020204" pitchFamily="49" charset="0"/>
              </a:rPr>
              <a:t>/20171017-knl</a:t>
            </a:r>
          </a:p>
          <a:p>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zz217@nid02305:/global/cscratch1/</a:t>
            </a:r>
            <a:r>
              <a:rPr lang="en-US" sz="750" dirty="0" err="1">
                <a:latin typeface="Menlo" panose="020B0609030804020204" pitchFamily="49" charset="0"/>
                <a:ea typeface="Menlo" panose="020B0609030804020204" pitchFamily="49" charset="0"/>
                <a:cs typeface="Menlo" panose="020B0609030804020204" pitchFamily="49" charset="0"/>
              </a:rPr>
              <a:t>sd</a:t>
            </a:r>
            <a:r>
              <a:rPr lang="en-US" sz="750" dirty="0">
                <a:latin typeface="Menlo" panose="020B0609030804020204" pitchFamily="49" charset="0"/>
                <a:ea typeface="Menlo" panose="020B0609030804020204" pitchFamily="49" charset="0"/>
                <a:cs typeface="Menlo" panose="020B0609030804020204" pitchFamily="49" charset="0"/>
              </a:rPr>
              <a:t>/zz217/PdO4&gt; </a:t>
            </a:r>
            <a:r>
              <a:rPr lang="en-US" sz="750" b="1" dirty="0">
                <a:latin typeface="Menlo" panose="020B0609030804020204" pitchFamily="49" charset="0"/>
                <a:ea typeface="Menlo" panose="020B0609030804020204" pitchFamily="49" charset="0"/>
                <a:cs typeface="Menlo" panose="020B0609030804020204" pitchFamily="49" charset="0"/>
              </a:rPr>
              <a:t>export OMP_NUM_THREADS=4</a:t>
            </a:r>
          </a:p>
          <a:p>
            <a:endParaRPr lang="en-US" sz="750"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zz217@nid02305:/global/cscratch1/</a:t>
            </a:r>
            <a:r>
              <a:rPr lang="en-US" sz="750" dirty="0" err="1">
                <a:latin typeface="Menlo" panose="020B0609030804020204" pitchFamily="49" charset="0"/>
                <a:ea typeface="Menlo" panose="020B0609030804020204" pitchFamily="49" charset="0"/>
                <a:cs typeface="Menlo" panose="020B0609030804020204" pitchFamily="49" charset="0"/>
              </a:rPr>
              <a:t>sd</a:t>
            </a:r>
            <a:r>
              <a:rPr lang="en-US" sz="750" dirty="0">
                <a:latin typeface="Menlo" panose="020B0609030804020204" pitchFamily="49" charset="0"/>
                <a:ea typeface="Menlo" panose="020B0609030804020204" pitchFamily="49" charset="0"/>
                <a:cs typeface="Menlo" panose="020B0609030804020204" pitchFamily="49" charset="0"/>
              </a:rPr>
              <a:t>/zz217/PdO4&gt; </a:t>
            </a:r>
            <a:r>
              <a:rPr lang="en-US" sz="750" b="1" dirty="0" err="1">
                <a:latin typeface="Menlo" panose="020B0609030804020204" pitchFamily="49" charset="0"/>
                <a:ea typeface="Menlo" panose="020B0609030804020204" pitchFamily="49" charset="0"/>
                <a:cs typeface="Menlo" panose="020B0609030804020204" pitchFamily="49" charset="0"/>
              </a:rPr>
              <a:t>srun</a:t>
            </a:r>
            <a:r>
              <a:rPr lang="en-US" sz="750" b="1" dirty="0">
                <a:latin typeface="Menlo" panose="020B0609030804020204" pitchFamily="49" charset="0"/>
                <a:ea typeface="Menlo" panose="020B0609030804020204" pitchFamily="49" charset="0"/>
                <a:cs typeface="Menlo" panose="020B0609030804020204" pitchFamily="49" charset="0"/>
              </a:rPr>
              <a:t> -n64 -c16 –</a:t>
            </a:r>
            <a:r>
              <a:rPr lang="en-US" sz="750" b="1" dirty="0" err="1">
                <a:latin typeface="Menlo" panose="020B0609030804020204" pitchFamily="49" charset="0"/>
                <a:ea typeface="Menlo" panose="020B0609030804020204" pitchFamily="49" charset="0"/>
                <a:cs typeface="Menlo" panose="020B0609030804020204" pitchFamily="49" charset="0"/>
              </a:rPr>
              <a:t>cpu</a:t>
            </a:r>
            <a:r>
              <a:rPr lang="en-US" sz="750" b="1" dirty="0">
                <a:latin typeface="Menlo" panose="020B0609030804020204" pitchFamily="49" charset="0"/>
                <a:ea typeface="Menlo" panose="020B0609030804020204" pitchFamily="49" charset="0"/>
                <a:cs typeface="Menlo" panose="020B0609030804020204" pitchFamily="49" charset="0"/>
              </a:rPr>
              <a:t>-bind=cores </a:t>
            </a:r>
            <a:r>
              <a:rPr lang="en-US" sz="750" b="1" dirty="0" err="1">
                <a:latin typeface="Menlo" panose="020B0609030804020204" pitchFamily="49" charset="0"/>
                <a:ea typeface="Menlo" panose="020B0609030804020204" pitchFamily="49" charset="0"/>
                <a:cs typeface="Menlo" panose="020B0609030804020204" pitchFamily="49" charset="0"/>
              </a:rPr>
              <a:t>vasp_std</a:t>
            </a:r>
            <a:endParaRPr lang="en-US" sz="750" b="1" dirty="0">
              <a:latin typeface="Menlo" panose="020B0609030804020204" pitchFamily="49" charset="0"/>
              <a:ea typeface="Menlo" panose="020B0609030804020204" pitchFamily="49" charset="0"/>
              <a:cs typeface="Menlo" panose="020B0609030804020204" pitchFamily="49" charset="0"/>
            </a:endParaRPr>
          </a:p>
          <a:p>
            <a:r>
              <a:rPr lang="en-US" sz="750" dirty="0">
                <a:latin typeface="Menlo" panose="020B0609030804020204" pitchFamily="49" charset="0"/>
                <a:ea typeface="Menlo" panose="020B0609030804020204" pitchFamily="49" charset="0"/>
                <a:cs typeface="Menlo" panose="020B0609030804020204" pitchFamily="49" charset="0"/>
              </a:rPr>
              <a:t> ----------------------------------------------------</a:t>
            </a:r>
          </a:p>
          <a:p>
            <a:r>
              <a:rPr lang="en-US" sz="750" dirty="0">
                <a:latin typeface="Menlo" panose="020B0609030804020204" pitchFamily="49" charset="0"/>
                <a:ea typeface="Menlo" panose="020B0609030804020204" pitchFamily="49" charset="0"/>
                <a:cs typeface="Menlo" panose="020B0609030804020204" pitchFamily="49" charset="0"/>
              </a:rPr>
              <a:t>    OOO  PPPP  EEEEE N   N M   M PPPP</a:t>
            </a:r>
          </a:p>
          <a:p>
            <a:r>
              <a:rPr lang="en-US" sz="750" dirty="0">
                <a:latin typeface="Menlo" panose="020B0609030804020204" pitchFamily="49" charset="0"/>
                <a:ea typeface="Menlo" panose="020B0609030804020204" pitchFamily="49" charset="0"/>
                <a:cs typeface="Menlo" panose="020B0609030804020204" pitchFamily="49" charset="0"/>
              </a:rPr>
              <a:t>   O   O P   P E     NN  N MM MM P   P</a:t>
            </a:r>
          </a:p>
          <a:p>
            <a:r>
              <a:rPr lang="en-US" sz="750" dirty="0">
                <a:latin typeface="Menlo" panose="020B0609030804020204" pitchFamily="49" charset="0"/>
                <a:ea typeface="Menlo" panose="020B0609030804020204" pitchFamily="49" charset="0"/>
                <a:cs typeface="Menlo" panose="020B0609030804020204" pitchFamily="49" charset="0"/>
              </a:rPr>
              <a:t>   O   O PPPP  EEEEE N N N M M M PPPP   -- VERSION</a:t>
            </a:r>
          </a:p>
          <a:p>
            <a:r>
              <a:rPr lang="en-US" sz="750" dirty="0">
                <a:latin typeface="Menlo" panose="020B0609030804020204" pitchFamily="49" charset="0"/>
                <a:ea typeface="Menlo" panose="020B0609030804020204" pitchFamily="49" charset="0"/>
                <a:cs typeface="Menlo" panose="020B0609030804020204" pitchFamily="49" charset="0"/>
              </a:rPr>
              <a:t>   O   O P     E     N  NN M   M P</a:t>
            </a:r>
          </a:p>
          <a:p>
            <a:r>
              <a:rPr lang="en-US" sz="750" dirty="0">
                <a:latin typeface="Menlo" panose="020B0609030804020204" pitchFamily="49" charset="0"/>
                <a:ea typeface="Menlo" panose="020B0609030804020204" pitchFamily="49" charset="0"/>
                <a:cs typeface="Menlo" panose="020B0609030804020204" pitchFamily="49" charset="0"/>
              </a:rPr>
              <a:t>    OOO  P     EEEEE N   N M   M P</a:t>
            </a:r>
          </a:p>
          <a:p>
            <a:r>
              <a:rPr lang="en-US" sz="750" dirty="0">
                <a:latin typeface="Menlo" panose="020B0609030804020204" pitchFamily="49" charset="0"/>
                <a:ea typeface="Menlo" panose="020B0609030804020204" pitchFamily="49" charset="0"/>
                <a:cs typeface="Menlo" panose="020B0609030804020204" pitchFamily="49" charset="0"/>
              </a:rPr>
              <a:t> ----------------------------------------------------</a:t>
            </a:r>
          </a:p>
          <a:p>
            <a:r>
              <a:rPr lang="en-US" sz="750" dirty="0">
                <a:latin typeface="Menlo" panose="020B0609030804020204" pitchFamily="49" charset="0"/>
                <a:ea typeface="Menlo" panose="020B0609030804020204" pitchFamily="49" charset="0"/>
                <a:cs typeface="Menlo" panose="020B0609030804020204" pitchFamily="49" charset="0"/>
              </a:rPr>
              <a:t> running   64 </a:t>
            </a:r>
            <a:r>
              <a:rPr lang="en-US" sz="750" dirty="0" err="1">
                <a:latin typeface="Menlo" panose="020B0609030804020204" pitchFamily="49" charset="0"/>
                <a:ea typeface="Menlo" panose="020B0609030804020204" pitchFamily="49" charset="0"/>
                <a:cs typeface="Menlo" panose="020B0609030804020204" pitchFamily="49" charset="0"/>
              </a:rPr>
              <a:t>mpi</a:t>
            </a:r>
            <a:r>
              <a:rPr lang="en-US" sz="750" dirty="0">
                <a:latin typeface="Menlo" panose="020B0609030804020204" pitchFamily="49" charset="0"/>
                <a:ea typeface="Menlo" panose="020B0609030804020204" pitchFamily="49" charset="0"/>
                <a:cs typeface="Menlo" panose="020B0609030804020204" pitchFamily="49" charset="0"/>
              </a:rPr>
              <a:t>-ranks, with    4 threads/rank</a:t>
            </a:r>
          </a:p>
          <a:p>
            <a:r>
              <a:rPr lang="en-US" sz="750" dirty="0">
                <a:latin typeface="Menlo" panose="020B0609030804020204" pitchFamily="49" charset="0"/>
                <a:ea typeface="Menlo" panose="020B0609030804020204" pitchFamily="49" charset="0"/>
                <a:cs typeface="Menlo" panose="020B0609030804020204" pitchFamily="49" charset="0"/>
              </a:rPr>
              <a:t> </a:t>
            </a:r>
            <a:r>
              <a:rPr lang="en-US" sz="1050" dirty="0">
                <a:latin typeface="Menlo" panose="020B0609030804020204" pitchFamily="49" charset="0"/>
                <a:ea typeface="Menlo" panose="020B0609030804020204" pitchFamily="49" charset="0"/>
                <a:cs typeface="Menlo" panose="020B0609030804020204" pitchFamily="49" charset="0"/>
              </a:rPr>
              <a:t> …</a:t>
            </a:r>
          </a:p>
        </p:txBody>
      </p:sp>
      <p:sp>
        <p:nvSpPr>
          <p:cNvPr id="3" name="Rectangle 2">
            <a:extLst>
              <a:ext uri="{FF2B5EF4-FFF2-40B4-BE49-F238E27FC236}">
                <a16:creationId xmlns:a16="http://schemas.microsoft.com/office/drawing/2014/main" id="{9C5E5D96-0E9B-E444-9A6E-E4929D38BC57}"/>
              </a:ext>
            </a:extLst>
          </p:cNvPr>
          <p:cNvSpPr/>
          <p:nvPr/>
        </p:nvSpPr>
        <p:spPr>
          <a:xfrm>
            <a:off x="880166" y="3970719"/>
            <a:ext cx="7592287" cy="738664"/>
          </a:xfrm>
          <a:prstGeom prst="rect">
            <a:avLst/>
          </a:prstGeom>
        </p:spPr>
        <p:txBody>
          <a:bodyPr wrap="square">
            <a:spAutoFit/>
          </a:bodyPr>
          <a:lstStyle/>
          <a:p>
            <a:pPr marL="285750" lvl="1" indent="-285750">
              <a:buFont typeface="Arial" panose="020B0604020202020204" pitchFamily="34" charset="0"/>
              <a:buChar char="•"/>
            </a:pPr>
            <a:r>
              <a:rPr lang="en-US" dirty="0">
                <a:ea typeface="Menlo" panose="020B0609030804020204" pitchFamily="49" charset="0"/>
                <a:cs typeface="Menlo" panose="020B0609030804020204" pitchFamily="49" charset="0"/>
              </a:rPr>
              <a:t>The interactive QOS can </a:t>
            </a:r>
            <a:r>
              <a:rPr lang="en-US" dirty="0">
                <a:solidFill>
                  <a:srgbClr val="FF0000"/>
                </a:solidFill>
                <a:ea typeface="Menlo" panose="020B0609030804020204" pitchFamily="49" charset="0"/>
                <a:cs typeface="Menlo" panose="020B0609030804020204" pitchFamily="49" charset="0"/>
              </a:rPr>
              <a:t>not</a:t>
            </a:r>
            <a:r>
              <a:rPr lang="en-US" dirty="0">
                <a:ea typeface="Menlo" panose="020B0609030804020204" pitchFamily="49" charset="0"/>
                <a:cs typeface="Menlo" panose="020B0609030804020204" pitchFamily="49" charset="0"/>
              </a:rPr>
              <a:t> be used with batch jobs</a:t>
            </a:r>
          </a:p>
          <a:p>
            <a:pPr marL="285750" lvl="1" indent="-285750">
              <a:buFont typeface="Arial" panose="020B0604020202020204" pitchFamily="34" charset="0"/>
              <a:buChar char="•"/>
            </a:pPr>
            <a:r>
              <a:rPr lang="en-US" dirty="0">
                <a:ea typeface="Menlo" panose="020B0609030804020204" pitchFamily="49" charset="0"/>
                <a:cs typeface="Menlo" panose="020B0609030804020204" pitchFamily="49" charset="0"/>
              </a:rPr>
              <a:t>Use the command “</a:t>
            </a:r>
            <a:r>
              <a:rPr lang="en-US" dirty="0" err="1">
                <a:ea typeface="Menlo" panose="020B0609030804020204" pitchFamily="49" charset="0"/>
                <a:cs typeface="Menlo" panose="020B0609030804020204" pitchFamily="49" charset="0"/>
              </a:rPr>
              <a:t>squeue</a:t>
            </a:r>
            <a:r>
              <a:rPr lang="en-US" dirty="0">
                <a:ea typeface="Menlo" panose="020B0609030804020204" pitchFamily="49" charset="0"/>
                <a:cs typeface="Menlo" panose="020B0609030804020204" pitchFamily="49" charset="0"/>
              </a:rPr>
              <a:t> -A &lt;your repo&gt; -q interactive” to check how many nodes are used by your repo</a:t>
            </a:r>
          </a:p>
        </p:txBody>
      </p:sp>
    </p:spTree>
    <p:extLst>
      <p:ext uri="{BB962C8B-B14F-4D97-AF65-F5344CB8AC3E}">
        <p14:creationId xmlns:p14="http://schemas.microsoft.com/office/powerpoint/2010/main" val="22096323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15773</TotalTime>
  <Words>6557</Words>
  <Application>Microsoft Macintosh PowerPoint</Application>
  <PresentationFormat>On-screen Show (16:9)</PresentationFormat>
  <Paragraphs>1052</Paragraphs>
  <Slides>55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Menlo</vt:lpstr>
      <vt:lpstr>Calibri</vt:lpstr>
      <vt:lpstr>Arial</vt:lpstr>
      <vt:lpstr>Helvetica Neue</vt:lpstr>
      <vt:lpstr>SimSun</vt:lpstr>
      <vt:lpstr>Times New Roman</vt:lpstr>
      <vt:lpstr>Helvetica Neue Bold Condensed</vt:lpstr>
      <vt:lpstr>Simple Light</vt:lpstr>
      <vt:lpstr>Running VASP on Cori KNL </vt:lpstr>
      <vt:lpstr>Outline</vt:lpstr>
      <vt:lpstr>Available VASP modules</vt:lpstr>
      <vt:lpstr>Available VASP modules on Cori</vt:lpstr>
      <vt:lpstr>Available VASP modules on Cori (cont.)</vt:lpstr>
      <vt:lpstr>Running VASP on Cori</vt:lpstr>
      <vt:lpstr>System configurations</vt:lpstr>
      <vt:lpstr>Cori KNL queue policy</vt:lpstr>
      <vt:lpstr>Running interactive VASP jobs on Cori</vt:lpstr>
      <vt:lpstr>Sample job scripts to run pure MPI VASP jobs on Cori</vt:lpstr>
      <vt:lpstr>Sample job scripts to run pure MPI VASP jobs on Cori</vt:lpstr>
      <vt:lpstr>Sample job scripts to run hybrid MPI + OpenMP VASP jobs</vt:lpstr>
      <vt:lpstr>Sample job scripts to run hybrid MPI + OpenMP VASP Jobs</vt:lpstr>
      <vt:lpstr>Sample job scripts to run hybrid MPI + OpenMP VASP Jobs</vt:lpstr>
      <vt:lpstr>Sample job scripts to run hybrid MPI + OpenMP VASP Jobs</vt:lpstr>
      <vt:lpstr>Sample job scripts to run hybrid MPI + OpenMP VASP jobs</vt:lpstr>
      <vt:lpstr>Sample job scripts to run hybrid MPI + OpenMP VASP jobs</vt:lpstr>
      <vt:lpstr>Process affinity is important for optimal performance</vt:lpstr>
      <vt:lpstr>Default Slurm behavior with respect to process/thread affinity</vt:lpstr>
      <vt:lpstr>Affinity verification methods </vt:lpstr>
      <vt:lpstr>A few useful commands </vt:lpstr>
      <vt:lpstr>Performance of hybrid VASP on Cori </vt:lpstr>
      <vt:lpstr>Benchmarks used</vt:lpstr>
      <vt:lpstr>VASP versions, compilers and libraries used</vt:lpstr>
      <vt:lpstr>Hyper-Threading helps HSE workloads, but not other workloads</vt:lpstr>
      <vt:lpstr>Hybrid VASP performs best with 4 or 8 OpenMP threads/task</vt:lpstr>
      <vt:lpstr>Hybrid MPI+OpenMP VASP performance on Cori KNL &amp; Haswell</vt:lpstr>
      <vt:lpstr>Hybrid MPI+OpenMP VASP performance on Cori KNL &amp; Haswell (cont.)</vt:lpstr>
      <vt:lpstr>Hybrid MPI+OpenMP VASP performance on Cori KNL &amp; Haswell (cont.)</vt:lpstr>
      <vt:lpstr>Pure MPI VASP performance on Cori KNL &amp; Haswell</vt:lpstr>
      <vt:lpstr>Pure MPI VASP performance on Cori KNL &amp; Haswell (cont.)</vt:lpstr>
      <vt:lpstr>Pure MPI VASP performance on Cori KNL &amp; Haswell (cont.)</vt:lpstr>
      <vt:lpstr>Performance comparisons: pure MPI vs hybrid VASP</vt:lpstr>
      <vt:lpstr>Performance comparisons: pure MPI vs hybrid VASP (cont.)</vt:lpstr>
      <vt:lpstr>Performance comparisons: pure MPI vs hybrid VASP (cont.)</vt:lpstr>
      <vt:lpstr>Using “flex” QOS on Cori KNL     for improved job throughput and charging discount</vt:lpstr>
      <vt:lpstr>System backlogs</vt:lpstr>
      <vt:lpstr>System backlogs</vt:lpstr>
      <vt:lpstr>System utilizations</vt:lpstr>
      <vt:lpstr>The “flex” QOS is available for you (on Cori KNL only)</vt:lpstr>
      <vt:lpstr>Sample job script to run VASP with flex QOS (KNL only)</vt:lpstr>
      <vt:lpstr>Automatic resubmissions of VASP flex jobs</vt:lpstr>
      <vt:lpstr>Automatic resubmissions of VASP flex jobs (cont.)</vt:lpstr>
      <vt:lpstr>Automatic resubmissions of VASP flex jobs (cont.)</vt:lpstr>
      <vt:lpstr>Automatic resubmissions of VASP flex jobs (cont.)</vt:lpstr>
      <vt:lpstr>How does the automatic resubmission work? </vt:lpstr>
      <vt:lpstr>Notes on the VASP flex QOS jobs</vt:lpstr>
      <vt:lpstr>Summary</vt:lpstr>
      <vt:lpstr>Summary </vt:lpstr>
      <vt:lpstr>Summary (cont.)</vt:lpstr>
      <vt:lpstr>Hands-on 11:00am-2:00pm</vt:lpstr>
      <vt:lpstr>Use the reservations “vasp_knl” and “vasp_hsw”</vt:lpstr>
      <vt:lpstr>If you can not access the reservations</vt:lpstr>
      <vt:lpstr>For short VASP benchmark runs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Edison to Cori KNL  How to compile and run on KNL  </dc:title>
  <cp:lastModifiedBy>Microsoft Office User</cp:lastModifiedBy>
  <cp:revision>336</cp:revision>
  <dcterms:modified xsi:type="dcterms:W3CDTF">2019-07-09T21:02:47Z</dcterms:modified>
</cp:coreProperties>
</file>