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1044" r:id="rId2"/>
    <p:sldId id="1189" r:id="rId3"/>
    <p:sldId id="1186" r:id="rId4"/>
    <p:sldId id="1185" r:id="rId5"/>
    <p:sldId id="1188" r:id="rId6"/>
    <p:sldId id="1187" r:id="rId7"/>
    <p:sldId id="1177" r:id="rId8"/>
    <p:sldId id="1181" r:id="rId9"/>
    <p:sldId id="1182" r:id="rId10"/>
    <p:sldId id="1183" r:id="rId11"/>
    <p:sldId id="1184" r:id="rId12"/>
    <p:sldId id="1191" r:id="rId13"/>
    <p:sldId id="1180" r:id="rId14"/>
    <p:sldId id="1100" r:id="rId15"/>
    <p:sldId id="1178" r:id="rId16"/>
    <p:sldId id="1126" r:id="rId17"/>
    <p:sldId id="119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FF3F00"/>
    <a:srgbClr val="2DFF1C"/>
    <a:srgbClr val="0EEAFF"/>
    <a:srgbClr val="1A1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9" autoAdjust="0"/>
    <p:restoredTop sz="94759" autoAdjust="0"/>
  </p:normalViewPr>
  <p:slideViewPr>
    <p:cSldViewPr snapToObjects="1">
      <p:cViewPr>
        <p:scale>
          <a:sx n="94" d="100"/>
          <a:sy n="94" d="100"/>
        </p:scale>
        <p:origin x="-1440" y="-32"/>
      </p:cViewPr>
      <p:guideLst>
        <p:guide orient="horz" pos="1056"/>
        <p:guide/>
      </p:guideLst>
    </p:cSldViewPr>
  </p:slideViewPr>
  <p:outlineViewPr>
    <p:cViewPr>
      <p:scale>
        <a:sx n="33" d="100"/>
        <a:sy n="33" d="100"/>
      </p:scale>
      <p:origin x="0" y="9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9400F-7272-BC4A-BF61-4F6CB6887AFA}" type="datetimeFigureOut">
              <a:rPr lang="en-US" smtClean="0"/>
              <a:pPr/>
              <a:t>6/10/16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D1826-3C40-E049-8008-3676A3CCD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84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1826-3C40-E049-8008-3676A3CCDD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87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1826-3C40-E049-8008-3676A3CCDD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0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1826-3C40-E049-8008-3676A3CCDD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0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1826-3C40-E049-8008-3676A3CCDD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0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1826-3C40-E049-8008-3676A3CCDD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06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1826-3C40-E049-8008-3676A3CCDD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06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1826-3C40-E049-8008-3676A3CCDD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06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1826-3C40-E049-8008-3676A3CCDD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06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1826-3C40-E049-8008-3676A3CCDD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0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DFT users moving</a:t>
            </a:r>
            <a:r>
              <a:rPr lang="en-US" baseline="0" dirty="0" smtClean="0"/>
              <a:t> towards hybrid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1826-3C40-E049-8008-3676A3CCDD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0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DFT users moving</a:t>
            </a:r>
            <a:r>
              <a:rPr lang="en-US" baseline="0" dirty="0" smtClean="0"/>
              <a:t> towards hybrid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1826-3C40-E049-8008-3676A3CCDD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0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DFT users moving</a:t>
            </a:r>
            <a:r>
              <a:rPr lang="en-US" baseline="0" dirty="0" smtClean="0"/>
              <a:t> towards hybrid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1826-3C40-E049-8008-3676A3CCDD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0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DFT users moving</a:t>
            </a:r>
            <a:r>
              <a:rPr lang="en-US" baseline="0" dirty="0" smtClean="0"/>
              <a:t> towards hybrid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1826-3C40-E049-8008-3676A3CCDD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0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DFT users moving</a:t>
            </a:r>
            <a:r>
              <a:rPr lang="en-US" baseline="0" dirty="0" smtClean="0"/>
              <a:t> towards hybrid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1826-3C40-E049-8008-3676A3CCDD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0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DFT users moving</a:t>
            </a:r>
            <a:r>
              <a:rPr lang="en-US" baseline="0" dirty="0" smtClean="0"/>
              <a:t> towards hybrid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1826-3C40-E049-8008-3676A3CCDD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0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1826-3C40-E049-8008-3676A3CCDD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0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1826-3C40-E049-8008-3676A3CCDD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0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6E1B-A369-CC43-8805-DF42716DFC67}" type="datetimeFigureOut">
              <a:rPr lang="en-US" smtClean="0"/>
              <a:pPr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34AE-B4FE-884C-96D9-F6ED6363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6E1B-A369-CC43-8805-DF42716DFC67}" type="datetimeFigureOut">
              <a:rPr lang="en-US" smtClean="0"/>
              <a:pPr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34AE-B4FE-884C-96D9-F6ED6363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6E1B-A369-CC43-8805-DF42716DFC67}" type="datetimeFigureOut">
              <a:rPr lang="en-US" smtClean="0"/>
              <a:pPr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34AE-B4FE-884C-96D9-F6ED6363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6E1B-A369-CC43-8805-DF42716DFC67}" type="datetimeFigureOut">
              <a:rPr lang="en-US" smtClean="0"/>
              <a:pPr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34AE-B4FE-884C-96D9-F6ED6363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6E1B-A369-CC43-8805-DF42716DFC67}" type="datetimeFigureOut">
              <a:rPr lang="en-US" smtClean="0"/>
              <a:pPr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34AE-B4FE-884C-96D9-F6ED6363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6E1B-A369-CC43-8805-DF42716DFC67}" type="datetimeFigureOut">
              <a:rPr lang="en-US" smtClean="0"/>
              <a:pPr/>
              <a:t>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34AE-B4FE-884C-96D9-F6ED6363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6E1B-A369-CC43-8805-DF42716DFC67}" type="datetimeFigureOut">
              <a:rPr lang="en-US" smtClean="0"/>
              <a:pPr/>
              <a:t>6/10/16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34AE-B4FE-884C-96D9-F6ED6363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6E1B-A369-CC43-8805-DF42716DFC67}" type="datetimeFigureOut">
              <a:rPr lang="en-US" smtClean="0"/>
              <a:pPr/>
              <a:t>6/10/16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34AE-B4FE-884C-96D9-F6ED6363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6E1B-A369-CC43-8805-DF42716DFC67}" type="datetimeFigureOut">
              <a:rPr lang="en-US" smtClean="0"/>
              <a:pPr/>
              <a:t>6/10/16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34AE-B4FE-884C-96D9-F6ED6363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6E1B-A369-CC43-8805-DF42716DFC67}" type="datetimeFigureOut">
              <a:rPr lang="en-US" smtClean="0"/>
              <a:pPr/>
              <a:t>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34AE-B4FE-884C-96D9-F6ED6363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6E1B-A369-CC43-8805-DF42716DFC67}" type="datetimeFigureOut">
              <a:rPr lang="en-US" smtClean="0"/>
              <a:pPr/>
              <a:t>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34AE-B4FE-884C-96D9-F6ED6363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C6E1B-A369-CC43-8805-DF42716DFC67}" type="datetimeFigureOut">
              <a:rPr lang="en-US" smtClean="0"/>
              <a:pPr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834AE-B4FE-884C-96D9-F6ED63631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9.jpeg"/><Relationship Id="rId6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2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" y="40257"/>
            <a:ext cx="9096573" cy="6893943"/>
            <a:chOff x="-1" y="-35943"/>
            <a:chExt cx="9096573" cy="689394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" y="-35943"/>
              <a:ext cx="9096573" cy="6893943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/>
            <a:srcRect l="7136" t="9323" r="52656" b="69722"/>
            <a:stretch/>
          </p:blipFill>
          <p:spPr>
            <a:xfrm>
              <a:off x="770466" y="1778000"/>
              <a:ext cx="3657600" cy="1444752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4191000" y="4724400"/>
            <a:ext cx="4038600" cy="990600"/>
          </a:xfrm>
          <a:prstGeom prst="rect">
            <a:avLst/>
          </a:prstGeom>
          <a:solidFill>
            <a:schemeClr val="bg1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Taylor 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Barnes</a:t>
            </a:r>
            <a:endParaRPr lang="en-US" sz="3000" dirty="0" smtClean="0">
              <a:solidFill>
                <a:schemeClr val="accent5">
                  <a:lumMod val="50000"/>
                </a:schemeClr>
              </a:solidFill>
              <a:latin typeface="Futura Condensed Medium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67200" y="5715000"/>
            <a:ext cx="1371600" cy="516467"/>
          </a:xfrm>
          <a:prstGeom prst="rect">
            <a:avLst/>
          </a:prstGeom>
          <a:solidFill>
            <a:schemeClr val="bg1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June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10,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2016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8933" y="1905000"/>
            <a:ext cx="3488267" cy="1317752"/>
          </a:xfrm>
          <a:prstGeom prst="rect">
            <a:avLst/>
          </a:prstGeom>
          <a:noFill/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smtClean="0">
                <a:solidFill>
                  <a:schemeClr val="bg1"/>
                </a:solidFill>
                <a:latin typeface="Futura Condensed Medium"/>
              </a:rPr>
              <a:t>Introduction to Quantum Espresso at NERSC</a:t>
            </a:r>
            <a:endParaRPr lang="en-US" sz="3000" dirty="0" smtClean="0">
              <a:solidFill>
                <a:schemeClr val="bg1"/>
              </a:solidFill>
              <a:latin typeface="Futura Condensed Medium"/>
            </a:endParaRPr>
          </a:p>
        </p:txBody>
      </p:sp>
    </p:spTree>
    <p:extLst>
      <p:ext uri="{BB962C8B-B14F-4D97-AF65-F5344CB8AC3E}">
        <p14:creationId xmlns:p14="http://schemas.microsoft.com/office/powerpoint/2010/main" val="2338918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07583" y="389467"/>
            <a:ext cx="6483817" cy="626979"/>
          </a:xfrm>
          <a:prstGeom prst="rect">
            <a:avLst/>
          </a:prstGeom>
          <a:noFill/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QE Parallelization Hierarchy</a:t>
            </a:r>
            <a:endParaRPr lang="en-US" sz="3000" dirty="0">
              <a:solidFill>
                <a:schemeClr val="accent5">
                  <a:lumMod val="50000"/>
                </a:schemeClr>
              </a:solidFill>
              <a:latin typeface="Futura Condensed Medium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7467600" cy="127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320968"/>
            <a:ext cx="1670050" cy="6315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119" y="1371600"/>
            <a:ext cx="3648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QE Parallelization Overview:</a:t>
            </a:r>
            <a:endParaRPr lang="en-US" sz="20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702238" y="1523999"/>
            <a:ext cx="3648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Band Group Parallelization</a:t>
            </a:r>
            <a:endParaRPr lang="en-US" sz="20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116899" y="3039971"/>
            <a:ext cx="2070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Task Groups</a:t>
            </a:r>
          </a:p>
          <a:p>
            <a:pPr algn="ctr"/>
            <a:r>
              <a:rPr lang="en-US" sz="2000" dirty="0" smtClean="0"/>
              <a:t>Only for local DFT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96461" y="3039971"/>
            <a:ext cx="2223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Band Groups</a:t>
            </a:r>
          </a:p>
          <a:p>
            <a:pPr algn="ctr"/>
            <a:r>
              <a:rPr lang="en-US" sz="2000" dirty="0" smtClean="0"/>
              <a:t>Only for hybrid DFT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358260" y="2469415"/>
            <a:ext cx="1659779" cy="570030"/>
            <a:chOff x="5943600" y="3337198"/>
            <a:chExt cx="1658754" cy="352962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5943600" y="3337198"/>
              <a:ext cx="829377" cy="35296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72977" y="3337198"/>
              <a:ext cx="829377" cy="35296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076068" y="1981200"/>
            <a:ext cx="2223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Pools</a:t>
            </a:r>
            <a:endParaRPr lang="en-US" sz="2000" dirty="0" smtClean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199215" y="3823799"/>
            <a:ext cx="0" cy="5700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87645" y="4476690"/>
            <a:ext cx="2223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FFTs</a:t>
            </a:r>
            <a:endParaRPr lang="en-US" sz="2000" dirty="0" smtClean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187770" y="3810000"/>
            <a:ext cx="0" cy="5700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200" y="4462891"/>
            <a:ext cx="2223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FFTs</a:t>
            </a:r>
            <a:endParaRPr lang="en-US" sz="2000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2256833" y="3064895"/>
            <a:ext cx="2133600" cy="6826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800600" y="2090678"/>
            <a:ext cx="41089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/>
              <a:t>The number of </a:t>
            </a:r>
            <a:r>
              <a:rPr lang="en-US" sz="2000" dirty="0" smtClean="0"/>
              <a:t>band groups </a:t>
            </a:r>
            <a:r>
              <a:rPr lang="en-US" sz="2000" dirty="0"/>
              <a:t>per pool is set by the -</a:t>
            </a:r>
            <a:r>
              <a:rPr lang="en-US" sz="2000" dirty="0" err="1"/>
              <a:t>ntg</a:t>
            </a:r>
            <a:r>
              <a:rPr lang="en-US" sz="2000" dirty="0"/>
              <a:t> option</a:t>
            </a:r>
          </a:p>
          <a:p>
            <a:pPr marL="342900" indent="-342900">
              <a:buFont typeface="Arial"/>
              <a:buChar char="•"/>
            </a:pPr>
            <a:endParaRPr lang="en-US" sz="12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Similar to task group parallelization, except only for the calculation of exact exchange.</a:t>
            </a:r>
            <a:endParaRPr lang="en-US" sz="2000" dirty="0"/>
          </a:p>
          <a:p>
            <a:endParaRPr lang="en-US" sz="1200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Should be a divisor of the number of nodes / </a:t>
            </a:r>
            <a:r>
              <a:rPr lang="en-US" sz="2000" dirty="0" err="1"/>
              <a:t>npools</a:t>
            </a:r>
            <a:r>
              <a:rPr lang="en-US" sz="2000" dirty="0"/>
              <a:t>.</a:t>
            </a:r>
          </a:p>
          <a:p>
            <a:endParaRPr lang="en-US" sz="12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Only works with hybrid DFT </a:t>
            </a:r>
            <a:r>
              <a:rPr lang="en-US" sz="2000" dirty="0" err="1" smtClean="0"/>
              <a:t>functionals</a:t>
            </a:r>
            <a:endParaRPr lang="en-US" sz="2000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4702238" y="1566508"/>
            <a:ext cx="4349282" cy="399609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712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07583" y="389467"/>
            <a:ext cx="6483817" cy="626979"/>
          </a:xfrm>
          <a:prstGeom prst="rect">
            <a:avLst/>
          </a:prstGeom>
          <a:noFill/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QE Parallelization Hierarchy</a:t>
            </a:r>
            <a:endParaRPr lang="en-US" sz="3000" dirty="0">
              <a:solidFill>
                <a:schemeClr val="accent5">
                  <a:lumMod val="50000"/>
                </a:schemeClr>
              </a:solidFill>
              <a:latin typeface="Futura Condensed Medium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7467600" cy="127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320968"/>
            <a:ext cx="1670050" cy="6315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119" y="1371600"/>
            <a:ext cx="3648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QE Parallelization Overview:</a:t>
            </a:r>
            <a:endParaRPr lang="en-US" sz="20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702238" y="1523999"/>
            <a:ext cx="3648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Band Group Parallelization</a:t>
            </a:r>
            <a:endParaRPr lang="en-US" sz="20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116899" y="3039971"/>
            <a:ext cx="2070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Task Groups</a:t>
            </a:r>
          </a:p>
          <a:p>
            <a:pPr algn="ctr"/>
            <a:r>
              <a:rPr lang="en-US" sz="2000" dirty="0" smtClean="0"/>
              <a:t>Only for local DFT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96461" y="3039971"/>
            <a:ext cx="2223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Band Groups</a:t>
            </a:r>
          </a:p>
          <a:p>
            <a:pPr algn="ctr"/>
            <a:r>
              <a:rPr lang="en-US" sz="2000" dirty="0" smtClean="0"/>
              <a:t>Only for hybrid DFT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358260" y="2469415"/>
            <a:ext cx="1659779" cy="570030"/>
            <a:chOff x="5943600" y="3337198"/>
            <a:chExt cx="1658754" cy="352962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5943600" y="3337198"/>
              <a:ext cx="829377" cy="35296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72977" y="3337198"/>
              <a:ext cx="829377" cy="35296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076068" y="1981200"/>
            <a:ext cx="2223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Pools</a:t>
            </a:r>
            <a:endParaRPr lang="en-US" sz="2000" dirty="0" smtClean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199215" y="3823799"/>
            <a:ext cx="0" cy="5700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87645" y="4476690"/>
            <a:ext cx="2223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FFTs</a:t>
            </a:r>
            <a:endParaRPr lang="en-US" sz="2000" dirty="0" smtClean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187770" y="3810000"/>
            <a:ext cx="0" cy="5700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200" y="4462891"/>
            <a:ext cx="2223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FFTs</a:t>
            </a:r>
            <a:endParaRPr lang="en-US" sz="20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4800600" y="2090678"/>
            <a:ext cx="410891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All processors within a band group / task group work simultaneously on the same FFT</a:t>
            </a:r>
            <a:endParaRPr lang="en-US" sz="2000" dirty="0"/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Best for on-node parallelization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41466" y="4487369"/>
            <a:ext cx="2816134" cy="3894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3200399"/>
            <a:ext cx="1647023" cy="17526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61990" y="3200399"/>
            <a:ext cx="1612097" cy="1752601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4702238" y="1566508"/>
            <a:ext cx="4349282" cy="399609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447800" y="6150114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Best Performance: 	Use band parallelization between nodes, 					and FFT parallelization within nodes.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47800" y="5695890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Default QE Behavior: 	Only FFT parallelization is used.</a:t>
            </a:r>
          </a:p>
        </p:txBody>
      </p:sp>
    </p:spTree>
    <p:extLst>
      <p:ext uri="{BB962C8B-B14F-4D97-AF65-F5344CB8AC3E}">
        <p14:creationId xmlns:p14="http://schemas.microsoft.com/office/powerpoint/2010/main" val="39825544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07583" y="389467"/>
            <a:ext cx="6483817" cy="626979"/>
          </a:xfrm>
          <a:prstGeom prst="rect">
            <a:avLst/>
          </a:prstGeom>
          <a:noFill/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QE Parallelization Hierarchy</a:t>
            </a:r>
            <a:endParaRPr lang="en-US" sz="3000" dirty="0">
              <a:solidFill>
                <a:schemeClr val="accent5">
                  <a:lumMod val="50000"/>
                </a:schemeClr>
              </a:solidFill>
              <a:latin typeface="Futura Condensed Medium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7467600" cy="127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320968"/>
            <a:ext cx="1670050" cy="6315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119" y="1371600"/>
            <a:ext cx="3648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QE Parallelization Overview:</a:t>
            </a:r>
            <a:endParaRPr lang="en-US" sz="20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702238" y="1523999"/>
            <a:ext cx="3648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Example</a:t>
            </a:r>
            <a:endParaRPr lang="en-US" sz="20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116899" y="3039971"/>
            <a:ext cx="2070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Task Groups</a:t>
            </a:r>
          </a:p>
          <a:p>
            <a:pPr algn="ctr"/>
            <a:r>
              <a:rPr lang="en-US" sz="2000" dirty="0" smtClean="0"/>
              <a:t>Only for local DFT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96461" y="3039971"/>
            <a:ext cx="2223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Band Groups</a:t>
            </a:r>
          </a:p>
          <a:p>
            <a:pPr algn="ctr"/>
            <a:r>
              <a:rPr lang="en-US" sz="2000" dirty="0" smtClean="0"/>
              <a:t>Only for hybrid DFT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358260" y="2469415"/>
            <a:ext cx="1659779" cy="570030"/>
            <a:chOff x="5943600" y="3337198"/>
            <a:chExt cx="1658754" cy="352962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5943600" y="3337198"/>
              <a:ext cx="829377" cy="35296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72977" y="3337198"/>
              <a:ext cx="829377" cy="35296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076068" y="1981200"/>
            <a:ext cx="2223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Pools</a:t>
            </a:r>
            <a:endParaRPr lang="en-US" sz="2000" dirty="0" smtClean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199215" y="3823799"/>
            <a:ext cx="0" cy="5700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87645" y="4476690"/>
            <a:ext cx="2223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FFTs</a:t>
            </a:r>
            <a:endParaRPr lang="en-US" sz="2000" dirty="0" smtClean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187770" y="3810000"/>
            <a:ext cx="0" cy="5700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200" y="4462891"/>
            <a:ext cx="2223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FFTs</a:t>
            </a:r>
            <a:endParaRPr lang="en-US" sz="20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4800600" y="2090678"/>
            <a:ext cx="4108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SCF calculation on a box of 64 water molecules, using the PBE functional and 96 Edison nodes.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841466" y="4487369"/>
            <a:ext cx="2816134" cy="3894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702238" y="1566508"/>
            <a:ext cx="4349282" cy="399609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447800" y="6150114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/>
              <a:t>Walltime</a:t>
            </a:r>
            <a:r>
              <a:rPr lang="en-US" sz="2000" i="1" dirty="0" smtClean="0"/>
              <a:t> using “-</a:t>
            </a:r>
            <a:r>
              <a:rPr lang="en-US" sz="2000" i="1" dirty="0" err="1" smtClean="0"/>
              <a:t>ntg</a:t>
            </a:r>
            <a:r>
              <a:rPr lang="en-US" sz="2000" i="1" dirty="0" smtClean="0"/>
              <a:t> 6”: </a:t>
            </a:r>
            <a:r>
              <a:rPr lang="en-US" sz="2000" i="1" dirty="0" smtClean="0"/>
              <a:t>	</a:t>
            </a:r>
            <a:r>
              <a:rPr lang="en-US" sz="2000" i="1" dirty="0" smtClean="0"/>
              <a:t>	28.4 seconds</a:t>
            </a:r>
            <a:endParaRPr lang="en-US" sz="2000" i="1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1447800" y="5695890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/>
              <a:t>Walltime</a:t>
            </a:r>
            <a:r>
              <a:rPr lang="en-US" sz="2000" i="1" dirty="0" smtClean="0"/>
              <a:t> </a:t>
            </a:r>
            <a:r>
              <a:rPr lang="en-US" sz="2000" i="1" dirty="0" smtClean="0"/>
              <a:t>with </a:t>
            </a:r>
            <a:r>
              <a:rPr lang="en-US" sz="2000" i="1" dirty="0" smtClean="0"/>
              <a:t>QE Defaults: </a:t>
            </a:r>
            <a:r>
              <a:rPr lang="en-US" sz="2000" i="1" dirty="0" smtClean="0"/>
              <a:t>	</a:t>
            </a:r>
            <a:r>
              <a:rPr lang="en-US" sz="2000" i="1" dirty="0" smtClean="0"/>
              <a:t>81.27 seconds</a:t>
            </a:r>
            <a:endParaRPr lang="en-US" sz="2000" i="1" dirty="0" smtClean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8800" y="3300032"/>
            <a:ext cx="2365340" cy="210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896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07583" y="389467"/>
            <a:ext cx="6483817" cy="626979"/>
          </a:xfrm>
          <a:prstGeom prst="rect">
            <a:avLst/>
          </a:prstGeom>
          <a:noFill/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MPI vs. </a:t>
            </a:r>
            <a:r>
              <a:rPr lang="en-US" sz="3000" dirty="0" err="1" smtClean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OpenMP</a:t>
            </a:r>
            <a:endParaRPr lang="en-US" sz="3000" dirty="0">
              <a:solidFill>
                <a:schemeClr val="accent5">
                  <a:lumMod val="50000"/>
                </a:schemeClr>
              </a:solidFill>
              <a:latin typeface="Futura Condensed Medium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7467600" cy="127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320968"/>
            <a:ext cx="1670050" cy="6315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6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5800" y="1219200"/>
            <a:ext cx="77343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3896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07583" y="389467"/>
            <a:ext cx="6483817" cy="626979"/>
          </a:xfrm>
          <a:prstGeom prst="rect">
            <a:avLst/>
          </a:prstGeom>
          <a:noFill/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MPI vs. </a:t>
            </a:r>
            <a:r>
              <a:rPr lang="en-US" sz="3000" dirty="0" err="1" smtClean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OpenMP</a:t>
            </a:r>
            <a:endParaRPr lang="en-US" sz="3000" dirty="0">
              <a:solidFill>
                <a:schemeClr val="accent5">
                  <a:lumMod val="50000"/>
                </a:schemeClr>
              </a:solidFill>
              <a:latin typeface="Futura Condensed Medium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7467600" cy="127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320968"/>
            <a:ext cx="1670050" cy="63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57200" y="1425872"/>
            <a:ext cx="3581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#</a:t>
            </a:r>
            <a:r>
              <a:rPr lang="en-US" sz="2000" i="1" dirty="0"/>
              <a:t>!/bin/bash </a:t>
            </a:r>
            <a:r>
              <a:rPr lang="en-US" sz="2000" i="1" dirty="0" smtClean="0"/>
              <a:t>–l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--partition</a:t>
            </a:r>
            <a:r>
              <a:rPr lang="en-US" sz="2000" i="1" dirty="0" smtClean="0"/>
              <a:t>=regular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--nodes=</a:t>
            </a:r>
            <a:r>
              <a:rPr lang="en-US" sz="2000" i="1" dirty="0" smtClean="0"/>
              <a:t>96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--time=0:30:</a:t>
            </a:r>
            <a:r>
              <a:rPr lang="en-US" sz="2000" i="1" dirty="0" smtClean="0"/>
              <a:t>00</a:t>
            </a:r>
          </a:p>
          <a:p>
            <a:r>
              <a:rPr lang="en-US" sz="2000" i="1" dirty="0" smtClean="0"/>
              <a:t>#SBATCH --job-name=</a:t>
            </a:r>
            <a:r>
              <a:rPr lang="en-US" sz="2000" i="1" dirty="0" err="1" smtClean="0"/>
              <a:t>qe_test</a:t>
            </a:r>
            <a:endParaRPr lang="en-US" sz="2000" i="1" dirty="0" smtClean="0"/>
          </a:p>
          <a:p>
            <a:endParaRPr lang="en-US" sz="2000" i="1" dirty="0" smtClean="0"/>
          </a:p>
          <a:p>
            <a:r>
              <a:rPr lang="en-US" sz="2000" i="1" dirty="0" smtClean="0"/>
              <a:t>module </a:t>
            </a:r>
            <a:r>
              <a:rPr lang="en-US" sz="2000" i="1" dirty="0"/>
              <a:t>load </a:t>
            </a:r>
            <a:r>
              <a:rPr lang="en-US" sz="2000" i="1" dirty="0" smtClean="0"/>
              <a:t>espresso</a:t>
            </a:r>
          </a:p>
          <a:p>
            <a:endParaRPr lang="en-US" sz="2000" i="1" dirty="0"/>
          </a:p>
          <a:p>
            <a:r>
              <a:rPr lang="en-US" sz="2000" i="1" dirty="0" err="1" smtClean="0"/>
              <a:t>srun</a:t>
            </a:r>
            <a:r>
              <a:rPr lang="en-US" sz="2000" i="1" dirty="0" smtClean="0"/>
              <a:t> </a:t>
            </a:r>
            <a:r>
              <a:rPr lang="en-US" sz="2000" i="1" dirty="0"/>
              <a:t>-n 2304 </a:t>
            </a:r>
            <a:r>
              <a:rPr lang="en-US" sz="2000" i="1" dirty="0" err="1" smtClean="0"/>
              <a:t>pw.x</a:t>
            </a:r>
            <a:r>
              <a:rPr lang="en-US" sz="2000" i="1" dirty="0" smtClean="0"/>
              <a:t> -</a:t>
            </a:r>
            <a:r>
              <a:rPr lang="en-US" sz="2000" i="1" dirty="0" err="1" smtClean="0"/>
              <a:t>ntg</a:t>
            </a:r>
            <a:r>
              <a:rPr lang="en-US" sz="2000" i="1" dirty="0" smtClean="0"/>
              <a:t> 12 </a:t>
            </a:r>
          </a:p>
          <a:p>
            <a:r>
              <a:rPr lang="en-US" sz="2000" i="1" dirty="0"/>
              <a:t>	</a:t>
            </a:r>
            <a:r>
              <a:rPr lang="en-US" sz="2000" i="1" dirty="0" smtClean="0"/>
              <a:t>-</a:t>
            </a:r>
            <a:r>
              <a:rPr lang="en-US" sz="2000" i="1" dirty="0"/>
              <a:t>in </a:t>
            </a:r>
            <a:r>
              <a:rPr lang="en-US" sz="2000" i="1" dirty="0" err="1"/>
              <a:t>infile.in</a:t>
            </a:r>
            <a:r>
              <a:rPr lang="en-US" sz="2000" i="1" dirty="0"/>
              <a:t> &gt; </a:t>
            </a:r>
            <a:r>
              <a:rPr lang="en-US" sz="2000" i="1" dirty="0" err="1"/>
              <a:t>outfile.out</a:t>
            </a:r>
            <a:endParaRPr lang="en-US" sz="20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29199" y="1467511"/>
            <a:ext cx="3837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#</a:t>
            </a:r>
            <a:r>
              <a:rPr lang="en-US" sz="2000" i="1" dirty="0"/>
              <a:t>!/bin/bash </a:t>
            </a:r>
            <a:r>
              <a:rPr lang="en-US" sz="2000" i="1" dirty="0" smtClean="0"/>
              <a:t>–l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--partition</a:t>
            </a:r>
            <a:r>
              <a:rPr lang="en-US" sz="2000" i="1" dirty="0" smtClean="0"/>
              <a:t>=regular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--nodes=</a:t>
            </a:r>
            <a:r>
              <a:rPr lang="en-US" sz="2000" i="1" dirty="0" smtClean="0"/>
              <a:t>96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--time=0:30:</a:t>
            </a:r>
            <a:r>
              <a:rPr lang="en-US" sz="2000" i="1" dirty="0" smtClean="0"/>
              <a:t>00</a:t>
            </a:r>
          </a:p>
          <a:p>
            <a:r>
              <a:rPr lang="en-US" sz="2000" i="1" dirty="0" smtClean="0"/>
              <a:t>#SBATCH --job-name=</a:t>
            </a:r>
            <a:r>
              <a:rPr lang="en-US" sz="2000" i="1" dirty="0" err="1" smtClean="0"/>
              <a:t>qe_test</a:t>
            </a:r>
            <a:endParaRPr lang="en-US" sz="2000" i="1" dirty="0" smtClean="0"/>
          </a:p>
          <a:p>
            <a:endParaRPr lang="en-US" sz="2000" i="1" dirty="0" smtClean="0"/>
          </a:p>
          <a:p>
            <a:r>
              <a:rPr lang="en-US" sz="2000" i="1" dirty="0" smtClean="0"/>
              <a:t>module </a:t>
            </a:r>
            <a:r>
              <a:rPr lang="en-US" sz="2000" i="1" dirty="0"/>
              <a:t>load </a:t>
            </a:r>
            <a:r>
              <a:rPr lang="en-US" sz="2000" i="1" dirty="0" smtClean="0"/>
              <a:t>espresso</a:t>
            </a:r>
          </a:p>
          <a:p>
            <a:endParaRPr lang="en-US" sz="2000" i="1" dirty="0" smtClean="0"/>
          </a:p>
          <a:p>
            <a:r>
              <a:rPr lang="en-US" sz="2000" i="1" dirty="0"/>
              <a:t>export OMP_NUM_THREADS=1</a:t>
            </a:r>
          </a:p>
          <a:p>
            <a:endParaRPr lang="en-US" sz="2000" i="1" dirty="0"/>
          </a:p>
          <a:p>
            <a:r>
              <a:rPr lang="en-US" sz="2000" i="1" dirty="0" err="1" smtClean="0"/>
              <a:t>srun</a:t>
            </a:r>
            <a:r>
              <a:rPr lang="en-US" sz="2000" i="1" dirty="0" smtClean="0"/>
              <a:t> </a:t>
            </a:r>
            <a:r>
              <a:rPr lang="en-US" sz="2000" i="1" dirty="0"/>
              <a:t>-n 2304 </a:t>
            </a:r>
            <a:r>
              <a:rPr lang="en-US" sz="2000" i="1" dirty="0" err="1" smtClean="0"/>
              <a:t>pw.x</a:t>
            </a:r>
            <a:r>
              <a:rPr lang="en-US" sz="2000" i="1" dirty="0" smtClean="0"/>
              <a:t> -</a:t>
            </a:r>
            <a:r>
              <a:rPr lang="en-US" sz="2000" i="1" dirty="0" err="1" smtClean="0"/>
              <a:t>ntg</a:t>
            </a:r>
            <a:r>
              <a:rPr lang="en-US" sz="2000" i="1" dirty="0" smtClean="0"/>
              <a:t> 12 </a:t>
            </a:r>
          </a:p>
          <a:p>
            <a:r>
              <a:rPr lang="en-US" sz="2000" i="1" dirty="0"/>
              <a:t>	</a:t>
            </a:r>
            <a:r>
              <a:rPr lang="en-US" sz="2000" i="1" dirty="0" smtClean="0"/>
              <a:t>-</a:t>
            </a:r>
            <a:r>
              <a:rPr lang="en-US" sz="2000" i="1" dirty="0"/>
              <a:t>in </a:t>
            </a:r>
            <a:r>
              <a:rPr lang="en-US" sz="2000" i="1" dirty="0" err="1"/>
              <a:t>infile.in</a:t>
            </a:r>
            <a:r>
              <a:rPr lang="en-US" sz="2000" i="1" dirty="0"/>
              <a:t> &gt; </a:t>
            </a:r>
            <a:r>
              <a:rPr lang="en-US" sz="2000" i="1" dirty="0" err="1"/>
              <a:t>outfile.out</a:t>
            </a:r>
            <a:endParaRPr lang="en-US" sz="2000" i="1" dirty="0"/>
          </a:p>
        </p:txBody>
      </p:sp>
      <p:sp>
        <p:nvSpPr>
          <p:cNvPr id="17" name="Rectangle 16"/>
          <p:cNvSpPr/>
          <p:nvPr/>
        </p:nvSpPr>
        <p:spPr>
          <a:xfrm>
            <a:off x="4953000" y="1425872"/>
            <a:ext cx="3809999" cy="392076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1000" y="1425872"/>
            <a:ext cx="3809999" cy="392076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89847" y="5405562"/>
            <a:ext cx="2694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Walltime</a:t>
            </a:r>
            <a:r>
              <a:rPr lang="en-US" sz="2000" b="1" dirty="0" smtClean="0"/>
              <a:t>: </a:t>
            </a:r>
            <a:r>
              <a:rPr lang="en-US" sz="2000" dirty="0" smtClean="0"/>
              <a:t>198 seconds</a:t>
            </a:r>
            <a:endParaRPr lang="en-US" sz="20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5562600" y="5402709"/>
            <a:ext cx="2847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Walltime</a:t>
            </a:r>
            <a:r>
              <a:rPr lang="en-US" sz="2000" b="1" dirty="0" smtClean="0"/>
              <a:t>: </a:t>
            </a:r>
            <a:r>
              <a:rPr lang="en-US" sz="2000" dirty="0" smtClean="0"/>
              <a:t>108 seconds</a:t>
            </a:r>
            <a:endParaRPr lang="en-US" sz="20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2057400" y="6397824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Best Performance: 	</a:t>
            </a:r>
            <a:r>
              <a:rPr lang="en-US" sz="2000" i="1" dirty="0" smtClean="0"/>
              <a:t>OMP_NUM_THREADS=1</a:t>
            </a:r>
            <a:endParaRPr lang="en-US" sz="2000" i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2057400" y="5943600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Default </a:t>
            </a:r>
            <a:r>
              <a:rPr lang="en-US" sz="2000" i="1" dirty="0" smtClean="0"/>
              <a:t>on Cori</a:t>
            </a:r>
            <a:r>
              <a:rPr lang="en-US" sz="2000" i="1" dirty="0" smtClean="0"/>
              <a:t>: </a:t>
            </a:r>
            <a:r>
              <a:rPr lang="en-US" sz="2000" i="1" dirty="0" smtClean="0"/>
              <a:t>	</a:t>
            </a:r>
            <a:r>
              <a:rPr lang="en-US" sz="2000" i="1" dirty="0"/>
              <a:t>	OMP_NUM_THREADS</a:t>
            </a:r>
            <a:r>
              <a:rPr lang="en-US" sz="2000" i="1" dirty="0" smtClean="0"/>
              <a:t>=2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4606384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07583" y="389467"/>
            <a:ext cx="6483817" cy="626979"/>
          </a:xfrm>
          <a:prstGeom prst="rect">
            <a:avLst/>
          </a:prstGeom>
          <a:noFill/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Energy Cutoffs</a:t>
            </a:r>
            <a:endParaRPr lang="en-US" sz="3000" dirty="0">
              <a:solidFill>
                <a:schemeClr val="accent5">
                  <a:lumMod val="50000"/>
                </a:schemeClr>
              </a:solidFill>
              <a:latin typeface="Futura Condensed Medium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7467600" cy="127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320968"/>
            <a:ext cx="1670050" cy="631532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3581400"/>
            <a:ext cx="4504944" cy="297484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132" y="1117600"/>
            <a:ext cx="4531868" cy="30231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76200" y="1295400"/>
            <a:ext cx="441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e</a:t>
            </a:r>
            <a:r>
              <a:rPr lang="en-US" sz="1600" dirty="0" err="1" smtClean="0"/>
              <a:t>cutwfc</a:t>
            </a:r>
            <a:r>
              <a:rPr lang="en-US" sz="1600" dirty="0" smtClean="0"/>
              <a:t> – kinetic energy cutoff for </a:t>
            </a:r>
            <a:r>
              <a:rPr lang="en-US" sz="1600" dirty="0" err="1" smtClean="0"/>
              <a:t>wavefunctions</a:t>
            </a:r>
            <a:endParaRPr lang="en-US" sz="1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6200" y="1752600"/>
            <a:ext cx="441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ecutfock</a:t>
            </a:r>
            <a:r>
              <a:rPr lang="en-US" sz="1600" dirty="0" smtClean="0"/>
              <a:t> – kinetic energy cutoff for exact exchange 		operator (default: 4*</a:t>
            </a:r>
            <a:r>
              <a:rPr lang="en-US" sz="1600" dirty="0" err="1" smtClean="0"/>
              <a:t>ecutwfc</a:t>
            </a:r>
            <a:r>
              <a:rPr lang="en-US" sz="1600" dirty="0" smtClean="0"/>
              <a:t>)</a:t>
            </a:r>
            <a:endParaRPr lang="en-US" sz="1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334000" y="43434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Above:</a:t>
            </a:r>
            <a:r>
              <a:rPr lang="en-US" sz="1600" dirty="0" smtClean="0"/>
              <a:t> The default value of </a:t>
            </a:r>
            <a:r>
              <a:rPr lang="en-US" sz="1600" dirty="0" err="1" smtClean="0"/>
              <a:t>ecutfock</a:t>
            </a:r>
            <a:r>
              <a:rPr lang="en-US" sz="1600" dirty="0" smtClean="0"/>
              <a:t> is often larger than necessary (</a:t>
            </a:r>
            <a:r>
              <a:rPr lang="en-US" sz="1600" dirty="0" err="1" smtClean="0"/>
              <a:t>ecutwfc</a:t>
            </a:r>
            <a:r>
              <a:rPr lang="en-US" sz="1600" dirty="0" smtClean="0"/>
              <a:t> = 80 </a:t>
            </a:r>
            <a:r>
              <a:rPr lang="en-US" sz="1600" dirty="0" err="1" smtClean="0"/>
              <a:t>Ry</a:t>
            </a:r>
            <a:r>
              <a:rPr lang="en-US" sz="1600" dirty="0" smtClean="0"/>
              <a:t>).</a:t>
            </a:r>
            <a:endParaRPr lang="en-US" sz="1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5638800"/>
            <a:ext cx="31524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Left:</a:t>
            </a:r>
            <a:r>
              <a:rPr lang="en-US" sz="1600" dirty="0" smtClean="0"/>
              <a:t> Reducing </a:t>
            </a:r>
            <a:r>
              <a:rPr lang="en-US" sz="1600" dirty="0" err="1" smtClean="0"/>
              <a:t>ecutfock</a:t>
            </a:r>
            <a:r>
              <a:rPr lang="en-US" sz="1600" dirty="0" smtClean="0"/>
              <a:t> can lead to large speed benefits</a:t>
            </a:r>
            <a:endParaRPr lang="en-US" sz="16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57200" y="2615624"/>
            <a:ext cx="3657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When using hybrid DFT, it is a good idea to test for the optimal value of </a:t>
            </a:r>
            <a:r>
              <a:rPr lang="en-US" sz="1600" dirty="0" err="1" smtClean="0"/>
              <a:t>ecutfock</a:t>
            </a:r>
            <a:r>
              <a:rPr lang="en-US" sz="1600" dirty="0" smtClean="0"/>
              <a:t>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542390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07583" y="389467"/>
            <a:ext cx="6483817" cy="626979"/>
          </a:xfrm>
          <a:prstGeom prst="rect">
            <a:avLst/>
          </a:prstGeom>
          <a:noFill/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NESAP Efforts</a:t>
            </a:r>
            <a:endParaRPr lang="en-US" sz="3000" dirty="0">
              <a:solidFill>
                <a:schemeClr val="accent5">
                  <a:lumMod val="50000"/>
                </a:schemeClr>
              </a:solidFill>
              <a:latin typeface="Futura Condensed Medium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7467600" cy="127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320968"/>
            <a:ext cx="1670050" cy="6315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2898" y="3356071"/>
            <a:ext cx="5061102" cy="33495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5103" y="3925996"/>
            <a:ext cx="1370897" cy="12191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0600" y="129540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QE is a Tier 1 NESAP project, and is currently being prepared for execution on many-core architectures, such as NERSC’s upcoming Cori Phase II.</a:t>
            </a:r>
            <a:endParaRPr lang="en-US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540801" y="2590800"/>
            <a:ext cx="399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Improved parallelization of a PBE0 calculation on Edison:</a:t>
            </a:r>
            <a:endParaRPr lang="en-US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28600" y="3276600"/>
            <a:ext cx="385429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Independent parallelization of the exact exchange code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Can simultaneously use task groups and band groups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Improved band parallelization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Improved communication within exact exchange code</a:t>
            </a:r>
            <a:endParaRPr lang="en-US" sz="2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52400" y="26670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Code Improvements: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218657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07583" y="389467"/>
            <a:ext cx="6483817" cy="626979"/>
          </a:xfrm>
          <a:prstGeom prst="rect">
            <a:avLst/>
          </a:prstGeom>
          <a:noFill/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Summary of Best Practices</a:t>
            </a:r>
            <a:endParaRPr lang="en-US" sz="3000" dirty="0">
              <a:solidFill>
                <a:schemeClr val="accent5">
                  <a:lumMod val="50000"/>
                </a:schemeClr>
              </a:solidFill>
              <a:latin typeface="Futura Condensed Medium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7467600" cy="127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320968"/>
            <a:ext cx="1670050" cy="63153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57200" y="1691819"/>
            <a:ext cx="822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Pools</a:t>
            </a:r>
            <a:r>
              <a:rPr lang="en-US" sz="2000" dirty="0" smtClean="0"/>
              <a:t> – Set </a:t>
            </a:r>
            <a:r>
              <a:rPr lang="en-US" sz="2000" i="1" dirty="0" err="1" smtClean="0"/>
              <a:t>npools</a:t>
            </a:r>
            <a:r>
              <a:rPr lang="en-US" sz="2000" i="1" dirty="0" smtClean="0"/>
              <a:t> </a:t>
            </a:r>
            <a:r>
              <a:rPr lang="en-US" sz="2000" dirty="0" smtClean="0"/>
              <a:t>to the number of k-points, whenever possible.</a:t>
            </a:r>
            <a:endParaRPr lang="en-US" sz="2000" i="1" dirty="0" smtClean="0"/>
          </a:p>
          <a:p>
            <a:endParaRPr lang="en-US" sz="2000" dirty="0"/>
          </a:p>
          <a:p>
            <a:r>
              <a:rPr lang="en-US" sz="2000" b="1" dirty="0" smtClean="0"/>
              <a:t>Task Groups </a:t>
            </a:r>
            <a:r>
              <a:rPr lang="en-US" sz="2000" dirty="0" smtClean="0"/>
              <a:t>– Set </a:t>
            </a:r>
            <a:r>
              <a:rPr lang="en-US" sz="2000" i="1" dirty="0" err="1" smtClean="0"/>
              <a:t>ntg</a:t>
            </a:r>
            <a:r>
              <a:rPr lang="en-US" sz="2000" dirty="0" smtClean="0"/>
              <a:t> when using local or semi-local DFT </a:t>
            </a:r>
            <a:r>
              <a:rPr lang="en-US" sz="2000" dirty="0" err="1" smtClean="0"/>
              <a:t>functionals</a:t>
            </a:r>
            <a:r>
              <a:rPr lang="en-US" sz="2000" dirty="0" smtClean="0"/>
              <a:t>.  A total of one task group per 8 nodes is usually reasonable.</a:t>
            </a:r>
          </a:p>
          <a:p>
            <a:endParaRPr lang="en-US" sz="2000" dirty="0"/>
          </a:p>
          <a:p>
            <a:r>
              <a:rPr lang="en-US" sz="2000" b="1" dirty="0" smtClean="0"/>
              <a:t>Band Groups </a:t>
            </a:r>
            <a:r>
              <a:rPr lang="en-US" sz="2000" dirty="0" smtClean="0"/>
              <a:t>– Set </a:t>
            </a:r>
            <a:r>
              <a:rPr lang="en-US" sz="2000" i="1" dirty="0" err="1" smtClean="0"/>
              <a:t>nbgrp</a:t>
            </a:r>
            <a:r>
              <a:rPr lang="en-US" sz="2000" dirty="0" smtClean="0"/>
              <a:t> when using a hybrid DFT functional.  A total of one band group per node is usually reasonable.</a:t>
            </a:r>
          </a:p>
          <a:p>
            <a:endParaRPr lang="en-US" sz="2000" dirty="0" smtClean="0"/>
          </a:p>
          <a:p>
            <a:r>
              <a:rPr lang="en-US" sz="2000" b="1" dirty="0" smtClean="0"/>
              <a:t>MPI vs. </a:t>
            </a:r>
            <a:r>
              <a:rPr lang="en-US" sz="2000" b="1" dirty="0" err="1" smtClean="0"/>
              <a:t>OpenMP</a:t>
            </a:r>
            <a:r>
              <a:rPr lang="en-US" sz="2000" b="1" dirty="0" smtClean="0"/>
              <a:t> </a:t>
            </a:r>
            <a:r>
              <a:rPr lang="en-US" sz="2000" dirty="0" smtClean="0"/>
              <a:t>– When in doubt, use pure MPI by setting </a:t>
            </a:r>
            <a:r>
              <a:rPr lang="en-US" sz="2000" i="1" dirty="0" smtClean="0"/>
              <a:t>OMP_NUM_THREADS=</a:t>
            </a:r>
            <a:r>
              <a:rPr lang="en-US" sz="2000" i="1" smtClean="0"/>
              <a:t>1</a:t>
            </a:r>
            <a:r>
              <a:rPr lang="en-US" sz="2000" smtClean="0"/>
              <a:t>.</a:t>
            </a:r>
          </a:p>
          <a:p>
            <a:endParaRPr lang="en-US" sz="2000" dirty="0"/>
          </a:p>
          <a:p>
            <a:r>
              <a:rPr lang="en-US" sz="2000" b="1" dirty="0" smtClean="0"/>
              <a:t>Energy Cutoffs </a:t>
            </a:r>
            <a:r>
              <a:rPr lang="en-US" sz="2000" dirty="0" smtClean="0"/>
              <a:t>– Find the optimal value of all cutoffs, including both </a:t>
            </a:r>
            <a:r>
              <a:rPr lang="en-US" sz="2000" i="1" dirty="0" err="1" smtClean="0"/>
              <a:t>ecutwfc</a:t>
            </a:r>
            <a:r>
              <a:rPr lang="en-US" sz="2000" dirty="0" smtClean="0"/>
              <a:t> and </a:t>
            </a:r>
            <a:r>
              <a:rPr lang="en-US" sz="2000" i="1" dirty="0" err="1" smtClean="0"/>
              <a:t>ecutfock</a:t>
            </a:r>
            <a:r>
              <a:rPr lang="en-US" sz="2000" dirty="0" smtClean="0"/>
              <a:t> (if using hybrid </a:t>
            </a:r>
            <a:r>
              <a:rPr lang="en-US" sz="2000" dirty="0" err="1" smtClean="0"/>
              <a:t>functionals</a:t>
            </a:r>
            <a:r>
              <a:rPr lang="en-US" sz="2000" dirty="0" smtClean="0"/>
              <a:t>).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720907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07583" y="389467"/>
            <a:ext cx="6255217" cy="626979"/>
          </a:xfrm>
          <a:prstGeom prst="rect">
            <a:avLst/>
          </a:prstGeom>
          <a:noFill/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Introduction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7467600" cy="127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320968"/>
            <a:ext cx="1670050" cy="63153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11706" y="1274434"/>
            <a:ext cx="17623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200" b="1" dirty="0" smtClean="0"/>
              <a:t>Sub-Codes:</a:t>
            </a:r>
            <a:endParaRPr lang="en-US" sz="2200" dirty="0" smtClean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3400" y="2057400"/>
            <a:ext cx="4709336" cy="205740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09600" y="1705321"/>
            <a:ext cx="3911629" cy="266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dirty="0" smtClean="0"/>
              <a:t>PW			Plane Wave DFT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CP			Car-</a:t>
            </a:r>
            <a:r>
              <a:rPr lang="en-US" dirty="0" err="1" smtClean="0"/>
              <a:t>Parrinello</a:t>
            </a:r>
            <a:r>
              <a:rPr lang="en-US" dirty="0" smtClean="0"/>
              <a:t> MD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PH			Phonons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XSPECTRA	X-Ray Absorption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NEB			Reaction Pathways </a:t>
            </a:r>
          </a:p>
          <a:p>
            <a:pPr>
              <a:spcAft>
                <a:spcPts val="400"/>
              </a:spcAft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/>
              <a:t>Nudged Elastic Band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TDDFT		Time-Dependent DFT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PP			Post Processing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64106" y="4522113"/>
            <a:ext cx="31648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200" b="1" dirty="0" smtClean="0"/>
              <a:t>Supported Features:</a:t>
            </a:r>
            <a:endParaRPr lang="en-US" sz="2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676400" y="5029200"/>
            <a:ext cx="5715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400"/>
              </a:spcAft>
              <a:buFont typeface="Arial"/>
              <a:buChar char="•"/>
            </a:pPr>
            <a:r>
              <a:rPr lang="en-US" dirty="0"/>
              <a:t>B</a:t>
            </a:r>
            <a:r>
              <a:rPr lang="en-US" dirty="0" smtClean="0"/>
              <a:t>oth </a:t>
            </a:r>
            <a:r>
              <a:rPr lang="en-US" dirty="0" err="1" smtClean="0"/>
              <a:t>Γ</a:t>
            </a:r>
            <a:r>
              <a:rPr lang="en-US" dirty="0" smtClean="0"/>
              <a:t>-point only and k-point calculations</a:t>
            </a:r>
          </a:p>
          <a:p>
            <a:pPr marL="285750" indent="-285750">
              <a:spcAft>
                <a:spcPts val="400"/>
              </a:spcAft>
              <a:buFont typeface="Arial"/>
              <a:buChar char="•"/>
            </a:pPr>
            <a:r>
              <a:rPr lang="en-US" dirty="0" smtClean="0"/>
              <a:t>Norm-conserving and </a:t>
            </a:r>
            <a:r>
              <a:rPr lang="en-US" dirty="0" err="1" smtClean="0"/>
              <a:t>ultrasoft</a:t>
            </a:r>
            <a:r>
              <a:rPr lang="en-US" dirty="0" smtClean="0"/>
              <a:t> </a:t>
            </a:r>
            <a:r>
              <a:rPr lang="en-US" dirty="0" err="1" smtClean="0"/>
              <a:t>pseudopotentials</a:t>
            </a:r>
            <a:endParaRPr lang="en-US" dirty="0" smtClean="0"/>
          </a:p>
          <a:p>
            <a:pPr marL="285750" indent="-285750">
              <a:spcAft>
                <a:spcPts val="400"/>
              </a:spcAft>
              <a:buFont typeface="Arial"/>
              <a:buChar char="•"/>
            </a:pPr>
            <a:r>
              <a:rPr lang="en-US" dirty="0" smtClean="0"/>
              <a:t>Most commonly used </a:t>
            </a:r>
            <a:r>
              <a:rPr lang="en-US" dirty="0" err="1" smtClean="0"/>
              <a:t>functionals</a:t>
            </a:r>
            <a:r>
              <a:rPr lang="en-US" dirty="0" smtClean="0"/>
              <a:t>, including hybrids</a:t>
            </a:r>
            <a:endParaRPr lang="en-US" dirty="0"/>
          </a:p>
          <a:p>
            <a:pPr marL="285750" indent="-285750">
              <a:spcAft>
                <a:spcPts val="400"/>
              </a:spcAft>
              <a:buFont typeface="Arial"/>
              <a:buChar char="•"/>
            </a:pPr>
            <a:r>
              <a:rPr lang="en-US" dirty="0" smtClean="0"/>
              <a:t>Spin-polarization, </a:t>
            </a:r>
            <a:r>
              <a:rPr lang="en-US" dirty="0" err="1" smtClean="0"/>
              <a:t>noncolinear</a:t>
            </a:r>
            <a:r>
              <a:rPr lang="en-US" dirty="0" smtClean="0"/>
              <a:t> magnetism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3077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07583" y="389467"/>
            <a:ext cx="6255217" cy="626979"/>
          </a:xfrm>
          <a:prstGeom prst="rect">
            <a:avLst/>
          </a:prstGeom>
          <a:noFill/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Sample Script</a:t>
            </a:r>
            <a:endParaRPr lang="en-US" sz="3000" dirty="0" smtClean="0">
              <a:solidFill>
                <a:schemeClr val="accent5">
                  <a:lumMod val="50000"/>
                </a:schemeClr>
              </a:solidFill>
              <a:latin typeface="Futura Condensed Medium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7467600" cy="127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320968"/>
            <a:ext cx="1670050" cy="631532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914400" y="1398925"/>
            <a:ext cx="730931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#</a:t>
            </a:r>
            <a:r>
              <a:rPr lang="en-US" sz="2000" i="1" dirty="0"/>
              <a:t>!/bin/bash </a:t>
            </a:r>
            <a:r>
              <a:rPr lang="en-US" sz="2000" i="1" dirty="0" smtClean="0"/>
              <a:t>–l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--partition=</a:t>
            </a:r>
            <a:r>
              <a:rPr lang="en-US" sz="2000" i="1" dirty="0" smtClean="0"/>
              <a:t>debug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--nodes=</a:t>
            </a:r>
            <a:r>
              <a:rPr lang="en-US" sz="2000" i="1" dirty="0" smtClean="0"/>
              <a:t>96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--time=0:30:</a:t>
            </a:r>
            <a:r>
              <a:rPr lang="en-US" sz="2000" i="1" dirty="0" smtClean="0"/>
              <a:t>00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--job-name</a:t>
            </a:r>
            <a:r>
              <a:rPr lang="en-US" sz="2000" i="1" dirty="0" smtClean="0"/>
              <a:t>=</a:t>
            </a:r>
            <a:r>
              <a:rPr lang="en-US" sz="2000" i="1" dirty="0" err="1" smtClean="0"/>
              <a:t>qe_test</a:t>
            </a:r>
            <a:endParaRPr lang="en-US" sz="2000" i="1" dirty="0" smtClean="0"/>
          </a:p>
          <a:p>
            <a:endParaRPr lang="en-US" sz="2000" i="1" dirty="0"/>
          </a:p>
          <a:p>
            <a:r>
              <a:rPr lang="en-US" sz="2000" i="1" dirty="0" smtClean="0"/>
              <a:t>module </a:t>
            </a:r>
            <a:r>
              <a:rPr lang="en-US" sz="2000" i="1" dirty="0"/>
              <a:t>load </a:t>
            </a:r>
            <a:r>
              <a:rPr lang="en-US" sz="2000" i="1" dirty="0" smtClean="0"/>
              <a:t>espresso</a:t>
            </a:r>
          </a:p>
          <a:p>
            <a:endParaRPr lang="en-US" sz="2000" i="1" dirty="0" smtClean="0"/>
          </a:p>
          <a:p>
            <a:r>
              <a:rPr lang="en-US" sz="2000" i="1" dirty="0"/>
              <a:t>export OMP_NUM_THREADS=1</a:t>
            </a:r>
          </a:p>
          <a:p>
            <a:endParaRPr lang="en-US" sz="2000" i="1" dirty="0"/>
          </a:p>
          <a:p>
            <a:r>
              <a:rPr lang="en-US" sz="2000" i="1" dirty="0" err="1" smtClean="0"/>
              <a:t>srun</a:t>
            </a:r>
            <a:r>
              <a:rPr lang="en-US" sz="2000" i="1" dirty="0" smtClean="0"/>
              <a:t> </a:t>
            </a:r>
            <a:r>
              <a:rPr lang="en-US" sz="2000" i="1" dirty="0"/>
              <a:t>-n 2304 </a:t>
            </a:r>
            <a:r>
              <a:rPr lang="en-US" sz="2000" i="1" dirty="0" err="1" smtClean="0"/>
              <a:t>pw.x</a:t>
            </a:r>
            <a:r>
              <a:rPr lang="en-US" sz="2000" i="1" dirty="0" smtClean="0"/>
              <a:t> -</a:t>
            </a:r>
            <a:r>
              <a:rPr lang="en-US" sz="2000" i="1" dirty="0" err="1" smtClean="0"/>
              <a:t>npools</a:t>
            </a:r>
            <a:r>
              <a:rPr lang="en-US" sz="2000" i="1" dirty="0" smtClean="0"/>
              <a:t> </a:t>
            </a:r>
            <a:r>
              <a:rPr lang="en-US" sz="2000" i="1" dirty="0"/>
              <a:t>4</a:t>
            </a:r>
            <a:r>
              <a:rPr lang="en-US" sz="2000" i="1" dirty="0" smtClean="0"/>
              <a:t> -</a:t>
            </a:r>
            <a:r>
              <a:rPr lang="en-US" sz="2000" i="1" dirty="0" err="1" smtClean="0"/>
              <a:t>ntg</a:t>
            </a:r>
            <a:r>
              <a:rPr lang="en-US" sz="2000" i="1" dirty="0" smtClean="0"/>
              <a:t> 3 </a:t>
            </a:r>
            <a:r>
              <a:rPr lang="en-US" sz="2000" i="1" dirty="0"/>
              <a:t>-in </a:t>
            </a:r>
            <a:r>
              <a:rPr lang="en-US" sz="2000" i="1" dirty="0" err="1"/>
              <a:t>infile.in</a:t>
            </a:r>
            <a:r>
              <a:rPr lang="en-US" sz="2000" i="1" dirty="0"/>
              <a:t> &gt; </a:t>
            </a:r>
            <a:r>
              <a:rPr lang="en-US" sz="2000" i="1" dirty="0" err="1"/>
              <a:t>outfile.out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4606466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07583" y="389467"/>
            <a:ext cx="6255217" cy="626979"/>
          </a:xfrm>
          <a:prstGeom prst="rect">
            <a:avLst/>
          </a:prstGeom>
          <a:noFill/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Sample Script</a:t>
            </a:r>
            <a:endParaRPr lang="en-US" sz="3000" dirty="0" smtClean="0">
              <a:solidFill>
                <a:schemeClr val="accent5">
                  <a:lumMod val="50000"/>
                </a:schemeClr>
              </a:solidFill>
              <a:latin typeface="Futura Condensed Medium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7467600" cy="127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320968"/>
            <a:ext cx="1670050" cy="631532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914400" y="1398925"/>
            <a:ext cx="730931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#</a:t>
            </a:r>
            <a:r>
              <a:rPr lang="en-US" sz="2000" i="1" dirty="0"/>
              <a:t>!/bin/bash </a:t>
            </a:r>
            <a:r>
              <a:rPr lang="en-US" sz="2000" i="1" dirty="0" smtClean="0"/>
              <a:t>–l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--partition=</a:t>
            </a:r>
            <a:r>
              <a:rPr lang="en-US" sz="2000" i="1" dirty="0" smtClean="0"/>
              <a:t>debug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--nodes=</a:t>
            </a:r>
            <a:r>
              <a:rPr lang="en-US" sz="2000" i="1" dirty="0" smtClean="0"/>
              <a:t>96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--time=0:30:</a:t>
            </a:r>
            <a:r>
              <a:rPr lang="en-US" sz="2000" i="1" dirty="0" smtClean="0"/>
              <a:t>00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--job-name</a:t>
            </a:r>
            <a:r>
              <a:rPr lang="en-US" sz="2000" i="1" dirty="0" smtClean="0"/>
              <a:t>=</a:t>
            </a:r>
            <a:r>
              <a:rPr lang="en-US" sz="2000" i="1" dirty="0" err="1"/>
              <a:t>qe_test</a:t>
            </a:r>
            <a:endParaRPr lang="en-US" sz="2000" i="1" dirty="0" smtClean="0"/>
          </a:p>
          <a:p>
            <a:endParaRPr lang="en-US" sz="2000" i="1" dirty="0"/>
          </a:p>
          <a:p>
            <a:r>
              <a:rPr lang="en-US" sz="2000" i="1" dirty="0" smtClean="0"/>
              <a:t>module </a:t>
            </a:r>
            <a:r>
              <a:rPr lang="en-US" sz="2000" i="1" dirty="0"/>
              <a:t>load </a:t>
            </a:r>
            <a:r>
              <a:rPr lang="en-US" sz="2000" i="1" dirty="0" smtClean="0"/>
              <a:t>espresso</a:t>
            </a:r>
          </a:p>
          <a:p>
            <a:endParaRPr lang="en-US" sz="2000" i="1" dirty="0" smtClean="0"/>
          </a:p>
          <a:p>
            <a:r>
              <a:rPr lang="en-US" sz="2000" i="1" dirty="0"/>
              <a:t>export OMP_NUM_THREADS=1</a:t>
            </a:r>
          </a:p>
          <a:p>
            <a:endParaRPr lang="en-US" sz="2000" i="1" dirty="0"/>
          </a:p>
          <a:p>
            <a:r>
              <a:rPr lang="en-US" sz="2000" i="1" dirty="0" err="1" smtClean="0"/>
              <a:t>srun</a:t>
            </a:r>
            <a:r>
              <a:rPr lang="en-US" sz="2000" i="1" dirty="0" smtClean="0"/>
              <a:t> </a:t>
            </a:r>
            <a:r>
              <a:rPr lang="en-US" sz="2000" i="1" dirty="0"/>
              <a:t>-n 2304 </a:t>
            </a:r>
            <a:r>
              <a:rPr lang="en-US" sz="2000" i="1" dirty="0" err="1" smtClean="0"/>
              <a:t>pw.x</a:t>
            </a:r>
            <a:r>
              <a:rPr lang="en-US" sz="2000" i="1" dirty="0" smtClean="0"/>
              <a:t> -</a:t>
            </a:r>
            <a:r>
              <a:rPr lang="en-US" sz="2000" i="1" dirty="0" err="1" smtClean="0"/>
              <a:t>npools</a:t>
            </a:r>
            <a:r>
              <a:rPr lang="en-US" sz="2000" i="1" dirty="0" smtClean="0"/>
              <a:t> </a:t>
            </a:r>
            <a:r>
              <a:rPr lang="en-US" sz="2000" i="1" dirty="0"/>
              <a:t>4</a:t>
            </a:r>
            <a:r>
              <a:rPr lang="en-US" sz="2000" i="1" dirty="0" smtClean="0"/>
              <a:t> –</a:t>
            </a:r>
            <a:r>
              <a:rPr lang="en-US" sz="2000" i="1" dirty="0" err="1" smtClean="0"/>
              <a:t>ntg</a:t>
            </a:r>
            <a:r>
              <a:rPr lang="en-US" sz="2000" i="1" dirty="0" smtClean="0"/>
              <a:t> 3 </a:t>
            </a:r>
            <a:r>
              <a:rPr lang="en-US" sz="2000" i="1" dirty="0"/>
              <a:t>-in input &gt; </a:t>
            </a:r>
            <a:r>
              <a:rPr lang="en-US" sz="2000" i="1" dirty="0" err="1" smtClean="0"/>
              <a:t>input.out</a:t>
            </a:r>
            <a:endParaRPr lang="en-US" sz="2000" i="1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304800" y="3962400"/>
            <a:ext cx="80010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% </a:t>
            </a:r>
            <a:r>
              <a:rPr lang="it-IT" sz="1600" dirty="0" err="1" smtClean="0"/>
              <a:t>module</a:t>
            </a:r>
            <a:r>
              <a:rPr lang="it-IT" sz="1600" dirty="0" smtClean="0"/>
              <a:t> </a:t>
            </a:r>
            <a:r>
              <a:rPr lang="it-IT" sz="1600" dirty="0" err="1" smtClean="0"/>
              <a:t>avail</a:t>
            </a:r>
            <a:r>
              <a:rPr lang="it-IT" sz="1600" dirty="0" smtClean="0"/>
              <a:t> espresso</a:t>
            </a:r>
          </a:p>
          <a:p>
            <a:endParaRPr lang="it-IT" sz="1600" dirty="0" smtClean="0"/>
          </a:p>
          <a:p>
            <a:r>
              <a:rPr lang="it-IT" sz="1600" dirty="0" smtClean="0"/>
              <a:t>-</a:t>
            </a:r>
            <a:r>
              <a:rPr lang="it-IT" sz="1600" dirty="0"/>
              <a:t>------------------------------ /</a:t>
            </a:r>
            <a:r>
              <a:rPr lang="it-IT" sz="1600" dirty="0" err="1"/>
              <a:t>usr</a:t>
            </a:r>
            <a:r>
              <a:rPr lang="it-IT" sz="1600" dirty="0"/>
              <a:t>/common/</a:t>
            </a:r>
            <a:r>
              <a:rPr lang="it-IT" sz="1600" dirty="0" err="1"/>
              <a:t>usg</a:t>
            </a:r>
            <a:r>
              <a:rPr lang="it-IT" sz="1600" dirty="0"/>
              <a:t>/</a:t>
            </a:r>
            <a:r>
              <a:rPr lang="it-IT" sz="1600" dirty="0" err="1"/>
              <a:t>Modules</a:t>
            </a:r>
            <a:r>
              <a:rPr lang="it-IT" sz="1600" dirty="0"/>
              <a:t>/</a:t>
            </a:r>
            <a:r>
              <a:rPr lang="it-IT" sz="1600" dirty="0" err="1"/>
              <a:t>modulefiles</a:t>
            </a:r>
            <a:r>
              <a:rPr lang="it-IT" sz="1600" dirty="0"/>
              <a:t> -------------------------------</a:t>
            </a:r>
            <a:r>
              <a:rPr lang="it-IT" sz="1600" dirty="0" smtClean="0"/>
              <a:t>-</a:t>
            </a:r>
          </a:p>
          <a:p>
            <a:r>
              <a:rPr lang="it-IT" sz="1600" dirty="0" smtClean="0"/>
              <a:t>espresso</a:t>
            </a:r>
            <a:r>
              <a:rPr lang="it-IT" sz="1600" dirty="0"/>
              <a:t>/5.0.0          </a:t>
            </a:r>
            <a:r>
              <a:rPr lang="it-IT" sz="1600" dirty="0" smtClean="0"/>
              <a:t>	espresso</a:t>
            </a:r>
            <a:r>
              <a:rPr lang="it-IT" sz="1600" dirty="0"/>
              <a:t>/5.0.3-2(default</a:t>
            </a:r>
            <a:r>
              <a:rPr lang="it-IT" sz="1600" dirty="0" smtClean="0"/>
              <a:t>)	espresso</a:t>
            </a:r>
            <a:r>
              <a:rPr lang="it-IT" sz="1600" dirty="0"/>
              <a:t>/</a:t>
            </a:r>
            <a:r>
              <a:rPr lang="it-IT" sz="1600" dirty="0" smtClean="0"/>
              <a:t>5.2.0		espresso</a:t>
            </a:r>
            <a:r>
              <a:rPr lang="it-IT" sz="1600" dirty="0"/>
              <a:t>/5.0.2            </a:t>
            </a:r>
            <a:endParaRPr lang="it-IT" sz="1600" dirty="0" smtClean="0"/>
          </a:p>
          <a:p>
            <a:r>
              <a:rPr lang="it-IT" sz="1600" dirty="0" smtClean="0"/>
              <a:t>espresso</a:t>
            </a:r>
            <a:r>
              <a:rPr lang="it-IT" sz="1600" dirty="0"/>
              <a:t>/</a:t>
            </a:r>
            <a:r>
              <a:rPr lang="it-IT" sz="1600" dirty="0" smtClean="0"/>
              <a:t>5.1	</a:t>
            </a:r>
            <a:r>
              <a:rPr lang="it-IT" sz="1600" dirty="0"/>
              <a:t>	</a:t>
            </a:r>
            <a:r>
              <a:rPr lang="it-IT" sz="1600" dirty="0" smtClean="0"/>
              <a:t>espresso</a:t>
            </a:r>
            <a:r>
              <a:rPr lang="it-IT" sz="1600" dirty="0"/>
              <a:t>/</a:t>
            </a:r>
            <a:r>
              <a:rPr lang="it-IT" sz="1600" dirty="0" smtClean="0"/>
              <a:t>5.4.0			espresso/5.0.2-2       	espresso/5.1.1</a:t>
            </a:r>
          </a:p>
          <a:p>
            <a:r>
              <a:rPr lang="it-IT" sz="1600" dirty="0" smtClean="0"/>
              <a:t>espresso</a:t>
            </a:r>
            <a:r>
              <a:rPr lang="it-IT" sz="1600" dirty="0"/>
              <a:t>/5.0.3           </a:t>
            </a:r>
            <a:r>
              <a:rPr lang="it-IT" sz="1600" dirty="0" smtClean="0"/>
              <a:t>	espresso</a:t>
            </a:r>
            <a:r>
              <a:rPr lang="it-IT" sz="1600" dirty="0"/>
              <a:t>/</a:t>
            </a:r>
            <a:r>
              <a:rPr lang="it-IT" sz="1600" dirty="0" smtClean="0"/>
              <a:t>5.1.2</a:t>
            </a:r>
            <a:endParaRPr lang="en-US" sz="1600" dirty="0"/>
          </a:p>
        </p:txBody>
      </p:sp>
      <p:cxnSp>
        <p:nvCxnSpPr>
          <p:cNvPr id="7" name="Straight Connector 6"/>
          <p:cNvCxnSpPr>
            <a:endCxn id="36" idx="0"/>
          </p:cNvCxnSpPr>
          <p:nvPr/>
        </p:nvCxnSpPr>
        <p:spPr>
          <a:xfrm>
            <a:off x="3429000" y="3581400"/>
            <a:ext cx="876300" cy="38100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04800" y="3581400"/>
            <a:ext cx="609600" cy="38100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2705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07583" y="389467"/>
            <a:ext cx="6255217" cy="626979"/>
          </a:xfrm>
          <a:prstGeom prst="rect">
            <a:avLst/>
          </a:prstGeom>
          <a:noFill/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Sample Script</a:t>
            </a:r>
            <a:endParaRPr lang="en-US" sz="3000" dirty="0" smtClean="0">
              <a:solidFill>
                <a:schemeClr val="accent5">
                  <a:lumMod val="50000"/>
                </a:schemeClr>
              </a:solidFill>
              <a:latin typeface="Futura Condensed Medium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7467600" cy="127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320968"/>
            <a:ext cx="1670050" cy="631532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914400" y="1398925"/>
            <a:ext cx="730931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#</a:t>
            </a:r>
            <a:r>
              <a:rPr lang="en-US" sz="2000" i="1" dirty="0"/>
              <a:t>!/bin/bash </a:t>
            </a:r>
            <a:r>
              <a:rPr lang="en-US" sz="2000" i="1" dirty="0" smtClean="0"/>
              <a:t>–l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--partition=</a:t>
            </a:r>
            <a:r>
              <a:rPr lang="en-US" sz="2000" i="1" dirty="0" smtClean="0"/>
              <a:t>debug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--nodes=</a:t>
            </a:r>
            <a:r>
              <a:rPr lang="en-US" sz="2000" i="1" dirty="0" smtClean="0"/>
              <a:t>96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--time=0:30:</a:t>
            </a:r>
            <a:r>
              <a:rPr lang="en-US" sz="2000" i="1" dirty="0" smtClean="0"/>
              <a:t>00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--job-name</a:t>
            </a:r>
            <a:r>
              <a:rPr lang="en-US" sz="2000" i="1" dirty="0" smtClean="0"/>
              <a:t>=</a:t>
            </a:r>
            <a:r>
              <a:rPr lang="en-US" sz="2000" i="1" dirty="0" err="1"/>
              <a:t>qe_test</a:t>
            </a:r>
            <a:endParaRPr lang="en-US" sz="2000" i="1" dirty="0" smtClean="0"/>
          </a:p>
          <a:p>
            <a:endParaRPr lang="en-US" sz="2000" i="1" dirty="0"/>
          </a:p>
          <a:p>
            <a:r>
              <a:rPr lang="en-US" sz="2000" i="1" dirty="0" smtClean="0"/>
              <a:t>module </a:t>
            </a:r>
            <a:r>
              <a:rPr lang="en-US" sz="2000" i="1" dirty="0"/>
              <a:t>load </a:t>
            </a:r>
            <a:r>
              <a:rPr lang="en-US" sz="2000" i="1" dirty="0" smtClean="0"/>
              <a:t>espresso</a:t>
            </a:r>
          </a:p>
          <a:p>
            <a:endParaRPr lang="en-US" sz="2000" i="1" dirty="0" smtClean="0"/>
          </a:p>
          <a:p>
            <a:r>
              <a:rPr lang="en-US" sz="2000" i="1" dirty="0"/>
              <a:t>export OMP_NUM_THREADS=1</a:t>
            </a:r>
          </a:p>
          <a:p>
            <a:endParaRPr lang="en-US" sz="2000" i="1" dirty="0"/>
          </a:p>
          <a:p>
            <a:r>
              <a:rPr lang="en-US" sz="2000" i="1" dirty="0" err="1" smtClean="0"/>
              <a:t>srun</a:t>
            </a:r>
            <a:r>
              <a:rPr lang="en-US" sz="2000" i="1" dirty="0" smtClean="0"/>
              <a:t> </a:t>
            </a:r>
            <a:r>
              <a:rPr lang="en-US" sz="2000" i="1" dirty="0"/>
              <a:t>-n 2304 </a:t>
            </a:r>
            <a:r>
              <a:rPr lang="en-US" sz="2000" i="1" dirty="0" err="1" smtClean="0"/>
              <a:t>pw.x</a:t>
            </a:r>
            <a:r>
              <a:rPr lang="en-US" sz="2000" i="1" dirty="0" smtClean="0"/>
              <a:t> -</a:t>
            </a:r>
            <a:r>
              <a:rPr lang="en-US" sz="2000" i="1" dirty="0" err="1" smtClean="0"/>
              <a:t>npools</a:t>
            </a:r>
            <a:r>
              <a:rPr lang="en-US" sz="2000" i="1" dirty="0" smtClean="0"/>
              <a:t> </a:t>
            </a:r>
            <a:r>
              <a:rPr lang="en-US" sz="2000" i="1" dirty="0"/>
              <a:t>4</a:t>
            </a:r>
            <a:r>
              <a:rPr lang="en-US" sz="2000" i="1" dirty="0" smtClean="0"/>
              <a:t> –</a:t>
            </a:r>
            <a:r>
              <a:rPr lang="en-US" sz="2000" i="1" dirty="0" err="1" smtClean="0"/>
              <a:t>ntg</a:t>
            </a:r>
            <a:r>
              <a:rPr lang="en-US" sz="2000" i="1" dirty="0" smtClean="0"/>
              <a:t> 3 </a:t>
            </a:r>
            <a:r>
              <a:rPr lang="en-US" sz="2000" i="1" dirty="0"/>
              <a:t>-in input &gt; </a:t>
            </a:r>
            <a:r>
              <a:rPr lang="en-US" sz="2000" i="1" dirty="0" err="1" smtClean="0"/>
              <a:t>input.out</a:t>
            </a:r>
            <a:endParaRPr lang="en-US" sz="2000" i="1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4191000"/>
            <a:ext cx="1647466" cy="28271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8200" y="4473714"/>
            <a:ext cx="60198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Controls number of </a:t>
            </a:r>
            <a:r>
              <a:rPr lang="en-US" sz="2000" dirty="0" err="1" smtClean="0"/>
              <a:t>OpenMP</a:t>
            </a:r>
            <a:r>
              <a:rPr lang="en-US" sz="2000" dirty="0" smtClean="0"/>
              <a:t> threads per MPI task.</a:t>
            </a:r>
            <a:endParaRPr lang="en-US" sz="20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863317" y="4524130"/>
            <a:ext cx="5356149" cy="3436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69652" y="4187611"/>
            <a:ext cx="70289" cy="3310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780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07583" y="389467"/>
            <a:ext cx="6255217" cy="626979"/>
          </a:xfrm>
          <a:prstGeom prst="rect">
            <a:avLst/>
          </a:prstGeom>
          <a:noFill/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Sample Script</a:t>
            </a:r>
            <a:endParaRPr lang="en-US" sz="3000" dirty="0" smtClean="0">
              <a:solidFill>
                <a:schemeClr val="accent5">
                  <a:lumMod val="50000"/>
                </a:schemeClr>
              </a:solidFill>
              <a:latin typeface="Futura Condensed Medium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7467600" cy="127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320968"/>
            <a:ext cx="1670050" cy="631532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914400" y="1398925"/>
            <a:ext cx="730931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#</a:t>
            </a:r>
            <a:r>
              <a:rPr lang="en-US" sz="2000" i="1" dirty="0"/>
              <a:t>!/bin/bash </a:t>
            </a:r>
            <a:r>
              <a:rPr lang="en-US" sz="2000" i="1" dirty="0" smtClean="0"/>
              <a:t>–l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--partition=</a:t>
            </a:r>
            <a:r>
              <a:rPr lang="en-US" sz="2000" i="1" dirty="0" smtClean="0"/>
              <a:t>debug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--nodes=</a:t>
            </a:r>
            <a:r>
              <a:rPr lang="en-US" sz="2000" i="1" dirty="0" smtClean="0"/>
              <a:t>96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--time=0:30:</a:t>
            </a:r>
            <a:r>
              <a:rPr lang="en-US" sz="2000" i="1" dirty="0" smtClean="0"/>
              <a:t>00</a:t>
            </a:r>
          </a:p>
          <a:p>
            <a:r>
              <a:rPr lang="en-US" sz="2000" i="1" dirty="0" smtClean="0"/>
              <a:t>#</a:t>
            </a:r>
            <a:r>
              <a:rPr lang="en-US" sz="2000" i="1" dirty="0"/>
              <a:t>SBATCH --job-name</a:t>
            </a:r>
            <a:r>
              <a:rPr lang="en-US" sz="2000" i="1" dirty="0" smtClean="0"/>
              <a:t>=</a:t>
            </a:r>
            <a:r>
              <a:rPr lang="en-US" sz="2000" i="1" dirty="0" err="1"/>
              <a:t>qe_test</a:t>
            </a:r>
            <a:endParaRPr lang="en-US" sz="2000" i="1" dirty="0" smtClean="0"/>
          </a:p>
          <a:p>
            <a:endParaRPr lang="en-US" sz="2000" i="1" dirty="0"/>
          </a:p>
          <a:p>
            <a:r>
              <a:rPr lang="en-US" sz="2000" i="1" dirty="0" smtClean="0"/>
              <a:t>module </a:t>
            </a:r>
            <a:r>
              <a:rPr lang="en-US" sz="2000" i="1" dirty="0"/>
              <a:t>load </a:t>
            </a:r>
            <a:r>
              <a:rPr lang="en-US" sz="2000" i="1" dirty="0" smtClean="0"/>
              <a:t>espresso</a:t>
            </a:r>
          </a:p>
          <a:p>
            <a:endParaRPr lang="en-US" sz="2000" i="1" dirty="0" smtClean="0"/>
          </a:p>
          <a:p>
            <a:r>
              <a:rPr lang="en-US" sz="2000" i="1" dirty="0"/>
              <a:t>export OMP_NUM_THREADS=1</a:t>
            </a:r>
          </a:p>
          <a:p>
            <a:endParaRPr lang="en-US" sz="2000" i="1" dirty="0"/>
          </a:p>
          <a:p>
            <a:r>
              <a:rPr lang="en-US" sz="2000" i="1" dirty="0" err="1" smtClean="0"/>
              <a:t>srun</a:t>
            </a:r>
            <a:r>
              <a:rPr lang="en-US" sz="2000" i="1" dirty="0" smtClean="0"/>
              <a:t> </a:t>
            </a:r>
            <a:r>
              <a:rPr lang="en-US" sz="2000" i="1" dirty="0"/>
              <a:t>-n 2304 </a:t>
            </a:r>
            <a:r>
              <a:rPr lang="en-US" sz="2000" i="1" dirty="0" err="1" smtClean="0"/>
              <a:t>pw.x</a:t>
            </a:r>
            <a:r>
              <a:rPr lang="en-US" sz="2000" i="1" dirty="0" smtClean="0"/>
              <a:t> -</a:t>
            </a:r>
            <a:r>
              <a:rPr lang="en-US" sz="2000" i="1" dirty="0" err="1" smtClean="0"/>
              <a:t>npools</a:t>
            </a:r>
            <a:r>
              <a:rPr lang="en-US" sz="2000" i="1" dirty="0" smtClean="0"/>
              <a:t> </a:t>
            </a:r>
            <a:r>
              <a:rPr lang="en-US" sz="2000" i="1" dirty="0"/>
              <a:t>4</a:t>
            </a:r>
            <a:r>
              <a:rPr lang="en-US" sz="2000" i="1" dirty="0" smtClean="0"/>
              <a:t> -</a:t>
            </a:r>
            <a:r>
              <a:rPr lang="en-US" sz="2000" i="1" dirty="0" err="1" smtClean="0"/>
              <a:t>ntg</a:t>
            </a:r>
            <a:r>
              <a:rPr lang="en-US" sz="2000" i="1" dirty="0" smtClean="0"/>
              <a:t> 3 </a:t>
            </a:r>
            <a:r>
              <a:rPr lang="en-US" sz="2000" i="1" dirty="0"/>
              <a:t>-in </a:t>
            </a:r>
            <a:r>
              <a:rPr lang="en-US" sz="2000" i="1" dirty="0" err="1" smtClean="0"/>
              <a:t>infile.in</a:t>
            </a:r>
            <a:r>
              <a:rPr lang="en-US" sz="2000" i="1" dirty="0" smtClean="0"/>
              <a:t> </a:t>
            </a:r>
            <a:r>
              <a:rPr lang="en-US" sz="2000" i="1" dirty="0"/>
              <a:t>&gt; </a:t>
            </a:r>
            <a:r>
              <a:rPr lang="en-US" sz="2000" i="1" dirty="0" err="1" smtClean="0"/>
              <a:t>outfile.out</a:t>
            </a:r>
            <a:endParaRPr lang="en-US" sz="2000" i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2897037" y="4527442"/>
            <a:ext cx="1633809" cy="28629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30846" y="4813732"/>
            <a:ext cx="1184154" cy="71076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2600" y="5540514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Options to control the way that QE handles parallelization</a:t>
            </a:r>
            <a:endParaRPr lang="en-US" sz="2000" dirty="0" smtClean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752600" y="4813732"/>
            <a:ext cx="1144438" cy="72678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52600" y="5524499"/>
            <a:ext cx="3962400" cy="74746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526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07583" y="389467"/>
            <a:ext cx="6255217" cy="626979"/>
          </a:xfrm>
          <a:prstGeom prst="rect">
            <a:avLst/>
          </a:prstGeom>
          <a:noFill/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Parallelization Options Matter!</a:t>
            </a:r>
            <a:endParaRPr lang="en-US" sz="3000" dirty="0" smtClean="0">
              <a:solidFill>
                <a:schemeClr val="accent5">
                  <a:lumMod val="50000"/>
                </a:schemeClr>
              </a:solidFill>
              <a:latin typeface="Futura Condensed Medium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7467600" cy="127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320968"/>
            <a:ext cx="1670050" cy="631532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432800" cy="55270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6453270" y="1541343"/>
            <a:ext cx="13716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17" t="5623" r="17348" b="88752"/>
          <a:stretch/>
        </p:blipFill>
        <p:spPr bwMode="auto">
          <a:xfrm>
            <a:off x="6188864" y="1564043"/>
            <a:ext cx="1664208" cy="3108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6306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07583" y="389467"/>
            <a:ext cx="6483817" cy="626979"/>
          </a:xfrm>
          <a:prstGeom prst="rect">
            <a:avLst/>
          </a:prstGeom>
          <a:noFill/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QE Parallelization Hierarchy</a:t>
            </a:r>
            <a:endParaRPr lang="en-US" sz="3000" dirty="0">
              <a:solidFill>
                <a:schemeClr val="accent5">
                  <a:lumMod val="50000"/>
                </a:schemeClr>
              </a:solidFill>
              <a:latin typeface="Futura Condensed Medium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7467600" cy="127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320968"/>
            <a:ext cx="1670050" cy="6315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119" y="1371600"/>
            <a:ext cx="3648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QE Parallelization Overview:</a:t>
            </a:r>
            <a:endParaRPr lang="en-US" sz="20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702238" y="1523999"/>
            <a:ext cx="3648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Pools </a:t>
            </a:r>
            <a:r>
              <a:rPr lang="en-US" sz="2000" b="1" dirty="0" smtClean="0"/>
              <a:t>Parallelization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6899" y="3039971"/>
            <a:ext cx="2070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Task Groups</a:t>
            </a:r>
          </a:p>
          <a:p>
            <a:pPr algn="ctr"/>
            <a:r>
              <a:rPr lang="en-US" sz="2000" dirty="0" smtClean="0"/>
              <a:t>Only for local DFT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96461" y="3039971"/>
            <a:ext cx="2223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Band Groups</a:t>
            </a:r>
          </a:p>
          <a:p>
            <a:pPr algn="ctr"/>
            <a:r>
              <a:rPr lang="en-US" sz="2000" dirty="0" smtClean="0"/>
              <a:t>Only for hybrid DFT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358260" y="2469415"/>
            <a:ext cx="1659779" cy="570030"/>
            <a:chOff x="5943600" y="3337198"/>
            <a:chExt cx="1658754" cy="352962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5943600" y="3337198"/>
              <a:ext cx="829377" cy="35296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72977" y="3337198"/>
              <a:ext cx="829377" cy="35296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076068" y="1981200"/>
            <a:ext cx="2223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Pools</a:t>
            </a:r>
            <a:endParaRPr lang="en-US" sz="2000" dirty="0" smtClean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199215" y="3823799"/>
            <a:ext cx="0" cy="5700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87645" y="4476690"/>
            <a:ext cx="2223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FFTs</a:t>
            </a:r>
            <a:endParaRPr lang="en-US" sz="2000" dirty="0" smtClean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187770" y="3810000"/>
            <a:ext cx="0" cy="5700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200" y="4462891"/>
            <a:ext cx="2223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FFTs</a:t>
            </a:r>
            <a:endParaRPr lang="en-US" sz="2000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1799632" y="1994090"/>
            <a:ext cx="838200" cy="40289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800600" y="2090678"/>
            <a:ext cx="410891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Parallelization over k-points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Nearly </a:t>
            </a:r>
            <a:r>
              <a:rPr lang="en-US" sz="2000" dirty="0" smtClean="0"/>
              <a:t>perfect efficiency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Set by the -</a:t>
            </a:r>
            <a:r>
              <a:rPr lang="en-US" sz="2000" dirty="0" err="1" smtClean="0"/>
              <a:t>npools</a:t>
            </a:r>
            <a:r>
              <a:rPr lang="en-US" sz="2000" dirty="0" smtClean="0"/>
              <a:t> option.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Can use at most 1 pool / k-point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Should be a divisor of the number of nodes</a:t>
            </a:r>
            <a:endParaRPr lang="en-US" sz="2000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4702238" y="1566508"/>
            <a:ext cx="4349282" cy="399609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415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07583" y="389467"/>
            <a:ext cx="6483817" cy="626979"/>
          </a:xfrm>
          <a:prstGeom prst="rect">
            <a:avLst/>
          </a:prstGeom>
          <a:noFill/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Futura Condensed Medium"/>
              </a:rPr>
              <a:t>QE Parallelization Hierarchy</a:t>
            </a:r>
            <a:endParaRPr lang="en-US" sz="3000" dirty="0">
              <a:solidFill>
                <a:schemeClr val="accent5">
                  <a:lumMod val="50000"/>
                </a:schemeClr>
              </a:solidFill>
              <a:latin typeface="Futura Condensed Medium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7467600" cy="127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320968"/>
            <a:ext cx="1670050" cy="6315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119" y="1371600"/>
            <a:ext cx="3648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QE Parallelization Overview:</a:t>
            </a:r>
            <a:endParaRPr lang="en-US" sz="20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702238" y="1523999"/>
            <a:ext cx="3648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Task Group Parallelization</a:t>
            </a:r>
            <a:endParaRPr lang="en-US" sz="2000" b="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4702238" y="1566508"/>
            <a:ext cx="4349282" cy="399609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16899" y="3039971"/>
            <a:ext cx="2070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Task Groups</a:t>
            </a:r>
          </a:p>
          <a:p>
            <a:pPr algn="ctr"/>
            <a:r>
              <a:rPr lang="en-US" sz="2000" dirty="0" smtClean="0"/>
              <a:t>Only for local DFT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96461" y="3039971"/>
            <a:ext cx="2223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Band Groups</a:t>
            </a:r>
          </a:p>
          <a:p>
            <a:pPr algn="ctr"/>
            <a:r>
              <a:rPr lang="en-US" sz="2000" dirty="0" smtClean="0"/>
              <a:t>Only for hybrid DFT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358260" y="2469415"/>
            <a:ext cx="1659779" cy="570030"/>
            <a:chOff x="5943600" y="3337198"/>
            <a:chExt cx="1658754" cy="352962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5943600" y="3337198"/>
              <a:ext cx="829377" cy="35296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72977" y="3337198"/>
              <a:ext cx="829377" cy="35296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076068" y="1981200"/>
            <a:ext cx="2223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Pools</a:t>
            </a:r>
            <a:endParaRPr lang="en-US" sz="2000" dirty="0" smtClean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199215" y="3823799"/>
            <a:ext cx="0" cy="5700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87645" y="4476690"/>
            <a:ext cx="2223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FFTs</a:t>
            </a:r>
            <a:endParaRPr lang="en-US" sz="2000" dirty="0" smtClean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187770" y="3810000"/>
            <a:ext cx="0" cy="57003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200" y="4462891"/>
            <a:ext cx="2223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FFTs</a:t>
            </a:r>
            <a:endParaRPr lang="en-US" sz="20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4800600" y="2090678"/>
            <a:ext cx="410891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/>
              <a:t>The number of task groups per pool is set by the -</a:t>
            </a:r>
            <a:r>
              <a:rPr lang="en-US" sz="2000" dirty="0" err="1"/>
              <a:t>ntg</a:t>
            </a:r>
            <a:r>
              <a:rPr lang="en-US" sz="2000" dirty="0"/>
              <a:t> option</a:t>
            </a:r>
          </a:p>
          <a:p>
            <a:pPr marL="342900" indent="-342900">
              <a:buFont typeface="Arial"/>
              <a:buChar char="•"/>
            </a:pPr>
            <a:endParaRPr lang="en-US" sz="1200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Processors in different task groups work on FFTs corresponding to </a:t>
            </a:r>
            <a:r>
              <a:rPr lang="en-US" sz="2000" dirty="0" err="1"/>
              <a:t>differnet</a:t>
            </a:r>
            <a:r>
              <a:rPr lang="en-US" sz="2000" dirty="0"/>
              <a:t> bands</a:t>
            </a:r>
          </a:p>
          <a:p>
            <a:endParaRPr lang="en-US" sz="1200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Should be a divisor of the number of nodes / </a:t>
            </a:r>
            <a:r>
              <a:rPr lang="en-US" sz="2000" dirty="0" err="1"/>
              <a:t>npools</a:t>
            </a:r>
            <a:r>
              <a:rPr lang="en-US" sz="2000" dirty="0"/>
              <a:t>.</a:t>
            </a:r>
          </a:p>
          <a:p>
            <a:endParaRPr lang="en-US" sz="12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Only works with local/semi-local DFT </a:t>
            </a:r>
            <a:r>
              <a:rPr lang="en-US" sz="2000" dirty="0" err="1" smtClean="0"/>
              <a:t>functionals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140102" y="3064895"/>
            <a:ext cx="2023415" cy="6826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974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61812</TotalTime>
  <Words>1155</Words>
  <Application>Microsoft Macintosh PowerPoint</Application>
  <PresentationFormat>On-screen Show (4:3)</PresentationFormat>
  <Paragraphs>240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Caltech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Taylor Barnes</dc:creator>
  <cp:lastModifiedBy>Taylor Barnes</cp:lastModifiedBy>
  <cp:revision>3026</cp:revision>
  <cp:lastPrinted>2014-05-14T22:34:42Z</cp:lastPrinted>
  <dcterms:created xsi:type="dcterms:W3CDTF">2014-09-26T13:38:36Z</dcterms:created>
  <dcterms:modified xsi:type="dcterms:W3CDTF">2016-06-10T17:28:50Z</dcterms:modified>
</cp:coreProperties>
</file>