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0" r:id="rId1"/>
    <p:sldMasterId id="2147484048" r:id="rId2"/>
    <p:sldMasterId id="2147484054" r:id="rId3"/>
    <p:sldMasterId id="2147484115" r:id="rId4"/>
  </p:sldMasterIdLst>
  <p:notesMasterIdLst>
    <p:notesMasterId r:id="rId51"/>
  </p:notesMasterIdLst>
  <p:handoutMasterIdLst>
    <p:handoutMasterId r:id="rId52"/>
  </p:handoutMasterIdLst>
  <p:sldIdLst>
    <p:sldId id="257" r:id="rId5"/>
    <p:sldId id="394" r:id="rId6"/>
    <p:sldId id="287" r:id="rId7"/>
    <p:sldId id="338" r:id="rId8"/>
    <p:sldId id="353" r:id="rId9"/>
    <p:sldId id="449" r:id="rId10"/>
    <p:sldId id="470" r:id="rId11"/>
    <p:sldId id="447" r:id="rId12"/>
    <p:sldId id="472" r:id="rId13"/>
    <p:sldId id="450" r:id="rId14"/>
    <p:sldId id="357" r:id="rId15"/>
    <p:sldId id="297" r:id="rId16"/>
    <p:sldId id="473" r:id="rId17"/>
    <p:sldId id="465" r:id="rId18"/>
    <p:sldId id="446" r:id="rId19"/>
    <p:sldId id="464" r:id="rId20"/>
    <p:sldId id="462" r:id="rId21"/>
    <p:sldId id="347" r:id="rId22"/>
    <p:sldId id="348" r:id="rId23"/>
    <p:sldId id="349" r:id="rId24"/>
    <p:sldId id="395" r:id="rId25"/>
    <p:sldId id="350" r:id="rId26"/>
    <p:sldId id="420" r:id="rId27"/>
    <p:sldId id="452" r:id="rId28"/>
    <p:sldId id="451" r:id="rId29"/>
    <p:sldId id="453" r:id="rId30"/>
    <p:sldId id="477" r:id="rId31"/>
    <p:sldId id="478" r:id="rId32"/>
    <p:sldId id="480" r:id="rId33"/>
    <p:sldId id="479" r:id="rId34"/>
    <p:sldId id="457" r:id="rId35"/>
    <p:sldId id="458" r:id="rId36"/>
    <p:sldId id="469" r:id="rId37"/>
    <p:sldId id="460" r:id="rId38"/>
    <p:sldId id="481" r:id="rId39"/>
    <p:sldId id="482" r:id="rId40"/>
    <p:sldId id="436" r:id="rId41"/>
    <p:sldId id="437" r:id="rId42"/>
    <p:sldId id="483" r:id="rId43"/>
    <p:sldId id="438" r:id="rId44"/>
    <p:sldId id="439" r:id="rId45"/>
    <p:sldId id="444" r:id="rId46"/>
    <p:sldId id="484" r:id="rId47"/>
    <p:sldId id="485" r:id="rId48"/>
    <p:sldId id="486" r:id="rId49"/>
    <p:sldId id="259" r:id="rId5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1pPr>
    <a:lvl2pPr marL="4572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2pPr>
    <a:lvl3pPr marL="9144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3pPr>
    <a:lvl4pPr marL="13716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4pPr>
    <a:lvl5pPr marL="1828800" algn="l" rtl="0" fontAlgn="base">
      <a:spcBef>
        <a:spcPct val="0"/>
      </a:spcBef>
      <a:spcAft>
        <a:spcPct val="0"/>
      </a:spcAft>
      <a:defRPr sz="2400" kern="1200">
        <a:solidFill>
          <a:schemeClr val="tx1"/>
        </a:solidFill>
        <a:latin typeface="Arial" charset="0"/>
        <a:ea typeface="ＭＳ Ｐゴシック" charset="-128"/>
        <a:cs typeface="ＭＳ Ｐゴシック" charset="-128"/>
      </a:defRPr>
    </a:lvl5pPr>
    <a:lvl6pPr marL="2286000" algn="l" defTabSz="457200" rtl="0" eaLnBrk="1" latinLnBrk="0" hangingPunct="1">
      <a:defRPr sz="2400" kern="1200">
        <a:solidFill>
          <a:schemeClr val="tx1"/>
        </a:solidFill>
        <a:latin typeface="Arial" charset="0"/>
        <a:ea typeface="ＭＳ Ｐゴシック" charset="-128"/>
        <a:cs typeface="ＭＳ Ｐゴシック" charset="-128"/>
      </a:defRPr>
    </a:lvl6pPr>
    <a:lvl7pPr marL="2743200" algn="l" defTabSz="457200" rtl="0" eaLnBrk="1" latinLnBrk="0" hangingPunct="1">
      <a:defRPr sz="2400" kern="1200">
        <a:solidFill>
          <a:schemeClr val="tx1"/>
        </a:solidFill>
        <a:latin typeface="Arial" charset="0"/>
        <a:ea typeface="ＭＳ Ｐゴシック" charset="-128"/>
        <a:cs typeface="ＭＳ Ｐゴシック" charset="-128"/>
      </a:defRPr>
    </a:lvl7pPr>
    <a:lvl8pPr marL="3200400" algn="l" defTabSz="457200" rtl="0" eaLnBrk="1" latinLnBrk="0" hangingPunct="1">
      <a:defRPr sz="2400" kern="1200">
        <a:solidFill>
          <a:schemeClr val="tx1"/>
        </a:solidFill>
        <a:latin typeface="Arial" charset="0"/>
        <a:ea typeface="ＭＳ Ｐゴシック" charset="-128"/>
        <a:cs typeface="ＭＳ Ｐゴシック" charset="-128"/>
      </a:defRPr>
    </a:lvl8pPr>
    <a:lvl9pPr marL="3657600" algn="l" defTabSz="457200" rtl="0" eaLnBrk="1" latinLnBrk="0" hangingPunct="1">
      <a:defRPr sz="2400" kern="1200">
        <a:solidFill>
          <a:schemeClr val="tx1"/>
        </a:solidFill>
        <a:latin typeface="Arial" charset="0"/>
        <a:ea typeface="ＭＳ Ｐゴシック" charset="-128"/>
        <a:cs typeface="ＭＳ Ｐゴシック" charset="-128"/>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outline"/>
  <p:clrMru>
    <a:srgbClr val="FF8000"/>
    <a:srgbClr val="D28DFF"/>
    <a:srgbClr val="FFF7DC"/>
    <a:srgbClr val="D2F1FF"/>
    <a:srgbClr val="7DCBEC"/>
    <a:srgbClr val="4687BC"/>
    <a:srgbClr val="65CBF3"/>
    <a:srgbClr val="003057"/>
    <a:srgbClr val="00436C"/>
    <a:srgbClr val="FF8A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showComments="0">
  <p:normalViewPr>
    <p:restoredLeft sz="14331" autoAdjust="0"/>
    <p:restoredTop sz="88909" autoAdjust="0"/>
  </p:normalViewPr>
  <p:slideViewPr>
    <p:cSldViewPr snapToGrid="0">
      <p:cViewPr varScale="1">
        <p:scale>
          <a:sx n="88" d="100"/>
          <a:sy n="88" d="100"/>
        </p:scale>
        <p:origin x="-1752" y="-104"/>
      </p:cViewPr>
      <p:guideLst>
        <p:guide orient="horz" pos="2128"/>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392"/>
    </p:cViewPr>
  </p:sorterViewPr>
  <p:notesViewPr>
    <p:cSldViewPr snapToGrid="0" snapToObjects="1">
      <p:cViewPr>
        <p:scale>
          <a:sx n="150" d="100"/>
          <a:sy n="150" d="100"/>
        </p:scale>
        <p:origin x="-1488" y="1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50" Type="http://schemas.openxmlformats.org/officeDocument/2006/relationships/slide" Target="slides/slide46.xml"/><Relationship Id="rId51" Type="http://schemas.openxmlformats.org/officeDocument/2006/relationships/notesMaster" Target="notesMasters/notesMaster1.xml"/><Relationship Id="rId52" Type="http://schemas.openxmlformats.org/officeDocument/2006/relationships/handoutMaster" Target="handoutMasters/handoutMaster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r>
              <a:rPr lang="en-US" dirty="0" smtClean="0"/>
              <a:t>Cloud Computing and Midrange</a:t>
            </a:r>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r>
              <a:rPr lang="en-US" dirty="0" smtClean="0"/>
              <a:t>NERSC Policy Board</a:t>
            </a:r>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59300515-3FEB-7640-A513-48613D91BCAE}" type="slidenum">
              <a:rPr lang="en-US"/>
              <a:pPr>
                <a:defRPr/>
              </a:pPr>
              <a:t>‹#›</a:t>
            </a:fld>
            <a:endParaRPr lang="en-US"/>
          </a:p>
        </p:txBody>
      </p:sp>
      <p:sp>
        <p:nvSpPr>
          <p:cNvPr id="6" name="Header Placeholder 1"/>
          <p:cNvSpPr txBox="1">
            <a:spLocks/>
          </p:cNvSpPr>
          <p:nvPr/>
        </p:nvSpPr>
        <p:spPr>
          <a:xfrm>
            <a:off x="388620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Arial" charset="0"/>
                <a:ea typeface="ＭＳ Ｐゴシック" charset="-128"/>
                <a:cs typeface="ＭＳ Ｐゴシック" charset="-128"/>
              </a:rPr>
              <a:t>March 2, 2010</a:t>
            </a:r>
            <a:endParaRPr kumimoji="0" lang="en-US" sz="1200" b="0" i="0" u="none" strike="noStrike" kern="1200" cap="none" spc="0" normalizeH="0" baseline="0" noProof="0" dirty="0">
              <a:ln>
                <a:noFill/>
              </a:ln>
              <a:solidFill>
                <a:schemeClr val="tx1"/>
              </a:solidFill>
              <a:effectLst/>
              <a:uLnTx/>
              <a:uFillTx/>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315907694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9BD2BEFE-FE1C-E949-AC45-DA6B37FCAE2F}" type="datetime1">
              <a:rPr lang="en-US"/>
              <a:pPr>
                <a:defRPr/>
              </a:pPr>
              <a:t>6/13/18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7AA08B78-A8B5-C343-B834-0C229BF0A957}" type="slidenum">
              <a:rPr lang="en-US"/>
              <a:pPr>
                <a:defRPr/>
              </a:pPr>
              <a:t>‹#›</a:t>
            </a:fld>
            <a:endParaRPr lang="en-US"/>
          </a:p>
        </p:txBody>
      </p:sp>
    </p:spTree>
    <p:extLst>
      <p:ext uri="{BB962C8B-B14F-4D97-AF65-F5344CB8AC3E}">
        <p14:creationId xmlns:p14="http://schemas.microsoft.com/office/powerpoint/2010/main" val="196069346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ＭＳ Ｐゴシック" pitchFamily="-65"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6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Welcome everybody. And thanks for joining today’s presentation on Getting Started at NERSC. Today we’ll be talking about some of the things new users need to know to work smoothly at NERSC. I think that you will find that there’s lot of things to know, but that we’re here to help you get things done and be successful.</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first data storage area you’ll be concerned about is your home directory. This is the directory you see when you first log into NERSC. Data and files stored in your home directory are permanent, but home is limited in size: 40 GB and 1M </a:t>
            </a:r>
            <a:r>
              <a:rPr lang="en-US" dirty="0" err="1" smtClean="0"/>
              <a:t>inodes</a:t>
            </a:r>
            <a:r>
              <a:rPr lang="en-US" dirty="0" smtClean="0"/>
              <a:t>, or files and directories. NERSC does not delete files in your home directory, but we don’t back them up for you either. You must store copies of important files in HPSS or elsewhere.  It’s important to note that your home directory is common to all NERSC machines. So if you log into Franklin, you’ll see the same files and directories as when you log into Hopper. This puts a bit of a burden on you to keep separate any files that might be relevant to only one system. For example, non of these systems are binary compatible, so a code compiled on one system will not run on another.</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18</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Scratch directories, on the other hand, are large and tuned for streaming large amount of data from your programs. All significant IO from your applications should be reading and writing from the scratch file system. Each user has their own private space in scratch, referenced by the $SCRATH environment variable. Scratch data that has not been accessed in 12 weeks is purged to make room for newer data.</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19</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make it easy for collaborators to share data, NERSC has a project file system. Project directories are available to any NERSC group of researchers upon request. Project, like home, is permanent, but not backed up. Performance is not as good as scratch, but recent upgrades have made it close.</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20</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Before leaving the topic of disk storage I wanted to throw in a few random tips that might help you</a:t>
            </a:r>
            <a:r>
              <a:rPr lang="en-US" baseline="0" dirty="0" smtClean="0"/>
              <a:t>. The first is to use $SCRATCH for big IO; it’s tuned for performance. When reading and writing to disk, do so using large chunks of data. Also, use a parallel IO library. These are tuned for performance and offer data portability. When building a code $SCRATCH is not necessarily the best file system for the many small IO operations that might be be. You can use $HOME for that, but not if you’re exceeding the limit of 1M files and directories. Another tip: our high-performance storage systems perform very poorly if you put 1000s of individual files in a single directory. And finally, you have to back up all your important data yourself.</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21</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I mentioned before, HPSS is </a:t>
            </a:r>
            <a:r>
              <a:rPr lang="en-US" dirty="0" err="1" smtClean="0"/>
              <a:t>NERSC’s</a:t>
            </a:r>
            <a:r>
              <a:rPr lang="en-US" dirty="0" smtClean="0"/>
              <a:t> archival storage system. The HPSS system you will be using is named “</a:t>
            </a:r>
            <a:r>
              <a:rPr lang="en-US" dirty="0" err="1" smtClean="0"/>
              <a:t>archive.nersc.gov</a:t>
            </a:r>
            <a:r>
              <a:rPr lang="en-US" dirty="0" smtClean="0"/>
              <a:t>” Data is stored and retrieved from HPSS with an HPSS utility named “</a:t>
            </a:r>
            <a:r>
              <a:rPr lang="en-US" dirty="0" err="1" smtClean="0"/>
              <a:t>hsi</a:t>
            </a:r>
            <a:r>
              <a:rPr lang="en-US" dirty="0" smtClean="0"/>
              <a:t>” or by ftp. NERSC provides </a:t>
            </a:r>
            <a:r>
              <a:rPr lang="en-US" dirty="0" err="1" smtClean="0"/>
              <a:t>hsi</a:t>
            </a:r>
            <a:r>
              <a:rPr lang="en-US" dirty="0" smtClean="0"/>
              <a:t> on all machines at the center and you can download a client from our website for many popular operating systems. If you want to access HPSS directly from outside NERSC, you have to follow a procedure that you can read about on our web pages. </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22</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4DE4339D-4F99-7E44-949C-9C575D08D953}" type="slidenum">
              <a:rPr lang="en-US"/>
              <a:pPr/>
              <a:t>23</a:t>
            </a:fld>
            <a:endParaRPr lang="en-US"/>
          </a:p>
        </p:txBody>
      </p:sp>
      <p:sp>
        <p:nvSpPr>
          <p:cNvPr id="34819" name="Rectangle 2"/>
          <p:cNvSpPr>
            <a:spLocks noGrp="1" noRot="1" noChangeAspect="1" noChangeArrowheads="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latin typeface="Times" charset="0"/>
              <a:ea typeface="ＭＳ Ｐゴシック" charset="-128"/>
              <a:cs typeface="ＭＳ Ｐゴシック"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Today’s presentation is about how to get things done at NERSC. This is not an introduction to programming– although we can do that if there is demand and interest . But today we’re going to talk about the practical aspects of using NERSC.</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2</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a:t>
            </a:r>
            <a:r>
              <a:rPr lang="en-US" baseline="0" dirty="0" smtClean="0"/>
              <a:t> </a:t>
            </a:r>
            <a:r>
              <a:rPr lang="en-US" dirty="0" smtClean="0"/>
              <a:t>today’s outline. There’s going to be a lot information presented and I don’t expect you to remember it all the first time. So the slides and audio will be available  on the web site after we’re finished. So now just sit back and listen and ask lots of questions. You</a:t>
            </a:r>
            <a:r>
              <a:rPr lang="en-US" baseline="0" dirty="0" smtClean="0"/>
              <a:t> can ask via the phone or type into the WebEx chat windows. We’ll try to monitor the chat as best we can.</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Let’s talk about what</a:t>
            </a:r>
            <a:r>
              <a:rPr lang="en-US" baseline="0" dirty="0" smtClean="0"/>
              <a:t> NERSC has to offer you in terms of compute power.</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One</a:t>
            </a:r>
            <a:r>
              <a:rPr lang="en-US" baseline="0" dirty="0" smtClean="0"/>
              <a:t> of the things that sets NERSC aside from all other centers, is our emphasis on providing services that enable you to be successful. At the forefront of this effort are our HPC consultants. When you contact our help desk either by email, phone, through the web, you immediately get in touch with an HPC expert, no matter how big or small your issue. I think you’ll find that we’ll do as much as we can to solve your problem or honor your request.</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6/13/18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8</a:t>
            </a:fld>
            <a:endParaRPr lang="en-US"/>
          </a:p>
        </p:txBody>
      </p:sp>
    </p:spTree>
    <p:extLst>
      <p:ext uri="{BB962C8B-B14F-4D97-AF65-F5344CB8AC3E}">
        <p14:creationId xmlns:p14="http://schemas.microsoft.com/office/powerpoint/2010/main" val="4174176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11</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Computing is only part</a:t>
            </a:r>
            <a:r>
              <a:rPr lang="en-US" baseline="0" dirty="0" smtClean="0"/>
              <a:t> of the story. The world is becoming full of detectors and sensors of all kinds and they’re producing lots of data. Even if all you do is simulations, the data you are producing when you run on thousands of cores can be staggering. NERSC is innovating to help you deal with data in today’s environment.</a:t>
            </a:r>
            <a:endParaRPr lang="en-US" dirty="0"/>
          </a:p>
        </p:txBody>
      </p:sp>
      <p:sp>
        <p:nvSpPr>
          <p:cNvPr id="4" name="Slide Number Placeholder 3"/>
          <p:cNvSpPr>
            <a:spLocks noGrp="1"/>
          </p:cNvSpPr>
          <p:nvPr>
            <p:ph type="sldNum" sz="quarter" idx="10"/>
          </p:nvPr>
        </p:nvSpPr>
        <p:spPr/>
        <p:txBody>
          <a:bodyPr/>
          <a:lstStyle/>
          <a:p>
            <a:pPr>
              <a:defRPr/>
            </a:pPr>
            <a:fld id="{7AA08B78-A8B5-C343-B834-0C229BF0A957}" type="slidenum">
              <a:rPr lang="en-US" smtClean="0"/>
              <a:pPr>
                <a:defRPr/>
              </a:pPr>
              <a:t>12</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282 128GB nodes</a:t>
            </a:r>
          </a:p>
          <a:p>
            <a:r>
              <a:rPr lang="en-US" dirty="0" smtClean="0"/>
              <a:t>88 256GB </a:t>
            </a:r>
          </a:p>
          <a:p>
            <a:r>
              <a:rPr lang="en-US" dirty="0" smtClean="0"/>
              <a:t>20 512GB</a:t>
            </a:r>
          </a:p>
          <a:p>
            <a:r>
              <a:rPr lang="en-US" dirty="0" smtClean="0"/>
              <a:t>2 1TB,2TB </a:t>
            </a:r>
          </a:p>
          <a:p>
            <a:endParaRPr lang="en-US" dirty="0"/>
          </a:p>
        </p:txBody>
      </p:sp>
      <p:sp>
        <p:nvSpPr>
          <p:cNvPr id="4" name="Header Placeholder 3"/>
          <p:cNvSpPr>
            <a:spLocks noGrp="1"/>
          </p:cNvSpPr>
          <p:nvPr>
            <p:ph type="hdr" sz="quarter" idx="10"/>
          </p:nvPr>
        </p:nvSpPr>
        <p:spPr/>
        <p:txBody>
          <a:bodyPr/>
          <a:lstStyle/>
          <a:p>
            <a:r>
              <a:rPr lang="en-US" smtClean="0"/>
              <a:t>NERSC Presentation</a:t>
            </a:r>
            <a:endParaRPr lang="en-US"/>
          </a:p>
        </p:txBody>
      </p:sp>
      <p:sp>
        <p:nvSpPr>
          <p:cNvPr id="5" name="Date Placeholder 4"/>
          <p:cNvSpPr>
            <a:spLocks noGrp="1"/>
          </p:cNvSpPr>
          <p:nvPr>
            <p:ph type="dt" idx="11"/>
          </p:nvPr>
        </p:nvSpPr>
        <p:spPr/>
        <p:txBody>
          <a:bodyPr/>
          <a:lstStyle/>
          <a:p>
            <a:fld id="{39FEAFF0-7375-1D4A-A389-D6238357B121}" type="datetime1">
              <a:rPr lang="en-US" smtClean="0"/>
              <a:pPr/>
              <a:t>6/13/18</a:t>
            </a:fld>
            <a:endParaRPr lang="en-US"/>
          </a:p>
        </p:txBody>
      </p:sp>
      <p:sp>
        <p:nvSpPr>
          <p:cNvPr id="6" name="Slide Number Placeholder 5"/>
          <p:cNvSpPr>
            <a:spLocks noGrp="1"/>
          </p:cNvSpPr>
          <p:nvPr>
            <p:ph type="sldNum" sz="quarter" idx="12"/>
          </p:nvPr>
        </p:nvSpPr>
        <p:spPr/>
        <p:txBody>
          <a:bodyPr/>
          <a:lstStyle/>
          <a:p>
            <a:fld id="{38B511CB-48C6-1D49-AC56-5A39CE8EA9E7}" type="slidenum">
              <a:rPr lang="en-US" smtClean="0"/>
              <a:pPr/>
              <a:t>15</a:t>
            </a:fld>
            <a:endParaRPr lang="en-US"/>
          </a:p>
        </p:txBody>
      </p:sp>
    </p:spTree>
    <p:extLst>
      <p:ext uri="{BB962C8B-B14F-4D97-AF65-F5344CB8AC3E}">
        <p14:creationId xmlns:p14="http://schemas.microsoft.com/office/powerpoint/2010/main" val="11373012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6.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16.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10.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jpe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png"/><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jpeg"/><Relationship Id="rId5" Type="http://schemas.openxmlformats.org/officeDocument/2006/relationships/image" Target="../media/image9.png"/><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eg"/><Relationship Id="rId3" Type="http://schemas.openxmlformats.org/officeDocument/2006/relationships/image" Target="../media/image1.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png"/><Relationship Id="rId3" Type="http://schemas.openxmlformats.org/officeDocument/2006/relationships/image" Target="../media/image2.jpe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 Type="http://schemas.openxmlformats.org/officeDocument/2006/relationships/slideMaster" Target="../slideMasters/slideMaster4.xml"/><Relationship Id="rId2" Type="http://schemas.openxmlformats.org/officeDocument/2006/relationships/image" Target="../media/image1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3.png"/><Relationship Id="rId5" Type="http://schemas.openxmlformats.org/officeDocument/2006/relationships/image" Target="../media/image24.png"/><Relationship Id="rId6" Type="http://schemas.openxmlformats.org/officeDocument/2006/relationships/image" Target="../media/image19.png"/><Relationship Id="rId7" Type="http://schemas.openxmlformats.org/officeDocument/2006/relationships/image" Target="../media/image21.png"/><Relationship Id="rId8" Type="http://schemas.openxmlformats.org/officeDocument/2006/relationships/image" Target="../media/image18.png"/><Relationship Id="rId9" Type="http://schemas.openxmlformats.org/officeDocument/2006/relationships/image" Target="../media/image26.png"/><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 Id="rId3"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8.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Master" Target="../slideMasters/slideMaster4.xml"/><Relationship Id="rId2" Type="http://schemas.openxmlformats.org/officeDocument/2006/relationships/image" Target="../media/image2.jpe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jpeg"/><Relationship Id="rId1" Type="http://schemas.openxmlformats.org/officeDocument/2006/relationships/slideMaster" Target="../slideMasters/slideMaster1.xml"/><Relationship Id="rId2" Type="http://schemas.openxmlformats.org/officeDocument/2006/relationships/image" Target="../media/image1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16.png"/><Relationship Id="rId1" Type="http://schemas.openxmlformats.org/officeDocument/2006/relationships/slideMaster" Target="../slideMasters/slideMaster2.xml"/><Relationship Id="rId2" Type="http://schemas.openxmlformats.org/officeDocument/2006/relationships/image" Target="../media/image2.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Page-1">
    <p:bg>
      <p:bgRef idx="1001">
        <a:schemeClr val="bg1"/>
      </p:bgRef>
    </p:bg>
    <p:spTree>
      <p:nvGrpSpPr>
        <p:cNvPr id="1" name=""/>
        <p:cNvGrpSpPr/>
        <p:nvPr/>
      </p:nvGrpSpPr>
      <p:grpSpPr>
        <a:xfrm>
          <a:off x="0" y="0"/>
          <a:ext cx="0" cy="0"/>
          <a:chOff x="0" y="0"/>
          <a:chExt cx="0" cy="0"/>
        </a:xfrm>
      </p:grpSpPr>
      <p:pic>
        <p:nvPicPr>
          <p:cNvPr id="6" name="Picture 5"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pic>
        <p:nvPicPr>
          <p:cNvPr id="14" name="Picture 13"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6" name="Picture 11"/>
          <p:cNvPicPr>
            <a:picLocks noChangeAspect="1"/>
          </p:cNvPicPr>
          <p:nvPr userDrawn="1"/>
        </p:nvPicPr>
        <p:blipFill>
          <a:blip r:embed="rId4"/>
          <a:srcRect/>
          <a:stretch>
            <a:fillRect/>
          </a:stretch>
        </p:blipFill>
        <p:spPr bwMode="auto">
          <a:xfrm>
            <a:off x="539750" y="385763"/>
            <a:ext cx="1308100" cy="1219200"/>
          </a:xfrm>
          <a:prstGeom prst="rect">
            <a:avLst/>
          </a:prstGeom>
          <a:noFill/>
          <a:ln w="9525">
            <a:noFill/>
            <a:miter lim="800000"/>
            <a:headEnd/>
            <a:tailEnd/>
          </a:ln>
        </p:spPr>
      </p:pic>
      <p:pic>
        <p:nvPicPr>
          <p:cNvPr id="17" name="Picture 12"/>
          <p:cNvPicPr>
            <a:picLocks/>
          </p:cNvPicPr>
          <p:nvPr userDrawn="1"/>
        </p:nvPicPr>
        <p:blipFill>
          <a:blip r:embed="rId5"/>
          <a:srcRect/>
          <a:stretch>
            <a:fillRect/>
          </a:stretch>
        </p:blipFill>
        <p:spPr bwMode="auto">
          <a:xfrm>
            <a:off x="7319963" y="385763"/>
            <a:ext cx="1306512" cy="1216025"/>
          </a:xfrm>
          <a:prstGeom prst="rect">
            <a:avLst/>
          </a:prstGeom>
          <a:noFill/>
          <a:ln w="9525">
            <a:noFill/>
            <a:miter lim="800000"/>
            <a:headEnd/>
            <a:tailEnd/>
          </a:ln>
        </p:spPr>
      </p:pic>
      <p:pic>
        <p:nvPicPr>
          <p:cNvPr id="18" name="Picture 13"/>
          <p:cNvPicPr>
            <a:picLocks/>
          </p:cNvPicPr>
          <p:nvPr userDrawn="1"/>
        </p:nvPicPr>
        <p:blipFill>
          <a:blip r:embed="rId6"/>
          <a:srcRect/>
          <a:stretch>
            <a:fillRect/>
          </a:stretch>
        </p:blipFill>
        <p:spPr bwMode="auto">
          <a:xfrm>
            <a:off x="5964238" y="385763"/>
            <a:ext cx="1306512" cy="1216025"/>
          </a:xfrm>
          <a:prstGeom prst="rect">
            <a:avLst/>
          </a:prstGeom>
          <a:noFill/>
          <a:ln w="9525">
            <a:noFill/>
            <a:miter lim="800000"/>
            <a:headEnd/>
            <a:tailEnd/>
          </a:ln>
        </p:spPr>
      </p:pic>
      <p:pic>
        <p:nvPicPr>
          <p:cNvPr id="19" name="Picture 14"/>
          <p:cNvPicPr>
            <a:picLocks/>
          </p:cNvPicPr>
          <p:nvPr userDrawn="1"/>
        </p:nvPicPr>
        <p:blipFill>
          <a:blip r:embed="rId7"/>
          <a:srcRect/>
          <a:stretch>
            <a:fillRect/>
          </a:stretch>
        </p:blipFill>
        <p:spPr bwMode="auto">
          <a:xfrm>
            <a:off x="4608513" y="385763"/>
            <a:ext cx="1306512" cy="1216025"/>
          </a:xfrm>
          <a:prstGeom prst="rect">
            <a:avLst/>
          </a:prstGeom>
          <a:noFill/>
          <a:ln w="9525">
            <a:noFill/>
            <a:miter lim="800000"/>
            <a:headEnd/>
            <a:tailEnd/>
          </a:ln>
        </p:spPr>
      </p:pic>
      <p:pic>
        <p:nvPicPr>
          <p:cNvPr id="20" name="Picture 15"/>
          <p:cNvPicPr>
            <a:picLocks/>
          </p:cNvPicPr>
          <p:nvPr userDrawn="1"/>
        </p:nvPicPr>
        <p:blipFill>
          <a:blip r:embed="rId8"/>
          <a:srcRect/>
          <a:stretch>
            <a:fillRect/>
          </a:stretch>
        </p:blipFill>
        <p:spPr bwMode="auto">
          <a:xfrm>
            <a:off x="3251200" y="385763"/>
            <a:ext cx="1308100" cy="1216025"/>
          </a:xfrm>
          <a:prstGeom prst="rect">
            <a:avLst/>
          </a:prstGeom>
          <a:noFill/>
          <a:ln w="9525">
            <a:noFill/>
            <a:miter lim="800000"/>
            <a:headEnd/>
            <a:tailEnd/>
          </a:ln>
        </p:spPr>
      </p:pic>
      <p:pic>
        <p:nvPicPr>
          <p:cNvPr id="21" name="Picture 16"/>
          <p:cNvPicPr>
            <a:picLocks/>
          </p:cNvPicPr>
          <p:nvPr userDrawn="1"/>
        </p:nvPicPr>
        <p:blipFill>
          <a:blip r:embed="rId9"/>
          <a:srcRect/>
          <a:stretch>
            <a:fillRect/>
          </a:stretch>
        </p:blipFill>
        <p:spPr bwMode="auto">
          <a:xfrm>
            <a:off x="1898650" y="393700"/>
            <a:ext cx="1308100" cy="1216025"/>
          </a:xfrm>
          <a:prstGeom prst="rect">
            <a:avLst/>
          </a:prstGeom>
          <a:noFill/>
          <a:ln w="9525">
            <a:noFill/>
            <a:miter lim="800000"/>
            <a:headEnd/>
            <a:tailEnd/>
          </a:ln>
        </p:spPr>
      </p:pic>
      <p:pic>
        <p:nvPicPr>
          <p:cNvPr id="23" name="Picture 22" descr="nersc_horizLOCKUP-tight.ai"/>
          <p:cNvPicPr>
            <a:picLocks noChangeAspect="1"/>
          </p:cNvPicPr>
          <p:nvPr userDrawn="1"/>
        </p:nvPicPr>
        <p:blipFill>
          <a:blip r:embed="rId10"/>
          <a:stretch>
            <a:fillRect/>
          </a:stretch>
        </p:blipFill>
        <p:spPr>
          <a:xfrm>
            <a:off x="3257550" y="6180150"/>
            <a:ext cx="3384550" cy="612950"/>
          </a:xfrm>
          <a:prstGeom prst="rect">
            <a:avLst/>
          </a:prstGeom>
        </p:spPr>
      </p:pic>
      <p:sp>
        <p:nvSpPr>
          <p:cNvPr id="22" name="Title 1"/>
          <p:cNvSpPr>
            <a:spLocks noGrp="1"/>
          </p:cNvSpPr>
          <p:nvPr>
            <p:ph type="ctrTitle"/>
          </p:nvPr>
        </p:nvSpPr>
        <p:spPr>
          <a:xfrm>
            <a:off x="685800" y="2181225"/>
            <a:ext cx="7772400" cy="1628775"/>
          </a:xfrm>
          <a:prstGeom prst="rect">
            <a:avLst/>
          </a:prstGeom>
        </p:spPr>
        <p:txBody>
          <a:bodyPr anchor="ctr" anchorCtr="1">
            <a:noAutofit/>
          </a:bodyPr>
          <a:lstStyle>
            <a:lvl1pPr>
              <a:defRPr sz="3600" b="1" i="0" spc="-20" baseline="0">
                <a:solidFill>
                  <a:schemeClr val="accent6"/>
                </a:solidFill>
              </a:defRPr>
            </a:lvl1pPr>
          </a:lstStyle>
          <a:p>
            <a:endParaRPr lang="en-US" dirty="0"/>
          </a:p>
        </p:txBody>
      </p:sp>
      <p:sp>
        <p:nvSpPr>
          <p:cNvPr id="24" name="Subtitle 2"/>
          <p:cNvSpPr>
            <a:spLocks noGrp="1"/>
          </p:cNvSpPr>
          <p:nvPr>
            <p:ph type="subTitle" idx="1"/>
          </p:nvPr>
        </p:nvSpPr>
        <p:spPr>
          <a:xfrm>
            <a:off x="1714500" y="3835400"/>
            <a:ext cx="5727700" cy="1866900"/>
          </a:xfrm>
          <a:prstGeom prst="rect">
            <a:avLst/>
          </a:prstGeom>
        </p:spPr>
        <p:txBody>
          <a:bodyPr anchor="t" anchorCtr="1">
            <a:normAutofit/>
          </a:bodyPr>
          <a:lstStyle>
            <a:lvl1pPr marL="0" indent="0" algn="ctr">
              <a:buNone/>
              <a:defRPr sz="2400" b="0" i="0" kern="0" spc="0" baseline="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 footer only BLUE">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9222806-2C00-644B-BCAA-E5B6EBC9D46F}" type="slidenum">
              <a:rPr lang="en-US"/>
              <a:pPr>
                <a:defRPr/>
              </a:pPr>
              <a:t>‹#›</a:t>
            </a:fld>
            <a:endParaRPr lang="en-US"/>
          </a:p>
        </p:txBody>
      </p:sp>
      <p:sp>
        <p:nvSpPr>
          <p:cNvPr id="6"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pic>
        <p:nvPicPr>
          <p:cNvPr id="4" name="Picture 3" descr="NERSC_logo_color.ai"/>
          <p:cNvPicPr>
            <a:picLocks noChangeAspect="1"/>
          </p:cNvPicPr>
          <p:nvPr userDrawn="1"/>
        </p:nvPicPr>
        <p:blipFill>
          <a:blip r:embed="rId2"/>
          <a:stretch>
            <a:fillRect/>
          </a:stretch>
        </p:blipFill>
        <p:spPr>
          <a:xfrm>
            <a:off x="-82550" y="-63500"/>
            <a:ext cx="2763057" cy="133350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Caption BLUE">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30300"/>
            <a:ext cx="5073650" cy="4995863"/>
          </a:xfrm>
          <a:prstGeom prst="rect">
            <a:avLst/>
          </a:prstGeom>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p:nvPr>
        </p:nvSpPr>
        <p:spPr>
          <a:xfrm>
            <a:off x="457200" y="1130300"/>
            <a:ext cx="3008313" cy="4995863"/>
          </a:xfrm>
          <a:prstGeom prst="rect">
            <a:avLst/>
          </a:prstGeo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AB0D3187-5A92-DD4B-8A7F-9B9A40BBCBCB}" type="slidenum">
              <a:rPr lang="en-US"/>
              <a:pPr>
                <a:defRPr/>
              </a:pPr>
              <a:t>‹#›</a:t>
            </a:fld>
            <a:endParaRPr lang="en-US"/>
          </a:p>
        </p:txBody>
      </p:sp>
      <p:pic>
        <p:nvPicPr>
          <p:cNvPr id="7" name="Picture 6" descr="DOE LOGO"/>
          <p:cNvPicPr>
            <a:picLocks noChangeAspect="1" noChangeArrowheads="1"/>
          </p:cNvPicPr>
          <p:nvPr userDrawn="1"/>
        </p:nvPicPr>
        <p:blipFill>
          <a:blip r:embed="rId2"/>
          <a:srcRect/>
          <a:stretch>
            <a:fillRect/>
          </a:stretch>
        </p:blipFill>
        <p:spPr bwMode="auto">
          <a:xfrm>
            <a:off x="254000" y="6234113"/>
            <a:ext cx="2209800" cy="623887"/>
          </a:xfrm>
          <a:prstGeom prst="rect">
            <a:avLst/>
          </a:prstGeom>
          <a:noFill/>
          <a:ln w="9525">
            <a:noFill/>
            <a:miter lim="800000"/>
            <a:headEnd/>
            <a:tailEnd/>
          </a:ln>
        </p:spPr>
      </p:pic>
      <p:pic>
        <p:nvPicPr>
          <p:cNvPr id="11" name="Picture 10"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2" name="Picture 11"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sp>
        <p:nvSpPr>
          <p:cNvPr id="9"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pic>
        <p:nvPicPr>
          <p:cNvPr id="10" name="Picture 9" descr="NERSC_logo_color.ai"/>
          <p:cNvPicPr>
            <a:picLocks noChangeAspect="1"/>
          </p:cNvPicPr>
          <p:nvPr userDrawn="1"/>
        </p:nvPicPr>
        <p:blipFill>
          <a:blip r:embed="rId4"/>
          <a:stretch>
            <a:fillRect/>
          </a:stretch>
        </p:blipFill>
        <p:spPr>
          <a:xfrm>
            <a:off x="-82550" y="-63500"/>
            <a:ext cx="2763057" cy="133350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Caption BLUE">
    <p:spTree>
      <p:nvGrpSpPr>
        <p:cNvPr id="1" name=""/>
        <p:cNvGrpSpPr/>
        <p:nvPr/>
      </p:nvGrpSpPr>
      <p:grpSpPr>
        <a:xfrm>
          <a:off x="0" y="0"/>
          <a:ext cx="0" cy="0"/>
          <a:chOff x="0" y="0"/>
          <a:chExt cx="0" cy="0"/>
        </a:xfrm>
      </p:grpSpPr>
      <p:sp>
        <p:nvSpPr>
          <p:cNvPr id="2" name="Title 1"/>
          <p:cNvSpPr>
            <a:spLocks noGrp="1"/>
          </p:cNvSpPr>
          <p:nvPr>
            <p:ph type="title"/>
          </p:nvPr>
        </p:nvSpPr>
        <p:spPr>
          <a:xfrm>
            <a:off x="482600" y="4747820"/>
            <a:ext cx="8229600" cy="457200"/>
          </a:xfrm>
          <a:prstGeom prst="rect">
            <a:avLst/>
          </a:prstGeom>
        </p:spPr>
        <p:txBody>
          <a:bodyPr anchor="b"/>
          <a:lstStyle>
            <a:lvl1pPr algn="l">
              <a:defRPr sz="2000" b="1">
                <a:solidFill>
                  <a:schemeClr val="accent6"/>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82600" y="1079500"/>
            <a:ext cx="8216900" cy="367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463550" y="5224826"/>
            <a:ext cx="8216900" cy="667974"/>
          </a:xfrm>
          <a:prstGeom prst="rect">
            <a:avLst/>
          </a:prstGeom>
        </p:spPr>
        <p:txBody>
          <a:bodyPr/>
          <a:lstStyle>
            <a:lvl1pPr marL="0" indent="0">
              <a:buNone/>
              <a:defRPr sz="14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9A07CDD-3C27-A543-B986-46EDFD4B4BC2}" type="slidenum">
              <a:rPr lang="en-US" smtClean="0"/>
              <a:pPr>
                <a:defRPr/>
              </a:pPr>
              <a:t>‹#›</a:t>
            </a:fld>
            <a:endParaRPr lang="en-US" dirty="0"/>
          </a:p>
        </p:txBody>
      </p:sp>
      <p:pic>
        <p:nvPicPr>
          <p:cNvPr id="7" name="Picture 6" descr="DOE LOGO"/>
          <p:cNvPicPr>
            <a:picLocks noChangeAspect="1" noChangeArrowheads="1"/>
          </p:cNvPicPr>
          <p:nvPr userDrawn="1"/>
        </p:nvPicPr>
        <p:blipFill>
          <a:blip r:embed="rId2"/>
          <a:srcRect/>
          <a:stretch>
            <a:fillRect/>
          </a:stretch>
        </p:blipFill>
        <p:spPr bwMode="auto">
          <a:xfrm>
            <a:off x="254000" y="6234113"/>
            <a:ext cx="2209800" cy="623887"/>
          </a:xfrm>
          <a:prstGeom prst="rect">
            <a:avLst/>
          </a:prstGeom>
          <a:noFill/>
          <a:ln w="9525">
            <a:noFill/>
            <a:miter lim="800000"/>
            <a:headEnd/>
            <a:tailEnd/>
          </a:ln>
        </p:spPr>
      </p:pic>
      <p:pic>
        <p:nvPicPr>
          <p:cNvPr id="10" name="Picture 9"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1" name="Picture 10"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pic>
        <p:nvPicPr>
          <p:cNvPr id="9" name="Picture 8" descr="NERSC_logo_color.ai"/>
          <p:cNvPicPr>
            <a:picLocks noChangeAspect="1"/>
          </p:cNvPicPr>
          <p:nvPr userDrawn="1"/>
        </p:nvPicPr>
        <p:blipFill>
          <a:blip r:embed="rId4"/>
          <a:stretch>
            <a:fillRect/>
          </a:stretch>
        </p:blipFill>
        <p:spPr>
          <a:xfrm>
            <a:off x="-82550" y="-63500"/>
            <a:ext cx="2763057" cy="1333500"/>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Page-2">
    <p:spTree>
      <p:nvGrpSpPr>
        <p:cNvPr id="1" name=""/>
        <p:cNvGrpSpPr/>
        <p:nvPr/>
      </p:nvGrpSpPr>
      <p:grpSpPr>
        <a:xfrm>
          <a:off x="0" y="0"/>
          <a:ext cx="0" cy="0"/>
          <a:chOff x="0" y="0"/>
          <a:chExt cx="0" cy="0"/>
        </a:xfrm>
      </p:grpSpPr>
      <p:pic>
        <p:nvPicPr>
          <p:cNvPr id="7" name="Picture 6" descr="NERSC_Hopper_Image_small.jpg"/>
          <p:cNvPicPr>
            <a:picLocks noChangeAspect="1"/>
          </p:cNvPicPr>
          <p:nvPr userDrawn="1"/>
        </p:nvPicPr>
        <p:blipFill>
          <a:blip r:embed="rId2"/>
          <a:stretch>
            <a:fillRect/>
          </a:stretch>
        </p:blipFill>
        <p:spPr>
          <a:xfrm>
            <a:off x="-1" y="0"/>
            <a:ext cx="9166525" cy="1676400"/>
          </a:xfrm>
          <a:prstGeom prst="rect">
            <a:avLst/>
          </a:prstGeom>
        </p:spPr>
      </p:pic>
      <p:sp>
        <p:nvSpPr>
          <p:cNvPr id="9" name="Title 1"/>
          <p:cNvSpPr>
            <a:spLocks noGrp="1"/>
          </p:cNvSpPr>
          <p:nvPr>
            <p:ph type="ctrTitle"/>
          </p:nvPr>
        </p:nvSpPr>
        <p:spPr>
          <a:xfrm>
            <a:off x="762000" y="2714625"/>
            <a:ext cx="7772400" cy="1628775"/>
          </a:xfrm>
          <a:prstGeom prst="rect">
            <a:avLst/>
          </a:prstGeom>
        </p:spPr>
        <p:txBody>
          <a:bodyPr anchor="ctr" anchorCtr="1">
            <a:noAutofit/>
          </a:bodyPr>
          <a:lstStyle>
            <a:lvl1pPr>
              <a:defRPr sz="3600" b="1" i="0" spc="-20" baseline="0">
                <a:solidFill>
                  <a:schemeClr val="accent6"/>
                </a:solidFill>
              </a:defRPr>
            </a:lvl1pPr>
          </a:lstStyle>
          <a:p>
            <a:endParaRPr lang="en-US" dirty="0"/>
          </a:p>
        </p:txBody>
      </p:sp>
      <p:pic>
        <p:nvPicPr>
          <p:cNvPr id="11" name="Picture 10"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pic>
        <p:nvPicPr>
          <p:cNvPr id="12" name="Picture 11" descr="LBNL_Alt_Logo_StackRight_Final.jpg"/>
          <p:cNvPicPr>
            <a:picLocks noChangeAspect="1"/>
          </p:cNvPicPr>
          <p:nvPr userDrawn="1"/>
        </p:nvPicPr>
        <p:blipFill>
          <a:blip r:embed="rId4"/>
          <a:stretch>
            <a:fillRect/>
          </a:stretch>
        </p:blipFill>
        <p:spPr>
          <a:xfrm>
            <a:off x="7239000" y="6184901"/>
            <a:ext cx="1691686" cy="594722"/>
          </a:xfrm>
          <a:prstGeom prst="rect">
            <a:avLst/>
          </a:prstGeom>
        </p:spPr>
      </p:pic>
      <p:pic>
        <p:nvPicPr>
          <p:cNvPr id="13" name="Picture 12" descr="nersc_horizLOCKUP-tight.ai"/>
          <p:cNvPicPr>
            <a:picLocks noChangeAspect="1"/>
          </p:cNvPicPr>
          <p:nvPr userDrawn="1"/>
        </p:nvPicPr>
        <p:blipFill>
          <a:blip r:embed="rId5"/>
          <a:stretch>
            <a:fillRect/>
          </a:stretch>
        </p:blipFill>
        <p:spPr>
          <a:xfrm>
            <a:off x="3257550" y="6180150"/>
            <a:ext cx="3384550" cy="612950"/>
          </a:xfrm>
          <a:prstGeom prst="rect">
            <a:avLst/>
          </a:prstGeom>
        </p:spPr>
      </p:pic>
      <p:sp>
        <p:nvSpPr>
          <p:cNvPr id="8" name="Subtitle 2"/>
          <p:cNvSpPr>
            <a:spLocks noGrp="1"/>
          </p:cNvSpPr>
          <p:nvPr>
            <p:ph type="subTitle" idx="1"/>
          </p:nvPr>
        </p:nvSpPr>
        <p:spPr>
          <a:xfrm>
            <a:off x="1739900" y="4445000"/>
            <a:ext cx="5727700" cy="1371600"/>
          </a:xfrm>
          <a:prstGeom prst="rect">
            <a:avLst/>
          </a:prstGeom>
        </p:spPr>
        <p:txBody>
          <a:bodyPr anchor="t" anchorCtr="1">
            <a:normAutofit/>
          </a:bodyPr>
          <a:lstStyle>
            <a:lvl1pPr marL="0" indent="0" algn="ctr">
              <a:buNone/>
              <a:defRPr sz="2400" b="0" i="0" kern="0" spc="0" baseline="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smtClean="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NERSCvertLOCKUP.ai"/>
          <p:cNvPicPr>
            <a:picLocks noChangeAspect="1"/>
          </p:cNvPicPr>
          <p:nvPr userDrawn="1"/>
        </p:nvPicPr>
        <p:blipFill>
          <a:blip r:embed="rId2"/>
          <a:stretch>
            <a:fillRect/>
          </a:stretch>
        </p:blipFill>
        <p:spPr>
          <a:xfrm>
            <a:off x="457200" y="-673100"/>
            <a:ext cx="8305800" cy="8305800"/>
          </a:xfrm>
          <a:prstGeom prst="rect">
            <a:avLst/>
          </a:prstGeom>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98513" y="306388"/>
            <a:ext cx="7659687" cy="422275"/>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001E815D-975C-0B45-BD41-0E6E83CC7F22}"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Page-1">
    <p:bg>
      <p:bgRef idx="1001">
        <a:schemeClr val="bg1"/>
      </p:bgRef>
    </p:bg>
    <p:spTree>
      <p:nvGrpSpPr>
        <p:cNvPr id="1" name=""/>
        <p:cNvGrpSpPr/>
        <p:nvPr/>
      </p:nvGrpSpPr>
      <p:grpSpPr>
        <a:xfrm>
          <a:off x="0" y="0"/>
          <a:ext cx="0" cy="0"/>
          <a:chOff x="0" y="0"/>
          <a:chExt cx="0" cy="0"/>
        </a:xfrm>
      </p:grpSpPr>
      <p:pic>
        <p:nvPicPr>
          <p:cNvPr id="6" name="Picture 5"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pic>
        <p:nvPicPr>
          <p:cNvPr id="14" name="Picture 13"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6" name="Picture 11"/>
          <p:cNvPicPr>
            <a:picLocks noChangeAspect="1"/>
          </p:cNvPicPr>
          <p:nvPr userDrawn="1"/>
        </p:nvPicPr>
        <p:blipFill>
          <a:blip r:embed="rId4"/>
          <a:srcRect/>
          <a:stretch>
            <a:fillRect/>
          </a:stretch>
        </p:blipFill>
        <p:spPr bwMode="auto">
          <a:xfrm>
            <a:off x="539750" y="385763"/>
            <a:ext cx="1308100" cy="1219200"/>
          </a:xfrm>
          <a:prstGeom prst="rect">
            <a:avLst/>
          </a:prstGeom>
          <a:noFill/>
          <a:ln w="9525">
            <a:noFill/>
            <a:miter lim="800000"/>
            <a:headEnd/>
            <a:tailEnd/>
          </a:ln>
        </p:spPr>
      </p:pic>
      <p:pic>
        <p:nvPicPr>
          <p:cNvPr id="17" name="Picture 12"/>
          <p:cNvPicPr>
            <a:picLocks/>
          </p:cNvPicPr>
          <p:nvPr userDrawn="1"/>
        </p:nvPicPr>
        <p:blipFill>
          <a:blip r:embed="rId5"/>
          <a:srcRect/>
          <a:stretch>
            <a:fillRect/>
          </a:stretch>
        </p:blipFill>
        <p:spPr bwMode="auto">
          <a:xfrm>
            <a:off x="7319963" y="385763"/>
            <a:ext cx="1306512" cy="1216025"/>
          </a:xfrm>
          <a:prstGeom prst="rect">
            <a:avLst/>
          </a:prstGeom>
          <a:noFill/>
          <a:ln w="9525">
            <a:noFill/>
            <a:miter lim="800000"/>
            <a:headEnd/>
            <a:tailEnd/>
          </a:ln>
        </p:spPr>
      </p:pic>
      <p:pic>
        <p:nvPicPr>
          <p:cNvPr id="18" name="Picture 13"/>
          <p:cNvPicPr>
            <a:picLocks/>
          </p:cNvPicPr>
          <p:nvPr userDrawn="1"/>
        </p:nvPicPr>
        <p:blipFill>
          <a:blip r:embed="rId6"/>
          <a:srcRect/>
          <a:stretch>
            <a:fillRect/>
          </a:stretch>
        </p:blipFill>
        <p:spPr bwMode="auto">
          <a:xfrm>
            <a:off x="5964238" y="385763"/>
            <a:ext cx="1306512" cy="1216025"/>
          </a:xfrm>
          <a:prstGeom prst="rect">
            <a:avLst/>
          </a:prstGeom>
          <a:noFill/>
          <a:ln w="9525">
            <a:noFill/>
            <a:miter lim="800000"/>
            <a:headEnd/>
            <a:tailEnd/>
          </a:ln>
        </p:spPr>
      </p:pic>
      <p:pic>
        <p:nvPicPr>
          <p:cNvPr id="19" name="Picture 14"/>
          <p:cNvPicPr>
            <a:picLocks/>
          </p:cNvPicPr>
          <p:nvPr userDrawn="1"/>
        </p:nvPicPr>
        <p:blipFill>
          <a:blip r:embed="rId7"/>
          <a:srcRect/>
          <a:stretch>
            <a:fillRect/>
          </a:stretch>
        </p:blipFill>
        <p:spPr bwMode="auto">
          <a:xfrm>
            <a:off x="4608513" y="385763"/>
            <a:ext cx="1306512" cy="1216025"/>
          </a:xfrm>
          <a:prstGeom prst="rect">
            <a:avLst/>
          </a:prstGeom>
          <a:noFill/>
          <a:ln w="9525">
            <a:noFill/>
            <a:miter lim="800000"/>
            <a:headEnd/>
            <a:tailEnd/>
          </a:ln>
        </p:spPr>
      </p:pic>
      <p:pic>
        <p:nvPicPr>
          <p:cNvPr id="20" name="Picture 15"/>
          <p:cNvPicPr>
            <a:picLocks/>
          </p:cNvPicPr>
          <p:nvPr userDrawn="1"/>
        </p:nvPicPr>
        <p:blipFill>
          <a:blip r:embed="rId8"/>
          <a:srcRect/>
          <a:stretch>
            <a:fillRect/>
          </a:stretch>
        </p:blipFill>
        <p:spPr bwMode="auto">
          <a:xfrm>
            <a:off x="3251200" y="385763"/>
            <a:ext cx="1308100" cy="1216025"/>
          </a:xfrm>
          <a:prstGeom prst="rect">
            <a:avLst/>
          </a:prstGeom>
          <a:noFill/>
          <a:ln w="9525">
            <a:noFill/>
            <a:miter lim="800000"/>
            <a:headEnd/>
            <a:tailEnd/>
          </a:ln>
        </p:spPr>
      </p:pic>
      <p:pic>
        <p:nvPicPr>
          <p:cNvPr id="21" name="Picture 16"/>
          <p:cNvPicPr>
            <a:picLocks/>
          </p:cNvPicPr>
          <p:nvPr userDrawn="1"/>
        </p:nvPicPr>
        <p:blipFill>
          <a:blip r:embed="rId9"/>
          <a:srcRect/>
          <a:stretch>
            <a:fillRect/>
          </a:stretch>
        </p:blipFill>
        <p:spPr bwMode="auto">
          <a:xfrm>
            <a:off x="1898650" y="393700"/>
            <a:ext cx="1308100" cy="1216025"/>
          </a:xfrm>
          <a:prstGeom prst="rect">
            <a:avLst/>
          </a:prstGeom>
          <a:noFill/>
          <a:ln w="9525">
            <a:noFill/>
            <a:miter lim="800000"/>
            <a:headEnd/>
            <a:tailEnd/>
          </a:ln>
        </p:spPr>
      </p:pic>
      <p:pic>
        <p:nvPicPr>
          <p:cNvPr id="23" name="Picture 22" descr="nersc_horizLOCKUP-tight.ai"/>
          <p:cNvPicPr>
            <a:picLocks noChangeAspect="1"/>
          </p:cNvPicPr>
          <p:nvPr userDrawn="1"/>
        </p:nvPicPr>
        <p:blipFill>
          <a:blip r:embed="rId10"/>
          <a:stretch>
            <a:fillRect/>
          </a:stretch>
        </p:blipFill>
        <p:spPr>
          <a:xfrm>
            <a:off x="3257550" y="6180150"/>
            <a:ext cx="3384550" cy="612950"/>
          </a:xfrm>
          <a:prstGeom prst="rect">
            <a:avLst/>
          </a:prstGeom>
        </p:spPr>
      </p:pic>
      <p:sp>
        <p:nvSpPr>
          <p:cNvPr id="22" name="Title 1"/>
          <p:cNvSpPr>
            <a:spLocks noGrp="1"/>
          </p:cNvSpPr>
          <p:nvPr>
            <p:ph type="ctrTitle"/>
          </p:nvPr>
        </p:nvSpPr>
        <p:spPr>
          <a:xfrm>
            <a:off x="685800" y="2181225"/>
            <a:ext cx="7772400" cy="1628775"/>
          </a:xfrm>
          <a:prstGeom prst="rect">
            <a:avLst/>
          </a:prstGeom>
        </p:spPr>
        <p:txBody>
          <a:bodyPr anchor="ctr" anchorCtr="1">
            <a:noAutofit/>
          </a:bodyPr>
          <a:lstStyle>
            <a:lvl1pPr>
              <a:defRPr sz="3600" b="1" i="0" spc="-20" baseline="0">
                <a:solidFill>
                  <a:schemeClr val="accent6"/>
                </a:solidFill>
              </a:defRPr>
            </a:lvl1pPr>
          </a:lstStyle>
          <a:p>
            <a:endParaRPr lang="en-US" dirty="0"/>
          </a:p>
        </p:txBody>
      </p:sp>
      <p:sp>
        <p:nvSpPr>
          <p:cNvPr id="24" name="Subtitle 2"/>
          <p:cNvSpPr>
            <a:spLocks noGrp="1"/>
          </p:cNvSpPr>
          <p:nvPr>
            <p:ph type="subTitle" idx="1"/>
          </p:nvPr>
        </p:nvSpPr>
        <p:spPr>
          <a:xfrm>
            <a:off x="1714500" y="3835400"/>
            <a:ext cx="5727700" cy="1866900"/>
          </a:xfrm>
          <a:prstGeom prst="rect">
            <a:avLst/>
          </a:prstGeom>
        </p:spPr>
        <p:txBody>
          <a:bodyPr anchor="t" anchorCtr="1">
            <a:normAutofit/>
          </a:bodyPr>
          <a:lstStyle>
            <a:lvl1pPr marL="0" indent="0" algn="ctr">
              <a:buNone/>
              <a:defRPr sz="2400" b="0" i="0" kern="0" spc="0" baseline="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smtClean="0"/>
          </a:p>
        </p:txBody>
      </p:sp>
    </p:spTree>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pPr>
              <a:defRPr/>
            </a:pPr>
            <a:fld id="{DF411C54-4B4E-D144-B7D5-56BE52E2B111}"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781800" cy="868363"/>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ln/>
        </p:spPr>
        <p:txBody>
          <a:bodyPr/>
          <a:lstStyle>
            <a:lvl1pPr>
              <a:defRPr/>
            </a:lvl1pPr>
          </a:lstStyle>
          <a:p>
            <a:pPr>
              <a:defRPr/>
            </a:pPr>
            <a:fld id="{CFE8754F-C834-754C-A278-3659DB8C747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05000" y="76200"/>
            <a:ext cx="6781800" cy="868363"/>
          </a:xfrm>
          <a:prstGeom prst="rect">
            <a:avLst/>
          </a:prstGeom>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ln/>
        </p:spPr>
        <p:txBody>
          <a:bodyPr/>
          <a:lstStyle>
            <a:lvl1pPr>
              <a:defRPr/>
            </a:lvl1pPr>
          </a:lstStyle>
          <a:p>
            <a:pPr>
              <a:defRPr/>
            </a:pPr>
            <a:fld id="{67730A71-5C05-454D-B833-E0EEA766E7D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Page-2">
    <p:spTree>
      <p:nvGrpSpPr>
        <p:cNvPr id="1" name=""/>
        <p:cNvGrpSpPr/>
        <p:nvPr/>
      </p:nvGrpSpPr>
      <p:grpSpPr>
        <a:xfrm>
          <a:off x="0" y="0"/>
          <a:ext cx="0" cy="0"/>
          <a:chOff x="0" y="0"/>
          <a:chExt cx="0" cy="0"/>
        </a:xfrm>
      </p:grpSpPr>
      <p:pic>
        <p:nvPicPr>
          <p:cNvPr id="7" name="Picture 6" descr="NERSC_Hopper_Image_small.jpg"/>
          <p:cNvPicPr>
            <a:picLocks noChangeAspect="1"/>
          </p:cNvPicPr>
          <p:nvPr userDrawn="1"/>
        </p:nvPicPr>
        <p:blipFill>
          <a:blip r:embed="rId2"/>
          <a:stretch>
            <a:fillRect/>
          </a:stretch>
        </p:blipFill>
        <p:spPr>
          <a:xfrm>
            <a:off x="427094" y="333756"/>
            <a:ext cx="8335906" cy="1524494"/>
          </a:xfrm>
          <a:prstGeom prst="rect">
            <a:avLst/>
          </a:prstGeom>
        </p:spPr>
      </p:pic>
      <p:sp>
        <p:nvSpPr>
          <p:cNvPr id="9" name="Title 1"/>
          <p:cNvSpPr>
            <a:spLocks noGrp="1"/>
          </p:cNvSpPr>
          <p:nvPr>
            <p:ph type="ctrTitle"/>
          </p:nvPr>
        </p:nvSpPr>
        <p:spPr>
          <a:xfrm>
            <a:off x="685800" y="2181225"/>
            <a:ext cx="7772400" cy="1628775"/>
          </a:xfrm>
          <a:prstGeom prst="rect">
            <a:avLst/>
          </a:prstGeom>
        </p:spPr>
        <p:txBody>
          <a:bodyPr anchor="ctr" anchorCtr="1">
            <a:noAutofit/>
          </a:bodyPr>
          <a:lstStyle>
            <a:lvl1pPr>
              <a:defRPr sz="3600" b="1" i="0" spc="-20" baseline="0">
                <a:solidFill>
                  <a:schemeClr val="accent6"/>
                </a:solidFill>
              </a:defRPr>
            </a:lvl1pPr>
          </a:lstStyle>
          <a:p>
            <a:endParaRPr lang="en-US" dirty="0"/>
          </a:p>
        </p:txBody>
      </p:sp>
      <p:pic>
        <p:nvPicPr>
          <p:cNvPr id="11" name="Picture 10"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pic>
        <p:nvPicPr>
          <p:cNvPr id="12" name="Picture 11" descr="LBNL_Alt_Logo_StackRight_Final.jpg"/>
          <p:cNvPicPr>
            <a:picLocks noChangeAspect="1"/>
          </p:cNvPicPr>
          <p:nvPr userDrawn="1"/>
        </p:nvPicPr>
        <p:blipFill>
          <a:blip r:embed="rId4"/>
          <a:stretch>
            <a:fillRect/>
          </a:stretch>
        </p:blipFill>
        <p:spPr>
          <a:xfrm>
            <a:off x="7239000" y="6184901"/>
            <a:ext cx="1691686" cy="594722"/>
          </a:xfrm>
          <a:prstGeom prst="rect">
            <a:avLst/>
          </a:prstGeom>
        </p:spPr>
      </p:pic>
      <p:pic>
        <p:nvPicPr>
          <p:cNvPr id="13" name="Picture 12" descr="nersc_horizLOCKUP-tight.ai"/>
          <p:cNvPicPr>
            <a:picLocks noChangeAspect="1"/>
          </p:cNvPicPr>
          <p:nvPr userDrawn="1"/>
        </p:nvPicPr>
        <p:blipFill>
          <a:blip r:embed="rId5"/>
          <a:stretch>
            <a:fillRect/>
          </a:stretch>
        </p:blipFill>
        <p:spPr>
          <a:xfrm>
            <a:off x="3257550" y="6180150"/>
            <a:ext cx="3384550" cy="612950"/>
          </a:xfrm>
          <a:prstGeom prst="rect">
            <a:avLst/>
          </a:prstGeom>
        </p:spPr>
      </p:pic>
      <p:sp>
        <p:nvSpPr>
          <p:cNvPr id="8" name="Subtitle 2"/>
          <p:cNvSpPr>
            <a:spLocks noGrp="1"/>
          </p:cNvSpPr>
          <p:nvPr>
            <p:ph type="subTitle" idx="1"/>
          </p:nvPr>
        </p:nvSpPr>
        <p:spPr>
          <a:xfrm>
            <a:off x="1714500" y="3835400"/>
            <a:ext cx="5727700" cy="1866900"/>
          </a:xfrm>
          <a:prstGeom prst="rect">
            <a:avLst/>
          </a:prstGeom>
        </p:spPr>
        <p:txBody>
          <a:bodyPr anchor="t" anchorCtr="1">
            <a:normAutofit/>
          </a:bodyPr>
          <a:lstStyle>
            <a:lvl1pPr marL="0" indent="0" algn="ctr">
              <a:buNone/>
              <a:defRPr sz="2400" b="0" i="0" kern="0" spc="0" baseline="0">
                <a:solidFill>
                  <a:schemeClr val="accent6"/>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endParaRPr lang="en-US" dirty="0" smtClean="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tandard Content GOLD">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p:txBody>
          <a:bodyPr/>
          <a:lstStyle>
            <a:lvl1pPr>
              <a:defRPr/>
            </a:lvl1pPr>
          </a:lstStyle>
          <a:p>
            <a:pPr>
              <a:defRPr/>
            </a:pPr>
            <a:fld id="{87A5EC17-5166-B041-A83C-F216E1F49AF0}" type="slidenum">
              <a:rPr lang="en-US"/>
              <a:pPr>
                <a:defRPr/>
              </a:pPr>
              <a:t>‹#›</a:t>
            </a:fld>
            <a:endParaRPr lang="en-US"/>
          </a:p>
        </p:txBody>
      </p:sp>
      <p:pic>
        <p:nvPicPr>
          <p:cNvPr id="14" name="Picture 13"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pic>
        <p:nvPicPr>
          <p:cNvPr id="10" name="Picture 9"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9" name="TextBox 8"/>
          <p:cNvSpPr txBox="1"/>
          <p:nvPr userDrawn="1"/>
        </p:nvSpPr>
        <p:spPr>
          <a:xfrm>
            <a:off x="762000" y="723900"/>
            <a:ext cx="914400" cy="914400"/>
          </a:xfrm>
          <a:prstGeom prst="rect">
            <a:avLst/>
          </a:prstGeom>
        </p:spPr>
        <p:txBody>
          <a:bodyPr vert="horz" wrap="non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sp>
        <p:nvSpPr>
          <p:cNvPr id="16"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
        <p:nvSpPr>
          <p:cNvPr id="17" name="TextBox 16"/>
          <p:cNvSpPr txBox="1"/>
          <p:nvPr userDrawn="1"/>
        </p:nvSpPr>
        <p:spPr>
          <a:xfrm>
            <a:off x="8826500" y="558800"/>
            <a:ext cx="914400" cy="914400"/>
          </a:xfrm>
          <a:prstGeom prst="rect">
            <a:avLst/>
          </a:prstGeom>
        </p:spPr>
        <p:txBody>
          <a:bodyPr vert="horz" wrap="non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sp>
        <p:nvSpPr>
          <p:cNvPr id="11" name="Content Placeholder 14"/>
          <p:cNvSpPr>
            <a:spLocks noGrp="1"/>
          </p:cNvSpPr>
          <p:nvPr>
            <p:ph sz="quarter" idx="11"/>
          </p:nvPr>
        </p:nvSpPr>
        <p:spPr>
          <a:xfrm>
            <a:off x="457200" y="1188720"/>
            <a:ext cx="8229600" cy="4855464"/>
          </a:xfrm>
          <a:prstGeom prst="rect">
            <a:avLst/>
          </a:prstGeom>
        </p:spPr>
        <p:txBody>
          <a:bodyPr lIns="91440" tIns="91440" rIns="91440" bIns="91440"/>
          <a:lstStyle>
            <a:lvl1pPr marL="342900" marR="0" indent="457200" algn="l" defTabSz="914400" rtl="0" eaLnBrk="0" fontAlgn="base" latinLnBrk="0" hangingPunct="0">
              <a:lnSpc>
                <a:spcPct val="100000"/>
              </a:lnSpc>
              <a:spcBef>
                <a:spcPts val="500"/>
              </a:spcBef>
              <a:spcAft>
                <a:spcPct val="0"/>
              </a:spcAft>
              <a:buClrTx/>
              <a:buSzTx/>
              <a:buFontTx/>
              <a:buChar char="•"/>
              <a:tabLst/>
              <a:defRPr b="1"/>
            </a:lvl1pPr>
            <a:lvl2pPr marL="742950" marR="0" indent="457200" algn="l" defTabSz="914400" rtl="0" eaLnBrk="0" fontAlgn="base" latinLnBrk="0" hangingPunct="0">
              <a:lnSpc>
                <a:spcPct val="100000"/>
              </a:lnSpc>
              <a:spcBef>
                <a:spcPts val="500"/>
              </a:spcBef>
              <a:spcAft>
                <a:spcPct val="0"/>
              </a:spcAft>
              <a:buClrTx/>
              <a:buSzTx/>
              <a:buFontTx/>
              <a:buChar char="–"/>
              <a:tabLst/>
              <a:defRPr b="0"/>
            </a:lvl2pPr>
            <a:lvl3pPr marL="1143000" marR="0" indent="457200" algn="l" defTabSz="914400" rtl="0" eaLnBrk="0" fontAlgn="base" latinLnBrk="0" hangingPunct="0">
              <a:lnSpc>
                <a:spcPct val="100000"/>
              </a:lnSpc>
              <a:spcBef>
                <a:spcPts val="500"/>
              </a:spcBef>
              <a:spcAft>
                <a:spcPct val="0"/>
              </a:spcAft>
              <a:buClrTx/>
              <a:buSzTx/>
              <a:buFontTx/>
              <a:buChar char="•"/>
              <a:tabLst/>
              <a:defRPr b="0"/>
            </a:lvl3pPr>
            <a:lvl4pPr marL="1600200" marR="0" indent="457200" algn="l" defTabSz="914400" rtl="0" eaLnBrk="0" fontAlgn="base" latinLnBrk="0" hangingPunct="0">
              <a:lnSpc>
                <a:spcPct val="100000"/>
              </a:lnSpc>
              <a:spcBef>
                <a:spcPts val="500"/>
              </a:spcBef>
              <a:spcAft>
                <a:spcPct val="0"/>
              </a:spcAft>
              <a:buClrTx/>
              <a:buSzTx/>
              <a:buFontTx/>
              <a:buChar char="–"/>
              <a:tabLst/>
              <a:defRPr b="0"/>
            </a:lvl4pPr>
            <a:lvl5pPr marL="2057400" marR="0" indent="457200" algn="l" defTabSz="914400" rtl="0" eaLnBrk="0" fontAlgn="base" latinLnBrk="0" hangingPunct="0">
              <a:lnSpc>
                <a:spcPct val="100000"/>
              </a:lnSpc>
              <a:spcBef>
                <a:spcPts val="500"/>
              </a:spcBef>
              <a:spcAft>
                <a:spcPct val="0"/>
              </a:spcAft>
              <a:buClrTx/>
              <a:buSzTx/>
              <a:buFontTx/>
              <a:buChar char="»"/>
              <a:tabLst/>
              <a:defRPr b="0"/>
            </a:lvl5pPr>
          </a:lstStyle>
          <a:p>
            <a:pPr marL="342900" marR="0" lvl="0" indent="457200" algn="l" defTabSz="914400" rtl="0" eaLnBrk="0" fontAlgn="base" latinLnBrk="0" hangingPunct="0">
              <a:lnSpc>
                <a:spcPct val="100000"/>
              </a:lnSpc>
              <a:spcBef>
                <a:spcPts val="500"/>
              </a:spcBef>
              <a:spcAft>
                <a:spcPct val="0"/>
              </a:spcAft>
              <a:buClrTx/>
              <a:buSzTx/>
              <a:buFontTx/>
              <a:buChar char="•"/>
              <a:tabLst/>
              <a:defRPr/>
            </a:pPr>
            <a:r>
              <a:rPr kumimoji="0" lang="en-US" sz="32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Click to edit Master text styles</a:t>
            </a:r>
          </a:p>
          <a:p>
            <a:pPr marL="742950" marR="0" lvl="1" indent="457200" algn="l" defTabSz="914400" rtl="0" eaLnBrk="0" fontAlgn="base" latinLnBrk="0" hangingPunct="0">
              <a:lnSpc>
                <a:spcPct val="100000"/>
              </a:lnSpc>
              <a:spcBef>
                <a:spcPts val="500"/>
              </a:spcBef>
              <a:spcAft>
                <a:spcPct val="0"/>
              </a:spcAft>
              <a:buClrTx/>
              <a:buSzTx/>
              <a:buFontTx/>
              <a:buChar char="–"/>
              <a:tabLst/>
              <a:defRPr/>
            </a:pPr>
            <a:r>
              <a:rPr kumimoji="0" lang="en-US" sz="2800" b="0"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Second level</a:t>
            </a:r>
          </a:p>
          <a:p>
            <a:pPr marL="1143000" marR="0" lvl="2" indent="457200"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Third level</a:t>
            </a:r>
          </a:p>
          <a:p>
            <a:pPr marL="1600200" marR="0" lvl="3" indent="457200" algn="l" defTabSz="914400" rtl="0" eaLnBrk="0" fontAlgn="base" latinLnBrk="0" hangingPunct="0">
              <a:lnSpc>
                <a:spcPct val="100000"/>
              </a:lnSpc>
              <a:spcBef>
                <a:spcPts val="500"/>
              </a:spcBef>
              <a:spcAft>
                <a:spcPct val="0"/>
              </a:spcAft>
              <a:buClrTx/>
              <a:buSzTx/>
              <a:buFontTx/>
              <a:buChar char="–"/>
              <a:tabLst/>
              <a:defRPr/>
            </a:pPr>
            <a:r>
              <a:rPr kumimoji="0" lang="en-US" sz="2000" b="0"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Fourth level</a:t>
            </a:r>
          </a:p>
          <a:p>
            <a:pPr marL="2057400" marR="0" lvl="4" indent="457200" algn="l" defTabSz="914400" rtl="0" eaLnBrk="0" fontAlgn="base" latinLnBrk="0" hangingPunct="0">
              <a:lnSpc>
                <a:spcPct val="100000"/>
              </a:lnSpc>
              <a:spcBef>
                <a:spcPts val="500"/>
              </a:spcBef>
              <a:spcAft>
                <a:spcPct val="0"/>
              </a:spcAft>
              <a:buClrTx/>
              <a:buSzTx/>
              <a:buFontTx/>
              <a:buChar char="»"/>
              <a:tabLst/>
              <a:defRPr/>
            </a:pPr>
            <a:r>
              <a:rPr kumimoji="0" lang="en-US" sz="20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Fifth level</a:t>
            </a:r>
            <a:endParaRPr kumimoji="0" lang="en-US" sz="2000" b="1" i="0" u="none" strike="noStrike" kern="0" cap="none" spc="0" normalizeH="0" baseline="0" noProof="0" dirty="0">
              <a:ln>
                <a:noFill/>
              </a:ln>
              <a:solidFill>
                <a:srgbClr val="0C1527"/>
              </a:solidFill>
              <a:effectLst/>
              <a:uLnTx/>
              <a:uFillTx/>
              <a:latin typeface="+mj-lt"/>
              <a:ea typeface="ＭＳ Ｐゴシック" pitchFamily="-65" charset="-128"/>
              <a:cs typeface="Century Gothic"/>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lumn GOLD">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648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7615BAFB-6413-AA4E-9D4A-3BD19E1062BF}" type="slidenum">
              <a:rPr lang="en-US"/>
              <a:pPr>
                <a:defRPr/>
              </a:pPr>
              <a:t>‹#›</a:t>
            </a:fld>
            <a:endParaRPr lang="en-US"/>
          </a:p>
        </p:txBody>
      </p:sp>
      <p:pic>
        <p:nvPicPr>
          <p:cNvPr id="11" name="Picture 10"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pic>
        <p:nvPicPr>
          <p:cNvPr id="12" name="Picture 11"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9"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Header, footer only GOLD">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pPr>
              <a:defRPr/>
            </a:pPr>
            <a:fld id="{A9222806-2C00-644B-BCAA-E5B6EBC9D46F}" type="slidenum">
              <a:rPr lang="en-US"/>
              <a:pPr>
                <a:defRPr/>
              </a:pPr>
              <a:t>‹#›</a:t>
            </a:fld>
            <a:endParaRPr lang="en-US"/>
          </a:p>
        </p:txBody>
      </p:sp>
      <p:pic>
        <p:nvPicPr>
          <p:cNvPr id="8" name="Picture 7"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pic>
        <p:nvPicPr>
          <p:cNvPr id="9" name="Picture 8"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6"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w/Caption GO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130300"/>
            <a:ext cx="5073650" cy="4995863"/>
          </a:xfrm>
          <a:prstGeom prst="rect">
            <a:avLst/>
          </a:prstGeom>
        </p:spPr>
        <p:txBody>
          <a:bodyPr/>
          <a:lstStyle>
            <a:lvl1pPr>
              <a:buNone/>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endParaRPr lang="en-US" dirty="0"/>
          </a:p>
        </p:txBody>
      </p:sp>
      <p:sp>
        <p:nvSpPr>
          <p:cNvPr id="4" name="Text Placeholder 3"/>
          <p:cNvSpPr>
            <a:spLocks noGrp="1"/>
          </p:cNvSpPr>
          <p:nvPr>
            <p:ph type="body" sz="half" idx="2"/>
          </p:nvPr>
        </p:nvSpPr>
        <p:spPr>
          <a:xfrm>
            <a:off x="457200" y="1130300"/>
            <a:ext cx="3008313" cy="4995863"/>
          </a:xfrm>
          <a:prstGeom prst="rect">
            <a:avLst/>
          </a:prstGeo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endParaRPr lang="en-US"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AB0D3187-5A92-DD4B-8A7F-9B9A40BBCBCB}" type="slidenum">
              <a:rPr lang="en-US"/>
              <a:pPr>
                <a:defRPr/>
              </a:pPr>
              <a:t>‹#›</a:t>
            </a:fld>
            <a:endParaRPr lang="en-US"/>
          </a:p>
        </p:txBody>
      </p:sp>
      <p:pic>
        <p:nvPicPr>
          <p:cNvPr id="7" name="Picture 6" descr="DOE LOGO"/>
          <p:cNvPicPr>
            <a:picLocks noChangeAspect="1" noChangeArrowheads="1"/>
          </p:cNvPicPr>
          <p:nvPr userDrawn="1"/>
        </p:nvPicPr>
        <p:blipFill>
          <a:blip r:embed="rId2"/>
          <a:srcRect/>
          <a:stretch>
            <a:fillRect/>
          </a:stretch>
        </p:blipFill>
        <p:spPr bwMode="auto">
          <a:xfrm>
            <a:off x="254000" y="6234113"/>
            <a:ext cx="2209800" cy="623887"/>
          </a:xfrm>
          <a:prstGeom prst="rect">
            <a:avLst/>
          </a:prstGeom>
          <a:noFill/>
          <a:ln w="9525">
            <a:noFill/>
            <a:miter lim="800000"/>
            <a:headEnd/>
            <a:tailEnd/>
          </a:ln>
        </p:spPr>
      </p:pic>
      <p:pic>
        <p:nvPicPr>
          <p:cNvPr id="11" name="Picture 10"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2" name="Picture 11"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sp>
        <p:nvSpPr>
          <p:cNvPr id="9"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icture w/Caption Gold">
    <p:spTree>
      <p:nvGrpSpPr>
        <p:cNvPr id="1" name=""/>
        <p:cNvGrpSpPr/>
        <p:nvPr/>
      </p:nvGrpSpPr>
      <p:grpSpPr>
        <a:xfrm>
          <a:off x="0" y="0"/>
          <a:ext cx="0" cy="0"/>
          <a:chOff x="0" y="0"/>
          <a:chExt cx="0" cy="0"/>
        </a:xfrm>
      </p:grpSpPr>
      <p:sp>
        <p:nvSpPr>
          <p:cNvPr id="2" name="Title 1"/>
          <p:cNvSpPr>
            <a:spLocks noGrp="1"/>
          </p:cNvSpPr>
          <p:nvPr>
            <p:ph type="title"/>
          </p:nvPr>
        </p:nvSpPr>
        <p:spPr>
          <a:xfrm>
            <a:off x="482600" y="4747820"/>
            <a:ext cx="8229600" cy="457200"/>
          </a:xfrm>
          <a:prstGeom prst="rect">
            <a:avLst/>
          </a:prstGeom>
        </p:spPr>
        <p:txBody>
          <a:bodyPr anchor="b"/>
          <a:lstStyle>
            <a:lvl1pPr algn="l">
              <a:defRPr sz="2000" b="1">
                <a:solidFill>
                  <a:schemeClr val="accent6"/>
                </a:solidFill>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482600" y="1079500"/>
            <a:ext cx="8216900" cy="3670299"/>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463550" y="5224826"/>
            <a:ext cx="8216900" cy="667974"/>
          </a:xfrm>
          <a:prstGeom prst="rect">
            <a:avLst/>
          </a:prstGeom>
        </p:spPr>
        <p:txBody>
          <a:bodyPr/>
          <a:lstStyle>
            <a:lvl1pPr marL="0" indent="0">
              <a:buNone/>
              <a:defRPr sz="1400">
                <a:solidFill>
                  <a:schemeClr val="accent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B9A07CDD-3C27-A543-B986-46EDFD4B4BC2}" type="slidenum">
              <a:rPr lang="en-US" smtClean="0"/>
              <a:pPr>
                <a:defRPr/>
              </a:pPr>
              <a:t>‹#›</a:t>
            </a:fld>
            <a:endParaRPr lang="en-US" dirty="0"/>
          </a:p>
        </p:txBody>
      </p:sp>
      <p:pic>
        <p:nvPicPr>
          <p:cNvPr id="7" name="Picture 6" descr="DOE LOGO"/>
          <p:cNvPicPr>
            <a:picLocks noChangeAspect="1" noChangeArrowheads="1"/>
          </p:cNvPicPr>
          <p:nvPr userDrawn="1"/>
        </p:nvPicPr>
        <p:blipFill>
          <a:blip r:embed="rId2"/>
          <a:srcRect/>
          <a:stretch>
            <a:fillRect/>
          </a:stretch>
        </p:blipFill>
        <p:spPr bwMode="auto">
          <a:xfrm>
            <a:off x="254000" y="6234113"/>
            <a:ext cx="2209800" cy="623887"/>
          </a:xfrm>
          <a:prstGeom prst="rect">
            <a:avLst/>
          </a:prstGeom>
          <a:noFill/>
          <a:ln w="9525">
            <a:noFill/>
            <a:miter lim="800000"/>
            <a:headEnd/>
            <a:tailEnd/>
          </a:ln>
        </p:spPr>
      </p:pic>
      <p:pic>
        <p:nvPicPr>
          <p:cNvPr id="10" name="Picture 9" descr="LBNL_Alt_Logo_StackRight_Final.jpg"/>
          <p:cNvPicPr>
            <a:picLocks noChangeAspect="1"/>
          </p:cNvPicPr>
          <p:nvPr userDrawn="1"/>
        </p:nvPicPr>
        <p:blipFill>
          <a:blip r:embed="rId3"/>
          <a:stretch>
            <a:fillRect/>
          </a:stretch>
        </p:blipFill>
        <p:spPr>
          <a:xfrm>
            <a:off x="7239000" y="6184901"/>
            <a:ext cx="1691686" cy="594722"/>
          </a:xfrm>
          <a:prstGeom prst="rect">
            <a:avLst/>
          </a:prstGeom>
        </p:spPr>
      </p:pic>
      <p:pic>
        <p:nvPicPr>
          <p:cNvPr id="11" name="Picture 10" descr="DOE LOGO"/>
          <p:cNvPicPr>
            <a:picLocks noChangeAspect="1" noChangeArrowheads="1"/>
          </p:cNvPicPr>
          <p:nvPr userDrawn="1"/>
        </p:nvPicPr>
        <p:blipFill>
          <a:blip r:embed="rId2"/>
          <a:srcRect/>
          <a:stretch>
            <a:fillRect/>
          </a:stretch>
        </p:blipFill>
        <p:spPr bwMode="auto">
          <a:xfrm>
            <a:off x="254000" y="6187501"/>
            <a:ext cx="2374900" cy="670499"/>
          </a:xfrm>
          <a:prstGeom prst="rect">
            <a:avLst/>
          </a:prstGeom>
          <a:noFill/>
          <a:ln w="9525">
            <a:noFill/>
            <a:miter lim="800000"/>
            <a:headEnd/>
            <a:tailEnd/>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31" name="Rectangle 30"/>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0" name="Title 1"/>
          <p:cNvSpPr>
            <a:spLocks noGrp="1"/>
          </p:cNvSpPr>
          <p:nvPr>
            <p:ph type="ctrTitle" hasCustomPrompt="1"/>
          </p:nvPr>
        </p:nvSpPr>
        <p:spPr>
          <a:xfrm>
            <a:off x="4624388" y="4764682"/>
            <a:ext cx="4214812" cy="933450"/>
          </a:xfrm>
        </p:spPr>
        <p:txBody>
          <a:bodyPr anchor="ctr" anchorCtr="0">
            <a:normAutofit/>
          </a:bodyPr>
          <a:lstStyle>
            <a:lvl1pPr marL="0" indent="0">
              <a:defRPr sz="2800"/>
            </a:lvl1pPr>
          </a:lstStyle>
          <a:p>
            <a:r>
              <a:rPr lang="en-US" dirty="0" smtClean="0"/>
              <a:t>Click to edit Master subtitle style</a:t>
            </a:r>
            <a:endParaRPr dirty="0"/>
          </a:p>
        </p:txBody>
      </p:sp>
      <p:sp>
        <p:nvSpPr>
          <p:cNvPr id="25" name="Text Placeholder 3"/>
          <p:cNvSpPr>
            <a:spLocks noGrp="1"/>
          </p:cNvSpPr>
          <p:nvPr>
            <p:ph type="body" sz="half" idx="2" hasCustomPrompt="1"/>
          </p:nvPr>
        </p:nvSpPr>
        <p:spPr>
          <a:xfrm>
            <a:off x="674786" y="595580"/>
            <a:ext cx="3470021" cy="3468418"/>
          </a:xfrm>
        </p:spPr>
        <p:txBody>
          <a:bodyPr lIns="45720" tIns="45720" rIns="45720" anchor="ctr" anchorCtr="0">
            <a:normAutofit/>
          </a:bodyPr>
          <a:lstStyle>
            <a:lvl1pPr marL="0" indent="0" algn="l">
              <a:buNone/>
              <a:defRPr sz="3600" b="0" i="0">
                <a:solidFill>
                  <a:schemeClr val="bg1"/>
                </a:solidFill>
                <a:latin typeface="Helvetica Neue Bold Condensed"/>
                <a:cs typeface="Helvetica Neue Bold Condensed"/>
              </a:defRPr>
            </a:lvl1pPr>
            <a:lvl2pPr>
              <a:defRPr sz="1200"/>
            </a:lvl2pPr>
            <a:lvl3pPr>
              <a:defRPr sz="1000"/>
            </a:lvl3pPr>
            <a:lvl4pPr>
              <a:defRPr sz="900"/>
            </a:lvl4pPr>
            <a:lvl5pPr>
              <a:defRPr sz="900"/>
            </a:lvl5pPr>
          </a:lstStyle>
          <a:p>
            <a:pPr lvl="0" eaLnBrk="1" latinLnBrk="0" hangingPunct="1"/>
            <a:r>
              <a:rPr kumimoji="0" lang="en-US" dirty="0" smtClean="0"/>
              <a:t>Click to edit Master title styles</a:t>
            </a:r>
          </a:p>
        </p:txBody>
      </p:sp>
      <p:pic>
        <p:nvPicPr>
          <p:cNvPr id="26" name="Picture 25" descr="NERSC_logo_color_sm.png"/>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23950" y="4416552"/>
            <a:ext cx="2401904" cy="1615494"/>
          </a:xfrm>
          <a:prstGeom prst="rect">
            <a:avLst/>
          </a:prstGeom>
        </p:spPr>
      </p:pic>
      <p:sp>
        <p:nvSpPr>
          <p:cNvPr id="11" name="Footer Placeholder 2"/>
          <p:cNvSpPr>
            <a:spLocks noGrp="1"/>
          </p:cNvSpPr>
          <p:nvPr>
            <p:ph type="ftr" sz="quarter" idx="10"/>
          </p:nvPr>
        </p:nvSpPr>
        <p:spPr>
          <a:xfrm>
            <a:off x="5239927" y="6368805"/>
            <a:ext cx="2864157" cy="365125"/>
          </a:xfrm>
        </p:spPr>
        <p:txBody>
          <a:bodyPr/>
          <a:lstStyle/>
          <a:p>
            <a:endParaRPr lang="en-US"/>
          </a:p>
        </p:txBody>
      </p:sp>
      <p:sp>
        <p:nvSpPr>
          <p:cNvPr id="12" name="Slide Number Placeholder 3"/>
          <p:cNvSpPr>
            <a:spLocks noGrp="1"/>
          </p:cNvSpPr>
          <p:nvPr>
            <p:ph type="sldNum" sz="quarter" idx="11"/>
          </p:nvPr>
        </p:nvSpPr>
        <p:spPr>
          <a:xfrm>
            <a:off x="4116656" y="6368805"/>
            <a:ext cx="925708" cy="365125"/>
          </a:xfrm>
        </p:spPr>
        <p:txBody>
          <a:bodyPr/>
          <a:lstStyle/>
          <a:p>
            <a:fld id="{0FB56013-B943-42BA-886F-6F9D4EB85E9D}" type="slidenum">
              <a:rPr lang="en-US" smtClean="0"/>
              <a:t>‹#›</a:t>
            </a:fld>
            <a:endParaRPr lang="en-US"/>
          </a:p>
        </p:txBody>
      </p:sp>
      <p:sp>
        <p:nvSpPr>
          <p:cNvPr id="13" name="Date Placeholder 3"/>
          <p:cNvSpPr>
            <a:spLocks noGrp="1"/>
          </p:cNvSpPr>
          <p:nvPr>
            <p:ph type="dt" sz="half" idx="16"/>
          </p:nvPr>
        </p:nvSpPr>
        <p:spPr>
          <a:xfrm>
            <a:off x="4624388" y="5781988"/>
            <a:ext cx="2133600" cy="365125"/>
          </a:xfrm>
          <a:prstGeom prst="rect">
            <a:avLst/>
          </a:prstGeom>
        </p:spPr>
        <p:txBody>
          <a:bodyPr vert="horz" lIns="91440" tIns="45720" rIns="91440" bIns="45720" rtlCol="0" anchor="ctr" anchorCtr="0"/>
          <a:lstStyle>
            <a:lvl1pPr algn="l">
              <a:defRPr sz="1400" b="1" i="0">
                <a:solidFill>
                  <a:schemeClr val="accent5"/>
                </a:solidFill>
              </a:defRPr>
            </a:lvl1pPr>
          </a:lstStyle>
          <a:p>
            <a:fld id="{6BFECD78-3C8E-49F2-8FAB-59489D168ABB}" type="datetimeFigureOut">
              <a:rPr lang="en-US" smtClean="0"/>
              <a:t>6/13/18</a:t>
            </a:fld>
            <a:endParaRPr lang="en-US"/>
          </a:p>
        </p:txBody>
      </p:sp>
      <p:pic>
        <p:nvPicPr>
          <p:cNvPr id="14" name="Picture Placeholder 17"/>
          <p:cNvPicPr>
            <a:picLocks/>
          </p:cNvPicPr>
          <p:nvPr/>
        </p:nvPicPr>
        <p:blipFill>
          <a:blip r:embed="rId3" cstate="print">
            <a:extLst>
              <a:ext uri="{28A0092B-C50C-407E-A947-70E740481C1C}">
                <a14:useLocalDpi xmlns:a14="http://schemas.microsoft.com/office/drawing/2010/main"/>
              </a:ext>
            </a:extLst>
          </a:blip>
          <a:srcRect l="-467" r="-467"/>
          <a:stretch>
            <a:fillRect/>
          </a:stretch>
        </p:blipFill>
        <p:spPr>
          <a:xfrm>
            <a:off x="4624388" y="231648"/>
            <a:ext cx="2057400" cy="2057400"/>
          </a:xfrm>
          <a:prstGeom prst="rect">
            <a:avLst/>
          </a:prstGeom>
        </p:spPr>
      </p:pic>
      <p:pic>
        <p:nvPicPr>
          <p:cNvPr id="15" name="Picture Placeholder 19"/>
          <p:cNvPicPr>
            <a:picLocks/>
          </p:cNvPicPr>
          <p:nvPr/>
        </p:nvPicPr>
        <p:blipFill>
          <a:blip r:embed="rId4" cstate="print">
            <a:extLst>
              <a:ext uri="{28A0092B-C50C-407E-A947-70E740481C1C}">
                <a14:useLocalDpi xmlns:a14="http://schemas.microsoft.com/office/drawing/2010/main"/>
              </a:ext>
            </a:extLst>
          </a:blip>
          <a:srcRect l="-895" r="-895"/>
          <a:stretch>
            <a:fillRect/>
          </a:stretch>
        </p:blipFill>
        <p:spPr>
          <a:xfrm>
            <a:off x="4636639" y="2383083"/>
            <a:ext cx="960120" cy="960120"/>
          </a:xfrm>
          <a:prstGeom prst="rect">
            <a:avLst/>
          </a:prstGeom>
        </p:spPr>
      </p:pic>
      <p:pic>
        <p:nvPicPr>
          <p:cNvPr id="16" name="Picture Placeholder 18"/>
          <p:cNvPicPr>
            <a:picLocks/>
          </p:cNvPicPr>
          <p:nvPr/>
        </p:nvPicPr>
        <p:blipFill>
          <a:blip r:embed="rId5" cstate="print">
            <a:extLst>
              <a:ext uri="{28A0092B-C50C-407E-A947-70E740481C1C}">
                <a14:useLocalDpi xmlns:a14="http://schemas.microsoft.com/office/drawing/2010/main"/>
              </a:ext>
            </a:extLst>
          </a:blip>
          <a:srcRect l="-467" r="-467"/>
          <a:stretch>
            <a:fillRect/>
          </a:stretch>
        </p:blipFill>
        <p:spPr>
          <a:xfrm>
            <a:off x="6767402" y="231648"/>
            <a:ext cx="2057400" cy="2057400"/>
          </a:xfrm>
          <a:prstGeom prst="rect">
            <a:avLst/>
          </a:prstGeom>
        </p:spPr>
      </p:pic>
      <p:pic>
        <p:nvPicPr>
          <p:cNvPr id="18" name="Picture 17"/>
          <p:cNvPicPr>
            <a:picLocks noChangeAspect="1"/>
          </p:cNvPicPr>
          <p:nvPr/>
        </p:nvPicPr>
        <p:blipFill>
          <a:blip r:embed="rId6"/>
          <a:stretch>
            <a:fillRect/>
          </a:stretch>
        </p:blipFill>
        <p:spPr>
          <a:xfrm>
            <a:off x="5720221" y="3454985"/>
            <a:ext cx="961567" cy="961568"/>
          </a:xfrm>
          <a:prstGeom prst="rect">
            <a:avLst/>
          </a:prstGeom>
        </p:spPr>
      </p:pic>
      <p:pic>
        <p:nvPicPr>
          <p:cNvPr id="21" name="Picture 20"/>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5720221" y="2383083"/>
            <a:ext cx="955924" cy="955925"/>
          </a:xfrm>
          <a:prstGeom prst="rect">
            <a:avLst/>
          </a:prstGeom>
        </p:spPr>
      </p:pic>
      <p:pic>
        <p:nvPicPr>
          <p:cNvPr id="22" name="Picture 21"/>
          <p:cNvPicPr>
            <a:picLocks noChangeAspect="1"/>
          </p:cNvPicPr>
          <p:nvPr/>
        </p:nvPicPr>
        <p:blipFill>
          <a:blip r:embed="rId8"/>
          <a:stretch>
            <a:fillRect/>
          </a:stretch>
        </p:blipFill>
        <p:spPr>
          <a:xfrm>
            <a:off x="4635192" y="3454985"/>
            <a:ext cx="961567" cy="961568"/>
          </a:xfrm>
          <a:prstGeom prst="rect">
            <a:avLst/>
          </a:prstGeom>
        </p:spPr>
      </p:pic>
      <p:pic>
        <p:nvPicPr>
          <p:cNvPr id="2" name="Picture 1" descr="m152_Ott_s271115_snap.png"/>
          <p:cNvPicPr>
            <a:picLocks/>
          </p:cNvPicPr>
          <p:nvPr/>
        </p:nvPicPr>
        <p:blipFill>
          <a:blip r:embed="rId9" cstate="print">
            <a:extLst>
              <a:ext uri="{28A0092B-C50C-407E-A947-70E740481C1C}">
                <a14:useLocalDpi xmlns:a14="http://schemas.microsoft.com/office/drawing/2010/main"/>
              </a:ext>
            </a:extLst>
          </a:blip>
          <a:stretch>
            <a:fillRect/>
          </a:stretch>
        </p:blipFill>
        <p:spPr>
          <a:xfrm>
            <a:off x="6767402" y="2377440"/>
            <a:ext cx="2057400" cy="2039112"/>
          </a:xfrm>
          <a:prstGeom prst="rect">
            <a:avLst/>
          </a:prstGeom>
        </p:spPr>
      </p:pic>
    </p:spTree>
    <p:extLst>
      <p:ext uri="{BB962C8B-B14F-4D97-AF65-F5344CB8AC3E}">
        <p14:creationId xmlns:p14="http://schemas.microsoft.com/office/powerpoint/2010/main" val="3632203965"/>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Subtitle Slide">
    <p:spTree>
      <p:nvGrpSpPr>
        <p:cNvPr id="1" name=""/>
        <p:cNvGrpSpPr/>
        <p:nvPr/>
      </p:nvGrpSpPr>
      <p:grpSpPr>
        <a:xfrm>
          <a:off x="0" y="0"/>
          <a:ext cx="0" cy="0"/>
          <a:chOff x="0" y="0"/>
          <a:chExt cx="0" cy="0"/>
        </a:xfrm>
      </p:grpSpPr>
      <p:sp>
        <p:nvSpPr>
          <p:cNvPr id="31" name="Rectangle 30"/>
          <p:cNvSpPr/>
          <p:nvPr/>
        </p:nvSpPr>
        <p:spPr>
          <a:xfrm>
            <a:off x="274564" y="1413567"/>
            <a:ext cx="6404872" cy="20391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Title 1"/>
          <p:cNvSpPr>
            <a:spLocks noGrp="1"/>
          </p:cNvSpPr>
          <p:nvPr>
            <p:ph type="ctrTitle"/>
          </p:nvPr>
        </p:nvSpPr>
        <p:spPr>
          <a:xfrm>
            <a:off x="656897" y="1499558"/>
            <a:ext cx="5937121" cy="1859978"/>
          </a:xfrm>
        </p:spPr>
        <p:txBody>
          <a:bodyPr anchor="ctr" anchorCtr="0">
            <a:normAutofit/>
          </a:bodyPr>
          <a:lstStyle>
            <a:lvl1pPr algn="l">
              <a:defRPr sz="3600">
                <a:solidFill>
                  <a:schemeClr val="bg1"/>
                </a:solidFill>
              </a:defRPr>
            </a:lvl1pPr>
          </a:lstStyle>
          <a:p>
            <a:r>
              <a:rPr lang="en-US" smtClean="0"/>
              <a:t>Click to edit Master title style</a:t>
            </a:r>
            <a:endParaRPr lang="en-US" dirty="0"/>
          </a:p>
        </p:txBody>
      </p:sp>
      <p:pic>
        <p:nvPicPr>
          <p:cNvPr id="7" name="Picture 10" descr="DOE LOGO"/>
          <p:cNvPicPr>
            <a:picLocks noChangeAspect="1" noChangeArrowheads="1"/>
          </p:cNvPicPr>
          <p:nvPr/>
        </p:nvPicPr>
        <p:blipFill>
          <a:blip r:embed="rId2" cstate="print">
            <a:extLst>
              <a:ext uri="{28A0092B-C50C-407E-A947-70E740481C1C}">
                <a14:useLocalDpi xmlns:a14="http://schemas.microsoft.com/office/drawing/2010/main"/>
              </a:ext>
            </a:extLst>
          </a:blip>
          <a:srcRect b="19329"/>
          <a:stretch>
            <a:fillRect/>
          </a:stretch>
        </p:blipFill>
        <p:spPr bwMode="auto">
          <a:xfrm>
            <a:off x="247292" y="6277668"/>
            <a:ext cx="2209800" cy="503297"/>
          </a:xfrm>
          <a:prstGeom prst="rect">
            <a:avLst/>
          </a:prstGeom>
          <a:noFill/>
          <a:ln w="9525">
            <a:noFill/>
            <a:miter lim="800000"/>
            <a:headEnd/>
            <a:tailEnd/>
          </a:ln>
        </p:spPr>
      </p:pic>
      <p:sp>
        <p:nvSpPr>
          <p:cNvPr id="8"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endParaRPr lang="en-US"/>
          </a:p>
        </p:txBody>
      </p:sp>
      <p:sp>
        <p:nvSpPr>
          <p:cNvPr id="9"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fld id="{0FB56013-B943-42BA-886F-6F9D4EB85E9D}" type="slidenum">
              <a:rPr lang="en-US" smtClean="0"/>
              <a:t>‹#›</a:t>
            </a:fld>
            <a:endParaRPr lang="en-US"/>
          </a:p>
        </p:txBody>
      </p:sp>
      <p:sp>
        <p:nvSpPr>
          <p:cNvPr id="16" name="Subtitle 2"/>
          <p:cNvSpPr txBox="1">
            <a:spLocks/>
          </p:cNvSpPr>
          <p:nvPr/>
        </p:nvSpPr>
        <p:spPr>
          <a:xfrm>
            <a:off x="1983841" y="3810610"/>
            <a:ext cx="4214812" cy="467837"/>
          </a:xfrm>
          <a:prstGeom prst="rect">
            <a:avLst/>
          </a:prstGeom>
        </p:spPr>
        <p:txBody>
          <a:bodyPr vert="horz" lIns="91440" tIns="45720" rIns="91440" bIns="45720" rtlCol="0">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l" defTabSz="457200" rtl="0" eaLnBrk="1" fontAlgn="auto" latinLnBrk="0" hangingPunct="1">
              <a:lnSpc>
                <a:spcPct val="100000"/>
              </a:lnSpc>
              <a:spcBef>
                <a:spcPts val="300"/>
              </a:spcBef>
              <a:spcAft>
                <a:spcPts val="0"/>
              </a:spcAft>
              <a:buClrTx/>
              <a:buSzTx/>
              <a:buFont typeface="Arial"/>
              <a:buNone/>
              <a:tabLst/>
              <a:defRPr/>
            </a:pPr>
            <a:endParaRPr kumimoji="0" lang="en-US" sz="1400" b="1" i="0" u="none" strike="noStrike" kern="1200" cap="none" spc="0" normalizeH="0" baseline="0" noProof="0" dirty="0">
              <a:ln>
                <a:noFill/>
              </a:ln>
              <a:solidFill>
                <a:schemeClr val="tx1">
                  <a:tint val="75000"/>
                </a:schemeClr>
              </a:solidFill>
              <a:effectLst/>
              <a:uLnTx/>
              <a:uFillTx/>
              <a:latin typeface="+mn-lt"/>
              <a:ea typeface="+mn-ea"/>
              <a:cs typeface="+mn-cs"/>
            </a:endParaRPr>
          </a:p>
        </p:txBody>
      </p:sp>
      <p:sp>
        <p:nvSpPr>
          <p:cNvPr id="17" name="Title 1"/>
          <p:cNvSpPr txBox="1">
            <a:spLocks/>
          </p:cNvSpPr>
          <p:nvPr/>
        </p:nvSpPr>
        <p:spPr>
          <a:xfrm>
            <a:off x="1983840" y="2382290"/>
            <a:ext cx="6586999" cy="933450"/>
          </a:xfrm>
          <a:prstGeom prst="rect">
            <a:avLst/>
          </a:prstGeom>
        </p:spPr>
        <p:txBody>
          <a:bodyPr vert="horz" lIns="91440" tIns="0" rIns="91440" bIns="0" rtlCol="0" anchor="ctr" anchorCtr="0">
            <a:normAutofit/>
          </a:bodyPr>
          <a:lstStyle>
            <a:lvl1pPr marL="0" indent="0">
              <a:defRPr sz="2800"/>
            </a:lvl1pPr>
          </a:lstStyle>
          <a:p>
            <a:pPr marL="0" marR="0" lvl="0" indent="0" algn="l" defTabSz="4572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dirty="0">
              <a:ln>
                <a:noFill/>
              </a:ln>
              <a:solidFill>
                <a:schemeClr val="tx2"/>
              </a:solidFill>
              <a:effectLst/>
              <a:uLnTx/>
              <a:uFillTx/>
              <a:latin typeface="Helvetica Neue Bold Condensed"/>
              <a:ea typeface="+mj-ea"/>
              <a:cs typeface="Helvetica Neue Bold Condensed"/>
            </a:endParaRPr>
          </a:p>
        </p:txBody>
      </p:sp>
      <p:pic>
        <p:nvPicPr>
          <p:cNvPr id="13" name="Picture Placeholder 19"/>
          <p:cNvPicPr>
            <a:picLocks/>
          </p:cNvPicPr>
          <p:nvPr/>
        </p:nvPicPr>
        <p:blipFill>
          <a:blip r:embed="rId3" cstate="print">
            <a:extLst>
              <a:ext uri="{28A0092B-C50C-407E-A947-70E740481C1C}">
                <a14:useLocalDpi xmlns:a14="http://schemas.microsoft.com/office/drawing/2010/main"/>
              </a:ext>
            </a:extLst>
          </a:blip>
          <a:srcRect l="-895" r="-895"/>
          <a:stretch>
            <a:fillRect/>
          </a:stretch>
        </p:blipFill>
        <p:spPr>
          <a:xfrm>
            <a:off x="3534123" y="3555702"/>
            <a:ext cx="1004970" cy="955925"/>
          </a:xfrm>
          <a:prstGeom prst="rect">
            <a:avLst/>
          </a:prstGeom>
        </p:spPr>
      </p:pic>
      <p:pic>
        <p:nvPicPr>
          <p:cNvPr id="18" name="Picture 17"/>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84814" y="3555702"/>
            <a:ext cx="955924" cy="955925"/>
          </a:xfrm>
          <a:prstGeom prst="rect">
            <a:avLst/>
          </a:prstGeom>
        </p:spPr>
      </p:pic>
      <p:pic>
        <p:nvPicPr>
          <p:cNvPr id="19" name="Picture 18"/>
          <p:cNvPicPr>
            <a:picLocks noChangeAspect="1"/>
          </p:cNvPicPr>
          <p:nvPr/>
        </p:nvPicPr>
        <p:blipFill>
          <a:blip r:embed="rId5"/>
          <a:stretch>
            <a:fillRect/>
          </a:stretch>
        </p:blipFill>
        <p:spPr>
          <a:xfrm>
            <a:off x="5717869" y="3550059"/>
            <a:ext cx="961567" cy="961568"/>
          </a:xfrm>
          <a:prstGeom prst="rect">
            <a:avLst/>
          </a:prstGeom>
        </p:spPr>
      </p:pic>
      <p:pic>
        <p:nvPicPr>
          <p:cNvPr id="21" name="Picture Placeholder 17"/>
          <p:cNvPicPr>
            <a:picLocks/>
          </p:cNvPicPr>
          <p:nvPr/>
        </p:nvPicPr>
        <p:blipFill>
          <a:blip r:embed="rId6" cstate="print">
            <a:extLst>
              <a:ext uri="{28A0092B-C50C-407E-A947-70E740481C1C}">
                <a14:useLocalDpi xmlns:a14="http://schemas.microsoft.com/office/drawing/2010/main"/>
              </a:ext>
            </a:extLst>
          </a:blip>
          <a:srcRect l="-467" r="-467"/>
          <a:stretch>
            <a:fillRect/>
          </a:stretch>
        </p:blipFill>
        <p:spPr>
          <a:xfrm>
            <a:off x="6783338" y="1413567"/>
            <a:ext cx="2057400" cy="2039112"/>
          </a:xfrm>
          <a:prstGeom prst="rect">
            <a:avLst/>
          </a:prstGeom>
        </p:spPr>
      </p:pic>
      <p:pic>
        <p:nvPicPr>
          <p:cNvPr id="22" name="Picture Placeholder 18"/>
          <p:cNvPicPr>
            <a:picLocks/>
          </p:cNvPicPr>
          <p:nvPr/>
        </p:nvPicPr>
        <p:blipFill>
          <a:blip r:embed="rId7" cstate="print">
            <a:extLst>
              <a:ext uri="{28A0092B-C50C-407E-A947-70E740481C1C}">
                <a14:useLocalDpi xmlns:a14="http://schemas.microsoft.com/office/drawing/2010/main"/>
              </a:ext>
            </a:extLst>
          </a:blip>
          <a:srcRect l="-467" r="-467"/>
          <a:stretch>
            <a:fillRect/>
          </a:stretch>
        </p:blipFill>
        <p:spPr>
          <a:xfrm>
            <a:off x="4643122" y="3550059"/>
            <a:ext cx="970192" cy="961568"/>
          </a:xfrm>
          <a:prstGeom prst="rect">
            <a:avLst/>
          </a:prstGeom>
        </p:spPr>
      </p:pic>
      <p:pic>
        <p:nvPicPr>
          <p:cNvPr id="23" name="Picture 22" descr="NERSC_logo_color_sm.png"/>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89674" y="3254428"/>
            <a:ext cx="2401904" cy="1615494"/>
          </a:xfrm>
          <a:prstGeom prst="rect">
            <a:avLst/>
          </a:prstGeom>
        </p:spPr>
      </p:pic>
      <p:pic>
        <p:nvPicPr>
          <p:cNvPr id="20" name="Picture 19" descr="m152_Ott_s271115_snap.png"/>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6793678" y="3550059"/>
            <a:ext cx="960120" cy="961568"/>
          </a:xfrm>
          <a:prstGeom prst="rect">
            <a:avLst/>
          </a:prstGeom>
        </p:spPr>
      </p:pic>
    </p:spTree>
    <p:extLst>
      <p:ext uri="{BB962C8B-B14F-4D97-AF65-F5344CB8AC3E}">
        <p14:creationId xmlns:p14="http://schemas.microsoft.com/office/powerpoint/2010/main" val="2013784127"/>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pic>
        <p:nvPicPr>
          <p:cNvPr id="6"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7" name="Straight Connector 6"/>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pic>
        <p:nvPicPr>
          <p:cNvPr id="14" name="Picture 10" descr="DOE LOGO"/>
          <p:cNvPicPr>
            <a:picLocks noChangeAspect="1" noChangeArrowheads="1"/>
          </p:cNvPicPr>
          <p:nvPr/>
        </p:nvPicPr>
        <p:blipFill>
          <a:blip r:embed="rId3" cstate="print">
            <a:extLst>
              <a:ext uri="{28A0092B-C50C-407E-A947-70E740481C1C}">
                <a14:useLocalDpi xmlns:a14="http://schemas.microsoft.com/office/drawing/2010/main"/>
              </a:ext>
            </a:extLst>
          </a:blip>
          <a:srcRect b="19329"/>
          <a:stretch>
            <a:fillRect/>
          </a:stretch>
        </p:blipFill>
        <p:spPr bwMode="auto">
          <a:xfrm>
            <a:off x="247292" y="6277668"/>
            <a:ext cx="2209800" cy="503297"/>
          </a:xfrm>
          <a:prstGeom prst="rect">
            <a:avLst/>
          </a:prstGeom>
          <a:noFill/>
          <a:ln w="9525">
            <a:noFill/>
            <a:miter lim="800000"/>
            <a:headEnd/>
            <a:tailEnd/>
          </a:ln>
        </p:spPr>
      </p:pic>
      <p:sp>
        <p:nvSpPr>
          <p:cNvPr id="15"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r>
              <a:rPr lang="en-US" smtClean="0"/>
              <a:t>Footer Information</a:t>
            </a:r>
            <a:endParaRPr lang="en-US" dirty="0"/>
          </a:p>
        </p:txBody>
      </p:sp>
      <p:sp>
        <p:nvSpPr>
          <p:cNvPr id="16"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pPr>
              <a:defRPr/>
            </a:pPr>
            <a:fld id="{001E815D-975C-0B45-BD41-0E6E83CC7F22}" type="slidenum">
              <a:rPr lang="en-US" smtClean="0"/>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260480"/>
            <a:ext cx="4038600" cy="48656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260480"/>
            <a:ext cx="4038600" cy="486568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0"/>
          </p:nvPr>
        </p:nvSpPr>
        <p:spPr>
          <a:xfrm>
            <a:off x="4116656" y="6368805"/>
            <a:ext cx="925708" cy="365125"/>
          </a:xfrm>
          <a:prstGeom prst="rect">
            <a:avLst/>
          </a:prstGeom>
        </p:spPr>
        <p:txBody>
          <a:bodyPr/>
          <a:lstStyle/>
          <a:p>
            <a:pPr>
              <a:defRPr/>
            </a:pPr>
            <a:fld id="{CFE8754F-C834-754C-A278-3659DB8C7478}" type="slidenum">
              <a:rPr lang="en-US" smtClean="0"/>
              <a:pPr>
                <a:defRPr/>
              </a:pPr>
              <a:t>‹#›</a:t>
            </a:fld>
            <a:endParaRPr lang="en-US"/>
          </a:p>
        </p:txBody>
      </p:sp>
      <p:sp>
        <p:nvSpPr>
          <p:cNvPr id="10" name="Footer Placeholder 9"/>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8" name="Straight Connector 7"/>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25080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90565"/>
            <a:ext cx="4040188" cy="423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25080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1890565"/>
            <a:ext cx="4041775" cy="423559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Slide Number Placeholder 10"/>
          <p:cNvSpPr>
            <a:spLocks noGrp="1"/>
          </p:cNvSpPr>
          <p:nvPr>
            <p:ph type="sldNum" sz="quarter" idx="10"/>
          </p:nvPr>
        </p:nvSpPr>
        <p:spPr>
          <a:xfrm>
            <a:off x="4116656" y="6368805"/>
            <a:ext cx="925708" cy="365125"/>
          </a:xfrm>
          <a:prstGeom prst="rect">
            <a:avLst/>
          </a:prstGeom>
        </p:spPr>
        <p:txBody>
          <a:bodyPr/>
          <a:lstStyle/>
          <a:p>
            <a:pPr>
              <a:defRPr/>
            </a:pPr>
            <a:fld id="{DF411C54-4B4E-D144-B7D5-56BE52E2B111}" type="slidenum">
              <a:rPr lang="en-US" smtClean="0"/>
              <a:pPr>
                <a:defRPr/>
              </a:pPr>
              <a:t>‹#›</a:t>
            </a:fld>
            <a:endParaRPr lang="en-US"/>
          </a:p>
        </p:txBody>
      </p:sp>
      <p:sp>
        <p:nvSpPr>
          <p:cNvPr id="12" name="Footer Placeholder 11"/>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9"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10" name="Straight Connector 9"/>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descr="NERSCvertLOCKUP.ai"/>
          <p:cNvPicPr>
            <a:picLocks noChangeAspect="1"/>
          </p:cNvPicPr>
          <p:nvPr userDrawn="1"/>
        </p:nvPicPr>
        <p:blipFill>
          <a:blip r:embed="rId2"/>
          <a:stretch>
            <a:fillRect/>
          </a:stretch>
        </p:blipFill>
        <p:spPr>
          <a:xfrm>
            <a:off x="457200" y="-673100"/>
            <a:ext cx="8305800" cy="8305800"/>
          </a:xfrm>
          <a:prstGeom prst="rect">
            <a:avLst/>
          </a:prstGeom>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7" name="Slide Number Placeholder 6"/>
          <p:cNvSpPr>
            <a:spLocks noGrp="1"/>
          </p:cNvSpPr>
          <p:nvPr>
            <p:ph type="sldNum" sz="quarter" idx="10"/>
          </p:nvPr>
        </p:nvSpPr>
        <p:spPr>
          <a:xfrm>
            <a:off x="4116656" y="6368805"/>
            <a:ext cx="925708" cy="365125"/>
          </a:xfrm>
          <a:prstGeom prst="rect">
            <a:avLst/>
          </a:prstGeom>
        </p:spPr>
        <p:txBody>
          <a:bodyPr/>
          <a:lstStyle/>
          <a:p>
            <a:pPr>
              <a:defRPr/>
            </a:pPr>
            <a:fld id="{67730A71-5C05-454D-B833-E0EEA766E7DC}" type="slidenum">
              <a:rPr lang="en-US" smtClean="0"/>
              <a:pPr>
                <a:defRPr/>
              </a:pPr>
              <a:t>‹#›</a:t>
            </a:fld>
            <a:endParaRPr lang="en-US"/>
          </a:p>
        </p:txBody>
      </p:sp>
      <p:sp>
        <p:nvSpPr>
          <p:cNvPr id="8" name="Footer Placeholder 7"/>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5"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6" name="Straight Connector 5"/>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a:xfrm>
            <a:off x="4116656" y="6368805"/>
            <a:ext cx="925708" cy="365125"/>
          </a:xfrm>
          <a:prstGeom prst="rect">
            <a:avLst/>
          </a:prstGeom>
        </p:spPr>
        <p:txBody>
          <a:bodyPr/>
          <a:lstStyle/>
          <a:p>
            <a:pPr>
              <a:defRPr/>
            </a:pPr>
            <a:fld id="{08615582-267A-AC4E-A9D2-6E6142F5E649}" type="slidenum">
              <a:rPr lang="en-US" smtClean="0"/>
              <a:pPr>
                <a:defRPr/>
              </a:pPr>
              <a:t>‹#›</a:t>
            </a:fld>
            <a:endParaRPr lang="en-US" dirty="0"/>
          </a:p>
        </p:txBody>
      </p:sp>
      <p:sp>
        <p:nvSpPr>
          <p:cNvPr id="7" name="Footer Placeholder 6"/>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4"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5" name="Straight Connector 4"/>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91171"/>
            <a:ext cx="3008313" cy="1030519"/>
          </a:xfrm>
        </p:spPr>
        <p:txBody>
          <a:bodyPr anchor="ctr" anchorCtr="0"/>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1191171"/>
            <a:ext cx="5111750" cy="4934991"/>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328798"/>
            <a:ext cx="3008313" cy="379736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Slide Number Placeholder 8"/>
          <p:cNvSpPr>
            <a:spLocks noGrp="1"/>
          </p:cNvSpPr>
          <p:nvPr>
            <p:ph type="sldNum" sz="quarter" idx="10"/>
          </p:nvPr>
        </p:nvSpPr>
        <p:spPr>
          <a:xfrm>
            <a:off x="4116656" y="6368805"/>
            <a:ext cx="925708" cy="365125"/>
          </a:xfrm>
          <a:prstGeom prst="rect">
            <a:avLst/>
          </a:prstGeom>
        </p:spPr>
        <p:txBody>
          <a:bodyPr/>
          <a:lstStyle/>
          <a:p>
            <a:pPr>
              <a:defRPr/>
            </a:pPr>
            <a:fld id="{08615582-267A-AC4E-A9D2-6E6142F5E649}" type="slidenum">
              <a:rPr lang="en-US" smtClean="0"/>
              <a:pPr>
                <a:defRPr/>
              </a:pPr>
              <a:t>‹#›</a:t>
            </a:fld>
            <a:endParaRPr lang="en-US" dirty="0"/>
          </a:p>
        </p:txBody>
      </p:sp>
      <p:sp>
        <p:nvSpPr>
          <p:cNvPr id="10" name="Footer Placeholder 9"/>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spTree>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1232047"/>
            <a:ext cx="5486400" cy="349552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0" name="Slide Number Placeholder 9"/>
          <p:cNvSpPr>
            <a:spLocks noGrp="1"/>
          </p:cNvSpPr>
          <p:nvPr>
            <p:ph type="sldNum" sz="quarter" idx="10"/>
          </p:nvPr>
        </p:nvSpPr>
        <p:spPr>
          <a:xfrm>
            <a:off x="4116656" y="6368805"/>
            <a:ext cx="925708" cy="365125"/>
          </a:xfrm>
          <a:prstGeom prst="rect">
            <a:avLst/>
          </a:prstGeom>
        </p:spPr>
        <p:txBody>
          <a:bodyPr/>
          <a:lstStyle/>
          <a:p>
            <a:pPr>
              <a:defRPr/>
            </a:pPr>
            <a:fld id="{08615582-267A-AC4E-A9D2-6E6142F5E649}" type="slidenum">
              <a:rPr lang="en-US" smtClean="0"/>
              <a:pPr>
                <a:defRPr/>
              </a:pPr>
              <a:t>‹#›</a:t>
            </a:fld>
            <a:endParaRPr lang="en-US" dirty="0"/>
          </a:p>
        </p:txBody>
      </p:sp>
      <p:sp>
        <p:nvSpPr>
          <p:cNvPr id="11" name="Footer Placeholder 10"/>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7"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Slide Number Placeholder 7"/>
          <p:cNvSpPr>
            <a:spLocks noGrp="1"/>
          </p:cNvSpPr>
          <p:nvPr>
            <p:ph type="sldNum" sz="quarter" idx="10"/>
          </p:nvPr>
        </p:nvSpPr>
        <p:spPr>
          <a:xfrm>
            <a:off x="4116656" y="6368805"/>
            <a:ext cx="925708" cy="365125"/>
          </a:xfrm>
          <a:prstGeom prst="rect">
            <a:avLst/>
          </a:prstGeom>
        </p:spPr>
        <p:txBody>
          <a:bodyPr/>
          <a:lstStyle/>
          <a:p>
            <a:pPr>
              <a:defRPr/>
            </a:pPr>
            <a:fld id="{08615582-267A-AC4E-A9D2-6E6142F5E649}" type="slidenum">
              <a:rPr lang="en-US" smtClean="0"/>
              <a:pPr>
                <a:defRPr/>
              </a:pPr>
              <a:t>‹#›</a:t>
            </a:fld>
            <a:endParaRPr lang="en-US" dirty="0"/>
          </a:p>
        </p:txBody>
      </p:sp>
      <p:sp>
        <p:nvSpPr>
          <p:cNvPr id="9" name="Footer Placeholder 8"/>
          <p:cNvSpPr>
            <a:spLocks noGrp="1"/>
          </p:cNvSpPr>
          <p:nvPr>
            <p:ph type="ftr" sz="quarter" idx="11"/>
          </p:nvPr>
        </p:nvSpPr>
        <p:spPr>
          <a:xfrm>
            <a:off x="5239927" y="6368805"/>
            <a:ext cx="2864157" cy="365125"/>
          </a:xfrm>
          <a:prstGeom prst="rect">
            <a:avLst/>
          </a:prstGeom>
        </p:spPr>
        <p:txBody>
          <a:bodyPr/>
          <a:lstStyle/>
          <a:p>
            <a:r>
              <a:rPr lang="en-US" smtClean="0"/>
              <a:t>Footer Information</a:t>
            </a:r>
            <a:endParaRPr lang="en-US" dirty="0"/>
          </a:p>
        </p:txBody>
      </p:sp>
      <p:pic>
        <p:nvPicPr>
          <p:cNvPr id="6" name="Picture 1" descr="NERSC-logo-color-transparent-edges.gif"/>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7258753" y="357657"/>
            <a:ext cx="1558661" cy="591689"/>
          </a:xfrm>
          <a:prstGeom prst="rect">
            <a:avLst/>
          </a:prstGeom>
          <a:noFill/>
          <a:ln w="9525">
            <a:noFill/>
            <a:miter lim="800000"/>
            <a:headEnd/>
            <a:tailEnd/>
          </a:ln>
        </p:spPr>
      </p:pic>
      <p:cxnSp>
        <p:nvCxnSpPr>
          <p:cNvPr id="7" name="Straight Connector 6"/>
          <p:cNvCxnSpPr/>
          <p:nvPr/>
        </p:nvCxnSpPr>
        <p:spPr>
          <a:xfrm flipV="1">
            <a:off x="360342" y="1033027"/>
            <a:ext cx="8457072" cy="18814"/>
          </a:xfrm>
          <a:prstGeom prst="line">
            <a:avLst/>
          </a:prstGeom>
          <a:ln w="38100">
            <a:solidFill>
              <a:schemeClr val="tx2">
                <a:lumMod val="60000"/>
                <a:lumOff val="40000"/>
              </a:schemeClr>
            </a:solidFill>
          </a:ln>
          <a:effectLst/>
        </p:spPr>
        <p:style>
          <a:lnRef idx="2">
            <a:schemeClr val="accent1"/>
          </a:lnRef>
          <a:fillRef idx="0">
            <a:schemeClr val="accent1"/>
          </a:fillRef>
          <a:effectRef idx="1">
            <a:schemeClr val="accent1"/>
          </a:effectRef>
          <a:fontRef idx="minor">
            <a:schemeClr val="tx1"/>
          </a:fontRef>
        </p:style>
      </p:cxn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Logo Slide">
    <p:spTree>
      <p:nvGrpSpPr>
        <p:cNvPr id="1" name=""/>
        <p:cNvGrpSpPr/>
        <p:nvPr/>
      </p:nvGrpSpPr>
      <p:grpSpPr>
        <a:xfrm>
          <a:off x="0" y="0"/>
          <a:ext cx="0" cy="0"/>
          <a:chOff x="0" y="0"/>
          <a:chExt cx="0" cy="0"/>
        </a:xfrm>
      </p:grpSpPr>
      <p:sp>
        <p:nvSpPr>
          <p:cNvPr id="2" name="Title 1"/>
          <p:cNvSpPr>
            <a:spLocks noGrp="1"/>
          </p:cNvSpPr>
          <p:nvPr>
            <p:ph type="title"/>
          </p:nvPr>
        </p:nvSpPr>
        <p:spPr>
          <a:xfrm>
            <a:off x="360342" y="4450221"/>
            <a:ext cx="8499496" cy="769479"/>
          </a:xfrm>
        </p:spPr>
        <p:txBody>
          <a:bodyPr anchor="ctr" anchorCtr="0">
            <a:normAutofit/>
          </a:bodyPr>
          <a:lstStyle>
            <a:lvl1pPr algn="ctr">
              <a:defRPr sz="2800"/>
            </a:lvl1pPr>
          </a:lstStyle>
          <a:p>
            <a:r>
              <a:rPr lang="en-US" smtClean="0"/>
              <a:t>Click to edit Master title style</a:t>
            </a:r>
            <a:endParaRPr lang="en-US" dirty="0"/>
          </a:p>
        </p:txBody>
      </p:sp>
      <p:sp>
        <p:nvSpPr>
          <p:cNvPr id="3" name="Footer Placeholder 2"/>
          <p:cNvSpPr>
            <a:spLocks noGrp="1"/>
          </p:cNvSpPr>
          <p:nvPr>
            <p:ph type="ftr" sz="quarter" idx="10"/>
          </p:nvPr>
        </p:nvSpPr>
        <p:spPr/>
        <p:txBody>
          <a:bodyPr/>
          <a:lstStyle/>
          <a:p>
            <a:endParaRPr lang="en-US"/>
          </a:p>
        </p:txBody>
      </p:sp>
      <p:sp>
        <p:nvSpPr>
          <p:cNvPr id="4" name="Slide Number Placeholder 3"/>
          <p:cNvSpPr>
            <a:spLocks noGrp="1"/>
          </p:cNvSpPr>
          <p:nvPr>
            <p:ph type="sldNum" sz="quarter" idx="11"/>
          </p:nvPr>
        </p:nvSpPr>
        <p:spPr/>
        <p:txBody>
          <a:bodyPr/>
          <a:lstStyle/>
          <a:p>
            <a:fld id="{0FB56013-B943-42BA-886F-6F9D4EB85E9D}" type="slidenum">
              <a:rPr lang="en-US" smtClean="0"/>
              <a:t>‹#›</a:t>
            </a:fld>
            <a:endParaRPr lang="en-US"/>
          </a:p>
        </p:txBody>
      </p:sp>
      <p:pic>
        <p:nvPicPr>
          <p:cNvPr id="6" name="Picture 8" descr="NERSCvertLOCKUP.ai"/>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419358" y="1462527"/>
            <a:ext cx="8305800" cy="2957073"/>
          </a:xfrm>
          <a:prstGeom prst="rect">
            <a:avLst/>
          </a:prstGeom>
          <a:noFill/>
          <a:ln w="9525">
            <a:noFill/>
            <a:miter lim="800000"/>
            <a:headEnd/>
            <a:tailEnd/>
          </a:ln>
        </p:spPr>
      </p:pic>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wo Column BLU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648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7615BAFB-6413-AA4E-9D4A-3BD19E1062BF}" type="slidenum">
              <a:rPr lang="en-US"/>
              <a:pPr>
                <a:defRPr/>
              </a:pPr>
              <a:t>‹#›</a:t>
            </a:fld>
            <a:endParaRPr lang="en-US"/>
          </a:p>
        </p:txBody>
      </p:sp>
      <p:pic>
        <p:nvPicPr>
          <p:cNvPr id="11" name="Picture 10"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pic>
        <p:nvPicPr>
          <p:cNvPr id="12" name="Picture 11"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9"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pic>
        <p:nvPicPr>
          <p:cNvPr id="8" name="Picture 7" descr="NERSC_logo_color.ai"/>
          <p:cNvPicPr>
            <a:picLocks noChangeAspect="1"/>
          </p:cNvPicPr>
          <p:nvPr userDrawn="1"/>
        </p:nvPicPr>
        <p:blipFill>
          <a:blip r:embed="rId4"/>
          <a:stretch>
            <a:fillRect/>
          </a:stretch>
        </p:blipFill>
        <p:spPr>
          <a:xfrm>
            <a:off x="-82550" y="-63500"/>
            <a:ext cx="2763057" cy="1333500"/>
          </a:xfrm>
          <a:prstGeom prst="rect">
            <a:avLst/>
          </a:prstGeom>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pic>
        <p:nvPicPr>
          <p:cNvPr id="4" name="Picture 3" descr="NERSCvertLOCKUP.ai"/>
          <p:cNvPicPr>
            <a:picLocks noChangeAspect="1"/>
          </p:cNvPicPr>
          <p:nvPr userDrawn="1"/>
        </p:nvPicPr>
        <p:blipFill>
          <a:blip r:embed="rId2"/>
          <a:stretch>
            <a:fillRect/>
          </a:stretch>
        </p:blipFill>
        <p:spPr>
          <a:xfrm>
            <a:off x="457200" y="-673100"/>
            <a:ext cx="8305800" cy="83058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ERSC color palette">
    <p:bg>
      <p:bgRef idx="1001">
        <a:schemeClr val="bg1"/>
      </p:bgRef>
    </p:bg>
    <p:spTree>
      <p:nvGrpSpPr>
        <p:cNvPr id="1" name=""/>
        <p:cNvGrpSpPr/>
        <p:nvPr/>
      </p:nvGrpSpPr>
      <p:grpSpPr>
        <a:xfrm>
          <a:off x="0" y="0"/>
          <a:ext cx="0" cy="0"/>
          <a:chOff x="0" y="0"/>
          <a:chExt cx="0" cy="0"/>
        </a:xfrm>
      </p:grpSpPr>
      <p:pic>
        <p:nvPicPr>
          <p:cNvPr id="2" name="Picture 1" descr="NERSC_Color_palette_WEB.psd"/>
          <p:cNvPicPr>
            <a:picLocks noChangeAspect="1"/>
          </p:cNvPicPr>
          <p:nvPr userDrawn="1"/>
        </p:nvPicPr>
        <p:blipFill>
          <a:blip r:embed="rId2"/>
          <a:stretch>
            <a:fillRect/>
          </a:stretch>
        </p:blipFill>
        <p:spPr>
          <a:xfrm>
            <a:off x="2235200" y="274114"/>
            <a:ext cx="5080000" cy="6513596"/>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w/title">
    <p:spTree>
      <p:nvGrpSpPr>
        <p:cNvPr id="1" name=""/>
        <p:cNvGrpSpPr/>
        <p:nvPr/>
      </p:nvGrpSpPr>
      <p:grpSpPr>
        <a:xfrm>
          <a:off x="0" y="0"/>
          <a:ext cx="0" cy="0"/>
          <a:chOff x="0" y="0"/>
          <a:chExt cx="0" cy="0"/>
        </a:xfrm>
      </p:grpSpPr>
      <p:pic>
        <p:nvPicPr>
          <p:cNvPr id="3" name="Picture 2" descr="NERSC_logo_color.ai"/>
          <p:cNvPicPr>
            <a:picLocks noChangeAspect="1"/>
          </p:cNvPicPr>
          <p:nvPr userDrawn="1"/>
        </p:nvPicPr>
        <p:blipFill>
          <a:blip r:embed="rId2"/>
          <a:stretch>
            <a:fillRect/>
          </a:stretch>
        </p:blipFill>
        <p:spPr>
          <a:xfrm>
            <a:off x="7203914" y="6045200"/>
            <a:ext cx="2105186" cy="1016000"/>
          </a:xfrm>
          <a:prstGeom prst="rect">
            <a:avLst/>
          </a:prstGeom>
        </p:spPr>
      </p:pic>
      <p:pic>
        <p:nvPicPr>
          <p:cNvPr id="9" name="Picture 8" descr="DOE_SC-shield.psd"/>
          <p:cNvPicPr>
            <a:picLocks noChangeAspect="1"/>
          </p:cNvPicPr>
          <p:nvPr userDrawn="1"/>
        </p:nvPicPr>
        <p:blipFill>
          <a:blip r:embed="rId3"/>
          <a:stretch>
            <a:fillRect/>
          </a:stretch>
        </p:blipFill>
        <p:spPr>
          <a:xfrm>
            <a:off x="5778500" y="6218854"/>
            <a:ext cx="609600" cy="613747"/>
          </a:xfrm>
          <a:prstGeom prst="rect">
            <a:avLst/>
          </a:prstGeom>
        </p:spPr>
      </p:pic>
      <p:pic>
        <p:nvPicPr>
          <p:cNvPr id="10" name="Picture 9" descr="LBNL_short.jpg"/>
          <p:cNvPicPr>
            <a:picLocks noChangeAspect="1"/>
          </p:cNvPicPr>
          <p:nvPr userDrawn="1"/>
        </p:nvPicPr>
        <p:blipFill>
          <a:blip r:embed="rId4"/>
          <a:stretch>
            <a:fillRect/>
          </a:stretch>
        </p:blipFill>
        <p:spPr>
          <a:xfrm>
            <a:off x="6609975" y="6255172"/>
            <a:ext cx="730625" cy="552028"/>
          </a:xfrm>
          <a:prstGeom prst="rect">
            <a:avLst/>
          </a:prstGeom>
        </p:spPr>
      </p:pic>
      <p:sp>
        <p:nvSpPr>
          <p:cNvPr id="12" name="Title 1"/>
          <p:cNvSpPr>
            <a:spLocks noGrp="1"/>
          </p:cNvSpPr>
          <p:nvPr>
            <p:ph type="title"/>
          </p:nvPr>
        </p:nvSpPr>
        <p:spPr>
          <a:xfrm>
            <a:off x="190500" y="317500"/>
            <a:ext cx="88011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
        <p:nvSpPr>
          <p:cNvPr id="14" name="TextBox 13"/>
          <p:cNvSpPr txBox="1"/>
          <p:nvPr userDrawn="1"/>
        </p:nvSpPr>
        <p:spPr>
          <a:xfrm>
            <a:off x="3556000" y="6565900"/>
            <a:ext cx="914400" cy="914400"/>
          </a:xfrm>
          <a:prstGeom prst="rect">
            <a:avLst/>
          </a:prstGeom>
        </p:spPr>
        <p:txBody>
          <a:bodyPr vert="horz" wrap="non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sp>
        <p:nvSpPr>
          <p:cNvPr id="15" name="Rectangle 6"/>
          <p:cNvSpPr>
            <a:spLocks noGrp="1" noChangeArrowheads="1"/>
          </p:cNvSpPr>
          <p:nvPr>
            <p:ph type="sldNum" sz="quarter" idx="4"/>
          </p:nvPr>
        </p:nvSpPr>
        <p:spPr bwMode="auto">
          <a:xfrm>
            <a:off x="3505200" y="64770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08615582-267A-AC4E-A9D2-6E6142F5E649}"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3" name="Picture 2" descr="NERSC_logo_color.ai"/>
          <p:cNvPicPr>
            <a:picLocks noChangeAspect="1"/>
          </p:cNvPicPr>
          <p:nvPr userDrawn="1"/>
        </p:nvPicPr>
        <p:blipFill>
          <a:blip r:embed="rId2"/>
          <a:stretch>
            <a:fillRect/>
          </a:stretch>
        </p:blipFill>
        <p:spPr>
          <a:xfrm>
            <a:off x="7203914" y="6045200"/>
            <a:ext cx="2105186" cy="1016000"/>
          </a:xfrm>
          <a:prstGeom prst="rect">
            <a:avLst/>
          </a:prstGeom>
        </p:spPr>
      </p:pic>
      <p:pic>
        <p:nvPicPr>
          <p:cNvPr id="9" name="Picture 8" descr="DOE_SC-shield.psd"/>
          <p:cNvPicPr>
            <a:picLocks noChangeAspect="1"/>
          </p:cNvPicPr>
          <p:nvPr userDrawn="1"/>
        </p:nvPicPr>
        <p:blipFill>
          <a:blip r:embed="rId3"/>
          <a:stretch>
            <a:fillRect/>
          </a:stretch>
        </p:blipFill>
        <p:spPr>
          <a:xfrm>
            <a:off x="5778500" y="6218854"/>
            <a:ext cx="609600" cy="613747"/>
          </a:xfrm>
          <a:prstGeom prst="rect">
            <a:avLst/>
          </a:prstGeom>
        </p:spPr>
      </p:pic>
      <p:pic>
        <p:nvPicPr>
          <p:cNvPr id="10" name="Picture 9" descr="LBNL_short.jpg"/>
          <p:cNvPicPr>
            <a:picLocks noChangeAspect="1"/>
          </p:cNvPicPr>
          <p:nvPr userDrawn="1"/>
        </p:nvPicPr>
        <p:blipFill>
          <a:blip r:embed="rId4"/>
          <a:stretch>
            <a:fillRect/>
          </a:stretch>
        </p:blipFill>
        <p:spPr>
          <a:xfrm>
            <a:off x="6609975" y="6255172"/>
            <a:ext cx="730625" cy="552028"/>
          </a:xfrm>
          <a:prstGeom prst="rect">
            <a:avLst/>
          </a:prstGeom>
        </p:spPr>
      </p:pic>
      <p:sp>
        <p:nvSpPr>
          <p:cNvPr id="6" name="Rectangle 6"/>
          <p:cNvSpPr>
            <a:spLocks noGrp="1" noChangeArrowheads="1"/>
          </p:cNvSpPr>
          <p:nvPr>
            <p:ph type="sldNum" sz="quarter" idx="4"/>
          </p:nvPr>
        </p:nvSpPr>
        <p:spPr bwMode="auto">
          <a:xfrm>
            <a:off x="3505200" y="64770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08615582-267A-AC4E-A9D2-6E6142F5E649}" type="slidenum">
              <a:rPr lang="en-US" smtClean="0"/>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971675" y="160338"/>
            <a:ext cx="5181600" cy="863600"/>
          </a:xfrm>
          <a:prstGeom prst="rect">
            <a:avLst/>
          </a:prstGeo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366838"/>
            <a:ext cx="3810000" cy="48799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366838"/>
            <a:ext cx="3810000" cy="2363787"/>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83025"/>
            <a:ext cx="3810000" cy="2363788"/>
          </a:xfrm>
        </p:spPr>
        <p:txBody>
          <a:bodyPr/>
          <a:lstStyle>
            <a:lvl1pPr>
              <a:defRPr sz="28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a:xfrm>
            <a:off x="4324350" y="6400800"/>
            <a:ext cx="541338" cy="457200"/>
          </a:xfrm>
          <a:prstGeom prst="rect">
            <a:avLst/>
          </a:prstGeom>
        </p:spPr>
        <p:txBody>
          <a:bodyPr/>
          <a:lstStyle>
            <a:lvl1pPr>
              <a:defRPr/>
            </a:lvl1pPr>
          </a:lstStyle>
          <a:p>
            <a:pPr>
              <a:defRPr/>
            </a:pPr>
            <a:fld id="{B7682F4C-595E-E14B-894F-1158D3795A3C}"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Content BLUE">
    <p:spTree>
      <p:nvGrpSpPr>
        <p:cNvPr id="1" name=""/>
        <p:cNvGrpSpPr/>
        <p:nvPr/>
      </p:nvGrpSpPr>
      <p:grpSpPr>
        <a:xfrm>
          <a:off x="0" y="0"/>
          <a:ext cx="0" cy="0"/>
          <a:chOff x="0" y="0"/>
          <a:chExt cx="0" cy="0"/>
        </a:xfrm>
      </p:grpSpPr>
      <p:sp>
        <p:nvSpPr>
          <p:cNvPr id="5" name="Rectangle 6"/>
          <p:cNvSpPr>
            <a:spLocks noGrp="1" noChangeArrowheads="1"/>
          </p:cNvSpPr>
          <p:nvPr>
            <p:ph type="sldNum" sz="quarter" idx="10"/>
          </p:nvPr>
        </p:nvSpPr>
        <p:spPr/>
        <p:txBody>
          <a:bodyPr/>
          <a:lstStyle>
            <a:lvl1pPr>
              <a:defRPr/>
            </a:lvl1pPr>
          </a:lstStyle>
          <a:p>
            <a:pPr>
              <a:defRPr/>
            </a:pPr>
            <a:fld id="{87A5EC17-5166-B041-A83C-F216E1F49AF0}" type="slidenum">
              <a:rPr lang="en-US"/>
              <a:pPr>
                <a:defRPr/>
              </a:pPr>
              <a:t>‹#›</a:t>
            </a:fld>
            <a:endParaRPr lang="en-US"/>
          </a:p>
        </p:txBody>
      </p:sp>
      <p:pic>
        <p:nvPicPr>
          <p:cNvPr id="14" name="Picture 13"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sp>
        <p:nvSpPr>
          <p:cNvPr id="15" name="Content Placeholder 14"/>
          <p:cNvSpPr>
            <a:spLocks noGrp="1"/>
          </p:cNvSpPr>
          <p:nvPr>
            <p:ph sz="quarter" idx="11"/>
          </p:nvPr>
        </p:nvSpPr>
        <p:spPr>
          <a:xfrm>
            <a:off x="457200" y="1188720"/>
            <a:ext cx="8229600" cy="4855464"/>
          </a:xfrm>
          <a:prstGeom prst="rect">
            <a:avLst/>
          </a:prstGeom>
        </p:spPr>
        <p:txBody>
          <a:bodyPr lIns="91440" tIns="91440" rIns="91440" bIns="91440"/>
          <a:lstStyle>
            <a:lvl1pPr marL="342900" marR="0" indent="457200" algn="l" defTabSz="914400" rtl="0" eaLnBrk="0" fontAlgn="base" latinLnBrk="0" hangingPunct="0">
              <a:lnSpc>
                <a:spcPct val="100000"/>
              </a:lnSpc>
              <a:spcBef>
                <a:spcPts val="500"/>
              </a:spcBef>
              <a:spcAft>
                <a:spcPct val="0"/>
              </a:spcAft>
              <a:buClrTx/>
              <a:buSzTx/>
              <a:buFontTx/>
              <a:buChar char="•"/>
              <a:tabLst/>
              <a:defRPr b="1"/>
            </a:lvl1pPr>
            <a:lvl2pPr marL="742950" marR="0" indent="457200" algn="l" defTabSz="914400" rtl="0" eaLnBrk="0" fontAlgn="base" latinLnBrk="0" hangingPunct="0">
              <a:lnSpc>
                <a:spcPct val="100000"/>
              </a:lnSpc>
              <a:spcBef>
                <a:spcPts val="500"/>
              </a:spcBef>
              <a:spcAft>
                <a:spcPct val="0"/>
              </a:spcAft>
              <a:buClrTx/>
              <a:buSzTx/>
              <a:buFontTx/>
              <a:buChar char="–"/>
              <a:tabLst/>
              <a:defRPr b="0"/>
            </a:lvl2pPr>
            <a:lvl3pPr marL="1143000" marR="0" indent="457200" algn="l" defTabSz="914400" rtl="0" eaLnBrk="0" fontAlgn="base" latinLnBrk="0" hangingPunct="0">
              <a:lnSpc>
                <a:spcPct val="100000"/>
              </a:lnSpc>
              <a:spcBef>
                <a:spcPts val="500"/>
              </a:spcBef>
              <a:spcAft>
                <a:spcPct val="0"/>
              </a:spcAft>
              <a:buClrTx/>
              <a:buSzTx/>
              <a:buFontTx/>
              <a:buChar char="•"/>
              <a:tabLst/>
              <a:defRPr b="0"/>
            </a:lvl3pPr>
            <a:lvl4pPr marL="1600200" marR="0" indent="457200" algn="l" defTabSz="914400" rtl="0" eaLnBrk="0" fontAlgn="base" latinLnBrk="0" hangingPunct="0">
              <a:lnSpc>
                <a:spcPct val="100000"/>
              </a:lnSpc>
              <a:spcBef>
                <a:spcPts val="500"/>
              </a:spcBef>
              <a:spcAft>
                <a:spcPct val="0"/>
              </a:spcAft>
              <a:buClrTx/>
              <a:buSzTx/>
              <a:buFontTx/>
              <a:buChar char="–"/>
              <a:tabLst/>
              <a:defRPr b="0"/>
            </a:lvl4pPr>
            <a:lvl5pPr marL="2057400" marR="0" indent="457200" algn="l" defTabSz="914400" rtl="0" eaLnBrk="0" fontAlgn="base" latinLnBrk="0" hangingPunct="0">
              <a:lnSpc>
                <a:spcPct val="100000"/>
              </a:lnSpc>
              <a:spcBef>
                <a:spcPts val="500"/>
              </a:spcBef>
              <a:spcAft>
                <a:spcPct val="0"/>
              </a:spcAft>
              <a:buClrTx/>
              <a:buSzTx/>
              <a:buFontTx/>
              <a:buChar char="»"/>
              <a:tabLst/>
              <a:defRPr b="0"/>
            </a:lvl5pPr>
          </a:lstStyle>
          <a:p>
            <a:pPr marL="342900" marR="0" lvl="0" indent="457200" algn="l" defTabSz="914400" rtl="0" eaLnBrk="0" fontAlgn="base" latinLnBrk="0" hangingPunct="0">
              <a:lnSpc>
                <a:spcPct val="100000"/>
              </a:lnSpc>
              <a:spcBef>
                <a:spcPts val="500"/>
              </a:spcBef>
              <a:spcAft>
                <a:spcPct val="0"/>
              </a:spcAft>
              <a:buClrTx/>
              <a:buSzTx/>
              <a:buFontTx/>
              <a:buChar char="•"/>
              <a:tabLst/>
              <a:defRPr/>
            </a:pPr>
            <a:r>
              <a:rPr kumimoji="0" lang="en-US" sz="32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Click to edit Master text styles</a:t>
            </a:r>
          </a:p>
          <a:p>
            <a:pPr marL="742950" marR="0" lvl="1" indent="457200" algn="l" defTabSz="914400" rtl="0" eaLnBrk="0" fontAlgn="base" latinLnBrk="0" hangingPunct="0">
              <a:lnSpc>
                <a:spcPct val="100000"/>
              </a:lnSpc>
              <a:spcBef>
                <a:spcPts val="500"/>
              </a:spcBef>
              <a:spcAft>
                <a:spcPct val="0"/>
              </a:spcAft>
              <a:buClrTx/>
              <a:buSzTx/>
              <a:buFontTx/>
              <a:buChar char="–"/>
              <a:tabLst/>
              <a:defRPr/>
            </a:pPr>
            <a:r>
              <a:rPr kumimoji="0" lang="en-US" sz="2800" b="0"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Second level</a:t>
            </a:r>
          </a:p>
          <a:p>
            <a:pPr marL="1143000" marR="0" lvl="2" indent="457200" algn="l" defTabSz="914400" rtl="0" eaLnBrk="0" fontAlgn="base" latinLnBrk="0" hangingPunct="0">
              <a:lnSpc>
                <a:spcPct val="100000"/>
              </a:lnSpc>
              <a:spcBef>
                <a:spcPts val="500"/>
              </a:spcBef>
              <a:spcAft>
                <a:spcPct val="0"/>
              </a:spcAft>
              <a:buClrTx/>
              <a:buSzTx/>
              <a:buFontTx/>
              <a:buChar char="•"/>
              <a:tabLst/>
              <a:defRPr/>
            </a:pPr>
            <a:r>
              <a:rPr kumimoji="0" lang="en-US" sz="24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Third level</a:t>
            </a:r>
          </a:p>
          <a:p>
            <a:pPr marL="1600200" marR="0" lvl="3" indent="457200" algn="l" defTabSz="914400" rtl="0" eaLnBrk="0" fontAlgn="base" latinLnBrk="0" hangingPunct="0">
              <a:lnSpc>
                <a:spcPct val="100000"/>
              </a:lnSpc>
              <a:spcBef>
                <a:spcPts val="500"/>
              </a:spcBef>
              <a:spcAft>
                <a:spcPct val="0"/>
              </a:spcAft>
              <a:buClrTx/>
              <a:buSzTx/>
              <a:buFontTx/>
              <a:buChar char="–"/>
              <a:tabLst/>
              <a:defRPr/>
            </a:pPr>
            <a:r>
              <a:rPr kumimoji="0" lang="en-US" sz="2000" b="0"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Fourth level</a:t>
            </a:r>
          </a:p>
          <a:p>
            <a:pPr marL="2057400" marR="0" lvl="4" indent="457200" algn="l" defTabSz="914400" rtl="0" eaLnBrk="0" fontAlgn="base" latinLnBrk="0" hangingPunct="0">
              <a:lnSpc>
                <a:spcPct val="100000"/>
              </a:lnSpc>
              <a:spcBef>
                <a:spcPts val="500"/>
              </a:spcBef>
              <a:spcAft>
                <a:spcPct val="0"/>
              </a:spcAft>
              <a:buClrTx/>
              <a:buSzTx/>
              <a:buFontTx/>
              <a:buChar char="»"/>
              <a:tabLst/>
              <a:defRPr/>
            </a:pPr>
            <a:r>
              <a:rPr kumimoji="0" lang="en-US" sz="2000" b="1" i="0" u="none" strike="noStrike" kern="0" cap="none" spc="0" normalizeH="0" baseline="0" noProof="0" dirty="0" smtClean="0">
                <a:ln>
                  <a:noFill/>
                </a:ln>
                <a:solidFill>
                  <a:srgbClr val="0C1527"/>
                </a:solidFill>
                <a:effectLst/>
                <a:uLnTx/>
                <a:uFillTx/>
                <a:latin typeface="+mj-lt"/>
                <a:ea typeface="ＭＳ Ｐゴシック" pitchFamily="-65" charset="-128"/>
                <a:cs typeface="Century Gothic"/>
              </a:rPr>
              <a:t>Fifth level</a:t>
            </a:r>
            <a:endParaRPr kumimoji="0" lang="en-US" sz="2000" b="1" i="0" u="none" strike="noStrike" kern="0" cap="none" spc="0" normalizeH="0" baseline="0" noProof="0" dirty="0">
              <a:ln>
                <a:noFill/>
              </a:ln>
              <a:solidFill>
                <a:srgbClr val="0C1527"/>
              </a:solidFill>
              <a:effectLst/>
              <a:uLnTx/>
              <a:uFillTx/>
              <a:latin typeface="+mj-lt"/>
              <a:ea typeface="ＭＳ Ｐゴシック" pitchFamily="-65" charset="-128"/>
              <a:cs typeface="Century Gothic"/>
            </a:endParaRPr>
          </a:p>
        </p:txBody>
      </p:sp>
      <p:pic>
        <p:nvPicPr>
          <p:cNvPr id="10" name="Picture 9"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9" name="TextBox 8"/>
          <p:cNvSpPr txBox="1"/>
          <p:nvPr userDrawn="1"/>
        </p:nvSpPr>
        <p:spPr>
          <a:xfrm>
            <a:off x="762000" y="723900"/>
            <a:ext cx="914400" cy="914400"/>
          </a:xfrm>
          <a:prstGeom prst="rect">
            <a:avLst/>
          </a:prstGeom>
        </p:spPr>
        <p:txBody>
          <a:bodyPr vert="horz" wrap="non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sp>
        <p:nvSpPr>
          <p:cNvPr id="16"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sp>
        <p:nvSpPr>
          <p:cNvPr id="17" name="TextBox 16"/>
          <p:cNvSpPr txBox="1"/>
          <p:nvPr userDrawn="1"/>
        </p:nvSpPr>
        <p:spPr>
          <a:xfrm>
            <a:off x="8826500" y="558800"/>
            <a:ext cx="914400" cy="914400"/>
          </a:xfrm>
          <a:prstGeom prst="rect">
            <a:avLst/>
          </a:prstGeom>
        </p:spPr>
        <p:txBody>
          <a:bodyPr vert="horz" wrap="non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pic>
        <p:nvPicPr>
          <p:cNvPr id="11" name="Picture 10" descr="NERSC_logo_color.ai"/>
          <p:cNvPicPr>
            <a:picLocks noChangeAspect="1"/>
          </p:cNvPicPr>
          <p:nvPr userDrawn="1"/>
        </p:nvPicPr>
        <p:blipFill>
          <a:blip r:embed="rId4"/>
          <a:stretch>
            <a:fillRect/>
          </a:stretch>
        </p:blipFill>
        <p:spPr>
          <a:xfrm>
            <a:off x="-82550" y="-63500"/>
            <a:ext cx="2763057" cy="133350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 Column BLUE">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57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4" name="Content Placeholder 3"/>
          <p:cNvSpPr>
            <a:spLocks noGrp="1"/>
          </p:cNvSpPr>
          <p:nvPr>
            <p:ph sz="half" idx="2"/>
          </p:nvPr>
        </p:nvSpPr>
        <p:spPr>
          <a:xfrm>
            <a:off x="4648200" y="1193800"/>
            <a:ext cx="4038600" cy="4932363"/>
          </a:xfrm>
          <a:custGeom>
            <a:avLst/>
            <a:gdLst>
              <a:gd name="connsiteX0" fmla="*/ 0 w 4038600"/>
              <a:gd name="connsiteY0" fmla="*/ 0 h 4932363"/>
              <a:gd name="connsiteX1" fmla="*/ 4038600 w 4038600"/>
              <a:gd name="connsiteY1" fmla="*/ 0 h 4932363"/>
              <a:gd name="connsiteX2" fmla="*/ 4038600 w 4038600"/>
              <a:gd name="connsiteY2" fmla="*/ 4932363 h 4932363"/>
              <a:gd name="connsiteX3" fmla="*/ 0 w 4038600"/>
              <a:gd name="connsiteY3" fmla="*/ 4932363 h 4932363"/>
              <a:gd name="connsiteX4" fmla="*/ 0 w 4038600"/>
              <a:gd name="connsiteY4" fmla="*/ 0 h 4932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8600" h="4932363">
                <a:moveTo>
                  <a:pt x="0" y="0"/>
                </a:moveTo>
                <a:lnTo>
                  <a:pt x="4038600" y="0"/>
                </a:lnTo>
                <a:lnTo>
                  <a:pt x="4038600" y="4932363"/>
                </a:lnTo>
                <a:lnTo>
                  <a:pt x="0" y="4932363"/>
                </a:lnTo>
                <a:lnTo>
                  <a:pt x="0" y="0"/>
                </a:lnTo>
                <a:close/>
              </a:path>
            </a:pathLst>
          </a:custGeom>
        </p:spPr>
        <p:txBody>
          <a:bodyPr/>
          <a:lstStyle>
            <a:lvl1pPr>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smtClean="0"/>
          </a:p>
        </p:txBody>
      </p:sp>
      <p:sp>
        <p:nvSpPr>
          <p:cNvPr id="5" name="Rectangle 6"/>
          <p:cNvSpPr>
            <a:spLocks noGrp="1" noChangeArrowheads="1"/>
          </p:cNvSpPr>
          <p:nvPr>
            <p:ph type="sldNum" sz="quarter" idx="10"/>
          </p:nvPr>
        </p:nvSpPr>
        <p:spPr>
          <a:ln/>
        </p:spPr>
        <p:txBody>
          <a:bodyPr/>
          <a:lstStyle>
            <a:lvl1pPr>
              <a:defRPr/>
            </a:lvl1pPr>
          </a:lstStyle>
          <a:p>
            <a:pPr>
              <a:defRPr/>
            </a:pPr>
            <a:fld id="{7615BAFB-6413-AA4E-9D4A-3BD19E1062BF}" type="slidenum">
              <a:rPr lang="en-US"/>
              <a:pPr>
                <a:defRPr/>
              </a:pPr>
              <a:t>‹#›</a:t>
            </a:fld>
            <a:endParaRPr lang="en-US"/>
          </a:p>
        </p:txBody>
      </p:sp>
      <p:pic>
        <p:nvPicPr>
          <p:cNvPr id="11" name="Picture 10" descr="LBNL_Alt_Logo_StackRight_Final.jpg"/>
          <p:cNvPicPr>
            <a:picLocks noChangeAspect="1"/>
          </p:cNvPicPr>
          <p:nvPr userDrawn="1"/>
        </p:nvPicPr>
        <p:blipFill>
          <a:blip r:embed="rId2"/>
          <a:stretch>
            <a:fillRect/>
          </a:stretch>
        </p:blipFill>
        <p:spPr>
          <a:xfrm>
            <a:off x="7239000" y="6184901"/>
            <a:ext cx="1691686" cy="594722"/>
          </a:xfrm>
          <a:prstGeom prst="rect">
            <a:avLst/>
          </a:prstGeom>
        </p:spPr>
      </p:pic>
      <p:pic>
        <p:nvPicPr>
          <p:cNvPr id="12" name="Picture 11" descr="DOE LOGO"/>
          <p:cNvPicPr>
            <a:picLocks noChangeAspect="1" noChangeArrowheads="1"/>
          </p:cNvPicPr>
          <p:nvPr userDrawn="1"/>
        </p:nvPicPr>
        <p:blipFill>
          <a:blip r:embed="rId3"/>
          <a:srcRect/>
          <a:stretch>
            <a:fillRect/>
          </a:stretch>
        </p:blipFill>
        <p:spPr bwMode="auto">
          <a:xfrm>
            <a:off x="254000" y="6187501"/>
            <a:ext cx="2374900" cy="670499"/>
          </a:xfrm>
          <a:prstGeom prst="rect">
            <a:avLst/>
          </a:prstGeom>
          <a:noFill/>
          <a:ln w="9525">
            <a:noFill/>
            <a:miter lim="800000"/>
            <a:headEnd/>
            <a:tailEnd/>
          </a:ln>
        </p:spPr>
      </p:pic>
      <p:sp>
        <p:nvSpPr>
          <p:cNvPr id="9" name="Title 1"/>
          <p:cNvSpPr>
            <a:spLocks noGrp="1"/>
          </p:cNvSpPr>
          <p:nvPr>
            <p:ph type="title"/>
          </p:nvPr>
        </p:nvSpPr>
        <p:spPr>
          <a:xfrm>
            <a:off x="2374900" y="317500"/>
            <a:ext cx="6616700" cy="546100"/>
          </a:xfrm>
          <a:prstGeom prst="rect">
            <a:avLst/>
          </a:prstGeom>
        </p:spPr>
        <p:txBody>
          <a:bodyPr lIns="0" tIns="0" rIns="0" bIns="0" anchor="ctr" anchorCtr="0">
            <a:noAutofit/>
          </a:bodyPr>
          <a:lstStyle>
            <a:lvl1pPr algn="ctr">
              <a:defRPr sz="3200" b="1" spc="50" baseline="0">
                <a:solidFill>
                  <a:schemeClr val="tx1"/>
                </a:solidFill>
              </a:defRPr>
            </a:lvl1pPr>
          </a:lstStyle>
          <a:p>
            <a:endParaRPr lang="en-US" dirty="0"/>
          </a:p>
        </p:txBody>
      </p:sp>
      <p:pic>
        <p:nvPicPr>
          <p:cNvPr id="8" name="Picture 7" descr="NERSC_logo_color.ai"/>
          <p:cNvPicPr>
            <a:picLocks noChangeAspect="1"/>
          </p:cNvPicPr>
          <p:nvPr userDrawn="1"/>
        </p:nvPicPr>
        <p:blipFill>
          <a:blip r:embed="rId4"/>
          <a:stretch>
            <a:fillRect/>
          </a:stretch>
        </p:blipFill>
        <p:spPr>
          <a:xfrm>
            <a:off x="-82550" y="-63500"/>
            <a:ext cx="2763057" cy="133350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8.xml"/><Relationship Id="rId12" Type="http://schemas.openxmlformats.org/officeDocument/2006/relationships/slideLayout" Target="../slideLayouts/slideLayout19.xml"/><Relationship Id="rId13" Type="http://schemas.openxmlformats.org/officeDocument/2006/relationships/theme" Target="../theme/theme2.xml"/><Relationship Id="rId14" Type="http://schemas.openxmlformats.org/officeDocument/2006/relationships/image" Target="../media/image2.jpeg"/><Relationship Id="rId15" Type="http://schemas.openxmlformats.org/officeDocument/2006/relationships/image" Target="../media/image1.png"/><Relationship Id="rId1" Type="http://schemas.openxmlformats.org/officeDocument/2006/relationships/slideLayout" Target="../slideLayouts/slideLayout8.xml"/><Relationship Id="rId2" Type="http://schemas.openxmlformats.org/officeDocument/2006/relationships/slideLayout" Target="../slideLayouts/slideLayout9.xml"/><Relationship Id="rId3" Type="http://schemas.openxmlformats.org/officeDocument/2006/relationships/slideLayout" Target="../slideLayouts/slideLayout10.xml"/><Relationship Id="rId4" Type="http://schemas.openxmlformats.org/officeDocument/2006/relationships/slideLayout" Target="../slideLayouts/slideLayout11.xml"/><Relationship Id="rId5" Type="http://schemas.openxmlformats.org/officeDocument/2006/relationships/slideLayout" Target="../slideLayouts/slideLayout12.xml"/><Relationship Id="rId6" Type="http://schemas.openxmlformats.org/officeDocument/2006/relationships/slideLayout" Target="../slideLayouts/slideLayout13.xml"/><Relationship Id="rId7" Type="http://schemas.openxmlformats.org/officeDocument/2006/relationships/slideLayout" Target="../slideLayouts/slideLayout14.xml"/><Relationship Id="rId8" Type="http://schemas.openxmlformats.org/officeDocument/2006/relationships/slideLayout" Target="../slideLayouts/slideLayout15.xml"/><Relationship Id="rId9" Type="http://schemas.openxmlformats.org/officeDocument/2006/relationships/slideLayout" Target="../slideLayouts/slideLayout16.xml"/><Relationship Id="rId10"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2.xml"/><Relationship Id="rId4" Type="http://schemas.openxmlformats.org/officeDocument/2006/relationships/slideLayout" Target="../slideLayouts/slideLayout23.xml"/><Relationship Id="rId5" Type="http://schemas.openxmlformats.org/officeDocument/2006/relationships/slideLayout" Target="../slideLayouts/slideLayout24.xml"/><Relationship Id="rId6" Type="http://schemas.openxmlformats.org/officeDocument/2006/relationships/theme" Target="../theme/theme3.xml"/><Relationship Id="rId7" Type="http://schemas.openxmlformats.org/officeDocument/2006/relationships/image" Target="../media/image16.png"/><Relationship Id="rId8" Type="http://schemas.openxmlformats.org/officeDocument/2006/relationships/image" Target="../media/image2.jpeg"/><Relationship Id="rId9" Type="http://schemas.openxmlformats.org/officeDocument/2006/relationships/image" Target="../media/image1.png"/><Relationship Id="rId1" Type="http://schemas.openxmlformats.org/officeDocument/2006/relationships/slideLayout" Target="../slideLayouts/slideLayout20.xml"/><Relationship Id="rId2"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4.xml"/><Relationship Id="rId15" Type="http://schemas.openxmlformats.org/officeDocument/2006/relationships/image" Target="../media/image1.png"/><Relationship Id="rId16" Type="http://schemas.openxmlformats.org/officeDocument/2006/relationships/image" Target="../media/image17.png"/><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57200" y="1600200"/>
            <a:ext cx="8229600" cy="4525963"/>
          </a:xfrm>
          <a:prstGeom prst="rect">
            <a:avLst/>
          </a:prstGeom>
        </p:spPr>
        <p:txBody>
          <a:bodyPr vert="horz" lIns="365760" tIns="45720" rIns="365760" bIns="4572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4031" r:id="rId1"/>
    <p:sldLayoutId id="2147484032" r:id="rId2"/>
    <p:sldLayoutId id="2147484061" r:id="rId3"/>
    <p:sldLayoutId id="2147484063" r:id="rId4"/>
    <p:sldLayoutId id="2147484038" r:id="rId5"/>
    <p:sldLayoutId id="2147484040" r:id="rId6"/>
    <p:sldLayoutId id="2147484076" r:id="rId7"/>
  </p:sldLayoutIdLst>
  <p:hf hdr="0" ftr="0" dt="0"/>
  <p:txStyles>
    <p:titleStyle>
      <a:lvl1pPr algn="ctr" rtl="0" eaLnBrk="0" fontAlgn="base" hangingPunct="0">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3200" b="1">
          <a:solidFill>
            <a:srgbClr val="000099"/>
          </a:solidFill>
          <a:latin typeface="Arial" pitchFamily="-65" charset="0"/>
        </a:defRPr>
      </a:lvl6pPr>
      <a:lvl7pPr marL="914400" algn="ctr" rtl="0" fontAlgn="base">
        <a:spcBef>
          <a:spcPct val="0"/>
        </a:spcBef>
        <a:spcAft>
          <a:spcPct val="0"/>
        </a:spcAft>
        <a:defRPr sz="3200" b="1">
          <a:solidFill>
            <a:srgbClr val="000099"/>
          </a:solidFill>
          <a:latin typeface="Arial" pitchFamily="-65" charset="0"/>
        </a:defRPr>
      </a:lvl7pPr>
      <a:lvl8pPr marL="1371600" algn="ctr" rtl="0" fontAlgn="base">
        <a:spcBef>
          <a:spcPct val="0"/>
        </a:spcBef>
        <a:spcAft>
          <a:spcPct val="0"/>
        </a:spcAft>
        <a:defRPr sz="3200" b="1">
          <a:solidFill>
            <a:srgbClr val="000099"/>
          </a:solidFill>
          <a:latin typeface="Arial" pitchFamily="-65" charset="0"/>
        </a:defRPr>
      </a:lvl8pPr>
      <a:lvl9pPr marL="1828800" algn="ctr" rtl="0" fontAlgn="base">
        <a:spcBef>
          <a:spcPct val="0"/>
        </a:spcBef>
        <a:spcAft>
          <a:spcPct val="0"/>
        </a:spcAft>
        <a:defRPr sz="3200" b="1">
          <a:solidFill>
            <a:srgbClr val="000099"/>
          </a:solidFill>
          <a:latin typeface="Arial" pitchFamily="-65" charset="0"/>
        </a:defRPr>
      </a:lvl9pPr>
    </p:titleStyle>
    <p:bodyStyle>
      <a:lvl1pPr marL="0" marR="0" indent="457200" algn="l" defTabSz="914400" rtl="0" eaLnBrk="0" fontAlgn="base" latinLnBrk="0" hangingPunct="0">
        <a:lnSpc>
          <a:spcPct val="100000"/>
        </a:lnSpc>
        <a:spcBef>
          <a:spcPts val="500"/>
        </a:spcBef>
        <a:spcAft>
          <a:spcPct val="0"/>
        </a:spcAft>
        <a:buClrTx/>
        <a:buSzTx/>
        <a:buFontTx/>
        <a:buChar char="•"/>
        <a:tabLst/>
        <a:defRPr sz="3200" b="1" i="0">
          <a:solidFill>
            <a:schemeClr val="tx1"/>
          </a:solidFill>
          <a:latin typeface="+mj-lt"/>
          <a:ea typeface="ＭＳ Ｐゴシック" pitchFamily="-65" charset="-128"/>
          <a:cs typeface="Century Gothic"/>
        </a:defRPr>
      </a:lvl1pPr>
      <a:lvl2pPr marL="742950" marR="0" indent="457200" algn="l" defTabSz="914400" rtl="0" eaLnBrk="0" fontAlgn="base" latinLnBrk="0" hangingPunct="0">
        <a:lnSpc>
          <a:spcPct val="100000"/>
        </a:lnSpc>
        <a:spcBef>
          <a:spcPts val="500"/>
        </a:spcBef>
        <a:spcAft>
          <a:spcPct val="0"/>
        </a:spcAft>
        <a:buClrTx/>
        <a:buSzTx/>
        <a:buFontTx/>
        <a:buChar char="–"/>
        <a:tabLst/>
        <a:defRPr sz="2800" b="0" i="0">
          <a:solidFill>
            <a:schemeClr val="tx1"/>
          </a:solidFill>
          <a:latin typeface="+mj-lt"/>
          <a:ea typeface="ＭＳ Ｐゴシック" pitchFamily="-65" charset="-128"/>
          <a:cs typeface="Century Gothic"/>
        </a:defRPr>
      </a:lvl2pPr>
      <a:lvl3pPr marL="1143000" marR="0" indent="457200" algn="l" defTabSz="914400" rtl="0" eaLnBrk="0" fontAlgn="base" latinLnBrk="0" hangingPunct="0">
        <a:lnSpc>
          <a:spcPct val="100000"/>
        </a:lnSpc>
        <a:spcBef>
          <a:spcPts val="500"/>
        </a:spcBef>
        <a:spcAft>
          <a:spcPct val="0"/>
        </a:spcAft>
        <a:buClrTx/>
        <a:buSzTx/>
        <a:buFontTx/>
        <a:buChar char="•"/>
        <a:tabLst/>
        <a:defRPr sz="2400" b="1" i="0">
          <a:solidFill>
            <a:schemeClr val="tx1"/>
          </a:solidFill>
          <a:latin typeface="+mj-lt"/>
          <a:ea typeface="ＭＳ Ｐゴシック" pitchFamily="-65" charset="-128"/>
          <a:cs typeface="Century Gothic"/>
        </a:defRPr>
      </a:lvl3pPr>
      <a:lvl4pPr marL="1600200" marR="0" indent="457200" algn="l" defTabSz="914400" rtl="0" eaLnBrk="0" fontAlgn="base" latinLnBrk="0" hangingPunct="0">
        <a:lnSpc>
          <a:spcPct val="100000"/>
        </a:lnSpc>
        <a:spcBef>
          <a:spcPts val="500"/>
        </a:spcBef>
        <a:spcAft>
          <a:spcPct val="0"/>
        </a:spcAft>
        <a:buClrTx/>
        <a:buSzTx/>
        <a:buFontTx/>
        <a:buChar char="–"/>
        <a:tabLst/>
        <a:defRPr sz="2000" b="0" i="0">
          <a:solidFill>
            <a:schemeClr val="tx1"/>
          </a:solidFill>
          <a:latin typeface="+mj-lt"/>
          <a:ea typeface="ＭＳ Ｐゴシック" pitchFamily="-65" charset="-128"/>
          <a:cs typeface="Century Gothic"/>
        </a:defRPr>
      </a:lvl4pPr>
      <a:lvl5pPr marL="2057400" marR="0" indent="457200" algn="l" defTabSz="914400" rtl="0" eaLnBrk="0" fontAlgn="base" latinLnBrk="0" hangingPunct="0">
        <a:lnSpc>
          <a:spcPct val="100000"/>
        </a:lnSpc>
        <a:spcBef>
          <a:spcPts val="500"/>
        </a:spcBef>
        <a:spcAft>
          <a:spcPct val="0"/>
        </a:spcAft>
        <a:buClrTx/>
        <a:buSzTx/>
        <a:buFontTx/>
        <a:buChar char="»"/>
        <a:tabLst/>
        <a:defRPr sz="2000" b="1" i="0">
          <a:solidFill>
            <a:schemeClr val="tx1"/>
          </a:solidFill>
          <a:latin typeface="+mj-lt"/>
          <a:ea typeface="ＭＳ Ｐゴシック" pitchFamily="-65" charset="-128"/>
          <a:cs typeface="Century Gothic"/>
        </a:defRPr>
      </a:lvl5pPr>
      <a:lvl6pPr marL="2514600" indent="-228600" algn="l" rtl="0" fontAlgn="base">
        <a:spcBef>
          <a:spcPct val="20000"/>
        </a:spcBef>
        <a:spcAft>
          <a:spcPct val="0"/>
        </a:spcAft>
        <a:buChar char="»"/>
        <a:defRPr sz="2000" b="1">
          <a:solidFill>
            <a:srgbClr val="000099"/>
          </a:solidFill>
          <a:latin typeface="+mn-lt"/>
          <a:ea typeface="ＭＳ Ｐゴシック" pitchFamily="-65" charset="-128"/>
        </a:defRPr>
      </a:lvl6pPr>
      <a:lvl7pPr marL="2971800" indent="-228600" algn="l" rtl="0" fontAlgn="base">
        <a:spcBef>
          <a:spcPct val="20000"/>
        </a:spcBef>
        <a:spcAft>
          <a:spcPct val="0"/>
        </a:spcAft>
        <a:buChar char="»"/>
        <a:defRPr sz="2000" b="1">
          <a:solidFill>
            <a:srgbClr val="000099"/>
          </a:solidFill>
          <a:latin typeface="+mn-lt"/>
          <a:ea typeface="ＭＳ Ｐゴシック" pitchFamily="-65" charset="-128"/>
        </a:defRPr>
      </a:lvl7pPr>
      <a:lvl8pPr marL="3429000" indent="-228600" algn="l" rtl="0" fontAlgn="base">
        <a:spcBef>
          <a:spcPct val="20000"/>
        </a:spcBef>
        <a:spcAft>
          <a:spcPct val="0"/>
        </a:spcAft>
        <a:buChar char="»"/>
        <a:defRPr sz="2000" b="1">
          <a:solidFill>
            <a:srgbClr val="000099"/>
          </a:solidFill>
          <a:latin typeface="+mn-lt"/>
          <a:ea typeface="ＭＳ Ｐゴシック" pitchFamily="-65" charset="-128"/>
        </a:defRPr>
      </a:lvl8pPr>
      <a:lvl9pPr marL="3886200" indent="-228600" algn="l" rtl="0" fontAlgn="base">
        <a:spcBef>
          <a:spcPct val="20000"/>
        </a:spcBef>
        <a:spcAft>
          <a:spcPct val="0"/>
        </a:spcAft>
        <a:buChar char="»"/>
        <a:defRPr sz="2000" b="1">
          <a:solidFill>
            <a:srgbClr val="000099"/>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15" name="Rectangle 14"/>
          <p:cNvSpPr/>
          <p:nvPr/>
        </p:nvSpPr>
        <p:spPr>
          <a:xfrm>
            <a:off x="12700" y="0"/>
            <a:ext cx="9144000" cy="1003300"/>
          </a:xfrm>
          <a:prstGeom prst="rect">
            <a:avLst/>
          </a:prstGeom>
          <a:gradFill flip="none" rotWithShape="1">
            <a:gsLst>
              <a:gs pos="0">
                <a:srgbClr val="4687BC"/>
              </a:gs>
              <a:gs pos="100000">
                <a:srgbClr val="FFFFFF"/>
              </a:gs>
            </a:gsLst>
            <a:path path="circle">
              <a:fillToRect l="100000" b="100000"/>
            </a:path>
            <a:tileRect t="-100000" r="-10000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0" name="Rectangle 6"/>
          <p:cNvSpPr>
            <a:spLocks noGrp="1" noChangeArrowheads="1"/>
          </p:cNvSpPr>
          <p:nvPr>
            <p:ph type="sldNum" sz="quarter" idx="4"/>
          </p:nvPr>
        </p:nvSpPr>
        <p:spPr bwMode="auto">
          <a:xfrm>
            <a:off x="3505200" y="64770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08615582-267A-AC4E-A9D2-6E6142F5E649}" type="slidenum">
              <a:rPr lang="en-US" smtClean="0"/>
              <a:pPr>
                <a:defRPr/>
              </a:pPr>
              <a:t>‹#›</a:t>
            </a:fld>
            <a:endParaRPr lang="en-US" dirty="0"/>
          </a:p>
        </p:txBody>
      </p:sp>
      <p:sp>
        <p:nvSpPr>
          <p:cNvPr id="8" name="TextBox 7"/>
          <p:cNvSpPr txBox="1"/>
          <p:nvPr/>
        </p:nvSpPr>
        <p:spPr>
          <a:xfrm>
            <a:off x="2400300" y="0"/>
            <a:ext cx="6426200" cy="901700"/>
          </a:xfrm>
          <a:prstGeom prst="rect">
            <a:avLst/>
          </a:prstGeom>
        </p:spPr>
        <p:txBody>
          <a:bodyPr vert="horz" wrap="squar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pic>
        <p:nvPicPr>
          <p:cNvPr id="7" name="Picture 6" descr="LBNL_Alt_Logo_StackRight_Final.jpg"/>
          <p:cNvPicPr>
            <a:picLocks noChangeAspect="1"/>
          </p:cNvPicPr>
          <p:nvPr/>
        </p:nvPicPr>
        <p:blipFill>
          <a:blip r:embed="rId14"/>
          <a:stretch>
            <a:fillRect/>
          </a:stretch>
        </p:blipFill>
        <p:spPr>
          <a:xfrm>
            <a:off x="7239000" y="6184901"/>
            <a:ext cx="1691686" cy="594722"/>
          </a:xfrm>
          <a:prstGeom prst="rect">
            <a:avLst/>
          </a:prstGeom>
        </p:spPr>
      </p:pic>
      <p:pic>
        <p:nvPicPr>
          <p:cNvPr id="9" name="Picture 8" descr="DOE LOGO"/>
          <p:cNvPicPr>
            <a:picLocks noChangeAspect="1" noChangeArrowheads="1"/>
          </p:cNvPicPr>
          <p:nvPr/>
        </p:nvPicPr>
        <p:blipFill>
          <a:blip r:embed="rId15"/>
          <a:srcRect/>
          <a:stretch>
            <a:fillRect/>
          </a:stretch>
        </p:blipFill>
        <p:spPr bwMode="auto">
          <a:xfrm>
            <a:off x="266700" y="6187501"/>
            <a:ext cx="2374900" cy="670499"/>
          </a:xfrm>
          <a:prstGeom prst="rect">
            <a:avLst/>
          </a:prstGeom>
          <a:noFill/>
          <a:ln w="9525">
            <a:noFill/>
            <a:miter lim="800000"/>
            <a:headEnd/>
            <a:tailEnd/>
          </a:ln>
        </p:spPr>
      </p:pic>
      <p:sp>
        <p:nvSpPr>
          <p:cNvPr id="13" name="Text Placeholder 12"/>
          <p:cNvSpPr>
            <a:spLocks noGrp="1"/>
          </p:cNvSpPr>
          <p:nvPr>
            <p:ph type="body" idx="1"/>
          </p:nvPr>
        </p:nvSpPr>
        <p:spPr>
          <a:xfrm>
            <a:off x="457200" y="1320799"/>
            <a:ext cx="8229600" cy="4855464"/>
          </a:xfrm>
          <a:prstGeom prst="rect">
            <a:avLst/>
          </a:prstGeom>
        </p:spPr>
        <p:txBody>
          <a:bodyPr vert="horz" lIns="457200" tIns="9144" rIns="457200" bIns="9144"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 bg1="lt1" tx1="dk1" bg2="lt2" tx2="dk2" accent1="accent1" accent2="accent2" accent3="accent3" accent4="accent4" accent5="accent5" accent6="accent6" hlink="hlink" folHlink="folHlink"/>
  <p:sldLayoutIdLst>
    <p:sldLayoutId id="2147484071" r:id="rId1"/>
    <p:sldLayoutId id="2147484050" r:id="rId2"/>
    <p:sldLayoutId id="2147484051" r:id="rId3"/>
    <p:sldLayoutId id="2147484052" r:id="rId4"/>
    <p:sldLayoutId id="2147484053" r:id="rId5"/>
    <p:sldLayoutId id="2147484072" r:id="rId6"/>
    <p:sldLayoutId id="2147484073" r:id="rId7"/>
    <p:sldLayoutId id="2147484074" r:id="rId8"/>
    <p:sldLayoutId id="2147484077" r:id="rId9"/>
    <p:sldLayoutId id="2147484078" r:id="rId10"/>
    <p:sldLayoutId id="2147484079" r:id="rId11"/>
    <p:sldLayoutId id="2147484080" r:id="rId12"/>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3200" b="1">
          <a:solidFill>
            <a:srgbClr val="000099"/>
          </a:solidFill>
          <a:latin typeface="Arial" pitchFamily="-65" charset="0"/>
        </a:defRPr>
      </a:lvl6pPr>
      <a:lvl7pPr marL="914400" algn="ctr" rtl="0" fontAlgn="base">
        <a:spcBef>
          <a:spcPct val="0"/>
        </a:spcBef>
        <a:spcAft>
          <a:spcPct val="0"/>
        </a:spcAft>
        <a:defRPr sz="3200" b="1">
          <a:solidFill>
            <a:srgbClr val="000099"/>
          </a:solidFill>
          <a:latin typeface="Arial" pitchFamily="-65" charset="0"/>
        </a:defRPr>
      </a:lvl7pPr>
      <a:lvl8pPr marL="1371600" algn="ctr" rtl="0" fontAlgn="base">
        <a:spcBef>
          <a:spcPct val="0"/>
        </a:spcBef>
        <a:spcAft>
          <a:spcPct val="0"/>
        </a:spcAft>
        <a:defRPr sz="3200" b="1">
          <a:solidFill>
            <a:srgbClr val="000099"/>
          </a:solidFill>
          <a:latin typeface="Arial" pitchFamily="-65" charset="0"/>
        </a:defRPr>
      </a:lvl8pPr>
      <a:lvl9pPr marL="1828800" algn="ctr" rtl="0" fontAlgn="base">
        <a:spcBef>
          <a:spcPct val="0"/>
        </a:spcBef>
        <a:spcAft>
          <a:spcPct val="0"/>
        </a:spcAft>
        <a:defRPr sz="3200" b="1">
          <a:solidFill>
            <a:srgbClr val="000099"/>
          </a:solidFill>
          <a:latin typeface="Arial" pitchFamily="-65" charset="0"/>
        </a:defRPr>
      </a:lvl9pPr>
    </p:titleStyle>
    <p:bodyStyle>
      <a:lvl1pPr marL="342900" marR="0" indent="-365760" algn="l" defTabSz="914400" rtl="0" eaLnBrk="0" fontAlgn="base" latinLnBrk="0" hangingPunct="0">
        <a:lnSpc>
          <a:spcPct val="100000"/>
        </a:lnSpc>
        <a:spcBef>
          <a:spcPts val="500"/>
        </a:spcBef>
        <a:spcAft>
          <a:spcPct val="0"/>
        </a:spcAft>
        <a:buClrTx/>
        <a:buSzTx/>
        <a:buFontTx/>
        <a:buChar char="•"/>
        <a:tabLst/>
        <a:defRPr sz="3200" b="1" i="0">
          <a:solidFill>
            <a:schemeClr val="tx1"/>
          </a:solidFill>
          <a:latin typeface="+mj-lt"/>
          <a:ea typeface="ＭＳ Ｐゴシック" pitchFamily="-65" charset="-128"/>
          <a:cs typeface="Century Gothic"/>
        </a:defRPr>
      </a:lvl1pPr>
      <a:lvl2pPr marL="742950" marR="0" indent="-274320" algn="l" defTabSz="914400" rtl="0" eaLnBrk="0" fontAlgn="base" latinLnBrk="0" hangingPunct="0">
        <a:lnSpc>
          <a:spcPct val="100000"/>
        </a:lnSpc>
        <a:spcBef>
          <a:spcPts val="500"/>
        </a:spcBef>
        <a:spcAft>
          <a:spcPts val="0"/>
        </a:spcAft>
        <a:buClrTx/>
        <a:buSzTx/>
        <a:buFontTx/>
        <a:buChar char="–"/>
        <a:tabLst/>
        <a:defRPr sz="2800" b="0" i="0">
          <a:solidFill>
            <a:schemeClr val="tx1"/>
          </a:solidFill>
          <a:latin typeface="+mj-lt"/>
          <a:ea typeface="ＭＳ Ｐゴシック" pitchFamily="-65" charset="-128"/>
          <a:cs typeface="Century Gothic"/>
        </a:defRPr>
      </a:lvl2pPr>
      <a:lvl3pPr marL="1143000" marR="0" indent="-274320" algn="l" defTabSz="914400" rtl="0" eaLnBrk="0" fontAlgn="base" latinLnBrk="0" hangingPunct="0">
        <a:lnSpc>
          <a:spcPct val="100000"/>
        </a:lnSpc>
        <a:spcBef>
          <a:spcPts val="500"/>
        </a:spcBef>
        <a:spcAft>
          <a:spcPct val="0"/>
        </a:spcAft>
        <a:buClrTx/>
        <a:buSzTx/>
        <a:buFontTx/>
        <a:buChar char="•"/>
        <a:tabLst/>
        <a:defRPr sz="2400" b="1" i="0">
          <a:solidFill>
            <a:schemeClr val="tx1"/>
          </a:solidFill>
          <a:latin typeface="+mj-lt"/>
          <a:ea typeface="ＭＳ Ｐゴシック" pitchFamily="-65" charset="-128"/>
          <a:cs typeface="Century Gothic"/>
        </a:defRPr>
      </a:lvl3pPr>
      <a:lvl4pPr marL="1600200" marR="0" indent="-457200" algn="l" defTabSz="914400" rtl="0" eaLnBrk="0" fontAlgn="base" latinLnBrk="0" hangingPunct="0">
        <a:lnSpc>
          <a:spcPct val="100000"/>
        </a:lnSpc>
        <a:spcBef>
          <a:spcPts val="500"/>
        </a:spcBef>
        <a:spcAft>
          <a:spcPct val="0"/>
        </a:spcAft>
        <a:buClrTx/>
        <a:buSzTx/>
        <a:buFontTx/>
        <a:buChar char="–"/>
        <a:tabLst/>
        <a:defRPr sz="2000" b="0" i="0">
          <a:solidFill>
            <a:schemeClr val="tx1"/>
          </a:solidFill>
          <a:latin typeface="+mj-lt"/>
          <a:ea typeface="ＭＳ Ｐゴシック" pitchFamily="-65" charset="-128"/>
          <a:cs typeface="Century Gothic"/>
        </a:defRPr>
      </a:lvl4pPr>
      <a:lvl5pPr marL="2057400" marR="0" indent="-457200" algn="l" defTabSz="914400" rtl="0" eaLnBrk="0" fontAlgn="base" latinLnBrk="0" hangingPunct="0">
        <a:lnSpc>
          <a:spcPct val="100000"/>
        </a:lnSpc>
        <a:spcBef>
          <a:spcPts val="500"/>
        </a:spcBef>
        <a:spcAft>
          <a:spcPct val="0"/>
        </a:spcAft>
        <a:buClrTx/>
        <a:buSzTx/>
        <a:buFontTx/>
        <a:buChar char="»"/>
        <a:tabLst/>
        <a:defRPr sz="2000" b="1" i="0">
          <a:solidFill>
            <a:schemeClr val="tx1"/>
          </a:solidFill>
          <a:latin typeface="+mj-lt"/>
          <a:ea typeface="ＭＳ Ｐゴシック" pitchFamily="-65" charset="-128"/>
          <a:cs typeface="Century Gothic"/>
        </a:defRPr>
      </a:lvl5pPr>
      <a:lvl6pPr marL="2514600" indent="-228600" algn="l" rtl="0" fontAlgn="base">
        <a:spcBef>
          <a:spcPct val="20000"/>
        </a:spcBef>
        <a:spcAft>
          <a:spcPct val="0"/>
        </a:spcAft>
        <a:buChar char="»"/>
        <a:defRPr sz="2000" b="1">
          <a:solidFill>
            <a:srgbClr val="000099"/>
          </a:solidFill>
          <a:latin typeface="+mn-lt"/>
          <a:ea typeface="ＭＳ Ｐゴシック" pitchFamily="-65" charset="-128"/>
        </a:defRPr>
      </a:lvl6pPr>
      <a:lvl7pPr marL="2971800" indent="-228600" algn="l" rtl="0" fontAlgn="base">
        <a:spcBef>
          <a:spcPct val="20000"/>
        </a:spcBef>
        <a:spcAft>
          <a:spcPct val="0"/>
        </a:spcAft>
        <a:buChar char="»"/>
        <a:defRPr sz="2000" b="1">
          <a:solidFill>
            <a:srgbClr val="000099"/>
          </a:solidFill>
          <a:latin typeface="+mn-lt"/>
          <a:ea typeface="ＭＳ Ｐゴシック" pitchFamily="-65" charset="-128"/>
        </a:defRPr>
      </a:lvl7pPr>
      <a:lvl8pPr marL="3429000" indent="-228600" algn="l" rtl="0" fontAlgn="base">
        <a:spcBef>
          <a:spcPct val="20000"/>
        </a:spcBef>
        <a:spcAft>
          <a:spcPct val="0"/>
        </a:spcAft>
        <a:buChar char="»"/>
        <a:defRPr sz="2000" b="1">
          <a:solidFill>
            <a:srgbClr val="000099"/>
          </a:solidFill>
          <a:latin typeface="+mn-lt"/>
          <a:ea typeface="ＭＳ Ｐゴシック" pitchFamily="-65" charset="-128"/>
        </a:defRPr>
      </a:lvl8pPr>
      <a:lvl9pPr marL="3886200" indent="-228600" algn="l" rtl="0" fontAlgn="base">
        <a:spcBef>
          <a:spcPct val="20000"/>
        </a:spcBef>
        <a:spcAft>
          <a:spcPct val="0"/>
        </a:spcAft>
        <a:buChar char="»"/>
        <a:defRPr sz="2000" b="1">
          <a:solidFill>
            <a:srgbClr val="000099"/>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1005840"/>
          </a:xfrm>
          <a:prstGeom prst="rect">
            <a:avLst/>
          </a:prstGeom>
          <a:gradFill flip="none" rotWithShape="1">
            <a:gsLst>
              <a:gs pos="0">
                <a:schemeClr val="accent2">
                  <a:lumMod val="60000"/>
                  <a:lumOff val="40000"/>
                </a:schemeClr>
              </a:gs>
              <a:gs pos="100000">
                <a:srgbClr val="FFFFFF"/>
              </a:gs>
            </a:gsLst>
            <a:lin ang="1080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30" name="Rectangle 6"/>
          <p:cNvSpPr>
            <a:spLocks noGrp="1" noChangeArrowheads="1"/>
          </p:cNvSpPr>
          <p:nvPr>
            <p:ph type="sldNum" sz="quarter" idx="4"/>
          </p:nvPr>
        </p:nvSpPr>
        <p:spPr bwMode="auto">
          <a:xfrm>
            <a:off x="3505200" y="64770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fld id="{08615582-267A-AC4E-A9D2-6E6142F5E649}" type="slidenum">
              <a:rPr lang="en-US" smtClean="0"/>
              <a:pPr>
                <a:defRPr/>
              </a:pPr>
              <a:t>‹#›</a:t>
            </a:fld>
            <a:endParaRPr lang="en-US" dirty="0"/>
          </a:p>
        </p:txBody>
      </p:sp>
      <p:sp>
        <p:nvSpPr>
          <p:cNvPr id="8" name="TextBox 7"/>
          <p:cNvSpPr txBox="1"/>
          <p:nvPr/>
        </p:nvSpPr>
        <p:spPr>
          <a:xfrm>
            <a:off x="2400300" y="0"/>
            <a:ext cx="6426200" cy="901700"/>
          </a:xfrm>
          <a:prstGeom prst="rect">
            <a:avLst/>
          </a:prstGeom>
        </p:spPr>
        <p:txBody>
          <a:bodyPr vert="horz" wrap="square" lIns="91440" tIns="45720" rIns="91440" bIns="45720" rtlCol="0" anchor="ctr">
            <a:norm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pic>
        <p:nvPicPr>
          <p:cNvPr id="11" name="Picture 10" descr="NERSC_logo_color.ai"/>
          <p:cNvPicPr>
            <a:picLocks noChangeAspect="1"/>
          </p:cNvPicPr>
          <p:nvPr/>
        </p:nvPicPr>
        <p:blipFill>
          <a:blip r:embed="rId7"/>
          <a:stretch>
            <a:fillRect/>
          </a:stretch>
        </p:blipFill>
        <p:spPr>
          <a:xfrm>
            <a:off x="-82550" y="-63500"/>
            <a:ext cx="2763057" cy="1333500"/>
          </a:xfrm>
          <a:prstGeom prst="rect">
            <a:avLst/>
          </a:prstGeom>
        </p:spPr>
      </p:pic>
      <p:pic>
        <p:nvPicPr>
          <p:cNvPr id="9" name="Picture 8" descr="LBNL_Alt_Logo_StackRight_Final.jpg"/>
          <p:cNvPicPr>
            <a:picLocks noChangeAspect="1"/>
          </p:cNvPicPr>
          <p:nvPr/>
        </p:nvPicPr>
        <p:blipFill>
          <a:blip r:embed="rId8"/>
          <a:stretch>
            <a:fillRect/>
          </a:stretch>
        </p:blipFill>
        <p:spPr>
          <a:xfrm>
            <a:off x="7239000" y="6184901"/>
            <a:ext cx="1691686" cy="594722"/>
          </a:xfrm>
          <a:prstGeom prst="rect">
            <a:avLst/>
          </a:prstGeom>
        </p:spPr>
      </p:pic>
      <p:pic>
        <p:nvPicPr>
          <p:cNvPr id="10" name="Picture 9" descr="DOE LOGO"/>
          <p:cNvPicPr>
            <a:picLocks noChangeAspect="1" noChangeArrowheads="1"/>
          </p:cNvPicPr>
          <p:nvPr/>
        </p:nvPicPr>
        <p:blipFill>
          <a:blip r:embed="rId9"/>
          <a:srcRect/>
          <a:stretch>
            <a:fillRect/>
          </a:stretch>
        </p:blipFill>
        <p:spPr bwMode="auto">
          <a:xfrm>
            <a:off x="266700" y="6187501"/>
            <a:ext cx="2374900" cy="670499"/>
          </a:xfrm>
          <a:prstGeom prst="rect">
            <a:avLst/>
          </a:prstGeom>
          <a:noFill/>
          <a:ln w="9525">
            <a:noFill/>
            <a:miter lim="800000"/>
            <a:headEnd/>
            <a:tailEnd/>
          </a:ln>
        </p:spPr>
      </p:pic>
      <p:sp>
        <p:nvSpPr>
          <p:cNvPr id="12" name="Text Placeholder 11"/>
          <p:cNvSpPr>
            <a:spLocks noGrp="1"/>
          </p:cNvSpPr>
          <p:nvPr>
            <p:ph type="body" idx="1"/>
          </p:nvPr>
        </p:nvSpPr>
        <p:spPr>
          <a:xfrm>
            <a:off x="457200" y="1316735"/>
            <a:ext cx="8229600" cy="4855464"/>
          </a:xfrm>
          <a:prstGeom prst="rect">
            <a:avLst/>
          </a:prstGeom>
        </p:spPr>
        <p:txBody>
          <a:bodyPr vert="horz" lIns="9144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Lst>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3200" b="1">
          <a:solidFill>
            <a:schemeClr val="tx1"/>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3200" b="1">
          <a:solidFill>
            <a:srgbClr val="000099"/>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3200" b="1">
          <a:solidFill>
            <a:srgbClr val="000099"/>
          </a:solidFill>
          <a:latin typeface="Arial" pitchFamily="-65" charset="0"/>
        </a:defRPr>
      </a:lvl6pPr>
      <a:lvl7pPr marL="914400" algn="ctr" rtl="0" fontAlgn="base">
        <a:spcBef>
          <a:spcPct val="0"/>
        </a:spcBef>
        <a:spcAft>
          <a:spcPct val="0"/>
        </a:spcAft>
        <a:defRPr sz="3200" b="1">
          <a:solidFill>
            <a:srgbClr val="000099"/>
          </a:solidFill>
          <a:latin typeface="Arial" pitchFamily="-65" charset="0"/>
        </a:defRPr>
      </a:lvl7pPr>
      <a:lvl8pPr marL="1371600" algn="ctr" rtl="0" fontAlgn="base">
        <a:spcBef>
          <a:spcPct val="0"/>
        </a:spcBef>
        <a:spcAft>
          <a:spcPct val="0"/>
        </a:spcAft>
        <a:defRPr sz="3200" b="1">
          <a:solidFill>
            <a:srgbClr val="000099"/>
          </a:solidFill>
          <a:latin typeface="Arial" pitchFamily="-65" charset="0"/>
        </a:defRPr>
      </a:lvl8pPr>
      <a:lvl9pPr marL="1828800" algn="ctr" rtl="0" fontAlgn="base">
        <a:spcBef>
          <a:spcPct val="0"/>
        </a:spcBef>
        <a:spcAft>
          <a:spcPct val="0"/>
        </a:spcAft>
        <a:defRPr sz="3200" b="1">
          <a:solidFill>
            <a:srgbClr val="000099"/>
          </a:solidFill>
          <a:latin typeface="Arial" pitchFamily="-65" charset="0"/>
        </a:defRPr>
      </a:lvl9pPr>
    </p:titleStyle>
    <p:bodyStyle>
      <a:lvl1pPr marL="342900" marR="0" indent="457200" algn="l" defTabSz="914400" rtl="0" eaLnBrk="0" fontAlgn="base" latinLnBrk="0" hangingPunct="0">
        <a:lnSpc>
          <a:spcPct val="100000"/>
        </a:lnSpc>
        <a:spcBef>
          <a:spcPts val="500"/>
        </a:spcBef>
        <a:spcAft>
          <a:spcPct val="0"/>
        </a:spcAft>
        <a:buClrTx/>
        <a:buSzTx/>
        <a:buFontTx/>
        <a:buChar char="•"/>
        <a:tabLst/>
        <a:defRPr sz="3200" b="1" i="0">
          <a:solidFill>
            <a:schemeClr val="tx1"/>
          </a:solidFill>
          <a:latin typeface="+mj-lt"/>
          <a:ea typeface="ＭＳ Ｐゴシック" pitchFamily="-65" charset="-128"/>
          <a:cs typeface="Century Gothic"/>
        </a:defRPr>
      </a:lvl1pPr>
      <a:lvl2pPr marL="742950" marR="0" indent="457200" algn="l" defTabSz="914400" rtl="0" eaLnBrk="0" fontAlgn="base" latinLnBrk="0" hangingPunct="0">
        <a:lnSpc>
          <a:spcPct val="100000"/>
        </a:lnSpc>
        <a:spcBef>
          <a:spcPts val="500"/>
        </a:spcBef>
        <a:spcAft>
          <a:spcPct val="0"/>
        </a:spcAft>
        <a:buClrTx/>
        <a:buSzTx/>
        <a:buFontTx/>
        <a:buChar char="–"/>
        <a:tabLst/>
        <a:defRPr sz="2800" b="0" i="0">
          <a:solidFill>
            <a:schemeClr val="tx1"/>
          </a:solidFill>
          <a:latin typeface="+mj-lt"/>
          <a:ea typeface="ＭＳ Ｐゴシック" pitchFamily="-65" charset="-128"/>
          <a:cs typeface="Century Gothic"/>
        </a:defRPr>
      </a:lvl2pPr>
      <a:lvl3pPr marL="1143000" marR="0" indent="457200" algn="l" defTabSz="914400" rtl="0" eaLnBrk="0" fontAlgn="base" latinLnBrk="0" hangingPunct="0">
        <a:lnSpc>
          <a:spcPct val="100000"/>
        </a:lnSpc>
        <a:spcBef>
          <a:spcPts val="500"/>
        </a:spcBef>
        <a:spcAft>
          <a:spcPct val="0"/>
        </a:spcAft>
        <a:buClrTx/>
        <a:buSzTx/>
        <a:buFontTx/>
        <a:buChar char="•"/>
        <a:tabLst/>
        <a:defRPr sz="2400" b="1" i="0">
          <a:solidFill>
            <a:schemeClr val="tx1"/>
          </a:solidFill>
          <a:latin typeface="+mj-lt"/>
          <a:ea typeface="ＭＳ Ｐゴシック" pitchFamily="-65" charset="-128"/>
          <a:cs typeface="Century Gothic"/>
        </a:defRPr>
      </a:lvl3pPr>
      <a:lvl4pPr marL="1600200" marR="0" indent="457200" algn="l" defTabSz="914400" rtl="0" eaLnBrk="0" fontAlgn="base" latinLnBrk="0" hangingPunct="0">
        <a:lnSpc>
          <a:spcPct val="100000"/>
        </a:lnSpc>
        <a:spcBef>
          <a:spcPts val="500"/>
        </a:spcBef>
        <a:spcAft>
          <a:spcPct val="0"/>
        </a:spcAft>
        <a:buClrTx/>
        <a:buSzTx/>
        <a:buFontTx/>
        <a:buChar char="–"/>
        <a:tabLst/>
        <a:defRPr sz="2000" b="0" i="0">
          <a:solidFill>
            <a:schemeClr val="tx1"/>
          </a:solidFill>
          <a:latin typeface="+mj-lt"/>
          <a:ea typeface="ＭＳ Ｐゴシック" pitchFamily="-65" charset="-128"/>
          <a:cs typeface="Century Gothic"/>
        </a:defRPr>
      </a:lvl4pPr>
      <a:lvl5pPr marL="2057400" marR="0" indent="457200" algn="l" defTabSz="914400" rtl="0" eaLnBrk="0" fontAlgn="base" latinLnBrk="0" hangingPunct="0">
        <a:lnSpc>
          <a:spcPct val="100000"/>
        </a:lnSpc>
        <a:spcBef>
          <a:spcPts val="500"/>
        </a:spcBef>
        <a:spcAft>
          <a:spcPct val="0"/>
        </a:spcAft>
        <a:buClrTx/>
        <a:buSzTx/>
        <a:buFontTx/>
        <a:buChar char="»"/>
        <a:tabLst/>
        <a:defRPr sz="2000" b="1" i="0">
          <a:solidFill>
            <a:schemeClr val="tx1"/>
          </a:solidFill>
          <a:latin typeface="+mj-lt"/>
          <a:ea typeface="ＭＳ Ｐゴシック" pitchFamily="-65" charset="-128"/>
          <a:cs typeface="Century Gothic"/>
        </a:defRPr>
      </a:lvl5pPr>
      <a:lvl6pPr marL="2514600" indent="-228600" algn="l" rtl="0" fontAlgn="base">
        <a:spcBef>
          <a:spcPct val="20000"/>
        </a:spcBef>
        <a:spcAft>
          <a:spcPct val="0"/>
        </a:spcAft>
        <a:buChar char="»"/>
        <a:defRPr sz="2000" b="1">
          <a:solidFill>
            <a:srgbClr val="000099"/>
          </a:solidFill>
          <a:latin typeface="+mn-lt"/>
          <a:ea typeface="ＭＳ Ｐゴシック" pitchFamily="-65" charset="-128"/>
        </a:defRPr>
      </a:lvl6pPr>
      <a:lvl7pPr marL="2971800" indent="-228600" algn="l" rtl="0" fontAlgn="base">
        <a:spcBef>
          <a:spcPct val="20000"/>
        </a:spcBef>
        <a:spcAft>
          <a:spcPct val="0"/>
        </a:spcAft>
        <a:buChar char="»"/>
        <a:defRPr sz="2000" b="1">
          <a:solidFill>
            <a:srgbClr val="000099"/>
          </a:solidFill>
          <a:latin typeface="+mn-lt"/>
          <a:ea typeface="ＭＳ Ｐゴシック" pitchFamily="-65" charset="-128"/>
        </a:defRPr>
      </a:lvl7pPr>
      <a:lvl8pPr marL="3429000" indent="-228600" algn="l" rtl="0" fontAlgn="base">
        <a:spcBef>
          <a:spcPct val="20000"/>
        </a:spcBef>
        <a:spcAft>
          <a:spcPct val="0"/>
        </a:spcAft>
        <a:buChar char="»"/>
        <a:defRPr sz="2000" b="1">
          <a:solidFill>
            <a:srgbClr val="000099"/>
          </a:solidFill>
          <a:latin typeface="+mn-lt"/>
          <a:ea typeface="ＭＳ Ｐゴシック" pitchFamily="-65" charset="-128"/>
        </a:defRPr>
      </a:lvl8pPr>
      <a:lvl9pPr marL="3886200" indent="-228600" algn="l" rtl="0" fontAlgn="base">
        <a:spcBef>
          <a:spcPct val="20000"/>
        </a:spcBef>
        <a:spcAft>
          <a:spcPct val="0"/>
        </a:spcAft>
        <a:buChar char="»"/>
        <a:defRPr sz="2000" b="1">
          <a:solidFill>
            <a:srgbClr val="000099"/>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342" y="179868"/>
            <a:ext cx="6819032" cy="769479"/>
          </a:xfrm>
          <a:prstGeom prst="rect">
            <a:avLst/>
          </a:prstGeom>
        </p:spPr>
        <p:txBody>
          <a:bodyPr vert="horz" lIns="91440" tIns="0" rIns="91440" bIns="0" rtlCol="0" anchor="b" anchorCtr="0">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95400"/>
            <a:ext cx="8229600" cy="4830764"/>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7" name="Footer Placeholder 11"/>
          <p:cNvSpPr>
            <a:spLocks noGrp="1"/>
          </p:cNvSpPr>
          <p:nvPr>
            <p:ph type="ftr" sz="quarter" idx="3"/>
          </p:nvPr>
        </p:nvSpPr>
        <p:spPr>
          <a:xfrm>
            <a:off x="5239927" y="6368805"/>
            <a:ext cx="2864157" cy="365125"/>
          </a:xfrm>
          <a:prstGeom prst="rect">
            <a:avLst/>
          </a:prstGeom>
        </p:spPr>
        <p:txBody>
          <a:bodyPr vert="horz" lIns="91440" tIns="45720" rIns="91440" bIns="45720" rtlCol="0" anchor="ctr"/>
          <a:lstStyle>
            <a:lvl1pPr algn="r">
              <a:defRPr sz="1100">
                <a:solidFill>
                  <a:srgbClr val="114766"/>
                </a:solidFill>
              </a:defRPr>
            </a:lvl1pPr>
          </a:lstStyle>
          <a:p>
            <a:r>
              <a:rPr lang="en-US" dirty="0" smtClean="0"/>
              <a:t>Footer Information</a:t>
            </a:r>
            <a:endParaRPr lang="en-US" dirty="0"/>
          </a:p>
        </p:txBody>
      </p:sp>
      <p:sp>
        <p:nvSpPr>
          <p:cNvPr id="18" name="Slide Number Placeholder 12"/>
          <p:cNvSpPr>
            <a:spLocks noGrp="1"/>
          </p:cNvSpPr>
          <p:nvPr>
            <p:ph type="sldNum" sz="quarter" idx="4"/>
          </p:nvPr>
        </p:nvSpPr>
        <p:spPr>
          <a:xfrm>
            <a:off x="4116656" y="6368805"/>
            <a:ext cx="925708" cy="365125"/>
          </a:xfrm>
          <a:prstGeom prst="rect">
            <a:avLst/>
          </a:prstGeom>
        </p:spPr>
        <p:txBody>
          <a:bodyPr vert="horz" lIns="91440" tIns="45720" rIns="91440" bIns="45720" rtlCol="0" anchor="ctr"/>
          <a:lstStyle>
            <a:lvl1pPr algn="ctr">
              <a:defRPr sz="1100">
                <a:solidFill>
                  <a:srgbClr val="114766"/>
                </a:solidFill>
              </a:defRPr>
            </a:lvl1pPr>
          </a:lstStyle>
          <a:p>
            <a:r>
              <a:rPr lang="en-US" dirty="0" smtClean="0"/>
              <a:t>- </a:t>
            </a:r>
            <a:fld id="{D174BAF6-F8F2-EF4F-936C-8DF63288C82F}" type="slidenum">
              <a:rPr lang="en-US" smtClean="0"/>
              <a:pPr/>
              <a:t>‹#›</a:t>
            </a:fld>
            <a:r>
              <a:rPr lang="en-US" dirty="0" smtClean="0"/>
              <a:t> -</a:t>
            </a:r>
            <a:endParaRPr lang="en-US" dirty="0"/>
          </a:p>
        </p:txBody>
      </p:sp>
      <p:pic>
        <p:nvPicPr>
          <p:cNvPr id="9" name="Picture 10" descr="DOE LOGO"/>
          <p:cNvPicPr>
            <a:picLocks noChangeAspect="1" noChangeArrowheads="1"/>
          </p:cNvPicPr>
          <p:nvPr/>
        </p:nvPicPr>
        <p:blipFill>
          <a:blip r:embed="rId15" cstate="print">
            <a:extLst>
              <a:ext uri="{28A0092B-C50C-407E-A947-70E740481C1C}">
                <a14:useLocalDpi xmlns:a14="http://schemas.microsoft.com/office/drawing/2010/main"/>
              </a:ext>
            </a:extLst>
          </a:blip>
          <a:srcRect b="19329"/>
          <a:stretch>
            <a:fillRect/>
          </a:stretch>
        </p:blipFill>
        <p:spPr bwMode="auto">
          <a:xfrm>
            <a:off x="247292" y="6277668"/>
            <a:ext cx="2209800" cy="503297"/>
          </a:xfrm>
          <a:prstGeom prst="rect">
            <a:avLst/>
          </a:prstGeom>
          <a:noFill/>
          <a:ln w="9525">
            <a:noFill/>
            <a:miter lim="800000"/>
            <a:headEnd/>
            <a:tailEnd/>
          </a:ln>
        </p:spPr>
      </p:pic>
      <p:pic>
        <p:nvPicPr>
          <p:cNvPr id="10" name="Picture 11" descr="LBNL_Logo-Full.png"/>
          <p:cNvPicPr>
            <a:picLocks noChangeAspect="1"/>
          </p:cNvPicPr>
          <p:nvPr/>
        </p:nvPicPr>
        <p:blipFill>
          <a:blip r:embed="rId16" cstate="print">
            <a:extLst>
              <a:ext uri="{28A0092B-C50C-407E-A947-70E740481C1C}">
                <a14:useLocalDpi xmlns:a14="http://schemas.microsoft.com/office/drawing/2010/main"/>
              </a:ext>
            </a:extLst>
          </a:blip>
          <a:srcRect/>
          <a:stretch>
            <a:fillRect/>
          </a:stretch>
        </p:blipFill>
        <p:spPr bwMode="auto">
          <a:xfrm>
            <a:off x="8227394" y="6277227"/>
            <a:ext cx="590020" cy="503738"/>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16" r:id="rId1"/>
    <p:sldLayoutId id="2147484117" r:id="rId2"/>
    <p:sldLayoutId id="2147484118" r:id="rId3"/>
    <p:sldLayoutId id="2147484119" r:id="rId4"/>
    <p:sldLayoutId id="2147484120" r:id="rId5"/>
    <p:sldLayoutId id="2147484121" r:id="rId6"/>
    <p:sldLayoutId id="2147484122" r:id="rId7"/>
    <p:sldLayoutId id="2147484123" r:id="rId8"/>
    <p:sldLayoutId id="2147484124" r:id="rId9"/>
    <p:sldLayoutId id="2147484125" r:id="rId10"/>
    <p:sldLayoutId id="2147484126" r:id="rId11"/>
    <p:sldLayoutId id="2147484130" r:id="rId12"/>
    <p:sldLayoutId id="2147484131" r:id="rId13"/>
  </p:sldLayoutIdLst>
  <p:hf hdr="0" ftr="0" dt="0"/>
  <p:txStyles>
    <p:titleStyle>
      <a:lvl1pPr marL="228600" indent="-228600" algn="l" defTabSz="457200" rtl="0" eaLnBrk="1" latinLnBrk="0" hangingPunct="1">
        <a:spcBef>
          <a:spcPct val="0"/>
        </a:spcBef>
        <a:buNone/>
        <a:defRPr sz="3200" b="0" i="0" u="none" kern="1200" cap="none">
          <a:solidFill>
            <a:schemeClr val="tx2"/>
          </a:solidFill>
          <a:latin typeface="Helvetica Neue Bold Condensed"/>
          <a:ea typeface="+mj-ea"/>
          <a:cs typeface="Helvetica Neue Bold Condensed"/>
        </a:defRPr>
      </a:lvl1pPr>
    </p:titleStyle>
    <p:bodyStyle>
      <a:lvl1pPr marL="342900" indent="-342900" algn="l" defTabSz="457200" rtl="0" eaLnBrk="1" latinLnBrk="0" hangingPunct="1">
        <a:spcBef>
          <a:spcPct val="20000"/>
        </a:spcBef>
        <a:buFont typeface="Arial"/>
        <a:buChar char="•"/>
        <a:defRPr sz="2800" b="1"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docs.nersc.gov" TargetMode="External"/><Relationship Id="rId4" Type="http://schemas.openxmlformats.org/officeDocument/2006/relationships/hyperlink" Target="http://help.nersc.gov" TargetMode="External"/><Relationship Id="rId5" Type="http://schemas.openxmlformats.org/officeDocument/2006/relationships/hyperlink" Target="mailto:consult@nersc.gov" TargetMode="External"/><Relationship Id="rId6" Type="http://schemas.openxmlformats.org/officeDocument/2006/relationships/hyperlink" Target="https://nim.nersc.gov/" TargetMode="External"/><Relationship Id="rId1" Type="http://schemas.openxmlformats.org/officeDocument/2006/relationships/slideLayout" Target="../slideLayouts/slideLayout27.xml"/><Relationship Id="rId2" Type="http://schemas.openxmlformats.org/officeDocument/2006/relationships/hyperlink" Target="https://www.nersc.gov"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7.xml"/><Relationship Id="rId3" Type="http://schemas.openxmlformats.org/officeDocument/2006/relationships/hyperlink" Target="http://nim.nersc.gov"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30.xml"/><Relationship Id="rId2"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hyperlink" Target="https://www.nersc.gov/users/connecting-to-nersc/using-nx/"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4.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5.xml"/><Relationship Id="rId3"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image" Target="../media/image4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8.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hyperlink" Target="http://docs.anaconda.com" TargetMode="External"/><Relationship Id="rId3" Type="http://schemas.openxmlformats.org/officeDocument/2006/relationships/hyperlink" Target="https://www.nersc.gov/users/computational-systems/genepool/genepool-training-and-tutorials/" TargetMode="Externa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image" Target="../media/image49.png"/></Relationships>
</file>

<file path=ppt/slides/_rels/slide45.xml.rels><?xml version="1.0" encoding="UTF-8" standalone="yes"?>
<Relationships xmlns="http://schemas.openxmlformats.org/package/2006/relationships"><Relationship Id="rId3" Type="http://schemas.openxmlformats.org/officeDocument/2006/relationships/hyperlink" Target="http://docs.nersc.gov" TargetMode="External"/><Relationship Id="rId4" Type="http://schemas.openxmlformats.org/officeDocument/2006/relationships/hyperlink" Target="http://help.nersc.gov" TargetMode="External"/><Relationship Id="rId5" Type="http://schemas.openxmlformats.org/officeDocument/2006/relationships/hyperlink" Target="mailto:consult@nersc.gov" TargetMode="External"/><Relationship Id="rId6" Type="http://schemas.openxmlformats.org/officeDocument/2006/relationships/hyperlink" Target="https://nim.nersc.gov/" TargetMode="External"/><Relationship Id="rId1" Type="http://schemas.openxmlformats.org/officeDocument/2006/relationships/slideLayout" Target="../slideLayouts/slideLayout27.xml"/><Relationship Id="rId2" Type="http://schemas.openxmlformats.org/officeDocument/2006/relationships/hyperlink" Target="https://www.nersc.gov"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7.xml"/><Relationship Id="rId2"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6.xml"/><Relationship Id="rId3"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30.xml"/><Relationship Id="rId2"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smtClean="0"/>
              <a:t>Daniel Udwary</a:t>
            </a:r>
            <a:r>
              <a:rPr lang="en-US" dirty="0"/>
              <a:t>	</a:t>
            </a:r>
            <a:br>
              <a:rPr lang="en-US" dirty="0"/>
            </a:br>
            <a:r>
              <a:rPr lang="en-US" sz="2000" dirty="0"/>
              <a:t>NERSC </a:t>
            </a:r>
            <a:r>
              <a:rPr lang="en-US" sz="2000" dirty="0" smtClean="0"/>
              <a:t>Data Science Engagement Group</a:t>
            </a:r>
            <a:r>
              <a:rPr lang="en-US" sz="2000" dirty="0"/>
              <a:t/>
            </a:r>
            <a:br>
              <a:rPr lang="en-US" sz="2000" dirty="0"/>
            </a:br>
            <a:r>
              <a:rPr lang="en-US" sz="2000" dirty="0" smtClean="0"/>
              <a:t>June 22, 2016</a:t>
            </a:r>
            <a:endParaRPr lang="en-US" sz="2000" dirty="0"/>
          </a:p>
        </p:txBody>
      </p:sp>
      <p:sp>
        <p:nvSpPr>
          <p:cNvPr id="3" name="Subtitle 2"/>
          <p:cNvSpPr>
            <a:spLocks noGrp="1"/>
          </p:cNvSpPr>
          <p:nvPr>
            <p:ph type="body" sz="half" idx="2"/>
          </p:nvPr>
        </p:nvSpPr>
        <p:spPr/>
        <p:txBody>
          <a:bodyPr>
            <a:normAutofit/>
          </a:bodyPr>
          <a:lstStyle/>
          <a:p>
            <a:r>
              <a:rPr lang="en-US" dirty="0" smtClean="0"/>
              <a:t>Getting Started at NERSC</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get started on getting help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NERSC </a:t>
            </a:r>
            <a:r>
              <a:rPr lang="en-US" dirty="0" smtClean="0"/>
              <a:t>webpage</a:t>
            </a:r>
            <a:endParaRPr lang="en-US" dirty="0" smtClean="0"/>
          </a:p>
          <a:p>
            <a:pPr lvl="1"/>
            <a:r>
              <a:rPr lang="en-US" sz="2000" dirty="0">
                <a:hlinkClick r:id="rId2"/>
              </a:rPr>
              <a:t>https://</a:t>
            </a:r>
            <a:r>
              <a:rPr lang="en-US" sz="2000" dirty="0" smtClean="0">
                <a:hlinkClick r:id="rId2"/>
              </a:rPr>
              <a:t>www.nersc.gov</a:t>
            </a:r>
            <a:r>
              <a:rPr lang="en-US" sz="2000" dirty="0" smtClean="0"/>
              <a:t> - Some info may be slightly outdated</a:t>
            </a:r>
          </a:p>
          <a:p>
            <a:pPr lvl="1"/>
            <a:r>
              <a:rPr lang="en-US" sz="2000" dirty="0" smtClean="0"/>
              <a:t>Soon: </a:t>
            </a:r>
            <a:r>
              <a:rPr lang="en-US" sz="2000" dirty="0" smtClean="0">
                <a:hlinkClick r:id="rId3"/>
              </a:rPr>
              <a:t>http://docs.nersc.gov</a:t>
            </a:r>
            <a:endParaRPr lang="en-US" sz="2000" dirty="0" smtClean="0"/>
          </a:p>
          <a:p>
            <a:r>
              <a:rPr lang="en-US" dirty="0" smtClean="0"/>
              <a:t>Online Helpdesk – </a:t>
            </a:r>
            <a:r>
              <a:rPr lang="en-US" dirty="0" smtClean="0">
                <a:hlinkClick r:id="rId4"/>
              </a:rPr>
              <a:t>http://help.nersc.gov</a:t>
            </a:r>
            <a:endParaRPr lang="en-US" dirty="0" smtClean="0"/>
          </a:p>
          <a:p>
            <a:pPr lvl="1"/>
            <a:r>
              <a:rPr lang="en-US" dirty="0" smtClean="0"/>
              <a:t>Create and monitor trouble tickets</a:t>
            </a:r>
          </a:p>
          <a:p>
            <a:pPr lvl="1"/>
            <a:r>
              <a:rPr lang="en-US" dirty="0" smtClean="0"/>
              <a:t>Or email </a:t>
            </a:r>
            <a:r>
              <a:rPr lang="en-US" dirty="0" smtClean="0">
                <a:hlinkClick r:id="rId5"/>
              </a:rPr>
              <a:t>consult@nersc.gov</a:t>
            </a:r>
            <a:endParaRPr lang="en-US" dirty="0" smtClean="0"/>
          </a:p>
          <a:p>
            <a:r>
              <a:rPr lang="en-US" dirty="0" smtClean="0"/>
              <a:t>NERSC Information management (NIM) webpage</a:t>
            </a:r>
          </a:p>
          <a:p>
            <a:pPr lvl="1"/>
            <a:r>
              <a:rPr lang="en-US" dirty="0">
                <a:hlinkClick r:id="rId6"/>
              </a:rPr>
              <a:t>https://nim.nersc.gov</a:t>
            </a:r>
            <a:r>
              <a:rPr lang="en-US" dirty="0" smtClean="0">
                <a:hlinkClick r:id="rId6"/>
              </a:rPr>
              <a:t>/</a:t>
            </a:r>
            <a:r>
              <a:rPr lang="en-US" dirty="0" smtClean="0"/>
              <a:t> - change NERSC password</a:t>
            </a:r>
            <a:endParaRPr lang="en-US" dirty="0"/>
          </a:p>
          <a:p>
            <a:r>
              <a:rPr lang="en-US" dirty="0" err="1" smtClean="0"/>
              <a:t>my.nersc.gov</a:t>
            </a:r>
            <a:endParaRPr lang="en-US" dirty="0" smtClean="0"/>
          </a:p>
          <a:p>
            <a:pPr lvl="1"/>
            <a:r>
              <a:rPr lang="en-US" dirty="0" smtClean="0"/>
              <a:t>More information on your account and usage</a:t>
            </a:r>
          </a:p>
          <a:p>
            <a:r>
              <a:rPr lang="en-US" dirty="0" smtClean="0"/>
              <a:t>Consulting line – 1-800-66-NERSC (menu option 3)</a:t>
            </a:r>
          </a:p>
          <a:p>
            <a:pPr lvl="1"/>
            <a:r>
              <a:rPr lang="en-US" dirty="0" smtClean="0"/>
              <a:t>Talk to a real live consultant 8-5, M-F</a:t>
            </a:r>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10</a:t>
            </a:fld>
            <a:endParaRPr lang="en-US"/>
          </a:p>
        </p:txBody>
      </p:sp>
    </p:spTree>
    <p:extLst>
      <p:ext uri="{BB962C8B-B14F-4D97-AF65-F5344CB8AC3E}">
        <p14:creationId xmlns:p14="http://schemas.microsoft.com/office/powerpoint/2010/main" val="64959511"/>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NERSC Information Management (NIM)</a:t>
            </a:r>
            <a:endParaRPr lang="en-US" dirty="0"/>
          </a:p>
        </p:txBody>
      </p:sp>
      <p:sp>
        <p:nvSpPr>
          <p:cNvPr id="4" name="Slide Number Placeholder 3"/>
          <p:cNvSpPr>
            <a:spLocks noGrp="1"/>
          </p:cNvSpPr>
          <p:nvPr>
            <p:ph type="sldNum" sz="quarter" idx="4"/>
          </p:nvPr>
        </p:nvSpPr>
        <p:spPr/>
        <p:txBody>
          <a:bodyPr/>
          <a:lstStyle/>
          <a:p>
            <a:pPr>
              <a:defRPr/>
            </a:pPr>
            <a:fld id="{7615BAFB-6413-AA4E-9D4A-3BD19E1062BF}" type="slidenum">
              <a:rPr lang="en-US" smtClean="0"/>
              <a:pPr>
                <a:defRPr/>
              </a:pPr>
              <a:t>11</a:t>
            </a:fld>
            <a:endParaRPr lang="en-US"/>
          </a:p>
        </p:txBody>
      </p:sp>
      <p:sp>
        <p:nvSpPr>
          <p:cNvPr id="6" name="Content Placeholder 5"/>
          <p:cNvSpPr>
            <a:spLocks noGrp="1"/>
          </p:cNvSpPr>
          <p:nvPr>
            <p:ph idx="1"/>
          </p:nvPr>
        </p:nvSpPr>
        <p:spPr/>
        <p:txBody>
          <a:bodyPr>
            <a:normAutofit lnSpcReduction="10000"/>
          </a:bodyPr>
          <a:lstStyle/>
          <a:p>
            <a:pPr marL="0" indent="0">
              <a:buNone/>
            </a:pPr>
            <a:r>
              <a:rPr lang="en-US" dirty="0" smtClean="0">
                <a:hlinkClick r:id="rId3"/>
              </a:rPr>
              <a:t>http://nim.nersc.gov</a:t>
            </a:r>
            <a:endParaRPr lang="en-US" dirty="0" smtClean="0"/>
          </a:p>
          <a:p>
            <a:endParaRPr lang="en-US" dirty="0"/>
          </a:p>
          <a:p>
            <a:r>
              <a:rPr lang="en-US" dirty="0" smtClean="0"/>
              <a:t>NERSC-wide management of passwords and other account information</a:t>
            </a:r>
          </a:p>
          <a:p>
            <a:pPr lvl="1"/>
            <a:r>
              <a:rPr lang="en-US" dirty="0" smtClean="0"/>
              <a:t>Same password used for all NERSC systems</a:t>
            </a:r>
          </a:p>
          <a:p>
            <a:pPr lvl="2"/>
            <a:r>
              <a:rPr lang="en-US" dirty="0" smtClean="0"/>
              <a:t>5  consecutive unsuccessful logins will lock you out</a:t>
            </a:r>
          </a:p>
          <a:p>
            <a:pPr lvl="3"/>
            <a:r>
              <a:rPr lang="en-US" dirty="0" smtClean="0"/>
              <a:t>Log into NIM to reset failures, or reset password</a:t>
            </a:r>
          </a:p>
          <a:p>
            <a:pPr lvl="1"/>
            <a:r>
              <a:rPr lang="en-US" dirty="0" err="1" smtClean="0"/>
              <a:t>ssh</a:t>
            </a:r>
            <a:r>
              <a:rPr lang="en-US" dirty="0" smtClean="0"/>
              <a:t> public keys should be deposited here</a:t>
            </a:r>
          </a:p>
          <a:p>
            <a:pPr lvl="1"/>
            <a:r>
              <a:rPr lang="en-US" dirty="0" smtClean="0"/>
              <a:t>Be sure contact info (especially email) is kept up-to-date</a:t>
            </a:r>
          </a:p>
          <a:p>
            <a:pPr lvl="1"/>
            <a:r>
              <a:rPr lang="en-US" dirty="0" smtClean="0"/>
              <a:t>Change your default shell (per system)</a:t>
            </a:r>
          </a:p>
          <a:p>
            <a:pPr lvl="1"/>
            <a:r>
              <a:rPr lang="en-US" dirty="0" smtClean="0"/>
              <a:t>View NERSC account usage: compute time, quotas</a:t>
            </a:r>
          </a:p>
        </p:txBody>
      </p:sp>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ctrTitle"/>
          </p:nvPr>
        </p:nvSpPr>
        <p:spPr/>
        <p:txBody>
          <a:bodyPr/>
          <a:lstStyle/>
          <a:p>
            <a:r>
              <a:rPr lang="en-US" dirty="0" smtClean="0"/>
              <a:t>Computing resources</a:t>
            </a:r>
            <a:endParaRPr lang="en-US" dirty="0"/>
          </a:p>
        </p:txBody>
      </p:sp>
      <p:sp>
        <p:nvSpPr>
          <p:cNvPr id="2" name="Slide Number Placeholder 1"/>
          <p:cNvSpPr>
            <a:spLocks noGrp="1"/>
          </p:cNvSpPr>
          <p:nvPr>
            <p:ph type="sldNum" sz="quarter" idx="4"/>
          </p:nvPr>
        </p:nvSpPr>
        <p:spPr>
          <a:prstGeom prst="rect">
            <a:avLst/>
          </a:prstGeom>
        </p:spPr>
        <p:txBody>
          <a:bodyPr/>
          <a:lstStyle/>
          <a:p>
            <a:fld id="{A9222806-2C00-644B-BCAA-E5B6EBC9D46F}" type="slidenum">
              <a:rPr lang="en-US" smtClean="0"/>
              <a:pPr/>
              <a:t>12</a:t>
            </a:fld>
            <a:endParaRPr lang="en-US"/>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NERSC computing world</a:t>
            </a:r>
            <a:endParaRPr lang="en-US" dirty="0"/>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13</a:t>
            </a:fld>
            <a:endParaRPr lang="en-US"/>
          </a:p>
        </p:txBody>
      </p:sp>
      <p:sp>
        <p:nvSpPr>
          <p:cNvPr id="4" name="Rectangle 3"/>
          <p:cNvSpPr/>
          <p:nvPr/>
        </p:nvSpPr>
        <p:spPr>
          <a:xfrm>
            <a:off x="402700" y="1626403"/>
            <a:ext cx="3221600" cy="142503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Edison</a:t>
            </a:r>
          </a:p>
          <a:p>
            <a:pPr algn="ctr"/>
            <a:r>
              <a:rPr lang="en-US" dirty="0" smtClean="0"/>
              <a:t>4182 nodes,134k cores</a:t>
            </a:r>
            <a:endParaRPr lang="en-US" dirty="0"/>
          </a:p>
        </p:txBody>
      </p:sp>
      <p:sp>
        <p:nvSpPr>
          <p:cNvPr id="5" name="Rectangle 4"/>
          <p:cNvSpPr/>
          <p:nvPr/>
        </p:nvSpPr>
        <p:spPr>
          <a:xfrm>
            <a:off x="387212" y="3392212"/>
            <a:ext cx="3221599" cy="263322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Cori</a:t>
            </a:r>
          </a:p>
          <a:p>
            <a:pPr algn="ctr"/>
            <a:r>
              <a:rPr lang="en-US" dirty="0" smtClean="0"/>
              <a:t>12k nodes,745k cores</a:t>
            </a:r>
          </a:p>
          <a:p>
            <a:pPr algn="ctr"/>
            <a:endParaRPr lang="en-US" dirty="0"/>
          </a:p>
        </p:txBody>
      </p:sp>
      <p:sp>
        <p:nvSpPr>
          <p:cNvPr id="6" name="Rectangle 5"/>
          <p:cNvSpPr/>
          <p:nvPr/>
        </p:nvSpPr>
        <p:spPr>
          <a:xfrm>
            <a:off x="4495660" y="1626403"/>
            <a:ext cx="2694992" cy="728009"/>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dirty="0" err="1" smtClean="0"/>
              <a:t>Denovo</a:t>
            </a:r>
            <a:endParaRPr lang="en-US" dirty="0"/>
          </a:p>
        </p:txBody>
      </p:sp>
      <p:sp>
        <p:nvSpPr>
          <p:cNvPr id="8" name="Rectangle 7"/>
          <p:cNvSpPr/>
          <p:nvPr/>
        </p:nvSpPr>
        <p:spPr>
          <a:xfrm>
            <a:off x="2827364" y="5355460"/>
            <a:ext cx="650516" cy="589016"/>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0" name="TextBox 9"/>
          <p:cNvSpPr txBox="1"/>
          <p:nvPr/>
        </p:nvSpPr>
        <p:spPr>
          <a:xfrm>
            <a:off x="4650051" y="4546905"/>
            <a:ext cx="2528006" cy="461665"/>
          </a:xfrm>
          <a:prstGeom prst="rect">
            <a:avLst/>
          </a:prstGeom>
          <a:noFill/>
        </p:spPr>
        <p:txBody>
          <a:bodyPr wrap="none" rtlCol="0">
            <a:spAutoFit/>
          </a:bodyPr>
          <a:lstStyle/>
          <a:p>
            <a:r>
              <a:rPr lang="en-US" dirty="0" smtClean="0"/>
              <a:t>Global filesystem</a:t>
            </a:r>
          </a:p>
        </p:txBody>
      </p:sp>
      <p:sp>
        <p:nvSpPr>
          <p:cNvPr id="11" name="Rectangle 10"/>
          <p:cNvSpPr/>
          <p:nvPr/>
        </p:nvSpPr>
        <p:spPr>
          <a:xfrm>
            <a:off x="7190648" y="1623908"/>
            <a:ext cx="973289" cy="72800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PDSF</a:t>
            </a:r>
            <a:endParaRPr lang="en-US" dirty="0"/>
          </a:p>
        </p:txBody>
      </p:sp>
      <p:sp>
        <p:nvSpPr>
          <p:cNvPr id="12" name="TextBox 11"/>
          <p:cNvSpPr txBox="1"/>
          <p:nvPr/>
        </p:nvSpPr>
        <p:spPr>
          <a:xfrm>
            <a:off x="5764593" y="1172437"/>
            <a:ext cx="1194107" cy="461665"/>
          </a:xfrm>
          <a:prstGeom prst="rect">
            <a:avLst/>
          </a:prstGeom>
          <a:noFill/>
        </p:spPr>
        <p:txBody>
          <a:bodyPr wrap="none" rtlCol="0">
            <a:spAutoFit/>
          </a:bodyPr>
          <a:lstStyle/>
          <a:p>
            <a:r>
              <a:rPr lang="en-US" dirty="0" smtClean="0"/>
              <a:t>Mendel</a:t>
            </a:r>
          </a:p>
        </p:txBody>
      </p:sp>
      <p:sp>
        <p:nvSpPr>
          <p:cNvPr id="13" name="Rectangle 12"/>
          <p:cNvSpPr/>
          <p:nvPr/>
        </p:nvSpPr>
        <p:spPr>
          <a:xfrm>
            <a:off x="7620322" y="3361233"/>
            <a:ext cx="1115169" cy="1161717"/>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web</a:t>
            </a:r>
          </a:p>
          <a:p>
            <a:pPr algn="ctr"/>
            <a:r>
              <a:rPr lang="en-US" dirty="0" smtClean="0"/>
              <a:t>servers</a:t>
            </a:r>
            <a:endParaRPr lang="en-US" dirty="0"/>
          </a:p>
        </p:txBody>
      </p:sp>
      <p:sp>
        <p:nvSpPr>
          <p:cNvPr id="15" name="TextBox 14"/>
          <p:cNvSpPr txBox="1"/>
          <p:nvPr/>
        </p:nvSpPr>
        <p:spPr>
          <a:xfrm>
            <a:off x="2746624" y="5931324"/>
            <a:ext cx="1731213" cy="830997"/>
          </a:xfrm>
          <a:prstGeom prst="rect">
            <a:avLst/>
          </a:prstGeom>
          <a:noFill/>
        </p:spPr>
        <p:txBody>
          <a:bodyPr wrap="none" rtlCol="0">
            <a:spAutoFit/>
          </a:bodyPr>
          <a:lstStyle/>
          <a:p>
            <a:r>
              <a:rPr lang="en-US" dirty="0" smtClean="0"/>
              <a:t>“Genepool”</a:t>
            </a:r>
            <a:endParaRPr lang="en-US" dirty="0"/>
          </a:p>
          <a:p>
            <a:r>
              <a:rPr lang="en-US" dirty="0" smtClean="0"/>
              <a:t>partition</a:t>
            </a:r>
          </a:p>
        </p:txBody>
      </p:sp>
      <p:cxnSp>
        <p:nvCxnSpPr>
          <p:cNvPr id="17" name="Straight Arrow Connector 16"/>
          <p:cNvCxnSpPr>
            <a:stCxn id="7" idx="1"/>
            <a:endCxn id="5" idx="3"/>
          </p:cNvCxnSpPr>
          <p:nvPr/>
        </p:nvCxnSpPr>
        <p:spPr>
          <a:xfrm flipH="1">
            <a:off x="3608811" y="3942092"/>
            <a:ext cx="1254567" cy="766732"/>
          </a:xfrm>
          <a:prstGeom prst="straightConnector1">
            <a:avLst/>
          </a:prstGeom>
          <a:ln w="38100" cmpd="sng">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a:stCxn id="7" idx="1"/>
            <a:endCxn id="4" idx="3"/>
          </p:cNvCxnSpPr>
          <p:nvPr/>
        </p:nvCxnSpPr>
        <p:spPr>
          <a:xfrm flipH="1" flipV="1">
            <a:off x="3624300" y="2338923"/>
            <a:ext cx="1239078" cy="1603169"/>
          </a:xfrm>
          <a:prstGeom prst="straightConnector1">
            <a:avLst/>
          </a:prstGeom>
          <a:ln w="38100" cmpd="sng">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7" idx="0"/>
            <a:endCxn id="6" idx="2"/>
          </p:cNvCxnSpPr>
          <p:nvPr/>
        </p:nvCxnSpPr>
        <p:spPr>
          <a:xfrm flipV="1">
            <a:off x="5842481" y="2354412"/>
            <a:ext cx="675" cy="1006822"/>
          </a:xfrm>
          <a:prstGeom prst="straightConnector1">
            <a:avLst/>
          </a:prstGeom>
          <a:ln w="38100" cmpd="sng">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7" idx="3"/>
            <a:endCxn id="13" idx="1"/>
          </p:cNvCxnSpPr>
          <p:nvPr/>
        </p:nvCxnSpPr>
        <p:spPr>
          <a:xfrm>
            <a:off x="6821584" y="3942092"/>
            <a:ext cx="798738" cy="0"/>
          </a:xfrm>
          <a:prstGeom prst="straightConnector1">
            <a:avLst/>
          </a:prstGeom>
          <a:ln w="38100" cmpd="sng">
            <a:headEnd type="triangle"/>
            <a:tailEnd type="triangle"/>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5001622" y="5237613"/>
            <a:ext cx="1767589" cy="1204651"/>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dirty="0" smtClean="0">
                <a:solidFill>
                  <a:schemeClr val="tx1"/>
                </a:solidFill>
              </a:rPr>
              <a:t>HPSS</a:t>
            </a:r>
          </a:p>
          <a:p>
            <a:pPr algn="ctr"/>
            <a:r>
              <a:rPr lang="en-US" dirty="0" smtClean="0"/>
              <a:t>&gt;250Pb tape storage</a:t>
            </a:r>
            <a:endParaRPr lang="en-US" dirty="0"/>
          </a:p>
        </p:txBody>
      </p:sp>
      <p:grpSp>
        <p:nvGrpSpPr>
          <p:cNvPr id="16" name="Group 15"/>
          <p:cNvGrpSpPr/>
          <p:nvPr/>
        </p:nvGrpSpPr>
        <p:grpSpPr>
          <a:xfrm>
            <a:off x="4863378" y="3361234"/>
            <a:ext cx="1958206" cy="1161716"/>
            <a:chOff x="4863378" y="3361234"/>
            <a:chExt cx="1958206" cy="1161716"/>
          </a:xfrm>
        </p:grpSpPr>
        <p:sp>
          <p:nvSpPr>
            <p:cNvPr id="7" name="Rectangle 6"/>
            <p:cNvSpPr/>
            <p:nvPr/>
          </p:nvSpPr>
          <p:spPr>
            <a:xfrm>
              <a:off x="4863378" y="3361234"/>
              <a:ext cx="1958206" cy="1161716"/>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dirty="0"/>
            </a:p>
          </p:txBody>
        </p:sp>
        <p:sp>
          <p:nvSpPr>
            <p:cNvPr id="30" name="TextBox 29"/>
            <p:cNvSpPr txBox="1"/>
            <p:nvPr/>
          </p:nvSpPr>
          <p:spPr>
            <a:xfrm>
              <a:off x="5328953" y="3443731"/>
              <a:ext cx="1022636" cy="461665"/>
            </a:xfrm>
            <a:prstGeom prst="rect">
              <a:avLst/>
            </a:prstGeom>
            <a:noFill/>
          </p:spPr>
          <p:txBody>
            <a:bodyPr wrap="none" rtlCol="0">
              <a:spAutoFit/>
            </a:bodyPr>
            <a:lstStyle/>
            <a:p>
              <a:r>
                <a:rPr lang="en-US" dirty="0" smtClean="0"/>
                <a:t>GPFS</a:t>
              </a:r>
            </a:p>
          </p:txBody>
        </p:sp>
      </p:grpSp>
      <p:cxnSp>
        <p:nvCxnSpPr>
          <p:cNvPr id="32" name="Straight Connector 31"/>
          <p:cNvCxnSpPr/>
          <p:nvPr/>
        </p:nvCxnSpPr>
        <p:spPr>
          <a:xfrm>
            <a:off x="445171" y="5106673"/>
            <a:ext cx="3142380" cy="0"/>
          </a:xfrm>
          <a:prstGeom prst="line">
            <a:avLst/>
          </a:prstGeom>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510637" y="5447118"/>
            <a:ext cx="1844676" cy="369332"/>
          </a:xfrm>
          <a:prstGeom prst="rect">
            <a:avLst/>
          </a:prstGeom>
          <a:noFill/>
        </p:spPr>
        <p:txBody>
          <a:bodyPr wrap="none" rtlCol="0">
            <a:spAutoFit/>
          </a:bodyPr>
          <a:lstStyle/>
          <a:p>
            <a:r>
              <a:rPr lang="en-US" sz="1800" dirty="0" smtClean="0">
                <a:solidFill>
                  <a:schemeClr val="bg1"/>
                </a:solidFill>
              </a:rPr>
              <a:t>“</a:t>
            </a:r>
            <a:r>
              <a:rPr lang="en-US" sz="1800" dirty="0" err="1" smtClean="0">
                <a:solidFill>
                  <a:schemeClr val="bg1"/>
                </a:solidFill>
              </a:rPr>
              <a:t>Haswell</a:t>
            </a:r>
            <a:r>
              <a:rPr lang="en-US" sz="1800" dirty="0" smtClean="0">
                <a:solidFill>
                  <a:schemeClr val="bg1"/>
                </a:solidFill>
              </a:rPr>
              <a:t>” nodes</a:t>
            </a:r>
          </a:p>
        </p:txBody>
      </p:sp>
      <p:sp>
        <p:nvSpPr>
          <p:cNvPr id="34" name="TextBox 33"/>
          <p:cNvSpPr txBox="1"/>
          <p:nvPr/>
        </p:nvSpPr>
        <p:spPr>
          <a:xfrm>
            <a:off x="466639" y="3478285"/>
            <a:ext cx="3043722" cy="338554"/>
          </a:xfrm>
          <a:prstGeom prst="rect">
            <a:avLst/>
          </a:prstGeom>
          <a:noFill/>
        </p:spPr>
        <p:txBody>
          <a:bodyPr wrap="none" rtlCol="0">
            <a:spAutoFit/>
          </a:bodyPr>
          <a:lstStyle/>
          <a:p>
            <a:r>
              <a:rPr lang="en-US" sz="1600" dirty="0" smtClean="0"/>
              <a:t>“Knight’s Landing” (KNL) nodes</a:t>
            </a:r>
          </a:p>
        </p:txBody>
      </p:sp>
      <p:grpSp>
        <p:nvGrpSpPr>
          <p:cNvPr id="14" name="Group 13"/>
          <p:cNvGrpSpPr/>
          <p:nvPr/>
        </p:nvGrpSpPr>
        <p:grpSpPr>
          <a:xfrm>
            <a:off x="6808493" y="1990293"/>
            <a:ext cx="1541279" cy="990691"/>
            <a:chOff x="6808493" y="1990293"/>
            <a:chExt cx="1541279" cy="990691"/>
          </a:xfrm>
        </p:grpSpPr>
        <p:sp>
          <p:nvSpPr>
            <p:cNvPr id="35" name="Rectangle 34"/>
            <p:cNvSpPr/>
            <p:nvPr/>
          </p:nvSpPr>
          <p:spPr>
            <a:xfrm>
              <a:off x="6808493" y="1990293"/>
              <a:ext cx="261865" cy="261881"/>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cxnSp>
          <p:nvCxnSpPr>
            <p:cNvPr id="37" name="Straight Connector 36"/>
            <p:cNvCxnSpPr/>
            <p:nvPr/>
          </p:nvCxnSpPr>
          <p:spPr>
            <a:xfrm>
              <a:off x="6926330" y="2121233"/>
              <a:ext cx="13094" cy="471386"/>
            </a:xfrm>
            <a:prstGeom prst="line">
              <a:avLst/>
            </a:prstGeom>
          </p:spPr>
          <p:style>
            <a:lnRef idx="2">
              <a:schemeClr val="accent1"/>
            </a:lnRef>
            <a:fillRef idx="0">
              <a:schemeClr val="accent1"/>
            </a:fillRef>
            <a:effectRef idx="1">
              <a:schemeClr val="accent1"/>
            </a:effectRef>
            <a:fontRef idx="minor">
              <a:schemeClr val="tx1"/>
            </a:fontRef>
          </p:style>
        </p:cxnSp>
        <p:cxnSp>
          <p:nvCxnSpPr>
            <p:cNvPr id="39" name="Straight Connector 38"/>
            <p:cNvCxnSpPr/>
            <p:nvPr/>
          </p:nvCxnSpPr>
          <p:spPr>
            <a:xfrm>
              <a:off x="6939424" y="2592619"/>
              <a:ext cx="209492" cy="0"/>
            </a:xfrm>
            <a:prstGeom prst="line">
              <a:avLst/>
            </a:prstGeom>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7070355" y="2396208"/>
              <a:ext cx="1279417" cy="584776"/>
            </a:xfrm>
            <a:prstGeom prst="rect">
              <a:avLst/>
            </a:prstGeom>
            <a:noFill/>
          </p:spPr>
          <p:txBody>
            <a:bodyPr wrap="none" rtlCol="0">
              <a:spAutoFit/>
            </a:bodyPr>
            <a:lstStyle/>
            <a:p>
              <a:r>
                <a:rPr lang="en-US" sz="1600" b="1" dirty="0" smtClean="0"/>
                <a:t>“</a:t>
              </a:r>
              <a:r>
                <a:rPr lang="en-US" sz="1600" b="1" dirty="0" err="1" smtClean="0"/>
                <a:t>Denovo</a:t>
              </a:r>
              <a:r>
                <a:rPr lang="en-US" sz="1600" b="1" dirty="0" smtClean="0"/>
                <a:t>”</a:t>
              </a:r>
            </a:p>
            <a:p>
              <a:r>
                <a:rPr lang="en-US" sz="1600" b="1" dirty="0" smtClean="0"/>
                <a:t>test cluster</a:t>
              </a:r>
            </a:p>
          </p:txBody>
        </p:sp>
      </p:grpSp>
      <p:sp>
        <p:nvSpPr>
          <p:cNvPr id="9" name="Rectangle 8"/>
          <p:cNvSpPr/>
          <p:nvPr/>
        </p:nvSpPr>
        <p:spPr>
          <a:xfrm>
            <a:off x="5446793" y="4059150"/>
            <a:ext cx="1272805" cy="308887"/>
          </a:xfrm>
          <a:prstGeom prst="rect">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000" dirty="0" smtClean="0"/>
              <a:t>projectb</a:t>
            </a:r>
            <a:endParaRPr lang="en-US" sz="2000" dirty="0"/>
          </a:p>
        </p:txBody>
      </p:sp>
    </p:spTree>
    <p:extLst>
      <p:ext uri="{BB962C8B-B14F-4D97-AF65-F5344CB8AC3E}">
        <p14:creationId xmlns:p14="http://schemas.microsoft.com/office/powerpoint/2010/main" val="265361387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animBg="1"/>
      <p:bldP spid="10" grpId="0"/>
      <p:bldP spid="11" grpId="0" animBg="1"/>
      <p:bldP spid="12" grpId="0"/>
      <p:bldP spid="13" grpId="0" animBg="1"/>
      <p:bldP spid="15" grpId="0"/>
      <p:bldP spid="29" grpId="0" animBg="1"/>
      <p:bldP spid="33" grpId="0"/>
      <p:bldP spid="34"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should you be computing?</a:t>
            </a:r>
            <a:endParaRPr lang="en-US" dirty="0"/>
          </a:p>
        </p:txBody>
      </p:sp>
      <p:sp>
        <p:nvSpPr>
          <p:cNvPr id="5" name="Content Placeholder 4"/>
          <p:cNvSpPr>
            <a:spLocks noGrp="1"/>
          </p:cNvSpPr>
          <p:nvPr>
            <p:ph idx="1"/>
          </p:nvPr>
        </p:nvSpPr>
        <p:spPr>
          <a:xfrm>
            <a:off x="360781" y="1295400"/>
            <a:ext cx="8326019" cy="4830764"/>
          </a:xfrm>
        </p:spPr>
        <p:txBody>
          <a:bodyPr>
            <a:normAutofit fontScale="92500" lnSpcReduction="20000"/>
          </a:bodyPr>
          <a:lstStyle/>
          <a:p>
            <a:r>
              <a:rPr lang="en-US" dirty="0" err="1" smtClean="0"/>
              <a:t>Denovo</a:t>
            </a:r>
            <a:r>
              <a:rPr lang="en-US" dirty="0" smtClean="0"/>
              <a:t> is JGI’s primary computing resource</a:t>
            </a:r>
          </a:p>
          <a:p>
            <a:pPr lvl="1"/>
            <a:r>
              <a:rPr lang="en-US" dirty="0" smtClean="0"/>
              <a:t>Login nodes for routine job and file maintenance</a:t>
            </a:r>
          </a:p>
          <a:p>
            <a:pPr lvl="2"/>
            <a:r>
              <a:rPr lang="en-US" dirty="0" smtClean="0"/>
              <a:t>Anything parallelized or requiring &gt;5GB memory belongs on a compute node</a:t>
            </a:r>
          </a:p>
          <a:p>
            <a:pPr lvl="1"/>
            <a:r>
              <a:rPr lang="en-US" dirty="0" smtClean="0"/>
              <a:t>~340 batch nodes for </a:t>
            </a:r>
            <a:r>
              <a:rPr lang="en-US" dirty="0" err="1" smtClean="0"/>
              <a:t>Slurm</a:t>
            </a:r>
            <a:r>
              <a:rPr lang="en-US" dirty="0" smtClean="0"/>
              <a:t>-scheduled jobs</a:t>
            </a:r>
          </a:p>
          <a:p>
            <a:pPr lvl="1"/>
            <a:r>
              <a:rPr lang="en-US" dirty="0" smtClean="0"/>
              <a:t>Interactive nodes (</a:t>
            </a:r>
            <a:r>
              <a:rPr lang="en-US" dirty="0" err="1" smtClean="0"/>
              <a:t>gpints</a:t>
            </a:r>
            <a:r>
              <a:rPr lang="en-US" dirty="0" smtClean="0"/>
              <a:t> and dints)</a:t>
            </a:r>
          </a:p>
          <a:p>
            <a:pPr lvl="2"/>
            <a:r>
              <a:rPr lang="en-US" dirty="0" smtClean="0"/>
              <a:t>Configured identically to login nodes</a:t>
            </a:r>
          </a:p>
          <a:p>
            <a:pPr lvl="2"/>
            <a:r>
              <a:rPr lang="en-US" dirty="0" smtClean="0"/>
              <a:t>Are assigned to specific projects/groups </a:t>
            </a:r>
            <a:r>
              <a:rPr lang="mr-IN" dirty="0" smtClean="0"/>
              <a:t>–</a:t>
            </a:r>
            <a:r>
              <a:rPr lang="en-US" dirty="0" smtClean="0"/>
              <a:t> ask your supervisor if you have access to one</a:t>
            </a:r>
          </a:p>
          <a:p>
            <a:r>
              <a:rPr lang="en-US" dirty="0" smtClean="0"/>
              <a:t>Cori</a:t>
            </a:r>
          </a:p>
          <a:p>
            <a:pPr lvl="1"/>
            <a:r>
              <a:rPr lang="en-US" dirty="0" smtClean="0"/>
              <a:t>“Genepool” partitions</a:t>
            </a:r>
          </a:p>
          <a:p>
            <a:pPr lvl="2"/>
            <a:r>
              <a:rPr lang="en-US" dirty="0" smtClean="0"/>
              <a:t>192 compute nodes dedicated to JGI use</a:t>
            </a:r>
          </a:p>
          <a:p>
            <a:pPr lvl="2"/>
            <a:r>
              <a:rPr lang="en-US" dirty="0" smtClean="0"/>
              <a:t>All are 32-core, 128GB </a:t>
            </a:r>
            <a:r>
              <a:rPr lang="en-US" dirty="0" err="1" smtClean="0"/>
              <a:t>Haswell</a:t>
            </a:r>
            <a:r>
              <a:rPr lang="en-US" dirty="0" smtClean="0"/>
              <a:t> nodes</a:t>
            </a:r>
          </a:p>
          <a:p>
            <a:pPr lvl="1"/>
            <a:r>
              <a:rPr lang="en-US" dirty="0" smtClean="0"/>
              <a:t>Regular partitions</a:t>
            </a:r>
          </a:p>
          <a:p>
            <a:pPr lvl="2"/>
            <a:r>
              <a:rPr lang="en-US" dirty="0" smtClean="0"/>
              <a:t>&gt;9000 KNL nodes </a:t>
            </a:r>
            <a:r>
              <a:rPr lang="mr-IN" dirty="0" smtClean="0"/>
              <a:t>–</a:t>
            </a:r>
            <a:r>
              <a:rPr lang="en-US" dirty="0" smtClean="0"/>
              <a:t> 68-cores and 96GB memory</a:t>
            </a:r>
          </a:p>
        </p:txBody>
      </p:sp>
      <p:sp>
        <p:nvSpPr>
          <p:cNvPr id="3" name="Slide Number Placeholder 2"/>
          <p:cNvSpPr>
            <a:spLocks noGrp="1"/>
          </p:cNvSpPr>
          <p:nvPr>
            <p:ph type="sldNum" sz="quarter" idx="4"/>
          </p:nvPr>
        </p:nvSpPr>
        <p:spPr/>
        <p:txBody>
          <a:bodyPr/>
          <a:lstStyle/>
          <a:p>
            <a:pPr>
              <a:defRPr/>
            </a:pPr>
            <a:fld id="{67730A71-5C05-454D-B833-E0EEA766E7DC}" type="slidenum">
              <a:rPr lang="en-US" smtClean="0"/>
              <a:pPr>
                <a:defRPr/>
              </a:pPr>
              <a:t>14</a:t>
            </a:fld>
            <a:endParaRPr lang="en-US"/>
          </a:p>
        </p:txBody>
      </p:sp>
    </p:spTree>
    <p:extLst>
      <p:ext uri="{BB962C8B-B14F-4D97-AF65-F5344CB8AC3E}">
        <p14:creationId xmlns:p14="http://schemas.microsoft.com/office/powerpoint/2010/main" val="306431547"/>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1" name="Picture 890" descr="computeBlock.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3340" y="2257076"/>
            <a:ext cx="3090466" cy="4029188"/>
          </a:xfrm>
          <a:prstGeom prst="rect">
            <a:avLst/>
          </a:prstGeom>
        </p:spPr>
      </p:pic>
      <p:sp>
        <p:nvSpPr>
          <p:cNvPr id="4" name="Title 3"/>
          <p:cNvSpPr>
            <a:spLocks noGrp="1"/>
          </p:cNvSpPr>
          <p:nvPr>
            <p:ph type="title"/>
          </p:nvPr>
        </p:nvSpPr>
        <p:spPr>
          <a:xfrm>
            <a:off x="331776" y="22349"/>
            <a:ext cx="8229600" cy="750718"/>
          </a:xfrm>
        </p:spPr>
        <p:txBody>
          <a:bodyPr>
            <a:noAutofit/>
          </a:bodyPr>
          <a:lstStyle/>
          <a:p>
            <a:r>
              <a:rPr lang="en-US" dirty="0" smtClean="0"/>
              <a:t>JGI Dedicated Computing Resources</a:t>
            </a:r>
            <a:endParaRPr lang="en-US" dirty="0"/>
          </a:p>
        </p:txBody>
      </p:sp>
      <p:sp>
        <p:nvSpPr>
          <p:cNvPr id="889" name="TextBox 888"/>
          <p:cNvSpPr txBox="1"/>
          <p:nvPr/>
        </p:nvSpPr>
        <p:spPr>
          <a:xfrm>
            <a:off x="994661" y="3122358"/>
            <a:ext cx="2948460" cy="1669688"/>
          </a:xfrm>
          <a:prstGeom prst="rect">
            <a:avLst/>
          </a:prstGeom>
          <a:noFill/>
          <a:effectLst/>
        </p:spPr>
        <p:txBody>
          <a:bodyPr wrap="square" rtlCol="0">
            <a:spAutoFit/>
          </a:bodyPr>
          <a:lstStyle/>
          <a:p>
            <a:pPr algn="ctr"/>
            <a:r>
              <a:rPr lang="en-US" sz="2000" dirty="0">
                <a:solidFill>
                  <a:schemeClr val="bg1"/>
                </a:solidFill>
                <a:effectLst>
                  <a:glow rad="101600">
                    <a:schemeClr val="accent4">
                      <a:satMod val="175000"/>
                      <a:alpha val="40000"/>
                    </a:schemeClr>
                  </a:glow>
                </a:effectLst>
              </a:rPr>
              <a:t>c</a:t>
            </a:r>
            <a:r>
              <a:rPr lang="en-US" sz="2000" dirty="0" smtClean="0">
                <a:solidFill>
                  <a:schemeClr val="bg1"/>
                </a:solidFill>
                <a:effectLst>
                  <a:glow rad="101600">
                    <a:schemeClr val="accent4">
                      <a:satMod val="175000"/>
                      <a:alpha val="40000"/>
                    </a:schemeClr>
                  </a:glow>
                </a:effectLst>
              </a:rPr>
              <a:t>ompute nodes</a:t>
            </a:r>
          </a:p>
          <a:p>
            <a:pPr algn="ctr"/>
            <a:r>
              <a:rPr lang="en-US" sz="1800" spc="50" dirty="0" smtClean="0">
                <a:ln w="12700" cmpd="sng">
                  <a:solidFill>
                    <a:schemeClr val="accent6">
                      <a:satMod val="120000"/>
                      <a:shade val="80000"/>
                    </a:schemeClr>
                  </a:solidFill>
                  <a:prstDash val="solid"/>
                </a:ln>
                <a:solidFill>
                  <a:schemeClr val="bg1"/>
                </a:solidFill>
                <a:effectLst/>
                <a:cs typeface="Garamond"/>
              </a:rPr>
              <a:t>~400 nodes</a:t>
            </a:r>
          </a:p>
          <a:p>
            <a:pPr algn="ctr"/>
            <a:r>
              <a:rPr lang="en-US" sz="1800" spc="50" dirty="0" smtClean="0">
                <a:ln w="12700" cmpd="sng">
                  <a:solidFill>
                    <a:schemeClr val="accent6">
                      <a:satMod val="120000"/>
                      <a:shade val="80000"/>
                    </a:schemeClr>
                  </a:solidFill>
                  <a:prstDash val="solid"/>
                </a:ln>
                <a:solidFill>
                  <a:schemeClr val="bg1"/>
                </a:solidFill>
                <a:cs typeface="Garamond"/>
              </a:rPr>
              <a:t>&gt;8000 cores</a:t>
            </a:r>
            <a:endParaRPr lang="en-US" sz="1800" spc="50" dirty="0" smtClean="0">
              <a:ln w="12700" cmpd="sng">
                <a:solidFill>
                  <a:schemeClr val="accent6">
                    <a:satMod val="120000"/>
                    <a:shade val="80000"/>
                  </a:schemeClr>
                </a:solidFill>
                <a:prstDash val="solid"/>
              </a:ln>
              <a:solidFill>
                <a:schemeClr val="bg1"/>
              </a:solidFill>
              <a:effectLst/>
              <a:cs typeface="Garamond"/>
            </a:endParaRPr>
          </a:p>
          <a:p>
            <a:pPr algn="ctr"/>
            <a:r>
              <a:rPr lang="en-US" sz="1800" spc="50" dirty="0" smtClean="0">
                <a:ln w="12700" cmpd="sng">
                  <a:solidFill>
                    <a:schemeClr val="accent6">
                      <a:satMod val="120000"/>
                      <a:shade val="80000"/>
                    </a:schemeClr>
                  </a:solidFill>
                  <a:prstDash val="solid"/>
                </a:ln>
                <a:solidFill>
                  <a:schemeClr val="bg1"/>
                </a:solidFill>
                <a:cs typeface="Garamond"/>
              </a:rPr>
              <a:t>80+M Core Hours</a:t>
            </a:r>
            <a:endParaRPr lang="en-US" sz="1800" spc="50" dirty="0" smtClean="0">
              <a:ln w="12700" cmpd="sng">
                <a:solidFill>
                  <a:schemeClr val="accent6">
                    <a:satMod val="120000"/>
                    <a:shade val="80000"/>
                  </a:schemeClr>
                </a:solidFill>
                <a:prstDash val="solid"/>
              </a:ln>
              <a:solidFill>
                <a:schemeClr val="bg1"/>
              </a:solidFill>
              <a:effectLst/>
              <a:cs typeface="Garamond"/>
            </a:endParaRPr>
          </a:p>
          <a:p>
            <a:pPr algn="ctr"/>
            <a:endParaRPr lang="en-US" sz="1050" spc="50" dirty="0" smtClean="0">
              <a:ln w="12700" cmpd="sng">
                <a:solidFill>
                  <a:schemeClr val="accent6">
                    <a:satMod val="120000"/>
                    <a:shade val="80000"/>
                  </a:schemeClr>
                </a:solidFill>
                <a:prstDash val="solid"/>
              </a:ln>
              <a:solidFill>
                <a:schemeClr val="accent4">
                  <a:lumMod val="20000"/>
                  <a:lumOff val="80000"/>
                </a:schemeClr>
              </a:solidFill>
              <a:effectLst/>
              <a:cs typeface="Garamond"/>
            </a:endParaRPr>
          </a:p>
          <a:p>
            <a:pPr algn="ctr"/>
            <a:endParaRPr lang="en-US" sz="1800" b="1" spc="50" dirty="0" smtClean="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cs typeface="Garamond"/>
            </a:endParaRPr>
          </a:p>
        </p:txBody>
      </p:sp>
      <p:grpSp>
        <p:nvGrpSpPr>
          <p:cNvPr id="2" name="Group 917"/>
          <p:cNvGrpSpPr/>
          <p:nvPr/>
        </p:nvGrpSpPr>
        <p:grpSpPr>
          <a:xfrm>
            <a:off x="4072445" y="2281863"/>
            <a:ext cx="1294091" cy="1651909"/>
            <a:chOff x="3454400" y="2356314"/>
            <a:chExt cx="1330325" cy="1698162"/>
          </a:xfrm>
        </p:grpSpPr>
        <p:sp>
          <p:nvSpPr>
            <p:cNvPr id="892" name="Rectangle 891"/>
            <p:cNvSpPr/>
            <p:nvPr/>
          </p:nvSpPr>
          <p:spPr>
            <a:xfrm>
              <a:off x="3454400" y="2356314"/>
              <a:ext cx="1330325" cy="1698162"/>
            </a:xfrm>
            <a:prstGeom prst="rect">
              <a:avLst/>
            </a:prstGeom>
            <a:gradFill>
              <a:gsLst>
                <a:gs pos="0">
                  <a:schemeClr val="accent1"/>
                </a:gs>
                <a:gs pos="100000">
                  <a:schemeClr val="accent3"/>
                </a:gs>
              </a:gsLst>
              <a:lin ang="5400000" scaled="0"/>
            </a:gradFill>
            <a:ln w="63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3" name="Rectangle 892"/>
            <p:cNvSpPr/>
            <p:nvPr/>
          </p:nvSpPr>
          <p:spPr>
            <a:xfrm>
              <a:off x="3484870" y="240510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4" name="Rectangle 893"/>
            <p:cNvSpPr/>
            <p:nvPr/>
          </p:nvSpPr>
          <p:spPr>
            <a:xfrm>
              <a:off x="3747700" y="240510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5" name="Rectangle 894"/>
            <p:cNvSpPr/>
            <p:nvPr/>
          </p:nvSpPr>
          <p:spPr>
            <a:xfrm>
              <a:off x="4006226" y="240510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6" name="Rectangle 895"/>
            <p:cNvSpPr/>
            <p:nvPr/>
          </p:nvSpPr>
          <p:spPr>
            <a:xfrm>
              <a:off x="4265920" y="240510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7" name="Rectangle 896"/>
            <p:cNvSpPr/>
            <p:nvPr/>
          </p:nvSpPr>
          <p:spPr>
            <a:xfrm>
              <a:off x="4527631" y="240510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8" name="Rectangle 897"/>
            <p:cNvSpPr/>
            <p:nvPr/>
          </p:nvSpPr>
          <p:spPr>
            <a:xfrm>
              <a:off x="3484870" y="273847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99" name="Rectangle 898"/>
            <p:cNvSpPr/>
            <p:nvPr/>
          </p:nvSpPr>
          <p:spPr>
            <a:xfrm>
              <a:off x="3747700" y="273847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0" name="Rectangle 899"/>
            <p:cNvSpPr/>
            <p:nvPr/>
          </p:nvSpPr>
          <p:spPr>
            <a:xfrm>
              <a:off x="4006226" y="273847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1" name="Rectangle 900"/>
            <p:cNvSpPr/>
            <p:nvPr/>
          </p:nvSpPr>
          <p:spPr>
            <a:xfrm>
              <a:off x="4265920" y="273847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2" name="Rectangle 901"/>
            <p:cNvSpPr/>
            <p:nvPr/>
          </p:nvSpPr>
          <p:spPr>
            <a:xfrm>
              <a:off x="4527631" y="273847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3" name="Rectangle 902"/>
            <p:cNvSpPr/>
            <p:nvPr/>
          </p:nvSpPr>
          <p:spPr>
            <a:xfrm>
              <a:off x="3484870" y="307185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4" name="Rectangle 903"/>
            <p:cNvSpPr/>
            <p:nvPr/>
          </p:nvSpPr>
          <p:spPr>
            <a:xfrm>
              <a:off x="3747700" y="307185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5" name="Rectangle 904"/>
            <p:cNvSpPr/>
            <p:nvPr/>
          </p:nvSpPr>
          <p:spPr>
            <a:xfrm>
              <a:off x="4006226" y="307185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6" name="Rectangle 905"/>
            <p:cNvSpPr/>
            <p:nvPr/>
          </p:nvSpPr>
          <p:spPr>
            <a:xfrm>
              <a:off x="4265920" y="307185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7" name="Rectangle 906"/>
            <p:cNvSpPr/>
            <p:nvPr/>
          </p:nvSpPr>
          <p:spPr>
            <a:xfrm>
              <a:off x="4527631" y="3071852"/>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8" name="Rectangle 907"/>
            <p:cNvSpPr/>
            <p:nvPr/>
          </p:nvSpPr>
          <p:spPr>
            <a:xfrm>
              <a:off x="3484870" y="34052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9" name="Rectangle 908"/>
            <p:cNvSpPr/>
            <p:nvPr/>
          </p:nvSpPr>
          <p:spPr>
            <a:xfrm>
              <a:off x="3747700" y="34052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0" name="Rectangle 909"/>
            <p:cNvSpPr/>
            <p:nvPr/>
          </p:nvSpPr>
          <p:spPr>
            <a:xfrm>
              <a:off x="4006226" y="34052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1" name="Rectangle 910"/>
            <p:cNvSpPr/>
            <p:nvPr/>
          </p:nvSpPr>
          <p:spPr>
            <a:xfrm>
              <a:off x="4265920" y="34052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2" name="Rectangle 911"/>
            <p:cNvSpPr/>
            <p:nvPr/>
          </p:nvSpPr>
          <p:spPr>
            <a:xfrm>
              <a:off x="4527631" y="34052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3" name="Rectangle 912"/>
            <p:cNvSpPr/>
            <p:nvPr/>
          </p:nvSpPr>
          <p:spPr>
            <a:xfrm>
              <a:off x="3484870" y="37354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4" name="Rectangle 913"/>
            <p:cNvSpPr/>
            <p:nvPr/>
          </p:nvSpPr>
          <p:spPr>
            <a:xfrm>
              <a:off x="3747700" y="37354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5" name="Rectangle 914"/>
            <p:cNvSpPr/>
            <p:nvPr/>
          </p:nvSpPr>
          <p:spPr>
            <a:xfrm>
              <a:off x="4006226" y="37354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6" name="Rectangle 915"/>
            <p:cNvSpPr/>
            <p:nvPr/>
          </p:nvSpPr>
          <p:spPr>
            <a:xfrm>
              <a:off x="4265920" y="37354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7" name="Rectangle 916"/>
            <p:cNvSpPr/>
            <p:nvPr/>
          </p:nvSpPr>
          <p:spPr>
            <a:xfrm>
              <a:off x="4527631" y="3735427"/>
              <a:ext cx="220860" cy="291872"/>
            </a:xfrm>
            <a:prstGeom prst="rect">
              <a:avLst/>
            </a:prstGeom>
            <a:solidFill>
              <a:schemeClr val="tx2">
                <a:alpha val="26000"/>
              </a:schemeClr>
            </a:solidFill>
            <a:ln>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19" name="TextBox 918"/>
          <p:cNvSpPr txBox="1"/>
          <p:nvPr/>
        </p:nvSpPr>
        <p:spPr>
          <a:xfrm>
            <a:off x="3994315" y="2538177"/>
            <a:ext cx="1460698" cy="1015663"/>
          </a:xfrm>
          <a:prstGeom prst="rect">
            <a:avLst/>
          </a:prstGeom>
          <a:noFill/>
        </p:spPr>
        <p:txBody>
          <a:bodyPr wrap="square" rtlCol="0">
            <a:spAutoFit/>
          </a:bodyPr>
          <a:lstStyle/>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reserved</a:t>
            </a:r>
          </a:p>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interactive</a:t>
            </a:r>
            <a:endPar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a:p>
            <a:pPr algn="ct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nodes</a:t>
            </a:r>
          </a:p>
        </p:txBody>
      </p:sp>
      <p:grpSp>
        <p:nvGrpSpPr>
          <p:cNvPr id="8" name="Group 1029"/>
          <p:cNvGrpSpPr/>
          <p:nvPr/>
        </p:nvGrpSpPr>
        <p:grpSpPr>
          <a:xfrm>
            <a:off x="5899972" y="1416371"/>
            <a:ext cx="1563039" cy="1006468"/>
            <a:chOff x="5417351" y="1355750"/>
            <a:chExt cx="1563039" cy="1006468"/>
          </a:xfrm>
        </p:grpSpPr>
        <p:sp>
          <p:nvSpPr>
            <p:cNvPr id="920" name="Rectangle 919"/>
            <p:cNvSpPr/>
            <p:nvPr/>
          </p:nvSpPr>
          <p:spPr>
            <a:xfrm>
              <a:off x="5417351" y="1355750"/>
              <a:ext cx="1563039" cy="1006468"/>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9" name="Rectangle 978"/>
            <p:cNvSpPr/>
            <p:nvPr/>
          </p:nvSpPr>
          <p:spPr>
            <a:xfrm>
              <a:off x="5479517" y="1411999"/>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0" name="Rectangle 979"/>
            <p:cNvSpPr/>
            <p:nvPr/>
          </p:nvSpPr>
          <p:spPr>
            <a:xfrm>
              <a:off x="5836178" y="1411999"/>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1" name="Rectangle 980"/>
            <p:cNvSpPr/>
            <p:nvPr/>
          </p:nvSpPr>
          <p:spPr>
            <a:xfrm>
              <a:off x="6200295" y="1411999"/>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2" name="Rectangle 981"/>
            <p:cNvSpPr/>
            <p:nvPr/>
          </p:nvSpPr>
          <p:spPr>
            <a:xfrm>
              <a:off x="6555531" y="1411999"/>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89" name="Rectangle 988"/>
            <p:cNvSpPr/>
            <p:nvPr/>
          </p:nvSpPr>
          <p:spPr>
            <a:xfrm>
              <a:off x="5479517" y="1856027"/>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0" name="Rectangle 989"/>
            <p:cNvSpPr/>
            <p:nvPr/>
          </p:nvSpPr>
          <p:spPr>
            <a:xfrm>
              <a:off x="5836178" y="1856027"/>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1" name="Rectangle 990"/>
            <p:cNvSpPr/>
            <p:nvPr/>
          </p:nvSpPr>
          <p:spPr>
            <a:xfrm>
              <a:off x="6200295" y="1856027"/>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2" name="Rectangle 991"/>
            <p:cNvSpPr/>
            <p:nvPr/>
          </p:nvSpPr>
          <p:spPr>
            <a:xfrm>
              <a:off x="6555531" y="1856027"/>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3" name="Rectangle 992"/>
            <p:cNvSpPr/>
            <p:nvPr/>
          </p:nvSpPr>
          <p:spPr>
            <a:xfrm>
              <a:off x="5516464" y="1466708"/>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4" name="Rectangle 993"/>
            <p:cNvSpPr/>
            <p:nvPr/>
          </p:nvSpPr>
          <p:spPr>
            <a:xfrm>
              <a:off x="5873125" y="1466708"/>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5" name="Rectangle 994"/>
            <p:cNvSpPr/>
            <p:nvPr/>
          </p:nvSpPr>
          <p:spPr>
            <a:xfrm>
              <a:off x="6237242" y="1466708"/>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6" name="Rectangle 995"/>
            <p:cNvSpPr/>
            <p:nvPr/>
          </p:nvSpPr>
          <p:spPr>
            <a:xfrm>
              <a:off x="6592478" y="1466708"/>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7" name="Rectangle 996"/>
            <p:cNvSpPr/>
            <p:nvPr/>
          </p:nvSpPr>
          <p:spPr>
            <a:xfrm>
              <a:off x="5516464" y="1910736"/>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8" name="Rectangle 997"/>
            <p:cNvSpPr/>
            <p:nvPr/>
          </p:nvSpPr>
          <p:spPr>
            <a:xfrm>
              <a:off x="5873125" y="1910736"/>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9" name="Rectangle 998"/>
            <p:cNvSpPr/>
            <p:nvPr/>
          </p:nvSpPr>
          <p:spPr>
            <a:xfrm>
              <a:off x="6237242" y="1910736"/>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0" name="Rectangle 999"/>
            <p:cNvSpPr/>
            <p:nvPr/>
          </p:nvSpPr>
          <p:spPr>
            <a:xfrm>
              <a:off x="6592478" y="1910736"/>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0" name="TextBox 1019"/>
            <p:cNvSpPr txBox="1"/>
            <p:nvPr/>
          </p:nvSpPr>
          <p:spPr>
            <a:xfrm>
              <a:off x="5417351" y="1433769"/>
              <a:ext cx="1563039" cy="830997"/>
            </a:xfrm>
            <a:prstGeom prst="rect">
              <a:avLst/>
            </a:prstGeom>
            <a:noFill/>
          </p:spPr>
          <p:txBody>
            <a:bodyPr wrap="square" rtlCol="0">
              <a:spAutoFit/>
            </a:bodyPr>
            <a:lstStyle/>
            <a:p>
              <a:pPr algn="ct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w</a:t>
              </a: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eb services</a:t>
              </a:r>
            </a:p>
          </p:txBody>
        </p:sp>
      </p:grpSp>
      <p:grpSp>
        <p:nvGrpSpPr>
          <p:cNvPr id="9" name="Group 1030"/>
          <p:cNvGrpSpPr/>
          <p:nvPr/>
        </p:nvGrpSpPr>
        <p:grpSpPr>
          <a:xfrm>
            <a:off x="5926615" y="2539979"/>
            <a:ext cx="1517207" cy="1006468"/>
            <a:chOff x="5417351" y="2639216"/>
            <a:chExt cx="1517207" cy="1006468"/>
          </a:xfrm>
        </p:grpSpPr>
        <p:sp>
          <p:nvSpPr>
            <p:cNvPr id="1001" name="Rectangle 1000"/>
            <p:cNvSpPr/>
            <p:nvPr/>
          </p:nvSpPr>
          <p:spPr>
            <a:xfrm>
              <a:off x="5417351" y="2639216"/>
              <a:ext cx="1517206" cy="1006468"/>
            </a:xfrm>
            <a:prstGeom prst="rect">
              <a:avLst/>
            </a:prstGeom>
            <a:gradFill>
              <a:gsLst>
                <a:gs pos="0">
                  <a:schemeClr val="accent3">
                    <a:lumMod val="75000"/>
                  </a:schemeClr>
                </a:gs>
                <a:gs pos="100000">
                  <a:schemeClr val="accent3">
                    <a:lumMod val="40000"/>
                    <a:lumOff val="6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2" name="Rectangle 1001"/>
            <p:cNvSpPr/>
            <p:nvPr/>
          </p:nvSpPr>
          <p:spPr>
            <a:xfrm>
              <a:off x="5479516" y="2695465"/>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3" name="Rectangle 1002"/>
            <p:cNvSpPr/>
            <p:nvPr/>
          </p:nvSpPr>
          <p:spPr>
            <a:xfrm>
              <a:off x="5836177" y="2695465"/>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4" name="Rectangle 1003"/>
            <p:cNvSpPr/>
            <p:nvPr/>
          </p:nvSpPr>
          <p:spPr>
            <a:xfrm>
              <a:off x="6200294" y="2695465"/>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5" name="Rectangle 1004"/>
            <p:cNvSpPr/>
            <p:nvPr/>
          </p:nvSpPr>
          <p:spPr>
            <a:xfrm>
              <a:off x="6555530" y="2695465"/>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6" name="Rectangle 1005"/>
            <p:cNvSpPr/>
            <p:nvPr/>
          </p:nvSpPr>
          <p:spPr>
            <a:xfrm>
              <a:off x="5479516" y="3139493"/>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7" name="Rectangle 1006"/>
            <p:cNvSpPr/>
            <p:nvPr/>
          </p:nvSpPr>
          <p:spPr>
            <a:xfrm>
              <a:off x="5836177" y="3139493"/>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8" name="Rectangle 1007"/>
            <p:cNvSpPr/>
            <p:nvPr/>
          </p:nvSpPr>
          <p:spPr>
            <a:xfrm>
              <a:off x="6200294" y="3139493"/>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09" name="Rectangle 1008"/>
            <p:cNvSpPr/>
            <p:nvPr/>
          </p:nvSpPr>
          <p:spPr>
            <a:xfrm>
              <a:off x="6555530" y="3139493"/>
              <a:ext cx="284189" cy="372983"/>
            </a:xfrm>
            <a:prstGeom prst="rect">
              <a:avLst/>
            </a:prstGeom>
            <a:solidFill>
              <a:schemeClr val="accent3">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1" name="TextBox 1020"/>
            <p:cNvSpPr txBox="1"/>
            <p:nvPr/>
          </p:nvSpPr>
          <p:spPr>
            <a:xfrm>
              <a:off x="5417352" y="2757433"/>
              <a:ext cx="1517206" cy="830997"/>
            </a:xfrm>
            <a:prstGeom prst="rect">
              <a:avLst/>
            </a:prstGeom>
            <a:noFill/>
          </p:spPr>
          <p:txBody>
            <a:bodyPr wrap="square" rtlCol="0">
              <a:spAutoFit/>
            </a:bodyPr>
            <a:lstStyle/>
            <a:p>
              <a:pPr algn="ctr"/>
              <a:r>
                <a:rPr lang="en-US" sz="2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a:t>
              </a:r>
              <a:r>
                <a:rPr lang="en-US" sz="24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atabase services</a:t>
              </a:r>
            </a:p>
          </p:txBody>
        </p:sp>
      </p:grpSp>
      <p:grpSp>
        <p:nvGrpSpPr>
          <p:cNvPr id="10" name="Group 1028"/>
          <p:cNvGrpSpPr/>
          <p:nvPr/>
        </p:nvGrpSpPr>
        <p:grpSpPr>
          <a:xfrm>
            <a:off x="2502055" y="1425257"/>
            <a:ext cx="1864853" cy="722290"/>
            <a:chOff x="1747178" y="1391279"/>
            <a:chExt cx="1707493" cy="722290"/>
          </a:xfrm>
        </p:grpSpPr>
        <p:sp>
          <p:nvSpPr>
            <p:cNvPr id="7" name="Rectangle 6"/>
            <p:cNvSpPr/>
            <p:nvPr/>
          </p:nvSpPr>
          <p:spPr>
            <a:xfrm>
              <a:off x="1747178" y="1391279"/>
              <a:ext cx="1707493" cy="722290"/>
            </a:xfrm>
            <a:prstGeom prst="rect">
              <a:avLst/>
            </a:prstGeom>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75" name="Rectangle 974"/>
            <p:cNvSpPr/>
            <p:nvPr/>
          </p:nvSpPr>
          <p:spPr>
            <a:xfrm>
              <a:off x="1820585" y="1488965"/>
              <a:ext cx="337475" cy="500277"/>
            </a:xfrm>
            <a:prstGeom prst="rect">
              <a:avLst/>
            </a:prstGeom>
            <a:solidFill>
              <a:schemeClr val="tx2">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6" name="Rectangle 975"/>
            <p:cNvSpPr/>
            <p:nvPr/>
          </p:nvSpPr>
          <p:spPr>
            <a:xfrm>
              <a:off x="2230532" y="1488965"/>
              <a:ext cx="337475" cy="500277"/>
            </a:xfrm>
            <a:prstGeom prst="rect">
              <a:avLst/>
            </a:prstGeom>
            <a:solidFill>
              <a:schemeClr val="tx2">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7" name="Rectangle 976"/>
            <p:cNvSpPr/>
            <p:nvPr/>
          </p:nvSpPr>
          <p:spPr>
            <a:xfrm>
              <a:off x="2631665" y="1488965"/>
              <a:ext cx="337475" cy="500277"/>
            </a:xfrm>
            <a:prstGeom prst="rect">
              <a:avLst/>
            </a:prstGeom>
            <a:solidFill>
              <a:schemeClr val="tx2">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78" name="Rectangle 977"/>
            <p:cNvSpPr/>
            <p:nvPr/>
          </p:nvSpPr>
          <p:spPr>
            <a:xfrm>
              <a:off x="3030027" y="1488965"/>
              <a:ext cx="337475" cy="500277"/>
            </a:xfrm>
            <a:prstGeom prst="rect">
              <a:avLst/>
            </a:prstGeom>
            <a:solidFill>
              <a:schemeClr val="tx2">
                <a:alpha val="26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2" name="TextBox 1021"/>
            <p:cNvSpPr txBox="1"/>
            <p:nvPr/>
          </p:nvSpPr>
          <p:spPr>
            <a:xfrm>
              <a:off x="1820585" y="1554222"/>
              <a:ext cx="1552628" cy="400110"/>
            </a:xfrm>
            <a:prstGeom prst="rect">
              <a:avLst/>
            </a:prstGeom>
            <a:noFill/>
          </p:spPr>
          <p:txBody>
            <a:bodyPr wrap="square" rtlCol="0">
              <a:spAutoFit/>
            </a:bodyPr>
            <a:lstStyle/>
            <a:p>
              <a:pPr algn="ctr"/>
              <a:r>
                <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l</a:t>
              </a:r>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ogin nodes</a:t>
              </a:r>
            </a:p>
          </p:txBody>
        </p:sp>
      </p:grpSp>
      <p:grpSp>
        <p:nvGrpSpPr>
          <p:cNvPr id="11" name="Group 1031"/>
          <p:cNvGrpSpPr/>
          <p:nvPr/>
        </p:nvGrpSpPr>
        <p:grpSpPr>
          <a:xfrm>
            <a:off x="5939223" y="3941438"/>
            <a:ext cx="1892725" cy="2077431"/>
            <a:chOff x="5210989" y="4058437"/>
            <a:chExt cx="1892725" cy="2300929"/>
          </a:xfrm>
        </p:grpSpPr>
        <p:sp>
          <p:nvSpPr>
            <p:cNvPr id="1027" name="Can 1026"/>
            <p:cNvSpPr/>
            <p:nvPr/>
          </p:nvSpPr>
          <p:spPr>
            <a:xfrm>
              <a:off x="6189314" y="5143214"/>
              <a:ext cx="914400" cy="1216152"/>
            </a:xfrm>
            <a:prstGeom prst="can">
              <a:avLst/>
            </a:prstGeom>
            <a:gradFill>
              <a:gsLst>
                <a:gs pos="0">
                  <a:schemeClr val="accent2">
                    <a:lumMod val="75000"/>
                  </a:schemeClr>
                </a:gs>
                <a:gs pos="100000">
                  <a:schemeClr val="accent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6" name="Can 1025"/>
            <p:cNvSpPr/>
            <p:nvPr/>
          </p:nvSpPr>
          <p:spPr>
            <a:xfrm>
              <a:off x="5219116" y="5143214"/>
              <a:ext cx="914400" cy="1216152"/>
            </a:xfrm>
            <a:prstGeom prst="can">
              <a:avLst/>
            </a:prstGeom>
            <a:gradFill>
              <a:gsLst>
                <a:gs pos="0">
                  <a:schemeClr val="accent2">
                    <a:lumMod val="75000"/>
                  </a:schemeClr>
                </a:gs>
                <a:gs pos="100000">
                  <a:schemeClr val="accent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4" name="Can 1023"/>
            <p:cNvSpPr/>
            <p:nvPr/>
          </p:nvSpPr>
          <p:spPr>
            <a:xfrm>
              <a:off x="6189314" y="4058437"/>
              <a:ext cx="914400" cy="1216152"/>
            </a:xfrm>
            <a:prstGeom prst="can">
              <a:avLst/>
            </a:prstGeom>
            <a:gradFill>
              <a:gsLst>
                <a:gs pos="0">
                  <a:schemeClr val="accent2">
                    <a:lumMod val="75000"/>
                  </a:schemeClr>
                </a:gs>
                <a:gs pos="100000">
                  <a:schemeClr val="accent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5" name="Can 1024"/>
            <p:cNvSpPr/>
            <p:nvPr/>
          </p:nvSpPr>
          <p:spPr>
            <a:xfrm>
              <a:off x="5210989" y="4058437"/>
              <a:ext cx="914400" cy="1216152"/>
            </a:xfrm>
            <a:prstGeom prst="can">
              <a:avLst/>
            </a:prstGeom>
            <a:gradFill>
              <a:gsLst>
                <a:gs pos="0">
                  <a:schemeClr val="accent2">
                    <a:lumMod val="75000"/>
                  </a:schemeClr>
                </a:gs>
                <a:gs pos="100000">
                  <a:schemeClr val="accent2">
                    <a:lumMod val="20000"/>
                    <a:lumOff val="8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1033" name="TextBox 1032"/>
          <p:cNvSpPr txBox="1"/>
          <p:nvPr/>
        </p:nvSpPr>
        <p:spPr>
          <a:xfrm>
            <a:off x="2237989" y="1074537"/>
            <a:ext cx="2348219" cy="307777"/>
          </a:xfrm>
          <a:prstGeom prst="rect">
            <a:avLst/>
          </a:prstGeom>
          <a:noFill/>
        </p:spPr>
        <p:txBody>
          <a:bodyPr wrap="none" rtlCol="0">
            <a:spAutoFit/>
          </a:bodyPr>
          <a:lstStyle/>
          <a:p>
            <a:r>
              <a:rPr lang="en-US" sz="1400" dirty="0" err="1" smtClean="0">
                <a:latin typeface="Lucida Console"/>
                <a:cs typeface="Lucida Console"/>
              </a:rPr>
              <a:t>ssh</a:t>
            </a:r>
            <a:r>
              <a:rPr lang="en-US" sz="1400" dirty="0">
                <a:latin typeface="Lucida Console"/>
                <a:cs typeface="Lucida Console"/>
              </a:rPr>
              <a:t> </a:t>
            </a:r>
            <a:r>
              <a:rPr lang="en-US" sz="1400" dirty="0" err="1" smtClean="0">
                <a:latin typeface="Lucida Console"/>
                <a:cs typeface="Lucida Console"/>
              </a:rPr>
              <a:t>denovo</a:t>
            </a:r>
            <a:r>
              <a:rPr lang="en-US" sz="1400" dirty="0" err="1" smtClean="0">
                <a:latin typeface="Lucida Console"/>
                <a:cs typeface="Lucida Console"/>
              </a:rPr>
              <a:t>.nersc.gov</a:t>
            </a:r>
            <a:endParaRPr lang="en-US" sz="1400" dirty="0" smtClean="0">
              <a:latin typeface="Lucida Console"/>
              <a:cs typeface="Lucida Console"/>
            </a:endParaRPr>
          </a:p>
        </p:txBody>
      </p:sp>
      <p:sp>
        <p:nvSpPr>
          <p:cNvPr id="1034" name="TextBox 1033"/>
          <p:cNvSpPr txBox="1"/>
          <p:nvPr/>
        </p:nvSpPr>
        <p:spPr>
          <a:xfrm>
            <a:off x="5968257" y="1064801"/>
            <a:ext cx="1783436" cy="338554"/>
          </a:xfrm>
          <a:prstGeom prst="rect">
            <a:avLst/>
          </a:prstGeom>
          <a:noFill/>
        </p:spPr>
        <p:txBody>
          <a:bodyPr wrap="square" rtlCol="0">
            <a:spAutoFit/>
          </a:bodyPr>
          <a:lstStyle/>
          <a:p>
            <a:r>
              <a:rPr lang="en-US" sz="1600" dirty="0" smtClean="0"/>
              <a:t>http://…</a:t>
            </a:r>
            <a:r>
              <a:rPr lang="en-US" sz="1600" dirty="0" err="1" smtClean="0"/>
              <a:t>jgi-psf.org</a:t>
            </a:r>
            <a:endParaRPr lang="en-US" sz="1600" dirty="0" smtClean="0"/>
          </a:p>
        </p:txBody>
      </p:sp>
      <p:pic>
        <p:nvPicPr>
          <p:cNvPr id="1035" name="Picture 1034"/>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61129" y="1128019"/>
            <a:ext cx="263176" cy="263176"/>
          </a:xfrm>
          <a:prstGeom prst="rect">
            <a:avLst/>
          </a:prstGeom>
        </p:spPr>
      </p:pic>
      <p:pic>
        <p:nvPicPr>
          <p:cNvPr id="1036" name="Picture 1035"/>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27404" y="1109752"/>
            <a:ext cx="263871" cy="263871"/>
          </a:xfrm>
          <a:prstGeom prst="rect">
            <a:avLst/>
          </a:prstGeom>
        </p:spPr>
      </p:pic>
      <p:grpSp>
        <p:nvGrpSpPr>
          <p:cNvPr id="12" name="Group 1040"/>
          <p:cNvGrpSpPr/>
          <p:nvPr/>
        </p:nvGrpSpPr>
        <p:grpSpPr>
          <a:xfrm>
            <a:off x="44403" y="1047891"/>
            <a:ext cx="1609961" cy="954107"/>
            <a:chOff x="62165" y="1136701"/>
            <a:chExt cx="1609961" cy="954107"/>
          </a:xfrm>
        </p:grpSpPr>
        <p:sp>
          <p:nvSpPr>
            <p:cNvPr id="1037" name="TextBox 1036"/>
            <p:cNvSpPr txBox="1"/>
            <p:nvPr/>
          </p:nvSpPr>
          <p:spPr>
            <a:xfrm>
              <a:off x="62165" y="1136701"/>
              <a:ext cx="1609961" cy="954107"/>
            </a:xfrm>
            <a:prstGeom prst="rect">
              <a:avLst/>
            </a:prstGeom>
            <a:noFill/>
          </p:spPr>
          <p:txBody>
            <a:bodyPr wrap="none" rtlCol="0">
              <a:spAutoFit/>
            </a:bodyPr>
            <a:lstStyle/>
            <a:p>
              <a:r>
                <a:rPr lang="en-US" sz="2000" u="sng" dirty="0" smtClean="0"/>
                <a:t>User Access</a:t>
              </a:r>
            </a:p>
            <a:p>
              <a:r>
                <a:rPr lang="en-US" sz="1200" dirty="0"/>
                <a:t> </a:t>
              </a:r>
              <a:r>
                <a:rPr lang="en-US" sz="1200" dirty="0" smtClean="0"/>
                <a:t>    Command Line</a:t>
              </a:r>
            </a:p>
            <a:p>
              <a:r>
                <a:rPr lang="en-US" sz="1200" dirty="0" smtClean="0"/>
                <a:t>     Scheduler</a:t>
              </a:r>
            </a:p>
            <a:p>
              <a:r>
                <a:rPr lang="en-US" sz="1200" dirty="0" smtClean="0"/>
                <a:t>     Service</a:t>
              </a:r>
            </a:p>
          </p:txBody>
        </p:sp>
        <p:sp>
          <p:nvSpPr>
            <p:cNvPr id="1038" name="Rectangle 1037"/>
            <p:cNvSpPr/>
            <p:nvPr/>
          </p:nvSpPr>
          <p:spPr>
            <a:xfrm>
              <a:off x="124332" y="1497048"/>
              <a:ext cx="200486" cy="148067"/>
            </a:xfrm>
            <a:prstGeom prst="rect">
              <a:avLst/>
            </a:prstGeom>
            <a:solidFill>
              <a:schemeClr val="accent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39" name="Rectangle 1038"/>
            <p:cNvSpPr/>
            <p:nvPr/>
          </p:nvSpPr>
          <p:spPr>
            <a:xfrm>
              <a:off x="120557" y="1708631"/>
              <a:ext cx="200486" cy="148067"/>
            </a:xfrm>
            <a:prstGeom prst="rect">
              <a:avLst/>
            </a:prstGeom>
            <a:solidFill>
              <a:schemeClr val="accent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sp>
          <p:nvSpPr>
            <p:cNvPr id="1040" name="Rectangle 1039"/>
            <p:cNvSpPr/>
            <p:nvPr/>
          </p:nvSpPr>
          <p:spPr>
            <a:xfrm>
              <a:off x="121980" y="1932079"/>
              <a:ext cx="200486" cy="148067"/>
            </a:xfrm>
            <a:prstGeom prst="rect">
              <a:avLst/>
            </a:prstGeom>
            <a:solidFill>
              <a:schemeClr val="accent3"/>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p>
          </p:txBody>
        </p:sp>
      </p:grpSp>
      <p:sp>
        <p:nvSpPr>
          <p:cNvPr id="123" name="TextBox 122"/>
          <p:cNvSpPr txBox="1"/>
          <p:nvPr/>
        </p:nvSpPr>
        <p:spPr>
          <a:xfrm>
            <a:off x="5955395" y="4253793"/>
            <a:ext cx="941634" cy="369332"/>
          </a:xfrm>
          <a:prstGeom prst="rect">
            <a:avLst/>
          </a:prstGeom>
          <a:noFill/>
        </p:spPr>
        <p:txBody>
          <a:bodyPr wrap="none" rtlCol="0">
            <a:spAutoFit/>
          </a:bodyPr>
          <a:lstStyle/>
          <a:p>
            <a:r>
              <a:rPr lang="en-US" sz="1800" dirty="0" smtClean="0"/>
              <a:t>/homes</a:t>
            </a:r>
          </a:p>
        </p:txBody>
      </p:sp>
      <p:sp>
        <p:nvSpPr>
          <p:cNvPr id="125" name="TextBox 124"/>
          <p:cNvSpPr txBox="1"/>
          <p:nvPr/>
        </p:nvSpPr>
        <p:spPr>
          <a:xfrm>
            <a:off x="6938833" y="4270909"/>
            <a:ext cx="992805" cy="369332"/>
          </a:xfrm>
          <a:prstGeom prst="rect">
            <a:avLst/>
          </a:prstGeom>
          <a:noFill/>
        </p:spPr>
        <p:txBody>
          <a:bodyPr wrap="none" rtlCol="0">
            <a:spAutoFit/>
          </a:bodyPr>
          <a:lstStyle/>
          <a:p>
            <a:r>
              <a:rPr lang="en-US" sz="1800" dirty="0" smtClean="0"/>
              <a:t>/scratch</a:t>
            </a:r>
          </a:p>
        </p:txBody>
      </p:sp>
      <p:sp>
        <p:nvSpPr>
          <p:cNvPr id="126" name="TextBox 125"/>
          <p:cNvSpPr txBox="1"/>
          <p:nvPr/>
        </p:nvSpPr>
        <p:spPr>
          <a:xfrm>
            <a:off x="5988687" y="5262552"/>
            <a:ext cx="800520" cy="369332"/>
          </a:xfrm>
          <a:prstGeom prst="rect">
            <a:avLst/>
          </a:prstGeom>
          <a:noFill/>
        </p:spPr>
        <p:txBody>
          <a:bodyPr wrap="none" rtlCol="0">
            <a:spAutoFit/>
          </a:bodyPr>
          <a:lstStyle/>
          <a:p>
            <a:r>
              <a:rPr lang="en-US" sz="1800" dirty="0" smtClean="0"/>
              <a:t>/</a:t>
            </a:r>
            <a:r>
              <a:rPr lang="en-US" sz="1800" dirty="0" err="1" smtClean="0"/>
              <a:t>seqfs</a:t>
            </a:r>
            <a:endParaRPr lang="en-US" sz="1800" dirty="0" smtClean="0"/>
          </a:p>
        </p:txBody>
      </p:sp>
      <p:sp>
        <p:nvSpPr>
          <p:cNvPr id="127" name="TextBox 126"/>
          <p:cNvSpPr txBox="1"/>
          <p:nvPr/>
        </p:nvSpPr>
        <p:spPr>
          <a:xfrm>
            <a:off x="6779023" y="5288146"/>
            <a:ext cx="1608884" cy="369332"/>
          </a:xfrm>
          <a:prstGeom prst="rect">
            <a:avLst/>
          </a:prstGeom>
          <a:noFill/>
        </p:spPr>
        <p:txBody>
          <a:bodyPr wrap="none" rtlCol="0">
            <a:spAutoFit/>
          </a:bodyPr>
          <a:lstStyle/>
          <a:p>
            <a:r>
              <a:rPr lang="en-US" sz="1800" dirty="0" smtClean="0"/>
              <a:t>/</a:t>
            </a:r>
            <a:r>
              <a:rPr lang="en-US" sz="1800" dirty="0" err="1" smtClean="0"/>
              <a:t>dataNarchive</a:t>
            </a:r>
            <a:endParaRPr lang="en-US" sz="1800" dirty="0" smtClean="0"/>
          </a:p>
        </p:txBody>
      </p:sp>
      <p:sp>
        <p:nvSpPr>
          <p:cNvPr id="128" name="TextBox 127"/>
          <p:cNvSpPr txBox="1"/>
          <p:nvPr/>
        </p:nvSpPr>
        <p:spPr>
          <a:xfrm>
            <a:off x="6271357" y="5664000"/>
            <a:ext cx="1364977" cy="369332"/>
          </a:xfrm>
          <a:prstGeom prst="rect">
            <a:avLst/>
          </a:prstGeom>
          <a:noFill/>
        </p:spPr>
        <p:txBody>
          <a:bodyPr wrap="square" rtlCol="0">
            <a:spAutoFit/>
          </a:bodyPr>
          <a:lstStyle/>
          <a:p>
            <a:r>
              <a:rPr lang="en-US" sz="1800" dirty="0" smtClean="0"/>
              <a:t>/software</a:t>
            </a:r>
          </a:p>
        </p:txBody>
      </p:sp>
      <p:sp>
        <p:nvSpPr>
          <p:cNvPr id="14" name="Slide Number Placeholder 13"/>
          <p:cNvSpPr>
            <a:spLocks noGrp="1"/>
          </p:cNvSpPr>
          <p:nvPr>
            <p:ph type="sldNum" sz="quarter" idx="4294967295"/>
          </p:nvPr>
        </p:nvSpPr>
        <p:spPr>
          <a:xfrm>
            <a:off x="8105775" y="6356350"/>
            <a:ext cx="581025" cy="365125"/>
          </a:xfrm>
          <a:prstGeom prst="rect">
            <a:avLst/>
          </a:prstGeom>
        </p:spPr>
        <p:txBody>
          <a:bodyPr/>
          <a:lstStyle/>
          <a:p>
            <a:pPr>
              <a:defRPr/>
            </a:pPr>
            <a:fld id="{CC09BB2A-9F00-5345-AD89-A0EAFED042BD}" type="slidenum">
              <a:rPr lang="en-US" smtClean="0"/>
              <a:pPr>
                <a:defRPr/>
              </a:pPr>
              <a:t>15</a:t>
            </a:fld>
            <a:endParaRPr lang="en-US"/>
          </a:p>
        </p:txBody>
      </p:sp>
      <p:sp>
        <p:nvSpPr>
          <p:cNvPr id="3" name="TextBox 2"/>
          <p:cNvSpPr txBox="1"/>
          <p:nvPr/>
        </p:nvSpPr>
        <p:spPr>
          <a:xfrm>
            <a:off x="5799368" y="4667782"/>
            <a:ext cx="2308269" cy="400110"/>
          </a:xfrm>
          <a:prstGeom prst="rect">
            <a:avLst/>
          </a:prstGeom>
          <a:solidFill>
            <a:schemeClr val="accent4">
              <a:lumMod val="75000"/>
            </a:schemeClr>
          </a:solidFill>
        </p:spPr>
        <p:txBody>
          <a:bodyPr wrap="none" rtlCol="0">
            <a:spAutoFit/>
          </a:bodyPr>
          <a:lstStyle/>
          <a:p>
            <a:r>
              <a:rPr lang="en-US" sz="20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7.1 PB of Storage</a:t>
            </a:r>
            <a:endParaRPr lang="en-US" sz="20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16" name="TextBox 15"/>
          <p:cNvSpPr txBox="1"/>
          <p:nvPr/>
        </p:nvSpPr>
        <p:spPr>
          <a:xfrm>
            <a:off x="5988687" y="6214830"/>
            <a:ext cx="2009602" cy="369332"/>
          </a:xfrm>
          <a:prstGeom prst="rect">
            <a:avLst/>
          </a:prstGeom>
          <a:noFill/>
        </p:spPr>
        <p:txBody>
          <a:bodyPr wrap="square" rtlCol="0">
            <a:spAutoFit/>
          </a:bodyPr>
          <a:lstStyle/>
          <a:p>
            <a:r>
              <a:rPr lang="en-US" sz="1800" b="1" dirty="0" smtClean="0"/>
              <a:t>JGI File Systems</a:t>
            </a:r>
            <a:endParaRPr lang="en-US" sz="1800" b="1" dirty="0"/>
          </a:p>
        </p:txBody>
      </p:sp>
      <p:sp>
        <p:nvSpPr>
          <p:cNvPr id="5" name="TextBox 4"/>
          <p:cNvSpPr txBox="1"/>
          <p:nvPr/>
        </p:nvSpPr>
        <p:spPr>
          <a:xfrm>
            <a:off x="7430529" y="1430729"/>
            <a:ext cx="1245503" cy="830997"/>
          </a:xfrm>
          <a:prstGeom prst="rect">
            <a:avLst/>
          </a:prstGeom>
          <a:noFill/>
        </p:spPr>
        <p:txBody>
          <a:bodyPr wrap="none" rtlCol="0">
            <a:spAutoFit/>
          </a:bodyPr>
          <a:lstStyle/>
          <a:p>
            <a:r>
              <a:rPr lang="en-US" dirty="0" err="1" smtClean="0"/>
              <a:t>gpwebs</a:t>
            </a:r>
            <a:endParaRPr lang="en-US" dirty="0" smtClean="0"/>
          </a:p>
          <a:p>
            <a:r>
              <a:rPr lang="en-US" dirty="0" err="1" smtClean="0"/>
              <a:t>gnwebs</a:t>
            </a:r>
            <a:endParaRPr lang="en-US" dirty="0" smtClean="0"/>
          </a:p>
        </p:txBody>
      </p:sp>
      <p:sp>
        <p:nvSpPr>
          <p:cNvPr id="6" name="TextBox 5"/>
          <p:cNvSpPr txBox="1"/>
          <p:nvPr/>
        </p:nvSpPr>
        <p:spPr>
          <a:xfrm>
            <a:off x="7430533" y="2423482"/>
            <a:ext cx="1672904" cy="1200328"/>
          </a:xfrm>
          <a:prstGeom prst="rect">
            <a:avLst/>
          </a:prstGeom>
          <a:noFill/>
        </p:spPr>
        <p:txBody>
          <a:bodyPr wrap="none" rtlCol="0">
            <a:spAutoFit/>
          </a:bodyPr>
          <a:lstStyle/>
          <a:p>
            <a:r>
              <a:rPr lang="en-US" dirty="0" err="1" smtClean="0"/>
              <a:t>gpdbs</a:t>
            </a:r>
            <a:endParaRPr lang="en-US" dirty="0" smtClean="0"/>
          </a:p>
          <a:p>
            <a:r>
              <a:rPr lang="en-US" dirty="0" err="1" smtClean="0"/>
              <a:t>scidbs</a:t>
            </a:r>
            <a:endParaRPr lang="en-US" dirty="0" smtClean="0"/>
          </a:p>
          <a:p>
            <a:r>
              <a:rPr lang="en-US" dirty="0" smtClean="0"/>
              <a:t>Oracle </a:t>
            </a:r>
            <a:r>
              <a:rPr lang="en-US" dirty="0" err="1" smtClean="0"/>
              <a:t>dbs</a:t>
            </a:r>
            <a:endParaRPr lang="en-US" dirty="0" smtClean="0"/>
          </a:p>
        </p:txBody>
      </p:sp>
    </p:spTree>
    <p:extLst>
      <p:ext uri="{BB962C8B-B14F-4D97-AF65-F5344CB8AC3E}">
        <p14:creationId xmlns:p14="http://schemas.microsoft.com/office/powerpoint/2010/main" val="326301483"/>
      </p:ext>
    </p:extLst>
  </p:cSld>
  <p:clrMapOvr>
    <a:masterClrMapping/>
  </p:clrMapOvr>
  <mc:AlternateContent xmlns:mc="http://schemas.openxmlformats.org/markup-compatibility/2006" xmlns:p14="http://schemas.microsoft.com/office/powerpoint/2010/main">
    <mc:Choice Requires="p14">
      <p:transition spd="slow" p14:dur="2000" advTm="83946"/>
    </mc:Choice>
    <mc:Fallback xmlns="">
      <p:transition xmlns:p14="http://schemas.microsoft.com/office/powerpoint/2010/main" spd="slow" advTm="83946"/>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Denovo</a:t>
            </a:r>
            <a:r>
              <a:rPr lang="en-US" dirty="0" smtClean="0"/>
              <a:t> is </a:t>
            </a:r>
            <a:r>
              <a:rPr lang="en-US" dirty="0" smtClean="0"/>
              <a:t>a heterogeneous computing environment</a:t>
            </a:r>
            <a:endParaRPr lang="en-US" dirty="0"/>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16</a:t>
            </a:fld>
            <a:endParaRPr lang="en-US"/>
          </a:p>
        </p:txBody>
      </p:sp>
      <p:pic>
        <p:nvPicPr>
          <p:cNvPr id="4" name="Picture 3" descr="Screen Shot 2016-03-16 at 1.52.32 PM.png"/>
          <p:cNvPicPr>
            <a:picLocks noChangeAspect="1"/>
          </p:cNvPicPr>
          <p:nvPr/>
        </p:nvPicPr>
        <p:blipFill rotWithShape="1">
          <a:blip r:embed="rId2">
            <a:extLst>
              <a:ext uri="{28A0092B-C50C-407E-A947-70E740481C1C}">
                <a14:useLocalDpi xmlns:a14="http://schemas.microsoft.com/office/drawing/2010/main" val="0"/>
              </a:ext>
            </a:extLst>
          </a:blip>
          <a:srcRect b="10619"/>
          <a:stretch/>
        </p:blipFill>
        <p:spPr>
          <a:xfrm>
            <a:off x="101600" y="1333500"/>
            <a:ext cx="8940800" cy="3745966"/>
          </a:xfrm>
          <a:prstGeom prst="rect">
            <a:avLst/>
          </a:prstGeom>
        </p:spPr>
      </p:pic>
    </p:spTree>
    <p:extLst>
      <p:ext uri="{BB962C8B-B14F-4D97-AF65-F5344CB8AC3E}">
        <p14:creationId xmlns:p14="http://schemas.microsoft.com/office/powerpoint/2010/main" val="26021027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Connecting to </a:t>
            </a:r>
            <a:r>
              <a:rPr lang="en-US" dirty="0" err="1" smtClean="0"/>
              <a:t>Denovo</a:t>
            </a:r>
            <a:endParaRPr lang="en-US" dirty="0"/>
          </a:p>
        </p:txBody>
      </p:sp>
      <p:sp>
        <p:nvSpPr>
          <p:cNvPr id="3" name="Content Placeholder 2"/>
          <p:cNvSpPr>
            <a:spLocks noGrp="1"/>
          </p:cNvSpPr>
          <p:nvPr>
            <p:ph idx="1"/>
          </p:nvPr>
        </p:nvSpPr>
        <p:spPr/>
        <p:txBody>
          <a:bodyPr/>
          <a:lstStyle/>
          <a:p>
            <a:r>
              <a:rPr lang="en-US" dirty="0" err="1" smtClean="0"/>
              <a:t>ssh</a:t>
            </a:r>
            <a:r>
              <a:rPr lang="en-US" dirty="0" smtClean="0"/>
              <a:t> </a:t>
            </a:r>
            <a:r>
              <a:rPr lang="en-US" dirty="0" err="1" smtClean="0"/>
              <a:t>denovo.nersc.gov</a:t>
            </a:r>
            <a:endParaRPr lang="en-US" dirty="0" smtClean="0"/>
          </a:p>
          <a:p>
            <a:pPr lvl="1"/>
            <a:r>
              <a:rPr lang="en-US" dirty="0" smtClean="0"/>
              <a:t>Will take you to the least-utilized login node</a:t>
            </a:r>
          </a:p>
          <a:p>
            <a:pPr lvl="1"/>
            <a:r>
              <a:rPr lang="en-US" dirty="0" err="1" smtClean="0"/>
              <a:t>ssh</a:t>
            </a:r>
            <a:r>
              <a:rPr lang="en-US" dirty="0" smtClean="0"/>
              <a:t> in </a:t>
            </a:r>
            <a:r>
              <a:rPr lang="en-US" dirty="0" err="1" smtClean="0"/>
              <a:t>MacOS</a:t>
            </a:r>
            <a:r>
              <a:rPr lang="en-US" dirty="0" smtClean="0"/>
              <a:t>, Linux. Putty commonly used in Windows</a:t>
            </a:r>
            <a:endParaRPr lang="en-US" dirty="0"/>
          </a:p>
          <a:p>
            <a:endParaRPr lang="en-US" dirty="0" smtClean="0"/>
          </a:p>
          <a:p>
            <a:r>
              <a:rPr lang="en-US" dirty="0" err="1" smtClean="0"/>
              <a:t>ssh</a:t>
            </a:r>
            <a:r>
              <a:rPr lang="en-US" dirty="0" smtClean="0"/>
              <a:t> </a:t>
            </a:r>
            <a:r>
              <a:rPr lang="en-US" dirty="0" err="1" smtClean="0"/>
              <a:t>gpint</a:t>
            </a:r>
            <a:r>
              <a:rPr lang="en-US" dirty="0" smtClean="0"/>
              <a:t>[xxx].</a:t>
            </a:r>
            <a:r>
              <a:rPr lang="en-US" dirty="0" err="1" smtClean="0"/>
              <a:t>nersc.gov</a:t>
            </a:r>
            <a:endParaRPr lang="en-US" dirty="0" smtClean="0"/>
          </a:p>
          <a:p>
            <a:pPr lvl="1"/>
            <a:r>
              <a:rPr lang="en-US" dirty="0" smtClean="0"/>
              <a:t>If your group owns its own interactive node</a:t>
            </a:r>
          </a:p>
          <a:p>
            <a:pPr lvl="1"/>
            <a:endParaRPr lang="en-US" dirty="0"/>
          </a:p>
          <a:p>
            <a:r>
              <a:rPr lang="en-US" dirty="0" smtClean="0"/>
              <a:t>Use NX for graphical (X-Windows) applications</a:t>
            </a:r>
          </a:p>
          <a:p>
            <a:pPr lvl="1"/>
            <a:r>
              <a:rPr lang="en-US" sz="2000" dirty="0">
                <a:hlinkClick r:id="rId2"/>
              </a:rPr>
              <a:t>https://www.nersc.gov/users/connecting-to-nersc/using-nx</a:t>
            </a:r>
            <a:r>
              <a:rPr lang="en-US" sz="2000" dirty="0" smtClean="0">
                <a:hlinkClick r:id="rId2"/>
              </a:rPr>
              <a:t>/</a:t>
            </a:r>
            <a:endParaRPr lang="en-US" sz="2000" dirty="0" smtClean="0"/>
          </a:p>
          <a:p>
            <a:pPr lvl="1"/>
            <a:r>
              <a:rPr lang="en-US" sz="2000" dirty="0" smtClean="0"/>
              <a:t>Managed and supported by NERSC’s DAS group</a:t>
            </a: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17</a:t>
            </a:fld>
            <a:endParaRPr lang="en-US"/>
          </a:p>
        </p:txBody>
      </p:sp>
    </p:spTree>
    <p:extLst>
      <p:ext uri="{BB962C8B-B14F-4D97-AF65-F5344CB8AC3E}">
        <p14:creationId xmlns:p14="http://schemas.microsoft.com/office/powerpoint/2010/main" val="3750643105"/>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smtClean="0"/>
              <a:t>Home Directory</a:t>
            </a:r>
          </a:p>
        </p:txBody>
      </p:sp>
      <p:sp>
        <p:nvSpPr>
          <p:cNvPr id="3" name="Content Placeholder 2"/>
          <p:cNvSpPr>
            <a:spLocks noGrp="1"/>
          </p:cNvSpPr>
          <p:nvPr>
            <p:ph idx="1"/>
          </p:nvPr>
        </p:nvSpPr>
        <p:spPr>
          <a:xfrm>
            <a:off x="457200" y="1295400"/>
            <a:ext cx="8229600" cy="4791996"/>
          </a:xfrm>
        </p:spPr>
        <p:txBody>
          <a:bodyPr lIns="0" rIns="0">
            <a:normAutofit/>
          </a:bodyPr>
          <a:lstStyle/>
          <a:p>
            <a:pPr indent="274320" eaLnBrk="1" hangingPunct="1">
              <a:spcBef>
                <a:spcPts val="0"/>
              </a:spcBef>
              <a:spcAft>
                <a:spcPts val="1200"/>
              </a:spcAft>
              <a:defRPr/>
            </a:pPr>
            <a:r>
              <a:rPr lang="en-US" sz="2000" b="0" dirty="0" smtClean="0"/>
              <a:t>When you log in you are in your "Home" directory.</a:t>
            </a:r>
          </a:p>
          <a:p>
            <a:pPr indent="274320" eaLnBrk="1" hangingPunct="1">
              <a:spcBef>
                <a:spcPts val="0"/>
              </a:spcBef>
              <a:spcAft>
                <a:spcPts val="1200"/>
              </a:spcAft>
              <a:defRPr/>
            </a:pPr>
            <a:r>
              <a:rPr lang="en-US" sz="2000" b="0" dirty="0" smtClean="0"/>
              <a:t>Permanent storage</a:t>
            </a:r>
          </a:p>
          <a:p>
            <a:pPr lvl="1" indent="274320">
              <a:spcBef>
                <a:spcPts val="0"/>
              </a:spcBef>
              <a:spcAft>
                <a:spcPts val="1200"/>
              </a:spcAft>
              <a:defRPr/>
            </a:pPr>
            <a:r>
              <a:rPr lang="en-US" sz="1600" b="0" dirty="0" smtClean="0"/>
              <a:t>Weeklong daily snapshots taken: $HOME/.snapshots</a:t>
            </a:r>
          </a:p>
          <a:p>
            <a:pPr indent="274320" eaLnBrk="1" hangingPunct="1">
              <a:spcBef>
                <a:spcPts val="0"/>
              </a:spcBef>
              <a:spcAft>
                <a:spcPts val="1200"/>
              </a:spcAft>
              <a:defRPr/>
            </a:pPr>
            <a:r>
              <a:rPr lang="en-US" sz="2000" b="0" dirty="0" smtClean="0"/>
              <a:t>The full UNIX pathname is stored in the environment variable $HOME</a:t>
            </a:r>
          </a:p>
          <a:p>
            <a:pPr indent="274320" eaLnBrk="1" hangingPunct="1">
              <a:spcBef>
                <a:spcPts val="0"/>
              </a:spcBef>
              <a:spcAft>
                <a:spcPts val="1200"/>
              </a:spcAft>
              <a:defRPr/>
            </a:pPr>
            <a:endParaRPr lang="en-US" sz="2000" b="0" dirty="0" smtClean="0"/>
          </a:p>
          <a:p>
            <a:pPr indent="274320" eaLnBrk="1" hangingPunct="1">
              <a:spcBef>
                <a:spcPts val="0"/>
              </a:spcBef>
              <a:spcAft>
                <a:spcPts val="1200"/>
              </a:spcAft>
              <a:defRPr/>
            </a:pPr>
            <a:endParaRPr lang="en-US" sz="2000" b="0" dirty="0"/>
          </a:p>
          <a:p>
            <a:pPr indent="274320" eaLnBrk="1" hangingPunct="1">
              <a:spcBef>
                <a:spcPts val="0"/>
              </a:spcBef>
              <a:spcAft>
                <a:spcPts val="1200"/>
              </a:spcAft>
              <a:defRPr/>
            </a:pPr>
            <a:r>
              <a:rPr lang="en-US" sz="2000" b="0" dirty="0" smtClean="0"/>
              <a:t>$HOME is a global file system</a:t>
            </a:r>
          </a:p>
          <a:p>
            <a:pPr lvl="1" indent="274320">
              <a:spcBef>
                <a:spcPts val="0"/>
              </a:spcBef>
              <a:spcAft>
                <a:spcPts val="1200"/>
              </a:spcAft>
              <a:defRPr/>
            </a:pPr>
            <a:r>
              <a:rPr lang="en-US" sz="1600" b="0" dirty="0" smtClean="0"/>
              <a:t>You see all the same directories and files when you log in to any NERSC computer. </a:t>
            </a:r>
          </a:p>
          <a:p>
            <a:pPr indent="274320" eaLnBrk="1" hangingPunct="1">
              <a:spcBef>
                <a:spcPts val="0"/>
              </a:spcBef>
              <a:spcAft>
                <a:spcPts val="1200"/>
              </a:spcAft>
              <a:defRPr/>
            </a:pPr>
            <a:r>
              <a:rPr lang="en-US" sz="2000" b="0" dirty="0" smtClean="0"/>
              <a:t>Your quota in $HOME is 40 GB and 1M </a:t>
            </a:r>
            <a:r>
              <a:rPr lang="en-US" sz="2000" b="0" dirty="0" err="1" smtClean="0"/>
              <a:t>inodes</a:t>
            </a:r>
            <a:r>
              <a:rPr lang="en-US" sz="2000" b="0" dirty="0" smtClean="0"/>
              <a:t> (files and directories). </a:t>
            </a:r>
          </a:p>
          <a:p>
            <a:pPr indent="274320">
              <a:spcBef>
                <a:spcPts val="0"/>
              </a:spcBef>
              <a:spcAft>
                <a:spcPts val="1200"/>
              </a:spcAft>
              <a:defRPr/>
            </a:pPr>
            <a:r>
              <a:rPr lang="en-US" sz="2000" b="0" dirty="0" smtClean="0"/>
              <a:t>Use “</a:t>
            </a:r>
            <a:r>
              <a:rPr lang="en-US" sz="2000" b="0" dirty="0" err="1" smtClean="0"/>
              <a:t>myquota</a:t>
            </a:r>
            <a:r>
              <a:rPr lang="en-US" sz="2000" b="0" dirty="0" smtClean="0"/>
              <a:t>” command to check your usage and quota</a:t>
            </a:r>
          </a:p>
        </p:txBody>
      </p:sp>
      <p:sp>
        <p:nvSpPr>
          <p:cNvPr id="31748" name="Slide Number Placeholder 3"/>
          <p:cNvSpPr>
            <a:spLocks noGrp="1"/>
          </p:cNvSpPr>
          <p:nvPr>
            <p:ph type="sldNum" sz="quarter" idx="4"/>
          </p:nvPr>
        </p:nvSpPr>
        <p:spPr>
          <a:noFill/>
        </p:spPr>
        <p:txBody>
          <a:bodyPr/>
          <a:lstStyle/>
          <a:p>
            <a:fld id="{F2628BCB-F10C-BB4B-9240-20D65FEC3E0A}" type="slidenum">
              <a:rPr lang="en-US" smtClean="0"/>
              <a:pPr/>
              <a:t>18</a:t>
            </a:fld>
            <a:endParaRPr lang="en-US" smtClean="0"/>
          </a:p>
        </p:txBody>
      </p:sp>
      <p:sp>
        <p:nvSpPr>
          <p:cNvPr id="5" name="TextBox 4"/>
          <p:cNvSpPr txBox="1"/>
          <p:nvPr/>
        </p:nvSpPr>
        <p:spPr>
          <a:xfrm>
            <a:off x="1481976" y="3101722"/>
            <a:ext cx="3846398" cy="761144"/>
          </a:xfrm>
          <a:prstGeom prst="rect">
            <a:avLst/>
          </a:prstGeom>
          <a:solidFill>
            <a:schemeClr val="bg1">
              <a:lumMod val="95000"/>
            </a:schemeClr>
          </a:solidFill>
          <a:ln>
            <a:solidFill>
              <a:schemeClr val="tx1"/>
            </a:solidFill>
          </a:ln>
        </p:spPr>
        <p:txBody>
          <a:bodyPr vert="horz" wrap="square" lIns="91440" tIns="45720" rIns="91440" bIns="45720" rtlCol="0" anchor="ctr">
            <a:normAutofit fontScale="85000" lnSpcReduction="20000"/>
          </a:bodyPr>
          <a:lstStyle/>
          <a:p>
            <a:pPr eaLnBrk="0" hangingPunct="0"/>
            <a:endParaRPr lang="en-US" sz="2162" b="1" kern="0" dirty="0" smtClean="0">
              <a:latin typeface="Courier New"/>
              <a:ea typeface="ＭＳ Ｐゴシック" pitchFamily="-65" charset="-128"/>
              <a:cs typeface="Courier New"/>
            </a:endParaRPr>
          </a:p>
          <a:p>
            <a:pPr eaLnBrk="0" hangingPunct="0"/>
            <a:r>
              <a:rPr lang="en-US" sz="2162" b="1" kern="0" dirty="0" smtClean="0">
                <a:latin typeface="Courier New"/>
                <a:ea typeface="ＭＳ Ｐゴシック" pitchFamily="-65" charset="-128"/>
                <a:cs typeface="Courier New"/>
              </a:rPr>
              <a:t>denovo2% </a:t>
            </a:r>
            <a:r>
              <a:rPr lang="en-US" sz="2162" b="1" kern="0" dirty="0" smtClean="0">
                <a:solidFill>
                  <a:srgbClr val="3366FF"/>
                </a:solidFill>
                <a:latin typeface="Courier New"/>
                <a:ea typeface="ＭＳ Ｐゴシック" pitchFamily="-65" charset="-128"/>
                <a:cs typeface="Courier New"/>
              </a:rPr>
              <a:t>echo $HOME</a:t>
            </a:r>
          </a:p>
          <a:p>
            <a:pPr eaLnBrk="0" hangingPunct="0"/>
            <a:r>
              <a:rPr lang="en-US" sz="2000" b="1" kern="0" dirty="0" smtClean="0">
                <a:latin typeface="Courier New"/>
                <a:ea typeface="ＭＳ Ｐゴシック" pitchFamily="-65" charset="-128"/>
                <a:cs typeface="Courier New"/>
              </a:rPr>
              <a:t>/global/homes/d/</a:t>
            </a:r>
            <a:r>
              <a:rPr lang="en-US" sz="2000" b="1" kern="0" dirty="0" err="1" smtClean="0">
                <a:latin typeface="Courier New"/>
                <a:ea typeface="ＭＳ Ｐゴシック" pitchFamily="-65" charset="-128"/>
                <a:cs typeface="Courier New"/>
              </a:rPr>
              <a:t>dudwary</a:t>
            </a:r>
            <a:endParaRPr lang="en-US" sz="2000" b="1" kern="0" dirty="0" smtClean="0">
              <a:latin typeface="Courier New"/>
              <a:ea typeface="ＭＳ Ｐゴシック" pitchFamily="-65" charset="-128"/>
              <a:cs typeface="Courier New"/>
            </a:endParaRPr>
          </a:p>
          <a:p>
            <a:pPr marL="0" marR="0" indent="0" defTabSz="914400" rtl="0" eaLnBrk="0" fontAlgn="base" latinLnBrk="0" hangingPunct="0">
              <a:lnSpc>
                <a:spcPct val="100000"/>
              </a:lnSpc>
              <a:spcBef>
                <a:spcPct val="0"/>
              </a:spcBef>
              <a:spcAft>
                <a:spcPct val="0"/>
              </a:spcAft>
              <a:buClrTx/>
              <a:buSzTx/>
              <a:buFontTx/>
              <a:buNone/>
              <a:tabLst/>
            </a:pPr>
            <a:endParaRPr kumimoji="0" lang="en-US"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dirty="0" smtClean="0"/>
              <a:t>Scratch Directories</a:t>
            </a:r>
          </a:p>
        </p:txBody>
      </p:sp>
      <p:sp>
        <p:nvSpPr>
          <p:cNvPr id="3" name="Content Placeholder 2"/>
          <p:cNvSpPr>
            <a:spLocks noGrp="1"/>
          </p:cNvSpPr>
          <p:nvPr>
            <p:ph idx="1"/>
          </p:nvPr>
        </p:nvSpPr>
        <p:spPr>
          <a:xfrm>
            <a:off x="457200" y="1215959"/>
            <a:ext cx="8229600" cy="5320967"/>
          </a:xfrm>
        </p:spPr>
        <p:txBody>
          <a:bodyPr>
            <a:normAutofit fontScale="77500" lnSpcReduction="20000"/>
          </a:bodyPr>
          <a:lstStyle/>
          <a:p>
            <a:pPr indent="274320">
              <a:spcAft>
                <a:spcPts val="1200"/>
              </a:spcAft>
              <a:defRPr/>
            </a:pPr>
            <a:r>
              <a:rPr lang="en-US" b="0" dirty="0"/>
              <a:t>Each </a:t>
            </a:r>
            <a:r>
              <a:rPr lang="en-US" b="0" dirty="0" err="1"/>
              <a:t>Genepool</a:t>
            </a:r>
            <a:r>
              <a:rPr lang="en-US" b="0" dirty="0"/>
              <a:t> user may have, on request, a personal directory referenced by $SCRATCH and $BSCRATCH </a:t>
            </a:r>
          </a:p>
          <a:p>
            <a:pPr lvl="1" indent="274320">
              <a:spcAft>
                <a:spcPts val="1200"/>
              </a:spcAft>
              <a:defRPr/>
            </a:pPr>
            <a:r>
              <a:rPr lang="en-US" dirty="0"/>
              <a:t>on </a:t>
            </a:r>
            <a:r>
              <a:rPr lang="en-US" dirty="0" err="1" smtClean="0"/>
              <a:t>Denovo</a:t>
            </a:r>
            <a:r>
              <a:rPr lang="en-US" dirty="0" smtClean="0"/>
              <a:t>, this </a:t>
            </a:r>
            <a:r>
              <a:rPr lang="en-US" dirty="0"/>
              <a:t>points to /global/projectb/scratch/&lt;username&gt;</a:t>
            </a:r>
          </a:p>
          <a:p>
            <a:pPr lvl="1" indent="274320">
              <a:spcAft>
                <a:spcPts val="1200"/>
              </a:spcAft>
              <a:defRPr/>
            </a:pPr>
            <a:r>
              <a:rPr lang="en-US" dirty="0"/>
              <a:t>$SCRATCH is local on Edison and </a:t>
            </a:r>
            <a:r>
              <a:rPr lang="en-US" dirty="0" smtClean="0"/>
              <a:t>Cori </a:t>
            </a:r>
            <a:r>
              <a:rPr lang="en-US" dirty="0"/>
              <a:t>(</a:t>
            </a:r>
            <a:r>
              <a:rPr lang="en-US" dirty="0" err="1"/>
              <a:t>ie</a:t>
            </a:r>
            <a:r>
              <a:rPr lang="en-US" dirty="0"/>
              <a:t> does not point to projectb). </a:t>
            </a:r>
          </a:p>
          <a:p>
            <a:pPr indent="274320" eaLnBrk="1" hangingPunct="1">
              <a:spcAft>
                <a:spcPts val="1200"/>
              </a:spcAft>
              <a:defRPr/>
            </a:pPr>
            <a:r>
              <a:rPr lang="en-US" b="0" dirty="0" smtClean="0"/>
              <a:t>“Scratch” file systems are </a:t>
            </a:r>
            <a:r>
              <a:rPr lang="en-US" b="0" dirty="0" smtClean="0">
                <a:ea typeface="+mn-ea"/>
                <a:cs typeface="+mn-cs"/>
              </a:rPr>
              <a:t>large, high-performance file systems, intended to be temporary.</a:t>
            </a:r>
          </a:p>
          <a:p>
            <a:pPr lvl="1" indent="274320">
              <a:spcAft>
                <a:spcPts val="1200"/>
              </a:spcAft>
              <a:defRPr/>
            </a:pPr>
            <a:r>
              <a:rPr lang="en-US" dirty="0" smtClean="0"/>
              <a:t>Standard </a:t>
            </a:r>
            <a:r>
              <a:rPr lang="en-US" dirty="0" err="1" smtClean="0"/>
              <a:t>projectb</a:t>
            </a:r>
            <a:r>
              <a:rPr lang="en-US" dirty="0" smtClean="0"/>
              <a:t> scratch size: 20TB and 1M </a:t>
            </a:r>
            <a:r>
              <a:rPr lang="en-US" dirty="0" err="1" smtClean="0"/>
              <a:t>inodes</a:t>
            </a:r>
            <a:endParaRPr lang="en-US" b="0" dirty="0" smtClean="0">
              <a:ea typeface="+mn-ea"/>
              <a:cs typeface="+mn-cs"/>
            </a:endParaRPr>
          </a:p>
          <a:p>
            <a:pPr indent="274320" eaLnBrk="1" hangingPunct="1">
              <a:spcAft>
                <a:spcPts val="1200"/>
              </a:spcAft>
              <a:defRPr/>
            </a:pPr>
            <a:r>
              <a:rPr lang="en-US" b="0" dirty="0" smtClean="0">
                <a:ea typeface="+mn-ea"/>
                <a:cs typeface="+mn-cs"/>
              </a:rPr>
              <a:t>Significant I/O from your compute jobs should be directed to </a:t>
            </a:r>
            <a:r>
              <a:rPr lang="en-US" b="0" dirty="0" smtClean="0">
                <a:ea typeface="+mn-ea"/>
                <a:cs typeface="+mn-cs"/>
              </a:rPr>
              <a:t>scratch</a:t>
            </a:r>
            <a:endParaRPr lang="en-US" b="0" dirty="0" smtClean="0">
              <a:ea typeface="+mn-ea"/>
              <a:cs typeface="+mn-cs"/>
            </a:endParaRPr>
          </a:p>
          <a:p>
            <a:pPr indent="274320" eaLnBrk="1" hangingPunct="1">
              <a:spcAft>
                <a:spcPts val="1200"/>
              </a:spcAft>
              <a:defRPr/>
            </a:pPr>
            <a:r>
              <a:rPr lang="en-US" b="0" dirty="0" smtClean="0">
                <a:ea typeface="+mn-ea"/>
                <a:cs typeface="+mn-cs"/>
              </a:rPr>
              <a:t>Data in $BSCRATCH is purged </a:t>
            </a:r>
            <a:r>
              <a:rPr lang="en-US" b="0" dirty="0" smtClean="0">
                <a:ea typeface="+mn-ea"/>
                <a:cs typeface="+mn-cs"/>
              </a:rPr>
              <a:t>(90 days from </a:t>
            </a:r>
            <a:r>
              <a:rPr lang="en-US" b="0" dirty="0" smtClean="0">
                <a:ea typeface="+mn-ea"/>
                <a:cs typeface="+mn-cs"/>
              </a:rPr>
              <a:t>last access)</a:t>
            </a:r>
          </a:p>
          <a:p>
            <a:pPr indent="274320" eaLnBrk="1" hangingPunct="1">
              <a:spcAft>
                <a:spcPts val="1200"/>
              </a:spcAft>
              <a:defRPr/>
            </a:pPr>
            <a:r>
              <a:rPr lang="en-US" b="0" dirty="0" smtClean="0">
                <a:ea typeface="+mn-ea"/>
                <a:cs typeface="+mn-cs"/>
              </a:rPr>
              <a:t>Always save data you want to keep to </a:t>
            </a:r>
            <a:r>
              <a:rPr lang="en-US" b="0" dirty="0" smtClean="0">
                <a:ea typeface="+mn-ea"/>
                <a:cs typeface="+mn-cs"/>
              </a:rPr>
              <a:t>HPSS</a:t>
            </a:r>
          </a:p>
          <a:p>
            <a:pPr lvl="1" indent="274320">
              <a:spcAft>
                <a:spcPts val="1200"/>
              </a:spcAft>
              <a:defRPr/>
            </a:pPr>
            <a:r>
              <a:rPr lang="en-US" b="0" dirty="0" smtClean="0">
                <a:ea typeface="+mn-ea"/>
                <a:cs typeface="+mn-cs"/>
              </a:rPr>
              <a:t>Data </a:t>
            </a:r>
            <a:r>
              <a:rPr lang="en-US" b="0" dirty="0" smtClean="0">
                <a:ea typeface="+mn-ea"/>
                <a:cs typeface="+mn-cs"/>
              </a:rPr>
              <a:t>in $BSCRATCH is </a:t>
            </a:r>
            <a:r>
              <a:rPr lang="en-US" i="1" dirty="0" smtClean="0">
                <a:ea typeface="+mn-ea"/>
                <a:cs typeface="+mn-cs"/>
              </a:rPr>
              <a:t>not</a:t>
            </a:r>
            <a:r>
              <a:rPr lang="en-US" b="0" dirty="0" smtClean="0">
                <a:ea typeface="+mn-ea"/>
                <a:cs typeface="+mn-cs"/>
              </a:rPr>
              <a:t> backed up and could be lost if a file system fails.</a:t>
            </a:r>
          </a:p>
        </p:txBody>
      </p:sp>
      <p:sp>
        <p:nvSpPr>
          <p:cNvPr id="32772" name="Slide Number Placeholder 3"/>
          <p:cNvSpPr>
            <a:spLocks noGrp="1"/>
          </p:cNvSpPr>
          <p:nvPr>
            <p:ph type="sldNum" sz="quarter" idx="4"/>
          </p:nvPr>
        </p:nvSpPr>
        <p:spPr>
          <a:noFill/>
        </p:spPr>
        <p:txBody>
          <a:bodyPr/>
          <a:lstStyle/>
          <a:p>
            <a:fld id="{34FE9E20-D58F-8540-8C17-BFA7D34372DB}" type="slidenum">
              <a:rPr lang="en-US" smtClean="0"/>
              <a:pPr/>
              <a:t>19</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Purpose</a:t>
            </a:r>
            <a:endParaRPr lang="en-US" dirty="0"/>
          </a:p>
        </p:txBody>
      </p:sp>
      <p:sp>
        <p:nvSpPr>
          <p:cNvPr id="2" name="Content Placeholder 1"/>
          <p:cNvSpPr>
            <a:spLocks noGrp="1"/>
          </p:cNvSpPr>
          <p:nvPr>
            <p:ph idx="1"/>
          </p:nvPr>
        </p:nvSpPr>
        <p:spPr/>
        <p:txBody>
          <a:bodyPr>
            <a:normAutofit/>
          </a:bodyPr>
          <a:lstStyle/>
          <a:p>
            <a:r>
              <a:rPr lang="en-US" dirty="0" smtClean="0"/>
              <a:t>This presentation will help you get familiar with NERSC and its facilities</a:t>
            </a:r>
          </a:p>
          <a:p>
            <a:pPr lvl="1"/>
            <a:r>
              <a:rPr lang="en-US" dirty="0" smtClean="0"/>
              <a:t>Practical information</a:t>
            </a:r>
          </a:p>
          <a:p>
            <a:pPr lvl="1"/>
            <a:r>
              <a:rPr lang="en-US" dirty="0" smtClean="0"/>
              <a:t>Introduction to terms and acronyms</a:t>
            </a:r>
          </a:p>
          <a:p>
            <a:r>
              <a:rPr lang="en-US" dirty="0" smtClean="0"/>
              <a:t>This is not a programming tutorial</a:t>
            </a:r>
          </a:p>
          <a:p>
            <a:pPr lvl="1"/>
            <a:r>
              <a:rPr lang="en-US" dirty="0" smtClean="0"/>
              <a:t>But you will learn how to get help and what kind of help is available</a:t>
            </a:r>
          </a:p>
          <a:p>
            <a:pPr lvl="1"/>
            <a:r>
              <a:rPr lang="en-US" dirty="0" smtClean="0"/>
              <a:t>We can give presentations on programming languages and parallel libraries – just ask</a:t>
            </a:r>
          </a:p>
          <a:p>
            <a:pPr lvl="1"/>
            <a:endParaRPr lang="en-US" dirty="0"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p:txBody>
          <a:bodyPr/>
          <a:lstStyle/>
          <a:p>
            <a:pPr eaLnBrk="1" hangingPunct="1"/>
            <a:r>
              <a:rPr lang="en-US" smtClean="0"/>
              <a:t>Project Directories</a:t>
            </a:r>
          </a:p>
        </p:txBody>
      </p:sp>
      <p:sp>
        <p:nvSpPr>
          <p:cNvPr id="3" name="Content Placeholder 2"/>
          <p:cNvSpPr>
            <a:spLocks noGrp="1"/>
          </p:cNvSpPr>
          <p:nvPr>
            <p:ph idx="1"/>
          </p:nvPr>
        </p:nvSpPr>
        <p:spPr/>
        <p:txBody>
          <a:bodyPr>
            <a:normAutofit lnSpcReduction="10000"/>
          </a:bodyPr>
          <a:lstStyle/>
          <a:p>
            <a:pPr indent="274320" eaLnBrk="1" hangingPunct="1">
              <a:spcAft>
                <a:spcPts val="1200"/>
              </a:spcAft>
              <a:defRPr/>
            </a:pPr>
            <a:r>
              <a:rPr lang="en-US" b="0" dirty="0" smtClean="0">
                <a:ea typeface="+mn-ea"/>
                <a:cs typeface="+mn-cs"/>
              </a:rPr>
              <a:t>All NERSC systems mount the NERSC global "Project” file systems.  </a:t>
            </a:r>
          </a:p>
          <a:p>
            <a:pPr indent="274320" eaLnBrk="1" hangingPunct="1">
              <a:spcAft>
                <a:spcPts val="1200"/>
              </a:spcAft>
              <a:defRPr/>
            </a:pPr>
            <a:r>
              <a:rPr lang="en-US" b="0" dirty="0" err="1" smtClean="0">
                <a:ea typeface="+mn-ea"/>
                <a:cs typeface="+mn-cs"/>
              </a:rPr>
              <a:t>Projectb</a:t>
            </a:r>
            <a:r>
              <a:rPr lang="en-US" b="0" dirty="0" smtClean="0">
                <a:ea typeface="+mn-ea"/>
                <a:cs typeface="+mn-cs"/>
              </a:rPr>
              <a:t> is specific to the JGI, but is also accessible on </a:t>
            </a:r>
            <a:r>
              <a:rPr lang="en-US" b="0" dirty="0" smtClean="0"/>
              <a:t>Edison and Cori</a:t>
            </a:r>
            <a:r>
              <a:rPr lang="en-US" b="0" dirty="0" smtClean="0">
                <a:ea typeface="+mn-ea"/>
                <a:cs typeface="+mn-cs"/>
              </a:rPr>
              <a:t>.</a:t>
            </a:r>
          </a:p>
          <a:p>
            <a:pPr indent="274320" eaLnBrk="1" hangingPunct="1">
              <a:spcAft>
                <a:spcPts val="1200"/>
              </a:spcAft>
              <a:defRPr/>
            </a:pPr>
            <a:r>
              <a:rPr lang="en-US" b="0" dirty="0" smtClean="0">
                <a:ea typeface="+mn-ea"/>
                <a:cs typeface="+mn-cs"/>
              </a:rPr>
              <a:t>"Project directories” are created upon request for projects (groups of researchers) to store and share data.</a:t>
            </a:r>
          </a:p>
          <a:p>
            <a:pPr indent="274320" eaLnBrk="1" hangingPunct="1">
              <a:spcAft>
                <a:spcPts val="1200"/>
              </a:spcAft>
              <a:defRPr/>
            </a:pPr>
            <a:r>
              <a:rPr lang="en-US" b="0" dirty="0" smtClean="0">
                <a:ea typeface="+mn-ea"/>
                <a:cs typeface="+mn-cs"/>
              </a:rPr>
              <a:t>Data in /</a:t>
            </a:r>
            <a:r>
              <a:rPr lang="en-US" b="0" dirty="0" err="1" smtClean="0">
                <a:ea typeface="+mn-ea"/>
                <a:cs typeface="+mn-cs"/>
              </a:rPr>
              <a:t>projectb</a:t>
            </a:r>
            <a:r>
              <a:rPr lang="en-US" b="0" dirty="0" smtClean="0">
                <a:ea typeface="+mn-ea"/>
                <a:cs typeface="+mn-cs"/>
              </a:rPr>
              <a:t>/</a:t>
            </a:r>
            <a:r>
              <a:rPr lang="en-US" b="0" dirty="0" err="1" smtClean="0">
                <a:ea typeface="+mn-ea"/>
                <a:cs typeface="+mn-cs"/>
              </a:rPr>
              <a:t>projectdirs</a:t>
            </a:r>
            <a:r>
              <a:rPr lang="en-US" b="0" dirty="0" smtClean="0">
                <a:ea typeface="+mn-ea"/>
                <a:cs typeface="+mn-cs"/>
              </a:rPr>
              <a:t> is not purged</a:t>
            </a:r>
            <a:r>
              <a:rPr lang="en-US" b="0" dirty="0" smtClean="0"/>
              <a:t>.  This may change in the future, but for long term storage, you should use the archive.</a:t>
            </a:r>
            <a:endParaRPr lang="en-US" b="0" dirty="0" smtClean="0">
              <a:ea typeface="+mn-ea"/>
              <a:cs typeface="+mn-cs"/>
            </a:endParaRPr>
          </a:p>
        </p:txBody>
      </p:sp>
      <p:sp>
        <p:nvSpPr>
          <p:cNvPr id="33796" name="Slide Number Placeholder 3"/>
          <p:cNvSpPr>
            <a:spLocks noGrp="1"/>
          </p:cNvSpPr>
          <p:nvPr>
            <p:ph type="sldNum" sz="quarter" idx="4"/>
          </p:nvPr>
        </p:nvSpPr>
        <p:spPr>
          <a:noFill/>
        </p:spPr>
        <p:txBody>
          <a:bodyPr/>
          <a:lstStyle/>
          <a:p>
            <a:fld id="{8B63A950-7C32-9245-AA1D-50355A04508A}" type="slidenum">
              <a:rPr lang="en-US" smtClean="0"/>
              <a:pPr/>
              <a:t>20</a:t>
            </a:fld>
            <a:endParaRPr lang="en-US" smtClean="0"/>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IO Tips</a:t>
            </a:r>
            <a:endParaRPr lang="en-US" dirty="0"/>
          </a:p>
        </p:txBody>
      </p:sp>
      <p:sp>
        <p:nvSpPr>
          <p:cNvPr id="2" name="Content Placeholder 1"/>
          <p:cNvSpPr>
            <a:spLocks noGrp="1"/>
          </p:cNvSpPr>
          <p:nvPr>
            <p:ph idx="1"/>
          </p:nvPr>
        </p:nvSpPr>
        <p:spPr/>
        <p:txBody>
          <a:bodyPr>
            <a:normAutofit fontScale="92500" lnSpcReduction="10000"/>
          </a:bodyPr>
          <a:lstStyle/>
          <a:p>
            <a:pPr>
              <a:spcAft>
                <a:spcPts val="600"/>
              </a:spcAft>
            </a:pPr>
            <a:r>
              <a:rPr lang="en-US" b="0" dirty="0" smtClean="0"/>
              <a:t>Use $SCRATCH or $BSCRATCH for good IO performance </a:t>
            </a:r>
          </a:p>
          <a:p>
            <a:pPr>
              <a:spcAft>
                <a:spcPts val="600"/>
              </a:spcAft>
            </a:pPr>
            <a:r>
              <a:rPr lang="en-US" b="0" dirty="0" smtClean="0"/>
              <a:t>Write large chunks of data (MBs or more) at a time </a:t>
            </a:r>
          </a:p>
          <a:p>
            <a:pPr>
              <a:spcAft>
                <a:spcPts val="600"/>
              </a:spcAft>
            </a:pPr>
            <a:r>
              <a:rPr lang="en-US" b="0" dirty="0" smtClean="0"/>
              <a:t>Use a parallel IO library (e.g. HDF5)</a:t>
            </a:r>
          </a:p>
          <a:p>
            <a:pPr>
              <a:spcAft>
                <a:spcPts val="600"/>
              </a:spcAft>
            </a:pPr>
            <a:r>
              <a:rPr lang="en-US" b="0" dirty="0" smtClean="0"/>
              <a:t>Read/write to as few files as practical from your code (try to avoid 1 file per MPI task)</a:t>
            </a:r>
          </a:p>
          <a:p>
            <a:pPr>
              <a:spcAft>
                <a:spcPts val="600"/>
              </a:spcAft>
            </a:pPr>
            <a:r>
              <a:rPr lang="en-US" b="0" dirty="0" smtClean="0"/>
              <a:t>Use $HOME to compile unless you have too many source files or intermediate (*.</a:t>
            </a:r>
            <a:r>
              <a:rPr lang="en-US" b="0" dirty="0" err="1" smtClean="0"/>
              <a:t>o</a:t>
            </a:r>
            <a:r>
              <a:rPr lang="en-US" b="0" dirty="0" smtClean="0"/>
              <a:t>) files</a:t>
            </a:r>
          </a:p>
          <a:p>
            <a:pPr>
              <a:spcAft>
                <a:spcPts val="600"/>
              </a:spcAft>
            </a:pPr>
            <a:r>
              <a:rPr lang="en-US" b="0" dirty="0" smtClean="0"/>
              <a:t>Do not put more than a few 1,000s of files in a single directory</a:t>
            </a:r>
          </a:p>
          <a:p>
            <a:pPr>
              <a:spcAft>
                <a:spcPts val="600"/>
              </a:spcAft>
            </a:pPr>
            <a:r>
              <a:rPr lang="en-US" b="0" dirty="0" smtClean="0"/>
              <a:t>Save any and everything important to HPSS</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pPr eaLnBrk="1" hangingPunct="1"/>
            <a:r>
              <a:rPr lang="en-US" smtClean="0"/>
              <a:t>Archival Storage (HPSS)</a:t>
            </a:r>
          </a:p>
        </p:txBody>
      </p:sp>
      <p:sp>
        <p:nvSpPr>
          <p:cNvPr id="5" name="Content Placeholder 4"/>
          <p:cNvSpPr>
            <a:spLocks noGrp="1"/>
          </p:cNvSpPr>
          <p:nvPr>
            <p:ph idx="1"/>
          </p:nvPr>
        </p:nvSpPr>
        <p:spPr>
          <a:xfrm>
            <a:off x="457200" y="1295400"/>
            <a:ext cx="4367091" cy="4808257"/>
          </a:xfrm>
        </p:spPr>
        <p:txBody>
          <a:bodyPr lIns="91440" rIns="91440">
            <a:normAutofit fontScale="92500" lnSpcReduction="10000"/>
          </a:bodyPr>
          <a:lstStyle/>
          <a:p>
            <a:pPr eaLnBrk="1" hangingPunct="1">
              <a:spcAft>
                <a:spcPts val="600"/>
              </a:spcAft>
              <a:defRPr/>
            </a:pPr>
            <a:r>
              <a:rPr lang="en-US" b="0" dirty="0" smtClean="0">
                <a:ea typeface="+mn-ea"/>
                <a:cs typeface="+mn-cs"/>
              </a:rPr>
              <a:t>For permanent, archival storage</a:t>
            </a:r>
          </a:p>
          <a:p>
            <a:pPr indent="-274320"/>
            <a:r>
              <a:rPr lang="en-US" b="0" dirty="0" smtClean="0"/>
              <a:t>Permanent storage is magnetic tape, disk cache is transient</a:t>
            </a:r>
          </a:p>
          <a:p>
            <a:pPr lvl="1"/>
            <a:r>
              <a:rPr lang="en-US" sz="2000" dirty="0" smtClean="0"/>
              <a:t>100PB data in &gt;400M files written to 32k cartridges</a:t>
            </a:r>
          </a:p>
          <a:p>
            <a:pPr lvl="1"/>
            <a:r>
              <a:rPr lang="en-US" sz="2000" dirty="0" smtClean="0"/>
              <a:t>Cartridges are loaded/unloaded into tape drives by sophisticated library robotics </a:t>
            </a:r>
          </a:p>
          <a:p>
            <a:r>
              <a:rPr lang="en-US" sz="2595" b="0" dirty="0" smtClean="0"/>
              <a:t>Front-ending the tape subsystem is 150TB fast-access disk</a:t>
            </a:r>
          </a:p>
          <a:p>
            <a:pPr lvl="1"/>
            <a:endParaRPr lang="en-US" sz="3273" b="0" dirty="0" smtClean="0">
              <a:ea typeface="+mn-ea"/>
              <a:cs typeface="+mn-cs"/>
            </a:endParaRPr>
          </a:p>
        </p:txBody>
      </p:sp>
      <p:sp>
        <p:nvSpPr>
          <p:cNvPr id="34821" name="Slide Number Placeholder 3"/>
          <p:cNvSpPr>
            <a:spLocks noGrp="1"/>
          </p:cNvSpPr>
          <p:nvPr>
            <p:ph type="sldNum" sz="quarter" idx="4"/>
          </p:nvPr>
        </p:nvSpPr>
        <p:spPr>
          <a:noFill/>
        </p:spPr>
        <p:txBody>
          <a:bodyPr/>
          <a:lstStyle/>
          <a:p>
            <a:fld id="{2B757C53-C8B9-4E46-B311-E7D1ECF819F3}" type="slidenum">
              <a:rPr lang="en-US" smtClean="0"/>
              <a:pPr/>
              <a:t>22</a:t>
            </a:fld>
            <a:endParaRPr lang="en-US" dirty="0" smtClean="0"/>
          </a:p>
        </p:txBody>
      </p:sp>
      <p:sp>
        <p:nvSpPr>
          <p:cNvPr id="34820" name="Content Placeholder 5"/>
          <p:cNvSpPr>
            <a:spLocks noGrp="1"/>
          </p:cNvSpPr>
          <p:nvPr>
            <p:ph sz="half" idx="4294967295"/>
          </p:nvPr>
        </p:nvSpPr>
        <p:spPr>
          <a:xfrm>
            <a:off x="5119688" y="3255963"/>
            <a:ext cx="4024312" cy="2870200"/>
          </a:xfrm>
        </p:spPr>
        <p:txBody>
          <a:bodyPr lIns="91440" rIns="91440">
            <a:normAutofit/>
          </a:bodyPr>
          <a:lstStyle/>
          <a:p>
            <a:pPr eaLnBrk="1" hangingPunct="1"/>
            <a:r>
              <a:rPr lang="en-US" sz="1600" dirty="0" smtClean="0"/>
              <a:t>Hostname: </a:t>
            </a:r>
            <a:r>
              <a:rPr lang="en-US" sz="1600" dirty="0" err="1" smtClean="0"/>
              <a:t>archive.nersc.gov</a:t>
            </a:r>
            <a:endParaRPr lang="en-US" sz="1600" dirty="0" smtClean="0"/>
          </a:p>
          <a:p>
            <a:pPr eaLnBrk="1" hangingPunct="1"/>
            <a:r>
              <a:rPr lang="en-US" sz="1600" dirty="0" smtClean="0"/>
              <a:t>Over 100 </a:t>
            </a:r>
            <a:r>
              <a:rPr lang="en-US" sz="1600" dirty="0" err="1" smtClean="0"/>
              <a:t>Petabyes</a:t>
            </a:r>
            <a:r>
              <a:rPr lang="en-US" sz="1600" dirty="0" smtClean="0"/>
              <a:t> of data stored</a:t>
            </a:r>
          </a:p>
          <a:p>
            <a:pPr eaLnBrk="1" hangingPunct="1"/>
            <a:r>
              <a:rPr lang="en-US" sz="1600" dirty="0" smtClean="0"/>
              <a:t>Data increasing by 1.7X per year</a:t>
            </a:r>
          </a:p>
          <a:p>
            <a:pPr eaLnBrk="1" hangingPunct="1"/>
            <a:r>
              <a:rPr lang="en-US" sz="1600" dirty="0" smtClean="0"/>
              <a:t>150 TB disk cache</a:t>
            </a:r>
          </a:p>
          <a:p>
            <a:pPr eaLnBrk="1" hangingPunct="1"/>
            <a:r>
              <a:rPr lang="en-US" sz="1600" dirty="0" smtClean="0"/>
              <a:t>8 STK robots</a:t>
            </a:r>
          </a:p>
          <a:p>
            <a:pPr eaLnBrk="1" hangingPunct="1"/>
            <a:r>
              <a:rPr lang="en-US" sz="1600" dirty="0" smtClean="0"/>
              <a:t>44,000 tape slots</a:t>
            </a:r>
          </a:p>
          <a:p>
            <a:pPr eaLnBrk="1" hangingPunct="1"/>
            <a:r>
              <a:rPr lang="en-US" sz="1600" dirty="0" smtClean="0"/>
              <a:t>Average data </a:t>
            </a:r>
            <a:r>
              <a:rPr lang="en-US" sz="1600" dirty="0" err="1" smtClean="0"/>
              <a:t>xfer</a:t>
            </a:r>
            <a:r>
              <a:rPr lang="en-US" sz="1600" dirty="0" smtClean="0"/>
              <a:t> rate: 100 MB/sec</a:t>
            </a:r>
          </a:p>
        </p:txBody>
      </p:sp>
      <p:pic>
        <p:nvPicPr>
          <p:cNvPr id="34822" name="Picture 6"/>
          <p:cNvPicPr>
            <a:picLocks noChangeAspect="1"/>
          </p:cNvPicPr>
          <p:nvPr/>
        </p:nvPicPr>
        <p:blipFill>
          <a:blip r:embed="rId3"/>
          <a:srcRect/>
          <a:stretch>
            <a:fillRect/>
          </a:stretch>
        </p:blipFill>
        <p:spPr bwMode="auto">
          <a:xfrm>
            <a:off x="4953000" y="1295400"/>
            <a:ext cx="3556000" cy="18415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6" name="Rectangle 2"/>
          <p:cNvSpPr>
            <a:spLocks noGrp="1" noChangeArrowheads="1"/>
          </p:cNvSpPr>
          <p:nvPr>
            <p:ph type="title"/>
          </p:nvPr>
        </p:nvSpPr>
        <p:spPr/>
        <p:txBody>
          <a:bodyPr/>
          <a:lstStyle/>
          <a:p>
            <a:pPr eaLnBrk="1" hangingPunct="1"/>
            <a:r>
              <a:rPr lang="en-US" dirty="0" smtClean="0">
                <a:ea typeface="ＭＳ Ｐゴシック" charset="-128"/>
                <a:cs typeface="ＭＳ Ｐゴシック" charset="-128"/>
              </a:rPr>
              <a:t>HPSS Clients</a:t>
            </a:r>
          </a:p>
        </p:txBody>
      </p:sp>
      <p:sp>
        <p:nvSpPr>
          <p:cNvPr id="33797" name="Rectangle 3"/>
          <p:cNvSpPr>
            <a:spLocks noGrp="1" noChangeArrowheads="1"/>
          </p:cNvSpPr>
          <p:nvPr>
            <p:ph idx="1"/>
          </p:nvPr>
        </p:nvSpPr>
        <p:spPr>
          <a:xfrm>
            <a:off x="457200" y="1295399"/>
            <a:ext cx="5322103" cy="4975615"/>
          </a:xfrm>
        </p:spPr>
        <p:txBody>
          <a:bodyPr/>
          <a:lstStyle/>
          <a:p>
            <a:pPr indent="-274320" eaLnBrk="1" hangingPunct="1">
              <a:lnSpc>
                <a:spcPct val="90000"/>
              </a:lnSpc>
            </a:pPr>
            <a:r>
              <a:rPr lang="en-US" sz="2400" dirty="0" smtClean="0">
                <a:ea typeface="ＭＳ Ｐゴシック" charset="-128"/>
                <a:cs typeface="ＭＳ Ｐゴシック" charset="-128"/>
              </a:rPr>
              <a:t>Parallel, threaded, high performance:</a:t>
            </a:r>
          </a:p>
          <a:p>
            <a:pPr lvl="1" indent="-274320" eaLnBrk="1" hangingPunct="1">
              <a:lnSpc>
                <a:spcPct val="90000"/>
              </a:lnSpc>
            </a:pPr>
            <a:r>
              <a:rPr lang="en-US" sz="2000" dirty="0" smtClean="0">
                <a:ea typeface="ＭＳ Ｐゴシック" charset="-128"/>
                <a:cs typeface="ＭＳ Ｐゴシック" charset="-128"/>
              </a:rPr>
              <a:t>HSI</a:t>
            </a:r>
          </a:p>
          <a:p>
            <a:pPr lvl="2" indent="-274320" eaLnBrk="1" hangingPunct="1">
              <a:lnSpc>
                <a:spcPct val="90000"/>
              </a:lnSpc>
            </a:pPr>
            <a:r>
              <a:rPr lang="en-US" sz="1600" dirty="0" smtClean="0">
                <a:ea typeface="ＭＳ Ｐゴシック" charset="-128"/>
                <a:cs typeface="ＭＳ Ｐゴシック" charset="-128"/>
              </a:rPr>
              <a:t>Unix shell-like interface</a:t>
            </a:r>
          </a:p>
          <a:p>
            <a:pPr lvl="1" indent="-274320" eaLnBrk="1" hangingPunct="1">
              <a:lnSpc>
                <a:spcPct val="90000"/>
              </a:lnSpc>
            </a:pPr>
            <a:r>
              <a:rPr lang="en-US" sz="2000" dirty="0" smtClean="0">
                <a:ea typeface="ＭＳ Ｐゴシック" charset="-128"/>
                <a:cs typeface="ＭＳ Ｐゴシック" charset="-128"/>
              </a:rPr>
              <a:t>HTAR</a:t>
            </a:r>
          </a:p>
          <a:p>
            <a:pPr lvl="2" indent="-274320" eaLnBrk="1" hangingPunct="1">
              <a:lnSpc>
                <a:spcPct val="90000"/>
              </a:lnSpc>
            </a:pPr>
            <a:r>
              <a:rPr lang="en-US" sz="1600" dirty="0" smtClean="0">
                <a:ea typeface="ＭＳ Ｐゴシック" charset="-128"/>
                <a:cs typeface="ＭＳ Ｐゴシック" charset="-128"/>
              </a:rPr>
              <a:t>Like Unix tar, for aggregation of small files</a:t>
            </a:r>
          </a:p>
          <a:p>
            <a:pPr lvl="1" indent="-274320" eaLnBrk="1" hangingPunct="1">
              <a:lnSpc>
                <a:spcPct val="90000"/>
              </a:lnSpc>
            </a:pPr>
            <a:r>
              <a:rPr lang="en-US" sz="2000" dirty="0" smtClean="0">
                <a:ea typeface="ＭＳ Ｐゴシック" charset="-128"/>
                <a:cs typeface="ＭＳ Ｐゴシック" charset="-128"/>
              </a:rPr>
              <a:t>PFTP</a:t>
            </a:r>
          </a:p>
          <a:p>
            <a:pPr lvl="2" indent="-274320" eaLnBrk="1" hangingPunct="1">
              <a:lnSpc>
                <a:spcPct val="90000"/>
              </a:lnSpc>
            </a:pPr>
            <a:r>
              <a:rPr lang="en-US" sz="1600" dirty="0" smtClean="0">
                <a:ea typeface="ＭＳ Ｐゴシック" charset="-128"/>
                <a:cs typeface="ＭＳ Ｐゴシック" charset="-128"/>
              </a:rPr>
              <a:t>Parallel FTP</a:t>
            </a:r>
            <a:endParaRPr lang="en-US" sz="2400" dirty="0" smtClean="0">
              <a:ea typeface="ＭＳ Ｐゴシック" charset="-128"/>
              <a:cs typeface="ＭＳ Ｐゴシック" charset="-128"/>
            </a:endParaRPr>
          </a:p>
          <a:p>
            <a:pPr indent="-274320" eaLnBrk="1" hangingPunct="1">
              <a:lnSpc>
                <a:spcPct val="90000"/>
              </a:lnSpc>
            </a:pPr>
            <a:r>
              <a:rPr lang="en-US" sz="2400" dirty="0" smtClean="0">
                <a:ea typeface="ＭＳ Ｐゴシック" charset="-128"/>
                <a:cs typeface="ＭＳ Ｐゴシック" charset="-128"/>
              </a:rPr>
              <a:t>Non-parallel:</a:t>
            </a:r>
          </a:p>
          <a:p>
            <a:pPr lvl="1" indent="-274320" eaLnBrk="1" hangingPunct="1">
              <a:lnSpc>
                <a:spcPct val="90000"/>
              </a:lnSpc>
            </a:pPr>
            <a:r>
              <a:rPr lang="en-US" sz="2000" dirty="0" smtClean="0">
                <a:ea typeface="ＭＳ Ｐゴシック" charset="-128"/>
                <a:cs typeface="ＭＳ Ｐゴシック" charset="-128"/>
              </a:rPr>
              <a:t>FTP</a:t>
            </a:r>
          </a:p>
          <a:p>
            <a:pPr lvl="2" indent="-274320" eaLnBrk="1" hangingPunct="1">
              <a:lnSpc>
                <a:spcPct val="90000"/>
              </a:lnSpc>
            </a:pPr>
            <a:r>
              <a:rPr lang="en-US" sz="1600" dirty="0" smtClean="0">
                <a:ea typeface="ＭＳ Ｐゴシック" charset="-128"/>
                <a:cs typeface="ＭＳ Ｐゴシック" charset="-128"/>
              </a:rPr>
              <a:t>Ubiquitous, many free scripting utilities</a:t>
            </a:r>
          </a:p>
          <a:p>
            <a:pPr indent="-274320" eaLnBrk="1" hangingPunct="1">
              <a:lnSpc>
                <a:spcPct val="90000"/>
              </a:lnSpc>
            </a:pPr>
            <a:r>
              <a:rPr lang="en-US" sz="2400" dirty="0" err="1" smtClean="0">
                <a:ea typeface="ＭＳ Ｐゴシック" charset="-128"/>
                <a:cs typeface="ＭＳ Ｐゴシック" charset="-128"/>
              </a:rPr>
              <a:t>GridFTP</a:t>
            </a:r>
            <a:r>
              <a:rPr lang="en-US" sz="2400" dirty="0" smtClean="0">
                <a:ea typeface="ＭＳ Ｐゴシック" charset="-128"/>
                <a:cs typeface="ＭＳ Ｐゴシック" charset="-128"/>
              </a:rPr>
              <a:t> interface (</a:t>
            </a:r>
            <a:r>
              <a:rPr lang="en-US" sz="2400" dirty="0" err="1" smtClean="0">
                <a:ea typeface="ＭＳ Ｐゴシック" charset="-128"/>
                <a:cs typeface="ＭＳ Ｐゴシック" charset="-128"/>
              </a:rPr>
              <a:t>garchive</a:t>
            </a:r>
            <a:r>
              <a:rPr lang="en-US" sz="2400" dirty="0" smtClean="0">
                <a:ea typeface="ＭＳ Ｐゴシック" charset="-128"/>
                <a:cs typeface="ＭＳ Ｐゴシック" charset="-128"/>
              </a:rPr>
              <a:t>)</a:t>
            </a:r>
          </a:p>
          <a:p>
            <a:pPr lvl="1" indent="-274320" eaLnBrk="1" hangingPunct="1">
              <a:lnSpc>
                <a:spcPct val="90000"/>
              </a:lnSpc>
            </a:pPr>
            <a:r>
              <a:rPr lang="en-US" sz="2000" dirty="0" smtClean="0">
                <a:ea typeface="ＭＳ Ｐゴシック" charset="-128"/>
                <a:cs typeface="ＭＳ Ｐゴシック" charset="-128"/>
              </a:rPr>
              <a:t>Connect to other grid-enabled storage systems</a:t>
            </a:r>
            <a:endParaRPr lang="en-US" sz="2400" dirty="0" smtClean="0">
              <a:ea typeface="ＭＳ Ｐゴシック" charset="-128"/>
              <a:cs typeface="ＭＳ Ｐゴシック" charset="-128"/>
            </a:endParaRPr>
          </a:p>
          <a:p>
            <a:pPr eaLnBrk="1" hangingPunct="1">
              <a:lnSpc>
                <a:spcPct val="90000"/>
              </a:lnSpc>
            </a:pPr>
            <a:endParaRPr lang="en-US" sz="2800" dirty="0" smtClean="0">
              <a:ea typeface="ＭＳ Ｐゴシック" charset="-128"/>
              <a:cs typeface="ＭＳ Ｐゴシック" charset="-128"/>
            </a:endParaRPr>
          </a:p>
          <a:p>
            <a:pPr eaLnBrk="1" hangingPunct="1">
              <a:lnSpc>
                <a:spcPct val="90000"/>
              </a:lnSpc>
            </a:pPr>
            <a:endParaRPr lang="en-US" sz="2400" dirty="0" smtClean="0">
              <a:ea typeface="ＭＳ Ｐゴシック" charset="-128"/>
              <a:cs typeface="ＭＳ Ｐゴシック" charset="-128"/>
            </a:endParaRPr>
          </a:p>
          <a:p>
            <a:pPr eaLnBrk="1" hangingPunct="1">
              <a:lnSpc>
                <a:spcPct val="90000"/>
              </a:lnSpc>
            </a:pPr>
            <a:endParaRPr lang="en-US" sz="2400" dirty="0" smtClean="0">
              <a:ea typeface="ＭＳ Ｐゴシック" charset="-128"/>
              <a:cs typeface="ＭＳ Ｐゴシック" charset="-128"/>
            </a:endParaRPr>
          </a:p>
        </p:txBody>
      </p:sp>
      <p:pic>
        <p:nvPicPr>
          <p:cNvPr id="33798" name="Picture 5"/>
          <p:cNvPicPr>
            <a:picLocks noChangeAspect="1"/>
          </p:cNvPicPr>
          <p:nvPr/>
        </p:nvPicPr>
        <p:blipFill>
          <a:blip r:embed="rId3"/>
          <a:srcRect/>
          <a:stretch>
            <a:fillRect/>
          </a:stretch>
        </p:blipFill>
        <p:spPr bwMode="auto">
          <a:xfrm>
            <a:off x="5969000" y="996950"/>
            <a:ext cx="3175000" cy="507365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Running and Monitoring Jobs</a:t>
            </a:r>
            <a:endParaRPr lang="en-US" dirty="0"/>
          </a:p>
        </p:txBody>
      </p:sp>
      <p:sp>
        <p:nvSpPr>
          <p:cNvPr id="3" name="Slide Number Placeholder 2"/>
          <p:cNvSpPr>
            <a:spLocks noGrp="1"/>
          </p:cNvSpPr>
          <p:nvPr>
            <p:ph type="sldNum" sz="quarter" idx="4"/>
          </p:nvPr>
        </p:nvSpPr>
        <p:spPr/>
        <p:txBody>
          <a:bodyPr/>
          <a:lstStyle/>
          <a:p>
            <a:fld id="{0FB56013-B943-42BA-886F-6F9D4EB85E9D}" type="slidenum">
              <a:rPr lang="en-US" smtClean="0"/>
              <a:t>24</a:t>
            </a:fld>
            <a:endParaRPr lang="en-US"/>
          </a:p>
        </p:txBody>
      </p:sp>
    </p:spTree>
    <p:extLst>
      <p:ext uri="{BB962C8B-B14F-4D97-AF65-F5344CB8AC3E}">
        <p14:creationId xmlns:p14="http://schemas.microsoft.com/office/powerpoint/2010/main" val="365025583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of Jobs on </a:t>
            </a:r>
            <a:r>
              <a:rPr lang="en-US" dirty="0" err="1" smtClean="0"/>
              <a:t>Genepool</a:t>
            </a:r>
            <a:endParaRPr lang="en-US" dirty="0"/>
          </a:p>
        </p:txBody>
      </p:sp>
      <p:sp>
        <p:nvSpPr>
          <p:cNvPr id="4" name="Content Placeholder 3"/>
          <p:cNvSpPr>
            <a:spLocks noGrp="1"/>
          </p:cNvSpPr>
          <p:nvPr>
            <p:ph idx="1"/>
          </p:nvPr>
        </p:nvSpPr>
        <p:spPr/>
        <p:txBody>
          <a:bodyPr>
            <a:normAutofit lnSpcReduction="10000"/>
          </a:bodyPr>
          <a:lstStyle/>
          <a:p>
            <a:r>
              <a:rPr lang="en-US" dirty="0" smtClean="0"/>
              <a:t>Batch – Scheduled</a:t>
            </a:r>
          </a:p>
          <a:p>
            <a:pPr lvl="1"/>
            <a:r>
              <a:rPr lang="en-US" dirty="0" err="1" smtClean="0"/>
              <a:t>sbatch</a:t>
            </a:r>
            <a:endParaRPr lang="en-US" dirty="0"/>
          </a:p>
          <a:p>
            <a:r>
              <a:rPr lang="en-US" dirty="0" smtClean="0"/>
              <a:t>Interactive – Scheduled</a:t>
            </a:r>
          </a:p>
          <a:p>
            <a:pPr lvl="1"/>
            <a:r>
              <a:rPr lang="en-US" dirty="0" err="1" smtClean="0"/>
              <a:t>salloc</a:t>
            </a:r>
            <a:endParaRPr lang="en-US" dirty="0" smtClean="0"/>
          </a:p>
          <a:p>
            <a:r>
              <a:rPr lang="en-US" dirty="0" smtClean="0"/>
              <a:t>Interactive – Unscheduled</a:t>
            </a:r>
          </a:p>
          <a:p>
            <a:pPr lvl="1"/>
            <a:r>
              <a:rPr lang="en-US" dirty="0" smtClean="0"/>
              <a:t>2 login nodes, 17 </a:t>
            </a:r>
            <a:r>
              <a:rPr lang="en-US" dirty="0" err="1" smtClean="0"/>
              <a:t>gpint</a:t>
            </a:r>
            <a:r>
              <a:rPr lang="en-US" dirty="0" smtClean="0"/>
              <a:t> interactive nodes</a:t>
            </a:r>
          </a:p>
          <a:p>
            <a:pPr lvl="1"/>
            <a:r>
              <a:rPr lang="en-US" dirty="0" smtClean="0"/>
              <a:t>direct login via </a:t>
            </a:r>
            <a:r>
              <a:rPr lang="en-US" dirty="0" err="1" smtClean="0"/>
              <a:t>ssh</a:t>
            </a:r>
            <a:endParaRPr lang="en-US" dirty="0" smtClean="0"/>
          </a:p>
          <a:p>
            <a:r>
              <a:rPr lang="en-US" dirty="0" smtClean="0"/>
              <a:t>Services – Unscheduled</a:t>
            </a:r>
          </a:p>
          <a:p>
            <a:pPr lvl="1"/>
            <a:r>
              <a:rPr lang="en-US" dirty="0" smtClean="0"/>
              <a:t>Web services</a:t>
            </a:r>
          </a:p>
          <a:p>
            <a:pPr lvl="1"/>
            <a:r>
              <a:rPr lang="en-US" dirty="0" smtClean="0"/>
              <a:t>Database Services</a:t>
            </a:r>
          </a:p>
          <a:p>
            <a:pPr lvl="1"/>
            <a:r>
              <a:rPr lang="en-US" dirty="0" smtClean="0"/>
              <a:t>Automated job submissions</a:t>
            </a:r>
            <a:endParaRPr lang="en-US" dirty="0"/>
          </a:p>
        </p:txBody>
      </p:sp>
      <p:sp>
        <p:nvSpPr>
          <p:cNvPr id="3" name="Slide Number Placeholder 2"/>
          <p:cNvSpPr>
            <a:spLocks noGrp="1"/>
          </p:cNvSpPr>
          <p:nvPr>
            <p:ph type="sldNum" sz="quarter" idx="4"/>
          </p:nvPr>
        </p:nvSpPr>
        <p:spPr/>
        <p:txBody>
          <a:bodyPr/>
          <a:lstStyle/>
          <a:p>
            <a:pPr>
              <a:defRPr/>
            </a:pPr>
            <a:fld id="{67730A71-5C05-454D-B833-E0EEA766E7DC}" type="slidenum">
              <a:rPr lang="en-US" smtClean="0"/>
              <a:pPr>
                <a:defRPr/>
              </a:pPr>
              <a:t>25</a:t>
            </a:fld>
            <a:endParaRPr lang="en-US"/>
          </a:p>
        </p:txBody>
      </p:sp>
    </p:spTree>
    <p:extLst>
      <p:ext uri="{BB962C8B-B14F-4D97-AF65-F5344CB8AC3E}">
        <p14:creationId xmlns:p14="http://schemas.microsoft.com/office/powerpoint/2010/main" val="386942507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Basics of Batch Jobs</a:t>
            </a:r>
            <a:endParaRPr lang="en-US" dirty="0"/>
          </a:p>
        </p:txBody>
      </p:sp>
      <p:sp>
        <p:nvSpPr>
          <p:cNvPr id="4" name="Content Placeholder 3"/>
          <p:cNvSpPr>
            <a:spLocks noGrp="1"/>
          </p:cNvSpPr>
          <p:nvPr>
            <p:ph idx="1"/>
          </p:nvPr>
        </p:nvSpPr>
        <p:spPr/>
        <p:txBody>
          <a:bodyPr/>
          <a:lstStyle/>
          <a:p>
            <a:r>
              <a:rPr lang="en-US" dirty="0" err="1" smtClean="0"/>
              <a:t>Denovo</a:t>
            </a:r>
            <a:r>
              <a:rPr lang="en-US" dirty="0" smtClean="0"/>
              <a:t> and Cori are shared resources</a:t>
            </a:r>
          </a:p>
          <a:p>
            <a:r>
              <a:rPr lang="en-US" dirty="0" smtClean="0"/>
              <a:t>All NERSC systems now use </a:t>
            </a:r>
            <a:r>
              <a:rPr lang="en-US" dirty="0" err="1" smtClean="0"/>
              <a:t>Slurm</a:t>
            </a:r>
            <a:r>
              <a:rPr lang="en-US" dirty="0" smtClean="0"/>
              <a:t> for job scheduling</a:t>
            </a:r>
          </a:p>
          <a:p>
            <a:r>
              <a:rPr lang="en-US" dirty="0" smtClean="0"/>
              <a:t>Each calculation usually only takes a small portion of the system</a:t>
            </a:r>
          </a:p>
          <a:p>
            <a:pPr lvl="1"/>
            <a:r>
              <a:rPr lang="en-US" dirty="0" smtClean="0"/>
              <a:t>Every job is strictly limited on the consumption of those resources</a:t>
            </a:r>
          </a:p>
          <a:p>
            <a:pPr lvl="1"/>
            <a:r>
              <a:rPr lang="en-US" dirty="0" smtClean="0"/>
              <a:t>You’ll use batch directives (</a:t>
            </a:r>
            <a:r>
              <a:rPr lang="en-US" dirty="0" err="1" smtClean="0"/>
              <a:t>ie</a:t>
            </a:r>
            <a:r>
              <a:rPr lang="en-US" dirty="0" smtClean="0"/>
              <a:t> </a:t>
            </a:r>
            <a:r>
              <a:rPr lang="en-US" dirty="0" err="1" smtClean="0"/>
              <a:t>Slurm</a:t>
            </a:r>
            <a:r>
              <a:rPr lang="en-US" dirty="0" smtClean="0"/>
              <a:t> script headers or command line flags) to specify the resource limits</a:t>
            </a:r>
          </a:p>
          <a:p>
            <a:pPr lvl="1"/>
            <a:r>
              <a:rPr lang="en-US" dirty="0" smtClean="0"/>
              <a:t>The fewer resources you request, the less time you’ll wait in the queue (usually)</a:t>
            </a:r>
            <a:endParaRPr lang="en-US" dirty="0"/>
          </a:p>
        </p:txBody>
      </p:sp>
      <p:sp>
        <p:nvSpPr>
          <p:cNvPr id="3" name="Slide Number Placeholder 2"/>
          <p:cNvSpPr>
            <a:spLocks noGrp="1"/>
          </p:cNvSpPr>
          <p:nvPr>
            <p:ph type="sldNum" sz="quarter" idx="4"/>
          </p:nvPr>
        </p:nvSpPr>
        <p:spPr/>
        <p:txBody>
          <a:bodyPr/>
          <a:lstStyle/>
          <a:p>
            <a:pPr>
              <a:defRPr/>
            </a:pPr>
            <a:fld id="{67730A71-5C05-454D-B833-E0EEA766E7DC}" type="slidenum">
              <a:rPr lang="en-US" smtClean="0"/>
              <a:pPr>
                <a:defRPr/>
              </a:pPr>
              <a:t>26</a:t>
            </a:fld>
            <a:endParaRPr lang="en-US"/>
          </a:p>
        </p:txBody>
      </p:sp>
    </p:spTree>
    <p:extLst>
      <p:ext uri="{BB962C8B-B14F-4D97-AF65-F5344CB8AC3E}">
        <p14:creationId xmlns:p14="http://schemas.microsoft.com/office/powerpoint/2010/main" val="309653590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a:t>
            </a:r>
            <a:r>
              <a:rPr lang="en-US" dirty="0" err="1" smtClean="0"/>
              <a:t>Slurm</a:t>
            </a:r>
            <a:r>
              <a:rPr lang="en-US" dirty="0" smtClean="0"/>
              <a:t> Commands</a:t>
            </a:r>
            <a:endParaRPr lang="en-US" dirty="0"/>
          </a:p>
        </p:txBody>
      </p:sp>
      <p:sp>
        <p:nvSpPr>
          <p:cNvPr id="3" name="Content Placeholder 2"/>
          <p:cNvSpPr>
            <a:spLocks noGrp="1"/>
          </p:cNvSpPr>
          <p:nvPr>
            <p:ph idx="1"/>
          </p:nvPr>
        </p:nvSpPr>
        <p:spPr>
          <a:xfrm>
            <a:off x="457200" y="1295399"/>
            <a:ext cx="8362244" cy="5148857"/>
          </a:xfrm>
        </p:spPr>
        <p:txBody>
          <a:bodyPr>
            <a:normAutofit/>
          </a:bodyPr>
          <a:lstStyle/>
          <a:p>
            <a:r>
              <a:rPr lang="en-US" dirty="0" smtClean="0"/>
              <a:t>“</a:t>
            </a:r>
            <a:r>
              <a:rPr lang="en-US" dirty="0" err="1" smtClean="0"/>
              <a:t>sbatch</a:t>
            </a:r>
            <a:r>
              <a:rPr lang="en-US" dirty="0" smtClean="0"/>
              <a:t>”</a:t>
            </a:r>
          </a:p>
          <a:p>
            <a:pPr lvl="1"/>
            <a:r>
              <a:rPr lang="en-US" dirty="0" smtClean="0"/>
              <a:t>Submit </a:t>
            </a:r>
            <a:r>
              <a:rPr lang="en-US" dirty="0" smtClean="0"/>
              <a:t>a script to the scheduler, to run on a new compute allocation</a:t>
            </a:r>
          </a:p>
          <a:p>
            <a:pPr lvl="1"/>
            <a:r>
              <a:rPr lang="en-US" dirty="0" smtClean="0"/>
              <a:t>Can put resource requests on the </a:t>
            </a:r>
            <a:r>
              <a:rPr lang="en-US" dirty="0" err="1" smtClean="0"/>
              <a:t>sbatch</a:t>
            </a:r>
            <a:r>
              <a:rPr lang="en-US" dirty="0" smtClean="0"/>
              <a:t> command line, or in script headers</a:t>
            </a:r>
          </a:p>
          <a:p>
            <a:pPr marL="457200" lvl="1" indent="0">
              <a:buNone/>
            </a:pPr>
            <a:endParaRPr lang="en-US" dirty="0" smtClean="0"/>
          </a:p>
          <a:p>
            <a:pPr marL="457200" lvl="1" indent="0">
              <a:buNone/>
            </a:pPr>
            <a:r>
              <a:rPr lang="en-US" sz="1600" dirty="0" smtClean="0">
                <a:latin typeface="Courier"/>
                <a:cs typeface="Courier"/>
              </a:rPr>
              <a:t>#!/bin/bash -l</a:t>
            </a:r>
            <a:endParaRPr lang="en-US" sz="1600" dirty="0">
              <a:latin typeface="Courier"/>
              <a:cs typeface="Courier"/>
            </a:endParaRPr>
          </a:p>
          <a:p>
            <a:pPr marL="457200" lvl="1" indent="0">
              <a:buNone/>
            </a:pPr>
            <a:r>
              <a:rPr lang="en-US" sz="1600" dirty="0" smtClean="0">
                <a:latin typeface="Courier"/>
                <a:cs typeface="Courier"/>
              </a:rPr>
              <a:t>#SBATCH --</a:t>
            </a:r>
            <a:r>
              <a:rPr lang="en-US" sz="1600" dirty="0" err="1" smtClean="0">
                <a:latin typeface="Courier"/>
                <a:cs typeface="Courier"/>
              </a:rPr>
              <a:t>qos</a:t>
            </a:r>
            <a:r>
              <a:rPr lang="en-US" sz="1600" dirty="0" smtClean="0">
                <a:latin typeface="Courier"/>
                <a:cs typeface="Courier"/>
              </a:rPr>
              <a:t>=jgi</a:t>
            </a:r>
          </a:p>
          <a:p>
            <a:pPr marL="457200" lvl="1" indent="0">
              <a:buNone/>
            </a:pPr>
            <a:r>
              <a:rPr lang="en-US" sz="1600" dirty="0" smtClean="0">
                <a:latin typeface="Courier"/>
                <a:cs typeface="Courier"/>
              </a:rPr>
              <a:t>#SBATCH </a:t>
            </a:r>
            <a:r>
              <a:rPr lang="mr-IN" sz="1600" dirty="0" smtClean="0">
                <a:latin typeface="Courier"/>
                <a:cs typeface="Courier"/>
              </a:rPr>
              <a:t>–</a:t>
            </a:r>
            <a:r>
              <a:rPr lang="en-US" sz="1600" dirty="0" smtClean="0">
                <a:latin typeface="Courier"/>
                <a:cs typeface="Courier"/>
              </a:rPr>
              <a:t>A </a:t>
            </a:r>
            <a:r>
              <a:rPr lang="en-US" sz="1600" dirty="0" err="1" smtClean="0">
                <a:latin typeface="Courier"/>
                <a:cs typeface="Courier"/>
              </a:rPr>
              <a:t>fungalp</a:t>
            </a:r>
            <a:endParaRPr lang="en-US" sz="1600" dirty="0" smtClean="0">
              <a:latin typeface="Courier"/>
              <a:cs typeface="Courier"/>
            </a:endParaRPr>
          </a:p>
          <a:p>
            <a:pPr marL="457200" lvl="1" indent="0">
              <a:buNone/>
            </a:pPr>
            <a:r>
              <a:rPr lang="en-US" sz="1600" dirty="0" smtClean="0">
                <a:latin typeface="Courier"/>
                <a:cs typeface="Courier"/>
              </a:rPr>
              <a:t>#SBATCH </a:t>
            </a:r>
            <a:r>
              <a:rPr lang="mr-IN" sz="1600" dirty="0" smtClean="0">
                <a:latin typeface="Courier"/>
                <a:cs typeface="Courier"/>
              </a:rPr>
              <a:t>–</a:t>
            </a:r>
            <a:r>
              <a:rPr lang="en-US" sz="1600" dirty="0" smtClean="0">
                <a:latin typeface="Courier"/>
                <a:cs typeface="Courier"/>
              </a:rPr>
              <a:t>C </a:t>
            </a:r>
            <a:r>
              <a:rPr lang="en-US" sz="1600" dirty="0" err="1" smtClean="0">
                <a:latin typeface="Courier"/>
                <a:cs typeface="Courier"/>
              </a:rPr>
              <a:t>haswell</a:t>
            </a:r>
            <a:endParaRPr lang="en-US" sz="1600" dirty="0" smtClean="0">
              <a:latin typeface="Courier"/>
              <a:cs typeface="Courier"/>
            </a:endParaRPr>
          </a:p>
          <a:p>
            <a:pPr marL="457200" lvl="1" indent="0">
              <a:buNone/>
            </a:pPr>
            <a:r>
              <a:rPr lang="en-US" sz="1600" dirty="0">
                <a:latin typeface="Courier"/>
                <a:cs typeface="Courier"/>
              </a:rPr>
              <a:t>#SBATCH </a:t>
            </a:r>
            <a:r>
              <a:rPr lang="mr-IN" sz="1600" dirty="0">
                <a:latin typeface="Courier"/>
                <a:cs typeface="Courier"/>
              </a:rPr>
              <a:t>–</a:t>
            </a:r>
            <a:r>
              <a:rPr lang="en-US" sz="1600" dirty="0">
                <a:latin typeface="Courier"/>
                <a:cs typeface="Courier"/>
              </a:rPr>
              <a:t>N </a:t>
            </a:r>
            <a:r>
              <a:rPr lang="en-US" sz="1600" dirty="0" smtClean="0">
                <a:latin typeface="Courier"/>
                <a:cs typeface="Courier"/>
              </a:rPr>
              <a:t>10</a:t>
            </a:r>
          </a:p>
          <a:p>
            <a:pPr marL="457200" lvl="1" indent="0">
              <a:buNone/>
            </a:pPr>
            <a:r>
              <a:rPr lang="en-US" sz="1600" dirty="0" smtClean="0">
                <a:latin typeface="Courier"/>
                <a:cs typeface="Courier"/>
              </a:rPr>
              <a:t>#SBATCH --time=00:30:00</a:t>
            </a:r>
          </a:p>
          <a:p>
            <a:pPr marL="457200" lvl="1" indent="0">
              <a:buNone/>
            </a:pPr>
            <a:r>
              <a:rPr lang="en-US" sz="1600" dirty="0" smtClean="0">
                <a:latin typeface="Courier"/>
                <a:cs typeface="Courier"/>
              </a:rPr>
              <a:t>module load python</a:t>
            </a:r>
          </a:p>
          <a:p>
            <a:pPr marL="457200" lvl="1" indent="0">
              <a:buNone/>
            </a:pPr>
            <a:r>
              <a:rPr lang="en-US" sz="1600" dirty="0" smtClean="0">
                <a:latin typeface="Courier"/>
                <a:cs typeface="Courier"/>
              </a:rPr>
              <a:t>python </a:t>
            </a:r>
            <a:r>
              <a:rPr lang="en-US" sz="1600" dirty="0" err="1" smtClean="0">
                <a:latin typeface="Courier"/>
                <a:cs typeface="Courier"/>
              </a:rPr>
              <a:t>my_multinode_script.py</a:t>
            </a:r>
            <a:endParaRPr lang="en-US" sz="1600" dirty="0">
              <a:latin typeface="Courier"/>
              <a:cs typeface="Courier"/>
            </a:endParaRP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27</a:t>
            </a:fld>
            <a:endParaRPr lang="en-US"/>
          </a:p>
        </p:txBody>
      </p:sp>
      <p:sp>
        <p:nvSpPr>
          <p:cNvPr id="6" name="TextBox 5"/>
          <p:cNvSpPr txBox="1"/>
          <p:nvPr/>
        </p:nvSpPr>
        <p:spPr>
          <a:xfrm>
            <a:off x="4364258" y="4809551"/>
            <a:ext cx="458329" cy="461665"/>
          </a:xfrm>
          <a:prstGeom prst="rect">
            <a:avLst/>
          </a:prstGeom>
          <a:noFill/>
        </p:spPr>
        <p:txBody>
          <a:bodyPr wrap="none" rtlCol="0">
            <a:spAutoFit/>
          </a:bodyPr>
          <a:lstStyle/>
          <a:p>
            <a:r>
              <a:rPr lang="en-US" dirty="0" smtClean="0"/>
              <a:t>or</a:t>
            </a:r>
          </a:p>
        </p:txBody>
      </p:sp>
      <p:sp>
        <p:nvSpPr>
          <p:cNvPr id="7" name="TextBox 6"/>
          <p:cNvSpPr txBox="1"/>
          <p:nvPr/>
        </p:nvSpPr>
        <p:spPr>
          <a:xfrm>
            <a:off x="5428487" y="4471248"/>
            <a:ext cx="3586430" cy="1200329"/>
          </a:xfrm>
          <a:prstGeom prst="rect">
            <a:avLst/>
          </a:prstGeom>
          <a:noFill/>
        </p:spPr>
        <p:txBody>
          <a:bodyPr wrap="square" rtlCol="0">
            <a:spAutoFit/>
          </a:bodyPr>
          <a:lstStyle/>
          <a:p>
            <a:r>
              <a:rPr lang="en-US" sz="1800" dirty="0" smtClean="0">
                <a:latin typeface="Courier"/>
                <a:cs typeface="Courier"/>
              </a:rPr>
              <a:t>$ </a:t>
            </a:r>
            <a:r>
              <a:rPr lang="en-US" sz="1800" dirty="0" err="1" smtClean="0">
                <a:latin typeface="Courier"/>
                <a:cs typeface="Courier"/>
              </a:rPr>
              <a:t>sbatch</a:t>
            </a:r>
            <a:r>
              <a:rPr lang="en-US" sz="1800" dirty="0" smtClean="0">
                <a:latin typeface="Courier"/>
                <a:cs typeface="Courier"/>
              </a:rPr>
              <a:t> --</a:t>
            </a:r>
            <a:r>
              <a:rPr lang="en-US" sz="1800" dirty="0" err="1" smtClean="0">
                <a:latin typeface="Courier"/>
                <a:cs typeface="Courier"/>
              </a:rPr>
              <a:t>qos</a:t>
            </a:r>
            <a:r>
              <a:rPr lang="en-US" sz="1800" dirty="0" smtClean="0">
                <a:latin typeface="Courier"/>
                <a:cs typeface="Courier"/>
              </a:rPr>
              <a:t>=jgi </a:t>
            </a:r>
            <a:r>
              <a:rPr lang="mr-IN" sz="1800" dirty="0" smtClean="0">
                <a:latin typeface="Courier"/>
                <a:cs typeface="Courier"/>
              </a:rPr>
              <a:t>–</a:t>
            </a:r>
            <a:r>
              <a:rPr lang="en-US" sz="1800" dirty="0" smtClean="0">
                <a:latin typeface="Courier"/>
                <a:cs typeface="Courier"/>
              </a:rPr>
              <a:t>A \</a:t>
            </a:r>
          </a:p>
          <a:p>
            <a:r>
              <a:rPr lang="en-US" sz="1800" dirty="0" err="1" smtClean="0">
                <a:latin typeface="Courier"/>
                <a:cs typeface="Courier"/>
              </a:rPr>
              <a:t>fungalp</a:t>
            </a:r>
            <a:r>
              <a:rPr lang="en-US" sz="1800" dirty="0" smtClean="0">
                <a:latin typeface="Courier"/>
                <a:cs typeface="Courier"/>
              </a:rPr>
              <a:t> </a:t>
            </a:r>
            <a:r>
              <a:rPr lang="mr-IN" sz="1800" dirty="0" smtClean="0">
                <a:latin typeface="Courier"/>
                <a:cs typeface="Courier"/>
              </a:rPr>
              <a:t>–</a:t>
            </a:r>
            <a:r>
              <a:rPr lang="en-US" sz="1800" dirty="0" smtClean="0">
                <a:latin typeface="Courier"/>
                <a:cs typeface="Courier"/>
              </a:rPr>
              <a:t>C </a:t>
            </a:r>
            <a:r>
              <a:rPr lang="en-US" sz="1800" dirty="0" err="1" smtClean="0">
                <a:latin typeface="Courier"/>
                <a:cs typeface="Courier"/>
              </a:rPr>
              <a:t>haswell</a:t>
            </a:r>
            <a:r>
              <a:rPr lang="en-US" sz="1800" dirty="0" smtClean="0">
                <a:latin typeface="Courier"/>
                <a:cs typeface="Courier"/>
              </a:rPr>
              <a:t> \ </a:t>
            </a:r>
          </a:p>
          <a:p>
            <a:r>
              <a:rPr lang="mr-IN" sz="1800" dirty="0" smtClean="0">
                <a:latin typeface="Courier"/>
                <a:cs typeface="Courier"/>
              </a:rPr>
              <a:t>–</a:t>
            </a:r>
            <a:r>
              <a:rPr lang="en-US" sz="1800" dirty="0" smtClean="0">
                <a:latin typeface="Courier"/>
                <a:cs typeface="Courier"/>
              </a:rPr>
              <a:t>N 10 --time=00:30:00 \</a:t>
            </a:r>
          </a:p>
          <a:p>
            <a:r>
              <a:rPr lang="en-US" sz="1800" dirty="0" err="1" smtClean="0">
                <a:latin typeface="Courier"/>
                <a:cs typeface="Courier"/>
              </a:rPr>
              <a:t>myscript.sh</a:t>
            </a:r>
            <a:r>
              <a:rPr lang="en-US" sz="1800" dirty="0" smtClean="0">
                <a:latin typeface="Courier"/>
                <a:cs typeface="Courier"/>
              </a:rPr>
              <a:t> </a:t>
            </a:r>
          </a:p>
        </p:txBody>
      </p:sp>
    </p:spTree>
    <p:extLst>
      <p:ext uri="{BB962C8B-B14F-4D97-AF65-F5344CB8AC3E}">
        <p14:creationId xmlns:p14="http://schemas.microsoft.com/office/powerpoint/2010/main" val="270532250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Key </a:t>
            </a:r>
            <a:r>
              <a:rPr lang="en-US" dirty="0" err="1" smtClean="0"/>
              <a:t>Slurm</a:t>
            </a:r>
            <a:r>
              <a:rPr lang="en-US" dirty="0" smtClean="0"/>
              <a:t> Commands</a:t>
            </a:r>
            <a:endParaRPr lang="en-US" dirty="0"/>
          </a:p>
        </p:txBody>
      </p:sp>
      <p:sp>
        <p:nvSpPr>
          <p:cNvPr id="3" name="Content Placeholder 2"/>
          <p:cNvSpPr>
            <a:spLocks noGrp="1"/>
          </p:cNvSpPr>
          <p:nvPr>
            <p:ph idx="1"/>
          </p:nvPr>
        </p:nvSpPr>
        <p:spPr/>
        <p:txBody>
          <a:bodyPr>
            <a:normAutofit lnSpcReduction="10000"/>
          </a:bodyPr>
          <a:lstStyle/>
          <a:p>
            <a:r>
              <a:rPr lang="en-US" dirty="0" smtClean="0"/>
              <a:t>“</a:t>
            </a:r>
            <a:r>
              <a:rPr lang="en-US" dirty="0" err="1" smtClean="0"/>
              <a:t>salloc</a:t>
            </a:r>
            <a:r>
              <a:rPr lang="en-US" dirty="0" smtClean="0"/>
              <a:t>”</a:t>
            </a:r>
          </a:p>
          <a:p>
            <a:pPr lvl="1"/>
            <a:r>
              <a:rPr lang="en-US" dirty="0" smtClean="0"/>
              <a:t>Requests a compute allocation</a:t>
            </a:r>
          </a:p>
          <a:p>
            <a:pPr lvl="1"/>
            <a:r>
              <a:rPr lang="en-US" dirty="0" smtClean="0"/>
              <a:t>You’ll automatically be logged into that allocation</a:t>
            </a:r>
            <a:endParaRPr lang="en-US" dirty="0" smtClean="0"/>
          </a:p>
          <a:p>
            <a:pPr lvl="2"/>
            <a:r>
              <a:rPr lang="en-US" dirty="0" smtClean="0"/>
              <a:t>Will automatically </a:t>
            </a:r>
            <a:r>
              <a:rPr lang="en-US" dirty="0" err="1" smtClean="0"/>
              <a:t>ssh</a:t>
            </a:r>
            <a:r>
              <a:rPr lang="en-US" dirty="0" smtClean="0"/>
              <a:t> you into the first node granted to you</a:t>
            </a:r>
          </a:p>
          <a:p>
            <a:pPr lvl="2"/>
            <a:r>
              <a:rPr lang="en-US" dirty="0" smtClean="0"/>
              <a:t>(This is not default SLURM </a:t>
            </a:r>
            <a:r>
              <a:rPr lang="en-US" dirty="0" smtClean="0"/>
              <a:t>behavior, so might be different outside of </a:t>
            </a:r>
            <a:r>
              <a:rPr lang="en-US" dirty="0"/>
              <a:t>N</a:t>
            </a:r>
            <a:r>
              <a:rPr lang="en-US" dirty="0" smtClean="0"/>
              <a:t>ERSC)</a:t>
            </a:r>
            <a:endParaRPr lang="en-US" dirty="0" smtClean="0"/>
          </a:p>
          <a:p>
            <a:pPr lvl="1"/>
            <a:r>
              <a:rPr lang="en-US" dirty="0" smtClean="0"/>
              <a:t>Use the same sorts of resource request as for </a:t>
            </a:r>
            <a:r>
              <a:rPr lang="en-US" dirty="0" err="1" smtClean="0"/>
              <a:t>sbatch</a:t>
            </a:r>
            <a:endParaRPr lang="en-US" dirty="0"/>
          </a:p>
          <a:p>
            <a:pPr marL="457200" lvl="1" indent="0">
              <a:buNone/>
            </a:pPr>
            <a:endParaRPr lang="en-US" dirty="0" smtClean="0"/>
          </a:p>
          <a:p>
            <a:pPr marL="457200" lvl="1" indent="0">
              <a:buNone/>
            </a:pPr>
            <a:r>
              <a:rPr lang="en-US" dirty="0" err="1" smtClean="0"/>
              <a:t>Denovo</a:t>
            </a:r>
            <a:r>
              <a:rPr lang="en-US" dirty="0" smtClean="0"/>
              <a:t> example:</a:t>
            </a:r>
          </a:p>
          <a:p>
            <a:pPr marL="457200" lvl="1" indent="0">
              <a:buNone/>
            </a:pPr>
            <a:r>
              <a:rPr lang="en-US" sz="2000" dirty="0" smtClean="0">
                <a:latin typeface="Courier"/>
                <a:cs typeface="Courier"/>
              </a:rPr>
              <a:t>$ </a:t>
            </a:r>
            <a:r>
              <a:rPr lang="en-US" sz="2000" dirty="0" err="1" smtClean="0">
                <a:latin typeface="Courier"/>
                <a:cs typeface="Courier"/>
              </a:rPr>
              <a:t>salloc</a:t>
            </a:r>
            <a:r>
              <a:rPr lang="en-US" sz="2000" dirty="0" smtClean="0">
                <a:latin typeface="Courier"/>
                <a:cs typeface="Courier"/>
              </a:rPr>
              <a:t> </a:t>
            </a:r>
            <a:r>
              <a:rPr lang="mr-IN" sz="2000" dirty="0" smtClean="0">
                <a:latin typeface="Courier"/>
                <a:cs typeface="Courier"/>
              </a:rPr>
              <a:t>–</a:t>
            </a:r>
            <a:r>
              <a:rPr lang="en-US" sz="2000" dirty="0" smtClean="0">
                <a:latin typeface="Courier"/>
                <a:cs typeface="Courier"/>
              </a:rPr>
              <a:t>N 1 </a:t>
            </a:r>
            <a:r>
              <a:rPr lang="mr-IN" sz="2000" dirty="0" smtClean="0">
                <a:latin typeface="Courier"/>
                <a:cs typeface="Courier"/>
              </a:rPr>
              <a:t>–</a:t>
            </a:r>
            <a:r>
              <a:rPr lang="en-US" sz="2000" dirty="0" smtClean="0">
                <a:latin typeface="Courier"/>
                <a:cs typeface="Courier"/>
              </a:rPr>
              <a:t>c 64 </a:t>
            </a:r>
            <a:r>
              <a:rPr lang="mr-IN" sz="2000" dirty="0" smtClean="0">
                <a:latin typeface="Courier"/>
                <a:cs typeface="Courier"/>
              </a:rPr>
              <a:t>–</a:t>
            </a:r>
            <a:r>
              <a:rPr lang="en-US" sz="2000" dirty="0" smtClean="0">
                <a:latin typeface="Courier"/>
                <a:cs typeface="Courier"/>
              </a:rPr>
              <a:t>t 1:00:00 </a:t>
            </a:r>
          </a:p>
          <a:p>
            <a:pPr marL="457200" lvl="1" indent="0">
              <a:buNone/>
            </a:pPr>
            <a:r>
              <a:rPr lang="en-US" dirty="0" smtClean="0"/>
              <a:t>Cori example:</a:t>
            </a:r>
            <a:endParaRPr lang="en-US" dirty="0"/>
          </a:p>
          <a:p>
            <a:pPr marL="457200" lvl="1" indent="0">
              <a:buNone/>
            </a:pPr>
            <a:r>
              <a:rPr lang="en-US" sz="2000" dirty="0" smtClean="0">
                <a:latin typeface="Courier"/>
                <a:cs typeface="Courier"/>
              </a:rPr>
              <a:t>$ </a:t>
            </a:r>
            <a:r>
              <a:rPr lang="en-US" sz="2000" dirty="0" err="1" smtClean="0">
                <a:latin typeface="Courier"/>
                <a:cs typeface="Courier"/>
              </a:rPr>
              <a:t>salloc</a:t>
            </a:r>
            <a:r>
              <a:rPr lang="en-US" sz="2000" dirty="0" smtClean="0">
                <a:latin typeface="Courier"/>
                <a:cs typeface="Courier"/>
              </a:rPr>
              <a:t> </a:t>
            </a:r>
            <a:r>
              <a:rPr lang="en-US" sz="2000" dirty="0" smtClean="0">
                <a:latin typeface="Courier"/>
                <a:cs typeface="Courier"/>
              </a:rPr>
              <a:t>--</a:t>
            </a:r>
            <a:r>
              <a:rPr lang="en-US" sz="2000" dirty="0" err="1" smtClean="0">
                <a:latin typeface="Courier"/>
                <a:cs typeface="Courier"/>
              </a:rPr>
              <a:t>qos</a:t>
            </a:r>
            <a:r>
              <a:rPr lang="en-US" sz="2000" dirty="0" smtClean="0">
                <a:latin typeface="Courier"/>
                <a:cs typeface="Courier"/>
              </a:rPr>
              <a:t>=</a:t>
            </a:r>
            <a:r>
              <a:rPr lang="en-US" sz="2000" dirty="0" err="1" smtClean="0">
                <a:latin typeface="Courier"/>
                <a:cs typeface="Courier"/>
              </a:rPr>
              <a:t>genepool</a:t>
            </a:r>
            <a:r>
              <a:rPr lang="en-US" sz="2000" dirty="0" smtClean="0">
                <a:latin typeface="Courier"/>
                <a:cs typeface="Courier"/>
              </a:rPr>
              <a:t> </a:t>
            </a:r>
            <a:r>
              <a:rPr lang="en-US" sz="2000" dirty="0">
                <a:latin typeface="Courier"/>
                <a:cs typeface="Courier"/>
              </a:rPr>
              <a:t>-</a:t>
            </a:r>
            <a:r>
              <a:rPr lang="en-US" sz="2000" dirty="0" smtClean="0">
                <a:latin typeface="Courier"/>
                <a:cs typeface="Courier"/>
              </a:rPr>
              <a:t>A </a:t>
            </a:r>
            <a:r>
              <a:rPr lang="en-US" sz="2000" dirty="0" err="1" smtClean="0">
                <a:latin typeface="Courier"/>
                <a:cs typeface="Courier"/>
              </a:rPr>
              <a:t>fungalp</a:t>
            </a:r>
            <a:r>
              <a:rPr lang="en-US" sz="2000" dirty="0" smtClean="0">
                <a:latin typeface="Courier"/>
                <a:cs typeface="Courier"/>
              </a:rPr>
              <a:t> </a:t>
            </a:r>
            <a:r>
              <a:rPr lang="mr-IN" sz="2000" dirty="0" smtClean="0">
                <a:latin typeface="Courier"/>
                <a:cs typeface="Courier"/>
              </a:rPr>
              <a:t>–</a:t>
            </a:r>
            <a:r>
              <a:rPr lang="en-US" sz="2000" dirty="0" smtClean="0">
                <a:latin typeface="Courier"/>
                <a:cs typeface="Courier"/>
              </a:rPr>
              <a:t>t 1:00:00</a:t>
            </a:r>
            <a:endParaRPr lang="en-US" sz="2000" dirty="0">
              <a:latin typeface="Courier"/>
              <a:cs typeface="Courier"/>
            </a:endParaRP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28</a:t>
            </a:fld>
            <a:endParaRPr lang="en-US"/>
          </a:p>
        </p:txBody>
      </p:sp>
    </p:spTree>
    <p:extLst>
      <p:ext uri="{BB962C8B-B14F-4D97-AF65-F5344CB8AC3E}">
        <p14:creationId xmlns:p14="http://schemas.microsoft.com/office/powerpoint/2010/main" val="147378617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9762" y="3217957"/>
            <a:ext cx="8398987" cy="1327587"/>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 name="Title 1"/>
          <p:cNvSpPr>
            <a:spLocks noGrp="1"/>
          </p:cNvSpPr>
          <p:nvPr>
            <p:ph type="title"/>
          </p:nvPr>
        </p:nvSpPr>
        <p:spPr/>
        <p:txBody>
          <a:bodyPr/>
          <a:lstStyle/>
          <a:p>
            <a:r>
              <a:rPr lang="en-US" dirty="0" err="1" smtClean="0"/>
              <a:t>Slurm</a:t>
            </a:r>
            <a:r>
              <a:rPr lang="en-US" dirty="0" smtClean="0"/>
              <a:t> submission requirements</a:t>
            </a:r>
            <a:endParaRPr lang="en-US" dirty="0"/>
          </a:p>
        </p:txBody>
      </p:sp>
      <p:sp>
        <p:nvSpPr>
          <p:cNvPr id="5" name="Text Placeholder 4"/>
          <p:cNvSpPr>
            <a:spLocks noGrp="1"/>
          </p:cNvSpPr>
          <p:nvPr>
            <p:ph type="body" idx="1"/>
          </p:nvPr>
        </p:nvSpPr>
        <p:spPr/>
        <p:txBody>
          <a:bodyPr/>
          <a:lstStyle/>
          <a:p>
            <a:r>
              <a:rPr lang="en-US" dirty="0" smtClean="0"/>
              <a:t>Genepool Cori </a:t>
            </a:r>
            <a:endParaRPr lang="en-US" dirty="0"/>
          </a:p>
        </p:txBody>
      </p:sp>
      <p:sp>
        <p:nvSpPr>
          <p:cNvPr id="6" name="Content Placeholder 5"/>
          <p:cNvSpPr>
            <a:spLocks noGrp="1"/>
          </p:cNvSpPr>
          <p:nvPr>
            <p:ph sz="half" idx="2"/>
          </p:nvPr>
        </p:nvSpPr>
        <p:spPr/>
        <p:txBody>
          <a:bodyPr/>
          <a:lstStyle/>
          <a:p>
            <a:r>
              <a:rPr lang="en-US" dirty="0" smtClean="0">
                <a:solidFill>
                  <a:srgbClr val="FF0000"/>
                </a:solidFill>
              </a:rPr>
              <a:t>--</a:t>
            </a:r>
            <a:r>
              <a:rPr lang="en-US" dirty="0" err="1" smtClean="0">
                <a:solidFill>
                  <a:srgbClr val="FF0000"/>
                </a:solidFill>
              </a:rPr>
              <a:t>qos</a:t>
            </a:r>
            <a:r>
              <a:rPr lang="en-US" dirty="0" smtClean="0">
                <a:solidFill>
                  <a:srgbClr val="FF0000"/>
                </a:solidFill>
              </a:rPr>
              <a:t>=</a:t>
            </a:r>
            <a:r>
              <a:rPr lang="en-US" dirty="0" err="1" smtClean="0">
                <a:solidFill>
                  <a:srgbClr val="FF0000"/>
                </a:solidFill>
              </a:rPr>
              <a:t>genepool</a:t>
            </a:r>
            <a:endParaRPr lang="en-US" dirty="0" smtClean="0">
              <a:solidFill>
                <a:srgbClr val="FF0000"/>
              </a:solidFill>
            </a:endParaRPr>
          </a:p>
          <a:p>
            <a:pPr marL="457200" lvl="1" indent="0">
              <a:buNone/>
            </a:pPr>
            <a:r>
              <a:rPr lang="en-US" dirty="0" smtClean="0">
                <a:solidFill>
                  <a:srgbClr val="FF0000"/>
                </a:solidFill>
              </a:rPr>
              <a:t>	or --</a:t>
            </a:r>
            <a:r>
              <a:rPr lang="en-US" dirty="0" err="1" smtClean="0">
                <a:solidFill>
                  <a:srgbClr val="FF0000"/>
                </a:solidFill>
              </a:rPr>
              <a:t>qos</a:t>
            </a:r>
            <a:r>
              <a:rPr lang="en-US" dirty="0" smtClean="0">
                <a:solidFill>
                  <a:srgbClr val="FF0000"/>
                </a:solidFill>
              </a:rPr>
              <a:t>=</a:t>
            </a:r>
            <a:r>
              <a:rPr lang="en-US" dirty="0" err="1" smtClean="0">
                <a:solidFill>
                  <a:srgbClr val="FF0000"/>
                </a:solidFill>
              </a:rPr>
              <a:t>genepool_shared</a:t>
            </a:r>
            <a:endParaRPr lang="en-US" dirty="0" smtClean="0">
              <a:solidFill>
                <a:srgbClr val="FF0000"/>
              </a:solidFill>
            </a:endParaRPr>
          </a:p>
          <a:p>
            <a:r>
              <a:rPr lang="en-US" dirty="0" smtClean="0">
                <a:solidFill>
                  <a:srgbClr val="FF0000"/>
                </a:solidFill>
              </a:rPr>
              <a:t>-A </a:t>
            </a:r>
            <a:r>
              <a:rPr lang="en-US" dirty="0" err="1" smtClean="0">
                <a:solidFill>
                  <a:srgbClr val="FF0000"/>
                </a:solidFill>
              </a:rPr>
              <a:t>youraccount</a:t>
            </a:r>
            <a:endParaRPr lang="en-US" dirty="0" smtClean="0">
              <a:solidFill>
                <a:srgbClr val="FF0000"/>
              </a:solidFill>
            </a:endParaRPr>
          </a:p>
          <a:p>
            <a:r>
              <a:rPr lang="en-US" dirty="0" smtClean="0"/>
              <a:t>-</a:t>
            </a:r>
            <a:r>
              <a:rPr lang="en-US" dirty="0" smtClean="0"/>
              <a:t>c # can be 1-64</a:t>
            </a:r>
          </a:p>
          <a:p>
            <a:r>
              <a:rPr lang="en-US" dirty="0" smtClean="0"/>
              <a:t>--</a:t>
            </a:r>
            <a:r>
              <a:rPr lang="en-US" dirty="0" err="1" smtClean="0"/>
              <a:t>mem</a:t>
            </a:r>
            <a:r>
              <a:rPr lang="en-US" dirty="0" smtClean="0"/>
              <a:t>=&lt;MB up to ~120G&gt;</a:t>
            </a:r>
          </a:p>
          <a:p>
            <a:r>
              <a:rPr lang="en-US" dirty="0" smtClean="0"/>
              <a:t>-t &lt;minutes or </a:t>
            </a:r>
            <a:r>
              <a:rPr lang="en-US" dirty="0" err="1" smtClean="0"/>
              <a:t>h:min:sec</a:t>
            </a:r>
            <a:r>
              <a:rPr lang="en-US" dirty="0" smtClean="0"/>
              <a:t>&gt;</a:t>
            </a:r>
            <a:endParaRPr lang="en-US" dirty="0" smtClean="0"/>
          </a:p>
        </p:txBody>
      </p:sp>
      <p:sp>
        <p:nvSpPr>
          <p:cNvPr id="7" name="Text Placeholder 6"/>
          <p:cNvSpPr>
            <a:spLocks noGrp="1"/>
          </p:cNvSpPr>
          <p:nvPr>
            <p:ph type="body" sz="quarter" idx="3"/>
          </p:nvPr>
        </p:nvSpPr>
        <p:spPr/>
        <p:txBody>
          <a:bodyPr/>
          <a:lstStyle/>
          <a:p>
            <a:r>
              <a:rPr lang="en-US" dirty="0" err="1" smtClean="0"/>
              <a:t>Denovo</a:t>
            </a:r>
            <a:endParaRPr lang="en-US" dirty="0"/>
          </a:p>
        </p:txBody>
      </p:sp>
      <p:sp>
        <p:nvSpPr>
          <p:cNvPr id="8" name="Content Placeholder 7"/>
          <p:cNvSpPr>
            <a:spLocks noGrp="1"/>
          </p:cNvSpPr>
          <p:nvPr>
            <p:ph sz="quarter" idx="4"/>
          </p:nvPr>
        </p:nvSpPr>
        <p:spPr/>
        <p:txBody>
          <a:bodyPr/>
          <a:lstStyle/>
          <a:p>
            <a:r>
              <a:rPr lang="en-US" dirty="0" smtClean="0">
                <a:solidFill>
                  <a:srgbClr val="FF0000"/>
                </a:solidFill>
              </a:rPr>
              <a:t>No </a:t>
            </a:r>
            <a:r>
              <a:rPr lang="en-US" dirty="0" err="1" smtClean="0">
                <a:solidFill>
                  <a:srgbClr val="FF0000"/>
                </a:solidFill>
              </a:rPr>
              <a:t>qos</a:t>
            </a:r>
            <a:r>
              <a:rPr lang="en-US" dirty="0" smtClean="0">
                <a:solidFill>
                  <a:srgbClr val="FF0000"/>
                </a:solidFill>
              </a:rPr>
              <a:t> on </a:t>
            </a:r>
            <a:r>
              <a:rPr lang="en-US" dirty="0" err="1" smtClean="0">
                <a:solidFill>
                  <a:srgbClr val="FF0000"/>
                </a:solidFill>
              </a:rPr>
              <a:t>Denovo</a:t>
            </a:r>
            <a:r>
              <a:rPr lang="en-US" dirty="0" smtClean="0">
                <a:solidFill>
                  <a:srgbClr val="FF0000"/>
                </a:solidFill>
              </a:rPr>
              <a:t> (yet</a:t>
            </a:r>
            <a:r>
              <a:rPr lang="en-US" dirty="0" smtClean="0">
                <a:solidFill>
                  <a:srgbClr val="FF0000"/>
                </a:solidFill>
              </a:rPr>
              <a:t>)</a:t>
            </a:r>
          </a:p>
          <a:p>
            <a:pPr lvl="1"/>
            <a:endParaRPr lang="en-US" dirty="0" smtClean="0">
              <a:solidFill>
                <a:srgbClr val="FF0000"/>
              </a:solidFill>
            </a:endParaRPr>
          </a:p>
          <a:p>
            <a:r>
              <a:rPr lang="en-US" dirty="0" smtClean="0">
                <a:solidFill>
                  <a:srgbClr val="FF0000"/>
                </a:solidFill>
              </a:rPr>
              <a:t>Default </a:t>
            </a:r>
            <a:r>
              <a:rPr lang="en-US" dirty="0" smtClean="0">
                <a:solidFill>
                  <a:srgbClr val="FF0000"/>
                </a:solidFill>
              </a:rPr>
              <a:t>accounts</a:t>
            </a:r>
            <a:endParaRPr lang="en-US" dirty="0" smtClean="0">
              <a:solidFill>
                <a:srgbClr val="FF0000"/>
              </a:solidFill>
            </a:endParaRPr>
          </a:p>
          <a:p>
            <a:r>
              <a:rPr lang="en-US" dirty="0" smtClean="0"/>
              <a:t>-</a:t>
            </a:r>
            <a:r>
              <a:rPr lang="en-US" dirty="0"/>
              <a:t>c </a:t>
            </a:r>
            <a:r>
              <a:rPr lang="en-US" dirty="0" smtClean="0"/>
              <a:t>#depends on node-type</a:t>
            </a:r>
            <a:endParaRPr lang="en-US" dirty="0"/>
          </a:p>
          <a:p>
            <a:r>
              <a:rPr lang="en-US" dirty="0"/>
              <a:t>--</a:t>
            </a:r>
            <a:r>
              <a:rPr lang="en-US" dirty="0" err="1"/>
              <a:t>mem</a:t>
            </a:r>
            <a:r>
              <a:rPr lang="en-US" dirty="0"/>
              <a:t>=&lt;</a:t>
            </a:r>
            <a:r>
              <a:rPr lang="en-US" dirty="0" smtClean="0"/>
              <a:t>MB up to ~950G&gt;</a:t>
            </a:r>
            <a:endParaRPr lang="en-US" dirty="0"/>
          </a:p>
          <a:p>
            <a:r>
              <a:rPr lang="en-US" dirty="0"/>
              <a:t>-t &lt;minutes or </a:t>
            </a:r>
            <a:r>
              <a:rPr lang="en-US" dirty="0" err="1"/>
              <a:t>h:min:sec</a:t>
            </a:r>
            <a:r>
              <a:rPr lang="en-US" dirty="0"/>
              <a:t>&gt;</a:t>
            </a:r>
          </a:p>
          <a:p>
            <a:endParaRPr lang="en-US" dirty="0" smtClean="0">
              <a:solidFill>
                <a:srgbClr val="FF0000"/>
              </a:solidFill>
            </a:endParaRPr>
          </a:p>
        </p:txBody>
      </p:sp>
      <p:sp>
        <p:nvSpPr>
          <p:cNvPr id="4" name="Slide Number Placeholder 3"/>
          <p:cNvSpPr>
            <a:spLocks noGrp="1"/>
          </p:cNvSpPr>
          <p:nvPr>
            <p:ph type="sldNum" sz="quarter" idx="10"/>
          </p:nvPr>
        </p:nvSpPr>
        <p:spPr/>
        <p:txBody>
          <a:bodyPr/>
          <a:lstStyle/>
          <a:p>
            <a:r>
              <a:rPr lang="en-US" smtClean="0">
                <a:latin typeface="Calibri"/>
              </a:rPr>
              <a:t>- </a:t>
            </a:r>
            <a:fld id="{D174BAF6-F8F2-EF4F-936C-8DF63288C82F}" type="slidenum">
              <a:rPr lang="en-US" smtClean="0">
                <a:latin typeface="Calibri"/>
              </a:rPr>
              <a:pPr/>
              <a:t>29</a:t>
            </a:fld>
            <a:r>
              <a:rPr lang="en-US" smtClean="0">
                <a:latin typeface="Calibri"/>
              </a:rPr>
              <a:t> -</a:t>
            </a:r>
            <a:endParaRPr lang="en-US" dirty="0">
              <a:latin typeface="Calibri"/>
            </a:endParaRPr>
          </a:p>
        </p:txBody>
      </p:sp>
      <p:sp>
        <p:nvSpPr>
          <p:cNvPr id="3" name="TextBox 2"/>
          <p:cNvSpPr txBox="1"/>
          <p:nvPr/>
        </p:nvSpPr>
        <p:spPr>
          <a:xfrm>
            <a:off x="750425" y="5223769"/>
            <a:ext cx="7576406" cy="830997"/>
          </a:xfrm>
          <a:prstGeom prst="rect">
            <a:avLst/>
          </a:prstGeom>
          <a:noFill/>
        </p:spPr>
        <p:txBody>
          <a:bodyPr wrap="square" rtlCol="0">
            <a:spAutoFit/>
          </a:bodyPr>
          <a:lstStyle/>
          <a:p>
            <a:pPr marL="342900" indent="-342900">
              <a:buFont typeface="Arial"/>
              <a:buChar char="•"/>
            </a:pPr>
            <a:r>
              <a:rPr lang="en-US" dirty="0" smtClean="0">
                <a:latin typeface="+mn-lt"/>
              </a:rPr>
              <a:t>Eventually, unification of the scheduler behavior across all NERSC systems </a:t>
            </a:r>
            <a:r>
              <a:rPr lang="mr-IN" dirty="0" smtClean="0">
                <a:latin typeface="+mn-lt"/>
              </a:rPr>
              <a:t>–</a:t>
            </a:r>
            <a:r>
              <a:rPr lang="en-US" dirty="0" smtClean="0">
                <a:latin typeface="+mn-lt"/>
              </a:rPr>
              <a:t> possible changes this summer</a:t>
            </a:r>
            <a:endParaRPr lang="en-US" dirty="0" smtClean="0">
              <a:latin typeface="+mn-lt"/>
            </a:endParaRPr>
          </a:p>
        </p:txBody>
      </p:sp>
    </p:spTree>
    <p:extLst>
      <p:ext uri="{BB962C8B-B14F-4D97-AF65-F5344CB8AC3E}">
        <p14:creationId xmlns:p14="http://schemas.microsoft.com/office/powerpoint/2010/main" val="106559219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Outline</a:t>
            </a:r>
            <a:endParaRPr lang="en-US" dirty="0"/>
          </a:p>
        </p:txBody>
      </p:sp>
      <p:sp>
        <p:nvSpPr>
          <p:cNvPr id="7" name="Content Placeholder 6"/>
          <p:cNvSpPr>
            <a:spLocks noGrp="1"/>
          </p:cNvSpPr>
          <p:nvPr>
            <p:ph idx="1"/>
          </p:nvPr>
        </p:nvSpPr>
        <p:spPr/>
        <p:txBody>
          <a:bodyPr>
            <a:normAutofit/>
          </a:bodyPr>
          <a:lstStyle/>
          <a:p>
            <a:endParaRPr lang="en-US" dirty="0" smtClean="0"/>
          </a:p>
          <a:p>
            <a:r>
              <a:rPr lang="en-US" dirty="0" smtClean="0"/>
              <a:t>NERSC and its computing systems</a:t>
            </a:r>
          </a:p>
          <a:p>
            <a:r>
              <a:rPr lang="en-US" dirty="0" smtClean="0"/>
              <a:t>How to get help</a:t>
            </a:r>
          </a:p>
          <a:p>
            <a:r>
              <a:rPr lang="en-US" dirty="0" smtClean="0"/>
              <a:t>Running and Monitoring Jobs</a:t>
            </a:r>
          </a:p>
          <a:p>
            <a:r>
              <a:rPr lang="en-US" dirty="0" smtClean="0"/>
              <a:t>Managing </a:t>
            </a:r>
            <a:r>
              <a:rPr lang="en-US" dirty="0" smtClean="0"/>
              <a:t>Software</a:t>
            </a:r>
            <a:endParaRPr lang="en-US" dirty="0"/>
          </a:p>
          <a:p>
            <a:endParaRPr lang="en-US" dirty="0"/>
          </a:p>
        </p:txBody>
      </p:sp>
      <p:sp>
        <p:nvSpPr>
          <p:cNvPr id="4" name="Slide Number Placeholder 3"/>
          <p:cNvSpPr>
            <a:spLocks noGrp="1"/>
          </p:cNvSpPr>
          <p:nvPr>
            <p:ph type="sldNum" sz="quarter" idx="4"/>
          </p:nvPr>
        </p:nvSpPr>
        <p:spPr/>
        <p:txBody>
          <a:bodyPr/>
          <a:lstStyle/>
          <a:p>
            <a:pPr>
              <a:defRPr/>
            </a:pPr>
            <a:fld id="{7615BAFB-6413-AA4E-9D4A-3BD19E1062BF}" type="slidenum">
              <a:rPr lang="en-US" smtClean="0"/>
              <a:pPr>
                <a:defRPr/>
              </a:pPr>
              <a:t>3</a:t>
            </a:fld>
            <a:endParaRPr lang="en-US"/>
          </a:p>
        </p:txBody>
      </p:sp>
      <p:pic>
        <p:nvPicPr>
          <p:cNvPr id="5" name="Picture 4" descr="TurbJet.png"/>
          <p:cNvPicPr>
            <a:picLocks noChangeAspect="1"/>
          </p:cNvPicPr>
          <p:nvPr/>
        </p:nvPicPr>
        <p:blipFill>
          <a:blip r:embed="rId3"/>
          <a:stretch>
            <a:fillRect/>
          </a:stretch>
        </p:blipFill>
        <p:spPr>
          <a:xfrm>
            <a:off x="7208999" y="1082254"/>
            <a:ext cx="1359239" cy="5002984"/>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Slurm</a:t>
            </a:r>
            <a:r>
              <a:rPr lang="en-US" dirty="0" smtClean="0"/>
              <a:t> Task arrays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smtClean="0"/>
              <a:t>Task </a:t>
            </a:r>
            <a:r>
              <a:rPr lang="en-US" dirty="0" smtClean="0"/>
              <a:t>arrays</a:t>
            </a:r>
            <a:endParaRPr lang="en-US" dirty="0" smtClean="0"/>
          </a:p>
          <a:p>
            <a:r>
              <a:rPr lang="en-US" dirty="0" err="1" smtClean="0"/>
              <a:t>sbatch</a:t>
            </a:r>
            <a:r>
              <a:rPr lang="en-US" dirty="0" smtClean="0"/>
              <a:t> --array=1-</a:t>
            </a:r>
            <a:r>
              <a:rPr lang="en-US" dirty="0" smtClean="0"/>
              <a:t>100 </a:t>
            </a:r>
            <a:r>
              <a:rPr lang="mr-IN" dirty="0" smtClean="0"/>
              <a:t>–</a:t>
            </a:r>
            <a:r>
              <a:rPr lang="en-US" dirty="0" smtClean="0"/>
              <a:t>c 8 </a:t>
            </a:r>
            <a:r>
              <a:rPr lang="en-US" dirty="0" smtClean="0"/>
              <a:t>--</a:t>
            </a:r>
            <a:r>
              <a:rPr lang="en-US" dirty="0" err="1" smtClean="0"/>
              <a:t>mem</a:t>
            </a:r>
            <a:r>
              <a:rPr lang="en-US" dirty="0" smtClean="0"/>
              <a:t>=20G</a:t>
            </a:r>
            <a:endParaRPr lang="en-US" dirty="0" smtClean="0"/>
          </a:p>
          <a:p>
            <a:pPr lvl="1"/>
            <a:r>
              <a:rPr lang="en-US" dirty="0" smtClean="0"/>
              <a:t>Would start a 100 task job </a:t>
            </a:r>
            <a:r>
              <a:rPr lang="en-US" dirty="0" smtClean="0"/>
              <a:t>array</a:t>
            </a:r>
          </a:p>
          <a:p>
            <a:pPr lvl="1"/>
            <a:r>
              <a:rPr lang="en-US" b="1" i="1" dirty="0" smtClean="0"/>
              <a:t>Each</a:t>
            </a:r>
            <a:r>
              <a:rPr lang="en-US" dirty="0" smtClean="0"/>
              <a:t> task will run on 8 </a:t>
            </a:r>
            <a:r>
              <a:rPr lang="en-US" dirty="0" err="1" smtClean="0"/>
              <a:t>cpus</a:t>
            </a:r>
            <a:r>
              <a:rPr lang="en-US" dirty="0" smtClean="0"/>
              <a:t> and 20GB memory</a:t>
            </a:r>
          </a:p>
          <a:p>
            <a:pPr lvl="2"/>
            <a:r>
              <a:rPr lang="en-US" dirty="0" smtClean="0"/>
              <a:t>(Does NOT divide up across the resources requested)</a:t>
            </a:r>
            <a:endParaRPr lang="en-US" dirty="0" smtClean="0"/>
          </a:p>
          <a:p>
            <a:pPr lvl="1"/>
            <a:endParaRPr lang="en-US" dirty="0"/>
          </a:p>
          <a:p>
            <a:r>
              <a:rPr lang="en-US" b="0" dirty="0"/>
              <a:t>Job arrays will have two additional environment </a:t>
            </a:r>
            <a:r>
              <a:rPr lang="en-US" b="0" dirty="0" smtClean="0"/>
              <a:t>variables set:</a:t>
            </a:r>
            <a:r>
              <a:rPr lang="en-US" dirty="0"/>
              <a:t> </a:t>
            </a:r>
            <a:endParaRPr lang="en-US" dirty="0" smtClean="0"/>
          </a:p>
          <a:p>
            <a:pPr lvl="1"/>
            <a:r>
              <a:rPr lang="en-US" dirty="0" smtClean="0"/>
              <a:t>$SLURM_ARRAY_JOB_ID</a:t>
            </a:r>
            <a:r>
              <a:rPr lang="en-US" b="0" dirty="0"/>
              <a:t> will be set to the first job ID of </a:t>
            </a:r>
            <a:r>
              <a:rPr lang="en-US" b="0" dirty="0" smtClean="0"/>
              <a:t>the array</a:t>
            </a:r>
            <a:r>
              <a:rPr lang="en-US" b="0" dirty="0"/>
              <a:t>. </a:t>
            </a:r>
            <a:endParaRPr lang="en-US" b="0" dirty="0" smtClean="0"/>
          </a:p>
          <a:p>
            <a:pPr lvl="1"/>
            <a:r>
              <a:rPr lang="en-US" dirty="0" smtClean="0"/>
              <a:t>$SLURM_ARRAY_TASK_ID</a:t>
            </a:r>
            <a:r>
              <a:rPr lang="en-US" b="0" dirty="0"/>
              <a:t> will be set to the job array index value.</a:t>
            </a: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30</a:t>
            </a:fld>
            <a:endParaRPr lang="en-US"/>
          </a:p>
        </p:txBody>
      </p:sp>
    </p:spTree>
    <p:extLst>
      <p:ext uri="{BB962C8B-B14F-4D97-AF65-F5344CB8AC3E}">
        <p14:creationId xmlns:p14="http://schemas.microsoft.com/office/powerpoint/2010/main" val="2618241021"/>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Pointers to avoid common mistakes</a:t>
            </a:r>
            <a:endParaRPr lang="en-US" dirty="0"/>
          </a:p>
        </p:txBody>
      </p:sp>
      <p:sp>
        <p:nvSpPr>
          <p:cNvPr id="3" name="Content Placeholder 2"/>
          <p:cNvSpPr>
            <a:spLocks noGrp="1"/>
          </p:cNvSpPr>
          <p:nvPr>
            <p:ph idx="1"/>
          </p:nvPr>
        </p:nvSpPr>
        <p:spPr>
          <a:xfrm>
            <a:off x="457199" y="1295400"/>
            <a:ext cx="8541657" cy="4830764"/>
          </a:xfrm>
        </p:spPr>
        <p:txBody>
          <a:bodyPr>
            <a:normAutofit/>
          </a:bodyPr>
          <a:lstStyle/>
          <a:p>
            <a:r>
              <a:rPr lang="en-US" sz="2400" dirty="0" smtClean="0"/>
              <a:t>For new users, trust the </a:t>
            </a:r>
            <a:r>
              <a:rPr lang="en-US" sz="2400" dirty="0" smtClean="0"/>
              <a:t>scheduler</a:t>
            </a:r>
            <a:endParaRPr lang="en-US" sz="2400" dirty="0" smtClean="0"/>
          </a:p>
          <a:p>
            <a:pPr lvl="1"/>
            <a:r>
              <a:rPr lang="en-US" sz="2000" dirty="0" err="1" smtClean="0"/>
              <a:t>Slurm</a:t>
            </a:r>
            <a:r>
              <a:rPr lang="en-US" sz="2000" dirty="0" smtClean="0"/>
              <a:t> </a:t>
            </a:r>
            <a:r>
              <a:rPr lang="en-US" sz="2000" dirty="0" smtClean="0"/>
              <a:t>will do its best to place your job where it will run best given your </a:t>
            </a:r>
            <a:r>
              <a:rPr lang="en-US" sz="2000" dirty="0" smtClean="0"/>
              <a:t>resource specifications.</a:t>
            </a:r>
            <a:endParaRPr lang="en-US" sz="2000" dirty="0" smtClean="0"/>
          </a:p>
          <a:p>
            <a:r>
              <a:rPr lang="en-US" sz="2400" dirty="0" smtClean="0"/>
              <a:t>It helps to know 3 things:</a:t>
            </a:r>
          </a:p>
          <a:p>
            <a:pPr lvl="1"/>
            <a:r>
              <a:rPr lang="en-US" sz="2000" dirty="0" smtClean="0"/>
              <a:t>Max runtime:		</a:t>
            </a:r>
            <a:r>
              <a:rPr lang="en-US" sz="2000" dirty="0" smtClean="0"/>
              <a:t>-</a:t>
            </a:r>
            <a:r>
              <a:rPr lang="en-US" sz="2000" dirty="0" smtClean="0"/>
              <a:t>t</a:t>
            </a:r>
            <a:r>
              <a:rPr lang="en-US" sz="2000" dirty="0"/>
              <a:t> </a:t>
            </a:r>
            <a:r>
              <a:rPr lang="en-US" sz="2000" dirty="0" smtClean="0"/>
              <a:t>6</a:t>
            </a:r>
            <a:r>
              <a:rPr lang="en-US" sz="2000" dirty="0" smtClean="0"/>
              <a:t>:00:00		</a:t>
            </a:r>
            <a:r>
              <a:rPr lang="en-US" sz="2000" dirty="0" smtClean="0"/>
              <a:t>	run </a:t>
            </a:r>
            <a:r>
              <a:rPr lang="en-US" sz="2000" dirty="0" smtClean="0"/>
              <a:t>for up to 6 hours</a:t>
            </a:r>
          </a:p>
          <a:p>
            <a:pPr lvl="1"/>
            <a:r>
              <a:rPr lang="en-US" sz="2000" dirty="0" smtClean="0"/>
              <a:t>Number of CPUs	</a:t>
            </a:r>
            <a:r>
              <a:rPr lang="en-US" sz="2000" dirty="0" smtClean="0"/>
              <a:t>-</a:t>
            </a:r>
            <a:r>
              <a:rPr lang="en-US" sz="2000" dirty="0"/>
              <a:t>c</a:t>
            </a:r>
            <a:r>
              <a:rPr lang="en-US" sz="2000" dirty="0" smtClean="0"/>
              <a:t> </a:t>
            </a:r>
            <a:r>
              <a:rPr lang="en-US" sz="2000" dirty="0" smtClean="0"/>
              <a:t>8		</a:t>
            </a:r>
            <a:r>
              <a:rPr lang="en-US" sz="2000" dirty="0" smtClean="0"/>
              <a:t>			give </a:t>
            </a:r>
            <a:r>
              <a:rPr lang="en-US" sz="2000" dirty="0" smtClean="0"/>
              <a:t>me 8 </a:t>
            </a:r>
            <a:r>
              <a:rPr lang="en-US" sz="2000" dirty="0" smtClean="0"/>
              <a:t>CPUs (</a:t>
            </a:r>
            <a:r>
              <a:rPr lang="en-US" sz="2000" dirty="0" err="1" smtClean="0"/>
              <a:t>hyperthreads</a:t>
            </a:r>
            <a:r>
              <a:rPr lang="en-US" sz="2000" dirty="0" smtClean="0"/>
              <a:t>)</a:t>
            </a:r>
            <a:endParaRPr lang="en-US" sz="2000" dirty="0" smtClean="0"/>
          </a:p>
          <a:p>
            <a:pPr lvl="1"/>
            <a:r>
              <a:rPr lang="en-US" sz="2000" dirty="0" smtClean="0"/>
              <a:t>Memory 			</a:t>
            </a:r>
            <a:r>
              <a:rPr lang="en-US" sz="2000" dirty="0" smtClean="0"/>
              <a:t>-</a:t>
            </a:r>
            <a:r>
              <a:rPr lang="en-US" sz="2000" dirty="0" smtClean="0"/>
              <a:t>-</a:t>
            </a:r>
            <a:r>
              <a:rPr lang="en-US" sz="2000" dirty="0" err="1" smtClean="0"/>
              <a:t>mem</a:t>
            </a:r>
            <a:r>
              <a:rPr lang="en-US" sz="2000" dirty="0" smtClean="0"/>
              <a:t>=</a:t>
            </a:r>
            <a:r>
              <a:rPr lang="en-US" sz="2000" dirty="0" smtClean="0"/>
              <a:t>120G		</a:t>
            </a:r>
            <a:r>
              <a:rPr lang="en-US" sz="2000" dirty="0" smtClean="0"/>
              <a:t>	I </a:t>
            </a:r>
            <a:r>
              <a:rPr lang="en-US" sz="2000" dirty="0" smtClean="0"/>
              <a:t>need 120G </a:t>
            </a:r>
            <a:r>
              <a:rPr lang="en-US" sz="2000" dirty="0" smtClean="0"/>
              <a:t>total memory</a:t>
            </a:r>
            <a:endParaRPr lang="en-US" sz="2400" dirty="0" smtClean="0"/>
          </a:p>
          <a:p>
            <a:r>
              <a:rPr lang="en-US" sz="2400" dirty="0" smtClean="0"/>
              <a:t>Asking for fewer resources usually helps your job start sooner.</a:t>
            </a:r>
          </a:p>
          <a:p>
            <a:r>
              <a:rPr lang="en-US" sz="2400" dirty="0" smtClean="0"/>
              <a:t>At the moment, there is extra capacity.</a:t>
            </a:r>
          </a:p>
          <a:p>
            <a:pPr lvl="1"/>
            <a:r>
              <a:rPr lang="en-US" sz="2000" dirty="0" smtClean="0"/>
              <a:t>Don’t bother to try and “game” the system to get your jobs to start faster</a:t>
            </a:r>
          </a:p>
          <a:p>
            <a:pPr lvl="2"/>
            <a:r>
              <a:rPr lang="en-US" dirty="0" smtClean="0"/>
              <a:t>You’ll probably just make your JGI colleagues mad</a:t>
            </a: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31</a:t>
            </a:fld>
            <a:endParaRPr lang="en-US"/>
          </a:p>
        </p:txBody>
      </p:sp>
    </p:spTree>
    <p:extLst>
      <p:ext uri="{BB962C8B-B14F-4D97-AF65-F5344CB8AC3E}">
        <p14:creationId xmlns:p14="http://schemas.microsoft.com/office/powerpoint/2010/main" val="144674545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Check </a:t>
            </a:r>
            <a:r>
              <a:rPr lang="en-US" dirty="0" smtClean="0"/>
              <a:t>queued job </a:t>
            </a:r>
            <a:r>
              <a:rPr lang="en-US" dirty="0" smtClean="0"/>
              <a:t>status with </a:t>
            </a:r>
            <a:r>
              <a:rPr lang="en-US" dirty="0" err="1" smtClean="0"/>
              <a:t>squeue</a:t>
            </a:r>
            <a:endParaRPr lang="en-US" dirty="0"/>
          </a:p>
        </p:txBody>
      </p:sp>
      <p:sp>
        <p:nvSpPr>
          <p:cNvPr id="7" name="Content Placeholder 6"/>
          <p:cNvSpPr>
            <a:spLocks noGrp="1"/>
          </p:cNvSpPr>
          <p:nvPr>
            <p:ph idx="1"/>
          </p:nvPr>
        </p:nvSpPr>
        <p:spPr/>
        <p:txBody>
          <a:bodyPr/>
          <a:lstStyle/>
          <a:p>
            <a:endParaRPr lang="en-US" dirty="0" smtClean="0"/>
          </a:p>
          <a:p>
            <a:endParaRPr lang="en-US" dirty="0"/>
          </a:p>
          <a:p>
            <a:endParaRPr lang="en-US" dirty="0" smtClean="0"/>
          </a:p>
          <a:p>
            <a:endParaRPr lang="en-US" dirty="0"/>
          </a:p>
          <a:p>
            <a:r>
              <a:rPr lang="en-US" dirty="0" smtClean="0"/>
              <a:t>Many additional options (including for formatting)</a:t>
            </a:r>
          </a:p>
          <a:p>
            <a:pPr lvl="1"/>
            <a:r>
              <a:rPr lang="en-US" dirty="0" smtClean="0"/>
              <a:t>See “</a:t>
            </a:r>
            <a:r>
              <a:rPr lang="en-US" dirty="0" err="1" smtClean="0"/>
              <a:t>sinfo</a:t>
            </a:r>
            <a:r>
              <a:rPr lang="en-US" dirty="0" smtClean="0"/>
              <a:t> --help” for the full listing</a:t>
            </a:r>
            <a:endParaRPr lang="en-US" dirty="0"/>
          </a:p>
        </p:txBody>
      </p:sp>
      <p:sp>
        <p:nvSpPr>
          <p:cNvPr id="3" name="Slide Number Placeholder 2"/>
          <p:cNvSpPr>
            <a:spLocks noGrp="1"/>
          </p:cNvSpPr>
          <p:nvPr>
            <p:ph type="sldNum" sz="quarter" idx="4"/>
          </p:nvPr>
        </p:nvSpPr>
        <p:spPr/>
        <p:txBody>
          <a:bodyPr/>
          <a:lstStyle/>
          <a:p>
            <a:pPr>
              <a:defRPr/>
            </a:pPr>
            <a:fld id="{67730A71-5C05-454D-B833-E0EEA766E7DC}" type="slidenum">
              <a:rPr lang="en-US" smtClean="0"/>
              <a:pPr>
                <a:defRPr/>
              </a:pPr>
              <a:t>32</a:t>
            </a:fld>
            <a:endParaRPr lang="en-US"/>
          </a:p>
        </p:txBody>
      </p:sp>
      <p:pic>
        <p:nvPicPr>
          <p:cNvPr id="5" name="Picture 4"/>
          <p:cNvPicPr>
            <a:picLocks noChangeAspect="1"/>
          </p:cNvPicPr>
          <p:nvPr/>
        </p:nvPicPr>
        <p:blipFill>
          <a:blip r:embed="rId2"/>
          <a:stretch>
            <a:fillRect/>
          </a:stretch>
        </p:blipFill>
        <p:spPr>
          <a:xfrm>
            <a:off x="148960" y="1326713"/>
            <a:ext cx="8849658" cy="1775802"/>
          </a:xfrm>
          <a:prstGeom prst="rect">
            <a:avLst/>
          </a:prstGeom>
        </p:spPr>
      </p:pic>
    </p:spTree>
    <p:extLst>
      <p:ext uri="{BB962C8B-B14F-4D97-AF65-F5344CB8AC3E}">
        <p14:creationId xmlns:p14="http://schemas.microsoft.com/office/powerpoint/2010/main" val="1722588265"/>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going on with the cluster?</a:t>
            </a:r>
            <a:endParaRPr lang="en-US" dirty="0"/>
          </a:p>
        </p:txBody>
      </p:sp>
      <p:sp>
        <p:nvSpPr>
          <p:cNvPr id="6" name="Content Placeholder 5"/>
          <p:cNvSpPr>
            <a:spLocks noGrp="1"/>
          </p:cNvSpPr>
          <p:nvPr>
            <p:ph idx="1"/>
          </p:nvPr>
        </p:nvSpPr>
        <p:spPr/>
        <p:txBody>
          <a:bodyPr/>
          <a:lstStyle/>
          <a:p>
            <a:r>
              <a:rPr lang="en-US" dirty="0" smtClean="0"/>
              <a:t>Use “</a:t>
            </a:r>
            <a:r>
              <a:rPr lang="en-US" dirty="0" err="1" smtClean="0"/>
              <a:t>sinfo</a:t>
            </a:r>
            <a:r>
              <a:rPr lang="en-US" dirty="0" smtClean="0"/>
              <a:t>” to get info on the state of the cluster</a:t>
            </a:r>
            <a:endParaRPr lang="en-US" dirty="0"/>
          </a:p>
        </p:txBody>
      </p:sp>
      <p:sp>
        <p:nvSpPr>
          <p:cNvPr id="3" name="Slide Number Placeholder 2"/>
          <p:cNvSpPr>
            <a:spLocks noGrp="1"/>
          </p:cNvSpPr>
          <p:nvPr>
            <p:ph type="sldNum" sz="quarter" idx="4"/>
          </p:nvPr>
        </p:nvSpPr>
        <p:spPr/>
        <p:txBody>
          <a:bodyPr/>
          <a:lstStyle/>
          <a:p>
            <a:pPr>
              <a:defRPr/>
            </a:pPr>
            <a:fld id="{67730A71-5C05-454D-B833-E0EEA766E7DC}" type="slidenum">
              <a:rPr lang="en-US" smtClean="0"/>
              <a:pPr>
                <a:defRPr/>
              </a:pPr>
              <a:t>33</a:t>
            </a:fld>
            <a:endParaRPr lang="en-US"/>
          </a:p>
        </p:txBody>
      </p:sp>
      <p:pic>
        <p:nvPicPr>
          <p:cNvPr id="7" name="Picture 6"/>
          <p:cNvPicPr>
            <a:picLocks noChangeAspect="1"/>
          </p:cNvPicPr>
          <p:nvPr/>
        </p:nvPicPr>
        <p:blipFill>
          <a:blip r:embed="rId2"/>
          <a:stretch>
            <a:fillRect/>
          </a:stretch>
        </p:blipFill>
        <p:spPr>
          <a:xfrm>
            <a:off x="57724" y="2026810"/>
            <a:ext cx="8051800" cy="4787900"/>
          </a:xfrm>
          <a:prstGeom prst="rect">
            <a:avLst/>
          </a:prstGeom>
        </p:spPr>
      </p:pic>
    </p:spTree>
    <p:extLst>
      <p:ext uri="{BB962C8B-B14F-4D97-AF65-F5344CB8AC3E}">
        <p14:creationId xmlns:p14="http://schemas.microsoft.com/office/powerpoint/2010/main" val="967120069"/>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Investigating Completed Jobs</a:t>
            </a:r>
            <a:endParaRPr lang="en-US" dirty="0"/>
          </a:p>
        </p:txBody>
      </p:sp>
      <p:sp>
        <p:nvSpPr>
          <p:cNvPr id="5" name="Content Placeholder 4"/>
          <p:cNvSpPr>
            <a:spLocks noGrp="1"/>
          </p:cNvSpPr>
          <p:nvPr>
            <p:ph idx="1"/>
          </p:nvPr>
        </p:nvSpPr>
        <p:spPr>
          <a:xfrm>
            <a:off x="457199" y="1295400"/>
            <a:ext cx="8475743" cy="4830764"/>
          </a:xfrm>
        </p:spPr>
        <p:txBody>
          <a:bodyPr>
            <a:normAutofit lnSpcReduction="10000"/>
          </a:bodyPr>
          <a:lstStyle/>
          <a:p>
            <a:r>
              <a:rPr lang="en-US" dirty="0" err="1" smtClean="0"/>
              <a:t>Slurm</a:t>
            </a:r>
            <a:r>
              <a:rPr lang="en-US" dirty="0" smtClean="0"/>
              <a:t> saves accounting information for all completed and </a:t>
            </a:r>
            <a:r>
              <a:rPr lang="en-US" dirty="0" err="1" smtClean="0"/>
              <a:t>errored</a:t>
            </a:r>
            <a:r>
              <a:rPr lang="en-US" dirty="0" smtClean="0"/>
              <a:t>-out jobs</a:t>
            </a:r>
          </a:p>
          <a:p>
            <a:pPr lvl="1"/>
            <a:r>
              <a:rPr lang="en-US" dirty="0" smtClean="0"/>
              <a:t>Can use this info to diagnose what went wrong with your job</a:t>
            </a:r>
          </a:p>
          <a:p>
            <a:pPr marL="0" indent="0">
              <a:buNone/>
            </a:pPr>
            <a:endParaRPr lang="en-US" dirty="0"/>
          </a:p>
          <a:p>
            <a:r>
              <a:rPr lang="en-US" dirty="0" smtClean="0"/>
              <a:t>Use “</a:t>
            </a:r>
            <a:r>
              <a:rPr lang="en-US" dirty="0" err="1" smtClean="0"/>
              <a:t>sacct</a:t>
            </a:r>
            <a:r>
              <a:rPr lang="en-US" dirty="0" smtClean="0"/>
              <a:t>” commands to investigate completed jobs</a:t>
            </a:r>
          </a:p>
          <a:p>
            <a:pPr lvl="1"/>
            <a:r>
              <a:rPr lang="en-US" dirty="0" smtClean="0"/>
              <a:t>Example: show all of </a:t>
            </a:r>
            <a:r>
              <a:rPr lang="en-US" dirty="0" err="1" smtClean="0"/>
              <a:t>qc_user’s</a:t>
            </a:r>
            <a:r>
              <a:rPr lang="en-US" dirty="0" smtClean="0"/>
              <a:t> jobs that timed out in the first week of June</a:t>
            </a:r>
          </a:p>
          <a:p>
            <a:pPr marL="457200" lvl="1" indent="0">
              <a:buNone/>
            </a:pPr>
            <a:r>
              <a:rPr lang="mr-IN" sz="2000" dirty="0" smtClean="0">
                <a:latin typeface="Courier"/>
                <a:cs typeface="Courier"/>
              </a:rPr>
              <a:t>sacct </a:t>
            </a:r>
            <a:r>
              <a:rPr lang="mr-IN" sz="2000" dirty="0">
                <a:latin typeface="Courier"/>
                <a:cs typeface="Courier"/>
              </a:rPr>
              <a:t>-u qc_user </a:t>
            </a:r>
            <a:r>
              <a:rPr lang="mr-IN" sz="2000" dirty="0" smtClean="0">
                <a:latin typeface="Courier"/>
                <a:cs typeface="Courier"/>
              </a:rPr>
              <a:t>–s </a:t>
            </a:r>
            <a:r>
              <a:rPr lang="en-US" sz="2000" dirty="0" smtClean="0">
                <a:latin typeface="Courier"/>
                <a:cs typeface="Courier"/>
              </a:rPr>
              <a:t>to</a:t>
            </a:r>
            <a:r>
              <a:rPr lang="mr-IN" sz="2000" dirty="0" smtClean="0">
                <a:latin typeface="Courier"/>
                <a:cs typeface="Courier"/>
              </a:rPr>
              <a:t> </a:t>
            </a:r>
            <a:r>
              <a:rPr lang="mr-IN" sz="2000" dirty="0">
                <a:latin typeface="Courier"/>
                <a:cs typeface="Courier"/>
              </a:rPr>
              <a:t>-S 2018-06-01 -E 2018-06-07</a:t>
            </a:r>
            <a:endParaRPr lang="en-US" sz="1600" dirty="0">
              <a:latin typeface="Courier"/>
              <a:cs typeface="Courier"/>
            </a:endParaRPr>
          </a:p>
          <a:p>
            <a:endParaRPr lang="en-US" dirty="0" smtClean="0"/>
          </a:p>
          <a:p>
            <a:r>
              <a:rPr lang="en-US" dirty="0" smtClean="0"/>
              <a:t>See “</a:t>
            </a:r>
            <a:r>
              <a:rPr lang="en-US" dirty="0" err="1" smtClean="0"/>
              <a:t>sacct</a:t>
            </a:r>
            <a:r>
              <a:rPr lang="en-US" dirty="0" smtClean="0"/>
              <a:t> --help” or the </a:t>
            </a:r>
            <a:r>
              <a:rPr lang="en-US" dirty="0" err="1" smtClean="0"/>
              <a:t>sacct</a:t>
            </a:r>
            <a:r>
              <a:rPr lang="en-US" dirty="0" smtClean="0"/>
              <a:t> man page for all the options</a:t>
            </a:r>
            <a:endParaRPr lang="en-US" dirty="0"/>
          </a:p>
        </p:txBody>
      </p:sp>
      <p:sp>
        <p:nvSpPr>
          <p:cNvPr id="3" name="Slide Number Placeholder 2"/>
          <p:cNvSpPr>
            <a:spLocks noGrp="1"/>
          </p:cNvSpPr>
          <p:nvPr>
            <p:ph type="sldNum" sz="quarter" idx="4"/>
          </p:nvPr>
        </p:nvSpPr>
        <p:spPr/>
        <p:txBody>
          <a:bodyPr/>
          <a:lstStyle/>
          <a:p>
            <a:pPr>
              <a:defRPr/>
            </a:pPr>
            <a:fld id="{67730A71-5C05-454D-B833-E0EEA766E7DC}" type="slidenum">
              <a:rPr lang="en-US" smtClean="0"/>
              <a:pPr>
                <a:defRPr/>
              </a:pPr>
              <a:t>34</a:t>
            </a:fld>
            <a:endParaRPr lang="en-US"/>
          </a:p>
        </p:txBody>
      </p:sp>
    </p:spTree>
    <p:extLst>
      <p:ext uri="{BB962C8B-B14F-4D97-AF65-F5344CB8AC3E}">
        <p14:creationId xmlns:p14="http://schemas.microsoft.com/office/powerpoint/2010/main" val="4860443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a:defRPr/>
            </a:pPr>
            <a:fld id="{08615582-267A-AC4E-A9D2-6E6142F5E649}" type="slidenum">
              <a:rPr lang="en-US" smtClean="0"/>
              <a:pPr>
                <a:defRPr/>
              </a:pPr>
              <a:t>35</a:t>
            </a:fld>
            <a:endParaRPr lang="en-US" dirty="0"/>
          </a:p>
        </p:txBody>
      </p:sp>
      <p:pic>
        <p:nvPicPr>
          <p:cNvPr id="3" name="Picture 2"/>
          <p:cNvPicPr>
            <a:picLocks noChangeAspect="1"/>
          </p:cNvPicPr>
          <p:nvPr/>
        </p:nvPicPr>
        <p:blipFill>
          <a:blip r:embed="rId2"/>
          <a:stretch>
            <a:fillRect/>
          </a:stretch>
        </p:blipFill>
        <p:spPr>
          <a:xfrm>
            <a:off x="0" y="0"/>
            <a:ext cx="5258439" cy="6858000"/>
          </a:xfrm>
          <a:prstGeom prst="rect">
            <a:avLst/>
          </a:prstGeom>
        </p:spPr>
      </p:pic>
      <p:sp>
        <p:nvSpPr>
          <p:cNvPr id="4" name="TextBox 3"/>
          <p:cNvSpPr txBox="1"/>
          <p:nvPr/>
        </p:nvSpPr>
        <p:spPr>
          <a:xfrm>
            <a:off x="5657049" y="2005812"/>
            <a:ext cx="3333618" cy="2308324"/>
          </a:xfrm>
          <a:prstGeom prst="rect">
            <a:avLst/>
          </a:prstGeom>
          <a:noFill/>
        </p:spPr>
        <p:txBody>
          <a:bodyPr wrap="square" rtlCol="0">
            <a:spAutoFit/>
          </a:bodyPr>
          <a:lstStyle/>
          <a:p>
            <a:r>
              <a:rPr lang="en-US" b="1" dirty="0" smtClean="0">
                <a:latin typeface="+mn-lt"/>
              </a:rPr>
              <a:t>TLDR:</a:t>
            </a:r>
          </a:p>
          <a:p>
            <a:endParaRPr lang="en-US" dirty="0">
              <a:latin typeface="+mn-lt"/>
            </a:endParaRPr>
          </a:p>
          <a:p>
            <a:r>
              <a:rPr lang="en-US" b="1" dirty="0" err="1" smtClean="0">
                <a:latin typeface="+mn-lt"/>
              </a:rPr>
              <a:t>sinfo</a:t>
            </a:r>
            <a:r>
              <a:rPr lang="en-US" dirty="0">
                <a:latin typeface="+mn-lt"/>
              </a:rPr>
              <a:t> </a:t>
            </a:r>
            <a:r>
              <a:rPr lang="mr-IN" dirty="0" smtClean="0">
                <a:latin typeface="+mn-lt"/>
              </a:rPr>
              <a:t>–</a:t>
            </a:r>
            <a:r>
              <a:rPr lang="en-US" dirty="0" smtClean="0">
                <a:latin typeface="+mn-lt"/>
              </a:rPr>
              <a:t> cluster status</a:t>
            </a:r>
          </a:p>
          <a:p>
            <a:r>
              <a:rPr lang="en-US" b="1" dirty="0" err="1" smtClean="0">
                <a:latin typeface="+mn-lt"/>
              </a:rPr>
              <a:t>squeue</a:t>
            </a:r>
            <a:r>
              <a:rPr lang="en-US" dirty="0" smtClean="0">
                <a:latin typeface="+mn-lt"/>
              </a:rPr>
              <a:t> </a:t>
            </a:r>
            <a:r>
              <a:rPr lang="mr-IN" dirty="0" smtClean="0">
                <a:latin typeface="+mn-lt"/>
              </a:rPr>
              <a:t>–</a:t>
            </a:r>
            <a:r>
              <a:rPr lang="en-US" dirty="0" smtClean="0">
                <a:latin typeface="+mn-lt"/>
              </a:rPr>
              <a:t> queue status</a:t>
            </a:r>
          </a:p>
          <a:p>
            <a:r>
              <a:rPr lang="en-US" b="1" dirty="0" err="1" smtClean="0">
                <a:latin typeface="+mn-lt"/>
              </a:rPr>
              <a:t>sacct</a:t>
            </a:r>
            <a:r>
              <a:rPr lang="en-US" dirty="0" smtClean="0">
                <a:latin typeface="+mn-lt"/>
              </a:rPr>
              <a:t> </a:t>
            </a:r>
            <a:r>
              <a:rPr lang="mr-IN" dirty="0" smtClean="0">
                <a:latin typeface="+mn-lt"/>
              </a:rPr>
              <a:t>–</a:t>
            </a:r>
            <a:r>
              <a:rPr lang="en-US" dirty="0" smtClean="0">
                <a:latin typeface="+mn-lt"/>
              </a:rPr>
              <a:t> job status</a:t>
            </a:r>
            <a:endParaRPr lang="en-US" dirty="0" smtClean="0">
              <a:latin typeface="+mn-lt"/>
            </a:endParaRPr>
          </a:p>
          <a:p>
            <a:endParaRPr lang="en-US" dirty="0" smtClean="0">
              <a:latin typeface="+mn-lt"/>
            </a:endParaRPr>
          </a:p>
        </p:txBody>
      </p:sp>
    </p:spTree>
    <p:extLst>
      <p:ext uri="{BB962C8B-B14F-4D97-AF65-F5344CB8AC3E}">
        <p14:creationId xmlns:p14="http://schemas.microsoft.com/office/powerpoint/2010/main" val="24297185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 and Accounts</a:t>
            </a:r>
            <a:endParaRPr lang="en-US" dirty="0"/>
          </a:p>
        </p:txBody>
      </p:sp>
      <p:sp>
        <p:nvSpPr>
          <p:cNvPr id="3" name="Content Placeholder 2"/>
          <p:cNvSpPr>
            <a:spLocks noGrp="1"/>
          </p:cNvSpPr>
          <p:nvPr>
            <p:ph idx="1"/>
          </p:nvPr>
        </p:nvSpPr>
        <p:spPr/>
        <p:txBody>
          <a:bodyPr/>
          <a:lstStyle/>
          <a:p>
            <a:r>
              <a:rPr lang="en-US" dirty="0" smtClean="0"/>
              <a:t>When you got a NERSC account, you were assigned a project</a:t>
            </a:r>
          </a:p>
          <a:p>
            <a:pPr lvl="1"/>
            <a:r>
              <a:rPr lang="en-US" dirty="0" smtClean="0"/>
              <a:t>You can have multiple projects</a:t>
            </a:r>
          </a:p>
          <a:p>
            <a:pPr lvl="1"/>
            <a:r>
              <a:rPr lang="en-US" dirty="0" smtClean="0"/>
              <a:t>On Cori, you’ll need to specify your project with “-A” flag</a:t>
            </a:r>
          </a:p>
          <a:p>
            <a:pPr lvl="2"/>
            <a:r>
              <a:rPr lang="en-US" dirty="0" err="1" smtClean="0"/>
              <a:t>sbatch</a:t>
            </a:r>
            <a:r>
              <a:rPr lang="en-US" dirty="0" smtClean="0"/>
              <a:t> </a:t>
            </a:r>
            <a:r>
              <a:rPr lang="mr-IN" dirty="0" smtClean="0"/>
              <a:t>–</a:t>
            </a:r>
            <a:r>
              <a:rPr lang="mr-IN" dirty="0"/>
              <a:t>–</a:t>
            </a:r>
            <a:r>
              <a:rPr lang="en-US" dirty="0" err="1" smtClean="0"/>
              <a:t>qos</a:t>
            </a:r>
            <a:r>
              <a:rPr lang="en-US" dirty="0" smtClean="0"/>
              <a:t>=</a:t>
            </a:r>
            <a:r>
              <a:rPr lang="en-US" dirty="0" err="1" smtClean="0"/>
              <a:t>genepool</a:t>
            </a:r>
            <a:r>
              <a:rPr lang="en-US" dirty="0" smtClean="0"/>
              <a:t> </a:t>
            </a:r>
            <a:r>
              <a:rPr lang="mr-IN" dirty="0" smtClean="0"/>
              <a:t>–</a:t>
            </a:r>
            <a:r>
              <a:rPr lang="en-US" dirty="0" smtClean="0"/>
              <a:t>A </a:t>
            </a:r>
            <a:r>
              <a:rPr lang="en-US" dirty="0" err="1" smtClean="0"/>
              <a:t>pkanot</a:t>
            </a:r>
            <a:r>
              <a:rPr lang="en-US" dirty="0" smtClean="0"/>
              <a:t> </a:t>
            </a:r>
            <a:r>
              <a:rPr lang="mr-IN" dirty="0" smtClean="0"/>
              <a:t>–</a:t>
            </a:r>
            <a:r>
              <a:rPr lang="en-US" dirty="0" smtClean="0"/>
              <a:t>c 8 </a:t>
            </a:r>
            <a:r>
              <a:rPr lang="mr-IN" dirty="0" smtClean="0"/>
              <a:t>–</a:t>
            </a:r>
            <a:r>
              <a:rPr lang="en-US" dirty="0" smtClean="0"/>
              <a:t>t 10:00 </a:t>
            </a:r>
            <a:r>
              <a:rPr lang="mr-IN" dirty="0" smtClean="0"/>
              <a:t>–</a:t>
            </a:r>
            <a:r>
              <a:rPr lang="en-US" dirty="0" err="1" smtClean="0"/>
              <a:t>mem</a:t>
            </a:r>
            <a:r>
              <a:rPr lang="en-US" dirty="0" smtClean="0"/>
              <a:t>=5G </a:t>
            </a:r>
            <a:r>
              <a:rPr lang="en-US" dirty="0" err="1" smtClean="0"/>
              <a:t>test.sh</a:t>
            </a:r>
            <a:endParaRPr lang="en-US" dirty="0"/>
          </a:p>
          <a:p>
            <a:pPr lvl="1"/>
            <a:r>
              <a:rPr lang="en-US" dirty="0" smtClean="0"/>
              <a:t>JGI sometimes uses project activity logs to allocate resources, so let us know if you’re assigned to the wrong project, or if you switch groups!</a:t>
            </a:r>
          </a:p>
          <a:p>
            <a:endParaRPr lang="en-US" dirty="0" smtClean="0"/>
          </a:p>
          <a:p>
            <a:r>
              <a:rPr lang="en-US" dirty="0" smtClean="0"/>
              <a:t>What projects are you attached to?</a:t>
            </a:r>
          </a:p>
          <a:p>
            <a:pPr marL="457200" lvl="1" indent="0">
              <a:buNone/>
            </a:pPr>
            <a:r>
              <a:rPr lang="en-US" dirty="0" smtClean="0">
                <a:latin typeface="Courier"/>
                <a:cs typeface="Courier"/>
              </a:rPr>
              <a:t>$ </a:t>
            </a:r>
            <a:r>
              <a:rPr lang="en-US" dirty="0" err="1" smtClean="0">
                <a:latin typeface="Courier"/>
                <a:cs typeface="Courier"/>
              </a:rPr>
              <a:t>sacctmgr</a:t>
            </a:r>
            <a:r>
              <a:rPr lang="en-US" dirty="0" smtClean="0">
                <a:latin typeface="Courier"/>
                <a:cs typeface="Courier"/>
              </a:rPr>
              <a:t> show </a:t>
            </a:r>
            <a:r>
              <a:rPr lang="en-US" dirty="0" err="1" smtClean="0">
                <a:latin typeface="Courier"/>
                <a:cs typeface="Courier"/>
              </a:rPr>
              <a:t>assoc</a:t>
            </a:r>
            <a:r>
              <a:rPr lang="en-US" dirty="0" smtClean="0">
                <a:latin typeface="Courier"/>
                <a:cs typeface="Courier"/>
              </a:rPr>
              <a:t> where user=$USER</a:t>
            </a:r>
            <a:endParaRPr lang="en-US" dirty="0">
              <a:latin typeface="Courier"/>
              <a:cs typeface="Courier"/>
            </a:endParaRP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36</a:t>
            </a:fld>
            <a:endParaRPr lang="en-US"/>
          </a:p>
        </p:txBody>
      </p:sp>
    </p:spTree>
    <p:extLst>
      <p:ext uri="{BB962C8B-B14F-4D97-AF65-F5344CB8AC3E}">
        <p14:creationId xmlns:p14="http://schemas.microsoft.com/office/powerpoint/2010/main" val="31636594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Software</a:t>
            </a:r>
            <a:r>
              <a:rPr lang="en-US" dirty="0" smtClean="0"/>
              <a:t>:</a:t>
            </a:r>
            <a:br>
              <a:rPr lang="en-US" dirty="0" smtClean="0"/>
            </a:br>
            <a:r>
              <a:rPr lang="en-US" dirty="0" smtClean="0"/>
              <a:t>Modules, </a:t>
            </a:r>
            <a:r>
              <a:rPr lang="en-US" dirty="0" err="1" smtClean="0"/>
              <a:t>Conda</a:t>
            </a:r>
            <a:r>
              <a:rPr lang="en-US" dirty="0" smtClean="0"/>
              <a:t>, Shifter</a:t>
            </a:r>
            <a:endParaRPr lang="en-US" dirty="0"/>
          </a:p>
        </p:txBody>
      </p:sp>
      <p:sp>
        <p:nvSpPr>
          <p:cNvPr id="3" name="Slide Number Placeholder 2"/>
          <p:cNvSpPr>
            <a:spLocks noGrp="1"/>
          </p:cNvSpPr>
          <p:nvPr>
            <p:ph type="sldNum" sz="quarter" idx="4"/>
          </p:nvPr>
        </p:nvSpPr>
        <p:spPr/>
        <p:txBody>
          <a:bodyPr/>
          <a:lstStyle/>
          <a:p>
            <a:fld id="{0FB56013-B943-42BA-886F-6F9D4EB85E9D}" type="slidenum">
              <a:rPr lang="en-US" smtClean="0"/>
              <a:t>37</a:t>
            </a:fld>
            <a:endParaRPr lang="en-US"/>
          </a:p>
        </p:txBody>
      </p:sp>
    </p:spTree>
    <p:extLst>
      <p:ext uri="{BB962C8B-B14F-4D97-AF65-F5344CB8AC3E}">
        <p14:creationId xmlns:p14="http://schemas.microsoft.com/office/powerpoint/2010/main" val="316175922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Using Software and the UNIX Environment</a:t>
            </a:r>
            <a:endParaRPr lang="en-US" dirty="0"/>
          </a:p>
        </p:txBody>
      </p:sp>
      <p:sp>
        <p:nvSpPr>
          <p:cNvPr id="6" name="Content Placeholder 5"/>
          <p:cNvSpPr>
            <a:spLocks noGrp="1"/>
          </p:cNvSpPr>
          <p:nvPr>
            <p:ph idx="1"/>
          </p:nvPr>
        </p:nvSpPr>
        <p:spPr>
          <a:xfrm>
            <a:off x="199410" y="1295400"/>
            <a:ext cx="8795032" cy="5180798"/>
          </a:xfrm>
          <a:solidFill>
            <a:schemeClr val="bg1"/>
          </a:solidFill>
        </p:spPr>
        <p:txBody>
          <a:bodyPr>
            <a:normAutofit/>
          </a:bodyPr>
          <a:lstStyle/>
          <a:p>
            <a:r>
              <a:rPr lang="en-US" dirty="0" smtClean="0"/>
              <a:t>Providing large-scale installations of software for many different users on an HPC system presents a number of challenges:</a:t>
            </a:r>
          </a:p>
          <a:p>
            <a:pPr lvl="1"/>
            <a:r>
              <a:rPr lang="en-US" dirty="0" smtClean="0"/>
              <a:t>Different users need different software, use different shells</a:t>
            </a:r>
          </a:p>
          <a:p>
            <a:pPr lvl="1"/>
            <a:r>
              <a:rPr lang="en-US" dirty="0" smtClean="0"/>
              <a:t>Some users need different specific versions, including older versions</a:t>
            </a:r>
          </a:p>
          <a:p>
            <a:pPr lvl="1"/>
            <a:r>
              <a:rPr lang="en-US" dirty="0" smtClean="0"/>
              <a:t>All users need to access the software quickly and easily from “everywhere” [network-mounted, non-standard paths]</a:t>
            </a:r>
          </a:p>
          <a:p>
            <a:pPr lvl="1"/>
            <a:r>
              <a:rPr lang="en-US" dirty="0" smtClean="0"/>
              <a:t>Providing a user interface for accessing that software can be challenging</a:t>
            </a:r>
          </a:p>
          <a:p>
            <a:pPr lvl="3"/>
            <a:endParaRPr lang="en-US" dirty="0" smtClean="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38</a:t>
            </a:fld>
            <a:r>
              <a:rPr lang="en-US" smtClean="0"/>
              <a:t> -</a:t>
            </a:r>
            <a:endParaRPr lang="en-US" dirty="0"/>
          </a:p>
        </p:txBody>
      </p:sp>
    </p:spTree>
    <p:extLst>
      <p:ext uri="{BB962C8B-B14F-4D97-AF65-F5344CB8AC3E}">
        <p14:creationId xmlns:p14="http://schemas.microsoft.com/office/powerpoint/2010/main" val="157197945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NERSC-Recommended Software Solutions</a:t>
            </a:r>
            <a:endParaRPr lang="en-US" dirty="0"/>
          </a:p>
        </p:txBody>
      </p:sp>
      <p:sp>
        <p:nvSpPr>
          <p:cNvPr id="3" name="Content Placeholder 2"/>
          <p:cNvSpPr>
            <a:spLocks noGrp="1"/>
          </p:cNvSpPr>
          <p:nvPr>
            <p:ph idx="1"/>
          </p:nvPr>
        </p:nvSpPr>
        <p:spPr/>
        <p:txBody>
          <a:bodyPr>
            <a:normAutofit fontScale="92500" lnSpcReduction="20000"/>
          </a:bodyPr>
          <a:lstStyle/>
          <a:p>
            <a:pPr marL="514350" indent="-514350">
              <a:buFont typeface="+mj-lt"/>
              <a:buAutoNum type="arabicPeriod"/>
            </a:pPr>
            <a:r>
              <a:rPr lang="en-US" dirty="0" smtClean="0"/>
              <a:t>Use the module system</a:t>
            </a:r>
          </a:p>
          <a:p>
            <a:pPr marL="914400" lvl="1" indent="-514350"/>
            <a:r>
              <a:rPr lang="en-US" dirty="0" smtClean="0"/>
              <a:t>Mainly for system and programming tools</a:t>
            </a:r>
          </a:p>
          <a:p>
            <a:pPr marL="914400" lvl="1" indent="-514350"/>
            <a:r>
              <a:rPr lang="en-US" dirty="0" smtClean="0"/>
              <a:t>Modules installed and maintained by NERSC</a:t>
            </a:r>
          </a:p>
          <a:p>
            <a:pPr marL="914400" lvl="1" indent="-514350"/>
            <a:r>
              <a:rPr lang="en-US" dirty="0" smtClean="0"/>
              <a:t>Lots of JGI software and scripts rely on this</a:t>
            </a:r>
          </a:p>
          <a:p>
            <a:pPr marL="1314450" lvl="2" indent="-514350"/>
            <a:r>
              <a:rPr lang="en-US" dirty="0" smtClean="0"/>
              <a:t>Though we’ve been directed to move away from it!</a:t>
            </a:r>
          </a:p>
          <a:p>
            <a:pPr marL="514350" indent="-514350">
              <a:buFont typeface="+mj-lt"/>
              <a:buAutoNum type="arabicPeriod"/>
            </a:pPr>
            <a:r>
              <a:rPr lang="en-US" dirty="0" smtClean="0"/>
              <a:t>Use Anaconda</a:t>
            </a:r>
          </a:p>
          <a:p>
            <a:pPr marL="914400" lvl="1" indent="-514350"/>
            <a:r>
              <a:rPr lang="en-US" dirty="0" smtClean="0"/>
              <a:t>It’s not just a python package manager</a:t>
            </a:r>
          </a:p>
          <a:p>
            <a:pPr marL="914400" lvl="1" indent="-514350"/>
            <a:r>
              <a:rPr lang="en-US" dirty="0" smtClean="0"/>
              <a:t>Over 3000 bioinformatics tools in </a:t>
            </a:r>
            <a:r>
              <a:rPr lang="en-US" dirty="0" err="1" smtClean="0"/>
              <a:t>Bioconda</a:t>
            </a:r>
            <a:r>
              <a:rPr lang="en-US" dirty="0" smtClean="0"/>
              <a:t> channel</a:t>
            </a:r>
          </a:p>
          <a:p>
            <a:pPr marL="514350" indent="-514350">
              <a:buFont typeface="+mj-lt"/>
              <a:buAutoNum type="arabicPeriod"/>
            </a:pPr>
            <a:r>
              <a:rPr lang="en-US" dirty="0" smtClean="0"/>
              <a:t>Use </a:t>
            </a:r>
            <a:r>
              <a:rPr lang="en-US" dirty="0" err="1" smtClean="0"/>
              <a:t>Docker</a:t>
            </a:r>
            <a:r>
              <a:rPr lang="en-US" dirty="0" smtClean="0"/>
              <a:t> containers with Shifter</a:t>
            </a:r>
          </a:p>
          <a:p>
            <a:pPr marL="514350" indent="-514350">
              <a:buFont typeface="+mj-lt"/>
              <a:buAutoNum type="arabicPeriod"/>
            </a:pPr>
            <a:r>
              <a:rPr lang="en-US" dirty="0"/>
              <a:t>Install your own software</a:t>
            </a:r>
          </a:p>
          <a:p>
            <a:pPr marL="914400" lvl="1" indent="-514350"/>
            <a:r>
              <a:rPr lang="en-US" dirty="0"/>
              <a:t>You’re welcome to download, code, compile, and run anything you like in your own directories</a:t>
            </a:r>
          </a:p>
          <a:p>
            <a:pPr marL="1314450" lvl="2" indent="-514350"/>
            <a:r>
              <a:rPr lang="en-US" dirty="0"/>
              <a:t>Just don’t do a bunch of I/O from $HOME!</a:t>
            </a: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39</a:t>
            </a:fld>
            <a:endParaRPr lang="en-US"/>
          </a:p>
        </p:txBody>
      </p:sp>
    </p:spTree>
    <p:extLst>
      <p:ext uri="{BB962C8B-B14F-4D97-AF65-F5344CB8AC3E}">
        <p14:creationId xmlns:p14="http://schemas.microsoft.com/office/powerpoint/2010/main" val="26541882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lstStyle/>
          <a:p>
            <a:r>
              <a:rPr lang="en-US" dirty="0" smtClean="0"/>
              <a:t>What’s a NERSC?</a:t>
            </a:r>
            <a:endParaRPr lang="en-US" dirty="0"/>
          </a:p>
        </p:txBody>
      </p:sp>
      <p:sp>
        <p:nvSpPr>
          <p:cNvPr id="4" name="Slide Number Placeholder 3"/>
          <p:cNvSpPr>
            <a:spLocks noGrp="1"/>
          </p:cNvSpPr>
          <p:nvPr>
            <p:ph type="sldNum" sz="quarter" idx="4"/>
          </p:nvPr>
        </p:nvSpPr>
        <p:spPr>
          <a:prstGeom prst="rect">
            <a:avLst/>
          </a:prstGeom>
        </p:spPr>
        <p:txBody>
          <a:bodyPr/>
          <a:lstStyle/>
          <a:p>
            <a:pPr>
              <a:defRPr/>
            </a:pPr>
            <a:fld id="{7615BAFB-6413-AA4E-9D4A-3BD19E1062BF}" type="slidenum">
              <a:rPr lang="en-US" smtClean="0"/>
              <a:pPr>
                <a:defRPr/>
              </a:pPr>
              <a:t>4</a:t>
            </a:fld>
            <a:endParaRPr lang="en-US"/>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are Modules?</a:t>
            </a:r>
            <a:endParaRPr lang="en-US"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40</a:t>
            </a:fld>
            <a:r>
              <a:rPr lang="en-US" smtClean="0"/>
              <a:t> -</a:t>
            </a:r>
            <a:endParaRPr lang="en-US" dirty="0"/>
          </a:p>
        </p:txBody>
      </p:sp>
      <p:pic>
        <p:nvPicPr>
          <p:cNvPr id="7" name="Content Placeholder 6" descr="simplifiedPerlPython-noEdge.pdf"/>
          <p:cNvPicPr>
            <a:picLocks noGrp="1" noChangeAspect="1"/>
          </p:cNvPicPr>
          <p:nvPr>
            <p:ph idx="1"/>
          </p:nvPr>
        </p:nvPicPr>
        <p:blipFill rotWithShape="1">
          <a:blip r:embed="rId2">
            <a:extLst>
              <a:ext uri="{28A0092B-C50C-407E-A947-70E740481C1C}">
                <a14:useLocalDpi xmlns:a14="http://schemas.microsoft.com/office/drawing/2010/main" val="0"/>
              </a:ext>
            </a:extLst>
          </a:blip>
          <a:srcRect t="-96" b="-225"/>
          <a:stretch/>
        </p:blipFill>
        <p:spPr>
          <a:xfrm>
            <a:off x="2294572" y="1448485"/>
            <a:ext cx="4572000" cy="3936101"/>
          </a:xfrm>
        </p:spPr>
      </p:pic>
      <p:sp>
        <p:nvSpPr>
          <p:cNvPr id="8" name="TextBox 7"/>
          <p:cNvSpPr txBox="1"/>
          <p:nvPr/>
        </p:nvSpPr>
        <p:spPr>
          <a:xfrm>
            <a:off x="4898710" y="1165086"/>
            <a:ext cx="3935724" cy="923330"/>
          </a:xfrm>
          <a:prstGeom prst="rect">
            <a:avLst/>
          </a:prstGeom>
          <a:noFill/>
        </p:spPr>
        <p:txBody>
          <a:bodyPr wrap="square" rtlCol="0">
            <a:spAutoFit/>
          </a:bodyPr>
          <a:lstStyle/>
          <a:p>
            <a:r>
              <a:rPr lang="en-US" sz="1800" dirty="0" smtClean="0"/>
              <a:t>A “module” is something that can be loaded or unloaded dynamically into the environment.</a:t>
            </a:r>
          </a:p>
        </p:txBody>
      </p:sp>
      <p:grpSp>
        <p:nvGrpSpPr>
          <p:cNvPr id="14" name="Group 13"/>
          <p:cNvGrpSpPr/>
          <p:nvPr/>
        </p:nvGrpSpPr>
        <p:grpSpPr>
          <a:xfrm>
            <a:off x="213408" y="1201779"/>
            <a:ext cx="2914181" cy="498617"/>
            <a:chOff x="213408" y="1201779"/>
            <a:chExt cx="2914181" cy="498617"/>
          </a:xfrm>
        </p:grpSpPr>
        <p:sp>
          <p:nvSpPr>
            <p:cNvPr id="9" name="TextBox 8"/>
            <p:cNvSpPr txBox="1"/>
            <p:nvPr/>
          </p:nvSpPr>
          <p:spPr>
            <a:xfrm>
              <a:off x="213408" y="1201779"/>
              <a:ext cx="2708268" cy="400110"/>
            </a:xfrm>
            <a:prstGeom prst="rect">
              <a:avLst/>
            </a:prstGeom>
            <a:noFill/>
            <a:ln>
              <a:solidFill>
                <a:srgbClr val="000000"/>
              </a:solidFill>
              <a:prstDash val="dash"/>
            </a:ln>
          </p:spPr>
          <p:txBody>
            <a:bodyPr wrap="none" rtlCol="0">
              <a:spAutoFit/>
            </a:bodyPr>
            <a:lstStyle/>
            <a:p>
              <a:r>
                <a:rPr lang="en-US" sz="2000" dirty="0" smtClean="0"/>
                <a:t>Modules have a name</a:t>
              </a:r>
            </a:p>
          </p:txBody>
        </p:sp>
        <p:cxnSp>
          <p:nvCxnSpPr>
            <p:cNvPr id="12" name="Straight Arrow Connector 11"/>
            <p:cNvCxnSpPr>
              <a:stCxn id="9" idx="3"/>
            </p:cNvCxnSpPr>
            <p:nvPr/>
          </p:nvCxnSpPr>
          <p:spPr>
            <a:xfrm>
              <a:off x="2921676" y="1401834"/>
              <a:ext cx="205913" cy="29856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sp>
        <p:nvSpPr>
          <p:cNvPr id="10" name="TextBox 9"/>
          <p:cNvSpPr txBox="1"/>
          <p:nvPr/>
        </p:nvSpPr>
        <p:spPr>
          <a:xfrm>
            <a:off x="943440" y="4748751"/>
            <a:ext cx="3877985" cy="707886"/>
          </a:xfrm>
          <a:prstGeom prst="rect">
            <a:avLst/>
          </a:prstGeom>
          <a:noFill/>
          <a:ln>
            <a:solidFill>
              <a:srgbClr val="000000"/>
            </a:solidFill>
            <a:prstDash val="dash"/>
          </a:ln>
        </p:spPr>
        <p:txBody>
          <a:bodyPr wrap="none" rtlCol="0">
            <a:spAutoFit/>
          </a:bodyPr>
          <a:lstStyle/>
          <a:p>
            <a:r>
              <a:rPr lang="en-US" sz="2000" dirty="0" smtClean="0"/>
              <a:t>Modules have a version</a:t>
            </a:r>
          </a:p>
          <a:p>
            <a:r>
              <a:rPr lang="en-US" sz="2000" dirty="0"/>
              <a:t>	</a:t>
            </a:r>
            <a:r>
              <a:rPr lang="en-US" sz="2000" dirty="0" smtClean="0"/>
              <a:t>can have </a:t>
            </a:r>
            <a:r>
              <a:rPr lang="en-US" sz="2000" i="1" dirty="0" smtClean="0"/>
              <a:t>many versions</a:t>
            </a:r>
            <a:endParaRPr lang="en-US" sz="2000" dirty="0" smtClean="0"/>
          </a:p>
        </p:txBody>
      </p:sp>
      <p:cxnSp>
        <p:nvCxnSpPr>
          <p:cNvPr id="16" name="Straight Arrow Connector 15"/>
          <p:cNvCxnSpPr>
            <a:stCxn id="10" idx="0"/>
          </p:cNvCxnSpPr>
          <p:nvPr/>
        </p:nvCxnSpPr>
        <p:spPr>
          <a:xfrm flipV="1">
            <a:off x="2882433" y="4062057"/>
            <a:ext cx="245158" cy="6866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10" idx="0"/>
          </p:cNvCxnSpPr>
          <p:nvPr/>
        </p:nvCxnSpPr>
        <p:spPr>
          <a:xfrm flipH="1" flipV="1">
            <a:off x="2791741" y="3558235"/>
            <a:ext cx="90692" cy="119051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a:stCxn id="10" idx="0"/>
          </p:cNvCxnSpPr>
          <p:nvPr/>
        </p:nvCxnSpPr>
        <p:spPr>
          <a:xfrm flipV="1">
            <a:off x="2882433" y="3747169"/>
            <a:ext cx="1234223" cy="100158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6866572" y="4502899"/>
            <a:ext cx="2096474" cy="1015663"/>
          </a:xfrm>
          <a:prstGeom prst="rect">
            <a:avLst/>
          </a:prstGeom>
          <a:noFill/>
          <a:ln>
            <a:solidFill>
              <a:srgbClr val="000000"/>
            </a:solidFill>
            <a:prstDash val="dash"/>
          </a:ln>
        </p:spPr>
        <p:txBody>
          <a:bodyPr wrap="square" rtlCol="0">
            <a:spAutoFit/>
          </a:bodyPr>
          <a:lstStyle/>
          <a:p>
            <a:r>
              <a:rPr lang="en-US" sz="2000" dirty="0" smtClean="0"/>
              <a:t>Modules can have a </a:t>
            </a:r>
            <a:r>
              <a:rPr lang="en-US" sz="2000" i="1" dirty="0" smtClean="0"/>
              <a:t>default</a:t>
            </a:r>
            <a:r>
              <a:rPr lang="en-US" sz="2000" dirty="0" smtClean="0"/>
              <a:t> version</a:t>
            </a:r>
          </a:p>
        </p:txBody>
      </p:sp>
      <p:cxnSp>
        <p:nvCxnSpPr>
          <p:cNvPr id="27" name="Straight Arrow Connector 26"/>
          <p:cNvCxnSpPr/>
          <p:nvPr/>
        </p:nvCxnSpPr>
        <p:spPr>
          <a:xfrm flipH="1" flipV="1">
            <a:off x="6444093" y="3883620"/>
            <a:ext cx="422479" cy="86513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1653389" y="5649242"/>
            <a:ext cx="6138219" cy="1077218"/>
          </a:xfrm>
          <a:prstGeom prst="rect">
            <a:avLst/>
          </a:prstGeom>
          <a:solidFill>
            <a:schemeClr val="bg1">
              <a:lumMod val="85000"/>
            </a:schemeClr>
          </a:solidFill>
          <a:ln>
            <a:solidFill>
              <a:srgbClr val="000000"/>
            </a:solidFill>
          </a:ln>
        </p:spPr>
        <p:txBody>
          <a:bodyPr wrap="none" rtlCol="0">
            <a:spAutoFit/>
          </a:bodyPr>
          <a:lstStyle/>
          <a:p>
            <a:r>
              <a:rPr lang="en-US" sz="1600" dirty="0" smtClean="0"/>
              <a:t>To refer to the </a:t>
            </a:r>
            <a:r>
              <a:rPr lang="en-US" sz="1600" i="1" dirty="0" smtClean="0"/>
              <a:t>default version </a:t>
            </a:r>
            <a:r>
              <a:rPr lang="en-US" sz="1600" dirty="0" smtClean="0"/>
              <a:t>of a module, use:  &lt;name&gt;</a:t>
            </a:r>
          </a:p>
          <a:p>
            <a:r>
              <a:rPr lang="en-US" sz="1600" dirty="0"/>
              <a:t>	</a:t>
            </a:r>
            <a:r>
              <a:rPr lang="en-US" sz="1600" dirty="0" smtClean="0"/>
              <a:t>e.g. module load </a:t>
            </a:r>
            <a:r>
              <a:rPr lang="en-US" sz="1600" dirty="0" err="1" smtClean="0"/>
              <a:t>gcc</a:t>
            </a:r>
            <a:endParaRPr lang="en-US" sz="1600" dirty="0" smtClean="0"/>
          </a:p>
          <a:p>
            <a:r>
              <a:rPr lang="en-US" sz="1600" dirty="0" smtClean="0"/>
              <a:t>To refer to a </a:t>
            </a:r>
            <a:r>
              <a:rPr lang="en-US" sz="1600" i="1" dirty="0" smtClean="0"/>
              <a:t>specific version </a:t>
            </a:r>
            <a:r>
              <a:rPr lang="en-US" sz="1600" dirty="0" smtClean="0"/>
              <a:t>of a module, use: &lt;name&gt;/&lt;version&gt;</a:t>
            </a:r>
          </a:p>
          <a:p>
            <a:r>
              <a:rPr lang="en-US" sz="1600" dirty="0"/>
              <a:t>	</a:t>
            </a:r>
            <a:r>
              <a:rPr lang="en-US" sz="1600" dirty="0" smtClean="0"/>
              <a:t>e.g. module load </a:t>
            </a:r>
            <a:r>
              <a:rPr lang="en-US" sz="1600" dirty="0" err="1" smtClean="0"/>
              <a:t>gcc</a:t>
            </a:r>
            <a:r>
              <a:rPr lang="en-US" sz="1600" dirty="0" smtClean="0"/>
              <a:t>/4.8.1</a:t>
            </a:r>
          </a:p>
        </p:txBody>
      </p:sp>
    </p:spTree>
    <p:extLst>
      <p:ext uri="{BB962C8B-B14F-4D97-AF65-F5344CB8AC3E}">
        <p14:creationId xmlns:p14="http://schemas.microsoft.com/office/powerpoint/2010/main" val="417096134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Basic Modules Functionality</a:t>
            </a:r>
            <a:endParaRPr lang="en-US" dirty="0"/>
          </a:p>
        </p:txBody>
      </p:sp>
      <p:sp>
        <p:nvSpPr>
          <p:cNvPr id="5" name="Content Placeholder 4"/>
          <p:cNvSpPr>
            <a:spLocks noGrp="1"/>
          </p:cNvSpPr>
          <p:nvPr>
            <p:ph idx="1"/>
          </p:nvPr>
        </p:nvSpPr>
        <p:spPr/>
        <p:txBody>
          <a:bodyPr>
            <a:normAutofit/>
          </a:bodyPr>
          <a:lstStyle/>
          <a:p>
            <a:r>
              <a:rPr lang="en-US" dirty="0" smtClean="0"/>
              <a:t>Modules manipulate the environment</a:t>
            </a:r>
          </a:p>
          <a:p>
            <a:pPr lvl="1"/>
            <a:r>
              <a:rPr lang="en-US" dirty="0" smtClean="0"/>
              <a:t>Loading can:</a:t>
            </a:r>
          </a:p>
          <a:p>
            <a:pPr lvl="2"/>
            <a:r>
              <a:rPr lang="en-US" dirty="0" smtClean="0"/>
              <a:t>Set an environment variable (possibly by replacing)</a:t>
            </a:r>
          </a:p>
          <a:p>
            <a:pPr lvl="2"/>
            <a:r>
              <a:rPr lang="en-US" dirty="0" smtClean="0"/>
              <a:t>Append (or prepend) to a compound environment variable</a:t>
            </a:r>
          </a:p>
          <a:p>
            <a:pPr lvl="2"/>
            <a:r>
              <a:rPr lang="en-US" dirty="0" smtClean="0"/>
              <a:t>Unset an environment variable</a:t>
            </a:r>
          </a:p>
          <a:p>
            <a:pPr lvl="1"/>
            <a:r>
              <a:rPr lang="en-US" dirty="0" smtClean="0"/>
              <a:t>Modules might have dependencies</a:t>
            </a:r>
          </a:p>
          <a:p>
            <a:pPr lvl="2"/>
            <a:r>
              <a:rPr lang="en-US" dirty="0" smtClean="0"/>
              <a:t>So, loading one module could load several others</a:t>
            </a:r>
          </a:p>
          <a:p>
            <a:pPr lvl="1"/>
            <a:r>
              <a:rPr lang="en-US" dirty="0"/>
              <a:t>‘module unload’ </a:t>
            </a:r>
            <a:r>
              <a:rPr lang="en-US" dirty="0" smtClean="0"/>
              <a:t>tries to reverse </a:t>
            </a:r>
            <a:r>
              <a:rPr lang="en-US" dirty="0"/>
              <a:t>the effects </a:t>
            </a:r>
            <a:r>
              <a:rPr lang="en-US" dirty="0" smtClean="0"/>
              <a:t>of </a:t>
            </a:r>
            <a:r>
              <a:rPr lang="en-US" dirty="0"/>
              <a:t>‘module load</a:t>
            </a:r>
            <a:r>
              <a:rPr lang="en-US" dirty="0" smtClean="0"/>
              <a:t>’</a:t>
            </a:r>
          </a:p>
          <a:p>
            <a:pPr lvl="2"/>
            <a:r>
              <a:rPr lang="en-US" dirty="0" smtClean="0"/>
              <a:t>unset </a:t>
            </a:r>
            <a:r>
              <a:rPr lang="en-US" dirty="0" err="1" smtClean="0"/>
              <a:t>env</a:t>
            </a:r>
            <a:r>
              <a:rPr lang="en-US" dirty="0" smtClean="0"/>
              <a:t> variable changes, unload dependent modules, </a:t>
            </a:r>
            <a:r>
              <a:rPr lang="en-US" dirty="0" err="1" smtClean="0"/>
              <a:t>etc</a:t>
            </a:r>
            <a:endParaRPr lang="en-US" dirty="0"/>
          </a:p>
          <a:p>
            <a:pPr lvl="1"/>
            <a:endParaRPr lang="en-US" dirty="0"/>
          </a:p>
        </p:txBody>
      </p:sp>
      <p:sp>
        <p:nvSpPr>
          <p:cNvPr id="3" name="Slide Number Placeholder 2"/>
          <p:cNvSpPr>
            <a:spLocks noGrp="1"/>
          </p:cNvSpPr>
          <p:nvPr>
            <p:ph type="sldNum" sz="quarter" idx="4"/>
          </p:nvPr>
        </p:nvSpPr>
        <p:spPr/>
        <p:txBody>
          <a:bodyPr/>
          <a:lstStyle/>
          <a:p>
            <a:r>
              <a:rPr lang="en-US" smtClean="0"/>
              <a:t>- </a:t>
            </a:r>
            <a:fld id="{D174BAF6-F8F2-EF4F-936C-8DF63288C82F}" type="slidenum">
              <a:rPr lang="en-US" smtClean="0"/>
              <a:pPr/>
              <a:t>41</a:t>
            </a:fld>
            <a:r>
              <a:rPr lang="en-US" smtClean="0"/>
              <a:t> -</a:t>
            </a:r>
            <a:endParaRPr lang="en-US" dirty="0"/>
          </a:p>
        </p:txBody>
      </p:sp>
    </p:spTree>
    <p:extLst>
      <p:ext uri="{BB962C8B-B14F-4D97-AF65-F5344CB8AC3E}">
        <p14:creationId xmlns:p14="http://schemas.microsoft.com/office/powerpoint/2010/main" val="392921716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Module commands reference</a:t>
            </a:r>
            <a:endParaRPr lang="en-US" dirty="0"/>
          </a:p>
        </p:txBody>
      </p:sp>
      <p:sp>
        <p:nvSpPr>
          <p:cNvPr id="3" name="Content Placeholder 2"/>
          <p:cNvSpPr>
            <a:spLocks noGrp="1"/>
          </p:cNvSpPr>
          <p:nvPr>
            <p:ph idx="1"/>
          </p:nvPr>
        </p:nvSpPr>
        <p:spPr/>
        <p:txBody>
          <a:bodyPr>
            <a:normAutofit lnSpcReduction="10000"/>
          </a:bodyPr>
          <a:lstStyle/>
          <a:p>
            <a:r>
              <a:rPr lang="en-US" sz="2000" dirty="0" smtClean="0"/>
              <a:t>module list</a:t>
            </a:r>
          </a:p>
          <a:p>
            <a:pPr lvl="1"/>
            <a:r>
              <a:rPr lang="en-US" sz="1800" dirty="0" smtClean="0"/>
              <a:t>show all loaded modules</a:t>
            </a:r>
          </a:p>
          <a:p>
            <a:r>
              <a:rPr lang="en-US" sz="2000" dirty="0" smtClean="0"/>
              <a:t>module avail &lt;module name&gt;</a:t>
            </a:r>
          </a:p>
          <a:p>
            <a:pPr lvl="1"/>
            <a:r>
              <a:rPr lang="en-US" sz="1800" dirty="0" smtClean="0"/>
              <a:t>list modules with &lt;module name&gt; that can be loaded</a:t>
            </a:r>
          </a:p>
          <a:p>
            <a:r>
              <a:rPr lang="en-US" sz="2000" dirty="0" smtClean="0"/>
              <a:t>module load &lt;module name&gt;</a:t>
            </a:r>
          </a:p>
          <a:p>
            <a:r>
              <a:rPr lang="en-US" sz="2000" dirty="0" smtClean="0"/>
              <a:t>module unload</a:t>
            </a:r>
          </a:p>
          <a:p>
            <a:r>
              <a:rPr lang="en-US" sz="2000" dirty="0" smtClean="0"/>
              <a:t>module swap &lt;current module&gt; &lt;new module&gt;</a:t>
            </a:r>
          </a:p>
          <a:p>
            <a:pPr lvl="1"/>
            <a:r>
              <a:rPr lang="en-US" sz="1800" dirty="0" smtClean="0"/>
              <a:t>unload a loaded module and load the new one</a:t>
            </a:r>
          </a:p>
          <a:p>
            <a:r>
              <a:rPr lang="en-US" sz="2000" dirty="0" smtClean="0"/>
              <a:t>module purge</a:t>
            </a:r>
          </a:p>
          <a:p>
            <a:pPr lvl="1"/>
            <a:r>
              <a:rPr lang="en-US" sz="1800" dirty="0" smtClean="0"/>
              <a:t>unload all modules (it’s a good idea to start a batch script this way!)</a:t>
            </a:r>
          </a:p>
          <a:p>
            <a:r>
              <a:rPr lang="en-US" sz="2000" dirty="0" smtClean="0"/>
              <a:t>module use &lt;a directory&gt;</a:t>
            </a:r>
          </a:p>
          <a:p>
            <a:pPr lvl="1"/>
            <a:r>
              <a:rPr lang="en-US" sz="1600" dirty="0" smtClean="0"/>
              <a:t>Use a different $MODULEPATH</a:t>
            </a:r>
            <a:endParaRPr lang="en-US" sz="1600" dirty="0"/>
          </a:p>
          <a:p>
            <a:pPr marL="0" indent="0">
              <a:buNone/>
            </a:pPr>
            <a:endParaRPr lang="en-US" sz="1800" dirty="0" smtClean="0">
              <a:solidFill>
                <a:schemeClr val="accent4"/>
              </a:solidFill>
            </a:endParaRPr>
          </a:p>
          <a:p>
            <a:pPr marL="0" indent="0">
              <a:buNone/>
            </a:pPr>
            <a:r>
              <a:rPr lang="en-US" sz="1800" dirty="0" smtClean="0">
                <a:solidFill>
                  <a:schemeClr val="accent4"/>
                </a:solidFill>
              </a:rPr>
              <a:t>For installation </a:t>
            </a:r>
            <a:r>
              <a:rPr lang="en-US" sz="1800" dirty="0" smtClean="0">
                <a:solidFill>
                  <a:schemeClr val="accent4"/>
                </a:solidFill>
              </a:rPr>
              <a:t>of new modules, or software upgrades, contact your consultants!</a:t>
            </a:r>
            <a:endParaRPr lang="en-US" sz="1800" dirty="0">
              <a:solidFill>
                <a:schemeClr val="accent4"/>
              </a:solidFill>
            </a:endParaRPr>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42</a:t>
            </a:fld>
            <a:endParaRPr lang="en-US"/>
          </a:p>
        </p:txBody>
      </p:sp>
    </p:spTree>
    <p:extLst>
      <p:ext uri="{BB962C8B-B14F-4D97-AF65-F5344CB8AC3E}">
        <p14:creationId xmlns:p14="http://schemas.microsoft.com/office/powerpoint/2010/main" val="150568800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Anaconda</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Anaconda is a software package manager</a:t>
            </a:r>
          </a:p>
          <a:p>
            <a:pPr lvl="1"/>
            <a:r>
              <a:rPr lang="en-US" dirty="0" smtClean="0"/>
              <a:t>Started life as a python package manager</a:t>
            </a:r>
          </a:p>
          <a:p>
            <a:pPr lvl="1"/>
            <a:r>
              <a:rPr lang="en-US" dirty="0" smtClean="0"/>
              <a:t>But has expanded to include binaries and other languages</a:t>
            </a:r>
          </a:p>
          <a:p>
            <a:r>
              <a:rPr lang="en-US" dirty="0" smtClean="0"/>
              <a:t>Use it to create </a:t>
            </a:r>
            <a:r>
              <a:rPr lang="en-US" dirty="0" err="1" smtClean="0"/>
              <a:t>conda</a:t>
            </a:r>
            <a:r>
              <a:rPr lang="en-US" dirty="0" smtClean="0"/>
              <a:t> environments</a:t>
            </a:r>
          </a:p>
          <a:p>
            <a:pPr lvl="1"/>
            <a:r>
              <a:rPr lang="en-US" dirty="0" smtClean="0"/>
              <a:t>Similar to python </a:t>
            </a:r>
            <a:r>
              <a:rPr lang="en-US" dirty="0" err="1" smtClean="0"/>
              <a:t>virtualenvs</a:t>
            </a:r>
            <a:endParaRPr lang="en-US" dirty="0" smtClean="0"/>
          </a:p>
          <a:p>
            <a:pPr lvl="1"/>
            <a:r>
              <a:rPr lang="en-US" dirty="0" smtClean="0"/>
              <a:t>Add all the software and libraries you need for a project, then activate the environment to make it available to your scripts</a:t>
            </a:r>
            <a:endParaRPr lang="en-US" dirty="0"/>
          </a:p>
          <a:p>
            <a:r>
              <a:rPr lang="en-US" dirty="0" smtClean="0"/>
              <a:t>Is the default NERSC python module, so no need to install it yourself</a:t>
            </a:r>
          </a:p>
          <a:p>
            <a:r>
              <a:rPr lang="en-US" dirty="0" smtClean="0"/>
              <a:t>Several NERSC training sessions available, and lots of good documentation available online:</a:t>
            </a:r>
          </a:p>
          <a:p>
            <a:pPr lvl="1"/>
            <a:r>
              <a:rPr lang="en-US" dirty="0" smtClean="0">
                <a:hlinkClick r:id="rId2"/>
              </a:rPr>
              <a:t>http://docs.anaconda.com</a:t>
            </a:r>
            <a:endParaRPr lang="en-US" dirty="0" smtClean="0"/>
          </a:p>
          <a:p>
            <a:pPr lvl="1"/>
            <a:r>
              <a:rPr lang="en-US" dirty="0" smtClean="0">
                <a:hlinkClick r:id="rId3"/>
              </a:rPr>
              <a:t>NERSC Trainings and Tutorials page</a:t>
            </a:r>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43</a:t>
            </a:fld>
            <a:endParaRPr lang="en-US"/>
          </a:p>
        </p:txBody>
      </p:sp>
    </p:spTree>
    <p:extLst>
      <p:ext uri="{BB962C8B-B14F-4D97-AF65-F5344CB8AC3E}">
        <p14:creationId xmlns:p14="http://schemas.microsoft.com/office/powerpoint/2010/main" val="31188086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Shifter</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Containerization is a common application deployment tool</a:t>
            </a:r>
          </a:p>
          <a:p>
            <a:endParaRPr lang="en-US" dirty="0" smtClean="0"/>
          </a:p>
          <a:p>
            <a:endParaRPr lang="en-US" dirty="0"/>
          </a:p>
          <a:p>
            <a:endParaRPr lang="en-US" dirty="0" smtClean="0"/>
          </a:p>
          <a:p>
            <a:endParaRPr lang="en-US" dirty="0" smtClean="0"/>
          </a:p>
          <a:p>
            <a:endParaRPr lang="en-US" dirty="0"/>
          </a:p>
          <a:p>
            <a:endParaRPr lang="en-US" dirty="0" smtClean="0"/>
          </a:p>
          <a:p>
            <a:r>
              <a:rPr lang="en-US" dirty="0" err="1" smtClean="0"/>
              <a:t>Docker</a:t>
            </a:r>
            <a:r>
              <a:rPr lang="en-US" dirty="0" smtClean="0"/>
              <a:t> is the most commonly-used container tool</a:t>
            </a:r>
            <a:endParaRPr lang="en-US" dirty="0"/>
          </a:p>
          <a:p>
            <a:r>
              <a:rPr lang="en-US" dirty="0" smtClean="0"/>
              <a:t>Shifter is an HPC-enabled </a:t>
            </a:r>
            <a:r>
              <a:rPr lang="en-US" dirty="0" err="1" smtClean="0"/>
              <a:t>Docker</a:t>
            </a:r>
            <a:r>
              <a:rPr lang="en-US" dirty="0" smtClean="0"/>
              <a:t>-like tool</a:t>
            </a:r>
          </a:p>
          <a:p>
            <a:pPr lvl="1"/>
            <a:r>
              <a:rPr lang="en-US" dirty="0" smtClean="0"/>
              <a:t>Run </a:t>
            </a:r>
            <a:r>
              <a:rPr lang="en-US" dirty="0" err="1" smtClean="0"/>
              <a:t>Docker</a:t>
            </a:r>
            <a:r>
              <a:rPr lang="en-US" dirty="0" smtClean="0"/>
              <a:t> containers without security issues, and across multiple nodes</a:t>
            </a:r>
          </a:p>
          <a:p>
            <a:r>
              <a:rPr lang="en-US" dirty="0" smtClean="0"/>
              <a:t>See our trainings and tutorials page, and NERSC website</a:t>
            </a:r>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44</a:t>
            </a:fld>
            <a:endParaRPr lang="en-US"/>
          </a:p>
        </p:txBody>
      </p:sp>
      <p:pic>
        <p:nvPicPr>
          <p:cNvPr id="5" name="Picture 4"/>
          <p:cNvPicPr>
            <a:picLocks noChangeAspect="1"/>
          </p:cNvPicPr>
          <p:nvPr/>
        </p:nvPicPr>
        <p:blipFill>
          <a:blip r:embed="rId2"/>
          <a:stretch>
            <a:fillRect/>
          </a:stretch>
        </p:blipFill>
        <p:spPr>
          <a:xfrm>
            <a:off x="2078099" y="1737204"/>
            <a:ext cx="4607355" cy="2100060"/>
          </a:xfrm>
          <a:prstGeom prst="rect">
            <a:avLst/>
          </a:prstGeom>
        </p:spPr>
      </p:pic>
    </p:spTree>
    <p:extLst>
      <p:ext uri="{BB962C8B-B14F-4D97-AF65-F5344CB8AC3E}">
        <p14:creationId xmlns:p14="http://schemas.microsoft.com/office/powerpoint/2010/main" val="28132504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Where to get started on getting help</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NERSC </a:t>
            </a:r>
            <a:r>
              <a:rPr lang="en-US" dirty="0" smtClean="0"/>
              <a:t>webpage</a:t>
            </a:r>
            <a:endParaRPr lang="en-US" dirty="0" smtClean="0"/>
          </a:p>
          <a:p>
            <a:pPr lvl="1"/>
            <a:r>
              <a:rPr lang="en-US" sz="2000" dirty="0">
                <a:hlinkClick r:id="rId2"/>
              </a:rPr>
              <a:t>https://</a:t>
            </a:r>
            <a:r>
              <a:rPr lang="en-US" sz="2000" dirty="0" smtClean="0">
                <a:hlinkClick r:id="rId2"/>
              </a:rPr>
              <a:t>www.nersc.gov</a:t>
            </a:r>
            <a:r>
              <a:rPr lang="en-US" sz="2000" dirty="0" smtClean="0"/>
              <a:t> - Some info may be slightly outdated</a:t>
            </a:r>
          </a:p>
          <a:p>
            <a:pPr lvl="1"/>
            <a:r>
              <a:rPr lang="en-US" sz="2000" dirty="0" smtClean="0"/>
              <a:t>Soon: </a:t>
            </a:r>
            <a:r>
              <a:rPr lang="en-US" sz="2000" dirty="0" smtClean="0">
                <a:hlinkClick r:id="rId3"/>
              </a:rPr>
              <a:t>http://docs.nersc.gov</a:t>
            </a:r>
            <a:endParaRPr lang="en-US" sz="2000" dirty="0" smtClean="0"/>
          </a:p>
          <a:p>
            <a:r>
              <a:rPr lang="en-US" dirty="0" smtClean="0"/>
              <a:t>Online Helpdesk – </a:t>
            </a:r>
            <a:r>
              <a:rPr lang="en-US" dirty="0" smtClean="0">
                <a:hlinkClick r:id="rId4"/>
              </a:rPr>
              <a:t>http://help.nersc.gov</a:t>
            </a:r>
            <a:endParaRPr lang="en-US" dirty="0" smtClean="0"/>
          </a:p>
          <a:p>
            <a:pPr lvl="1"/>
            <a:r>
              <a:rPr lang="en-US" dirty="0" smtClean="0"/>
              <a:t>Create and monitor trouble tickets</a:t>
            </a:r>
          </a:p>
          <a:p>
            <a:pPr lvl="1"/>
            <a:r>
              <a:rPr lang="en-US" dirty="0" smtClean="0"/>
              <a:t>Or email </a:t>
            </a:r>
            <a:r>
              <a:rPr lang="en-US" dirty="0" smtClean="0">
                <a:hlinkClick r:id="rId5"/>
              </a:rPr>
              <a:t>consult@nersc.gov</a:t>
            </a:r>
            <a:endParaRPr lang="en-US" dirty="0" smtClean="0"/>
          </a:p>
          <a:p>
            <a:r>
              <a:rPr lang="en-US" dirty="0" smtClean="0"/>
              <a:t>NERSC Information management (NIM) webpage</a:t>
            </a:r>
          </a:p>
          <a:p>
            <a:pPr lvl="1"/>
            <a:r>
              <a:rPr lang="en-US" dirty="0">
                <a:hlinkClick r:id="rId6"/>
              </a:rPr>
              <a:t>https://nim.nersc.gov</a:t>
            </a:r>
            <a:r>
              <a:rPr lang="en-US" dirty="0" smtClean="0">
                <a:hlinkClick r:id="rId6"/>
              </a:rPr>
              <a:t>/</a:t>
            </a:r>
            <a:r>
              <a:rPr lang="en-US" dirty="0" smtClean="0"/>
              <a:t> - change NERSC password</a:t>
            </a:r>
            <a:endParaRPr lang="en-US" dirty="0"/>
          </a:p>
          <a:p>
            <a:r>
              <a:rPr lang="en-US" dirty="0" err="1" smtClean="0"/>
              <a:t>my.nersc.gov</a:t>
            </a:r>
            <a:endParaRPr lang="en-US" dirty="0" smtClean="0"/>
          </a:p>
          <a:p>
            <a:pPr lvl="1"/>
            <a:r>
              <a:rPr lang="en-US" dirty="0" smtClean="0"/>
              <a:t>More information on your account and usage</a:t>
            </a:r>
          </a:p>
          <a:p>
            <a:r>
              <a:rPr lang="en-US" dirty="0" smtClean="0"/>
              <a:t>Consulting line – 1-800-66-NERSC (menu option 3)</a:t>
            </a:r>
          </a:p>
          <a:p>
            <a:pPr lvl="1"/>
            <a:r>
              <a:rPr lang="en-US" dirty="0" smtClean="0"/>
              <a:t>Talk to a real live consultant 8-5, M-F</a:t>
            </a:r>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45</a:t>
            </a:fld>
            <a:endParaRPr lang="en-US"/>
          </a:p>
        </p:txBody>
      </p:sp>
    </p:spTree>
    <p:extLst>
      <p:ext uri="{BB962C8B-B14F-4D97-AF65-F5344CB8AC3E}">
        <p14:creationId xmlns:p14="http://schemas.microsoft.com/office/powerpoint/2010/main" val="89339522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NERSC </a:t>
            </a:r>
            <a:r>
              <a:rPr lang="en-US" dirty="0" smtClean="0"/>
              <a:t>Is a Scientific User Facility</a:t>
            </a:r>
            <a:endParaRPr lang="en-US" dirty="0"/>
          </a:p>
        </p:txBody>
      </p:sp>
      <p:sp>
        <p:nvSpPr>
          <p:cNvPr id="5" name="Content Placeholder 4"/>
          <p:cNvSpPr>
            <a:spLocks noGrp="1"/>
          </p:cNvSpPr>
          <p:nvPr>
            <p:ph idx="1"/>
          </p:nvPr>
        </p:nvSpPr>
        <p:spPr>
          <a:xfrm>
            <a:off x="397436" y="1295400"/>
            <a:ext cx="8328212" cy="4830764"/>
          </a:xfrm>
        </p:spPr>
        <p:txBody>
          <a:bodyPr>
            <a:normAutofit fontScale="85000" lnSpcReduction="20000"/>
          </a:bodyPr>
          <a:lstStyle/>
          <a:p>
            <a:pPr indent="274320">
              <a:spcAft>
                <a:spcPts val="600"/>
              </a:spcAft>
            </a:pPr>
            <a:r>
              <a:rPr lang="en-US" dirty="0" err="1" smtClean="0"/>
              <a:t>NERSC’s</a:t>
            </a:r>
            <a:r>
              <a:rPr lang="en-US" dirty="0" smtClean="0"/>
              <a:t> emphasis is on enabling scientific discovery</a:t>
            </a:r>
          </a:p>
          <a:p>
            <a:pPr indent="274320">
              <a:spcAft>
                <a:spcPts val="600"/>
              </a:spcAft>
            </a:pPr>
            <a:r>
              <a:rPr lang="en-US" dirty="0" smtClean="0"/>
              <a:t>User-oriented systems and services</a:t>
            </a:r>
          </a:p>
          <a:p>
            <a:pPr lvl="1" indent="274320">
              <a:spcAft>
                <a:spcPts val="600"/>
              </a:spcAft>
            </a:pPr>
            <a:r>
              <a:rPr lang="en-US" dirty="0" smtClean="0"/>
              <a:t>We think this is what sets NERSC apart from other centers</a:t>
            </a:r>
          </a:p>
          <a:p>
            <a:pPr indent="274320">
              <a:spcAft>
                <a:spcPts val="600"/>
              </a:spcAft>
            </a:pPr>
            <a:r>
              <a:rPr lang="en-US" dirty="0" smtClean="0"/>
              <a:t>Help Desk / Consulting</a:t>
            </a:r>
          </a:p>
          <a:p>
            <a:pPr lvl="1" indent="274320">
              <a:spcAft>
                <a:spcPts val="600"/>
              </a:spcAft>
            </a:pPr>
            <a:r>
              <a:rPr lang="en-US" dirty="0" smtClean="0"/>
              <a:t>Immediate direct access to consulting staff that includes many </a:t>
            </a:r>
            <a:r>
              <a:rPr lang="en-US" dirty="0" smtClean="0"/>
              <a:t>PhDs </a:t>
            </a:r>
            <a:endParaRPr lang="en-US" dirty="0" smtClean="0"/>
          </a:p>
          <a:p>
            <a:pPr indent="274320">
              <a:spcAft>
                <a:spcPts val="600"/>
              </a:spcAft>
            </a:pPr>
            <a:r>
              <a:rPr lang="en-US" dirty="0" smtClean="0"/>
              <a:t>User group (NUG) has tremendous influence</a:t>
            </a:r>
          </a:p>
          <a:p>
            <a:pPr lvl="1" indent="274320">
              <a:spcAft>
                <a:spcPts val="600"/>
              </a:spcAft>
            </a:pPr>
            <a:r>
              <a:rPr lang="en-US" dirty="0" smtClean="0"/>
              <a:t>Monthly teleconferences &amp; yearly meetings</a:t>
            </a:r>
          </a:p>
          <a:p>
            <a:pPr indent="274320">
              <a:spcAft>
                <a:spcPts val="600"/>
              </a:spcAft>
            </a:pPr>
            <a:r>
              <a:rPr lang="en-US" dirty="0" smtClean="0"/>
              <a:t>Requirement-gathering workshops with top scientists </a:t>
            </a:r>
          </a:p>
          <a:p>
            <a:pPr lvl="1" indent="274320">
              <a:spcAft>
                <a:spcPts val="600"/>
              </a:spcAft>
            </a:pPr>
            <a:r>
              <a:rPr lang="en-US" dirty="0" smtClean="0"/>
              <a:t>One each for the six DOE Program Offices in the Office of Science</a:t>
            </a:r>
          </a:p>
          <a:p>
            <a:pPr lvl="1" indent="274320">
              <a:spcAft>
                <a:spcPts val="600"/>
              </a:spcAft>
            </a:pPr>
            <a:r>
              <a:rPr lang="en-US" dirty="0" smtClean="0"/>
              <a:t>http://</a:t>
            </a:r>
            <a:r>
              <a:rPr lang="en-US" dirty="0" err="1" smtClean="0"/>
              <a:t>www.nersc.gov</a:t>
            </a:r>
            <a:r>
              <a:rPr lang="en-US" dirty="0" smtClean="0"/>
              <a:t>/science/requirements-workshops/</a:t>
            </a:r>
          </a:p>
          <a:p>
            <a:pPr indent="274320">
              <a:spcAft>
                <a:spcPts val="600"/>
              </a:spcAft>
            </a:pPr>
            <a:r>
              <a:rPr lang="en-US" dirty="0" smtClean="0"/>
              <a:t>Ask, and we’ll do whatever we can to fulfill your request</a:t>
            </a: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JGI-NERSC Consulting Team</a:t>
            </a:r>
            <a:endParaRPr lang="en-US" dirty="0"/>
          </a:p>
        </p:txBody>
      </p:sp>
      <p:pic>
        <p:nvPicPr>
          <p:cNvPr id="8" name="Picture 7"/>
          <p:cNvPicPr>
            <a:picLocks noChangeAspect="1"/>
          </p:cNvPicPr>
          <p:nvPr/>
        </p:nvPicPr>
        <p:blipFill>
          <a:blip r:embed="rId2"/>
          <a:stretch>
            <a:fillRect/>
          </a:stretch>
        </p:blipFill>
        <p:spPr>
          <a:xfrm>
            <a:off x="418594" y="1122920"/>
            <a:ext cx="2000850" cy="1936307"/>
          </a:xfrm>
          <a:prstGeom prst="rect">
            <a:avLst/>
          </a:prstGeom>
        </p:spPr>
      </p:pic>
      <p:sp>
        <p:nvSpPr>
          <p:cNvPr id="12" name="TextBox 11"/>
          <p:cNvSpPr txBox="1"/>
          <p:nvPr/>
        </p:nvSpPr>
        <p:spPr>
          <a:xfrm>
            <a:off x="337023" y="2973037"/>
            <a:ext cx="2159588" cy="707886"/>
          </a:xfrm>
          <a:prstGeom prst="rect">
            <a:avLst/>
          </a:prstGeom>
          <a:noFill/>
        </p:spPr>
        <p:txBody>
          <a:bodyPr wrap="square" rtlCol="0">
            <a:spAutoFit/>
          </a:bodyPr>
          <a:lstStyle/>
          <a:p>
            <a:pPr algn="ctr"/>
            <a:r>
              <a:rPr lang="en-US" sz="2000" dirty="0" err="1" smtClean="0"/>
              <a:t>Kjiersten</a:t>
            </a:r>
            <a:r>
              <a:rPr lang="en-US" sz="2000" dirty="0" smtClean="0"/>
              <a:t> </a:t>
            </a:r>
            <a:r>
              <a:rPr lang="en-US" sz="2000" dirty="0" err="1" smtClean="0"/>
              <a:t>Fagnan</a:t>
            </a:r>
            <a:endParaRPr lang="en-US" sz="2000" dirty="0" smtClean="0"/>
          </a:p>
          <a:p>
            <a:pPr algn="ctr"/>
            <a:r>
              <a:rPr lang="en-US" sz="2000" dirty="0" smtClean="0"/>
              <a:t>JGI’s </a:t>
            </a:r>
            <a:r>
              <a:rPr lang="en-US" sz="2000" dirty="0" smtClean="0"/>
              <a:t>CIO </a:t>
            </a:r>
          </a:p>
        </p:txBody>
      </p:sp>
      <p:sp>
        <p:nvSpPr>
          <p:cNvPr id="13" name="TextBox 12"/>
          <p:cNvSpPr txBox="1"/>
          <p:nvPr/>
        </p:nvSpPr>
        <p:spPr>
          <a:xfrm>
            <a:off x="2641355" y="5657672"/>
            <a:ext cx="5535752" cy="1200328"/>
          </a:xfrm>
          <a:prstGeom prst="rect">
            <a:avLst/>
          </a:prstGeom>
          <a:noFill/>
        </p:spPr>
        <p:txBody>
          <a:bodyPr wrap="square" rtlCol="0">
            <a:spAutoFit/>
          </a:bodyPr>
          <a:lstStyle/>
          <a:p>
            <a:pPr algn="ctr"/>
            <a:r>
              <a:rPr lang="en-US" dirty="0" smtClean="0"/>
              <a:t>Office hours are W &amp; </a:t>
            </a:r>
            <a:r>
              <a:rPr lang="en-US" dirty="0" err="1" smtClean="0"/>
              <a:t>Th</a:t>
            </a:r>
            <a:r>
              <a:rPr lang="en-US" dirty="0" smtClean="0"/>
              <a:t>, 10-12. </a:t>
            </a:r>
          </a:p>
          <a:p>
            <a:pPr algn="ctr"/>
            <a:r>
              <a:rPr lang="en-US" dirty="0" smtClean="0"/>
              <a:t>Stop by 400-413 if you have questions!</a:t>
            </a:r>
          </a:p>
          <a:p>
            <a:pPr algn="ctr"/>
            <a:r>
              <a:rPr lang="en-US" dirty="0" err="1" smtClean="0"/>
              <a:t>consult@nersc.gov</a:t>
            </a:r>
            <a:endParaRPr lang="en-US" dirty="0" smtClean="0"/>
          </a:p>
        </p:txBody>
      </p:sp>
      <p:pic>
        <p:nvPicPr>
          <p:cNvPr id="3" name="Picture 2"/>
          <p:cNvPicPr>
            <a:picLocks noChangeAspect="1"/>
          </p:cNvPicPr>
          <p:nvPr/>
        </p:nvPicPr>
        <p:blipFill>
          <a:blip r:embed="rId3"/>
          <a:stretch>
            <a:fillRect/>
          </a:stretch>
        </p:blipFill>
        <p:spPr>
          <a:xfrm>
            <a:off x="3532367" y="2288058"/>
            <a:ext cx="1684647" cy="1983311"/>
          </a:xfrm>
          <a:prstGeom prst="rect">
            <a:avLst/>
          </a:prstGeom>
        </p:spPr>
      </p:pic>
      <p:sp>
        <p:nvSpPr>
          <p:cNvPr id="14" name="TextBox 13"/>
          <p:cNvSpPr txBox="1"/>
          <p:nvPr/>
        </p:nvSpPr>
        <p:spPr>
          <a:xfrm>
            <a:off x="3330852" y="4333068"/>
            <a:ext cx="2089033" cy="646331"/>
          </a:xfrm>
          <a:prstGeom prst="rect">
            <a:avLst/>
          </a:prstGeom>
          <a:noFill/>
        </p:spPr>
        <p:txBody>
          <a:bodyPr wrap="none" rtlCol="0">
            <a:spAutoFit/>
          </a:bodyPr>
          <a:lstStyle/>
          <a:p>
            <a:pPr algn="ctr"/>
            <a:r>
              <a:rPr lang="en-US" sz="2000" dirty="0" smtClean="0"/>
              <a:t>Dan Udwary</a:t>
            </a:r>
            <a:endParaRPr lang="en-US" sz="2000" dirty="0"/>
          </a:p>
          <a:p>
            <a:pPr algn="ctr"/>
            <a:r>
              <a:rPr lang="en-US" sz="1600" dirty="0" smtClean="0"/>
              <a:t>Bioorganic chemistry</a:t>
            </a:r>
          </a:p>
        </p:txBody>
      </p:sp>
      <p:pic>
        <p:nvPicPr>
          <p:cNvPr id="9" name="Picture 8"/>
          <p:cNvPicPr>
            <a:picLocks noChangeAspect="1"/>
          </p:cNvPicPr>
          <p:nvPr/>
        </p:nvPicPr>
        <p:blipFill>
          <a:blip r:embed="rId4"/>
          <a:stretch>
            <a:fillRect/>
          </a:stretch>
        </p:blipFill>
        <p:spPr>
          <a:xfrm>
            <a:off x="419230" y="3704810"/>
            <a:ext cx="1943100" cy="1917700"/>
          </a:xfrm>
          <a:prstGeom prst="rect">
            <a:avLst/>
          </a:prstGeom>
        </p:spPr>
      </p:pic>
      <p:sp>
        <p:nvSpPr>
          <p:cNvPr id="15" name="TextBox 14"/>
          <p:cNvSpPr txBox="1"/>
          <p:nvPr/>
        </p:nvSpPr>
        <p:spPr>
          <a:xfrm>
            <a:off x="301817" y="5535298"/>
            <a:ext cx="2159588" cy="707886"/>
          </a:xfrm>
          <a:prstGeom prst="rect">
            <a:avLst/>
          </a:prstGeom>
          <a:noFill/>
        </p:spPr>
        <p:txBody>
          <a:bodyPr wrap="square" rtlCol="0">
            <a:spAutoFit/>
          </a:bodyPr>
          <a:lstStyle/>
          <a:p>
            <a:pPr algn="ctr"/>
            <a:r>
              <a:rPr lang="en-US" sz="2000" dirty="0" smtClean="0"/>
              <a:t>Deborah Bard</a:t>
            </a:r>
            <a:endParaRPr lang="en-US" sz="2000" dirty="0" smtClean="0"/>
          </a:p>
          <a:p>
            <a:pPr algn="ctr"/>
            <a:r>
              <a:rPr lang="en-US" sz="2000" dirty="0" smtClean="0"/>
              <a:t>NERSC</a:t>
            </a:r>
            <a:r>
              <a:rPr lang="en-US" sz="2000" dirty="0" smtClean="0"/>
              <a:t> DSEG </a:t>
            </a:r>
            <a:endParaRPr lang="en-US" sz="2000" dirty="0" smtClean="0"/>
          </a:p>
        </p:txBody>
      </p:sp>
      <p:pic>
        <p:nvPicPr>
          <p:cNvPr id="10" name="Picture 9"/>
          <p:cNvPicPr>
            <a:picLocks noChangeAspect="1"/>
          </p:cNvPicPr>
          <p:nvPr/>
        </p:nvPicPr>
        <p:blipFill>
          <a:blip r:embed="rId5"/>
          <a:stretch>
            <a:fillRect/>
          </a:stretch>
        </p:blipFill>
        <p:spPr>
          <a:xfrm>
            <a:off x="5546505" y="1410390"/>
            <a:ext cx="1678498" cy="1723863"/>
          </a:xfrm>
          <a:prstGeom prst="rect">
            <a:avLst/>
          </a:prstGeom>
        </p:spPr>
      </p:pic>
      <p:sp>
        <p:nvSpPr>
          <p:cNvPr id="16" name="TextBox 15"/>
          <p:cNvSpPr txBox="1"/>
          <p:nvPr/>
        </p:nvSpPr>
        <p:spPr>
          <a:xfrm>
            <a:off x="7271472" y="1859154"/>
            <a:ext cx="1872528" cy="646331"/>
          </a:xfrm>
          <a:prstGeom prst="rect">
            <a:avLst/>
          </a:prstGeom>
          <a:noFill/>
        </p:spPr>
        <p:txBody>
          <a:bodyPr wrap="none" rtlCol="0">
            <a:spAutoFit/>
          </a:bodyPr>
          <a:lstStyle/>
          <a:p>
            <a:pPr algn="ctr"/>
            <a:r>
              <a:rPr lang="en-US" sz="2000" dirty="0" smtClean="0"/>
              <a:t>Bill Arndt</a:t>
            </a:r>
            <a:endParaRPr lang="en-US" sz="2000" dirty="0"/>
          </a:p>
          <a:p>
            <a:pPr algn="ctr"/>
            <a:r>
              <a:rPr lang="en-US" sz="1600" dirty="0" smtClean="0"/>
              <a:t>Computer Science</a:t>
            </a:r>
            <a:endParaRPr lang="en-US" sz="1600" dirty="0" smtClean="0"/>
          </a:p>
        </p:txBody>
      </p:sp>
      <p:pic>
        <p:nvPicPr>
          <p:cNvPr id="11" name="Picture 10"/>
          <p:cNvPicPr>
            <a:picLocks noChangeAspect="1"/>
          </p:cNvPicPr>
          <p:nvPr/>
        </p:nvPicPr>
        <p:blipFill>
          <a:blip r:embed="rId6"/>
          <a:stretch>
            <a:fillRect/>
          </a:stretch>
        </p:blipFill>
        <p:spPr>
          <a:xfrm>
            <a:off x="5552972" y="3392724"/>
            <a:ext cx="1672031" cy="1697623"/>
          </a:xfrm>
          <a:prstGeom prst="rect">
            <a:avLst/>
          </a:prstGeom>
        </p:spPr>
      </p:pic>
      <p:sp>
        <p:nvSpPr>
          <p:cNvPr id="17" name="TextBox 16"/>
          <p:cNvSpPr txBox="1"/>
          <p:nvPr/>
        </p:nvSpPr>
        <p:spPr>
          <a:xfrm>
            <a:off x="7331919" y="3829772"/>
            <a:ext cx="1681220" cy="646331"/>
          </a:xfrm>
          <a:prstGeom prst="rect">
            <a:avLst/>
          </a:prstGeom>
          <a:noFill/>
        </p:spPr>
        <p:txBody>
          <a:bodyPr wrap="none" rtlCol="0">
            <a:spAutoFit/>
          </a:bodyPr>
          <a:lstStyle/>
          <a:p>
            <a:pPr algn="ctr"/>
            <a:r>
              <a:rPr lang="en-US" sz="2000" dirty="0" smtClean="0"/>
              <a:t>Mario </a:t>
            </a:r>
            <a:r>
              <a:rPr lang="en-US" sz="2000" dirty="0" err="1" smtClean="0"/>
              <a:t>Melara</a:t>
            </a:r>
            <a:endParaRPr lang="en-US" sz="2000" dirty="0"/>
          </a:p>
          <a:p>
            <a:pPr algn="ctr"/>
            <a:r>
              <a:rPr lang="en-US" sz="1600" dirty="0" smtClean="0"/>
              <a:t>Molecular Bio</a:t>
            </a:r>
            <a:endParaRPr lang="en-US" sz="1600" dirty="0" smtClean="0"/>
          </a:p>
        </p:txBody>
      </p:sp>
      <p:sp>
        <p:nvSpPr>
          <p:cNvPr id="18" name="Right Brace 17"/>
          <p:cNvSpPr/>
          <p:nvPr/>
        </p:nvSpPr>
        <p:spPr>
          <a:xfrm>
            <a:off x="2568762" y="1356448"/>
            <a:ext cx="533956" cy="3939472"/>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191166451"/>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your Consultants do?</a:t>
            </a:r>
            <a:endParaRPr lang="en-US" dirty="0"/>
          </a:p>
        </p:txBody>
      </p:sp>
      <p:sp>
        <p:nvSpPr>
          <p:cNvPr id="3" name="Content Placeholder 2"/>
          <p:cNvSpPr>
            <a:spLocks noGrp="1"/>
          </p:cNvSpPr>
          <p:nvPr>
            <p:ph idx="1"/>
          </p:nvPr>
        </p:nvSpPr>
        <p:spPr/>
        <p:txBody>
          <a:bodyPr>
            <a:normAutofit fontScale="77500" lnSpcReduction="20000"/>
          </a:bodyPr>
          <a:lstStyle/>
          <a:p>
            <a:r>
              <a:rPr lang="en-US" dirty="0" smtClean="0"/>
              <a:t>Software installation, troubleshooting, optimization</a:t>
            </a:r>
          </a:p>
          <a:p>
            <a:r>
              <a:rPr lang="en-US" dirty="0" err="1" smtClean="0"/>
              <a:t>Genepool</a:t>
            </a:r>
            <a:r>
              <a:rPr lang="en-US" dirty="0" smtClean="0"/>
              <a:t> </a:t>
            </a:r>
            <a:r>
              <a:rPr lang="en-US" dirty="0"/>
              <a:t>a</a:t>
            </a:r>
            <a:r>
              <a:rPr lang="en-US" dirty="0" smtClean="0"/>
              <a:t>ccount support</a:t>
            </a:r>
          </a:p>
          <a:p>
            <a:pPr lvl="1"/>
            <a:r>
              <a:rPr lang="en-US" dirty="0" smtClean="0"/>
              <a:t>Setting up project membership, disk quotas</a:t>
            </a:r>
          </a:p>
          <a:p>
            <a:r>
              <a:rPr lang="en-US" dirty="0" smtClean="0"/>
              <a:t>Liaison for other NERSC departments</a:t>
            </a:r>
          </a:p>
          <a:p>
            <a:pPr lvl="1"/>
            <a:r>
              <a:rPr lang="en-US" dirty="0"/>
              <a:t>Computing Services (CSG): keeps your servers maintained</a:t>
            </a:r>
          </a:p>
          <a:p>
            <a:pPr lvl="2"/>
            <a:r>
              <a:rPr lang="en-US" dirty="0" err="1" smtClean="0"/>
              <a:t>Ershaad</a:t>
            </a:r>
            <a:r>
              <a:rPr lang="en-US" dirty="0" smtClean="0"/>
              <a:t> </a:t>
            </a:r>
            <a:r>
              <a:rPr lang="en-US" dirty="0" err="1" smtClean="0"/>
              <a:t>Basheer</a:t>
            </a:r>
            <a:endParaRPr lang="en-US" dirty="0" smtClean="0"/>
          </a:p>
          <a:p>
            <a:pPr lvl="1"/>
            <a:r>
              <a:rPr lang="en-US" dirty="0" smtClean="0"/>
              <a:t>Infrastructure Services (ISG): web and </a:t>
            </a:r>
            <a:r>
              <a:rPr lang="en-US" dirty="0" err="1" smtClean="0"/>
              <a:t>db</a:t>
            </a:r>
            <a:r>
              <a:rPr lang="en-US" dirty="0" smtClean="0"/>
              <a:t> services</a:t>
            </a:r>
          </a:p>
          <a:p>
            <a:pPr lvl="2"/>
            <a:r>
              <a:rPr lang="en-US" dirty="0" smtClean="0"/>
              <a:t>Cory </a:t>
            </a:r>
            <a:r>
              <a:rPr lang="en-US" dirty="0" err="1" smtClean="0"/>
              <a:t>Snavely</a:t>
            </a:r>
            <a:r>
              <a:rPr lang="en-US" dirty="0" smtClean="0"/>
              <a:t>, Brian </a:t>
            </a:r>
            <a:r>
              <a:rPr lang="en-US" dirty="0" err="1" smtClean="0"/>
              <a:t>Yumae</a:t>
            </a:r>
            <a:r>
              <a:rPr lang="en-US" dirty="0" smtClean="0"/>
              <a:t>, Matt </a:t>
            </a:r>
            <a:r>
              <a:rPr lang="en-US" dirty="0" err="1" smtClean="0"/>
              <a:t>Dunford</a:t>
            </a:r>
            <a:endParaRPr lang="en-US" dirty="0" smtClean="0"/>
          </a:p>
          <a:p>
            <a:pPr lvl="1"/>
            <a:r>
              <a:rPr lang="en-US" dirty="0" smtClean="0"/>
              <a:t>Global </a:t>
            </a:r>
            <a:r>
              <a:rPr lang="en-US" dirty="0"/>
              <a:t>f</a:t>
            </a:r>
            <a:r>
              <a:rPr lang="en-US" dirty="0" smtClean="0"/>
              <a:t>ilesystem </a:t>
            </a:r>
            <a:r>
              <a:rPr lang="en-US" dirty="0" smtClean="0"/>
              <a:t>admins (NGF)</a:t>
            </a:r>
          </a:p>
          <a:p>
            <a:pPr lvl="2"/>
            <a:r>
              <a:rPr lang="en-US" dirty="0" smtClean="0"/>
              <a:t>Ravi </a:t>
            </a:r>
            <a:r>
              <a:rPr lang="en-US" dirty="0" err="1" smtClean="0"/>
              <a:t>Cheema</a:t>
            </a:r>
            <a:endParaRPr lang="en-US" dirty="0" smtClean="0"/>
          </a:p>
          <a:p>
            <a:pPr lvl="1"/>
            <a:r>
              <a:rPr lang="en-US" dirty="0" smtClean="0"/>
              <a:t>Data and Analytical Services (DAS): tool support</a:t>
            </a:r>
          </a:p>
          <a:p>
            <a:pPr lvl="2"/>
            <a:r>
              <a:rPr lang="en-US" dirty="0" err="1" smtClean="0"/>
              <a:t>NoMachine</a:t>
            </a:r>
            <a:r>
              <a:rPr lang="en-US" dirty="0" smtClean="0"/>
              <a:t>, </a:t>
            </a:r>
            <a:r>
              <a:rPr lang="en-US" dirty="0" err="1"/>
              <a:t>J</a:t>
            </a:r>
            <a:r>
              <a:rPr lang="en-US" dirty="0" err="1" smtClean="0"/>
              <a:t>upyter</a:t>
            </a:r>
            <a:r>
              <a:rPr lang="en-US" dirty="0" smtClean="0"/>
              <a:t>, </a:t>
            </a:r>
            <a:r>
              <a:rPr lang="en-US" dirty="0" err="1" smtClean="0"/>
              <a:t>Rstudio</a:t>
            </a:r>
            <a:r>
              <a:rPr lang="en-US" dirty="0" smtClean="0"/>
              <a:t>, </a:t>
            </a:r>
            <a:r>
              <a:rPr lang="en-US" dirty="0" smtClean="0"/>
              <a:t>Globus, machine learning</a:t>
            </a:r>
          </a:p>
          <a:p>
            <a:r>
              <a:rPr lang="en-US" dirty="0" smtClean="0"/>
              <a:t>Advice </a:t>
            </a:r>
            <a:r>
              <a:rPr lang="en-US" dirty="0"/>
              <a:t>on software, computation, </a:t>
            </a:r>
            <a:r>
              <a:rPr lang="en-US" dirty="0" smtClean="0"/>
              <a:t>bioinformatics</a:t>
            </a:r>
          </a:p>
          <a:p>
            <a:pPr lvl="1"/>
            <a:r>
              <a:rPr lang="en-US" dirty="0" smtClean="0"/>
              <a:t>Data Science Engagement Group (DSEG</a:t>
            </a:r>
            <a:r>
              <a:rPr lang="en-US" dirty="0" smtClean="0"/>
              <a:t>)</a:t>
            </a:r>
          </a:p>
          <a:p>
            <a:r>
              <a:rPr lang="en-US" dirty="0" smtClean="0"/>
              <a:t>Documentation on the websites</a:t>
            </a:r>
          </a:p>
          <a:p>
            <a:r>
              <a:rPr lang="en-US" dirty="0" smtClean="0"/>
              <a:t>Monthly Trainings and Workshops</a:t>
            </a:r>
            <a:endParaRPr lang="en-US" dirty="0" smtClean="0"/>
          </a:p>
          <a:p>
            <a:pPr marL="457200" lvl="1" indent="0">
              <a:buNone/>
            </a:pPr>
            <a:endParaRPr lang="en-US" dirty="0"/>
          </a:p>
        </p:txBody>
      </p:sp>
      <p:sp>
        <p:nvSpPr>
          <p:cNvPr id="4" name="Slide Number Placeholder 3"/>
          <p:cNvSpPr>
            <a:spLocks noGrp="1"/>
          </p:cNvSpPr>
          <p:nvPr>
            <p:ph type="sldNum" sz="quarter" idx="4"/>
          </p:nvPr>
        </p:nvSpPr>
        <p:spPr/>
        <p:txBody>
          <a:bodyPr/>
          <a:lstStyle/>
          <a:p>
            <a:pPr>
              <a:defRPr/>
            </a:pPr>
            <a:fld id="{001E815D-975C-0B45-BD41-0E6E83CC7F22}" type="slidenum">
              <a:rPr lang="en-US" smtClean="0"/>
              <a:pPr>
                <a:defRPr/>
              </a:pPr>
              <a:t>7</a:t>
            </a:fld>
            <a:endParaRPr lang="en-US"/>
          </a:p>
        </p:txBody>
      </p:sp>
    </p:spTree>
    <p:extLst>
      <p:ext uri="{BB962C8B-B14F-4D97-AF65-F5344CB8AC3E}">
        <p14:creationId xmlns:p14="http://schemas.microsoft.com/office/powerpoint/2010/main" val="4212494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10" end="10"/>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2" end="12"/>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5" end="1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NERSC is in a </a:t>
            </a:r>
            <a:r>
              <a:rPr lang="en-US" dirty="0" smtClean="0"/>
              <a:t>newish </a:t>
            </a:r>
            <a:r>
              <a:rPr lang="en-US" dirty="0" smtClean="0"/>
              <a:t>building at LBL</a:t>
            </a:r>
            <a:endParaRPr lang="en-US" dirty="0"/>
          </a:p>
        </p:txBody>
      </p:sp>
      <p:sp>
        <p:nvSpPr>
          <p:cNvPr id="3" name="Content Placeholder 2"/>
          <p:cNvSpPr>
            <a:spLocks noGrp="1"/>
          </p:cNvSpPr>
          <p:nvPr>
            <p:ph idx="1"/>
          </p:nvPr>
        </p:nvSpPr>
        <p:spPr/>
        <p:txBody>
          <a:bodyPr>
            <a:normAutofit/>
          </a:bodyPr>
          <a:lstStyle/>
          <a:p>
            <a:r>
              <a:rPr lang="en-US" sz="2400" dirty="0" smtClean="0"/>
              <a:t>Wang Hall </a:t>
            </a:r>
            <a:r>
              <a:rPr lang="en-US" sz="2400" dirty="0" smtClean="0"/>
              <a:t>or </a:t>
            </a:r>
            <a:r>
              <a:rPr lang="en-US" sz="2400" dirty="0" smtClean="0"/>
              <a:t>Building </a:t>
            </a:r>
            <a:r>
              <a:rPr lang="en-US" sz="2400" dirty="0" smtClean="0"/>
              <a:t>59</a:t>
            </a:r>
            <a:r>
              <a:rPr lang="en-US" sz="2400" dirty="0"/>
              <a:t> </a:t>
            </a:r>
            <a:r>
              <a:rPr lang="en-US" sz="2400" dirty="0" smtClean="0"/>
              <a:t>or </a:t>
            </a:r>
            <a:r>
              <a:rPr lang="en-US" sz="2400" dirty="0" smtClean="0"/>
              <a:t>“CRT”</a:t>
            </a:r>
            <a:endParaRPr lang="en-US" sz="2400" dirty="0"/>
          </a:p>
        </p:txBody>
      </p:sp>
      <p:sp>
        <p:nvSpPr>
          <p:cNvPr id="4" name="Slide Number Placeholder 3"/>
          <p:cNvSpPr>
            <a:spLocks noGrp="1"/>
          </p:cNvSpPr>
          <p:nvPr>
            <p:ph type="sldNum" sz="quarter" idx="4"/>
          </p:nvPr>
        </p:nvSpPr>
        <p:spPr/>
        <p:txBody>
          <a:bodyPr/>
          <a:lstStyle/>
          <a:p>
            <a:r>
              <a:rPr lang="en-US" smtClean="0"/>
              <a:t>- </a:t>
            </a:r>
            <a:fld id="{D174BAF6-F8F2-EF4F-936C-8DF63288C82F}" type="slidenum">
              <a:rPr lang="en-US" smtClean="0"/>
              <a:pPr/>
              <a:t>8</a:t>
            </a:fld>
            <a:r>
              <a:rPr lang="en-US" smtClean="0"/>
              <a:t> -</a:t>
            </a:r>
            <a:endParaRPr lang="en-US" dirty="0"/>
          </a:p>
        </p:txBody>
      </p:sp>
      <p:pic>
        <p:nvPicPr>
          <p:cNvPr id="5" name="Picture 4"/>
          <p:cNvPicPr>
            <a:picLocks noChangeAspect="1"/>
          </p:cNvPicPr>
          <p:nvPr/>
        </p:nvPicPr>
        <p:blipFill>
          <a:blip r:embed="rId3"/>
          <a:stretch>
            <a:fillRect/>
          </a:stretch>
        </p:blipFill>
        <p:spPr>
          <a:xfrm>
            <a:off x="1346889" y="1828193"/>
            <a:ext cx="5886656" cy="3928119"/>
          </a:xfrm>
          <a:prstGeom prst="rect">
            <a:avLst/>
          </a:prstGeom>
        </p:spPr>
      </p:pic>
    </p:spTree>
    <p:extLst>
      <p:ext uri="{BB962C8B-B14F-4D97-AF65-F5344CB8AC3E}">
        <p14:creationId xmlns:p14="http://schemas.microsoft.com/office/powerpoint/2010/main" val="344488073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NERSC </a:t>
            </a:r>
            <a:r>
              <a:rPr lang="en-US" dirty="0" smtClean="0"/>
              <a:t>Computing Systems</a:t>
            </a:r>
            <a:endParaRPr lang="en-US" dirty="0"/>
          </a:p>
        </p:txBody>
      </p:sp>
      <p:sp>
        <p:nvSpPr>
          <p:cNvPr id="3" name="Slide Number Placeholder 2"/>
          <p:cNvSpPr>
            <a:spLocks noGrp="1"/>
          </p:cNvSpPr>
          <p:nvPr>
            <p:ph type="sldNum" sz="quarter" idx="10"/>
          </p:nvPr>
        </p:nvSpPr>
        <p:spPr/>
        <p:txBody>
          <a:bodyPr/>
          <a:lstStyle/>
          <a:p>
            <a:pPr>
              <a:defRPr/>
            </a:pPr>
            <a:fld id="{67730A71-5C05-454D-B833-E0EEA766E7DC}" type="slidenum">
              <a:rPr lang="en-US" smtClean="0"/>
              <a:pPr>
                <a:defRPr/>
              </a:pPr>
              <a:t>9</a:t>
            </a:fld>
            <a:endParaRPr lang="en-US"/>
          </a:p>
        </p:txBody>
      </p:sp>
      <p:pic>
        <p:nvPicPr>
          <p:cNvPr id="4" name="Picture 3"/>
          <p:cNvPicPr>
            <a:picLocks noChangeAspect="1"/>
          </p:cNvPicPr>
          <p:nvPr/>
        </p:nvPicPr>
        <p:blipFill rotWithShape="1">
          <a:blip r:embed="rId2"/>
          <a:srcRect t="16239"/>
          <a:stretch/>
        </p:blipFill>
        <p:spPr>
          <a:xfrm>
            <a:off x="247816" y="1320808"/>
            <a:ext cx="3604516" cy="3019166"/>
          </a:xfrm>
          <a:prstGeom prst="rect">
            <a:avLst/>
          </a:prstGeom>
        </p:spPr>
      </p:pic>
      <p:pic>
        <p:nvPicPr>
          <p:cNvPr id="6" name="Picture 5"/>
          <p:cNvPicPr>
            <a:picLocks noChangeAspect="1"/>
          </p:cNvPicPr>
          <p:nvPr/>
        </p:nvPicPr>
        <p:blipFill>
          <a:blip r:embed="rId3"/>
          <a:stretch>
            <a:fillRect/>
          </a:stretch>
        </p:blipFill>
        <p:spPr>
          <a:xfrm>
            <a:off x="4673600" y="2318239"/>
            <a:ext cx="3742267" cy="1996117"/>
          </a:xfrm>
          <a:prstGeom prst="rect">
            <a:avLst/>
          </a:prstGeom>
        </p:spPr>
      </p:pic>
      <p:sp>
        <p:nvSpPr>
          <p:cNvPr id="8" name="TextBox 7"/>
          <p:cNvSpPr txBox="1"/>
          <p:nvPr/>
        </p:nvSpPr>
        <p:spPr>
          <a:xfrm rot="613684">
            <a:off x="2342305" y="1442579"/>
            <a:ext cx="1313280" cy="461665"/>
          </a:xfrm>
          <a:prstGeom prst="rect">
            <a:avLst/>
          </a:prstGeom>
          <a:noFill/>
        </p:spPr>
        <p:txBody>
          <a:bodyPr wrap="none" rtlCol="0">
            <a:spAutoFit/>
          </a:bodyPr>
          <a:lstStyle/>
          <a:p>
            <a:r>
              <a:rPr lang="en-US" b="1" dirty="0" err="1" smtClean="0"/>
              <a:t>Denovo</a:t>
            </a:r>
            <a:endParaRPr lang="en-US" b="1" dirty="0" smtClean="0"/>
          </a:p>
        </p:txBody>
      </p:sp>
      <p:pic>
        <p:nvPicPr>
          <p:cNvPr id="9" name="Picture 8"/>
          <p:cNvPicPr>
            <a:picLocks noChangeAspect="1"/>
          </p:cNvPicPr>
          <p:nvPr/>
        </p:nvPicPr>
        <p:blipFill>
          <a:blip r:embed="rId4"/>
          <a:stretch>
            <a:fillRect/>
          </a:stretch>
        </p:blipFill>
        <p:spPr>
          <a:xfrm>
            <a:off x="4673599" y="1230650"/>
            <a:ext cx="3742268" cy="905161"/>
          </a:xfrm>
          <a:prstGeom prst="rect">
            <a:avLst/>
          </a:prstGeom>
        </p:spPr>
      </p:pic>
      <p:sp>
        <p:nvSpPr>
          <p:cNvPr id="10" name="TextBox 9"/>
          <p:cNvSpPr txBox="1"/>
          <p:nvPr/>
        </p:nvSpPr>
        <p:spPr>
          <a:xfrm>
            <a:off x="1626234" y="3859365"/>
            <a:ext cx="2186115" cy="461665"/>
          </a:xfrm>
          <a:prstGeom prst="rect">
            <a:avLst/>
          </a:prstGeom>
          <a:noFill/>
        </p:spPr>
        <p:txBody>
          <a:bodyPr wrap="none" rtlCol="0">
            <a:spAutoFit/>
          </a:bodyPr>
          <a:lstStyle/>
          <a:p>
            <a:r>
              <a:rPr lang="en-US" dirty="0" smtClean="0"/>
              <a:t>Mendel cluster</a:t>
            </a:r>
          </a:p>
        </p:txBody>
      </p:sp>
      <p:sp>
        <p:nvSpPr>
          <p:cNvPr id="12" name="TextBox 11"/>
          <p:cNvSpPr txBox="1"/>
          <p:nvPr/>
        </p:nvSpPr>
        <p:spPr>
          <a:xfrm>
            <a:off x="1175186" y="4675630"/>
            <a:ext cx="6327373" cy="1323439"/>
          </a:xfrm>
          <a:prstGeom prst="rect">
            <a:avLst/>
          </a:prstGeom>
        </p:spPr>
        <p:style>
          <a:lnRef idx="1">
            <a:schemeClr val="dk1"/>
          </a:lnRef>
          <a:fillRef idx="2">
            <a:schemeClr val="dk1"/>
          </a:fillRef>
          <a:effectRef idx="1">
            <a:schemeClr val="dk1"/>
          </a:effectRef>
          <a:fontRef idx="minor">
            <a:schemeClr val="dk1"/>
          </a:fontRef>
        </p:style>
        <p:txBody>
          <a:bodyPr wrap="none" rtlCol="0">
            <a:spAutoFit/>
          </a:bodyPr>
          <a:lstStyle/>
          <a:p>
            <a:r>
              <a:rPr lang="en-US" sz="2000" b="1" u="sng" dirty="0" smtClean="0">
                <a:latin typeface="+mn-lt"/>
              </a:rPr>
              <a:t>Genepool is a “meta-cluster”</a:t>
            </a:r>
          </a:p>
          <a:p>
            <a:pPr marL="342900" indent="-342900">
              <a:buFont typeface="Arial"/>
              <a:buChar char="•"/>
            </a:pPr>
            <a:r>
              <a:rPr lang="en-US" sz="2000" b="1" dirty="0" err="1" smtClean="0">
                <a:latin typeface="+mn-lt"/>
              </a:rPr>
              <a:t>Denovo</a:t>
            </a:r>
            <a:r>
              <a:rPr lang="en-US" sz="2000" dirty="0" smtClean="0">
                <a:latin typeface="+mn-lt"/>
              </a:rPr>
              <a:t> </a:t>
            </a:r>
            <a:r>
              <a:rPr lang="mr-IN" sz="2000" dirty="0" smtClean="0">
                <a:latin typeface="+mn-lt"/>
              </a:rPr>
              <a:t>–</a:t>
            </a:r>
            <a:r>
              <a:rPr lang="en-US" sz="2000" dirty="0" smtClean="0">
                <a:latin typeface="+mn-lt"/>
              </a:rPr>
              <a:t> </a:t>
            </a:r>
            <a:r>
              <a:rPr lang="en-US" sz="2000" dirty="0" smtClean="0">
                <a:latin typeface="+mn-lt"/>
              </a:rPr>
              <a:t>JGI</a:t>
            </a:r>
            <a:r>
              <a:rPr lang="en-US" sz="2000" dirty="0" smtClean="0">
                <a:latin typeface="+mn-lt"/>
              </a:rPr>
              <a:t>-dedicated cluster</a:t>
            </a:r>
            <a:r>
              <a:rPr lang="en-US" sz="2000" dirty="0" smtClean="0">
                <a:latin typeface="+mn-lt"/>
              </a:rPr>
              <a:t>. Main workhorse for </a:t>
            </a:r>
            <a:r>
              <a:rPr lang="en-US" sz="2000" dirty="0" smtClean="0">
                <a:latin typeface="+mn-lt"/>
              </a:rPr>
              <a:t>JGI</a:t>
            </a:r>
            <a:endParaRPr lang="en-US" sz="2000" dirty="0" smtClean="0">
              <a:latin typeface="+mn-lt"/>
            </a:endParaRPr>
          </a:p>
          <a:p>
            <a:pPr marL="342900" indent="-342900">
              <a:buFont typeface="Arial"/>
              <a:buChar char="•"/>
            </a:pPr>
            <a:r>
              <a:rPr lang="en-US" sz="2000" b="1" dirty="0" smtClean="0">
                <a:latin typeface="+mn-lt"/>
              </a:rPr>
              <a:t>Cori</a:t>
            </a:r>
            <a:r>
              <a:rPr lang="en-US" sz="2000" dirty="0" smtClean="0">
                <a:latin typeface="+mn-lt"/>
              </a:rPr>
              <a:t> </a:t>
            </a:r>
            <a:r>
              <a:rPr lang="mr-IN" sz="2000" dirty="0" smtClean="0">
                <a:latin typeface="+mn-lt"/>
              </a:rPr>
              <a:t>–</a:t>
            </a:r>
            <a:r>
              <a:rPr lang="en-US" sz="2000" dirty="0" smtClean="0">
                <a:latin typeface="+mn-lt"/>
              </a:rPr>
              <a:t> newest generation Cray supercomputer </a:t>
            </a:r>
            <a:endParaRPr lang="en-US" sz="2000" dirty="0" smtClean="0">
              <a:latin typeface="+mn-lt"/>
            </a:endParaRPr>
          </a:p>
          <a:p>
            <a:pPr marL="800100" lvl="1" indent="-342900">
              <a:buFont typeface="Arial"/>
              <a:buChar char="•"/>
            </a:pPr>
            <a:r>
              <a:rPr lang="en-US" sz="2000" dirty="0" smtClean="0">
                <a:latin typeface="+mn-lt"/>
              </a:rPr>
              <a:t>JGI </a:t>
            </a:r>
            <a:r>
              <a:rPr lang="en-US" sz="2000" dirty="0" smtClean="0">
                <a:latin typeface="+mn-lt"/>
              </a:rPr>
              <a:t>recently acquired a Cori partition</a:t>
            </a:r>
          </a:p>
        </p:txBody>
      </p:sp>
    </p:spTree>
    <p:extLst>
      <p:ext uri="{BB962C8B-B14F-4D97-AF65-F5344CB8AC3E}">
        <p14:creationId xmlns:p14="http://schemas.microsoft.com/office/powerpoint/2010/main" val="74182211"/>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NERSC-template-FY11-v1">
  <a:themeElements>
    <a:clrScheme name="NERSC New Palette">
      <a:dk1>
        <a:srgbClr val="0C1527"/>
      </a:dk1>
      <a:lt1>
        <a:sysClr val="window" lastClr="FFFFFF"/>
      </a:lt1>
      <a:dk2>
        <a:srgbClr val="114766"/>
      </a:dk2>
      <a:lt2>
        <a:srgbClr val="FFFFFF"/>
      </a:lt2>
      <a:accent1>
        <a:srgbClr val="114766"/>
      </a:accent1>
      <a:accent2>
        <a:srgbClr val="FF6500"/>
      </a:accent2>
      <a:accent3>
        <a:srgbClr val="FFB900"/>
      </a:accent3>
      <a:accent4>
        <a:srgbClr val="0090BD"/>
      </a:accent4>
      <a:accent5>
        <a:srgbClr val="6BD4FB"/>
      </a:accent5>
      <a:accent6>
        <a:srgbClr val="114766"/>
      </a:accent6>
      <a:hlink>
        <a:srgbClr val="00AFE5"/>
      </a:hlink>
      <a:folHlink>
        <a:srgbClr val="8994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UE">
  <a:themeElements>
    <a:clrScheme name="NERSC Palette 2">
      <a:dk1>
        <a:srgbClr val="0C1527"/>
      </a:dk1>
      <a:lt1>
        <a:sysClr val="window" lastClr="FFFFFF"/>
      </a:lt1>
      <a:dk2>
        <a:srgbClr val="114766"/>
      </a:dk2>
      <a:lt2>
        <a:srgbClr val="FFFFFF"/>
      </a:lt2>
      <a:accent1>
        <a:srgbClr val="008329"/>
      </a:accent1>
      <a:accent2>
        <a:srgbClr val="FFB900"/>
      </a:accent2>
      <a:accent3>
        <a:srgbClr val="FF6500"/>
      </a:accent3>
      <a:accent4>
        <a:srgbClr val="0090BD"/>
      </a:accent4>
      <a:accent5>
        <a:srgbClr val="6BD4FB"/>
      </a:accent5>
      <a:accent6>
        <a:srgbClr val="114766"/>
      </a:accent6>
      <a:hlink>
        <a:srgbClr val="00AFE5"/>
      </a:hlink>
      <a:folHlink>
        <a:srgbClr val="8994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GOLD">
  <a:themeElements>
    <a:clrScheme name="NERSC Palette 2">
      <a:dk1>
        <a:srgbClr val="0C1527"/>
      </a:dk1>
      <a:lt1>
        <a:sysClr val="window" lastClr="FFFFFF"/>
      </a:lt1>
      <a:dk2>
        <a:srgbClr val="114766"/>
      </a:dk2>
      <a:lt2>
        <a:srgbClr val="FFFFFF"/>
      </a:lt2>
      <a:accent1>
        <a:srgbClr val="008329"/>
      </a:accent1>
      <a:accent2>
        <a:srgbClr val="FFB900"/>
      </a:accent2>
      <a:accent3>
        <a:srgbClr val="FF6500"/>
      </a:accent3>
      <a:accent4>
        <a:srgbClr val="0090BD"/>
      </a:accent4>
      <a:accent5>
        <a:srgbClr val="6BD4FB"/>
      </a:accent5>
      <a:accent6>
        <a:srgbClr val="114766"/>
      </a:accent6>
      <a:hlink>
        <a:srgbClr val="00AFE5"/>
      </a:hlink>
      <a:folHlink>
        <a:srgbClr val="899496"/>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lIns="91440" tIns="45720" rIns="91440" bIns="45720" rtlCol="0" anchor="ctr">
        <a:normAutofit/>
      </a:bodyPr>
      <a:lstStyle>
        <a:defPPr marL="0" marR="0" indent="0" algn="ctr" defTabSz="914400" rtl="0" eaLnBrk="0" fontAlgn="base" latinLnBrk="0" hangingPunct="0">
          <a:lnSpc>
            <a:spcPct val="100000"/>
          </a:lnSpc>
          <a:spcBef>
            <a:spcPct val="0"/>
          </a:spcBef>
          <a:spcAft>
            <a:spcPct val="0"/>
          </a:spcAft>
          <a:buClrTx/>
          <a:buSzTx/>
          <a:buFontTx/>
          <a:buNone/>
          <a:tabLst/>
          <a:defRPr kumimoji="0" sz="3200" b="1" i="0" u="none" strike="noStrike" kern="0" cap="none" spc="0" normalizeH="0" baseline="0" noProof="0" dirty="0" smtClean="0">
            <a:ln>
              <a:noFill/>
            </a:ln>
            <a:solidFill>
              <a:schemeClr val="tx1"/>
            </a:solidFill>
            <a:effectLst/>
            <a:uLnTx/>
            <a:uFillTx/>
            <a:latin typeface="+mj-lt"/>
            <a:ea typeface="ＭＳ Ｐゴシック" pitchFamily="-65" charset="-128"/>
            <a:cs typeface="ＭＳ Ｐゴシック" pitchFamily="-65" charset="-128"/>
          </a:defRPr>
        </a:defPPr>
      </a:lstStyle>
    </a:tx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NERSC 2012">
  <a:themeElements>
    <a:clrScheme name="NERSC Palette">
      <a:dk1>
        <a:sysClr val="windowText" lastClr="000000"/>
      </a:dk1>
      <a:lt1>
        <a:sysClr val="window" lastClr="FFFFFF"/>
      </a:lt1>
      <a:dk2>
        <a:srgbClr val="194963"/>
      </a:dk2>
      <a:lt2>
        <a:srgbClr val="FEE8B4"/>
      </a:lt2>
      <a:accent1>
        <a:srgbClr val="194963"/>
      </a:accent1>
      <a:accent2>
        <a:srgbClr val="FCD235"/>
      </a:accent2>
      <a:accent3>
        <a:srgbClr val="4FA556"/>
      </a:accent3>
      <a:accent4>
        <a:srgbClr val="8E2A20"/>
      </a:accent4>
      <a:accent5>
        <a:srgbClr val="679AC3"/>
      </a:accent5>
      <a:accent6>
        <a:srgbClr val="F68B44"/>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dirty="0" smtClean="0"/>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NERSC-template-FY11-v1.potx</Template>
  <TotalTime>43049</TotalTime>
  <Words>3809</Words>
  <Application>Microsoft Macintosh PowerPoint</Application>
  <PresentationFormat>On-screen Show (4:3)</PresentationFormat>
  <Paragraphs>516</Paragraphs>
  <Slides>46</Slides>
  <Notes>15</Notes>
  <HiddenSlides>0</HiddenSlides>
  <MMClips>0</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NERSC-template-FY11-v1</vt:lpstr>
      <vt:lpstr>BLUE</vt:lpstr>
      <vt:lpstr>GOLD</vt:lpstr>
      <vt:lpstr>NERSC 2012</vt:lpstr>
      <vt:lpstr>Daniel Udwary  NERSC Data Science Engagement Group June 22, 2016</vt:lpstr>
      <vt:lpstr>Purpose</vt:lpstr>
      <vt:lpstr>Outline</vt:lpstr>
      <vt:lpstr>What’s a NERSC?</vt:lpstr>
      <vt:lpstr>NERSC Is a Scientific User Facility</vt:lpstr>
      <vt:lpstr>The JGI-NERSC Consulting Team</vt:lpstr>
      <vt:lpstr>What do your Consultants do?</vt:lpstr>
      <vt:lpstr>NERSC is in a newish building at LBL</vt:lpstr>
      <vt:lpstr>NERSC Computing Systems</vt:lpstr>
      <vt:lpstr>Where to get started on getting help</vt:lpstr>
      <vt:lpstr>NERSC Information Management (NIM)</vt:lpstr>
      <vt:lpstr>Computing resources</vt:lpstr>
      <vt:lpstr>The NERSC computing world</vt:lpstr>
      <vt:lpstr>Where should you be computing?</vt:lpstr>
      <vt:lpstr>JGI Dedicated Computing Resources</vt:lpstr>
      <vt:lpstr>Denovo is a heterogeneous computing environment</vt:lpstr>
      <vt:lpstr>Connecting to Denovo</vt:lpstr>
      <vt:lpstr>Home Directory</vt:lpstr>
      <vt:lpstr>Scratch Directories</vt:lpstr>
      <vt:lpstr>Project Directories</vt:lpstr>
      <vt:lpstr>IO Tips</vt:lpstr>
      <vt:lpstr>Archival Storage (HPSS)</vt:lpstr>
      <vt:lpstr>HPSS Clients</vt:lpstr>
      <vt:lpstr>Running and Monitoring Jobs</vt:lpstr>
      <vt:lpstr>Types of Jobs on Genepool</vt:lpstr>
      <vt:lpstr>Basics of Batch Jobs</vt:lpstr>
      <vt:lpstr>The Key Slurm Commands</vt:lpstr>
      <vt:lpstr>The Key Slurm Commands</vt:lpstr>
      <vt:lpstr>Slurm submission requirements</vt:lpstr>
      <vt:lpstr>Slurm Task arrays</vt:lpstr>
      <vt:lpstr>Pointers to avoid common mistakes</vt:lpstr>
      <vt:lpstr>Check queued job status with squeue</vt:lpstr>
      <vt:lpstr>What’s going on with the cluster?</vt:lpstr>
      <vt:lpstr>Investigating Completed Jobs</vt:lpstr>
      <vt:lpstr>PowerPoint Presentation</vt:lpstr>
      <vt:lpstr>Projects and Accounts</vt:lpstr>
      <vt:lpstr>Software: Modules, Conda, Shifter</vt:lpstr>
      <vt:lpstr>Using Software and the UNIX Environment</vt:lpstr>
      <vt:lpstr>NERSC-Recommended Software Solutions</vt:lpstr>
      <vt:lpstr>What are Modules?</vt:lpstr>
      <vt:lpstr>Basic Modules Functionality</vt:lpstr>
      <vt:lpstr>Module commands reference</vt:lpstr>
      <vt:lpstr>Anaconda</vt:lpstr>
      <vt:lpstr>Shifter</vt:lpstr>
      <vt:lpstr>Where to get started on getting help</vt:lpstr>
      <vt:lpstr>PowerPoint Presentation</vt:lpstr>
    </vt:vector>
  </TitlesOfParts>
  <Company>NERSC / Lawrence Berkeley Lab</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ASCR Requirements Workshop</dc:title>
  <dc:creator>Richard Gerber</dc:creator>
  <cp:lastModifiedBy>Daniel Udwary</cp:lastModifiedBy>
  <cp:revision>367</cp:revision>
  <cp:lastPrinted>2010-02-25T15:45:22Z</cp:lastPrinted>
  <dcterms:created xsi:type="dcterms:W3CDTF">2011-09-12T17:51:30Z</dcterms:created>
  <dcterms:modified xsi:type="dcterms:W3CDTF">2018-06-14T19:27:24Z</dcterms:modified>
</cp:coreProperties>
</file>