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97" r:id="rId2"/>
    <p:sldId id="295" r:id="rId3"/>
    <p:sldId id="296" r:id="rId4"/>
    <p:sldId id="311" r:id="rId5"/>
    <p:sldId id="312" r:id="rId6"/>
    <p:sldId id="313" r:id="rId7"/>
    <p:sldId id="291" r:id="rId8"/>
    <p:sldId id="320" r:id="rId9"/>
    <p:sldId id="321" r:id="rId10"/>
    <p:sldId id="298" r:id="rId11"/>
    <p:sldId id="290" r:id="rId12"/>
    <p:sldId id="292" r:id="rId13"/>
    <p:sldId id="302" r:id="rId14"/>
    <p:sldId id="303" r:id="rId15"/>
    <p:sldId id="304" r:id="rId16"/>
    <p:sldId id="316" r:id="rId17"/>
    <p:sldId id="315" r:id="rId18"/>
    <p:sldId id="309" r:id="rId19"/>
    <p:sldId id="310" r:id="rId20"/>
    <p:sldId id="318" r:id="rId21"/>
    <p:sldId id="314" r:id="rId22"/>
    <p:sldId id="31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67266-EFE6-0146-85E9-4C503C2F2ABB}" type="datetimeFigureOut">
              <a:rPr lang="en-US" smtClean="0"/>
              <a:t>8/22/16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0DBBA-53EE-294A-8401-59244F6E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5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molecule</a:t>
            </a:r>
          </a:p>
          <a:p>
            <a:r>
              <a:rPr lang="en-US" dirty="0" smtClean="0"/>
              <a:t>Long</a:t>
            </a:r>
            <a:r>
              <a:rPr lang="en-US" baseline="0" dirty="0" smtClean="0"/>
              <a:t> read</a:t>
            </a:r>
          </a:p>
          <a:p>
            <a:r>
              <a:rPr lang="en-US" baseline="0" dirty="0" smtClean="0"/>
              <a:t>Publicly available through select community starting April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0DBBA-53EE-294A-8401-59244F6E30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molecule</a:t>
            </a:r>
          </a:p>
          <a:p>
            <a:r>
              <a:rPr lang="en-US" dirty="0" smtClean="0"/>
              <a:t>Long</a:t>
            </a:r>
            <a:r>
              <a:rPr lang="en-US" baseline="0" dirty="0" smtClean="0"/>
              <a:t> read</a:t>
            </a:r>
          </a:p>
          <a:p>
            <a:r>
              <a:rPr lang="en-US" baseline="0" dirty="0" smtClean="0"/>
              <a:t>Publicly available through select community starting April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0DBBA-53EE-294A-8401-59244F6E30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molecule</a:t>
            </a:r>
          </a:p>
          <a:p>
            <a:r>
              <a:rPr lang="en-US" dirty="0" smtClean="0"/>
              <a:t>Long</a:t>
            </a:r>
            <a:r>
              <a:rPr lang="en-US" baseline="0" dirty="0" smtClean="0"/>
              <a:t> read</a:t>
            </a:r>
          </a:p>
          <a:p>
            <a:r>
              <a:rPr lang="en-US" baseline="0" dirty="0" smtClean="0"/>
              <a:t>Publicly available through select community starting April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0DBBA-53EE-294A-8401-59244F6E30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molecule</a:t>
            </a:r>
          </a:p>
          <a:p>
            <a:r>
              <a:rPr lang="en-US" dirty="0" smtClean="0"/>
              <a:t>Long</a:t>
            </a:r>
            <a:r>
              <a:rPr lang="en-US" baseline="0" dirty="0" smtClean="0"/>
              <a:t> read</a:t>
            </a:r>
          </a:p>
          <a:p>
            <a:r>
              <a:rPr lang="en-US" baseline="0" dirty="0" smtClean="0"/>
              <a:t>Publicly available through select community starting April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0DBBA-53EE-294A-8401-59244F6E30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molecule</a:t>
            </a:r>
          </a:p>
          <a:p>
            <a:r>
              <a:rPr lang="en-US" dirty="0" smtClean="0"/>
              <a:t>Long</a:t>
            </a:r>
            <a:r>
              <a:rPr lang="en-US" baseline="0" dirty="0" smtClean="0"/>
              <a:t> read</a:t>
            </a:r>
          </a:p>
          <a:p>
            <a:r>
              <a:rPr lang="en-US" baseline="0" dirty="0" smtClean="0"/>
              <a:t>Publicly available through select community starting April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0DBBA-53EE-294A-8401-59244F6E30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molecule</a:t>
            </a:r>
          </a:p>
          <a:p>
            <a:r>
              <a:rPr lang="en-US" dirty="0" smtClean="0"/>
              <a:t>Long</a:t>
            </a:r>
            <a:r>
              <a:rPr lang="en-US" baseline="0" dirty="0" smtClean="0"/>
              <a:t> read</a:t>
            </a:r>
          </a:p>
          <a:p>
            <a:r>
              <a:rPr lang="en-US" dirty="0" smtClean="0"/>
              <a:t>New chemistry</a:t>
            </a:r>
            <a:r>
              <a:rPr lang="en-US" baseline="0" dirty="0" smtClean="0"/>
              <a:t> (R7) </a:t>
            </a:r>
            <a:r>
              <a:rPr lang="en-US" dirty="0" smtClean="0"/>
              <a:t>showing as low as 26% error rate (for 2D reads) 37% error for 1D reads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0DBBA-53EE-294A-8401-59244F6E30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molecule</a:t>
            </a:r>
          </a:p>
          <a:p>
            <a:r>
              <a:rPr lang="en-US" dirty="0" smtClean="0"/>
              <a:t>Long</a:t>
            </a:r>
            <a:r>
              <a:rPr lang="en-US" baseline="0" dirty="0" smtClean="0"/>
              <a:t> read</a:t>
            </a:r>
          </a:p>
          <a:p>
            <a:r>
              <a:rPr lang="en-US" baseline="0" dirty="0" smtClean="0"/>
              <a:t>Publicly available through select community starting April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0DBBA-53EE-294A-8401-59244F6E30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molecule</a:t>
            </a:r>
          </a:p>
          <a:p>
            <a:r>
              <a:rPr lang="en-US" dirty="0" smtClean="0"/>
              <a:t>Long</a:t>
            </a:r>
            <a:r>
              <a:rPr lang="en-US" baseline="0" dirty="0" smtClean="0"/>
              <a:t> read</a:t>
            </a:r>
          </a:p>
          <a:p>
            <a:r>
              <a:rPr lang="en-US" baseline="0" dirty="0" smtClean="0"/>
              <a:t>Publicly available through select community starting April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0DBBA-53EE-294A-8401-59244F6E30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9186FB-307C-F945-9A94-1AB10007D138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F501F3-231A-2948-8BB5-403AB8912B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825996"/>
            <a:ext cx="8228013" cy="1927225"/>
          </a:xfrm>
        </p:spPr>
        <p:txBody>
          <a:bodyPr/>
          <a:lstStyle/>
          <a:p>
            <a:r>
              <a:rPr lang="en-US" dirty="0" err="1" smtClean="0"/>
              <a:t>Nanopore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Marcus Stoiber, PhD, LBL EGSB Postdoc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8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</a:t>
            </a:r>
            <a:r>
              <a:rPr lang="en-US" dirty="0" err="1" smtClean="0"/>
              <a:t>Nanopore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2" name="Picture 1" descr="test_aligned_read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-3" y="2552700"/>
            <a:ext cx="9144000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250" y="4635500"/>
            <a:ext cx="8255000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/>
              <a:t>~</a:t>
            </a:r>
            <a:r>
              <a:rPr lang="en-US" dirty="0" smtClean="0"/>
              <a:t>50 (250-400 with new R9 pore) base pairs per second pass through a pore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Need to segment signal into individual events representing base pairs and determine to which base each event corresponds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3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Nanopore</a:t>
            </a:r>
            <a:r>
              <a:rPr lang="en-US" dirty="0" smtClean="0"/>
              <a:t> Raw Correction</a:t>
            </a:r>
            <a:endParaRPr lang="en-US" dirty="0"/>
          </a:p>
        </p:txBody>
      </p:sp>
      <p:pic>
        <p:nvPicPr>
          <p:cNvPr id="8" name="Picture 7" descr="raw_to_truth_rea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2982"/>
            <a:ext cx="7087734" cy="4961414"/>
          </a:xfrm>
          <a:prstGeom prst="rect">
            <a:avLst/>
          </a:prstGeom>
        </p:spPr>
      </p:pic>
      <p:sp>
        <p:nvSpPr>
          <p:cNvPr id="10" name="Curved Left Arrow 9"/>
          <p:cNvSpPr/>
          <p:nvPr/>
        </p:nvSpPr>
        <p:spPr>
          <a:xfrm>
            <a:off x="6999901" y="2304758"/>
            <a:ext cx="302392" cy="920560"/>
          </a:xfrm>
          <a:prstGeom prst="curved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Left Arrow 14"/>
          <p:cNvSpPr/>
          <p:nvPr/>
        </p:nvSpPr>
        <p:spPr>
          <a:xfrm>
            <a:off x="6999901" y="3370999"/>
            <a:ext cx="302392" cy="920560"/>
          </a:xfrm>
          <a:prstGeom prst="curved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Left Arrow 15"/>
          <p:cNvSpPr/>
          <p:nvPr/>
        </p:nvSpPr>
        <p:spPr>
          <a:xfrm>
            <a:off x="7002309" y="4390202"/>
            <a:ext cx="302392" cy="920560"/>
          </a:xfrm>
          <a:prstGeom prst="curved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2603" y="262057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423249" y="3599459"/>
            <a:ext cx="11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 Bases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92603" y="4614090"/>
            <a:ext cx="103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Align to</a:t>
            </a:r>
          </a:p>
          <a:p>
            <a:r>
              <a:rPr lang="en-US" dirty="0" smtClean="0"/>
              <a:t>Genome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1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Nanopore</a:t>
            </a:r>
            <a:r>
              <a:rPr lang="en-US" dirty="0" smtClean="0"/>
              <a:t> Raw Correction</a:t>
            </a:r>
            <a:endParaRPr lang="en-US" dirty="0"/>
          </a:p>
        </p:txBody>
      </p:sp>
      <p:pic>
        <p:nvPicPr>
          <p:cNvPr id="4" name="Picture 3" descr="test_aligned_rea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996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Nanopore</a:t>
            </a:r>
            <a:r>
              <a:rPr lang="en-US" dirty="0" smtClean="0"/>
              <a:t> Raw Correction</a:t>
            </a:r>
            <a:endParaRPr lang="en-US" dirty="0"/>
          </a:p>
        </p:txBody>
      </p:sp>
      <p:pic>
        <p:nvPicPr>
          <p:cNvPr id="3" name="Picture 2" descr="test_aligned_rea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0" t="4100" r="35317" b="62301"/>
          <a:stretch/>
        </p:blipFill>
        <p:spPr>
          <a:xfrm>
            <a:off x="1546973" y="2574843"/>
            <a:ext cx="4797605" cy="1584476"/>
          </a:xfrm>
          <a:prstGeom prst="rect">
            <a:avLst/>
          </a:prstGeom>
        </p:spPr>
      </p:pic>
      <p:pic>
        <p:nvPicPr>
          <p:cNvPr id="5" name="Picture 4" descr="test_aligned_read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0" t="53833" r="35317" b="10747"/>
          <a:stretch/>
        </p:blipFill>
        <p:spPr>
          <a:xfrm>
            <a:off x="1546973" y="4951557"/>
            <a:ext cx="4797605" cy="1670353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16200000">
            <a:off x="4354791" y="3494591"/>
            <a:ext cx="306862" cy="163631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39213" y="4151796"/>
            <a:ext cx="2451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Center on deletion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Expand to neighboring regions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Segment using mean </a:t>
            </a:r>
            <a:r>
              <a:rPr lang="en-US" dirty="0" err="1" smtClean="0"/>
              <a:t>changepoint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920" y="2894621"/>
            <a:ext cx="1553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Correct deletions:</a:t>
            </a:r>
            <a:endParaRPr lang="en-US" sz="2400" dirty="0"/>
          </a:p>
        </p:txBody>
      </p:sp>
      <p:sp>
        <p:nvSpPr>
          <p:cNvPr id="10" name="Left Brace 9"/>
          <p:cNvSpPr/>
          <p:nvPr/>
        </p:nvSpPr>
        <p:spPr>
          <a:xfrm rot="16200000">
            <a:off x="3817745" y="2761699"/>
            <a:ext cx="306862" cy="30899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4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Nanopore</a:t>
            </a:r>
            <a:r>
              <a:rPr lang="en-US" dirty="0" smtClean="0"/>
              <a:t> Raw Correction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39213" y="4151796"/>
            <a:ext cx="2451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Center on insertion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Expand to neighboring regions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Segment using mean </a:t>
            </a:r>
            <a:r>
              <a:rPr lang="en-US" dirty="0" err="1" smtClean="0"/>
              <a:t>changepoint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920" y="2894621"/>
            <a:ext cx="1553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Correct insertions:</a:t>
            </a:r>
            <a:endParaRPr lang="en-US" sz="2400" dirty="0"/>
          </a:p>
        </p:txBody>
      </p:sp>
      <p:pic>
        <p:nvPicPr>
          <p:cNvPr id="4" name="Picture 3" descr="test_aligned_rea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4034" r="68188" b="61594"/>
          <a:stretch/>
        </p:blipFill>
        <p:spPr>
          <a:xfrm>
            <a:off x="1620762" y="2894621"/>
            <a:ext cx="4520741" cy="1257175"/>
          </a:xfrm>
          <a:prstGeom prst="rect">
            <a:avLst/>
          </a:prstGeom>
        </p:spPr>
      </p:pic>
      <p:pic>
        <p:nvPicPr>
          <p:cNvPr id="11" name="Picture 10" descr="test_aligned_read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54071" r="68188" b="11640"/>
          <a:stretch/>
        </p:blipFill>
        <p:spPr>
          <a:xfrm>
            <a:off x="1620762" y="5215210"/>
            <a:ext cx="4520741" cy="125416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3043492" y="4114283"/>
            <a:ext cx="12271" cy="4621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Left Brace 12"/>
          <p:cNvSpPr/>
          <p:nvPr/>
        </p:nvSpPr>
        <p:spPr>
          <a:xfrm rot="16200000">
            <a:off x="4040597" y="2805236"/>
            <a:ext cx="306862" cy="295728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1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Nanopore</a:t>
            </a:r>
            <a:r>
              <a:rPr lang="en-US" dirty="0" smtClean="0"/>
              <a:t> Raw Correction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919" y="2894621"/>
            <a:ext cx="177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Complex Corrections:</a:t>
            </a:r>
            <a:endParaRPr lang="en-US" sz="2400" dirty="0"/>
          </a:p>
        </p:txBody>
      </p:sp>
      <p:pic>
        <p:nvPicPr>
          <p:cNvPr id="4" name="Picture 3" descr="test_aligned_rea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3" t="4043" r="23010" b="62034"/>
          <a:stretch/>
        </p:blipFill>
        <p:spPr>
          <a:xfrm>
            <a:off x="2454147" y="2852288"/>
            <a:ext cx="4214999" cy="1399642"/>
          </a:xfrm>
          <a:prstGeom prst="rect">
            <a:avLst/>
          </a:prstGeom>
        </p:spPr>
      </p:pic>
      <p:pic>
        <p:nvPicPr>
          <p:cNvPr id="10" name="Picture 9" descr="test_aligned_rea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3" t="53753" r="23010" b="11222"/>
          <a:stretch/>
        </p:blipFill>
        <p:spPr>
          <a:xfrm>
            <a:off x="2454147" y="5037290"/>
            <a:ext cx="4214999" cy="1445129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>
          <a:xfrm rot="16200000">
            <a:off x="5440618" y="3951257"/>
            <a:ext cx="306862" cy="82247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6200000">
            <a:off x="3890009" y="3223125"/>
            <a:ext cx="306862" cy="22787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39213" y="4151796"/>
            <a:ext cx="2451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Determine if multiple corrections “intersect”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Expand selection to entire region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Segment using mean </a:t>
            </a:r>
            <a:r>
              <a:rPr lang="en-US" dirty="0" err="1" smtClean="0"/>
              <a:t>changepoint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170538" y="4404569"/>
            <a:ext cx="12271" cy="4621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Brace 18"/>
          <p:cNvSpPr/>
          <p:nvPr/>
        </p:nvSpPr>
        <p:spPr>
          <a:xfrm rot="16200000">
            <a:off x="4301249" y="2810244"/>
            <a:ext cx="306862" cy="310121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6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</a:t>
            </a:r>
            <a:r>
              <a:rPr lang="en-US" dirty="0" err="1" smtClean="0"/>
              <a:t>Nanopore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9250" y="6110103"/>
            <a:ext cx="82550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Noise level is quite high (hopeful for improvements in base technology)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Shown above is the same DNA sequence observed 8 times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67" y="2274977"/>
            <a:ext cx="7704666" cy="38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7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 a </a:t>
            </a:r>
            <a:r>
              <a:rPr lang="en-US" dirty="0" err="1" smtClean="0"/>
              <a:t>Basecaller</a:t>
            </a:r>
            <a:endParaRPr lang="en-US" dirty="0"/>
          </a:p>
        </p:txBody>
      </p:sp>
      <p:pic>
        <p:nvPicPr>
          <p:cNvPr id="4" name="Picture 3" descr="signal_distribu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3" y="2521856"/>
            <a:ext cx="4336143" cy="4336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7801" y="3282338"/>
            <a:ext cx="351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 correction and normalization distributions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Clearly some signal exists before complex machine learning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~13% accuracy achievable by nearest mean calculations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0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 a </a:t>
            </a:r>
            <a:r>
              <a:rPr lang="en-US" dirty="0" err="1" smtClean="0"/>
              <a:t>Basecaller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8829" y="2617389"/>
            <a:ext cx="8037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Oxford </a:t>
            </a:r>
            <a:r>
              <a:rPr lang="en-US" dirty="0" err="1" smtClean="0"/>
              <a:t>Nanopore</a:t>
            </a:r>
            <a:r>
              <a:rPr lang="en-US" dirty="0" smtClean="0"/>
              <a:t> has recently upgraded to a RNN </a:t>
            </a:r>
            <a:r>
              <a:rPr lang="en-US" dirty="0" err="1" smtClean="0"/>
              <a:t>basecaller</a:t>
            </a:r>
            <a:r>
              <a:rPr lang="en-US" dirty="0" smtClean="0"/>
              <a:t> which produces reads with ~85% accuracy, thought it is still computationally intensive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Larger sequencer (</a:t>
            </a:r>
            <a:r>
              <a:rPr lang="en-US" dirty="0" err="1" smtClean="0"/>
              <a:t>PromethION</a:t>
            </a:r>
            <a:r>
              <a:rPr lang="en-US" dirty="0"/>
              <a:t>) produces 12Tb of data in 48 </a:t>
            </a:r>
            <a:r>
              <a:rPr lang="en-US" dirty="0" smtClean="0"/>
              <a:t>hours (</a:t>
            </a:r>
            <a:r>
              <a:rPr lang="en-US" dirty="0"/>
              <a:t>up to 1.44GBps</a:t>
            </a:r>
            <a:r>
              <a:rPr lang="en-US" dirty="0" smtClean="0"/>
              <a:t>) with current machine requiring </a:t>
            </a:r>
            <a:r>
              <a:rPr lang="en-US" dirty="0"/>
              <a:t>~</a:t>
            </a:r>
            <a:r>
              <a:rPr lang="en-US" dirty="0" smtClean="0"/>
              <a:t>1kW.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237" y="3985237"/>
            <a:ext cx="4077612" cy="272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4" y="4355858"/>
            <a:ext cx="3133705" cy="23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4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 a </a:t>
            </a:r>
            <a:r>
              <a:rPr lang="en-US" dirty="0" err="1" smtClean="0"/>
              <a:t>Basecaller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2142" y="3003920"/>
            <a:ext cx="40881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event (base) segmentation is done using an FPGA t-test and all computation (RNN) is completed on the mean and SD of these segments</a:t>
            </a:r>
          </a:p>
          <a:p>
            <a:endParaRPr lang="en-US" dirty="0"/>
          </a:p>
          <a:p>
            <a:r>
              <a:rPr lang="en-US" dirty="0" smtClean="0"/>
              <a:t>We are currently working to integrate </a:t>
            </a:r>
            <a:r>
              <a:rPr lang="en-US" dirty="0" err="1" smtClean="0"/>
              <a:t>basecalling</a:t>
            </a:r>
            <a:r>
              <a:rPr lang="en-US" dirty="0" smtClean="0"/>
              <a:t> and segmentation directly from the raw data via an RNN with potentially vast improvements in accuracy as well as speed which will become increasingly important with throughput improvements.</a:t>
            </a:r>
          </a:p>
        </p:txBody>
      </p:sp>
      <p:pic>
        <p:nvPicPr>
          <p:cNvPr id="5" name="Picture 4" descr="seg_roc_cur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42" y="2454122"/>
            <a:ext cx="4210353" cy="42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0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Nanopore</a:t>
            </a:r>
            <a:r>
              <a:rPr lang="en-US" dirty="0"/>
              <a:t> </a:t>
            </a:r>
            <a:r>
              <a:rPr lang="en-US" dirty="0" smtClean="0"/>
              <a:t>Sequencing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753" y="3285765"/>
            <a:ext cx="75098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Outline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err="1" smtClean="0"/>
              <a:t>Nanopore</a:t>
            </a:r>
            <a:r>
              <a:rPr lang="en-US" sz="2400" dirty="0" smtClean="0"/>
              <a:t> Sequencing Technology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Raw Data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Transformations and Raw Data Processing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Toward Producing a </a:t>
            </a:r>
            <a:r>
              <a:rPr lang="en-US" sz="2400" dirty="0" err="1" smtClean="0"/>
              <a:t>Basecaller</a:t>
            </a:r>
            <a:endParaRPr lang="en-US" sz="2400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60636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4671" y="2833308"/>
            <a:ext cx="8414658" cy="2409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Data Velocity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/>
              <a:t>Basecaller</a:t>
            </a:r>
            <a:r>
              <a:rPr lang="en-US" dirty="0" smtClean="0"/>
              <a:t> must be able to keep up with the increasing speed of the data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Accuracy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/>
              <a:t>Basecaller</a:t>
            </a:r>
            <a:r>
              <a:rPr lang="en-US" dirty="0" smtClean="0"/>
              <a:t> must be accurate enough to provide meaningful biological insight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/>
              <a:t>Adaptabiltiy</a:t>
            </a:r>
            <a:endParaRPr lang="en-US" dirty="0" smtClean="0"/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Would like to be able to interrogate the data in order to assess confidence as well as possible alterations outside of the given model</a:t>
            </a:r>
          </a:p>
        </p:txBody>
      </p:sp>
    </p:spTree>
    <p:extLst>
      <p:ext uri="{BB962C8B-B14F-4D97-AF65-F5344CB8AC3E}">
        <p14:creationId xmlns:p14="http://schemas.microsoft.com/office/powerpoint/2010/main" val="339407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059" y="3362476"/>
            <a:ext cx="8414658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Produce 1D </a:t>
            </a:r>
            <a:r>
              <a:rPr lang="en-US" dirty="0" err="1" smtClean="0"/>
              <a:t>basecalls</a:t>
            </a:r>
            <a:r>
              <a:rPr lang="en-US" dirty="0" smtClean="0"/>
              <a:t> on par with current algorithms ~70-80%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Exploring architectures and pre-processing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Investigate base alterations (methylation, acetylation, etc.) via encoding layers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Release package to create raw data training sets and provide QC metrics for raw reads.</a:t>
            </a:r>
          </a:p>
        </p:txBody>
      </p:sp>
    </p:spTree>
    <p:extLst>
      <p:ext uri="{BB962C8B-B14F-4D97-AF65-F5344CB8AC3E}">
        <p14:creationId xmlns:p14="http://schemas.microsoft.com/office/powerpoint/2010/main" val="153647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Nanopore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3863" y="3415393"/>
            <a:ext cx="187627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smtClean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13746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Nanopore</a:t>
            </a:r>
            <a:r>
              <a:rPr lang="en-US" dirty="0" smtClean="0"/>
              <a:t> Sequencing?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36" y="2411266"/>
            <a:ext cx="3940352" cy="4170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9083" y="3566588"/>
            <a:ext cx="434975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Determine the sequence of DNA fragments by passing DNA through a protein (or other) pore in a membrane</a:t>
            </a:r>
          </a:p>
        </p:txBody>
      </p:sp>
    </p:spTree>
    <p:extLst>
      <p:ext uri="{BB962C8B-B14F-4D97-AF65-F5344CB8AC3E}">
        <p14:creationId xmlns:p14="http://schemas.microsoft.com/office/powerpoint/2010/main" val="208176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Nanopore</a:t>
            </a:r>
            <a:r>
              <a:rPr lang="en-US" dirty="0" smtClean="0"/>
              <a:t> Sequencing?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999" y="3369943"/>
            <a:ext cx="4544970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Oxford </a:t>
            </a:r>
            <a:r>
              <a:rPr lang="en-US" sz="2400" dirty="0" err="1" smtClean="0"/>
              <a:t>Nanopore</a:t>
            </a:r>
            <a:r>
              <a:rPr lang="en-US" sz="2400" dirty="0" smtClean="0"/>
              <a:t> became the first company to provide a commercially available </a:t>
            </a:r>
            <a:r>
              <a:rPr lang="en-US" sz="2400" dirty="0" err="1" smtClean="0"/>
              <a:t>nanopore</a:t>
            </a:r>
            <a:r>
              <a:rPr lang="en-US" sz="2400" dirty="0" smtClean="0"/>
              <a:t> sequencer in 2015 (available to community in 2012)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802" y="3168641"/>
            <a:ext cx="4014831" cy="26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16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Nanopore</a:t>
            </a:r>
            <a:r>
              <a:rPr lang="en-US" dirty="0" smtClean="0"/>
              <a:t> Sequencing?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998" y="3369943"/>
            <a:ext cx="6318252" cy="318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/>
              <a:t>Nanopore</a:t>
            </a:r>
            <a:r>
              <a:rPr lang="en-US" sz="2400" dirty="0" smtClean="0"/>
              <a:t> is a disruptive technology: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Sequencer Size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Read Length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Potential direct RNA sequencing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Biology Problem with Data Velocity Issues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Currently ~400GB/24 hours needs to be processed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2625693"/>
            <a:ext cx="3206750" cy="215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6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Nanopore</a:t>
            </a:r>
            <a:r>
              <a:rPr lang="en-US" dirty="0" smtClean="0"/>
              <a:t> Sequencing?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297" y="2394292"/>
            <a:ext cx="6513370" cy="44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9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36" y="2411266"/>
            <a:ext cx="3940352" cy="4170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065" y="2553375"/>
            <a:ext cx="3150684" cy="4123199"/>
          </a:xfrm>
          <a:prstGeom prst="rect">
            <a:avLst/>
          </a:prstGeom>
        </p:spPr>
      </p:pic>
      <p:sp>
        <p:nvSpPr>
          <p:cNvPr id="6" name="Title 8"/>
          <p:cNvSpPr txBox="1">
            <a:spLocks/>
          </p:cNvSpPr>
          <p:nvPr/>
        </p:nvSpPr>
        <p:spPr>
          <a:xfrm>
            <a:off x="457200" y="3387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Raw </a:t>
            </a:r>
            <a:r>
              <a:rPr lang="en-US" dirty="0" err="1" smtClean="0"/>
              <a:t>Nanopore</a:t>
            </a:r>
            <a:r>
              <a:rPr lang="en-US" dirty="0" smtClean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4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Raw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9250" y="2923589"/>
            <a:ext cx="8255000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First step is to create a training data set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Starting from provided raw data followed by processing to produce useful data set for training to predict genomic bases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Goal is to release this package to the community for greater access to create training data sets for this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3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Poorly Documented Metadata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8" y="2586974"/>
            <a:ext cx="1844031" cy="4176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094" y="2586973"/>
            <a:ext cx="1670782" cy="4176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381" y="2586974"/>
            <a:ext cx="1773349" cy="4176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5" y="2586974"/>
            <a:ext cx="1299718" cy="4176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456" y="3998050"/>
            <a:ext cx="1796060" cy="22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951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808</TotalTime>
  <Words>685</Words>
  <Application>Microsoft Macintosh PowerPoint</Application>
  <PresentationFormat>On-screen Show (4:3)</PresentationFormat>
  <Paragraphs>111</Paragraphs>
  <Slides>22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Genesis</vt:lpstr>
      <vt:lpstr>Nanopore Sequencing</vt:lpstr>
      <vt:lpstr>Nanopore Sequencing</vt:lpstr>
      <vt:lpstr>What is Nanopore Sequencing?</vt:lpstr>
      <vt:lpstr>What is Nanopore Sequencing?</vt:lpstr>
      <vt:lpstr>What is Nanopore Sequencing?</vt:lpstr>
      <vt:lpstr>What is Nanopore Sequencing?</vt:lpstr>
      <vt:lpstr>PowerPoint Presentation</vt:lpstr>
      <vt:lpstr>Processing Raw Data</vt:lpstr>
      <vt:lpstr>Poorly Documented Metadata</vt:lpstr>
      <vt:lpstr>Raw Nanopore Data</vt:lpstr>
      <vt:lpstr>Nanopore Raw Correction</vt:lpstr>
      <vt:lpstr>Nanopore Raw Correction</vt:lpstr>
      <vt:lpstr>Nanopore Raw Correction</vt:lpstr>
      <vt:lpstr>Nanopore Raw Correction</vt:lpstr>
      <vt:lpstr>Nanopore Raw Correction</vt:lpstr>
      <vt:lpstr>Raw Nanopore Data</vt:lpstr>
      <vt:lpstr>Toward a Basecaller</vt:lpstr>
      <vt:lpstr>Toward a Basecaller</vt:lpstr>
      <vt:lpstr>Toward a Basecaller</vt:lpstr>
      <vt:lpstr>Challenges</vt:lpstr>
      <vt:lpstr>Future Directions</vt:lpstr>
      <vt:lpstr>Nanopore Sequencing</vt:lpstr>
    </vt:vector>
  </TitlesOfParts>
  <Company>University of California,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Marcus Stoiber</dc:creator>
  <cp:lastModifiedBy>Marcus Stoiber</cp:lastModifiedBy>
  <cp:revision>72</cp:revision>
  <dcterms:created xsi:type="dcterms:W3CDTF">2015-10-12T18:16:58Z</dcterms:created>
  <dcterms:modified xsi:type="dcterms:W3CDTF">2016-08-22T15:41:11Z</dcterms:modified>
</cp:coreProperties>
</file>