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05" r:id="rId2"/>
    <p:sldId id="311" r:id="rId3"/>
    <p:sldId id="310" r:id="rId4"/>
    <p:sldId id="324" r:id="rId5"/>
    <p:sldId id="363" r:id="rId6"/>
    <p:sldId id="339" r:id="rId7"/>
    <p:sldId id="333" r:id="rId8"/>
    <p:sldId id="356" r:id="rId9"/>
    <p:sldId id="357" r:id="rId10"/>
    <p:sldId id="358" r:id="rId11"/>
    <p:sldId id="359" r:id="rId12"/>
    <p:sldId id="360" r:id="rId13"/>
    <p:sldId id="361" r:id="rId14"/>
    <p:sldId id="362" r:id="rId15"/>
    <p:sldId id="381"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20" r:id="rId34"/>
    <p:sldId id="30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98989"/>
    <a:srgbClr val="008000"/>
    <a:srgbClr val="4FA556"/>
    <a:srgbClr val="82C387"/>
    <a:srgbClr val="82C376"/>
    <a:srgbClr val="229246"/>
    <a:srgbClr val="F8961D"/>
    <a:srgbClr val="194963"/>
    <a:srgbClr val="D2E3EB"/>
    <a:srgbClr val="23A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84" autoAdjust="0"/>
  </p:normalViewPr>
  <p:slideViewPr>
    <p:cSldViewPr snapToGrid="0" snapToObjects="1" showGuides="1">
      <p:cViewPr varScale="1">
        <p:scale>
          <a:sx n="122" d="100"/>
          <a:sy n="122" d="100"/>
        </p:scale>
        <p:origin x="-608" y="-120"/>
      </p:cViewPr>
      <p:guideLst>
        <p:guide orient="horz" pos="3288"/>
        <p:guide orient="horz" pos="1428"/>
        <p:guide orient="horz" pos="1492"/>
        <p:guide orient="horz" pos="2784"/>
        <p:guide pos="2909"/>
        <p:guide pos="4281"/>
        <p:guide pos="4209"/>
        <p:guide pos="5581"/>
        <p:guide pos="1513"/>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900" smtClean="0"/>
              <a:t>NERSC Presentation</a:t>
            </a:r>
            <a:endParaRPr lang="en-US" sz="9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D68A3-9B80-584C-9BEB-F8B43CF5A651}" type="datetime1">
              <a:rPr lang="en-US" sz="900" smtClean="0"/>
              <a:pPr/>
              <a:t>6/6/13</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58F80-FCEC-C745-BEA9-0BA1921C5D36}" type="slidenum">
              <a:rPr lang="en-US" sz="900" smtClean="0"/>
              <a:pPr/>
              <a:t>‹#›</a:t>
            </a:fld>
            <a:endParaRPr lang="en-US" sz="900"/>
          </a:p>
        </p:txBody>
      </p:sp>
    </p:spTree>
    <p:extLst>
      <p:ext uri="{BB962C8B-B14F-4D97-AF65-F5344CB8AC3E}">
        <p14:creationId xmlns:p14="http://schemas.microsoft.com/office/powerpoint/2010/main" val="10571373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NERSC Presentation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EAFF0-7375-1D4A-A389-D6238357B121}" type="datetime1">
              <a:rPr lang="en-US" smtClean="0"/>
              <a:pPr/>
              <a:t>6/6/13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511CB-48C6-1D49-AC56-5A39CE8EA9E7}" type="slidenum">
              <a:rPr lang="en-US" smtClean="0"/>
              <a:pPr/>
              <a:t>‹#›</a:t>
            </a:fld>
            <a:endParaRPr lang="en-US"/>
          </a:p>
        </p:txBody>
      </p:sp>
    </p:spTree>
    <p:extLst>
      <p:ext uri="{BB962C8B-B14F-4D97-AF65-F5344CB8AC3E}">
        <p14:creationId xmlns:p14="http://schemas.microsoft.com/office/powerpoint/2010/main" val="313598457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Architectural_state" TargetMode="External"/><Relationship Id="rId4" Type="http://schemas.openxmlformats.org/officeDocument/2006/relationships/hyperlink" Target="http://en.wikipedia.org/wiki/Central_processing_unit" TargetMode="External"/><Relationship Id="rId5" Type="http://schemas.openxmlformats.org/officeDocument/2006/relationships/hyperlink" Target="http://en.wikipedia.org/wiki/Control_register" TargetMode="External"/><Relationship Id="rId6" Type="http://schemas.openxmlformats.org/officeDocument/2006/relationships/hyperlink" Target="http://en.wikipedia.org/wiki/X86" TargetMode="External"/><Relationship Id="rId7" Type="http://schemas.openxmlformats.org/officeDocument/2006/relationships/hyperlink" Target="http://en.wikipedia.org/wiki/Memory_management_unit" TargetMode="External"/><Relationship Id="rId8" Type="http://schemas.openxmlformats.org/officeDocument/2006/relationships/hyperlink" Target="http://en.wikipedia.org/wiki/Status_register" TargetMode="External"/><Relationship Id="rId9" Type="http://schemas.openxmlformats.org/officeDocument/2006/relationships/hyperlink" Target="http://en.wikipedia.org/wiki/General_purpose_registers" TargetMode="External"/><Relationship Id="rId10" Type="http://schemas.openxmlformats.org/officeDocument/2006/relationships/hyperlink" Target="http://en.wikipedia.org/wiki/Arithmetic_logic_unit"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each processor core that is physically present, the operating system addresses two virtual or logical cores, and shares the workload between them when possible. </a:t>
            </a:r>
          </a:p>
          <a:p>
            <a:endParaRPr lang="en-US" dirty="0" smtClean="0"/>
          </a:p>
          <a:p>
            <a:r>
              <a:rPr lang="en-US" dirty="0" smtClean="0">
                <a:hlinkClick r:id="rId3" tooltip="Architectural state"/>
              </a:rPr>
              <a:t>architectural state</a:t>
            </a:r>
            <a:r>
              <a:rPr lang="en-US" dirty="0" smtClean="0"/>
              <a:t>:</a:t>
            </a:r>
          </a:p>
          <a:p>
            <a:r>
              <a:rPr lang="en-US" dirty="0" smtClean="0"/>
              <a:t>The </a:t>
            </a:r>
            <a:r>
              <a:rPr lang="en-US" b="1" dirty="0" smtClean="0"/>
              <a:t>architectural state</a:t>
            </a:r>
            <a:r>
              <a:rPr lang="en-US" dirty="0" smtClean="0"/>
              <a:t> is the part of the </a:t>
            </a:r>
            <a:r>
              <a:rPr lang="en-US" dirty="0" smtClean="0">
                <a:hlinkClick r:id="rId4" tooltip="Central processing unit"/>
              </a:rPr>
              <a:t>CPU</a:t>
            </a:r>
            <a:r>
              <a:rPr lang="en-US" dirty="0" smtClean="0"/>
              <a:t> which holds the state of a process, this includes:</a:t>
            </a:r>
          </a:p>
          <a:p>
            <a:r>
              <a:rPr lang="en-US" dirty="0" smtClean="0">
                <a:hlinkClick r:id="rId5" tooltip="Control register"/>
              </a:rPr>
              <a:t>Control registers</a:t>
            </a:r>
            <a:r>
              <a:rPr lang="en-US" dirty="0" smtClean="0"/>
              <a:t> </a:t>
            </a:r>
          </a:p>
          <a:p>
            <a:pPr lvl="1"/>
            <a:r>
              <a:rPr lang="en-US" dirty="0" smtClean="0"/>
              <a:t>Instruction Flag Registers (such as EFLAGS in </a:t>
            </a:r>
            <a:r>
              <a:rPr lang="en-US" dirty="0" smtClean="0">
                <a:hlinkClick r:id="rId6" tooltip="X86"/>
              </a:rPr>
              <a:t>x86</a:t>
            </a:r>
            <a:r>
              <a:rPr lang="en-US" dirty="0" smtClean="0"/>
              <a:t>)</a:t>
            </a:r>
          </a:p>
          <a:p>
            <a:pPr lvl="1"/>
            <a:r>
              <a:rPr lang="en-US" dirty="0" smtClean="0"/>
              <a:t>Interrupt Mask Registers</a:t>
            </a:r>
          </a:p>
          <a:p>
            <a:pPr lvl="1"/>
            <a:r>
              <a:rPr lang="en-US" dirty="0" smtClean="0">
                <a:hlinkClick r:id="rId7" tooltip="Memory management unit"/>
              </a:rPr>
              <a:t>Memory management unit</a:t>
            </a:r>
            <a:r>
              <a:rPr lang="en-US" dirty="0" smtClean="0"/>
              <a:t> Registers</a:t>
            </a:r>
          </a:p>
          <a:p>
            <a:pPr lvl="1"/>
            <a:r>
              <a:rPr lang="en-US" dirty="0" smtClean="0">
                <a:hlinkClick r:id="rId8" tooltip="Status register"/>
              </a:rPr>
              <a:t>Status registers</a:t>
            </a:r>
            <a:endParaRPr lang="en-US" dirty="0" smtClean="0"/>
          </a:p>
          <a:p>
            <a:r>
              <a:rPr lang="en-US" dirty="0" smtClean="0">
                <a:hlinkClick r:id="rId9" tooltip="General purpose registers"/>
              </a:rPr>
              <a:t>General purpose registers</a:t>
            </a:r>
            <a:r>
              <a:rPr lang="en-US" dirty="0" smtClean="0"/>
              <a:t> (such as </a:t>
            </a:r>
            <a:r>
              <a:rPr lang="en-US" dirty="0" err="1" smtClean="0"/>
              <a:t>AX,BX,CX,DX,etc</a:t>
            </a:r>
            <a:r>
              <a:rPr lang="en-US" dirty="0" smtClean="0"/>
              <a:t>. in </a:t>
            </a:r>
            <a:r>
              <a:rPr lang="en-US" dirty="0" smtClean="0">
                <a:hlinkClick r:id="rId6" tooltip="X86"/>
              </a:rPr>
              <a:t>x86</a:t>
            </a:r>
            <a:r>
              <a:rPr lang="en-US" dirty="0" smtClean="0"/>
              <a:t>) </a:t>
            </a:r>
          </a:p>
          <a:p>
            <a:pPr lvl="1"/>
            <a:r>
              <a:rPr lang="en-US" dirty="0" smtClean="0"/>
              <a:t>Adder Registers</a:t>
            </a:r>
          </a:p>
          <a:p>
            <a:pPr lvl="1"/>
            <a:r>
              <a:rPr lang="en-US" dirty="0" smtClean="0"/>
              <a:t>Address Registers</a:t>
            </a:r>
          </a:p>
          <a:p>
            <a:pPr lvl="1"/>
            <a:r>
              <a:rPr lang="en-US" dirty="0" smtClean="0"/>
              <a:t>Counter Registers</a:t>
            </a:r>
          </a:p>
          <a:p>
            <a:pPr lvl="1"/>
            <a:r>
              <a:rPr lang="en-US" dirty="0" smtClean="0"/>
              <a:t>Index Registers</a:t>
            </a:r>
          </a:p>
          <a:p>
            <a:pPr lvl="1"/>
            <a:r>
              <a:rPr lang="en-US" dirty="0" smtClean="0"/>
              <a:t>Stack Registers</a:t>
            </a:r>
          </a:p>
          <a:p>
            <a:pPr lvl="1"/>
            <a:r>
              <a:rPr lang="en-US" dirty="0" smtClean="0"/>
              <a:t>String Registers</a:t>
            </a:r>
          </a:p>
          <a:p>
            <a:r>
              <a:rPr lang="en-US" dirty="0" smtClean="0"/>
              <a:t>This does not include actual computation units as an </a:t>
            </a:r>
            <a:r>
              <a:rPr lang="en-US" dirty="0" smtClean="0">
                <a:hlinkClick r:id="rId10" tooltip="Arithmetic logic unit"/>
              </a:rPr>
              <a:t>ALU</a:t>
            </a:r>
            <a:r>
              <a:rPr lang="en-US" dirty="0" smtClean="0"/>
              <a:t> for instance.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17E4DD-9D90-6347-9DF5-69B1CA482126}" type="slidenum">
              <a:rPr lang="en-US" smtClean="0"/>
              <a:t>18</a:t>
            </a:fld>
            <a:endParaRPr lang="en-US"/>
          </a:p>
        </p:txBody>
      </p:sp>
    </p:spTree>
    <p:extLst>
      <p:ext uri="{BB962C8B-B14F-4D97-AF65-F5344CB8AC3E}">
        <p14:creationId xmlns:p14="http://schemas.microsoft.com/office/powerpoint/2010/main" val="4163246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3.png"/><Relationship Id="rId9" Type="http://schemas.openxmlformats.org/officeDocument/2006/relationships/image" Target="../media/image1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pic>
        <p:nvPicPr>
          <p:cNvPr id="26" name="Picture 25" descr="NERSC_logo_color_s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950" y="4416552"/>
            <a:ext cx="2401904" cy="1615494"/>
          </a:xfrm>
          <a:prstGeom prst="rect">
            <a:avLst/>
          </a:prstGeom>
        </p:spPr>
      </p:pic>
      <p:sp>
        <p:nvSpPr>
          <p:cNvPr id="11" name="Footer Placeholder 2"/>
          <p:cNvSpPr>
            <a:spLocks noGrp="1"/>
          </p:cNvSpPr>
          <p:nvPr>
            <p:ph type="ftr" sz="quarter" idx="10"/>
          </p:nvPr>
        </p:nvSpPr>
        <p:spPr>
          <a:xfrm>
            <a:off x="5239927" y="6368805"/>
            <a:ext cx="2864157" cy="365125"/>
          </a:xfrm>
        </p:spPr>
        <p:txBody>
          <a:bodyPr/>
          <a:lstStyle/>
          <a:p>
            <a:r>
              <a:rPr lang="en-US" smtClean="0"/>
              <a:t>Footer Information</a:t>
            </a:r>
            <a:endParaRPr lang="en-US" dirty="0"/>
          </a:p>
        </p:txBody>
      </p:sp>
      <p:sp>
        <p:nvSpPr>
          <p:cNvPr id="12" name="Slide Number Placeholder 3"/>
          <p:cNvSpPr>
            <a:spLocks noGrp="1"/>
          </p:cNvSpPr>
          <p:nvPr>
            <p:ph type="sldNum" sz="quarter" idx="11"/>
          </p:nvPr>
        </p:nvSpPr>
        <p:spPr>
          <a:xfrm>
            <a:off x="4116656" y="6368805"/>
            <a:ext cx="925708" cy="365125"/>
          </a:xfrm>
        </p:spPr>
        <p:txBody>
          <a:bodyPr/>
          <a:lstStyle/>
          <a:p>
            <a:r>
              <a:rPr lang="en-US" smtClean="0"/>
              <a:t>- </a:t>
            </a:r>
            <a:fld id="{D174BAF6-F8F2-EF4F-936C-8DF63288C82F}" type="slidenum">
              <a:rPr lang="en-US" smtClean="0"/>
              <a:pPr/>
              <a:t>‹#›</a:t>
            </a:fld>
            <a:r>
              <a:rPr lang="en-US" smtClean="0"/>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chemeClr val="accent5"/>
                </a:solidFill>
              </a:defRPr>
            </a:lvl1pPr>
          </a:lstStyle>
          <a:p>
            <a:fld id="{D897A66F-DFB6-CB44-8B31-7FAB7C20B0C7}" type="datetime4">
              <a:rPr lang="en-US" smtClean="0"/>
              <a:t>June 6, 2013</a:t>
            </a:fld>
            <a:endParaRPr lang="en-US" dirty="0"/>
          </a:p>
        </p:txBody>
      </p:sp>
      <p:pic>
        <p:nvPicPr>
          <p:cNvPr id="14" name="Picture Placeholder 17"/>
          <p:cNvPicPr>
            <a:picLocks/>
          </p:cNvPicPr>
          <p:nvPr userDrawn="1"/>
        </p:nvPicPr>
        <p:blipFill>
          <a:blip r:embed="rId3" cstate="email">
            <a:extLst>
              <a:ext uri="{28A0092B-C50C-407E-A947-70E740481C1C}">
                <a14:useLocalDpi xmlns:a14="http://schemas.microsoft.com/office/drawing/2010/main"/>
              </a:ext>
            </a:extLst>
          </a:blip>
          <a:srcRect l="-467" r="-467"/>
          <a:stretch>
            <a:fillRect/>
          </a:stretch>
        </p:blipFill>
        <p:spPr>
          <a:xfrm>
            <a:off x="4624388" y="231648"/>
            <a:ext cx="2057400" cy="2057400"/>
          </a:xfrm>
          <a:prstGeom prst="rect">
            <a:avLst/>
          </a:prstGeom>
        </p:spPr>
      </p:pic>
      <p:pic>
        <p:nvPicPr>
          <p:cNvPr id="15" name="Picture Placeholder 19"/>
          <p:cNvPicPr>
            <a:picLocks/>
          </p:cNvPicPr>
          <p:nvPr userDrawn="1"/>
        </p:nvPicPr>
        <p:blipFill>
          <a:blip r:embed="rId4" cstate="email">
            <a:extLst>
              <a:ext uri="{28A0092B-C50C-407E-A947-70E740481C1C}">
                <a14:useLocalDpi xmlns:a14="http://schemas.microsoft.com/office/drawing/2010/main"/>
              </a:ext>
            </a:extLst>
          </a:blip>
          <a:srcRect l="-895" r="-895"/>
          <a:stretch>
            <a:fillRect/>
          </a:stretch>
        </p:blipFill>
        <p:spPr>
          <a:xfrm>
            <a:off x="4636639" y="2383083"/>
            <a:ext cx="960120" cy="960120"/>
          </a:xfrm>
          <a:prstGeom prst="rect">
            <a:avLst/>
          </a:prstGeom>
        </p:spPr>
      </p:pic>
      <p:pic>
        <p:nvPicPr>
          <p:cNvPr id="16" name="Picture Placeholder 18"/>
          <p:cNvPicPr>
            <a:picLocks/>
          </p:cNvPicPr>
          <p:nvPr userDrawn="1"/>
        </p:nvPicPr>
        <p:blipFill>
          <a:blip r:embed="rId5" cstate="email">
            <a:extLst>
              <a:ext uri="{28A0092B-C50C-407E-A947-70E740481C1C}">
                <a14:useLocalDpi xmlns:a14="http://schemas.microsoft.com/office/drawing/2010/main"/>
              </a:ext>
            </a:extLst>
          </a:blip>
          <a:srcRect l="-467" r="-467"/>
          <a:stretch>
            <a:fillRect/>
          </a:stretch>
        </p:blipFill>
        <p:spPr>
          <a:xfrm>
            <a:off x="6767402" y="231648"/>
            <a:ext cx="2057400" cy="2057400"/>
          </a:xfrm>
          <a:prstGeom prst="rect">
            <a:avLst/>
          </a:prstGeom>
        </p:spPr>
      </p:pic>
      <p:pic>
        <p:nvPicPr>
          <p:cNvPr id="18" name="Picture 1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20221" y="3454985"/>
            <a:ext cx="961567" cy="961568"/>
          </a:xfrm>
          <a:prstGeom prst="rect">
            <a:avLst/>
          </a:prstGeom>
        </p:spPr>
      </p:pic>
      <p:pic>
        <p:nvPicPr>
          <p:cNvPr id="21" name="Picture 2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5720221" y="2383083"/>
            <a:ext cx="955924" cy="955925"/>
          </a:xfrm>
          <a:prstGeom prst="rect">
            <a:avLst/>
          </a:prstGeom>
        </p:spPr>
      </p:pic>
      <p:pic>
        <p:nvPicPr>
          <p:cNvPr id="22" name="Picture 21"/>
          <p:cNvPicPr>
            <a:picLocks noChangeAspect="1"/>
          </p:cNvPicPr>
          <p:nvPr userDrawn="1"/>
        </p:nvPicPr>
        <p:blipFill>
          <a:blip r:embed="rId8"/>
          <a:stretch>
            <a:fillRect/>
          </a:stretch>
        </p:blipFill>
        <p:spPr>
          <a:xfrm>
            <a:off x="4635192" y="3454985"/>
            <a:ext cx="961567" cy="961568"/>
          </a:xfrm>
          <a:prstGeom prst="rect">
            <a:avLst/>
          </a:prstGeom>
        </p:spPr>
      </p:pic>
      <p:pic>
        <p:nvPicPr>
          <p:cNvPr id="2" name="Picture 1" descr="m152_Ott_s271115_snap.png"/>
          <p:cNvPicPr>
            <a:picLocks/>
          </p:cNvPicPr>
          <p:nvPr userDrawn="1"/>
        </p:nvPicPr>
        <p:blipFill>
          <a:blip r:embed="rId9" cstate="email">
            <a:extLst>
              <a:ext uri="{28A0092B-C50C-407E-A947-70E740481C1C}">
                <a14:useLocalDpi xmlns:a14="http://schemas.microsoft.com/office/drawing/2010/main"/>
              </a:ext>
            </a:extLst>
          </a:blip>
          <a:stretch>
            <a:fillRect/>
          </a:stretch>
        </p:blipFill>
        <p:spPr>
          <a:xfrm>
            <a:off x="6767402" y="2377440"/>
            <a:ext cx="2057400" cy="2039112"/>
          </a:xfrm>
          <a:prstGeom prst="rect">
            <a:avLst/>
          </a:prstGeom>
        </p:spPr>
      </p:pic>
    </p:spTree>
    <p:extLst>
      <p:ext uri="{BB962C8B-B14F-4D97-AF65-F5344CB8AC3E}">
        <p14:creationId xmlns:p14="http://schemas.microsoft.com/office/powerpoint/2010/main" val="363220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9" name="Footer Placeholder 8"/>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6"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Footer Information</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6" name="Picture 8" descr="NERSCvertLOCKUP.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ubtitle Slide">
    <p:spTree>
      <p:nvGrpSpPr>
        <p:cNvPr id="1" name=""/>
        <p:cNvGrpSpPr/>
        <p:nvPr/>
      </p:nvGrpSpPr>
      <p:grpSpPr>
        <a:xfrm>
          <a:off x="0" y="0"/>
          <a:ext cx="0" cy="0"/>
          <a:chOff x="0" y="0"/>
          <a:chExt cx="0" cy="0"/>
        </a:xfrm>
      </p:grpSpPr>
      <p:sp>
        <p:nvSpPr>
          <p:cNvPr id="31" name="Rectangle 30"/>
          <p:cNvSpPr/>
          <p:nvPr userDrawn="1"/>
        </p:nvSpPr>
        <p:spPr>
          <a:xfrm>
            <a:off x="274564" y="1413567"/>
            <a:ext cx="6404872" cy="203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56897" y="1499558"/>
            <a:ext cx="5937121" cy="1859978"/>
          </a:xfrm>
        </p:spPr>
        <p:txBody>
          <a:bodyPr anchor="ctr" anchorCtr="0">
            <a:normAutofit/>
          </a:bodyPr>
          <a:lstStyle>
            <a:lvl1pPr algn="l">
              <a:defRPr sz="3600">
                <a:solidFill>
                  <a:schemeClr val="bg1"/>
                </a:solidFill>
              </a:defRPr>
            </a:lvl1pPr>
          </a:lstStyle>
          <a:p>
            <a:r>
              <a:rPr lang="en-US" smtClean="0"/>
              <a:t>Click to edit Master title style</a:t>
            </a:r>
            <a:endParaRPr lang="en-US" dirty="0"/>
          </a:p>
        </p:txBody>
      </p:sp>
      <p:pic>
        <p:nvPicPr>
          <p:cNvPr id="7" name="Picture 10" descr="DOE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7292" y="6277668"/>
            <a:ext cx="2209800" cy="503297"/>
          </a:xfrm>
          <a:prstGeom prst="rect">
            <a:avLst/>
          </a:prstGeom>
          <a:noFill/>
          <a:ln w="9525">
            <a:noFill/>
            <a:miter lim="800000"/>
            <a:headEnd/>
            <a:tailEnd/>
          </a:ln>
        </p:spPr>
      </p:pic>
      <p:sp>
        <p:nvSpPr>
          <p:cNvPr id="8"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9"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
        <p:nvSpPr>
          <p:cNvPr id="16" name="Subtitle 2"/>
          <p:cNvSpPr txBox="1">
            <a:spLocks/>
          </p:cNvSpPr>
          <p:nvPr userDrawn="1"/>
        </p:nvSpPr>
        <p:spPr>
          <a:xfrm>
            <a:off x="1983841" y="3810610"/>
            <a:ext cx="4214812" cy="467837"/>
          </a:xfrm>
          <a:prstGeom prst="rect">
            <a:avLst/>
          </a:prstGeom>
        </p:spPr>
        <p:txBody>
          <a:bodyPr vert="horz" lIns="91440" tIns="45720" rIns="91440" bIns="45720" rtlCol="0">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ts val="300"/>
              </a:spcBef>
              <a:spcAft>
                <a:spcPts val="0"/>
              </a:spcAft>
              <a:buClrTx/>
              <a:buSzTx/>
              <a:buFont typeface="Arial"/>
              <a:buNone/>
              <a:tabLst/>
              <a:defRPr/>
            </a:pPr>
            <a:endParaRPr kumimoji="0" lang="en-US" sz="1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Title 1"/>
          <p:cNvSpPr txBox="1">
            <a:spLocks/>
          </p:cNvSpPr>
          <p:nvPr userDrawn="1"/>
        </p:nvSpPr>
        <p:spPr>
          <a:xfrm>
            <a:off x="1983840" y="2382290"/>
            <a:ext cx="6586999" cy="933450"/>
          </a:xfrm>
          <a:prstGeom prst="rect">
            <a:avLst/>
          </a:prstGeom>
        </p:spPr>
        <p:txBody>
          <a:bodyPr vert="horz" lIns="91440" tIns="0" rIns="91440" bIns="0" rtlCol="0" anchor="ctr" anchorCtr="0">
            <a:normAutofit/>
          </a:bodyPr>
          <a:lstStyle>
            <a:lvl1pPr marL="0" indent="0">
              <a:defRPr sz="2800"/>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Helvetica Neue Bold Condensed"/>
              <a:ea typeface="+mj-ea"/>
              <a:cs typeface="Helvetica Neue Bold Condensed"/>
            </a:endParaRPr>
          </a:p>
        </p:txBody>
      </p:sp>
      <p:pic>
        <p:nvPicPr>
          <p:cNvPr id="13" name="Picture Placeholder 19"/>
          <p:cNvPicPr>
            <a:picLocks/>
          </p:cNvPicPr>
          <p:nvPr userDrawn="1"/>
        </p:nvPicPr>
        <p:blipFill>
          <a:blip r:embed="rId3" cstate="email">
            <a:extLst>
              <a:ext uri="{28A0092B-C50C-407E-A947-70E740481C1C}">
                <a14:useLocalDpi xmlns:a14="http://schemas.microsoft.com/office/drawing/2010/main"/>
              </a:ext>
            </a:extLst>
          </a:blip>
          <a:srcRect l="-895" r="-895"/>
          <a:stretch>
            <a:fillRect/>
          </a:stretch>
        </p:blipFill>
        <p:spPr>
          <a:xfrm>
            <a:off x="3534123" y="3555702"/>
            <a:ext cx="1004970" cy="955925"/>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884814" y="3555702"/>
            <a:ext cx="955924" cy="955925"/>
          </a:xfrm>
          <a:prstGeom prst="rect">
            <a:avLst/>
          </a:prstGeom>
        </p:spPr>
      </p:pic>
      <p:pic>
        <p:nvPicPr>
          <p:cNvPr id="19" name="Picture 18"/>
          <p:cNvPicPr>
            <a:picLocks noChangeAspect="1"/>
          </p:cNvPicPr>
          <p:nvPr userDrawn="1"/>
        </p:nvPicPr>
        <p:blipFill>
          <a:blip r:embed="rId5"/>
          <a:stretch>
            <a:fillRect/>
          </a:stretch>
        </p:blipFill>
        <p:spPr>
          <a:xfrm>
            <a:off x="5717869" y="3550059"/>
            <a:ext cx="961567" cy="961568"/>
          </a:xfrm>
          <a:prstGeom prst="rect">
            <a:avLst/>
          </a:prstGeom>
        </p:spPr>
      </p:pic>
      <p:pic>
        <p:nvPicPr>
          <p:cNvPr id="21" name="Picture Placeholder 17"/>
          <p:cNvPicPr>
            <a:picLocks/>
          </p:cNvPicPr>
          <p:nvPr userDrawn="1"/>
        </p:nvPicPr>
        <p:blipFill>
          <a:blip r:embed="rId6" cstate="email">
            <a:extLst>
              <a:ext uri="{28A0092B-C50C-407E-A947-70E740481C1C}">
                <a14:useLocalDpi xmlns:a14="http://schemas.microsoft.com/office/drawing/2010/main"/>
              </a:ext>
            </a:extLst>
          </a:blip>
          <a:srcRect l="-467" r="-467"/>
          <a:stretch>
            <a:fillRect/>
          </a:stretch>
        </p:blipFill>
        <p:spPr>
          <a:xfrm>
            <a:off x="6783338" y="1413567"/>
            <a:ext cx="2057400" cy="2039112"/>
          </a:xfrm>
          <a:prstGeom prst="rect">
            <a:avLst/>
          </a:prstGeom>
        </p:spPr>
      </p:pic>
      <p:pic>
        <p:nvPicPr>
          <p:cNvPr id="22" name="Picture Placeholder 18"/>
          <p:cNvPicPr>
            <a:picLocks/>
          </p:cNvPicPr>
          <p:nvPr userDrawn="1"/>
        </p:nvPicPr>
        <p:blipFill>
          <a:blip r:embed="rId7" cstate="email">
            <a:extLst>
              <a:ext uri="{28A0092B-C50C-407E-A947-70E740481C1C}">
                <a14:useLocalDpi xmlns:a14="http://schemas.microsoft.com/office/drawing/2010/main"/>
              </a:ext>
            </a:extLst>
          </a:blip>
          <a:srcRect l="-467" r="-467"/>
          <a:stretch>
            <a:fillRect/>
          </a:stretch>
        </p:blipFill>
        <p:spPr>
          <a:xfrm>
            <a:off x="4643122" y="3550059"/>
            <a:ext cx="970192" cy="961568"/>
          </a:xfrm>
          <a:prstGeom prst="rect">
            <a:avLst/>
          </a:prstGeom>
        </p:spPr>
      </p:pic>
      <p:pic>
        <p:nvPicPr>
          <p:cNvPr id="23" name="Picture 22" descr="NERSC_logo_color_sm.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89674" y="3254428"/>
            <a:ext cx="2401904" cy="1615494"/>
          </a:xfrm>
          <a:prstGeom prst="rect">
            <a:avLst/>
          </a:prstGeom>
        </p:spPr>
      </p:pic>
      <p:pic>
        <p:nvPicPr>
          <p:cNvPr id="20" name="Picture 19" descr="m152_Ott_s271115_snap.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793678" y="3550059"/>
            <a:ext cx="960120" cy="961568"/>
          </a:xfrm>
          <a:prstGeom prst="rect">
            <a:avLst/>
          </a:prstGeom>
        </p:spPr>
      </p:pic>
    </p:spTree>
    <p:extLst>
      <p:ext uri="{BB962C8B-B14F-4D97-AF65-F5344CB8AC3E}">
        <p14:creationId xmlns:p14="http://schemas.microsoft.com/office/powerpoint/2010/main" val="201378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0" descr="DOE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7292" y="6277668"/>
            <a:ext cx="2209800" cy="503297"/>
          </a:xfrm>
          <a:prstGeom prst="rect">
            <a:avLst/>
          </a:prstGeom>
          <a:noFill/>
          <a:ln w="9525">
            <a:noFill/>
            <a:miter lim="800000"/>
            <a:headEnd/>
            <a:tailEnd/>
          </a:ln>
        </p:spPr>
      </p:pic>
      <p:sp>
        <p:nvSpPr>
          <p:cNvPr id="15"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6"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8" name="Straight Connector 7"/>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080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90565"/>
            <a:ext cx="4040188"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5080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90565"/>
            <a:ext cx="4041775"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2" name="Footer Placeholder 11"/>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9"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10" name="Straight Connector 9"/>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8" name="Footer Placeholder 7"/>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5"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6" name="Straight Connector 5"/>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7" name="Footer Placeholder 6"/>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4"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5" name="Straight Connector 4"/>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171"/>
            <a:ext cx="3008313" cy="1030519"/>
          </a:xfrm>
        </p:spPr>
        <p:txBody>
          <a:bodyPr anchor="ctr"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91171"/>
            <a:ext cx="5111750" cy="4934991"/>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28798"/>
            <a:ext cx="3008313" cy="37973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2047"/>
            <a:ext cx="5486400" cy="3495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1" name="Footer Placeholder 10"/>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42" y="179868"/>
            <a:ext cx="6819032" cy="769479"/>
          </a:xfrm>
          <a:prstGeom prst="rect">
            <a:avLst/>
          </a:prstGeom>
        </p:spPr>
        <p:txBody>
          <a:bodyPr vert="horz" lIns="91440" tIns="0" rIns="9144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8307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8"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pic>
        <p:nvPicPr>
          <p:cNvPr id="9" name="Picture 10" descr="DOE 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47292" y="6277668"/>
            <a:ext cx="2209800" cy="503297"/>
          </a:xfrm>
          <a:prstGeom prst="rect">
            <a:avLst/>
          </a:prstGeom>
          <a:noFill/>
          <a:ln w="9525">
            <a:noFill/>
            <a:miter lim="800000"/>
            <a:headEnd/>
            <a:tailEnd/>
          </a:ln>
        </p:spPr>
      </p:pic>
      <p:pic>
        <p:nvPicPr>
          <p:cNvPr id="10" name="Picture 11" descr="LBNL_Logo-Full.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27394" y="6277227"/>
            <a:ext cx="590020" cy="50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emf"/><Relationship Id="rId3"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slideLayout" Target="../slideLayouts/slideLayout3.xml"/><Relationship Id="rId2"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1" Type="http://schemas.openxmlformats.org/officeDocument/2006/relationships/slideLayout" Target="../slideLayouts/slideLayout3.xml"/><Relationship Id="rId2"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1" Type="http://schemas.openxmlformats.org/officeDocument/2006/relationships/slideLayout" Target="../slideLayouts/slideLayout3.xml"/><Relationship Id="rId2"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7" Type="http://schemas.openxmlformats.org/officeDocument/2006/relationships/image" Target="../media/image52.emf"/><Relationship Id="rId1" Type="http://schemas.openxmlformats.org/officeDocument/2006/relationships/slideLayout" Target="../slideLayouts/slideLayout3.xml"/><Relationship Id="rId2" Type="http://schemas.openxmlformats.org/officeDocument/2006/relationships/image" Target="../media/image3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ragerber@lbl.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Richard Gerber</a:t>
            </a:r>
            <a:br>
              <a:rPr lang="en-US" dirty="0" smtClean="0"/>
            </a:br>
            <a:r>
              <a:rPr lang="en-US" sz="2000" dirty="0" smtClean="0"/>
              <a:t>NERSC User Services</a:t>
            </a:r>
            <a:endParaRPr lang="en-US" sz="2000" dirty="0"/>
          </a:p>
        </p:txBody>
      </p:sp>
      <p:sp>
        <p:nvSpPr>
          <p:cNvPr id="3" name="Text Placeholder 2"/>
          <p:cNvSpPr>
            <a:spLocks noGrp="1"/>
          </p:cNvSpPr>
          <p:nvPr>
            <p:ph type="body" sz="half" idx="2"/>
          </p:nvPr>
        </p:nvSpPr>
        <p:spPr/>
        <p:txBody>
          <a:bodyPr/>
          <a:lstStyle/>
          <a:p>
            <a:r>
              <a:rPr lang="en-US" dirty="0" smtClean="0"/>
              <a:t>NUG Teleconference June 2013</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1</a:t>
            </a:fld>
            <a:r>
              <a:rPr lang="en-US" smtClean="0"/>
              <a:t> -</a:t>
            </a:r>
            <a:endParaRPr lang="en-US" dirty="0"/>
          </a:p>
        </p:txBody>
      </p:sp>
      <p:sp>
        <p:nvSpPr>
          <p:cNvPr id="5" name="Date Placeholder 4"/>
          <p:cNvSpPr>
            <a:spLocks noGrp="1"/>
          </p:cNvSpPr>
          <p:nvPr>
            <p:ph type="dt" sz="half" idx="16"/>
          </p:nvPr>
        </p:nvSpPr>
        <p:spPr/>
        <p:txBody>
          <a:bodyPr/>
          <a:lstStyle/>
          <a:p>
            <a:fld id="{1F55A960-75D8-F841-A442-7DB93901541C}" type="datetime4">
              <a:rPr lang="en-US" smtClean="0"/>
              <a:t>June 6, 2013</a:t>
            </a:fld>
            <a:endParaRPr lang="en-US" dirty="0"/>
          </a:p>
        </p:txBody>
      </p:sp>
    </p:spTree>
    <p:extLst>
      <p:ext uri="{BB962C8B-B14F-4D97-AF65-F5344CB8AC3E}">
        <p14:creationId xmlns:p14="http://schemas.microsoft.com/office/powerpoint/2010/main" val="3060973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NERSC </a:t>
            </a:r>
            <a:r>
              <a:rPr lang="en-US" sz="2000" dirty="0"/>
              <a:t>https://</a:t>
            </a:r>
            <a:r>
              <a:rPr lang="en-US" sz="2000" dirty="0" err="1"/>
              <a:t>www.nersc.gov</a:t>
            </a:r>
            <a:r>
              <a:rPr lang="en-US" sz="2000" dirty="0"/>
              <a:t>/users/my-</a:t>
            </a:r>
            <a:r>
              <a:rPr lang="en-US" sz="2000" dirty="0" err="1"/>
              <a:t>nersc</a:t>
            </a:r>
            <a:r>
              <a:rPr lang="en-US" sz="2000" dirty="0"/>
              <a:t>/</a:t>
            </a:r>
            <a:endParaRPr lang="en-US" sz="20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10</a:t>
            </a:fld>
            <a:r>
              <a:rPr lang="en-US" smtClean="0"/>
              <a:t> -</a:t>
            </a:r>
            <a:endParaRPr lang="en-US" dirty="0"/>
          </a:p>
        </p:txBody>
      </p:sp>
      <p:pic>
        <p:nvPicPr>
          <p:cNvPr id="3" name="Picture 2"/>
          <p:cNvPicPr>
            <a:picLocks noChangeAspect="1"/>
          </p:cNvPicPr>
          <p:nvPr/>
        </p:nvPicPr>
        <p:blipFill>
          <a:blip r:embed="rId2"/>
          <a:stretch>
            <a:fillRect/>
          </a:stretch>
        </p:blipFill>
        <p:spPr>
          <a:xfrm>
            <a:off x="1882948" y="1088394"/>
            <a:ext cx="5747679" cy="5422127"/>
          </a:xfrm>
          <a:prstGeom prst="rect">
            <a:avLst/>
          </a:prstGeom>
        </p:spPr>
      </p:pic>
    </p:spTree>
    <p:extLst>
      <p:ext uri="{BB962C8B-B14F-4D97-AF65-F5344CB8AC3E}">
        <p14:creationId xmlns:p14="http://schemas.microsoft.com/office/powerpoint/2010/main" val="3516777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Live Status </a:t>
            </a:r>
            <a:r>
              <a:rPr lang="en-US" sz="2000" dirty="0" smtClean="0"/>
              <a:t>https</a:t>
            </a:r>
            <a:r>
              <a:rPr lang="en-US" sz="2000" dirty="0"/>
              <a:t>://</a:t>
            </a:r>
            <a:r>
              <a:rPr lang="en-US" sz="2000" dirty="0" err="1"/>
              <a:t>www.nersc.gov</a:t>
            </a:r>
            <a:r>
              <a:rPr lang="en-US" sz="2000" dirty="0"/>
              <a:t>/users/live-status/</a:t>
            </a:r>
            <a:endParaRPr lang="en-US" sz="20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11</a:t>
            </a:fld>
            <a:r>
              <a:rPr lang="en-US" smtClean="0"/>
              <a:t> -</a:t>
            </a:r>
            <a:endParaRPr lang="en-US" dirty="0"/>
          </a:p>
        </p:txBody>
      </p:sp>
      <p:pic>
        <p:nvPicPr>
          <p:cNvPr id="5" name="Picture 4"/>
          <p:cNvPicPr>
            <a:picLocks noChangeAspect="1"/>
          </p:cNvPicPr>
          <p:nvPr/>
        </p:nvPicPr>
        <p:blipFill>
          <a:blip r:embed="rId2"/>
          <a:stretch>
            <a:fillRect/>
          </a:stretch>
        </p:blipFill>
        <p:spPr>
          <a:xfrm>
            <a:off x="533400" y="1508408"/>
            <a:ext cx="8077200" cy="4432300"/>
          </a:xfrm>
          <a:prstGeom prst="rect">
            <a:avLst/>
          </a:prstGeom>
        </p:spPr>
      </p:pic>
      <p:sp>
        <p:nvSpPr>
          <p:cNvPr id="6" name="TextBox 5"/>
          <p:cNvSpPr txBox="1"/>
          <p:nvPr/>
        </p:nvSpPr>
        <p:spPr>
          <a:xfrm>
            <a:off x="801580" y="1158305"/>
            <a:ext cx="3931410" cy="369332"/>
          </a:xfrm>
          <a:prstGeom prst="rect">
            <a:avLst/>
          </a:prstGeom>
          <a:noFill/>
        </p:spPr>
        <p:txBody>
          <a:bodyPr wrap="none" rtlCol="0">
            <a:spAutoFit/>
          </a:bodyPr>
          <a:lstStyle/>
          <a:p>
            <a:r>
              <a:rPr lang="en-US" dirty="0" smtClean="0"/>
              <a:t>Login Node Status (Hopper shown here)</a:t>
            </a:r>
            <a:endParaRPr lang="en-US" dirty="0" smtClean="0"/>
          </a:p>
        </p:txBody>
      </p:sp>
    </p:spTree>
    <p:extLst>
      <p:ext uri="{BB962C8B-B14F-4D97-AF65-F5344CB8AC3E}">
        <p14:creationId xmlns:p14="http://schemas.microsoft.com/office/powerpoint/2010/main" val="19149408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Live Status </a:t>
            </a:r>
            <a:r>
              <a:rPr lang="en-US" sz="2000" dirty="0" smtClean="0"/>
              <a:t>https</a:t>
            </a:r>
            <a:r>
              <a:rPr lang="en-US" sz="2000" dirty="0"/>
              <a:t>://</a:t>
            </a:r>
            <a:r>
              <a:rPr lang="en-US" sz="2000" dirty="0" err="1"/>
              <a:t>www.nersc.gov</a:t>
            </a:r>
            <a:r>
              <a:rPr lang="en-US" sz="2000" dirty="0"/>
              <a:t>/users/live-status/</a:t>
            </a:r>
            <a:endParaRPr lang="en-US" sz="20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12</a:t>
            </a:fld>
            <a:r>
              <a:rPr lang="en-US" smtClean="0"/>
              <a:t> -</a:t>
            </a:r>
            <a:endParaRPr lang="en-US" dirty="0"/>
          </a:p>
        </p:txBody>
      </p:sp>
      <p:sp>
        <p:nvSpPr>
          <p:cNvPr id="6" name="TextBox 5"/>
          <p:cNvSpPr txBox="1"/>
          <p:nvPr/>
        </p:nvSpPr>
        <p:spPr>
          <a:xfrm>
            <a:off x="801580" y="1158305"/>
            <a:ext cx="3931410" cy="369332"/>
          </a:xfrm>
          <a:prstGeom prst="rect">
            <a:avLst/>
          </a:prstGeom>
          <a:noFill/>
        </p:spPr>
        <p:txBody>
          <a:bodyPr wrap="none" rtlCol="0">
            <a:spAutoFit/>
          </a:bodyPr>
          <a:lstStyle/>
          <a:p>
            <a:r>
              <a:rPr lang="en-US" dirty="0" smtClean="0"/>
              <a:t>Login Node Status (Hopper shown here)</a:t>
            </a:r>
            <a:endParaRPr lang="en-US" dirty="0" smtClean="0"/>
          </a:p>
        </p:txBody>
      </p:sp>
      <p:pic>
        <p:nvPicPr>
          <p:cNvPr id="3" name="Picture 2"/>
          <p:cNvPicPr>
            <a:picLocks noChangeAspect="1"/>
          </p:cNvPicPr>
          <p:nvPr/>
        </p:nvPicPr>
        <p:blipFill>
          <a:blip r:embed="rId2"/>
          <a:stretch>
            <a:fillRect/>
          </a:stretch>
        </p:blipFill>
        <p:spPr>
          <a:xfrm>
            <a:off x="667481" y="1681846"/>
            <a:ext cx="7975600" cy="4368800"/>
          </a:xfrm>
          <a:prstGeom prst="rect">
            <a:avLst/>
          </a:prstGeom>
        </p:spPr>
      </p:pic>
    </p:spTree>
    <p:extLst>
      <p:ext uri="{BB962C8B-B14F-4D97-AF65-F5344CB8AC3E}">
        <p14:creationId xmlns:p14="http://schemas.microsoft.com/office/powerpoint/2010/main" val="39970089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Live Status </a:t>
            </a:r>
            <a:r>
              <a:rPr lang="en-US" sz="2000" dirty="0" smtClean="0"/>
              <a:t>https</a:t>
            </a:r>
            <a:r>
              <a:rPr lang="en-US" sz="2000" dirty="0"/>
              <a:t>://</a:t>
            </a:r>
            <a:r>
              <a:rPr lang="en-US" sz="2000" dirty="0" err="1"/>
              <a:t>www.nersc.gov</a:t>
            </a:r>
            <a:r>
              <a:rPr lang="en-US" sz="2000" dirty="0"/>
              <a:t>/users/live-status/</a:t>
            </a:r>
            <a:endParaRPr lang="en-US" sz="2000" dirty="0"/>
          </a:p>
        </p:txBody>
      </p:sp>
      <p:sp>
        <p:nvSpPr>
          <p:cNvPr id="4" name="Slide Number Placeholder 3"/>
          <p:cNvSpPr>
            <a:spLocks noGrp="1"/>
          </p:cNvSpPr>
          <p:nvPr>
            <p:ph type="sldNum" sz="quarter" idx="4"/>
          </p:nvPr>
        </p:nvSpPr>
        <p:spPr>
          <a:xfrm>
            <a:off x="3470450" y="6186242"/>
            <a:ext cx="925708" cy="365125"/>
          </a:xfrm>
        </p:spPr>
        <p:txBody>
          <a:bodyPr/>
          <a:lstStyle/>
          <a:p>
            <a:r>
              <a:rPr lang="en-US" smtClean="0"/>
              <a:t>- </a:t>
            </a:r>
            <a:fld id="{D174BAF6-F8F2-EF4F-936C-8DF63288C82F}" type="slidenum">
              <a:rPr lang="en-US" smtClean="0"/>
              <a:pPr/>
              <a:t>13</a:t>
            </a:fld>
            <a:r>
              <a:rPr lang="en-US" smtClean="0"/>
              <a:t> -</a:t>
            </a:r>
            <a:endParaRPr lang="en-US" dirty="0"/>
          </a:p>
        </p:txBody>
      </p:sp>
      <p:sp>
        <p:nvSpPr>
          <p:cNvPr id="6" name="TextBox 5"/>
          <p:cNvSpPr txBox="1"/>
          <p:nvPr/>
        </p:nvSpPr>
        <p:spPr>
          <a:xfrm>
            <a:off x="360342" y="1158305"/>
            <a:ext cx="7765505" cy="369332"/>
          </a:xfrm>
          <a:prstGeom prst="rect">
            <a:avLst/>
          </a:prstGeom>
          <a:noFill/>
        </p:spPr>
        <p:txBody>
          <a:bodyPr wrap="none" rtlCol="0">
            <a:spAutoFit/>
          </a:bodyPr>
          <a:lstStyle/>
          <a:p>
            <a:r>
              <a:rPr lang="en-US" dirty="0" smtClean="0"/>
              <a:t>Time needed to execute typical interactive task on Hopper (small compile shown)</a:t>
            </a:r>
            <a:endParaRPr lang="en-US" dirty="0" smtClean="0"/>
          </a:p>
        </p:txBody>
      </p:sp>
      <p:pic>
        <p:nvPicPr>
          <p:cNvPr id="5" name="Picture 4"/>
          <p:cNvPicPr>
            <a:picLocks noChangeAspect="1"/>
          </p:cNvPicPr>
          <p:nvPr/>
        </p:nvPicPr>
        <p:blipFill>
          <a:blip r:embed="rId2"/>
          <a:stretch>
            <a:fillRect/>
          </a:stretch>
        </p:blipFill>
        <p:spPr>
          <a:xfrm>
            <a:off x="118107" y="1527637"/>
            <a:ext cx="7061267" cy="3438929"/>
          </a:xfrm>
          <a:prstGeom prst="rect">
            <a:avLst/>
          </a:prstGeom>
        </p:spPr>
      </p:pic>
      <p:pic>
        <p:nvPicPr>
          <p:cNvPr id="7" name="Picture 6"/>
          <p:cNvPicPr>
            <a:picLocks noChangeAspect="1"/>
          </p:cNvPicPr>
          <p:nvPr/>
        </p:nvPicPr>
        <p:blipFill>
          <a:blip r:embed="rId3"/>
          <a:stretch>
            <a:fillRect/>
          </a:stretch>
        </p:blipFill>
        <p:spPr>
          <a:xfrm>
            <a:off x="4791743" y="2564672"/>
            <a:ext cx="3983999" cy="3503312"/>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p:cNvSpPr txBox="1"/>
          <p:nvPr/>
        </p:nvSpPr>
        <p:spPr>
          <a:xfrm>
            <a:off x="3196171" y="5489291"/>
            <a:ext cx="1512291" cy="369332"/>
          </a:xfrm>
          <a:prstGeom prst="rect">
            <a:avLst/>
          </a:prstGeom>
          <a:noFill/>
        </p:spPr>
        <p:txBody>
          <a:bodyPr wrap="none" rtlCol="0">
            <a:spAutoFit/>
          </a:bodyPr>
          <a:lstStyle/>
          <a:p>
            <a:r>
              <a:rPr lang="en-US" dirty="0" smtClean="0"/>
              <a:t>Pan and zoom </a:t>
            </a:r>
            <a:endParaRPr lang="en-US" dirty="0" smtClean="0"/>
          </a:p>
        </p:txBody>
      </p:sp>
    </p:spTree>
    <p:extLst>
      <p:ext uri="{BB962C8B-B14F-4D97-AF65-F5344CB8AC3E}">
        <p14:creationId xmlns:p14="http://schemas.microsoft.com/office/powerpoint/2010/main" val="38899729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NGF Usage in NIM </a:t>
            </a:r>
            <a:r>
              <a:rPr lang="en-US" sz="2000" dirty="0" smtClean="0"/>
              <a:t>https://</a:t>
            </a:r>
            <a:r>
              <a:rPr lang="en-US" sz="2000" dirty="0" err="1" smtClean="0"/>
              <a:t>nim.nersc.gov</a:t>
            </a:r>
            <a:r>
              <a:rPr lang="en-US" sz="2000" dirty="0" smtClean="0"/>
              <a:t>/</a:t>
            </a:r>
            <a:endParaRPr lang="en-US" sz="2000" dirty="0"/>
          </a:p>
        </p:txBody>
      </p:sp>
      <p:sp>
        <p:nvSpPr>
          <p:cNvPr id="4" name="Slide Number Placeholder 3"/>
          <p:cNvSpPr>
            <a:spLocks noGrp="1"/>
          </p:cNvSpPr>
          <p:nvPr>
            <p:ph type="sldNum" sz="quarter" idx="4"/>
          </p:nvPr>
        </p:nvSpPr>
        <p:spPr>
          <a:xfrm>
            <a:off x="3470450" y="6186242"/>
            <a:ext cx="925708" cy="365125"/>
          </a:xfrm>
        </p:spPr>
        <p:txBody>
          <a:bodyPr/>
          <a:lstStyle/>
          <a:p>
            <a:r>
              <a:rPr lang="en-US" smtClean="0"/>
              <a:t>- </a:t>
            </a:r>
            <a:fld id="{D174BAF6-F8F2-EF4F-936C-8DF63288C82F}" type="slidenum">
              <a:rPr lang="en-US" smtClean="0"/>
              <a:pPr/>
              <a:t>14</a:t>
            </a:fld>
            <a:r>
              <a:rPr lang="en-US" smtClean="0"/>
              <a:t> -</a:t>
            </a:r>
            <a:endParaRPr lang="en-US" dirty="0"/>
          </a:p>
        </p:txBody>
      </p:sp>
      <p:pic>
        <p:nvPicPr>
          <p:cNvPr id="3" name="Picture 2"/>
          <p:cNvPicPr>
            <a:picLocks noChangeAspect="1"/>
          </p:cNvPicPr>
          <p:nvPr/>
        </p:nvPicPr>
        <p:blipFill>
          <a:blip r:embed="rId2"/>
          <a:stretch>
            <a:fillRect/>
          </a:stretch>
        </p:blipFill>
        <p:spPr>
          <a:xfrm>
            <a:off x="736600" y="1841500"/>
            <a:ext cx="7658100" cy="3162300"/>
          </a:xfrm>
          <a:prstGeom prst="rect">
            <a:avLst/>
          </a:prstGeom>
        </p:spPr>
      </p:pic>
    </p:spTree>
    <p:extLst>
      <p:ext uri="{BB962C8B-B14F-4D97-AF65-F5344CB8AC3E}">
        <p14:creationId xmlns:p14="http://schemas.microsoft.com/office/powerpoint/2010/main" val="2201484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lstStyle/>
          <a:p>
            <a:r>
              <a:rPr lang="en-US" dirty="0" smtClean="0"/>
              <a:t>System area for shared software – no update</a:t>
            </a:r>
          </a:p>
          <a:p>
            <a:r>
              <a:rPr lang="en-US" dirty="0" smtClean="0"/>
              <a:t>Debug / Interactive node reservations </a:t>
            </a:r>
          </a:p>
          <a:p>
            <a:pPr lvl="1"/>
            <a:r>
              <a:rPr lang="en-US" dirty="0" smtClean="0"/>
              <a:t>TBA soon after implementation details worked out</a:t>
            </a:r>
          </a:p>
          <a:p>
            <a:pPr lvl="1"/>
            <a:r>
              <a:rPr lang="en-US" dirty="0" smtClean="0"/>
              <a:t>NUGEX queue committee has had valuable input</a:t>
            </a:r>
          </a:p>
          <a:p>
            <a:r>
              <a:rPr lang="en-US" dirty="0" smtClean="0"/>
              <a:t>NUG 2014 Planning</a:t>
            </a:r>
          </a:p>
          <a:p>
            <a:pPr lvl="1"/>
            <a:r>
              <a:rPr lang="en-US" dirty="0" smtClean="0"/>
              <a:t>Committee forming</a:t>
            </a:r>
          </a:p>
          <a:p>
            <a:pPr lvl="1"/>
            <a:r>
              <a:rPr lang="en-US" dirty="0" smtClean="0"/>
              <a:t>Looking for a year-long theme in celebration of NERSC’s 40</a:t>
            </a:r>
            <a:r>
              <a:rPr lang="en-US" baseline="30000" dirty="0" smtClean="0"/>
              <a:t>th</a:t>
            </a:r>
            <a:r>
              <a:rPr lang="en-US" dirty="0" smtClean="0"/>
              <a:t> Anniversary</a:t>
            </a:r>
          </a:p>
          <a:p>
            <a:r>
              <a:rPr lang="en-US" dirty="0" smtClean="0"/>
              <a:t>Others?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15</a:t>
            </a:fld>
            <a:r>
              <a:rPr lang="en-US" smtClean="0"/>
              <a:t> -</a:t>
            </a:r>
            <a:endParaRPr lang="en-US" dirty="0"/>
          </a:p>
        </p:txBody>
      </p:sp>
    </p:spTree>
    <p:extLst>
      <p:ext uri="{BB962C8B-B14F-4D97-AF65-F5344CB8AC3E}">
        <p14:creationId xmlns:p14="http://schemas.microsoft.com/office/powerpoint/2010/main" val="29009517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 or Questions?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16</a:t>
            </a:fld>
            <a:r>
              <a:rPr lang="en-US" smtClean="0"/>
              <a:t> -</a:t>
            </a:r>
            <a:endParaRPr lang="en-US" dirty="0"/>
          </a:p>
        </p:txBody>
      </p:sp>
      <p:pic>
        <p:nvPicPr>
          <p:cNvPr id="5" name="Picture 4"/>
          <p:cNvPicPr>
            <a:picLocks noChangeAspect="1"/>
          </p:cNvPicPr>
          <p:nvPr/>
        </p:nvPicPr>
        <p:blipFill>
          <a:blip r:embed="rId2"/>
          <a:stretch>
            <a:fillRect/>
          </a:stretch>
        </p:blipFill>
        <p:spPr>
          <a:xfrm>
            <a:off x="2374900" y="1231900"/>
            <a:ext cx="4394200" cy="4394200"/>
          </a:xfrm>
          <a:prstGeom prst="rect">
            <a:avLst/>
          </a:prstGeom>
        </p:spPr>
      </p:pic>
    </p:spTree>
    <p:extLst>
      <p:ext uri="{BB962C8B-B14F-4D97-AF65-F5344CB8AC3E}">
        <p14:creationId xmlns:p14="http://schemas.microsoft.com/office/powerpoint/2010/main" val="3777995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Zhengji Zhao</a:t>
            </a:r>
            <a:r>
              <a:rPr lang="en-US" dirty="0"/>
              <a:t>,</a:t>
            </a:r>
            <a:r>
              <a:rPr lang="en-US" dirty="0" smtClean="0"/>
              <a:t> Nicholas Wright, and Katie </a:t>
            </a:r>
            <a:r>
              <a:rPr lang="en-US" dirty="0" err="1" smtClean="0"/>
              <a:t>Antypas</a:t>
            </a:r>
            <a:r>
              <a:rPr lang="en-US" dirty="0" smtClean="0"/>
              <a:t/>
            </a:r>
            <a:br>
              <a:rPr lang="en-US" dirty="0" smtClean="0"/>
            </a:br>
            <a:r>
              <a:rPr lang="en-US" dirty="0" smtClean="0"/>
              <a:t>NERSC</a:t>
            </a:r>
            <a:endParaRPr lang="en-US" sz="2000" dirty="0"/>
          </a:p>
        </p:txBody>
      </p:sp>
      <p:sp>
        <p:nvSpPr>
          <p:cNvPr id="3" name="Text Placeholder 2"/>
          <p:cNvSpPr>
            <a:spLocks noGrp="1"/>
          </p:cNvSpPr>
          <p:nvPr>
            <p:ph type="body" sz="half" idx="2"/>
          </p:nvPr>
        </p:nvSpPr>
        <p:spPr/>
        <p:txBody>
          <a:bodyPr/>
          <a:lstStyle/>
          <a:p>
            <a:r>
              <a:rPr lang="en-US" b="1" dirty="0"/>
              <a:t>Effects of Hyper-Threading on the NERSC workload on Edison</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17</a:t>
            </a:fld>
            <a:r>
              <a:rPr lang="en-US" smtClean="0"/>
              <a:t> -</a:t>
            </a:r>
            <a:endParaRPr lang="en-US" dirty="0"/>
          </a:p>
        </p:txBody>
      </p:sp>
      <p:sp>
        <p:nvSpPr>
          <p:cNvPr id="5" name="Date Placeholder 4"/>
          <p:cNvSpPr>
            <a:spLocks noGrp="1"/>
          </p:cNvSpPr>
          <p:nvPr>
            <p:ph type="dt" sz="half" idx="16"/>
          </p:nvPr>
        </p:nvSpPr>
        <p:spPr>
          <a:xfrm>
            <a:off x="4624388" y="5781988"/>
            <a:ext cx="3605212" cy="365125"/>
          </a:xfrm>
        </p:spPr>
        <p:txBody>
          <a:bodyPr/>
          <a:lstStyle/>
          <a:p>
            <a:r>
              <a:rPr lang="en-US" dirty="0" smtClean="0"/>
              <a:t>NUG monthly meeting, June 6, 2013</a:t>
            </a:r>
            <a:endParaRPr lang="en-US" dirty="0"/>
          </a:p>
        </p:txBody>
      </p:sp>
    </p:spTree>
    <p:extLst>
      <p:ext uri="{BB962C8B-B14F-4D97-AF65-F5344CB8AC3E}">
        <p14:creationId xmlns:p14="http://schemas.microsoft.com/office/powerpoint/2010/main" val="18293330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Hyper-Threading (HT)?</a:t>
            </a:r>
            <a:endParaRPr lang="en-US" dirty="0"/>
          </a:p>
        </p:txBody>
      </p:sp>
      <p:sp>
        <p:nvSpPr>
          <p:cNvPr id="3" name="Content Placeholder 2"/>
          <p:cNvSpPr>
            <a:spLocks noGrp="1"/>
          </p:cNvSpPr>
          <p:nvPr>
            <p:ph idx="1"/>
          </p:nvPr>
        </p:nvSpPr>
        <p:spPr>
          <a:xfrm>
            <a:off x="457200" y="1206500"/>
            <a:ext cx="8229600" cy="4991100"/>
          </a:xfrm>
        </p:spPr>
        <p:txBody>
          <a:bodyPr>
            <a:noAutofit/>
          </a:bodyPr>
          <a:lstStyle/>
          <a:p>
            <a:r>
              <a:rPr lang="en-US" sz="2400" dirty="0"/>
              <a:t>HT is Intel's term for </a:t>
            </a:r>
            <a:r>
              <a:rPr lang="en-US" sz="2400" dirty="0" smtClean="0"/>
              <a:t>its </a:t>
            </a:r>
            <a:r>
              <a:rPr lang="en-US" sz="2400" dirty="0" smtClean="0">
                <a:solidFill>
                  <a:srgbClr val="0000FF"/>
                </a:solidFill>
              </a:rPr>
              <a:t>simultaneous multithreading </a:t>
            </a:r>
            <a:r>
              <a:rPr lang="en-US" sz="2400" dirty="0"/>
              <a:t>implementation. </a:t>
            </a:r>
            <a:r>
              <a:rPr lang="en-US" sz="2400" dirty="0" smtClean="0"/>
              <a:t>HT makes each physical processor core appears as </a:t>
            </a:r>
            <a:r>
              <a:rPr lang="en-US" sz="2400" dirty="0" smtClean="0">
                <a:solidFill>
                  <a:srgbClr val="0000FF"/>
                </a:solidFill>
              </a:rPr>
              <a:t>two logical cores</a:t>
            </a:r>
            <a:r>
              <a:rPr lang="en-US" sz="2400" dirty="0" smtClean="0"/>
              <a:t>, which share the physical execution resources.</a:t>
            </a:r>
          </a:p>
          <a:p>
            <a:r>
              <a:rPr lang="en-US" sz="2400" dirty="0" smtClean="0"/>
              <a:t>HT increases the processor resource utilization by allowing OS to schedule two tasks/threads simultaneously, so that when an interruption, such as  </a:t>
            </a:r>
            <a:r>
              <a:rPr lang="en-US" sz="2400" dirty="0" smtClean="0">
                <a:solidFill>
                  <a:srgbClr val="0000FF"/>
                </a:solidFill>
              </a:rPr>
              <a:t>cache miss, branch </a:t>
            </a:r>
            <a:r>
              <a:rPr lang="en-US" sz="2400" dirty="0" err="1" smtClean="0">
                <a:solidFill>
                  <a:srgbClr val="0000FF"/>
                </a:solidFill>
              </a:rPr>
              <a:t>misprediction</a:t>
            </a:r>
            <a:r>
              <a:rPr lang="en-US" sz="2400" dirty="0" smtClean="0">
                <a:solidFill>
                  <a:srgbClr val="0000FF"/>
                </a:solidFill>
              </a:rPr>
              <a:t>, or data dependency, </a:t>
            </a:r>
            <a:r>
              <a:rPr lang="en-US" sz="2400" dirty="0" smtClean="0">
                <a:solidFill>
                  <a:srgbClr val="000000"/>
                </a:solidFill>
              </a:rPr>
              <a:t>occurs </a:t>
            </a:r>
            <a:r>
              <a:rPr lang="en-US" sz="2400" dirty="0" smtClean="0"/>
              <a:t>with one task/thread execution, the processor executes another scheduled task/thread. </a:t>
            </a:r>
          </a:p>
          <a:p>
            <a:r>
              <a:rPr lang="en-US" sz="2400" dirty="0" smtClean="0"/>
              <a:t>According </a:t>
            </a:r>
            <a:r>
              <a:rPr lang="en-US" sz="2400" dirty="0"/>
              <a:t>to Intel the first implementation only used </a:t>
            </a:r>
            <a:r>
              <a:rPr lang="en-US" sz="2400" dirty="0">
                <a:solidFill>
                  <a:srgbClr val="0000FF"/>
                </a:solidFill>
              </a:rPr>
              <a:t>5%</a:t>
            </a:r>
            <a:r>
              <a:rPr lang="en-US" sz="2400" dirty="0"/>
              <a:t> more </a:t>
            </a:r>
            <a:r>
              <a:rPr lang="en-US" sz="2400" dirty="0">
                <a:solidFill>
                  <a:srgbClr val="0000FF"/>
                </a:solidFill>
              </a:rPr>
              <a:t>die area </a:t>
            </a:r>
            <a:r>
              <a:rPr lang="en-US" sz="2400" dirty="0"/>
              <a:t>than the comparable non-</a:t>
            </a:r>
            <a:r>
              <a:rPr lang="en-US" sz="2400" dirty="0" err="1"/>
              <a:t>hyperthreaded</a:t>
            </a:r>
            <a:r>
              <a:rPr lang="en-US" sz="2400" dirty="0"/>
              <a:t> processor, but the performance was </a:t>
            </a:r>
            <a:r>
              <a:rPr lang="en-US" sz="2400" dirty="0">
                <a:solidFill>
                  <a:srgbClr val="0000FF"/>
                </a:solidFill>
              </a:rPr>
              <a:t>15–30% </a:t>
            </a:r>
            <a:r>
              <a:rPr lang="en-US" sz="2400" dirty="0" smtClean="0"/>
              <a:t>better</a:t>
            </a:r>
            <a:r>
              <a:rPr lang="en-US" sz="2400" dirty="0"/>
              <a:t>.</a:t>
            </a:r>
          </a:p>
        </p:txBody>
      </p:sp>
    </p:spTree>
    <p:extLst>
      <p:ext uri="{BB962C8B-B14F-4D97-AF65-F5344CB8AC3E}">
        <p14:creationId xmlns:p14="http://schemas.microsoft.com/office/powerpoint/2010/main" val="2212155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07248" y="1340882"/>
            <a:ext cx="4063536" cy="1631216"/>
          </a:xfrm>
          <a:prstGeom prst="rect">
            <a:avLst/>
          </a:prstGeom>
          <a:noFill/>
        </p:spPr>
        <p:txBody>
          <a:bodyPr wrap="square" rtlCol="0">
            <a:spAutoFit/>
          </a:bodyPr>
          <a:lstStyle/>
          <a:p>
            <a:r>
              <a:rPr lang="en-US" sz="2000" b="1" dirty="0" smtClean="0"/>
              <a:t>Using a fixed number of MPI tasks and half th</a:t>
            </a:r>
            <a:r>
              <a:rPr lang="en-US" sz="2000" b="1" dirty="0" smtClean="0"/>
              <a:t>e number of nodes</a:t>
            </a:r>
            <a:r>
              <a:rPr lang="en-US" sz="2000" b="1" dirty="0" smtClean="0"/>
              <a:t>, if time with HT &lt; 2X the time </a:t>
            </a:r>
            <a:r>
              <a:rPr lang="en-US" sz="2000" b="1" dirty="0" smtClean="0"/>
              <a:t>with </a:t>
            </a:r>
            <a:r>
              <a:rPr lang="en-US" sz="2000" b="1" dirty="0" smtClean="0"/>
              <a:t>no HT, then throughput is increased. You get </a:t>
            </a:r>
            <a:r>
              <a:rPr lang="en-US" sz="2000" b="1" dirty="0"/>
              <a:t>charged </a:t>
            </a:r>
            <a:r>
              <a:rPr lang="en-US" sz="2000" b="1" dirty="0" smtClean="0"/>
              <a:t>less.</a:t>
            </a:r>
            <a:endParaRPr lang="en-US" sz="2000" b="1" dirty="0" smtClean="0"/>
          </a:p>
        </p:txBody>
      </p:sp>
      <p:sp>
        <p:nvSpPr>
          <p:cNvPr id="15" name="TextBox 14"/>
          <p:cNvSpPr txBox="1"/>
          <p:nvPr/>
        </p:nvSpPr>
        <p:spPr>
          <a:xfrm>
            <a:off x="4307247" y="3756884"/>
            <a:ext cx="4508669" cy="1323439"/>
          </a:xfrm>
          <a:prstGeom prst="rect">
            <a:avLst/>
          </a:prstGeom>
          <a:solidFill>
            <a:srgbClr val="FFFFFF"/>
          </a:solidFill>
        </p:spPr>
        <p:txBody>
          <a:bodyPr wrap="square" rtlCol="0">
            <a:spAutoFit/>
          </a:bodyPr>
          <a:lstStyle/>
          <a:p>
            <a:r>
              <a:rPr lang="en-US" sz="2000" b="1" dirty="0" smtClean="0"/>
              <a:t>Using a fixed number of nodes, HT </a:t>
            </a:r>
            <a:r>
              <a:rPr lang="en-US" sz="2000" b="1" i="1" dirty="0" smtClean="0">
                <a:solidFill>
                  <a:srgbClr val="FF0000"/>
                </a:solidFill>
              </a:rPr>
              <a:t>may</a:t>
            </a:r>
            <a:r>
              <a:rPr lang="en-US" sz="2000" b="1" dirty="0" smtClean="0">
                <a:solidFill>
                  <a:srgbClr val="FF0000"/>
                </a:solidFill>
              </a:rPr>
              <a:t> </a:t>
            </a:r>
            <a:r>
              <a:rPr lang="en-US" sz="2000" b="1" i="1" dirty="0" smtClean="0">
                <a:solidFill>
                  <a:srgbClr val="FF0000"/>
                </a:solidFill>
              </a:rPr>
              <a:t>reduce the run time</a:t>
            </a:r>
            <a:r>
              <a:rPr lang="en-US" sz="2000" b="1" dirty="0" smtClean="0"/>
              <a:t> using 2X the number of MPI tasks – a clear win for HT.</a:t>
            </a:r>
          </a:p>
          <a:p>
            <a:endParaRPr lang="en-US" sz="2000" b="1" dirty="0"/>
          </a:p>
        </p:txBody>
      </p:sp>
      <p:pic>
        <p:nvPicPr>
          <p:cNvPr id="18" name="Picture 17" descr="nod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82" y="3725598"/>
            <a:ext cx="4150051" cy="2499202"/>
          </a:xfrm>
          <a:prstGeom prst="rect">
            <a:avLst/>
          </a:prstGeom>
        </p:spPr>
      </p:pic>
      <p:pic>
        <p:nvPicPr>
          <p:cNvPr id="19" name="Picture 18" descr="mpitask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40" y="1170727"/>
            <a:ext cx="4154793" cy="2502058"/>
          </a:xfrm>
          <a:prstGeom prst="rect">
            <a:avLst/>
          </a:prstGeom>
        </p:spPr>
      </p:pic>
      <p:sp>
        <p:nvSpPr>
          <p:cNvPr id="16" name="Rectangle 15"/>
          <p:cNvSpPr/>
          <p:nvPr/>
        </p:nvSpPr>
        <p:spPr>
          <a:xfrm>
            <a:off x="2458720" y="3495790"/>
            <a:ext cx="705542" cy="830997"/>
          </a:xfrm>
          <a:prstGeom prst="rect">
            <a:avLst/>
          </a:prstGeom>
        </p:spPr>
        <p:txBody>
          <a:bodyPr wrap="none">
            <a:spAutoFit/>
          </a:bodyPr>
          <a:lstStyle/>
          <a:p>
            <a:r>
              <a:rPr lang="en-US" sz="4800" dirty="0">
                <a:solidFill>
                  <a:schemeClr val="accent3"/>
                </a:solidFill>
                <a:latin typeface="Zapf Dingbats"/>
                <a:ea typeface="Zapf Dingbats"/>
                <a:cs typeface="Zapf Dingbats"/>
                <a:sym typeface="Zapf Dingbats"/>
              </a:rPr>
              <a:t>✔</a:t>
            </a:r>
            <a:endParaRPr lang="en-US" sz="4800" dirty="0">
              <a:solidFill>
                <a:schemeClr val="accent3"/>
              </a:solidFill>
            </a:endParaRPr>
          </a:p>
        </p:txBody>
      </p:sp>
      <p:sp>
        <p:nvSpPr>
          <p:cNvPr id="5" name="TextBox 4"/>
          <p:cNvSpPr txBox="1"/>
          <p:nvPr/>
        </p:nvSpPr>
        <p:spPr>
          <a:xfrm>
            <a:off x="4585171" y="5763134"/>
            <a:ext cx="3503252" cy="92333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tx2"/>
                </a:solidFill>
              </a:rPr>
              <a:t>Using a fixed number of nodes is the most relevant way to make comparisons. </a:t>
            </a:r>
            <a:endParaRPr lang="en-US" b="1" dirty="0" smtClean="0">
              <a:solidFill>
                <a:schemeClr val="tx2"/>
              </a:solidFill>
            </a:endParaRPr>
          </a:p>
        </p:txBody>
      </p:sp>
      <p:sp>
        <p:nvSpPr>
          <p:cNvPr id="8" name="TextBox 7"/>
          <p:cNvSpPr txBox="1"/>
          <p:nvPr/>
        </p:nvSpPr>
        <p:spPr>
          <a:xfrm>
            <a:off x="4413252" y="5091229"/>
            <a:ext cx="4180416" cy="646331"/>
          </a:xfrm>
          <a:prstGeom prst="rect">
            <a:avLst/>
          </a:prstGeom>
          <a:noFill/>
        </p:spPr>
        <p:txBody>
          <a:bodyPr wrap="square" rtlCol="0">
            <a:spAutoFit/>
          </a:bodyPr>
          <a:lstStyle/>
          <a:p>
            <a:r>
              <a:rPr lang="en-US" b="1" dirty="0"/>
              <a:t>But it </a:t>
            </a:r>
            <a:r>
              <a:rPr lang="en-US" b="1" i="1" dirty="0">
                <a:solidFill>
                  <a:srgbClr val="FF0000"/>
                </a:solidFill>
              </a:rPr>
              <a:t>may increase the run time </a:t>
            </a:r>
            <a:r>
              <a:rPr lang="en-US" b="1" dirty="0"/>
              <a:t>for other codes.</a:t>
            </a:r>
          </a:p>
        </p:txBody>
      </p:sp>
      <p:sp>
        <p:nvSpPr>
          <p:cNvPr id="2" name="Title 1"/>
          <p:cNvSpPr>
            <a:spLocks noGrp="1"/>
          </p:cNvSpPr>
          <p:nvPr>
            <p:ph type="title"/>
          </p:nvPr>
        </p:nvSpPr>
        <p:spPr>
          <a:xfrm>
            <a:off x="360342" y="0"/>
            <a:ext cx="6637358" cy="988532"/>
          </a:xfrm>
          <a:solidFill>
            <a:srgbClr val="FFFFFF"/>
          </a:solidFill>
        </p:spPr>
        <p:txBody>
          <a:bodyPr>
            <a:normAutofit fontScale="90000"/>
          </a:bodyPr>
          <a:lstStyle/>
          <a:p>
            <a:r>
              <a:rPr lang="en-US" sz="2700" b="1" dirty="0" smtClean="0"/>
              <a:t>What performance benefit from HT can we expect and how should the benefit be measured?</a:t>
            </a:r>
            <a:endParaRPr lang="en-US" sz="2700" b="1" dirty="0"/>
          </a:p>
        </p:txBody>
      </p:sp>
      <p:sp>
        <p:nvSpPr>
          <p:cNvPr id="4" name="Slide Number Placeholder 3"/>
          <p:cNvSpPr>
            <a:spLocks noGrp="1"/>
          </p:cNvSpPr>
          <p:nvPr>
            <p:ph type="sldNum" sz="quarter" idx="4"/>
          </p:nvPr>
        </p:nvSpPr>
        <p:spPr>
          <a:xfrm>
            <a:off x="3933776" y="6292605"/>
            <a:ext cx="925708" cy="365125"/>
          </a:xfrm>
        </p:spPr>
        <p:txBody>
          <a:bodyPr/>
          <a:lstStyle/>
          <a:p>
            <a:r>
              <a:rPr lang="en-US" smtClean="0"/>
              <a:t>- </a:t>
            </a:r>
            <a:fld id="{D174BAF6-F8F2-EF4F-936C-8DF63288C82F}" type="slidenum">
              <a:rPr lang="en-US" smtClean="0"/>
              <a:pPr/>
              <a:t>19</a:t>
            </a:fld>
            <a:r>
              <a:rPr lang="en-US" smtClean="0"/>
              <a:t> -</a:t>
            </a:r>
            <a:endParaRPr lang="en-US" dirty="0"/>
          </a:p>
        </p:txBody>
      </p:sp>
    </p:spTree>
    <p:extLst>
      <p:ext uri="{BB962C8B-B14F-4D97-AF65-F5344CB8AC3E}">
        <p14:creationId xmlns:p14="http://schemas.microsoft.com/office/powerpoint/2010/main" val="13005518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Info</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a:t>
            </a:fld>
            <a:r>
              <a:rPr lang="en-US" smtClean="0"/>
              <a:t> -</a:t>
            </a:r>
            <a:endParaRPr lang="en-US" dirty="0"/>
          </a:p>
        </p:txBody>
      </p:sp>
      <p:sp>
        <p:nvSpPr>
          <p:cNvPr id="5" name="TextBox 4"/>
          <p:cNvSpPr txBox="1"/>
          <p:nvPr/>
        </p:nvSpPr>
        <p:spPr>
          <a:xfrm>
            <a:off x="280276" y="1392620"/>
            <a:ext cx="7031392" cy="3539430"/>
          </a:xfrm>
          <a:prstGeom prst="rect">
            <a:avLst/>
          </a:prstGeom>
          <a:noFill/>
        </p:spPr>
        <p:txBody>
          <a:bodyPr wrap="none" rtlCol="0">
            <a:spAutoFit/>
          </a:bodyPr>
          <a:lstStyle/>
          <a:p>
            <a:r>
              <a:rPr lang="en-US" sz="1600" dirty="0"/>
              <a:t>Connection Info</a:t>
            </a:r>
          </a:p>
          <a:p>
            <a:r>
              <a:rPr lang="en-US" sz="1600" dirty="0"/>
              <a:t>Topic: NUG Web Conference</a:t>
            </a:r>
          </a:p>
          <a:p>
            <a:r>
              <a:rPr lang="en-US" sz="1600" dirty="0"/>
              <a:t>Date and Time:</a:t>
            </a:r>
          </a:p>
          <a:p>
            <a:r>
              <a:rPr lang="en-US" sz="1600" dirty="0"/>
              <a:t>Thursday, </a:t>
            </a:r>
            <a:r>
              <a:rPr lang="en-US" sz="1600" dirty="0" smtClean="0"/>
              <a:t>June 6, </a:t>
            </a:r>
            <a:r>
              <a:rPr lang="en-US" sz="1600" dirty="0"/>
              <a:t>2013 11:00 am, Pacific </a:t>
            </a:r>
            <a:r>
              <a:rPr lang="en-US" sz="1600" dirty="0" smtClean="0"/>
              <a:t>Daylight Time </a:t>
            </a:r>
            <a:r>
              <a:rPr lang="en-US" sz="1600" dirty="0"/>
              <a:t>(San Francisco, GMT-</a:t>
            </a:r>
            <a:r>
              <a:rPr lang="en-US" sz="1600" dirty="0" smtClean="0"/>
              <a:t>07:</a:t>
            </a:r>
            <a:r>
              <a:rPr lang="en-US" sz="1600" dirty="0"/>
              <a:t>00)</a:t>
            </a:r>
          </a:p>
          <a:p>
            <a:r>
              <a:rPr lang="en-US" sz="1600" dirty="0"/>
              <a:t>Event number: </a:t>
            </a:r>
            <a:r>
              <a:rPr lang="en-US" sz="1600" dirty="0" smtClean="0"/>
              <a:t>662 377 626</a:t>
            </a:r>
            <a:endParaRPr lang="en-US" sz="1600" dirty="0"/>
          </a:p>
          <a:p>
            <a:r>
              <a:rPr lang="en-US" sz="1600" dirty="0"/>
              <a:t>Event password: </a:t>
            </a:r>
            <a:r>
              <a:rPr lang="en-US" sz="1600" dirty="0" err="1" smtClean="0"/>
              <a:t>edison</a:t>
            </a:r>
            <a:endParaRPr lang="en-US" sz="1600" dirty="0"/>
          </a:p>
          <a:p>
            <a:endParaRPr lang="en-US" sz="1600" dirty="0"/>
          </a:p>
          <a:p>
            <a:r>
              <a:rPr lang="en-US" sz="1600" dirty="0" smtClean="0"/>
              <a:t>https</a:t>
            </a:r>
            <a:r>
              <a:rPr lang="en-US" sz="1600" dirty="0"/>
              <a:t>://</a:t>
            </a:r>
            <a:r>
              <a:rPr lang="en-US" sz="1600" dirty="0" err="1"/>
              <a:t>nersc-training.webex.com</a:t>
            </a:r>
            <a:r>
              <a:rPr lang="en-US" sz="1600" dirty="0"/>
              <a:t>/ and chose from the list of events.</a:t>
            </a:r>
          </a:p>
          <a:p>
            <a:endParaRPr lang="en-US" sz="1600" dirty="0"/>
          </a:p>
          <a:p>
            <a:r>
              <a:rPr lang="en-US" sz="1600" dirty="0"/>
              <a:t>-------------------------------------------------------</a:t>
            </a:r>
          </a:p>
          <a:p>
            <a:r>
              <a:rPr lang="en-US" sz="1600" dirty="0"/>
              <a:t>Teleconference information</a:t>
            </a:r>
          </a:p>
          <a:p>
            <a:r>
              <a:rPr lang="en-US" sz="1600" dirty="0"/>
              <a:t>-------------------------------------------------------</a:t>
            </a:r>
          </a:p>
          <a:p>
            <a:r>
              <a:rPr lang="en-US" sz="1600" dirty="0"/>
              <a:t>1-866-740-1260</a:t>
            </a:r>
          </a:p>
          <a:p>
            <a:r>
              <a:rPr lang="en-US" sz="1600" dirty="0"/>
              <a:t>PIN: </a:t>
            </a:r>
            <a:r>
              <a:rPr lang="en-US" sz="1600" dirty="0" smtClean="0"/>
              <a:t>4866820</a:t>
            </a:r>
          </a:p>
        </p:txBody>
      </p:sp>
    </p:spTree>
    <p:extLst>
      <p:ext uri="{BB962C8B-B14F-4D97-AF65-F5344CB8AC3E}">
        <p14:creationId xmlns:p14="http://schemas.microsoft.com/office/powerpoint/2010/main" val="16723081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methods and tests</a:t>
            </a:r>
            <a:endParaRPr lang="en-US" dirty="0"/>
          </a:p>
        </p:txBody>
      </p:sp>
      <p:sp>
        <p:nvSpPr>
          <p:cNvPr id="3" name="Content Placeholder 2"/>
          <p:cNvSpPr>
            <a:spLocks noGrp="1"/>
          </p:cNvSpPr>
          <p:nvPr>
            <p:ph idx="1"/>
          </p:nvPr>
        </p:nvSpPr>
        <p:spPr/>
        <p:txBody>
          <a:bodyPr>
            <a:normAutofit/>
          </a:bodyPr>
          <a:lstStyle/>
          <a:p>
            <a:r>
              <a:rPr lang="en-US" dirty="0" smtClean="0"/>
              <a:t>We measured the run time of a number of top NERSC codes using a fixed number of nodes.</a:t>
            </a:r>
            <a:endParaRPr lang="en-US" dirty="0" smtClean="0"/>
          </a:p>
          <a:p>
            <a:r>
              <a:rPr lang="en-US" dirty="0" smtClean="0"/>
              <a:t>We used </a:t>
            </a:r>
            <a:r>
              <a:rPr lang="en-US" dirty="0" smtClean="0"/>
              <a:t>the NERSC profiling tool IPM (with PAPI) to measure hardware performance events. We measured </a:t>
            </a:r>
          </a:p>
          <a:p>
            <a:pPr lvl="1"/>
            <a:r>
              <a:rPr lang="en-US" dirty="0" smtClean="0"/>
              <a:t>Communication overheads, memory usage</a:t>
            </a:r>
          </a:p>
          <a:p>
            <a:pPr lvl="1"/>
            <a:r>
              <a:rPr lang="en-US" dirty="0" smtClean="0"/>
              <a:t>Total instructions completed, and the cycles used per instruction retired (CPI).</a:t>
            </a:r>
          </a:p>
          <a:p>
            <a:pPr lvl="1"/>
            <a:r>
              <a:rPr lang="en-US" dirty="0" smtClean="0"/>
              <a:t>L3 </a:t>
            </a:r>
            <a:r>
              <a:rPr lang="en-US" dirty="0"/>
              <a:t>cache </a:t>
            </a:r>
            <a:r>
              <a:rPr lang="en-US" dirty="0" smtClean="0"/>
              <a:t>misses, </a:t>
            </a:r>
            <a:r>
              <a:rPr lang="en-US" dirty="0"/>
              <a:t>b</a:t>
            </a:r>
            <a:r>
              <a:rPr lang="en-US" dirty="0" smtClean="0"/>
              <a:t>ranch </a:t>
            </a:r>
            <a:r>
              <a:rPr lang="en-US" dirty="0" err="1" smtClean="0"/>
              <a:t>mis</a:t>
            </a:r>
            <a:r>
              <a:rPr lang="en-US" dirty="0" smtClean="0"/>
              <a:t>-predictions, TLB data misses</a:t>
            </a:r>
          </a:p>
          <a:p>
            <a:pPr lvl="1"/>
            <a:r>
              <a:rPr lang="en-US" dirty="0"/>
              <a:t>Sandy Bridge </a:t>
            </a:r>
            <a:r>
              <a:rPr lang="en-US" dirty="0" smtClean="0"/>
              <a:t>counter configuration does not allow an easy measure of floating point operations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20</a:t>
            </a:fld>
            <a:r>
              <a:rPr lang="en-US" smtClean="0"/>
              <a:t> -</a:t>
            </a:r>
            <a:endParaRPr lang="en-US" dirty="0"/>
          </a:p>
        </p:txBody>
      </p:sp>
    </p:spTree>
    <p:extLst>
      <p:ext uri="{BB962C8B-B14F-4D97-AF65-F5344CB8AC3E}">
        <p14:creationId xmlns:p14="http://schemas.microsoft.com/office/powerpoint/2010/main" val="3800085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D174BAF6-F8F2-EF4F-936C-8DF63288C82F}" type="slidenum">
              <a:rPr lang="en-US" smtClean="0"/>
              <a:pPr/>
              <a:t>21</a:t>
            </a:fld>
            <a:r>
              <a:rPr lang="en-US" smtClean="0"/>
              <a:t> -</a:t>
            </a:r>
            <a:endParaRPr lang="en-US" dirty="0"/>
          </a:p>
        </p:txBody>
      </p:sp>
      <p:sp>
        <p:nvSpPr>
          <p:cNvPr id="10" name="Title 3"/>
          <p:cNvSpPr txBox="1">
            <a:spLocks/>
          </p:cNvSpPr>
          <p:nvPr/>
        </p:nvSpPr>
        <p:spPr>
          <a:xfrm>
            <a:off x="360342" y="179868"/>
            <a:ext cx="6819032" cy="769479"/>
          </a:xfrm>
          <a:prstGeom prst="rect">
            <a:avLst/>
          </a:prstGeom>
        </p:spPr>
        <p:txBody>
          <a:bodyPr>
            <a:normAutofit fontScale="9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r>
              <a:rPr lang="en-US" dirty="0" smtClean="0"/>
              <a:t>Runtime comparisons with and without HT</a:t>
            </a:r>
            <a:endParaRPr lang="en-US" dirty="0"/>
          </a:p>
        </p:txBody>
      </p:sp>
      <p:sp>
        <p:nvSpPr>
          <p:cNvPr id="5" name="TextBox 4"/>
          <p:cNvSpPr txBox="1"/>
          <p:nvPr/>
        </p:nvSpPr>
        <p:spPr>
          <a:xfrm>
            <a:off x="229956" y="5852932"/>
            <a:ext cx="8735849" cy="923330"/>
          </a:xfrm>
          <a:prstGeom prst="rect">
            <a:avLst/>
          </a:prstGeom>
          <a:solidFill>
            <a:srgbClr val="FFFFFF"/>
          </a:solidFill>
        </p:spPr>
        <p:txBody>
          <a:bodyPr wrap="square" rtlCol="0">
            <a:spAutoFit/>
          </a:bodyPr>
          <a:lstStyle/>
          <a:p>
            <a:pPr marL="342900" indent="-342900">
              <a:buFont typeface="Arial"/>
              <a:buChar char="•"/>
            </a:pPr>
            <a:r>
              <a:rPr lang="en-US" b="1" dirty="0" smtClean="0"/>
              <a:t>The HT does not help VASP performance at all node counts. The slowdown is 10-50%. </a:t>
            </a:r>
          </a:p>
          <a:p>
            <a:pPr marL="342900" indent="-342900">
              <a:buFont typeface="Arial"/>
              <a:buChar char="•"/>
            </a:pPr>
            <a:r>
              <a:rPr lang="en-US" b="1" dirty="0" smtClean="0"/>
              <a:t>HT benefits NAMD, </a:t>
            </a:r>
            <a:r>
              <a:rPr lang="en-US" b="1" dirty="0" err="1" smtClean="0"/>
              <a:t>NWCHem</a:t>
            </a:r>
            <a:r>
              <a:rPr lang="en-US" b="1" dirty="0" smtClean="0"/>
              <a:t> and GTC codes at smaller node counts by </a:t>
            </a:r>
            <a:r>
              <a:rPr lang="en-US" b="1" dirty="0" err="1" smtClean="0"/>
              <a:t>upto</a:t>
            </a:r>
            <a:r>
              <a:rPr lang="en-US" b="1" dirty="0" smtClean="0"/>
              <a:t> 6-13%.</a:t>
            </a:r>
          </a:p>
          <a:p>
            <a:pPr marL="342900" indent="-342900">
              <a:buFont typeface="Arial"/>
              <a:buChar char="•"/>
            </a:pPr>
            <a:r>
              <a:rPr lang="en-US" b="1" dirty="0" smtClean="0"/>
              <a:t>The </a:t>
            </a:r>
            <a:r>
              <a:rPr lang="en-US" b="1" dirty="0"/>
              <a:t>HT benefit </a:t>
            </a:r>
            <a:r>
              <a:rPr lang="en-US" b="1" dirty="0" smtClean="0"/>
              <a:t>regions do </a:t>
            </a:r>
            <a:r>
              <a:rPr lang="en-US" b="1" dirty="0"/>
              <a:t>not overlap with the </a:t>
            </a:r>
            <a:r>
              <a:rPr lang="en-US" b="1" dirty="0" smtClean="0"/>
              <a:t>parallel sweet spots of the codes.</a:t>
            </a:r>
            <a:endParaRPr lang="en-US" b="1" dirty="0"/>
          </a:p>
        </p:txBody>
      </p:sp>
      <p:pic>
        <p:nvPicPr>
          <p:cNvPr id="11" name="Picture 10"/>
          <p:cNvPicPr/>
          <p:nvPr/>
        </p:nvPicPr>
        <p:blipFill rotWithShape="1">
          <a:blip r:embed="rId2">
            <a:extLst>
              <a:ext uri="{28A0092B-C50C-407E-A947-70E740481C1C}">
                <a14:useLocalDpi xmlns:a14="http://schemas.microsoft.com/office/drawing/2010/main" val="0"/>
              </a:ext>
            </a:extLst>
          </a:blip>
          <a:srcRect t="25921" b="22236"/>
          <a:stretch/>
        </p:blipFill>
        <p:spPr bwMode="auto">
          <a:xfrm>
            <a:off x="880862" y="1077392"/>
            <a:ext cx="3235795" cy="239287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t="26274" b="22765"/>
          <a:stretch/>
        </p:blipFill>
        <p:spPr bwMode="auto">
          <a:xfrm>
            <a:off x="4487333" y="1087975"/>
            <a:ext cx="3280834" cy="238229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extLst>
              <a:ext uri="{28A0092B-C50C-407E-A947-70E740481C1C}">
                <a14:useLocalDpi xmlns:a14="http://schemas.microsoft.com/office/drawing/2010/main" val="0"/>
              </a:ext>
            </a:extLst>
          </a:blip>
          <a:srcRect t="26098" b="22764"/>
          <a:stretch/>
        </p:blipFill>
        <p:spPr bwMode="auto">
          <a:xfrm>
            <a:off x="4487334" y="3470267"/>
            <a:ext cx="3386666" cy="235056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5">
            <a:extLst>
              <a:ext uri="{28A0092B-C50C-407E-A947-70E740481C1C}">
                <a14:useLocalDpi xmlns:a14="http://schemas.microsoft.com/office/drawing/2010/main" val="0"/>
              </a:ext>
            </a:extLst>
          </a:blip>
          <a:srcRect t="25040" b="22060"/>
          <a:stretch/>
        </p:blipFill>
        <p:spPr bwMode="auto">
          <a:xfrm>
            <a:off x="880862" y="3470267"/>
            <a:ext cx="3233600" cy="238266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127245" y="1209152"/>
            <a:ext cx="832030" cy="369332"/>
          </a:xfrm>
          <a:prstGeom prst="rect">
            <a:avLst/>
          </a:prstGeom>
          <a:noFill/>
        </p:spPr>
        <p:txBody>
          <a:bodyPr wrap="square" rtlCol="0">
            <a:spAutoFit/>
          </a:bodyPr>
          <a:lstStyle/>
          <a:p>
            <a:r>
              <a:rPr lang="en-US" b="1" dirty="0" smtClean="0"/>
              <a:t>VASP</a:t>
            </a:r>
          </a:p>
        </p:txBody>
      </p:sp>
      <p:sp>
        <p:nvSpPr>
          <p:cNvPr id="15" name="TextBox 14"/>
          <p:cNvSpPr txBox="1"/>
          <p:nvPr/>
        </p:nvSpPr>
        <p:spPr>
          <a:xfrm>
            <a:off x="2127245" y="3582403"/>
            <a:ext cx="673101" cy="369332"/>
          </a:xfrm>
          <a:prstGeom prst="rect">
            <a:avLst/>
          </a:prstGeom>
          <a:noFill/>
        </p:spPr>
        <p:txBody>
          <a:bodyPr wrap="square" rtlCol="0">
            <a:spAutoFit/>
          </a:bodyPr>
          <a:lstStyle/>
          <a:p>
            <a:r>
              <a:rPr lang="en-US" b="1" dirty="0" smtClean="0"/>
              <a:t>GTC</a:t>
            </a:r>
          </a:p>
        </p:txBody>
      </p:sp>
      <p:sp>
        <p:nvSpPr>
          <p:cNvPr id="16" name="TextBox 15"/>
          <p:cNvSpPr txBox="1"/>
          <p:nvPr/>
        </p:nvSpPr>
        <p:spPr>
          <a:xfrm>
            <a:off x="5469648" y="3552793"/>
            <a:ext cx="1206500" cy="369332"/>
          </a:xfrm>
          <a:prstGeom prst="rect">
            <a:avLst/>
          </a:prstGeom>
          <a:noFill/>
        </p:spPr>
        <p:txBody>
          <a:bodyPr wrap="square" rtlCol="0">
            <a:spAutoFit/>
          </a:bodyPr>
          <a:lstStyle/>
          <a:p>
            <a:r>
              <a:rPr lang="en-US" b="1" dirty="0" err="1" smtClean="0"/>
              <a:t>NWChem</a:t>
            </a:r>
            <a:endParaRPr lang="en-US" b="1" dirty="0" smtClean="0"/>
          </a:p>
        </p:txBody>
      </p:sp>
      <p:sp>
        <p:nvSpPr>
          <p:cNvPr id="17" name="TextBox 16"/>
          <p:cNvSpPr txBox="1"/>
          <p:nvPr/>
        </p:nvSpPr>
        <p:spPr>
          <a:xfrm>
            <a:off x="5568947" y="1209152"/>
            <a:ext cx="832030" cy="369332"/>
          </a:xfrm>
          <a:prstGeom prst="rect">
            <a:avLst/>
          </a:prstGeom>
          <a:noFill/>
        </p:spPr>
        <p:txBody>
          <a:bodyPr wrap="square" rtlCol="0">
            <a:spAutoFit/>
          </a:bodyPr>
          <a:lstStyle/>
          <a:p>
            <a:r>
              <a:rPr lang="en-US" b="1" dirty="0" smtClean="0"/>
              <a:t>NAMD</a:t>
            </a:r>
          </a:p>
        </p:txBody>
      </p:sp>
    </p:spTree>
    <p:extLst>
      <p:ext uri="{BB962C8B-B14F-4D97-AF65-F5344CB8AC3E}">
        <p14:creationId xmlns:p14="http://schemas.microsoft.com/office/powerpoint/2010/main" val="17305872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73087" y="813433"/>
            <a:ext cx="8164513" cy="5393055"/>
          </a:xfrm>
          <a:prstGeom prst="rect">
            <a:avLst/>
          </a:prstGeom>
        </p:spPr>
      </p:pic>
      <p:sp>
        <p:nvSpPr>
          <p:cNvPr id="4" name="Title 3"/>
          <p:cNvSpPr txBox="1">
            <a:spLocks/>
          </p:cNvSpPr>
          <p:nvPr/>
        </p:nvSpPr>
        <p:spPr>
          <a:xfrm>
            <a:off x="360342" y="179868"/>
            <a:ext cx="6819032" cy="769479"/>
          </a:xfrm>
          <a:prstGeom prst="rect">
            <a:avLst/>
          </a:prstGeom>
        </p:spPr>
        <p:txBody>
          <a:bodyPr>
            <a:normAutofit fontScale="82500" lnSpcReduction="1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r>
              <a:rPr lang="en-US" dirty="0" smtClean="0"/>
              <a:t>Quantum Espresso runtime with and without HT</a:t>
            </a:r>
            <a:endParaRPr lang="en-US" dirty="0"/>
          </a:p>
        </p:txBody>
      </p:sp>
      <p:sp>
        <p:nvSpPr>
          <p:cNvPr id="6" name="TextBox 5"/>
          <p:cNvSpPr txBox="1"/>
          <p:nvPr/>
        </p:nvSpPr>
        <p:spPr>
          <a:xfrm>
            <a:off x="284480" y="6013966"/>
            <a:ext cx="8646160" cy="830997"/>
          </a:xfrm>
          <a:prstGeom prst="rect">
            <a:avLst/>
          </a:prstGeom>
          <a:solidFill>
            <a:srgbClr val="FFFFFF"/>
          </a:solidFill>
        </p:spPr>
        <p:txBody>
          <a:bodyPr wrap="square" rtlCol="0">
            <a:spAutoFit/>
          </a:bodyPr>
          <a:lstStyle/>
          <a:p>
            <a:r>
              <a:rPr lang="en-US" sz="2400" b="1" dirty="0" smtClean="0"/>
              <a:t>For the most of the MPI task and thread combinations, HT doesn’t help the performance.</a:t>
            </a:r>
          </a:p>
        </p:txBody>
      </p:sp>
    </p:spTree>
    <p:extLst>
      <p:ext uri="{BB962C8B-B14F-4D97-AF65-F5344CB8AC3E}">
        <p14:creationId xmlns:p14="http://schemas.microsoft.com/office/powerpoint/2010/main" val="29432220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956300"/>
            <a:ext cx="9144000" cy="8792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p:nvPr/>
        </p:nvPicPr>
        <p:blipFill rotWithShape="1">
          <a:blip r:embed="rId2">
            <a:extLst>
              <a:ext uri="{28A0092B-C50C-407E-A947-70E740481C1C}">
                <a14:useLocalDpi xmlns:a14="http://schemas.microsoft.com/office/drawing/2010/main" val="0"/>
              </a:ext>
            </a:extLst>
          </a:blip>
          <a:srcRect t="25921" b="22236"/>
          <a:stretch/>
        </p:blipFill>
        <p:spPr bwMode="auto">
          <a:xfrm>
            <a:off x="360342" y="1077389"/>
            <a:ext cx="2782570" cy="186690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3">
            <a:extLst>
              <a:ext uri="{28A0092B-C50C-407E-A947-70E740481C1C}">
                <a14:useLocalDpi xmlns:a14="http://schemas.microsoft.com/office/drawing/2010/main" val="0"/>
              </a:ext>
            </a:extLst>
          </a:blip>
          <a:srcRect t="25569" b="22765"/>
          <a:stretch/>
        </p:blipFill>
        <p:spPr bwMode="auto">
          <a:xfrm>
            <a:off x="360342" y="2944289"/>
            <a:ext cx="2782570" cy="1860550"/>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4">
            <a:extLst>
              <a:ext uri="{28A0092B-C50C-407E-A947-70E740481C1C}">
                <a14:useLocalDpi xmlns:a14="http://schemas.microsoft.com/office/drawing/2010/main" val="0"/>
              </a:ext>
            </a:extLst>
          </a:blip>
          <a:srcRect t="23276" b="23117"/>
          <a:stretch/>
        </p:blipFill>
        <p:spPr bwMode="auto">
          <a:xfrm>
            <a:off x="392095" y="4835279"/>
            <a:ext cx="2782570" cy="1930400"/>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5">
            <a:extLst>
              <a:ext uri="{28A0092B-C50C-407E-A947-70E740481C1C}">
                <a14:useLocalDpi xmlns:a14="http://schemas.microsoft.com/office/drawing/2010/main" val="0"/>
              </a:ext>
            </a:extLst>
          </a:blip>
          <a:srcRect t="26391" b="21938"/>
          <a:stretch/>
        </p:blipFill>
        <p:spPr bwMode="auto">
          <a:xfrm>
            <a:off x="3181032" y="1070296"/>
            <a:ext cx="2781935" cy="1859915"/>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6">
            <a:extLst>
              <a:ext uri="{28A0092B-C50C-407E-A947-70E740481C1C}">
                <a14:useLocalDpi xmlns:a14="http://schemas.microsoft.com/office/drawing/2010/main" val="0"/>
              </a:ext>
            </a:extLst>
          </a:blip>
          <a:srcRect t="23276" b="22235"/>
          <a:stretch/>
        </p:blipFill>
        <p:spPr bwMode="auto">
          <a:xfrm>
            <a:off x="3174665" y="2877614"/>
            <a:ext cx="2782570" cy="1962150"/>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7">
            <a:extLst>
              <a:ext uri="{28A0092B-C50C-407E-A947-70E740481C1C}">
                <a14:useLocalDpi xmlns:a14="http://schemas.microsoft.com/office/drawing/2010/main" val="0"/>
              </a:ext>
            </a:extLst>
          </a:blip>
          <a:srcRect t="23276" b="22765"/>
          <a:stretch/>
        </p:blipFill>
        <p:spPr bwMode="auto">
          <a:xfrm>
            <a:off x="3174665" y="4790830"/>
            <a:ext cx="2782570" cy="19431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170084" y="4271717"/>
            <a:ext cx="2728383" cy="2462213"/>
          </a:xfrm>
          <a:prstGeom prst="rect">
            <a:avLst/>
          </a:prstGeom>
          <a:solidFill>
            <a:schemeClr val="accent2">
              <a:lumMod val="40000"/>
              <a:lumOff val="60000"/>
            </a:schemeClr>
          </a:solidFill>
        </p:spPr>
        <p:txBody>
          <a:bodyPr wrap="square" rtlCol="0">
            <a:spAutoFit/>
          </a:bodyPr>
          <a:lstStyle/>
          <a:p>
            <a:r>
              <a:rPr lang="en-US" sz="1400" dirty="0" smtClean="0"/>
              <a:t>Instructions completed per physical </a:t>
            </a:r>
            <a:r>
              <a:rPr lang="en-US" sz="1400" dirty="0"/>
              <a:t>core without </a:t>
            </a:r>
            <a:r>
              <a:rPr lang="en-US" sz="1400" dirty="0" smtClean="0"/>
              <a:t>HT:</a:t>
            </a:r>
          </a:p>
          <a:p>
            <a:r>
              <a:rPr lang="en-US" sz="1400" dirty="0" smtClean="0"/>
              <a:t>P + S</a:t>
            </a:r>
          </a:p>
          <a:p>
            <a:endParaRPr lang="en-US" sz="1400" dirty="0" smtClean="0"/>
          </a:p>
          <a:p>
            <a:r>
              <a:rPr lang="en-US" sz="1400" dirty="0" smtClean="0"/>
              <a:t>Instructions completed </a:t>
            </a:r>
            <a:r>
              <a:rPr lang="en-US" sz="1400" dirty="0"/>
              <a:t>per physical core </a:t>
            </a:r>
            <a:r>
              <a:rPr lang="en-US" sz="1400" dirty="0" smtClean="0"/>
              <a:t>with </a:t>
            </a:r>
            <a:r>
              <a:rPr lang="en-US" sz="1400" dirty="0"/>
              <a:t>HT</a:t>
            </a:r>
            <a:r>
              <a:rPr lang="en-US" sz="1400" dirty="0" smtClean="0"/>
              <a:t>:</a:t>
            </a:r>
            <a:endParaRPr lang="en-US" sz="1400" dirty="0"/>
          </a:p>
          <a:p>
            <a:r>
              <a:rPr lang="en-US" sz="1400" dirty="0"/>
              <a:t>(P/2 + S) + (P/2 + S) = P +</a:t>
            </a:r>
            <a:r>
              <a:rPr lang="en-US" sz="1400" dirty="0" smtClean="0"/>
              <a:t>2S</a:t>
            </a:r>
          </a:p>
          <a:p>
            <a:endParaRPr lang="en-US" sz="1400" dirty="0"/>
          </a:p>
          <a:p>
            <a:r>
              <a:rPr lang="en-US" sz="1400" dirty="0" smtClean="0"/>
              <a:t> </a:t>
            </a:r>
            <a:r>
              <a:rPr lang="en-US" sz="1400" dirty="0"/>
              <a:t>where P and S denote the parallel and the sequential portions of the workload, respectively. </a:t>
            </a:r>
          </a:p>
        </p:txBody>
      </p:sp>
      <p:sp>
        <p:nvSpPr>
          <p:cNvPr id="12" name="Title 1"/>
          <p:cNvSpPr txBox="1">
            <a:spLocks/>
          </p:cNvSpPr>
          <p:nvPr/>
        </p:nvSpPr>
        <p:spPr>
          <a:xfrm>
            <a:off x="360342" y="31749"/>
            <a:ext cx="8538125" cy="928179"/>
          </a:xfrm>
          <a:prstGeom prst="rect">
            <a:avLst/>
          </a:prstGeom>
          <a:solidFill>
            <a:schemeClr val="bg1"/>
          </a:solidFill>
        </p:spPr>
        <p:txBody>
          <a:bodyPr vert="horz" lIns="91440" tIns="0" rIns="91440" bIns="0" rtlCol="0" anchor="b" anchorCtr="0">
            <a:normAutofit fontScale="75000" lnSpcReduction="2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r>
              <a:rPr lang="en-US" dirty="0" smtClean="0"/>
              <a:t>VASP: </a:t>
            </a:r>
            <a:br>
              <a:rPr lang="en-US" dirty="0" smtClean="0"/>
            </a:br>
            <a:r>
              <a:rPr lang="en-US" sz="2700" dirty="0" smtClean="0"/>
              <a:t>Runtime, communication overhead, instructions completed, Cycles used per instruction, L3 cache misses, and branch </a:t>
            </a:r>
            <a:r>
              <a:rPr lang="en-US" sz="2700" dirty="0" err="1" smtClean="0"/>
              <a:t>mis</a:t>
            </a:r>
            <a:r>
              <a:rPr lang="en-US" sz="2700" dirty="0" smtClean="0"/>
              <a:t>-predictions </a:t>
            </a:r>
            <a:r>
              <a:rPr lang="en-US" sz="2700" dirty="0" smtClean="0">
                <a:solidFill>
                  <a:srgbClr val="0000FF"/>
                </a:solidFill>
              </a:rPr>
              <a:t>per physical core </a:t>
            </a:r>
            <a:endParaRPr lang="en-US" sz="2700" dirty="0">
              <a:solidFill>
                <a:srgbClr val="0000FF"/>
              </a:solidFill>
            </a:endParaRPr>
          </a:p>
        </p:txBody>
      </p:sp>
      <p:sp>
        <p:nvSpPr>
          <p:cNvPr id="15" name="TextBox 14"/>
          <p:cNvSpPr txBox="1"/>
          <p:nvPr/>
        </p:nvSpPr>
        <p:spPr>
          <a:xfrm>
            <a:off x="6170084" y="3346750"/>
            <a:ext cx="2728383" cy="738664"/>
          </a:xfrm>
          <a:prstGeom prst="rect">
            <a:avLst/>
          </a:prstGeom>
          <a:solidFill>
            <a:schemeClr val="accent2">
              <a:lumMod val="40000"/>
              <a:lumOff val="60000"/>
            </a:schemeClr>
          </a:solidFill>
        </p:spPr>
        <p:txBody>
          <a:bodyPr wrap="square" rtlCol="0">
            <a:spAutoFit/>
          </a:bodyPr>
          <a:lstStyle/>
          <a:p>
            <a:r>
              <a:rPr lang="en-US" sz="1400" dirty="0" smtClean="0"/>
              <a:t>Values for </a:t>
            </a:r>
            <a:r>
              <a:rPr lang="en-US" sz="1400" dirty="0"/>
              <a:t>p</a:t>
            </a:r>
            <a:r>
              <a:rPr lang="en-US" sz="1400" dirty="0" smtClean="0"/>
              <a:t>hysical cores are the sum of that on the two logical cores. </a:t>
            </a:r>
            <a:endParaRPr lang="en-US" sz="1400" dirty="0"/>
          </a:p>
        </p:txBody>
      </p:sp>
      <p:sp>
        <p:nvSpPr>
          <p:cNvPr id="16" name="TextBox 15"/>
          <p:cNvSpPr txBox="1"/>
          <p:nvPr/>
        </p:nvSpPr>
        <p:spPr>
          <a:xfrm>
            <a:off x="6170084" y="1234316"/>
            <a:ext cx="2728383" cy="523220"/>
          </a:xfrm>
          <a:prstGeom prst="rect">
            <a:avLst/>
          </a:prstGeom>
          <a:solidFill>
            <a:srgbClr val="FEF6D7"/>
          </a:solidFill>
        </p:spPr>
        <p:txBody>
          <a:bodyPr wrap="square" rtlCol="0">
            <a:spAutoFit/>
          </a:bodyPr>
          <a:lstStyle/>
          <a:p>
            <a:r>
              <a:rPr lang="en-US" sz="1400" dirty="0" smtClean="0"/>
              <a:t>Higher CPI value may indicate an HT opportunity.</a:t>
            </a:r>
            <a:endParaRPr lang="en-US" sz="1400" dirty="0"/>
          </a:p>
        </p:txBody>
      </p:sp>
      <p:sp>
        <p:nvSpPr>
          <p:cNvPr id="17" name="TextBox 16"/>
          <p:cNvSpPr txBox="1"/>
          <p:nvPr/>
        </p:nvSpPr>
        <p:spPr>
          <a:xfrm>
            <a:off x="6170084" y="2036807"/>
            <a:ext cx="2728383" cy="954107"/>
          </a:xfrm>
          <a:prstGeom prst="rect">
            <a:avLst/>
          </a:prstGeom>
          <a:solidFill>
            <a:srgbClr val="FEF6D7"/>
          </a:solidFill>
        </p:spPr>
        <p:txBody>
          <a:bodyPr wrap="square" rtlCol="0">
            <a:spAutoFit/>
          </a:bodyPr>
          <a:lstStyle/>
          <a:p>
            <a:r>
              <a:rPr lang="en-US" sz="1400" dirty="0" smtClean="0"/>
              <a:t>HT does not address the stalls due to data dependencies across multiple physical cores, </a:t>
            </a:r>
            <a:r>
              <a:rPr lang="en-US" sz="1400" dirty="0" err="1" smtClean="0"/>
              <a:t>eg</a:t>
            </a:r>
            <a:r>
              <a:rPr lang="en-US" sz="1400" dirty="0" smtClean="0"/>
              <a:t>., during MPI collective calls. </a:t>
            </a:r>
            <a:endParaRPr lang="en-US" sz="1400" dirty="0"/>
          </a:p>
        </p:txBody>
      </p:sp>
    </p:spTree>
    <p:extLst>
      <p:ext uri="{BB962C8B-B14F-4D97-AF65-F5344CB8AC3E}">
        <p14:creationId xmlns:p14="http://schemas.microsoft.com/office/powerpoint/2010/main" val="558009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956300"/>
            <a:ext cx="9144000" cy="8792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p:nvPr/>
        </p:nvPicPr>
        <p:blipFill rotWithShape="1">
          <a:blip r:embed="rId2">
            <a:extLst>
              <a:ext uri="{28A0092B-C50C-407E-A947-70E740481C1C}">
                <a14:useLocalDpi xmlns:a14="http://schemas.microsoft.com/office/drawing/2010/main" val="0"/>
              </a:ext>
            </a:extLst>
          </a:blip>
          <a:srcRect t="26274" b="22765"/>
          <a:stretch/>
        </p:blipFill>
        <p:spPr bwMode="auto">
          <a:xfrm>
            <a:off x="360342" y="1070296"/>
            <a:ext cx="2782570" cy="1835150"/>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3">
            <a:extLst>
              <a:ext uri="{28A0092B-C50C-407E-A947-70E740481C1C}">
                <a14:useLocalDpi xmlns:a14="http://schemas.microsoft.com/office/drawing/2010/main" val="0"/>
              </a:ext>
            </a:extLst>
          </a:blip>
          <a:srcRect t="25922" b="22941"/>
          <a:stretch/>
        </p:blipFill>
        <p:spPr bwMode="auto">
          <a:xfrm>
            <a:off x="360342" y="2937195"/>
            <a:ext cx="2782570" cy="1898650"/>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4">
            <a:extLst>
              <a:ext uri="{28A0092B-C50C-407E-A947-70E740481C1C}">
                <a14:useLocalDpi xmlns:a14="http://schemas.microsoft.com/office/drawing/2010/main" val="0"/>
              </a:ext>
            </a:extLst>
          </a:blip>
          <a:srcRect t="23453" b="23118"/>
          <a:stretch/>
        </p:blipFill>
        <p:spPr bwMode="auto">
          <a:xfrm>
            <a:off x="360341" y="4892679"/>
            <a:ext cx="2782570" cy="1924050"/>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5">
            <a:extLst>
              <a:ext uri="{28A0092B-C50C-407E-A947-70E740481C1C}">
                <a14:useLocalDpi xmlns:a14="http://schemas.microsoft.com/office/drawing/2010/main" val="0"/>
              </a:ext>
            </a:extLst>
          </a:blip>
          <a:srcRect t="25746" b="22941"/>
          <a:stretch/>
        </p:blipFill>
        <p:spPr bwMode="auto">
          <a:xfrm>
            <a:off x="3142911" y="1059713"/>
            <a:ext cx="2782570" cy="1847850"/>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6">
            <a:extLst>
              <a:ext uri="{28A0092B-C50C-407E-A947-70E740481C1C}">
                <a14:useLocalDpi xmlns:a14="http://schemas.microsoft.com/office/drawing/2010/main" val="0"/>
              </a:ext>
            </a:extLst>
          </a:blip>
          <a:srcRect t="23452" b="22942"/>
          <a:stretch/>
        </p:blipFill>
        <p:spPr bwMode="auto">
          <a:xfrm>
            <a:off x="3142911" y="2905446"/>
            <a:ext cx="2782570" cy="1930400"/>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7">
            <a:extLst>
              <a:ext uri="{28A0092B-C50C-407E-A947-70E740481C1C}">
                <a14:useLocalDpi xmlns:a14="http://schemas.microsoft.com/office/drawing/2010/main" val="0"/>
              </a:ext>
            </a:extLst>
          </a:blip>
          <a:srcRect t="23453" b="22589"/>
          <a:stretch/>
        </p:blipFill>
        <p:spPr bwMode="auto">
          <a:xfrm>
            <a:off x="3142911" y="4878177"/>
            <a:ext cx="2782570" cy="1943100"/>
          </a:xfrm>
          <a:prstGeom prst="rect">
            <a:avLst/>
          </a:prstGeom>
          <a:ln>
            <a:noFill/>
          </a:ln>
          <a:extLst>
            <a:ext uri="{53640926-AAD7-44d8-BBD7-CCE9431645EC}">
              <a14:shadowObscured xmlns:a14="http://schemas.microsoft.com/office/drawing/2010/main"/>
            </a:ext>
          </a:extLst>
        </p:spPr>
      </p:pic>
      <p:sp>
        <p:nvSpPr>
          <p:cNvPr id="26" name="Title 1"/>
          <p:cNvSpPr txBox="1">
            <a:spLocks/>
          </p:cNvSpPr>
          <p:nvPr/>
        </p:nvSpPr>
        <p:spPr>
          <a:xfrm>
            <a:off x="360342" y="31749"/>
            <a:ext cx="8538125" cy="928179"/>
          </a:xfrm>
          <a:prstGeom prst="rect">
            <a:avLst/>
          </a:prstGeom>
          <a:solidFill>
            <a:schemeClr val="bg1"/>
          </a:solidFill>
        </p:spPr>
        <p:txBody>
          <a:bodyPr vert="horz" lIns="91440" tIns="0" rIns="91440" bIns="0" rtlCol="0" anchor="b" anchorCtr="0">
            <a:normAutofit fontScale="75000" lnSpcReduction="2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r>
              <a:rPr lang="en-US" dirty="0" smtClean="0"/>
              <a:t>NAMD: </a:t>
            </a:r>
            <a:br>
              <a:rPr lang="en-US" dirty="0" smtClean="0"/>
            </a:br>
            <a:r>
              <a:rPr lang="en-US" sz="2700" dirty="0" smtClean="0"/>
              <a:t>Runtime, communication overhead, instructions completed, Cycles used per instruction, L3 cache misses, and branch </a:t>
            </a:r>
            <a:r>
              <a:rPr lang="en-US" sz="2700" dirty="0" err="1" smtClean="0"/>
              <a:t>mis</a:t>
            </a:r>
            <a:r>
              <a:rPr lang="en-US" sz="2700" dirty="0" smtClean="0"/>
              <a:t>-predictions </a:t>
            </a:r>
            <a:r>
              <a:rPr lang="en-US" sz="2700" dirty="0" smtClean="0">
                <a:solidFill>
                  <a:srgbClr val="0000FF"/>
                </a:solidFill>
              </a:rPr>
              <a:t>per physical core </a:t>
            </a:r>
            <a:endParaRPr lang="en-US" sz="2700" dirty="0">
              <a:solidFill>
                <a:srgbClr val="0000FF"/>
              </a:solidFill>
            </a:endParaRPr>
          </a:p>
        </p:txBody>
      </p:sp>
      <p:sp>
        <p:nvSpPr>
          <p:cNvPr id="27" name="TextBox 26"/>
          <p:cNvSpPr txBox="1"/>
          <p:nvPr/>
        </p:nvSpPr>
        <p:spPr>
          <a:xfrm>
            <a:off x="6170084" y="1706088"/>
            <a:ext cx="2728383" cy="738664"/>
          </a:xfrm>
          <a:prstGeom prst="rect">
            <a:avLst/>
          </a:prstGeom>
          <a:solidFill>
            <a:srgbClr val="FEF6D7"/>
          </a:solidFill>
        </p:spPr>
        <p:txBody>
          <a:bodyPr wrap="square" rtlCol="0">
            <a:spAutoFit/>
          </a:bodyPr>
          <a:lstStyle/>
          <a:p>
            <a:r>
              <a:rPr lang="en-US" sz="1400" dirty="0" smtClean="0"/>
              <a:t>Reduced cycles per instructions with HT indicates higher resource utilizations from using HT.</a:t>
            </a:r>
            <a:endParaRPr lang="en-US" sz="1400" dirty="0"/>
          </a:p>
        </p:txBody>
      </p:sp>
      <p:sp>
        <p:nvSpPr>
          <p:cNvPr id="29" name="TextBox 28"/>
          <p:cNvSpPr txBox="1"/>
          <p:nvPr/>
        </p:nvSpPr>
        <p:spPr>
          <a:xfrm>
            <a:off x="6170084" y="3371904"/>
            <a:ext cx="2728383" cy="738664"/>
          </a:xfrm>
          <a:prstGeom prst="rect">
            <a:avLst/>
          </a:prstGeom>
          <a:solidFill>
            <a:srgbClr val="FEF6D7"/>
          </a:solidFill>
        </p:spPr>
        <p:txBody>
          <a:bodyPr wrap="square" rtlCol="0">
            <a:spAutoFit/>
          </a:bodyPr>
          <a:lstStyle/>
          <a:p>
            <a:r>
              <a:rPr lang="en-US" sz="1400" dirty="0" smtClean="0"/>
              <a:t>HT increases the L3 cache misses and the branch </a:t>
            </a:r>
            <a:r>
              <a:rPr lang="en-US" sz="1400" dirty="0" err="1" smtClean="0"/>
              <a:t>mis</a:t>
            </a:r>
            <a:r>
              <a:rPr lang="en-US" sz="1400" dirty="0" smtClean="0"/>
              <a:t>-prediction for NAMD.</a:t>
            </a:r>
            <a:endParaRPr lang="en-US" sz="1400" dirty="0"/>
          </a:p>
        </p:txBody>
      </p:sp>
      <p:sp>
        <p:nvSpPr>
          <p:cNvPr id="30" name="TextBox 29"/>
          <p:cNvSpPr txBox="1"/>
          <p:nvPr/>
        </p:nvSpPr>
        <p:spPr>
          <a:xfrm>
            <a:off x="6170084" y="5027137"/>
            <a:ext cx="2728383" cy="954107"/>
          </a:xfrm>
          <a:prstGeom prst="rect">
            <a:avLst/>
          </a:prstGeom>
          <a:solidFill>
            <a:srgbClr val="FEF6D7"/>
          </a:solidFill>
        </p:spPr>
        <p:txBody>
          <a:bodyPr wrap="square" rtlCol="0">
            <a:spAutoFit/>
          </a:bodyPr>
          <a:lstStyle/>
          <a:p>
            <a:r>
              <a:rPr lang="en-US" sz="1400" dirty="0" smtClean="0"/>
              <a:t>HT benefits occur at low node counts where the communication overhead is lower than that at larger node counts.</a:t>
            </a:r>
            <a:endParaRPr lang="en-US" sz="1400" dirty="0"/>
          </a:p>
        </p:txBody>
      </p:sp>
    </p:spTree>
    <p:extLst>
      <p:ext uri="{BB962C8B-B14F-4D97-AF65-F5344CB8AC3E}">
        <p14:creationId xmlns:p14="http://schemas.microsoft.com/office/powerpoint/2010/main" val="31946625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956300"/>
            <a:ext cx="9144000" cy="8792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0341" y="179868"/>
            <a:ext cx="8538125" cy="769479"/>
          </a:xfrm>
          <a:solidFill>
            <a:schemeClr val="bg1"/>
          </a:solidFill>
        </p:spPr>
        <p:txBody>
          <a:bodyPr>
            <a:normAutofit fontScale="90000"/>
          </a:bodyPr>
          <a:lstStyle/>
          <a:p>
            <a:r>
              <a:rPr lang="en-US" sz="2700" dirty="0" err="1" smtClean="0"/>
              <a:t>NWChem</a:t>
            </a:r>
            <a:r>
              <a:rPr lang="en-US" sz="2700" dirty="0" smtClean="0"/>
              <a:t>:</a:t>
            </a:r>
            <a:r>
              <a:rPr lang="en-US" dirty="0" smtClean="0"/>
              <a:t> </a:t>
            </a:r>
            <a:br>
              <a:rPr lang="en-US" dirty="0" smtClean="0"/>
            </a:br>
            <a:r>
              <a:rPr lang="en-US" sz="2200" dirty="0" smtClean="0"/>
              <a:t>Runtime, communication overhead, instructions completed, Cycles used per instruction, L3 cache misses, and branch </a:t>
            </a:r>
            <a:r>
              <a:rPr lang="en-US" sz="2200" dirty="0" err="1" smtClean="0"/>
              <a:t>mis</a:t>
            </a:r>
            <a:r>
              <a:rPr lang="en-US" sz="2200" dirty="0" smtClean="0"/>
              <a:t>-predictions </a:t>
            </a:r>
            <a:r>
              <a:rPr lang="en-US" sz="2200" dirty="0" smtClean="0">
                <a:solidFill>
                  <a:srgbClr val="0000FF"/>
                </a:solidFill>
              </a:rPr>
              <a:t>per physical core </a:t>
            </a:r>
            <a:endParaRPr lang="en-US" sz="2200" dirty="0">
              <a:solidFill>
                <a:srgbClr val="0000FF"/>
              </a:solidFill>
            </a:endParaRPr>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25</a:t>
            </a:fld>
            <a:r>
              <a:rPr lang="en-US" smtClean="0"/>
              <a:t> -</a:t>
            </a:r>
            <a:endParaRPr lang="en-US" dirty="0"/>
          </a:p>
        </p:txBody>
      </p:sp>
      <p:pic>
        <p:nvPicPr>
          <p:cNvPr id="11" name="Picture 10"/>
          <p:cNvPicPr/>
          <p:nvPr/>
        </p:nvPicPr>
        <p:blipFill rotWithShape="1">
          <a:blip r:embed="rId2">
            <a:extLst>
              <a:ext uri="{28A0092B-C50C-407E-A947-70E740481C1C}">
                <a14:useLocalDpi xmlns:a14="http://schemas.microsoft.com/office/drawing/2010/main" val="0"/>
              </a:ext>
            </a:extLst>
          </a:blip>
          <a:srcRect t="26098" b="22764"/>
          <a:stretch/>
        </p:blipFill>
        <p:spPr bwMode="auto">
          <a:xfrm>
            <a:off x="360341" y="1060457"/>
            <a:ext cx="2782570" cy="18415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t="25216" b="22588"/>
          <a:stretch/>
        </p:blipFill>
        <p:spPr bwMode="auto">
          <a:xfrm>
            <a:off x="360341" y="2901957"/>
            <a:ext cx="2782570" cy="191770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extLst>
              <a:ext uri="{28A0092B-C50C-407E-A947-70E740481C1C}">
                <a14:useLocalDpi xmlns:a14="http://schemas.microsoft.com/office/drawing/2010/main" val="0"/>
              </a:ext>
            </a:extLst>
          </a:blip>
          <a:srcRect t="22923" b="22589"/>
          <a:stretch/>
        </p:blipFill>
        <p:spPr bwMode="auto">
          <a:xfrm>
            <a:off x="360341" y="4833415"/>
            <a:ext cx="2782570" cy="196215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5">
            <a:extLst>
              <a:ext uri="{28A0092B-C50C-407E-A947-70E740481C1C}">
                <a14:useLocalDpi xmlns:a14="http://schemas.microsoft.com/office/drawing/2010/main" val="0"/>
              </a:ext>
            </a:extLst>
          </a:blip>
          <a:srcRect t="22336" b="21001"/>
          <a:stretch/>
        </p:blipFill>
        <p:spPr bwMode="auto">
          <a:xfrm>
            <a:off x="3181032" y="4819657"/>
            <a:ext cx="2782570" cy="2040255"/>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6">
            <a:extLst>
              <a:ext uri="{28A0092B-C50C-407E-A947-70E740481C1C}">
                <a14:useLocalDpi xmlns:a14="http://schemas.microsoft.com/office/drawing/2010/main" val="0"/>
              </a:ext>
            </a:extLst>
          </a:blip>
          <a:srcRect t="22571" b="21237"/>
          <a:stretch/>
        </p:blipFill>
        <p:spPr bwMode="auto">
          <a:xfrm>
            <a:off x="3142911" y="2810305"/>
            <a:ext cx="2782570" cy="2023110"/>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7">
            <a:extLst>
              <a:ext uri="{28A0092B-C50C-407E-A947-70E740481C1C}">
                <a14:useLocalDpi xmlns:a14="http://schemas.microsoft.com/office/drawing/2010/main" val="0"/>
              </a:ext>
            </a:extLst>
          </a:blip>
          <a:srcRect t="25746" b="22764"/>
          <a:stretch/>
        </p:blipFill>
        <p:spPr bwMode="auto">
          <a:xfrm>
            <a:off x="3142911" y="1060457"/>
            <a:ext cx="2782570" cy="1854200"/>
          </a:xfrm>
          <a:prstGeom prst="rect">
            <a:avLst/>
          </a:prstGeom>
          <a:ln>
            <a:noFill/>
          </a:ln>
          <a:extLst>
            <a:ext uri="{53640926-AAD7-44d8-BBD7-CCE9431645EC}">
              <a14:shadowObscured xmlns:a14="http://schemas.microsoft.com/office/drawing/2010/main"/>
            </a:ext>
          </a:extLst>
        </p:spPr>
      </p:pic>
      <p:sp>
        <p:nvSpPr>
          <p:cNvPr id="23" name="TextBox 22"/>
          <p:cNvSpPr txBox="1"/>
          <p:nvPr/>
        </p:nvSpPr>
        <p:spPr>
          <a:xfrm>
            <a:off x="6170084" y="3107321"/>
            <a:ext cx="2728383" cy="954107"/>
          </a:xfrm>
          <a:prstGeom prst="rect">
            <a:avLst/>
          </a:prstGeom>
          <a:solidFill>
            <a:srgbClr val="FEF6D7"/>
          </a:solidFill>
        </p:spPr>
        <p:txBody>
          <a:bodyPr wrap="square" rtlCol="0">
            <a:spAutoFit/>
          </a:bodyPr>
          <a:lstStyle/>
          <a:p>
            <a:r>
              <a:rPr lang="en-US" sz="1400" dirty="0" smtClean="0"/>
              <a:t>HT increases the L3 cache misses but the branch </a:t>
            </a:r>
            <a:r>
              <a:rPr lang="en-US" sz="1400" dirty="0" err="1" smtClean="0"/>
              <a:t>mis</a:t>
            </a:r>
            <a:r>
              <a:rPr lang="en-US" sz="1400" dirty="0" smtClean="0"/>
              <a:t>-prediction is similar with and without HT with HT.</a:t>
            </a:r>
            <a:endParaRPr lang="en-US" sz="1400" dirty="0"/>
          </a:p>
        </p:txBody>
      </p:sp>
    </p:spTree>
    <p:extLst>
      <p:ext uri="{BB962C8B-B14F-4D97-AF65-F5344CB8AC3E}">
        <p14:creationId xmlns:p14="http://schemas.microsoft.com/office/powerpoint/2010/main" val="38023274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956300"/>
            <a:ext cx="9144000" cy="8792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GTC</a:t>
            </a:r>
            <a:endParaRPr lang="en-US" dirty="0"/>
          </a:p>
        </p:txBody>
      </p:sp>
      <p:pic>
        <p:nvPicPr>
          <p:cNvPr id="12" name="Picture 11"/>
          <p:cNvPicPr/>
          <p:nvPr/>
        </p:nvPicPr>
        <p:blipFill rotWithShape="1">
          <a:blip r:embed="rId2">
            <a:extLst>
              <a:ext uri="{28A0092B-C50C-407E-A947-70E740481C1C}">
                <a14:useLocalDpi xmlns:a14="http://schemas.microsoft.com/office/drawing/2010/main" val="0"/>
              </a:ext>
            </a:extLst>
          </a:blip>
          <a:srcRect t="25040" b="22060"/>
          <a:stretch/>
        </p:blipFill>
        <p:spPr bwMode="auto">
          <a:xfrm>
            <a:off x="392095" y="1039289"/>
            <a:ext cx="2782570" cy="1905000"/>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3">
            <a:extLst>
              <a:ext uri="{28A0092B-C50C-407E-A947-70E740481C1C}">
                <a14:useLocalDpi xmlns:a14="http://schemas.microsoft.com/office/drawing/2010/main" val="0"/>
              </a:ext>
            </a:extLst>
          </a:blip>
          <a:srcRect t="25040" b="22059"/>
          <a:stretch/>
        </p:blipFill>
        <p:spPr bwMode="auto">
          <a:xfrm>
            <a:off x="360342" y="2933706"/>
            <a:ext cx="2782570" cy="1905000"/>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4">
            <a:extLst>
              <a:ext uri="{28A0092B-C50C-407E-A947-70E740481C1C}">
                <a14:useLocalDpi xmlns:a14="http://schemas.microsoft.com/office/drawing/2010/main" val="0"/>
              </a:ext>
            </a:extLst>
          </a:blip>
          <a:srcRect t="23453" b="22236"/>
          <a:stretch/>
        </p:blipFill>
        <p:spPr bwMode="auto">
          <a:xfrm>
            <a:off x="360341" y="4790830"/>
            <a:ext cx="2782570" cy="1955800"/>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5">
            <a:extLst>
              <a:ext uri="{28A0092B-C50C-407E-A947-70E740481C1C}">
                <a14:useLocalDpi xmlns:a14="http://schemas.microsoft.com/office/drawing/2010/main" val="0"/>
              </a:ext>
            </a:extLst>
          </a:blip>
          <a:srcRect t="25392" b="22589"/>
          <a:stretch/>
        </p:blipFill>
        <p:spPr bwMode="auto">
          <a:xfrm>
            <a:off x="3180715" y="1039290"/>
            <a:ext cx="2782570" cy="1873250"/>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6">
            <a:extLst>
              <a:ext uri="{28A0092B-C50C-407E-A947-70E740481C1C}">
                <a14:useLocalDpi xmlns:a14="http://schemas.microsoft.com/office/drawing/2010/main" val="0"/>
              </a:ext>
            </a:extLst>
          </a:blip>
          <a:srcRect t="22924" b="21707"/>
          <a:stretch/>
        </p:blipFill>
        <p:spPr bwMode="auto">
          <a:xfrm>
            <a:off x="3180715" y="2876536"/>
            <a:ext cx="2782570" cy="1993900"/>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7">
            <a:extLst>
              <a:ext uri="{28A0092B-C50C-407E-A947-70E740481C1C}">
                <a14:useLocalDpi xmlns:a14="http://schemas.microsoft.com/office/drawing/2010/main" val="0"/>
              </a:ext>
            </a:extLst>
          </a:blip>
          <a:srcRect t="22923" b="22589"/>
          <a:stretch/>
        </p:blipFill>
        <p:spPr bwMode="auto">
          <a:xfrm>
            <a:off x="3180715" y="4771780"/>
            <a:ext cx="2782570" cy="1962150"/>
          </a:xfrm>
          <a:prstGeom prst="rect">
            <a:avLst/>
          </a:prstGeom>
          <a:ln>
            <a:noFill/>
          </a:ln>
          <a:extLst>
            <a:ext uri="{53640926-AAD7-44d8-BBD7-CCE9431645EC}">
              <a14:shadowObscured xmlns:a14="http://schemas.microsoft.com/office/drawing/2010/main"/>
            </a:ext>
          </a:extLst>
        </p:spPr>
      </p:pic>
      <p:sp>
        <p:nvSpPr>
          <p:cNvPr id="27" name="Title 1"/>
          <p:cNvSpPr txBox="1">
            <a:spLocks/>
          </p:cNvSpPr>
          <p:nvPr/>
        </p:nvSpPr>
        <p:spPr>
          <a:xfrm>
            <a:off x="360342" y="0"/>
            <a:ext cx="8538125" cy="928179"/>
          </a:xfrm>
          <a:prstGeom prst="rect">
            <a:avLst/>
          </a:prstGeom>
          <a:solidFill>
            <a:schemeClr val="bg1"/>
          </a:solidFill>
        </p:spPr>
        <p:txBody>
          <a:bodyPr vert="horz" lIns="91440" tIns="0" rIns="91440" bIns="0" rtlCol="0" anchor="b" anchorCtr="0">
            <a:normAutofit fontScale="75000" lnSpcReduction="2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r>
              <a:rPr lang="en-US" dirty="0" smtClean="0"/>
              <a:t>GTC: </a:t>
            </a:r>
            <a:br>
              <a:rPr lang="en-US" dirty="0" smtClean="0"/>
            </a:br>
            <a:r>
              <a:rPr lang="en-US" sz="2700" dirty="0" smtClean="0"/>
              <a:t>Runtime, communication overhead, instructions completed, Cycles used per instruction, L3 cache misses, and branch </a:t>
            </a:r>
            <a:r>
              <a:rPr lang="en-US" sz="2700" dirty="0" err="1" smtClean="0"/>
              <a:t>mis</a:t>
            </a:r>
            <a:r>
              <a:rPr lang="en-US" sz="2700" dirty="0" smtClean="0"/>
              <a:t>-predictions </a:t>
            </a:r>
            <a:r>
              <a:rPr lang="en-US" sz="2700" dirty="0" smtClean="0">
                <a:solidFill>
                  <a:srgbClr val="0000FF"/>
                </a:solidFill>
              </a:rPr>
              <a:t>per physical core </a:t>
            </a:r>
            <a:endParaRPr lang="en-US" sz="2700" dirty="0">
              <a:solidFill>
                <a:srgbClr val="0000FF"/>
              </a:solidFill>
            </a:endParaRPr>
          </a:p>
        </p:txBody>
      </p:sp>
      <p:sp>
        <p:nvSpPr>
          <p:cNvPr id="28" name="TextBox 27"/>
          <p:cNvSpPr txBox="1"/>
          <p:nvPr/>
        </p:nvSpPr>
        <p:spPr>
          <a:xfrm>
            <a:off x="6170084" y="5160487"/>
            <a:ext cx="2728383" cy="1384995"/>
          </a:xfrm>
          <a:prstGeom prst="rect">
            <a:avLst/>
          </a:prstGeom>
          <a:solidFill>
            <a:srgbClr val="FEF6D7"/>
          </a:solidFill>
        </p:spPr>
        <p:txBody>
          <a:bodyPr wrap="square" rtlCol="0">
            <a:spAutoFit/>
          </a:bodyPr>
          <a:lstStyle/>
          <a:p>
            <a:r>
              <a:rPr lang="en-US" sz="1400" dirty="0" smtClean="0"/>
              <a:t>The similar number of instructions completed with and without HT may indicate that the code is a highly efficient parallel code</a:t>
            </a:r>
            <a:r>
              <a:rPr lang="en-US" sz="1400" dirty="0"/>
              <a:t> </a:t>
            </a:r>
            <a:r>
              <a:rPr lang="en-US" sz="1400" dirty="0" smtClean="0"/>
              <a:t>with a small sequential portion in the code.</a:t>
            </a:r>
            <a:endParaRPr lang="en-US" sz="1400" dirty="0"/>
          </a:p>
        </p:txBody>
      </p:sp>
      <p:sp>
        <p:nvSpPr>
          <p:cNvPr id="29" name="TextBox 28"/>
          <p:cNvSpPr txBox="1"/>
          <p:nvPr/>
        </p:nvSpPr>
        <p:spPr>
          <a:xfrm>
            <a:off x="6170084" y="3238554"/>
            <a:ext cx="2728383" cy="738664"/>
          </a:xfrm>
          <a:prstGeom prst="rect">
            <a:avLst/>
          </a:prstGeom>
          <a:solidFill>
            <a:srgbClr val="FEF6D7"/>
          </a:solidFill>
        </p:spPr>
        <p:txBody>
          <a:bodyPr wrap="square" rtlCol="0">
            <a:spAutoFit/>
          </a:bodyPr>
          <a:lstStyle/>
          <a:p>
            <a:r>
              <a:rPr lang="en-US" sz="1400" dirty="0" smtClean="0"/>
              <a:t>HT performance gain decreases when communication overhead increases.</a:t>
            </a:r>
            <a:endParaRPr lang="en-US" sz="1400" dirty="0"/>
          </a:p>
        </p:txBody>
      </p:sp>
    </p:spTree>
    <p:extLst>
      <p:ext uri="{BB962C8B-B14F-4D97-AF65-F5344CB8AC3E}">
        <p14:creationId xmlns:p14="http://schemas.microsoft.com/office/powerpoint/2010/main" val="31220857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application codes could get performance benefit from HT? </a:t>
            </a:r>
            <a:endParaRPr lang="en-US" dirty="0"/>
          </a:p>
        </p:txBody>
      </p:sp>
      <p:sp>
        <p:nvSpPr>
          <p:cNvPr id="3" name="Content Placeholder 2"/>
          <p:cNvSpPr>
            <a:spLocks noGrp="1"/>
          </p:cNvSpPr>
          <p:nvPr>
            <p:ph idx="1"/>
          </p:nvPr>
        </p:nvSpPr>
        <p:spPr>
          <a:xfrm>
            <a:off x="457200" y="1295400"/>
            <a:ext cx="8305800" cy="4830764"/>
          </a:xfrm>
        </p:spPr>
        <p:txBody>
          <a:bodyPr>
            <a:normAutofit fontScale="85000" lnSpcReduction="20000"/>
          </a:bodyPr>
          <a:lstStyle/>
          <a:p>
            <a:pPr lvl="0"/>
            <a:r>
              <a:rPr lang="en-US" dirty="0"/>
              <a:t>The cycles/instruction </a:t>
            </a:r>
            <a:r>
              <a:rPr lang="en-US" dirty="0" smtClean="0"/>
              <a:t>(CPI) value needs </a:t>
            </a:r>
            <a:r>
              <a:rPr lang="en-US" dirty="0"/>
              <a:t>be sufficiently large so that HT has enough work to do to help, although HT may not address all the interruptions. </a:t>
            </a:r>
          </a:p>
          <a:p>
            <a:pPr lvl="0"/>
            <a:r>
              <a:rPr lang="en-US" dirty="0"/>
              <a:t>The communication overhead </a:t>
            </a:r>
            <a:r>
              <a:rPr lang="en-US" dirty="0" smtClean="0"/>
              <a:t>should </a:t>
            </a:r>
            <a:r>
              <a:rPr lang="en-US" dirty="0"/>
              <a:t>to be sufficiently </a:t>
            </a:r>
            <a:r>
              <a:rPr lang="en-US" dirty="0" smtClean="0"/>
              <a:t>small. In particular, </a:t>
            </a:r>
            <a:r>
              <a:rPr lang="en-US" dirty="0"/>
              <a:t>the extra communication overhead from </a:t>
            </a:r>
            <a:r>
              <a:rPr lang="en-US" dirty="0" smtClean="0"/>
              <a:t>using twice as many </a:t>
            </a:r>
            <a:r>
              <a:rPr lang="en-US" dirty="0"/>
              <a:t>MPI tasks </a:t>
            </a:r>
            <a:r>
              <a:rPr lang="en-US" dirty="0" smtClean="0"/>
              <a:t>to use HT should </a:t>
            </a:r>
            <a:r>
              <a:rPr lang="en-US" dirty="0"/>
              <a:t>be small so that the amount of the interruptions that HT cannot address do not dominate the HT effect. This indicates that HT </a:t>
            </a:r>
            <a:r>
              <a:rPr lang="en-US" dirty="0" smtClean="0"/>
              <a:t>benefits are </a:t>
            </a:r>
            <a:r>
              <a:rPr lang="en-US" dirty="0"/>
              <a:t>likely to happen at relatively smaller node counts in the parallel scaling region of applications except for embarrassingly parallel codes.</a:t>
            </a:r>
          </a:p>
          <a:p>
            <a:pPr lvl="0"/>
            <a:r>
              <a:rPr lang="en-US" dirty="0" smtClean="0"/>
              <a:t>We observed that codes get HT benefit when the </a:t>
            </a:r>
            <a:r>
              <a:rPr lang="en-US" dirty="0"/>
              <a:t>number of instructions completed per physical core with and without HT </a:t>
            </a:r>
            <a:r>
              <a:rPr lang="en-US" dirty="0" smtClean="0"/>
              <a:t>are similar</a:t>
            </a:r>
            <a:r>
              <a:rPr lang="en-US" dirty="0"/>
              <a:t>, </a:t>
            </a:r>
            <a:r>
              <a:rPr lang="en-US" dirty="0" smtClean="0"/>
              <a:t>indicating that highly </a:t>
            </a:r>
            <a:r>
              <a:rPr lang="en-US" dirty="0"/>
              <a:t>efficient parallel </a:t>
            </a:r>
            <a:r>
              <a:rPr lang="en-US" dirty="0" smtClean="0"/>
              <a:t>codes (small sequential portion in the code) likely to get HT benefit.</a:t>
            </a:r>
            <a:endParaRPr lang="en-US" dirty="0"/>
          </a:p>
          <a:p>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27</a:t>
            </a:fld>
            <a:r>
              <a:rPr lang="en-US" smtClean="0"/>
              <a:t> -</a:t>
            </a:r>
            <a:endParaRPr lang="en-US" dirty="0"/>
          </a:p>
        </p:txBody>
      </p:sp>
    </p:spTree>
    <p:extLst>
      <p:ext uri="{BB962C8B-B14F-4D97-AF65-F5344CB8AC3E}">
        <p14:creationId xmlns:p14="http://schemas.microsoft.com/office/powerpoint/2010/main" val="15690443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collect CPI and other performance data with IPM?</a:t>
            </a:r>
            <a:endParaRPr lang="en-US" dirty="0"/>
          </a:p>
        </p:txBody>
      </p:sp>
      <p:sp>
        <p:nvSpPr>
          <p:cNvPr id="3" name="Content Placeholder 2"/>
          <p:cNvSpPr>
            <a:spLocks noGrp="1"/>
          </p:cNvSpPr>
          <p:nvPr>
            <p:ph idx="1"/>
          </p:nvPr>
        </p:nvSpPr>
        <p:spPr>
          <a:xfrm>
            <a:off x="360342" y="1421252"/>
            <a:ext cx="4550325" cy="4830764"/>
          </a:xfrm>
          <a:solidFill>
            <a:schemeClr val="accent2">
              <a:lumMod val="20000"/>
              <a:lumOff val="80000"/>
            </a:schemeClr>
          </a:solidFill>
        </p:spPr>
        <p:txBody>
          <a:bodyPr>
            <a:noAutofit/>
          </a:bodyPr>
          <a:lstStyle/>
          <a:p>
            <a:pPr marL="0" indent="0">
              <a:buNone/>
            </a:pPr>
            <a:r>
              <a:rPr lang="en-US" sz="1600" dirty="0"/>
              <a:t>#!/bin/bash -l</a:t>
            </a:r>
          </a:p>
          <a:p>
            <a:pPr marL="0" indent="0">
              <a:buNone/>
            </a:pPr>
            <a:r>
              <a:rPr lang="en-US" sz="1600" dirty="0"/>
              <a:t>#PBS -l </a:t>
            </a:r>
            <a:r>
              <a:rPr lang="en-US" sz="1600" dirty="0" err="1"/>
              <a:t>mppwidth</a:t>
            </a:r>
            <a:r>
              <a:rPr lang="en-US" sz="1600" dirty="0" smtClean="0"/>
              <a:t>=64</a:t>
            </a:r>
            <a:endParaRPr lang="en-US" sz="1600" dirty="0"/>
          </a:p>
          <a:p>
            <a:pPr marL="0" indent="0">
              <a:buNone/>
            </a:pPr>
            <a:r>
              <a:rPr lang="en-US" sz="1600" dirty="0"/>
              <a:t>#PBS -l </a:t>
            </a:r>
            <a:r>
              <a:rPr lang="en-US" sz="1600" dirty="0" err="1"/>
              <a:t>mppnppn</a:t>
            </a:r>
            <a:r>
              <a:rPr lang="en-US" sz="1600" dirty="0"/>
              <a:t>=32</a:t>
            </a:r>
          </a:p>
          <a:p>
            <a:pPr marL="0" indent="0">
              <a:buNone/>
            </a:pPr>
            <a:r>
              <a:rPr lang="en-US" sz="1600" dirty="0"/>
              <a:t>#PBS -l </a:t>
            </a:r>
            <a:r>
              <a:rPr lang="en-US" sz="1600" dirty="0" err="1"/>
              <a:t>walltime</a:t>
            </a:r>
            <a:r>
              <a:rPr lang="en-US" sz="1600" dirty="0"/>
              <a:t>=00:30:00</a:t>
            </a:r>
          </a:p>
          <a:p>
            <a:pPr marL="0" indent="0">
              <a:buNone/>
            </a:pPr>
            <a:r>
              <a:rPr lang="en-US" sz="1600" dirty="0"/>
              <a:t>#PBS -j </a:t>
            </a:r>
            <a:r>
              <a:rPr lang="en-US" sz="1600" dirty="0" err="1"/>
              <a:t>oe</a:t>
            </a:r>
            <a:endParaRPr lang="en-US" sz="1600" dirty="0"/>
          </a:p>
          <a:p>
            <a:pPr marL="0" indent="0">
              <a:buNone/>
            </a:pPr>
            <a:r>
              <a:rPr lang="en-US" sz="1600" dirty="0"/>
              <a:t>#PBS -N test </a:t>
            </a:r>
          </a:p>
          <a:p>
            <a:pPr marL="0" indent="0">
              <a:buNone/>
            </a:pPr>
            <a:endParaRPr lang="en-US" sz="1600" dirty="0"/>
          </a:p>
          <a:p>
            <a:pPr marL="0" indent="0">
              <a:buNone/>
            </a:pPr>
            <a:r>
              <a:rPr lang="en-US" sz="1600" dirty="0"/>
              <a:t>cd $</a:t>
            </a:r>
            <a:r>
              <a:rPr lang="en-US" sz="1600" dirty="0" smtClean="0"/>
              <a:t>PBS_O_WORKDIR</a:t>
            </a:r>
            <a:endParaRPr lang="en-US" sz="1600" dirty="0"/>
          </a:p>
          <a:p>
            <a:pPr marL="0" indent="0">
              <a:buNone/>
            </a:pPr>
            <a:r>
              <a:rPr lang="en-US" sz="1600" dirty="0"/>
              <a:t>export IPM_LOGDIR=.</a:t>
            </a:r>
          </a:p>
          <a:p>
            <a:pPr marL="0" indent="0">
              <a:buNone/>
            </a:pPr>
            <a:r>
              <a:rPr lang="en-US" sz="1600" dirty="0"/>
              <a:t>export IPM_LOG=full</a:t>
            </a:r>
          </a:p>
          <a:p>
            <a:pPr marL="0" indent="0">
              <a:buNone/>
            </a:pPr>
            <a:r>
              <a:rPr lang="en-US" sz="1600" dirty="0"/>
              <a:t>export IPM_HPM="PAPI_TOT_CYC,PAPI_TOT_INS"</a:t>
            </a:r>
          </a:p>
          <a:p>
            <a:pPr marL="0" indent="0">
              <a:buNone/>
            </a:pPr>
            <a:r>
              <a:rPr lang="en-US" sz="1600" dirty="0"/>
              <a:t>export IPM_REPORT=</a:t>
            </a:r>
            <a:r>
              <a:rPr lang="en-US" sz="1600" dirty="0" smtClean="0"/>
              <a:t>full</a:t>
            </a:r>
          </a:p>
          <a:p>
            <a:pPr marL="0" indent="0">
              <a:buNone/>
            </a:pPr>
            <a:endParaRPr lang="en-US" sz="1600" dirty="0"/>
          </a:p>
          <a:p>
            <a:pPr marL="0" indent="0">
              <a:buNone/>
            </a:pPr>
            <a:r>
              <a:rPr lang="en-US" sz="1600" dirty="0" err="1"/>
              <a:t>aprun</a:t>
            </a:r>
            <a:r>
              <a:rPr lang="en-US" sz="1600" dirty="0"/>
              <a:t>  -j 1 -n 1024 ./</a:t>
            </a:r>
            <a:r>
              <a:rPr lang="en-US" sz="1600" dirty="0" err="1"/>
              <a:t>a.out</a:t>
            </a:r>
            <a:r>
              <a:rPr lang="en-US" sz="1600" dirty="0"/>
              <a:t> &gt;&amp; </a:t>
            </a:r>
            <a:r>
              <a:rPr lang="en-US" sz="1600" dirty="0" err="1"/>
              <a:t>output.noHT</a:t>
            </a:r>
            <a:endParaRPr lang="en-US" sz="1600" dirty="0"/>
          </a:p>
          <a:p>
            <a:pPr marL="0" indent="0">
              <a:buNone/>
            </a:pPr>
            <a:r>
              <a:rPr lang="en-US" sz="1600" dirty="0" err="1"/>
              <a:t>aprun</a:t>
            </a:r>
            <a:r>
              <a:rPr lang="en-US" sz="1600" dirty="0"/>
              <a:t>  -j 2 -n 2048 ./</a:t>
            </a:r>
            <a:r>
              <a:rPr lang="en-US" sz="1600" dirty="0" err="1"/>
              <a:t>a.out</a:t>
            </a:r>
            <a:r>
              <a:rPr lang="en-US" sz="1600" dirty="0"/>
              <a:t> &gt;&amp; </a:t>
            </a:r>
            <a:r>
              <a:rPr lang="en-US" sz="1600" dirty="0" err="1"/>
              <a:t>output.HT</a:t>
            </a:r>
            <a:endParaRPr lang="en-US" sz="1600" dirty="0"/>
          </a:p>
          <a:p>
            <a:endParaRPr lang="en-US" sz="16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28</a:t>
            </a:fld>
            <a:r>
              <a:rPr lang="en-US" smtClean="0"/>
              <a:t> -</a:t>
            </a:r>
            <a:endParaRPr lang="en-US" dirty="0"/>
          </a:p>
        </p:txBody>
      </p:sp>
      <p:sp>
        <p:nvSpPr>
          <p:cNvPr id="5" name="Rectangle 4"/>
          <p:cNvSpPr/>
          <p:nvPr/>
        </p:nvSpPr>
        <p:spPr>
          <a:xfrm>
            <a:off x="5143488" y="1548252"/>
            <a:ext cx="3598346" cy="1200329"/>
          </a:xfrm>
          <a:prstGeom prst="rect">
            <a:avLst/>
          </a:prstGeom>
          <a:solidFill>
            <a:schemeClr val="accent2">
              <a:lumMod val="20000"/>
              <a:lumOff val="80000"/>
            </a:schemeClr>
          </a:solidFill>
        </p:spPr>
        <p:txBody>
          <a:bodyPr wrap="square">
            <a:spAutoFit/>
          </a:bodyPr>
          <a:lstStyle/>
          <a:p>
            <a:r>
              <a:rPr lang="en-US" b="1" dirty="0"/>
              <a:t># </a:t>
            </a:r>
            <a:r>
              <a:rPr lang="en-US" b="1" dirty="0" smtClean="0"/>
              <a:t>To instrument the code with IPM, </a:t>
            </a:r>
          </a:p>
          <a:p>
            <a:r>
              <a:rPr lang="en-US" b="1" dirty="0" smtClean="0"/>
              <a:t># do</a:t>
            </a:r>
            <a:endParaRPr lang="en-US" b="1" dirty="0"/>
          </a:p>
          <a:p>
            <a:r>
              <a:rPr lang="en-US" b="1" dirty="0" smtClean="0"/>
              <a:t>     module </a:t>
            </a:r>
            <a:r>
              <a:rPr lang="en-US" b="1" dirty="0"/>
              <a:t>load </a:t>
            </a:r>
            <a:r>
              <a:rPr lang="en-US" b="1" dirty="0" err="1"/>
              <a:t>ipm</a:t>
            </a:r>
            <a:endParaRPr lang="en-US" b="1" dirty="0"/>
          </a:p>
          <a:p>
            <a:r>
              <a:rPr lang="en-US" b="1" dirty="0" smtClean="0"/>
              <a:t>     </a:t>
            </a:r>
            <a:r>
              <a:rPr lang="en-US" b="1" dirty="0" err="1" smtClean="0"/>
              <a:t>ftn</a:t>
            </a:r>
            <a:r>
              <a:rPr lang="en-US" b="1" dirty="0" smtClean="0"/>
              <a:t> </a:t>
            </a:r>
            <a:r>
              <a:rPr lang="en-US" b="1" dirty="0"/>
              <a:t>mycode.f90 $IPM</a:t>
            </a:r>
          </a:p>
        </p:txBody>
      </p:sp>
      <p:sp>
        <p:nvSpPr>
          <p:cNvPr id="6" name="Rectangle 5"/>
          <p:cNvSpPr/>
          <p:nvPr/>
        </p:nvSpPr>
        <p:spPr>
          <a:xfrm>
            <a:off x="5201106" y="4420924"/>
            <a:ext cx="3466635" cy="1754327"/>
          </a:xfrm>
          <a:prstGeom prst="rect">
            <a:avLst/>
          </a:prstGeom>
          <a:solidFill>
            <a:schemeClr val="accent2">
              <a:lumMod val="20000"/>
              <a:lumOff val="80000"/>
            </a:schemeClr>
          </a:solidFill>
        </p:spPr>
        <p:txBody>
          <a:bodyPr wrap="square">
            <a:spAutoFit/>
          </a:bodyPr>
          <a:lstStyle/>
          <a:p>
            <a:endParaRPr lang="en-US" b="1" dirty="0"/>
          </a:p>
          <a:p>
            <a:r>
              <a:rPr lang="en-US" b="1" dirty="0"/>
              <a:t># </a:t>
            </a:r>
            <a:r>
              <a:rPr lang="en-US" b="1" dirty="0" smtClean="0"/>
              <a:t>To </a:t>
            </a:r>
            <a:r>
              <a:rPr lang="en-US" b="1" dirty="0"/>
              <a:t>get profiling data, </a:t>
            </a:r>
            <a:r>
              <a:rPr lang="en-US" b="1" dirty="0" smtClean="0"/>
              <a:t>do</a:t>
            </a:r>
            <a:endParaRPr lang="en-US" b="1" dirty="0"/>
          </a:p>
          <a:p>
            <a:r>
              <a:rPr lang="en-US" b="1" dirty="0" smtClean="0"/>
              <a:t>    </a:t>
            </a:r>
            <a:r>
              <a:rPr lang="en-US" b="1" dirty="0" err="1" smtClean="0"/>
              <a:t>mdoule</a:t>
            </a:r>
            <a:r>
              <a:rPr lang="en-US" b="1" dirty="0" smtClean="0"/>
              <a:t> </a:t>
            </a:r>
            <a:r>
              <a:rPr lang="en-US" b="1" dirty="0"/>
              <a:t>load </a:t>
            </a:r>
            <a:r>
              <a:rPr lang="en-US" b="1" dirty="0" err="1"/>
              <a:t>ipm</a:t>
            </a:r>
            <a:endParaRPr lang="en-US" b="1" dirty="0"/>
          </a:p>
          <a:p>
            <a:r>
              <a:rPr lang="en-US" b="1" dirty="0" smtClean="0"/>
              <a:t>    </a:t>
            </a:r>
            <a:r>
              <a:rPr lang="en-US" b="1" dirty="0" err="1" smtClean="0"/>
              <a:t>ipm_parse</a:t>
            </a:r>
            <a:r>
              <a:rPr lang="en-US" b="1" dirty="0" smtClean="0"/>
              <a:t> </a:t>
            </a:r>
            <a:r>
              <a:rPr lang="en-US" b="1" dirty="0"/>
              <a:t>-full &lt;the .xml </a:t>
            </a:r>
            <a:r>
              <a:rPr lang="en-US" b="1" dirty="0" smtClean="0"/>
              <a:t>file</a:t>
            </a:r>
          </a:p>
          <a:p>
            <a:r>
              <a:rPr lang="en-US" b="1" dirty="0" smtClean="0"/>
              <a:t>    generated </a:t>
            </a:r>
            <a:r>
              <a:rPr lang="en-US" b="1" dirty="0"/>
              <a:t>by the </a:t>
            </a:r>
            <a:r>
              <a:rPr lang="en-US" b="1" dirty="0" smtClean="0"/>
              <a:t>instrumented</a:t>
            </a:r>
          </a:p>
          <a:p>
            <a:r>
              <a:rPr lang="en-US" b="1" dirty="0"/>
              <a:t> </a:t>
            </a:r>
            <a:r>
              <a:rPr lang="en-US" b="1" dirty="0" smtClean="0"/>
              <a:t>   code</a:t>
            </a:r>
            <a:r>
              <a:rPr lang="en-US" b="1" dirty="0"/>
              <a:t>&gt;</a:t>
            </a:r>
          </a:p>
        </p:txBody>
      </p:sp>
    </p:spTree>
    <p:extLst>
      <p:ext uri="{BB962C8B-B14F-4D97-AF65-F5344CB8AC3E}">
        <p14:creationId xmlns:p14="http://schemas.microsoft.com/office/powerpoint/2010/main" val="11143555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a:xfrm>
            <a:off x="457200" y="1178982"/>
            <a:ext cx="8305800" cy="4830764"/>
          </a:xfrm>
        </p:spPr>
        <p:txBody>
          <a:bodyPr>
            <a:noAutofit/>
          </a:bodyPr>
          <a:lstStyle/>
          <a:p>
            <a:r>
              <a:rPr lang="en-US" sz="2200" dirty="0" smtClean="0"/>
              <a:t>The </a:t>
            </a:r>
            <a:r>
              <a:rPr lang="en-US" sz="2200" dirty="0"/>
              <a:t>HT </a:t>
            </a:r>
            <a:r>
              <a:rPr lang="en-US" sz="2200" dirty="0" smtClean="0"/>
              <a:t>performance benefit </a:t>
            </a:r>
            <a:r>
              <a:rPr lang="en-US" sz="2200" dirty="0"/>
              <a:t>is not only application dependent, but also concurrency dependent, occurring at the smaller node counts. </a:t>
            </a:r>
            <a:r>
              <a:rPr lang="en-US" sz="2200" dirty="0" smtClean="0"/>
              <a:t>HT benefits NAMD, NACHEM, GTC codes by 6-13% at smaller node counts while it slows down VASP by 10-50%. </a:t>
            </a:r>
          </a:p>
          <a:p>
            <a:r>
              <a:rPr lang="en-US" sz="2200" dirty="0"/>
              <a:t>Whether an application can get performance benefit from using HT </a:t>
            </a:r>
            <a:r>
              <a:rPr lang="en-US" sz="2200" dirty="0" smtClean="0"/>
              <a:t>is determined by </a:t>
            </a:r>
            <a:r>
              <a:rPr lang="en-US" sz="2200" dirty="0"/>
              <a:t>the competing result between the higher resource utilization that HT enables and the overheads that HT introduces to the program </a:t>
            </a:r>
            <a:r>
              <a:rPr lang="en-US" sz="2200" dirty="0" smtClean="0"/>
              <a:t>execution</a:t>
            </a:r>
            <a:r>
              <a:rPr lang="en-US" sz="2200" dirty="0"/>
              <a:t> </a:t>
            </a:r>
            <a:r>
              <a:rPr lang="en-US" sz="2200" dirty="0" smtClean="0"/>
              <a:t>due </a:t>
            </a:r>
            <a:r>
              <a:rPr lang="en-US" sz="2200" dirty="0"/>
              <a:t>to resource sharing, communication overhead and other negative </a:t>
            </a:r>
            <a:r>
              <a:rPr lang="en-US" sz="2200" dirty="0" smtClean="0"/>
              <a:t>contributions.</a:t>
            </a:r>
          </a:p>
          <a:p>
            <a:r>
              <a:rPr lang="en-US" sz="2200" dirty="0" smtClean="0"/>
              <a:t>Highly </a:t>
            </a:r>
            <a:r>
              <a:rPr lang="en-US" sz="2200" dirty="0"/>
              <a:t>efficient parallel codes (less serial portion in the codes) with high CPI values are more likely to get HT performance benefit at lower core counts in the parallel scaling region where the communication overhead is relatively low. </a:t>
            </a:r>
          </a:p>
        </p:txBody>
      </p:sp>
      <p:sp>
        <p:nvSpPr>
          <p:cNvPr id="2" name="Slide Number Placeholder 1"/>
          <p:cNvSpPr>
            <a:spLocks noGrp="1"/>
          </p:cNvSpPr>
          <p:nvPr>
            <p:ph type="sldNum" sz="quarter" idx="4"/>
          </p:nvPr>
        </p:nvSpPr>
        <p:spPr/>
        <p:txBody>
          <a:bodyPr/>
          <a:lstStyle/>
          <a:p>
            <a:r>
              <a:rPr lang="en-US" smtClean="0"/>
              <a:t>- </a:t>
            </a:r>
            <a:fld id="{D174BAF6-F8F2-EF4F-936C-8DF63288C82F}" type="slidenum">
              <a:rPr lang="en-US" smtClean="0"/>
              <a:pPr/>
              <a:t>29</a:t>
            </a:fld>
            <a:r>
              <a:rPr lang="en-US" smtClean="0"/>
              <a:t> -</a:t>
            </a:r>
            <a:endParaRPr lang="en-US" dirty="0"/>
          </a:p>
        </p:txBody>
      </p:sp>
    </p:spTree>
    <p:extLst>
      <p:ext uri="{BB962C8B-B14F-4D97-AF65-F5344CB8AC3E}">
        <p14:creationId xmlns:p14="http://schemas.microsoft.com/office/powerpoint/2010/main" val="16931293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457200" y="1295400"/>
            <a:ext cx="8229600" cy="2822902"/>
          </a:xfrm>
        </p:spPr>
        <p:txBody>
          <a:bodyPr>
            <a:normAutofit/>
          </a:bodyPr>
          <a:lstStyle/>
          <a:p>
            <a:r>
              <a:rPr lang="en-US" dirty="0" smtClean="0"/>
              <a:t>Edison Phase II</a:t>
            </a:r>
            <a:endParaRPr lang="en-US" dirty="0"/>
          </a:p>
          <a:p>
            <a:r>
              <a:rPr lang="en-US" dirty="0" smtClean="0"/>
              <a:t>NERSC 8 Project Update</a:t>
            </a:r>
            <a:endParaRPr lang="en-US" dirty="0" smtClean="0"/>
          </a:p>
          <a:p>
            <a:r>
              <a:rPr lang="en-US" dirty="0" smtClean="0"/>
              <a:t>New on the Web (My NERSC and status)</a:t>
            </a:r>
          </a:p>
          <a:p>
            <a:r>
              <a:rPr lang="en-US" dirty="0" smtClean="0"/>
              <a:t>NGF Usage in NIM</a:t>
            </a:r>
          </a:p>
          <a:p>
            <a:r>
              <a:rPr lang="en-US" dirty="0" err="1" smtClean="0"/>
              <a:t>Hyperthreading</a:t>
            </a:r>
            <a:r>
              <a:rPr lang="en-US" dirty="0" smtClean="0"/>
              <a:t> on Edison</a:t>
            </a:r>
            <a:endParaRPr lang="en-US" dirty="0" smtClean="0"/>
          </a:p>
          <a:p>
            <a:pPr marL="0" indent="0">
              <a:buNone/>
            </a:pPr>
            <a:endParaRPr lang="en-US" dirty="0"/>
          </a:p>
        </p:txBody>
      </p:sp>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3</a:t>
            </a:fld>
            <a:r>
              <a:rPr lang="en-US" smtClean="0"/>
              <a:t> -</a:t>
            </a:r>
            <a:endParaRPr lang="en-US" dirty="0"/>
          </a:p>
        </p:txBody>
      </p:sp>
    </p:spTree>
    <p:extLst>
      <p:ext uri="{BB962C8B-B14F-4D97-AF65-F5344CB8AC3E}">
        <p14:creationId xmlns:p14="http://schemas.microsoft.com/office/powerpoint/2010/main" val="25580942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 - continued</a:t>
            </a:r>
            <a:endParaRPr lang="en-US" dirty="0"/>
          </a:p>
        </p:txBody>
      </p:sp>
      <p:sp>
        <p:nvSpPr>
          <p:cNvPr id="4" name="Content Placeholder 3"/>
          <p:cNvSpPr>
            <a:spLocks noGrp="1"/>
          </p:cNvSpPr>
          <p:nvPr>
            <p:ph idx="1"/>
          </p:nvPr>
        </p:nvSpPr>
        <p:spPr>
          <a:xfrm>
            <a:off x="360342" y="1295400"/>
            <a:ext cx="8475133" cy="4830764"/>
          </a:xfrm>
        </p:spPr>
        <p:txBody>
          <a:bodyPr>
            <a:normAutofit fontScale="77500" lnSpcReduction="20000"/>
          </a:bodyPr>
          <a:lstStyle/>
          <a:p>
            <a:r>
              <a:rPr lang="en-US" dirty="0" smtClean="0"/>
              <a:t>HT </a:t>
            </a:r>
            <a:r>
              <a:rPr lang="en-US" dirty="0"/>
              <a:t>may help users who are limited by the </a:t>
            </a:r>
            <a:r>
              <a:rPr lang="en-US" dirty="0" smtClean="0"/>
              <a:t>allocation </a:t>
            </a:r>
            <a:r>
              <a:rPr lang="en-US" dirty="0"/>
              <a:t>and have to run at lower node counts.  </a:t>
            </a:r>
            <a:r>
              <a:rPr lang="en-US" dirty="0" smtClean="0"/>
              <a:t>In addition, given the fact that no code optimization (no effort) is required to get HT performance benefits, the 6-13% performance gain is significant</a:t>
            </a:r>
            <a:r>
              <a:rPr lang="en-US" dirty="0"/>
              <a:t>.</a:t>
            </a:r>
            <a:r>
              <a:rPr lang="en-US" dirty="0" smtClean="0"/>
              <a:t> Users </a:t>
            </a:r>
            <a:r>
              <a:rPr lang="en-US" dirty="0"/>
              <a:t>are recommended to </a:t>
            </a:r>
            <a:r>
              <a:rPr lang="en-US" dirty="0" smtClean="0"/>
              <a:t>explore the ways to make use of it, however</a:t>
            </a:r>
            <a:r>
              <a:rPr lang="en-US" dirty="0"/>
              <a:t>, </a:t>
            </a:r>
            <a:r>
              <a:rPr lang="en-US" dirty="0" smtClean="0"/>
              <a:t>with caution to </a:t>
            </a:r>
            <a:r>
              <a:rPr lang="en-US" dirty="0"/>
              <a:t>avoid large performance penalty from using </a:t>
            </a:r>
            <a:r>
              <a:rPr lang="en-US" dirty="0" smtClean="0"/>
              <a:t>HT if running beyond the HT benefit region. </a:t>
            </a:r>
          </a:p>
          <a:p>
            <a:r>
              <a:rPr lang="en-US" dirty="0" smtClean="0"/>
              <a:t>The </a:t>
            </a:r>
            <a:r>
              <a:rPr lang="en-US" dirty="0"/>
              <a:t>large gap between the HT speedup region and the parallel sweet spot of the five major codes we </a:t>
            </a:r>
            <a:r>
              <a:rPr lang="en-US" dirty="0" err="1"/>
              <a:t>examed</a:t>
            </a:r>
            <a:r>
              <a:rPr lang="en-US" dirty="0"/>
              <a:t> suggests that HT may have limited effect on NERSC workload at this time. </a:t>
            </a:r>
          </a:p>
          <a:p>
            <a:r>
              <a:rPr lang="en-US" dirty="0" smtClean="0"/>
              <a:t>HT as a </a:t>
            </a:r>
            <a:r>
              <a:rPr lang="en-US" dirty="0"/>
              <a:t>complementary </a:t>
            </a:r>
            <a:r>
              <a:rPr lang="en-US" dirty="0" smtClean="0"/>
              <a:t>approach (</a:t>
            </a:r>
            <a:r>
              <a:rPr lang="en-US" dirty="0"/>
              <a:t>thread level parallel) to the existing modern technique (instruction level parallel) to improve processor speed, has a big potential in processor design. W</a:t>
            </a:r>
            <a:r>
              <a:rPr lang="en-US" dirty="0" smtClean="0"/>
              <a:t>e expect to see more HT roles in the HPC workload in the future with continuously improving HT implementations. </a:t>
            </a:r>
          </a:p>
        </p:txBody>
      </p:sp>
      <p:sp>
        <p:nvSpPr>
          <p:cNvPr id="2" name="Slide Number Placeholder 1"/>
          <p:cNvSpPr>
            <a:spLocks noGrp="1"/>
          </p:cNvSpPr>
          <p:nvPr>
            <p:ph type="sldNum" sz="quarter" idx="4"/>
          </p:nvPr>
        </p:nvSpPr>
        <p:spPr/>
        <p:txBody>
          <a:bodyPr/>
          <a:lstStyle/>
          <a:p>
            <a:r>
              <a:rPr lang="en-US" smtClean="0"/>
              <a:t>- </a:t>
            </a:r>
            <a:fld id="{D174BAF6-F8F2-EF4F-936C-8DF63288C82F}" type="slidenum">
              <a:rPr lang="en-US" smtClean="0"/>
              <a:pPr/>
              <a:t>30</a:t>
            </a:fld>
            <a:r>
              <a:rPr lang="en-US" smtClean="0"/>
              <a:t> -</a:t>
            </a:r>
            <a:endParaRPr lang="en-US" dirty="0"/>
          </a:p>
        </p:txBody>
      </p:sp>
    </p:spTree>
    <p:extLst>
      <p:ext uri="{BB962C8B-B14F-4D97-AF65-F5344CB8AC3E}">
        <p14:creationId xmlns:p14="http://schemas.microsoft.com/office/powerpoint/2010/main" val="17055750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a:t>Larry </a:t>
            </a:r>
            <a:r>
              <a:rPr lang="en-US" dirty="0" err="1"/>
              <a:t>Pezzaglia</a:t>
            </a:r>
            <a:r>
              <a:rPr lang="en-US" dirty="0"/>
              <a:t> at NERSC </a:t>
            </a:r>
            <a:r>
              <a:rPr lang="en-US" dirty="0" smtClean="0"/>
              <a:t>for his </a:t>
            </a:r>
            <a:r>
              <a:rPr lang="en-US" dirty="0"/>
              <a:t>support </a:t>
            </a:r>
            <a:r>
              <a:rPr lang="en-US" dirty="0" smtClean="0"/>
              <a:t>and help with early HT study on </a:t>
            </a:r>
            <a:r>
              <a:rPr lang="en-US" dirty="0"/>
              <a:t>Mendel clusters </a:t>
            </a:r>
            <a:r>
              <a:rPr lang="en-US" dirty="0" smtClean="0"/>
              <a:t>at NERSC.</a:t>
            </a:r>
            <a:endParaRPr lang="en-US" dirty="0"/>
          </a:p>
          <a:p>
            <a:r>
              <a:rPr lang="en-US" dirty="0" err="1" smtClean="0"/>
              <a:t>Hongzhang</a:t>
            </a:r>
            <a:r>
              <a:rPr lang="en-US" dirty="0" smtClean="0"/>
              <a:t> Shan at LBNL, and </a:t>
            </a:r>
            <a:r>
              <a:rPr lang="en-US" dirty="0" err="1" smtClean="0"/>
              <a:t>Haihang</a:t>
            </a:r>
            <a:r>
              <a:rPr lang="en-US" dirty="0" smtClean="0"/>
              <a:t> You at NICS and Harvey </a:t>
            </a:r>
            <a:r>
              <a:rPr lang="en-US" dirty="0"/>
              <a:t>W</a:t>
            </a:r>
            <a:r>
              <a:rPr lang="en-US" dirty="0" smtClean="0"/>
              <a:t>asserman at NERSC for insightful discussion and help.</a:t>
            </a:r>
          </a:p>
          <a:p>
            <a:r>
              <a:rPr lang="en-US" dirty="0" smtClean="0"/>
              <a:t>Richard </a:t>
            </a:r>
            <a:r>
              <a:rPr lang="en-US" dirty="0"/>
              <a:t>Gerber and other members of the User Services Group at NERSC for the useful discussions. </a:t>
            </a:r>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31</a:t>
            </a:fld>
            <a:r>
              <a:rPr lang="en-US" smtClean="0"/>
              <a:t> -</a:t>
            </a:r>
            <a:endParaRPr lang="en-US" dirty="0"/>
          </a:p>
        </p:txBody>
      </p:sp>
    </p:spTree>
    <p:extLst>
      <p:ext uri="{BB962C8B-B14F-4D97-AF65-F5344CB8AC3E}">
        <p14:creationId xmlns:p14="http://schemas.microsoft.com/office/powerpoint/2010/main" val="11182810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200" dirty="0" smtClean="0"/>
              <a:t>Thank you!</a:t>
            </a:r>
            <a:endParaRPr lang="en-US" sz="32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32</a:t>
            </a:fld>
            <a:r>
              <a:rPr lang="en-US" smtClean="0"/>
              <a:t> -</a:t>
            </a:r>
            <a:endParaRPr lang="en-US" dirty="0"/>
          </a:p>
        </p:txBody>
      </p:sp>
    </p:spTree>
    <p:extLst>
      <p:ext uri="{BB962C8B-B14F-4D97-AF65-F5344CB8AC3E}">
        <p14:creationId xmlns:p14="http://schemas.microsoft.com/office/powerpoint/2010/main" val="15865157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NUG Teleconference</a:t>
            </a:r>
            <a:endParaRPr lang="en-US" dirty="0"/>
          </a:p>
        </p:txBody>
      </p:sp>
      <p:sp>
        <p:nvSpPr>
          <p:cNvPr id="3" name="Content Placeholder 2"/>
          <p:cNvSpPr>
            <a:spLocks noGrp="1"/>
          </p:cNvSpPr>
          <p:nvPr>
            <p:ph idx="1"/>
          </p:nvPr>
        </p:nvSpPr>
        <p:spPr/>
        <p:txBody>
          <a:bodyPr/>
          <a:lstStyle/>
          <a:p>
            <a:r>
              <a:rPr lang="en-US" dirty="0" smtClean="0"/>
              <a:t>Next scheduled: Thu. </a:t>
            </a:r>
            <a:r>
              <a:rPr lang="en-US" dirty="0" smtClean="0"/>
              <a:t>July 11, </a:t>
            </a:r>
            <a:r>
              <a:rPr lang="en-US" dirty="0" smtClean="0"/>
              <a:t>2013</a:t>
            </a:r>
          </a:p>
          <a:p>
            <a:r>
              <a:rPr lang="en-US" dirty="0" smtClean="0"/>
              <a:t>Send suggested topics and comments to </a:t>
            </a:r>
            <a:r>
              <a:rPr lang="en-US" dirty="0" smtClean="0">
                <a:hlinkClick r:id="rId2"/>
              </a:rPr>
              <a:t>ragerber@lbl.gov</a:t>
            </a:r>
            <a:endParaRPr lang="en-US" dirty="0" smtClean="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33</a:t>
            </a:fld>
            <a:r>
              <a:rPr lang="en-US" smtClean="0"/>
              <a:t> -</a:t>
            </a:r>
            <a:endParaRPr lang="en-US" dirty="0"/>
          </a:p>
        </p:txBody>
      </p:sp>
    </p:spTree>
    <p:extLst>
      <p:ext uri="{BB962C8B-B14F-4D97-AF65-F5344CB8AC3E}">
        <p14:creationId xmlns:p14="http://schemas.microsoft.com/office/powerpoint/2010/main" val="816830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National Energy Research Scientific Computing Center</a:t>
            </a:r>
            <a:endParaRPr lang="en-US" dirty="0"/>
          </a:p>
        </p:txBody>
      </p:sp>
      <p:sp>
        <p:nvSpPr>
          <p:cNvPr id="3" name="Slide Number Placeholder 2"/>
          <p:cNvSpPr>
            <a:spLocks noGrp="1"/>
          </p:cNvSpPr>
          <p:nvPr>
            <p:ph type="sldNum" sz="quarter" idx="11"/>
          </p:nvPr>
        </p:nvSpPr>
        <p:spPr/>
        <p:txBody>
          <a:bodyPr/>
          <a:lstStyle/>
          <a:p>
            <a:r>
              <a:rPr lang="en-US" smtClean="0"/>
              <a:t>- </a:t>
            </a:r>
            <a:fld id="{D174BAF6-F8F2-EF4F-936C-8DF63288C82F}" type="slidenum">
              <a:rPr lang="en-US" smtClean="0"/>
              <a:pPr/>
              <a:t>34</a:t>
            </a:fld>
            <a:r>
              <a:rPr lang="en-US"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Edison Phase II</a:t>
            </a:r>
            <a:endParaRPr lang="en-US" dirty="0"/>
          </a:p>
        </p:txBody>
      </p:sp>
      <p:sp>
        <p:nvSpPr>
          <p:cNvPr id="3" name="Content Placeholder 2"/>
          <p:cNvSpPr>
            <a:spLocks noGrp="1"/>
          </p:cNvSpPr>
          <p:nvPr>
            <p:ph idx="1"/>
          </p:nvPr>
        </p:nvSpPr>
        <p:spPr/>
        <p:txBody>
          <a:bodyPr>
            <a:normAutofit lnSpcReduction="10000"/>
          </a:bodyPr>
          <a:lstStyle/>
          <a:p>
            <a:r>
              <a:rPr lang="en-US" dirty="0" smtClean="0"/>
              <a:t>The full Edison Phas</a:t>
            </a:r>
            <a:r>
              <a:rPr lang="en-US" dirty="0" smtClean="0"/>
              <a:t>e II system arrives June 24</a:t>
            </a:r>
            <a:endParaRPr lang="en-US" dirty="0" smtClean="0"/>
          </a:p>
          <a:p>
            <a:r>
              <a:rPr lang="en-US" dirty="0" smtClean="0"/>
              <a:t>24 additional racks + 4 existing = 28 total</a:t>
            </a:r>
            <a:endParaRPr lang="en-US" dirty="0" smtClean="0"/>
          </a:p>
          <a:p>
            <a:r>
              <a:rPr lang="en-US" dirty="0" smtClean="0"/>
              <a:t>3 scratch file systems</a:t>
            </a:r>
            <a:endParaRPr lang="en-US" dirty="0" smtClean="0"/>
          </a:p>
          <a:p>
            <a:pPr lvl="1"/>
            <a:r>
              <a:rPr lang="en-US" dirty="0" smtClean="0"/>
              <a:t>Two 1.6 PB @ 35 GB/s, one 3.2 PB @ 70 GB/s</a:t>
            </a:r>
            <a:endParaRPr lang="en-US" dirty="0" smtClean="0"/>
          </a:p>
          <a:p>
            <a:r>
              <a:rPr lang="en-US" dirty="0" smtClean="0"/>
              <a:t>Installation and upgrade of existing 4 racks will take ~ 1 month</a:t>
            </a:r>
          </a:p>
          <a:p>
            <a:r>
              <a:rPr lang="en-US" dirty="0" smtClean="0"/>
              <a:t>Phase I system will be decommissioned on June 24</a:t>
            </a:r>
          </a:p>
          <a:p>
            <a:pPr lvl="1"/>
            <a:r>
              <a:rPr lang="en-US" dirty="0" smtClean="0"/>
              <a:t>Scratch data is expected to be preserved, but back up important files to HPSS (just in case)</a:t>
            </a:r>
          </a:p>
          <a:p>
            <a:pPr lvl="1"/>
            <a:r>
              <a:rPr lang="en-US" dirty="0" smtClean="0"/>
              <a:t>Precise details will be announced soon on Edison web page</a:t>
            </a:r>
            <a:endParaRPr lang="en-US" dirty="0" smtClean="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4</a:t>
            </a:fld>
            <a:r>
              <a:rPr lang="en-US" smtClean="0"/>
              <a:t> -</a:t>
            </a:r>
            <a:endParaRPr lang="en-US" dirty="0"/>
          </a:p>
        </p:txBody>
      </p:sp>
    </p:spTree>
    <p:extLst>
      <p:ext uri="{BB962C8B-B14F-4D97-AF65-F5344CB8AC3E}">
        <p14:creationId xmlns:p14="http://schemas.microsoft.com/office/powerpoint/2010/main" val="8547383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NERSC 8 Project Update</a:t>
            </a:r>
            <a:endParaRPr lang="en-US" dirty="0"/>
          </a:p>
        </p:txBody>
      </p:sp>
      <p:sp>
        <p:nvSpPr>
          <p:cNvPr id="3" name="Content Placeholder 2"/>
          <p:cNvSpPr>
            <a:spLocks noGrp="1"/>
          </p:cNvSpPr>
          <p:nvPr>
            <p:ph idx="1"/>
          </p:nvPr>
        </p:nvSpPr>
        <p:spPr/>
        <p:txBody>
          <a:bodyPr>
            <a:normAutofit fontScale="92500"/>
          </a:bodyPr>
          <a:lstStyle/>
          <a:p>
            <a:r>
              <a:rPr lang="en-US" dirty="0" smtClean="0"/>
              <a:t>Preparing </a:t>
            </a:r>
            <a:r>
              <a:rPr lang="en-US" dirty="0"/>
              <a:t>to release the NERSC-8 RFP within the month</a:t>
            </a:r>
            <a:r>
              <a:rPr lang="en-US" dirty="0" smtClean="0"/>
              <a:t>.</a:t>
            </a:r>
          </a:p>
          <a:p>
            <a:pPr lvl="1"/>
            <a:r>
              <a:rPr lang="en-US" dirty="0" smtClean="0"/>
              <a:t> We've </a:t>
            </a:r>
            <a:r>
              <a:rPr lang="en-US" dirty="0"/>
              <a:t>passed DOE </a:t>
            </a:r>
            <a:r>
              <a:rPr lang="en-US" dirty="0" smtClean="0"/>
              <a:t>reviews</a:t>
            </a:r>
          </a:p>
          <a:p>
            <a:pPr lvl="1"/>
            <a:r>
              <a:rPr lang="en-US" dirty="0" smtClean="0"/>
              <a:t> Formal </a:t>
            </a:r>
            <a:r>
              <a:rPr lang="en-US" dirty="0"/>
              <a:t>RFP is </a:t>
            </a:r>
            <a:r>
              <a:rPr lang="en-US" dirty="0" smtClean="0"/>
              <a:t>being reviewed </a:t>
            </a:r>
            <a:r>
              <a:rPr lang="en-US" dirty="0"/>
              <a:t>now by procurement officials</a:t>
            </a:r>
            <a:r>
              <a:rPr lang="en-US" dirty="0" smtClean="0"/>
              <a:t>.</a:t>
            </a:r>
            <a:endParaRPr lang="en-US" dirty="0"/>
          </a:p>
          <a:p>
            <a:r>
              <a:rPr lang="en-US" dirty="0" smtClean="0"/>
              <a:t>RFP </a:t>
            </a:r>
            <a:r>
              <a:rPr lang="en-US" dirty="0"/>
              <a:t>evaluation later this summer </a:t>
            </a:r>
            <a:endParaRPr lang="en-US" dirty="0" smtClean="0"/>
          </a:p>
          <a:p>
            <a:pPr lvl="1"/>
            <a:r>
              <a:rPr lang="en-US" dirty="0" smtClean="0"/>
              <a:t>Vendors will have about </a:t>
            </a:r>
            <a:r>
              <a:rPr lang="en-US" dirty="0"/>
              <a:t>a month to reply to the RFP</a:t>
            </a:r>
            <a:r>
              <a:rPr lang="en-US" dirty="0" smtClean="0"/>
              <a:t>.</a:t>
            </a:r>
            <a:endParaRPr lang="en-US" dirty="0"/>
          </a:p>
          <a:p>
            <a:r>
              <a:rPr lang="en-US" dirty="0" smtClean="0"/>
              <a:t>We'll </a:t>
            </a:r>
            <a:r>
              <a:rPr lang="en-US" dirty="0"/>
              <a:t>have an internal selection at the end of the summer and will begin to negotiate a contract </a:t>
            </a:r>
            <a:r>
              <a:rPr lang="en-US" dirty="0" smtClean="0"/>
              <a:t>with the </a:t>
            </a:r>
            <a:r>
              <a:rPr lang="en-US" dirty="0"/>
              <a:t>selected vendor</a:t>
            </a:r>
          </a:p>
          <a:p>
            <a:r>
              <a:rPr lang="en-US" dirty="0" smtClean="0"/>
              <a:t>We'll </a:t>
            </a:r>
            <a:r>
              <a:rPr lang="en-US" dirty="0"/>
              <a:t>announce the selection to the user community after contract award, approximately January 2014</a:t>
            </a:r>
          </a:p>
          <a:p>
            <a:r>
              <a:rPr lang="en-US" dirty="0" smtClean="0"/>
              <a:t>Estimated </a:t>
            </a:r>
            <a:r>
              <a:rPr lang="en-US" dirty="0"/>
              <a:t>system delivery in late 2015</a:t>
            </a:r>
          </a:p>
          <a:p>
            <a:pPr lvl="1"/>
            <a:endParaRPr lang="en-US" dirty="0" smtClean="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5</a:t>
            </a:fld>
            <a:r>
              <a:rPr lang="en-US" smtClean="0"/>
              <a:t> -</a:t>
            </a:r>
            <a:endParaRPr lang="en-US" dirty="0"/>
          </a:p>
        </p:txBody>
      </p:sp>
    </p:spTree>
    <p:extLst>
      <p:ext uri="{BB962C8B-B14F-4D97-AF65-F5344CB8AC3E}">
        <p14:creationId xmlns:p14="http://schemas.microsoft.com/office/powerpoint/2010/main" val="24907343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on the Web</a:t>
            </a:r>
            <a:endParaRPr lang="en-US" dirty="0"/>
          </a:p>
        </p:txBody>
      </p:sp>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6</a:t>
            </a:fld>
            <a:r>
              <a:rPr lang="en-US" smtClean="0"/>
              <a:t> -</a:t>
            </a:r>
            <a:endParaRPr lang="en-US" dirty="0"/>
          </a:p>
        </p:txBody>
      </p:sp>
    </p:spTree>
    <p:extLst>
      <p:ext uri="{BB962C8B-B14F-4D97-AF65-F5344CB8AC3E}">
        <p14:creationId xmlns:p14="http://schemas.microsoft.com/office/powerpoint/2010/main" val="13376318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NERSC </a:t>
            </a:r>
            <a:r>
              <a:rPr lang="en-US" sz="2000" dirty="0"/>
              <a:t>https://</a:t>
            </a:r>
            <a:r>
              <a:rPr lang="en-US" sz="2000" dirty="0" err="1"/>
              <a:t>www.nersc.gov</a:t>
            </a:r>
            <a:r>
              <a:rPr lang="en-US" sz="2000" dirty="0"/>
              <a:t>/users/my-</a:t>
            </a:r>
            <a:r>
              <a:rPr lang="en-US" sz="2000" dirty="0" err="1"/>
              <a:t>nersc</a:t>
            </a:r>
            <a:r>
              <a:rPr lang="en-US" sz="2000" dirty="0"/>
              <a:t>/</a:t>
            </a:r>
            <a:endParaRPr lang="en-US" sz="20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7</a:t>
            </a:fld>
            <a:r>
              <a:rPr lang="en-US" smtClean="0"/>
              <a:t> -</a:t>
            </a:r>
            <a:endParaRPr lang="en-US" dirty="0"/>
          </a:p>
        </p:txBody>
      </p:sp>
      <p:pic>
        <p:nvPicPr>
          <p:cNvPr id="6" name="Picture 5"/>
          <p:cNvPicPr>
            <a:picLocks noChangeAspect="1"/>
          </p:cNvPicPr>
          <p:nvPr/>
        </p:nvPicPr>
        <p:blipFill>
          <a:blip r:embed="rId2"/>
          <a:stretch>
            <a:fillRect/>
          </a:stretch>
        </p:blipFill>
        <p:spPr>
          <a:xfrm>
            <a:off x="1950720" y="1105235"/>
            <a:ext cx="5807774" cy="4874382"/>
          </a:xfrm>
          <a:prstGeom prst="rect">
            <a:avLst/>
          </a:prstGeom>
        </p:spPr>
      </p:pic>
    </p:spTree>
    <p:extLst>
      <p:ext uri="{BB962C8B-B14F-4D97-AF65-F5344CB8AC3E}">
        <p14:creationId xmlns:p14="http://schemas.microsoft.com/office/powerpoint/2010/main" val="5008906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NERSC </a:t>
            </a:r>
            <a:r>
              <a:rPr lang="en-US" sz="2000" dirty="0"/>
              <a:t>https://</a:t>
            </a:r>
            <a:r>
              <a:rPr lang="en-US" sz="2000" dirty="0" err="1"/>
              <a:t>www.nersc.gov</a:t>
            </a:r>
            <a:r>
              <a:rPr lang="en-US" sz="2000" dirty="0"/>
              <a:t>/users/my-</a:t>
            </a:r>
            <a:r>
              <a:rPr lang="en-US" sz="2000" dirty="0" err="1"/>
              <a:t>nersc</a:t>
            </a:r>
            <a:r>
              <a:rPr lang="en-US" sz="2000" dirty="0"/>
              <a:t>/</a:t>
            </a:r>
            <a:endParaRPr lang="en-US" sz="20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8</a:t>
            </a:fld>
            <a:r>
              <a:rPr lang="en-US" smtClean="0"/>
              <a:t> -</a:t>
            </a:r>
            <a:endParaRPr lang="en-US" dirty="0"/>
          </a:p>
        </p:txBody>
      </p:sp>
      <p:pic>
        <p:nvPicPr>
          <p:cNvPr id="3" name="Picture 2"/>
          <p:cNvPicPr>
            <a:picLocks noChangeAspect="1"/>
          </p:cNvPicPr>
          <p:nvPr/>
        </p:nvPicPr>
        <p:blipFill>
          <a:blip r:embed="rId2"/>
          <a:stretch>
            <a:fillRect/>
          </a:stretch>
        </p:blipFill>
        <p:spPr>
          <a:xfrm>
            <a:off x="1491942" y="1047505"/>
            <a:ext cx="6438900" cy="5321300"/>
          </a:xfrm>
          <a:prstGeom prst="rect">
            <a:avLst/>
          </a:prstGeom>
        </p:spPr>
      </p:pic>
    </p:spTree>
    <p:extLst>
      <p:ext uri="{BB962C8B-B14F-4D97-AF65-F5344CB8AC3E}">
        <p14:creationId xmlns:p14="http://schemas.microsoft.com/office/powerpoint/2010/main" val="12424874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NERSC </a:t>
            </a:r>
            <a:r>
              <a:rPr lang="en-US" sz="2000" dirty="0"/>
              <a:t>https://</a:t>
            </a:r>
            <a:r>
              <a:rPr lang="en-US" sz="2000" dirty="0" err="1"/>
              <a:t>www.nersc.gov</a:t>
            </a:r>
            <a:r>
              <a:rPr lang="en-US" sz="2000" dirty="0"/>
              <a:t>/users/my-</a:t>
            </a:r>
            <a:r>
              <a:rPr lang="en-US" sz="2000" dirty="0" err="1"/>
              <a:t>nersc</a:t>
            </a:r>
            <a:r>
              <a:rPr lang="en-US" sz="2000" dirty="0"/>
              <a:t>/</a:t>
            </a:r>
            <a:endParaRPr lang="en-US" sz="20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9</a:t>
            </a:fld>
            <a:r>
              <a:rPr lang="en-US" smtClean="0"/>
              <a:t> -</a:t>
            </a:r>
            <a:endParaRPr lang="en-US" dirty="0"/>
          </a:p>
        </p:txBody>
      </p:sp>
      <p:pic>
        <p:nvPicPr>
          <p:cNvPr id="5" name="Picture 4"/>
          <p:cNvPicPr>
            <a:picLocks noChangeAspect="1"/>
          </p:cNvPicPr>
          <p:nvPr/>
        </p:nvPicPr>
        <p:blipFill>
          <a:blip r:embed="rId2"/>
          <a:stretch>
            <a:fillRect/>
          </a:stretch>
        </p:blipFill>
        <p:spPr>
          <a:xfrm>
            <a:off x="2245012" y="1239250"/>
            <a:ext cx="5052491" cy="4678232"/>
          </a:xfrm>
          <a:prstGeom prst="rect">
            <a:avLst/>
          </a:prstGeom>
        </p:spPr>
      </p:pic>
    </p:spTree>
    <p:extLst>
      <p:ext uri="{BB962C8B-B14F-4D97-AF65-F5344CB8AC3E}">
        <p14:creationId xmlns:p14="http://schemas.microsoft.com/office/powerpoint/2010/main" val="22899586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RSC_Template_2013">
  <a:themeElements>
    <a:clrScheme name="NERSC Palette">
      <a:dk1>
        <a:sysClr val="windowText" lastClr="000000"/>
      </a:dk1>
      <a:lt1>
        <a:sysClr val="window" lastClr="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NERSC_Template_2013.pptx</Template>
  <TotalTime>2677</TotalTime>
  <Words>2167</Words>
  <Application>Microsoft Macintosh PowerPoint</Application>
  <PresentationFormat>On-screen Show (4:3)</PresentationFormat>
  <Paragraphs>214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NERSC_Template_2013</vt:lpstr>
      <vt:lpstr>Richard Gerber NERSC User Services</vt:lpstr>
      <vt:lpstr>Connection Info</vt:lpstr>
      <vt:lpstr>Agenda</vt:lpstr>
      <vt:lpstr>Edison Phase II</vt:lpstr>
      <vt:lpstr>NERSC 8 Project Update</vt:lpstr>
      <vt:lpstr>New on the Web</vt:lpstr>
      <vt:lpstr>My NERSC https://www.nersc.gov/users/my-nersc/</vt:lpstr>
      <vt:lpstr>My NERSC https://www.nersc.gov/users/my-nersc/</vt:lpstr>
      <vt:lpstr>My NERSC https://www.nersc.gov/users/my-nersc/</vt:lpstr>
      <vt:lpstr>My NERSC https://www.nersc.gov/users/my-nersc/</vt:lpstr>
      <vt:lpstr>Live Status https://www.nersc.gov/users/live-status/</vt:lpstr>
      <vt:lpstr>Live Status https://www.nersc.gov/users/live-status/</vt:lpstr>
      <vt:lpstr>Live Status https://www.nersc.gov/users/live-status/</vt:lpstr>
      <vt:lpstr>NGF Usage in NIM https://nim.nersc.gov/</vt:lpstr>
      <vt:lpstr>Open Issues</vt:lpstr>
      <vt:lpstr>Other Issues or Questions?</vt:lpstr>
      <vt:lpstr>Zhengji Zhao, Nicholas Wright, and Katie Antypas NERSC</vt:lpstr>
      <vt:lpstr>What is Hyper-Threading (HT)?</vt:lpstr>
      <vt:lpstr>What performance benefit from HT can we expect and how should the benefit be measured?</vt:lpstr>
      <vt:lpstr>Our methods and tests</vt:lpstr>
      <vt:lpstr>PowerPoint Presentation</vt:lpstr>
      <vt:lpstr>PowerPoint Presentation</vt:lpstr>
      <vt:lpstr>PowerPoint Presentation</vt:lpstr>
      <vt:lpstr>PowerPoint Presentation</vt:lpstr>
      <vt:lpstr>NWChem:  Runtime, communication overhead, instructions completed, Cycles used per instruction, L3 cache misses, and branch mis-predictions per physical core </vt:lpstr>
      <vt:lpstr>GTC</vt:lpstr>
      <vt:lpstr>What application codes could get performance benefit from HT? </vt:lpstr>
      <vt:lpstr>How to collect CPI and other performance data with IPM?</vt:lpstr>
      <vt:lpstr>Conclusion</vt:lpstr>
      <vt:lpstr>Conclusion - continued</vt:lpstr>
      <vt:lpstr>Acknowledgement</vt:lpstr>
      <vt:lpstr>PowerPoint Presentation</vt:lpstr>
      <vt:lpstr>Next NUG Teleconference</vt:lpstr>
      <vt:lpstr>National Energy Research Scientific Computing Center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Broughton</dc:creator>
  <cp:lastModifiedBy>Richard Gerber</cp:lastModifiedBy>
  <cp:revision>184</cp:revision>
  <cp:lastPrinted>2013-06-06T19:36:08Z</cp:lastPrinted>
  <dcterms:created xsi:type="dcterms:W3CDTF">2012-09-05T15:57:49Z</dcterms:created>
  <dcterms:modified xsi:type="dcterms:W3CDTF">2013-06-06T19:37:50Z</dcterms:modified>
</cp:coreProperties>
</file>