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346" r:id="rId2"/>
    <p:sldId id="345" r:id="rId3"/>
    <p:sldId id="344" r:id="rId4"/>
    <p:sldId id="310" r:id="rId5"/>
    <p:sldId id="315" r:id="rId6"/>
    <p:sldId id="347" r:id="rId7"/>
    <p:sldId id="370" r:id="rId8"/>
    <p:sldId id="316" r:id="rId9"/>
    <p:sldId id="350" r:id="rId10"/>
    <p:sldId id="351" r:id="rId11"/>
    <p:sldId id="352" r:id="rId12"/>
    <p:sldId id="353" r:id="rId13"/>
    <p:sldId id="361" r:id="rId14"/>
    <p:sldId id="357" r:id="rId15"/>
    <p:sldId id="274" r:id="rId16"/>
    <p:sldId id="327" r:id="rId17"/>
    <p:sldId id="318" r:id="rId18"/>
    <p:sldId id="329" r:id="rId19"/>
    <p:sldId id="322" r:id="rId20"/>
    <p:sldId id="369" r:id="rId21"/>
    <p:sldId id="321" r:id="rId22"/>
    <p:sldId id="371" r:id="rId23"/>
    <p:sldId id="362" r:id="rId24"/>
    <p:sldId id="354" r:id="rId25"/>
    <p:sldId id="364" r:id="rId26"/>
    <p:sldId id="365" r:id="rId27"/>
    <p:sldId id="367"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88">
          <p15:clr>
            <a:srgbClr val="A4A3A4"/>
          </p15:clr>
        </p15:guide>
        <p15:guide id="2" orient="horz" pos="1428">
          <p15:clr>
            <a:srgbClr val="A4A3A4"/>
          </p15:clr>
        </p15:guide>
        <p15:guide id="3" orient="horz" pos="1492">
          <p15:clr>
            <a:srgbClr val="A4A3A4"/>
          </p15:clr>
        </p15:guide>
        <p15:guide id="4" orient="horz" pos="2784">
          <p15:clr>
            <a:srgbClr val="A4A3A4"/>
          </p15:clr>
        </p15:guide>
        <p15:guide id="5" pos="2909">
          <p15:clr>
            <a:srgbClr val="A4A3A4"/>
          </p15:clr>
        </p15:guide>
        <p15:guide id="6" pos="4281">
          <p15:clr>
            <a:srgbClr val="A4A3A4"/>
          </p15:clr>
        </p15:guide>
        <p15:guide id="7" pos="4209">
          <p15:clr>
            <a:srgbClr val="A4A3A4"/>
          </p15:clr>
        </p15:guide>
        <p15:guide id="8" pos="5581">
          <p15:clr>
            <a:srgbClr val="A4A3A4"/>
          </p15:clr>
        </p15:guide>
        <p15:guide id="9" pos="151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3CCC8"/>
    <a:srgbClr val="000000"/>
    <a:srgbClr val="23ABE3"/>
    <a:srgbClr val="4FA556"/>
    <a:srgbClr val="008000"/>
    <a:srgbClr val="898989"/>
    <a:srgbClr val="82C387"/>
    <a:srgbClr val="82C376"/>
    <a:srgbClr val="229246"/>
    <a:srgbClr val="F896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62"/>
    <p:restoredTop sz="77556" autoAdjust="0"/>
  </p:normalViewPr>
  <p:slideViewPr>
    <p:cSldViewPr snapToGrid="0" snapToObjects="1" showGuides="1">
      <p:cViewPr>
        <p:scale>
          <a:sx n="145" d="100"/>
          <a:sy n="145" d="100"/>
        </p:scale>
        <p:origin x="560" y="-1400"/>
      </p:cViewPr>
      <p:guideLst>
        <p:guide orient="horz" pos="3288"/>
        <p:guide orient="horz" pos="1428"/>
        <p:guide orient="horz" pos="1492"/>
        <p:guide orient="horz" pos="2784"/>
        <p:guide pos="2909"/>
        <p:guide pos="4281"/>
        <p:guide pos="4209"/>
        <p:guide pos="5581"/>
        <p:guide pos="1513"/>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7AB830-2379-B14D-BE70-8745CBE38DFC}"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C3FC209F-8C3D-ED4D-8FDE-55CAE5B1EE85}">
      <dgm:prSet phldrT="[Text]"/>
      <dgm:spPr/>
      <dgm:t>
        <a:bodyPr/>
        <a:lstStyle/>
        <a:p>
          <a:r>
            <a:rPr lang="en-US" dirty="0" smtClean="0"/>
            <a:t> </a:t>
          </a:r>
          <a:endParaRPr lang="en-US" dirty="0"/>
        </a:p>
      </dgm:t>
    </dgm:pt>
    <dgm:pt modelId="{0D59C27B-ABFD-9545-95B9-D73C0000C98C}" type="parTrans" cxnId="{E9CE95C7-ECA1-D84E-987A-FA04C2AB9F74}">
      <dgm:prSet/>
      <dgm:spPr/>
      <dgm:t>
        <a:bodyPr/>
        <a:lstStyle/>
        <a:p>
          <a:endParaRPr lang="en-US"/>
        </a:p>
      </dgm:t>
    </dgm:pt>
    <dgm:pt modelId="{3DF6F1CC-0FDF-8D42-8064-3D9E20306EA1}" type="sibTrans" cxnId="{E9CE95C7-ECA1-D84E-987A-FA04C2AB9F74}">
      <dgm:prSet/>
      <dgm:spPr/>
      <dgm:t>
        <a:bodyPr/>
        <a:lstStyle/>
        <a:p>
          <a:endParaRPr lang="en-US"/>
        </a:p>
      </dgm:t>
    </dgm:pt>
    <dgm:pt modelId="{14441368-7CCB-5E49-833D-94F5AF9FFA79}" type="pres">
      <dgm:prSet presAssocID="{F47AB830-2379-B14D-BE70-8745CBE38DFC}" presName="Name0" presStyleCnt="0">
        <dgm:presLayoutVars>
          <dgm:chPref val="1"/>
          <dgm:dir/>
          <dgm:animOne val="branch"/>
          <dgm:animLvl val="lvl"/>
          <dgm:resizeHandles/>
        </dgm:presLayoutVars>
      </dgm:prSet>
      <dgm:spPr/>
      <dgm:t>
        <a:bodyPr/>
        <a:lstStyle/>
        <a:p>
          <a:endParaRPr lang="en-US"/>
        </a:p>
      </dgm:t>
    </dgm:pt>
    <dgm:pt modelId="{09758D24-72DC-9F41-8258-6F940B5B08EA}" type="pres">
      <dgm:prSet presAssocID="{C3FC209F-8C3D-ED4D-8FDE-55CAE5B1EE85}" presName="vertOne" presStyleCnt="0"/>
      <dgm:spPr/>
      <dgm:t>
        <a:bodyPr/>
        <a:lstStyle/>
        <a:p>
          <a:endParaRPr lang="en-US"/>
        </a:p>
      </dgm:t>
    </dgm:pt>
    <dgm:pt modelId="{4001A2DE-C113-FE49-925B-0EF9CE45AD07}" type="pres">
      <dgm:prSet presAssocID="{C3FC209F-8C3D-ED4D-8FDE-55CAE5B1EE85}" presName="txOne" presStyleLbl="node0" presStyleIdx="0" presStyleCnt="1" custLinFactY="6062" custLinFactNeighborY="100000">
        <dgm:presLayoutVars>
          <dgm:chPref val="3"/>
        </dgm:presLayoutVars>
      </dgm:prSet>
      <dgm:spPr/>
      <dgm:t>
        <a:bodyPr/>
        <a:lstStyle/>
        <a:p>
          <a:endParaRPr lang="en-US"/>
        </a:p>
      </dgm:t>
    </dgm:pt>
    <dgm:pt modelId="{A84D9EAA-C490-364E-8703-E2326ED6493D}" type="pres">
      <dgm:prSet presAssocID="{C3FC209F-8C3D-ED4D-8FDE-55CAE5B1EE85}" presName="horzOne" presStyleCnt="0"/>
      <dgm:spPr/>
      <dgm:t>
        <a:bodyPr/>
        <a:lstStyle/>
        <a:p>
          <a:endParaRPr lang="en-US"/>
        </a:p>
      </dgm:t>
    </dgm:pt>
  </dgm:ptLst>
  <dgm:cxnLst>
    <dgm:cxn modelId="{F9FE476F-ADE4-2748-9C5B-3EC26253AB3C}" type="presOf" srcId="{C3FC209F-8C3D-ED4D-8FDE-55CAE5B1EE85}" destId="{4001A2DE-C113-FE49-925B-0EF9CE45AD07}" srcOrd="0" destOrd="0" presId="urn:microsoft.com/office/officeart/2005/8/layout/hierarchy4"/>
    <dgm:cxn modelId="{E9CE95C7-ECA1-D84E-987A-FA04C2AB9F74}" srcId="{F47AB830-2379-B14D-BE70-8745CBE38DFC}" destId="{C3FC209F-8C3D-ED4D-8FDE-55CAE5B1EE85}" srcOrd="0" destOrd="0" parTransId="{0D59C27B-ABFD-9545-95B9-D73C0000C98C}" sibTransId="{3DF6F1CC-0FDF-8D42-8064-3D9E20306EA1}"/>
    <dgm:cxn modelId="{C0356EB9-CBCA-964B-A4CF-40E56CA742AC}" type="presOf" srcId="{F47AB830-2379-B14D-BE70-8745CBE38DFC}" destId="{14441368-7CCB-5E49-833D-94F5AF9FFA79}" srcOrd="0" destOrd="0" presId="urn:microsoft.com/office/officeart/2005/8/layout/hierarchy4"/>
    <dgm:cxn modelId="{9EDFA313-6697-5149-B585-1B51912AB24C}" type="presParOf" srcId="{14441368-7CCB-5E49-833D-94F5AF9FFA79}" destId="{09758D24-72DC-9F41-8258-6F940B5B08EA}" srcOrd="0" destOrd="0" presId="urn:microsoft.com/office/officeart/2005/8/layout/hierarchy4"/>
    <dgm:cxn modelId="{805DD447-556D-E14B-8E5E-9B19140AF6A1}" type="presParOf" srcId="{09758D24-72DC-9F41-8258-6F940B5B08EA}" destId="{4001A2DE-C113-FE49-925B-0EF9CE45AD07}" srcOrd="0" destOrd="0" presId="urn:microsoft.com/office/officeart/2005/8/layout/hierarchy4"/>
    <dgm:cxn modelId="{BFF3F5DA-8A30-FE4A-8FA2-67E6283E76AA}" type="presParOf" srcId="{09758D24-72DC-9F41-8258-6F940B5B08EA}" destId="{A84D9EAA-C490-364E-8703-E2326ED6493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7AB830-2379-B14D-BE70-8745CBE38DFC}"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C3FC209F-8C3D-ED4D-8FDE-55CAE5B1EE85}">
      <dgm:prSet phldrT="[Text]"/>
      <dgm:spPr/>
      <dgm:t>
        <a:bodyPr/>
        <a:lstStyle/>
        <a:p>
          <a:r>
            <a:rPr lang="en-US" dirty="0" smtClean="0"/>
            <a:t> </a:t>
          </a:r>
          <a:endParaRPr lang="en-US" dirty="0"/>
        </a:p>
      </dgm:t>
    </dgm:pt>
    <dgm:pt modelId="{3DF6F1CC-0FDF-8D42-8064-3D9E20306EA1}" type="sibTrans" cxnId="{E9CE95C7-ECA1-D84E-987A-FA04C2AB9F74}">
      <dgm:prSet/>
      <dgm:spPr/>
      <dgm:t>
        <a:bodyPr/>
        <a:lstStyle/>
        <a:p>
          <a:endParaRPr lang="en-US"/>
        </a:p>
      </dgm:t>
    </dgm:pt>
    <dgm:pt modelId="{0D59C27B-ABFD-9545-95B9-D73C0000C98C}" type="parTrans" cxnId="{E9CE95C7-ECA1-D84E-987A-FA04C2AB9F74}">
      <dgm:prSet/>
      <dgm:spPr/>
      <dgm:t>
        <a:bodyPr/>
        <a:lstStyle/>
        <a:p>
          <a:endParaRPr lang="en-US"/>
        </a:p>
      </dgm:t>
    </dgm:pt>
    <dgm:pt modelId="{14441368-7CCB-5E49-833D-94F5AF9FFA79}" type="pres">
      <dgm:prSet presAssocID="{F47AB830-2379-B14D-BE70-8745CBE38DFC}" presName="Name0" presStyleCnt="0">
        <dgm:presLayoutVars>
          <dgm:chPref val="1"/>
          <dgm:dir/>
          <dgm:animOne val="branch"/>
          <dgm:animLvl val="lvl"/>
          <dgm:resizeHandles/>
        </dgm:presLayoutVars>
      </dgm:prSet>
      <dgm:spPr/>
      <dgm:t>
        <a:bodyPr/>
        <a:lstStyle/>
        <a:p>
          <a:endParaRPr lang="en-US"/>
        </a:p>
      </dgm:t>
    </dgm:pt>
    <dgm:pt modelId="{09758D24-72DC-9F41-8258-6F940B5B08EA}" type="pres">
      <dgm:prSet presAssocID="{C3FC209F-8C3D-ED4D-8FDE-55CAE5B1EE85}" presName="vertOne" presStyleCnt="0"/>
      <dgm:spPr/>
      <dgm:t>
        <a:bodyPr/>
        <a:lstStyle/>
        <a:p>
          <a:endParaRPr lang="en-US"/>
        </a:p>
      </dgm:t>
    </dgm:pt>
    <dgm:pt modelId="{4001A2DE-C113-FE49-925B-0EF9CE45AD07}" type="pres">
      <dgm:prSet presAssocID="{C3FC209F-8C3D-ED4D-8FDE-55CAE5B1EE85}" presName="txOne" presStyleLbl="node0" presStyleIdx="0" presStyleCnt="1" custLinFactNeighborX="-609" custLinFactNeighborY="-8754">
        <dgm:presLayoutVars>
          <dgm:chPref val="3"/>
        </dgm:presLayoutVars>
      </dgm:prSet>
      <dgm:spPr/>
      <dgm:t>
        <a:bodyPr/>
        <a:lstStyle/>
        <a:p>
          <a:endParaRPr lang="en-US"/>
        </a:p>
      </dgm:t>
    </dgm:pt>
    <dgm:pt modelId="{A84D9EAA-C490-364E-8703-E2326ED6493D}" type="pres">
      <dgm:prSet presAssocID="{C3FC209F-8C3D-ED4D-8FDE-55CAE5B1EE85}" presName="horzOne" presStyleCnt="0"/>
      <dgm:spPr/>
      <dgm:t>
        <a:bodyPr/>
        <a:lstStyle/>
        <a:p>
          <a:endParaRPr lang="en-US"/>
        </a:p>
      </dgm:t>
    </dgm:pt>
  </dgm:ptLst>
  <dgm:cxnLst>
    <dgm:cxn modelId="{06229484-840D-5D48-B107-255EEDCF47A3}" type="presOf" srcId="{F47AB830-2379-B14D-BE70-8745CBE38DFC}" destId="{14441368-7CCB-5E49-833D-94F5AF9FFA79}" srcOrd="0" destOrd="0" presId="urn:microsoft.com/office/officeart/2005/8/layout/hierarchy4"/>
    <dgm:cxn modelId="{E9CE95C7-ECA1-D84E-987A-FA04C2AB9F74}" srcId="{F47AB830-2379-B14D-BE70-8745CBE38DFC}" destId="{C3FC209F-8C3D-ED4D-8FDE-55CAE5B1EE85}" srcOrd="0" destOrd="0" parTransId="{0D59C27B-ABFD-9545-95B9-D73C0000C98C}" sibTransId="{3DF6F1CC-0FDF-8D42-8064-3D9E20306EA1}"/>
    <dgm:cxn modelId="{85878085-0B95-3145-9014-117F49659758}" type="presOf" srcId="{C3FC209F-8C3D-ED4D-8FDE-55CAE5B1EE85}" destId="{4001A2DE-C113-FE49-925B-0EF9CE45AD07}" srcOrd="0" destOrd="0" presId="urn:microsoft.com/office/officeart/2005/8/layout/hierarchy4"/>
    <dgm:cxn modelId="{9A6F05DA-6C52-2247-A40E-A8AB22DB393A}" type="presParOf" srcId="{14441368-7CCB-5E49-833D-94F5AF9FFA79}" destId="{09758D24-72DC-9F41-8258-6F940B5B08EA}" srcOrd="0" destOrd="0" presId="urn:microsoft.com/office/officeart/2005/8/layout/hierarchy4"/>
    <dgm:cxn modelId="{72511579-9D40-E547-8681-7AE9E0C2512B}" type="presParOf" srcId="{09758D24-72DC-9F41-8258-6F940B5B08EA}" destId="{4001A2DE-C113-FE49-925B-0EF9CE45AD07}" srcOrd="0" destOrd="0" presId="urn:microsoft.com/office/officeart/2005/8/layout/hierarchy4"/>
    <dgm:cxn modelId="{BA691BC5-93F4-B147-9395-9F549786CFE6}" type="presParOf" srcId="{09758D24-72DC-9F41-8258-6F940B5B08EA}" destId="{A84D9EAA-C490-364E-8703-E2326ED6493D}" srcOrd="1" destOrd="0" presId="urn:microsoft.com/office/officeart/2005/8/layout/hierarchy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7AB830-2379-B14D-BE70-8745CBE38DFC}"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C3FC209F-8C3D-ED4D-8FDE-55CAE5B1EE85}">
      <dgm:prSet phldrT="[Text]"/>
      <dgm:spPr/>
      <dgm:t>
        <a:bodyPr/>
        <a:lstStyle/>
        <a:p>
          <a:r>
            <a:rPr lang="en-US" dirty="0" smtClean="0"/>
            <a:t> </a:t>
          </a:r>
          <a:endParaRPr lang="en-US" dirty="0"/>
        </a:p>
      </dgm:t>
    </dgm:pt>
    <dgm:pt modelId="{0D59C27B-ABFD-9545-95B9-D73C0000C98C}" type="parTrans" cxnId="{E9CE95C7-ECA1-D84E-987A-FA04C2AB9F74}">
      <dgm:prSet/>
      <dgm:spPr/>
      <dgm:t>
        <a:bodyPr/>
        <a:lstStyle/>
        <a:p>
          <a:endParaRPr lang="en-US"/>
        </a:p>
      </dgm:t>
    </dgm:pt>
    <dgm:pt modelId="{3DF6F1CC-0FDF-8D42-8064-3D9E20306EA1}" type="sibTrans" cxnId="{E9CE95C7-ECA1-D84E-987A-FA04C2AB9F74}">
      <dgm:prSet/>
      <dgm:spPr/>
      <dgm:t>
        <a:bodyPr/>
        <a:lstStyle/>
        <a:p>
          <a:endParaRPr lang="en-US"/>
        </a:p>
      </dgm:t>
    </dgm:pt>
    <dgm:pt modelId="{14441368-7CCB-5E49-833D-94F5AF9FFA79}" type="pres">
      <dgm:prSet presAssocID="{F47AB830-2379-B14D-BE70-8745CBE38DFC}" presName="Name0" presStyleCnt="0">
        <dgm:presLayoutVars>
          <dgm:chPref val="1"/>
          <dgm:dir/>
          <dgm:animOne val="branch"/>
          <dgm:animLvl val="lvl"/>
          <dgm:resizeHandles/>
        </dgm:presLayoutVars>
      </dgm:prSet>
      <dgm:spPr/>
      <dgm:t>
        <a:bodyPr/>
        <a:lstStyle/>
        <a:p>
          <a:endParaRPr lang="en-US"/>
        </a:p>
      </dgm:t>
    </dgm:pt>
    <dgm:pt modelId="{09758D24-72DC-9F41-8258-6F940B5B08EA}" type="pres">
      <dgm:prSet presAssocID="{C3FC209F-8C3D-ED4D-8FDE-55CAE5B1EE85}" presName="vertOne" presStyleCnt="0"/>
      <dgm:spPr/>
      <dgm:t>
        <a:bodyPr/>
        <a:lstStyle/>
        <a:p>
          <a:endParaRPr lang="en-US"/>
        </a:p>
      </dgm:t>
    </dgm:pt>
    <dgm:pt modelId="{4001A2DE-C113-FE49-925B-0EF9CE45AD07}" type="pres">
      <dgm:prSet presAssocID="{C3FC209F-8C3D-ED4D-8FDE-55CAE5B1EE85}" presName="txOne" presStyleLbl="node0" presStyleIdx="0" presStyleCnt="1" custLinFactY="6062" custLinFactNeighborY="100000">
        <dgm:presLayoutVars>
          <dgm:chPref val="3"/>
        </dgm:presLayoutVars>
      </dgm:prSet>
      <dgm:spPr/>
      <dgm:t>
        <a:bodyPr/>
        <a:lstStyle/>
        <a:p>
          <a:endParaRPr lang="en-US"/>
        </a:p>
      </dgm:t>
    </dgm:pt>
    <dgm:pt modelId="{A84D9EAA-C490-364E-8703-E2326ED6493D}" type="pres">
      <dgm:prSet presAssocID="{C3FC209F-8C3D-ED4D-8FDE-55CAE5B1EE85}" presName="horzOne" presStyleCnt="0"/>
      <dgm:spPr/>
      <dgm:t>
        <a:bodyPr/>
        <a:lstStyle/>
        <a:p>
          <a:endParaRPr lang="en-US"/>
        </a:p>
      </dgm:t>
    </dgm:pt>
  </dgm:ptLst>
  <dgm:cxnLst>
    <dgm:cxn modelId="{D500C7FB-0EC2-CD43-8F97-515C18C5E6AF}" type="presOf" srcId="{F47AB830-2379-B14D-BE70-8745CBE38DFC}" destId="{14441368-7CCB-5E49-833D-94F5AF9FFA79}" srcOrd="0" destOrd="0" presId="urn:microsoft.com/office/officeart/2005/8/layout/hierarchy4"/>
    <dgm:cxn modelId="{D704BBDD-2DBB-F047-8A1A-542DB59CF3AC}" type="presOf" srcId="{C3FC209F-8C3D-ED4D-8FDE-55CAE5B1EE85}" destId="{4001A2DE-C113-FE49-925B-0EF9CE45AD07}" srcOrd="0" destOrd="0" presId="urn:microsoft.com/office/officeart/2005/8/layout/hierarchy4"/>
    <dgm:cxn modelId="{E9CE95C7-ECA1-D84E-987A-FA04C2AB9F74}" srcId="{F47AB830-2379-B14D-BE70-8745CBE38DFC}" destId="{C3FC209F-8C3D-ED4D-8FDE-55CAE5B1EE85}" srcOrd="0" destOrd="0" parTransId="{0D59C27B-ABFD-9545-95B9-D73C0000C98C}" sibTransId="{3DF6F1CC-0FDF-8D42-8064-3D9E20306EA1}"/>
    <dgm:cxn modelId="{1ED95134-9123-0544-AF14-A967B13C475C}" type="presParOf" srcId="{14441368-7CCB-5E49-833D-94F5AF9FFA79}" destId="{09758D24-72DC-9F41-8258-6F940B5B08EA}" srcOrd="0" destOrd="0" presId="urn:microsoft.com/office/officeart/2005/8/layout/hierarchy4"/>
    <dgm:cxn modelId="{6D932149-2FB1-CD4C-B645-D1AD577EA2A0}" type="presParOf" srcId="{09758D24-72DC-9F41-8258-6F940B5B08EA}" destId="{4001A2DE-C113-FE49-925B-0EF9CE45AD07}" srcOrd="0" destOrd="0" presId="urn:microsoft.com/office/officeart/2005/8/layout/hierarchy4"/>
    <dgm:cxn modelId="{AB2A2075-342F-8548-8DAE-8CA2C8C96E3A}" type="presParOf" srcId="{09758D24-72DC-9F41-8258-6F940B5B08EA}" destId="{A84D9EAA-C490-364E-8703-E2326ED6493D}" srcOrd="1" destOrd="0" presId="urn:microsoft.com/office/officeart/2005/8/layout/hierarchy4"/>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7AB830-2379-B14D-BE70-8745CBE38DFC}"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C3FC209F-8C3D-ED4D-8FDE-55CAE5B1EE85}">
      <dgm:prSet phldrT="[Text]"/>
      <dgm:spPr/>
      <dgm:t>
        <a:bodyPr/>
        <a:lstStyle/>
        <a:p>
          <a:r>
            <a:rPr lang="en-US" dirty="0" smtClean="0"/>
            <a:t> </a:t>
          </a:r>
          <a:endParaRPr lang="en-US" dirty="0"/>
        </a:p>
      </dgm:t>
    </dgm:pt>
    <dgm:pt modelId="{0D59C27B-ABFD-9545-95B9-D73C0000C98C}" type="parTrans" cxnId="{E9CE95C7-ECA1-D84E-987A-FA04C2AB9F74}">
      <dgm:prSet/>
      <dgm:spPr/>
      <dgm:t>
        <a:bodyPr/>
        <a:lstStyle/>
        <a:p>
          <a:endParaRPr lang="en-US"/>
        </a:p>
      </dgm:t>
    </dgm:pt>
    <dgm:pt modelId="{3DF6F1CC-0FDF-8D42-8064-3D9E20306EA1}" type="sibTrans" cxnId="{E9CE95C7-ECA1-D84E-987A-FA04C2AB9F74}">
      <dgm:prSet/>
      <dgm:spPr/>
      <dgm:t>
        <a:bodyPr/>
        <a:lstStyle/>
        <a:p>
          <a:endParaRPr lang="en-US"/>
        </a:p>
      </dgm:t>
    </dgm:pt>
    <dgm:pt modelId="{14441368-7CCB-5E49-833D-94F5AF9FFA79}" type="pres">
      <dgm:prSet presAssocID="{F47AB830-2379-B14D-BE70-8745CBE38DFC}" presName="Name0" presStyleCnt="0">
        <dgm:presLayoutVars>
          <dgm:chPref val="1"/>
          <dgm:dir/>
          <dgm:animOne val="branch"/>
          <dgm:animLvl val="lvl"/>
          <dgm:resizeHandles/>
        </dgm:presLayoutVars>
      </dgm:prSet>
      <dgm:spPr/>
      <dgm:t>
        <a:bodyPr/>
        <a:lstStyle/>
        <a:p>
          <a:endParaRPr lang="en-US"/>
        </a:p>
      </dgm:t>
    </dgm:pt>
    <dgm:pt modelId="{09758D24-72DC-9F41-8258-6F940B5B08EA}" type="pres">
      <dgm:prSet presAssocID="{C3FC209F-8C3D-ED4D-8FDE-55CAE5B1EE85}" presName="vertOne" presStyleCnt="0"/>
      <dgm:spPr/>
      <dgm:t>
        <a:bodyPr/>
        <a:lstStyle/>
        <a:p>
          <a:endParaRPr lang="en-US"/>
        </a:p>
      </dgm:t>
    </dgm:pt>
    <dgm:pt modelId="{4001A2DE-C113-FE49-925B-0EF9CE45AD07}" type="pres">
      <dgm:prSet presAssocID="{C3FC209F-8C3D-ED4D-8FDE-55CAE5B1EE85}" presName="txOne" presStyleLbl="node0" presStyleIdx="0" presStyleCnt="1" custLinFactNeighborY="88721">
        <dgm:presLayoutVars>
          <dgm:chPref val="3"/>
        </dgm:presLayoutVars>
      </dgm:prSet>
      <dgm:spPr/>
      <dgm:t>
        <a:bodyPr/>
        <a:lstStyle/>
        <a:p>
          <a:endParaRPr lang="en-US"/>
        </a:p>
      </dgm:t>
    </dgm:pt>
    <dgm:pt modelId="{A84D9EAA-C490-364E-8703-E2326ED6493D}" type="pres">
      <dgm:prSet presAssocID="{C3FC209F-8C3D-ED4D-8FDE-55CAE5B1EE85}" presName="horzOne" presStyleCnt="0"/>
      <dgm:spPr/>
      <dgm:t>
        <a:bodyPr/>
        <a:lstStyle/>
        <a:p>
          <a:endParaRPr lang="en-US"/>
        </a:p>
      </dgm:t>
    </dgm:pt>
  </dgm:ptLst>
  <dgm:cxnLst>
    <dgm:cxn modelId="{18882D1F-2E2A-EB4E-8E5F-6696C571D5A7}" type="presOf" srcId="{F47AB830-2379-B14D-BE70-8745CBE38DFC}" destId="{14441368-7CCB-5E49-833D-94F5AF9FFA79}" srcOrd="0" destOrd="0" presId="urn:microsoft.com/office/officeart/2005/8/layout/hierarchy4"/>
    <dgm:cxn modelId="{E9CE95C7-ECA1-D84E-987A-FA04C2AB9F74}" srcId="{F47AB830-2379-B14D-BE70-8745CBE38DFC}" destId="{C3FC209F-8C3D-ED4D-8FDE-55CAE5B1EE85}" srcOrd="0" destOrd="0" parTransId="{0D59C27B-ABFD-9545-95B9-D73C0000C98C}" sibTransId="{3DF6F1CC-0FDF-8D42-8064-3D9E20306EA1}"/>
    <dgm:cxn modelId="{A8323A9C-1411-924A-B744-1DC3C25F9372}" type="presOf" srcId="{C3FC209F-8C3D-ED4D-8FDE-55CAE5B1EE85}" destId="{4001A2DE-C113-FE49-925B-0EF9CE45AD07}" srcOrd="0" destOrd="0" presId="urn:microsoft.com/office/officeart/2005/8/layout/hierarchy4"/>
    <dgm:cxn modelId="{DD54CB43-FC92-3244-9FFF-0C678E9F5747}" type="presParOf" srcId="{14441368-7CCB-5E49-833D-94F5AF9FFA79}" destId="{09758D24-72DC-9F41-8258-6F940B5B08EA}" srcOrd="0" destOrd="0" presId="urn:microsoft.com/office/officeart/2005/8/layout/hierarchy4"/>
    <dgm:cxn modelId="{7ECA05E7-A265-9143-AF61-B3B8F7447EB6}" type="presParOf" srcId="{09758D24-72DC-9F41-8258-6F940B5B08EA}" destId="{4001A2DE-C113-FE49-925B-0EF9CE45AD07}" srcOrd="0" destOrd="0" presId="urn:microsoft.com/office/officeart/2005/8/layout/hierarchy4"/>
    <dgm:cxn modelId="{D4F1B28A-6F0C-564B-BC80-0CCC25D2AF67}" type="presParOf" srcId="{09758D24-72DC-9F41-8258-6F940B5B08EA}" destId="{A84D9EAA-C490-364E-8703-E2326ED6493D}" srcOrd="1" destOrd="0" presId="urn:microsoft.com/office/officeart/2005/8/layout/hierarchy4"/>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7AB830-2379-B14D-BE70-8745CBE38DFC}"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C3FC209F-8C3D-ED4D-8FDE-55CAE5B1EE85}">
      <dgm:prSet phldrT="[Text]"/>
      <dgm:spPr/>
      <dgm:t>
        <a:bodyPr/>
        <a:lstStyle/>
        <a:p>
          <a:r>
            <a:rPr lang="en-US" dirty="0" smtClean="0"/>
            <a:t> </a:t>
          </a:r>
          <a:endParaRPr lang="en-US" dirty="0"/>
        </a:p>
      </dgm:t>
    </dgm:pt>
    <dgm:pt modelId="{0D59C27B-ABFD-9545-95B9-D73C0000C98C}" type="parTrans" cxnId="{E9CE95C7-ECA1-D84E-987A-FA04C2AB9F74}">
      <dgm:prSet/>
      <dgm:spPr/>
      <dgm:t>
        <a:bodyPr/>
        <a:lstStyle/>
        <a:p>
          <a:endParaRPr lang="en-US"/>
        </a:p>
      </dgm:t>
    </dgm:pt>
    <dgm:pt modelId="{3DF6F1CC-0FDF-8D42-8064-3D9E20306EA1}" type="sibTrans" cxnId="{E9CE95C7-ECA1-D84E-987A-FA04C2AB9F74}">
      <dgm:prSet/>
      <dgm:spPr/>
      <dgm:t>
        <a:bodyPr/>
        <a:lstStyle/>
        <a:p>
          <a:endParaRPr lang="en-US"/>
        </a:p>
      </dgm:t>
    </dgm:pt>
    <dgm:pt modelId="{14441368-7CCB-5E49-833D-94F5AF9FFA79}" type="pres">
      <dgm:prSet presAssocID="{F47AB830-2379-B14D-BE70-8745CBE38DFC}" presName="Name0" presStyleCnt="0">
        <dgm:presLayoutVars>
          <dgm:chPref val="1"/>
          <dgm:dir/>
          <dgm:animOne val="branch"/>
          <dgm:animLvl val="lvl"/>
          <dgm:resizeHandles/>
        </dgm:presLayoutVars>
      </dgm:prSet>
      <dgm:spPr/>
      <dgm:t>
        <a:bodyPr/>
        <a:lstStyle/>
        <a:p>
          <a:endParaRPr lang="en-US"/>
        </a:p>
      </dgm:t>
    </dgm:pt>
    <dgm:pt modelId="{09758D24-72DC-9F41-8258-6F940B5B08EA}" type="pres">
      <dgm:prSet presAssocID="{C3FC209F-8C3D-ED4D-8FDE-55CAE5B1EE85}" presName="vertOne" presStyleCnt="0"/>
      <dgm:spPr/>
      <dgm:t>
        <a:bodyPr/>
        <a:lstStyle/>
        <a:p>
          <a:endParaRPr lang="en-US"/>
        </a:p>
      </dgm:t>
    </dgm:pt>
    <dgm:pt modelId="{4001A2DE-C113-FE49-925B-0EF9CE45AD07}" type="pres">
      <dgm:prSet presAssocID="{C3FC209F-8C3D-ED4D-8FDE-55CAE5B1EE85}" presName="txOne" presStyleLbl="node0" presStyleIdx="0" presStyleCnt="1" custLinFactNeighborX="-288" custLinFactNeighborY="592">
        <dgm:presLayoutVars>
          <dgm:chPref val="3"/>
        </dgm:presLayoutVars>
      </dgm:prSet>
      <dgm:spPr/>
      <dgm:t>
        <a:bodyPr/>
        <a:lstStyle/>
        <a:p>
          <a:endParaRPr lang="en-US"/>
        </a:p>
      </dgm:t>
    </dgm:pt>
    <dgm:pt modelId="{A84D9EAA-C490-364E-8703-E2326ED6493D}" type="pres">
      <dgm:prSet presAssocID="{C3FC209F-8C3D-ED4D-8FDE-55CAE5B1EE85}" presName="horzOne" presStyleCnt="0"/>
      <dgm:spPr/>
      <dgm:t>
        <a:bodyPr/>
        <a:lstStyle/>
        <a:p>
          <a:endParaRPr lang="en-US"/>
        </a:p>
      </dgm:t>
    </dgm:pt>
  </dgm:ptLst>
  <dgm:cxnLst>
    <dgm:cxn modelId="{FD11F0F6-8E4F-5345-BA66-30CBBB3645A6}" type="presOf" srcId="{F47AB830-2379-B14D-BE70-8745CBE38DFC}" destId="{14441368-7CCB-5E49-833D-94F5AF9FFA79}" srcOrd="0" destOrd="0" presId="urn:microsoft.com/office/officeart/2005/8/layout/hierarchy4"/>
    <dgm:cxn modelId="{3A1FBE9E-03DE-9C40-BF8B-9D088FF7B111}" type="presOf" srcId="{C3FC209F-8C3D-ED4D-8FDE-55CAE5B1EE85}" destId="{4001A2DE-C113-FE49-925B-0EF9CE45AD07}" srcOrd="0" destOrd="0" presId="urn:microsoft.com/office/officeart/2005/8/layout/hierarchy4"/>
    <dgm:cxn modelId="{E9CE95C7-ECA1-D84E-987A-FA04C2AB9F74}" srcId="{F47AB830-2379-B14D-BE70-8745CBE38DFC}" destId="{C3FC209F-8C3D-ED4D-8FDE-55CAE5B1EE85}" srcOrd="0" destOrd="0" parTransId="{0D59C27B-ABFD-9545-95B9-D73C0000C98C}" sibTransId="{3DF6F1CC-0FDF-8D42-8064-3D9E20306EA1}"/>
    <dgm:cxn modelId="{08649876-382D-784E-B159-7C8433A9E84A}" type="presParOf" srcId="{14441368-7CCB-5E49-833D-94F5AF9FFA79}" destId="{09758D24-72DC-9F41-8258-6F940B5B08EA}" srcOrd="0" destOrd="0" presId="urn:microsoft.com/office/officeart/2005/8/layout/hierarchy4"/>
    <dgm:cxn modelId="{FC3F2D9E-41AD-8F49-8B5A-2CF8BC74E564}" type="presParOf" srcId="{09758D24-72DC-9F41-8258-6F940B5B08EA}" destId="{4001A2DE-C113-FE49-925B-0EF9CE45AD07}" srcOrd="0" destOrd="0" presId="urn:microsoft.com/office/officeart/2005/8/layout/hierarchy4"/>
    <dgm:cxn modelId="{C655A708-EDF0-AE4C-B481-E9321E791E08}" type="presParOf" srcId="{09758D24-72DC-9F41-8258-6F940B5B08EA}" destId="{A84D9EAA-C490-364E-8703-E2326ED6493D}" srcOrd="1" destOrd="0" presId="urn:microsoft.com/office/officeart/2005/8/layout/hierarchy4"/>
  </dgm:cxnLst>
  <dgm:bg>
    <a:no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7AB830-2379-B14D-BE70-8745CBE38DFC}"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C3FC209F-8C3D-ED4D-8FDE-55CAE5B1EE85}">
      <dgm:prSet phldrT="[Text]"/>
      <dgm:spPr/>
      <dgm:t>
        <a:bodyPr/>
        <a:lstStyle/>
        <a:p>
          <a:r>
            <a:rPr lang="en-US" dirty="0" smtClean="0"/>
            <a:t> </a:t>
          </a:r>
          <a:endParaRPr lang="en-US" dirty="0"/>
        </a:p>
      </dgm:t>
    </dgm:pt>
    <dgm:pt modelId="{0D59C27B-ABFD-9545-95B9-D73C0000C98C}" type="parTrans" cxnId="{E9CE95C7-ECA1-D84E-987A-FA04C2AB9F74}">
      <dgm:prSet/>
      <dgm:spPr/>
      <dgm:t>
        <a:bodyPr/>
        <a:lstStyle/>
        <a:p>
          <a:endParaRPr lang="en-US"/>
        </a:p>
      </dgm:t>
    </dgm:pt>
    <dgm:pt modelId="{3DF6F1CC-0FDF-8D42-8064-3D9E20306EA1}" type="sibTrans" cxnId="{E9CE95C7-ECA1-D84E-987A-FA04C2AB9F74}">
      <dgm:prSet/>
      <dgm:spPr/>
      <dgm:t>
        <a:bodyPr/>
        <a:lstStyle/>
        <a:p>
          <a:endParaRPr lang="en-US"/>
        </a:p>
      </dgm:t>
    </dgm:pt>
    <dgm:pt modelId="{14441368-7CCB-5E49-833D-94F5AF9FFA79}" type="pres">
      <dgm:prSet presAssocID="{F47AB830-2379-B14D-BE70-8745CBE38DFC}" presName="Name0" presStyleCnt="0">
        <dgm:presLayoutVars>
          <dgm:chPref val="1"/>
          <dgm:dir/>
          <dgm:animOne val="branch"/>
          <dgm:animLvl val="lvl"/>
          <dgm:resizeHandles/>
        </dgm:presLayoutVars>
      </dgm:prSet>
      <dgm:spPr/>
      <dgm:t>
        <a:bodyPr/>
        <a:lstStyle/>
        <a:p>
          <a:endParaRPr lang="en-US"/>
        </a:p>
      </dgm:t>
    </dgm:pt>
    <dgm:pt modelId="{09758D24-72DC-9F41-8258-6F940B5B08EA}" type="pres">
      <dgm:prSet presAssocID="{C3FC209F-8C3D-ED4D-8FDE-55CAE5B1EE85}" presName="vertOne" presStyleCnt="0"/>
      <dgm:spPr/>
      <dgm:t>
        <a:bodyPr/>
        <a:lstStyle/>
        <a:p>
          <a:endParaRPr lang="en-US"/>
        </a:p>
      </dgm:t>
    </dgm:pt>
    <dgm:pt modelId="{4001A2DE-C113-FE49-925B-0EF9CE45AD07}" type="pres">
      <dgm:prSet presAssocID="{C3FC209F-8C3D-ED4D-8FDE-55CAE5B1EE85}" presName="txOne" presStyleLbl="node0" presStyleIdx="0" presStyleCnt="1" custLinFactNeighborX="-1785" custLinFactNeighborY="5850">
        <dgm:presLayoutVars>
          <dgm:chPref val="3"/>
        </dgm:presLayoutVars>
      </dgm:prSet>
      <dgm:spPr/>
      <dgm:t>
        <a:bodyPr/>
        <a:lstStyle/>
        <a:p>
          <a:endParaRPr lang="en-US"/>
        </a:p>
      </dgm:t>
    </dgm:pt>
    <dgm:pt modelId="{A84D9EAA-C490-364E-8703-E2326ED6493D}" type="pres">
      <dgm:prSet presAssocID="{C3FC209F-8C3D-ED4D-8FDE-55CAE5B1EE85}" presName="horzOne" presStyleCnt="0"/>
      <dgm:spPr/>
      <dgm:t>
        <a:bodyPr/>
        <a:lstStyle/>
        <a:p>
          <a:endParaRPr lang="en-US"/>
        </a:p>
      </dgm:t>
    </dgm:pt>
  </dgm:ptLst>
  <dgm:cxnLst>
    <dgm:cxn modelId="{1EF85DEE-DB51-8E4A-B5E9-A5963740510E}" type="presOf" srcId="{F47AB830-2379-B14D-BE70-8745CBE38DFC}" destId="{14441368-7CCB-5E49-833D-94F5AF9FFA79}" srcOrd="0" destOrd="0" presId="urn:microsoft.com/office/officeart/2005/8/layout/hierarchy4"/>
    <dgm:cxn modelId="{E9CE95C7-ECA1-D84E-987A-FA04C2AB9F74}" srcId="{F47AB830-2379-B14D-BE70-8745CBE38DFC}" destId="{C3FC209F-8C3D-ED4D-8FDE-55CAE5B1EE85}" srcOrd="0" destOrd="0" parTransId="{0D59C27B-ABFD-9545-95B9-D73C0000C98C}" sibTransId="{3DF6F1CC-0FDF-8D42-8064-3D9E20306EA1}"/>
    <dgm:cxn modelId="{C4B481D7-69CF-AB41-9700-052D05300EEE}" type="presOf" srcId="{C3FC209F-8C3D-ED4D-8FDE-55CAE5B1EE85}" destId="{4001A2DE-C113-FE49-925B-0EF9CE45AD07}" srcOrd="0" destOrd="0" presId="urn:microsoft.com/office/officeart/2005/8/layout/hierarchy4"/>
    <dgm:cxn modelId="{19E609A8-8009-9F4C-BE4C-3094F224DA68}" type="presParOf" srcId="{14441368-7CCB-5E49-833D-94F5AF9FFA79}" destId="{09758D24-72DC-9F41-8258-6F940B5B08EA}" srcOrd="0" destOrd="0" presId="urn:microsoft.com/office/officeart/2005/8/layout/hierarchy4"/>
    <dgm:cxn modelId="{05B6B494-5EFA-0A42-BF81-D168487981F4}" type="presParOf" srcId="{09758D24-72DC-9F41-8258-6F940B5B08EA}" destId="{4001A2DE-C113-FE49-925B-0EF9CE45AD07}" srcOrd="0" destOrd="0" presId="urn:microsoft.com/office/officeart/2005/8/layout/hierarchy4"/>
    <dgm:cxn modelId="{72206A6F-7096-604D-9E58-D65E1F99DA5F}" type="presParOf" srcId="{09758D24-72DC-9F41-8258-6F940B5B08EA}" destId="{A84D9EAA-C490-364E-8703-E2326ED6493D}" srcOrd="1" destOrd="0" presId="urn:microsoft.com/office/officeart/2005/8/layout/hierarchy4"/>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7AB830-2379-B14D-BE70-8745CBE38DFC}"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C3FC209F-8C3D-ED4D-8FDE-55CAE5B1EE85}">
      <dgm:prSet phldrT="[Text]"/>
      <dgm:spPr/>
      <dgm:t>
        <a:bodyPr/>
        <a:lstStyle/>
        <a:p>
          <a:r>
            <a:rPr lang="en-US" dirty="0" smtClean="0"/>
            <a:t> </a:t>
          </a:r>
          <a:endParaRPr lang="en-US" dirty="0"/>
        </a:p>
      </dgm:t>
    </dgm:pt>
    <dgm:pt modelId="{3DF6F1CC-0FDF-8D42-8064-3D9E20306EA1}" type="sibTrans" cxnId="{E9CE95C7-ECA1-D84E-987A-FA04C2AB9F74}">
      <dgm:prSet/>
      <dgm:spPr/>
      <dgm:t>
        <a:bodyPr/>
        <a:lstStyle/>
        <a:p>
          <a:endParaRPr lang="en-US"/>
        </a:p>
      </dgm:t>
    </dgm:pt>
    <dgm:pt modelId="{0D59C27B-ABFD-9545-95B9-D73C0000C98C}" type="parTrans" cxnId="{E9CE95C7-ECA1-D84E-987A-FA04C2AB9F74}">
      <dgm:prSet/>
      <dgm:spPr/>
      <dgm:t>
        <a:bodyPr/>
        <a:lstStyle/>
        <a:p>
          <a:endParaRPr lang="en-US"/>
        </a:p>
      </dgm:t>
    </dgm:pt>
    <dgm:pt modelId="{14441368-7CCB-5E49-833D-94F5AF9FFA79}" type="pres">
      <dgm:prSet presAssocID="{F47AB830-2379-B14D-BE70-8745CBE38DFC}" presName="Name0" presStyleCnt="0">
        <dgm:presLayoutVars>
          <dgm:chPref val="1"/>
          <dgm:dir/>
          <dgm:animOne val="branch"/>
          <dgm:animLvl val="lvl"/>
          <dgm:resizeHandles/>
        </dgm:presLayoutVars>
      </dgm:prSet>
      <dgm:spPr/>
      <dgm:t>
        <a:bodyPr/>
        <a:lstStyle/>
        <a:p>
          <a:endParaRPr lang="en-US"/>
        </a:p>
      </dgm:t>
    </dgm:pt>
    <dgm:pt modelId="{09758D24-72DC-9F41-8258-6F940B5B08EA}" type="pres">
      <dgm:prSet presAssocID="{C3FC209F-8C3D-ED4D-8FDE-55CAE5B1EE85}" presName="vertOne" presStyleCnt="0"/>
      <dgm:spPr/>
      <dgm:t>
        <a:bodyPr/>
        <a:lstStyle/>
        <a:p>
          <a:endParaRPr lang="en-US"/>
        </a:p>
      </dgm:t>
    </dgm:pt>
    <dgm:pt modelId="{4001A2DE-C113-FE49-925B-0EF9CE45AD07}" type="pres">
      <dgm:prSet presAssocID="{C3FC209F-8C3D-ED4D-8FDE-55CAE5B1EE85}" presName="txOne" presStyleLbl="node0" presStyleIdx="0" presStyleCnt="1" custLinFactY="9277" custLinFactNeighborY="100000">
        <dgm:presLayoutVars>
          <dgm:chPref val="3"/>
        </dgm:presLayoutVars>
      </dgm:prSet>
      <dgm:spPr/>
      <dgm:t>
        <a:bodyPr/>
        <a:lstStyle/>
        <a:p>
          <a:endParaRPr lang="en-US"/>
        </a:p>
      </dgm:t>
    </dgm:pt>
    <dgm:pt modelId="{A84D9EAA-C490-364E-8703-E2326ED6493D}" type="pres">
      <dgm:prSet presAssocID="{C3FC209F-8C3D-ED4D-8FDE-55CAE5B1EE85}" presName="horzOne" presStyleCnt="0"/>
      <dgm:spPr/>
      <dgm:t>
        <a:bodyPr/>
        <a:lstStyle/>
        <a:p>
          <a:endParaRPr lang="en-US"/>
        </a:p>
      </dgm:t>
    </dgm:pt>
  </dgm:ptLst>
  <dgm:cxnLst>
    <dgm:cxn modelId="{4065159B-0EE2-3544-A9D1-21F7827392B2}" type="presOf" srcId="{F47AB830-2379-B14D-BE70-8745CBE38DFC}" destId="{14441368-7CCB-5E49-833D-94F5AF9FFA79}" srcOrd="0" destOrd="0" presId="urn:microsoft.com/office/officeart/2005/8/layout/hierarchy4"/>
    <dgm:cxn modelId="{9D931F95-31C8-B644-A52B-AB6A396C350A}" type="presOf" srcId="{C3FC209F-8C3D-ED4D-8FDE-55CAE5B1EE85}" destId="{4001A2DE-C113-FE49-925B-0EF9CE45AD07}" srcOrd="0" destOrd="0" presId="urn:microsoft.com/office/officeart/2005/8/layout/hierarchy4"/>
    <dgm:cxn modelId="{E9CE95C7-ECA1-D84E-987A-FA04C2AB9F74}" srcId="{F47AB830-2379-B14D-BE70-8745CBE38DFC}" destId="{C3FC209F-8C3D-ED4D-8FDE-55CAE5B1EE85}" srcOrd="0" destOrd="0" parTransId="{0D59C27B-ABFD-9545-95B9-D73C0000C98C}" sibTransId="{3DF6F1CC-0FDF-8D42-8064-3D9E20306EA1}"/>
    <dgm:cxn modelId="{050B31DD-786B-2045-9F39-EE53CD1E35DB}" type="presParOf" srcId="{14441368-7CCB-5E49-833D-94F5AF9FFA79}" destId="{09758D24-72DC-9F41-8258-6F940B5B08EA}" srcOrd="0" destOrd="0" presId="urn:microsoft.com/office/officeart/2005/8/layout/hierarchy4"/>
    <dgm:cxn modelId="{40DF515C-CCF3-784B-AE62-A4550F167739}" type="presParOf" srcId="{09758D24-72DC-9F41-8258-6F940B5B08EA}" destId="{4001A2DE-C113-FE49-925B-0EF9CE45AD07}" srcOrd="0" destOrd="0" presId="urn:microsoft.com/office/officeart/2005/8/layout/hierarchy4"/>
    <dgm:cxn modelId="{7BB7F872-F606-0847-9FC0-DACD652C0F7C}" type="presParOf" srcId="{09758D24-72DC-9F41-8258-6F940B5B08EA}" destId="{A84D9EAA-C490-364E-8703-E2326ED6493D}" srcOrd="1" destOrd="0" presId="urn:microsoft.com/office/officeart/2005/8/layout/hierarchy4"/>
  </dgm:cxnLst>
  <dgm:bg/>
  <dgm:whole/>
  <dgm:extLst>
    <a:ext uri="http://schemas.microsoft.com/office/drawing/2008/diagram">
      <dsp:dataModelExt xmlns:dsp="http://schemas.microsoft.com/office/drawing/2008/diagram" relId="rId3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1A2DE-C113-FE49-925B-0EF9CE45AD07}">
      <dsp:nvSpPr>
        <dsp:cNvPr id="0" name=""/>
        <dsp:cNvSpPr/>
      </dsp:nvSpPr>
      <dsp:spPr>
        <a:xfrm>
          <a:off x="0" y="0"/>
          <a:ext cx="2897866" cy="13326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r>
            <a:rPr lang="en-US" sz="5800" kern="1200" dirty="0" smtClean="0"/>
            <a:t> </a:t>
          </a:r>
          <a:endParaRPr lang="en-US" sz="5800" kern="1200" dirty="0"/>
        </a:p>
      </dsp:txBody>
      <dsp:txXfrm>
        <a:off x="39031" y="39031"/>
        <a:ext cx="2819804" cy="1254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1A2DE-C113-FE49-925B-0EF9CE45AD07}">
      <dsp:nvSpPr>
        <dsp:cNvPr id="0" name=""/>
        <dsp:cNvSpPr/>
      </dsp:nvSpPr>
      <dsp:spPr>
        <a:xfrm>
          <a:off x="0" y="0"/>
          <a:ext cx="3019553" cy="8194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 </a:t>
          </a:r>
          <a:endParaRPr lang="en-US" sz="3500" kern="1200" dirty="0"/>
        </a:p>
      </dsp:txBody>
      <dsp:txXfrm>
        <a:off x="24002" y="24002"/>
        <a:ext cx="2971549" cy="7714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1A2DE-C113-FE49-925B-0EF9CE45AD07}">
      <dsp:nvSpPr>
        <dsp:cNvPr id="0" name=""/>
        <dsp:cNvSpPr/>
      </dsp:nvSpPr>
      <dsp:spPr>
        <a:xfrm>
          <a:off x="0" y="0"/>
          <a:ext cx="2981536" cy="6134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 </a:t>
          </a:r>
          <a:endParaRPr lang="en-US" sz="2600" kern="1200" dirty="0"/>
        </a:p>
      </dsp:txBody>
      <dsp:txXfrm>
        <a:off x="17968" y="17968"/>
        <a:ext cx="2945600" cy="5775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1A2DE-C113-FE49-925B-0EF9CE45AD07}">
      <dsp:nvSpPr>
        <dsp:cNvPr id="0" name=""/>
        <dsp:cNvSpPr/>
      </dsp:nvSpPr>
      <dsp:spPr>
        <a:xfrm>
          <a:off x="0" y="0"/>
          <a:ext cx="2897498" cy="34952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84865" y="84865"/>
        <a:ext cx="2727768" cy="33254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1A2DE-C113-FE49-925B-0EF9CE45AD07}">
      <dsp:nvSpPr>
        <dsp:cNvPr id="0" name=""/>
        <dsp:cNvSpPr/>
      </dsp:nvSpPr>
      <dsp:spPr>
        <a:xfrm>
          <a:off x="0" y="0"/>
          <a:ext cx="3036912" cy="16097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47147" y="47147"/>
        <a:ext cx="2942618" cy="15154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1A2DE-C113-FE49-925B-0EF9CE45AD07}">
      <dsp:nvSpPr>
        <dsp:cNvPr id="0" name=""/>
        <dsp:cNvSpPr/>
      </dsp:nvSpPr>
      <dsp:spPr>
        <a:xfrm>
          <a:off x="0" y="0"/>
          <a:ext cx="3019395" cy="15820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46337" y="46337"/>
        <a:ext cx="2926721" cy="14893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1A2DE-C113-FE49-925B-0EF9CE45AD07}">
      <dsp:nvSpPr>
        <dsp:cNvPr id="0" name=""/>
        <dsp:cNvSpPr/>
      </dsp:nvSpPr>
      <dsp:spPr>
        <a:xfrm>
          <a:off x="0" y="0"/>
          <a:ext cx="1906582" cy="142454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en-US" sz="6200" kern="1200" dirty="0" smtClean="0"/>
            <a:t> </a:t>
          </a:r>
          <a:endParaRPr lang="en-US" sz="6200" kern="1200" dirty="0"/>
        </a:p>
      </dsp:txBody>
      <dsp:txXfrm>
        <a:off x="41723" y="41723"/>
        <a:ext cx="1823136" cy="134109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z="900" smtClean="0"/>
              <a:t>NERSC Presentation</a:t>
            </a:r>
            <a:endParaRPr lang="en-US" sz="9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3D68A3-9B80-584C-9BEB-F8B43CF5A651}" type="datetime1">
              <a:rPr lang="en-US" sz="900" smtClean="0"/>
              <a:pPr/>
              <a:t>2/11/20</a:t>
            </a:fld>
            <a:endParaRPr lang="en-US" sz="9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sz="9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FF58F80-FCEC-C745-BEA9-0BA1921C5D36}" type="slidenum">
              <a:rPr lang="en-US" sz="900" smtClean="0"/>
              <a:pPr/>
              <a:t>‹#›</a:t>
            </a:fld>
            <a:endParaRPr lang="en-US" sz="900"/>
          </a:p>
        </p:txBody>
      </p:sp>
    </p:spTree>
    <p:extLst>
      <p:ext uri="{BB962C8B-B14F-4D97-AF65-F5344CB8AC3E}">
        <p14:creationId xmlns:p14="http://schemas.microsoft.com/office/powerpoint/2010/main" val="1057137354"/>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NERSC Presentation</a:t>
            </a: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FEAFF0-7375-1D4A-A389-D6238357B121}" type="datetime1">
              <a:rPr lang="en-US" smtClean="0"/>
              <a:pPr/>
              <a:t>2/11/20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B511CB-48C6-1D49-AC56-5A39CE8EA9E7}" type="slidenum">
              <a:rPr lang="en-US" smtClean="0"/>
              <a:pPr/>
              <a:t>‹#›</a:t>
            </a:fld>
            <a:endParaRPr lang="en-US"/>
          </a:p>
        </p:txBody>
      </p:sp>
    </p:spTree>
    <p:extLst>
      <p:ext uri="{BB962C8B-B14F-4D97-AF65-F5344CB8AC3E}">
        <p14:creationId xmlns:p14="http://schemas.microsoft.com/office/powerpoint/2010/main" val="3135984579"/>
      </p:ext>
    </p:extLst>
  </p:cSld>
  <p:clrMap bg1="lt1" tx1="dk1" bg2="lt2" tx2="dk2" accent1="accent1" accent2="accent2" accent3="accent3" accent4="accent4" accent5="accent5" accent6="accent6" hlink="hlink" folHlink="folHlink"/>
  <p:hf ft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www.lbl.gov/"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www.ibm.com/support/knowledgecenter/STQRQ9/com.ibm.storage.ts4500.doc/ts4500_top_rack.html?view=kc#ts4500_top_rack__top_rack"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users/computational-systems/cori/burst-buffer/example-batch-scripts/#toc-anchor-1" TargetMode="External"/><Relationship Id="rId4" Type="http://schemas.openxmlformats.org/officeDocument/2006/relationships/hyperlink" Target="http://www.nersc.gov/users/computational-systems/cori/burst-buffer/example-batch-scripts/#toc-anchor-4" TargetMode="External"/><Relationship Id="rId5" Type="http://schemas.openxmlformats.org/officeDocument/2006/relationships/hyperlink" Target="http://www.nersc.gov/users/computational-systems/cori/running-jobs/interactive-jobs/#toc-anchor-2"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TextEdit="1"/>
          </p:cNvSpPr>
          <p:nvPr>
            <p:ph type="sldImg"/>
          </p:nvPr>
        </p:nvSpPr>
        <p:spPr bwMode="auto">
          <a:noFill/>
          <a:ln>
            <a:solidFill>
              <a:srgbClr val="000000"/>
            </a:solidFill>
            <a:miter lim="800000"/>
            <a:headEnd/>
            <a:tailEnd/>
          </a:ln>
        </p:spPr>
      </p:sp>
      <p:sp>
        <p:nvSpPr>
          <p:cNvPr id="196611" name="Rectangle 3"/>
          <p:cNvSpPr>
            <a:spLocks noGrp="1"/>
          </p:cNvSpPr>
          <p:nvPr>
            <p:ph type="body" idx="1"/>
          </p:nvPr>
        </p:nvSpPr>
        <p:spPr bwMode="auto">
          <a:noFill/>
        </p:spPr>
        <p:txBody>
          <a:bodyPr/>
          <a:lstStyle/>
          <a:p>
            <a:r>
              <a:rPr lang="en-US" sz="1200" b="0" i="0" kern="1200" dirty="0" smtClean="0">
                <a:solidFill>
                  <a:schemeClr val="tx1"/>
                </a:solidFill>
                <a:effectLst/>
                <a:latin typeface="+mn-lt"/>
                <a:ea typeface="+mn-ea"/>
                <a:cs typeface="+mn-cs"/>
              </a:rPr>
              <a:t>NERSC is a division of </a:t>
            </a:r>
            <a:r>
              <a:rPr lang="en-US" sz="1200" b="1" i="0" kern="1200" dirty="0" smtClean="0">
                <a:solidFill>
                  <a:schemeClr val="tx1"/>
                </a:solidFill>
                <a:effectLst/>
                <a:latin typeface="+mn-lt"/>
                <a:ea typeface="+mn-ea"/>
                <a:cs typeface="+mn-cs"/>
                <a:hlinkClick r:id="rId3"/>
              </a:rPr>
              <a:t>Lawrence Berkeley National Laboratory</a:t>
            </a:r>
            <a:r>
              <a:rPr lang="en-US" sz="1200" b="0" i="0" kern="1200" dirty="0" smtClean="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1898182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client must supply drains for air conditioning condensation that will have two drain hoses per air conditioner. </a:t>
            </a:r>
          </a:p>
          <a:p>
            <a:endParaRPr lang="en-US" dirty="0" smtClean="0"/>
          </a:p>
          <a:p>
            <a:r>
              <a:rPr lang="en-US" dirty="0" smtClean="0"/>
              <a:t>AC goes where</a:t>
            </a:r>
            <a:r>
              <a:rPr lang="en-US" baseline="0" dirty="0" smtClean="0"/>
              <a:t> top rack would normally be installed:</a:t>
            </a:r>
          </a:p>
          <a:p>
            <a:pPr fontAlgn="base"/>
            <a:r>
              <a:rPr lang="en-US" sz="1200" b="0" i="0" kern="1200" dirty="0" smtClean="0">
                <a:solidFill>
                  <a:schemeClr val="tx1"/>
                </a:solidFill>
                <a:effectLst/>
                <a:latin typeface="+mn-lt"/>
                <a:ea typeface="+mn-ea"/>
                <a:cs typeface="+mn-cs"/>
              </a:rPr>
              <a:t>The top rack, 3584 Model TR1, provides an extra 10U of rack space on any frame in a library without requiring more floor space.</a:t>
            </a:r>
          </a:p>
          <a:p>
            <a:pPr fontAlgn="base"/>
            <a:r>
              <a:rPr lang="en-US" sz="1200" b="0" i="0" kern="1200" dirty="0" smtClean="0">
                <a:solidFill>
                  <a:schemeClr val="tx1"/>
                </a:solidFill>
                <a:effectLst/>
                <a:latin typeface="+mn-lt"/>
                <a:ea typeface="+mn-ea"/>
                <a:cs typeface="+mn-cs"/>
              </a:rPr>
              <a:t>The optional top rack (</a:t>
            </a:r>
            <a:r>
              <a:rPr lang="en-US" sz="1200" b="0" i="0" u="none" strike="noStrike" kern="1200" dirty="0" smtClean="0">
                <a:solidFill>
                  <a:schemeClr val="tx1"/>
                </a:solidFill>
                <a:effectLst/>
                <a:latin typeface="+mn-lt"/>
                <a:ea typeface="+mn-ea"/>
                <a:cs typeface="+mn-cs"/>
                <a:hlinkClick r:id="rId3"/>
              </a:rPr>
              <a:t>Figure 1</a:t>
            </a:r>
            <a:r>
              <a:rPr lang="en-US" sz="1200" b="0" i="0" kern="1200" dirty="0" smtClean="0">
                <a:solidFill>
                  <a:schemeClr val="tx1"/>
                </a:solidFill>
                <a:effectLst/>
                <a:latin typeface="+mn-lt"/>
                <a:ea typeface="+mn-ea"/>
                <a:cs typeface="+mn-cs"/>
              </a:rPr>
              <a:t>) reduces the storage footprint. It also simplifies cabling by providing extra rack space above the library for power distribution units, </a:t>
            </a:r>
            <a:r>
              <a:rPr lang="en-US" sz="1200" b="0" i="0" kern="1200" dirty="0" err="1" smtClean="0">
                <a:solidFill>
                  <a:schemeClr val="tx1"/>
                </a:solidFill>
                <a:effectLst/>
                <a:latin typeface="+mn-lt"/>
                <a:ea typeface="+mn-ea"/>
                <a:cs typeface="+mn-cs"/>
              </a:rPr>
              <a:t>Fibre</a:t>
            </a:r>
            <a:r>
              <a:rPr lang="en-US" sz="1200" b="0" i="0" kern="1200" dirty="0" smtClean="0">
                <a:solidFill>
                  <a:schemeClr val="tx1"/>
                </a:solidFill>
                <a:effectLst/>
                <a:latin typeface="+mn-lt"/>
                <a:ea typeface="+mn-ea"/>
                <a:cs typeface="+mn-cs"/>
              </a:rPr>
              <a:t> Channel switches, tape data movers, or IBM® Linear Tape File System™ (LTFS) nodes.</a:t>
            </a:r>
          </a:p>
          <a:p>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2/11/20</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18</a:t>
            </a:fld>
            <a:endParaRPr lang="en-US"/>
          </a:p>
        </p:txBody>
      </p:sp>
    </p:spTree>
    <p:extLst>
      <p:ext uri="{BB962C8B-B14F-4D97-AF65-F5344CB8AC3E}">
        <p14:creationId xmlns:p14="http://schemas.microsoft.com/office/powerpoint/2010/main" val="545510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Anyhow, in 2018 we grew by ~40 PB which represents a growth rate of 1.66x over 2017.  Our historical rate is 1.4x or 1.45x, and by that metric we would grow by ~56 PB this year, but based on ingest so far we won’t see that, or anywhere near it.</a:t>
            </a:r>
          </a:p>
          <a:p>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2/11/20</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21</a:t>
            </a:fld>
            <a:endParaRPr lang="en-US"/>
          </a:p>
        </p:txBody>
      </p:sp>
    </p:spTree>
    <p:extLst>
      <p:ext uri="{BB962C8B-B14F-4D97-AF65-F5344CB8AC3E}">
        <p14:creationId xmlns:p14="http://schemas.microsoft.com/office/powerpoint/2010/main" val="565810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Anyhow, in 2018 we grew by ~40 PB which represents a growth rate of 1.66x over 2017.  Our historical rate is 1.4x or 1.45x, and by that metric we would grow by ~56 PB this year, but based on ingest so far we won’t see that, or anywhere near it.</a:t>
            </a:r>
          </a:p>
          <a:p>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2/11/20</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22</a:t>
            </a:fld>
            <a:endParaRPr lang="en-US"/>
          </a:p>
        </p:txBody>
      </p:sp>
    </p:spTree>
    <p:extLst>
      <p:ext uri="{BB962C8B-B14F-4D97-AF65-F5344CB8AC3E}">
        <p14:creationId xmlns:p14="http://schemas.microsoft.com/office/powerpoint/2010/main" val="1401999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2/11/20</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23</a:t>
            </a:fld>
            <a:endParaRPr lang="en-US"/>
          </a:p>
        </p:txBody>
      </p:sp>
    </p:spTree>
    <p:extLst>
      <p:ext uri="{BB962C8B-B14F-4D97-AF65-F5344CB8AC3E}">
        <p14:creationId xmlns:p14="http://schemas.microsoft.com/office/powerpoint/2010/main" val="633817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4d87cec30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US"/>
              <a:t>Broad initiative, all offices represented, makes sense that BES is largest since most projects. </a:t>
            </a:r>
            <a:endParaRPr/>
          </a:p>
        </p:txBody>
      </p:sp>
      <p:sp>
        <p:nvSpPr>
          <p:cNvPr id="371" name="Google Shape;371;g4d87cec30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48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5504c7d534_0_9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5504c7d534_0_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962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5504c7d534_0_8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5504c7d534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5295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457200" lvl="0" indent="-355600" rtl="0">
              <a:lnSpc>
                <a:spcPct val="100000"/>
              </a:lnSpc>
              <a:spcBef>
                <a:spcPts val="0"/>
              </a:spcBef>
              <a:spcAft>
                <a:spcPts val="0"/>
              </a:spcAft>
              <a:buClr>
                <a:schemeClr val="dk2"/>
              </a:buClr>
              <a:buSzPct val="100000"/>
            </a:pPr>
            <a:r>
              <a:rPr lang="en-US" sz="2400" dirty="0" smtClean="0"/>
              <a:t>Cori - </a:t>
            </a:r>
            <a:r>
              <a:rPr lang="en" sz="2400" dirty="0" smtClean="0"/>
              <a:t>Heterogeneous compute architecture</a:t>
            </a:r>
            <a:r>
              <a:rPr lang="en-US" sz="2400" dirty="0" smtClean="0"/>
              <a:t>, </a:t>
            </a:r>
            <a:r>
              <a:rPr lang="en-US" sz="1200" b="0" i="0" kern="1200" dirty="0" smtClean="0">
                <a:solidFill>
                  <a:schemeClr val="tx1"/>
                </a:solidFill>
                <a:effectLst/>
                <a:latin typeface="+mn-lt"/>
                <a:ea typeface="+mn-ea"/>
                <a:cs typeface="+mn-cs"/>
              </a:rPr>
              <a:t>installed in 2015-2016.</a:t>
            </a:r>
            <a:endParaRPr lang="en" sz="2400" dirty="0" smtClean="0"/>
          </a:p>
          <a:p>
            <a:pPr marL="457200" lvl="0" indent="-355600" rtl="0">
              <a:lnSpc>
                <a:spcPct val="100000"/>
              </a:lnSpc>
              <a:spcBef>
                <a:spcPts val="0"/>
              </a:spcBef>
              <a:spcAft>
                <a:spcPts val="0"/>
              </a:spcAft>
              <a:buClr>
                <a:schemeClr val="dk2"/>
              </a:buClr>
              <a:buSzPct val="100000"/>
            </a:pPr>
            <a:r>
              <a:rPr lang="en" sz="2400" dirty="0" smtClean="0"/>
              <a:t>2004 Dual socket Haswell nodes (32 cores per node at 2.3 GHz)</a:t>
            </a:r>
          </a:p>
          <a:p>
            <a:pPr marL="457200" lvl="0" indent="-355600" rtl="0">
              <a:spcBef>
                <a:spcPts val="0"/>
              </a:spcBef>
              <a:spcAft>
                <a:spcPts val="0"/>
              </a:spcAft>
              <a:buClr>
                <a:schemeClr val="dk2"/>
              </a:buClr>
              <a:buSzPct val="100000"/>
            </a:pPr>
            <a:r>
              <a:rPr lang="en" sz="2400" dirty="0" smtClean="0"/>
              <a:t>9,300 Intel Knights Landing compute nodes</a:t>
            </a:r>
          </a:p>
          <a:p>
            <a:pPr marL="914400" lvl="1" indent="-355600" rtl="0">
              <a:lnSpc>
                <a:spcPct val="100000"/>
              </a:lnSpc>
              <a:spcBef>
                <a:spcPts val="0"/>
              </a:spcBef>
              <a:spcAft>
                <a:spcPts val="0"/>
              </a:spcAft>
              <a:buClr>
                <a:schemeClr val="dk2"/>
              </a:buClr>
              <a:buSzPct val="100000"/>
            </a:pPr>
            <a:r>
              <a:rPr lang="en" b="1" dirty="0" smtClean="0"/>
              <a:t>68 cores per node</a:t>
            </a:r>
          </a:p>
          <a:p>
            <a:pPr marL="914400" lvl="1" indent="-355600" rtl="0">
              <a:lnSpc>
                <a:spcPct val="100000"/>
              </a:lnSpc>
              <a:spcBef>
                <a:spcPts val="0"/>
              </a:spcBef>
              <a:spcAft>
                <a:spcPts val="0"/>
              </a:spcAft>
              <a:buClr>
                <a:schemeClr val="dk2"/>
              </a:buClr>
              <a:buSzPct val="100000"/>
            </a:pPr>
            <a:r>
              <a:rPr lang="en" b="1" dirty="0" smtClean="0"/>
              <a:t>16GB on-package high-bandwidth memory at ~490GB/s</a:t>
            </a:r>
          </a:p>
          <a:p>
            <a:pPr marL="914400" lvl="1" indent="-355600" rtl="0">
              <a:lnSpc>
                <a:spcPct val="100000"/>
              </a:lnSpc>
              <a:spcBef>
                <a:spcPts val="0"/>
              </a:spcBef>
              <a:spcAft>
                <a:spcPts val="0"/>
              </a:spcAft>
              <a:buClr>
                <a:schemeClr val="dk2"/>
              </a:buClr>
              <a:buSzPct val="100000"/>
            </a:pPr>
            <a:r>
              <a:rPr lang="en" b="1" dirty="0" smtClean="0"/>
              <a:t>96 GB DRAM</a:t>
            </a:r>
          </a:p>
          <a:p>
            <a:pPr marL="457200" lvl="0" indent="-355600" rtl="0">
              <a:lnSpc>
                <a:spcPct val="100000"/>
              </a:lnSpc>
              <a:spcBef>
                <a:spcPts val="0"/>
              </a:spcBef>
              <a:spcAft>
                <a:spcPts val="0"/>
              </a:spcAft>
              <a:buClr>
                <a:schemeClr val="dk2"/>
              </a:buClr>
              <a:buSzPct val="100000"/>
            </a:pPr>
            <a:r>
              <a:rPr lang="en" sz="2400" dirty="0" smtClean="0"/>
              <a:t>Storage</a:t>
            </a:r>
          </a:p>
          <a:p>
            <a:pPr marL="914400" lvl="1" indent="-355600" rtl="0">
              <a:lnSpc>
                <a:spcPct val="100000"/>
              </a:lnSpc>
              <a:spcBef>
                <a:spcPts val="0"/>
              </a:spcBef>
              <a:spcAft>
                <a:spcPts val="0"/>
              </a:spcAft>
              <a:buClr>
                <a:schemeClr val="dk2"/>
              </a:buClr>
              <a:buSzPct val="100000"/>
            </a:pPr>
            <a:r>
              <a:rPr lang="en" b="1" dirty="0" smtClean="0"/>
              <a:t>NVRAM Burst Buffer with 1.6PB of disk and 1.7TB/sec</a:t>
            </a:r>
          </a:p>
          <a:p>
            <a:pPr marL="914400" lvl="1" indent="-355600" rtl="0">
              <a:lnSpc>
                <a:spcPct val="100000"/>
              </a:lnSpc>
              <a:spcBef>
                <a:spcPts val="0"/>
              </a:spcBef>
              <a:spcAft>
                <a:spcPts val="0"/>
              </a:spcAft>
              <a:buClr>
                <a:schemeClr val="dk2"/>
              </a:buClr>
              <a:buSzPct val="100000"/>
            </a:pPr>
            <a:r>
              <a:rPr lang="en" b="1" dirty="0" smtClean="0"/>
              <a:t>28 PB of disk, &gt;700 GB/sec I/O bandwidth in </a:t>
            </a:r>
            <a:r>
              <a:rPr lang="en" b="1" dirty="0" err="1" smtClean="0"/>
              <a:t>Lustre</a:t>
            </a:r>
            <a:r>
              <a:rPr lang="en" b="1" dirty="0" smtClean="0"/>
              <a:t> bandwidth</a:t>
            </a:r>
          </a:p>
          <a:p>
            <a:pPr marL="514350" indent="-355600">
              <a:spcBef>
                <a:spcPts val="0"/>
              </a:spcBef>
              <a:buClr>
                <a:schemeClr val="dk2"/>
              </a:buClr>
              <a:buSzPct val="100000"/>
            </a:pPr>
            <a:r>
              <a:rPr lang="en" sz="2400" dirty="0" smtClean="0"/>
              <a:t>Plans for NERSC-9 Underway</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Burst Buffer is a layer of SSD storage in Cori that sits within the high-speed network.</a:t>
            </a:r>
          </a:p>
          <a:p>
            <a:r>
              <a:rPr lang="en-US" sz="1200" b="1" i="1" kern="1200" dirty="0" smtClean="0">
                <a:solidFill>
                  <a:schemeClr val="tx1"/>
                </a:solidFill>
                <a:effectLst/>
                <a:latin typeface="+mn-lt"/>
                <a:ea typeface="+mn-ea"/>
                <a:cs typeface="+mn-cs"/>
                <a:hlinkClick r:id="rId3"/>
              </a:rPr>
              <a:t>per-job or "scratch" reservation</a:t>
            </a:r>
            <a:r>
              <a:rPr lang="en-US" sz="1200" b="0" i="0" kern="1200" dirty="0" smtClean="0">
                <a:solidFill>
                  <a:schemeClr val="tx1"/>
                </a:solidFill>
                <a:effectLst/>
                <a:latin typeface="+mn-lt"/>
                <a:ea typeface="+mn-ea"/>
                <a:cs typeface="+mn-cs"/>
              </a:rPr>
              <a:t>:</a:t>
            </a:r>
          </a:p>
          <a:p>
            <a:r>
              <a:rPr lang="en-US" sz="1200" b="1" i="1" kern="1200" dirty="0" smtClean="0">
                <a:solidFill>
                  <a:schemeClr val="tx1"/>
                </a:solidFill>
                <a:effectLst/>
                <a:latin typeface="+mn-lt"/>
                <a:ea typeface="+mn-ea"/>
                <a:cs typeface="+mn-cs"/>
                <a:hlinkClick r:id="rId4"/>
              </a:rPr>
              <a:t>persistent reservation</a:t>
            </a:r>
            <a:r>
              <a:rPr lang="en-US" sz="1200" b="0" i="0" kern="1200" dirty="0" smtClean="0">
                <a:solidFill>
                  <a:schemeClr val="tx1"/>
                </a:solidFill>
                <a:effectLst/>
                <a:latin typeface="+mn-lt"/>
                <a:ea typeface="+mn-ea"/>
                <a:cs typeface="+mn-cs"/>
              </a:rPr>
              <a:t>: - Multiple compute jobs can access a persistent reservation, and if the permissions are set appropriately, multiple users as well. </a:t>
            </a:r>
          </a:p>
          <a:p>
            <a:r>
              <a:rPr lang="en-US" sz="1200" b="0" i="0" kern="1200" dirty="0" smtClean="0">
                <a:solidFill>
                  <a:schemeClr val="tx1"/>
                </a:solidFill>
                <a:effectLst/>
                <a:latin typeface="+mn-lt"/>
                <a:ea typeface="+mn-ea"/>
                <a:cs typeface="+mn-cs"/>
              </a:rPr>
              <a:t>Users have a quota of 50TB on the Burst Buffer.</a:t>
            </a:r>
          </a:p>
          <a:p>
            <a:r>
              <a:rPr lang="en-US" sz="1200" b="0" i="0" kern="1200" dirty="0" smtClean="0">
                <a:solidFill>
                  <a:schemeClr val="tx1"/>
                </a:solidFill>
                <a:effectLst/>
                <a:latin typeface="+mn-lt"/>
                <a:ea typeface="+mn-ea"/>
                <a:cs typeface="+mn-cs"/>
              </a:rPr>
              <a:t>The burst buffer is not mounted on the login nodes, so it must be accessed via a compute node. If you want to work interactively with the Burst Buffer, you can use the </a:t>
            </a:r>
            <a:r>
              <a:rPr lang="en-US" sz="1200" b="1" i="0" kern="1200" dirty="0" smtClean="0">
                <a:solidFill>
                  <a:schemeClr val="tx1"/>
                </a:solidFill>
                <a:effectLst/>
                <a:latin typeface="+mn-lt"/>
                <a:ea typeface="+mn-ea"/>
                <a:cs typeface="+mn-cs"/>
                <a:hlinkClick r:id="rId5"/>
              </a:rPr>
              <a:t>interactive queue</a:t>
            </a:r>
            <a:endParaRPr lang="en-US" sz="1200" b="0" i="0" kern="1200" dirty="0" smtClean="0">
              <a:solidFill>
                <a:schemeClr val="tx1"/>
              </a:solidFill>
              <a:effectLst/>
              <a:latin typeface="+mn-lt"/>
              <a:ea typeface="+mn-ea"/>
              <a:cs typeface="+mn-cs"/>
            </a:endParaRPr>
          </a:p>
          <a:p>
            <a:endParaRPr lang="en-US" dirty="0" smtClean="0"/>
          </a:p>
          <a:p>
            <a:pPr fontAlgn="base"/>
            <a:r>
              <a:rPr lang="en-US" sz="1200" b="0" i="0" kern="1200" dirty="0" smtClean="0">
                <a:solidFill>
                  <a:schemeClr val="tx1"/>
                </a:solidFill>
                <a:effectLst/>
                <a:latin typeface="+mn-lt"/>
                <a:ea typeface="+mn-ea"/>
                <a:cs typeface="+mn-cs"/>
              </a:rPr>
              <a:t>PDSF is a networked distributed computing cluster designed primarily to meet the detector simulation and data analysis requirements of Physics, Astrophysics, and Nuclear Science collaborations.  These collaborations are often data intensive and use grid technologies both for remote job submission and data transfer. They are also among the heaviest users of NERSC HPSS.  Historically PDSF workflows have been almost completely serial jobs so the cluster is not optimized for parallel jobs but they are not expressly prohibited either.</a:t>
            </a:r>
          </a:p>
          <a:p>
            <a:r>
              <a:rPr lang="en-US" dirty="0" smtClean="0"/>
              <a:t/>
            </a:r>
            <a:br>
              <a:rPr lang="en-US" dirty="0" smtClean="0"/>
            </a:br>
            <a:endParaRPr lang="en-US" dirty="0" smtClean="0"/>
          </a:p>
          <a:p>
            <a:r>
              <a:rPr lang="en-US" dirty="0" smtClean="0"/>
              <a:t>Yes, you’d use JD, in particular since at some point the JCs will go away.  The libraries have 13,000 slots each,  So total capacity would be 13,000 * 15TB = 195PB/library * 2 = 390PB capacity on the floor right now.  Since we’re currently using 6,000 slots, you might say that we have 20,000 * 15TB = 300PB available space.</a:t>
            </a:r>
          </a:p>
          <a:p>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2/11/20</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5</a:t>
            </a:fld>
            <a:endParaRPr lang="en-US"/>
          </a:p>
        </p:txBody>
      </p:sp>
    </p:spTree>
    <p:extLst>
      <p:ext uri="{BB962C8B-B14F-4D97-AF65-F5344CB8AC3E}">
        <p14:creationId xmlns:p14="http://schemas.microsoft.com/office/powerpoint/2010/main" val="798046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455815c363_1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455815c363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NESAP is a collaborative effort in which NERSC partners with code teams, vendors, and library and tools developers to prepare for advanced architectures and new systems. </a:t>
            </a:r>
          </a:p>
          <a:p>
            <a:pPr rtl="0"/>
            <a:endParaRPr lang="en-US" sz="1200" b="0" i="0" u="none" strike="noStrike" kern="1200" dirty="0" smtClean="0">
              <a:solidFill>
                <a:schemeClr val="tx1"/>
              </a:solidFill>
              <a:effectLst/>
              <a:latin typeface="+mn-lt"/>
              <a:ea typeface="+mn-ea"/>
              <a:cs typeface="+mn-cs"/>
            </a:endParaRPr>
          </a:p>
          <a:p>
            <a:pPr rtl="0" fontAlgn="base"/>
            <a:r>
              <a:rPr lang="en-US" sz="1200" b="0" i="0" u="none" strike="noStrike" kern="1200" dirty="0" smtClean="0">
                <a:solidFill>
                  <a:schemeClr val="tx1"/>
                </a:solidFill>
                <a:effectLst/>
                <a:latin typeface="+mn-lt"/>
                <a:ea typeface="+mn-ea"/>
                <a:cs typeface="+mn-cs"/>
              </a:rPr>
              <a:t>Winner of 2011 Nobel Prize in Physics for discovery of the accelerating expansion of the universe.</a:t>
            </a:r>
          </a:p>
          <a:p>
            <a:pPr rtl="0" fontAlgn="base"/>
            <a:r>
              <a:rPr lang="en-US" sz="1200" b="0" i="0" u="none" strike="noStrike" kern="1200" dirty="0" smtClean="0">
                <a:solidFill>
                  <a:schemeClr val="tx1"/>
                </a:solidFill>
                <a:effectLst/>
                <a:latin typeface="+mn-lt"/>
                <a:ea typeface="+mn-ea"/>
                <a:cs typeface="+mn-cs"/>
              </a:rPr>
              <a:t>Supernova Cosmology Project, lead by </a:t>
            </a:r>
            <a:r>
              <a:rPr lang="en-US" sz="1200" b="0" i="0" u="none" strike="noStrike" kern="1200" dirty="0" err="1" smtClean="0">
                <a:solidFill>
                  <a:schemeClr val="tx1"/>
                </a:solidFill>
                <a:effectLst/>
                <a:latin typeface="+mn-lt"/>
                <a:ea typeface="+mn-ea"/>
                <a:cs typeface="+mn-cs"/>
              </a:rPr>
              <a:t>Perlmutter</a:t>
            </a:r>
            <a:r>
              <a:rPr lang="en-US" sz="1200" b="0" i="0" u="none" strike="noStrike" kern="1200" dirty="0" smtClean="0">
                <a:solidFill>
                  <a:schemeClr val="tx1"/>
                </a:solidFill>
                <a:effectLst/>
                <a:latin typeface="+mn-lt"/>
                <a:ea typeface="+mn-ea"/>
                <a:cs typeface="+mn-cs"/>
              </a:rPr>
              <a:t>, was a pioneer in using NERSC supercomputers to combine large scale simulations with experimental data analysis </a:t>
            </a:r>
          </a:p>
          <a:p>
            <a:pPr rtl="0"/>
            <a:endParaRPr lang="en-US" sz="1200" b="0" i="0" u="none" strike="noStrike"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sz="1900" dirty="0" smtClean="0"/>
              <a:t>Early access to Cori’s GPU testbed</a:t>
            </a:r>
          </a:p>
          <a:p>
            <a:pPr marL="914400" lvl="1" indent="-349250" algn="l" rtl="0">
              <a:spcBef>
                <a:spcPts val="0"/>
              </a:spcBef>
              <a:spcAft>
                <a:spcPts val="0"/>
              </a:spcAft>
              <a:buSzPts val="1900"/>
              <a:buChar char="–"/>
            </a:pPr>
            <a:r>
              <a:rPr lang="en-US" sz="1900" dirty="0" smtClean="0"/>
              <a:t>Quarterly hackathons with NERSC, Cray, NVIDIA engineer</a:t>
            </a:r>
          </a:p>
          <a:p>
            <a:pPr marL="914400" lvl="1" indent="-349250" algn="l" rtl="0">
              <a:spcBef>
                <a:spcPts val="0"/>
              </a:spcBef>
              <a:spcAft>
                <a:spcPts val="0"/>
              </a:spcAft>
              <a:buSzPts val="1900"/>
              <a:buChar char="–"/>
            </a:pPr>
            <a:r>
              <a:rPr lang="en-US" sz="1900" dirty="0" smtClean="0"/>
              <a:t>General programming, performance and tools training</a:t>
            </a:r>
          </a:p>
          <a:p>
            <a:pPr marL="914400" lvl="1" indent="-349250" algn="l" rtl="0">
              <a:spcBef>
                <a:spcPts val="0"/>
              </a:spcBef>
              <a:spcAft>
                <a:spcPts val="0"/>
              </a:spcAft>
              <a:buSzPts val="1900"/>
              <a:buChar char="–"/>
            </a:pPr>
            <a:r>
              <a:rPr lang="en-US" sz="1900" dirty="0" smtClean="0"/>
              <a:t>Early access to </a:t>
            </a:r>
            <a:r>
              <a:rPr lang="en-US" sz="1900" dirty="0" err="1" smtClean="0"/>
              <a:t>Perlmutter</a:t>
            </a:r>
            <a:endParaRPr lang="en-US" sz="1900" dirty="0" smtClean="0"/>
          </a:p>
          <a:p>
            <a:pPr rtl="0"/>
            <a:endParaRPr lang="en-US" sz="1200" b="0" i="0" u="none" strike="noStrike" kern="1200" dirty="0" smtClean="0">
              <a:solidFill>
                <a:schemeClr val="tx1"/>
              </a:solidFill>
              <a:effectLst/>
              <a:latin typeface="+mn-lt"/>
              <a:ea typeface="+mn-ea"/>
              <a:cs typeface="+mn-cs"/>
            </a:endParaRP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4.2.2 Using </a:t>
            </a:r>
            <a:r>
              <a:rPr lang="en-US" sz="1200" b="0" i="0" u="none" strike="noStrike" kern="1200" dirty="0" err="1" smtClean="0">
                <a:solidFill>
                  <a:schemeClr val="tx1"/>
                </a:solidFill>
                <a:effectLst/>
                <a:latin typeface="+mn-lt"/>
                <a:ea typeface="+mn-ea"/>
                <a:cs typeface="+mn-cs"/>
              </a:rPr>
              <a:t>SMWflow</a:t>
            </a:r>
            <a:r>
              <a:rPr lang="en-US" sz="1200" b="0" i="0" u="none" strike="noStrike" kern="1200" dirty="0" smtClean="0">
                <a:solidFill>
                  <a:schemeClr val="tx1"/>
                </a:solidFill>
                <a:effectLst/>
                <a:latin typeface="+mn-lt"/>
                <a:ea typeface="+mn-ea"/>
                <a:cs typeface="+mn-cs"/>
              </a:rPr>
              <a:t> on Cori to Deploy an External GPU Partition</a:t>
            </a:r>
            <a:endParaRPr lang="en-US" b="1" dirty="0" smtClean="0">
              <a:effectLst/>
            </a:endParaRPr>
          </a:p>
          <a:p>
            <a:pPr rtl="0"/>
            <a:r>
              <a:rPr lang="en-US" sz="1200" b="0" i="0" u="none" strike="noStrike" kern="1200" dirty="0" smtClean="0">
                <a:solidFill>
                  <a:schemeClr val="tx1"/>
                </a:solidFill>
                <a:effectLst/>
                <a:latin typeface="+mn-lt"/>
                <a:ea typeface="+mn-ea"/>
                <a:cs typeface="+mn-cs"/>
              </a:rPr>
              <a:t>In preparation for </a:t>
            </a:r>
            <a:r>
              <a:rPr lang="en-US" sz="1200" b="0" i="0" u="none" strike="noStrike" kern="1200" dirty="0" err="1" smtClean="0">
                <a:solidFill>
                  <a:schemeClr val="tx1"/>
                </a:solidFill>
                <a:effectLst/>
                <a:latin typeface="+mn-lt"/>
                <a:ea typeface="+mn-ea"/>
                <a:cs typeface="+mn-cs"/>
              </a:rPr>
              <a:t>Perlmutter</a:t>
            </a:r>
            <a:r>
              <a:rPr lang="en-US" sz="1200" b="0" i="0" u="none" strike="noStrike" kern="1200" dirty="0" smtClean="0">
                <a:solidFill>
                  <a:schemeClr val="tx1"/>
                </a:solidFill>
                <a:effectLst/>
                <a:latin typeface="+mn-lt"/>
                <a:ea typeface="+mn-ea"/>
                <a:cs typeface="+mn-cs"/>
              </a:rPr>
              <a:t>, NERSC has deployed a new GPU partition for Cori to support application performance tuning for GPUs. The system will be available for key engagements, including the NESAP program. This partition comprises 18 Cray CS-Storm 500NX nodes, each with 8 NVIDIA Tesla V100 accelerators, one Intel </a:t>
            </a:r>
            <a:r>
              <a:rPr lang="en-US" sz="1200" b="0" i="0" u="none" strike="noStrike" kern="1200" dirty="0" err="1" smtClean="0">
                <a:solidFill>
                  <a:schemeClr val="tx1"/>
                </a:solidFill>
                <a:effectLst/>
                <a:latin typeface="+mn-lt"/>
                <a:ea typeface="+mn-ea"/>
                <a:cs typeface="+mn-cs"/>
              </a:rPr>
              <a:t>Skylake</a:t>
            </a:r>
            <a:r>
              <a:rPr lang="en-US" sz="1200" b="0" i="0" u="none" strike="noStrike" kern="1200" dirty="0" smtClean="0">
                <a:solidFill>
                  <a:schemeClr val="tx1"/>
                </a:solidFill>
                <a:effectLst/>
                <a:latin typeface="+mn-lt"/>
                <a:ea typeface="+mn-ea"/>
                <a:cs typeface="+mn-cs"/>
              </a:rPr>
              <a:t> processor, and 384 </a:t>
            </a:r>
            <a:r>
              <a:rPr lang="en-US" sz="1200" b="0" i="0" u="none" strike="noStrike" kern="1200" dirty="0" err="1" smtClean="0">
                <a:solidFill>
                  <a:schemeClr val="tx1"/>
                </a:solidFill>
                <a:effectLst/>
                <a:latin typeface="+mn-lt"/>
                <a:ea typeface="+mn-ea"/>
                <a:cs typeface="+mn-cs"/>
              </a:rPr>
              <a:t>GiB</a:t>
            </a:r>
            <a:r>
              <a:rPr lang="en-US" sz="1200" b="0" i="0" u="none" strike="noStrike" kern="1200" dirty="0" smtClean="0">
                <a:solidFill>
                  <a:schemeClr val="tx1"/>
                </a:solidFill>
                <a:effectLst/>
                <a:latin typeface="+mn-lt"/>
                <a:ea typeface="+mn-ea"/>
                <a:cs typeface="+mn-cs"/>
              </a:rPr>
              <a:t> of memory.  The onboard GPUs are connected via </a:t>
            </a:r>
            <a:r>
              <a:rPr lang="en-US" sz="1200" b="0" i="0" u="none" strike="noStrike" kern="1200" dirty="0" err="1" smtClean="0">
                <a:solidFill>
                  <a:schemeClr val="tx1"/>
                </a:solidFill>
                <a:effectLst/>
                <a:latin typeface="+mn-lt"/>
                <a:ea typeface="+mn-ea"/>
                <a:cs typeface="+mn-cs"/>
              </a:rPr>
              <a:t>NVLink</a:t>
            </a:r>
            <a:r>
              <a:rPr lang="en-US" sz="1200" b="0" i="0" u="none" strike="noStrike" kern="1200" dirty="0" smtClean="0">
                <a:solidFill>
                  <a:schemeClr val="tx1"/>
                </a:solidFill>
                <a:effectLst/>
                <a:latin typeface="+mn-lt"/>
                <a:ea typeface="+mn-ea"/>
                <a:cs typeface="+mn-cs"/>
              </a:rPr>
              <a:t>, and four dual-port EDR Infiniband NICs provide network connectivity to the nodes. Four of these ports connect to an internal Infiniband network to enable fast MPI communications. The remaining four ports connect the GPU nodes directly to NERSC's internal 100 </a:t>
            </a:r>
            <a:r>
              <a:rPr lang="en-US" sz="1200" b="0" i="0" u="none" strike="noStrike" kern="1200" dirty="0" err="1" smtClean="0">
                <a:solidFill>
                  <a:schemeClr val="tx1"/>
                </a:solidFill>
                <a:effectLst/>
                <a:latin typeface="+mn-lt"/>
                <a:ea typeface="+mn-ea"/>
                <a:cs typeface="+mn-cs"/>
              </a:rPr>
              <a:t>GbE</a:t>
            </a:r>
            <a:r>
              <a:rPr lang="en-US" sz="1200" b="0" i="0" u="none" strike="noStrike" kern="1200" dirty="0" smtClean="0">
                <a:solidFill>
                  <a:schemeClr val="tx1"/>
                </a:solidFill>
                <a:effectLst/>
                <a:latin typeface="+mn-lt"/>
                <a:ea typeface="+mn-ea"/>
                <a:cs typeface="+mn-cs"/>
              </a:rPr>
              <a:t> network, the NGF (GPFS) network, and Cori's </a:t>
            </a:r>
            <a:r>
              <a:rPr lang="en-US" sz="1200" b="0" i="0" u="none" strike="noStrike" kern="1200" dirty="0" err="1" smtClean="0">
                <a:solidFill>
                  <a:schemeClr val="tx1"/>
                </a:solidFill>
                <a:effectLst/>
                <a:latin typeface="+mn-lt"/>
                <a:ea typeface="+mn-ea"/>
                <a:cs typeface="+mn-cs"/>
              </a:rPr>
              <a:t>Lustre</a:t>
            </a:r>
            <a:r>
              <a:rPr lang="en-US" sz="1200" b="0" i="0" u="none" strike="noStrike" kern="1200" dirty="0" smtClean="0">
                <a:solidFill>
                  <a:schemeClr val="tx1"/>
                </a:solidFill>
                <a:effectLst/>
                <a:latin typeface="+mn-lt"/>
                <a:ea typeface="+mn-ea"/>
                <a:cs typeface="+mn-cs"/>
              </a:rPr>
              <a:t> network.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The software configuration of this system is notable both from a user perspective and a systems management perspective. Although the GPU systems were procured as an entirely distinct cluster, NERSC presents these nodes to users as an extension of Cori. NERSC runs the same operating system (CLE from Cray) and configuration used on Cori's login nodes for the GPU systems. Thus, to users, nodes in the GPU partition look and feel like a Cori node. The partition uses the same file systems, applications, and development tools for the GPU nodes as Cori, providing a familiar environment for users. The GPU partition's management environment also parallels Cori's environment by using the SMW software from Cray. This has enabled NERSC to use </a:t>
            </a:r>
            <a:r>
              <a:rPr lang="en-US" sz="1200" b="0" i="0" u="none" strike="noStrike" kern="1200" dirty="0" err="1" smtClean="0">
                <a:solidFill>
                  <a:schemeClr val="tx1"/>
                </a:solidFill>
                <a:effectLst/>
                <a:latin typeface="+mn-lt"/>
                <a:ea typeface="+mn-ea"/>
                <a:cs typeface="+mn-cs"/>
              </a:rPr>
              <a:t>SMWflow</a:t>
            </a:r>
            <a:r>
              <a:rPr lang="en-US" sz="1200" b="0" i="0" u="none" strike="noStrike" kern="1200" dirty="0" smtClean="0">
                <a:solidFill>
                  <a:schemeClr val="tx1"/>
                </a:solidFill>
                <a:effectLst/>
                <a:latin typeface="+mn-lt"/>
                <a:ea typeface="+mn-ea"/>
                <a:cs typeface="+mn-cs"/>
              </a:rPr>
              <a:t>, our </a:t>
            </a:r>
            <a:r>
              <a:rPr lang="en-US" sz="1200" b="0" i="0" u="none" strike="noStrike" kern="1200" dirty="0" err="1" smtClean="0">
                <a:solidFill>
                  <a:schemeClr val="tx1"/>
                </a:solidFill>
                <a:effectLst/>
                <a:latin typeface="+mn-lt"/>
                <a:ea typeface="+mn-ea"/>
                <a:cs typeface="+mn-cs"/>
              </a:rPr>
              <a:t>git</a:t>
            </a:r>
            <a:r>
              <a:rPr lang="en-US" sz="1200" b="0" i="0" u="none" strike="noStrike" kern="1200" dirty="0" smtClean="0">
                <a:solidFill>
                  <a:schemeClr val="tx1"/>
                </a:solidFill>
                <a:effectLst/>
                <a:latin typeface="+mn-lt"/>
                <a:ea typeface="+mn-ea"/>
                <a:cs typeface="+mn-cs"/>
              </a:rPr>
              <a:t>-based software configuration process, to manage multiple systems, such as the GPU cabinet. In addition to easing the development, testing, and deployment of new software across NERSC's systems, by adopting this process we are able to unify the systems software between the large-scale Cray systems and any add-on nodes or racks, such as the GPU rack on Cori.  </a:t>
            </a:r>
            <a:endParaRPr lang="en-US" b="0" dirty="0" smtClean="0">
              <a:effectLst/>
            </a:endParaRPr>
          </a:p>
          <a:p>
            <a:r>
              <a:rPr lang="en-US" dirty="0" smtClean="0"/>
              <a:t/>
            </a:r>
            <a:br>
              <a:rPr lang="en-US" dirty="0" smtClean="0"/>
            </a:br>
            <a:endParaRPr dirty="0"/>
          </a:p>
        </p:txBody>
      </p:sp>
    </p:spTree>
    <p:extLst>
      <p:ext uri="{BB962C8B-B14F-4D97-AF65-F5344CB8AC3E}">
        <p14:creationId xmlns:p14="http://schemas.microsoft.com/office/powerpoint/2010/main" val="2138719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47d622946d_0_8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47d622946d_0_8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g47d622946d_0_8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7</a:t>
            </a:fld>
            <a:endParaRPr/>
          </a:p>
        </p:txBody>
      </p:sp>
    </p:spTree>
    <p:extLst>
      <p:ext uri="{BB962C8B-B14F-4D97-AF65-F5344CB8AC3E}">
        <p14:creationId xmlns:p14="http://schemas.microsoft.com/office/powerpoint/2010/main" val="780980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355600" algn="l" rtl="0">
              <a:spcBef>
                <a:spcPts val="0"/>
              </a:spcBef>
              <a:spcAft>
                <a:spcPts val="0"/>
              </a:spcAft>
              <a:buClr>
                <a:srgbClr val="000000"/>
              </a:buClr>
              <a:buSzPts val="2000"/>
              <a:buChar char="○"/>
            </a:pPr>
            <a:r>
              <a:rPr lang="en" sz="2000" dirty="0" smtClean="0">
                <a:solidFill>
                  <a:srgbClr val="000000"/>
                </a:solidFill>
              </a:rPr>
              <a:t>Forget to stripe?  </a:t>
            </a:r>
            <a:r>
              <a:rPr lang="en" sz="2000" dirty="0" err="1" smtClean="0">
                <a:solidFill>
                  <a:srgbClr val="000000"/>
                </a:solidFill>
              </a:rPr>
              <a:t>Lustre</a:t>
            </a:r>
            <a:r>
              <a:rPr lang="en" sz="2000" dirty="0" smtClean="0">
                <a:solidFill>
                  <a:srgbClr val="000000"/>
                </a:solidFill>
              </a:rPr>
              <a:t> </a:t>
            </a:r>
            <a:r>
              <a:rPr lang="en" sz="2000" b="1" dirty="0" smtClean="0">
                <a:solidFill>
                  <a:srgbClr val="000000"/>
                </a:solidFill>
              </a:rPr>
              <a:t>Progressive File Layouts</a:t>
            </a:r>
            <a:r>
              <a:rPr lang="en" sz="2000" dirty="0" smtClean="0">
                <a:solidFill>
                  <a:srgbClr val="000000"/>
                </a:solidFill>
              </a:rPr>
              <a:t> will do it for you automatically</a:t>
            </a:r>
          </a:p>
          <a:p>
            <a:pPr marL="914400" lvl="1" indent="-355600" algn="l" rtl="0">
              <a:spcBef>
                <a:spcPts val="0"/>
              </a:spcBef>
              <a:spcAft>
                <a:spcPts val="0"/>
              </a:spcAft>
              <a:buClr>
                <a:srgbClr val="000000"/>
              </a:buClr>
              <a:buSzPts val="2000"/>
              <a:buChar char="○"/>
            </a:pPr>
            <a:r>
              <a:rPr lang="en" sz="2000" dirty="0" smtClean="0">
                <a:solidFill>
                  <a:srgbClr val="000000"/>
                </a:solidFill>
              </a:rPr>
              <a:t>Have many files?  </a:t>
            </a:r>
            <a:r>
              <a:rPr lang="en" sz="2000" dirty="0" err="1" smtClean="0">
                <a:solidFill>
                  <a:srgbClr val="000000"/>
                </a:solidFill>
              </a:rPr>
              <a:t>Lustre</a:t>
            </a:r>
            <a:r>
              <a:rPr lang="en" sz="2000" dirty="0" smtClean="0">
                <a:solidFill>
                  <a:srgbClr val="000000"/>
                </a:solidFill>
              </a:rPr>
              <a:t> </a:t>
            </a:r>
            <a:r>
              <a:rPr lang="en" sz="2000" b="1" dirty="0" smtClean="0">
                <a:solidFill>
                  <a:srgbClr val="000000"/>
                </a:solidFill>
              </a:rPr>
              <a:t>Distributed Namespace</a:t>
            </a:r>
            <a:r>
              <a:rPr lang="en" sz="2000" dirty="0" smtClean="0">
                <a:solidFill>
                  <a:srgbClr val="000000"/>
                </a:solidFill>
              </a:rPr>
              <a:t> adds more metadata processing muscle</a:t>
            </a:r>
          </a:p>
          <a:p>
            <a:pPr marL="914400" lvl="1" indent="-355600" algn="l" rtl="0">
              <a:spcBef>
                <a:spcPts val="0"/>
              </a:spcBef>
              <a:spcAft>
                <a:spcPts val="0"/>
              </a:spcAft>
              <a:buClr>
                <a:srgbClr val="000000"/>
              </a:buClr>
              <a:buSzPts val="2000"/>
              <a:buChar char="○"/>
            </a:pPr>
            <a:r>
              <a:rPr lang="en" sz="2000" dirty="0" smtClean="0">
                <a:solidFill>
                  <a:srgbClr val="000000"/>
                </a:solidFill>
              </a:rPr>
              <a:t>Must do small I/O?  </a:t>
            </a:r>
            <a:r>
              <a:rPr lang="en" sz="2000" dirty="0" err="1" smtClean="0">
                <a:solidFill>
                  <a:srgbClr val="000000"/>
                </a:solidFill>
              </a:rPr>
              <a:t>Lustre</a:t>
            </a:r>
            <a:r>
              <a:rPr lang="en" sz="2000" dirty="0" smtClean="0">
                <a:solidFill>
                  <a:srgbClr val="000000"/>
                </a:solidFill>
              </a:rPr>
              <a:t> </a:t>
            </a:r>
            <a:r>
              <a:rPr lang="en" sz="2000" b="1" dirty="0" smtClean="0">
                <a:solidFill>
                  <a:srgbClr val="000000"/>
                </a:solidFill>
              </a:rPr>
              <a:t>Data-on-MDT</a:t>
            </a:r>
            <a:r>
              <a:rPr lang="en" sz="2000" dirty="0" smtClean="0">
                <a:solidFill>
                  <a:srgbClr val="000000"/>
                </a:solidFill>
              </a:rPr>
              <a:t> stores smaller files on IOPS-optimized storage</a:t>
            </a:r>
          </a:p>
          <a:p>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2/11/20</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12</a:t>
            </a:fld>
            <a:endParaRPr lang="en-US"/>
          </a:p>
        </p:txBody>
      </p:sp>
    </p:spTree>
    <p:extLst>
      <p:ext uri="{BB962C8B-B14F-4D97-AF65-F5344CB8AC3E}">
        <p14:creationId xmlns:p14="http://schemas.microsoft.com/office/powerpoint/2010/main" val="804171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2018/2019: 128 drives, 26K slots, 15 TB carts in 2018 (390 PB slot capacity)</a:t>
            </a:r>
          </a:p>
          <a:p>
            <a:r>
              <a:rPr lang="en-US" dirty="0"/>
              <a:t>2021/2022: 240 drives, 52K slots, 25 TB carts in 2020 (1.3 EB slot capacity--but data will exist at old formatted density)</a:t>
            </a:r>
          </a:p>
        </p:txBody>
      </p:sp>
      <p:sp>
        <p:nvSpPr>
          <p:cNvPr id="4" name="Header Placeholder 3"/>
          <p:cNvSpPr>
            <a:spLocks noGrp="1"/>
          </p:cNvSpPr>
          <p:nvPr>
            <p:ph type="hdr" sz="quarter"/>
          </p:nvPr>
        </p:nvSpPr>
        <p:spPr/>
        <p:txBody>
          <a:bodyPr/>
          <a:lstStyle/>
          <a:p>
            <a:r>
              <a:rPr lang="en-US"/>
              <a:t>NERSC Presentation</a:t>
            </a:r>
          </a:p>
        </p:txBody>
      </p:sp>
      <p:sp>
        <p:nvSpPr>
          <p:cNvPr id="5" name="Date Placeholder 4"/>
          <p:cNvSpPr>
            <a:spLocks noGrp="1"/>
          </p:cNvSpPr>
          <p:nvPr>
            <p:ph type="dt" idx="1"/>
          </p:nvPr>
        </p:nvSpPr>
        <p:spPr/>
        <p:txBody>
          <a:bodyPr/>
          <a:lstStyle/>
          <a:p>
            <a:fld id="{39FEAFF0-7375-1D4A-A389-D6238357B121}" type="datetime1">
              <a:rPr lang="en-US" smtClean="0"/>
              <a:pPr/>
              <a:t>2/11/20</a:t>
            </a:fld>
            <a:endParaRPr lang="en-US"/>
          </a:p>
        </p:txBody>
      </p:sp>
      <p:sp>
        <p:nvSpPr>
          <p:cNvPr id="6" name="Slide Number Placeholder 5"/>
          <p:cNvSpPr>
            <a:spLocks noGrp="1"/>
          </p:cNvSpPr>
          <p:nvPr>
            <p:ph type="sldNum" sz="quarter" idx="5"/>
          </p:nvPr>
        </p:nvSpPr>
        <p:spPr/>
        <p:txBody>
          <a:bodyPr/>
          <a:lstStyle/>
          <a:p>
            <a:fld id="{38B511CB-48C6-1D49-AC56-5A39CE8EA9E7}" type="slidenum">
              <a:rPr lang="en-US" smtClean="0"/>
              <a:pPr/>
              <a:t>13</a:t>
            </a:fld>
            <a:endParaRPr lang="en-US"/>
          </a:p>
        </p:txBody>
      </p:sp>
    </p:spTree>
    <p:extLst>
      <p:ext uri="{BB962C8B-B14F-4D97-AF65-F5344CB8AC3E}">
        <p14:creationId xmlns:p14="http://schemas.microsoft.com/office/powerpoint/2010/main" val="633283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2/11/20</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15</a:t>
            </a:fld>
            <a:endParaRPr lang="en-US"/>
          </a:p>
        </p:txBody>
      </p:sp>
    </p:spTree>
    <p:extLst>
      <p:ext uri="{BB962C8B-B14F-4D97-AF65-F5344CB8AC3E}">
        <p14:creationId xmlns:p14="http://schemas.microsoft.com/office/powerpoint/2010/main" val="991331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Room within a room</a:t>
            </a:r>
            <a:r>
              <a:rPr lang="en-US" baseline="0" dirty="0" smtClean="0"/>
              <a:t> much larger foot print. </a:t>
            </a:r>
          </a:p>
          <a:p>
            <a:endParaRPr lang="en-US" baseline="0" dirty="0" smtClean="0"/>
          </a:p>
          <a:p>
            <a:r>
              <a:rPr lang="en-US" baseline="0" dirty="0" err="1" smtClean="0"/>
              <a:t>Eval’d</a:t>
            </a:r>
            <a:r>
              <a:rPr lang="en-US" baseline="0" dirty="0" smtClean="0"/>
              <a:t> doing </a:t>
            </a:r>
            <a:r>
              <a:rPr lang="en-US" baseline="0" dirty="0" err="1" smtClean="0"/>
              <a:t>colo</a:t>
            </a:r>
            <a:r>
              <a:rPr lang="en-US" baseline="0" dirty="0" smtClean="0"/>
              <a:t> or other off site options</a:t>
            </a:r>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2/11/20</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16</a:t>
            </a:fld>
            <a:endParaRPr lang="en-US"/>
          </a:p>
        </p:txBody>
      </p:sp>
    </p:spTree>
    <p:extLst>
      <p:ext uri="{BB962C8B-B14F-4D97-AF65-F5344CB8AC3E}">
        <p14:creationId xmlns:p14="http://schemas.microsoft.com/office/powerpoint/2010/main" val="65199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Integrated Cooling TS4500 tape libraries to be installed in datacenters where the environmental controls are outside of the normal operating parameters for the tape library. </a:t>
            </a:r>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2/11/20</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17</a:t>
            </a:fld>
            <a:endParaRPr lang="en-US"/>
          </a:p>
        </p:txBody>
      </p:sp>
    </p:spTree>
    <p:extLst>
      <p:ext uri="{BB962C8B-B14F-4D97-AF65-F5344CB8AC3E}">
        <p14:creationId xmlns:p14="http://schemas.microsoft.com/office/powerpoint/2010/main" val="8291631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4.png"/><Relationship Id="rId7" Type="http://schemas.openxmlformats.org/officeDocument/2006/relationships/image" Target="../media/image6.png"/><Relationship Id="rId8" Type="http://schemas.openxmlformats.org/officeDocument/2006/relationships/image" Target="../media/image3.png"/><Relationship Id="rId9"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1" name="Rectangle 30"/>
          <p:cNvSpPr/>
          <p:nvPr userDrawn="1"/>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0" name="Title 1"/>
          <p:cNvSpPr>
            <a:spLocks noGrp="1"/>
          </p:cNvSpPr>
          <p:nvPr>
            <p:ph type="ctrTitle" hasCustomPrompt="1"/>
          </p:nvPr>
        </p:nvSpPr>
        <p:spPr>
          <a:xfrm>
            <a:off x="4624388" y="4764682"/>
            <a:ext cx="4214812" cy="933450"/>
          </a:xfrm>
        </p:spPr>
        <p:txBody>
          <a:bodyPr anchor="ctr" anchorCtr="0">
            <a:normAutofit/>
          </a:bodyPr>
          <a:lstStyle>
            <a:lvl1pPr marL="0" indent="0">
              <a:defRPr sz="2800"/>
            </a:lvl1pPr>
          </a:lstStyle>
          <a:p>
            <a:r>
              <a:rPr lang="en-US" dirty="0" smtClean="0"/>
              <a:t>Click to edit Master subtitle style</a:t>
            </a:r>
            <a:endParaRPr dirty="0"/>
          </a:p>
        </p:txBody>
      </p:sp>
      <p:sp>
        <p:nvSpPr>
          <p:cNvPr id="25" name="Text Placeholder 3"/>
          <p:cNvSpPr>
            <a:spLocks noGrp="1"/>
          </p:cNvSpPr>
          <p:nvPr>
            <p:ph type="body" sz="half" idx="2" hasCustomPrompt="1"/>
          </p:nvPr>
        </p:nvSpPr>
        <p:spPr>
          <a:xfrm>
            <a:off x="674786" y="595580"/>
            <a:ext cx="3470021" cy="3468418"/>
          </a:xfrm>
        </p:spPr>
        <p:txBody>
          <a:bodyPr lIns="45720" tIns="45720" rIns="45720" anchor="ctr" anchorCtr="0">
            <a:normAutofit/>
          </a:bodyPr>
          <a:lstStyle>
            <a:lvl1pPr marL="0" indent="0" algn="l">
              <a:buNone/>
              <a:defRPr sz="3600" b="0" i="0">
                <a:solidFill>
                  <a:schemeClr val="bg1"/>
                </a:solidFill>
                <a:latin typeface="Helvetica Neue Bold Condensed"/>
                <a:cs typeface="Helvetica Neue Bold Condensed"/>
              </a:defRPr>
            </a:lvl1pPr>
            <a:lvl2pPr>
              <a:defRPr sz="1200"/>
            </a:lvl2pPr>
            <a:lvl3pPr>
              <a:defRPr sz="1000"/>
            </a:lvl3pPr>
            <a:lvl4pPr>
              <a:defRPr sz="900"/>
            </a:lvl4pPr>
            <a:lvl5pPr>
              <a:defRPr sz="900"/>
            </a:lvl5pPr>
          </a:lstStyle>
          <a:p>
            <a:pPr lvl="0" eaLnBrk="1" latinLnBrk="0" hangingPunct="1"/>
            <a:r>
              <a:rPr kumimoji="0" lang="en-US" dirty="0" smtClean="0"/>
              <a:t>Click to edit Master title styles</a:t>
            </a:r>
          </a:p>
        </p:txBody>
      </p:sp>
      <p:pic>
        <p:nvPicPr>
          <p:cNvPr id="26" name="Picture 25" descr="NERSC_logo_color_sm.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3950" y="4416552"/>
            <a:ext cx="2401904" cy="1615494"/>
          </a:xfrm>
          <a:prstGeom prst="rect">
            <a:avLst/>
          </a:prstGeom>
        </p:spPr>
      </p:pic>
      <p:sp>
        <p:nvSpPr>
          <p:cNvPr id="11" name="Footer Placeholder 2"/>
          <p:cNvSpPr>
            <a:spLocks noGrp="1"/>
          </p:cNvSpPr>
          <p:nvPr>
            <p:ph type="ftr" sz="quarter" idx="10"/>
          </p:nvPr>
        </p:nvSpPr>
        <p:spPr>
          <a:xfrm>
            <a:off x="5239927" y="6368805"/>
            <a:ext cx="2864157" cy="365125"/>
          </a:xfrm>
        </p:spPr>
        <p:txBody>
          <a:bodyPr/>
          <a:lstStyle/>
          <a:p>
            <a:r>
              <a:rPr lang="en-US" smtClean="0"/>
              <a:t>Footer Information</a:t>
            </a:r>
            <a:endParaRPr lang="en-US" dirty="0"/>
          </a:p>
        </p:txBody>
      </p:sp>
      <p:sp>
        <p:nvSpPr>
          <p:cNvPr id="12" name="Slide Number Placeholder 3"/>
          <p:cNvSpPr>
            <a:spLocks noGrp="1"/>
          </p:cNvSpPr>
          <p:nvPr>
            <p:ph type="sldNum" sz="quarter" idx="11"/>
          </p:nvPr>
        </p:nvSpPr>
        <p:spPr>
          <a:xfrm>
            <a:off x="4116656" y="6368805"/>
            <a:ext cx="925708" cy="365125"/>
          </a:xfrm>
        </p:spPr>
        <p:txBody>
          <a:bodyPr/>
          <a:lstStyle/>
          <a:p>
            <a:r>
              <a:rPr lang="en-US" smtClean="0"/>
              <a:t>- </a:t>
            </a:r>
            <a:fld id="{D174BAF6-F8F2-EF4F-936C-8DF63288C82F}" type="slidenum">
              <a:rPr lang="en-US" smtClean="0"/>
              <a:pPr/>
              <a:t>‹#›</a:t>
            </a:fld>
            <a:r>
              <a:rPr lang="en-US" smtClean="0"/>
              <a:t> -</a:t>
            </a:r>
            <a:endParaRPr lang="en-US" dirty="0"/>
          </a:p>
        </p:txBody>
      </p:sp>
      <p:sp>
        <p:nvSpPr>
          <p:cNvPr id="13" name="Date Placeholder 3"/>
          <p:cNvSpPr>
            <a:spLocks noGrp="1"/>
          </p:cNvSpPr>
          <p:nvPr>
            <p:ph type="dt" sz="half" idx="16"/>
          </p:nvPr>
        </p:nvSpPr>
        <p:spPr>
          <a:xfrm>
            <a:off x="4624388" y="5781988"/>
            <a:ext cx="2133600" cy="365125"/>
          </a:xfrm>
          <a:prstGeom prst="rect">
            <a:avLst/>
          </a:prstGeom>
        </p:spPr>
        <p:txBody>
          <a:bodyPr vert="horz" lIns="91440" tIns="45720" rIns="91440" bIns="45720" rtlCol="0" anchor="ctr" anchorCtr="0"/>
          <a:lstStyle>
            <a:lvl1pPr algn="l">
              <a:defRPr sz="1400" b="1" i="0">
                <a:solidFill>
                  <a:schemeClr val="accent5"/>
                </a:solidFill>
              </a:defRPr>
            </a:lvl1pPr>
          </a:lstStyle>
          <a:p>
            <a:fld id="{D897A66F-DFB6-CB44-8B31-7FAB7C20B0C7}" type="datetime4">
              <a:rPr lang="en-US" smtClean="0"/>
              <a:t>February 11, 2020</a:t>
            </a:fld>
            <a:endParaRPr lang="en-US" dirty="0"/>
          </a:p>
        </p:txBody>
      </p:sp>
      <p:pic>
        <p:nvPicPr>
          <p:cNvPr id="14" name="Picture Placeholder 17"/>
          <p:cNvPicPr>
            <a:picLocks/>
          </p:cNvPicPr>
          <p:nvPr userDrawn="1"/>
        </p:nvPicPr>
        <p:blipFill>
          <a:blip r:embed="rId3" cstate="print">
            <a:extLst>
              <a:ext uri="{28A0092B-C50C-407E-A947-70E740481C1C}">
                <a14:useLocalDpi xmlns:a14="http://schemas.microsoft.com/office/drawing/2010/main"/>
              </a:ext>
            </a:extLst>
          </a:blip>
          <a:srcRect l="-467" r="-467"/>
          <a:stretch>
            <a:fillRect/>
          </a:stretch>
        </p:blipFill>
        <p:spPr>
          <a:xfrm>
            <a:off x="4624388" y="231648"/>
            <a:ext cx="2057400" cy="2057400"/>
          </a:xfrm>
          <a:prstGeom prst="rect">
            <a:avLst/>
          </a:prstGeom>
        </p:spPr>
      </p:pic>
      <p:pic>
        <p:nvPicPr>
          <p:cNvPr id="15" name="Picture Placeholder 19"/>
          <p:cNvPicPr>
            <a:picLocks/>
          </p:cNvPicPr>
          <p:nvPr userDrawn="1"/>
        </p:nvPicPr>
        <p:blipFill>
          <a:blip r:embed="rId4" cstate="print">
            <a:extLst>
              <a:ext uri="{28A0092B-C50C-407E-A947-70E740481C1C}">
                <a14:useLocalDpi xmlns:a14="http://schemas.microsoft.com/office/drawing/2010/main"/>
              </a:ext>
            </a:extLst>
          </a:blip>
          <a:srcRect l="-895" r="-895"/>
          <a:stretch>
            <a:fillRect/>
          </a:stretch>
        </p:blipFill>
        <p:spPr>
          <a:xfrm>
            <a:off x="4636639" y="2383083"/>
            <a:ext cx="960120" cy="960120"/>
          </a:xfrm>
          <a:prstGeom prst="rect">
            <a:avLst/>
          </a:prstGeom>
        </p:spPr>
      </p:pic>
      <p:pic>
        <p:nvPicPr>
          <p:cNvPr id="16" name="Picture Placeholder 18"/>
          <p:cNvPicPr>
            <a:picLocks/>
          </p:cNvPicPr>
          <p:nvPr userDrawn="1"/>
        </p:nvPicPr>
        <p:blipFill>
          <a:blip r:embed="rId5" cstate="print">
            <a:extLst>
              <a:ext uri="{28A0092B-C50C-407E-A947-70E740481C1C}">
                <a14:useLocalDpi xmlns:a14="http://schemas.microsoft.com/office/drawing/2010/main"/>
              </a:ext>
            </a:extLst>
          </a:blip>
          <a:srcRect l="-467" r="-467"/>
          <a:stretch>
            <a:fillRect/>
          </a:stretch>
        </p:blipFill>
        <p:spPr>
          <a:xfrm>
            <a:off x="6767402" y="231648"/>
            <a:ext cx="2057400" cy="2057400"/>
          </a:xfrm>
          <a:prstGeom prst="rect">
            <a:avLst/>
          </a:prstGeom>
        </p:spPr>
      </p:pic>
      <p:pic>
        <p:nvPicPr>
          <p:cNvPr id="18" name="Picture 17"/>
          <p:cNvPicPr>
            <a:picLocks noChangeAspect="1"/>
          </p:cNvPicPr>
          <p:nvPr userDrawn="1"/>
        </p:nvPicPr>
        <p:blipFill>
          <a:blip r:embed="rId6"/>
          <a:stretch>
            <a:fillRect/>
          </a:stretch>
        </p:blipFill>
        <p:spPr>
          <a:xfrm>
            <a:off x="5720221" y="3454985"/>
            <a:ext cx="961567" cy="961568"/>
          </a:xfrm>
          <a:prstGeom prst="rect">
            <a:avLst/>
          </a:prstGeom>
        </p:spPr>
      </p:pic>
      <p:pic>
        <p:nvPicPr>
          <p:cNvPr id="21" name="Picture 20"/>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5720221" y="2383083"/>
            <a:ext cx="955924" cy="955925"/>
          </a:xfrm>
          <a:prstGeom prst="rect">
            <a:avLst/>
          </a:prstGeom>
        </p:spPr>
      </p:pic>
      <p:pic>
        <p:nvPicPr>
          <p:cNvPr id="22" name="Picture 21"/>
          <p:cNvPicPr>
            <a:picLocks noChangeAspect="1"/>
          </p:cNvPicPr>
          <p:nvPr userDrawn="1"/>
        </p:nvPicPr>
        <p:blipFill>
          <a:blip r:embed="rId8"/>
          <a:stretch>
            <a:fillRect/>
          </a:stretch>
        </p:blipFill>
        <p:spPr>
          <a:xfrm>
            <a:off x="4635192" y="3454985"/>
            <a:ext cx="961567" cy="961568"/>
          </a:xfrm>
          <a:prstGeom prst="rect">
            <a:avLst/>
          </a:prstGeom>
        </p:spPr>
      </p:pic>
      <p:pic>
        <p:nvPicPr>
          <p:cNvPr id="2" name="Picture 1" descr="m152_Ott_s271115_snap.png"/>
          <p:cNvPicPr>
            <a:picLocks/>
          </p:cNvPicPr>
          <p:nvPr userDrawn="1"/>
        </p:nvPicPr>
        <p:blipFill>
          <a:blip r:embed="rId9" cstate="print">
            <a:extLst>
              <a:ext uri="{28A0092B-C50C-407E-A947-70E740481C1C}">
                <a14:useLocalDpi xmlns:a14="http://schemas.microsoft.com/office/drawing/2010/main"/>
              </a:ext>
            </a:extLst>
          </a:blip>
          <a:stretch>
            <a:fillRect/>
          </a:stretch>
        </p:blipFill>
        <p:spPr>
          <a:xfrm>
            <a:off x="6767402" y="2377440"/>
            <a:ext cx="2057400" cy="2039112"/>
          </a:xfrm>
          <a:prstGeom prst="rect">
            <a:avLst/>
          </a:prstGeom>
        </p:spPr>
      </p:pic>
    </p:spTree>
    <p:extLst>
      <p:ext uri="{BB962C8B-B14F-4D97-AF65-F5344CB8AC3E}">
        <p14:creationId xmlns:p14="http://schemas.microsoft.com/office/powerpoint/2010/main" val="3632203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7"/>
          <p:cNvSpPr>
            <a:spLocks noGrp="1"/>
          </p:cNvSpPr>
          <p:nvPr>
            <p:ph type="sldNum" sz="quarter" idx="10"/>
          </p:nvPr>
        </p:nvSpPr>
        <p:spPr>
          <a:xfrm>
            <a:off x="4116656" y="6368805"/>
            <a:ext cx="925708" cy="365125"/>
          </a:xfrm>
          <a:prstGeom prst="rect">
            <a:avLst/>
          </a:prstGeom>
        </p:spPr>
        <p:txBody>
          <a:bodyPr/>
          <a:lstStyle/>
          <a:p>
            <a:r>
              <a:rPr lang="en-US" smtClean="0"/>
              <a:t>- </a:t>
            </a:r>
            <a:fld id="{D174BAF6-F8F2-EF4F-936C-8DF63288C82F}" type="slidenum">
              <a:rPr lang="en-US" smtClean="0"/>
              <a:pPr/>
              <a:t>‹#›</a:t>
            </a:fld>
            <a:r>
              <a:rPr lang="en-US" smtClean="0"/>
              <a:t> -</a:t>
            </a:r>
            <a:endParaRPr lang="en-US" dirty="0"/>
          </a:p>
        </p:txBody>
      </p:sp>
      <p:sp>
        <p:nvSpPr>
          <p:cNvPr id="9" name="Footer Placeholder 8"/>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6" name="Picture 1" descr="NERSC-logo-color-transparent-edges.gif"/>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cxnSp>
        <p:nvCxnSpPr>
          <p:cNvPr id="7" name="Straight Connector 6"/>
          <p:cNvCxnSpPr/>
          <p:nvPr userDrawn="1"/>
        </p:nvCxnSpPr>
        <p:spPr>
          <a:xfrm flipV="1">
            <a:off x="360342" y="1033027"/>
            <a:ext cx="8457072" cy="18814"/>
          </a:xfrm>
          <a:prstGeom prst="line">
            <a:avLst/>
          </a:prstGeom>
          <a:ln w="381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ogo Slide">
    <p:spTree>
      <p:nvGrpSpPr>
        <p:cNvPr id="1" name=""/>
        <p:cNvGrpSpPr/>
        <p:nvPr/>
      </p:nvGrpSpPr>
      <p:grpSpPr>
        <a:xfrm>
          <a:off x="0" y="0"/>
          <a:ext cx="0" cy="0"/>
          <a:chOff x="0" y="0"/>
          <a:chExt cx="0" cy="0"/>
        </a:xfrm>
      </p:grpSpPr>
      <p:sp>
        <p:nvSpPr>
          <p:cNvPr id="2" name="Title 1"/>
          <p:cNvSpPr>
            <a:spLocks noGrp="1"/>
          </p:cNvSpPr>
          <p:nvPr>
            <p:ph type="title"/>
          </p:nvPr>
        </p:nvSpPr>
        <p:spPr>
          <a:xfrm>
            <a:off x="360342" y="4450221"/>
            <a:ext cx="8499496" cy="769479"/>
          </a:xfrm>
        </p:spPr>
        <p:txBody>
          <a:bodyPr anchor="ctr" anchorCtr="0">
            <a:normAutofit/>
          </a:bodyPr>
          <a:lstStyle>
            <a:lvl1pPr algn="ctr">
              <a:defRPr sz="2800"/>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en-US" smtClean="0"/>
              <a:t>Footer Information</a:t>
            </a:r>
            <a:endParaRPr lang="en-US" dirty="0"/>
          </a:p>
        </p:txBody>
      </p:sp>
      <p:sp>
        <p:nvSpPr>
          <p:cNvPr id="4" name="Slide Number Placeholder 3"/>
          <p:cNvSpPr>
            <a:spLocks noGrp="1"/>
          </p:cNvSpPr>
          <p:nvPr>
            <p:ph type="sldNum" sz="quarter" idx="11"/>
          </p:nvPr>
        </p:nvSpPr>
        <p:spPr/>
        <p:txBody>
          <a:bodyPr/>
          <a:lstStyle/>
          <a:p>
            <a:r>
              <a:rPr lang="en-US" smtClean="0"/>
              <a:t>- </a:t>
            </a:r>
            <a:fld id="{D174BAF6-F8F2-EF4F-936C-8DF63288C82F}" type="slidenum">
              <a:rPr lang="en-US" smtClean="0"/>
              <a:pPr/>
              <a:t>‹#›</a:t>
            </a:fld>
            <a:r>
              <a:rPr lang="en-US" smtClean="0"/>
              <a:t> -</a:t>
            </a:r>
            <a:endParaRPr lang="en-US" dirty="0"/>
          </a:p>
        </p:txBody>
      </p:sp>
      <p:pic>
        <p:nvPicPr>
          <p:cNvPr id="6" name="Picture 8" descr="NERSCvertLOCKUP.ai"/>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19358" y="1462527"/>
            <a:ext cx="8305800" cy="2957073"/>
          </a:xfrm>
          <a:prstGeom prst="rect">
            <a:avLst/>
          </a:prstGeom>
          <a:noFill/>
          <a:ln w="9525">
            <a:noFill/>
            <a:miter lim="800000"/>
            <a:headEnd/>
            <a:tailEnd/>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 for photos">
    <p:bg>
      <p:bgPr>
        <a:solidFill>
          <a:schemeClr val="tx1"/>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0" y="0"/>
            <a:ext cx="9144000" cy="141119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 name="Rectangle 1"/>
          <p:cNvSpPr/>
          <p:nvPr userDrawn="1"/>
        </p:nvSpPr>
        <p:spPr bwMode="auto">
          <a:xfrm>
            <a:off x="0" y="5907841"/>
            <a:ext cx="9144000" cy="950161"/>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4" name="TextBox 3"/>
          <p:cNvSpPr txBox="1"/>
          <p:nvPr userDrawn="1"/>
        </p:nvSpPr>
        <p:spPr>
          <a:xfrm>
            <a:off x="1869440" y="3467947"/>
            <a:ext cx="184731" cy="369332"/>
          </a:xfrm>
          <a:prstGeom prst="rect">
            <a:avLst/>
          </a:prstGeom>
          <a:noFill/>
        </p:spPr>
        <p:txBody>
          <a:bodyPr wrap="none" rtlCol="0">
            <a:spAutoFit/>
          </a:bodyPr>
          <a:lstStyle/>
          <a:p>
            <a:endParaRPr lang="en-US" sz="1800" dirty="0">
              <a:solidFill>
                <a:srgbClr val="1F497D"/>
              </a:solidFill>
              <a:latin typeface="Avenir Next Condensed Demi Bold"/>
              <a:cs typeface="Avenir Next Condensed Demi Bold"/>
            </a:endParaRPr>
          </a:p>
        </p:txBody>
      </p:sp>
      <p:pic>
        <p:nvPicPr>
          <p:cNvPr id="5" name="Picture 4" descr="wangatsunset.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7231" y="1"/>
            <a:ext cx="9411231" cy="6858000"/>
          </a:xfrm>
          <a:prstGeom prst="rect">
            <a:avLst/>
          </a:prstGeom>
          <a:effectLst/>
        </p:spPr>
      </p:pic>
    </p:spTree>
    <p:extLst>
      <p:ext uri="{BB962C8B-B14F-4D97-AF65-F5344CB8AC3E}">
        <p14:creationId xmlns:p14="http://schemas.microsoft.com/office/powerpoint/2010/main" val="120946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ubtitle Slide">
    <p:spTree>
      <p:nvGrpSpPr>
        <p:cNvPr id="1" name=""/>
        <p:cNvGrpSpPr/>
        <p:nvPr/>
      </p:nvGrpSpPr>
      <p:grpSpPr>
        <a:xfrm>
          <a:off x="0" y="0"/>
          <a:ext cx="0" cy="0"/>
          <a:chOff x="0" y="0"/>
          <a:chExt cx="0" cy="0"/>
        </a:xfrm>
      </p:grpSpPr>
      <p:sp>
        <p:nvSpPr>
          <p:cNvPr id="31" name="Rectangle 30"/>
          <p:cNvSpPr/>
          <p:nvPr userDrawn="1"/>
        </p:nvSpPr>
        <p:spPr>
          <a:xfrm>
            <a:off x="274564" y="1413567"/>
            <a:ext cx="6404872" cy="20391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656897" y="1499558"/>
            <a:ext cx="5937121" cy="1859978"/>
          </a:xfrm>
        </p:spPr>
        <p:txBody>
          <a:bodyPr anchor="ctr" anchorCtr="0">
            <a:normAutofit/>
          </a:bodyPr>
          <a:lstStyle>
            <a:lvl1pPr algn="l">
              <a:defRPr sz="3600">
                <a:solidFill>
                  <a:schemeClr val="bg1"/>
                </a:solidFill>
              </a:defRPr>
            </a:lvl1pPr>
          </a:lstStyle>
          <a:p>
            <a:r>
              <a:rPr lang="en-US" dirty="0" smtClean="0"/>
              <a:t>Click to edit Master title style</a:t>
            </a:r>
            <a:endParaRPr lang="en-US" dirty="0"/>
          </a:p>
        </p:txBody>
      </p:sp>
      <p:pic>
        <p:nvPicPr>
          <p:cNvPr id="7" name="Picture 10" descr="DOE LOGO"/>
          <p:cNvPicPr>
            <a:picLocks noChangeAspect="1" noChangeArrowheads="1"/>
          </p:cNvPicPr>
          <p:nvPr userDrawn="1"/>
        </p:nvPicPr>
        <p:blipFill>
          <a:blip r:embed="rId2" cstate="print">
            <a:extLst>
              <a:ext uri="{28A0092B-C50C-407E-A947-70E740481C1C}">
                <a14:useLocalDpi xmlns:a14="http://schemas.microsoft.com/office/drawing/2010/main"/>
              </a:ext>
            </a:extLst>
          </a:blip>
          <a:srcRect b="19329"/>
          <a:stretch>
            <a:fillRect/>
          </a:stretch>
        </p:blipFill>
        <p:spPr bwMode="auto">
          <a:xfrm>
            <a:off x="247292" y="6277668"/>
            <a:ext cx="2209800" cy="503297"/>
          </a:xfrm>
          <a:prstGeom prst="rect">
            <a:avLst/>
          </a:prstGeom>
          <a:noFill/>
          <a:ln w="9525">
            <a:noFill/>
            <a:miter lim="800000"/>
            <a:headEnd/>
            <a:tailEnd/>
          </a:ln>
        </p:spPr>
      </p:pic>
      <p:sp>
        <p:nvSpPr>
          <p:cNvPr id="8" name="Footer Placeholder 11"/>
          <p:cNvSpPr>
            <a:spLocks noGrp="1"/>
          </p:cNvSpPr>
          <p:nvPr>
            <p:ph type="ftr" sz="quarter" idx="3"/>
          </p:nvPr>
        </p:nvSpPr>
        <p:spPr>
          <a:xfrm>
            <a:off x="5239927" y="6368805"/>
            <a:ext cx="2864157" cy="365125"/>
          </a:xfrm>
          <a:prstGeom prst="rect">
            <a:avLst/>
          </a:prstGeom>
        </p:spPr>
        <p:txBody>
          <a:bodyPr vert="horz" lIns="91440" tIns="45720" rIns="91440" bIns="45720" rtlCol="0" anchor="ctr"/>
          <a:lstStyle>
            <a:lvl1pPr algn="r">
              <a:defRPr sz="1100">
                <a:solidFill>
                  <a:srgbClr val="114766"/>
                </a:solidFill>
              </a:defRPr>
            </a:lvl1pPr>
          </a:lstStyle>
          <a:p>
            <a:r>
              <a:rPr lang="en-US" dirty="0" smtClean="0"/>
              <a:t>Footer Information</a:t>
            </a:r>
            <a:endParaRPr lang="en-US" dirty="0"/>
          </a:p>
        </p:txBody>
      </p:sp>
      <p:sp>
        <p:nvSpPr>
          <p:cNvPr id="9" name="Slide Number Placeholder 12"/>
          <p:cNvSpPr>
            <a:spLocks noGrp="1"/>
          </p:cNvSpPr>
          <p:nvPr>
            <p:ph type="sldNum" sz="quarter" idx="4"/>
          </p:nvPr>
        </p:nvSpPr>
        <p:spPr>
          <a:xfrm>
            <a:off x="4116656" y="6368805"/>
            <a:ext cx="925708" cy="365125"/>
          </a:xfrm>
          <a:prstGeom prst="rect">
            <a:avLst/>
          </a:prstGeom>
        </p:spPr>
        <p:txBody>
          <a:bodyPr vert="horz" lIns="91440" tIns="45720" rIns="91440" bIns="45720" rtlCol="0" anchor="ctr"/>
          <a:lstStyle>
            <a:lvl1pPr algn="ctr">
              <a:defRPr sz="1100">
                <a:solidFill>
                  <a:srgbClr val="114766"/>
                </a:solidFill>
              </a:defRPr>
            </a:lvl1pPr>
          </a:lstStyle>
          <a:p>
            <a:r>
              <a:rPr lang="en-US" dirty="0" smtClean="0"/>
              <a:t>- </a:t>
            </a:r>
            <a:fld id="{D174BAF6-F8F2-EF4F-936C-8DF63288C82F}" type="slidenum">
              <a:rPr lang="en-US" smtClean="0"/>
              <a:pPr/>
              <a:t>‹#›</a:t>
            </a:fld>
            <a:r>
              <a:rPr lang="en-US" dirty="0" smtClean="0"/>
              <a:t> -</a:t>
            </a:r>
            <a:endParaRPr lang="en-US" dirty="0"/>
          </a:p>
        </p:txBody>
      </p:sp>
      <p:sp>
        <p:nvSpPr>
          <p:cNvPr id="16" name="Subtitle 2"/>
          <p:cNvSpPr txBox="1">
            <a:spLocks/>
          </p:cNvSpPr>
          <p:nvPr userDrawn="1"/>
        </p:nvSpPr>
        <p:spPr>
          <a:xfrm>
            <a:off x="1983841" y="3810610"/>
            <a:ext cx="4214812" cy="467837"/>
          </a:xfrm>
          <a:prstGeom prst="rect">
            <a:avLst/>
          </a:prstGeom>
        </p:spPr>
        <p:txBody>
          <a:bodyPr vert="horz" lIns="91440" tIns="45720" rIns="91440" bIns="45720" rtlCol="0">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100000"/>
              </a:lnSpc>
              <a:spcBef>
                <a:spcPts val="300"/>
              </a:spcBef>
              <a:spcAft>
                <a:spcPts val="0"/>
              </a:spcAft>
              <a:buClrTx/>
              <a:buSzTx/>
              <a:buFont typeface="Arial"/>
              <a:buNone/>
              <a:tabLst/>
              <a:defRPr/>
            </a:pPr>
            <a:endParaRPr kumimoji="0" lang="en-US" sz="14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7" name="Title 1"/>
          <p:cNvSpPr txBox="1">
            <a:spLocks/>
          </p:cNvSpPr>
          <p:nvPr userDrawn="1"/>
        </p:nvSpPr>
        <p:spPr>
          <a:xfrm>
            <a:off x="1983840" y="2382290"/>
            <a:ext cx="6586999" cy="933450"/>
          </a:xfrm>
          <a:prstGeom prst="rect">
            <a:avLst/>
          </a:prstGeom>
        </p:spPr>
        <p:txBody>
          <a:bodyPr vert="horz" lIns="91440" tIns="0" rIns="91440" bIns="0" rtlCol="0" anchor="ctr" anchorCtr="0">
            <a:normAutofit/>
          </a:bodyPr>
          <a:lstStyle>
            <a:lvl1pPr marL="0" indent="0">
              <a:defRPr sz="2800"/>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tx2"/>
              </a:solidFill>
              <a:effectLst/>
              <a:uLnTx/>
              <a:uFillTx/>
              <a:latin typeface="Helvetica Neue Bold Condensed"/>
              <a:ea typeface="+mj-ea"/>
              <a:cs typeface="Helvetica Neue Bold Condensed"/>
            </a:endParaRPr>
          </a:p>
        </p:txBody>
      </p:sp>
      <p:pic>
        <p:nvPicPr>
          <p:cNvPr id="13" name="Picture Placeholder 19"/>
          <p:cNvPicPr>
            <a:picLocks/>
          </p:cNvPicPr>
          <p:nvPr userDrawn="1"/>
        </p:nvPicPr>
        <p:blipFill>
          <a:blip r:embed="rId3" cstate="print">
            <a:extLst>
              <a:ext uri="{28A0092B-C50C-407E-A947-70E740481C1C}">
                <a14:useLocalDpi xmlns:a14="http://schemas.microsoft.com/office/drawing/2010/main"/>
              </a:ext>
            </a:extLst>
          </a:blip>
          <a:srcRect l="-895" r="-895"/>
          <a:stretch>
            <a:fillRect/>
          </a:stretch>
        </p:blipFill>
        <p:spPr>
          <a:xfrm>
            <a:off x="3534123" y="3555702"/>
            <a:ext cx="1004970" cy="955925"/>
          </a:xfrm>
          <a:prstGeom prst="rect">
            <a:avLst/>
          </a:prstGeom>
        </p:spPr>
      </p:pic>
      <p:pic>
        <p:nvPicPr>
          <p:cNvPr id="18" name="Picture 17"/>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884814" y="3555702"/>
            <a:ext cx="955924" cy="955925"/>
          </a:xfrm>
          <a:prstGeom prst="rect">
            <a:avLst/>
          </a:prstGeom>
        </p:spPr>
      </p:pic>
      <p:pic>
        <p:nvPicPr>
          <p:cNvPr id="19" name="Picture 18"/>
          <p:cNvPicPr>
            <a:picLocks noChangeAspect="1"/>
          </p:cNvPicPr>
          <p:nvPr userDrawn="1"/>
        </p:nvPicPr>
        <p:blipFill>
          <a:blip r:embed="rId5"/>
          <a:stretch>
            <a:fillRect/>
          </a:stretch>
        </p:blipFill>
        <p:spPr>
          <a:xfrm>
            <a:off x="5717869" y="3550059"/>
            <a:ext cx="961567" cy="961568"/>
          </a:xfrm>
          <a:prstGeom prst="rect">
            <a:avLst/>
          </a:prstGeom>
        </p:spPr>
      </p:pic>
      <p:pic>
        <p:nvPicPr>
          <p:cNvPr id="21" name="Picture Placeholder 17"/>
          <p:cNvPicPr>
            <a:picLocks/>
          </p:cNvPicPr>
          <p:nvPr userDrawn="1"/>
        </p:nvPicPr>
        <p:blipFill>
          <a:blip r:embed="rId6" cstate="print">
            <a:extLst>
              <a:ext uri="{28A0092B-C50C-407E-A947-70E740481C1C}">
                <a14:useLocalDpi xmlns:a14="http://schemas.microsoft.com/office/drawing/2010/main"/>
              </a:ext>
            </a:extLst>
          </a:blip>
          <a:srcRect l="-467" r="-467"/>
          <a:stretch>
            <a:fillRect/>
          </a:stretch>
        </p:blipFill>
        <p:spPr>
          <a:xfrm>
            <a:off x="6783338" y="1413567"/>
            <a:ext cx="2057400" cy="2039112"/>
          </a:xfrm>
          <a:prstGeom prst="rect">
            <a:avLst/>
          </a:prstGeom>
        </p:spPr>
      </p:pic>
      <p:pic>
        <p:nvPicPr>
          <p:cNvPr id="22" name="Picture Placeholder 18"/>
          <p:cNvPicPr>
            <a:picLocks/>
          </p:cNvPicPr>
          <p:nvPr userDrawn="1"/>
        </p:nvPicPr>
        <p:blipFill>
          <a:blip r:embed="rId7" cstate="print">
            <a:extLst>
              <a:ext uri="{28A0092B-C50C-407E-A947-70E740481C1C}">
                <a14:useLocalDpi xmlns:a14="http://schemas.microsoft.com/office/drawing/2010/main"/>
              </a:ext>
            </a:extLst>
          </a:blip>
          <a:srcRect l="-467" r="-467"/>
          <a:stretch>
            <a:fillRect/>
          </a:stretch>
        </p:blipFill>
        <p:spPr>
          <a:xfrm>
            <a:off x="4643122" y="3550059"/>
            <a:ext cx="970192" cy="961568"/>
          </a:xfrm>
          <a:prstGeom prst="rect">
            <a:avLst/>
          </a:prstGeom>
        </p:spPr>
      </p:pic>
      <p:pic>
        <p:nvPicPr>
          <p:cNvPr id="23" name="Picture 22" descr="NERSC_logo_color_sm.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89674" y="3254428"/>
            <a:ext cx="2401904" cy="1615494"/>
          </a:xfrm>
          <a:prstGeom prst="rect">
            <a:avLst/>
          </a:prstGeom>
        </p:spPr>
      </p:pic>
      <p:pic>
        <p:nvPicPr>
          <p:cNvPr id="20" name="Picture 19" descr="m152_Ott_s271115_snap.pn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6793678" y="3550059"/>
            <a:ext cx="960120" cy="961568"/>
          </a:xfrm>
          <a:prstGeom prst="rect">
            <a:avLst/>
          </a:prstGeom>
        </p:spPr>
      </p:pic>
    </p:spTree>
    <p:extLst>
      <p:ext uri="{BB962C8B-B14F-4D97-AF65-F5344CB8AC3E}">
        <p14:creationId xmlns:p14="http://schemas.microsoft.com/office/powerpoint/2010/main" val="2013784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6" name="Picture 1" descr="NERSC-logo-color-transparent-edges.gif"/>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cxnSp>
        <p:nvCxnSpPr>
          <p:cNvPr id="7" name="Straight Connector 6"/>
          <p:cNvCxnSpPr/>
          <p:nvPr userDrawn="1"/>
        </p:nvCxnSpPr>
        <p:spPr>
          <a:xfrm flipV="1">
            <a:off x="360342" y="1033027"/>
            <a:ext cx="8457072" cy="18814"/>
          </a:xfrm>
          <a:prstGeom prst="line">
            <a:avLst/>
          </a:prstGeom>
          <a:ln w="381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0" descr="DOE LOGO"/>
          <p:cNvPicPr>
            <a:picLocks noChangeAspect="1" noChangeArrowheads="1"/>
          </p:cNvPicPr>
          <p:nvPr userDrawn="1"/>
        </p:nvPicPr>
        <p:blipFill>
          <a:blip r:embed="rId3" cstate="print">
            <a:extLst>
              <a:ext uri="{28A0092B-C50C-407E-A947-70E740481C1C}">
                <a14:useLocalDpi xmlns:a14="http://schemas.microsoft.com/office/drawing/2010/main"/>
              </a:ext>
            </a:extLst>
          </a:blip>
          <a:srcRect b="19329"/>
          <a:stretch>
            <a:fillRect/>
          </a:stretch>
        </p:blipFill>
        <p:spPr bwMode="auto">
          <a:xfrm>
            <a:off x="247292" y="6277668"/>
            <a:ext cx="2209800" cy="503297"/>
          </a:xfrm>
          <a:prstGeom prst="rect">
            <a:avLst/>
          </a:prstGeom>
          <a:noFill/>
          <a:ln w="9525">
            <a:noFill/>
            <a:miter lim="800000"/>
            <a:headEnd/>
            <a:tailEnd/>
          </a:ln>
        </p:spPr>
      </p:pic>
      <p:sp>
        <p:nvSpPr>
          <p:cNvPr id="15" name="Footer Placeholder 11"/>
          <p:cNvSpPr>
            <a:spLocks noGrp="1"/>
          </p:cNvSpPr>
          <p:nvPr>
            <p:ph type="ftr" sz="quarter" idx="3"/>
          </p:nvPr>
        </p:nvSpPr>
        <p:spPr>
          <a:xfrm>
            <a:off x="5239927" y="6368805"/>
            <a:ext cx="2864157" cy="365125"/>
          </a:xfrm>
          <a:prstGeom prst="rect">
            <a:avLst/>
          </a:prstGeom>
        </p:spPr>
        <p:txBody>
          <a:bodyPr vert="horz" lIns="91440" tIns="45720" rIns="91440" bIns="45720" rtlCol="0" anchor="ctr"/>
          <a:lstStyle>
            <a:lvl1pPr algn="r">
              <a:defRPr sz="1100">
                <a:solidFill>
                  <a:srgbClr val="114766"/>
                </a:solidFill>
              </a:defRPr>
            </a:lvl1pPr>
          </a:lstStyle>
          <a:p>
            <a:r>
              <a:rPr lang="en-US" dirty="0" smtClean="0"/>
              <a:t>Footer Information</a:t>
            </a:r>
            <a:endParaRPr lang="en-US" dirty="0"/>
          </a:p>
        </p:txBody>
      </p:sp>
      <p:sp>
        <p:nvSpPr>
          <p:cNvPr id="16" name="Slide Number Placeholder 12"/>
          <p:cNvSpPr>
            <a:spLocks noGrp="1"/>
          </p:cNvSpPr>
          <p:nvPr>
            <p:ph type="sldNum" sz="quarter" idx="4"/>
          </p:nvPr>
        </p:nvSpPr>
        <p:spPr>
          <a:xfrm>
            <a:off x="4116656" y="6368805"/>
            <a:ext cx="925708" cy="365125"/>
          </a:xfrm>
          <a:prstGeom prst="rect">
            <a:avLst/>
          </a:prstGeom>
        </p:spPr>
        <p:txBody>
          <a:bodyPr vert="horz" lIns="91440" tIns="45720" rIns="91440" bIns="45720" rtlCol="0" anchor="ctr"/>
          <a:lstStyle>
            <a:lvl1pPr algn="ctr">
              <a:defRPr sz="1100">
                <a:solidFill>
                  <a:srgbClr val="114766"/>
                </a:solidFill>
              </a:defRPr>
            </a:lvl1pPr>
          </a:lstStyle>
          <a:p>
            <a:r>
              <a:rPr lang="en-US" dirty="0" smtClean="0"/>
              <a:t>- </a:t>
            </a:r>
            <a:fld id="{D174BAF6-F8F2-EF4F-936C-8DF63288C82F}" type="slidenum">
              <a:rPr lang="en-US" smtClean="0"/>
              <a:pPr/>
              <a:t>‹#›</a:t>
            </a:fld>
            <a:r>
              <a:rPr lang="en-US" dirty="0" smtClean="0"/>
              <a:t> -</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60480"/>
            <a:ext cx="4038600" cy="48656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60480"/>
            <a:ext cx="4038600" cy="48656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0"/>
          </p:nvPr>
        </p:nvSpPr>
        <p:spPr>
          <a:xfrm>
            <a:off x="4116656" y="6368805"/>
            <a:ext cx="925708" cy="365125"/>
          </a:xfrm>
          <a:prstGeom prst="rect">
            <a:avLst/>
          </a:prstGeom>
        </p:spPr>
        <p:txBody>
          <a:bodyPr/>
          <a:lstStyle/>
          <a:p>
            <a:r>
              <a:rPr lang="en-US" smtClean="0"/>
              <a:t>- </a:t>
            </a:r>
            <a:fld id="{D174BAF6-F8F2-EF4F-936C-8DF63288C82F}" type="slidenum">
              <a:rPr lang="en-US" smtClean="0"/>
              <a:pPr/>
              <a:t>‹#›</a:t>
            </a:fld>
            <a:r>
              <a:rPr lang="en-US" smtClean="0"/>
              <a:t> -</a:t>
            </a:r>
            <a:endParaRPr lang="en-US" dirty="0"/>
          </a:p>
        </p:txBody>
      </p:sp>
      <p:sp>
        <p:nvSpPr>
          <p:cNvPr id="10" name="Footer Placeholder 9"/>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7" name="Picture 1" descr="NERSC-logo-color-transparent-edges.gif"/>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cxnSp>
        <p:nvCxnSpPr>
          <p:cNvPr id="8" name="Straight Connector 7"/>
          <p:cNvCxnSpPr/>
          <p:nvPr userDrawn="1"/>
        </p:nvCxnSpPr>
        <p:spPr>
          <a:xfrm flipV="1">
            <a:off x="360342" y="1033027"/>
            <a:ext cx="8457072" cy="18814"/>
          </a:xfrm>
          <a:prstGeom prst="line">
            <a:avLst/>
          </a:prstGeom>
          <a:ln w="381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25080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890565"/>
            <a:ext cx="4040188" cy="42355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25080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90565"/>
            <a:ext cx="4041775" cy="42355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lide Number Placeholder 10"/>
          <p:cNvSpPr>
            <a:spLocks noGrp="1"/>
          </p:cNvSpPr>
          <p:nvPr>
            <p:ph type="sldNum" sz="quarter" idx="10"/>
          </p:nvPr>
        </p:nvSpPr>
        <p:spPr>
          <a:xfrm>
            <a:off x="4116656" y="6368805"/>
            <a:ext cx="925708" cy="365125"/>
          </a:xfrm>
          <a:prstGeom prst="rect">
            <a:avLst/>
          </a:prstGeom>
        </p:spPr>
        <p:txBody>
          <a:bodyPr/>
          <a:lstStyle/>
          <a:p>
            <a:r>
              <a:rPr lang="en-US" smtClean="0"/>
              <a:t>- </a:t>
            </a:r>
            <a:fld id="{D174BAF6-F8F2-EF4F-936C-8DF63288C82F}" type="slidenum">
              <a:rPr lang="en-US" smtClean="0"/>
              <a:pPr/>
              <a:t>‹#›</a:t>
            </a:fld>
            <a:r>
              <a:rPr lang="en-US" smtClean="0"/>
              <a:t> -</a:t>
            </a:r>
            <a:endParaRPr lang="en-US" dirty="0"/>
          </a:p>
        </p:txBody>
      </p:sp>
      <p:sp>
        <p:nvSpPr>
          <p:cNvPr id="12" name="Footer Placeholder 11"/>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9" name="Picture 1" descr="NERSC-logo-color-transparent-edges.gif"/>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cxnSp>
        <p:nvCxnSpPr>
          <p:cNvPr id="10" name="Straight Connector 9"/>
          <p:cNvCxnSpPr/>
          <p:nvPr userDrawn="1"/>
        </p:nvCxnSpPr>
        <p:spPr>
          <a:xfrm flipV="1">
            <a:off x="360342" y="1033027"/>
            <a:ext cx="8457072" cy="18814"/>
          </a:xfrm>
          <a:prstGeom prst="line">
            <a:avLst/>
          </a:prstGeom>
          <a:ln w="381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Slide Number Placeholder 6"/>
          <p:cNvSpPr>
            <a:spLocks noGrp="1"/>
          </p:cNvSpPr>
          <p:nvPr>
            <p:ph type="sldNum" sz="quarter" idx="10"/>
          </p:nvPr>
        </p:nvSpPr>
        <p:spPr>
          <a:xfrm>
            <a:off x="4116656" y="6368805"/>
            <a:ext cx="925708" cy="365125"/>
          </a:xfrm>
          <a:prstGeom prst="rect">
            <a:avLst/>
          </a:prstGeom>
        </p:spPr>
        <p:txBody>
          <a:bodyPr/>
          <a:lstStyle/>
          <a:p>
            <a:r>
              <a:rPr lang="en-US" smtClean="0"/>
              <a:t>- </a:t>
            </a:r>
            <a:fld id="{D174BAF6-F8F2-EF4F-936C-8DF63288C82F}" type="slidenum">
              <a:rPr lang="en-US" smtClean="0"/>
              <a:pPr/>
              <a:t>‹#›</a:t>
            </a:fld>
            <a:r>
              <a:rPr lang="en-US" smtClean="0"/>
              <a:t> -</a:t>
            </a:r>
            <a:endParaRPr lang="en-US" dirty="0"/>
          </a:p>
        </p:txBody>
      </p:sp>
      <p:sp>
        <p:nvSpPr>
          <p:cNvPr id="8" name="Footer Placeholder 7"/>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5" name="Picture 1" descr="NERSC-logo-color-transparent-edges.gif"/>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cxnSp>
        <p:nvCxnSpPr>
          <p:cNvPr id="6" name="Straight Connector 5"/>
          <p:cNvCxnSpPr/>
          <p:nvPr userDrawn="1"/>
        </p:nvCxnSpPr>
        <p:spPr>
          <a:xfrm flipV="1">
            <a:off x="360342" y="1033027"/>
            <a:ext cx="8457072" cy="18814"/>
          </a:xfrm>
          <a:prstGeom prst="line">
            <a:avLst/>
          </a:prstGeom>
          <a:ln w="381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a:xfrm>
            <a:off x="4116656" y="6368805"/>
            <a:ext cx="925708" cy="365125"/>
          </a:xfrm>
          <a:prstGeom prst="rect">
            <a:avLst/>
          </a:prstGeom>
        </p:spPr>
        <p:txBody>
          <a:bodyPr/>
          <a:lstStyle/>
          <a:p>
            <a:r>
              <a:rPr lang="en-US" smtClean="0"/>
              <a:t>- </a:t>
            </a:r>
            <a:fld id="{D174BAF6-F8F2-EF4F-936C-8DF63288C82F}" type="slidenum">
              <a:rPr lang="en-US" smtClean="0"/>
              <a:pPr/>
              <a:t>‹#›</a:t>
            </a:fld>
            <a:r>
              <a:rPr lang="en-US" smtClean="0"/>
              <a:t> -</a:t>
            </a:r>
            <a:endParaRPr lang="en-US" dirty="0"/>
          </a:p>
        </p:txBody>
      </p:sp>
      <p:sp>
        <p:nvSpPr>
          <p:cNvPr id="7" name="Footer Placeholder 6"/>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4" name="Picture 1" descr="NERSC-logo-color-transparent-edges.gif"/>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cxnSp>
        <p:nvCxnSpPr>
          <p:cNvPr id="5" name="Straight Connector 4"/>
          <p:cNvCxnSpPr/>
          <p:nvPr userDrawn="1"/>
        </p:nvCxnSpPr>
        <p:spPr>
          <a:xfrm flipV="1">
            <a:off x="360342" y="1033027"/>
            <a:ext cx="8457072" cy="18814"/>
          </a:xfrm>
          <a:prstGeom prst="line">
            <a:avLst/>
          </a:prstGeom>
          <a:ln w="381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91171"/>
            <a:ext cx="3008313" cy="1030519"/>
          </a:xfrm>
        </p:spPr>
        <p:txBody>
          <a:bodyPr anchor="ctr" anchorCtr="0"/>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191171"/>
            <a:ext cx="5111750" cy="4934991"/>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328798"/>
            <a:ext cx="3008313" cy="379736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8"/>
          <p:cNvSpPr>
            <a:spLocks noGrp="1"/>
          </p:cNvSpPr>
          <p:nvPr>
            <p:ph type="sldNum" sz="quarter" idx="10"/>
          </p:nvPr>
        </p:nvSpPr>
        <p:spPr>
          <a:xfrm>
            <a:off x="4116656" y="6368805"/>
            <a:ext cx="925708" cy="365125"/>
          </a:xfrm>
          <a:prstGeom prst="rect">
            <a:avLst/>
          </a:prstGeom>
        </p:spPr>
        <p:txBody>
          <a:bodyPr/>
          <a:lstStyle/>
          <a:p>
            <a:r>
              <a:rPr lang="en-US" smtClean="0"/>
              <a:t>- </a:t>
            </a:r>
            <a:fld id="{D174BAF6-F8F2-EF4F-936C-8DF63288C82F}" type="slidenum">
              <a:rPr lang="en-US" smtClean="0"/>
              <a:pPr/>
              <a:t>‹#›</a:t>
            </a:fld>
            <a:r>
              <a:rPr lang="en-US" smtClean="0"/>
              <a:t> -</a:t>
            </a:r>
            <a:endParaRPr lang="en-US" dirty="0"/>
          </a:p>
        </p:txBody>
      </p:sp>
      <p:sp>
        <p:nvSpPr>
          <p:cNvPr id="10" name="Footer Placeholder 9"/>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7" name="Picture 1" descr="NERSC-logo-color-transparent-edges.gif"/>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232047"/>
            <a:ext cx="5486400" cy="3495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9"/>
          <p:cNvSpPr>
            <a:spLocks noGrp="1"/>
          </p:cNvSpPr>
          <p:nvPr>
            <p:ph type="sldNum" sz="quarter" idx="10"/>
          </p:nvPr>
        </p:nvSpPr>
        <p:spPr>
          <a:xfrm>
            <a:off x="4116656" y="6368805"/>
            <a:ext cx="925708" cy="365125"/>
          </a:xfrm>
          <a:prstGeom prst="rect">
            <a:avLst/>
          </a:prstGeom>
        </p:spPr>
        <p:txBody>
          <a:bodyPr/>
          <a:lstStyle/>
          <a:p>
            <a:r>
              <a:rPr lang="en-US" smtClean="0"/>
              <a:t>- </a:t>
            </a:r>
            <a:fld id="{D174BAF6-F8F2-EF4F-936C-8DF63288C82F}" type="slidenum">
              <a:rPr lang="en-US" smtClean="0"/>
              <a:pPr/>
              <a:t>‹#›</a:t>
            </a:fld>
            <a:r>
              <a:rPr lang="en-US" smtClean="0"/>
              <a:t> -</a:t>
            </a:r>
            <a:endParaRPr lang="en-US" dirty="0"/>
          </a:p>
        </p:txBody>
      </p:sp>
      <p:sp>
        <p:nvSpPr>
          <p:cNvPr id="11" name="Footer Placeholder 10"/>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7" name="Picture 1" descr="NERSC-logo-color-transparent-edges.gif"/>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342" y="179868"/>
            <a:ext cx="6819032" cy="769479"/>
          </a:xfrm>
          <a:prstGeom prst="rect">
            <a:avLst/>
          </a:prstGeom>
        </p:spPr>
        <p:txBody>
          <a:bodyPr vert="horz" lIns="91440" tIns="0" rIns="91440" bIns="0" rtlCol="0" anchor="b"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95400"/>
            <a:ext cx="8229600" cy="483076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Footer Placeholder 11"/>
          <p:cNvSpPr>
            <a:spLocks noGrp="1"/>
          </p:cNvSpPr>
          <p:nvPr>
            <p:ph type="ftr" sz="quarter" idx="3"/>
          </p:nvPr>
        </p:nvSpPr>
        <p:spPr>
          <a:xfrm>
            <a:off x="5239927" y="6368805"/>
            <a:ext cx="2864157" cy="365125"/>
          </a:xfrm>
          <a:prstGeom prst="rect">
            <a:avLst/>
          </a:prstGeom>
        </p:spPr>
        <p:txBody>
          <a:bodyPr vert="horz" lIns="91440" tIns="45720" rIns="91440" bIns="45720" rtlCol="0" anchor="ctr"/>
          <a:lstStyle>
            <a:lvl1pPr algn="r">
              <a:defRPr sz="1100">
                <a:solidFill>
                  <a:srgbClr val="114766"/>
                </a:solidFill>
              </a:defRPr>
            </a:lvl1pPr>
          </a:lstStyle>
          <a:p>
            <a:r>
              <a:rPr lang="en-US" dirty="0" smtClean="0"/>
              <a:t>Footer Information</a:t>
            </a:r>
            <a:endParaRPr lang="en-US" dirty="0"/>
          </a:p>
        </p:txBody>
      </p:sp>
      <p:sp>
        <p:nvSpPr>
          <p:cNvPr id="18" name="Slide Number Placeholder 12"/>
          <p:cNvSpPr>
            <a:spLocks noGrp="1"/>
          </p:cNvSpPr>
          <p:nvPr>
            <p:ph type="sldNum" sz="quarter" idx="4"/>
          </p:nvPr>
        </p:nvSpPr>
        <p:spPr>
          <a:xfrm>
            <a:off x="4116656" y="6368805"/>
            <a:ext cx="925708" cy="365125"/>
          </a:xfrm>
          <a:prstGeom prst="rect">
            <a:avLst/>
          </a:prstGeom>
        </p:spPr>
        <p:txBody>
          <a:bodyPr vert="horz" lIns="91440" tIns="45720" rIns="91440" bIns="45720" rtlCol="0" anchor="ctr"/>
          <a:lstStyle>
            <a:lvl1pPr algn="ctr">
              <a:defRPr sz="1100">
                <a:solidFill>
                  <a:srgbClr val="114766"/>
                </a:solidFill>
              </a:defRPr>
            </a:lvl1pPr>
          </a:lstStyle>
          <a:p>
            <a:r>
              <a:rPr lang="en-US" dirty="0" smtClean="0"/>
              <a:t>- </a:t>
            </a:r>
            <a:fld id="{D174BAF6-F8F2-EF4F-936C-8DF63288C82F}" type="slidenum">
              <a:rPr lang="en-US" smtClean="0"/>
              <a:pPr/>
              <a:t>‹#›</a:t>
            </a:fld>
            <a:r>
              <a:rPr lang="en-US" dirty="0" smtClean="0"/>
              <a:t> -</a:t>
            </a:r>
            <a:endParaRPr lang="en-US" dirty="0"/>
          </a:p>
        </p:txBody>
      </p:sp>
      <p:pic>
        <p:nvPicPr>
          <p:cNvPr id="9" name="Picture 10" descr="DOE LOGO"/>
          <p:cNvPicPr>
            <a:picLocks noChangeAspect="1" noChangeArrowheads="1"/>
          </p:cNvPicPr>
          <p:nvPr userDrawn="1"/>
        </p:nvPicPr>
        <p:blipFill>
          <a:blip r:embed="rId14" cstate="print">
            <a:extLst>
              <a:ext uri="{28A0092B-C50C-407E-A947-70E740481C1C}">
                <a14:useLocalDpi xmlns:a14="http://schemas.microsoft.com/office/drawing/2010/main"/>
              </a:ext>
            </a:extLst>
          </a:blip>
          <a:srcRect b="19329"/>
          <a:stretch>
            <a:fillRect/>
          </a:stretch>
        </p:blipFill>
        <p:spPr bwMode="auto">
          <a:xfrm>
            <a:off x="247292" y="6277668"/>
            <a:ext cx="2209800" cy="503297"/>
          </a:xfrm>
          <a:prstGeom prst="rect">
            <a:avLst/>
          </a:prstGeom>
          <a:noFill/>
          <a:ln w="9525">
            <a:noFill/>
            <a:miter lim="800000"/>
            <a:headEnd/>
            <a:tailEnd/>
          </a:ln>
        </p:spPr>
      </p:pic>
      <p:pic>
        <p:nvPicPr>
          <p:cNvPr id="10" name="Picture 11" descr="LBNL_Logo-Full.png"/>
          <p:cNvPicPr>
            <a:picLocks noChangeAspect="1"/>
          </p:cNvPicPr>
          <p:nvPr userDrawn="1"/>
        </p:nvPicPr>
        <p:blipFill>
          <a:blip r:embed="rId15" cstate="print">
            <a:extLst>
              <a:ext uri="{28A0092B-C50C-407E-A947-70E740481C1C}">
                <a14:useLocalDpi xmlns:a14="http://schemas.microsoft.com/office/drawing/2010/main"/>
              </a:ext>
            </a:extLst>
          </a:blip>
          <a:srcRect/>
          <a:stretch>
            <a:fillRect/>
          </a:stretch>
        </p:blipFill>
        <p:spPr bwMode="auto">
          <a:xfrm>
            <a:off x="8227394" y="6277227"/>
            <a:ext cx="590020" cy="5037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hf hdr="0" ftr="0"/>
  <p:txStyles>
    <p:titleStyle>
      <a:lvl1pPr marL="228600" indent="-228600" algn="l" defTabSz="457200" rtl="0" eaLnBrk="1" latinLnBrk="0" hangingPunct="1">
        <a:spcBef>
          <a:spcPct val="0"/>
        </a:spcBef>
        <a:buNone/>
        <a:defRPr sz="3200" b="0" i="0" u="none" kern="1200" cap="none">
          <a:solidFill>
            <a:schemeClr val="tx2"/>
          </a:solidFill>
          <a:latin typeface="Helvetica Neue Bold Condensed"/>
          <a:ea typeface="+mj-ea"/>
          <a:cs typeface="Helvetica Neue Bold Condensed"/>
        </a:defRPr>
      </a:lvl1pPr>
    </p:titleStyle>
    <p:bodyStyle>
      <a:lvl1pPr marL="342900" indent="-342900" algn="l" defTabSz="457200" rtl="0" eaLnBrk="1" latinLnBrk="0" hangingPunct="1">
        <a:spcBef>
          <a:spcPct val="20000"/>
        </a:spcBef>
        <a:buFont typeface="Arial"/>
        <a:buChar char="•"/>
        <a:defRPr sz="2800" b="1"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30.jpeg"/><Relationship Id="rId1" Type="http://schemas.openxmlformats.org/officeDocument/2006/relationships/slideLayout" Target="../slideLayouts/slideLayout3.xml"/><Relationship Id="rId2" Type="http://schemas.openxmlformats.org/officeDocument/2006/relationships/image" Target="../media/image29.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6.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png"/><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g"/><Relationship Id="rId5" Type="http://schemas.openxmlformats.org/officeDocument/2006/relationships/image" Target="../media/image43.jp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jpg"/><Relationship Id="rId9" Type="http://schemas.openxmlformats.org/officeDocument/2006/relationships/image" Target="../media/image47.jpg"/><Relationship Id="rId10" Type="http://schemas.openxmlformats.org/officeDocument/2006/relationships/image" Target="../media/image48.gif"/><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20" Type="http://schemas.openxmlformats.org/officeDocument/2006/relationships/diagramQuickStyle" Target="../diagrams/quickStyle4.xml"/><Relationship Id="rId21" Type="http://schemas.openxmlformats.org/officeDocument/2006/relationships/diagramColors" Target="../diagrams/colors4.xml"/><Relationship Id="rId22" Type="http://schemas.microsoft.com/office/2007/relationships/diagramDrawing" Target="../diagrams/drawing4.xml"/><Relationship Id="rId23" Type="http://schemas.openxmlformats.org/officeDocument/2006/relationships/diagramData" Target="../diagrams/data5.xml"/><Relationship Id="rId24" Type="http://schemas.openxmlformats.org/officeDocument/2006/relationships/diagramLayout" Target="../diagrams/layout5.xml"/><Relationship Id="rId25" Type="http://schemas.openxmlformats.org/officeDocument/2006/relationships/diagramQuickStyle" Target="../diagrams/quickStyle5.xml"/><Relationship Id="rId26" Type="http://schemas.openxmlformats.org/officeDocument/2006/relationships/diagramColors" Target="../diagrams/colors5.xml"/><Relationship Id="rId27" Type="http://schemas.microsoft.com/office/2007/relationships/diagramDrawing" Target="../diagrams/drawing5.xml"/><Relationship Id="rId28" Type="http://schemas.openxmlformats.org/officeDocument/2006/relationships/diagramData" Target="../diagrams/data6.xml"/><Relationship Id="rId29" Type="http://schemas.openxmlformats.org/officeDocument/2006/relationships/diagramLayout" Target="../diagrams/layout6.xm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30" Type="http://schemas.openxmlformats.org/officeDocument/2006/relationships/diagramQuickStyle" Target="../diagrams/quickStyle6.xml"/><Relationship Id="rId31" Type="http://schemas.openxmlformats.org/officeDocument/2006/relationships/diagramColors" Target="../diagrams/colors6.xml"/><Relationship Id="rId32" Type="http://schemas.microsoft.com/office/2007/relationships/diagramDrawing" Target="../diagrams/drawing6.xml"/><Relationship Id="rId9" Type="http://schemas.openxmlformats.org/officeDocument/2006/relationships/diagramLayout" Target="../diagrams/layout2.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diagramData" Target="../diagrams/data2.xml"/><Relationship Id="rId33" Type="http://schemas.openxmlformats.org/officeDocument/2006/relationships/image" Target="../media/image17.jpeg"/><Relationship Id="rId34" Type="http://schemas.openxmlformats.org/officeDocument/2006/relationships/diagramData" Target="../diagrams/data7.xml"/><Relationship Id="rId35" Type="http://schemas.openxmlformats.org/officeDocument/2006/relationships/diagramLayout" Target="../diagrams/layout7.xml"/><Relationship Id="rId36" Type="http://schemas.openxmlformats.org/officeDocument/2006/relationships/diagramQuickStyle" Target="../diagrams/quickStyle7.xml"/><Relationship Id="rId10" Type="http://schemas.openxmlformats.org/officeDocument/2006/relationships/diagramQuickStyle" Target="../diagrams/quickStyle2.xml"/><Relationship Id="rId11" Type="http://schemas.openxmlformats.org/officeDocument/2006/relationships/diagramColors" Target="../diagrams/colors2.xml"/><Relationship Id="rId12" Type="http://schemas.microsoft.com/office/2007/relationships/diagramDrawing" Target="../diagrams/drawing2.xml"/><Relationship Id="rId13" Type="http://schemas.openxmlformats.org/officeDocument/2006/relationships/diagramData" Target="../diagrams/data3.xml"/><Relationship Id="rId14" Type="http://schemas.openxmlformats.org/officeDocument/2006/relationships/diagramLayout" Target="../diagrams/layout3.xml"/><Relationship Id="rId15" Type="http://schemas.openxmlformats.org/officeDocument/2006/relationships/diagramQuickStyle" Target="../diagrams/quickStyle3.xml"/><Relationship Id="rId16" Type="http://schemas.openxmlformats.org/officeDocument/2006/relationships/diagramColors" Target="../diagrams/colors3.xml"/><Relationship Id="rId17" Type="http://schemas.microsoft.com/office/2007/relationships/diagramDrawing" Target="../diagrams/drawing3.xml"/><Relationship Id="rId18" Type="http://schemas.openxmlformats.org/officeDocument/2006/relationships/diagramData" Target="../diagrams/data4.xml"/><Relationship Id="rId19" Type="http://schemas.openxmlformats.org/officeDocument/2006/relationships/diagramLayout" Target="../diagrams/layout4.xml"/><Relationship Id="rId37" Type="http://schemas.openxmlformats.org/officeDocument/2006/relationships/diagramColors" Target="../diagrams/colors7.xml"/><Relationship Id="rId38" Type="http://schemas.microsoft.com/office/2007/relationships/diagramDrawing" Target="../diagrams/drawing7.xml"/><Relationship Id="rId39" Type="http://schemas.openxmlformats.org/officeDocument/2006/relationships/image" Target="../media/image18.png"/><Relationship Id="rId40"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g"/><Relationship Id="rId5" Type="http://schemas.openxmlformats.org/officeDocument/2006/relationships/image" Target="../media/image24.png"/><Relationship Id="rId6" Type="http://schemas.openxmlformats.org/officeDocument/2006/relationships/image" Target="../media/image25.jp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tiff"/><Relationship Id="rId1" Type="http://schemas.openxmlformats.org/officeDocument/2006/relationships/slideLayout" Target="../slideLayouts/slideLayout3.xml"/><Relationship Id="rId2"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13034" y="1404340"/>
            <a:ext cx="6101187" cy="1956587"/>
          </a:xfrm>
          <a:prstGeom prst="rect">
            <a:avLst/>
          </a:prstGeom>
        </p:spPr>
        <p:txBody>
          <a:bodyPr/>
          <a:lstStyle>
            <a:lvl1pPr algn="l" rtl="0" eaLnBrk="1" fontAlgn="base" hangingPunct="1">
              <a:spcBef>
                <a:spcPct val="0"/>
              </a:spcBef>
              <a:spcAft>
                <a:spcPts val="0"/>
              </a:spcAft>
              <a:defRPr sz="2800" b="1">
                <a:solidFill>
                  <a:schemeClr val="bg1"/>
                </a:solidFill>
                <a:latin typeface="Avenir Next Condensed Demi Bold"/>
                <a:ea typeface="+mj-ea"/>
                <a:cs typeface="Avenir Next Condensed Demi Bold"/>
              </a:defRPr>
            </a:lvl1pPr>
            <a:lvl2pPr algn="ctr" rtl="0" eaLnBrk="1" fontAlgn="base" hangingPunct="1">
              <a:spcBef>
                <a:spcPct val="0"/>
              </a:spcBef>
              <a:spcAft>
                <a:spcPct val="0"/>
              </a:spcAft>
              <a:defRPr sz="3000" b="1">
                <a:solidFill>
                  <a:srgbClr val="003366"/>
                </a:solidFill>
                <a:latin typeface="Arial" charset="0"/>
                <a:ea typeface="ＭＳ Ｐゴシック" charset="-128"/>
                <a:cs typeface="ＭＳ Ｐゴシック" charset="-128"/>
              </a:defRPr>
            </a:lvl2pPr>
            <a:lvl3pPr algn="ctr" rtl="0" eaLnBrk="1" fontAlgn="base" hangingPunct="1">
              <a:spcBef>
                <a:spcPct val="0"/>
              </a:spcBef>
              <a:spcAft>
                <a:spcPct val="0"/>
              </a:spcAft>
              <a:defRPr sz="3000" b="1">
                <a:solidFill>
                  <a:srgbClr val="003366"/>
                </a:solidFill>
                <a:latin typeface="Arial" charset="0"/>
                <a:ea typeface="ＭＳ Ｐゴシック" charset="-128"/>
                <a:cs typeface="ＭＳ Ｐゴシック" charset="-128"/>
              </a:defRPr>
            </a:lvl3pPr>
            <a:lvl4pPr algn="ctr" rtl="0" eaLnBrk="1" fontAlgn="base" hangingPunct="1">
              <a:spcBef>
                <a:spcPct val="0"/>
              </a:spcBef>
              <a:spcAft>
                <a:spcPct val="0"/>
              </a:spcAft>
              <a:defRPr sz="3000" b="1">
                <a:solidFill>
                  <a:srgbClr val="003366"/>
                </a:solidFill>
                <a:latin typeface="Arial" charset="0"/>
                <a:ea typeface="ＭＳ Ｐゴシック" charset="-128"/>
                <a:cs typeface="ＭＳ Ｐゴシック" charset="-128"/>
              </a:defRPr>
            </a:lvl4pPr>
            <a:lvl5pPr algn="ctr" rtl="0" eaLnBrk="1" fontAlgn="base" hangingPunct="1">
              <a:spcBef>
                <a:spcPct val="0"/>
              </a:spcBef>
              <a:spcAft>
                <a:spcPct val="0"/>
              </a:spcAft>
              <a:defRPr sz="3000" b="1">
                <a:solidFill>
                  <a:srgbClr val="003366"/>
                </a:solidFill>
                <a:latin typeface="Arial" charset="0"/>
                <a:ea typeface="ＭＳ Ｐゴシック" charset="-128"/>
                <a:cs typeface="ＭＳ Ｐゴシック" charset="-128"/>
              </a:defRPr>
            </a:lvl5pPr>
            <a:lvl6pPr marL="457082"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6pPr>
            <a:lvl7pPr marL="914165"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7pPr>
            <a:lvl8pPr marL="1371250"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8pPr>
            <a:lvl9pPr marL="1828332"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9pPr>
          </a:lstStyle>
          <a:p>
            <a:pPr>
              <a:spcAft>
                <a:spcPts val="1200"/>
              </a:spcAft>
            </a:pPr>
            <a:r>
              <a:rPr lang="en-US" sz="3200" dirty="0"/>
              <a:t>NERSC </a:t>
            </a:r>
            <a:endParaRPr lang="en-US" dirty="0"/>
          </a:p>
          <a:p>
            <a:r>
              <a:rPr lang="en-US" dirty="0"/>
              <a:t>National Energy Research</a:t>
            </a:r>
          </a:p>
          <a:p>
            <a:r>
              <a:rPr lang="en-US" dirty="0"/>
              <a:t>Scientific Computing Center</a:t>
            </a:r>
            <a:r>
              <a:rPr lang="en-US" dirty="0">
                <a:solidFill>
                  <a:srgbClr val="FFCC00"/>
                </a:solidFill>
              </a:rPr>
              <a:t> </a:t>
            </a:r>
            <a:r>
              <a:rPr lang="en-US" dirty="0">
                <a:solidFill>
                  <a:srgbClr val="FFFF00"/>
                </a:solidFill>
              </a:rPr>
              <a:t/>
            </a:r>
            <a:br>
              <a:rPr lang="en-US" dirty="0">
                <a:solidFill>
                  <a:srgbClr val="FFFF00"/>
                </a:solidFill>
              </a:rPr>
            </a:br>
            <a:endParaRPr lang="en-US" dirty="0">
              <a:solidFill>
                <a:srgbClr val="FFFF00"/>
              </a:solidFill>
            </a:endParaRPr>
          </a:p>
        </p:txBody>
      </p:sp>
      <p:sp>
        <p:nvSpPr>
          <p:cNvPr id="3" name="Text Placeholder 2"/>
          <p:cNvSpPr txBox="1">
            <a:spLocks/>
          </p:cNvSpPr>
          <p:nvPr/>
        </p:nvSpPr>
        <p:spPr>
          <a:xfrm>
            <a:off x="4590092" y="4710957"/>
            <a:ext cx="4407049" cy="510567"/>
          </a:xfrm>
          <a:prstGeom prst="rect">
            <a:avLst/>
          </a:prstGeom>
        </p:spPr>
        <p:txBody>
          <a:bodyPr/>
          <a:lstStyle>
            <a:lvl1pPr marL="342813" indent="-342813" algn="l" rtl="0" eaLnBrk="1" fontAlgn="base" hangingPunct="1">
              <a:spcBef>
                <a:spcPts val="900"/>
              </a:spcBef>
              <a:spcAft>
                <a:spcPct val="0"/>
              </a:spcAft>
              <a:defRPr sz="2400">
                <a:solidFill>
                  <a:srgbClr val="003366"/>
                </a:solidFill>
                <a:latin typeface="+mn-lt"/>
                <a:ea typeface="+mn-ea"/>
                <a:cs typeface="+mn-cs"/>
              </a:defRPr>
            </a:lvl1pPr>
            <a:lvl2pPr marL="288850" indent="-226954" algn="l" rtl="0" eaLnBrk="1" fontAlgn="base" hangingPunct="1">
              <a:spcBef>
                <a:spcPts val="500"/>
              </a:spcBef>
              <a:spcAft>
                <a:spcPct val="0"/>
              </a:spcAft>
              <a:buSzPct val="85000"/>
              <a:buChar char="–"/>
              <a:defRPr sz="2400">
                <a:solidFill>
                  <a:srgbClr val="003366"/>
                </a:solidFill>
                <a:latin typeface="+mn-lt"/>
                <a:ea typeface="+mn-ea"/>
                <a:cs typeface="ＭＳ Ｐゴシック"/>
              </a:defRPr>
            </a:lvl2pPr>
            <a:lvl3pPr marL="572941" indent="-117445" algn="l" rtl="0" eaLnBrk="1" fontAlgn="base" hangingPunct="1">
              <a:spcBef>
                <a:spcPts val="400"/>
              </a:spcBef>
              <a:spcAft>
                <a:spcPct val="0"/>
              </a:spcAft>
              <a:buSzPct val="75000"/>
              <a:buFont typeface="Lucida Grande"/>
              <a:buChar char="–"/>
              <a:defRPr sz="2400">
                <a:solidFill>
                  <a:srgbClr val="003366"/>
                </a:solidFill>
                <a:latin typeface="+mn-lt"/>
                <a:ea typeface="+mn-ea"/>
                <a:cs typeface="ＭＳ Ｐゴシック"/>
              </a:defRPr>
            </a:lvl3pPr>
            <a:lvl4pPr marL="909404" indent="-226954" algn="l" rtl="0" eaLnBrk="1" fontAlgn="base" hangingPunct="1">
              <a:spcBef>
                <a:spcPct val="20000"/>
              </a:spcBef>
              <a:spcAft>
                <a:spcPct val="0"/>
              </a:spcAft>
              <a:buSzPct val="75000"/>
              <a:buFont typeface="Lucida Grande"/>
              <a:buChar char="–"/>
              <a:defRPr sz="2400">
                <a:solidFill>
                  <a:srgbClr val="003366"/>
                </a:solidFill>
                <a:latin typeface="+mn-lt"/>
                <a:ea typeface="+mn-ea"/>
                <a:cs typeface="ＭＳ Ｐゴシック"/>
              </a:defRPr>
            </a:lvl4pPr>
            <a:lvl5pPr marL="1145880" indent="-236478" algn="l" rtl="0" eaLnBrk="1" fontAlgn="base" hangingPunct="1">
              <a:spcBef>
                <a:spcPct val="20000"/>
              </a:spcBef>
              <a:spcAft>
                <a:spcPct val="0"/>
              </a:spcAft>
              <a:buChar char="»"/>
              <a:defRPr sz="2400">
                <a:solidFill>
                  <a:srgbClr val="003366"/>
                </a:solidFill>
                <a:latin typeface="+mn-lt"/>
                <a:ea typeface="+mn-ea"/>
                <a:cs typeface="ＭＳ Ｐゴシック"/>
              </a:defRPr>
            </a:lvl5pPr>
            <a:lvl6pPr marL="2513959" indent="-228541" algn="l" rtl="0" eaLnBrk="1" fontAlgn="base" hangingPunct="1">
              <a:spcBef>
                <a:spcPct val="20000"/>
              </a:spcBef>
              <a:spcAft>
                <a:spcPct val="0"/>
              </a:spcAft>
              <a:buChar char="»"/>
              <a:defRPr sz="2000">
                <a:solidFill>
                  <a:srgbClr val="2C5993"/>
                </a:solidFill>
                <a:latin typeface="+mn-lt"/>
                <a:ea typeface="+mn-ea"/>
              </a:defRPr>
            </a:lvl6pPr>
            <a:lvl7pPr marL="2971040" indent="-228541" algn="l" rtl="0" eaLnBrk="1" fontAlgn="base" hangingPunct="1">
              <a:spcBef>
                <a:spcPct val="20000"/>
              </a:spcBef>
              <a:spcAft>
                <a:spcPct val="0"/>
              </a:spcAft>
              <a:buChar char="»"/>
              <a:defRPr sz="2000">
                <a:solidFill>
                  <a:srgbClr val="2C5993"/>
                </a:solidFill>
                <a:latin typeface="+mn-lt"/>
                <a:ea typeface="+mn-ea"/>
              </a:defRPr>
            </a:lvl7pPr>
            <a:lvl8pPr marL="3428124" indent="-228541" algn="l" rtl="0" eaLnBrk="1" fontAlgn="base" hangingPunct="1">
              <a:spcBef>
                <a:spcPct val="20000"/>
              </a:spcBef>
              <a:spcAft>
                <a:spcPct val="0"/>
              </a:spcAft>
              <a:buChar char="»"/>
              <a:defRPr sz="2000">
                <a:solidFill>
                  <a:srgbClr val="2C5993"/>
                </a:solidFill>
                <a:latin typeface="+mn-lt"/>
                <a:ea typeface="+mn-ea"/>
              </a:defRPr>
            </a:lvl8pPr>
            <a:lvl9pPr marL="3885205" indent="-228541" algn="l" rtl="0" eaLnBrk="1" fontAlgn="base" hangingPunct="1">
              <a:spcBef>
                <a:spcPct val="20000"/>
              </a:spcBef>
              <a:spcAft>
                <a:spcPct val="0"/>
              </a:spcAft>
              <a:buChar char="»"/>
              <a:defRPr sz="2000">
                <a:solidFill>
                  <a:srgbClr val="2C5993"/>
                </a:solidFill>
                <a:latin typeface="+mn-lt"/>
                <a:ea typeface="+mn-ea"/>
              </a:defRPr>
            </a:lvl9pPr>
          </a:lstStyle>
          <a:p>
            <a:r>
              <a:rPr lang="en-US" b="1" dirty="0">
                <a:solidFill>
                  <a:srgbClr val="FFFFFF"/>
                </a:solidFill>
              </a:rPr>
              <a:t>Kristy </a:t>
            </a:r>
            <a:r>
              <a:rPr lang="en-US" b="1" dirty="0" err="1">
                <a:solidFill>
                  <a:srgbClr val="FFFFFF"/>
                </a:solidFill>
              </a:rPr>
              <a:t>Kallback</a:t>
            </a:r>
            <a:r>
              <a:rPr lang="en-US" b="1" dirty="0">
                <a:solidFill>
                  <a:srgbClr val="FFFFFF"/>
                </a:solidFill>
              </a:rPr>
              <a:t>-Rose</a:t>
            </a:r>
          </a:p>
        </p:txBody>
      </p:sp>
      <p:sp>
        <p:nvSpPr>
          <p:cNvPr id="4" name="Text Placeholder 3"/>
          <p:cNvSpPr txBox="1">
            <a:spLocks/>
          </p:cNvSpPr>
          <p:nvPr/>
        </p:nvSpPr>
        <p:spPr>
          <a:xfrm>
            <a:off x="4572679" y="5208526"/>
            <a:ext cx="4407049" cy="510567"/>
          </a:xfrm>
          <a:prstGeom prst="rect">
            <a:avLst/>
          </a:prstGeom>
        </p:spPr>
        <p:txBody>
          <a:bodyPr/>
          <a:lstStyle>
            <a:lvl1pPr marL="342813" indent="-342813" algn="l" rtl="0" eaLnBrk="1" fontAlgn="base" hangingPunct="1">
              <a:spcBef>
                <a:spcPts val="900"/>
              </a:spcBef>
              <a:spcAft>
                <a:spcPct val="0"/>
              </a:spcAft>
              <a:defRPr sz="2400">
                <a:solidFill>
                  <a:srgbClr val="003366"/>
                </a:solidFill>
                <a:latin typeface="+mn-lt"/>
                <a:ea typeface="+mn-ea"/>
                <a:cs typeface="+mn-cs"/>
              </a:defRPr>
            </a:lvl1pPr>
            <a:lvl2pPr marL="288850" indent="-226954" algn="l" rtl="0" eaLnBrk="1" fontAlgn="base" hangingPunct="1">
              <a:spcBef>
                <a:spcPts val="500"/>
              </a:spcBef>
              <a:spcAft>
                <a:spcPct val="0"/>
              </a:spcAft>
              <a:buSzPct val="85000"/>
              <a:buChar char="–"/>
              <a:defRPr sz="2400">
                <a:solidFill>
                  <a:srgbClr val="003366"/>
                </a:solidFill>
                <a:latin typeface="+mn-lt"/>
                <a:ea typeface="+mn-ea"/>
                <a:cs typeface="ＭＳ Ｐゴシック"/>
              </a:defRPr>
            </a:lvl2pPr>
            <a:lvl3pPr marL="572941" indent="-117445" algn="l" rtl="0" eaLnBrk="1" fontAlgn="base" hangingPunct="1">
              <a:spcBef>
                <a:spcPts val="400"/>
              </a:spcBef>
              <a:spcAft>
                <a:spcPct val="0"/>
              </a:spcAft>
              <a:buSzPct val="75000"/>
              <a:buFont typeface="Lucida Grande"/>
              <a:buChar char="–"/>
              <a:defRPr sz="2400">
                <a:solidFill>
                  <a:srgbClr val="003366"/>
                </a:solidFill>
                <a:latin typeface="+mn-lt"/>
                <a:ea typeface="+mn-ea"/>
                <a:cs typeface="ＭＳ Ｐゴシック"/>
              </a:defRPr>
            </a:lvl3pPr>
            <a:lvl4pPr marL="909404" indent="-226954" algn="l" rtl="0" eaLnBrk="1" fontAlgn="base" hangingPunct="1">
              <a:spcBef>
                <a:spcPct val="20000"/>
              </a:spcBef>
              <a:spcAft>
                <a:spcPct val="0"/>
              </a:spcAft>
              <a:buSzPct val="75000"/>
              <a:buFont typeface="Lucida Grande"/>
              <a:buChar char="–"/>
              <a:defRPr sz="2400">
                <a:solidFill>
                  <a:srgbClr val="003366"/>
                </a:solidFill>
                <a:latin typeface="+mn-lt"/>
                <a:ea typeface="+mn-ea"/>
                <a:cs typeface="ＭＳ Ｐゴシック"/>
              </a:defRPr>
            </a:lvl4pPr>
            <a:lvl5pPr marL="1145880" indent="-236478" algn="l" rtl="0" eaLnBrk="1" fontAlgn="base" hangingPunct="1">
              <a:spcBef>
                <a:spcPct val="20000"/>
              </a:spcBef>
              <a:spcAft>
                <a:spcPct val="0"/>
              </a:spcAft>
              <a:buChar char="»"/>
              <a:defRPr sz="2400">
                <a:solidFill>
                  <a:srgbClr val="003366"/>
                </a:solidFill>
                <a:latin typeface="+mn-lt"/>
                <a:ea typeface="+mn-ea"/>
                <a:cs typeface="ＭＳ Ｐゴシック"/>
              </a:defRPr>
            </a:lvl5pPr>
            <a:lvl6pPr marL="2513959" indent="-228541" algn="l" rtl="0" eaLnBrk="1" fontAlgn="base" hangingPunct="1">
              <a:spcBef>
                <a:spcPct val="20000"/>
              </a:spcBef>
              <a:spcAft>
                <a:spcPct val="0"/>
              </a:spcAft>
              <a:buChar char="»"/>
              <a:defRPr sz="2000">
                <a:solidFill>
                  <a:srgbClr val="2C5993"/>
                </a:solidFill>
                <a:latin typeface="+mn-lt"/>
                <a:ea typeface="+mn-ea"/>
              </a:defRPr>
            </a:lvl6pPr>
            <a:lvl7pPr marL="2971040" indent="-228541" algn="l" rtl="0" eaLnBrk="1" fontAlgn="base" hangingPunct="1">
              <a:spcBef>
                <a:spcPct val="20000"/>
              </a:spcBef>
              <a:spcAft>
                <a:spcPct val="0"/>
              </a:spcAft>
              <a:buChar char="»"/>
              <a:defRPr sz="2000">
                <a:solidFill>
                  <a:srgbClr val="2C5993"/>
                </a:solidFill>
                <a:latin typeface="+mn-lt"/>
                <a:ea typeface="+mn-ea"/>
              </a:defRPr>
            </a:lvl7pPr>
            <a:lvl8pPr marL="3428124" indent="-228541" algn="l" rtl="0" eaLnBrk="1" fontAlgn="base" hangingPunct="1">
              <a:spcBef>
                <a:spcPct val="20000"/>
              </a:spcBef>
              <a:spcAft>
                <a:spcPct val="0"/>
              </a:spcAft>
              <a:buChar char="»"/>
              <a:defRPr sz="2000">
                <a:solidFill>
                  <a:srgbClr val="2C5993"/>
                </a:solidFill>
                <a:latin typeface="+mn-lt"/>
                <a:ea typeface="+mn-ea"/>
              </a:defRPr>
            </a:lvl8pPr>
            <a:lvl9pPr marL="3885205" indent="-228541" algn="l" rtl="0" eaLnBrk="1" fontAlgn="base" hangingPunct="1">
              <a:spcBef>
                <a:spcPct val="20000"/>
              </a:spcBef>
              <a:spcAft>
                <a:spcPct val="0"/>
              </a:spcAft>
              <a:buChar char="»"/>
              <a:defRPr sz="2000">
                <a:solidFill>
                  <a:srgbClr val="2C5993"/>
                </a:solidFill>
                <a:latin typeface="+mn-lt"/>
                <a:ea typeface="+mn-ea"/>
              </a:defRPr>
            </a:lvl9pPr>
          </a:lstStyle>
          <a:p>
            <a:pPr>
              <a:lnSpc>
                <a:spcPct val="50000"/>
              </a:lnSpc>
            </a:pPr>
            <a:r>
              <a:rPr lang="en-US" sz="1400" b="1" dirty="0">
                <a:solidFill>
                  <a:srgbClr val="FFFFFF"/>
                </a:solidFill>
              </a:rPr>
              <a:t>NERSC Senior HPC Storage Systems Analyst</a:t>
            </a:r>
          </a:p>
          <a:p>
            <a:pPr>
              <a:lnSpc>
                <a:spcPct val="50000"/>
              </a:lnSpc>
            </a:pPr>
            <a:r>
              <a:rPr lang="en-US" sz="1400" b="1" dirty="0" smtClean="0">
                <a:solidFill>
                  <a:srgbClr val="FFFFFF"/>
                </a:solidFill>
              </a:rPr>
              <a:t>April 4, </a:t>
            </a:r>
            <a:r>
              <a:rPr lang="en-US" sz="1400" b="1" dirty="0">
                <a:solidFill>
                  <a:srgbClr val="FFFFFF"/>
                </a:solidFill>
              </a:rPr>
              <a:t>2019</a:t>
            </a:r>
          </a:p>
        </p:txBody>
      </p:sp>
    </p:spTree>
    <p:extLst>
      <p:ext uri="{BB962C8B-B14F-4D97-AF65-F5344CB8AC3E}">
        <p14:creationId xmlns:p14="http://schemas.microsoft.com/office/powerpoint/2010/main" val="12260601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 xmlns:a16="http://schemas.microsoft.com/office/drawing/2014/main" id="{1F0753E5-6E2E-894F-B32C-645E598B14A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787641" y="4324056"/>
            <a:ext cx="1327658" cy="1502487"/>
          </a:xfrm>
          <a:prstGeom prst="rect">
            <a:avLst/>
          </a:prstGeom>
        </p:spPr>
      </p:pic>
      <p:sp>
        <p:nvSpPr>
          <p:cNvPr id="38" name="Right Arrow 37">
            <a:extLst>
              <a:ext uri="{FF2B5EF4-FFF2-40B4-BE49-F238E27FC236}">
                <a16:creationId xmlns="" xmlns:a16="http://schemas.microsoft.com/office/drawing/2014/main" id="{59F65062-F51D-5340-8D56-430F13B2A131}"/>
              </a:ext>
            </a:extLst>
          </p:cNvPr>
          <p:cNvSpPr/>
          <p:nvPr/>
        </p:nvSpPr>
        <p:spPr>
          <a:xfrm rot="21286234">
            <a:off x="3729274" y="3223925"/>
            <a:ext cx="3518624" cy="283676"/>
          </a:xfrm>
          <a:prstGeom prst="rightArrow">
            <a:avLst>
              <a:gd name="adj1" fmla="val 50000"/>
              <a:gd name="adj2" fmla="val 110439"/>
            </a:avLst>
          </a:prstGeom>
          <a:solidFill>
            <a:srgbClr val="FD712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 xmlns:a16="http://schemas.microsoft.com/office/drawing/2014/main" id="{B46FC15F-CB08-6840-BEDE-05536BCC03EA}"/>
              </a:ext>
            </a:extLst>
          </p:cNvPr>
          <p:cNvGrpSpPr/>
          <p:nvPr/>
        </p:nvGrpSpPr>
        <p:grpSpPr>
          <a:xfrm>
            <a:off x="1502234" y="2328487"/>
            <a:ext cx="3072796" cy="2676110"/>
            <a:chOff x="1724115" y="1226140"/>
            <a:chExt cx="3072796" cy="2676110"/>
          </a:xfrm>
        </p:grpSpPr>
        <p:grpSp>
          <p:nvGrpSpPr>
            <p:cNvPr id="33" name="Group 32">
              <a:extLst>
                <a:ext uri="{FF2B5EF4-FFF2-40B4-BE49-F238E27FC236}">
                  <a16:creationId xmlns="" xmlns:a16="http://schemas.microsoft.com/office/drawing/2014/main" id="{E05B78DD-4662-2345-9112-695B7406A425}"/>
                </a:ext>
              </a:extLst>
            </p:cNvPr>
            <p:cNvGrpSpPr/>
            <p:nvPr/>
          </p:nvGrpSpPr>
          <p:grpSpPr>
            <a:xfrm>
              <a:off x="1724115" y="1547182"/>
              <a:ext cx="3058510" cy="2355068"/>
              <a:chOff x="4619298" y="1586365"/>
              <a:chExt cx="3058510" cy="2355068"/>
            </a:xfrm>
          </p:grpSpPr>
          <p:sp>
            <p:nvSpPr>
              <p:cNvPr id="45" name="Trapezoid 44">
                <a:extLst>
                  <a:ext uri="{FF2B5EF4-FFF2-40B4-BE49-F238E27FC236}">
                    <a16:creationId xmlns="" xmlns:a16="http://schemas.microsoft.com/office/drawing/2014/main" id="{CA373A6F-805D-2645-B437-6A3C0D46CD01}"/>
                  </a:ext>
                </a:extLst>
              </p:cNvPr>
              <p:cNvSpPr/>
              <p:nvPr/>
            </p:nvSpPr>
            <p:spPr>
              <a:xfrm>
                <a:off x="5042364" y="2188175"/>
                <a:ext cx="2217657" cy="504392"/>
              </a:xfrm>
              <a:prstGeom prst="trapezoid">
                <a:avLst>
                  <a:gd name="adj" fmla="val 70322"/>
                </a:avLst>
              </a:prstGeom>
              <a:gradFill>
                <a:gsLst>
                  <a:gs pos="0">
                    <a:srgbClr val="FD712C"/>
                  </a:gs>
                  <a:gs pos="100000">
                    <a:srgbClr val="FFFC4E"/>
                  </a:gs>
                </a:gsLst>
              </a:gra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 xmlns:a16="http://schemas.microsoft.com/office/drawing/2014/main" id="{0A6A6DE6-CB8A-2E46-9AB3-F28CD3A042F5}"/>
                  </a:ext>
                </a:extLst>
              </p:cNvPr>
              <p:cNvSpPr/>
              <p:nvPr/>
            </p:nvSpPr>
            <p:spPr>
              <a:xfrm>
                <a:off x="5880538" y="1586365"/>
                <a:ext cx="575441" cy="503553"/>
              </a:xfrm>
              <a:prstGeom prst="triangle">
                <a:avLst/>
              </a:prstGeom>
              <a:solidFill>
                <a:srgbClr val="FFFC4E"/>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Trapezoid 46">
                <a:extLst>
                  <a:ext uri="{FF2B5EF4-FFF2-40B4-BE49-F238E27FC236}">
                    <a16:creationId xmlns="" xmlns:a16="http://schemas.microsoft.com/office/drawing/2014/main" id="{B608C1F2-DDB0-F341-9B2E-9BE180B835E1}"/>
                  </a:ext>
                </a:extLst>
              </p:cNvPr>
              <p:cNvSpPr/>
              <p:nvPr/>
            </p:nvSpPr>
            <p:spPr>
              <a:xfrm>
                <a:off x="5417975" y="2812608"/>
                <a:ext cx="1461155" cy="504392"/>
              </a:xfrm>
              <a:prstGeom prst="trapezoid">
                <a:avLst>
                  <a:gd name="adj" fmla="val 70322"/>
                </a:avLst>
              </a:prstGeom>
              <a:gradFill>
                <a:gsLst>
                  <a:gs pos="0">
                    <a:srgbClr val="19AD53"/>
                  </a:gs>
                  <a:gs pos="100000">
                    <a:srgbClr val="FD712C"/>
                  </a:gs>
                </a:gsLst>
              </a:gra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rapezoid 47">
                <a:extLst>
                  <a:ext uri="{FF2B5EF4-FFF2-40B4-BE49-F238E27FC236}">
                    <a16:creationId xmlns="" xmlns:a16="http://schemas.microsoft.com/office/drawing/2014/main" id="{99EBCF9C-576A-7747-A61C-441684B2C922}"/>
                  </a:ext>
                </a:extLst>
              </p:cNvPr>
              <p:cNvSpPr/>
              <p:nvPr/>
            </p:nvSpPr>
            <p:spPr>
              <a:xfrm>
                <a:off x="4619298" y="3437041"/>
                <a:ext cx="3058510" cy="504392"/>
              </a:xfrm>
              <a:prstGeom prst="trapezoid">
                <a:avLst>
                  <a:gd name="adj" fmla="val 70322"/>
                </a:avLst>
              </a:prstGeom>
              <a:gradFill>
                <a:gsLst>
                  <a:gs pos="0">
                    <a:srgbClr val="C9DEF2"/>
                  </a:gs>
                  <a:gs pos="100000">
                    <a:srgbClr val="19AD53"/>
                  </a:gs>
                </a:gsLst>
              </a:gra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 xmlns:a16="http://schemas.microsoft.com/office/drawing/2014/main" id="{B32D7D14-44F0-6846-8835-4D7A4AC52FC5}"/>
                </a:ext>
              </a:extLst>
            </p:cNvPr>
            <p:cNvSpPr txBox="1"/>
            <p:nvPr/>
          </p:nvSpPr>
          <p:spPr>
            <a:xfrm>
              <a:off x="1724116" y="1226140"/>
              <a:ext cx="3058510" cy="369332"/>
            </a:xfrm>
            <a:prstGeom prst="rect">
              <a:avLst/>
            </a:prstGeom>
            <a:noFill/>
          </p:spPr>
          <p:txBody>
            <a:bodyPr wrap="square" rtlCol="0">
              <a:spAutoFit/>
            </a:bodyPr>
            <a:lstStyle/>
            <a:p>
              <a:pPr algn="ctr"/>
              <a:r>
                <a:rPr lang="en-US" dirty="0"/>
                <a:t>Burst Buffer</a:t>
              </a:r>
            </a:p>
          </p:txBody>
        </p:sp>
        <p:sp>
          <p:nvSpPr>
            <p:cNvPr id="43" name="TextBox 42">
              <a:extLst>
                <a:ext uri="{FF2B5EF4-FFF2-40B4-BE49-F238E27FC236}">
                  <a16:creationId xmlns="" xmlns:a16="http://schemas.microsoft.com/office/drawing/2014/main" id="{B17AE06D-6C1E-C946-B78F-626A80F86B1C}"/>
                </a:ext>
              </a:extLst>
            </p:cNvPr>
            <p:cNvSpPr txBox="1"/>
            <p:nvPr/>
          </p:nvSpPr>
          <p:spPr>
            <a:xfrm>
              <a:off x="1738401" y="2837572"/>
              <a:ext cx="3058510" cy="369332"/>
            </a:xfrm>
            <a:prstGeom prst="rect">
              <a:avLst/>
            </a:prstGeom>
            <a:noFill/>
          </p:spPr>
          <p:txBody>
            <a:bodyPr wrap="square" rtlCol="0">
              <a:spAutoFit/>
            </a:bodyPr>
            <a:lstStyle/>
            <a:p>
              <a:pPr algn="ctr"/>
              <a:r>
                <a:rPr lang="en-US" dirty="0"/>
                <a:t>Campaign</a:t>
              </a:r>
            </a:p>
          </p:txBody>
        </p:sp>
        <p:sp>
          <p:nvSpPr>
            <p:cNvPr id="44" name="TextBox 43">
              <a:extLst>
                <a:ext uri="{FF2B5EF4-FFF2-40B4-BE49-F238E27FC236}">
                  <a16:creationId xmlns="" xmlns:a16="http://schemas.microsoft.com/office/drawing/2014/main" id="{F28E7427-AAE0-2745-B4E5-5C1D4846B1A3}"/>
                </a:ext>
              </a:extLst>
            </p:cNvPr>
            <p:cNvSpPr txBox="1"/>
            <p:nvPr/>
          </p:nvSpPr>
          <p:spPr>
            <a:xfrm>
              <a:off x="1724115" y="3458622"/>
              <a:ext cx="3058510" cy="369332"/>
            </a:xfrm>
            <a:prstGeom prst="rect">
              <a:avLst/>
            </a:prstGeom>
            <a:noFill/>
          </p:spPr>
          <p:txBody>
            <a:bodyPr wrap="square" rtlCol="0">
              <a:spAutoFit/>
            </a:bodyPr>
            <a:lstStyle/>
            <a:p>
              <a:pPr algn="ctr"/>
              <a:r>
                <a:rPr lang="en-US" dirty="0"/>
                <a:t>Archive</a:t>
              </a:r>
            </a:p>
          </p:txBody>
        </p:sp>
        <p:sp>
          <p:nvSpPr>
            <p:cNvPr id="42" name="TextBox 41">
              <a:extLst>
                <a:ext uri="{FF2B5EF4-FFF2-40B4-BE49-F238E27FC236}">
                  <a16:creationId xmlns="" xmlns:a16="http://schemas.microsoft.com/office/drawing/2014/main" id="{7FCEA9AA-2CD6-8346-A98C-DDBA4E16BEC1}"/>
                </a:ext>
              </a:extLst>
            </p:cNvPr>
            <p:cNvSpPr txBox="1"/>
            <p:nvPr/>
          </p:nvSpPr>
          <p:spPr>
            <a:xfrm>
              <a:off x="1724115" y="2216522"/>
              <a:ext cx="3058510" cy="369332"/>
            </a:xfrm>
            <a:prstGeom prst="rect">
              <a:avLst/>
            </a:prstGeom>
            <a:noFill/>
          </p:spPr>
          <p:txBody>
            <a:bodyPr wrap="square" rtlCol="0">
              <a:spAutoFit/>
            </a:bodyPr>
            <a:lstStyle/>
            <a:p>
              <a:pPr algn="ctr"/>
              <a:r>
                <a:rPr lang="en-US" dirty="0"/>
                <a:t>Scratch</a:t>
              </a:r>
            </a:p>
          </p:txBody>
        </p:sp>
      </p:grpSp>
      <p:sp>
        <p:nvSpPr>
          <p:cNvPr id="4" name="Title 3">
            <a:extLst>
              <a:ext uri="{FF2B5EF4-FFF2-40B4-BE49-F238E27FC236}">
                <a16:creationId xmlns="" xmlns:a16="http://schemas.microsoft.com/office/drawing/2014/main" id="{9ECA6146-C1BE-3E47-BA41-CED835875251}"/>
              </a:ext>
            </a:extLst>
          </p:cNvPr>
          <p:cNvSpPr>
            <a:spLocks noGrp="1"/>
          </p:cNvSpPr>
          <p:nvPr>
            <p:ph type="title"/>
          </p:nvPr>
        </p:nvSpPr>
        <p:spPr/>
        <p:txBody>
          <a:bodyPr>
            <a:normAutofit/>
          </a:bodyPr>
          <a:lstStyle/>
          <a:p>
            <a:r>
              <a:rPr lang="en-US" dirty="0" smtClean="0"/>
              <a:t>Not really a balanced pyramid</a:t>
            </a:r>
            <a:endParaRPr lang="en-US" dirty="0"/>
          </a:p>
        </p:txBody>
      </p:sp>
      <p:sp>
        <p:nvSpPr>
          <p:cNvPr id="3" name="Slide Number Placeholder 2">
            <a:extLst>
              <a:ext uri="{FF2B5EF4-FFF2-40B4-BE49-F238E27FC236}">
                <a16:creationId xmlns="" xmlns:a16="http://schemas.microsoft.com/office/drawing/2014/main" id="{68CEF715-C547-524B-A621-B25AB976B384}"/>
              </a:ext>
            </a:extLst>
          </p:cNvPr>
          <p:cNvSpPr>
            <a:spLocks noGrp="1"/>
          </p:cNvSpPr>
          <p:nvPr>
            <p:ph type="sldNum" sz="quarter" idx="4"/>
          </p:nvPr>
        </p:nvSpPr>
        <p:spPr/>
        <p:txBody>
          <a:bodyPr/>
          <a:lstStyle/>
          <a:p>
            <a:r>
              <a:rPr lang="en-US"/>
              <a:t>- </a:t>
            </a:r>
            <a:fld id="{D174BAF6-F8F2-EF4F-936C-8DF63288C82F}" type="slidenum">
              <a:rPr lang="en-US" smtClean="0"/>
              <a:pPr/>
              <a:t>10</a:t>
            </a:fld>
            <a:r>
              <a:rPr lang="en-US"/>
              <a:t> -</a:t>
            </a:r>
            <a:endParaRPr lang="en-US" dirty="0"/>
          </a:p>
        </p:txBody>
      </p:sp>
      <p:grpSp>
        <p:nvGrpSpPr>
          <p:cNvPr id="52" name="Group 51">
            <a:extLst>
              <a:ext uri="{FF2B5EF4-FFF2-40B4-BE49-F238E27FC236}">
                <a16:creationId xmlns="" xmlns:a16="http://schemas.microsoft.com/office/drawing/2014/main" id="{9DEC0814-8E5D-9E44-8FB6-C69E061B443C}"/>
              </a:ext>
            </a:extLst>
          </p:cNvPr>
          <p:cNvGrpSpPr/>
          <p:nvPr/>
        </p:nvGrpSpPr>
        <p:grpSpPr>
          <a:xfrm>
            <a:off x="683759" y="2706926"/>
            <a:ext cx="1129961" cy="1937446"/>
            <a:chOff x="1554906" y="463824"/>
            <a:chExt cx="2527300" cy="5864954"/>
          </a:xfrm>
        </p:grpSpPr>
        <p:sp>
          <p:nvSpPr>
            <p:cNvPr id="50" name="Up Arrow 49">
              <a:extLst>
                <a:ext uri="{FF2B5EF4-FFF2-40B4-BE49-F238E27FC236}">
                  <a16:creationId xmlns="" xmlns:a16="http://schemas.microsoft.com/office/drawing/2014/main" id="{FC2B4DFC-AF6C-9242-8F06-2D825DFD029A}"/>
                </a:ext>
              </a:extLst>
            </p:cNvPr>
            <p:cNvSpPr/>
            <p:nvPr/>
          </p:nvSpPr>
          <p:spPr>
            <a:xfrm>
              <a:off x="1554906" y="463824"/>
              <a:ext cx="1358900" cy="5864954"/>
            </a:xfrm>
            <a:prstGeom prst="upArrow">
              <a:avLst/>
            </a:prstGeom>
            <a:gradFill rotWithShape="1">
              <a:gsLst>
                <a:gs pos="0">
                  <a:srgbClr val="4472C4"/>
                </a:gs>
                <a:gs pos="100000">
                  <a:srgbClr val="4472C4">
                    <a:lumMod val="20000"/>
                    <a:lumOff val="80000"/>
                  </a:srgbClr>
                </a:gs>
              </a:gsLst>
              <a:lin ang="5400000" scaled="0"/>
            </a:gradFill>
            <a:ln w="12700" cap="flat" cmpd="sng" algn="ctr">
              <a:solidFill>
                <a:sysClr val="windowText" lastClr="000000"/>
              </a:solidFill>
              <a:prstDash val="solid"/>
              <a:miter lim="800000"/>
            </a:ln>
            <a:effectLst/>
          </p:spPr>
          <p:txBody>
            <a:bodyPr vert="vert270" rtlCol="0" anchor="ctr"/>
            <a:lstStyle/>
            <a:p>
              <a:pPr algn="ctr" defTabSz="914400">
                <a:defRPr/>
              </a:pPr>
              <a:r>
                <a:rPr lang="en-US" sz="2000" kern="0" dirty="0">
                  <a:solidFill>
                    <a:prstClr val="black"/>
                  </a:solidFill>
                  <a:latin typeface="Arial"/>
                  <a:cs typeface="Arial"/>
                </a:rPr>
                <a:t>Performance</a:t>
              </a:r>
            </a:p>
          </p:txBody>
        </p:sp>
        <p:sp>
          <p:nvSpPr>
            <p:cNvPr id="51" name="Down Arrow 50">
              <a:extLst>
                <a:ext uri="{FF2B5EF4-FFF2-40B4-BE49-F238E27FC236}">
                  <a16:creationId xmlns="" xmlns:a16="http://schemas.microsoft.com/office/drawing/2014/main" id="{577FE6FE-3EA0-F149-BD2E-F618AF0DEBC2}"/>
                </a:ext>
              </a:extLst>
            </p:cNvPr>
            <p:cNvSpPr/>
            <p:nvPr/>
          </p:nvSpPr>
          <p:spPr>
            <a:xfrm>
              <a:off x="2723306" y="463824"/>
              <a:ext cx="1358900" cy="5864954"/>
            </a:xfrm>
            <a:prstGeom prst="downArrow">
              <a:avLst/>
            </a:prstGeom>
            <a:gradFill rotWithShape="1">
              <a:gsLst>
                <a:gs pos="0">
                  <a:srgbClr val="4472C4">
                    <a:lumMod val="20000"/>
                    <a:lumOff val="80000"/>
                  </a:srgbClr>
                </a:gs>
                <a:gs pos="100000">
                  <a:srgbClr val="4472C4"/>
                </a:gs>
              </a:gsLst>
              <a:lin ang="5400000" scaled="0"/>
            </a:gradFill>
            <a:ln w="12700" cap="flat" cmpd="sng" algn="ctr">
              <a:solidFill>
                <a:sysClr val="windowText" lastClr="000000"/>
              </a:solidFill>
              <a:prstDash val="solid"/>
              <a:miter lim="800000"/>
            </a:ln>
            <a:effectLst/>
          </p:spPr>
          <p:txBody>
            <a:bodyPr vert="vert270" rtlCol="0" anchor="ctr"/>
            <a:lstStyle/>
            <a:p>
              <a:pPr algn="ctr" defTabSz="914400">
                <a:defRPr/>
              </a:pPr>
              <a:r>
                <a:rPr lang="en-US" sz="2000" kern="0" dirty="0">
                  <a:solidFill>
                    <a:srgbClr val="000000"/>
                  </a:solidFill>
                  <a:latin typeface="Arial"/>
                  <a:cs typeface="Arial"/>
                </a:rPr>
                <a:t>Capacity</a:t>
              </a:r>
            </a:p>
          </p:txBody>
        </p:sp>
      </p:grpSp>
      <p:pic>
        <p:nvPicPr>
          <p:cNvPr id="29" name="Picture 28">
            <a:extLst>
              <a:ext uri="{FF2B5EF4-FFF2-40B4-BE49-F238E27FC236}">
                <a16:creationId xmlns="" xmlns:a16="http://schemas.microsoft.com/office/drawing/2014/main" id="{DBD82019-736D-B047-AB8B-794173C27EA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56190" y="2530296"/>
            <a:ext cx="1467064" cy="1119982"/>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 xmlns:a16="http://schemas.microsoft.com/office/drawing/2014/main" id="{1A802181-F925-4F40-8B4F-E07289E5702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238899" y="3791830"/>
            <a:ext cx="1701646" cy="1194882"/>
          </a:xfrm>
          <a:prstGeom prst="rect">
            <a:avLst/>
          </a:prstGeom>
          <a:ln>
            <a:noFill/>
          </a:ln>
          <a:effectLst>
            <a:outerShdw blurRad="292100" dist="139700" dir="2700000" algn="tl" rotWithShape="0">
              <a:srgbClr val="333333">
                <a:alpha val="65000"/>
              </a:srgbClr>
            </a:outerShdw>
          </a:effectLst>
        </p:spPr>
      </p:pic>
      <p:pic>
        <p:nvPicPr>
          <p:cNvPr id="31" name="Shape 356">
            <a:extLst>
              <a:ext uri="{FF2B5EF4-FFF2-40B4-BE49-F238E27FC236}">
                <a16:creationId xmlns="" xmlns:a16="http://schemas.microsoft.com/office/drawing/2014/main" id="{D306806E-E3FE-AD44-9B39-42168BB63C71}"/>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rot="5400000">
            <a:off x="5658375" y="1523378"/>
            <a:ext cx="1237107" cy="1697343"/>
          </a:xfrm>
          <a:prstGeom prst="rect">
            <a:avLst/>
          </a:prstGeom>
          <a:ln>
            <a:noFill/>
          </a:ln>
          <a:effectLst>
            <a:outerShdw blurRad="292100" dist="139700" dir="2700000" algn="tl" rotWithShape="0">
              <a:srgbClr val="333333">
                <a:alpha val="65000"/>
              </a:srgbClr>
            </a:outerShdw>
          </a:effectLst>
        </p:spPr>
      </p:pic>
      <p:sp>
        <p:nvSpPr>
          <p:cNvPr id="5" name="Right Arrow 4">
            <a:extLst>
              <a:ext uri="{FF2B5EF4-FFF2-40B4-BE49-F238E27FC236}">
                <a16:creationId xmlns="" xmlns:a16="http://schemas.microsoft.com/office/drawing/2014/main" id="{7A30A080-503A-4D4C-B259-9417221D2BA4}"/>
              </a:ext>
            </a:extLst>
          </p:cNvPr>
          <p:cNvSpPr/>
          <p:nvPr/>
        </p:nvSpPr>
        <p:spPr>
          <a:xfrm rot="20616986">
            <a:off x="3317744" y="2574816"/>
            <a:ext cx="2077502" cy="283676"/>
          </a:xfrm>
          <a:prstGeom prst="rightArrow">
            <a:avLst>
              <a:gd name="adj1" fmla="val 50000"/>
              <a:gd name="adj2" fmla="val 110439"/>
            </a:avLst>
          </a:prstGeom>
          <a:solidFill>
            <a:srgbClr val="FFFC4E"/>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Shape 202">
            <a:extLst>
              <a:ext uri="{FF2B5EF4-FFF2-40B4-BE49-F238E27FC236}">
                <a16:creationId xmlns="" xmlns:a16="http://schemas.microsoft.com/office/drawing/2014/main" id="{C1A2A0E0-169D-434B-A6AA-19E0238E5D3E}"/>
              </a:ext>
            </a:extLst>
          </p:cNvPr>
          <p:cNvSpPr txBox="1"/>
          <p:nvPr/>
        </p:nvSpPr>
        <p:spPr>
          <a:xfrm>
            <a:off x="5428256" y="1760216"/>
            <a:ext cx="1687043" cy="1230387"/>
          </a:xfrm>
          <a:prstGeom prst="rect">
            <a:avLst/>
          </a:prstGeom>
          <a:noFill/>
          <a:ln>
            <a:noFill/>
          </a:ln>
          <a:effectLst>
            <a:glow rad="1905000">
              <a:schemeClr val="tx1">
                <a:alpha val="0"/>
              </a:schemeClr>
            </a:glow>
          </a:effectLst>
        </p:spPr>
        <p:txBody>
          <a:bodyPr spcFirstLastPara="1" wrap="square" lIns="91425" tIns="91425" rIns="91425" bIns="91425" anchor="b" anchorCtr="0">
            <a:noAutofit/>
          </a:bodyPr>
          <a:lstStyle/>
          <a:p>
            <a:pPr algn="r"/>
            <a:r>
              <a:rPr lang="en-US" sz="28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1.8 PB</a:t>
            </a:r>
          </a:p>
          <a:p>
            <a:pPr algn="r"/>
            <a:r>
              <a:rPr lang="en-US" sz="28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1.5 TB/s</a:t>
            </a:r>
            <a:endParaRPr sz="40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endParaRPr>
          </a:p>
        </p:txBody>
      </p:sp>
      <p:sp>
        <p:nvSpPr>
          <p:cNvPr id="35" name="Shape 202">
            <a:extLst>
              <a:ext uri="{FF2B5EF4-FFF2-40B4-BE49-F238E27FC236}">
                <a16:creationId xmlns="" xmlns:a16="http://schemas.microsoft.com/office/drawing/2014/main" id="{63849093-662E-FE4A-86BB-54932F77F776}"/>
              </a:ext>
            </a:extLst>
          </p:cNvPr>
          <p:cNvSpPr txBox="1"/>
          <p:nvPr/>
        </p:nvSpPr>
        <p:spPr>
          <a:xfrm>
            <a:off x="7136212" y="2419892"/>
            <a:ext cx="1687043" cy="1230387"/>
          </a:xfrm>
          <a:prstGeom prst="rect">
            <a:avLst/>
          </a:prstGeom>
          <a:noFill/>
          <a:ln>
            <a:noFill/>
          </a:ln>
          <a:effectLst>
            <a:glow rad="1905000">
              <a:schemeClr val="tx1">
                <a:alpha val="0"/>
              </a:schemeClr>
            </a:glow>
          </a:effectLst>
        </p:spPr>
        <p:txBody>
          <a:bodyPr spcFirstLastPara="1" wrap="square" lIns="91425" tIns="91425" rIns="91425" bIns="91425" anchor="b" anchorCtr="0">
            <a:noAutofit/>
          </a:bodyPr>
          <a:lstStyle/>
          <a:p>
            <a:pPr algn="r"/>
            <a:r>
              <a:rPr lang="en-US" sz="28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30 PB</a:t>
            </a:r>
          </a:p>
          <a:p>
            <a:pPr algn="r"/>
            <a:r>
              <a:rPr lang="en-US" sz="28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700 GB/s</a:t>
            </a:r>
            <a:endParaRPr sz="40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endParaRPr>
          </a:p>
        </p:txBody>
      </p:sp>
      <p:sp>
        <p:nvSpPr>
          <p:cNvPr id="36" name="Shape 202">
            <a:extLst>
              <a:ext uri="{FF2B5EF4-FFF2-40B4-BE49-F238E27FC236}">
                <a16:creationId xmlns="" xmlns:a16="http://schemas.microsoft.com/office/drawing/2014/main" id="{825F501C-0F6B-1441-AC03-4B06368CD460}"/>
              </a:ext>
            </a:extLst>
          </p:cNvPr>
          <p:cNvSpPr txBox="1"/>
          <p:nvPr/>
        </p:nvSpPr>
        <p:spPr>
          <a:xfrm>
            <a:off x="7253503" y="3752039"/>
            <a:ext cx="1687043" cy="1230387"/>
          </a:xfrm>
          <a:prstGeom prst="rect">
            <a:avLst/>
          </a:prstGeom>
          <a:noFill/>
          <a:ln>
            <a:noFill/>
          </a:ln>
          <a:effectLst>
            <a:glow rad="1905000">
              <a:schemeClr val="tx1">
                <a:alpha val="0"/>
              </a:schemeClr>
            </a:glow>
          </a:effectLst>
        </p:spPr>
        <p:txBody>
          <a:bodyPr spcFirstLastPara="1" wrap="square" lIns="91425" tIns="91425" rIns="91425" bIns="91425" anchor="b" anchorCtr="0">
            <a:noAutofit/>
          </a:bodyPr>
          <a:lstStyle/>
          <a:p>
            <a:pPr algn="r"/>
            <a:r>
              <a:rPr lang="en-US" sz="28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12 PB</a:t>
            </a:r>
          </a:p>
          <a:p>
            <a:pPr algn="r"/>
            <a:r>
              <a:rPr lang="en-US" sz="28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130 GB/s</a:t>
            </a:r>
            <a:endParaRPr sz="40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endParaRPr>
          </a:p>
        </p:txBody>
      </p:sp>
      <p:sp>
        <p:nvSpPr>
          <p:cNvPr id="39" name="Right Arrow 38">
            <a:extLst>
              <a:ext uri="{FF2B5EF4-FFF2-40B4-BE49-F238E27FC236}">
                <a16:creationId xmlns="" xmlns:a16="http://schemas.microsoft.com/office/drawing/2014/main" id="{A8ECA456-20C0-F844-9BE6-756564B0AE47}"/>
              </a:ext>
            </a:extLst>
          </p:cNvPr>
          <p:cNvSpPr/>
          <p:nvPr/>
        </p:nvSpPr>
        <p:spPr>
          <a:xfrm>
            <a:off x="4161270" y="3957734"/>
            <a:ext cx="3018105" cy="283676"/>
          </a:xfrm>
          <a:prstGeom prst="rightArrow">
            <a:avLst>
              <a:gd name="adj1" fmla="val 50000"/>
              <a:gd name="adj2" fmla="val 110439"/>
            </a:avLst>
          </a:prstGeom>
          <a:solidFill>
            <a:srgbClr val="19AD5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Shape 202">
            <a:extLst>
              <a:ext uri="{FF2B5EF4-FFF2-40B4-BE49-F238E27FC236}">
                <a16:creationId xmlns="" xmlns:a16="http://schemas.microsoft.com/office/drawing/2014/main" id="{2E56D085-710C-6648-9AAB-BFC8FCC18A34}"/>
              </a:ext>
            </a:extLst>
          </p:cNvPr>
          <p:cNvSpPr txBox="1"/>
          <p:nvPr/>
        </p:nvSpPr>
        <p:spPr>
          <a:xfrm>
            <a:off x="5457234" y="4692868"/>
            <a:ext cx="1687043" cy="1230387"/>
          </a:xfrm>
          <a:prstGeom prst="rect">
            <a:avLst/>
          </a:prstGeom>
          <a:noFill/>
          <a:ln>
            <a:noFill/>
          </a:ln>
          <a:effectLst>
            <a:glow rad="1905000">
              <a:schemeClr val="tx1">
                <a:alpha val="0"/>
              </a:schemeClr>
            </a:glow>
          </a:effectLst>
        </p:spPr>
        <p:txBody>
          <a:bodyPr spcFirstLastPara="1" wrap="square" lIns="91425" tIns="91425" rIns="91425" bIns="91425" anchor="b" anchorCtr="0">
            <a:noAutofit/>
          </a:bodyPr>
          <a:lstStyle/>
          <a:p>
            <a:pPr algn="r"/>
            <a:r>
              <a:rPr lang="en-US" sz="28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140 </a:t>
            </a:r>
            <a:r>
              <a:rPr lang="en-US" sz="2800" b="1" dirty="0" smtClean="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PB</a:t>
            </a:r>
          </a:p>
          <a:p>
            <a:pPr algn="r"/>
            <a:r>
              <a:rPr lang="en-US" sz="2800" b="1" dirty="0" smtClean="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100GB/s</a:t>
            </a:r>
            <a:endParaRPr lang="en-US" sz="28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endParaRPr>
          </a:p>
        </p:txBody>
      </p:sp>
      <p:sp>
        <p:nvSpPr>
          <p:cNvPr id="28" name="Right Arrow 27">
            <a:extLst>
              <a:ext uri="{FF2B5EF4-FFF2-40B4-BE49-F238E27FC236}">
                <a16:creationId xmlns="" xmlns:a16="http://schemas.microsoft.com/office/drawing/2014/main" id="{5E48BD5B-3CCA-BD44-B8B4-8C8960A720B4}"/>
              </a:ext>
            </a:extLst>
          </p:cNvPr>
          <p:cNvSpPr/>
          <p:nvPr/>
        </p:nvSpPr>
        <p:spPr>
          <a:xfrm rot="522734">
            <a:off x="4488616" y="4641735"/>
            <a:ext cx="1175524" cy="283676"/>
          </a:xfrm>
          <a:prstGeom prst="rightArrow">
            <a:avLst>
              <a:gd name="adj1" fmla="val 50000"/>
              <a:gd name="adj2" fmla="val 110439"/>
            </a:avLst>
          </a:prstGeom>
          <a:solidFill>
            <a:srgbClr val="C9DEF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496658" y="5274500"/>
            <a:ext cx="3657600" cy="923330"/>
          </a:xfrm>
          <a:prstGeom prst="rect">
            <a:avLst/>
          </a:prstGeom>
        </p:spPr>
        <p:txBody>
          <a:bodyPr wrap="square">
            <a:spAutoFit/>
          </a:bodyPr>
          <a:lstStyle/>
          <a:p>
            <a:pPr indent="-294210"/>
            <a:r>
              <a:rPr lang="en-US" dirty="0" smtClean="0"/>
              <a:t>	New </a:t>
            </a:r>
            <a:r>
              <a:rPr lang="en-US" dirty="0"/>
              <a:t>detectors, experiments</a:t>
            </a:r>
          </a:p>
          <a:p>
            <a:pPr indent="-294210"/>
            <a:r>
              <a:rPr lang="en-US" dirty="0" smtClean="0"/>
              <a:t>	</a:t>
            </a:r>
            <a:r>
              <a:rPr lang="en-US" dirty="0" err="1" smtClean="0"/>
              <a:t>Exascale</a:t>
            </a:r>
            <a:r>
              <a:rPr lang="en-US" dirty="0" smtClean="0"/>
              <a:t> </a:t>
            </a:r>
            <a:r>
              <a:rPr lang="en-US" dirty="0"/>
              <a:t>== massive data</a:t>
            </a:r>
          </a:p>
          <a:p>
            <a:pPr indent="-294210"/>
            <a:r>
              <a:rPr lang="en-US" dirty="0" smtClean="0"/>
              <a:t>	HPC </a:t>
            </a:r>
            <a:r>
              <a:rPr lang="en-US" dirty="0"/>
              <a:t>tech landscape changing</a:t>
            </a:r>
          </a:p>
        </p:txBody>
      </p:sp>
      <p:sp>
        <p:nvSpPr>
          <p:cNvPr id="6" name="AutoShape 2" descr="mage result for incoming bomb"/>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mage result for incoming bom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5096624"/>
            <a:ext cx="1568814" cy="1176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8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ECA6146-C1BE-3E47-BA41-CED835875251}"/>
              </a:ext>
            </a:extLst>
          </p:cNvPr>
          <p:cNvSpPr>
            <a:spLocks noGrp="1"/>
          </p:cNvSpPr>
          <p:nvPr>
            <p:ph type="title"/>
          </p:nvPr>
        </p:nvSpPr>
        <p:spPr/>
        <p:txBody>
          <a:bodyPr/>
          <a:lstStyle/>
          <a:p>
            <a:r>
              <a:rPr lang="en-US" dirty="0"/>
              <a:t>NERSC </a:t>
            </a:r>
            <a:r>
              <a:rPr lang="en-US" dirty="0" smtClean="0"/>
              <a:t>Storage 2020: </a:t>
            </a:r>
            <a:r>
              <a:rPr lang="en-US" dirty="0"/>
              <a:t>Design goals</a:t>
            </a:r>
          </a:p>
        </p:txBody>
      </p:sp>
      <p:sp>
        <p:nvSpPr>
          <p:cNvPr id="8" name="Content Placeholder 5">
            <a:extLst>
              <a:ext uri="{FF2B5EF4-FFF2-40B4-BE49-F238E27FC236}">
                <a16:creationId xmlns:a16="http://schemas.microsoft.com/office/drawing/2014/main" xmlns="" id="{4A84F842-80EF-FA44-8A0A-2A3211816FC3}"/>
              </a:ext>
            </a:extLst>
          </p:cNvPr>
          <p:cNvSpPr>
            <a:spLocks noGrp="1"/>
          </p:cNvSpPr>
          <p:nvPr>
            <p:ph idx="1"/>
          </p:nvPr>
        </p:nvSpPr>
        <p:spPr>
          <a:xfrm>
            <a:off x="457201" y="1828801"/>
            <a:ext cx="3659456" cy="3623073"/>
          </a:xfrm>
        </p:spPr>
        <p:txBody>
          <a:bodyPr>
            <a:normAutofit fontScale="70000" lnSpcReduction="20000"/>
          </a:bodyPr>
          <a:lstStyle/>
          <a:p>
            <a:r>
              <a:rPr lang="en-US" dirty="0"/>
              <a:t>Target 2020</a:t>
            </a:r>
          </a:p>
          <a:p>
            <a:pPr lvl="1"/>
            <a:r>
              <a:rPr lang="en-US" dirty="0"/>
              <a:t>Collapse burst buffer and scratch into all-flash scratch</a:t>
            </a:r>
          </a:p>
          <a:p>
            <a:pPr lvl="1"/>
            <a:r>
              <a:rPr lang="en-US" dirty="0"/>
              <a:t>Invest in large disk tier for capacity</a:t>
            </a:r>
          </a:p>
          <a:p>
            <a:pPr lvl="1"/>
            <a:r>
              <a:rPr lang="en-US" dirty="0"/>
              <a:t>Long-term investment in tape to minimize overall costs </a:t>
            </a:r>
          </a:p>
          <a:p>
            <a:r>
              <a:rPr lang="en-US" dirty="0"/>
              <a:t>Target 2025 </a:t>
            </a:r>
          </a:p>
          <a:p>
            <a:pPr lvl="1"/>
            <a:r>
              <a:rPr lang="en-US" dirty="0"/>
              <a:t>Use single namespace to manage tiers of SCM and flash for scratch</a:t>
            </a:r>
          </a:p>
          <a:p>
            <a:pPr lvl="1"/>
            <a:r>
              <a:rPr lang="en-US" dirty="0"/>
              <a:t>Use single namespace to manage tiers of disk and tape for long-term repository</a:t>
            </a:r>
          </a:p>
        </p:txBody>
      </p:sp>
      <p:sp>
        <p:nvSpPr>
          <p:cNvPr id="3" name="Slide Number Placeholder 2">
            <a:extLst>
              <a:ext uri="{FF2B5EF4-FFF2-40B4-BE49-F238E27FC236}">
                <a16:creationId xmlns:a16="http://schemas.microsoft.com/office/drawing/2014/main" xmlns="" id="{68CEF715-C547-524B-A621-B25AB976B384}"/>
              </a:ext>
            </a:extLst>
          </p:cNvPr>
          <p:cNvSpPr>
            <a:spLocks noGrp="1"/>
          </p:cNvSpPr>
          <p:nvPr>
            <p:ph type="sldNum" sz="quarter" idx="4294967295"/>
          </p:nvPr>
        </p:nvSpPr>
        <p:spPr>
          <a:xfrm>
            <a:off x="4116657" y="5633855"/>
            <a:ext cx="925708" cy="273844"/>
          </a:xfrm>
          <a:prstGeom prst="rect">
            <a:avLst/>
          </a:prstGeom>
        </p:spPr>
        <p:txBody>
          <a:bodyPr/>
          <a:lstStyle/>
          <a:p>
            <a:r>
              <a:rPr lang="en-US"/>
              <a:t>- </a:t>
            </a:r>
            <a:fld id="{D174BAF6-F8F2-EF4F-936C-8DF63288C82F}" type="slidenum">
              <a:rPr lang="en-US" smtClean="0"/>
              <a:pPr/>
              <a:t>11</a:t>
            </a:fld>
            <a:r>
              <a:rPr lang="en-US"/>
              <a:t> -</a:t>
            </a:r>
            <a:endParaRPr lang="en-US" dirty="0"/>
          </a:p>
        </p:txBody>
      </p:sp>
      <p:pic>
        <p:nvPicPr>
          <p:cNvPr id="6" name="Picture 5">
            <a:extLst>
              <a:ext uri="{FF2B5EF4-FFF2-40B4-BE49-F238E27FC236}">
                <a16:creationId xmlns:a16="http://schemas.microsoft.com/office/drawing/2014/main" xmlns="" id="{A9925BAC-18C4-9945-8169-D0C8132FE88C}"/>
              </a:ext>
            </a:extLst>
          </p:cNvPr>
          <p:cNvPicPr>
            <a:picLocks noChangeAspect="1"/>
          </p:cNvPicPr>
          <p:nvPr/>
        </p:nvPicPr>
        <p:blipFill>
          <a:blip r:embed="rId2"/>
          <a:stretch>
            <a:fillRect/>
          </a:stretch>
        </p:blipFill>
        <p:spPr>
          <a:xfrm>
            <a:off x="4259042" y="1764270"/>
            <a:ext cx="4514685" cy="3679777"/>
          </a:xfrm>
          <a:prstGeom prst="rect">
            <a:avLst/>
          </a:prstGeom>
        </p:spPr>
      </p:pic>
      <p:sp>
        <p:nvSpPr>
          <p:cNvPr id="2" name="TextBox 1"/>
          <p:cNvSpPr txBox="1"/>
          <p:nvPr/>
        </p:nvSpPr>
        <p:spPr>
          <a:xfrm>
            <a:off x="219809" y="5907699"/>
            <a:ext cx="8862646" cy="307777"/>
          </a:xfrm>
          <a:prstGeom prst="rect">
            <a:avLst/>
          </a:prstGeom>
          <a:noFill/>
        </p:spPr>
        <p:txBody>
          <a:bodyPr wrap="square" rtlCol="0">
            <a:spAutoFit/>
          </a:bodyPr>
          <a:lstStyle/>
          <a:p>
            <a:r>
              <a:rPr lang="en-US" sz="1400" dirty="0"/>
              <a:t>Storage 2020: A Vision for the Future of HPC </a:t>
            </a:r>
            <a:r>
              <a:rPr lang="en-US" sz="1400" dirty="0" smtClean="0"/>
              <a:t>Storage https</a:t>
            </a:r>
            <a:r>
              <a:rPr lang="en-US" sz="1400" dirty="0"/>
              <a:t>://</a:t>
            </a:r>
            <a:r>
              <a:rPr lang="en-US" sz="1400" dirty="0" err="1"/>
              <a:t>escholarship.org</a:t>
            </a:r>
            <a:r>
              <a:rPr lang="en-US" sz="1400" dirty="0"/>
              <a:t>/</a:t>
            </a:r>
            <a:r>
              <a:rPr lang="en-US" sz="1400" dirty="0" err="1"/>
              <a:t>uc</a:t>
            </a:r>
            <a:r>
              <a:rPr lang="en-US" sz="1400" dirty="0"/>
              <a:t>/item/744479dp</a:t>
            </a:r>
            <a:endParaRPr lang="en-US" sz="1400" dirty="0" smtClean="0"/>
          </a:p>
        </p:txBody>
      </p:sp>
    </p:spTree>
    <p:extLst>
      <p:ext uri="{BB962C8B-B14F-4D97-AF65-F5344CB8AC3E}">
        <p14:creationId xmlns:p14="http://schemas.microsoft.com/office/powerpoint/2010/main" val="19162756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ECA6146-C1BE-3E47-BA41-CED835875251}"/>
              </a:ext>
            </a:extLst>
          </p:cNvPr>
          <p:cNvSpPr>
            <a:spLocks noGrp="1"/>
          </p:cNvSpPr>
          <p:nvPr>
            <p:ph type="title"/>
          </p:nvPr>
        </p:nvSpPr>
        <p:spPr/>
        <p:txBody>
          <a:bodyPr/>
          <a:lstStyle/>
          <a:p>
            <a:r>
              <a:rPr lang="en-US" dirty="0"/>
              <a:t>NERSC </a:t>
            </a:r>
            <a:r>
              <a:rPr lang="en-US" dirty="0" smtClean="0"/>
              <a:t>Storage 2020: </a:t>
            </a:r>
            <a:r>
              <a:rPr lang="en-US" dirty="0"/>
              <a:t>Implementation</a:t>
            </a:r>
          </a:p>
        </p:txBody>
      </p:sp>
      <p:sp>
        <p:nvSpPr>
          <p:cNvPr id="3" name="Slide Number Placeholder 2">
            <a:extLst>
              <a:ext uri="{FF2B5EF4-FFF2-40B4-BE49-F238E27FC236}">
                <a16:creationId xmlns:a16="http://schemas.microsoft.com/office/drawing/2014/main" xmlns="" id="{68CEF715-C547-524B-A621-B25AB976B384}"/>
              </a:ext>
            </a:extLst>
          </p:cNvPr>
          <p:cNvSpPr>
            <a:spLocks noGrp="1"/>
          </p:cNvSpPr>
          <p:nvPr>
            <p:ph type="sldNum" sz="quarter" idx="4294967295"/>
          </p:nvPr>
        </p:nvSpPr>
        <p:spPr>
          <a:xfrm>
            <a:off x="4116657" y="5633855"/>
            <a:ext cx="925708" cy="273844"/>
          </a:xfrm>
          <a:prstGeom prst="rect">
            <a:avLst/>
          </a:prstGeom>
        </p:spPr>
        <p:txBody>
          <a:bodyPr/>
          <a:lstStyle/>
          <a:p>
            <a:r>
              <a:rPr lang="en-US"/>
              <a:t>- </a:t>
            </a:r>
            <a:fld id="{D174BAF6-F8F2-EF4F-936C-8DF63288C82F}" type="slidenum">
              <a:rPr lang="en-US" smtClean="0"/>
              <a:pPr/>
              <a:t>12</a:t>
            </a:fld>
            <a:r>
              <a:rPr lang="en-US"/>
              <a:t> -</a:t>
            </a:r>
            <a:endParaRPr lang="en-US" dirty="0"/>
          </a:p>
        </p:txBody>
      </p:sp>
      <p:sp>
        <p:nvSpPr>
          <p:cNvPr id="17" name="Content Placeholder 5">
            <a:extLst>
              <a:ext uri="{FF2B5EF4-FFF2-40B4-BE49-F238E27FC236}">
                <a16:creationId xmlns:a16="http://schemas.microsoft.com/office/drawing/2014/main" xmlns="" id="{647EDA80-2EC7-8141-BE1D-A4EA6F06A586}"/>
              </a:ext>
            </a:extLst>
          </p:cNvPr>
          <p:cNvSpPr>
            <a:spLocks noGrp="1"/>
          </p:cNvSpPr>
          <p:nvPr>
            <p:ph idx="4294967295"/>
          </p:nvPr>
        </p:nvSpPr>
        <p:spPr>
          <a:xfrm>
            <a:off x="1" y="2909888"/>
            <a:ext cx="2062163" cy="1563687"/>
          </a:xfrm>
        </p:spPr>
        <p:txBody>
          <a:bodyPr anchor="ctr">
            <a:noAutofit/>
          </a:bodyPr>
          <a:lstStyle/>
          <a:p>
            <a:pPr marL="0" indent="0" algn="r">
              <a:buNone/>
            </a:pPr>
            <a:r>
              <a:rPr lang="en-US" sz="2000" dirty="0" smtClean="0"/>
              <a:t>Capacity-focused, </a:t>
            </a:r>
            <a:r>
              <a:rPr lang="en-US" sz="2000" dirty="0"/>
              <a:t>disk-based file system </a:t>
            </a:r>
          </a:p>
        </p:txBody>
      </p:sp>
      <p:sp>
        <p:nvSpPr>
          <p:cNvPr id="19" name="Content Placeholder 5">
            <a:extLst>
              <a:ext uri="{FF2B5EF4-FFF2-40B4-BE49-F238E27FC236}">
                <a16:creationId xmlns:a16="http://schemas.microsoft.com/office/drawing/2014/main" xmlns="" id="{E65056C2-7B0D-BC48-8099-9A48A59EB71D}"/>
              </a:ext>
            </a:extLst>
          </p:cNvPr>
          <p:cNvSpPr>
            <a:spLocks noGrp="1"/>
          </p:cNvSpPr>
          <p:nvPr>
            <p:ph idx="4294967295"/>
          </p:nvPr>
        </p:nvSpPr>
        <p:spPr>
          <a:xfrm>
            <a:off x="0" y="4164013"/>
            <a:ext cx="2027238" cy="1230312"/>
          </a:xfrm>
        </p:spPr>
        <p:txBody>
          <a:bodyPr anchor="ctr">
            <a:noAutofit/>
          </a:bodyPr>
          <a:lstStyle/>
          <a:p>
            <a:pPr marL="0" indent="0" algn="r">
              <a:buNone/>
            </a:pPr>
            <a:r>
              <a:rPr lang="en-US" sz="2000" dirty="0"/>
              <a:t>&gt; </a:t>
            </a:r>
            <a:r>
              <a:rPr lang="en-US" sz="2000" dirty="0" smtClean="0"/>
              <a:t>390 </a:t>
            </a:r>
            <a:r>
              <a:rPr lang="en-US" sz="2000" dirty="0"/>
              <a:t>PB HPSS archive w/</a:t>
            </a:r>
          </a:p>
          <a:p>
            <a:pPr marL="0" indent="0" algn="r">
              <a:buNone/>
            </a:pPr>
            <a:r>
              <a:rPr lang="en-US" sz="2000" dirty="0"/>
              <a:t>IBM TS4500</a:t>
            </a:r>
          </a:p>
          <a:p>
            <a:pPr marL="0" indent="0" algn="r">
              <a:buNone/>
            </a:pPr>
            <a:r>
              <a:rPr lang="en-US" sz="1600" dirty="0"/>
              <a:t>+Integrated Cooling</a:t>
            </a:r>
          </a:p>
        </p:txBody>
      </p:sp>
      <p:sp>
        <p:nvSpPr>
          <p:cNvPr id="29" name="Content Placeholder 5">
            <a:extLst>
              <a:ext uri="{FF2B5EF4-FFF2-40B4-BE49-F238E27FC236}">
                <a16:creationId xmlns:a16="http://schemas.microsoft.com/office/drawing/2014/main" xmlns="" id="{E1C6DD05-F93E-4F49-87CB-DE192AFD998D}"/>
              </a:ext>
            </a:extLst>
          </p:cNvPr>
          <p:cNvSpPr>
            <a:spLocks noGrp="1"/>
          </p:cNvSpPr>
          <p:nvPr>
            <p:ph idx="4294967295"/>
          </p:nvPr>
        </p:nvSpPr>
        <p:spPr>
          <a:xfrm>
            <a:off x="7227888" y="1871663"/>
            <a:ext cx="1916112" cy="1563687"/>
          </a:xfrm>
        </p:spPr>
        <p:txBody>
          <a:bodyPr anchor="ctr">
            <a:noAutofit/>
          </a:bodyPr>
          <a:lstStyle/>
          <a:p>
            <a:pPr marL="0" indent="0">
              <a:buNone/>
            </a:pPr>
            <a:r>
              <a:rPr lang="en-US" sz="2000" dirty="0"/>
              <a:t>Performance object store w/ </a:t>
            </a:r>
            <a:r>
              <a:rPr lang="en-US" sz="2000" dirty="0" smtClean="0"/>
              <a:t>SCM+SLC+QLC? </a:t>
            </a:r>
            <a:r>
              <a:rPr lang="en-US" sz="2000" dirty="0"/>
              <a:t>on NERSC-10</a:t>
            </a:r>
          </a:p>
        </p:txBody>
      </p:sp>
      <p:sp>
        <p:nvSpPr>
          <p:cNvPr id="31" name="Content Placeholder 5">
            <a:extLst>
              <a:ext uri="{FF2B5EF4-FFF2-40B4-BE49-F238E27FC236}">
                <a16:creationId xmlns:a16="http://schemas.microsoft.com/office/drawing/2014/main" xmlns="" id="{D5287E86-C277-7C49-913C-18E822BB7E90}"/>
              </a:ext>
            </a:extLst>
          </p:cNvPr>
          <p:cNvSpPr>
            <a:spLocks noGrp="1"/>
          </p:cNvSpPr>
          <p:nvPr>
            <p:ph idx="4294967295"/>
          </p:nvPr>
        </p:nvSpPr>
        <p:spPr>
          <a:xfrm>
            <a:off x="7227888" y="3935414"/>
            <a:ext cx="1916112" cy="1563687"/>
          </a:xfrm>
        </p:spPr>
        <p:txBody>
          <a:bodyPr anchor="ctr">
            <a:noAutofit/>
          </a:bodyPr>
          <a:lstStyle/>
          <a:p>
            <a:pPr marL="0" indent="0">
              <a:buNone/>
            </a:pPr>
            <a:r>
              <a:rPr lang="en-US" sz="2000" dirty="0"/>
              <a:t>Archival object store w/ HDD+tape</a:t>
            </a:r>
          </a:p>
          <a:p>
            <a:pPr marL="0" indent="0">
              <a:buNone/>
            </a:pPr>
            <a:r>
              <a:rPr lang="en-US" sz="2000" dirty="0"/>
              <a:t>(GHI+HPSS? </a:t>
            </a:r>
            <a:r>
              <a:rPr lang="en-US" sz="2000" dirty="0" err="1"/>
              <a:t>Versity</a:t>
            </a:r>
            <a:r>
              <a:rPr lang="en-US" sz="2000" dirty="0"/>
              <a:t>? Others?)</a:t>
            </a:r>
          </a:p>
        </p:txBody>
      </p:sp>
      <p:pic>
        <p:nvPicPr>
          <p:cNvPr id="6" name="Picture 5">
            <a:extLst>
              <a:ext uri="{FF2B5EF4-FFF2-40B4-BE49-F238E27FC236}">
                <a16:creationId xmlns:a16="http://schemas.microsoft.com/office/drawing/2014/main" xmlns="" id="{A9925BAC-18C4-9945-8169-D0C8132FE88C}"/>
              </a:ext>
            </a:extLst>
          </p:cNvPr>
          <p:cNvPicPr>
            <a:picLocks noChangeAspect="1"/>
          </p:cNvPicPr>
          <p:nvPr/>
        </p:nvPicPr>
        <p:blipFill>
          <a:blip r:embed="rId3"/>
          <a:stretch>
            <a:fillRect/>
          </a:stretch>
        </p:blipFill>
        <p:spPr>
          <a:xfrm>
            <a:off x="2314658" y="1682990"/>
            <a:ext cx="4514685" cy="3679777"/>
          </a:xfrm>
          <a:prstGeom prst="rect">
            <a:avLst/>
          </a:prstGeom>
        </p:spPr>
      </p:pic>
      <p:sp>
        <p:nvSpPr>
          <p:cNvPr id="7" name="Arrow: Right 6">
            <a:extLst>
              <a:ext uri="{FF2B5EF4-FFF2-40B4-BE49-F238E27FC236}">
                <a16:creationId xmlns:a16="http://schemas.microsoft.com/office/drawing/2014/main" xmlns="" id="{CA370A7F-75DE-2C41-BFD5-72005C1E8EB3}"/>
              </a:ext>
            </a:extLst>
          </p:cNvPr>
          <p:cNvSpPr/>
          <p:nvPr/>
        </p:nvSpPr>
        <p:spPr>
          <a:xfrm>
            <a:off x="2027116" y="2371243"/>
            <a:ext cx="2552395" cy="389654"/>
          </a:xfrm>
          <a:prstGeom prst="rightArrow">
            <a:avLst>
              <a:gd name="adj1" fmla="val 38340"/>
              <a:gd name="adj2" fmla="val 10649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xmlns="" id="{D2F50CFB-B5B7-854D-9DD5-EDBD387C4BA1}"/>
              </a:ext>
            </a:extLst>
          </p:cNvPr>
          <p:cNvSpPr/>
          <p:nvPr/>
        </p:nvSpPr>
        <p:spPr>
          <a:xfrm>
            <a:off x="2027116" y="3440869"/>
            <a:ext cx="2552395" cy="389654"/>
          </a:xfrm>
          <a:prstGeom prst="rightArrow">
            <a:avLst>
              <a:gd name="adj1" fmla="val 38340"/>
              <a:gd name="adj2" fmla="val 10649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xmlns="" id="{255F7B68-E0A0-2041-9B6E-CDFCAF06362B}"/>
              </a:ext>
            </a:extLst>
          </p:cNvPr>
          <p:cNvSpPr/>
          <p:nvPr/>
        </p:nvSpPr>
        <p:spPr>
          <a:xfrm>
            <a:off x="2027116" y="4584907"/>
            <a:ext cx="2552395" cy="389654"/>
          </a:xfrm>
          <a:prstGeom prst="rightArrow">
            <a:avLst>
              <a:gd name="adj1" fmla="val 38340"/>
              <a:gd name="adj2" fmla="val 10649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xmlns="" id="{7447092C-4B0F-C04A-A276-61B5E82CE323}"/>
              </a:ext>
            </a:extLst>
          </p:cNvPr>
          <p:cNvSpPr/>
          <p:nvPr/>
        </p:nvSpPr>
        <p:spPr>
          <a:xfrm rot="10800000">
            <a:off x="6463260" y="2458213"/>
            <a:ext cx="765088" cy="389654"/>
          </a:xfrm>
          <a:prstGeom prst="rightArrow">
            <a:avLst>
              <a:gd name="adj1" fmla="val 38340"/>
              <a:gd name="adj2" fmla="val 10649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xmlns="" id="{F3846B31-D186-AB40-9298-FDC824EA809A}"/>
              </a:ext>
            </a:extLst>
          </p:cNvPr>
          <p:cNvSpPr/>
          <p:nvPr/>
        </p:nvSpPr>
        <p:spPr>
          <a:xfrm rot="10800000">
            <a:off x="6463260" y="4529484"/>
            <a:ext cx="765088" cy="389654"/>
          </a:xfrm>
          <a:prstGeom prst="rightArrow">
            <a:avLst>
              <a:gd name="adj1" fmla="val 38340"/>
              <a:gd name="adj2" fmla="val 10649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Content Placeholder 5">
            <a:extLst>
              <a:ext uri="{FF2B5EF4-FFF2-40B4-BE49-F238E27FC236}">
                <a16:creationId xmlns:a16="http://schemas.microsoft.com/office/drawing/2014/main" xmlns="" id="{DF4AF982-F0C1-3641-8016-73A151427FA5}"/>
              </a:ext>
            </a:extLst>
          </p:cNvPr>
          <p:cNvSpPr>
            <a:spLocks noGrp="1"/>
          </p:cNvSpPr>
          <p:nvPr>
            <p:ph idx="1"/>
          </p:nvPr>
        </p:nvSpPr>
        <p:spPr>
          <a:xfrm>
            <a:off x="1" y="1772611"/>
            <a:ext cx="2061763" cy="1563242"/>
          </a:xfrm>
        </p:spPr>
        <p:txBody>
          <a:bodyPr anchor="ctr">
            <a:noAutofit/>
          </a:bodyPr>
          <a:lstStyle/>
          <a:p>
            <a:pPr marL="0" indent="0" algn="r">
              <a:buNone/>
            </a:pPr>
            <a:r>
              <a:rPr lang="en-US" sz="2000" dirty="0"/>
              <a:t>All-flash parallel file system on </a:t>
            </a:r>
            <a:r>
              <a:rPr lang="en-US" sz="2000" dirty="0" err="1" smtClean="0"/>
              <a:t>Perlmutter</a:t>
            </a:r>
            <a:endParaRPr lang="en-US" sz="2000" dirty="0"/>
          </a:p>
        </p:txBody>
      </p:sp>
    </p:spTree>
    <p:extLst>
      <p:ext uri="{BB962C8B-B14F-4D97-AF65-F5344CB8AC3E}">
        <p14:creationId xmlns:p14="http://schemas.microsoft.com/office/powerpoint/2010/main" val="10325786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82B6B45F-E53B-6D42-8FC9-DF5F26544434}"/>
              </a:ext>
            </a:extLst>
          </p:cNvPr>
          <p:cNvPicPr>
            <a:picLocks noChangeAspect="1"/>
          </p:cNvPicPr>
          <p:nvPr/>
        </p:nvPicPr>
        <p:blipFill rotWithShape="1">
          <a:blip r:embed="rId3"/>
          <a:srcRect l="-1245" r="-1950"/>
          <a:stretch/>
        </p:blipFill>
        <p:spPr>
          <a:xfrm>
            <a:off x="5716214" y="4443454"/>
            <a:ext cx="2104030" cy="1357883"/>
          </a:xfrm>
          <a:prstGeom prst="rect">
            <a:avLst/>
          </a:prstGeom>
        </p:spPr>
      </p:pic>
      <p:grpSp>
        <p:nvGrpSpPr>
          <p:cNvPr id="12" name="Group 11">
            <a:extLst>
              <a:ext uri="{FF2B5EF4-FFF2-40B4-BE49-F238E27FC236}">
                <a16:creationId xmlns:a16="http://schemas.microsoft.com/office/drawing/2014/main" xmlns="" id="{B6EEB856-C007-4F43-AAB1-EA1E8D828B12}"/>
              </a:ext>
            </a:extLst>
          </p:cNvPr>
          <p:cNvGrpSpPr/>
          <p:nvPr/>
        </p:nvGrpSpPr>
        <p:grpSpPr>
          <a:xfrm>
            <a:off x="7041463" y="3087985"/>
            <a:ext cx="2158180" cy="1355469"/>
            <a:chOff x="7219144" y="2231373"/>
            <a:chExt cx="2158180" cy="1355469"/>
          </a:xfrm>
        </p:grpSpPr>
        <p:pic>
          <p:nvPicPr>
            <p:cNvPr id="11" name="Picture 10">
              <a:extLst>
                <a:ext uri="{FF2B5EF4-FFF2-40B4-BE49-F238E27FC236}">
                  <a16:creationId xmlns:a16="http://schemas.microsoft.com/office/drawing/2014/main" xmlns="" id="{A679BD28-B9DD-E046-9AFF-C9BC0B1C4676}"/>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Lst>
            </a:blip>
            <a:stretch>
              <a:fillRect/>
            </a:stretch>
          </p:blipFill>
          <p:spPr>
            <a:xfrm>
              <a:off x="7219144" y="2237745"/>
              <a:ext cx="1358980" cy="1349097"/>
            </a:xfrm>
            <a:prstGeom prst="rect">
              <a:avLst/>
            </a:prstGeom>
          </p:spPr>
        </p:pic>
        <p:pic>
          <p:nvPicPr>
            <p:cNvPr id="41" name="Picture 40">
              <a:extLst>
                <a:ext uri="{FF2B5EF4-FFF2-40B4-BE49-F238E27FC236}">
                  <a16:creationId xmlns:a16="http://schemas.microsoft.com/office/drawing/2014/main" xmlns="" id="{6ECCD691-9E2E-8D40-A2A8-C961B8E36BC5}"/>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Lst>
            </a:blip>
            <a:stretch>
              <a:fillRect/>
            </a:stretch>
          </p:blipFill>
          <p:spPr>
            <a:xfrm>
              <a:off x="7643850" y="2236401"/>
              <a:ext cx="1358980" cy="1349097"/>
            </a:xfrm>
            <a:prstGeom prst="rect">
              <a:avLst/>
            </a:prstGeom>
          </p:spPr>
        </p:pic>
        <p:pic>
          <p:nvPicPr>
            <p:cNvPr id="42" name="Picture 41">
              <a:extLst>
                <a:ext uri="{FF2B5EF4-FFF2-40B4-BE49-F238E27FC236}">
                  <a16:creationId xmlns:a16="http://schemas.microsoft.com/office/drawing/2014/main" xmlns="" id="{3B6CEDA6-0119-584D-BB44-3F4A97526796}"/>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Lst>
            </a:blip>
            <a:stretch>
              <a:fillRect/>
            </a:stretch>
          </p:blipFill>
          <p:spPr>
            <a:xfrm>
              <a:off x="8018344" y="2231373"/>
              <a:ext cx="1358980" cy="1349097"/>
            </a:xfrm>
            <a:prstGeom prst="rect">
              <a:avLst/>
            </a:prstGeom>
          </p:spPr>
        </p:pic>
      </p:grpSp>
      <p:pic>
        <p:nvPicPr>
          <p:cNvPr id="7" name="Picture 6">
            <a:extLst>
              <a:ext uri="{FF2B5EF4-FFF2-40B4-BE49-F238E27FC236}">
                <a16:creationId xmlns:a16="http://schemas.microsoft.com/office/drawing/2014/main" xmlns="" id="{E07B961D-2A83-5E40-92DA-6B850FB41525}"/>
              </a:ext>
            </a:extLst>
          </p:cNvPr>
          <p:cNvPicPr>
            <a:picLocks noChangeAspect="1"/>
          </p:cNvPicPr>
          <p:nvPr/>
        </p:nvPicPr>
        <p:blipFill rotWithShape="1">
          <a:blip r:embed="rId5">
            <a:extLst>
              <a:ext uri="{BEBA8EAE-BF5A-486C-A8C5-ECC9F3942E4B}">
                <a14:imgProps xmlns:a14="http://schemas.microsoft.com/office/drawing/2010/main">
                  <a14:imgLayer>
                    <a14:imgEffect>
                      <a14:brightnessContrast bright="-40000" contrast="40000"/>
                    </a14:imgEffect>
                  </a14:imgLayer>
                </a14:imgProps>
              </a:ext>
            </a:extLst>
          </a:blip>
          <a:srcRect l="18915" t="-191" r="20020" b="191"/>
          <a:stretch/>
        </p:blipFill>
        <p:spPr>
          <a:xfrm>
            <a:off x="5080591" y="1867009"/>
            <a:ext cx="4051139" cy="1195369"/>
          </a:xfrm>
          <a:prstGeom prst="rect">
            <a:avLst/>
          </a:prstGeom>
        </p:spPr>
      </p:pic>
      <p:sp>
        <p:nvSpPr>
          <p:cNvPr id="4" name="Title 3">
            <a:extLst>
              <a:ext uri="{FF2B5EF4-FFF2-40B4-BE49-F238E27FC236}">
                <a16:creationId xmlns:a16="http://schemas.microsoft.com/office/drawing/2014/main" xmlns="" id="{9ECA6146-C1BE-3E47-BA41-CED835875251}"/>
              </a:ext>
            </a:extLst>
          </p:cNvPr>
          <p:cNvSpPr>
            <a:spLocks noGrp="1"/>
          </p:cNvSpPr>
          <p:nvPr>
            <p:ph type="title"/>
          </p:nvPr>
        </p:nvSpPr>
        <p:spPr>
          <a:xfrm>
            <a:off x="316380" y="207657"/>
            <a:ext cx="7256258" cy="577109"/>
          </a:xfrm>
        </p:spPr>
        <p:txBody>
          <a:bodyPr>
            <a:normAutofit/>
          </a:bodyPr>
          <a:lstStyle/>
          <a:p>
            <a:r>
              <a:rPr lang="en-US" dirty="0"/>
              <a:t>NERSC’s storage infrastructure (2020)</a:t>
            </a:r>
          </a:p>
        </p:txBody>
      </p:sp>
      <p:sp>
        <p:nvSpPr>
          <p:cNvPr id="3" name="Slide Number Placeholder 2">
            <a:extLst>
              <a:ext uri="{FF2B5EF4-FFF2-40B4-BE49-F238E27FC236}">
                <a16:creationId xmlns:a16="http://schemas.microsoft.com/office/drawing/2014/main" xmlns="" id="{68CEF715-C547-524B-A621-B25AB976B384}"/>
              </a:ext>
            </a:extLst>
          </p:cNvPr>
          <p:cNvSpPr>
            <a:spLocks noGrp="1"/>
          </p:cNvSpPr>
          <p:nvPr>
            <p:ph type="sldNum" sz="quarter" idx="4"/>
          </p:nvPr>
        </p:nvSpPr>
        <p:spPr/>
        <p:txBody>
          <a:bodyPr/>
          <a:lstStyle/>
          <a:p>
            <a:r>
              <a:rPr lang="en-US"/>
              <a:t>- </a:t>
            </a:r>
            <a:fld id="{D174BAF6-F8F2-EF4F-936C-8DF63288C82F}" type="slidenum">
              <a:rPr lang="en-US" smtClean="0"/>
              <a:pPr/>
              <a:t>13</a:t>
            </a:fld>
            <a:r>
              <a:rPr lang="en-US"/>
              <a:t> -</a:t>
            </a:r>
            <a:endParaRPr lang="en-US" dirty="0"/>
          </a:p>
        </p:txBody>
      </p:sp>
      <p:grpSp>
        <p:nvGrpSpPr>
          <p:cNvPr id="52" name="Group 51">
            <a:extLst>
              <a:ext uri="{FF2B5EF4-FFF2-40B4-BE49-F238E27FC236}">
                <a16:creationId xmlns:a16="http://schemas.microsoft.com/office/drawing/2014/main" xmlns="" id="{9DEC0814-8E5D-9E44-8FB6-C69E061B443C}"/>
              </a:ext>
            </a:extLst>
          </p:cNvPr>
          <p:cNvGrpSpPr/>
          <p:nvPr/>
        </p:nvGrpSpPr>
        <p:grpSpPr>
          <a:xfrm>
            <a:off x="683759" y="2706926"/>
            <a:ext cx="1129961" cy="1937446"/>
            <a:chOff x="1554906" y="463824"/>
            <a:chExt cx="2527300" cy="5864954"/>
          </a:xfrm>
        </p:grpSpPr>
        <p:sp>
          <p:nvSpPr>
            <p:cNvPr id="50" name="Up Arrow 49">
              <a:extLst>
                <a:ext uri="{FF2B5EF4-FFF2-40B4-BE49-F238E27FC236}">
                  <a16:creationId xmlns:a16="http://schemas.microsoft.com/office/drawing/2014/main" xmlns="" id="{FC2B4DFC-AF6C-9242-8F06-2D825DFD029A}"/>
                </a:ext>
              </a:extLst>
            </p:cNvPr>
            <p:cNvSpPr/>
            <p:nvPr/>
          </p:nvSpPr>
          <p:spPr>
            <a:xfrm>
              <a:off x="1554906" y="463824"/>
              <a:ext cx="1358900" cy="5864954"/>
            </a:xfrm>
            <a:prstGeom prst="upArrow">
              <a:avLst/>
            </a:prstGeom>
            <a:gradFill rotWithShape="1">
              <a:gsLst>
                <a:gs pos="0">
                  <a:srgbClr val="4472C4"/>
                </a:gs>
                <a:gs pos="100000">
                  <a:srgbClr val="4472C4">
                    <a:lumMod val="20000"/>
                    <a:lumOff val="80000"/>
                  </a:srgbClr>
                </a:gs>
              </a:gsLst>
              <a:lin ang="5400000" scaled="0"/>
            </a:gradFill>
            <a:ln w="12700" cap="flat" cmpd="sng" algn="ctr">
              <a:solidFill>
                <a:sysClr val="windowText" lastClr="000000"/>
              </a:solidFill>
              <a:prstDash val="solid"/>
              <a:miter lim="800000"/>
            </a:ln>
            <a:effectLst/>
          </p:spPr>
          <p:txBody>
            <a:bodyPr vert="vert270" rtlCol="0" anchor="ctr"/>
            <a:lstStyle/>
            <a:p>
              <a:pPr algn="ctr" defTabSz="914400">
                <a:defRPr/>
              </a:pPr>
              <a:r>
                <a:rPr lang="en-US" sz="2000" kern="0" dirty="0">
                  <a:solidFill>
                    <a:prstClr val="black"/>
                  </a:solidFill>
                  <a:latin typeface="Arial"/>
                  <a:cs typeface="Arial"/>
                </a:rPr>
                <a:t>Performance</a:t>
              </a:r>
            </a:p>
          </p:txBody>
        </p:sp>
        <p:sp>
          <p:nvSpPr>
            <p:cNvPr id="51" name="Down Arrow 50">
              <a:extLst>
                <a:ext uri="{FF2B5EF4-FFF2-40B4-BE49-F238E27FC236}">
                  <a16:creationId xmlns:a16="http://schemas.microsoft.com/office/drawing/2014/main" xmlns="" id="{577FE6FE-3EA0-F149-BD2E-F618AF0DEBC2}"/>
                </a:ext>
              </a:extLst>
            </p:cNvPr>
            <p:cNvSpPr/>
            <p:nvPr/>
          </p:nvSpPr>
          <p:spPr>
            <a:xfrm>
              <a:off x="2723306" y="463824"/>
              <a:ext cx="1358900" cy="5864954"/>
            </a:xfrm>
            <a:prstGeom prst="downArrow">
              <a:avLst/>
            </a:prstGeom>
            <a:gradFill rotWithShape="1">
              <a:gsLst>
                <a:gs pos="0">
                  <a:srgbClr val="4472C4">
                    <a:lumMod val="20000"/>
                    <a:lumOff val="80000"/>
                  </a:srgbClr>
                </a:gs>
                <a:gs pos="100000">
                  <a:srgbClr val="4472C4"/>
                </a:gs>
              </a:gsLst>
              <a:lin ang="5400000" scaled="0"/>
            </a:gradFill>
            <a:ln w="12700" cap="flat" cmpd="sng" algn="ctr">
              <a:solidFill>
                <a:sysClr val="windowText" lastClr="000000"/>
              </a:solidFill>
              <a:prstDash val="solid"/>
              <a:miter lim="800000"/>
            </a:ln>
            <a:effectLst/>
          </p:spPr>
          <p:txBody>
            <a:bodyPr vert="vert270" rtlCol="0" anchor="ctr"/>
            <a:lstStyle/>
            <a:p>
              <a:pPr algn="ctr" defTabSz="914400">
                <a:defRPr/>
              </a:pPr>
              <a:r>
                <a:rPr lang="en-US" sz="2000" kern="0" dirty="0">
                  <a:solidFill>
                    <a:srgbClr val="000000"/>
                  </a:solidFill>
                  <a:latin typeface="Arial"/>
                  <a:cs typeface="Arial"/>
                </a:rPr>
                <a:t>Capacity</a:t>
              </a:r>
            </a:p>
          </p:txBody>
        </p:sp>
      </p:grpSp>
      <p:grpSp>
        <p:nvGrpSpPr>
          <p:cNvPr id="64" name="Group 63">
            <a:extLst>
              <a:ext uri="{FF2B5EF4-FFF2-40B4-BE49-F238E27FC236}">
                <a16:creationId xmlns:a16="http://schemas.microsoft.com/office/drawing/2014/main" xmlns="" id="{97B45873-B901-5C4D-AD1B-258E47945B2C}"/>
              </a:ext>
            </a:extLst>
          </p:cNvPr>
          <p:cNvGrpSpPr/>
          <p:nvPr/>
        </p:nvGrpSpPr>
        <p:grpSpPr>
          <a:xfrm>
            <a:off x="1505908" y="2658636"/>
            <a:ext cx="3078216" cy="2355068"/>
            <a:chOff x="1724115" y="1547182"/>
            <a:chExt cx="3078216" cy="2355068"/>
          </a:xfrm>
        </p:grpSpPr>
        <p:grpSp>
          <p:nvGrpSpPr>
            <p:cNvPr id="59" name="Group 58">
              <a:extLst>
                <a:ext uri="{FF2B5EF4-FFF2-40B4-BE49-F238E27FC236}">
                  <a16:creationId xmlns:a16="http://schemas.microsoft.com/office/drawing/2014/main" xmlns="" id="{EB3CDEC2-8525-284C-8FC6-7F79A8F815C8}"/>
                </a:ext>
              </a:extLst>
            </p:cNvPr>
            <p:cNvGrpSpPr/>
            <p:nvPr/>
          </p:nvGrpSpPr>
          <p:grpSpPr>
            <a:xfrm>
              <a:off x="1724115" y="1547182"/>
              <a:ext cx="3058510" cy="2355068"/>
              <a:chOff x="4619298" y="1586365"/>
              <a:chExt cx="3058510" cy="2355068"/>
            </a:xfrm>
          </p:grpSpPr>
          <p:sp>
            <p:nvSpPr>
              <p:cNvPr id="56" name="Triangle 55">
                <a:extLst>
                  <a:ext uri="{FF2B5EF4-FFF2-40B4-BE49-F238E27FC236}">
                    <a16:creationId xmlns:a16="http://schemas.microsoft.com/office/drawing/2014/main" xmlns="" id="{F688CCB3-D8D2-074E-BE39-EDCB8BFFA40F}"/>
                  </a:ext>
                </a:extLst>
              </p:cNvPr>
              <p:cNvSpPr/>
              <p:nvPr/>
            </p:nvSpPr>
            <p:spPr>
              <a:xfrm>
                <a:off x="5648246" y="1586365"/>
                <a:ext cx="1040026" cy="847813"/>
              </a:xfrm>
              <a:prstGeom prst="triangle">
                <a:avLst/>
              </a:prstGeom>
              <a:gradFill>
                <a:gsLst>
                  <a:gs pos="79000">
                    <a:srgbClr val="FCD235"/>
                  </a:gs>
                  <a:gs pos="100000">
                    <a:srgbClr val="FD712C"/>
                  </a:gs>
                </a:gsLst>
                <a:lin ang="5400000" scaled="1"/>
              </a:gra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Trapezoid 56">
                <a:extLst>
                  <a:ext uri="{FF2B5EF4-FFF2-40B4-BE49-F238E27FC236}">
                    <a16:creationId xmlns:a16="http://schemas.microsoft.com/office/drawing/2014/main" xmlns="" id="{42860C34-BE4D-3543-8CC5-88D61718D5D0}"/>
                  </a:ext>
                </a:extLst>
              </p:cNvPr>
              <p:cNvSpPr/>
              <p:nvPr/>
            </p:nvSpPr>
            <p:spPr>
              <a:xfrm>
                <a:off x="5042364" y="2554219"/>
                <a:ext cx="2217657" cy="762781"/>
              </a:xfrm>
              <a:prstGeom prst="trapezoid">
                <a:avLst>
                  <a:gd name="adj" fmla="val 70322"/>
                </a:avLst>
              </a:prstGeom>
              <a:gradFill>
                <a:gsLst>
                  <a:gs pos="0">
                    <a:srgbClr val="19AD53"/>
                  </a:gs>
                  <a:gs pos="100000">
                    <a:srgbClr val="FD712C"/>
                  </a:gs>
                </a:gsLst>
              </a:gra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rapezoid 57">
                <a:extLst>
                  <a:ext uri="{FF2B5EF4-FFF2-40B4-BE49-F238E27FC236}">
                    <a16:creationId xmlns:a16="http://schemas.microsoft.com/office/drawing/2014/main" xmlns="" id="{7940A3D5-F3A0-A442-9100-E864FD9B321C}"/>
                  </a:ext>
                </a:extLst>
              </p:cNvPr>
              <p:cNvSpPr/>
              <p:nvPr/>
            </p:nvSpPr>
            <p:spPr>
              <a:xfrm>
                <a:off x="4619298" y="3437041"/>
                <a:ext cx="3058510" cy="504392"/>
              </a:xfrm>
              <a:prstGeom prst="trapezoid">
                <a:avLst>
                  <a:gd name="adj" fmla="val 70322"/>
                </a:avLst>
              </a:prstGeom>
              <a:gradFill>
                <a:gsLst>
                  <a:gs pos="0">
                    <a:srgbClr val="C9DEF2"/>
                  </a:gs>
                  <a:gs pos="100000">
                    <a:srgbClr val="19AD53"/>
                  </a:gs>
                </a:gsLst>
              </a:gra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extBox 59">
              <a:extLst>
                <a:ext uri="{FF2B5EF4-FFF2-40B4-BE49-F238E27FC236}">
                  <a16:creationId xmlns:a16="http://schemas.microsoft.com/office/drawing/2014/main" xmlns="" id="{138815CB-2B53-214E-A1AD-90D5C6E77DE7}"/>
                </a:ext>
              </a:extLst>
            </p:cNvPr>
            <p:cNvSpPr txBox="1"/>
            <p:nvPr/>
          </p:nvSpPr>
          <p:spPr>
            <a:xfrm>
              <a:off x="1743821" y="2050010"/>
              <a:ext cx="3058510" cy="369332"/>
            </a:xfrm>
            <a:prstGeom prst="rect">
              <a:avLst/>
            </a:prstGeom>
            <a:noFill/>
          </p:spPr>
          <p:txBody>
            <a:bodyPr wrap="square" rtlCol="0">
              <a:spAutoFit/>
            </a:bodyPr>
            <a:lstStyle/>
            <a:p>
              <a:pPr algn="ctr"/>
              <a:r>
                <a:rPr lang="en-US" dirty="0"/>
                <a:t>Scratch</a:t>
              </a:r>
            </a:p>
          </p:txBody>
        </p:sp>
        <p:sp>
          <p:nvSpPr>
            <p:cNvPr id="62" name="TextBox 61">
              <a:extLst>
                <a:ext uri="{FF2B5EF4-FFF2-40B4-BE49-F238E27FC236}">
                  <a16:creationId xmlns:a16="http://schemas.microsoft.com/office/drawing/2014/main" xmlns="" id="{9162FE23-BCCC-0A46-9694-B0634F84260B}"/>
                </a:ext>
              </a:extLst>
            </p:cNvPr>
            <p:cNvSpPr txBox="1"/>
            <p:nvPr/>
          </p:nvSpPr>
          <p:spPr>
            <a:xfrm>
              <a:off x="1724115" y="2701999"/>
              <a:ext cx="3058510" cy="369332"/>
            </a:xfrm>
            <a:prstGeom prst="rect">
              <a:avLst/>
            </a:prstGeom>
            <a:noFill/>
          </p:spPr>
          <p:txBody>
            <a:bodyPr wrap="square" rtlCol="0">
              <a:spAutoFit/>
            </a:bodyPr>
            <a:lstStyle/>
            <a:p>
              <a:pPr algn="ctr"/>
              <a:r>
                <a:rPr lang="en-US" dirty="0"/>
                <a:t>Community</a:t>
              </a:r>
            </a:p>
          </p:txBody>
        </p:sp>
        <p:sp>
          <p:nvSpPr>
            <p:cNvPr id="63" name="TextBox 62">
              <a:extLst>
                <a:ext uri="{FF2B5EF4-FFF2-40B4-BE49-F238E27FC236}">
                  <a16:creationId xmlns:a16="http://schemas.microsoft.com/office/drawing/2014/main" xmlns="" id="{BBCD557C-E034-6E41-A9A0-4B287B34D4ED}"/>
                </a:ext>
              </a:extLst>
            </p:cNvPr>
            <p:cNvSpPr txBox="1"/>
            <p:nvPr/>
          </p:nvSpPr>
          <p:spPr>
            <a:xfrm>
              <a:off x="1724115" y="3458622"/>
              <a:ext cx="3058510" cy="369332"/>
            </a:xfrm>
            <a:prstGeom prst="rect">
              <a:avLst/>
            </a:prstGeom>
            <a:noFill/>
          </p:spPr>
          <p:txBody>
            <a:bodyPr wrap="square" rtlCol="0">
              <a:spAutoFit/>
            </a:bodyPr>
            <a:lstStyle/>
            <a:p>
              <a:pPr algn="ctr"/>
              <a:r>
                <a:rPr lang="en-US" dirty="0"/>
                <a:t>Archive</a:t>
              </a:r>
            </a:p>
          </p:txBody>
        </p:sp>
      </p:grpSp>
      <p:sp>
        <p:nvSpPr>
          <p:cNvPr id="5" name="Right Arrow 4">
            <a:extLst>
              <a:ext uri="{FF2B5EF4-FFF2-40B4-BE49-F238E27FC236}">
                <a16:creationId xmlns:a16="http://schemas.microsoft.com/office/drawing/2014/main" xmlns="" id="{7A30A080-503A-4D4C-B259-9417221D2BA4}"/>
              </a:ext>
            </a:extLst>
          </p:cNvPr>
          <p:cNvSpPr/>
          <p:nvPr/>
        </p:nvSpPr>
        <p:spPr>
          <a:xfrm rot="20616986">
            <a:off x="3324106" y="2619006"/>
            <a:ext cx="1764169" cy="283676"/>
          </a:xfrm>
          <a:prstGeom prst="rightArrow">
            <a:avLst>
              <a:gd name="adj1" fmla="val 50000"/>
              <a:gd name="adj2" fmla="val 110439"/>
            </a:avLst>
          </a:prstGeom>
          <a:solidFill>
            <a:srgbClr val="FFFC4E"/>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Shape 202">
            <a:extLst>
              <a:ext uri="{FF2B5EF4-FFF2-40B4-BE49-F238E27FC236}">
                <a16:creationId xmlns:a16="http://schemas.microsoft.com/office/drawing/2014/main" xmlns="" id="{C1A2A0E0-169D-434B-A6AA-19E0238E5D3E}"/>
              </a:ext>
            </a:extLst>
          </p:cNvPr>
          <p:cNvSpPr txBox="1"/>
          <p:nvPr/>
        </p:nvSpPr>
        <p:spPr>
          <a:xfrm>
            <a:off x="7106160" y="1751321"/>
            <a:ext cx="1687043" cy="1230387"/>
          </a:xfrm>
          <a:prstGeom prst="rect">
            <a:avLst/>
          </a:prstGeom>
          <a:noFill/>
          <a:ln>
            <a:noFill/>
          </a:ln>
          <a:effectLst>
            <a:glow rad="1905000">
              <a:schemeClr val="tx1">
                <a:alpha val="0"/>
              </a:schemeClr>
            </a:glow>
          </a:effectLst>
        </p:spPr>
        <p:txBody>
          <a:bodyPr spcFirstLastPara="1" wrap="square" lIns="91425" tIns="91425" rIns="91425" bIns="91425" anchor="b" anchorCtr="0">
            <a:noAutofit/>
          </a:bodyPr>
          <a:lstStyle/>
          <a:p>
            <a:pPr algn="r"/>
            <a:r>
              <a:rPr lang="en-US" sz="28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&gt;30 PB</a:t>
            </a:r>
          </a:p>
          <a:p>
            <a:pPr algn="r"/>
            <a:r>
              <a:rPr lang="en-US" sz="28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&gt;4.0 TB/s</a:t>
            </a:r>
            <a:endParaRPr sz="40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endParaRPr>
          </a:p>
        </p:txBody>
      </p:sp>
      <p:sp>
        <p:nvSpPr>
          <p:cNvPr id="35" name="Shape 202">
            <a:extLst>
              <a:ext uri="{FF2B5EF4-FFF2-40B4-BE49-F238E27FC236}">
                <a16:creationId xmlns:a16="http://schemas.microsoft.com/office/drawing/2014/main" xmlns="" id="{63849093-662E-FE4A-86BB-54932F77F776}"/>
              </a:ext>
            </a:extLst>
          </p:cNvPr>
          <p:cNvSpPr txBox="1"/>
          <p:nvPr/>
        </p:nvSpPr>
        <p:spPr>
          <a:xfrm>
            <a:off x="6867137" y="3007315"/>
            <a:ext cx="1947053" cy="1230387"/>
          </a:xfrm>
          <a:prstGeom prst="rect">
            <a:avLst/>
          </a:prstGeom>
          <a:noFill/>
          <a:ln>
            <a:noFill/>
          </a:ln>
          <a:effectLst>
            <a:glow rad="1905000">
              <a:schemeClr val="tx1">
                <a:alpha val="0"/>
              </a:schemeClr>
            </a:glow>
          </a:effectLst>
        </p:spPr>
        <p:txBody>
          <a:bodyPr spcFirstLastPara="1" wrap="square" lIns="91425" tIns="91425" rIns="91425" bIns="91425" anchor="b" anchorCtr="0">
            <a:noAutofit/>
          </a:bodyPr>
          <a:lstStyle/>
          <a:p>
            <a:pPr algn="r"/>
            <a:r>
              <a:rPr lang="en-US" sz="2800" b="1" dirty="0" smtClean="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~200 </a:t>
            </a:r>
            <a:r>
              <a:rPr lang="en-US" sz="28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PB</a:t>
            </a:r>
          </a:p>
          <a:p>
            <a:pPr algn="r"/>
            <a:r>
              <a:rPr lang="en-US" sz="2800" b="1" dirty="0" smtClean="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&gt;&gt;100 </a:t>
            </a:r>
            <a:r>
              <a:rPr lang="en-US" sz="28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GB/s</a:t>
            </a:r>
            <a:endParaRPr sz="40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endParaRPr>
          </a:p>
        </p:txBody>
      </p:sp>
      <p:sp>
        <p:nvSpPr>
          <p:cNvPr id="37" name="Shape 202">
            <a:extLst>
              <a:ext uri="{FF2B5EF4-FFF2-40B4-BE49-F238E27FC236}">
                <a16:creationId xmlns:a16="http://schemas.microsoft.com/office/drawing/2014/main" xmlns="" id="{2E56D085-710C-6648-9AAB-BFC8FCC18A34}"/>
              </a:ext>
            </a:extLst>
          </p:cNvPr>
          <p:cNvSpPr txBox="1"/>
          <p:nvPr/>
        </p:nvSpPr>
        <p:spPr>
          <a:xfrm>
            <a:off x="5592200" y="4628020"/>
            <a:ext cx="2110358" cy="1230387"/>
          </a:xfrm>
          <a:prstGeom prst="rect">
            <a:avLst/>
          </a:prstGeom>
          <a:noFill/>
          <a:ln>
            <a:noFill/>
          </a:ln>
          <a:effectLst>
            <a:glow rad="1905000">
              <a:schemeClr val="tx1">
                <a:alpha val="0"/>
              </a:schemeClr>
            </a:glow>
          </a:effectLst>
        </p:spPr>
        <p:txBody>
          <a:bodyPr spcFirstLastPara="1" wrap="square" lIns="91425" tIns="91425" rIns="91425" bIns="91425" anchor="b" anchorCtr="0">
            <a:noAutofit/>
          </a:bodyPr>
          <a:lstStyle/>
          <a:p>
            <a:pPr algn="r"/>
            <a:r>
              <a:rPr lang="en-US" sz="28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&gt;&gt;200 PB</a:t>
            </a:r>
          </a:p>
          <a:p>
            <a:pPr algn="r"/>
            <a:r>
              <a:rPr lang="en-US" sz="28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100 GB/s</a:t>
            </a:r>
          </a:p>
        </p:txBody>
      </p:sp>
      <p:sp>
        <p:nvSpPr>
          <p:cNvPr id="39" name="Right Arrow 38">
            <a:extLst>
              <a:ext uri="{FF2B5EF4-FFF2-40B4-BE49-F238E27FC236}">
                <a16:creationId xmlns:a16="http://schemas.microsoft.com/office/drawing/2014/main" xmlns="" id="{A8ECA456-20C0-F844-9BE6-756564B0AE47}"/>
              </a:ext>
            </a:extLst>
          </p:cNvPr>
          <p:cNvSpPr/>
          <p:nvPr/>
        </p:nvSpPr>
        <p:spPr>
          <a:xfrm rot="21413041">
            <a:off x="4053885" y="3682287"/>
            <a:ext cx="3254652" cy="283676"/>
          </a:xfrm>
          <a:prstGeom prst="rightArrow">
            <a:avLst>
              <a:gd name="adj1" fmla="val 50000"/>
              <a:gd name="adj2" fmla="val 110439"/>
            </a:avLst>
          </a:prstGeom>
          <a:solidFill>
            <a:srgbClr val="19AD5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ight Arrow 39">
            <a:extLst>
              <a:ext uri="{FF2B5EF4-FFF2-40B4-BE49-F238E27FC236}">
                <a16:creationId xmlns:a16="http://schemas.microsoft.com/office/drawing/2014/main" xmlns="" id="{5E48BD5B-3CCA-BD44-B8B4-8C8960A720B4}"/>
              </a:ext>
            </a:extLst>
          </p:cNvPr>
          <p:cNvSpPr/>
          <p:nvPr/>
        </p:nvSpPr>
        <p:spPr>
          <a:xfrm rot="522734">
            <a:off x="4488616" y="4641735"/>
            <a:ext cx="1175524" cy="283676"/>
          </a:xfrm>
          <a:prstGeom prst="rightArrow">
            <a:avLst>
              <a:gd name="adj1" fmla="val 50000"/>
              <a:gd name="adj2" fmla="val 110439"/>
            </a:avLst>
          </a:prstGeom>
          <a:solidFill>
            <a:srgbClr val="C9DEF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96592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Tape System Migration Update</a:t>
            </a:r>
            <a:endParaRPr lang="en-US" dirty="0"/>
          </a:p>
        </p:txBody>
      </p:sp>
      <p:sp>
        <p:nvSpPr>
          <p:cNvPr id="3" name="Slide Number Placeholder 2"/>
          <p:cNvSpPr>
            <a:spLocks noGrp="1"/>
          </p:cNvSpPr>
          <p:nvPr>
            <p:ph type="sldNum" sz="quarter" idx="4"/>
          </p:nvPr>
        </p:nvSpPr>
        <p:spPr/>
        <p:txBody>
          <a:bodyPr/>
          <a:lstStyle/>
          <a:p>
            <a:r>
              <a:rPr lang="en-US" smtClean="0"/>
              <a:t>- </a:t>
            </a:r>
            <a:fld id="{D174BAF6-F8F2-EF4F-936C-8DF63288C82F}" type="slidenum">
              <a:rPr lang="en-US" smtClean="0"/>
              <a:pPr/>
              <a:t>14</a:t>
            </a:fld>
            <a:r>
              <a:rPr lang="en-US" smtClean="0"/>
              <a:t> -</a:t>
            </a:r>
            <a:endParaRPr lang="en-US" dirty="0"/>
          </a:p>
        </p:txBody>
      </p:sp>
    </p:spTree>
    <p:extLst>
      <p:ext uri="{BB962C8B-B14F-4D97-AF65-F5344CB8AC3E}">
        <p14:creationId xmlns:p14="http://schemas.microsoft.com/office/powerpoint/2010/main" val="11217866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HPSS Archive </a:t>
            </a:r>
            <a:r>
              <a:rPr lang="mr-IN" dirty="0" smtClean="0"/>
              <a:t>–</a:t>
            </a:r>
            <a:r>
              <a:rPr lang="en-US" dirty="0" smtClean="0"/>
              <a:t> Two significant needs</a:t>
            </a:r>
            <a:endParaRPr lang="en-US" dirty="0"/>
          </a:p>
        </p:txBody>
      </p:sp>
      <p:sp>
        <p:nvSpPr>
          <p:cNvPr id="3" name="Content Placeholder 2"/>
          <p:cNvSpPr>
            <a:spLocks noGrp="1"/>
          </p:cNvSpPr>
          <p:nvPr>
            <p:ph idx="1"/>
          </p:nvPr>
        </p:nvSpPr>
        <p:spPr/>
        <p:txBody>
          <a:bodyPr/>
          <a:lstStyle/>
          <a:p>
            <a:r>
              <a:rPr lang="en-US" dirty="0" smtClean="0"/>
              <a:t>Technology decision</a:t>
            </a:r>
          </a:p>
          <a:p>
            <a:pPr lvl="1"/>
            <a:r>
              <a:rPr lang="en-US" dirty="0" smtClean="0"/>
              <a:t>Discontinued Oracle Enterprise Tape Drive</a:t>
            </a:r>
          </a:p>
          <a:p>
            <a:pPr lvl="2"/>
            <a:r>
              <a:rPr lang="en-US" dirty="0" smtClean="0"/>
              <a:t>4 Fully configured Oracle SL8500 libraries (archive)</a:t>
            </a:r>
          </a:p>
          <a:p>
            <a:pPr lvl="2"/>
            <a:r>
              <a:rPr lang="en-US" dirty="0" smtClean="0"/>
              <a:t>60 Oracle T10KC tape drives (archive)</a:t>
            </a:r>
          </a:p>
          <a:p>
            <a:pPr lvl="2"/>
            <a:r>
              <a:rPr lang="en-US" dirty="0" smtClean="0"/>
              <a:t>1 IBM TS3500 (mainly system backups)</a:t>
            </a:r>
          </a:p>
          <a:p>
            <a:pPr lvl="2"/>
            <a:r>
              <a:rPr lang="en-US" dirty="0" smtClean="0"/>
              <a:t>36 IBM TS1150 tape drives </a:t>
            </a:r>
            <a:r>
              <a:rPr lang="en-US" dirty="0"/>
              <a:t>(mainly system backups</a:t>
            </a:r>
            <a:r>
              <a:rPr lang="en-US" dirty="0" smtClean="0"/>
              <a:t>)</a:t>
            </a:r>
          </a:p>
          <a:p>
            <a:r>
              <a:rPr lang="en-US" dirty="0"/>
              <a:t>Physical move required </a:t>
            </a:r>
          </a:p>
          <a:p>
            <a:pPr lvl="1"/>
            <a:r>
              <a:rPr lang="en-US" dirty="0"/>
              <a:t>Oakland to Berkeley (~6 mi/~9 km)</a:t>
            </a:r>
          </a:p>
          <a:p>
            <a:endParaRPr lang="en-US" dirty="0" smtClean="0"/>
          </a:p>
          <a:p>
            <a:pPr lvl="2"/>
            <a:endParaRPr lang="en-US" dirty="0" smtClean="0"/>
          </a:p>
        </p:txBody>
      </p:sp>
      <p:sp>
        <p:nvSpPr>
          <p:cNvPr id="4" name="Slide Number Placeholder 3"/>
          <p:cNvSpPr>
            <a:spLocks noGrp="1"/>
          </p:cNvSpPr>
          <p:nvPr>
            <p:ph type="sldNum" sz="quarter" idx="4"/>
          </p:nvPr>
        </p:nvSpPr>
        <p:spPr>
          <a:xfrm>
            <a:off x="4116656" y="6368805"/>
            <a:ext cx="925708" cy="365125"/>
          </a:xfrm>
          <a:prstGeom prst="rect">
            <a:avLst/>
          </a:prstGeom>
        </p:spPr>
        <p:txBody>
          <a:bodyPr/>
          <a:lstStyle/>
          <a:p>
            <a:r>
              <a:rPr lang="en-US" smtClean="0"/>
              <a:t>- </a:t>
            </a:r>
            <a:fld id="{D174BAF6-F8F2-EF4F-936C-8DF63288C82F}" type="slidenum">
              <a:rPr lang="en-US" smtClean="0"/>
              <a:pPr/>
              <a:t>15</a:t>
            </a:fld>
            <a:r>
              <a:rPr lang="en-US" smtClean="0"/>
              <a:t> -</a:t>
            </a:r>
            <a:endParaRPr lang="en-US" dirty="0"/>
          </a:p>
        </p:txBody>
      </p:sp>
      <p:pic>
        <p:nvPicPr>
          <p:cNvPr id="5" name="Picture 4"/>
          <p:cNvPicPr>
            <a:picLocks noChangeAspect="1"/>
          </p:cNvPicPr>
          <p:nvPr/>
        </p:nvPicPr>
        <p:blipFill>
          <a:blip r:embed="rId3"/>
          <a:stretch>
            <a:fillRect/>
          </a:stretch>
        </p:blipFill>
        <p:spPr>
          <a:xfrm>
            <a:off x="5631093" y="3727938"/>
            <a:ext cx="3339991" cy="300599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HPSS Archive </a:t>
            </a:r>
            <a:r>
              <a:rPr lang="mr-IN" dirty="0" smtClean="0"/>
              <a:t>–</a:t>
            </a:r>
            <a:r>
              <a:rPr lang="en-US" dirty="0" smtClean="0"/>
              <a:t> Data Center Constraints</a:t>
            </a:r>
            <a:endParaRPr lang="en-US" dirty="0"/>
          </a:p>
        </p:txBody>
      </p:sp>
      <p:sp>
        <p:nvSpPr>
          <p:cNvPr id="3" name="Content Placeholder 2"/>
          <p:cNvSpPr>
            <a:spLocks noGrp="1"/>
          </p:cNvSpPr>
          <p:nvPr>
            <p:ph idx="1"/>
          </p:nvPr>
        </p:nvSpPr>
        <p:spPr/>
        <p:txBody>
          <a:bodyPr>
            <a:normAutofit lnSpcReduction="10000"/>
          </a:bodyPr>
          <a:lstStyle/>
          <a:p>
            <a:r>
              <a:rPr lang="en-US" dirty="0"/>
              <a:t>Berkeley </a:t>
            </a:r>
            <a:r>
              <a:rPr lang="en-US" dirty="0" smtClean="0"/>
              <a:t>Data Center (BDC) </a:t>
            </a:r>
            <a:r>
              <a:rPr lang="en-US" dirty="0"/>
              <a:t>is green </a:t>
            </a:r>
            <a:r>
              <a:rPr lang="en-US" dirty="0" smtClean="0"/>
              <a:t>(LEED Gold)</a:t>
            </a:r>
          </a:p>
          <a:p>
            <a:pPr lvl="1"/>
            <a:r>
              <a:rPr lang="en-US" dirty="0" smtClean="0"/>
              <a:t>Reliance on </a:t>
            </a:r>
            <a:r>
              <a:rPr lang="en-US" dirty="0"/>
              <a:t>ambient conditions for </a:t>
            </a:r>
            <a:r>
              <a:rPr lang="en-US" dirty="0" smtClean="0"/>
              <a:t>year-round “free” </a:t>
            </a:r>
            <a:r>
              <a:rPr lang="en-US" dirty="0"/>
              <a:t>air and water </a:t>
            </a:r>
            <a:r>
              <a:rPr lang="en-US" dirty="0" smtClean="0"/>
              <a:t>cooling</a:t>
            </a:r>
          </a:p>
          <a:p>
            <a:pPr lvl="2"/>
            <a:r>
              <a:rPr lang="en-US" dirty="0"/>
              <a:t>Intakes outside air, optionally cooled with tower water or heated with system exhaust </a:t>
            </a:r>
            <a:endParaRPr lang="en-US" dirty="0" smtClean="0"/>
          </a:p>
          <a:p>
            <a:pPr lvl="2"/>
            <a:r>
              <a:rPr lang="en-US" dirty="0" smtClean="0"/>
              <a:t>No </a:t>
            </a:r>
            <a:r>
              <a:rPr lang="en-US" dirty="0"/>
              <a:t>chillers</a:t>
            </a:r>
          </a:p>
          <a:p>
            <a:pPr lvl="1"/>
            <a:r>
              <a:rPr lang="en-US" dirty="0" smtClean="0"/>
              <a:t>(Ideally) take advantage of:</a:t>
            </a:r>
          </a:p>
          <a:p>
            <a:pPr lvl="2"/>
            <a:r>
              <a:rPr lang="en-US" dirty="0" smtClean="0"/>
              <a:t>&lt;</a:t>
            </a:r>
            <a:r>
              <a:rPr lang="en-US" dirty="0"/>
              <a:t>75°F (23.9C) air year </a:t>
            </a:r>
            <a:r>
              <a:rPr lang="en-US" dirty="0" smtClean="0"/>
              <a:t>round</a:t>
            </a:r>
            <a:endParaRPr lang="en-US" dirty="0"/>
          </a:p>
          <a:p>
            <a:pPr lvl="2"/>
            <a:r>
              <a:rPr lang="en-US" dirty="0" smtClean="0"/>
              <a:t>&lt;70°F </a:t>
            </a:r>
            <a:r>
              <a:rPr lang="en-US" dirty="0"/>
              <a:t>(21.1C)for 85% of </a:t>
            </a:r>
            <a:r>
              <a:rPr lang="en-US" dirty="0" smtClean="0"/>
              <a:t>year</a:t>
            </a:r>
          </a:p>
          <a:p>
            <a:pPr lvl="2"/>
            <a:r>
              <a:rPr lang="en-US" dirty="0" smtClean="0"/>
              <a:t>RH 10</a:t>
            </a:r>
            <a:r>
              <a:rPr lang="en-US" dirty="0"/>
              <a:t>% to </a:t>
            </a:r>
            <a:r>
              <a:rPr lang="en-US" dirty="0" smtClean="0"/>
              <a:t>80%, </a:t>
            </a:r>
            <a:r>
              <a:rPr lang="en-US" dirty="0"/>
              <a:t>but can change </a:t>
            </a:r>
            <a:r>
              <a:rPr lang="en-US" dirty="0" smtClean="0"/>
              <a:t>quickly</a:t>
            </a:r>
          </a:p>
          <a:p>
            <a:pPr lvl="3"/>
            <a:r>
              <a:rPr lang="en-US" dirty="0" smtClean="0"/>
              <a:t>Usually more in 30% - 70% range</a:t>
            </a:r>
            <a:endParaRPr lang="en-US" dirty="0"/>
          </a:p>
          <a:p>
            <a:r>
              <a:rPr lang="en-US" dirty="0" smtClean="0"/>
              <a:t>Space utilization goals and budget constraints make a room-within-a-room a less desirable choice</a:t>
            </a:r>
          </a:p>
        </p:txBody>
      </p:sp>
      <p:sp>
        <p:nvSpPr>
          <p:cNvPr id="4" name="Slide Number Placeholder 3"/>
          <p:cNvSpPr>
            <a:spLocks noGrp="1"/>
          </p:cNvSpPr>
          <p:nvPr>
            <p:ph type="sldNum" sz="quarter" idx="4"/>
          </p:nvPr>
        </p:nvSpPr>
        <p:spPr>
          <a:xfrm>
            <a:off x="4116656" y="6368805"/>
            <a:ext cx="925708" cy="365125"/>
          </a:xfrm>
          <a:prstGeom prst="rect">
            <a:avLst/>
          </a:prstGeom>
        </p:spPr>
        <p:txBody>
          <a:bodyPr/>
          <a:lstStyle/>
          <a:p>
            <a:r>
              <a:rPr lang="en-US" smtClean="0"/>
              <a:t>- </a:t>
            </a:r>
            <a:fld id="{D174BAF6-F8F2-EF4F-936C-8DF63288C82F}" type="slidenum">
              <a:rPr lang="en-US" smtClean="0"/>
              <a:pPr/>
              <a:t>16</a:t>
            </a:fld>
            <a:r>
              <a:rPr lang="en-US" smtClean="0"/>
              <a:t> -</a:t>
            </a:r>
            <a:endParaRPr lang="en-US" dirty="0"/>
          </a:p>
        </p:txBody>
      </p:sp>
    </p:spTree>
    <p:extLst>
      <p:ext uri="{BB962C8B-B14F-4D97-AF65-F5344CB8AC3E}">
        <p14:creationId xmlns:p14="http://schemas.microsoft.com/office/powerpoint/2010/main" val="17649822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HPSS Archive </a:t>
            </a:r>
            <a:r>
              <a:rPr lang="mr-IN" dirty="0" smtClean="0"/>
              <a:t>–</a:t>
            </a:r>
            <a:r>
              <a:rPr lang="en-US" dirty="0" smtClean="0"/>
              <a:t> Green Data Center Solution</a:t>
            </a:r>
            <a:endParaRPr lang="en-US" dirty="0"/>
          </a:p>
        </p:txBody>
      </p:sp>
      <p:sp>
        <p:nvSpPr>
          <p:cNvPr id="3" name="Content Placeholder 2"/>
          <p:cNvSpPr>
            <a:spLocks noGrp="1"/>
          </p:cNvSpPr>
          <p:nvPr>
            <p:ph idx="1"/>
          </p:nvPr>
        </p:nvSpPr>
        <p:spPr>
          <a:xfrm>
            <a:off x="360342" y="1093177"/>
            <a:ext cx="8722112" cy="2045365"/>
          </a:xfrm>
        </p:spPr>
        <p:txBody>
          <a:bodyPr/>
          <a:lstStyle/>
          <a:p>
            <a:pPr marL="0" indent="0">
              <a:buNone/>
            </a:pPr>
            <a:r>
              <a:rPr lang="en-US" dirty="0" smtClean="0"/>
              <a:t>IBM TS4500 Tape Library </a:t>
            </a:r>
            <a:r>
              <a:rPr lang="en-US" i="1" dirty="0" smtClean="0"/>
              <a:t>with Integrated Cooling</a:t>
            </a:r>
          </a:p>
          <a:p>
            <a:pPr lvl="1"/>
            <a:r>
              <a:rPr lang="en-US" dirty="0" smtClean="0"/>
              <a:t>seals off the library from ambient temperature and humidity</a:t>
            </a:r>
          </a:p>
          <a:p>
            <a:pPr lvl="1"/>
            <a:r>
              <a:rPr lang="en-US" dirty="0"/>
              <a:t>b</a:t>
            </a:r>
            <a:r>
              <a:rPr lang="en-US" dirty="0" smtClean="0"/>
              <a:t>uilt-in AC units (atop library) keeps tapes and drives within operating spec</a:t>
            </a:r>
          </a:p>
        </p:txBody>
      </p:sp>
      <p:sp>
        <p:nvSpPr>
          <p:cNvPr id="4" name="Slide Number Placeholder 3"/>
          <p:cNvSpPr>
            <a:spLocks noGrp="1"/>
          </p:cNvSpPr>
          <p:nvPr>
            <p:ph type="sldNum" sz="quarter" idx="4"/>
          </p:nvPr>
        </p:nvSpPr>
        <p:spPr>
          <a:xfrm>
            <a:off x="4116656" y="6368805"/>
            <a:ext cx="925708" cy="365125"/>
          </a:xfrm>
          <a:prstGeom prst="rect">
            <a:avLst/>
          </a:prstGeom>
        </p:spPr>
        <p:txBody>
          <a:bodyPr/>
          <a:lstStyle/>
          <a:p>
            <a:r>
              <a:rPr lang="en-US" smtClean="0"/>
              <a:t>- </a:t>
            </a:r>
            <a:fld id="{D174BAF6-F8F2-EF4F-936C-8DF63288C82F}" type="slidenum">
              <a:rPr lang="en-US" smtClean="0"/>
              <a:pPr/>
              <a:t>17</a:t>
            </a:fld>
            <a:r>
              <a:rPr lang="en-US" smtClean="0"/>
              <a:t> -</a:t>
            </a:r>
            <a:endParaRPr lang="en-US" dirty="0"/>
          </a:p>
        </p:txBody>
      </p:sp>
      <p:pic>
        <p:nvPicPr>
          <p:cNvPr id="5" name="Picture 4"/>
          <p:cNvPicPr>
            <a:picLocks noChangeAspect="1"/>
          </p:cNvPicPr>
          <p:nvPr/>
        </p:nvPicPr>
        <p:blipFill>
          <a:blip r:embed="rId3"/>
          <a:stretch>
            <a:fillRect/>
          </a:stretch>
        </p:blipFill>
        <p:spPr>
          <a:xfrm>
            <a:off x="4145122" y="3138542"/>
            <a:ext cx="4998878" cy="3719458"/>
          </a:xfrm>
          <a:prstGeom prst="rect">
            <a:avLst/>
          </a:prstGeom>
        </p:spPr>
      </p:pic>
    </p:spTree>
    <p:extLst>
      <p:ext uri="{BB962C8B-B14F-4D97-AF65-F5344CB8AC3E}">
        <p14:creationId xmlns:p14="http://schemas.microsoft.com/office/powerpoint/2010/main" val="19182424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HPSS Archive </a:t>
            </a:r>
            <a:r>
              <a:rPr lang="mr-IN" dirty="0" smtClean="0"/>
              <a:t>–</a:t>
            </a:r>
            <a:r>
              <a:rPr lang="en-US" dirty="0" smtClean="0"/>
              <a:t> Tech Change</a:t>
            </a:r>
            <a:endParaRPr lang="en-US" dirty="0"/>
          </a:p>
        </p:txBody>
      </p:sp>
      <p:sp>
        <p:nvSpPr>
          <p:cNvPr id="3" name="Content Placeholder 2"/>
          <p:cNvSpPr>
            <a:spLocks noGrp="1"/>
          </p:cNvSpPr>
          <p:nvPr>
            <p:ph idx="1"/>
          </p:nvPr>
        </p:nvSpPr>
        <p:spPr/>
        <p:txBody>
          <a:bodyPr>
            <a:normAutofit/>
          </a:bodyPr>
          <a:lstStyle/>
          <a:p>
            <a:r>
              <a:rPr lang="en-US" dirty="0" smtClean="0"/>
              <a:t>One “Storage Unit” (my term) [Cooling Zone]</a:t>
            </a:r>
          </a:p>
          <a:p>
            <a:pPr lvl="1"/>
            <a:r>
              <a:rPr lang="en-US" dirty="0" smtClean="0"/>
              <a:t>Two S25 frames sandwich, one L25 and one D25 frame</a:t>
            </a:r>
          </a:p>
          <a:p>
            <a:pPr lvl="2"/>
            <a:r>
              <a:rPr lang="en-US" dirty="0" smtClean="0"/>
              <a:t>S25: High-density frame, tape slots (798-1000)</a:t>
            </a:r>
          </a:p>
          <a:p>
            <a:pPr lvl="2"/>
            <a:r>
              <a:rPr lang="en-US" dirty="0" smtClean="0"/>
              <a:t>D25: Expansion frame, drive (12-16), tape slots (590-740)</a:t>
            </a:r>
          </a:p>
          <a:p>
            <a:pPr lvl="2"/>
            <a:r>
              <a:rPr lang="en-US" dirty="0"/>
              <a:t>L25: Base frame, drive (12-16), tape slots (550-660), I/O station and control </a:t>
            </a:r>
            <a:r>
              <a:rPr lang="en-US" dirty="0" smtClean="0"/>
              <a:t>electronics (for subsequent libraries no L25)</a:t>
            </a:r>
          </a:p>
          <a:p>
            <a:pPr lvl="1"/>
            <a:r>
              <a:rPr lang="en-US" dirty="0" smtClean="0"/>
              <a:t>Each one of these storage units considered it’s own cooling zone</a:t>
            </a:r>
          </a:p>
          <a:p>
            <a:r>
              <a:rPr lang="en-US" dirty="0" smtClean="0"/>
              <a:t>AC units go atop L and D frames</a:t>
            </a:r>
          </a:p>
          <a:p>
            <a:pPr lvl="1"/>
            <a:r>
              <a:rPr lang="en-US" dirty="0" smtClean="0"/>
              <a:t>Air recirculated, no special filters</a:t>
            </a:r>
          </a:p>
          <a:p>
            <a:pPr lvl="1"/>
            <a:r>
              <a:rPr lang="en-US" dirty="0" smtClean="0"/>
              <a:t>Fire suppression a little trickier, but possible </a:t>
            </a:r>
          </a:p>
          <a:p>
            <a:pPr lvl="1"/>
            <a:endParaRPr lang="en-US" dirty="0" smtClean="0"/>
          </a:p>
        </p:txBody>
      </p:sp>
      <p:sp>
        <p:nvSpPr>
          <p:cNvPr id="4" name="Slide Number Placeholder 3"/>
          <p:cNvSpPr>
            <a:spLocks noGrp="1"/>
          </p:cNvSpPr>
          <p:nvPr>
            <p:ph type="sldNum" sz="quarter" idx="4"/>
          </p:nvPr>
        </p:nvSpPr>
        <p:spPr>
          <a:xfrm>
            <a:off x="4116656" y="6368805"/>
            <a:ext cx="925708" cy="365125"/>
          </a:xfrm>
          <a:prstGeom prst="rect">
            <a:avLst/>
          </a:prstGeom>
        </p:spPr>
        <p:txBody>
          <a:bodyPr/>
          <a:lstStyle/>
          <a:p>
            <a:r>
              <a:rPr lang="en-US" smtClean="0"/>
              <a:t>- </a:t>
            </a:r>
            <a:fld id="{D174BAF6-F8F2-EF4F-936C-8DF63288C82F}" type="slidenum">
              <a:rPr lang="en-US" smtClean="0"/>
              <a:pPr/>
              <a:t>18</a:t>
            </a:fld>
            <a:r>
              <a:rPr lang="en-US" smtClean="0"/>
              <a:t> -</a:t>
            </a:r>
            <a:endParaRPr lang="en-US" dirty="0"/>
          </a:p>
        </p:txBody>
      </p:sp>
    </p:spTree>
    <p:extLst>
      <p:ext uri="{BB962C8B-B14F-4D97-AF65-F5344CB8AC3E}">
        <p14:creationId xmlns:p14="http://schemas.microsoft.com/office/powerpoint/2010/main" val="9620175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HPSS Archive </a:t>
            </a:r>
            <a:r>
              <a:rPr lang="mr-IN" dirty="0" smtClean="0"/>
              <a:t>–</a:t>
            </a:r>
            <a:r>
              <a:rPr lang="en-US" dirty="0" smtClean="0"/>
              <a:t> Tech Change (CRT)</a:t>
            </a:r>
            <a:endParaRPr lang="en-US" dirty="0"/>
          </a:p>
        </p:txBody>
      </p:sp>
      <p:sp>
        <p:nvSpPr>
          <p:cNvPr id="3" name="Content Placeholder 2"/>
          <p:cNvSpPr>
            <a:spLocks noGrp="1"/>
          </p:cNvSpPr>
          <p:nvPr>
            <p:ph idx="1"/>
          </p:nvPr>
        </p:nvSpPr>
        <p:spPr/>
        <p:txBody>
          <a:bodyPr>
            <a:normAutofit/>
          </a:bodyPr>
          <a:lstStyle/>
          <a:p>
            <a:r>
              <a:rPr lang="en-US" dirty="0" smtClean="0"/>
              <a:t>Each library has </a:t>
            </a:r>
            <a:r>
              <a:rPr lang="en-US" dirty="0"/>
              <a:t>4 cooling zones</a:t>
            </a:r>
          </a:p>
          <a:p>
            <a:pPr lvl="1"/>
            <a:r>
              <a:rPr lang="en-US" dirty="0"/>
              <a:t>16 </a:t>
            </a:r>
            <a:r>
              <a:rPr lang="en-US" dirty="0" smtClean="0"/>
              <a:t>frames</a:t>
            </a:r>
          </a:p>
          <a:p>
            <a:pPr lvl="1"/>
            <a:r>
              <a:rPr lang="en-US" dirty="0" smtClean="0"/>
              <a:t>64 TS1155/3592-55F(FC)/Jag(</a:t>
            </a:r>
            <a:r>
              <a:rPr lang="en-US" dirty="0" err="1" smtClean="0"/>
              <a:t>uar</a:t>
            </a:r>
            <a:r>
              <a:rPr lang="en-US" dirty="0" smtClean="0"/>
              <a:t>)6 tape drives</a:t>
            </a:r>
          </a:p>
          <a:p>
            <a:pPr lvl="1"/>
            <a:r>
              <a:rPr lang="en-US" dirty="0" smtClean="0"/>
              <a:t>~13,000 tape slots</a:t>
            </a:r>
          </a:p>
          <a:p>
            <a:pPr lvl="2"/>
            <a:r>
              <a:rPr lang="en-US" dirty="0" smtClean="0"/>
              <a:t>JD media @15TB/cartridge</a:t>
            </a:r>
          </a:p>
          <a:p>
            <a:r>
              <a:rPr lang="en-US" dirty="0" smtClean="0"/>
              <a:t>We have installed 2 of the above</a:t>
            </a:r>
          </a:p>
        </p:txBody>
      </p:sp>
      <p:sp>
        <p:nvSpPr>
          <p:cNvPr id="4" name="Slide Number Placeholder 3"/>
          <p:cNvSpPr>
            <a:spLocks noGrp="1"/>
          </p:cNvSpPr>
          <p:nvPr>
            <p:ph type="sldNum" sz="quarter" idx="4"/>
          </p:nvPr>
        </p:nvSpPr>
        <p:spPr>
          <a:xfrm>
            <a:off x="4116656" y="6368805"/>
            <a:ext cx="925708" cy="365125"/>
          </a:xfrm>
          <a:prstGeom prst="rect">
            <a:avLst/>
          </a:prstGeom>
        </p:spPr>
        <p:txBody>
          <a:bodyPr/>
          <a:lstStyle/>
          <a:p>
            <a:r>
              <a:rPr lang="en-US" smtClean="0"/>
              <a:t>- </a:t>
            </a:r>
            <a:fld id="{D174BAF6-F8F2-EF4F-936C-8DF63288C82F}" type="slidenum">
              <a:rPr lang="en-US" smtClean="0"/>
              <a:pPr/>
              <a:t>19</a:t>
            </a:fld>
            <a:r>
              <a:rPr lang="en-US" smtClean="0"/>
              <a:t> -</a:t>
            </a:r>
            <a:endParaRPr lang="en-US" dirty="0"/>
          </a:p>
        </p:txBody>
      </p:sp>
    </p:spTree>
    <p:extLst>
      <p:ext uri="{BB962C8B-B14F-4D97-AF65-F5344CB8AC3E}">
        <p14:creationId xmlns:p14="http://schemas.microsoft.com/office/powerpoint/2010/main" val="132688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General NERSC &amp; Systems Overview</a:t>
            </a:r>
          </a:p>
          <a:p>
            <a:r>
              <a:rPr lang="en-US" dirty="0" smtClean="0"/>
              <a:t>Storage 2020 Strategy &amp; Progress</a:t>
            </a:r>
          </a:p>
          <a:p>
            <a:r>
              <a:rPr lang="en-US" dirty="0" err="1" smtClean="0"/>
              <a:t>Superfacility</a:t>
            </a:r>
            <a:r>
              <a:rPr lang="en-US" dirty="0" smtClean="0"/>
              <a:t> </a:t>
            </a:r>
            <a:r>
              <a:rPr lang="en-US" dirty="0"/>
              <a:t>Initiative</a:t>
            </a:r>
          </a:p>
          <a:p>
            <a:endParaRPr lang="en-US" dirty="0" smtClean="0"/>
          </a:p>
          <a:p>
            <a:endParaRPr lang="en-US" dirty="0"/>
          </a:p>
        </p:txBody>
      </p:sp>
      <p:sp>
        <p:nvSpPr>
          <p:cNvPr id="4" name="Slide Number Placeholder 3"/>
          <p:cNvSpPr>
            <a:spLocks noGrp="1"/>
          </p:cNvSpPr>
          <p:nvPr>
            <p:ph type="sldNum" sz="quarter" idx="4"/>
          </p:nvPr>
        </p:nvSpPr>
        <p:spPr/>
        <p:txBody>
          <a:bodyPr/>
          <a:lstStyle/>
          <a:p>
            <a:r>
              <a:rPr lang="en-US" smtClean="0"/>
              <a:t>- </a:t>
            </a:r>
            <a:fld id="{D174BAF6-F8F2-EF4F-936C-8DF63288C82F}" type="slidenum">
              <a:rPr lang="en-US" smtClean="0"/>
              <a:pPr/>
              <a:t>2</a:t>
            </a:fld>
            <a:r>
              <a:rPr lang="en-US" smtClean="0"/>
              <a:t> -</a:t>
            </a:r>
            <a:endParaRPr lang="en-US" dirty="0"/>
          </a:p>
        </p:txBody>
      </p:sp>
    </p:spTree>
    <p:extLst>
      <p:ext uri="{BB962C8B-B14F-4D97-AF65-F5344CB8AC3E}">
        <p14:creationId xmlns:p14="http://schemas.microsoft.com/office/powerpoint/2010/main" val="5483555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5222631" y="3838631"/>
            <a:ext cx="4154854" cy="3291923"/>
          </a:xfrm>
          <a:prstGeom prst="rect">
            <a:avLst/>
          </a:prstGeom>
        </p:spPr>
      </p:pic>
      <p:sp>
        <p:nvSpPr>
          <p:cNvPr id="2" name="Title 1"/>
          <p:cNvSpPr>
            <a:spLocks noGrp="1"/>
          </p:cNvSpPr>
          <p:nvPr>
            <p:ph type="title"/>
          </p:nvPr>
        </p:nvSpPr>
        <p:spPr/>
        <p:txBody>
          <a:bodyPr/>
          <a:lstStyle/>
          <a:p>
            <a:r>
              <a:rPr lang="en-US" dirty="0" smtClean="0"/>
              <a:t>Effectiveness of Recycling Air!</a:t>
            </a:r>
            <a:endParaRPr lang="en-US" dirty="0"/>
          </a:p>
        </p:txBody>
      </p:sp>
      <p:sp>
        <p:nvSpPr>
          <p:cNvPr id="7" name="Slide Number Placeholder 6"/>
          <p:cNvSpPr>
            <a:spLocks noGrp="1"/>
          </p:cNvSpPr>
          <p:nvPr>
            <p:ph type="sldNum" sz="quarter" idx="10"/>
          </p:nvPr>
        </p:nvSpPr>
        <p:spPr/>
        <p:txBody>
          <a:bodyPr/>
          <a:lstStyle/>
          <a:p>
            <a:r>
              <a:rPr lang="en-US" smtClean="0"/>
              <a:t>- </a:t>
            </a:r>
            <a:fld id="{D174BAF6-F8F2-EF4F-936C-8DF63288C82F}" type="slidenum">
              <a:rPr lang="en-US" smtClean="0"/>
              <a:pPr/>
              <a:t>20</a:t>
            </a:fld>
            <a:r>
              <a:rPr lang="en-US" smtClean="0"/>
              <a:t> -</a:t>
            </a:r>
            <a:endParaRPr lang="en-US" dirty="0"/>
          </a:p>
        </p:txBody>
      </p:sp>
      <p:graphicFrame>
        <p:nvGraphicFramePr>
          <p:cNvPr id="12" name="Content Placeholder 11"/>
          <p:cNvGraphicFramePr>
            <a:graphicFrameLocks noGrp="1"/>
          </p:cNvGraphicFramePr>
          <p:nvPr>
            <p:ph sz="half" idx="2"/>
            <p:extLst>
              <p:ext uri="{D42A27DB-BD31-4B8C-83A1-F6EECF244321}">
                <p14:modId xmlns:p14="http://schemas.microsoft.com/office/powerpoint/2010/main" val="822077214"/>
              </p:ext>
            </p:extLst>
          </p:nvPr>
        </p:nvGraphicFramePr>
        <p:xfrm>
          <a:off x="253623" y="1178536"/>
          <a:ext cx="8651774" cy="2998669"/>
        </p:xfrm>
        <a:graphic>
          <a:graphicData uri="http://schemas.openxmlformats.org/drawingml/2006/table">
            <a:tbl>
              <a:tblPr firstRow="1" bandRow="1">
                <a:tableStyleId>{5C22544A-7EE6-4342-B048-85BDC9FD1C3A}</a:tableStyleId>
              </a:tblPr>
              <a:tblGrid>
                <a:gridCol w="4598522"/>
                <a:gridCol w="4053252"/>
              </a:tblGrid>
              <a:tr h="676640">
                <a:tc>
                  <a:txBody>
                    <a:bodyPr/>
                    <a:lstStyle/>
                    <a:p>
                      <a:pPr algn="l"/>
                      <a:r>
                        <a:rPr lang="en-US" sz="2000" dirty="0" smtClean="0">
                          <a:latin typeface="+mn-lt"/>
                        </a:rPr>
                        <a:t>Location</a:t>
                      </a:r>
                      <a:endParaRPr lang="en-US" sz="2000" dirty="0">
                        <a:latin typeface="+mn-lt"/>
                      </a:endParaRPr>
                    </a:p>
                  </a:txBody>
                  <a:tcPr anchor="ct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2000" dirty="0" smtClean="0">
                          <a:latin typeface="+mn-lt"/>
                        </a:rPr>
                        <a:t>PPM </a:t>
                      </a:r>
                    </a:p>
                    <a:p>
                      <a:pPr marL="0" marR="0" indent="0" algn="l" defTabSz="457200" rtl="0" eaLnBrk="1" fontAlgn="b" latinLnBrk="0" hangingPunct="1">
                        <a:lnSpc>
                          <a:spcPct val="100000"/>
                        </a:lnSpc>
                        <a:spcBef>
                          <a:spcPts val="0"/>
                        </a:spcBef>
                        <a:spcAft>
                          <a:spcPts val="0"/>
                        </a:spcAft>
                        <a:buClrTx/>
                        <a:buSzTx/>
                        <a:buFontTx/>
                        <a:buNone/>
                        <a:tabLst/>
                        <a:defRPr/>
                      </a:pPr>
                      <a:r>
                        <a:rPr lang="en-US" sz="2000" dirty="0" smtClean="0">
                          <a:latin typeface="+mn-lt"/>
                        </a:rPr>
                        <a:t>(Particulate size of .5 Microns)</a:t>
                      </a:r>
                    </a:p>
                    <a:p>
                      <a:pPr algn="ctr" fontAlgn="b"/>
                      <a:endParaRPr lang="hr-HR" sz="2000" b="0" i="0" u="none" strike="noStrike" dirty="0">
                        <a:solidFill>
                          <a:srgbClr val="000000"/>
                        </a:solidFill>
                        <a:effectLst/>
                        <a:latin typeface="+mn-lt"/>
                      </a:endParaRPr>
                    </a:p>
                  </a:txBody>
                  <a:tcPr marL="6350" marR="6350" marT="6350" marB="0" anchor="ctr"/>
                </a:tc>
              </a:tr>
              <a:tr h="415313">
                <a:tc>
                  <a:txBody>
                    <a:bodyPr/>
                    <a:lstStyle/>
                    <a:p>
                      <a:r>
                        <a:rPr lang="en-US" sz="2000" i="1" dirty="0" smtClean="0">
                          <a:latin typeface="+mn-lt"/>
                        </a:rPr>
                        <a:t>Operating</a:t>
                      </a:r>
                      <a:r>
                        <a:rPr lang="en-US" sz="2000" i="1" baseline="0" dirty="0" smtClean="0">
                          <a:latin typeface="+mn-lt"/>
                        </a:rPr>
                        <a:t> Envelope</a:t>
                      </a:r>
                      <a:endParaRPr lang="en-US" sz="2000" i="1" dirty="0" smtClean="0">
                        <a:latin typeface="+mn-lt"/>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hr-HR" sz="2000" dirty="0" smtClean="0">
                          <a:latin typeface="+mn-lt"/>
                        </a:rPr>
                        <a:t>3.5M</a:t>
                      </a:r>
                      <a:endParaRPr lang="en-US" sz="2000" dirty="0" smtClean="0">
                        <a:latin typeface="+mn-lt"/>
                      </a:endParaRPr>
                    </a:p>
                  </a:txBody>
                  <a:tcPr/>
                </a:tc>
              </a:tr>
              <a:tr h="231604">
                <a:tc>
                  <a:txBody>
                    <a:bodyPr/>
                    <a:lstStyle/>
                    <a:p>
                      <a:r>
                        <a:rPr lang="en-US" sz="2000" dirty="0" smtClean="0">
                          <a:latin typeface="+mn-lt"/>
                        </a:rPr>
                        <a:t>Computer Room @ Berkeley</a:t>
                      </a:r>
                      <a:endParaRPr lang="en-US" sz="2000" dirty="0">
                        <a:latin typeface="+mn-lt"/>
                      </a:endParaRPr>
                    </a:p>
                  </a:txBody>
                  <a:tcPr/>
                </a:tc>
                <a:tc>
                  <a:txBody>
                    <a:bodyPr/>
                    <a:lstStyle/>
                    <a:p>
                      <a:r>
                        <a:rPr lang="hr-HR" sz="2000" dirty="0" smtClean="0">
                          <a:latin typeface="+mn-lt"/>
                        </a:rPr>
                        <a:t>4.7M</a:t>
                      </a:r>
                      <a:endParaRPr lang="en-US" sz="2000" dirty="0">
                        <a:latin typeface="+mn-lt"/>
                      </a:endParaRPr>
                    </a:p>
                  </a:txBody>
                  <a:tcPr/>
                </a:tc>
              </a:tr>
              <a:tr h="43903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latin typeface="+mn-lt"/>
                        </a:rPr>
                        <a:t>Berkeley IBM TS4500</a:t>
                      </a:r>
                      <a:r>
                        <a:rPr lang="en-US" sz="2000" baseline="0" dirty="0" smtClean="0">
                          <a:latin typeface="+mn-lt"/>
                        </a:rPr>
                        <a:t> w/Integrated Cooling</a:t>
                      </a:r>
                      <a:endParaRPr lang="en-US" sz="2000" dirty="0" smtClean="0">
                        <a:latin typeface="+mn-lt"/>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effectLst/>
                          <a:latin typeface="+mn-lt"/>
                        </a:rPr>
                        <a:t>2</a:t>
                      </a:r>
                      <a:r>
                        <a:rPr lang="mr-IN" sz="2000" b="0" i="0" u="none" strike="noStrike" dirty="0" smtClean="0">
                          <a:solidFill>
                            <a:srgbClr val="000000"/>
                          </a:solidFill>
                          <a:effectLst/>
                          <a:latin typeface="+mn-lt"/>
                        </a:rPr>
                        <a:t>.0M</a:t>
                      </a:r>
                      <a:r>
                        <a:rPr lang="en-US" sz="2000" b="0" i="0" u="none" strike="noStrike" dirty="0" smtClean="0">
                          <a:solidFill>
                            <a:srgbClr val="000000"/>
                          </a:solidFill>
                          <a:effectLst/>
                          <a:latin typeface="+mn-lt"/>
                        </a:rPr>
                        <a:t>,</a:t>
                      </a:r>
                      <a:r>
                        <a:rPr lang="en-US" sz="2000" b="0" i="0" u="none" strike="noStrike" baseline="0" dirty="0" smtClean="0">
                          <a:solidFill>
                            <a:srgbClr val="000000"/>
                          </a:solidFill>
                          <a:effectLst/>
                          <a:latin typeface="+mn-lt"/>
                        </a:rPr>
                        <a:t> 1</a:t>
                      </a:r>
                      <a:r>
                        <a:rPr lang="mr-IN" sz="2000" b="0" i="0" u="none" strike="noStrike" dirty="0" smtClean="0">
                          <a:solidFill>
                            <a:srgbClr val="000000"/>
                          </a:solidFill>
                          <a:effectLst/>
                          <a:latin typeface="+mn-lt"/>
                        </a:rPr>
                        <a:t>.8M</a:t>
                      </a:r>
                      <a:endParaRPr lang="en-US" sz="2000" dirty="0">
                        <a:latin typeface="+mn-lt"/>
                      </a:endParaRPr>
                    </a:p>
                  </a:txBody>
                  <a:tcPr/>
                </a:tc>
              </a:tr>
              <a:tr h="422030">
                <a:tc>
                  <a:txBody>
                    <a:bodyPr/>
                    <a:lstStyle/>
                    <a:p>
                      <a:r>
                        <a:rPr lang="en-US" sz="2000" dirty="0" smtClean="0">
                          <a:latin typeface="+mn-lt"/>
                        </a:rPr>
                        <a:t>Oakland IBM TS3500</a:t>
                      </a:r>
                      <a:r>
                        <a:rPr lang="en-US" sz="2000" baseline="0" dirty="0" smtClean="0">
                          <a:latin typeface="+mn-lt"/>
                        </a:rPr>
                        <a:t> </a:t>
                      </a:r>
                      <a:r>
                        <a:rPr lang="en-US" sz="2000" dirty="0" smtClean="0">
                          <a:latin typeface="+mn-lt"/>
                        </a:rPr>
                        <a:t>Standard</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s-IS" sz="2000" dirty="0" smtClean="0">
                          <a:latin typeface="+mn-lt"/>
                        </a:rPr>
                        <a:t>20M [shut down for days]</a:t>
                      </a:r>
                      <a:endParaRPr lang="en-US" sz="2000" dirty="0" smtClean="0">
                        <a:latin typeface="+mn-lt"/>
                      </a:endParaRPr>
                    </a:p>
                  </a:txBody>
                  <a:tcPr/>
                </a:tc>
              </a:tr>
              <a:tr h="40530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latin typeface="+mn-lt"/>
                        </a:rPr>
                        <a:t>Near back</a:t>
                      </a:r>
                      <a:r>
                        <a:rPr lang="en-US" sz="2000" baseline="0" dirty="0" smtClean="0">
                          <a:latin typeface="+mn-lt"/>
                        </a:rPr>
                        <a:t> of </a:t>
                      </a:r>
                      <a:r>
                        <a:rPr lang="en-US" sz="2000" dirty="0" smtClean="0">
                          <a:latin typeface="+mn-lt"/>
                        </a:rPr>
                        <a:t>Oracle SL8500 Library</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2000" dirty="0" smtClean="0">
                          <a:latin typeface="+mn-lt"/>
                        </a:rPr>
                        <a:t>34M</a:t>
                      </a:r>
                      <a:r>
                        <a:rPr lang="en-US" sz="2000" dirty="0" smtClean="0">
                          <a:latin typeface="+mn-lt"/>
                        </a:rPr>
                        <a:t> </a:t>
                      </a:r>
                      <a:r>
                        <a:rPr lang="is-IS" sz="2000" dirty="0" smtClean="0">
                          <a:latin typeface="+mn-lt"/>
                        </a:rPr>
                        <a:t>[shut down for days]</a:t>
                      </a:r>
                      <a:endParaRPr lang="en-US" sz="2000" dirty="0" smtClean="0">
                        <a:latin typeface="+mn-lt"/>
                      </a:endParaRPr>
                    </a:p>
                  </a:txBody>
                  <a:tcPr/>
                </a:tc>
              </a:tr>
            </a:tbl>
          </a:graphicData>
        </a:graphic>
      </p:graphicFrame>
      <p:pic>
        <p:nvPicPr>
          <p:cNvPr id="14" name="Picture 13"/>
          <p:cNvPicPr>
            <a:picLocks noChangeAspect="1"/>
          </p:cNvPicPr>
          <p:nvPr/>
        </p:nvPicPr>
        <p:blipFill>
          <a:blip r:embed="rId3"/>
          <a:stretch>
            <a:fillRect/>
          </a:stretch>
        </p:blipFill>
        <p:spPr>
          <a:xfrm>
            <a:off x="253623" y="4264268"/>
            <a:ext cx="4328213" cy="6858000"/>
          </a:xfrm>
          <a:prstGeom prst="rect">
            <a:avLst/>
          </a:prstGeom>
        </p:spPr>
      </p:pic>
    </p:spTree>
    <p:extLst>
      <p:ext uri="{BB962C8B-B14F-4D97-AF65-F5344CB8AC3E}">
        <p14:creationId xmlns:p14="http://schemas.microsoft.com/office/powerpoint/2010/main" val="10545459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HPSS Archive </a:t>
            </a:r>
            <a:r>
              <a:rPr lang="mr-IN" dirty="0" smtClean="0"/>
              <a:t>–</a:t>
            </a:r>
            <a:r>
              <a:rPr lang="en-US" dirty="0" smtClean="0"/>
              <a:t> Loose timeline</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Now:</a:t>
            </a:r>
          </a:p>
          <a:p>
            <a:r>
              <a:rPr lang="en-US" dirty="0" smtClean="0"/>
              <a:t>Oakland tapes read-only</a:t>
            </a:r>
          </a:p>
          <a:p>
            <a:r>
              <a:rPr lang="en-US" dirty="0" smtClean="0"/>
              <a:t>Data migrating to BDC via HPSS </a:t>
            </a:r>
            <a:r>
              <a:rPr lang="en-US" i="1" dirty="0" smtClean="0"/>
              <a:t>repack</a:t>
            </a:r>
            <a:r>
              <a:rPr lang="en-US" dirty="0" smtClean="0"/>
              <a:t> functionality </a:t>
            </a:r>
          </a:p>
          <a:p>
            <a:pPr lvl="1"/>
            <a:r>
              <a:rPr lang="en-US" dirty="0" smtClean="0"/>
              <a:t>400Gbps Oakland </a:t>
            </a:r>
            <a:r>
              <a:rPr lang="en-US" dirty="0" smtClean="0">
                <a:sym typeface="Wingdings"/>
              </a:rPr>
              <a:t>&lt;-&gt; BDC link</a:t>
            </a:r>
          </a:p>
          <a:p>
            <a:pPr lvl="1"/>
            <a:r>
              <a:rPr lang="en-US" dirty="0" smtClean="0">
                <a:sym typeface="Wingdings"/>
              </a:rPr>
              <a:t>300TB/day </a:t>
            </a:r>
            <a:r>
              <a:rPr lang="en-US" dirty="0">
                <a:sym typeface="Wingdings"/>
              </a:rPr>
              <a:t>from OSF to </a:t>
            </a:r>
            <a:r>
              <a:rPr lang="en-US" dirty="0" smtClean="0">
                <a:sym typeface="Wingdings"/>
              </a:rPr>
              <a:t>CRT (Oracle  </a:t>
            </a:r>
            <a:r>
              <a:rPr lang="en-US" dirty="0" err="1" smtClean="0">
                <a:sym typeface="Wingdings"/>
              </a:rPr>
              <a:t>IBMmedia</a:t>
            </a:r>
            <a:r>
              <a:rPr lang="en-US" dirty="0" smtClean="0">
                <a:sym typeface="Wingdings"/>
              </a:rPr>
              <a:t>)</a:t>
            </a:r>
            <a:endParaRPr lang="en-US" dirty="0">
              <a:sym typeface="Wingdings"/>
            </a:endParaRPr>
          </a:p>
          <a:p>
            <a:pPr lvl="1"/>
            <a:r>
              <a:rPr lang="en-US" dirty="0" err="1" smtClean="0">
                <a:sym typeface="Wingdings"/>
              </a:rPr>
              <a:t>Sneakernet</a:t>
            </a:r>
            <a:r>
              <a:rPr lang="en-US" dirty="0">
                <a:sym typeface="Wingdings"/>
              </a:rPr>
              <a:t>: 30PB IBM media moved out of OSF by </a:t>
            </a:r>
            <a:r>
              <a:rPr lang="en-US" dirty="0" smtClean="0">
                <a:sym typeface="Wingdings"/>
              </a:rPr>
              <a:t>truck</a:t>
            </a:r>
          </a:p>
          <a:p>
            <a:r>
              <a:rPr lang="en-US" dirty="0" smtClean="0">
                <a:sym typeface="Wingdings"/>
              </a:rPr>
              <a:t>2020 (or earlier?) data migration complete</a:t>
            </a:r>
          </a:p>
        </p:txBody>
      </p:sp>
      <p:sp>
        <p:nvSpPr>
          <p:cNvPr id="4" name="Slide Number Placeholder 3"/>
          <p:cNvSpPr>
            <a:spLocks noGrp="1"/>
          </p:cNvSpPr>
          <p:nvPr>
            <p:ph type="sldNum" sz="quarter" idx="4"/>
          </p:nvPr>
        </p:nvSpPr>
        <p:spPr>
          <a:xfrm>
            <a:off x="4116656" y="6368805"/>
            <a:ext cx="925708" cy="365125"/>
          </a:xfrm>
          <a:prstGeom prst="rect">
            <a:avLst/>
          </a:prstGeom>
        </p:spPr>
        <p:txBody>
          <a:bodyPr/>
          <a:lstStyle/>
          <a:p>
            <a:r>
              <a:rPr lang="en-US" smtClean="0"/>
              <a:t>- </a:t>
            </a:r>
            <a:fld id="{D174BAF6-F8F2-EF4F-936C-8DF63288C82F}" type="slidenum">
              <a:rPr lang="en-US" smtClean="0"/>
              <a:pPr/>
              <a:t>21</a:t>
            </a:fld>
            <a:r>
              <a:rPr lang="en-US" smtClean="0"/>
              <a:t> -</a:t>
            </a:r>
            <a:endParaRPr lang="en-US" dirty="0"/>
          </a:p>
        </p:txBody>
      </p:sp>
    </p:spTree>
    <p:extLst>
      <p:ext uri="{BB962C8B-B14F-4D97-AF65-F5344CB8AC3E}">
        <p14:creationId xmlns:p14="http://schemas.microsoft.com/office/powerpoint/2010/main" val="18795810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chemeClr val="accent1"/>
                </a:solidFill>
                <a:latin typeface="Helvetica Neue" charset="0"/>
                <a:ea typeface="Helvetica Neue" charset="0"/>
                <a:cs typeface="Helvetica Neue" charset="0"/>
              </a:rPr>
              <a:t>New Tape </a:t>
            </a:r>
            <a:r>
              <a:rPr lang="en-US" sz="2800" b="1" dirty="0" smtClean="0">
                <a:solidFill>
                  <a:schemeClr val="accent1"/>
                </a:solidFill>
                <a:latin typeface="Helvetica Neue" charset="0"/>
                <a:ea typeface="Helvetica Neue" charset="0"/>
                <a:cs typeface="Helvetica Neue" charset="0"/>
              </a:rPr>
              <a:t>Libraries at Berkeley</a:t>
            </a:r>
            <a:endParaRPr lang="en-US" sz="2800" b="1" dirty="0"/>
          </a:p>
        </p:txBody>
      </p:sp>
      <p:sp>
        <p:nvSpPr>
          <p:cNvPr id="4" name="Slide Number Placeholder 3"/>
          <p:cNvSpPr>
            <a:spLocks noGrp="1"/>
          </p:cNvSpPr>
          <p:nvPr>
            <p:ph type="sldNum" sz="quarter" idx="4"/>
          </p:nvPr>
        </p:nvSpPr>
        <p:spPr>
          <a:xfrm>
            <a:off x="4116656" y="6368805"/>
            <a:ext cx="925708" cy="365125"/>
          </a:xfrm>
          <a:prstGeom prst="rect">
            <a:avLst/>
          </a:prstGeom>
        </p:spPr>
        <p:txBody>
          <a:bodyPr/>
          <a:lstStyle/>
          <a:p>
            <a:r>
              <a:rPr lang="en-US" smtClean="0"/>
              <a:t>- </a:t>
            </a:r>
            <a:fld id="{D174BAF6-F8F2-EF4F-936C-8DF63288C82F}" type="slidenum">
              <a:rPr lang="en-US" smtClean="0"/>
              <a:pPr/>
              <a:t>22</a:t>
            </a:fld>
            <a:r>
              <a:rPr lang="en-US" smtClean="0"/>
              <a:t> -</a:t>
            </a:r>
            <a:endParaRPr lang="en-US" dirty="0"/>
          </a:p>
        </p:txBody>
      </p:sp>
      <p:sp>
        <p:nvSpPr>
          <p:cNvPr id="6" name="Content Placeholder 5"/>
          <p:cNvSpPr>
            <a:spLocks noGrp="1"/>
          </p:cNvSpPr>
          <p:nvPr>
            <p:ph idx="1"/>
          </p:nvPr>
        </p:nvSpPr>
        <p:spPr/>
        <p:txBody>
          <a:bodyPr/>
          <a:lstStyle/>
          <a:p>
            <a:endParaRPr lang="en-US"/>
          </a:p>
        </p:txBody>
      </p:sp>
      <p:pic>
        <p:nvPicPr>
          <p:cNvPr id="7" name="Google Shape;514;p65"/>
          <p:cNvPicPr preferRelativeResize="0"/>
          <p:nvPr/>
        </p:nvPicPr>
        <p:blipFill rotWithShape="1">
          <a:blip r:embed="rId3">
            <a:alphaModFix/>
          </a:blip>
          <a:srcRect l="5051"/>
          <a:stretch/>
        </p:blipFill>
        <p:spPr>
          <a:xfrm>
            <a:off x="432573" y="1191988"/>
            <a:ext cx="3933173" cy="2761699"/>
          </a:xfrm>
          <a:prstGeom prst="rect">
            <a:avLst/>
          </a:prstGeom>
          <a:noFill/>
          <a:ln>
            <a:noFill/>
          </a:ln>
        </p:spPr>
      </p:pic>
      <p:pic>
        <p:nvPicPr>
          <p:cNvPr id="8" name="Google Shape;515;p65"/>
          <p:cNvPicPr preferRelativeResize="0"/>
          <p:nvPr/>
        </p:nvPicPr>
        <p:blipFill>
          <a:blip r:embed="rId4">
            <a:alphaModFix/>
          </a:blip>
          <a:stretch>
            <a:fillRect/>
          </a:stretch>
        </p:blipFill>
        <p:spPr>
          <a:xfrm>
            <a:off x="4544222" y="1470213"/>
            <a:ext cx="4142578" cy="2761699"/>
          </a:xfrm>
          <a:prstGeom prst="rect">
            <a:avLst/>
          </a:prstGeom>
          <a:noFill/>
          <a:ln>
            <a:noFill/>
          </a:ln>
        </p:spPr>
      </p:pic>
      <p:sp>
        <p:nvSpPr>
          <p:cNvPr id="9" name="Rectangle 8"/>
          <p:cNvSpPr/>
          <p:nvPr/>
        </p:nvSpPr>
        <p:spPr>
          <a:xfrm>
            <a:off x="457200" y="4855872"/>
            <a:ext cx="7886700" cy="369332"/>
          </a:xfrm>
          <a:prstGeom prst="rect">
            <a:avLst/>
          </a:prstGeom>
        </p:spPr>
        <p:txBody>
          <a:bodyPr wrap="square">
            <a:spAutoFit/>
          </a:bodyPr>
          <a:lstStyle/>
          <a:p>
            <a:r>
              <a:rPr lang="en-US" dirty="0"/>
              <a:t>Nice article in </a:t>
            </a:r>
            <a:r>
              <a:rPr lang="en-US" dirty="0" err="1"/>
              <a:t>HPCWire</a:t>
            </a:r>
            <a:r>
              <a:rPr lang="en-US" dirty="0"/>
              <a:t>: https://</a:t>
            </a:r>
            <a:r>
              <a:rPr lang="en-US" dirty="0" err="1"/>
              <a:t>bit.ly</a:t>
            </a:r>
            <a:r>
              <a:rPr lang="en-US" dirty="0"/>
              <a:t>/2OwX24N</a:t>
            </a:r>
          </a:p>
        </p:txBody>
      </p:sp>
    </p:spTree>
    <p:extLst>
      <p:ext uri="{BB962C8B-B14F-4D97-AF65-F5344CB8AC3E}">
        <p14:creationId xmlns:p14="http://schemas.microsoft.com/office/powerpoint/2010/main" val="4479283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Superfacility</a:t>
            </a:r>
            <a:r>
              <a:rPr lang="en-US" dirty="0" smtClean="0"/>
              <a:t> Initiative</a:t>
            </a:r>
            <a:endParaRPr lang="en-US" dirty="0"/>
          </a:p>
        </p:txBody>
      </p:sp>
      <p:sp>
        <p:nvSpPr>
          <p:cNvPr id="3" name="Slide Number Placeholder 2"/>
          <p:cNvSpPr>
            <a:spLocks noGrp="1"/>
          </p:cNvSpPr>
          <p:nvPr>
            <p:ph type="sldNum" sz="quarter" idx="4"/>
          </p:nvPr>
        </p:nvSpPr>
        <p:spPr/>
        <p:txBody>
          <a:bodyPr/>
          <a:lstStyle/>
          <a:p>
            <a:r>
              <a:rPr lang="en-US" smtClean="0"/>
              <a:t>- </a:t>
            </a:r>
            <a:fld id="{D174BAF6-F8F2-EF4F-936C-8DF63288C82F}" type="slidenum">
              <a:rPr lang="en-US" smtClean="0"/>
              <a:pPr/>
              <a:t>23</a:t>
            </a:fld>
            <a:r>
              <a:rPr lang="en-US" smtClean="0"/>
              <a:t> -</a:t>
            </a:r>
            <a:endParaRPr lang="en-US" dirty="0"/>
          </a:p>
        </p:txBody>
      </p:sp>
    </p:spTree>
    <p:extLst>
      <p:ext uri="{BB962C8B-B14F-4D97-AF65-F5344CB8AC3E}">
        <p14:creationId xmlns:p14="http://schemas.microsoft.com/office/powerpoint/2010/main" val="11836158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3"/>
          <p:cNvSpPr txBox="1">
            <a:spLocks noGrp="1"/>
          </p:cNvSpPr>
          <p:nvPr>
            <p:ph type="title"/>
          </p:nvPr>
        </p:nvSpPr>
        <p:spPr>
          <a:xfrm>
            <a:off x="-5850" y="141051"/>
            <a:ext cx="8076450" cy="774000"/>
          </a:xfrm>
          <a:prstGeom prst="rect">
            <a:avLst/>
          </a:prstGeom>
          <a:noFill/>
          <a:ln>
            <a:noFill/>
          </a:ln>
        </p:spPr>
        <p:txBody>
          <a:bodyPr spcFirstLastPara="1" vert="horz" wrap="square" lIns="91425" tIns="0" rIns="91425" bIns="0" rtlCol="0" anchor="b" anchorCtr="0">
            <a:noAutofit/>
          </a:bodyPr>
          <a:lstStyle/>
          <a:p>
            <a:pPr>
              <a:spcBef>
                <a:spcPts val="0"/>
              </a:spcBef>
              <a:buClr>
                <a:schemeClr val="dk2"/>
              </a:buClr>
              <a:buSzPts val="3200"/>
            </a:pPr>
            <a:r>
              <a:rPr lang="en-US" sz="2400" dirty="0" smtClean="0">
                <a:solidFill>
                  <a:schemeClr val="accent1"/>
                </a:solidFill>
              </a:rPr>
              <a:t>Increasing Number of Experimental Data Projects</a:t>
            </a:r>
            <a:endParaRPr sz="2400" dirty="0">
              <a:solidFill>
                <a:schemeClr val="accent1"/>
              </a:solidFill>
            </a:endParaRPr>
          </a:p>
        </p:txBody>
      </p:sp>
      <p:pic>
        <p:nvPicPr>
          <p:cNvPr id="374" name="Google Shape;374;p53"/>
          <p:cNvPicPr preferRelativeResize="0"/>
          <p:nvPr/>
        </p:nvPicPr>
        <p:blipFill rotWithShape="1">
          <a:blip r:embed="rId3">
            <a:alphaModFix/>
          </a:blip>
          <a:srcRect l="4335" t="1700" r="1829" b="-1700"/>
          <a:stretch/>
        </p:blipFill>
        <p:spPr>
          <a:xfrm>
            <a:off x="-5850" y="1716201"/>
            <a:ext cx="4651125" cy="3052925"/>
          </a:xfrm>
          <a:prstGeom prst="rect">
            <a:avLst/>
          </a:prstGeom>
          <a:noFill/>
          <a:ln>
            <a:noFill/>
          </a:ln>
        </p:spPr>
      </p:pic>
      <p:pic>
        <p:nvPicPr>
          <p:cNvPr id="375" name="Google Shape;375;p53"/>
          <p:cNvPicPr preferRelativeResize="0"/>
          <p:nvPr/>
        </p:nvPicPr>
        <p:blipFill rotWithShape="1">
          <a:blip r:embed="rId4">
            <a:alphaModFix/>
          </a:blip>
          <a:srcRect l="16450" t="4356" r="-16450" b="4302"/>
          <a:stretch/>
        </p:blipFill>
        <p:spPr>
          <a:xfrm>
            <a:off x="18726" y="4976475"/>
            <a:ext cx="1028151" cy="856800"/>
          </a:xfrm>
          <a:prstGeom prst="rect">
            <a:avLst/>
          </a:prstGeom>
          <a:noFill/>
          <a:ln>
            <a:noFill/>
          </a:ln>
        </p:spPr>
      </p:pic>
      <p:sp>
        <p:nvSpPr>
          <p:cNvPr id="376" name="Google Shape;376;p53"/>
          <p:cNvSpPr txBox="1"/>
          <p:nvPr/>
        </p:nvSpPr>
        <p:spPr>
          <a:xfrm>
            <a:off x="89100" y="5766975"/>
            <a:ext cx="869700" cy="309900"/>
          </a:xfrm>
          <a:prstGeom prst="rect">
            <a:avLst/>
          </a:prstGeom>
          <a:noFill/>
          <a:ln>
            <a:noFill/>
          </a:ln>
        </p:spPr>
        <p:txBody>
          <a:bodyPr spcFirstLastPara="1" wrap="square" lIns="91425" tIns="91425" rIns="91425" bIns="91425" anchor="t" anchorCtr="0">
            <a:noAutofit/>
          </a:bodyPr>
          <a:lstStyle/>
          <a:p>
            <a:r>
              <a:rPr lang="en-US" sz="900"/>
              <a:t>Cryo-EM</a:t>
            </a:r>
            <a:endParaRPr sz="900"/>
          </a:p>
        </p:txBody>
      </p:sp>
      <p:pic>
        <p:nvPicPr>
          <p:cNvPr id="377" name="Google Shape;377;p53"/>
          <p:cNvPicPr preferRelativeResize="0"/>
          <p:nvPr/>
        </p:nvPicPr>
        <p:blipFill>
          <a:blip r:embed="rId5">
            <a:alphaModFix/>
          </a:blip>
          <a:stretch>
            <a:fillRect/>
          </a:stretch>
        </p:blipFill>
        <p:spPr>
          <a:xfrm>
            <a:off x="894474" y="5128876"/>
            <a:ext cx="1028151" cy="631289"/>
          </a:xfrm>
          <a:prstGeom prst="rect">
            <a:avLst/>
          </a:prstGeom>
          <a:noFill/>
          <a:ln>
            <a:noFill/>
          </a:ln>
        </p:spPr>
      </p:pic>
      <p:sp>
        <p:nvSpPr>
          <p:cNvPr id="378" name="Google Shape;378;p53"/>
          <p:cNvSpPr txBox="1"/>
          <p:nvPr/>
        </p:nvSpPr>
        <p:spPr>
          <a:xfrm>
            <a:off x="1232100" y="5690775"/>
            <a:ext cx="869700" cy="309900"/>
          </a:xfrm>
          <a:prstGeom prst="rect">
            <a:avLst/>
          </a:prstGeom>
          <a:noFill/>
          <a:ln>
            <a:noFill/>
          </a:ln>
        </p:spPr>
        <p:txBody>
          <a:bodyPr spcFirstLastPara="1" wrap="square" lIns="91425" tIns="91425" rIns="91425" bIns="91425" anchor="t" anchorCtr="0">
            <a:noAutofit/>
          </a:bodyPr>
          <a:lstStyle/>
          <a:p>
            <a:r>
              <a:rPr lang="en-US" sz="900"/>
              <a:t>NCEM</a:t>
            </a:r>
            <a:endParaRPr sz="900"/>
          </a:p>
        </p:txBody>
      </p:sp>
      <p:pic>
        <p:nvPicPr>
          <p:cNvPr id="379" name="Google Shape;379;p53"/>
          <p:cNvPicPr preferRelativeResize="0"/>
          <p:nvPr/>
        </p:nvPicPr>
        <p:blipFill rotWithShape="1">
          <a:blip r:embed="rId6">
            <a:alphaModFix/>
          </a:blip>
          <a:srcRect l="-10980" r="10979"/>
          <a:stretch/>
        </p:blipFill>
        <p:spPr>
          <a:xfrm>
            <a:off x="1884862" y="5029425"/>
            <a:ext cx="869700" cy="664200"/>
          </a:xfrm>
          <a:prstGeom prst="rect">
            <a:avLst/>
          </a:prstGeom>
          <a:noFill/>
          <a:ln>
            <a:noFill/>
          </a:ln>
          <a:effectLst>
            <a:outerShdw blurRad="50800" dist="38100" dir="2700000" algn="tl" rotWithShape="0">
              <a:srgbClr val="000000">
                <a:alpha val="42750"/>
              </a:srgbClr>
            </a:outerShdw>
          </a:effectLst>
        </p:spPr>
      </p:pic>
      <p:sp>
        <p:nvSpPr>
          <p:cNvPr id="380" name="Google Shape;380;p53"/>
          <p:cNvSpPr txBox="1"/>
          <p:nvPr/>
        </p:nvSpPr>
        <p:spPr>
          <a:xfrm>
            <a:off x="2070300" y="5690775"/>
            <a:ext cx="869700" cy="309900"/>
          </a:xfrm>
          <a:prstGeom prst="rect">
            <a:avLst/>
          </a:prstGeom>
          <a:noFill/>
          <a:ln>
            <a:noFill/>
          </a:ln>
        </p:spPr>
        <p:txBody>
          <a:bodyPr spcFirstLastPara="1" wrap="square" lIns="91425" tIns="91425" rIns="91425" bIns="91425" anchor="t" anchorCtr="0">
            <a:noAutofit/>
          </a:bodyPr>
          <a:lstStyle/>
          <a:p>
            <a:r>
              <a:rPr lang="en-US" sz="900"/>
              <a:t>DESI</a:t>
            </a:r>
            <a:endParaRPr sz="900"/>
          </a:p>
        </p:txBody>
      </p:sp>
      <p:pic>
        <p:nvPicPr>
          <p:cNvPr id="381" name="Google Shape;381;p53"/>
          <p:cNvPicPr preferRelativeResize="0"/>
          <p:nvPr/>
        </p:nvPicPr>
        <p:blipFill>
          <a:blip r:embed="rId7">
            <a:alphaModFix/>
          </a:blip>
          <a:stretch>
            <a:fillRect/>
          </a:stretch>
        </p:blipFill>
        <p:spPr>
          <a:xfrm>
            <a:off x="4576401" y="1844225"/>
            <a:ext cx="4567599" cy="3311974"/>
          </a:xfrm>
          <a:prstGeom prst="rect">
            <a:avLst/>
          </a:prstGeom>
          <a:noFill/>
          <a:ln>
            <a:noFill/>
          </a:ln>
        </p:spPr>
      </p:pic>
      <p:sp>
        <p:nvSpPr>
          <p:cNvPr id="382" name="Google Shape;382;p53"/>
          <p:cNvSpPr txBox="1"/>
          <p:nvPr/>
        </p:nvSpPr>
        <p:spPr>
          <a:xfrm>
            <a:off x="4508050" y="5211675"/>
            <a:ext cx="4635950" cy="774000"/>
          </a:xfrm>
          <a:prstGeom prst="rect">
            <a:avLst/>
          </a:prstGeom>
          <a:noFill/>
          <a:ln>
            <a:noFill/>
          </a:ln>
        </p:spPr>
        <p:txBody>
          <a:bodyPr spcFirstLastPara="1" wrap="square" lIns="91425" tIns="91425" rIns="91425" bIns="91425" anchor="t" anchorCtr="0">
            <a:noAutofit/>
          </a:bodyPr>
          <a:lstStyle/>
          <a:p>
            <a:r>
              <a:rPr lang="en-US" sz="1100"/>
              <a:t>~35% (235) of ERCAP projects self identified as confirming the primary role of the project is to 1) analyze experimental data or; 2) create tools for experimental data analysis or; 3) combine experimental data with simulations and modeling</a:t>
            </a:r>
            <a:endParaRPr sz="1100"/>
          </a:p>
        </p:txBody>
      </p:sp>
      <p:sp>
        <p:nvSpPr>
          <p:cNvPr id="383" name="Google Shape;383;p53"/>
          <p:cNvSpPr txBox="1"/>
          <p:nvPr/>
        </p:nvSpPr>
        <p:spPr>
          <a:xfrm>
            <a:off x="4972400" y="3953750"/>
            <a:ext cx="652800" cy="402000"/>
          </a:xfrm>
          <a:prstGeom prst="rect">
            <a:avLst/>
          </a:prstGeom>
          <a:noFill/>
          <a:ln>
            <a:noFill/>
          </a:ln>
        </p:spPr>
        <p:txBody>
          <a:bodyPr spcFirstLastPara="1" wrap="square" lIns="91425" tIns="91425" rIns="91425" bIns="91425" anchor="t" anchorCtr="0">
            <a:noAutofit/>
          </a:bodyPr>
          <a:lstStyle/>
          <a:p>
            <a:r>
              <a:rPr lang="en-US"/>
              <a:t>30%</a:t>
            </a:r>
            <a:endParaRPr/>
          </a:p>
        </p:txBody>
      </p:sp>
      <p:sp>
        <p:nvSpPr>
          <p:cNvPr id="384" name="Google Shape;384;p53"/>
          <p:cNvSpPr txBox="1"/>
          <p:nvPr/>
        </p:nvSpPr>
        <p:spPr>
          <a:xfrm>
            <a:off x="5497750" y="3179050"/>
            <a:ext cx="652800" cy="402000"/>
          </a:xfrm>
          <a:prstGeom prst="rect">
            <a:avLst/>
          </a:prstGeom>
          <a:noFill/>
          <a:ln>
            <a:noFill/>
          </a:ln>
        </p:spPr>
        <p:txBody>
          <a:bodyPr spcFirstLastPara="1" wrap="square" lIns="91425" tIns="91425" rIns="91425" bIns="91425" anchor="t" anchorCtr="0">
            <a:noAutofit/>
          </a:bodyPr>
          <a:lstStyle/>
          <a:p>
            <a:r>
              <a:rPr lang="en-US"/>
              <a:t>40%</a:t>
            </a:r>
            <a:endParaRPr/>
          </a:p>
        </p:txBody>
      </p:sp>
      <p:sp>
        <p:nvSpPr>
          <p:cNvPr id="385" name="Google Shape;385;p53"/>
          <p:cNvSpPr txBox="1"/>
          <p:nvPr/>
        </p:nvSpPr>
        <p:spPr>
          <a:xfrm>
            <a:off x="6006600" y="2299075"/>
            <a:ext cx="652800" cy="402000"/>
          </a:xfrm>
          <a:prstGeom prst="rect">
            <a:avLst/>
          </a:prstGeom>
          <a:noFill/>
          <a:ln>
            <a:noFill/>
          </a:ln>
        </p:spPr>
        <p:txBody>
          <a:bodyPr spcFirstLastPara="1" wrap="square" lIns="91425" tIns="91425" rIns="91425" bIns="91425" anchor="t" anchorCtr="0">
            <a:noAutofit/>
          </a:bodyPr>
          <a:lstStyle/>
          <a:p>
            <a:r>
              <a:rPr lang="en-US"/>
              <a:t>24%</a:t>
            </a:r>
            <a:endParaRPr/>
          </a:p>
        </p:txBody>
      </p:sp>
      <p:sp>
        <p:nvSpPr>
          <p:cNvPr id="386" name="Google Shape;386;p53"/>
          <p:cNvSpPr txBox="1"/>
          <p:nvPr/>
        </p:nvSpPr>
        <p:spPr>
          <a:xfrm>
            <a:off x="6542200" y="3733450"/>
            <a:ext cx="652800" cy="402000"/>
          </a:xfrm>
          <a:prstGeom prst="rect">
            <a:avLst/>
          </a:prstGeom>
          <a:noFill/>
          <a:ln>
            <a:noFill/>
          </a:ln>
        </p:spPr>
        <p:txBody>
          <a:bodyPr spcFirstLastPara="1" wrap="square" lIns="91425" tIns="91425" rIns="91425" bIns="91425" anchor="t" anchorCtr="0">
            <a:noAutofit/>
          </a:bodyPr>
          <a:lstStyle/>
          <a:p>
            <a:r>
              <a:rPr lang="en-US"/>
              <a:t>37%</a:t>
            </a:r>
            <a:endParaRPr/>
          </a:p>
        </p:txBody>
      </p:sp>
      <p:sp>
        <p:nvSpPr>
          <p:cNvPr id="387" name="Google Shape;387;p53"/>
          <p:cNvSpPr txBox="1"/>
          <p:nvPr/>
        </p:nvSpPr>
        <p:spPr>
          <a:xfrm>
            <a:off x="6999400" y="3504850"/>
            <a:ext cx="652800" cy="402000"/>
          </a:xfrm>
          <a:prstGeom prst="rect">
            <a:avLst/>
          </a:prstGeom>
          <a:noFill/>
          <a:ln>
            <a:noFill/>
          </a:ln>
        </p:spPr>
        <p:txBody>
          <a:bodyPr spcFirstLastPara="1" wrap="square" lIns="91425" tIns="91425" rIns="91425" bIns="91425" anchor="t" anchorCtr="0">
            <a:noAutofit/>
          </a:bodyPr>
          <a:lstStyle/>
          <a:p>
            <a:r>
              <a:rPr lang="en-US"/>
              <a:t>56%</a:t>
            </a:r>
            <a:endParaRPr/>
          </a:p>
        </p:txBody>
      </p:sp>
      <p:sp>
        <p:nvSpPr>
          <p:cNvPr id="388" name="Google Shape;388;p53"/>
          <p:cNvSpPr txBox="1"/>
          <p:nvPr/>
        </p:nvSpPr>
        <p:spPr>
          <a:xfrm>
            <a:off x="7532800" y="3962050"/>
            <a:ext cx="652800" cy="402000"/>
          </a:xfrm>
          <a:prstGeom prst="rect">
            <a:avLst/>
          </a:prstGeom>
          <a:noFill/>
          <a:ln>
            <a:noFill/>
          </a:ln>
        </p:spPr>
        <p:txBody>
          <a:bodyPr spcFirstLastPara="1" wrap="square" lIns="91425" tIns="91425" rIns="91425" bIns="91425" anchor="t" anchorCtr="0">
            <a:noAutofit/>
          </a:bodyPr>
          <a:lstStyle/>
          <a:p>
            <a:r>
              <a:rPr lang="en-US"/>
              <a:t>26%</a:t>
            </a:r>
            <a:endParaRPr/>
          </a:p>
        </p:txBody>
      </p:sp>
      <p:sp>
        <p:nvSpPr>
          <p:cNvPr id="389" name="Google Shape;389;p53"/>
          <p:cNvSpPr txBox="1"/>
          <p:nvPr/>
        </p:nvSpPr>
        <p:spPr>
          <a:xfrm>
            <a:off x="8066200" y="4343050"/>
            <a:ext cx="652800" cy="402000"/>
          </a:xfrm>
          <a:prstGeom prst="rect">
            <a:avLst/>
          </a:prstGeom>
          <a:noFill/>
          <a:ln>
            <a:noFill/>
          </a:ln>
        </p:spPr>
        <p:txBody>
          <a:bodyPr spcFirstLastPara="1" wrap="square" lIns="91425" tIns="91425" rIns="91425" bIns="91425" anchor="t" anchorCtr="0">
            <a:noAutofit/>
          </a:bodyPr>
          <a:lstStyle/>
          <a:p>
            <a:r>
              <a:rPr lang="en-US"/>
              <a:t>21%</a:t>
            </a:r>
            <a:endParaRPr/>
          </a:p>
        </p:txBody>
      </p:sp>
      <p:sp>
        <p:nvSpPr>
          <p:cNvPr id="390" name="Google Shape;390;p53"/>
          <p:cNvSpPr txBox="1"/>
          <p:nvPr/>
        </p:nvSpPr>
        <p:spPr>
          <a:xfrm>
            <a:off x="8599600" y="4266850"/>
            <a:ext cx="652800" cy="402000"/>
          </a:xfrm>
          <a:prstGeom prst="rect">
            <a:avLst/>
          </a:prstGeom>
          <a:noFill/>
          <a:ln>
            <a:noFill/>
          </a:ln>
        </p:spPr>
        <p:txBody>
          <a:bodyPr spcFirstLastPara="1" wrap="square" lIns="91425" tIns="91425" rIns="91425" bIns="91425" anchor="t" anchorCtr="0">
            <a:noAutofit/>
          </a:bodyPr>
          <a:lstStyle/>
          <a:p>
            <a:r>
              <a:rPr lang="en-US"/>
              <a:t>17%</a:t>
            </a:r>
            <a:endParaRPr/>
          </a:p>
        </p:txBody>
      </p:sp>
      <p:sp>
        <p:nvSpPr>
          <p:cNvPr id="391" name="Google Shape;391;p53"/>
          <p:cNvSpPr txBox="1"/>
          <p:nvPr/>
        </p:nvSpPr>
        <p:spPr>
          <a:xfrm>
            <a:off x="2815525" y="5690775"/>
            <a:ext cx="869700" cy="309900"/>
          </a:xfrm>
          <a:prstGeom prst="rect">
            <a:avLst/>
          </a:prstGeom>
          <a:noFill/>
          <a:ln>
            <a:noFill/>
          </a:ln>
        </p:spPr>
        <p:txBody>
          <a:bodyPr spcFirstLastPara="1" wrap="square" lIns="91425" tIns="91425" rIns="91425" bIns="91425" anchor="t" anchorCtr="0">
            <a:noAutofit/>
          </a:bodyPr>
          <a:lstStyle/>
          <a:p>
            <a:r>
              <a:rPr lang="en-US" sz="900"/>
              <a:t>LSST-DESC</a:t>
            </a:r>
            <a:endParaRPr sz="900"/>
          </a:p>
        </p:txBody>
      </p:sp>
      <p:sp>
        <p:nvSpPr>
          <p:cNvPr id="392" name="Google Shape;392;p53"/>
          <p:cNvSpPr txBox="1"/>
          <p:nvPr/>
        </p:nvSpPr>
        <p:spPr>
          <a:xfrm>
            <a:off x="3913825" y="5690775"/>
            <a:ext cx="869700" cy="309900"/>
          </a:xfrm>
          <a:prstGeom prst="rect">
            <a:avLst/>
          </a:prstGeom>
          <a:noFill/>
          <a:ln>
            <a:noFill/>
          </a:ln>
        </p:spPr>
        <p:txBody>
          <a:bodyPr spcFirstLastPara="1" wrap="square" lIns="91425" tIns="91425" rIns="91425" bIns="91425" anchor="t" anchorCtr="0">
            <a:noAutofit/>
          </a:bodyPr>
          <a:lstStyle/>
          <a:p>
            <a:r>
              <a:rPr lang="en-US" sz="900"/>
              <a:t>LZ</a:t>
            </a:r>
            <a:endParaRPr sz="900"/>
          </a:p>
        </p:txBody>
      </p:sp>
      <p:pic>
        <p:nvPicPr>
          <p:cNvPr id="393" name="Google Shape;393;p53"/>
          <p:cNvPicPr preferRelativeResize="0"/>
          <p:nvPr/>
        </p:nvPicPr>
        <p:blipFill rotWithShape="1">
          <a:blip r:embed="rId8">
            <a:alphaModFix/>
          </a:blip>
          <a:srcRect l="41267" t="6930" r="17461" b="25392"/>
          <a:stretch/>
        </p:blipFill>
        <p:spPr>
          <a:xfrm>
            <a:off x="2850075" y="5006476"/>
            <a:ext cx="758950" cy="713525"/>
          </a:xfrm>
          <a:prstGeom prst="rect">
            <a:avLst/>
          </a:prstGeom>
          <a:noFill/>
          <a:ln>
            <a:noFill/>
          </a:ln>
        </p:spPr>
      </p:pic>
      <p:pic>
        <p:nvPicPr>
          <p:cNvPr id="394" name="Google Shape;394;p53"/>
          <p:cNvPicPr preferRelativeResize="0"/>
          <p:nvPr/>
        </p:nvPicPr>
        <p:blipFill>
          <a:blip r:embed="rId9">
            <a:alphaModFix/>
          </a:blip>
          <a:stretch>
            <a:fillRect/>
          </a:stretch>
        </p:blipFill>
        <p:spPr>
          <a:xfrm>
            <a:off x="3688199" y="4974525"/>
            <a:ext cx="682804" cy="713524"/>
          </a:xfrm>
          <a:prstGeom prst="rect">
            <a:avLst/>
          </a:prstGeom>
          <a:noFill/>
          <a:ln>
            <a:noFill/>
          </a:ln>
        </p:spPr>
      </p:pic>
      <p:sp>
        <p:nvSpPr>
          <p:cNvPr id="395" name="Google Shape;395;p53"/>
          <p:cNvSpPr/>
          <p:nvPr/>
        </p:nvSpPr>
        <p:spPr>
          <a:xfrm>
            <a:off x="2218625" y="1716200"/>
            <a:ext cx="1028100" cy="984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pic>
        <p:nvPicPr>
          <p:cNvPr id="396" name="Google Shape;396;p53"/>
          <p:cNvPicPr preferRelativeResize="0"/>
          <p:nvPr/>
        </p:nvPicPr>
        <p:blipFill>
          <a:blip r:embed="rId10">
            <a:alphaModFix/>
          </a:blip>
          <a:stretch>
            <a:fillRect/>
          </a:stretch>
        </p:blipFill>
        <p:spPr>
          <a:xfrm>
            <a:off x="2120825" y="1783650"/>
            <a:ext cx="1226750" cy="946200"/>
          </a:xfrm>
          <a:prstGeom prst="rect">
            <a:avLst/>
          </a:prstGeom>
          <a:noFill/>
          <a:ln>
            <a:noFill/>
          </a:ln>
        </p:spPr>
      </p:pic>
      <p:sp>
        <p:nvSpPr>
          <p:cNvPr id="397" name="Google Shape;397;p53"/>
          <p:cNvSpPr/>
          <p:nvPr/>
        </p:nvSpPr>
        <p:spPr>
          <a:xfrm>
            <a:off x="2313950" y="2726475"/>
            <a:ext cx="1128000" cy="309900"/>
          </a:xfrm>
          <a:prstGeom prst="rect">
            <a:avLst/>
          </a:prstGeom>
          <a:solidFill>
            <a:schemeClr val="lt1"/>
          </a:solidFill>
          <a:ln>
            <a:noFill/>
          </a:ln>
        </p:spPr>
        <p:txBody>
          <a:bodyPr spcFirstLastPara="1" wrap="square" lIns="91425" tIns="91425" rIns="91425" bIns="91425" anchor="ctr" anchorCtr="0">
            <a:noAutofit/>
          </a:bodyPr>
          <a:lstStyle/>
          <a:p>
            <a:r>
              <a:rPr lang="en-US" sz="900"/>
              <a:t>Star</a:t>
            </a:r>
            <a:endParaRPr sz="900"/>
          </a:p>
          <a:p>
            <a:r>
              <a:rPr lang="en-US" sz="900"/>
              <a:t>Particle Physics</a:t>
            </a:r>
            <a:endParaRPr sz="900"/>
          </a:p>
        </p:txBody>
      </p:sp>
    </p:spTree>
    <p:extLst>
      <p:ext uri="{BB962C8B-B14F-4D97-AF65-F5344CB8AC3E}">
        <p14:creationId xmlns:p14="http://schemas.microsoft.com/office/powerpoint/2010/main" val="657394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2"/>
          <p:cNvSpPr txBox="1">
            <a:spLocks noGrp="1"/>
          </p:cNvSpPr>
          <p:nvPr>
            <p:ph type="title"/>
          </p:nvPr>
        </p:nvSpPr>
        <p:spPr>
          <a:xfrm>
            <a:off x="0" y="418441"/>
            <a:ext cx="7712100" cy="432900"/>
          </a:xfrm>
          <a:prstGeom prst="rect">
            <a:avLst/>
          </a:prstGeom>
          <a:noFill/>
          <a:ln>
            <a:noFill/>
          </a:ln>
        </p:spPr>
        <p:txBody>
          <a:bodyPr spcFirstLastPara="1" vert="horz" wrap="square" lIns="91425" tIns="0" rIns="91425" bIns="0" rtlCol="0" anchor="b" anchorCtr="0">
            <a:noAutofit/>
          </a:bodyPr>
          <a:lstStyle/>
          <a:p>
            <a:pPr>
              <a:spcBef>
                <a:spcPts val="0"/>
              </a:spcBef>
              <a:buClr>
                <a:schemeClr val="dk2"/>
              </a:buClr>
            </a:pPr>
            <a:r>
              <a:rPr lang="en-GB" sz="2400" dirty="0">
                <a:solidFill>
                  <a:schemeClr val="dk2"/>
                </a:solidFill>
              </a:rPr>
              <a:t>Requirements reviews and users from </a:t>
            </a:r>
            <a:r>
              <a:rPr lang="en-GB" sz="2400" dirty="0" smtClean="0">
                <a:solidFill>
                  <a:schemeClr val="dk2"/>
                </a:solidFill>
              </a:rPr>
              <a:t/>
            </a:r>
            <a:br>
              <a:rPr lang="en-GB" sz="2400" dirty="0" smtClean="0">
                <a:solidFill>
                  <a:schemeClr val="dk2"/>
                </a:solidFill>
              </a:rPr>
            </a:br>
            <a:r>
              <a:rPr lang="en-GB" sz="2400" dirty="0" smtClean="0">
                <a:solidFill>
                  <a:schemeClr val="dk2"/>
                </a:solidFill>
              </a:rPr>
              <a:t>experimental </a:t>
            </a:r>
            <a:r>
              <a:rPr lang="en-GB" sz="2400" dirty="0">
                <a:solidFill>
                  <a:schemeClr val="dk2"/>
                </a:solidFill>
              </a:rPr>
              <a:t>facilities describe numerous pain points</a:t>
            </a:r>
            <a:endParaRPr sz="2400" dirty="0">
              <a:solidFill>
                <a:schemeClr val="dk2"/>
              </a:solidFill>
            </a:endParaRPr>
          </a:p>
        </p:txBody>
      </p:sp>
      <p:sp>
        <p:nvSpPr>
          <p:cNvPr id="445" name="Google Shape;445;p62"/>
          <p:cNvSpPr txBox="1">
            <a:spLocks noGrp="1"/>
          </p:cNvSpPr>
          <p:nvPr>
            <p:ph type="body" idx="1"/>
          </p:nvPr>
        </p:nvSpPr>
        <p:spPr>
          <a:xfrm>
            <a:off x="107000" y="1259496"/>
            <a:ext cx="8008200" cy="4214400"/>
          </a:xfrm>
          <a:prstGeom prst="rect">
            <a:avLst/>
          </a:prstGeom>
          <a:solidFill>
            <a:srgbClr val="FFFFFF"/>
          </a:solidFill>
          <a:ln>
            <a:noFill/>
          </a:ln>
        </p:spPr>
        <p:txBody>
          <a:bodyPr spcFirstLastPara="1" vert="horz" wrap="square" lIns="91425" tIns="45700" rIns="91425" bIns="45700" rtlCol="0" anchor="t" anchorCtr="0">
            <a:noAutofit/>
          </a:bodyPr>
          <a:lstStyle/>
          <a:p>
            <a:pPr marL="457200">
              <a:spcBef>
                <a:spcPts val="0"/>
              </a:spcBef>
              <a:buClr>
                <a:srgbClr val="000000"/>
              </a:buClr>
              <a:buSzPts val="1800"/>
            </a:pPr>
            <a:r>
              <a:rPr lang="en-GB" sz="1800" dirty="0">
                <a:solidFill>
                  <a:srgbClr val="000000"/>
                </a:solidFill>
              </a:rPr>
              <a:t>Workflows require manual intervention and custom implementations</a:t>
            </a:r>
            <a:endParaRPr sz="1800" dirty="0">
              <a:solidFill>
                <a:srgbClr val="000000"/>
              </a:solidFill>
            </a:endParaRPr>
          </a:p>
          <a:p>
            <a:pPr marL="457200">
              <a:spcBef>
                <a:spcPts val="0"/>
              </a:spcBef>
              <a:buClr>
                <a:srgbClr val="000000"/>
              </a:buClr>
              <a:buSzPts val="1800"/>
            </a:pPr>
            <a:r>
              <a:rPr lang="en-GB" sz="1800" dirty="0">
                <a:solidFill>
                  <a:srgbClr val="000000"/>
                </a:solidFill>
              </a:rPr>
              <a:t>Difficult to surge experimental pipelines at HPC facility in ‘real-time’</a:t>
            </a:r>
            <a:endParaRPr sz="1800" dirty="0">
              <a:solidFill>
                <a:srgbClr val="000000"/>
              </a:solidFill>
            </a:endParaRPr>
          </a:p>
          <a:p>
            <a:pPr marL="457200">
              <a:spcBef>
                <a:spcPts val="0"/>
              </a:spcBef>
              <a:buClr>
                <a:srgbClr val="000000"/>
              </a:buClr>
              <a:buSzPts val="1800"/>
            </a:pPr>
            <a:r>
              <a:rPr lang="en-GB" sz="1800" dirty="0">
                <a:solidFill>
                  <a:srgbClr val="000000"/>
                </a:solidFill>
              </a:rPr>
              <a:t>I/O performance, storage space and access methods for large datasets remain a challenge</a:t>
            </a:r>
            <a:endParaRPr sz="1800" dirty="0">
              <a:solidFill>
                <a:srgbClr val="000000"/>
              </a:solidFill>
            </a:endParaRPr>
          </a:p>
          <a:p>
            <a:pPr marL="457200">
              <a:spcBef>
                <a:spcPts val="0"/>
              </a:spcBef>
              <a:buClr>
                <a:srgbClr val="000000"/>
              </a:buClr>
              <a:buSzPts val="1800"/>
            </a:pPr>
            <a:r>
              <a:rPr lang="en-GB" sz="1800" dirty="0">
                <a:solidFill>
                  <a:srgbClr val="000000"/>
                </a:solidFill>
              </a:rPr>
              <a:t>Searching, publishing and sharing data are difficult</a:t>
            </a:r>
            <a:endParaRPr sz="1800" dirty="0">
              <a:solidFill>
                <a:srgbClr val="000000"/>
              </a:solidFill>
            </a:endParaRPr>
          </a:p>
          <a:p>
            <a:pPr marL="457200">
              <a:spcBef>
                <a:spcPts val="0"/>
              </a:spcBef>
              <a:buClr>
                <a:srgbClr val="000000"/>
              </a:buClr>
              <a:buSzPts val="1800"/>
            </a:pPr>
            <a:r>
              <a:rPr lang="en-GB" sz="1800" dirty="0">
                <a:solidFill>
                  <a:srgbClr val="000000"/>
                </a:solidFill>
              </a:rPr>
              <a:t>Analysis codes need to be adapted to advanced architectures</a:t>
            </a:r>
            <a:endParaRPr sz="1800" dirty="0">
              <a:solidFill>
                <a:srgbClr val="000000"/>
              </a:solidFill>
            </a:endParaRPr>
          </a:p>
          <a:p>
            <a:pPr marL="457200">
              <a:spcBef>
                <a:spcPts val="0"/>
              </a:spcBef>
              <a:buClr>
                <a:srgbClr val="000000"/>
              </a:buClr>
              <a:buSzPts val="1800"/>
            </a:pPr>
            <a:r>
              <a:rPr lang="en-GB" sz="1800" dirty="0">
                <a:solidFill>
                  <a:srgbClr val="000000"/>
                </a:solidFill>
              </a:rPr>
              <a:t>Lack of scalable analytics software </a:t>
            </a:r>
            <a:endParaRPr sz="1800" dirty="0">
              <a:solidFill>
                <a:srgbClr val="000000"/>
              </a:solidFill>
            </a:endParaRPr>
          </a:p>
          <a:p>
            <a:pPr marL="457200">
              <a:spcBef>
                <a:spcPts val="518"/>
              </a:spcBef>
              <a:buClr>
                <a:srgbClr val="000000"/>
              </a:buClr>
              <a:buSzPts val="1800"/>
            </a:pPr>
            <a:r>
              <a:rPr lang="en-GB" sz="1800" dirty="0">
                <a:solidFill>
                  <a:srgbClr val="000000"/>
                </a:solidFill>
              </a:rPr>
              <a:t>Resilience strategy needed for fast-turnaround analysis needs</a:t>
            </a:r>
            <a:endParaRPr sz="1800" dirty="0">
              <a:solidFill>
                <a:srgbClr val="000000"/>
              </a:solidFill>
            </a:endParaRPr>
          </a:p>
          <a:p>
            <a:pPr marL="914400" lvl="1" indent="-342900">
              <a:spcBef>
                <a:spcPts val="0"/>
              </a:spcBef>
              <a:buClr>
                <a:srgbClr val="000000"/>
              </a:buClr>
              <a:buSzPts val="1800"/>
            </a:pPr>
            <a:r>
              <a:rPr lang="en-GB" sz="1800" dirty="0">
                <a:solidFill>
                  <a:srgbClr val="000000"/>
                </a:solidFill>
              </a:rPr>
              <a:t>including: coordinating maintenances, fault tolerant pipelines, rolling upgrades, alternative compute facilities...</a:t>
            </a:r>
            <a:endParaRPr sz="1800" dirty="0">
              <a:solidFill>
                <a:srgbClr val="000000"/>
              </a:solidFill>
            </a:endParaRPr>
          </a:p>
          <a:p>
            <a:pPr marL="457200">
              <a:spcBef>
                <a:spcPts val="0"/>
              </a:spcBef>
              <a:buClr>
                <a:srgbClr val="000000"/>
              </a:buClr>
              <a:buSzPts val="1800"/>
            </a:pPr>
            <a:r>
              <a:rPr lang="en-GB" sz="1800" dirty="0">
                <a:solidFill>
                  <a:srgbClr val="000000"/>
                </a:solidFill>
              </a:rPr>
              <a:t>No federated identity between experimental facilities and NERSC</a:t>
            </a:r>
            <a:endParaRPr sz="1800" dirty="0">
              <a:solidFill>
                <a:srgbClr val="000000"/>
              </a:solidFill>
            </a:endParaRPr>
          </a:p>
          <a:p>
            <a:pPr marL="457200">
              <a:spcBef>
                <a:spcPts val="0"/>
              </a:spcBef>
              <a:buClr>
                <a:srgbClr val="000000"/>
              </a:buClr>
              <a:buSzPts val="1800"/>
            </a:pPr>
            <a:r>
              <a:rPr lang="en-GB" sz="1800" dirty="0">
                <a:solidFill>
                  <a:srgbClr val="000000"/>
                </a:solidFill>
              </a:rPr>
              <a:t>Not all scientists want command-line access.</a:t>
            </a:r>
            <a:endParaRPr sz="1800" dirty="0">
              <a:solidFill>
                <a:srgbClr val="000000"/>
              </a:solidFill>
            </a:endParaRPr>
          </a:p>
        </p:txBody>
      </p:sp>
    </p:spTree>
    <p:extLst>
      <p:ext uri="{BB962C8B-B14F-4D97-AF65-F5344CB8AC3E}">
        <p14:creationId xmlns:p14="http://schemas.microsoft.com/office/powerpoint/2010/main" val="783387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65"/>
          <p:cNvSpPr txBox="1">
            <a:spLocks noGrp="1"/>
          </p:cNvSpPr>
          <p:nvPr>
            <p:ph type="title"/>
          </p:nvPr>
        </p:nvSpPr>
        <p:spPr>
          <a:xfrm>
            <a:off x="327668" y="458630"/>
            <a:ext cx="6819000" cy="577200"/>
          </a:xfrm>
          <a:prstGeom prst="rect">
            <a:avLst/>
          </a:prstGeom>
        </p:spPr>
        <p:txBody>
          <a:bodyPr spcFirstLastPara="1" vert="horz" wrap="square" lIns="91425" tIns="91425" rIns="91425" bIns="91425" rtlCol="0" anchor="b" anchorCtr="0">
            <a:noAutofit/>
          </a:bodyPr>
          <a:lstStyle/>
          <a:p>
            <a:pPr>
              <a:spcBef>
                <a:spcPts val="0"/>
              </a:spcBef>
            </a:pPr>
            <a:r>
              <a:rPr lang="en-GB" sz="2800" dirty="0"/>
              <a:t>Elements of </a:t>
            </a:r>
            <a:r>
              <a:rPr lang="en-GB" sz="2800" dirty="0" err="1"/>
              <a:t>Superfacility</a:t>
            </a:r>
            <a:r>
              <a:rPr lang="en-GB" sz="2800" dirty="0"/>
              <a:t> Model</a:t>
            </a:r>
            <a:endParaRPr sz="2800" dirty="0"/>
          </a:p>
        </p:txBody>
      </p:sp>
      <p:sp>
        <p:nvSpPr>
          <p:cNvPr id="495" name="Google Shape;495;p65"/>
          <p:cNvSpPr txBox="1">
            <a:spLocks noGrp="1"/>
          </p:cNvSpPr>
          <p:nvPr>
            <p:ph type="sldNum" idx="4294967295"/>
          </p:nvPr>
        </p:nvSpPr>
        <p:spPr>
          <a:xfrm>
            <a:off x="4116656" y="5633856"/>
            <a:ext cx="925800" cy="273900"/>
          </a:xfrm>
          <a:prstGeom prst="rect">
            <a:avLst/>
          </a:prstGeom>
          <a:noFill/>
          <a:ln>
            <a:noFill/>
          </a:ln>
        </p:spPr>
        <p:txBody>
          <a:bodyPr spcFirstLastPara="1" vert="horz" wrap="square" lIns="91425" tIns="91425" rIns="91425" bIns="91425" rtlCol="0" anchor="ctr" anchorCtr="0">
            <a:noAutofit/>
          </a:bodyPr>
          <a:lstStyle/>
          <a:p>
            <a:pPr algn="l">
              <a:buClr>
                <a:srgbClr val="000000"/>
              </a:buClr>
            </a:pPr>
            <a:r>
              <a:rPr lang="en-GB" sz="1400"/>
              <a:t>- </a:t>
            </a:r>
            <a:fld id="{00000000-1234-1234-1234-123412341234}" type="slidenum">
              <a:rPr lang="en-GB" sz="1400"/>
              <a:pPr algn="l">
                <a:buClr>
                  <a:srgbClr val="000000"/>
                </a:buClr>
              </a:pPr>
              <a:t>26</a:t>
            </a:fld>
            <a:r>
              <a:rPr lang="en-GB" sz="1400"/>
              <a:t> -</a:t>
            </a:r>
            <a:endParaRPr sz="1400"/>
          </a:p>
        </p:txBody>
      </p:sp>
      <p:grpSp>
        <p:nvGrpSpPr>
          <p:cNvPr id="496" name="Google Shape;496;p65"/>
          <p:cNvGrpSpPr/>
          <p:nvPr/>
        </p:nvGrpSpPr>
        <p:grpSpPr>
          <a:xfrm>
            <a:off x="211248" y="2576146"/>
            <a:ext cx="8670862" cy="3754316"/>
            <a:chOff x="11251" y="-434517"/>
            <a:chExt cx="8303832" cy="5062454"/>
          </a:xfrm>
        </p:grpSpPr>
        <p:sp>
          <p:nvSpPr>
            <p:cNvPr id="497" name="Google Shape;497;p65"/>
            <p:cNvSpPr/>
            <p:nvPr/>
          </p:nvSpPr>
          <p:spPr>
            <a:xfrm>
              <a:off x="11251" y="-434517"/>
              <a:ext cx="1846592" cy="749817"/>
            </a:xfrm>
            <a:prstGeom prst="rect">
              <a:avLst/>
            </a:prstGeom>
            <a:solidFill>
              <a:srgbClr val="164963"/>
            </a:solidFill>
            <a:ln w="25400" cap="flat" cmpd="sng">
              <a:solidFill>
                <a:srgbClr val="164963"/>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91425" rIns="91425" bIns="91425" anchor="ctr" anchorCtr="0">
              <a:noAutofit/>
            </a:bodyPr>
            <a:lstStyle/>
            <a:p>
              <a:endParaRPr sz="1400"/>
            </a:p>
          </p:txBody>
        </p:sp>
        <p:sp>
          <p:nvSpPr>
            <p:cNvPr id="501" name="Google Shape;501;p65"/>
            <p:cNvSpPr/>
            <p:nvPr/>
          </p:nvSpPr>
          <p:spPr>
            <a:xfrm>
              <a:off x="2152995" y="-434517"/>
              <a:ext cx="1878594" cy="749817"/>
            </a:xfrm>
            <a:prstGeom prst="rect">
              <a:avLst/>
            </a:prstGeom>
            <a:solidFill>
              <a:srgbClr val="164963"/>
            </a:solidFill>
            <a:ln w="25400" cap="flat" cmpd="sng">
              <a:solidFill>
                <a:srgbClr val="164963"/>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91425" rIns="91425" bIns="91425" anchor="ctr" anchorCtr="0">
              <a:noAutofit/>
            </a:bodyPr>
            <a:lstStyle/>
            <a:p>
              <a:endParaRPr sz="1400"/>
            </a:p>
          </p:txBody>
        </p:sp>
        <p:sp>
          <p:nvSpPr>
            <p:cNvPr id="509" name="Google Shape;509;p65"/>
            <p:cNvSpPr/>
            <p:nvPr/>
          </p:nvSpPr>
          <p:spPr>
            <a:xfrm>
              <a:off x="6436483" y="-434517"/>
              <a:ext cx="1878600" cy="733498"/>
            </a:xfrm>
            <a:prstGeom prst="rect">
              <a:avLst/>
            </a:prstGeom>
            <a:solidFill>
              <a:srgbClr val="164963"/>
            </a:solidFill>
            <a:ln w="25400" cap="flat" cmpd="sng">
              <a:solidFill>
                <a:srgbClr val="164963"/>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91425" rIns="91425" bIns="91425" anchor="ctr" anchorCtr="0">
              <a:noAutofit/>
            </a:bodyPr>
            <a:lstStyle/>
            <a:p>
              <a:endParaRPr sz="1400"/>
            </a:p>
          </p:txBody>
        </p:sp>
        <p:sp>
          <p:nvSpPr>
            <p:cNvPr id="511" name="Google Shape;511;p65"/>
            <p:cNvSpPr/>
            <p:nvPr/>
          </p:nvSpPr>
          <p:spPr>
            <a:xfrm>
              <a:off x="6436483" y="315267"/>
              <a:ext cx="1878600" cy="4158542"/>
            </a:xfrm>
            <a:prstGeom prst="rect">
              <a:avLst/>
            </a:prstGeom>
            <a:solidFill>
              <a:srgbClr val="CBCED2">
                <a:alpha val="89800"/>
              </a:srgbClr>
            </a:solidFill>
            <a:ln w="25400" cap="flat" cmpd="sng">
              <a:solidFill>
                <a:srgbClr val="CBCED2">
                  <a:alpha val="89800"/>
                </a:srgbClr>
              </a:solidFill>
              <a:prstDash val="solid"/>
              <a:round/>
              <a:headEnd type="none" w="sm" len="sm"/>
              <a:tailEnd type="none" w="sm" len="sm"/>
            </a:ln>
          </p:spPr>
          <p:txBody>
            <a:bodyPr spcFirstLastPara="1" wrap="square" lIns="91425" tIns="91425" rIns="91425" bIns="91425" anchor="ctr" anchorCtr="0">
              <a:noAutofit/>
            </a:bodyPr>
            <a:lstStyle/>
            <a:p>
              <a:endParaRPr sz="1400"/>
            </a:p>
          </p:txBody>
        </p:sp>
        <p:sp>
          <p:nvSpPr>
            <p:cNvPr id="507" name="Google Shape;507;p65"/>
            <p:cNvSpPr/>
            <p:nvPr/>
          </p:nvSpPr>
          <p:spPr>
            <a:xfrm>
              <a:off x="4294750" y="309921"/>
              <a:ext cx="1795689" cy="4163891"/>
            </a:xfrm>
            <a:prstGeom prst="rect">
              <a:avLst/>
            </a:prstGeom>
            <a:solidFill>
              <a:srgbClr val="CBCED2">
                <a:alpha val="89800"/>
              </a:srgbClr>
            </a:solidFill>
            <a:ln w="25400" cap="flat" cmpd="sng">
              <a:solidFill>
                <a:srgbClr val="CBCED2">
                  <a:alpha val="89800"/>
                </a:srgbClr>
              </a:solidFill>
              <a:prstDash val="solid"/>
              <a:round/>
              <a:headEnd type="none" w="sm" len="sm"/>
              <a:tailEnd type="none" w="sm" len="sm"/>
            </a:ln>
          </p:spPr>
          <p:txBody>
            <a:bodyPr spcFirstLastPara="1" wrap="square" lIns="91425" tIns="91425" rIns="91425" bIns="91425" anchor="ctr" anchorCtr="0">
              <a:noAutofit/>
            </a:bodyPr>
            <a:lstStyle/>
            <a:p>
              <a:endParaRPr sz="1400"/>
            </a:p>
          </p:txBody>
        </p:sp>
        <p:sp>
          <p:nvSpPr>
            <p:cNvPr id="502" name="Google Shape;502;p65"/>
            <p:cNvSpPr txBox="1"/>
            <p:nvPr/>
          </p:nvSpPr>
          <p:spPr>
            <a:xfrm>
              <a:off x="2152989" y="-434517"/>
              <a:ext cx="1847149" cy="733498"/>
            </a:xfrm>
            <a:prstGeom prst="rect">
              <a:avLst/>
            </a:prstGeom>
            <a:noFill/>
            <a:ln>
              <a:noFill/>
            </a:ln>
          </p:spPr>
          <p:txBody>
            <a:bodyPr spcFirstLastPara="1" wrap="square" lIns="99550" tIns="56875" rIns="99550" bIns="56875" anchor="ctr" anchorCtr="0">
              <a:noAutofit/>
            </a:bodyPr>
            <a:lstStyle/>
            <a:p>
              <a:pPr algn="ctr">
                <a:lnSpc>
                  <a:spcPct val="90000"/>
                </a:lnSpc>
                <a:buClr>
                  <a:srgbClr val="000000"/>
                </a:buClr>
                <a:buSzPts val="1400"/>
              </a:pPr>
              <a:r>
                <a:rPr lang="en-GB" sz="1600" b="1" dirty="0">
                  <a:solidFill>
                    <a:srgbClr val="FFFFFF"/>
                  </a:solidFill>
                </a:rPr>
                <a:t>Data Lifecycle</a:t>
              </a:r>
              <a:endParaRPr sz="1600" dirty="0"/>
            </a:p>
          </p:txBody>
        </p:sp>
        <p:sp>
          <p:nvSpPr>
            <p:cNvPr id="498" name="Google Shape;498;p65"/>
            <p:cNvSpPr txBox="1"/>
            <p:nvPr/>
          </p:nvSpPr>
          <p:spPr>
            <a:xfrm>
              <a:off x="11251" y="-434517"/>
              <a:ext cx="1871739" cy="784502"/>
            </a:xfrm>
            <a:prstGeom prst="rect">
              <a:avLst/>
            </a:prstGeom>
            <a:noFill/>
            <a:ln>
              <a:noFill/>
            </a:ln>
          </p:spPr>
          <p:txBody>
            <a:bodyPr spcFirstLastPara="1" wrap="square" lIns="99550" tIns="56875" rIns="99550" bIns="56875" anchor="ctr" anchorCtr="0">
              <a:noAutofit/>
            </a:bodyPr>
            <a:lstStyle/>
            <a:p>
              <a:pPr algn="ctr">
                <a:lnSpc>
                  <a:spcPct val="90000"/>
                </a:lnSpc>
                <a:buClr>
                  <a:srgbClr val="000000"/>
                </a:buClr>
                <a:buSzPts val="1400"/>
              </a:pPr>
              <a:r>
                <a:rPr lang="en-GB" sz="1600" b="1" dirty="0">
                  <a:solidFill>
                    <a:srgbClr val="FFFFFF"/>
                  </a:solidFill>
                </a:rPr>
                <a:t>User Engagement</a:t>
              </a:r>
              <a:endParaRPr sz="1600" dirty="0"/>
            </a:p>
          </p:txBody>
        </p:sp>
        <p:sp>
          <p:nvSpPr>
            <p:cNvPr id="512" name="Google Shape;512;p65"/>
            <p:cNvSpPr txBox="1"/>
            <p:nvPr/>
          </p:nvSpPr>
          <p:spPr>
            <a:xfrm>
              <a:off x="6436483" y="315268"/>
              <a:ext cx="1878600" cy="4158543"/>
            </a:xfrm>
            <a:prstGeom prst="rect">
              <a:avLst/>
            </a:prstGeom>
            <a:noFill/>
            <a:ln>
              <a:noFill/>
            </a:ln>
          </p:spPr>
          <p:txBody>
            <a:bodyPr spcFirstLastPara="1" wrap="square" lIns="74675" tIns="74675" rIns="99550" bIns="112000" anchor="t" anchorCtr="0">
              <a:noAutofit/>
            </a:bodyPr>
            <a:lstStyle/>
            <a:p>
              <a:pPr>
                <a:lnSpc>
                  <a:spcPct val="90000"/>
                </a:lnSpc>
              </a:pPr>
              <a:r>
                <a:rPr lang="en-GB" sz="1600" b="1" dirty="0"/>
                <a:t>Design and deploy specialised computing devices for real-time data handling and computation at experimental and computational facilities.</a:t>
              </a:r>
              <a:endParaRPr sz="1600" dirty="0"/>
            </a:p>
          </p:txBody>
        </p:sp>
        <p:sp>
          <p:nvSpPr>
            <p:cNvPr id="510" name="Google Shape;510;p65"/>
            <p:cNvSpPr txBox="1"/>
            <p:nvPr/>
          </p:nvSpPr>
          <p:spPr>
            <a:xfrm>
              <a:off x="6436483" y="-434517"/>
              <a:ext cx="1878600" cy="749806"/>
            </a:xfrm>
            <a:prstGeom prst="rect">
              <a:avLst/>
            </a:prstGeom>
            <a:noFill/>
            <a:ln>
              <a:noFill/>
            </a:ln>
          </p:spPr>
          <p:txBody>
            <a:bodyPr spcFirstLastPara="1" wrap="square" lIns="99550" tIns="56875" rIns="99550" bIns="56875" anchor="ctr" anchorCtr="0">
              <a:noAutofit/>
            </a:bodyPr>
            <a:lstStyle/>
            <a:p>
              <a:pPr algn="ctr">
                <a:lnSpc>
                  <a:spcPct val="90000"/>
                </a:lnSpc>
                <a:buClr>
                  <a:srgbClr val="000000"/>
                </a:buClr>
                <a:buSzPts val="1400"/>
              </a:pPr>
              <a:r>
                <a:rPr lang="en-GB" sz="1600" b="1" dirty="0">
                  <a:solidFill>
                    <a:srgbClr val="FFFFFF"/>
                  </a:solidFill>
                </a:rPr>
                <a:t>Computing at the Edge</a:t>
              </a:r>
              <a:endParaRPr sz="1600" dirty="0"/>
            </a:p>
          </p:txBody>
        </p:sp>
        <p:sp>
          <p:nvSpPr>
            <p:cNvPr id="508" name="Google Shape;508;p65"/>
            <p:cNvSpPr txBox="1"/>
            <p:nvPr/>
          </p:nvSpPr>
          <p:spPr>
            <a:xfrm>
              <a:off x="4255857" y="344984"/>
              <a:ext cx="1866892" cy="4093765"/>
            </a:xfrm>
            <a:prstGeom prst="rect">
              <a:avLst/>
            </a:prstGeom>
            <a:noFill/>
            <a:ln>
              <a:noFill/>
            </a:ln>
          </p:spPr>
          <p:txBody>
            <a:bodyPr spcFirstLastPara="1" wrap="square" lIns="74675" tIns="74675" rIns="99550" bIns="112000" anchor="t" anchorCtr="0">
              <a:noAutofit/>
            </a:bodyPr>
            <a:lstStyle/>
            <a:p>
              <a:pPr>
                <a:lnSpc>
                  <a:spcPct val="90000"/>
                </a:lnSpc>
              </a:pPr>
              <a:r>
                <a:rPr lang="en-GB" sz="1600" b="1" dirty="0">
                  <a:solidFill>
                    <a:srgbClr val="000000"/>
                  </a:solidFill>
                  <a:latin typeface="Arial"/>
                  <a:ea typeface="Arial"/>
                  <a:cs typeface="Arial"/>
                  <a:sym typeface="Arial"/>
                </a:rPr>
                <a:t>D</a:t>
              </a:r>
              <a:r>
                <a:rPr lang="en-GB" sz="1600" b="1" dirty="0"/>
                <a:t>eliver a framework for seamless resource allocation, calendaring and management of compute, storage and network assets across administrative boundaries.</a:t>
              </a:r>
              <a:endParaRPr sz="1600" b="1" dirty="0"/>
            </a:p>
          </p:txBody>
        </p:sp>
        <p:sp>
          <p:nvSpPr>
            <p:cNvPr id="499" name="Google Shape;499;p65"/>
            <p:cNvSpPr/>
            <p:nvPr/>
          </p:nvSpPr>
          <p:spPr>
            <a:xfrm>
              <a:off x="11251" y="315269"/>
              <a:ext cx="1858398" cy="4158542"/>
            </a:xfrm>
            <a:prstGeom prst="rect">
              <a:avLst/>
            </a:prstGeom>
            <a:solidFill>
              <a:srgbClr val="CBCED2">
                <a:alpha val="89800"/>
              </a:srgbClr>
            </a:solidFill>
            <a:ln w="25400" cap="flat" cmpd="sng">
              <a:solidFill>
                <a:srgbClr val="CBCED2">
                  <a:alpha val="89800"/>
                </a:srgbClr>
              </a:solidFill>
              <a:prstDash val="solid"/>
              <a:round/>
              <a:headEnd type="none" w="sm" len="sm"/>
              <a:tailEnd type="none" w="sm" len="sm"/>
            </a:ln>
          </p:spPr>
          <p:txBody>
            <a:bodyPr spcFirstLastPara="1" wrap="square" lIns="91425" tIns="91425" rIns="91425" bIns="91425" anchor="ctr" anchorCtr="0">
              <a:noAutofit/>
            </a:bodyPr>
            <a:lstStyle/>
            <a:p>
              <a:endParaRPr sz="1400"/>
            </a:p>
          </p:txBody>
        </p:sp>
        <p:sp>
          <p:nvSpPr>
            <p:cNvPr id="500" name="Google Shape;500;p65"/>
            <p:cNvSpPr txBox="1"/>
            <p:nvPr/>
          </p:nvSpPr>
          <p:spPr>
            <a:xfrm>
              <a:off x="11253" y="315291"/>
              <a:ext cx="1846590" cy="4312646"/>
            </a:xfrm>
            <a:prstGeom prst="rect">
              <a:avLst/>
            </a:prstGeom>
            <a:noFill/>
            <a:ln>
              <a:noFill/>
            </a:ln>
          </p:spPr>
          <p:txBody>
            <a:bodyPr spcFirstLastPara="1" wrap="square" lIns="73150" tIns="74675" rIns="54850" bIns="112000" anchor="t" anchorCtr="0">
              <a:noAutofit/>
            </a:bodyPr>
            <a:lstStyle/>
            <a:p>
              <a:r>
                <a:rPr lang="en-GB" sz="1600" b="1" dirty="0"/>
                <a:t>Engage with experimental, observational and distributed sensor user communities to deploy and optimize data pipelines for large-scale systems.</a:t>
              </a:r>
              <a:endParaRPr sz="1600" b="1" dirty="0">
                <a:solidFill>
                  <a:srgbClr val="000000"/>
                </a:solidFill>
              </a:endParaRPr>
            </a:p>
            <a:p>
              <a:pPr marL="914400">
                <a:lnSpc>
                  <a:spcPct val="90000"/>
                </a:lnSpc>
                <a:spcBef>
                  <a:spcPts val="210"/>
                </a:spcBef>
              </a:pPr>
              <a:endParaRPr sz="1400" dirty="0">
                <a:solidFill>
                  <a:srgbClr val="000000"/>
                </a:solidFill>
                <a:latin typeface="Arial"/>
                <a:ea typeface="Arial"/>
                <a:cs typeface="Arial"/>
                <a:sym typeface="Arial"/>
              </a:endParaRPr>
            </a:p>
          </p:txBody>
        </p:sp>
        <p:sp>
          <p:nvSpPr>
            <p:cNvPr id="503" name="Google Shape;503;p65"/>
            <p:cNvSpPr/>
            <p:nvPr/>
          </p:nvSpPr>
          <p:spPr>
            <a:xfrm>
              <a:off x="2152989" y="315287"/>
              <a:ext cx="1878600" cy="4158525"/>
            </a:xfrm>
            <a:prstGeom prst="rect">
              <a:avLst/>
            </a:prstGeom>
            <a:solidFill>
              <a:srgbClr val="CBCED2">
                <a:alpha val="89800"/>
              </a:srgbClr>
            </a:solidFill>
            <a:ln w="25400" cap="flat" cmpd="sng">
              <a:solidFill>
                <a:srgbClr val="CBCED2">
                  <a:alpha val="89800"/>
                </a:srgbClr>
              </a:solidFill>
              <a:prstDash val="solid"/>
              <a:round/>
              <a:headEnd type="none" w="sm" len="sm"/>
              <a:tailEnd type="none" w="sm" len="sm"/>
            </a:ln>
          </p:spPr>
          <p:txBody>
            <a:bodyPr spcFirstLastPara="1" wrap="square" lIns="91425" tIns="91425" rIns="91425" bIns="91425" anchor="ctr" anchorCtr="0">
              <a:noAutofit/>
            </a:bodyPr>
            <a:lstStyle/>
            <a:p>
              <a:endParaRPr sz="1400"/>
            </a:p>
          </p:txBody>
        </p:sp>
        <p:sp>
          <p:nvSpPr>
            <p:cNvPr id="504" name="Google Shape;504;p65"/>
            <p:cNvSpPr txBox="1"/>
            <p:nvPr/>
          </p:nvSpPr>
          <p:spPr>
            <a:xfrm>
              <a:off x="2121004" y="315287"/>
              <a:ext cx="1910586" cy="4158525"/>
            </a:xfrm>
            <a:prstGeom prst="rect">
              <a:avLst/>
            </a:prstGeom>
            <a:noFill/>
            <a:ln>
              <a:noFill/>
            </a:ln>
          </p:spPr>
          <p:txBody>
            <a:bodyPr spcFirstLastPara="1" wrap="square" lIns="74675" tIns="74675" rIns="54850" bIns="112000" anchor="t" anchorCtr="0">
              <a:noAutofit/>
            </a:bodyPr>
            <a:lstStyle/>
            <a:p>
              <a:pPr>
                <a:lnSpc>
                  <a:spcPct val="90000"/>
                </a:lnSpc>
              </a:pPr>
              <a:r>
                <a:rPr lang="en-GB" sz="1600" b="1" dirty="0">
                  <a:solidFill>
                    <a:schemeClr val="dk1"/>
                  </a:solidFill>
                </a:rPr>
                <a:t>Mange the generation, movement and analysis of data for scalability, efficiency and usability. Enable data reuse and search to increase the impact of experimental, observational and simulation data. </a:t>
              </a:r>
              <a:endParaRPr sz="1600" dirty="0"/>
            </a:p>
          </p:txBody>
        </p:sp>
        <p:sp>
          <p:nvSpPr>
            <p:cNvPr id="505" name="Google Shape;505;p65"/>
            <p:cNvSpPr/>
            <p:nvPr/>
          </p:nvSpPr>
          <p:spPr>
            <a:xfrm>
              <a:off x="4294750" y="-434517"/>
              <a:ext cx="1795689" cy="744438"/>
            </a:xfrm>
            <a:prstGeom prst="rect">
              <a:avLst/>
            </a:prstGeom>
            <a:solidFill>
              <a:srgbClr val="164963"/>
            </a:solidFill>
            <a:ln w="25400" cap="flat" cmpd="sng">
              <a:solidFill>
                <a:srgbClr val="164963"/>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91425" rIns="91425" bIns="91425" anchor="ctr" anchorCtr="0">
              <a:noAutofit/>
            </a:bodyPr>
            <a:lstStyle/>
            <a:p>
              <a:endParaRPr sz="1400"/>
            </a:p>
          </p:txBody>
        </p:sp>
        <p:sp>
          <p:nvSpPr>
            <p:cNvPr id="506" name="Google Shape;506;p65"/>
            <p:cNvSpPr txBox="1"/>
            <p:nvPr/>
          </p:nvSpPr>
          <p:spPr>
            <a:xfrm>
              <a:off x="4270136" y="-434517"/>
              <a:ext cx="1838336" cy="733498"/>
            </a:xfrm>
            <a:prstGeom prst="rect">
              <a:avLst/>
            </a:prstGeom>
            <a:noFill/>
            <a:ln>
              <a:noFill/>
            </a:ln>
          </p:spPr>
          <p:txBody>
            <a:bodyPr spcFirstLastPara="1" wrap="square" lIns="99550" tIns="56875" rIns="99550" bIns="56875" anchor="ctr" anchorCtr="0">
              <a:noAutofit/>
            </a:bodyPr>
            <a:lstStyle/>
            <a:p>
              <a:pPr algn="ctr">
                <a:lnSpc>
                  <a:spcPct val="90000"/>
                </a:lnSpc>
                <a:buClr>
                  <a:srgbClr val="000000"/>
                </a:buClr>
                <a:buSzPts val="1400"/>
              </a:pPr>
              <a:r>
                <a:rPr lang="en-GB" sz="1600" b="1" dirty="0">
                  <a:solidFill>
                    <a:srgbClr val="FFFFFF"/>
                  </a:solidFill>
                </a:rPr>
                <a:t>Automated Resource Allocation</a:t>
              </a:r>
              <a:endParaRPr sz="1600" dirty="0"/>
            </a:p>
          </p:txBody>
        </p:sp>
      </p:grpSp>
      <p:pic>
        <p:nvPicPr>
          <p:cNvPr id="513" name="Google Shape;513;p65"/>
          <p:cNvPicPr preferRelativeResize="0"/>
          <p:nvPr/>
        </p:nvPicPr>
        <p:blipFill>
          <a:blip r:embed="rId3">
            <a:alphaModFix/>
          </a:blip>
          <a:stretch>
            <a:fillRect/>
          </a:stretch>
        </p:blipFill>
        <p:spPr>
          <a:xfrm>
            <a:off x="4796268" y="1201188"/>
            <a:ext cx="1781700" cy="1209600"/>
          </a:xfrm>
          <a:prstGeom prst="roundRect">
            <a:avLst>
              <a:gd name="adj" fmla="val 16667"/>
            </a:avLst>
          </a:prstGeom>
          <a:noFill/>
          <a:ln w="9525" cap="flat" cmpd="sng">
            <a:solidFill>
              <a:srgbClr val="000000"/>
            </a:solidFill>
            <a:prstDash val="solid"/>
            <a:round/>
            <a:headEnd type="none" w="sm" len="sm"/>
            <a:tailEnd type="none" w="sm" len="sm"/>
          </a:ln>
        </p:spPr>
      </p:pic>
      <p:pic>
        <p:nvPicPr>
          <p:cNvPr id="514" name="Google Shape;514;p65"/>
          <p:cNvPicPr preferRelativeResize="0"/>
          <p:nvPr/>
        </p:nvPicPr>
        <p:blipFill>
          <a:blip r:embed="rId4">
            <a:alphaModFix/>
          </a:blip>
          <a:stretch>
            <a:fillRect/>
          </a:stretch>
        </p:blipFill>
        <p:spPr>
          <a:xfrm>
            <a:off x="327668" y="1235238"/>
            <a:ext cx="1781700" cy="1141500"/>
          </a:xfrm>
          <a:prstGeom prst="roundRect">
            <a:avLst>
              <a:gd name="adj" fmla="val 16667"/>
            </a:avLst>
          </a:prstGeom>
          <a:noFill/>
          <a:ln>
            <a:noFill/>
          </a:ln>
        </p:spPr>
      </p:pic>
      <p:pic>
        <p:nvPicPr>
          <p:cNvPr id="515" name="Google Shape;515;p65"/>
          <p:cNvPicPr preferRelativeResize="0"/>
          <p:nvPr/>
        </p:nvPicPr>
        <p:blipFill rotWithShape="1">
          <a:blip r:embed="rId5">
            <a:alphaModFix/>
          </a:blip>
          <a:srcRect l="22257"/>
          <a:stretch/>
        </p:blipFill>
        <p:spPr>
          <a:xfrm>
            <a:off x="7048093" y="1161413"/>
            <a:ext cx="1706400" cy="1234500"/>
          </a:xfrm>
          <a:prstGeom prst="roundRect">
            <a:avLst>
              <a:gd name="adj" fmla="val 16667"/>
            </a:avLst>
          </a:prstGeom>
          <a:noFill/>
          <a:ln>
            <a:noFill/>
          </a:ln>
        </p:spPr>
      </p:pic>
      <p:sp>
        <p:nvSpPr>
          <p:cNvPr id="516" name="Google Shape;516;p65"/>
          <p:cNvSpPr/>
          <p:nvPr/>
        </p:nvSpPr>
        <p:spPr>
          <a:xfrm>
            <a:off x="2567168" y="1206813"/>
            <a:ext cx="1641300" cy="1141500"/>
          </a:xfrm>
          <a:prstGeom prst="roundRect">
            <a:avLst>
              <a:gd name="adj" fmla="val 16667"/>
            </a:avLst>
          </a:prstGeom>
          <a:blipFill rotWithShape="1">
            <a:blip r:embed="rId6">
              <a:alphaModFix/>
            </a:blip>
            <a:stretch>
              <a:fillRect/>
            </a:stretch>
          </a:blip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endParaRPr sz="1400"/>
          </a:p>
        </p:txBody>
      </p:sp>
    </p:spTree>
    <p:extLst>
      <p:ext uri="{BB962C8B-B14F-4D97-AF65-F5344CB8AC3E}">
        <p14:creationId xmlns:p14="http://schemas.microsoft.com/office/powerpoint/2010/main" val="642495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Other Projects </a:t>
            </a:r>
            <a:r>
              <a:rPr lang="mr-IN" dirty="0" smtClean="0"/>
              <a:t>–</a:t>
            </a:r>
            <a:r>
              <a:rPr lang="en-US" dirty="0" smtClean="0"/>
              <a:t> Future Talks?</a:t>
            </a:r>
            <a:endParaRPr lang="en-US" dirty="0"/>
          </a:p>
        </p:txBody>
      </p:sp>
      <p:sp>
        <p:nvSpPr>
          <p:cNvPr id="3" name="Content Placeholder 2"/>
          <p:cNvSpPr>
            <a:spLocks noGrp="1"/>
          </p:cNvSpPr>
          <p:nvPr>
            <p:ph idx="1"/>
          </p:nvPr>
        </p:nvSpPr>
        <p:spPr/>
        <p:txBody>
          <a:bodyPr>
            <a:normAutofit/>
          </a:bodyPr>
          <a:lstStyle/>
          <a:p>
            <a:pPr marL="457200" lvl="1" indent="0">
              <a:buNone/>
            </a:pPr>
            <a:r>
              <a:rPr lang="en-US" b="1" dirty="0" smtClean="0"/>
              <a:t>GPFS HPSS Integration (GHI) </a:t>
            </a:r>
            <a:r>
              <a:rPr lang="mr-IN" dirty="0" smtClean="0"/>
              <a:t>–</a:t>
            </a:r>
            <a:r>
              <a:rPr lang="en-US" dirty="0" smtClean="0"/>
              <a:t> DMAPI-based integration of GPFS filesystem and HPSS tape archive (DR, Space Management)</a:t>
            </a:r>
          </a:p>
          <a:p>
            <a:pPr marL="457200" lvl="1" indent="0">
              <a:buNone/>
            </a:pPr>
            <a:endParaRPr lang="en-US" dirty="0"/>
          </a:p>
          <a:p>
            <a:pPr marL="457200" lvl="1" indent="0">
              <a:buNone/>
            </a:pPr>
            <a:r>
              <a:rPr lang="en-US" b="1" dirty="0" smtClean="0"/>
              <a:t>Community File System </a:t>
            </a:r>
            <a:r>
              <a:rPr lang="mr-IN" dirty="0" smtClean="0"/>
              <a:t>–</a:t>
            </a:r>
            <a:r>
              <a:rPr lang="en-US" dirty="0" smtClean="0"/>
              <a:t> Capacity tier details</a:t>
            </a:r>
          </a:p>
          <a:p>
            <a:pPr marL="457200" lvl="1" indent="0">
              <a:buNone/>
            </a:pPr>
            <a:endParaRPr lang="en-US" dirty="0"/>
          </a:p>
          <a:p>
            <a:pPr marL="457200" lvl="1" indent="0">
              <a:buNone/>
            </a:pPr>
            <a:r>
              <a:rPr lang="en-US" b="1" dirty="0" err="1" smtClean="0"/>
              <a:t>Superfacility</a:t>
            </a:r>
            <a:r>
              <a:rPr lang="en-US" dirty="0" smtClean="0"/>
              <a:t> </a:t>
            </a:r>
            <a:r>
              <a:rPr lang="mr-IN" dirty="0" smtClean="0"/>
              <a:t>–</a:t>
            </a:r>
            <a:r>
              <a:rPr lang="en-US" dirty="0" smtClean="0"/>
              <a:t> Full talk</a:t>
            </a:r>
          </a:p>
        </p:txBody>
      </p:sp>
      <p:sp>
        <p:nvSpPr>
          <p:cNvPr id="4" name="Slide Number Placeholder 3"/>
          <p:cNvSpPr>
            <a:spLocks noGrp="1"/>
          </p:cNvSpPr>
          <p:nvPr>
            <p:ph type="sldNum" sz="quarter" idx="4"/>
          </p:nvPr>
        </p:nvSpPr>
        <p:spPr>
          <a:xfrm>
            <a:off x="4116656" y="6368805"/>
            <a:ext cx="925708" cy="365125"/>
          </a:xfrm>
          <a:prstGeom prst="rect">
            <a:avLst/>
          </a:prstGeom>
        </p:spPr>
        <p:txBody>
          <a:bodyPr/>
          <a:lstStyle/>
          <a:p>
            <a:r>
              <a:rPr lang="en-US" smtClean="0"/>
              <a:t>- </a:t>
            </a:r>
            <a:fld id="{D174BAF6-F8F2-EF4F-936C-8DF63288C82F}" type="slidenum">
              <a:rPr lang="en-US" smtClean="0"/>
              <a:pPr/>
              <a:t>27</a:t>
            </a:fld>
            <a:r>
              <a:rPr lang="en-US" smtClean="0"/>
              <a:t> -</a:t>
            </a:r>
            <a:endParaRPr lang="en-US" dirty="0"/>
          </a:p>
        </p:txBody>
      </p:sp>
    </p:spTree>
    <p:extLst>
      <p:ext uri="{BB962C8B-B14F-4D97-AF65-F5344CB8AC3E}">
        <p14:creationId xmlns:p14="http://schemas.microsoft.com/office/powerpoint/2010/main" val="4760417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NERSC &amp; Systems Overview</a:t>
            </a:r>
            <a:endParaRPr lang="en-US" dirty="0"/>
          </a:p>
        </p:txBody>
      </p:sp>
      <p:sp>
        <p:nvSpPr>
          <p:cNvPr id="3" name="Slide Number Placeholder 2"/>
          <p:cNvSpPr>
            <a:spLocks noGrp="1"/>
          </p:cNvSpPr>
          <p:nvPr>
            <p:ph type="sldNum" sz="quarter" idx="4"/>
          </p:nvPr>
        </p:nvSpPr>
        <p:spPr/>
        <p:txBody>
          <a:bodyPr/>
          <a:lstStyle/>
          <a:p>
            <a:r>
              <a:rPr lang="en-US" smtClean="0"/>
              <a:t>- </a:t>
            </a:r>
            <a:fld id="{D174BAF6-F8F2-EF4F-936C-8DF63288C82F}" type="slidenum">
              <a:rPr lang="en-US" smtClean="0"/>
              <a:pPr/>
              <a:t>3</a:t>
            </a:fld>
            <a:r>
              <a:rPr lang="en-US" smtClean="0"/>
              <a:t> -</a:t>
            </a:r>
            <a:endParaRPr lang="en-US" dirty="0"/>
          </a:p>
        </p:txBody>
      </p:sp>
    </p:spTree>
    <p:extLst>
      <p:ext uri="{BB962C8B-B14F-4D97-AF65-F5344CB8AC3E}">
        <p14:creationId xmlns:p14="http://schemas.microsoft.com/office/powerpoint/2010/main" val="6355584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360341" y="179868"/>
            <a:ext cx="7020599" cy="769479"/>
          </a:xfrm>
        </p:spPr>
        <p:txBody>
          <a:bodyPr>
            <a:normAutofit fontScale="90000"/>
          </a:bodyPr>
          <a:lstStyle/>
          <a:p>
            <a:pPr marL="0" indent="0"/>
            <a:r>
              <a:rPr lang="en-US" dirty="0" smtClean="0"/>
              <a:t>NERSC is the mission HPC computing center for the DOE Office of Science</a:t>
            </a:r>
            <a:endParaRPr lang="en-US" dirty="0">
              <a:solidFill>
                <a:srgbClr val="FF0000"/>
              </a:solidFill>
            </a:endParaRPr>
          </a:p>
        </p:txBody>
      </p:sp>
      <p:sp>
        <p:nvSpPr>
          <p:cNvPr id="77827" name="Rectangle 3"/>
          <p:cNvSpPr>
            <a:spLocks noGrp="1" noChangeArrowheads="1"/>
          </p:cNvSpPr>
          <p:nvPr>
            <p:ph idx="1"/>
          </p:nvPr>
        </p:nvSpPr>
        <p:spPr>
          <a:xfrm>
            <a:off x="147159" y="1174911"/>
            <a:ext cx="4895206" cy="5382090"/>
          </a:xfrm>
        </p:spPr>
        <p:txBody>
          <a:bodyPr>
            <a:normAutofit lnSpcReduction="10000"/>
          </a:bodyPr>
          <a:lstStyle/>
          <a:p>
            <a:pPr>
              <a:spcBef>
                <a:spcPts val="0"/>
              </a:spcBef>
              <a:spcAft>
                <a:spcPts val="1800"/>
              </a:spcAft>
            </a:pPr>
            <a:r>
              <a:rPr lang="en-US" dirty="0" smtClean="0">
                <a:ea typeface="Arial" charset="0"/>
                <a:cs typeface="Arial" charset="0"/>
              </a:rPr>
              <a:t>HPC and data systems for the broad Office of Science community</a:t>
            </a:r>
          </a:p>
          <a:p>
            <a:pPr>
              <a:spcBef>
                <a:spcPts val="0"/>
              </a:spcBef>
              <a:spcAft>
                <a:spcPts val="1800"/>
              </a:spcAft>
            </a:pPr>
            <a:r>
              <a:rPr lang="en-US" dirty="0" smtClean="0">
                <a:ea typeface="Arial" charset="0"/>
                <a:cs typeface="Arial" charset="0"/>
              </a:rPr>
              <a:t>Approximately 7,000 users and 870 projects</a:t>
            </a:r>
          </a:p>
          <a:p>
            <a:pPr>
              <a:spcBef>
                <a:spcPts val="0"/>
              </a:spcBef>
              <a:spcAft>
                <a:spcPts val="1800"/>
              </a:spcAft>
            </a:pPr>
            <a:r>
              <a:rPr lang="en-US" dirty="0" smtClean="0">
                <a:ea typeface="Arial" charset="0"/>
                <a:cs typeface="Arial" charset="0"/>
              </a:rPr>
              <a:t>Diverse workload type and size</a:t>
            </a:r>
          </a:p>
          <a:p>
            <a:pPr lvl="1">
              <a:spcBef>
                <a:spcPts val="0"/>
              </a:spcBef>
              <a:spcAft>
                <a:spcPts val="1800"/>
              </a:spcAft>
            </a:pPr>
            <a:r>
              <a:rPr lang="en-US" dirty="0">
                <a:ea typeface="Arial" charset="0"/>
                <a:cs typeface="Arial" charset="0"/>
              </a:rPr>
              <a:t>Biology,  </a:t>
            </a:r>
            <a:r>
              <a:rPr lang="en-US" dirty="0" smtClean="0">
                <a:ea typeface="Arial" charset="0"/>
                <a:cs typeface="Arial" charset="0"/>
              </a:rPr>
              <a:t>Environment, Materials, Chemistry, Geophysics, </a:t>
            </a:r>
            <a:r>
              <a:rPr lang="en-US" dirty="0" smtClean="0"/>
              <a:t>Nuclear Physics, </a:t>
            </a:r>
            <a:r>
              <a:rPr lang="en-US" dirty="0" smtClean="0">
                <a:ea typeface="Arial" charset="0"/>
                <a:cs typeface="Arial" charset="0"/>
              </a:rPr>
              <a:t>Fusion Energy, Plasma Physics, Computing Research</a:t>
            </a:r>
            <a:endParaRPr lang="en-US" dirty="0">
              <a:ea typeface="Arial" charset="0"/>
              <a:cs typeface="Arial" charset="0"/>
            </a:endParaRPr>
          </a:p>
          <a:p>
            <a:pPr lvl="1">
              <a:spcBef>
                <a:spcPts val="0"/>
              </a:spcBef>
              <a:spcAft>
                <a:spcPts val="1800"/>
              </a:spcAft>
            </a:pPr>
            <a:endParaRPr lang="en-US" dirty="0" smtClean="0">
              <a:ea typeface="Arial" charset="0"/>
              <a:cs typeface="Arial" charset="0"/>
            </a:endParaRPr>
          </a:p>
          <a:p>
            <a:pPr lvl="1">
              <a:spcBef>
                <a:spcPts val="0"/>
              </a:spcBef>
              <a:spcAft>
                <a:spcPts val="1800"/>
              </a:spcAft>
            </a:pPr>
            <a:endParaRPr lang="en-US" dirty="0" smtClean="0">
              <a:ea typeface="Arial" charset="0"/>
              <a:cs typeface="Arial" charset="0"/>
            </a:endParaRPr>
          </a:p>
          <a:p>
            <a:pPr>
              <a:spcBef>
                <a:spcPts val="0"/>
              </a:spcBef>
              <a:spcAft>
                <a:spcPts val="1800"/>
              </a:spcAft>
            </a:pPr>
            <a:endParaRPr lang="en-US" sz="2400" i="1" dirty="0" smtClean="0">
              <a:ea typeface="Arial" charset="0"/>
              <a:cs typeface="Arial" charset="0"/>
            </a:endParaRPr>
          </a:p>
          <a:p>
            <a:pPr lvl="1">
              <a:spcBef>
                <a:spcPts val="0"/>
              </a:spcBef>
              <a:spcAft>
                <a:spcPts val="1800"/>
              </a:spcAft>
            </a:pPr>
            <a:endParaRPr lang="en-US" sz="2000" dirty="0" smtClean="0">
              <a:ea typeface="Arial" charset="0"/>
              <a:cs typeface="Arial" charset="0"/>
            </a:endParaRPr>
          </a:p>
        </p:txBody>
      </p:sp>
      <p:sp>
        <p:nvSpPr>
          <p:cNvPr id="4" name="Slide Number Placeholder 3"/>
          <p:cNvSpPr>
            <a:spLocks noGrp="1"/>
          </p:cNvSpPr>
          <p:nvPr>
            <p:ph type="sldNum" sz="quarter" idx="4"/>
          </p:nvPr>
        </p:nvSpPr>
        <p:spPr/>
        <p:txBody>
          <a:bodyPr/>
          <a:lstStyle/>
          <a:p>
            <a:r>
              <a:rPr lang="en-US" dirty="0" smtClean="0"/>
              <a:t>- </a:t>
            </a:r>
            <a:fld id="{D174BAF6-F8F2-EF4F-936C-8DF63288C82F}" type="slidenum">
              <a:rPr lang="en-US" smtClean="0"/>
              <a:pPr/>
              <a:t>4</a:t>
            </a:fld>
            <a:r>
              <a:rPr lang="en-US" dirty="0" smtClean="0"/>
              <a:t> -</a:t>
            </a:r>
            <a:endParaRPr lang="en-US" dirty="0"/>
          </a:p>
        </p:txBody>
      </p:sp>
      <p:pic>
        <p:nvPicPr>
          <p:cNvPr id="9" name="Shape 198">
            <a:extLst>
              <a:ext uri="{FF2B5EF4-FFF2-40B4-BE49-F238E27FC236}">
                <a16:creationId xmlns="" xmlns:a16="http://schemas.microsoft.com/office/drawing/2014/main" id="{A8FF0B94-E554-304C-8DC0-74407C9BB632}"/>
              </a:ext>
            </a:extLst>
          </p:cNvPr>
          <p:cNvPicPr preferRelativeResize="0"/>
          <p:nvPr/>
        </p:nvPicPr>
        <p:blipFill rotWithShape="1">
          <a:blip r:embed="rId3">
            <a:alphaModFix/>
          </a:blip>
          <a:srcRect/>
          <a:stretch/>
        </p:blipFill>
        <p:spPr>
          <a:xfrm>
            <a:off x="5125916" y="2027066"/>
            <a:ext cx="4018084" cy="2037463"/>
          </a:xfrm>
          <a:prstGeom prst="rect">
            <a:avLst/>
          </a:prstGeom>
          <a:noFill/>
          <a:ln>
            <a:noFill/>
          </a:ln>
        </p:spPr>
      </p:pic>
      <p:sp>
        <p:nvSpPr>
          <p:cNvPr id="10" name="Shape 202">
            <a:extLst>
              <a:ext uri="{FF2B5EF4-FFF2-40B4-BE49-F238E27FC236}">
                <a16:creationId xmlns="" xmlns:a16="http://schemas.microsoft.com/office/drawing/2014/main" id="{FE085EBB-4DBC-FA4A-8200-C85E017560FA}"/>
              </a:ext>
            </a:extLst>
          </p:cNvPr>
          <p:cNvSpPr txBox="1"/>
          <p:nvPr/>
        </p:nvSpPr>
        <p:spPr>
          <a:xfrm>
            <a:off x="5125916" y="3065685"/>
            <a:ext cx="4018084" cy="600272"/>
          </a:xfrm>
          <a:prstGeom prst="rect">
            <a:avLst/>
          </a:prstGeom>
          <a:noFill/>
          <a:ln>
            <a:noFill/>
          </a:ln>
          <a:effectLst>
            <a:glow rad="1905000">
              <a:schemeClr val="tx1">
                <a:alpha val="0"/>
              </a:schemeClr>
            </a:glo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16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Simulations at </a:t>
            </a:r>
            <a:r>
              <a:rPr lang="en-US" sz="1600" b="1" dirty="0" smtClean="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Scale</a:t>
            </a:r>
            <a:endParaRPr sz="16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endParaRPr>
          </a:p>
        </p:txBody>
      </p:sp>
      <p:pic>
        <p:nvPicPr>
          <p:cNvPr id="11" name="Shape 204">
            <a:extLst>
              <a:ext uri="{FF2B5EF4-FFF2-40B4-BE49-F238E27FC236}">
                <a16:creationId xmlns="" xmlns:a16="http://schemas.microsoft.com/office/drawing/2014/main" id="{AE213B71-3F15-924C-87A5-2EE48071D04A}"/>
              </a:ext>
            </a:extLst>
          </p:cNvPr>
          <p:cNvPicPr preferRelativeResize="0"/>
          <p:nvPr/>
        </p:nvPicPr>
        <p:blipFill>
          <a:blip r:embed="rId4">
            <a:alphaModFix/>
          </a:blip>
          <a:stretch>
            <a:fillRect/>
          </a:stretch>
        </p:blipFill>
        <p:spPr>
          <a:xfrm>
            <a:off x="5125915" y="3544584"/>
            <a:ext cx="4018085" cy="2115247"/>
          </a:xfrm>
          <a:prstGeom prst="rect">
            <a:avLst/>
          </a:prstGeom>
          <a:noFill/>
          <a:ln>
            <a:noFill/>
          </a:ln>
        </p:spPr>
      </p:pic>
      <p:sp>
        <p:nvSpPr>
          <p:cNvPr id="12" name="Shape 203">
            <a:extLst>
              <a:ext uri="{FF2B5EF4-FFF2-40B4-BE49-F238E27FC236}">
                <a16:creationId xmlns="" xmlns:a16="http://schemas.microsoft.com/office/drawing/2014/main" id="{7AFA8F1D-25EC-684D-8D15-C09C6DF5DFA3}"/>
              </a:ext>
            </a:extLst>
          </p:cNvPr>
          <p:cNvSpPr txBox="1"/>
          <p:nvPr/>
        </p:nvSpPr>
        <p:spPr>
          <a:xfrm>
            <a:off x="5125916" y="4204641"/>
            <a:ext cx="4018084" cy="1299343"/>
          </a:xfrm>
          <a:prstGeom prst="rect">
            <a:avLst/>
          </a:prstGeom>
          <a:noFill/>
          <a:ln>
            <a:noFill/>
          </a:ln>
        </p:spPr>
        <p:txBody>
          <a:bodyPr spcFirstLastPara="1" wrap="square" lIns="91425" tIns="91425" rIns="91425" bIns="91425" anchor="b" anchorCtr="0">
            <a:noAutofit/>
          </a:bodyPr>
          <a:lstStyle/>
          <a:p>
            <a:pPr lvl="0" algn="ctr"/>
            <a:r>
              <a:rPr lang="en-US" sz="1600" b="1" dirty="0" smtClean="0">
                <a:ln w="10160">
                  <a:solidFill>
                    <a:sysClr val="windowText" lastClr="000000"/>
                  </a:solidFill>
                  <a:prstDash val="solid"/>
                </a:ln>
                <a:solidFill>
                  <a:srgbClr val="FFFFFF"/>
                </a:solidFill>
                <a:effectLst>
                  <a:glow rad="127000">
                    <a:prstClr val="black">
                      <a:alpha val="50000"/>
                    </a:prstClr>
                  </a:glow>
                  <a:outerShdw blurRad="38100" dist="22860" dir="5400000" algn="tl" rotWithShape="0">
                    <a:srgbClr val="000000">
                      <a:alpha val="30000"/>
                    </a:srgbClr>
                  </a:outerShdw>
                </a:effectLst>
              </a:rPr>
              <a:t>Experimental &amp; Observational </a:t>
            </a:r>
            <a:r>
              <a:rPr lang="en-US" sz="1600" b="1" dirty="0">
                <a:ln w="10160">
                  <a:solidFill>
                    <a:sysClr val="windowText" lastClr="000000"/>
                  </a:solidFill>
                  <a:prstDash val="solid"/>
                </a:ln>
                <a:solidFill>
                  <a:srgbClr val="FFFFFF"/>
                </a:solidFill>
                <a:effectLst>
                  <a:glow rad="127000">
                    <a:prstClr val="black">
                      <a:alpha val="50000"/>
                    </a:prstClr>
                  </a:glow>
                  <a:outerShdw blurRad="38100" dist="22860" dir="5400000" algn="tl" rotWithShape="0">
                    <a:srgbClr val="000000">
                      <a:alpha val="30000"/>
                    </a:srgbClr>
                  </a:outerShdw>
                </a:effectLst>
              </a:rPr>
              <a:t>D</a:t>
            </a:r>
            <a:r>
              <a:rPr lang="en-US" sz="1600" b="1" dirty="0" smtClean="0">
                <a:ln w="10160">
                  <a:solidFill>
                    <a:sysClr val="windowText" lastClr="000000"/>
                  </a:solidFill>
                  <a:prstDash val="solid"/>
                </a:ln>
                <a:solidFill>
                  <a:srgbClr val="FFFFFF"/>
                </a:solidFill>
                <a:effectLst>
                  <a:glow rad="127000">
                    <a:prstClr val="black">
                      <a:alpha val="50000"/>
                    </a:prstClr>
                  </a:glow>
                  <a:outerShdw blurRad="38100" dist="22860" dir="5400000" algn="tl" rotWithShape="0">
                    <a:srgbClr val="000000">
                      <a:alpha val="30000"/>
                    </a:srgbClr>
                  </a:outerShdw>
                </a:effectLst>
              </a:rPr>
              <a:t>ata </a:t>
            </a:r>
            <a:r>
              <a:rPr lang="en-US" sz="1600" b="1" dirty="0">
                <a:ln w="10160">
                  <a:solidFill>
                    <a:sysClr val="windowText" lastClr="000000"/>
                  </a:solidFill>
                  <a:prstDash val="solid"/>
                </a:ln>
                <a:solidFill>
                  <a:srgbClr val="FFFFFF"/>
                </a:solidFill>
                <a:effectLst>
                  <a:glow rad="127000">
                    <a:prstClr val="black">
                      <a:alpha val="50000"/>
                    </a:prstClr>
                  </a:glow>
                  <a:outerShdw blurRad="38100" dist="22860" dir="5400000" algn="tl" rotWithShape="0">
                    <a:srgbClr val="000000">
                      <a:alpha val="30000"/>
                    </a:srgbClr>
                  </a:outerShdw>
                </a:effectLst>
              </a:rPr>
              <a:t>A</a:t>
            </a:r>
            <a:r>
              <a:rPr lang="en-US" sz="1600" b="1" dirty="0" smtClean="0">
                <a:ln w="10160">
                  <a:solidFill>
                    <a:sysClr val="windowText" lastClr="000000"/>
                  </a:solidFill>
                  <a:prstDash val="solid"/>
                </a:ln>
                <a:solidFill>
                  <a:srgbClr val="FFFFFF"/>
                </a:solidFill>
                <a:effectLst>
                  <a:glow rad="127000">
                    <a:prstClr val="black">
                      <a:alpha val="50000"/>
                    </a:prstClr>
                  </a:glow>
                  <a:outerShdw blurRad="38100" dist="22860" dir="5400000" algn="tl" rotWithShape="0">
                    <a:srgbClr val="000000">
                      <a:alpha val="30000"/>
                    </a:srgbClr>
                  </a:outerShdw>
                </a:effectLst>
              </a:rPr>
              <a:t>nalysis </a:t>
            </a:r>
            <a:r>
              <a:rPr lang="en-US" sz="1600" b="1" dirty="0">
                <a:ln w="10160">
                  <a:solidFill>
                    <a:sysClr val="windowText" lastClr="000000"/>
                  </a:solidFill>
                  <a:prstDash val="solid"/>
                </a:ln>
                <a:solidFill>
                  <a:srgbClr val="FFFFFF"/>
                </a:solidFill>
                <a:effectLst>
                  <a:glow rad="127000">
                    <a:prstClr val="black">
                      <a:alpha val="50000"/>
                    </a:prstClr>
                  </a:glow>
                  <a:outerShdw blurRad="38100" dist="22860" dir="5400000" algn="tl" rotWithShape="0">
                    <a:srgbClr val="000000">
                      <a:alpha val="30000"/>
                    </a:srgbClr>
                  </a:outerShdw>
                </a:effectLst>
              </a:rPr>
              <a:t>at </a:t>
            </a:r>
            <a:r>
              <a:rPr lang="en-US" sz="1600" b="1" dirty="0" smtClean="0">
                <a:ln w="10160">
                  <a:solidFill>
                    <a:sysClr val="windowText" lastClr="000000"/>
                  </a:solidFill>
                  <a:prstDash val="solid"/>
                </a:ln>
                <a:solidFill>
                  <a:srgbClr val="FFFFFF"/>
                </a:solidFill>
                <a:effectLst>
                  <a:glow rad="127000">
                    <a:prstClr val="black">
                      <a:alpha val="50000"/>
                    </a:prstClr>
                  </a:glow>
                  <a:outerShdw blurRad="38100" dist="22860" dir="5400000" algn="tl" rotWithShape="0">
                    <a:srgbClr val="000000">
                      <a:alpha val="30000"/>
                    </a:srgbClr>
                  </a:outerShdw>
                </a:effectLst>
              </a:rPr>
              <a:t>Scale</a:t>
            </a:r>
            <a:endParaRPr lang="en-US" sz="1600" b="1" dirty="0">
              <a:ln w="10160">
                <a:solidFill>
                  <a:sysClr val="windowText" lastClr="000000"/>
                </a:solidFill>
                <a:prstDash val="solid"/>
              </a:ln>
              <a:solidFill>
                <a:srgbClr val="FFFFFF"/>
              </a:solidFill>
              <a:effectLst>
                <a:glow rad="127000">
                  <a:prstClr val="black">
                    <a:alpha val="50000"/>
                  </a:prst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529410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ent Arrow 50"/>
          <p:cNvSpPr/>
          <p:nvPr/>
        </p:nvSpPr>
        <p:spPr>
          <a:xfrm rot="5400000" flipV="1">
            <a:off x="3677800" y="2585281"/>
            <a:ext cx="3247946" cy="1437155"/>
          </a:xfrm>
          <a:prstGeom prst="bentArrow">
            <a:avLst>
              <a:gd name="adj1" fmla="val 25000"/>
              <a:gd name="adj2" fmla="val 4215"/>
              <a:gd name="adj3" fmla="val 0"/>
              <a:gd name="adj4" fmla="val 43750"/>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0" name="Bent Arrow 49"/>
          <p:cNvSpPr/>
          <p:nvPr/>
        </p:nvSpPr>
        <p:spPr>
          <a:xfrm rot="5400000" flipV="1">
            <a:off x="4049211" y="3297966"/>
            <a:ext cx="2569765" cy="1078486"/>
          </a:xfrm>
          <a:prstGeom prst="bentArrow">
            <a:avLst>
              <a:gd name="adj1" fmla="val 25000"/>
              <a:gd name="adj2" fmla="val 5035"/>
              <a:gd name="adj3" fmla="val 25000"/>
              <a:gd name="adj4" fmla="val 43750"/>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 name="Bent Arrow 47"/>
          <p:cNvSpPr/>
          <p:nvPr/>
        </p:nvSpPr>
        <p:spPr>
          <a:xfrm rot="5400000" flipV="1">
            <a:off x="4603559" y="3768403"/>
            <a:ext cx="1657636" cy="868014"/>
          </a:xfrm>
          <a:prstGeom prst="bentArrow">
            <a:avLst>
              <a:gd name="adj1" fmla="val 25000"/>
              <a:gd name="adj2" fmla="val 5615"/>
              <a:gd name="adj3" fmla="val 25000"/>
              <a:gd name="adj4" fmla="val 43750"/>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9" name="Bent Arrow 48"/>
          <p:cNvSpPr/>
          <p:nvPr/>
        </p:nvSpPr>
        <p:spPr>
          <a:xfrm rot="5400000" flipV="1">
            <a:off x="5181452" y="4154833"/>
            <a:ext cx="848739" cy="872979"/>
          </a:xfrm>
          <a:prstGeom prst="bentArrow">
            <a:avLst>
              <a:gd name="adj1" fmla="val 25000"/>
              <a:gd name="adj2" fmla="val 5744"/>
              <a:gd name="adj3" fmla="val 25000"/>
              <a:gd name="adj4" fmla="val 43750"/>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7" name="Rectangle 66"/>
          <p:cNvSpPr/>
          <p:nvPr/>
        </p:nvSpPr>
        <p:spPr>
          <a:xfrm>
            <a:off x="3270984" y="3655336"/>
            <a:ext cx="369609" cy="11210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2" name="Straight Connector 71"/>
          <p:cNvCxnSpPr/>
          <p:nvPr/>
        </p:nvCxnSpPr>
        <p:spPr>
          <a:xfrm flipV="1">
            <a:off x="5345814" y="5918936"/>
            <a:ext cx="435597" cy="1"/>
          </a:xfrm>
          <a:prstGeom prst="line">
            <a:avLst/>
          </a:prstGeom>
          <a:ln w="101600" cmpd="sng"/>
          <a:effectLst>
            <a:outerShdw blurRad="50800" dist="38100" dir="5400000" algn="t"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71" name="Straight Connector 70"/>
          <p:cNvCxnSpPr/>
          <p:nvPr/>
        </p:nvCxnSpPr>
        <p:spPr>
          <a:xfrm flipV="1">
            <a:off x="5345814" y="5554332"/>
            <a:ext cx="435597" cy="1"/>
          </a:xfrm>
          <a:prstGeom prst="line">
            <a:avLst/>
          </a:prstGeom>
          <a:ln w="101600" cmpd="sng"/>
          <a:effectLst>
            <a:outerShdw blurRad="50800" dist="38100" dir="5400000" algn="t"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70" name="Straight Connector 69"/>
          <p:cNvCxnSpPr/>
          <p:nvPr/>
        </p:nvCxnSpPr>
        <p:spPr>
          <a:xfrm flipV="1">
            <a:off x="5345814" y="5183626"/>
            <a:ext cx="435597" cy="1"/>
          </a:xfrm>
          <a:prstGeom prst="line">
            <a:avLst/>
          </a:prstGeom>
          <a:ln w="101600" cmpd="sng"/>
          <a:effectLst>
            <a:outerShdw blurRad="50800" dist="38100" dir="5400000" algn="t"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V="1">
            <a:off x="3249419" y="5031227"/>
            <a:ext cx="435597" cy="1"/>
          </a:xfrm>
          <a:prstGeom prst="line">
            <a:avLst/>
          </a:prstGeom>
          <a:ln w="101600" cmpd="sng"/>
          <a:effectLst>
            <a:outerShdw blurRad="50800" dist="38100" dir="5400000" algn="t"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68" name="Straight Connector 67"/>
          <p:cNvCxnSpPr/>
          <p:nvPr/>
        </p:nvCxnSpPr>
        <p:spPr>
          <a:xfrm flipV="1">
            <a:off x="3257438" y="5918935"/>
            <a:ext cx="435597" cy="1"/>
          </a:xfrm>
          <a:prstGeom prst="line">
            <a:avLst/>
          </a:prstGeom>
          <a:ln w="101600" cmpd="sng"/>
          <a:effectLst>
            <a:outerShdw blurRad="50800" dist="38100" dir="5400000" algn="t"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69" name="Bent Arrow 68"/>
          <p:cNvSpPr/>
          <p:nvPr/>
        </p:nvSpPr>
        <p:spPr>
          <a:xfrm rot="5400000">
            <a:off x="3265231" y="4030850"/>
            <a:ext cx="960861" cy="1008823"/>
          </a:xfrm>
          <a:prstGeom prst="bentArrow">
            <a:avLst>
              <a:gd name="adj1" fmla="val 25000"/>
              <a:gd name="adj2" fmla="val 4455"/>
              <a:gd name="adj3" fmla="val 0"/>
              <a:gd name="adj4" fmla="val 43750"/>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360342" y="311113"/>
            <a:ext cx="6780933" cy="507740"/>
          </a:xfrm>
        </p:spPr>
        <p:txBody>
          <a:bodyPr/>
          <a:lstStyle/>
          <a:p>
            <a:r>
              <a:rPr lang="en-US" dirty="0" smtClean="0"/>
              <a:t>NERSC - </a:t>
            </a:r>
            <a:r>
              <a:rPr lang="en-US" dirty="0"/>
              <a:t>Resources at a </a:t>
            </a:r>
            <a:r>
              <a:rPr lang="en-US" dirty="0" smtClean="0"/>
              <a:t>Glance 2019</a:t>
            </a:r>
            <a:endParaRPr lang="en-US" dirty="0"/>
          </a:p>
        </p:txBody>
      </p:sp>
      <p:grpSp>
        <p:nvGrpSpPr>
          <p:cNvPr id="16" name="Group 15"/>
          <p:cNvGrpSpPr/>
          <p:nvPr/>
        </p:nvGrpSpPr>
        <p:grpSpPr>
          <a:xfrm>
            <a:off x="5772652" y="4890832"/>
            <a:ext cx="2897866" cy="1332605"/>
            <a:chOff x="5772652" y="4890832"/>
            <a:chExt cx="2897866" cy="1332605"/>
          </a:xfrm>
        </p:grpSpPr>
        <p:graphicFrame>
          <p:nvGraphicFramePr>
            <p:cNvPr id="9" name="Diagram 8"/>
            <p:cNvGraphicFramePr/>
            <p:nvPr>
              <p:extLst/>
            </p:nvPr>
          </p:nvGraphicFramePr>
          <p:xfrm>
            <a:off x="5772652" y="4890832"/>
            <a:ext cx="2897866" cy="1332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Rectangle 22"/>
            <p:cNvSpPr/>
            <p:nvPr/>
          </p:nvSpPr>
          <p:spPr>
            <a:xfrm>
              <a:off x="5862203" y="4982381"/>
              <a:ext cx="1002763" cy="338554"/>
            </a:xfrm>
            <a:prstGeom prst="rect">
              <a:avLst/>
            </a:prstGeom>
          </p:spPr>
          <p:txBody>
            <a:bodyPr wrap="square">
              <a:spAutoFit/>
            </a:bodyPr>
            <a:lstStyle/>
            <a:p>
              <a:pPr algn="ctr"/>
              <a:endParaRPr lang="en-US" sz="1600" b="1" i="1" dirty="0">
                <a:solidFill>
                  <a:schemeClr val="bg1"/>
                </a:solidFill>
              </a:endParaRPr>
            </a:p>
          </p:txBody>
        </p:sp>
        <p:sp>
          <p:nvSpPr>
            <p:cNvPr id="46" name="Rectangle 45"/>
            <p:cNvSpPr/>
            <p:nvPr/>
          </p:nvSpPr>
          <p:spPr>
            <a:xfrm>
              <a:off x="5810207" y="5158065"/>
              <a:ext cx="1106176" cy="338554"/>
            </a:xfrm>
            <a:prstGeom prst="rect">
              <a:avLst/>
            </a:prstGeom>
          </p:spPr>
          <p:txBody>
            <a:bodyPr wrap="square">
              <a:spAutoFit/>
            </a:bodyPr>
            <a:lstStyle/>
            <a:p>
              <a:pPr algn="ctr"/>
              <a:r>
                <a:rPr lang="en-US" sz="1600" b="1" i="1" dirty="0">
                  <a:solidFill>
                    <a:schemeClr val="bg1"/>
                  </a:solidFill>
                </a:rPr>
                <a:t>2</a:t>
              </a:r>
              <a:r>
                <a:rPr lang="en-US" sz="1600" b="1" i="1" dirty="0" smtClean="0">
                  <a:solidFill>
                    <a:schemeClr val="bg1"/>
                  </a:solidFill>
                </a:rPr>
                <a:t> </a:t>
              </a:r>
              <a:r>
                <a:rPr lang="en-US" sz="1600" b="1" i="1" dirty="0">
                  <a:solidFill>
                    <a:schemeClr val="bg1"/>
                  </a:solidFill>
                </a:rPr>
                <a:t>x </a:t>
              </a:r>
              <a:r>
                <a:rPr lang="en-US" sz="1600" b="1" i="1" dirty="0" smtClean="0">
                  <a:solidFill>
                    <a:schemeClr val="bg1"/>
                  </a:solidFill>
                </a:rPr>
                <a:t>100 </a:t>
              </a:r>
              <a:r>
                <a:rPr lang="en-US" sz="1600" b="1" i="1" dirty="0">
                  <a:solidFill>
                    <a:schemeClr val="bg1"/>
                  </a:solidFill>
                </a:rPr>
                <a:t>Gb</a:t>
              </a:r>
            </a:p>
          </p:txBody>
        </p:sp>
        <p:sp>
          <p:nvSpPr>
            <p:cNvPr id="47" name="Rectangle 46"/>
            <p:cNvSpPr/>
            <p:nvPr/>
          </p:nvSpPr>
          <p:spPr>
            <a:xfrm>
              <a:off x="5800032" y="5546944"/>
              <a:ext cx="1287511" cy="461665"/>
            </a:xfrm>
            <a:prstGeom prst="rect">
              <a:avLst/>
            </a:prstGeom>
          </p:spPr>
          <p:txBody>
            <a:bodyPr wrap="square">
              <a:spAutoFit/>
            </a:bodyPr>
            <a:lstStyle/>
            <a:p>
              <a:pPr algn="ctr"/>
              <a:r>
                <a:rPr lang="en-US" sz="1200" i="1" dirty="0" smtClean="0">
                  <a:solidFill>
                    <a:schemeClr val="bg1"/>
                  </a:solidFill>
                </a:rPr>
                <a:t>Software Defined</a:t>
              </a:r>
            </a:p>
            <a:p>
              <a:pPr algn="ctr"/>
              <a:r>
                <a:rPr lang="en-US" sz="1200" i="1" dirty="0" smtClean="0">
                  <a:solidFill>
                    <a:schemeClr val="bg1"/>
                  </a:solidFill>
                </a:rPr>
                <a:t> Networking</a:t>
              </a:r>
            </a:p>
          </p:txBody>
        </p:sp>
      </p:grpSp>
      <p:grpSp>
        <p:nvGrpSpPr>
          <p:cNvPr id="22" name="Group 21"/>
          <p:cNvGrpSpPr/>
          <p:nvPr/>
        </p:nvGrpSpPr>
        <p:grpSpPr>
          <a:xfrm>
            <a:off x="218968" y="4643735"/>
            <a:ext cx="3119301" cy="1605978"/>
            <a:chOff x="218968" y="4643735"/>
            <a:chExt cx="3119301" cy="1605978"/>
          </a:xfrm>
        </p:grpSpPr>
        <p:graphicFrame>
          <p:nvGraphicFramePr>
            <p:cNvPr id="5" name="Diagram 4"/>
            <p:cNvGraphicFramePr/>
            <p:nvPr>
              <p:extLst/>
            </p:nvPr>
          </p:nvGraphicFramePr>
          <p:xfrm>
            <a:off x="246984" y="4643735"/>
            <a:ext cx="3019554" cy="8194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3" name="Diagram 52"/>
            <p:cNvGraphicFramePr/>
            <p:nvPr>
              <p:extLst/>
            </p:nvPr>
          </p:nvGraphicFramePr>
          <p:xfrm>
            <a:off x="293760" y="5636228"/>
            <a:ext cx="2981536" cy="61348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10" name="Group 9"/>
            <p:cNvGrpSpPr/>
            <p:nvPr/>
          </p:nvGrpSpPr>
          <p:grpSpPr>
            <a:xfrm>
              <a:off x="218968" y="4769618"/>
              <a:ext cx="3119301" cy="1435234"/>
              <a:chOff x="218968" y="4769618"/>
              <a:chExt cx="3119301" cy="1435234"/>
            </a:xfrm>
          </p:grpSpPr>
          <p:sp>
            <p:nvSpPr>
              <p:cNvPr id="18" name="TextBox 17"/>
              <p:cNvSpPr txBox="1"/>
              <p:nvPr/>
            </p:nvSpPr>
            <p:spPr>
              <a:xfrm>
                <a:off x="447375" y="4769618"/>
                <a:ext cx="2608384" cy="523220"/>
              </a:xfrm>
              <a:prstGeom prst="rect">
                <a:avLst/>
              </a:prstGeom>
              <a:noFill/>
            </p:spPr>
            <p:txBody>
              <a:bodyPr wrap="square" rtlCol="0">
                <a:spAutoFit/>
              </a:bodyPr>
              <a:lstStyle/>
              <a:p>
                <a:pPr algn="ctr"/>
                <a:r>
                  <a:rPr lang="en-US" sz="1400" b="1" dirty="0" smtClean="0">
                    <a:solidFill>
                      <a:schemeClr val="bg1"/>
                    </a:solidFill>
                  </a:rPr>
                  <a:t>Data-Intensive Systems</a:t>
                </a:r>
                <a:endParaRPr lang="en-US" sz="1400" b="1" dirty="0">
                  <a:solidFill>
                    <a:schemeClr val="bg1"/>
                  </a:solidFill>
                </a:endParaRPr>
              </a:p>
              <a:p>
                <a:pPr algn="ctr"/>
                <a:r>
                  <a:rPr lang="en-US" sz="1400" b="1" i="1" dirty="0" smtClean="0">
                    <a:solidFill>
                      <a:schemeClr val="bg1"/>
                    </a:solidFill>
                  </a:rPr>
                  <a:t>PDSF, JGI, Materials</a:t>
                </a:r>
                <a:endParaRPr lang="en-US" sz="1400" b="1" i="1" dirty="0">
                  <a:solidFill>
                    <a:schemeClr val="bg1"/>
                  </a:solidFill>
                </a:endParaRPr>
              </a:p>
            </p:txBody>
          </p:sp>
          <p:sp>
            <p:nvSpPr>
              <p:cNvPr id="54" name="TextBox 53"/>
              <p:cNvSpPr txBox="1"/>
              <p:nvPr/>
            </p:nvSpPr>
            <p:spPr>
              <a:xfrm>
                <a:off x="218968" y="5681632"/>
                <a:ext cx="3119301" cy="523220"/>
              </a:xfrm>
              <a:prstGeom prst="rect">
                <a:avLst/>
              </a:prstGeom>
              <a:noFill/>
            </p:spPr>
            <p:txBody>
              <a:bodyPr wrap="square" rtlCol="0">
                <a:spAutoFit/>
              </a:bodyPr>
              <a:lstStyle/>
              <a:p>
                <a:pPr algn="ctr"/>
                <a:r>
                  <a:rPr lang="en-US" sz="1400" b="1" dirty="0" smtClean="0">
                    <a:solidFill>
                      <a:schemeClr val="bg1"/>
                    </a:solidFill>
                  </a:rPr>
                  <a:t>Data Transfer Nodes</a:t>
                </a:r>
              </a:p>
              <a:p>
                <a:pPr algn="ctr"/>
                <a:r>
                  <a:rPr lang="en-US" sz="1400" b="1" dirty="0" smtClean="0">
                    <a:solidFill>
                      <a:schemeClr val="bg1"/>
                    </a:solidFill>
                  </a:rPr>
                  <a:t>Science Gateways</a:t>
                </a:r>
              </a:p>
            </p:txBody>
          </p:sp>
        </p:grpSp>
      </p:grpSp>
      <p:grpSp>
        <p:nvGrpSpPr>
          <p:cNvPr id="12" name="Group 11"/>
          <p:cNvGrpSpPr/>
          <p:nvPr/>
        </p:nvGrpSpPr>
        <p:grpSpPr>
          <a:xfrm>
            <a:off x="5042365" y="1219200"/>
            <a:ext cx="3838401" cy="3495217"/>
            <a:chOff x="5042365" y="1235479"/>
            <a:chExt cx="3838401" cy="3495217"/>
          </a:xfrm>
        </p:grpSpPr>
        <p:graphicFrame>
          <p:nvGraphicFramePr>
            <p:cNvPr id="11" name="Diagram 10"/>
            <p:cNvGraphicFramePr/>
            <p:nvPr>
              <p:extLst/>
            </p:nvPr>
          </p:nvGraphicFramePr>
          <p:xfrm>
            <a:off x="5781411" y="1235479"/>
            <a:ext cx="2897498" cy="349521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27" name="Can 26"/>
            <p:cNvSpPr/>
            <p:nvPr/>
          </p:nvSpPr>
          <p:spPr>
            <a:xfrm>
              <a:off x="5950809" y="1423750"/>
              <a:ext cx="868312" cy="607265"/>
            </a:xfrm>
            <a:prstGeom prst="ca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smtClean="0">
                  <a:solidFill>
                    <a:schemeClr val="tx1"/>
                  </a:solidFill>
                </a:rPr>
                <a:t>/project </a:t>
              </a:r>
              <a:endParaRPr lang="en-US" sz="1400" dirty="0">
                <a:solidFill>
                  <a:schemeClr val="tx1"/>
                </a:solidFill>
              </a:endParaRPr>
            </a:p>
          </p:txBody>
        </p:sp>
        <p:sp>
          <p:nvSpPr>
            <p:cNvPr id="28" name="TextBox 27"/>
            <p:cNvSpPr txBox="1"/>
            <p:nvPr/>
          </p:nvSpPr>
          <p:spPr>
            <a:xfrm>
              <a:off x="6864966" y="1359307"/>
              <a:ext cx="1733406" cy="584776"/>
            </a:xfrm>
            <a:prstGeom prst="rect">
              <a:avLst/>
            </a:prstGeom>
            <a:noFill/>
          </p:spPr>
          <p:txBody>
            <a:bodyPr wrap="square" rtlCol="0">
              <a:spAutoFit/>
            </a:bodyPr>
            <a:lstStyle/>
            <a:p>
              <a:r>
                <a:rPr lang="en-US" sz="1600" b="1" dirty="0" smtClean="0">
                  <a:solidFill>
                    <a:schemeClr val="bg1"/>
                  </a:solidFill>
                </a:rPr>
                <a:t>7.1 PB</a:t>
              </a:r>
              <a:endParaRPr lang="en-US" sz="1600" b="1" i="1" dirty="0">
                <a:solidFill>
                  <a:schemeClr val="bg1"/>
                </a:solidFill>
              </a:endParaRPr>
            </a:p>
            <a:p>
              <a:r>
                <a:rPr lang="en-US" sz="1600" b="1" dirty="0" smtClean="0">
                  <a:solidFill>
                    <a:schemeClr val="bg1"/>
                  </a:solidFill>
                </a:rPr>
                <a:t>DDN SFA12KE</a:t>
              </a:r>
              <a:endParaRPr lang="en-US" sz="1600" b="1" dirty="0">
                <a:solidFill>
                  <a:schemeClr val="bg1"/>
                </a:solidFill>
              </a:endParaRPr>
            </a:p>
          </p:txBody>
        </p:sp>
        <p:sp>
          <p:nvSpPr>
            <p:cNvPr id="29" name="Can 28"/>
            <p:cNvSpPr/>
            <p:nvPr/>
          </p:nvSpPr>
          <p:spPr>
            <a:xfrm>
              <a:off x="6006509" y="3032346"/>
              <a:ext cx="868312" cy="607265"/>
            </a:xfrm>
            <a:prstGeom prst="ca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smtClean="0">
                  <a:solidFill>
                    <a:schemeClr val="tx1"/>
                  </a:solidFill>
                </a:rPr>
                <a:t>/home</a:t>
              </a:r>
            </a:p>
          </p:txBody>
        </p:sp>
        <p:sp>
          <p:nvSpPr>
            <p:cNvPr id="30" name="TextBox 29"/>
            <p:cNvSpPr txBox="1"/>
            <p:nvPr/>
          </p:nvSpPr>
          <p:spPr>
            <a:xfrm>
              <a:off x="6876610" y="3025259"/>
              <a:ext cx="2004156" cy="584776"/>
            </a:xfrm>
            <a:prstGeom prst="rect">
              <a:avLst/>
            </a:prstGeom>
            <a:noFill/>
          </p:spPr>
          <p:txBody>
            <a:bodyPr wrap="square" rtlCol="0">
              <a:spAutoFit/>
            </a:bodyPr>
            <a:lstStyle/>
            <a:p>
              <a:r>
                <a:rPr lang="en-US" sz="1600" b="1" i="1" dirty="0" smtClean="0">
                  <a:solidFill>
                    <a:schemeClr val="bg1"/>
                  </a:solidFill>
                </a:rPr>
                <a:t>275 TB</a:t>
              </a:r>
            </a:p>
            <a:p>
              <a:r>
                <a:rPr lang="en-US" sz="1600" b="1" i="1" dirty="0" err="1" smtClean="0">
                  <a:solidFill>
                    <a:schemeClr val="bg1"/>
                  </a:solidFill>
                </a:rPr>
                <a:t>NetApp</a:t>
              </a:r>
              <a:r>
                <a:rPr lang="en-US" sz="1600" b="1" i="1" dirty="0" smtClean="0">
                  <a:solidFill>
                    <a:schemeClr val="bg1"/>
                  </a:solidFill>
                </a:rPr>
                <a:t> 5460</a:t>
              </a:r>
              <a:endParaRPr lang="en-US" sz="1600" b="1" i="1" dirty="0">
                <a:solidFill>
                  <a:schemeClr val="bg1"/>
                </a:solidFill>
              </a:endParaRPr>
            </a:p>
          </p:txBody>
        </p:sp>
        <p:sp>
          <p:nvSpPr>
            <p:cNvPr id="31" name="TextBox 30"/>
            <p:cNvSpPr txBox="1"/>
            <p:nvPr/>
          </p:nvSpPr>
          <p:spPr>
            <a:xfrm>
              <a:off x="6819121" y="3653478"/>
              <a:ext cx="1806213" cy="1077218"/>
            </a:xfrm>
            <a:prstGeom prst="rect">
              <a:avLst/>
            </a:prstGeom>
            <a:noFill/>
          </p:spPr>
          <p:txBody>
            <a:bodyPr wrap="square" rtlCol="0">
              <a:spAutoFit/>
            </a:bodyPr>
            <a:lstStyle/>
            <a:p>
              <a:pPr algn="ctr"/>
              <a:r>
                <a:rPr lang="en-US" sz="1600" b="1" i="1" dirty="0" smtClean="0">
                  <a:solidFill>
                    <a:schemeClr val="bg1"/>
                  </a:solidFill>
                </a:rPr>
                <a:t>~140 PB stored, 390 PB capacity, ~40 years of community data</a:t>
              </a:r>
            </a:p>
          </p:txBody>
        </p:sp>
        <p:sp>
          <p:nvSpPr>
            <p:cNvPr id="32" name="Sequential Access Storage 31"/>
            <p:cNvSpPr/>
            <p:nvPr/>
          </p:nvSpPr>
          <p:spPr>
            <a:xfrm>
              <a:off x="5958658" y="3783722"/>
              <a:ext cx="897533" cy="694550"/>
            </a:xfrm>
            <a:prstGeom prst="flowChartMagneticTape">
              <a:avLst/>
            </a:prstGeom>
            <a:gradFill>
              <a:gsLst>
                <a:gs pos="0">
                  <a:srgbClr val="4FA556"/>
                </a:gs>
                <a:gs pos="100000">
                  <a:srgbClr val="A6F4AA"/>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HPSS</a:t>
              </a:r>
              <a:endParaRPr lang="en-US" sz="1600" dirty="0"/>
            </a:p>
          </p:txBody>
        </p:sp>
        <p:sp>
          <p:nvSpPr>
            <p:cNvPr id="55" name="TextBox 54"/>
            <p:cNvSpPr txBox="1"/>
            <p:nvPr/>
          </p:nvSpPr>
          <p:spPr>
            <a:xfrm>
              <a:off x="5042365" y="1387879"/>
              <a:ext cx="661032" cy="246221"/>
            </a:xfrm>
            <a:prstGeom prst="rect">
              <a:avLst/>
            </a:prstGeom>
            <a:noFill/>
          </p:spPr>
          <p:txBody>
            <a:bodyPr wrap="square" rtlCol="0">
              <a:spAutoFit/>
            </a:bodyPr>
            <a:lstStyle/>
            <a:p>
              <a:pPr algn="ctr"/>
              <a:r>
                <a:rPr lang="en-US" sz="1000" i="1" dirty="0" smtClean="0"/>
                <a:t>130 GB/s</a:t>
              </a:r>
              <a:endParaRPr lang="en-US" sz="1000" i="1" dirty="0"/>
            </a:p>
          </p:txBody>
        </p:sp>
        <p:sp>
          <p:nvSpPr>
            <p:cNvPr id="56" name="TextBox 55"/>
            <p:cNvSpPr txBox="1"/>
            <p:nvPr/>
          </p:nvSpPr>
          <p:spPr>
            <a:xfrm>
              <a:off x="5107883" y="2302279"/>
              <a:ext cx="595513" cy="246221"/>
            </a:xfrm>
            <a:prstGeom prst="rect">
              <a:avLst/>
            </a:prstGeom>
            <a:noFill/>
          </p:spPr>
          <p:txBody>
            <a:bodyPr wrap="square" rtlCol="0">
              <a:spAutoFit/>
            </a:bodyPr>
            <a:lstStyle/>
            <a:p>
              <a:pPr algn="ctr"/>
              <a:r>
                <a:rPr lang="en-US" sz="1000" i="1" dirty="0"/>
                <a:t>4</a:t>
              </a:r>
              <a:r>
                <a:rPr lang="en-US" sz="1000" i="1" dirty="0" smtClean="0"/>
                <a:t>0 GB/s</a:t>
              </a:r>
              <a:endParaRPr lang="en-US" sz="1000" i="1" dirty="0"/>
            </a:p>
          </p:txBody>
        </p:sp>
        <p:sp>
          <p:nvSpPr>
            <p:cNvPr id="57" name="TextBox 56"/>
            <p:cNvSpPr txBox="1"/>
            <p:nvPr/>
          </p:nvSpPr>
          <p:spPr>
            <a:xfrm>
              <a:off x="5107883" y="3140479"/>
              <a:ext cx="595513" cy="246221"/>
            </a:xfrm>
            <a:prstGeom prst="rect">
              <a:avLst/>
            </a:prstGeom>
            <a:noFill/>
          </p:spPr>
          <p:txBody>
            <a:bodyPr wrap="square" rtlCol="0">
              <a:spAutoFit/>
            </a:bodyPr>
            <a:lstStyle/>
            <a:p>
              <a:pPr algn="ctr"/>
              <a:r>
                <a:rPr lang="en-US" sz="1000" i="1" dirty="0"/>
                <a:t>5</a:t>
              </a:r>
              <a:r>
                <a:rPr lang="en-US" sz="1000" i="1" dirty="0" smtClean="0"/>
                <a:t> GB/s</a:t>
              </a:r>
              <a:endParaRPr lang="en-US" sz="1000" i="1" dirty="0"/>
            </a:p>
          </p:txBody>
        </p:sp>
        <p:sp>
          <p:nvSpPr>
            <p:cNvPr id="58" name="TextBox 57"/>
            <p:cNvSpPr txBox="1"/>
            <p:nvPr/>
          </p:nvSpPr>
          <p:spPr>
            <a:xfrm>
              <a:off x="5121796" y="3986805"/>
              <a:ext cx="688411" cy="246221"/>
            </a:xfrm>
            <a:prstGeom prst="rect">
              <a:avLst/>
            </a:prstGeom>
            <a:noFill/>
          </p:spPr>
          <p:txBody>
            <a:bodyPr wrap="square" rtlCol="0">
              <a:spAutoFit/>
            </a:bodyPr>
            <a:lstStyle/>
            <a:p>
              <a:pPr algn="ctr"/>
              <a:r>
                <a:rPr lang="en-US" sz="1000" i="1" smtClean="0"/>
                <a:t>100 </a:t>
              </a:r>
              <a:r>
                <a:rPr lang="en-US" sz="1000" i="1" dirty="0" smtClean="0"/>
                <a:t>GB/s</a:t>
              </a:r>
              <a:endParaRPr lang="en-US" sz="1000" i="1" dirty="0"/>
            </a:p>
          </p:txBody>
        </p:sp>
      </p:grpSp>
      <p:grpSp>
        <p:nvGrpSpPr>
          <p:cNvPr id="33" name="Group 32"/>
          <p:cNvGrpSpPr/>
          <p:nvPr/>
        </p:nvGrpSpPr>
        <p:grpSpPr>
          <a:xfrm>
            <a:off x="238383" y="2877840"/>
            <a:ext cx="4032511" cy="1627483"/>
            <a:chOff x="238383" y="2877840"/>
            <a:chExt cx="4032511" cy="1627483"/>
          </a:xfrm>
        </p:grpSpPr>
        <p:sp>
          <p:nvSpPr>
            <p:cNvPr id="38" name="Rectangle 37"/>
            <p:cNvSpPr/>
            <p:nvPr/>
          </p:nvSpPr>
          <p:spPr>
            <a:xfrm>
              <a:off x="3236142" y="3156857"/>
              <a:ext cx="369609" cy="112107"/>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238383" y="2877840"/>
              <a:ext cx="4032511" cy="1627483"/>
              <a:chOff x="238383" y="2877840"/>
              <a:chExt cx="4032511" cy="1627483"/>
            </a:xfrm>
          </p:grpSpPr>
          <p:sp>
            <p:nvSpPr>
              <p:cNvPr id="34" name="TextBox 33"/>
              <p:cNvSpPr txBox="1"/>
              <p:nvPr/>
            </p:nvSpPr>
            <p:spPr>
              <a:xfrm>
                <a:off x="3276600" y="4178885"/>
                <a:ext cx="821688" cy="246221"/>
              </a:xfrm>
              <a:prstGeom prst="rect">
                <a:avLst/>
              </a:prstGeom>
              <a:noFill/>
            </p:spPr>
            <p:txBody>
              <a:bodyPr wrap="square" rtlCol="0">
                <a:spAutoFit/>
              </a:bodyPr>
              <a:lstStyle/>
              <a:p>
                <a:r>
                  <a:rPr lang="en-US" sz="1000" i="1" dirty="0" smtClean="0"/>
                  <a:t>32x </a:t>
                </a:r>
                <a:r>
                  <a:rPr lang="en-US" sz="1000" i="1" dirty="0"/>
                  <a:t>F</a:t>
                </a:r>
                <a:r>
                  <a:rPr lang="en-US" sz="1000" i="1" dirty="0" smtClean="0"/>
                  <a:t>DR </a:t>
                </a:r>
                <a:r>
                  <a:rPr lang="en-US" sz="1000" i="1" dirty="0"/>
                  <a:t>IB</a:t>
                </a:r>
              </a:p>
            </p:txBody>
          </p:sp>
          <p:graphicFrame>
            <p:nvGraphicFramePr>
              <p:cNvPr id="4" name="Diagram 3"/>
              <p:cNvGraphicFramePr/>
              <p:nvPr>
                <p:extLst/>
              </p:nvPr>
            </p:nvGraphicFramePr>
            <p:xfrm>
              <a:off x="238383" y="2895600"/>
              <a:ext cx="3036913" cy="1609723"/>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35" name="Can 34"/>
              <p:cNvSpPr/>
              <p:nvPr/>
            </p:nvSpPr>
            <p:spPr>
              <a:xfrm>
                <a:off x="3467218" y="2877840"/>
                <a:ext cx="803676" cy="435041"/>
              </a:xfrm>
              <a:prstGeom prst="can">
                <a:avLst/>
              </a:prstGeom>
            </p:spPr>
            <p:style>
              <a:lnRef idx="1">
                <a:schemeClr val="accent3"/>
              </a:lnRef>
              <a:fillRef idx="3">
                <a:schemeClr val="accent3"/>
              </a:fillRef>
              <a:effectRef idx="2">
                <a:schemeClr val="accent3"/>
              </a:effectRef>
              <a:fontRef idx="minor">
                <a:schemeClr val="lt1"/>
              </a:fontRef>
            </p:style>
            <p:txBody>
              <a:bodyPr lIns="0" tIns="0" rIns="0" bIns="0" rtlCol="0" anchor="ctr"/>
              <a:lstStyle/>
              <a:p>
                <a:pPr algn="ctr"/>
                <a:r>
                  <a:rPr lang="en-US" sz="900" b="1" i="1" dirty="0" smtClean="0">
                    <a:solidFill>
                      <a:schemeClr val="tx1"/>
                    </a:solidFill>
                  </a:rPr>
                  <a:t>30 PB Local Scratch</a:t>
                </a:r>
                <a:endParaRPr lang="en-US" sz="900" b="1" i="1" dirty="0">
                  <a:solidFill>
                    <a:schemeClr val="tx1"/>
                  </a:solidFill>
                </a:endParaRPr>
              </a:p>
              <a:p>
                <a:pPr algn="ctr"/>
                <a:r>
                  <a:rPr lang="en-US" sz="900" b="1" i="1" dirty="0" smtClean="0">
                    <a:solidFill>
                      <a:schemeClr val="tx1"/>
                    </a:solidFill>
                  </a:rPr>
                  <a:t>700 </a:t>
                </a:r>
                <a:r>
                  <a:rPr lang="en-US" sz="900" b="1" i="1" dirty="0">
                    <a:solidFill>
                      <a:schemeClr val="tx1"/>
                    </a:solidFill>
                  </a:rPr>
                  <a:t>GB/s</a:t>
                </a:r>
              </a:p>
            </p:txBody>
          </p:sp>
          <p:sp>
            <p:nvSpPr>
              <p:cNvPr id="61" name="TextBox 60"/>
              <p:cNvSpPr txBox="1"/>
              <p:nvPr/>
            </p:nvSpPr>
            <p:spPr>
              <a:xfrm>
                <a:off x="498539" y="2905134"/>
                <a:ext cx="2607294" cy="307777"/>
              </a:xfrm>
              <a:prstGeom prst="rect">
                <a:avLst/>
              </a:prstGeom>
              <a:noFill/>
            </p:spPr>
            <p:txBody>
              <a:bodyPr wrap="square" rtlCol="0">
                <a:spAutoFit/>
              </a:bodyPr>
              <a:lstStyle/>
              <a:p>
                <a:pPr algn="ctr"/>
                <a:r>
                  <a:rPr lang="en-US" sz="1400" b="1" i="1" dirty="0" smtClean="0">
                    <a:solidFill>
                      <a:schemeClr val="bg1"/>
                    </a:solidFill>
                  </a:rPr>
                  <a:t>Cori: Cray XC-40</a:t>
                </a:r>
                <a:endParaRPr lang="en-US" sz="1400" b="1" i="1" dirty="0">
                  <a:solidFill>
                    <a:schemeClr val="bg1"/>
                  </a:solidFill>
                </a:endParaRPr>
              </a:p>
            </p:txBody>
          </p:sp>
          <p:sp>
            <p:nvSpPr>
              <p:cNvPr id="64" name="TextBox 63"/>
              <p:cNvSpPr txBox="1"/>
              <p:nvPr/>
            </p:nvSpPr>
            <p:spPr>
              <a:xfrm>
                <a:off x="293760" y="4123439"/>
                <a:ext cx="2877234" cy="338554"/>
              </a:xfrm>
              <a:prstGeom prst="rect">
                <a:avLst/>
              </a:prstGeom>
              <a:noFill/>
            </p:spPr>
            <p:txBody>
              <a:bodyPr wrap="square" rtlCol="0">
                <a:spAutoFit/>
              </a:bodyPr>
              <a:lstStyle/>
              <a:p>
                <a:pPr algn="ctr"/>
                <a:r>
                  <a:rPr lang="en-US" sz="800" b="1" i="1" dirty="0" smtClean="0">
                    <a:solidFill>
                      <a:schemeClr val="bg1"/>
                    </a:solidFill>
                  </a:rPr>
                  <a:t>2,004 nodes, 64K 2.3GHz Intel Haswell Cores, 203TB RAM</a:t>
                </a:r>
              </a:p>
              <a:p>
                <a:pPr algn="ctr"/>
                <a:r>
                  <a:rPr lang="en-US" sz="800" b="1" i="1" dirty="0" smtClean="0">
                    <a:solidFill>
                      <a:schemeClr val="bg1"/>
                    </a:solidFill>
                  </a:rPr>
                  <a:t>9,688 nodes, with 1.4GHz  Intel KNL Cores, 1PB RAM</a:t>
                </a:r>
                <a:endParaRPr lang="en-US" sz="800" b="1" i="1" dirty="0">
                  <a:solidFill>
                    <a:schemeClr val="bg1"/>
                  </a:solidFill>
                </a:endParaRPr>
              </a:p>
            </p:txBody>
          </p:sp>
        </p:grpSp>
      </p:grpSp>
      <p:sp>
        <p:nvSpPr>
          <p:cNvPr id="59" name="Slide Number Placeholder 3"/>
          <p:cNvSpPr>
            <a:spLocks noGrp="1"/>
          </p:cNvSpPr>
          <p:nvPr>
            <p:ph type="sldNum" sz="quarter" idx="4294967295"/>
          </p:nvPr>
        </p:nvSpPr>
        <p:spPr>
          <a:xfrm>
            <a:off x="4116656" y="6352526"/>
            <a:ext cx="925708" cy="365125"/>
          </a:xfrm>
          <a:prstGeom prst="rect">
            <a:avLst/>
          </a:prstGeom>
        </p:spPr>
        <p:txBody>
          <a:bodyPr/>
          <a:lstStyle/>
          <a:p>
            <a:r>
              <a:rPr lang="en-US" dirty="0" smtClean="0"/>
              <a:t>- </a:t>
            </a:r>
            <a:fld id="{D174BAF6-F8F2-EF4F-936C-8DF63288C82F}" type="slidenum">
              <a:rPr lang="en-US" smtClean="0"/>
              <a:pPr/>
              <a:t>5</a:t>
            </a:fld>
            <a:r>
              <a:rPr lang="en-US" dirty="0" smtClean="0"/>
              <a:t> -</a:t>
            </a:r>
            <a:endParaRPr lang="en-US" dirty="0"/>
          </a:p>
        </p:txBody>
      </p:sp>
      <p:grpSp>
        <p:nvGrpSpPr>
          <p:cNvPr id="24" name="Group 23"/>
          <p:cNvGrpSpPr/>
          <p:nvPr/>
        </p:nvGrpSpPr>
        <p:grpSpPr>
          <a:xfrm>
            <a:off x="80648" y="1187884"/>
            <a:ext cx="4262752" cy="1605494"/>
            <a:chOff x="80648" y="1187884"/>
            <a:chExt cx="4262752" cy="1605494"/>
          </a:xfrm>
        </p:grpSpPr>
        <p:sp>
          <p:nvSpPr>
            <p:cNvPr id="60" name="Rectangle 59"/>
            <p:cNvSpPr/>
            <p:nvPr/>
          </p:nvSpPr>
          <p:spPr>
            <a:xfrm>
              <a:off x="3233160" y="1676400"/>
              <a:ext cx="342638" cy="112107"/>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648" y="1187884"/>
              <a:ext cx="4262752" cy="1605494"/>
              <a:chOff x="80648" y="1187884"/>
              <a:chExt cx="4262752" cy="1605494"/>
            </a:xfrm>
          </p:grpSpPr>
          <p:graphicFrame>
            <p:nvGraphicFramePr>
              <p:cNvPr id="6" name="Diagram 5"/>
              <p:cNvGraphicFramePr/>
              <p:nvPr>
                <p:extLst/>
              </p:nvPr>
            </p:nvGraphicFramePr>
            <p:xfrm>
              <a:off x="251589" y="1211311"/>
              <a:ext cx="3019395" cy="1582067"/>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37" name="Can 36"/>
              <p:cNvSpPr/>
              <p:nvPr/>
            </p:nvSpPr>
            <p:spPr>
              <a:xfrm>
                <a:off x="3463524" y="1371601"/>
                <a:ext cx="879876" cy="645540"/>
              </a:xfrm>
              <a:prstGeom prst="ca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100" b="1" i="1" dirty="0" smtClean="0">
                    <a:solidFill>
                      <a:schemeClr val="tx1"/>
                    </a:solidFill>
                  </a:rPr>
                  <a:t>7.6 </a:t>
                </a:r>
                <a:r>
                  <a:rPr lang="en-US" sz="1100" b="1" i="1" dirty="0">
                    <a:solidFill>
                      <a:schemeClr val="tx1"/>
                    </a:solidFill>
                  </a:rPr>
                  <a:t>PB Local </a:t>
                </a:r>
                <a:r>
                  <a:rPr lang="en-US" sz="1100" b="1" i="1" dirty="0" smtClean="0">
                    <a:solidFill>
                      <a:schemeClr val="tx1"/>
                    </a:solidFill>
                  </a:rPr>
                  <a:t>Scratch</a:t>
                </a:r>
                <a:endParaRPr lang="en-US" sz="1100" b="1" i="1" dirty="0">
                  <a:solidFill>
                    <a:schemeClr val="tx1"/>
                  </a:solidFill>
                </a:endParaRPr>
              </a:p>
              <a:p>
                <a:pPr algn="ctr"/>
                <a:r>
                  <a:rPr lang="en-US" sz="1100" b="1" i="1" dirty="0" smtClean="0">
                    <a:solidFill>
                      <a:schemeClr val="tx1"/>
                    </a:solidFill>
                  </a:rPr>
                  <a:t>163 </a:t>
                </a:r>
                <a:r>
                  <a:rPr lang="en-US" sz="1100" b="1" i="1" dirty="0">
                    <a:solidFill>
                      <a:schemeClr val="tx1"/>
                    </a:solidFill>
                  </a:rPr>
                  <a:t>GB/s</a:t>
                </a:r>
              </a:p>
            </p:txBody>
          </p:sp>
          <p:sp>
            <p:nvSpPr>
              <p:cNvPr id="39" name="TextBox 38"/>
              <p:cNvSpPr txBox="1"/>
              <p:nvPr/>
            </p:nvSpPr>
            <p:spPr>
              <a:xfrm>
                <a:off x="3386203" y="2286000"/>
                <a:ext cx="795599" cy="246221"/>
              </a:xfrm>
              <a:prstGeom prst="rect">
                <a:avLst/>
              </a:prstGeom>
              <a:noFill/>
            </p:spPr>
            <p:txBody>
              <a:bodyPr wrap="square" rtlCol="0">
                <a:spAutoFit/>
              </a:bodyPr>
              <a:lstStyle/>
              <a:p>
                <a:r>
                  <a:rPr lang="en-US" sz="1000" i="1" dirty="0" smtClean="0"/>
                  <a:t>16x FDR IB</a:t>
                </a:r>
                <a:endParaRPr lang="en-US" sz="1000" i="1" dirty="0"/>
              </a:p>
            </p:txBody>
          </p:sp>
          <p:sp>
            <p:nvSpPr>
              <p:cNvPr id="62" name="TextBox 61"/>
              <p:cNvSpPr txBox="1"/>
              <p:nvPr/>
            </p:nvSpPr>
            <p:spPr>
              <a:xfrm>
                <a:off x="617751" y="1187884"/>
                <a:ext cx="2291254" cy="523220"/>
              </a:xfrm>
              <a:prstGeom prst="rect">
                <a:avLst/>
              </a:prstGeom>
              <a:noFill/>
            </p:spPr>
            <p:txBody>
              <a:bodyPr wrap="square" rtlCol="0">
                <a:spAutoFit/>
              </a:bodyPr>
              <a:lstStyle/>
              <a:p>
                <a:pPr algn="ctr"/>
                <a:r>
                  <a:rPr lang="en-US" sz="1400" b="1" i="1" dirty="0" smtClean="0">
                    <a:solidFill>
                      <a:schemeClr val="bg1"/>
                    </a:solidFill>
                  </a:rPr>
                  <a:t>Edison: Cray XC-30</a:t>
                </a:r>
                <a:endParaRPr lang="en-US" sz="1400" b="1" i="1" dirty="0">
                  <a:solidFill>
                    <a:schemeClr val="bg1"/>
                  </a:solidFill>
                </a:endParaRPr>
              </a:p>
              <a:p>
                <a:pPr algn="ctr"/>
                <a:endParaRPr lang="en-US" sz="1400" dirty="0"/>
              </a:p>
            </p:txBody>
          </p:sp>
          <p:sp>
            <p:nvSpPr>
              <p:cNvPr id="65" name="TextBox 64"/>
              <p:cNvSpPr txBox="1"/>
              <p:nvPr/>
            </p:nvSpPr>
            <p:spPr>
              <a:xfrm>
                <a:off x="80648" y="2511623"/>
                <a:ext cx="3124199" cy="215444"/>
              </a:xfrm>
              <a:prstGeom prst="rect">
                <a:avLst/>
              </a:prstGeom>
              <a:noFill/>
            </p:spPr>
            <p:txBody>
              <a:bodyPr wrap="square" rtlCol="0">
                <a:spAutoFit/>
              </a:bodyPr>
              <a:lstStyle/>
              <a:p>
                <a:pPr algn="ctr"/>
                <a:r>
                  <a:rPr lang="en-US" sz="800" b="1" i="1" dirty="0" smtClean="0">
                    <a:solidFill>
                      <a:schemeClr val="bg1"/>
                    </a:solidFill>
                  </a:rPr>
                  <a:t>5,576 nodes, 133K  2.4GHz Intel </a:t>
                </a:r>
                <a:r>
                  <a:rPr lang="en-US" sz="800" b="1" i="1" dirty="0" err="1" smtClean="0">
                    <a:solidFill>
                      <a:schemeClr val="bg1"/>
                    </a:solidFill>
                  </a:rPr>
                  <a:t>IvyBridge</a:t>
                </a:r>
                <a:r>
                  <a:rPr lang="en-US" sz="800" b="1" i="1" dirty="0" smtClean="0">
                    <a:solidFill>
                      <a:schemeClr val="bg1"/>
                    </a:solidFill>
                  </a:rPr>
                  <a:t> Cores, 357TB RAM</a:t>
                </a:r>
                <a:endParaRPr lang="en-US" sz="800" b="1" i="1" dirty="0">
                  <a:solidFill>
                    <a:schemeClr val="bg1"/>
                  </a:solidFill>
                </a:endParaRPr>
              </a:p>
            </p:txBody>
          </p:sp>
          <p:pic>
            <p:nvPicPr>
              <p:cNvPr id="63" name="Picture 62" descr="Edison-p2-small.jpg"/>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498539" y="1488262"/>
                <a:ext cx="2425929" cy="946719"/>
              </a:xfrm>
              <a:prstGeom prst="rect">
                <a:avLst/>
              </a:prstGeom>
            </p:spPr>
          </p:pic>
        </p:grpSp>
      </p:grpSp>
      <p:sp>
        <p:nvSpPr>
          <p:cNvPr id="21" name="Bent Arrow 20"/>
          <p:cNvSpPr/>
          <p:nvPr/>
        </p:nvSpPr>
        <p:spPr>
          <a:xfrm rot="5400000">
            <a:off x="2490767" y="2907617"/>
            <a:ext cx="2747759" cy="1260112"/>
          </a:xfrm>
          <a:prstGeom prst="bentArrow">
            <a:avLst>
              <a:gd name="adj1" fmla="val 25000"/>
              <a:gd name="adj2" fmla="val 4455"/>
              <a:gd name="adj3" fmla="val 0"/>
              <a:gd name="adj4" fmla="val 43750"/>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aphicFrame>
        <p:nvGraphicFramePr>
          <p:cNvPr id="25" name="Diagram 24"/>
          <p:cNvGraphicFramePr/>
          <p:nvPr>
            <p:extLst/>
          </p:nvPr>
        </p:nvGraphicFramePr>
        <p:xfrm>
          <a:off x="3599946" y="4848277"/>
          <a:ext cx="1906582" cy="1424543"/>
        </p:xfrm>
        <a:graphic>
          <a:graphicData uri="http://schemas.openxmlformats.org/drawingml/2006/diagram">
            <dgm:relIds xmlns:dgm="http://schemas.openxmlformats.org/drawingml/2006/diagram" xmlns:r="http://schemas.openxmlformats.org/officeDocument/2006/relationships" r:dm="rId34" r:lo="rId35" r:qs="rId36" r:cs="rId37"/>
          </a:graphicData>
        </a:graphic>
      </p:graphicFrame>
      <p:pic>
        <p:nvPicPr>
          <p:cNvPr id="73" name="Picture 72" descr="Cori-Ph1.png"/>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458494" y="3254441"/>
            <a:ext cx="2614290" cy="821464"/>
          </a:xfrm>
          <a:prstGeom prst="rect">
            <a:avLst/>
          </a:prstGeom>
        </p:spPr>
      </p:pic>
      <p:sp>
        <p:nvSpPr>
          <p:cNvPr id="14" name="TextBox 13"/>
          <p:cNvSpPr txBox="1"/>
          <p:nvPr/>
        </p:nvSpPr>
        <p:spPr>
          <a:xfrm>
            <a:off x="3661259" y="4818264"/>
            <a:ext cx="1812839" cy="1446550"/>
          </a:xfrm>
          <a:prstGeom prst="rect">
            <a:avLst/>
          </a:prstGeom>
          <a:noFill/>
        </p:spPr>
        <p:txBody>
          <a:bodyPr wrap="square" rtlCol="0">
            <a:spAutoFit/>
          </a:bodyPr>
          <a:lstStyle/>
          <a:p>
            <a:pPr algn="ctr"/>
            <a:r>
              <a:rPr lang="en-US" dirty="0" smtClean="0">
                <a:solidFill>
                  <a:schemeClr val="bg1"/>
                </a:solidFill>
              </a:rPr>
              <a:t>Ethernet &amp;</a:t>
            </a:r>
          </a:p>
          <a:p>
            <a:pPr algn="ctr"/>
            <a:r>
              <a:rPr lang="en-US" dirty="0" smtClean="0">
                <a:solidFill>
                  <a:schemeClr val="bg1"/>
                </a:solidFill>
              </a:rPr>
              <a:t> </a:t>
            </a:r>
            <a:r>
              <a:rPr lang="en-US" dirty="0">
                <a:solidFill>
                  <a:schemeClr val="bg1"/>
                </a:solidFill>
              </a:rPr>
              <a:t>IB Fabric</a:t>
            </a:r>
          </a:p>
          <a:p>
            <a:pPr algn="ctr"/>
            <a:endParaRPr lang="en-US" sz="1200" i="1" dirty="0" smtClean="0">
              <a:solidFill>
                <a:schemeClr val="bg1"/>
              </a:solidFill>
            </a:endParaRPr>
          </a:p>
          <a:p>
            <a:pPr algn="ctr"/>
            <a:r>
              <a:rPr lang="en-US" sz="1200" i="1" dirty="0" smtClean="0">
                <a:solidFill>
                  <a:schemeClr val="bg1"/>
                </a:solidFill>
              </a:rPr>
              <a:t>Production Monitoring</a:t>
            </a:r>
            <a:endParaRPr lang="en-US" sz="1200" i="1" dirty="0">
              <a:solidFill>
                <a:schemeClr val="bg1"/>
              </a:solidFill>
            </a:endParaRPr>
          </a:p>
          <a:p>
            <a:pPr algn="ctr"/>
            <a:r>
              <a:rPr lang="en-US" dirty="0" smtClean="0">
                <a:solidFill>
                  <a:schemeClr val="bg1"/>
                </a:solidFill>
              </a:rPr>
              <a:t>WAN</a:t>
            </a:r>
          </a:p>
          <a:p>
            <a:pPr algn="ctr"/>
            <a:endParaRPr lang="en-US" sz="1000" i="1" dirty="0">
              <a:solidFill>
                <a:schemeClr val="bg1"/>
              </a:solidFill>
            </a:endParaRPr>
          </a:p>
        </p:txBody>
      </p:sp>
      <p:sp>
        <p:nvSpPr>
          <p:cNvPr id="66" name="Can 65"/>
          <p:cNvSpPr/>
          <p:nvPr/>
        </p:nvSpPr>
        <p:spPr>
          <a:xfrm>
            <a:off x="3446397" y="3419678"/>
            <a:ext cx="803676" cy="435041"/>
          </a:xfrm>
          <a:prstGeom prst="can">
            <a:avLst/>
          </a:prstGeom>
        </p:spPr>
        <p:style>
          <a:lnRef idx="1">
            <a:schemeClr val="accent3"/>
          </a:lnRef>
          <a:fillRef idx="3">
            <a:schemeClr val="accent3"/>
          </a:fillRef>
          <a:effectRef idx="2">
            <a:schemeClr val="accent3"/>
          </a:effectRef>
          <a:fontRef idx="minor">
            <a:schemeClr val="lt1"/>
          </a:fontRef>
        </p:style>
        <p:txBody>
          <a:bodyPr lIns="0" tIns="0" rIns="0" bIns="0" rtlCol="0" anchor="ctr"/>
          <a:lstStyle/>
          <a:p>
            <a:pPr algn="ctr"/>
            <a:r>
              <a:rPr lang="en-US" sz="800" b="1" i="1" dirty="0" smtClean="0">
                <a:solidFill>
                  <a:schemeClr val="tx1"/>
                </a:solidFill>
              </a:rPr>
              <a:t>1.8 PB </a:t>
            </a:r>
            <a:r>
              <a:rPr lang="en-US" sz="800" b="1" i="1" dirty="0" err="1" smtClean="0">
                <a:solidFill>
                  <a:schemeClr val="tx1"/>
                </a:solidFill>
              </a:rPr>
              <a:t>DataWarp</a:t>
            </a:r>
            <a:r>
              <a:rPr lang="en-US" sz="800" b="1" i="1" dirty="0" smtClean="0">
                <a:solidFill>
                  <a:schemeClr val="tx1"/>
                </a:solidFill>
              </a:rPr>
              <a:t> I/O Burst Buffer</a:t>
            </a:r>
            <a:endParaRPr lang="en-US" sz="800" b="1" i="1" dirty="0">
              <a:solidFill>
                <a:schemeClr val="tx1"/>
              </a:solidFill>
            </a:endParaRPr>
          </a:p>
          <a:p>
            <a:pPr algn="ctr"/>
            <a:r>
              <a:rPr lang="en-US" sz="800" b="1" i="1" dirty="0" smtClean="0">
                <a:solidFill>
                  <a:schemeClr val="tx1"/>
                </a:solidFill>
              </a:rPr>
              <a:t>1.5 </a:t>
            </a:r>
            <a:r>
              <a:rPr lang="en-US" sz="800" b="1" i="1" dirty="0">
                <a:solidFill>
                  <a:schemeClr val="tx1"/>
                </a:solidFill>
              </a:rPr>
              <a:t>T</a:t>
            </a:r>
            <a:r>
              <a:rPr lang="en-US" sz="800" b="1" i="1" dirty="0" smtClean="0">
                <a:solidFill>
                  <a:schemeClr val="tx1"/>
                </a:solidFill>
              </a:rPr>
              <a:t>B</a:t>
            </a:r>
            <a:r>
              <a:rPr lang="en-US" sz="800" b="1" i="1" dirty="0">
                <a:solidFill>
                  <a:schemeClr val="tx1"/>
                </a:solidFill>
              </a:rPr>
              <a:t>/s</a:t>
            </a:r>
          </a:p>
        </p:txBody>
      </p:sp>
      <p:sp>
        <p:nvSpPr>
          <p:cNvPr id="74" name="Can 73"/>
          <p:cNvSpPr/>
          <p:nvPr/>
        </p:nvSpPr>
        <p:spPr>
          <a:xfrm>
            <a:off x="5873337" y="2119802"/>
            <a:ext cx="982854" cy="607265"/>
          </a:xfrm>
          <a:prstGeom prst="can">
            <a:avLst/>
          </a:prstGeom>
        </p:spPr>
        <p:style>
          <a:lnRef idx="1">
            <a:schemeClr val="accent3"/>
          </a:lnRef>
          <a:fillRef idx="3">
            <a:schemeClr val="accent3"/>
          </a:fillRef>
          <a:effectRef idx="2">
            <a:schemeClr val="accent3"/>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dirty="0" smtClean="0">
                <a:solidFill>
                  <a:schemeClr val="tx1"/>
                </a:solidFill>
              </a:rPr>
              <a:t>Sponsored Storage</a:t>
            </a:r>
            <a:endParaRPr lang="en-US" sz="1400" dirty="0">
              <a:solidFill>
                <a:schemeClr val="tx1"/>
              </a:solidFill>
            </a:endParaRPr>
          </a:p>
        </p:txBody>
      </p:sp>
      <p:sp>
        <p:nvSpPr>
          <p:cNvPr id="76" name="TextBox 75"/>
          <p:cNvSpPr txBox="1"/>
          <p:nvPr/>
        </p:nvSpPr>
        <p:spPr>
          <a:xfrm>
            <a:off x="6876610" y="2118177"/>
            <a:ext cx="1733406" cy="58477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smtClean="0">
                <a:solidFill>
                  <a:schemeClr val="bg1"/>
                </a:solidFill>
              </a:rPr>
              <a:t>5.1 PB</a:t>
            </a:r>
            <a:endParaRPr lang="en-US" sz="1600" b="1" i="1" dirty="0">
              <a:solidFill>
                <a:schemeClr val="bg1"/>
              </a:solidFill>
            </a:endParaRPr>
          </a:p>
          <a:p>
            <a:r>
              <a:rPr lang="en-US" sz="1600" b="1" dirty="0" smtClean="0">
                <a:solidFill>
                  <a:schemeClr val="bg1"/>
                </a:solidFill>
              </a:rPr>
              <a:t>DDN SFA12KE</a:t>
            </a:r>
            <a:endParaRPr lang="en-US" sz="1600" b="1" dirty="0">
              <a:solidFill>
                <a:schemeClr val="bg1"/>
              </a:solidFill>
            </a:endParaRPr>
          </a:p>
        </p:txBody>
      </p:sp>
      <p:sp>
        <p:nvSpPr>
          <p:cNvPr id="75" name="TextBox 74"/>
          <p:cNvSpPr txBox="1"/>
          <p:nvPr/>
        </p:nvSpPr>
        <p:spPr>
          <a:xfrm>
            <a:off x="3241250" y="4638374"/>
            <a:ext cx="821688" cy="246221"/>
          </a:xfrm>
          <a:prstGeom prst="rect">
            <a:avLst/>
          </a:prstGeom>
          <a:noFill/>
        </p:spPr>
        <p:txBody>
          <a:bodyPr wrap="square" rtlCol="0">
            <a:spAutoFit/>
          </a:bodyPr>
          <a:lstStyle/>
          <a:p>
            <a:r>
              <a:rPr lang="en-US" sz="1000" i="1" dirty="0" smtClean="0"/>
              <a:t>14x FDR IB</a:t>
            </a:r>
            <a:endParaRPr lang="en-US" sz="1000" i="1" dirty="0"/>
          </a:p>
        </p:txBody>
      </p:sp>
      <p:pic>
        <p:nvPicPr>
          <p:cNvPr id="77" name="Picture 76" descr="ESnet_logo.jpeg"/>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7077255" y="5292838"/>
            <a:ext cx="1456470" cy="423636"/>
          </a:xfrm>
          <a:prstGeom prst="rect">
            <a:avLst/>
          </a:prstGeom>
        </p:spPr>
      </p:pic>
      <p:sp>
        <p:nvSpPr>
          <p:cNvPr id="15" name="Rectangle 14"/>
          <p:cNvSpPr/>
          <p:nvPr/>
        </p:nvSpPr>
        <p:spPr>
          <a:xfrm>
            <a:off x="0" y="967154"/>
            <a:ext cx="4494703" cy="1910686"/>
          </a:xfrm>
          <a:prstGeom prst="rect">
            <a:avLst/>
          </a:prstGeom>
          <a:solidFill>
            <a:srgbClr val="F3CCC8">
              <a:alpha val="5019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Retiring Summer 2019</a:t>
            </a:r>
            <a:endParaRPr lang="en-US" sz="2400" b="1" dirty="0"/>
          </a:p>
        </p:txBody>
      </p:sp>
      <p:sp>
        <p:nvSpPr>
          <p:cNvPr id="78" name="Rectangle 77"/>
          <p:cNvSpPr/>
          <p:nvPr/>
        </p:nvSpPr>
        <p:spPr>
          <a:xfrm>
            <a:off x="5697790" y="968290"/>
            <a:ext cx="3446210" cy="1101839"/>
          </a:xfrm>
          <a:prstGeom prst="rect">
            <a:avLst/>
          </a:prstGeom>
          <a:solidFill>
            <a:srgbClr val="F3CCC8">
              <a:alpha val="5019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Retiring Summer 2020</a:t>
            </a:r>
            <a:endParaRPr lang="en-US" sz="2400" b="1" dirty="0"/>
          </a:p>
        </p:txBody>
      </p:sp>
      <p:sp>
        <p:nvSpPr>
          <p:cNvPr id="79" name="Rectangle 78"/>
          <p:cNvSpPr/>
          <p:nvPr/>
        </p:nvSpPr>
        <p:spPr>
          <a:xfrm>
            <a:off x="253715" y="5026511"/>
            <a:ext cx="1201801" cy="446563"/>
          </a:xfrm>
          <a:prstGeom prst="rect">
            <a:avLst/>
          </a:prstGeom>
          <a:solidFill>
            <a:srgbClr val="F3CCC8">
              <a:alpha val="5019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t>Retiring Fall 2019</a:t>
            </a:r>
            <a:endParaRPr lang="en-US" sz="1200" b="1" dirty="0"/>
          </a:p>
        </p:txBody>
      </p:sp>
    </p:spTree>
    <p:extLst>
      <p:ext uri="{BB962C8B-B14F-4D97-AF65-F5344CB8AC3E}">
        <p14:creationId xmlns:p14="http://schemas.microsoft.com/office/powerpoint/2010/main" val="160538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8" grpId="0" animBg="1"/>
      <p:bldP spid="7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8"/>
          <p:cNvSpPr txBox="1">
            <a:spLocks noGrp="1"/>
          </p:cNvSpPr>
          <p:nvPr>
            <p:ph type="title"/>
          </p:nvPr>
        </p:nvSpPr>
        <p:spPr>
          <a:xfrm>
            <a:off x="360341" y="179868"/>
            <a:ext cx="6866935" cy="769479"/>
          </a:xfrm>
          <a:prstGeom prst="rect">
            <a:avLst/>
          </a:prstGeom>
        </p:spPr>
        <p:txBody>
          <a:bodyPr spcFirstLastPara="1" vert="horz" wrap="square" lIns="91425" tIns="91425" rIns="91425" bIns="91425" rtlCol="0" anchor="b" anchorCtr="0">
            <a:noAutofit/>
          </a:bodyPr>
          <a:lstStyle/>
          <a:p>
            <a:pPr>
              <a:spcBef>
                <a:spcPts val="0"/>
              </a:spcBef>
            </a:pPr>
            <a:r>
              <a:rPr lang="en-US" sz="2900" b="1" dirty="0" smtClean="0">
                <a:latin typeface="Helvetica Neue" charset="0"/>
                <a:ea typeface="Helvetica Neue" charset="0"/>
                <a:cs typeface="Helvetica Neue" charset="0"/>
              </a:rPr>
              <a:t>NERSC-9 aka </a:t>
            </a:r>
            <a:r>
              <a:rPr lang="en-US" sz="2900" b="1" dirty="0" err="1" smtClean="0">
                <a:latin typeface="Helvetica Neue" charset="0"/>
                <a:ea typeface="Helvetica Neue" charset="0"/>
                <a:cs typeface="Helvetica Neue" charset="0"/>
              </a:rPr>
              <a:t>Perlmutter</a:t>
            </a:r>
            <a:endParaRPr sz="2900" b="1" dirty="0">
              <a:latin typeface="Helvetica Neue" charset="0"/>
              <a:ea typeface="Helvetica Neue" charset="0"/>
              <a:cs typeface="Helvetica Neue" charset="0"/>
            </a:endParaRPr>
          </a:p>
        </p:txBody>
      </p:sp>
      <p:sp>
        <p:nvSpPr>
          <p:cNvPr id="214" name="Google Shape;214;p28"/>
          <p:cNvSpPr txBox="1">
            <a:spLocks noGrp="1"/>
          </p:cNvSpPr>
          <p:nvPr>
            <p:ph type="body" idx="4294967295"/>
          </p:nvPr>
        </p:nvSpPr>
        <p:spPr>
          <a:xfrm>
            <a:off x="281354" y="1099039"/>
            <a:ext cx="5222631" cy="5196253"/>
          </a:xfrm>
          <a:prstGeom prst="rect">
            <a:avLst/>
          </a:prstGeom>
        </p:spPr>
        <p:txBody>
          <a:bodyPr spcFirstLastPara="1" vert="horz" wrap="square" lIns="91425" tIns="91425" rIns="91425" bIns="91425" rtlCol="0" anchor="t" anchorCtr="0">
            <a:noAutofit/>
          </a:bodyPr>
          <a:lstStyle/>
          <a:p>
            <a:r>
              <a:rPr lang="en-US" sz="1600" dirty="0"/>
              <a:t>D</a:t>
            </a:r>
            <a:r>
              <a:rPr lang="en-US" sz="1600" dirty="0" smtClean="0"/>
              <a:t>esigned for both </a:t>
            </a:r>
            <a:r>
              <a:rPr lang="en-US" sz="1600" dirty="0"/>
              <a:t>large scale simulation and data analysis from experimental </a:t>
            </a:r>
            <a:r>
              <a:rPr lang="en-US" sz="1600" dirty="0" smtClean="0"/>
              <a:t>facilities</a:t>
            </a:r>
          </a:p>
          <a:p>
            <a:pPr lvl="0"/>
            <a:r>
              <a:rPr lang="en-US" sz="1600" dirty="0" smtClean="0">
                <a:sym typeface="Calibri"/>
              </a:rPr>
              <a:t>Overall 3x </a:t>
            </a:r>
            <a:r>
              <a:rPr lang="en-US" sz="1600" dirty="0">
                <a:sym typeface="Calibri"/>
              </a:rPr>
              <a:t>to 4x capability of </a:t>
            </a:r>
            <a:r>
              <a:rPr lang="en-US" sz="1600" dirty="0" smtClean="0">
                <a:sym typeface="Calibri"/>
              </a:rPr>
              <a:t>Cori</a:t>
            </a:r>
            <a:endParaRPr lang="en-US" sz="1600" dirty="0"/>
          </a:p>
          <a:p>
            <a:r>
              <a:rPr lang="en-US" sz="1600" dirty="0"/>
              <a:t>Includes both NVIDIA GPU-accelerated and AMD CPU-only nodes</a:t>
            </a:r>
          </a:p>
          <a:p>
            <a:pPr lvl="1"/>
            <a:r>
              <a:rPr lang="en-US" sz="1600" dirty="0"/>
              <a:t>&gt;4,000 node CPU-only partition provides </a:t>
            </a:r>
            <a:r>
              <a:rPr lang="en-US" sz="1600" dirty="0" smtClean="0"/>
              <a:t>(same </a:t>
            </a:r>
            <a:r>
              <a:rPr lang="en-US" sz="1600" dirty="0"/>
              <a:t>capability as all of </a:t>
            </a:r>
            <a:r>
              <a:rPr lang="en-US" sz="1600" dirty="0" smtClean="0"/>
              <a:t>Cori)</a:t>
            </a:r>
            <a:endParaRPr lang="en-US" sz="1600" dirty="0"/>
          </a:p>
          <a:p>
            <a:pPr lvl="1"/>
            <a:r>
              <a:rPr lang="en-US" sz="1600" dirty="0"/>
              <a:t>GPU nodes: 1 AMD </a:t>
            </a:r>
            <a:r>
              <a:rPr lang="en-US" sz="1600" dirty="0" smtClean="0"/>
              <a:t>Milan </a:t>
            </a:r>
            <a:r>
              <a:rPr lang="en-US" sz="1600" dirty="0"/>
              <a:t>CPU + 4 NVIDIA GPUs</a:t>
            </a:r>
          </a:p>
          <a:p>
            <a:r>
              <a:rPr lang="en-US" sz="1600" dirty="0" smtClean="0"/>
              <a:t>Slingshot </a:t>
            </a:r>
            <a:r>
              <a:rPr lang="en-US" sz="1600" dirty="0"/>
              <a:t>Interconnect</a:t>
            </a:r>
          </a:p>
          <a:p>
            <a:pPr lvl="1"/>
            <a:r>
              <a:rPr lang="en-US" sz="1600" dirty="0">
                <a:sym typeface="Calibri"/>
              </a:rPr>
              <a:t>Capable of Terabit connections to/from the system</a:t>
            </a:r>
          </a:p>
          <a:p>
            <a:pPr lvl="1"/>
            <a:r>
              <a:rPr lang="en-US" sz="1600" dirty="0" smtClean="0"/>
              <a:t>Ethernet </a:t>
            </a:r>
            <a:r>
              <a:rPr lang="en-US" sz="1600" dirty="0"/>
              <a:t>compatibility</a:t>
            </a:r>
          </a:p>
          <a:p>
            <a:pPr lvl="1"/>
            <a:r>
              <a:rPr lang="en-US" sz="1600" dirty="0"/>
              <a:t>Adaptive Routing/Congestion Control</a:t>
            </a:r>
          </a:p>
          <a:p>
            <a:r>
              <a:rPr lang="en-US" sz="1600" dirty="0" smtClean="0"/>
              <a:t>Single Tier, All-Flash </a:t>
            </a:r>
            <a:r>
              <a:rPr lang="en-US" sz="1600" dirty="0" err="1"/>
              <a:t>Lustre</a:t>
            </a:r>
            <a:r>
              <a:rPr lang="en-US" sz="1600" dirty="0"/>
              <a:t> scratch filesystem</a:t>
            </a:r>
          </a:p>
          <a:p>
            <a:r>
              <a:rPr lang="en-US" sz="1600" dirty="0" smtClean="0"/>
              <a:t>Robust </a:t>
            </a:r>
            <a:r>
              <a:rPr lang="en-US" sz="1600" dirty="0"/>
              <a:t>readiness </a:t>
            </a:r>
            <a:r>
              <a:rPr lang="en-US" sz="1600" dirty="0" smtClean="0"/>
              <a:t>program (NERSC </a:t>
            </a:r>
            <a:r>
              <a:rPr lang="en-US" sz="1600" dirty="0" err="1"/>
              <a:t>Exascale</a:t>
            </a:r>
            <a:r>
              <a:rPr lang="en-US" sz="1600" dirty="0"/>
              <a:t> Science Applications Program, </a:t>
            </a:r>
            <a:r>
              <a:rPr lang="en-US" sz="1600" dirty="0" smtClean="0"/>
              <a:t>NESAP) </a:t>
            </a:r>
          </a:p>
          <a:p>
            <a:r>
              <a:rPr lang="en-US" sz="1600" dirty="0" smtClean="0"/>
              <a:t>Delivery </a:t>
            </a:r>
            <a:r>
              <a:rPr lang="en-US" sz="1600" dirty="0"/>
              <a:t>in late 2020</a:t>
            </a:r>
          </a:p>
          <a:p>
            <a:pPr marL="628650" marR="0" lvl="0" indent="-285750" defTabSz="914400" eaLnBrk="1" fontAlgn="auto" latinLnBrk="0" hangingPunct="1">
              <a:lnSpc>
                <a:spcPct val="100000"/>
              </a:lnSpc>
              <a:spcBef>
                <a:spcPts val="560"/>
              </a:spcBef>
              <a:spcAft>
                <a:spcPts val="0"/>
              </a:spcAft>
              <a:buClrTx/>
              <a:buSzTx/>
              <a:buFont typeface="Arial" charset="0"/>
              <a:buNone/>
              <a:tabLst/>
              <a:defRPr/>
            </a:pPr>
            <a:endParaRPr sz="1400" dirty="0"/>
          </a:p>
        </p:txBody>
      </p:sp>
      <p:pic>
        <p:nvPicPr>
          <p:cNvPr id="213" name="Google Shape;213;p2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31">
            <a:off x="4421353" y="5447206"/>
            <a:ext cx="4346408" cy="696757"/>
          </a:xfrm>
          <a:prstGeom prst="rect">
            <a:avLst/>
          </a:prstGeom>
          <a:noFill/>
          <a:ln>
            <a:noFill/>
          </a:ln>
        </p:spPr>
      </p:pic>
      <p:pic>
        <p:nvPicPr>
          <p:cNvPr id="5" name="Google Shape;88;p13"/>
          <p:cNvPicPr preferRelativeResize="0"/>
          <p:nvPr/>
        </p:nvPicPr>
        <p:blipFill>
          <a:blip r:embed="rId4">
            <a:alphaModFix/>
          </a:blip>
          <a:stretch>
            <a:fillRect/>
          </a:stretch>
        </p:blipFill>
        <p:spPr>
          <a:xfrm>
            <a:off x="5625576" y="1570144"/>
            <a:ext cx="3518424" cy="2321125"/>
          </a:xfrm>
          <a:prstGeom prst="rect">
            <a:avLst/>
          </a:prstGeom>
          <a:noFill/>
          <a:ln>
            <a:noFill/>
          </a:ln>
        </p:spPr>
      </p:pic>
    </p:spTree>
    <p:extLst>
      <p:ext uri="{BB962C8B-B14F-4D97-AF65-F5344CB8AC3E}">
        <p14:creationId xmlns:p14="http://schemas.microsoft.com/office/powerpoint/2010/main" val="1941129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104"/>
          <p:cNvSpPr txBox="1">
            <a:spLocks noGrp="1"/>
          </p:cNvSpPr>
          <p:nvPr>
            <p:ph type="title"/>
          </p:nvPr>
        </p:nvSpPr>
        <p:spPr>
          <a:xfrm>
            <a:off x="360342" y="992151"/>
            <a:ext cx="6819000" cy="577200"/>
          </a:xfrm>
          <a:prstGeom prst="rect">
            <a:avLst/>
          </a:prstGeom>
        </p:spPr>
        <p:txBody>
          <a:bodyPr spcFirstLastPara="1" vert="horz" wrap="square" lIns="91425" tIns="91425" rIns="91425" bIns="91425" rtlCol="0" anchor="b" anchorCtr="0">
            <a:noAutofit/>
          </a:bodyPr>
          <a:lstStyle/>
          <a:p>
            <a:pPr>
              <a:spcBef>
                <a:spcPts val="0"/>
              </a:spcBef>
            </a:pPr>
            <a:r>
              <a:rPr lang="en">
                <a:solidFill>
                  <a:srgbClr val="000000"/>
                </a:solidFill>
              </a:rPr>
              <a:t>NERSC Systems Roadmap</a:t>
            </a:r>
            <a:endParaRPr>
              <a:solidFill>
                <a:srgbClr val="000000"/>
              </a:solidFill>
            </a:endParaRPr>
          </a:p>
        </p:txBody>
      </p:sp>
      <p:sp>
        <p:nvSpPr>
          <p:cNvPr id="721" name="Google Shape;721;p104"/>
          <p:cNvSpPr/>
          <p:nvPr/>
        </p:nvSpPr>
        <p:spPr>
          <a:xfrm>
            <a:off x="87475" y="2066625"/>
            <a:ext cx="8611500" cy="3441300"/>
          </a:xfrm>
          <a:custGeom>
            <a:avLst/>
            <a:gdLst/>
            <a:ahLst/>
            <a:cxnLst/>
            <a:rect l="l" t="t" r="r" b="b"/>
            <a:pathLst>
              <a:path w="120000" h="120000" extrusionOk="0">
                <a:moveTo>
                  <a:pt x="863" y="59007"/>
                </a:moveTo>
                <a:cubicBezTo>
                  <a:pt x="24517" y="70287"/>
                  <a:pt x="82187" y="51906"/>
                  <a:pt x="106553" y="10234"/>
                </a:cubicBezTo>
                <a:lnTo>
                  <a:pt x="102388" y="7206"/>
                </a:lnTo>
                <a:lnTo>
                  <a:pt x="115467" y="0"/>
                </a:lnTo>
                <a:lnTo>
                  <a:pt x="120000" y="23080"/>
                </a:lnTo>
                <a:lnTo>
                  <a:pt x="113374" y="17127"/>
                </a:lnTo>
                <a:cubicBezTo>
                  <a:pt x="81669" y="95352"/>
                  <a:pt x="19014" y="113315"/>
                  <a:pt x="0" y="120000"/>
                </a:cubicBezTo>
                <a:lnTo>
                  <a:pt x="5525" y="82402"/>
                </a:lnTo>
                <a:lnTo>
                  <a:pt x="863" y="59007"/>
                </a:lnTo>
                <a:close/>
              </a:path>
            </a:pathLst>
          </a:custGeom>
          <a:gradFill>
            <a:gsLst>
              <a:gs pos="0">
                <a:srgbClr val="DFE9FB"/>
              </a:gs>
              <a:gs pos="100000">
                <a:srgbClr val="6E9BE7"/>
              </a:gs>
            </a:gsLst>
            <a:lin ang="5400012" scaled="0"/>
          </a:gradFill>
          <a:ln w="9525" cap="flat" cmpd="sng">
            <a:solidFill>
              <a:srgbClr val="EAEEEE"/>
            </a:solidFill>
            <a:prstDash val="solid"/>
            <a:round/>
            <a:headEnd type="none" w="sm" len="sm"/>
            <a:tailEnd type="none" w="sm" len="sm"/>
          </a:ln>
        </p:spPr>
        <p:txBody>
          <a:bodyPr spcFirstLastPara="1" wrap="square" lIns="68575" tIns="34275" rIns="68575" bIns="34275" anchor="ctr" anchorCtr="0">
            <a:noAutofit/>
          </a:bodyPr>
          <a:lstStyle/>
          <a:p>
            <a:endParaRPr sz="1400">
              <a:solidFill>
                <a:schemeClr val="dk1"/>
              </a:solidFill>
              <a:latin typeface="Arial"/>
              <a:ea typeface="Arial"/>
              <a:cs typeface="Arial"/>
              <a:sym typeface="Arial"/>
            </a:endParaRPr>
          </a:p>
        </p:txBody>
      </p:sp>
      <p:sp>
        <p:nvSpPr>
          <p:cNvPr id="722" name="Google Shape;722;p104"/>
          <p:cNvSpPr/>
          <p:nvPr/>
        </p:nvSpPr>
        <p:spPr>
          <a:xfrm>
            <a:off x="416400" y="4069775"/>
            <a:ext cx="1890000" cy="1069200"/>
          </a:xfrm>
          <a:prstGeom prst="rect">
            <a:avLst/>
          </a:prstGeom>
          <a:noFill/>
          <a:ln>
            <a:noFill/>
          </a:ln>
        </p:spPr>
        <p:txBody>
          <a:bodyPr spcFirstLastPara="1" wrap="square" lIns="68575" tIns="34275" rIns="68575" bIns="34275" anchor="t" anchorCtr="0">
            <a:noAutofit/>
          </a:bodyPr>
          <a:lstStyle/>
          <a:p>
            <a:pPr>
              <a:lnSpc>
                <a:spcPct val="90000"/>
              </a:lnSpc>
            </a:pPr>
            <a:r>
              <a:rPr lang="en" sz="1600" b="1">
                <a:solidFill>
                  <a:schemeClr val="dk1"/>
                </a:solidFill>
                <a:latin typeface="Arial Narrow"/>
                <a:ea typeface="Arial Narrow"/>
                <a:cs typeface="Arial Narrow"/>
                <a:sym typeface="Arial Narrow"/>
              </a:rPr>
              <a:t>NERSC-7: Edison</a:t>
            </a:r>
            <a:endParaRPr sz="1600"/>
          </a:p>
          <a:p>
            <a:pPr>
              <a:lnSpc>
                <a:spcPct val="90000"/>
              </a:lnSpc>
            </a:pPr>
            <a:r>
              <a:rPr lang="en" sz="1600" b="1">
                <a:solidFill>
                  <a:schemeClr val="dk1"/>
                </a:solidFill>
                <a:latin typeface="Arial Narrow"/>
                <a:ea typeface="Arial Narrow"/>
                <a:cs typeface="Arial Narrow"/>
                <a:sym typeface="Arial Narrow"/>
              </a:rPr>
              <a:t>2.5 PFs </a:t>
            </a:r>
            <a:endParaRPr sz="1600" b="1">
              <a:solidFill>
                <a:schemeClr val="dk1"/>
              </a:solidFill>
              <a:latin typeface="Arial Narrow"/>
              <a:ea typeface="Arial Narrow"/>
              <a:cs typeface="Arial Narrow"/>
              <a:sym typeface="Arial Narrow"/>
            </a:endParaRPr>
          </a:p>
          <a:p>
            <a:pPr>
              <a:lnSpc>
                <a:spcPct val="90000"/>
              </a:lnSpc>
            </a:pPr>
            <a:r>
              <a:rPr lang="en" sz="1600" b="1">
                <a:solidFill>
                  <a:schemeClr val="dk1"/>
                </a:solidFill>
                <a:latin typeface="Arial Narrow"/>
                <a:ea typeface="Arial Narrow"/>
                <a:cs typeface="Arial Narrow"/>
                <a:sym typeface="Arial Narrow"/>
              </a:rPr>
              <a:t>Multi-core CPU</a:t>
            </a:r>
            <a:endParaRPr sz="1600" b="1">
              <a:solidFill>
                <a:schemeClr val="dk1"/>
              </a:solidFill>
              <a:latin typeface="Arial Narrow"/>
              <a:ea typeface="Arial Narrow"/>
              <a:cs typeface="Arial Narrow"/>
              <a:sym typeface="Arial Narrow"/>
            </a:endParaRPr>
          </a:p>
          <a:p>
            <a:pPr>
              <a:lnSpc>
                <a:spcPct val="90000"/>
              </a:lnSpc>
            </a:pPr>
            <a:r>
              <a:rPr lang="en" sz="1600" b="1">
                <a:solidFill>
                  <a:schemeClr val="dk1"/>
                </a:solidFill>
                <a:latin typeface="Arial Narrow"/>
                <a:ea typeface="Arial Narrow"/>
                <a:cs typeface="Arial Narrow"/>
                <a:sym typeface="Arial Narrow"/>
              </a:rPr>
              <a:t>3MW</a:t>
            </a:r>
            <a:endParaRPr sz="1600" b="1">
              <a:solidFill>
                <a:schemeClr val="dk1"/>
              </a:solidFill>
              <a:latin typeface="Arial Narrow"/>
              <a:ea typeface="Arial Narrow"/>
              <a:cs typeface="Arial Narrow"/>
              <a:sym typeface="Arial Narrow"/>
            </a:endParaRPr>
          </a:p>
          <a:p>
            <a:pPr>
              <a:lnSpc>
                <a:spcPct val="90000"/>
              </a:lnSpc>
            </a:pPr>
            <a:endParaRPr/>
          </a:p>
        </p:txBody>
      </p:sp>
      <p:sp>
        <p:nvSpPr>
          <p:cNvPr id="723" name="Google Shape;723;p104"/>
          <p:cNvSpPr/>
          <p:nvPr/>
        </p:nvSpPr>
        <p:spPr>
          <a:xfrm>
            <a:off x="2750001" y="3871775"/>
            <a:ext cx="1924800" cy="567900"/>
          </a:xfrm>
          <a:prstGeom prst="rect">
            <a:avLst/>
          </a:prstGeom>
          <a:noFill/>
          <a:ln>
            <a:noFill/>
          </a:ln>
        </p:spPr>
        <p:txBody>
          <a:bodyPr spcFirstLastPara="1" wrap="square" lIns="68575" tIns="34275" rIns="68575" bIns="34275" anchor="t" anchorCtr="0">
            <a:noAutofit/>
          </a:bodyPr>
          <a:lstStyle/>
          <a:p>
            <a:pPr>
              <a:lnSpc>
                <a:spcPct val="90000"/>
              </a:lnSpc>
            </a:pPr>
            <a:r>
              <a:rPr lang="en" sz="1600" b="1">
                <a:solidFill>
                  <a:schemeClr val="dk1"/>
                </a:solidFill>
                <a:latin typeface="Arial Narrow"/>
                <a:ea typeface="Arial Narrow"/>
                <a:cs typeface="Arial Narrow"/>
                <a:sym typeface="Arial Narrow"/>
              </a:rPr>
              <a:t>NERSC-8: Cori </a:t>
            </a:r>
            <a:endParaRPr sz="1600"/>
          </a:p>
          <a:p>
            <a:pPr>
              <a:lnSpc>
                <a:spcPct val="90000"/>
              </a:lnSpc>
            </a:pPr>
            <a:r>
              <a:rPr lang="en" sz="1600" b="1">
                <a:solidFill>
                  <a:schemeClr val="dk1"/>
                </a:solidFill>
                <a:latin typeface="Arial Narrow"/>
                <a:ea typeface="Arial Narrow"/>
                <a:cs typeface="Arial Narrow"/>
                <a:sym typeface="Arial Narrow"/>
              </a:rPr>
              <a:t>30PFs </a:t>
            </a:r>
            <a:endParaRPr sz="1600" b="1">
              <a:solidFill>
                <a:schemeClr val="dk1"/>
              </a:solidFill>
              <a:latin typeface="Arial Narrow"/>
              <a:ea typeface="Arial Narrow"/>
              <a:cs typeface="Arial Narrow"/>
              <a:sym typeface="Arial Narrow"/>
            </a:endParaRPr>
          </a:p>
          <a:p>
            <a:pPr>
              <a:lnSpc>
                <a:spcPct val="90000"/>
              </a:lnSpc>
            </a:pPr>
            <a:r>
              <a:rPr lang="en" sz="1600" b="1">
                <a:solidFill>
                  <a:schemeClr val="dk1"/>
                </a:solidFill>
                <a:latin typeface="Arial Narrow"/>
                <a:ea typeface="Arial Narrow"/>
                <a:cs typeface="Arial Narrow"/>
                <a:sym typeface="Arial Narrow"/>
              </a:rPr>
              <a:t>Manycore CPU</a:t>
            </a:r>
            <a:endParaRPr sz="1600" b="1">
              <a:solidFill>
                <a:schemeClr val="dk1"/>
              </a:solidFill>
              <a:latin typeface="Arial Narrow"/>
              <a:ea typeface="Arial Narrow"/>
              <a:cs typeface="Arial Narrow"/>
              <a:sym typeface="Arial Narrow"/>
            </a:endParaRPr>
          </a:p>
          <a:p>
            <a:pPr>
              <a:lnSpc>
                <a:spcPct val="90000"/>
              </a:lnSpc>
            </a:pPr>
            <a:r>
              <a:rPr lang="en" sz="1600" b="1">
                <a:solidFill>
                  <a:schemeClr val="dk1"/>
                </a:solidFill>
                <a:latin typeface="Arial Narrow"/>
                <a:ea typeface="Arial Narrow"/>
                <a:cs typeface="Arial Narrow"/>
                <a:sym typeface="Arial Narrow"/>
              </a:rPr>
              <a:t>4MW</a:t>
            </a:r>
            <a:endParaRPr sz="1600"/>
          </a:p>
        </p:txBody>
      </p:sp>
      <p:sp>
        <p:nvSpPr>
          <p:cNvPr id="724" name="Google Shape;724;p104"/>
          <p:cNvSpPr txBox="1"/>
          <p:nvPr/>
        </p:nvSpPr>
        <p:spPr>
          <a:xfrm>
            <a:off x="0" y="5040750"/>
            <a:ext cx="834300" cy="230700"/>
          </a:xfrm>
          <a:prstGeom prst="rect">
            <a:avLst/>
          </a:prstGeom>
          <a:noFill/>
          <a:ln>
            <a:noFill/>
          </a:ln>
        </p:spPr>
        <p:txBody>
          <a:bodyPr spcFirstLastPara="1" wrap="square" lIns="68575" tIns="34275" rIns="68575" bIns="34275" anchor="t" anchorCtr="0">
            <a:noAutofit/>
          </a:bodyPr>
          <a:lstStyle/>
          <a:p>
            <a:pPr algn="ctr"/>
            <a:r>
              <a:rPr lang="en">
                <a:solidFill>
                  <a:schemeClr val="dk1"/>
                </a:solidFill>
                <a:latin typeface="Arial Black"/>
                <a:ea typeface="Arial Black"/>
                <a:cs typeface="Arial Black"/>
                <a:sym typeface="Arial Black"/>
              </a:rPr>
              <a:t>2013</a:t>
            </a:r>
            <a:endParaRPr/>
          </a:p>
        </p:txBody>
      </p:sp>
      <p:sp>
        <p:nvSpPr>
          <p:cNvPr id="725" name="Google Shape;725;p104"/>
          <p:cNvSpPr txBox="1"/>
          <p:nvPr/>
        </p:nvSpPr>
        <p:spPr>
          <a:xfrm>
            <a:off x="2084450" y="5038300"/>
            <a:ext cx="834300" cy="230700"/>
          </a:xfrm>
          <a:prstGeom prst="rect">
            <a:avLst/>
          </a:prstGeom>
          <a:noFill/>
          <a:ln>
            <a:noFill/>
          </a:ln>
        </p:spPr>
        <p:txBody>
          <a:bodyPr spcFirstLastPara="1" wrap="square" lIns="68575" tIns="34275" rIns="68575" bIns="34275" anchor="t" anchorCtr="0">
            <a:noAutofit/>
          </a:bodyPr>
          <a:lstStyle/>
          <a:p>
            <a:pPr algn="ctr"/>
            <a:r>
              <a:rPr lang="en">
                <a:solidFill>
                  <a:schemeClr val="dk1"/>
                </a:solidFill>
                <a:latin typeface="Arial Black"/>
                <a:ea typeface="Arial Black"/>
                <a:cs typeface="Arial Black"/>
                <a:sym typeface="Arial Black"/>
              </a:rPr>
              <a:t>2016</a:t>
            </a:r>
            <a:endParaRPr/>
          </a:p>
        </p:txBody>
      </p:sp>
      <p:sp>
        <p:nvSpPr>
          <p:cNvPr id="726" name="Google Shape;726;p104"/>
          <p:cNvSpPr txBox="1"/>
          <p:nvPr/>
        </p:nvSpPr>
        <p:spPr>
          <a:xfrm>
            <a:off x="6666375" y="5038300"/>
            <a:ext cx="834300" cy="230700"/>
          </a:xfrm>
          <a:prstGeom prst="rect">
            <a:avLst/>
          </a:prstGeom>
          <a:noFill/>
          <a:ln>
            <a:noFill/>
          </a:ln>
        </p:spPr>
        <p:txBody>
          <a:bodyPr spcFirstLastPara="1" wrap="square" lIns="68575" tIns="34275" rIns="68575" bIns="34275" anchor="t" anchorCtr="0">
            <a:noAutofit/>
          </a:bodyPr>
          <a:lstStyle/>
          <a:p>
            <a:pPr algn="ctr"/>
            <a:r>
              <a:rPr lang="en">
                <a:solidFill>
                  <a:schemeClr val="dk1"/>
                </a:solidFill>
                <a:latin typeface="Arial Black"/>
                <a:ea typeface="Arial Black"/>
                <a:cs typeface="Arial Black"/>
                <a:sym typeface="Arial Black"/>
              </a:rPr>
              <a:t>2024</a:t>
            </a:r>
            <a:endParaRPr/>
          </a:p>
        </p:txBody>
      </p:sp>
      <p:cxnSp>
        <p:nvCxnSpPr>
          <p:cNvPr id="727" name="Google Shape;727;p104"/>
          <p:cNvCxnSpPr/>
          <p:nvPr/>
        </p:nvCxnSpPr>
        <p:spPr>
          <a:xfrm rot="10800000">
            <a:off x="370773" y="3747716"/>
            <a:ext cx="0" cy="1212000"/>
          </a:xfrm>
          <a:prstGeom prst="straightConnector1">
            <a:avLst/>
          </a:prstGeom>
          <a:noFill/>
          <a:ln w="38100" cap="flat" cmpd="sng">
            <a:solidFill>
              <a:srgbClr val="0000FF"/>
            </a:solidFill>
            <a:prstDash val="solid"/>
            <a:round/>
            <a:headEnd type="none" w="sm" len="sm"/>
            <a:tailEnd type="diamond" w="sm" len="sm"/>
          </a:ln>
          <a:effectLst>
            <a:outerShdw dist="17961" dir="2700000" algn="ctr" rotWithShape="0">
              <a:srgbClr val="4D4D4D"/>
            </a:outerShdw>
          </a:effectLst>
        </p:spPr>
      </p:cxnSp>
      <p:pic>
        <p:nvPicPr>
          <p:cNvPr id="728" name="Google Shape;728;p104" descr="cascade"/>
          <p:cNvPicPr preferRelativeResize="0"/>
          <p:nvPr/>
        </p:nvPicPr>
        <p:blipFill rotWithShape="1">
          <a:blip r:embed="rId3">
            <a:alphaModFix/>
          </a:blip>
          <a:srcRect/>
          <a:stretch/>
        </p:blipFill>
        <p:spPr>
          <a:xfrm>
            <a:off x="6727848" y="1831952"/>
            <a:ext cx="2032702" cy="1069181"/>
          </a:xfrm>
          <a:prstGeom prst="rect">
            <a:avLst/>
          </a:prstGeom>
          <a:noFill/>
          <a:ln>
            <a:noFill/>
          </a:ln>
        </p:spPr>
      </p:pic>
      <p:cxnSp>
        <p:nvCxnSpPr>
          <p:cNvPr id="729" name="Google Shape;729;p104"/>
          <p:cNvCxnSpPr/>
          <p:nvPr/>
        </p:nvCxnSpPr>
        <p:spPr>
          <a:xfrm rot="10800000" flipH="1">
            <a:off x="4825298" y="3108716"/>
            <a:ext cx="2400" cy="1851000"/>
          </a:xfrm>
          <a:prstGeom prst="straightConnector1">
            <a:avLst/>
          </a:prstGeom>
          <a:noFill/>
          <a:ln w="38100" cap="flat" cmpd="sng">
            <a:solidFill>
              <a:srgbClr val="0000FF"/>
            </a:solidFill>
            <a:prstDash val="solid"/>
            <a:round/>
            <a:headEnd type="none" w="sm" len="sm"/>
            <a:tailEnd type="diamond" w="sm" len="sm"/>
          </a:ln>
          <a:effectLst>
            <a:outerShdw dist="17961" dir="2700000" algn="ctr" rotWithShape="0">
              <a:srgbClr val="4D4D4D"/>
            </a:outerShdw>
          </a:effectLst>
        </p:spPr>
      </p:cxnSp>
      <p:cxnSp>
        <p:nvCxnSpPr>
          <p:cNvPr id="730" name="Google Shape;730;p104"/>
          <p:cNvCxnSpPr/>
          <p:nvPr/>
        </p:nvCxnSpPr>
        <p:spPr>
          <a:xfrm rot="10800000" flipH="1">
            <a:off x="7035098" y="2568116"/>
            <a:ext cx="4800" cy="2391600"/>
          </a:xfrm>
          <a:prstGeom prst="straightConnector1">
            <a:avLst/>
          </a:prstGeom>
          <a:noFill/>
          <a:ln w="38100" cap="flat" cmpd="sng">
            <a:solidFill>
              <a:srgbClr val="0000FF"/>
            </a:solidFill>
            <a:prstDash val="solid"/>
            <a:round/>
            <a:headEnd type="none" w="sm" len="sm"/>
            <a:tailEnd type="diamond" w="sm" len="sm"/>
          </a:ln>
          <a:effectLst>
            <a:outerShdw dist="17961" dir="2700000" algn="ctr" rotWithShape="0">
              <a:srgbClr val="4D4D4D"/>
            </a:outerShdw>
          </a:effectLst>
        </p:spPr>
      </p:cxnSp>
      <p:sp>
        <p:nvSpPr>
          <p:cNvPr id="731" name="Google Shape;731;p104"/>
          <p:cNvSpPr/>
          <p:nvPr/>
        </p:nvSpPr>
        <p:spPr>
          <a:xfrm>
            <a:off x="4478705" y="3290500"/>
            <a:ext cx="186600" cy="276900"/>
          </a:xfrm>
          <a:prstGeom prst="rect">
            <a:avLst/>
          </a:prstGeom>
          <a:noFill/>
          <a:ln>
            <a:noFill/>
          </a:ln>
        </p:spPr>
        <p:txBody>
          <a:bodyPr spcFirstLastPara="1" wrap="square" lIns="68575" tIns="34275" rIns="68575" bIns="34275" anchor="t" anchorCtr="0">
            <a:noAutofit/>
          </a:bodyPr>
          <a:lstStyle/>
          <a:p>
            <a:r>
              <a:rPr lang="en" sz="1400">
                <a:solidFill>
                  <a:schemeClr val="dk1"/>
                </a:solidFill>
                <a:latin typeface="Arial"/>
                <a:ea typeface="Arial"/>
                <a:cs typeface="Arial"/>
                <a:sym typeface="Arial"/>
              </a:rPr>
              <a:t> </a:t>
            </a:r>
            <a:endParaRPr sz="1100"/>
          </a:p>
        </p:txBody>
      </p:sp>
      <p:pic>
        <p:nvPicPr>
          <p:cNvPr id="732" name="Google Shape;732;p104" descr="NERSC-Cabinet-Cori copy.jpg"/>
          <p:cNvPicPr preferRelativeResize="0"/>
          <p:nvPr/>
        </p:nvPicPr>
        <p:blipFill rotWithShape="1">
          <a:blip r:embed="rId4">
            <a:alphaModFix/>
          </a:blip>
          <a:srcRect/>
          <a:stretch/>
        </p:blipFill>
        <p:spPr>
          <a:xfrm>
            <a:off x="1330775" y="2533113"/>
            <a:ext cx="3236404" cy="577200"/>
          </a:xfrm>
          <a:prstGeom prst="rect">
            <a:avLst/>
          </a:prstGeom>
          <a:noFill/>
          <a:ln>
            <a:noFill/>
          </a:ln>
        </p:spPr>
      </p:pic>
      <p:pic>
        <p:nvPicPr>
          <p:cNvPr id="733" name="Google Shape;733;p104"/>
          <p:cNvPicPr preferRelativeResize="0"/>
          <p:nvPr/>
        </p:nvPicPr>
        <p:blipFill>
          <a:blip r:embed="rId5">
            <a:alphaModFix/>
          </a:blip>
          <a:stretch>
            <a:fillRect/>
          </a:stretch>
        </p:blipFill>
        <p:spPr>
          <a:xfrm>
            <a:off x="24702" y="2992050"/>
            <a:ext cx="2032700" cy="1144120"/>
          </a:xfrm>
          <a:prstGeom prst="rect">
            <a:avLst/>
          </a:prstGeom>
          <a:noFill/>
          <a:ln>
            <a:noFill/>
          </a:ln>
        </p:spPr>
      </p:pic>
      <p:sp>
        <p:nvSpPr>
          <p:cNvPr id="734" name="Google Shape;734;p104"/>
          <p:cNvSpPr/>
          <p:nvPr/>
        </p:nvSpPr>
        <p:spPr>
          <a:xfrm>
            <a:off x="4978200" y="3685763"/>
            <a:ext cx="2133600" cy="567900"/>
          </a:xfrm>
          <a:prstGeom prst="rect">
            <a:avLst/>
          </a:prstGeom>
          <a:noFill/>
          <a:ln>
            <a:noFill/>
          </a:ln>
        </p:spPr>
        <p:txBody>
          <a:bodyPr spcFirstLastPara="1" wrap="square" lIns="68575" tIns="34275" rIns="68575" bIns="34275" anchor="t" anchorCtr="0">
            <a:noAutofit/>
          </a:bodyPr>
          <a:lstStyle/>
          <a:p>
            <a:pPr>
              <a:lnSpc>
                <a:spcPct val="90000"/>
              </a:lnSpc>
            </a:pPr>
            <a:r>
              <a:rPr lang="en" sz="1600" b="1">
                <a:solidFill>
                  <a:schemeClr val="dk1"/>
                </a:solidFill>
                <a:latin typeface="Arial Narrow"/>
                <a:ea typeface="Arial Narrow"/>
                <a:cs typeface="Arial Narrow"/>
                <a:sym typeface="Arial Narrow"/>
              </a:rPr>
              <a:t>NERSC-9: Perlmutter</a:t>
            </a:r>
            <a:endParaRPr sz="1600" b="1">
              <a:solidFill>
                <a:schemeClr val="dk1"/>
              </a:solidFill>
              <a:latin typeface="Arial Narrow"/>
              <a:ea typeface="Arial Narrow"/>
              <a:cs typeface="Arial Narrow"/>
              <a:sym typeface="Arial Narrow"/>
            </a:endParaRPr>
          </a:p>
          <a:p>
            <a:pPr>
              <a:lnSpc>
                <a:spcPct val="90000"/>
              </a:lnSpc>
            </a:pPr>
            <a:r>
              <a:rPr lang="en" sz="1600" b="1">
                <a:solidFill>
                  <a:schemeClr val="dk1"/>
                </a:solidFill>
                <a:latin typeface="Arial Narrow"/>
                <a:ea typeface="Arial Narrow"/>
                <a:cs typeface="Arial Narrow"/>
                <a:sym typeface="Arial Narrow"/>
              </a:rPr>
              <a:t>3-4x Cori</a:t>
            </a:r>
            <a:endParaRPr sz="1600" b="1">
              <a:solidFill>
                <a:schemeClr val="dk1"/>
              </a:solidFill>
              <a:latin typeface="Arial Narrow"/>
              <a:ea typeface="Arial Narrow"/>
              <a:cs typeface="Arial Narrow"/>
              <a:sym typeface="Arial Narrow"/>
            </a:endParaRPr>
          </a:p>
          <a:p>
            <a:pPr>
              <a:lnSpc>
                <a:spcPct val="90000"/>
              </a:lnSpc>
            </a:pPr>
            <a:r>
              <a:rPr lang="en" sz="1600" b="1">
                <a:solidFill>
                  <a:schemeClr val="dk1"/>
                </a:solidFill>
                <a:latin typeface="Arial Narrow"/>
                <a:ea typeface="Arial Narrow"/>
                <a:cs typeface="Arial Narrow"/>
                <a:sym typeface="Arial Narrow"/>
              </a:rPr>
              <a:t>CPU and GPU nodes </a:t>
            </a:r>
            <a:endParaRPr sz="1600" b="1">
              <a:solidFill>
                <a:schemeClr val="dk1"/>
              </a:solidFill>
              <a:latin typeface="Arial Narrow"/>
              <a:ea typeface="Arial Narrow"/>
              <a:cs typeface="Arial Narrow"/>
              <a:sym typeface="Arial Narrow"/>
            </a:endParaRPr>
          </a:p>
          <a:p>
            <a:pPr>
              <a:lnSpc>
                <a:spcPct val="90000"/>
              </a:lnSpc>
            </a:pPr>
            <a:r>
              <a:rPr lang="en" sz="1600" b="1">
                <a:solidFill>
                  <a:schemeClr val="dk1"/>
                </a:solidFill>
                <a:latin typeface="Arial Narrow"/>
                <a:ea typeface="Arial Narrow"/>
                <a:cs typeface="Arial Narrow"/>
                <a:sym typeface="Arial Narrow"/>
              </a:rPr>
              <a:t>&gt;5 MW</a:t>
            </a:r>
            <a:endParaRPr sz="1600" b="1">
              <a:solidFill>
                <a:schemeClr val="dk1"/>
              </a:solidFill>
              <a:latin typeface="Arial Narrow"/>
              <a:ea typeface="Arial Narrow"/>
              <a:cs typeface="Arial Narrow"/>
              <a:sym typeface="Arial Narrow"/>
            </a:endParaRPr>
          </a:p>
          <a:p>
            <a:pPr>
              <a:lnSpc>
                <a:spcPct val="90000"/>
              </a:lnSpc>
            </a:pPr>
            <a:endParaRPr/>
          </a:p>
        </p:txBody>
      </p:sp>
      <p:cxnSp>
        <p:nvCxnSpPr>
          <p:cNvPr id="735" name="Google Shape;735;p104"/>
          <p:cNvCxnSpPr/>
          <p:nvPr/>
        </p:nvCxnSpPr>
        <p:spPr>
          <a:xfrm rot="10800000">
            <a:off x="2517098" y="3364616"/>
            <a:ext cx="22200" cy="1595100"/>
          </a:xfrm>
          <a:prstGeom prst="straightConnector1">
            <a:avLst/>
          </a:prstGeom>
          <a:noFill/>
          <a:ln w="38100" cap="flat" cmpd="sng">
            <a:solidFill>
              <a:srgbClr val="0000FF"/>
            </a:solidFill>
            <a:prstDash val="solid"/>
            <a:round/>
            <a:headEnd type="none" w="sm" len="sm"/>
            <a:tailEnd type="diamond" w="sm" len="sm"/>
          </a:ln>
          <a:effectLst>
            <a:outerShdw dist="17961" dir="2700000" algn="ctr" rotWithShape="0">
              <a:srgbClr val="4D4D4D"/>
            </a:outerShdw>
          </a:effectLst>
        </p:spPr>
      </p:cxnSp>
      <p:sp>
        <p:nvSpPr>
          <p:cNvPr id="736" name="Google Shape;736;p104"/>
          <p:cNvSpPr txBox="1"/>
          <p:nvPr/>
        </p:nvSpPr>
        <p:spPr>
          <a:xfrm>
            <a:off x="4375413" y="5057625"/>
            <a:ext cx="834300" cy="230700"/>
          </a:xfrm>
          <a:prstGeom prst="rect">
            <a:avLst/>
          </a:prstGeom>
          <a:noFill/>
          <a:ln>
            <a:noFill/>
          </a:ln>
        </p:spPr>
        <p:txBody>
          <a:bodyPr spcFirstLastPara="1" wrap="square" lIns="68575" tIns="34275" rIns="68575" bIns="34275" anchor="t" anchorCtr="0">
            <a:noAutofit/>
          </a:bodyPr>
          <a:lstStyle/>
          <a:p>
            <a:pPr algn="ctr"/>
            <a:r>
              <a:rPr lang="en">
                <a:solidFill>
                  <a:schemeClr val="dk1"/>
                </a:solidFill>
                <a:latin typeface="Arial Black"/>
                <a:ea typeface="Arial Black"/>
                <a:cs typeface="Arial Black"/>
                <a:sym typeface="Arial Black"/>
              </a:rPr>
              <a:t>2020</a:t>
            </a:r>
            <a:endParaRPr/>
          </a:p>
        </p:txBody>
      </p:sp>
      <p:sp>
        <p:nvSpPr>
          <p:cNvPr id="737" name="Google Shape;737;p104"/>
          <p:cNvSpPr/>
          <p:nvPr/>
        </p:nvSpPr>
        <p:spPr>
          <a:xfrm>
            <a:off x="7111301" y="3401125"/>
            <a:ext cx="1764300" cy="567900"/>
          </a:xfrm>
          <a:prstGeom prst="rect">
            <a:avLst/>
          </a:prstGeom>
          <a:noFill/>
          <a:ln>
            <a:noFill/>
          </a:ln>
        </p:spPr>
        <p:txBody>
          <a:bodyPr spcFirstLastPara="1" wrap="square" lIns="68575" tIns="34275" rIns="68575" bIns="34275" anchor="t" anchorCtr="0">
            <a:noAutofit/>
          </a:bodyPr>
          <a:lstStyle/>
          <a:p>
            <a:pPr>
              <a:lnSpc>
                <a:spcPct val="90000"/>
              </a:lnSpc>
            </a:pPr>
            <a:r>
              <a:rPr lang="en" sz="1600" b="1">
                <a:solidFill>
                  <a:schemeClr val="dk1"/>
                </a:solidFill>
                <a:latin typeface="Arial Narrow"/>
                <a:ea typeface="Arial Narrow"/>
                <a:cs typeface="Arial Narrow"/>
                <a:sym typeface="Arial Narrow"/>
              </a:rPr>
              <a:t>NERSC-10</a:t>
            </a:r>
            <a:endParaRPr sz="1600" b="1">
              <a:solidFill>
                <a:schemeClr val="dk1"/>
              </a:solidFill>
              <a:latin typeface="Arial Narrow"/>
              <a:ea typeface="Arial Narrow"/>
              <a:cs typeface="Arial Narrow"/>
              <a:sym typeface="Arial Narrow"/>
            </a:endParaRPr>
          </a:p>
          <a:p>
            <a:pPr>
              <a:lnSpc>
                <a:spcPct val="90000"/>
              </a:lnSpc>
            </a:pPr>
            <a:r>
              <a:rPr lang="en" sz="1600" b="1">
                <a:solidFill>
                  <a:schemeClr val="dk1"/>
                </a:solidFill>
                <a:latin typeface="Arial Narrow"/>
                <a:ea typeface="Arial Narrow"/>
                <a:cs typeface="Arial Narrow"/>
                <a:sym typeface="Arial Narrow"/>
              </a:rPr>
              <a:t>ExaSystem</a:t>
            </a:r>
            <a:endParaRPr sz="1600" b="1">
              <a:solidFill>
                <a:schemeClr val="dk1"/>
              </a:solidFill>
              <a:latin typeface="Arial Narrow"/>
              <a:ea typeface="Arial Narrow"/>
              <a:cs typeface="Arial Narrow"/>
              <a:sym typeface="Arial Narrow"/>
            </a:endParaRPr>
          </a:p>
          <a:p>
            <a:pPr>
              <a:lnSpc>
                <a:spcPct val="90000"/>
              </a:lnSpc>
            </a:pPr>
            <a:r>
              <a:rPr lang="en" sz="1600" b="1">
                <a:solidFill>
                  <a:schemeClr val="dk1"/>
                </a:solidFill>
                <a:latin typeface="Arial Narrow"/>
                <a:ea typeface="Arial Narrow"/>
                <a:cs typeface="Arial Narrow"/>
                <a:sym typeface="Arial Narrow"/>
              </a:rPr>
              <a:t>~20MW</a:t>
            </a:r>
            <a:endParaRPr sz="1600" b="1">
              <a:solidFill>
                <a:schemeClr val="dk1"/>
              </a:solidFill>
              <a:latin typeface="Arial Narrow"/>
              <a:ea typeface="Arial Narrow"/>
              <a:cs typeface="Arial Narrow"/>
              <a:sym typeface="Arial Narrow"/>
            </a:endParaRPr>
          </a:p>
          <a:p>
            <a:pPr>
              <a:lnSpc>
                <a:spcPct val="90000"/>
              </a:lnSpc>
            </a:pPr>
            <a:endParaRPr sz="1600" b="1">
              <a:solidFill>
                <a:schemeClr val="dk1"/>
              </a:solidFill>
              <a:latin typeface="Arial Narrow"/>
              <a:ea typeface="Arial Narrow"/>
              <a:cs typeface="Arial Narrow"/>
              <a:sym typeface="Arial Narrow"/>
            </a:endParaRPr>
          </a:p>
          <a:p>
            <a:pPr>
              <a:lnSpc>
                <a:spcPct val="90000"/>
              </a:lnSpc>
            </a:pPr>
            <a:endParaRPr b="1">
              <a:solidFill>
                <a:schemeClr val="dk1"/>
              </a:solidFill>
              <a:latin typeface="Arial Narrow"/>
              <a:ea typeface="Arial Narrow"/>
              <a:cs typeface="Arial Narrow"/>
              <a:sym typeface="Arial Narrow"/>
            </a:endParaRPr>
          </a:p>
          <a:p>
            <a:pPr>
              <a:lnSpc>
                <a:spcPct val="90000"/>
              </a:lnSpc>
            </a:pPr>
            <a:endParaRPr/>
          </a:p>
        </p:txBody>
      </p:sp>
      <p:pic>
        <p:nvPicPr>
          <p:cNvPr id="738" name="Google Shape;738;p104"/>
          <p:cNvPicPr preferRelativeResize="0"/>
          <p:nvPr/>
        </p:nvPicPr>
        <p:blipFill>
          <a:blip r:embed="rId6">
            <a:alphaModFix/>
          </a:blip>
          <a:stretch>
            <a:fillRect/>
          </a:stretch>
        </p:blipFill>
        <p:spPr>
          <a:xfrm rot="30">
            <a:off x="3590949" y="1940164"/>
            <a:ext cx="2890303" cy="520345"/>
          </a:xfrm>
          <a:prstGeom prst="rect">
            <a:avLst/>
          </a:prstGeom>
          <a:noFill/>
          <a:ln>
            <a:noFill/>
          </a:ln>
        </p:spPr>
      </p:pic>
    </p:spTree>
    <p:extLst>
      <p:ext uri="{BB962C8B-B14F-4D97-AF65-F5344CB8AC3E}">
        <p14:creationId xmlns:p14="http://schemas.microsoft.com/office/powerpoint/2010/main" val="12793114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Storage 2020 Strategy</a:t>
            </a:r>
            <a:endParaRPr lang="en-US" dirty="0"/>
          </a:p>
        </p:txBody>
      </p:sp>
      <p:sp>
        <p:nvSpPr>
          <p:cNvPr id="3" name="Slide Number Placeholder 2"/>
          <p:cNvSpPr>
            <a:spLocks noGrp="1"/>
          </p:cNvSpPr>
          <p:nvPr>
            <p:ph type="sldNum" sz="quarter" idx="4"/>
          </p:nvPr>
        </p:nvSpPr>
        <p:spPr/>
        <p:txBody>
          <a:bodyPr/>
          <a:lstStyle/>
          <a:p>
            <a:r>
              <a:rPr lang="en-US" smtClean="0"/>
              <a:t>- </a:t>
            </a:r>
            <a:fld id="{D174BAF6-F8F2-EF4F-936C-8DF63288C82F}" type="slidenum">
              <a:rPr lang="en-US" smtClean="0"/>
              <a:pPr/>
              <a:t>8</a:t>
            </a:fld>
            <a:r>
              <a:rPr lang="en-US" smtClean="0"/>
              <a:t> -</a:t>
            </a:r>
            <a:endParaRPr lang="en-US" dirty="0"/>
          </a:p>
        </p:txBody>
      </p:sp>
    </p:spTree>
    <p:extLst>
      <p:ext uri="{BB962C8B-B14F-4D97-AF65-F5344CB8AC3E}">
        <p14:creationId xmlns:p14="http://schemas.microsoft.com/office/powerpoint/2010/main" val="13205524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9ECA6146-C1BE-3E47-BA41-CED835875251}"/>
              </a:ext>
            </a:extLst>
          </p:cNvPr>
          <p:cNvSpPr>
            <a:spLocks noGrp="1"/>
          </p:cNvSpPr>
          <p:nvPr>
            <p:ph type="title"/>
          </p:nvPr>
        </p:nvSpPr>
        <p:spPr>
          <a:xfrm>
            <a:off x="324140" y="354468"/>
            <a:ext cx="7256258" cy="577109"/>
          </a:xfrm>
        </p:spPr>
        <p:txBody>
          <a:bodyPr>
            <a:normAutofit/>
          </a:bodyPr>
          <a:lstStyle/>
          <a:p>
            <a:r>
              <a:rPr lang="en-US" dirty="0"/>
              <a:t>NERSC’s </a:t>
            </a:r>
            <a:r>
              <a:rPr lang="en-US"/>
              <a:t>storage </a:t>
            </a:r>
            <a:r>
              <a:rPr lang="en-US" smtClean="0"/>
              <a:t>hierarchy (Current)</a:t>
            </a:r>
            <a:endParaRPr lang="en-US" dirty="0"/>
          </a:p>
        </p:txBody>
      </p:sp>
      <p:sp>
        <p:nvSpPr>
          <p:cNvPr id="3" name="Slide Number Placeholder 2">
            <a:extLst>
              <a:ext uri="{FF2B5EF4-FFF2-40B4-BE49-F238E27FC236}">
                <a16:creationId xmlns="" xmlns:a16="http://schemas.microsoft.com/office/drawing/2014/main" id="{68CEF715-C547-524B-A621-B25AB976B384}"/>
              </a:ext>
            </a:extLst>
          </p:cNvPr>
          <p:cNvSpPr>
            <a:spLocks noGrp="1"/>
          </p:cNvSpPr>
          <p:nvPr>
            <p:ph type="sldNum" sz="quarter" idx="4"/>
          </p:nvPr>
        </p:nvSpPr>
        <p:spPr/>
        <p:txBody>
          <a:bodyPr/>
          <a:lstStyle/>
          <a:p>
            <a:r>
              <a:rPr lang="en-US"/>
              <a:t>- </a:t>
            </a:r>
            <a:fld id="{D174BAF6-F8F2-EF4F-936C-8DF63288C82F}" type="slidenum">
              <a:rPr lang="en-US" smtClean="0"/>
              <a:pPr/>
              <a:t>9</a:t>
            </a:fld>
            <a:r>
              <a:rPr lang="en-US"/>
              <a:t> -</a:t>
            </a:r>
            <a:endParaRPr lang="en-US" dirty="0"/>
          </a:p>
        </p:txBody>
      </p:sp>
      <p:grpSp>
        <p:nvGrpSpPr>
          <p:cNvPr id="52" name="Group 51">
            <a:extLst>
              <a:ext uri="{FF2B5EF4-FFF2-40B4-BE49-F238E27FC236}">
                <a16:creationId xmlns="" xmlns:a16="http://schemas.microsoft.com/office/drawing/2014/main" id="{9DEC0814-8E5D-9E44-8FB6-C69E061B443C}"/>
              </a:ext>
            </a:extLst>
          </p:cNvPr>
          <p:cNvGrpSpPr/>
          <p:nvPr/>
        </p:nvGrpSpPr>
        <p:grpSpPr>
          <a:xfrm>
            <a:off x="683759" y="2706926"/>
            <a:ext cx="1129961" cy="1937446"/>
            <a:chOff x="1554906" y="463824"/>
            <a:chExt cx="2527300" cy="5864954"/>
          </a:xfrm>
        </p:grpSpPr>
        <p:sp>
          <p:nvSpPr>
            <p:cNvPr id="50" name="Up Arrow 49">
              <a:extLst>
                <a:ext uri="{FF2B5EF4-FFF2-40B4-BE49-F238E27FC236}">
                  <a16:creationId xmlns="" xmlns:a16="http://schemas.microsoft.com/office/drawing/2014/main" id="{FC2B4DFC-AF6C-9242-8F06-2D825DFD029A}"/>
                </a:ext>
              </a:extLst>
            </p:cNvPr>
            <p:cNvSpPr/>
            <p:nvPr/>
          </p:nvSpPr>
          <p:spPr>
            <a:xfrm>
              <a:off x="1554906" y="463824"/>
              <a:ext cx="1358900" cy="5864954"/>
            </a:xfrm>
            <a:prstGeom prst="upArrow">
              <a:avLst/>
            </a:prstGeom>
            <a:gradFill rotWithShape="1">
              <a:gsLst>
                <a:gs pos="0">
                  <a:srgbClr val="4472C4"/>
                </a:gs>
                <a:gs pos="100000">
                  <a:srgbClr val="4472C4">
                    <a:lumMod val="20000"/>
                    <a:lumOff val="80000"/>
                  </a:srgbClr>
                </a:gs>
              </a:gsLst>
              <a:lin ang="5400000" scaled="0"/>
            </a:gradFill>
            <a:ln w="12700" cap="flat" cmpd="sng" algn="ctr">
              <a:solidFill>
                <a:sysClr val="windowText" lastClr="000000"/>
              </a:solidFill>
              <a:prstDash val="solid"/>
              <a:miter lim="800000"/>
            </a:ln>
            <a:effectLst/>
          </p:spPr>
          <p:txBody>
            <a:bodyPr vert="vert270" rtlCol="0" anchor="ctr"/>
            <a:lstStyle/>
            <a:p>
              <a:pPr algn="ctr" defTabSz="914400">
                <a:defRPr/>
              </a:pPr>
              <a:r>
                <a:rPr lang="en-US" sz="2000" kern="0" dirty="0">
                  <a:solidFill>
                    <a:prstClr val="black"/>
                  </a:solidFill>
                  <a:latin typeface="Arial"/>
                  <a:cs typeface="Arial"/>
                </a:rPr>
                <a:t>Performance</a:t>
              </a:r>
            </a:p>
          </p:txBody>
        </p:sp>
        <p:sp>
          <p:nvSpPr>
            <p:cNvPr id="51" name="Down Arrow 50">
              <a:extLst>
                <a:ext uri="{FF2B5EF4-FFF2-40B4-BE49-F238E27FC236}">
                  <a16:creationId xmlns="" xmlns:a16="http://schemas.microsoft.com/office/drawing/2014/main" id="{577FE6FE-3EA0-F149-BD2E-F618AF0DEBC2}"/>
                </a:ext>
              </a:extLst>
            </p:cNvPr>
            <p:cNvSpPr/>
            <p:nvPr/>
          </p:nvSpPr>
          <p:spPr>
            <a:xfrm>
              <a:off x="2723306" y="463824"/>
              <a:ext cx="1358900" cy="5864954"/>
            </a:xfrm>
            <a:prstGeom prst="downArrow">
              <a:avLst/>
            </a:prstGeom>
            <a:gradFill rotWithShape="1">
              <a:gsLst>
                <a:gs pos="0">
                  <a:srgbClr val="4472C4">
                    <a:lumMod val="20000"/>
                    <a:lumOff val="80000"/>
                  </a:srgbClr>
                </a:gs>
                <a:gs pos="100000">
                  <a:srgbClr val="4472C4"/>
                </a:gs>
              </a:gsLst>
              <a:lin ang="5400000" scaled="0"/>
            </a:gradFill>
            <a:ln w="12700" cap="flat" cmpd="sng" algn="ctr">
              <a:solidFill>
                <a:sysClr val="windowText" lastClr="000000"/>
              </a:solidFill>
              <a:prstDash val="solid"/>
              <a:miter lim="800000"/>
            </a:ln>
            <a:effectLst/>
          </p:spPr>
          <p:txBody>
            <a:bodyPr vert="vert270" rtlCol="0" anchor="ctr"/>
            <a:lstStyle/>
            <a:p>
              <a:pPr algn="ctr" defTabSz="914400">
                <a:defRPr/>
              </a:pPr>
              <a:r>
                <a:rPr lang="en-US" sz="2000" kern="0" dirty="0">
                  <a:solidFill>
                    <a:srgbClr val="000000"/>
                  </a:solidFill>
                  <a:latin typeface="Arial"/>
                  <a:cs typeface="Arial"/>
                </a:rPr>
                <a:t>Capacity</a:t>
              </a:r>
            </a:p>
          </p:txBody>
        </p:sp>
      </p:grpSp>
      <p:grpSp>
        <p:nvGrpSpPr>
          <p:cNvPr id="64" name="Group 63">
            <a:extLst>
              <a:ext uri="{FF2B5EF4-FFF2-40B4-BE49-F238E27FC236}">
                <a16:creationId xmlns="" xmlns:a16="http://schemas.microsoft.com/office/drawing/2014/main" id="{97B45873-B901-5C4D-AD1B-258E47945B2C}"/>
              </a:ext>
            </a:extLst>
          </p:cNvPr>
          <p:cNvGrpSpPr/>
          <p:nvPr/>
        </p:nvGrpSpPr>
        <p:grpSpPr>
          <a:xfrm>
            <a:off x="1505908" y="2337594"/>
            <a:ext cx="3072796" cy="2676110"/>
            <a:chOff x="1724115" y="1226140"/>
            <a:chExt cx="3072796" cy="2676110"/>
          </a:xfrm>
        </p:grpSpPr>
        <p:grpSp>
          <p:nvGrpSpPr>
            <p:cNvPr id="59" name="Group 58">
              <a:extLst>
                <a:ext uri="{FF2B5EF4-FFF2-40B4-BE49-F238E27FC236}">
                  <a16:creationId xmlns="" xmlns:a16="http://schemas.microsoft.com/office/drawing/2014/main" id="{EB3CDEC2-8525-284C-8FC6-7F79A8F815C8}"/>
                </a:ext>
              </a:extLst>
            </p:cNvPr>
            <p:cNvGrpSpPr/>
            <p:nvPr/>
          </p:nvGrpSpPr>
          <p:grpSpPr>
            <a:xfrm>
              <a:off x="1724115" y="1547182"/>
              <a:ext cx="3058510" cy="2355068"/>
              <a:chOff x="4619298" y="1586365"/>
              <a:chExt cx="3058510" cy="2355068"/>
            </a:xfrm>
          </p:grpSpPr>
          <p:sp>
            <p:nvSpPr>
              <p:cNvPr id="55" name="Trapezoid 54">
                <a:extLst>
                  <a:ext uri="{FF2B5EF4-FFF2-40B4-BE49-F238E27FC236}">
                    <a16:creationId xmlns="" xmlns:a16="http://schemas.microsoft.com/office/drawing/2014/main" id="{346F0C1A-8E7A-4F45-85A4-CB3D89198399}"/>
                  </a:ext>
                </a:extLst>
              </p:cNvPr>
              <p:cNvSpPr/>
              <p:nvPr/>
            </p:nvSpPr>
            <p:spPr>
              <a:xfrm>
                <a:off x="5470635" y="2188175"/>
                <a:ext cx="1384408" cy="504392"/>
              </a:xfrm>
              <a:prstGeom prst="trapezoid">
                <a:avLst>
                  <a:gd name="adj" fmla="val 70322"/>
                </a:avLst>
              </a:prstGeom>
              <a:gradFill>
                <a:gsLst>
                  <a:gs pos="0">
                    <a:srgbClr val="FD712C"/>
                  </a:gs>
                  <a:gs pos="100000">
                    <a:srgbClr val="FFFC4E"/>
                  </a:gs>
                </a:gsLst>
              </a:gra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riangle 55">
                <a:extLst>
                  <a:ext uri="{FF2B5EF4-FFF2-40B4-BE49-F238E27FC236}">
                    <a16:creationId xmlns="" xmlns:a16="http://schemas.microsoft.com/office/drawing/2014/main" id="{F688CCB3-D8D2-074E-BE39-EDCB8BFFA40F}"/>
                  </a:ext>
                </a:extLst>
              </p:cNvPr>
              <p:cNvSpPr/>
              <p:nvPr/>
            </p:nvSpPr>
            <p:spPr>
              <a:xfrm>
                <a:off x="5880538" y="1586365"/>
                <a:ext cx="575441" cy="503553"/>
              </a:xfrm>
              <a:prstGeom prst="triangle">
                <a:avLst/>
              </a:prstGeom>
              <a:solidFill>
                <a:srgbClr val="FFFC4E"/>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Trapezoid 56">
                <a:extLst>
                  <a:ext uri="{FF2B5EF4-FFF2-40B4-BE49-F238E27FC236}">
                    <a16:creationId xmlns="" xmlns:a16="http://schemas.microsoft.com/office/drawing/2014/main" id="{42860C34-BE4D-3543-8CC5-88D61718D5D0}"/>
                  </a:ext>
                </a:extLst>
              </p:cNvPr>
              <p:cNvSpPr/>
              <p:nvPr/>
            </p:nvSpPr>
            <p:spPr>
              <a:xfrm>
                <a:off x="5042364" y="2812608"/>
                <a:ext cx="2217657" cy="504392"/>
              </a:xfrm>
              <a:prstGeom prst="trapezoid">
                <a:avLst>
                  <a:gd name="adj" fmla="val 70322"/>
                </a:avLst>
              </a:prstGeom>
              <a:gradFill>
                <a:gsLst>
                  <a:gs pos="0">
                    <a:srgbClr val="19AD53"/>
                  </a:gs>
                  <a:gs pos="100000">
                    <a:srgbClr val="FD712C"/>
                  </a:gs>
                </a:gsLst>
              </a:gra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rapezoid 57">
                <a:extLst>
                  <a:ext uri="{FF2B5EF4-FFF2-40B4-BE49-F238E27FC236}">
                    <a16:creationId xmlns="" xmlns:a16="http://schemas.microsoft.com/office/drawing/2014/main" id="{7940A3D5-F3A0-A442-9100-E864FD9B321C}"/>
                  </a:ext>
                </a:extLst>
              </p:cNvPr>
              <p:cNvSpPr/>
              <p:nvPr/>
            </p:nvSpPr>
            <p:spPr>
              <a:xfrm>
                <a:off x="4619298" y="3437041"/>
                <a:ext cx="3058510" cy="504392"/>
              </a:xfrm>
              <a:prstGeom prst="trapezoid">
                <a:avLst>
                  <a:gd name="adj" fmla="val 70322"/>
                </a:avLst>
              </a:prstGeom>
              <a:gradFill>
                <a:gsLst>
                  <a:gs pos="0">
                    <a:srgbClr val="C9DEF2"/>
                  </a:gs>
                  <a:gs pos="100000">
                    <a:srgbClr val="19AD53"/>
                  </a:gs>
                </a:gsLst>
              </a:gra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extBox 59">
              <a:extLst>
                <a:ext uri="{FF2B5EF4-FFF2-40B4-BE49-F238E27FC236}">
                  <a16:creationId xmlns="" xmlns:a16="http://schemas.microsoft.com/office/drawing/2014/main" id="{138815CB-2B53-214E-A1AD-90D5C6E77DE7}"/>
                </a:ext>
              </a:extLst>
            </p:cNvPr>
            <p:cNvSpPr txBox="1"/>
            <p:nvPr/>
          </p:nvSpPr>
          <p:spPr>
            <a:xfrm>
              <a:off x="1724116" y="1226140"/>
              <a:ext cx="3058510" cy="369332"/>
            </a:xfrm>
            <a:prstGeom prst="rect">
              <a:avLst/>
            </a:prstGeom>
            <a:noFill/>
          </p:spPr>
          <p:txBody>
            <a:bodyPr wrap="square" rtlCol="0">
              <a:spAutoFit/>
            </a:bodyPr>
            <a:lstStyle/>
            <a:p>
              <a:pPr algn="ctr"/>
              <a:r>
                <a:rPr lang="en-US" dirty="0"/>
                <a:t>Burst Buffer</a:t>
              </a:r>
            </a:p>
          </p:txBody>
        </p:sp>
        <p:sp>
          <p:nvSpPr>
            <p:cNvPr id="61" name="TextBox 60">
              <a:extLst>
                <a:ext uri="{FF2B5EF4-FFF2-40B4-BE49-F238E27FC236}">
                  <a16:creationId xmlns="" xmlns:a16="http://schemas.microsoft.com/office/drawing/2014/main" id="{E15A2908-F15A-EA4B-A1D9-436667E7CBA3}"/>
                </a:ext>
              </a:extLst>
            </p:cNvPr>
            <p:cNvSpPr txBox="1"/>
            <p:nvPr/>
          </p:nvSpPr>
          <p:spPr>
            <a:xfrm>
              <a:off x="1724115" y="2216522"/>
              <a:ext cx="3058510" cy="369332"/>
            </a:xfrm>
            <a:prstGeom prst="rect">
              <a:avLst/>
            </a:prstGeom>
            <a:noFill/>
          </p:spPr>
          <p:txBody>
            <a:bodyPr wrap="square" rtlCol="0">
              <a:spAutoFit/>
            </a:bodyPr>
            <a:lstStyle/>
            <a:p>
              <a:pPr algn="ctr"/>
              <a:r>
                <a:rPr lang="en-US" dirty="0"/>
                <a:t>Scratch</a:t>
              </a:r>
            </a:p>
          </p:txBody>
        </p:sp>
        <p:sp>
          <p:nvSpPr>
            <p:cNvPr id="62" name="TextBox 61">
              <a:extLst>
                <a:ext uri="{FF2B5EF4-FFF2-40B4-BE49-F238E27FC236}">
                  <a16:creationId xmlns="" xmlns:a16="http://schemas.microsoft.com/office/drawing/2014/main" id="{9162FE23-BCCC-0A46-9694-B0634F84260B}"/>
                </a:ext>
              </a:extLst>
            </p:cNvPr>
            <p:cNvSpPr txBox="1"/>
            <p:nvPr/>
          </p:nvSpPr>
          <p:spPr>
            <a:xfrm>
              <a:off x="1738401" y="2837572"/>
              <a:ext cx="3058510" cy="369332"/>
            </a:xfrm>
            <a:prstGeom prst="rect">
              <a:avLst/>
            </a:prstGeom>
            <a:noFill/>
          </p:spPr>
          <p:txBody>
            <a:bodyPr wrap="square" rtlCol="0">
              <a:spAutoFit/>
            </a:bodyPr>
            <a:lstStyle/>
            <a:p>
              <a:pPr algn="ctr"/>
              <a:r>
                <a:rPr lang="en-US" dirty="0"/>
                <a:t>Campaign</a:t>
              </a:r>
            </a:p>
          </p:txBody>
        </p:sp>
        <p:sp>
          <p:nvSpPr>
            <p:cNvPr id="63" name="TextBox 62">
              <a:extLst>
                <a:ext uri="{FF2B5EF4-FFF2-40B4-BE49-F238E27FC236}">
                  <a16:creationId xmlns="" xmlns:a16="http://schemas.microsoft.com/office/drawing/2014/main" id="{BBCD557C-E034-6E41-A9A0-4B287B34D4ED}"/>
                </a:ext>
              </a:extLst>
            </p:cNvPr>
            <p:cNvSpPr txBox="1"/>
            <p:nvPr/>
          </p:nvSpPr>
          <p:spPr>
            <a:xfrm>
              <a:off x="1724115" y="3458622"/>
              <a:ext cx="3058510" cy="369332"/>
            </a:xfrm>
            <a:prstGeom prst="rect">
              <a:avLst/>
            </a:prstGeom>
            <a:noFill/>
          </p:spPr>
          <p:txBody>
            <a:bodyPr wrap="square" rtlCol="0">
              <a:spAutoFit/>
            </a:bodyPr>
            <a:lstStyle/>
            <a:p>
              <a:pPr algn="ctr"/>
              <a:r>
                <a:rPr lang="en-US" dirty="0"/>
                <a:t>Archive</a:t>
              </a:r>
            </a:p>
          </p:txBody>
        </p:sp>
      </p:grpSp>
      <p:pic>
        <p:nvPicPr>
          <p:cNvPr id="29" name="Picture 28">
            <a:extLst>
              <a:ext uri="{FF2B5EF4-FFF2-40B4-BE49-F238E27FC236}">
                <a16:creationId xmlns="" xmlns:a16="http://schemas.microsoft.com/office/drawing/2014/main" id="{DBD82019-736D-B047-AB8B-794173C27EA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356190" y="2530296"/>
            <a:ext cx="1467064" cy="1119982"/>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 xmlns:a16="http://schemas.microsoft.com/office/drawing/2014/main" id="{1A802181-F925-4F40-8B4F-E07289E5702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238899" y="3791830"/>
            <a:ext cx="1701646" cy="1194882"/>
          </a:xfrm>
          <a:prstGeom prst="rect">
            <a:avLst/>
          </a:prstGeom>
          <a:ln>
            <a:noFill/>
          </a:ln>
          <a:effectLst>
            <a:outerShdw blurRad="292100" dist="139700" dir="2700000" algn="tl" rotWithShape="0">
              <a:srgbClr val="333333">
                <a:alpha val="65000"/>
              </a:srgbClr>
            </a:outerShdw>
          </a:effectLst>
        </p:spPr>
      </p:pic>
      <p:pic>
        <p:nvPicPr>
          <p:cNvPr id="31" name="Shape 356">
            <a:extLst>
              <a:ext uri="{FF2B5EF4-FFF2-40B4-BE49-F238E27FC236}">
                <a16:creationId xmlns="" xmlns:a16="http://schemas.microsoft.com/office/drawing/2014/main" id="{D306806E-E3FE-AD44-9B39-42168BB63C71}"/>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5400000">
            <a:off x="5658375" y="1523378"/>
            <a:ext cx="1237107" cy="1697343"/>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 xmlns:a16="http://schemas.microsoft.com/office/drawing/2014/main" id="{1F0753E5-6E2E-894F-B32C-645E598B14A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787641" y="4324056"/>
            <a:ext cx="1327658" cy="1502487"/>
          </a:xfrm>
          <a:prstGeom prst="rect">
            <a:avLst/>
          </a:prstGeom>
        </p:spPr>
      </p:pic>
      <p:sp>
        <p:nvSpPr>
          <p:cNvPr id="5" name="Right Arrow 4">
            <a:extLst>
              <a:ext uri="{FF2B5EF4-FFF2-40B4-BE49-F238E27FC236}">
                <a16:creationId xmlns="" xmlns:a16="http://schemas.microsoft.com/office/drawing/2014/main" id="{7A30A080-503A-4D4C-B259-9417221D2BA4}"/>
              </a:ext>
            </a:extLst>
          </p:cNvPr>
          <p:cNvSpPr/>
          <p:nvPr/>
        </p:nvSpPr>
        <p:spPr>
          <a:xfrm rot="20616986">
            <a:off x="3317744" y="2574816"/>
            <a:ext cx="2077502" cy="283676"/>
          </a:xfrm>
          <a:prstGeom prst="rightArrow">
            <a:avLst>
              <a:gd name="adj1" fmla="val 50000"/>
              <a:gd name="adj2" fmla="val 110439"/>
            </a:avLst>
          </a:prstGeom>
          <a:solidFill>
            <a:srgbClr val="FFFC4E"/>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Shape 202">
            <a:extLst>
              <a:ext uri="{FF2B5EF4-FFF2-40B4-BE49-F238E27FC236}">
                <a16:creationId xmlns="" xmlns:a16="http://schemas.microsoft.com/office/drawing/2014/main" id="{C1A2A0E0-169D-434B-A6AA-19E0238E5D3E}"/>
              </a:ext>
            </a:extLst>
          </p:cNvPr>
          <p:cNvSpPr txBox="1"/>
          <p:nvPr/>
        </p:nvSpPr>
        <p:spPr>
          <a:xfrm>
            <a:off x="5428256" y="1760216"/>
            <a:ext cx="1687043" cy="1230387"/>
          </a:xfrm>
          <a:prstGeom prst="rect">
            <a:avLst/>
          </a:prstGeom>
          <a:noFill/>
          <a:ln>
            <a:noFill/>
          </a:ln>
          <a:effectLst>
            <a:glow rad="1905000">
              <a:schemeClr val="tx1">
                <a:alpha val="0"/>
              </a:schemeClr>
            </a:glow>
          </a:effectLst>
        </p:spPr>
        <p:txBody>
          <a:bodyPr spcFirstLastPara="1" wrap="square" lIns="91425" tIns="91425" rIns="91425" bIns="91425" anchor="b" anchorCtr="0">
            <a:noAutofit/>
          </a:bodyPr>
          <a:lstStyle/>
          <a:p>
            <a:pPr algn="r"/>
            <a:r>
              <a:rPr lang="en-US" sz="28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1.8 PB</a:t>
            </a:r>
          </a:p>
          <a:p>
            <a:pPr algn="r"/>
            <a:r>
              <a:rPr lang="en-US" sz="28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1.5 TB/s</a:t>
            </a:r>
            <a:endParaRPr sz="40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endParaRPr>
          </a:p>
        </p:txBody>
      </p:sp>
      <p:sp>
        <p:nvSpPr>
          <p:cNvPr id="35" name="Shape 202">
            <a:extLst>
              <a:ext uri="{FF2B5EF4-FFF2-40B4-BE49-F238E27FC236}">
                <a16:creationId xmlns="" xmlns:a16="http://schemas.microsoft.com/office/drawing/2014/main" id="{63849093-662E-FE4A-86BB-54932F77F776}"/>
              </a:ext>
            </a:extLst>
          </p:cNvPr>
          <p:cNvSpPr txBox="1"/>
          <p:nvPr/>
        </p:nvSpPr>
        <p:spPr>
          <a:xfrm>
            <a:off x="7136212" y="2419892"/>
            <a:ext cx="1687043" cy="1230387"/>
          </a:xfrm>
          <a:prstGeom prst="rect">
            <a:avLst/>
          </a:prstGeom>
          <a:noFill/>
          <a:ln>
            <a:noFill/>
          </a:ln>
          <a:effectLst>
            <a:glow rad="1905000">
              <a:schemeClr val="tx1">
                <a:alpha val="0"/>
              </a:schemeClr>
            </a:glow>
          </a:effectLst>
        </p:spPr>
        <p:txBody>
          <a:bodyPr spcFirstLastPara="1" wrap="square" lIns="91425" tIns="91425" rIns="91425" bIns="91425" anchor="b" anchorCtr="0">
            <a:noAutofit/>
          </a:bodyPr>
          <a:lstStyle/>
          <a:p>
            <a:pPr algn="r"/>
            <a:r>
              <a:rPr lang="en-US" sz="28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30 PB</a:t>
            </a:r>
          </a:p>
          <a:p>
            <a:pPr algn="r"/>
            <a:r>
              <a:rPr lang="en-US" sz="28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700 GB/s</a:t>
            </a:r>
            <a:endParaRPr sz="40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endParaRPr>
          </a:p>
        </p:txBody>
      </p:sp>
      <p:sp>
        <p:nvSpPr>
          <p:cNvPr id="36" name="Shape 202">
            <a:extLst>
              <a:ext uri="{FF2B5EF4-FFF2-40B4-BE49-F238E27FC236}">
                <a16:creationId xmlns="" xmlns:a16="http://schemas.microsoft.com/office/drawing/2014/main" id="{825F501C-0F6B-1441-AC03-4B06368CD460}"/>
              </a:ext>
            </a:extLst>
          </p:cNvPr>
          <p:cNvSpPr txBox="1"/>
          <p:nvPr/>
        </p:nvSpPr>
        <p:spPr>
          <a:xfrm>
            <a:off x="7253503" y="3752039"/>
            <a:ext cx="1687043" cy="1230387"/>
          </a:xfrm>
          <a:prstGeom prst="rect">
            <a:avLst/>
          </a:prstGeom>
          <a:noFill/>
          <a:ln>
            <a:noFill/>
          </a:ln>
          <a:effectLst>
            <a:glow rad="1905000">
              <a:schemeClr val="tx1">
                <a:alpha val="0"/>
              </a:schemeClr>
            </a:glow>
          </a:effectLst>
        </p:spPr>
        <p:txBody>
          <a:bodyPr spcFirstLastPara="1" wrap="square" lIns="91425" tIns="91425" rIns="91425" bIns="91425" anchor="b" anchorCtr="0">
            <a:noAutofit/>
          </a:bodyPr>
          <a:lstStyle/>
          <a:p>
            <a:pPr algn="r"/>
            <a:r>
              <a:rPr lang="en-US" sz="28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12 PB</a:t>
            </a:r>
          </a:p>
          <a:p>
            <a:pPr algn="r"/>
            <a:r>
              <a:rPr lang="en-US" sz="28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130 GB/s</a:t>
            </a:r>
            <a:endParaRPr sz="40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endParaRPr>
          </a:p>
        </p:txBody>
      </p:sp>
      <p:sp>
        <p:nvSpPr>
          <p:cNvPr id="38" name="Right Arrow 37">
            <a:extLst>
              <a:ext uri="{FF2B5EF4-FFF2-40B4-BE49-F238E27FC236}">
                <a16:creationId xmlns="" xmlns:a16="http://schemas.microsoft.com/office/drawing/2014/main" id="{59F65062-F51D-5340-8D56-430F13B2A131}"/>
              </a:ext>
            </a:extLst>
          </p:cNvPr>
          <p:cNvSpPr/>
          <p:nvPr/>
        </p:nvSpPr>
        <p:spPr>
          <a:xfrm rot="21286234">
            <a:off x="3729274" y="3223925"/>
            <a:ext cx="3518624" cy="283676"/>
          </a:xfrm>
          <a:prstGeom prst="rightArrow">
            <a:avLst>
              <a:gd name="adj1" fmla="val 50000"/>
              <a:gd name="adj2" fmla="val 110439"/>
            </a:avLst>
          </a:prstGeom>
          <a:solidFill>
            <a:srgbClr val="FD712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ight Arrow 38">
            <a:extLst>
              <a:ext uri="{FF2B5EF4-FFF2-40B4-BE49-F238E27FC236}">
                <a16:creationId xmlns="" xmlns:a16="http://schemas.microsoft.com/office/drawing/2014/main" id="{A8ECA456-20C0-F844-9BE6-756564B0AE47}"/>
              </a:ext>
            </a:extLst>
          </p:cNvPr>
          <p:cNvSpPr/>
          <p:nvPr/>
        </p:nvSpPr>
        <p:spPr>
          <a:xfrm>
            <a:off x="4161270" y="3957734"/>
            <a:ext cx="3018105" cy="283676"/>
          </a:xfrm>
          <a:prstGeom prst="rightArrow">
            <a:avLst>
              <a:gd name="adj1" fmla="val 50000"/>
              <a:gd name="adj2" fmla="val 110439"/>
            </a:avLst>
          </a:prstGeom>
          <a:solidFill>
            <a:srgbClr val="19AD5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ight Arrow 39">
            <a:extLst>
              <a:ext uri="{FF2B5EF4-FFF2-40B4-BE49-F238E27FC236}">
                <a16:creationId xmlns="" xmlns:a16="http://schemas.microsoft.com/office/drawing/2014/main" id="{5E48BD5B-3CCA-BD44-B8B4-8C8960A720B4}"/>
              </a:ext>
            </a:extLst>
          </p:cNvPr>
          <p:cNvSpPr/>
          <p:nvPr/>
        </p:nvSpPr>
        <p:spPr>
          <a:xfrm rot="522734">
            <a:off x="4488616" y="4641735"/>
            <a:ext cx="1175524" cy="283676"/>
          </a:xfrm>
          <a:prstGeom prst="rightArrow">
            <a:avLst>
              <a:gd name="adj1" fmla="val 50000"/>
              <a:gd name="adj2" fmla="val 110439"/>
            </a:avLst>
          </a:prstGeom>
          <a:solidFill>
            <a:srgbClr val="C9DEF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Shape 202">
            <a:extLst>
              <a:ext uri="{FF2B5EF4-FFF2-40B4-BE49-F238E27FC236}">
                <a16:creationId xmlns="" xmlns:a16="http://schemas.microsoft.com/office/drawing/2014/main" id="{2E56D085-710C-6648-9AAB-BFC8FCC18A34}"/>
              </a:ext>
            </a:extLst>
          </p:cNvPr>
          <p:cNvSpPr txBox="1"/>
          <p:nvPr/>
        </p:nvSpPr>
        <p:spPr>
          <a:xfrm>
            <a:off x="5457234" y="4692868"/>
            <a:ext cx="1687043" cy="1230387"/>
          </a:xfrm>
          <a:prstGeom prst="rect">
            <a:avLst/>
          </a:prstGeom>
          <a:noFill/>
          <a:ln>
            <a:noFill/>
          </a:ln>
          <a:effectLst>
            <a:glow rad="1905000">
              <a:schemeClr val="tx1">
                <a:alpha val="0"/>
              </a:schemeClr>
            </a:glow>
          </a:effectLst>
        </p:spPr>
        <p:txBody>
          <a:bodyPr spcFirstLastPara="1" wrap="square" lIns="91425" tIns="91425" rIns="91425" bIns="91425" anchor="b" anchorCtr="0">
            <a:noAutofit/>
          </a:bodyPr>
          <a:lstStyle/>
          <a:p>
            <a:pPr algn="r"/>
            <a:r>
              <a:rPr lang="en-US" sz="28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140 </a:t>
            </a:r>
            <a:r>
              <a:rPr lang="en-US" sz="2800" b="1" dirty="0" smtClean="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PB</a:t>
            </a:r>
          </a:p>
          <a:p>
            <a:pPr algn="r"/>
            <a:r>
              <a:rPr lang="en-US" sz="2800" b="1" dirty="0" smtClean="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rPr>
              <a:t>100GB/s</a:t>
            </a:r>
            <a:endParaRPr lang="en-US" sz="2800" b="1" dirty="0">
              <a:ln w="10160">
                <a:solidFill>
                  <a:sysClr val="windowText" lastClr="000000"/>
                </a:solidFill>
                <a:prstDash val="solid"/>
              </a:ln>
              <a:solidFill>
                <a:srgbClr val="FFFFFF"/>
              </a:solidFill>
              <a:effectLst>
                <a:glow rad="127000">
                  <a:schemeClr val="tx1">
                    <a:alpha val="5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000478089"/>
      </p:ext>
    </p:extLst>
  </p:cSld>
  <p:clrMapOvr>
    <a:masterClrMapping/>
  </p:clrMapOvr>
  <p:timing>
    <p:tnLst>
      <p:par>
        <p:cTn id="1" dur="indefinite" restart="never" nodeType="tmRoot"/>
      </p:par>
    </p:tnLst>
  </p:timing>
</p:sld>
</file>

<file path=ppt/theme/theme1.xml><?xml version="1.0" encoding="utf-8"?>
<a:theme xmlns:a="http://schemas.openxmlformats.org/drawingml/2006/main" name="NERSC">
  <a:themeElements>
    <a:clrScheme name="NERSC Palette">
      <a:dk1>
        <a:sysClr val="windowText" lastClr="000000"/>
      </a:dk1>
      <a:lt1>
        <a:sysClr val="window" lastClr="FFFFFF"/>
      </a:lt1>
      <a:dk2>
        <a:srgbClr val="194963"/>
      </a:dk2>
      <a:lt2>
        <a:srgbClr val="FEE8B4"/>
      </a:lt2>
      <a:accent1>
        <a:srgbClr val="194963"/>
      </a:accent1>
      <a:accent2>
        <a:srgbClr val="FCD235"/>
      </a:accent2>
      <a:accent3>
        <a:srgbClr val="4FA556"/>
      </a:accent3>
      <a:accent4>
        <a:srgbClr val="8E2A20"/>
      </a:accent4>
      <a:accent5>
        <a:srgbClr val="679AC3"/>
      </a:accent5>
      <a:accent6>
        <a:srgbClr val="F68B4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30836</TotalTime>
  <Words>2037</Words>
  <Application>Microsoft Macintosh PowerPoint</Application>
  <PresentationFormat>On-screen Show (4:3)</PresentationFormat>
  <Paragraphs>388</Paragraphs>
  <Slides>27</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Arial Black</vt:lpstr>
      <vt:lpstr>Arial Narrow</vt:lpstr>
      <vt:lpstr>Avenir Next Condensed Demi Bold</vt:lpstr>
      <vt:lpstr>Calibri</vt:lpstr>
      <vt:lpstr>Helvetica Neue</vt:lpstr>
      <vt:lpstr>Helvetica Neue Bold Condensed</vt:lpstr>
      <vt:lpstr>Mangal</vt:lpstr>
      <vt:lpstr>ＭＳ Ｐゴシック</vt:lpstr>
      <vt:lpstr>Wingdings</vt:lpstr>
      <vt:lpstr>NERSC</vt:lpstr>
      <vt:lpstr>PowerPoint Presentation</vt:lpstr>
      <vt:lpstr>Agenda</vt:lpstr>
      <vt:lpstr>NERSC &amp; Systems Overview</vt:lpstr>
      <vt:lpstr>NERSC is the mission HPC computing center for the DOE Office of Science</vt:lpstr>
      <vt:lpstr>NERSC - Resources at a Glance 2019</vt:lpstr>
      <vt:lpstr>NERSC-9 aka Perlmutter</vt:lpstr>
      <vt:lpstr>NERSC Systems Roadmap</vt:lpstr>
      <vt:lpstr>Storage 2020 Strategy</vt:lpstr>
      <vt:lpstr>NERSC’s storage hierarchy (Current)</vt:lpstr>
      <vt:lpstr>Not really a balanced pyramid</vt:lpstr>
      <vt:lpstr>NERSC Storage 2020: Design goals</vt:lpstr>
      <vt:lpstr>NERSC Storage 2020: Implementation</vt:lpstr>
      <vt:lpstr>NERSC’s storage infrastructure (2020)</vt:lpstr>
      <vt:lpstr>Tape System Migration Update</vt:lpstr>
      <vt:lpstr>HPSS Archive – Two significant needs</vt:lpstr>
      <vt:lpstr>HPSS Archive – Data Center Constraints</vt:lpstr>
      <vt:lpstr>HPSS Archive – Green Data Center Solution</vt:lpstr>
      <vt:lpstr>HPSS Archive – Tech Change</vt:lpstr>
      <vt:lpstr>HPSS Archive – Tech Change (CRT)</vt:lpstr>
      <vt:lpstr>Effectiveness of Recycling Air!</vt:lpstr>
      <vt:lpstr>HPSS Archive – Loose timeline</vt:lpstr>
      <vt:lpstr>New Tape Libraries at Berkeley</vt:lpstr>
      <vt:lpstr>Superfacility Initiative</vt:lpstr>
      <vt:lpstr>Increasing Number of Experimental Data Projects</vt:lpstr>
      <vt:lpstr>Requirements reviews and users from  experimental facilities describe numerous pain points</vt:lpstr>
      <vt:lpstr>Elements of Superfacility Model</vt:lpstr>
      <vt:lpstr>Other Projects – Future Talks?</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Jeff Broughton</dc:creator>
  <cp:lastModifiedBy>Microsoft Office User</cp:lastModifiedBy>
  <cp:revision>249</cp:revision>
  <cp:lastPrinted>2019-05-01T19:53:47Z</cp:lastPrinted>
  <dcterms:created xsi:type="dcterms:W3CDTF">2012-09-05T15:57:49Z</dcterms:created>
  <dcterms:modified xsi:type="dcterms:W3CDTF">2020-02-12T00:20:38Z</dcterms:modified>
</cp:coreProperties>
</file>