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y="5143500" cx="9144000"/>
  <p:notesSz cx="9144000" cy="5143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92A1EE-0E2C-4104-B559-21F634BF066F}">
  <a:tblStyle styleId="{D692A1EE-0E2C-4104-B559-21F634BF066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46" Type="http://schemas.openxmlformats.org/officeDocument/2006/relationships/slide" Target="slides/slide38.xml"/><Relationship Id="rId23" Type="http://schemas.openxmlformats.org/officeDocument/2006/relationships/slide" Target="slides/slide15.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schemas.openxmlformats.org/officeDocument/2006/relationships/slide" Target="slides/slide39.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257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25717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886325"/>
            <a:ext cx="3962400" cy="2571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3edcc44d9_0_952: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d3edcc44d9_0_952: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3edcc44d9_0_1013: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d3edcc44d9_0_1013: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d3edcc44d9_0_1013: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3edcc44d9_0_1025: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d3edcc44d9_0_1025: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d3edcc44d9_0_1025: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3edcc44d9_0_1033:notes"/>
          <p:cNvSpPr txBox="1"/>
          <p:nvPr>
            <p:ph idx="1" type="body"/>
          </p:nvPr>
        </p:nvSpPr>
        <p:spPr>
          <a:xfrm>
            <a:off x="914400" y="2443163"/>
            <a:ext cx="7315200" cy="23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d3edcc44d9_0_1033:notes"/>
          <p:cNvSpPr/>
          <p:nvPr>
            <p:ph idx="2" type="sldImg"/>
          </p:nvPr>
        </p:nvSpPr>
        <p:spPr>
          <a:xfrm>
            <a:off x="5084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3edcc44d9_0_1038: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d3edcc44d9_0_1038: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400"/>
              <a:buNone/>
            </a:pPr>
            <a:r>
              <a:t/>
            </a:r>
            <a:endParaRPr sz="1600">
              <a:latin typeface="Arial"/>
              <a:ea typeface="Arial"/>
              <a:cs typeface="Arial"/>
              <a:sym typeface="Arial"/>
            </a:endParaRPr>
          </a:p>
          <a:p>
            <a:pPr indent="-304800" lvl="1" marL="914400" rtl="0" algn="l">
              <a:lnSpc>
                <a:spcPct val="100000"/>
              </a:lnSpc>
              <a:spcBef>
                <a:spcPts val="600"/>
              </a:spcBef>
              <a:spcAft>
                <a:spcPts val="0"/>
              </a:spcAft>
              <a:buClr>
                <a:srgbClr val="4F81BD"/>
              </a:buClr>
              <a:buSzPts val="1200"/>
              <a:buFont typeface="Courier New"/>
              <a:buChar char="o"/>
            </a:pPr>
            <a:r>
              <a:rPr lang="en-US" sz="1600">
                <a:latin typeface="Arial"/>
                <a:ea typeface="Arial"/>
                <a:cs typeface="Arial"/>
                <a:sym typeface="Arial"/>
              </a:rPr>
              <a:t>&lt;2% for MiniFE, HPCG, CLAMR, and LULUSH; 4.5% for GROMACS</a:t>
            </a:r>
            <a:endParaRPr sz="1600">
              <a:latin typeface="Arial"/>
              <a:ea typeface="Arial"/>
              <a:cs typeface="Arial"/>
              <a:sym typeface="Arial"/>
            </a:endParaRPr>
          </a:p>
          <a:p>
            <a:pPr indent="-304800" lvl="1" marL="914400" rtl="0" algn="l">
              <a:lnSpc>
                <a:spcPct val="100000"/>
              </a:lnSpc>
              <a:spcBef>
                <a:spcPts val="0"/>
              </a:spcBef>
              <a:spcAft>
                <a:spcPts val="0"/>
              </a:spcAft>
              <a:buClr>
                <a:srgbClr val="4F81BD"/>
              </a:buClr>
              <a:buSzPts val="1200"/>
              <a:buFont typeface="Courier New"/>
              <a:buChar char="o"/>
            </a:pPr>
            <a:r>
              <a:rPr lang="en-US" sz="1600">
                <a:latin typeface="Arial"/>
                <a:ea typeface="Arial"/>
                <a:cs typeface="Arial"/>
                <a:sym typeface="Arial"/>
              </a:rPr>
              <a:t>Kernel patch Gromacs down to 0.6% on a single Haswell node</a:t>
            </a:r>
            <a:endParaRPr sz="16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57" name="Google Shape;257;gd3edcc44d9_0_1038: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3edcc44d9_0_1044: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d3edcc44d9_0_1044: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d3edcc44d9_0_1044: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c9e670d59_0_22: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2" name="Google Shape;272;gdc9e670d59_0_22: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c9e670d59_0_38: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dc9e670d59_0_38: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dc9e670d59_0_38: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3edcc44d9_0_1052: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d3edcc44d9_0_1052: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d3edcc44d9_0_1052: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3edcc44d9_0_1058: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d3edcc44d9_0_1058: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3edcc44d9_0_1084: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d3edcc44d9_0_1084: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sz="1100"/>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3edcc44d9_0_959: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d3edcc44d9_0_959: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d3edcc44d9_0_959: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d3edcc44d9_0_1096: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400"/>
              <a:buNone/>
            </a:pPr>
            <a:r>
              <a:t/>
            </a:r>
            <a:endParaRPr sz="2000">
              <a:solidFill>
                <a:srgbClr val="CA0A0A"/>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20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21" name="Google Shape;321;gd3edcc44d9_0_1096: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d3edcc44d9_0_1101: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d3edcc44d9_0_1101: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600">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3edcc44d9_0_1112: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600"/>
              </a:spcBef>
              <a:spcAft>
                <a:spcPts val="0"/>
              </a:spcAft>
              <a:buSzPts val="1400"/>
              <a:buNone/>
            </a:pPr>
            <a:r>
              <a:t/>
            </a:r>
            <a:endParaRPr/>
          </a:p>
        </p:txBody>
      </p:sp>
      <p:sp>
        <p:nvSpPr>
          <p:cNvPr id="339" name="Google Shape;339;gd3edcc44d9_0_1112: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d3edcc44d9_0_1116: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d3edcc44d9_0_1116: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400"/>
              <a:buNone/>
            </a:pPr>
            <a:r>
              <a:t/>
            </a:r>
            <a:endParaRPr sz="2000">
              <a:latin typeface="Arial"/>
              <a:ea typeface="Arial"/>
              <a:cs typeface="Arial"/>
              <a:sym typeface="Arial"/>
            </a:endParaRPr>
          </a:p>
        </p:txBody>
      </p:sp>
      <p:sp>
        <p:nvSpPr>
          <p:cNvPr id="345" name="Google Shape;345;gd3edcc44d9_0_1116: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3edcc44d9_0_1124:notes"/>
          <p:cNvSpPr txBox="1"/>
          <p:nvPr>
            <p:ph idx="1" type="body"/>
          </p:nvPr>
        </p:nvSpPr>
        <p:spPr>
          <a:xfrm>
            <a:off x="914400" y="2443163"/>
            <a:ext cx="7315200" cy="23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d3edcc44d9_0_1124: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3edcc44d9_0_1168: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d3edcc44d9_0_1168: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 --requeue</a:t>
            </a:r>
            <a:endParaRPr/>
          </a:p>
          <a:p>
            <a:pPr indent="0" lvl="0" marL="139700" rtl="0" algn="l">
              <a:lnSpc>
                <a:spcPct val="100000"/>
              </a:lnSpc>
              <a:spcBef>
                <a:spcPts val="0"/>
              </a:spcBef>
              <a:spcAft>
                <a:spcPts val="0"/>
              </a:spcAft>
              <a:buSzPts val="1400"/>
              <a:buNone/>
            </a:pPr>
            <a:r>
              <a:rPr lang="en-US"/>
              <a:t>              Specifies that the batch job should eligible to being requeue.  The job may be requeued explicitly by a system  administrator,  after</a:t>
            </a:r>
            <a:endParaRPr/>
          </a:p>
          <a:p>
            <a:pPr indent="0" lvl="0" marL="139700" rtl="0" algn="l">
              <a:lnSpc>
                <a:spcPct val="100000"/>
              </a:lnSpc>
              <a:spcBef>
                <a:spcPts val="0"/>
              </a:spcBef>
              <a:spcAft>
                <a:spcPts val="0"/>
              </a:spcAft>
              <a:buSzPts val="1400"/>
              <a:buNone/>
            </a:pPr>
            <a:r>
              <a:rPr lang="en-US"/>
              <a:t>              node failure, or upon preemption by a higher priority job.  When a job is requeued, the batch script is initiated from its beginning.</a:t>
            </a:r>
            <a:endParaRPr/>
          </a:p>
          <a:p>
            <a:pPr indent="0" lvl="0" marL="139700" rtl="0" algn="l">
              <a:lnSpc>
                <a:spcPct val="100000"/>
              </a:lnSpc>
              <a:spcBef>
                <a:spcPts val="0"/>
              </a:spcBef>
              <a:spcAft>
                <a:spcPts val="0"/>
              </a:spcAft>
              <a:buSzPts val="1400"/>
              <a:buNone/>
            </a:pPr>
            <a:r>
              <a:rPr lang="en-US"/>
              <a:t>              Also see the --no-requeue option.  The JobRequeue configuration parameter controls the default behavior on the cluster.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d3edcc44d9_0_1174: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d3edcc44d9_0_1174: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d3edcc44d9_0_1182: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d3edcc44d9_0_1182: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387350" lvl="0" marL="457200" rtl="0" algn="l">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User submits job script.</a:t>
            </a:r>
            <a:endParaRPr sz="2100">
              <a:latin typeface="Arial"/>
              <a:ea typeface="Arial"/>
              <a:cs typeface="Arial"/>
              <a:sym typeface="Arial"/>
            </a:endParaRPr>
          </a:p>
          <a:p>
            <a:pPr indent="-387350" lvl="0" marL="457200" rtl="0" algn="l">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The batch system looks for a backfill opportunity for the job. If it can allocate the requested number of nodes for this job for any duration (e.g., 6 hours) between the specified minimum time (2 hours) and the time limit (48 hours) before those nodes are used for other higher priority jobs, the job starts execution.</a:t>
            </a:r>
            <a:endParaRPr sz="2100">
              <a:latin typeface="Arial"/>
              <a:ea typeface="Arial"/>
              <a:cs typeface="Arial"/>
              <a:sym typeface="Arial"/>
            </a:endParaRPr>
          </a:p>
          <a:p>
            <a:pPr indent="-387350" lvl="0" marL="457200" rtl="0" algn="l">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The job runs until it receives signal </a:t>
            </a:r>
            <a:r>
              <a:rPr lang="en-US" sz="1500">
                <a:latin typeface="Courier New"/>
                <a:ea typeface="Courier New"/>
                <a:cs typeface="Courier New"/>
                <a:sym typeface="Courier New"/>
              </a:rPr>
              <a:t>USR1</a:t>
            </a:r>
            <a:r>
              <a:rPr lang="en-US" sz="1500">
                <a:latin typeface="Arial"/>
                <a:ea typeface="Arial"/>
                <a:cs typeface="Arial"/>
                <a:sym typeface="Arial"/>
              </a:rPr>
              <a:t> </a:t>
            </a:r>
            <a:r>
              <a:rPr lang="en-US" sz="1500">
                <a:solidFill>
                  <a:srgbClr val="1F497D"/>
                </a:solidFill>
                <a:latin typeface="Arial"/>
                <a:ea typeface="Arial"/>
                <a:cs typeface="Arial"/>
                <a:sym typeface="Arial"/>
              </a:rPr>
              <a:t>(</a:t>
            </a:r>
            <a:r>
              <a:rPr lang="en-US" sz="1500">
                <a:solidFill>
                  <a:srgbClr val="FF0000"/>
                </a:solidFill>
                <a:latin typeface="Courier New"/>
                <a:ea typeface="Courier New"/>
                <a:cs typeface="Courier New"/>
                <a:sym typeface="Courier New"/>
              </a:rPr>
              <a:t>--signal=B:USR1@300</a:t>
            </a:r>
            <a:r>
              <a:rPr lang="en-US" sz="1500">
                <a:latin typeface="Arial"/>
                <a:ea typeface="Arial"/>
                <a:cs typeface="Arial"/>
                <a:sym typeface="Arial"/>
              </a:rPr>
              <a:t>) 300 seconds before it hits the allocated time limit (6 hours).</a:t>
            </a:r>
            <a:endParaRPr sz="1500">
              <a:latin typeface="Arial"/>
              <a:ea typeface="Arial"/>
              <a:cs typeface="Arial"/>
              <a:sym typeface="Arial"/>
            </a:endParaRPr>
          </a:p>
          <a:p>
            <a:pPr indent="-387350" lvl="0" marL="457200" rtl="0" algn="l">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Upon receiving the signal, the </a:t>
            </a:r>
            <a:r>
              <a:rPr lang="en-US" sz="1500">
                <a:solidFill>
                  <a:srgbClr val="FF0000"/>
                </a:solidFill>
                <a:latin typeface="Courier New"/>
                <a:ea typeface="Courier New"/>
                <a:cs typeface="Courier New"/>
                <a:sym typeface="Courier New"/>
              </a:rPr>
              <a:t>func_trap</a:t>
            </a:r>
            <a:r>
              <a:rPr lang="en-US" sz="1500">
                <a:solidFill>
                  <a:srgbClr val="FF0000"/>
                </a:solidFill>
                <a:latin typeface="Arial"/>
                <a:ea typeface="Arial"/>
                <a:cs typeface="Arial"/>
                <a:sym typeface="Arial"/>
              </a:rPr>
              <a:t> </a:t>
            </a:r>
            <a:r>
              <a:rPr lang="en-US" sz="1500">
                <a:latin typeface="Arial"/>
                <a:ea typeface="Arial"/>
                <a:cs typeface="Arial"/>
                <a:sym typeface="Arial"/>
              </a:rPr>
              <a:t>gets executed, which in turn executes </a:t>
            </a:r>
            <a:endParaRPr sz="2100">
              <a:latin typeface="Arial"/>
              <a:ea typeface="Arial"/>
              <a:cs typeface="Arial"/>
              <a:sym typeface="Arial"/>
            </a:endParaRPr>
          </a:p>
          <a:p>
            <a:pPr indent="-349250" lvl="1" marL="914400" rtl="0" algn="l">
              <a:lnSpc>
                <a:spcPct val="100000"/>
              </a:lnSpc>
              <a:spcBef>
                <a:spcPts val="0"/>
              </a:spcBef>
              <a:spcAft>
                <a:spcPts val="0"/>
              </a:spcAft>
              <a:buClr>
                <a:srgbClr val="4F81BD"/>
              </a:buClr>
              <a:buSzPts val="1300"/>
              <a:buFont typeface="Arial"/>
              <a:buAutoNum type="alphaLcPeriod"/>
            </a:pPr>
            <a:r>
              <a:rPr lang="en-US" sz="1300">
                <a:solidFill>
                  <a:srgbClr val="FF0000"/>
                </a:solidFill>
                <a:latin typeface="Courier New"/>
                <a:ea typeface="Courier New"/>
                <a:cs typeface="Courier New"/>
                <a:sym typeface="Courier New"/>
              </a:rPr>
              <a:t>ckpt_command</a:t>
            </a:r>
            <a:r>
              <a:rPr lang="en-US" sz="1300">
                <a:latin typeface="Arial"/>
                <a:ea typeface="Arial"/>
                <a:cs typeface="Arial"/>
                <a:sym typeface="Arial"/>
              </a:rPr>
              <a:t> if specified</a:t>
            </a:r>
            <a:endParaRPr sz="1300">
              <a:latin typeface="Arial"/>
              <a:ea typeface="Arial"/>
              <a:cs typeface="Arial"/>
              <a:sym typeface="Arial"/>
            </a:endParaRPr>
          </a:p>
          <a:p>
            <a:pPr indent="-349250" lvl="1" marL="914400" rtl="0" algn="l">
              <a:lnSpc>
                <a:spcPct val="100000"/>
              </a:lnSpc>
              <a:spcBef>
                <a:spcPts val="0"/>
              </a:spcBef>
              <a:spcAft>
                <a:spcPts val="0"/>
              </a:spcAft>
              <a:buClr>
                <a:srgbClr val="4F81BD"/>
              </a:buClr>
              <a:buSzPts val="1300"/>
              <a:buFont typeface="Courier New"/>
              <a:buAutoNum type="alphaLcPeriod"/>
            </a:pPr>
            <a:r>
              <a:rPr lang="en-US" sz="1300">
                <a:latin typeface="Arial"/>
                <a:ea typeface="Arial"/>
                <a:cs typeface="Arial"/>
                <a:sym typeface="Arial"/>
              </a:rPr>
              <a:t>Requeues the job and then updates remaining walltime for requeued job.</a:t>
            </a:r>
            <a:endParaRPr sz="500">
              <a:latin typeface="Arial"/>
              <a:ea typeface="Arial"/>
              <a:cs typeface="Arial"/>
              <a:sym typeface="Arial"/>
            </a:endParaRPr>
          </a:p>
          <a:p>
            <a:pPr indent="-387350" lvl="0" marL="457200" rtl="0" algn="l">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Steps 2-4 repeat until job runs for the desired amount of time (48 hours) or job completes.</a:t>
            </a:r>
            <a:endParaRPr sz="2100">
              <a:latin typeface="Arial"/>
              <a:ea typeface="Arial"/>
              <a:cs typeface="Arial"/>
              <a:sym typeface="Arial"/>
            </a:endParaRPr>
          </a:p>
          <a:p>
            <a:pPr indent="0" lvl="0" marL="457200" rtl="0" algn="l">
              <a:lnSpc>
                <a:spcPct val="100000"/>
              </a:lnSpc>
              <a:spcBef>
                <a:spcPts val="0"/>
              </a:spcBef>
              <a:spcAft>
                <a:spcPts val="0"/>
              </a:spcAft>
              <a:buSzPts val="1400"/>
              <a:buNone/>
            </a:pPr>
            <a:r>
              <a:rPr lang="en-US" sz="1500">
                <a:latin typeface="Arial"/>
                <a:ea typeface="Arial"/>
                <a:cs typeface="Arial"/>
                <a:sym typeface="Arial"/>
              </a:rPr>
              <a:t>User checks results.</a:t>
            </a:r>
            <a:endParaRPr sz="1500">
              <a:latin typeface="Arial"/>
              <a:ea typeface="Arial"/>
              <a:cs typeface="Arial"/>
              <a:sym typeface="Arial"/>
            </a:endParaRPr>
          </a:p>
          <a:p>
            <a:pPr indent="0" lvl="0" marL="457200" rtl="0" algn="l">
              <a:lnSpc>
                <a:spcPct val="100000"/>
              </a:lnSpc>
              <a:spcBef>
                <a:spcPts val="0"/>
              </a:spcBef>
              <a:spcAft>
                <a:spcPts val="0"/>
              </a:spcAft>
              <a:buSzPts val="1400"/>
              <a:buNone/>
            </a:pPr>
            <a:r>
              <a:t/>
            </a:r>
            <a:endParaRPr>
              <a:solidFill>
                <a:srgbClr val="FF0000"/>
              </a:solidFill>
              <a:latin typeface="Courier New"/>
              <a:ea typeface="Courier New"/>
              <a:cs typeface="Courier New"/>
              <a:sym typeface="Courier New"/>
            </a:endParaRPr>
          </a:p>
          <a:p>
            <a:pPr indent="0" lvl="0" marL="457200" rtl="0" algn="l">
              <a:lnSpc>
                <a:spcPct val="100000"/>
              </a:lnSpc>
              <a:spcBef>
                <a:spcPts val="0"/>
              </a:spcBef>
              <a:spcAft>
                <a:spcPts val="0"/>
              </a:spcAft>
              <a:buSzPts val="1400"/>
              <a:buNone/>
            </a:pPr>
            <a:r>
              <a:rPr lang="en-US">
                <a:solidFill>
                  <a:srgbClr val="FF0000"/>
                </a:solidFill>
                <a:latin typeface="Courier New"/>
                <a:ea typeface="Courier New"/>
                <a:cs typeface="Courier New"/>
                <a:sym typeface="Courier New"/>
              </a:rPr>
              <a:t>func_trap() </a:t>
            </a:r>
            <a:r>
              <a:rPr lang="en-US">
                <a:solidFill>
                  <a:schemeClr val="dk2"/>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a:p>
            <a:pPr indent="0" lvl="0" marL="457200" rtl="0" algn="l">
              <a:lnSpc>
                <a:spcPct val="100000"/>
              </a:lnSpc>
              <a:spcBef>
                <a:spcPts val="0"/>
              </a:spcBef>
              <a:spcAft>
                <a:spcPts val="0"/>
              </a:spcAft>
              <a:buSzPts val="1400"/>
              <a:buNone/>
            </a:pPr>
            <a:r>
              <a:rPr lang="en-US">
                <a:solidFill>
                  <a:srgbClr val="000000"/>
                </a:solidFill>
                <a:latin typeface="Courier New"/>
                <a:ea typeface="Courier New"/>
                <a:cs typeface="Courier New"/>
                <a:sym typeface="Courier New"/>
              </a:rPr>
              <a:t>    $ckpt_command</a:t>
            </a:r>
            <a:endParaRPr>
              <a:solidFill>
                <a:srgbClr val="000000"/>
              </a:solidFill>
              <a:latin typeface="Courier New"/>
              <a:ea typeface="Courier New"/>
              <a:cs typeface="Courier New"/>
              <a:sym typeface="Courier New"/>
            </a:endParaRPr>
          </a:p>
          <a:p>
            <a:pPr indent="0" lvl="0" marL="457200" rtl="0" algn="l">
              <a:lnSpc>
                <a:spcPct val="100000"/>
              </a:lnSpc>
              <a:spcBef>
                <a:spcPts val="0"/>
              </a:spcBef>
              <a:spcAft>
                <a:spcPts val="0"/>
              </a:spcAft>
              <a:buSzPts val="1400"/>
              <a:buNone/>
            </a:pPr>
            <a:r>
              <a:rPr lang="en-US">
                <a:solidFill>
                  <a:srgbClr val="000000"/>
                </a:solidFill>
                <a:latin typeface="Courier New"/>
                <a:ea typeface="Courier New"/>
                <a:cs typeface="Courier New"/>
                <a:sym typeface="Courier New"/>
              </a:rPr>
              <a:t>    scontrol requeue ${SLURM_JOB_ID}</a:t>
            </a:r>
            <a:endParaRPr sz="1800">
              <a:solidFill>
                <a:srgbClr val="000000"/>
              </a:solidFill>
              <a:latin typeface="Courier New"/>
              <a:ea typeface="Courier New"/>
              <a:cs typeface="Courier New"/>
              <a:sym typeface="Courier New"/>
            </a:endParaRPr>
          </a:p>
          <a:p>
            <a:pPr indent="0" lvl="0" marL="457200" rtl="0" algn="l">
              <a:lnSpc>
                <a:spcPct val="100000"/>
              </a:lnSpc>
              <a:spcBef>
                <a:spcPts val="0"/>
              </a:spcBef>
              <a:spcAft>
                <a:spcPts val="0"/>
              </a:spcAft>
              <a:buSzPts val="1400"/>
              <a:buNone/>
            </a:pPr>
            <a:r>
              <a:rPr lang="en-US">
                <a:solidFill>
                  <a:srgbClr val="000000"/>
                </a:solidFill>
                <a:latin typeface="Courier New"/>
                <a:ea typeface="Courier New"/>
                <a:cs typeface="Courier New"/>
                <a:sym typeface="Courier New"/>
              </a:rPr>
              <a:t>    scontrol update JobId=${SLURM_JOB_ID} TimeLimit=${requestTime}</a:t>
            </a:r>
            <a:endParaRPr sz="1800">
              <a:solidFill>
                <a:srgbClr val="000000"/>
              </a:solidFill>
              <a:latin typeface="Courier New"/>
              <a:ea typeface="Courier New"/>
              <a:cs typeface="Courier New"/>
              <a:sym typeface="Courier New"/>
            </a:endParaRPr>
          </a:p>
          <a:p>
            <a:pPr indent="0" lvl="0" marL="457200" rtl="0" algn="l">
              <a:lnSpc>
                <a:spcPct val="100000"/>
              </a:lnSpc>
              <a:spcBef>
                <a:spcPts val="0"/>
              </a:spcBef>
              <a:spcAft>
                <a:spcPts val="0"/>
              </a:spcAft>
              <a:buSzPts val="1400"/>
              <a:buNone/>
            </a:pPr>
            <a:r>
              <a:rPr lang="en-US">
                <a:solidFill>
                  <a:srgbClr val="000000"/>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a:p>
            <a:pPr indent="0" lvl="0" marL="457200" rtl="0" algn="l">
              <a:lnSpc>
                <a:spcPct val="115000"/>
              </a:lnSpc>
              <a:spcBef>
                <a:spcPts val="600"/>
              </a:spcBef>
              <a:spcAft>
                <a:spcPts val="0"/>
              </a:spcAft>
              <a:buSzPts val="1400"/>
              <a:buNone/>
            </a:pPr>
            <a:r>
              <a:t/>
            </a:r>
            <a:endParaRPr sz="1500">
              <a:latin typeface="Arial"/>
              <a:ea typeface="Arial"/>
              <a:cs typeface="Arial"/>
              <a:sym typeface="Arial"/>
            </a:endParaRPr>
          </a:p>
        </p:txBody>
      </p:sp>
      <p:sp>
        <p:nvSpPr>
          <p:cNvPr id="400" name="Google Shape;400;gd3edcc44d9_0_1182: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dc9e670d59_0_59: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dc9e670d59_0_59: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dc9e670d59_0_44: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400"/>
              <a:buNone/>
            </a:pPr>
            <a:r>
              <a:t/>
            </a:r>
            <a:endParaRPr/>
          </a:p>
        </p:txBody>
      </p:sp>
      <p:sp>
        <p:nvSpPr>
          <p:cNvPr id="440" name="Google Shape;440;gdc9e670d59_0_44: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3edcc44d9_0_965: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d3edcc44d9_0_965: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dc9e670d59_0_129: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400"/>
              <a:buNone/>
            </a:pPr>
            <a:r>
              <a:t/>
            </a:r>
            <a:endParaRPr/>
          </a:p>
        </p:txBody>
      </p:sp>
      <p:sp>
        <p:nvSpPr>
          <p:cNvPr id="456" name="Google Shape;456;gdc9e670d59_0_129: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3edcc44d9_0_1210: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d3edcc44d9_0_1210: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400"/>
              <a:buNone/>
            </a:pPr>
            <a:r>
              <a:rPr lang="en-US" sz="1400">
                <a:solidFill>
                  <a:srgbClr val="172B4D"/>
                </a:solidFill>
                <a:highlight>
                  <a:srgbClr val="FFFFFF"/>
                </a:highlight>
                <a:latin typeface="Arial"/>
                <a:ea typeface="Arial"/>
                <a:cs typeface="Arial"/>
                <a:sym typeface="Arial"/>
              </a:rPr>
              <a:t>MANA finds the length of each open file at the time of checkpoint. Then at the time of restart, it truncates the file back to the length that it had at the time of checkpoint.</a:t>
            </a:r>
            <a:endParaRPr/>
          </a:p>
        </p:txBody>
      </p:sp>
      <p:sp>
        <p:nvSpPr>
          <p:cNvPr id="473" name="Google Shape;473;gd3edcc44d9_0_1210: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3edcc44d9_0_1216: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d3edcc44d9_0_1216: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d3edcc44d9_0_1220: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84" name="Google Shape;484;gd3edcc44d9_0_1220: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d3edcc44d9_0_1225:notes"/>
          <p:cNvSpPr/>
          <p:nvPr>
            <p:ph idx="2" type="sldImg"/>
          </p:nvPr>
        </p:nvSpPr>
        <p:spPr>
          <a:xfrm>
            <a:off x="2857500" y="385763"/>
            <a:ext cx="34290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gd3edcc44d9_0_1225: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457200" rtl="0" algn="l">
              <a:lnSpc>
                <a:spcPct val="115000"/>
              </a:lnSpc>
              <a:spcBef>
                <a:spcPts val="1000"/>
              </a:spcBef>
              <a:spcAft>
                <a:spcPts val="0"/>
              </a:spcAft>
              <a:buSzPts val="1400"/>
              <a:buNone/>
            </a:pPr>
            <a:r>
              <a:t/>
            </a:r>
            <a:endParaRPr/>
          </a:p>
          <a:p>
            <a:pPr indent="0" lvl="0" marL="0" rtl="0" algn="l">
              <a:lnSpc>
                <a:spcPct val="115000"/>
              </a:lnSpc>
              <a:spcBef>
                <a:spcPts val="1000"/>
              </a:spcBef>
              <a:spcAft>
                <a:spcPts val="100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d3edcc44d9_0_1230: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6" name="Google Shape;496;gd3edcc44d9_0_1230:notes"/>
          <p:cNvSpPr/>
          <p:nvPr>
            <p:ph idx="2" type="sldImg"/>
          </p:nvPr>
        </p:nvSpPr>
        <p:spPr>
          <a:xfrm>
            <a:off x="5084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d3edcc44d9_0_1235: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d3edcc44d9_0_1235: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d3edcc44d9_0_1239: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d3edcc44d9_0_1239: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d3edcc44d9_0_1243: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d3edcc44d9_0_1243: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ReservationName=mana_hsw StartTime=2021-05-25T10:30:00 EndTime=2021-05-25T12:30:00 Duration=02:00:00</a:t>
            </a:r>
            <a:endParaRPr/>
          </a:p>
          <a:p>
            <a:pPr indent="0" lvl="0" marL="0" rtl="0" algn="l">
              <a:lnSpc>
                <a:spcPct val="100000"/>
              </a:lnSpc>
              <a:spcBef>
                <a:spcPts val="0"/>
              </a:spcBef>
              <a:spcAft>
                <a:spcPts val="0"/>
              </a:spcAft>
              <a:buClr>
                <a:schemeClr val="dk1"/>
              </a:buClr>
              <a:buSzPts val="1100"/>
              <a:buFont typeface="Arial"/>
              <a:buNone/>
            </a:pPr>
            <a:r>
              <a:rPr lang="en-US"/>
              <a:t>   Nodes=nid00[794-831,845-856] NodeCnt=50 CoreCnt=1600 Features=haswell PartitionName=regular_hsw Flags=</a:t>
            </a:r>
            <a:endParaRPr/>
          </a:p>
          <a:p>
            <a:pPr indent="0" lvl="0" marL="0" rtl="0" algn="l">
              <a:lnSpc>
                <a:spcPct val="100000"/>
              </a:lnSpc>
              <a:spcBef>
                <a:spcPts val="0"/>
              </a:spcBef>
              <a:spcAft>
                <a:spcPts val="0"/>
              </a:spcAft>
              <a:buClr>
                <a:schemeClr val="dk1"/>
              </a:buClr>
              <a:buSzPts val="1100"/>
              <a:buFont typeface="Arial"/>
              <a:buNone/>
            </a:pPr>
            <a:r>
              <a:rPr lang="en-US"/>
              <a:t>   TRES=cpu=3200</a:t>
            </a:r>
            <a:endParaRPr/>
          </a:p>
          <a:p>
            <a:pPr indent="0" lvl="0" marL="0" rtl="0" algn="l">
              <a:lnSpc>
                <a:spcPct val="100000"/>
              </a:lnSpc>
              <a:spcBef>
                <a:spcPts val="0"/>
              </a:spcBef>
              <a:spcAft>
                <a:spcPts val="0"/>
              </a:spcAft>
              <a:buClr>
                <a:schemeClr val="dk1"/>
              </a:buClr>
              <a:buSzPts val="1100"/>
              <a:buFont typeface="Arial"/>
              <a:buNone/>
            </a:pPr>
            <a:r>
              <a:rPr lang="en-US"/>
              <a:t>   Users=(null) Accounts=nintern Licenses=(null) State=INACTIVE BurstBuffer=(null) Watts=n/a</a:t>
            </a:r>
            <a:endParaRPr/>
          </a:p>
          <a:p>
            <a:pPr indent="0" lvl="0" marL="0" rtl="0" algn="l">
              <a:lnSpc>
                <a:spcPct val="100000"/>
              </a:lnSpc>
              <a:spcBef>
                <a:spcPts val="0"/>
              </a:spcBef>
              <a:spcAft>
                <a:spcPts val="0"/>
              </a:spcAft>
              <a:buClr>
                <a:schemeClr val="dk1"/>
              </a:buClr>
              <a:buSzPts val="1100"/>
              <a:buFont typeface="Arial"/>
              <a:buNone/>
            </a:pPr>
            <a:r>
              <a:rPr lang="en-US"/>
              <a:t>   MaxStartDelay=(null)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ReservationName=mana StartTime=2021-05-25T10:30:00 EndTime=2021-05-25T12:30:00 Duration=02:00:00</a:t>
            </a:r>
            <a:endParaRPr/>
          </a:p>
          <a:p>
            <a:pPr indent="0" lvl="0" marL="0" rtl="0" algn="l">
              <a:lnSpc>
                <a:spcPct val="100000"/>
              </a:lnSpc>
              <a:spcBef>
                <a:spcPts val="0"/>
              </a:spcBef>
              <a:spcAft>
                <a:spcPts val="0"/>
              </a:spcAft>
              <a:buClr>
                <a:schemeClr val="dk1"/>
              </a:buClr>
              <a:buSzPts val="1100"/>
              <a:buFont typeface="Arial"/>
              <a:buNone/>
            </a:pPr>
            <a:r>
              <a:rPr lang="en-US"/>
              <a:t>   Nodes=nid[02520-02522,02525-02529,02531,02533-02535,02537,02539,02541,02543-02544,02547-02549,02551-02552,02554,02556-02558,02560-02561,02565-02566,02568-02570,02573-02574,02584-02590,02592-02603,02606,02608,02614-02619,02623-02624,02626-02627,02629,02631-02633,02635,02640-02643,02647-02648,02650-02652,02656,02658-02659,02661,02664,02668,02671,02673-02674,02676-02679,10752-10756,10762,10764,10767,10773-10774,10776,10779-10782,10787-10788,10790-10793,10795,10797-10799,10801-10802,10806,10808-10811,10813-10814,10816-10817,10819,10823,10825-10827,10832-10833,10838,10841,10844-10845,10848,10851,10854-10857,10859,10863,10865,10870] NodeCnt=150 CoreCnt=10200 Features=knl PartitionName=regular_knl Flags=</a:t>
            </a:r>
            <a:endParaRPr/>
          </a:p>
          <a:p>
            <a:pPr indent="0" lvl="0" marL="0" rtl="0" algn="l">
              <a:lnSpc>
                <a:spcPct val="100000"/>
              </a:lnSpc>
              <a:spcBef>
                <a:spcPts val="0"/>
              </a:spcBef>
              <a:spcAft>
                <a:spcPts val="0"/>
              </a:spcAft>
              <a:buClr>
                <a:schemeClr val="dk1"/>
              </a:buClr>
              <a:buSzPts val="1100"/>
              <a:buFont typeface="Arial"/>
              <a:buNone/>
            </a:pPr>
            <a:r>
              <a:rPr lang="en-US"/>
              <a:t>   TRES=cpu=40800</a:t>
            </a:r>
            <a:endParaRPr/>
          </a:p>
          <a:p>
            <a:pPr indent="0" lvl="0" marL="0" rtl="0" algn="l">
              <a:lnSpc>
                <a:spcPct val="100000"/>
              </a:lnSpc>
              <a:spcBef>
                <a:spcPts val="0"/>
              </a:spcBef>
              <a:spcAft>
                <a:spcPts val="0"/>
              </a:spcAft>
              <a:buClr>
                <a:schemeClr val="dk1"/>
              </a:buClr>
              <a:buSzPts val="1100"/>
              <a:buFont typeface="Arial"/>
              <a:buNone/>
            </a:pPr>
            <a:r>
              <a:rPr lang="en-US"/>
              <a:t>   Users=(null) Accounts=nintern Licenses=(null) State=INACTIVE BurstBuffer=(null) Watts=n/a</a:t>
            </a:r>
            <a:endParaRPr/>
          </a:p>
          <a:p>
            <a:pPr indent="0" lvl="0" marL="0" rtl="0" algn="l">
              <a:lnSpc>
                <a:spcPct val="100000"/>
              </a:lnSpc>
              <a:spcBef>
                <a:spcPts val="0"/>
              </a:spcBef>
              <a:spcAft>
                <a:spcPts val="0"/>
              </a:spcAft>
              <a:buClr>
                <a:schemeClr val="dk1"/>
              </a:buClr>
              <a:buSzPts val="1100"/>
              <a:buFont typeface="Arial"/>
              <a:buNone/>
            </a:pPr>
            <a:r>
              <a:rPr lang="en-US"/>
              <a:t>   MaxStartDelay=(null)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513" name="Google Shape;513;gd3edcc44d9_0_1243: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d3edcc44d9_0_1249: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d3edcc44d9_0_1249: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d3edcc44d9_0_1249: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3edcc44d9_0_975: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d3edcc44d9_0_975: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d3edcc44d9_0_975: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3edcc44d9_0_981: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d3edcc44d9_0_981: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d3edcc44d9_0_981: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c9e670d59_0_144: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dc9e670d59_0_144: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285750" lvl="0" marL="285750" rtl="0" algn="l">
              <a:lnSpc>
                <a:spcPct val="115000"/>
              </a:lnSpc>
              <a:spcBef>
                <a:spcPts val="600"/>
              </a:spcBef>
              <a:spcAft>
                <a:spcPts val="0"/>
              </a:spcAft>
              <a:buClr>
                <a:srgbClr val="4F81BD"/>
              </a:buClr>
              <a:buSzPts val="2000"/>
              <a:buChar char="●"/>
            </a:pPr>
            <a:r>
              <a:rPr lang="en-US" sz="2000">
                <a:latin typeface="Arial"/>
                <a:ea typeface="Arial"/>
                <a:cs typeface="Arial"/>
                <a:sym typeface="Arial"/>
              </a:rPr>
              <a:t>Frequent OS updates on HPC systems can easily break C/R tools</a:t>
            </a:r>
            <a:endParaRPr sz="2000">
              <a:latin typeface="Arial"/>
              <a:ea typeface="Arial"/>
              <a:cs typeface="Arial"/>
              <a:sym typeface="Arial"/>
            </a:endParaRPr>
          </a:p>
          <a:p>
            <a:pPr indent="-285750" lvl="0" marL="285750" rtl="0" algn="l">
              <a:lnSpc>
                <a:spcPct val="115000"/>
              </a:lnSpc>
              <a:spcBef>
                <a:spcPts val="0"/>
              </a:spcBef>
              <a:spcAft>
                <a:spcPts val="0"/>
              </a:spcAft>
              <a:buClr>
                <a:srgbClr val="4F81BD"/>
              </a:buClr>
              <a:buSzPts val="2000"/>
              <a:buChar char="●"/>
            </a:pPr>
            <a:r>
              <a:rPr lang="en-US" sz="2000">
                <a:latin typeface="Arial"/>
                <a:ea typeface="Arial"/>
                <a:cs typeface="Arial"/>
                <a:sym typeface="Arial"/>
              </a:rPr>
              <a:t>C/R tools incur runtime overheads &amp; impose extra work upon users</a:t>
            </a:r>
            <a:endParaRPr sz="2000">
              <a:latin typeface="Arial"/>
              <a:ea typeface="Arial"/>
              <a:cs typeface="Arial"/>
              <a:sym typeface="Arial"/>
            </a:endParaRPr>
          </a:p>
          <a:p>
            <a:pPr indent="-88900" lvl="1" marL="457200" rtl="0" algn="l">
              <a:lnSpc>
                <a:spcPct val="115000"/>
              </a:lnSpc>
              <a:spcBef>
                <a:spcPts val="0"/>
              </a:spcBef>
              <a:spcAft>
                <a:spcPts val="0"/>
              </a:spcAft>
              <a:buClr>
                <a:srgbClr val="4F81BD"/>
              </a:buClr>
              <a:buSzPts val="1400"/>
              <a:buFont typeface="Courier New"/>
              <a:buChar char="○"/>
            </a:pPr>
            <a:r>
              <a:rPr lang="en-US" sz="1800">
                <a:latin typeface="Arial"/>
                <a:ea typeface="Arial"/>
                <a:cs typeface="Arial"/>
                <a:sym typeface="Arial"/>
              </a:rPr>
              <a:t>Hinders the uptake of the C/R approach</a:t>
            </a:r>
            <a:endParaRPr sz="1800">
              <a:latin typeface="Arial"/>
              <a:ea typeface="Arial"/>
              <a:cs typeface="Arial"/>
              <a:sym typeface="Arial"/>
            </a:endParaRPr>
          </a:p>
          <a:p>
            <a:pPr indent="-285750" lvl="0" marL="285750" rtl="0" algn="l">
              <a:lnSpc>
                <a:spcPct val="100000"/>
              </a:lnSpc>
              <a:spcBef>
                <a:spcPts val="500"/>
              </a:spcBef>
              <a:spcAft>
                <a:spcPts val="0"/>
              </a:spcAft>
              <a:buClr>
                <a:srgbClr val="4F81BD"/>
              </a:buClr>
              <a:buSzPts val="1800"/>
              <a:buChar char="●"/>
            </a:pPr>
            <a:r>
              <a:rPr lang="en-US" sz="2000">
                <a:latin typeface="Arial"/>
                <a:ea typeface="Arial"/>
                <a:cs typeface="Arial"/>
                <a:sym typeface="Arial"/>
              </a:rPr>
              <a:t>MPI+OpenMP applications dominate HPC workloads</a:t>
            </a:r>
            <a:br>
              <a:rPr lang="en-US" sz="1800">
                <a:latin typeface="Arial"/>
                <a:ea typeface="Arial"/>
                <a:cs typeface="Arial"/>
                <a:sym typeface="Arial"/>
              </a:rPr>
            </a:br>
            <a:r>
              <a:rPr lang="en-US" sz="1800">
                <a:latin typeface="Arial"/>
                <a:ea typeface="Arial"/>
                <a:cs typeface="Arial"/>
                <a:sym typeface="Arial"/>
              </a:rPr>
              <a:t>We retire a HPC system every few years at NERSC</a:t>
            </a:r>
            <a:endParaRPr sz="1800">
              <a:latin typeface="Arial"/>
              <a:ea typeface="Arial"/>
              <a:cs typeface="Arial"/>
              <a:sym typeface="Arial"/>
            </a:endParaRPr>
          </a:p>
          <a:p>
            <a:pPr indent="-114300" lvl="1" marL="457200" rtl="0" algn="l">
              <a:lnSpc>
                <a:spcPct val="100000"/>
              </a:lnSpc>
              <a:spcBef>
                <a:spcPts val="0"/>
              </a:spcBef>
              <a:spcAft>
                <a:spcPts val="0"/>
              </a:spcAft>
              <a:buClr>
                <a:schemeClr val="dk1"/>
              </a:buClr>
              <a:buSzPts val="1800"/>
              <a:buChar char="○"/>
            </a:pPr>
            <a:r>
              <a:rPr lang="en-US" sz="1800">
                <a:latin typeface="Arial"/>
                <a:ea typeface="Arial"/>
                <a:cs typeface="Arial"/>
                <a:sym typeface="Arial"/>
              </a:rPr>
              <a:t>No ready-to-use transparent C/R tools are available on front-edge HPC systems</a:t>
            </a:r>
            <a:endParaRPr/>
          </a:p>
          <a:p>
            <a:pPr indent="0" lvl="0" marL="0" rtl="0" algn="l">
              <a:lnSpc>
                <a:spcPct val="100000"/>
              </a:lnSpc>
              <a:spcBef>
                <a:spcPts val="0"/>
              </a:spcBef>
              <a:spcAft>
                <a:spcPts val="0"/>
              </a:spcAft>
              <a:buSzPts val="1400"/>
              <a:buNone/>
            </a:pPr>
            <a:r>
              <a:t/>
            </a:r>
            <a:endParaRPr/>
          </a:p>
        </p:txBody>
      </p:sp>
      <p:sp>
        <p:nvSpPr>
          <p:cNvPr id="199" name="Google Shape;199;gdc9e670d59_0_144: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3edcc44d9_0_997: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600"/>
              </a:spcBef>
              <a:spcAft>
                <a:spcPts val="0"/>
              </a:spcAft>
              <a:buSzPts val="1400"/>
              <a:buNone/>
            </a:pPr>
            <a:r>
              <a:t/>
            </a:r>
            <a:endParaRPr sz="2000">
              <a:solidFill>
                <a:srgbClr val="C0504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09" name="Google Shape;209;gd3edcc44d9_0_997: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3edcc44d9_0_1001: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d3edcc44d9_0_1001: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d3edcc44d9_0_1001:notes"/>
          <p:cNvSpPr txBox="1"/>
          <p:nvPr>
            <p:ph idx="12" type="sldNum"/>
          </p:nvPr>
        </p:nvSpPr>
        <p:spPr>
          <a:xfrm>
            <a:off x="5180013" y="4886325"/>
            <a:ext cx="3962400" cy="25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3edcc44d9_0_1007:notes"/>
          <p:cNvSpPr txBox="1"/>
          <p:nvPr>
            <p:ph idx="1" type="body"/>
          </p:nvPr>
        </p:nvSpPr>
        <p:spPr>
          <a:xfrm>
            <a:off x="914400" y="2443163"/>
            <a:ext cx="7315200" cy="23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22222"/>
                </a:solidFill>
                <a:highlight>
                  <a:srgbClr val="FFFFFF"/>
                </a:highlight>
              </a:rPr>
              <a:t>  DMTCP uses plugins internally, and it's easy to extend DMTCP with</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plugins (similarly to browser plugins).  Two useful user plugins that</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are already provided with DMTCP are:</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a.  pathvirt - Change prefix of all paths.</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EXAMPLE:  /home/batch/slot5 -&gt; /home/batch/slot7  (on restart)</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b.  modify-env</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EXAMPLE:  Assume the user's code frequently reads the</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the environment variable DEBUG, using getenv().</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a:solidFill>
                  <a:srgbClr val="222222"/>
                </a:solidFill>
                <a:highlight>
                  <a:srgbClr val="FFFFFF"/>
                </a:highlight>
              </a:rPr>
              <a:t>                         Then: DEBUG=0  [on launch]</a:t>
            </a:r>
            <a:endParaRPr>
              <a:solidFill>
                <a:srgbClr val="222222"/>
              </a:solidFill>
              <a:highlight>
                <a:srgbClr val="FFFFFF"/>
              </a:highlight>
            </a:endParaRPr>
          </a:p>
          <a:p>
            <a:pPr indent="0" lvl="0" marL="0" rtl="0" algn="l">
              <a:lnSpc>
                <a:spcPct val="100000"/>
              </a:lnSpc>
              <a:spcBef>
                <a:spcPts val="0"/>
              </a:spcBef>
              <a:spcAft>
                <a:spcPts val="0"/>
              </a:spcAft>
              <a:buSzPts val="1400"/>
              <a:buNone/>
            </a:pPr>
            <a:r>
              <a:rPr lang="en-US">
                <a:solidFill>
                  <a:srgbClr val="222222"/>
                </a:solidFill>
                <a:highlight>
                  <a:srgbClr val="FFFFFF"/>
                </a:highlight>
              </a:rPr>
              <a:t>                           On restart, use the plugin with modify-env.txt to set DEBUG=1</a:t>
            </a:r>
            <a:endParaRPr/>
          </a:p>
        </p:txBody>
      </p:sp>
      <p:sp>
        <p:nvSpPr>
          <p:cNvPr id="221" name="Google Shape;221;gd3edcc44d9_0_1007:notes"/>
          <p:cNvSpPr/>
          <p:nvPr>
            <p:ph idx="2" type="sldImg"/>
          </p:nvPr>
        </p:nvSpPr>
        <p:spPr>
          <a:xfrm>
            <a:off x="5084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2"/>
          <p:cNvSpPr/>
          <p:nvPr/>
        </p:nvSpPr>
        <p:spPr>
          <a:xfrm>
            <a:off x="1135" y="422"/>
            <a:ext cx="9142864" cy="514307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2"/>
          <p:cNvSpPr/>
          <p:nvPr/>
        </p:nvSpPr>
        <p:spPr>
          <a:xfrm>
            <a:off x="7187875" y="158763"/>
            <a:ext cx="1611022" cy="10828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2"/>
          <p:cNvSpPr txBox="1"/>
          <p:nvPr>
            <p:ph idx="1" type="body"/>
          </p:nvPr>
        </p:nvSpPr>
        <p:spPr>
          <a:xfrm>
            <a:off x="307854" y="361950"/>
            <a:ext cx="3429000" cy="1261884"/>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3200"/>
              <a:buNone/>
              <a:defRPr sz="3200">
                <a:solidFill>
                  <a:schemeClr val="lt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2"/>
          <p:cNvSpPr txBox="1"/>
          <p:nvPr>
            <p:ph idx="2" type="body"/>
          </p:nvPr>
        </p:nvSpPr>
        <p:spPr>
          <a:xfrm>
            <a:off x="307854" y="4045533"/>
            <a:ext cx="3197346" cy="914400"/>
          </a:xfrm>
          <a:prstGeom prst="rect">
            <a:avLst/>
          </a:prstGeom>
          <a:solidFill>
            <a:schemeClr val="dk1">
              <a:alpha val="25882"/>
            </a:schemeClr>
          </a:solidFill>
          <a:ln>
            <a:noFill/>
          </a:ln>
        </p:spPr>
        <p:txBody>
          <a:bodyPr anchorCtr="0" anchor="t" bIns="0" lIns="0" spcFirstLastPara="1" rIns="0" wrap="square" tIns="0">
            <a:noAutofit/>
          </a:bodyPr>
          <a:lstStyle>
            <a:lvl1pPr indent="-228600" lvl="0" marL="457200" algn="l">
              <a:spcBef>
                <a:spcPts val="0"/>
              </a:spcBef>
              <a:spcAft>
                <a:spcPts val="0"/>
              </a:spcAft>
              <a:buSzPts val="1400"/>
              <a:buNone/>
              <a:defRPr sz="1400">
                <a:solidFill>
                  <a:schemeClr val="lt1"/>
                </a:solidFill>
              </a:defRPr>
            </a:lvl1pPr>
            <a:lvl2pPr indent="-228600" lvl="1" marL="914400" algn="l">
              <a:spcBef>
                <a:spcPts val="0"/>
              </a:spcBef>
              <a:spcAft>
                <a:spcPts val="0"/>
              </a:spcAft>
              <a:buSzPts val="1400"/>
              <a:buNone/>
              <a:defRPr sz="1600">
                <a:solidFill>
                  <a:schemeClr val="lt1"/>
                </a:solidFill>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2"/>
          <p:cNvSpPr txBox="1"/>
          <p:nvPr>
            <p:ph idx="3" type="body"/>
          </p:nvPr>
        </p:nvSpPr>
        <p:spPr>
          <a:xfrm>
            <a:off x="5601551" y="4045533"/>
            <a:ext cx="3197346" cy="914400"/>
          </a:xfrm>
          <a:prstGeom prst="rect">
            <a:avLst/>
          </a:prstGeom>
          <a:solidFill>
            <a:schemeClr val="dk1">
              <a:alpha val="25882"/>
            </a:schemeClr>
          </a:solidFill>
          <a:ln>
            <a:noFill/>
          </a:ln>
        </p:spPr>
        <p:txBody>
          <a:bodyPr anchorCtr="0" anchor="t" bIns="0" lIns="0" spcFirstLastPara="1" rIns="0" wrap="square" tIns="0">
            <a:noAutofit/>
          </a:bodyPr>
          <a:lstStyle>
            <a:lvl1pPr indent="-228600" lvl="0" marL="457200" algn="r">
              <a:spcBef>
                <a:spcPts val="0"/>
              </a:spcBef>
              <a:spcAft>
                <a:spcPts val="0"/>
              </a:spcAft>
              <a:buSzPts val="1400"/>
              <a:buNone/>
              <a:defRPr sz="1400">
                <a:solidFill>
                  <a:schemeClr val="lt1"/>
                </a:solidFill>
              </a:defRPr>
            </a:lvl1pPr>
            <a:lvl2pPr indent="-228600" lvl="1" marL="914400" algn="l">
              <a:spcBef>
                <a:spcPts val="0"/>
              </a:spcBef>
              <a:spcAft>
                <a:spcPts val="0"/>
              </a:spcAft>
              <a:buSzPts val="1400"/>
              <a:buNone/>
              <a:defRPr sz="1600">
                <a:solidFill>
                  <a:schemeClr val="lt1"/>
                </a:solidFill>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7" name="Shape 47"/>
        <p:cNvGrpSpPr/>
        <p:nvPr/>
      </p:nvGrpSpPr>
      <p:grpSpPr>
        <a:xfrm>
          <a:off x="0" y="0"/>
          <a:ext cx="0" cy="0"/>
          <a:chOff x="0" y="0"/>
          <a:chExt cx="0" cy="0"/>
        </a:xfrm>
      </p:grpSpPr>
      <p:sp>
        <p:nvSpPr>
          <p:cNvPr id="48" name="Google Shape;48;p11"/>
          <p:cNvSpPr txBox="1"/>
          <p:nvPr>
            <p:ph type="title"/>
          </p:nvPr>
        </p:nvSpPr>
        <p:spPr>
          <a:xfrm>
            <a:off x="398014" y="191515"/>
            <a:ext cx="8288786"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1"/>
          <p:cNvSpPr txBox="1"/>
          <p:nvPr>
            <p:ph idx="1" type="body"/>
          </p:nvPr>
        </p:nvSpPr>
        <p:spPr>
          <a:xfrm>
            <a:off x="398014" y="1045002"/>
            <a:ext cx="8288786" cy="3532843"/>
          </a:xfrm>
          <a:prstGeom prst="rect">
            <a:avLst/>
          </a:prstGeom>
          <a:noFill/>
          <a:ln>
            <a:noFill/>
          </a:ln>
        </p:spPr>
        <p:txBody>
          <a:bodyPr anchorCtr="0" anchor="t" bIns="0" lIns="0" spcFirstLastPara="1" rIns="0" wrap="square" tIns="0">
            <a:noAutofit/>
          </a:bodyPr>
          <a:lstStyle>
            <a:lvl1pPr indent="-381000" lvl="0" marL="457200" algn="l">
              <a:spcBef>
                <a:spcPts val="600"/>
              </a:spcBef>
              <a:spcAft>
                <a:spcPts val="0"/>
              </a:spcAft>
              <a:buSzPts val="2400"/>
              <a:buFont typeface="Arial"/>
              <a:buChar char="•"/>
              <a:defRPr sz="2400">
                <a:latin typeface="Arial"/>
                <a:ea typeface="Arial"/>
                <a:cs typeface="Arial"/>
                <a:sym typeface="Arial"/>
              </a:defRPr>
            </a:lvl1pPr>
            <a:lvl2pPr indent="-330200" lvl="1" marL="914400" algn="l">
              <a:spcBef>
                <a:spcPts val="600"/>
              </a:spcBef>
              <a:spcAft>
                <a:spcPts val="0"/>
              </a:spcAft>
              <a:buClr>
                <a:schemeClr val="accent1"/>
              </a:buClr>
              <a:buSzPts val="1600"/>
              <a:buFont typeface="Courier New"/>
              <a:buChar char="o"/>
              <a:defRPr sz="2000">
                <a:latin typeface="Arial"/>
                <a:ea typeface="Arial"/>
                <a:cs typeface="Arial"/>
                <a:sym typeface="Arial"/>
              </a:defRPr>
            </a:lvl2pPr>
            <a:lvl3pPr indent="-342900" lvl="2" marL="1371600" algn="l">
              <a:spcBef>
                <a:spcPts val="600"/>
              </a:spcBef>
              <a:spcAft>
                <a:spcPts val="0"/>
              </a:spcAft>
              <a:buClr>
                <a:schemeClr val="accent1"/>
              </a:buClr>
              <a:buSzPts val="1800"/>
              <a:buFont typeface="Arial"/>
              <a:buChar char="•"/>
              <a:defRPr sz="1800">
                <a:latin typeface="Arial"/>
                <a:ea typeface="Arial"/>
                <a:cs typeface="Arial"/>
                <a:sym typeface="Arial"/>
              </a:defRPr>
            </a:lvl3pPr>
            <a:lvl4pPr indent="-330200" lvl="3" marL="1828800" algn="l">
              <a:spcBef>
                <a:spcPts val="600"/>
              </a:spcBef>
              <a:spcAft>
                <a:spcPts val="0"/>
              </a:spcAft>
              <a:buClr>
                <a:schemeClr val="accent1"/>
              </a:buClr>
              <a:buSzPts val="1600"/>
              <a:buFont typeface="Arial"/>
              <a:buChar char="•"/>
              <a:defRPr sz="16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50" name="Shape 50"/>
        <p:cNvGrpSpPr/>
        <p:nvPr/>
      </p:nvGrpSpPr>
      <p:grpSpPr>
        <a:xfrm>
          <a:off x="0" y="0"/>
          <a:ext cx="0" cy="0"/>
          <a:chOff x="0" y="0"/>
          <a:chExt cx="0" cy="0"/>
        </a:xfrm>
      </p:grpSpPr>
      <p:sp>
        <p:nvSpPr>
          <p:cNvPr id="51" name="Google Shape;51;p12"/>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2"/>
          <p:cNvSpPr txBox="1"/>
          <p:nvPr>
            <p:ph idx="1" type="body"/>
          </p:nvPr>
        </p:nvSpPr>
        <p:spPr>
          <a:xfrm>
            <a:off x="411724" y="867007"/>
            <a:ext cx="3931920"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2" type="body"/>
          </p:nvPr>
        </p:nvSpPr>
        <p:spPr>
          <a:xfrm>
            <a:off x="4814064" y="867007"/>
            <a:ext cx="3931920"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54" name="Shape 54"/>
        <p:cNvGrpSpPr/>
        <p:nvPr/>
      </p:nvGrpSpPr>
      <p:grpSpPr>
        <a:xfrm>
          <a:off x="0" y="0"/>
          <a:ext cx="0" cy="0"/>
          <a:chOff x="0" y="0"/>
          <a:chExt cx="0" cy="0"/>
        </a:xfrm>
      </p:grpSpPr>
      <p:sp>
        <p:nvSpPr>
          <p:cNvPr id="55" name="Google Shape;55;p13"/>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p:nvPr>
            <p:ph idx="2" type="pic"/>
          </p:nvPr>
        </p:nvSpPr>
        <p:spPr>
          <a:xfrm>
            <a:off x="5088384" y="867007"/>
            <a:ext cx="3657600" cy="315254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latin typeface="Arial"/>
                <a:ea typeface="Arial"/>
                <a:cs typeface="Arial"/>
                <a:sym typeface="Arial"/>
              </a:defRPr>
            </a:lvl2pPr>
            <a:lvl3pPr lvl="2" marR="0" rtl="0" algn="l">
              <a:spcBef>
                <a:spcPts val="0"/>
              </a:spcBef>
              <a:spcAft>
                <a:spcPts val="0"/>
              </a:spcAft>
              <a:buSzPts val="1400"/>
              <a:buNone/>
              <a:defRPr b="0" i="0" sz="1800" u="none" cap="none" strike="noStrike">
                <a:latin typeface="Arial"/>
                <a:ea typeface="Arial"/>
                <a:cs typeface="Arial"/>
                <a:sym typeface="Arial"/>
              </a:defRPr>
            </a:lvl3pPr>
            <a:lvl4pPr lvl="3" marR="0" rtl="0" algn="l">
              <a:spcBef>
                <a:spcPts val="0"/>
              </a:spcBef>
              <a:spcAft>
                <a:spcPts val="0"/>
              </a:spcAft>
              <a:buSzPts val="1400"/>
              <a:buNone/>
              <a:defRPr b="0" i="0" sz="1800" u="none" cap="none" strike="noStrike">
                <a:latin typeface="Arial"/>
                <a:ea typeface="Arial"/>
                <a:cs typeface="Arial"/>
                <a:sym typeface="Arial"/>
              </a:defRPr>
            </a:lvl4pPr>
            <a:lvl5pPr lvl="4" marR="0" rtl="0" algn="l">
              <a:spcBef>
                <a:spcPts val="0"/>
              </a:spcBef>
              <a:spcAft>
                <a:spcPts val="0"/>
              </a:spcAft>
              <a:buSzPts val="1400"/>
              <a:buNone/>
              <a:defRPr b="0" i="0" sz="1800" u="none" cap="none" strike="noStrike">
                <a:latin typeface="Arial"/>
                <a:ea typeface="Arial"/>
                <a:cs typeface="Arial"/>
                <a:sym typeface="Arial"/>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57" name="Google Shape;57;p13"/>
          <p:cNvSpPr txBox="1"/>
          <p:nvPr>
            <p:ph idx="1" type="body"/>
          </p:nvPr>
        </p:nvSpPr>
        <p:spPr>
          <a:xfrm>
            <a:off x="411724" y="867007"/>
            <a:ext cx="4465076"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3" type="body"/>
          </p:nvPr>
        </p:nvSpPr>
        <p:spPr>
          <a:xfrm>
            <a:off x="5088384" y="4095750"/>
            <a:ext cx="3505200" cy="42885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000"/>
              <a:buNone/>
              <a:defRPr sz="1000"/>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14"/>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None/>
              <a:defRPr sz="2400">
                <a:solidFill>
                  <a:srgbClr val="FFFFFF"/>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 name="Google Shape;62;p14"/>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lvl1pPr indent="-381000" lvl="0" marL="457200" rtl="0" algn="l">
              <a:lnSpc>
                <a:spcPct val="120000"/>
              </a:lnSpc>
              <a:spcBef>
                <a:spcPts val="0"/>
              </a:spcBef>
              <a:spcAft>
                <a:spcPts val="0"/>
              </a:spcAft>
              <a:buSzPts val="2400"/>
              <a:buChar char="●"/>
              <a:defRPr sz="2000"/>
            </a:lvl1pPr>
            <a:lvl2pPr indent="-342900" lvl="1" marL="914400" rtl="0" algn="l">
              <a:lnSpc>
                <a:spcPct val="120000"/>
              </a:lnSpc>
              <a:spcBef>
                <a:spcPts val="200"/>
              </a:spcBef>
              <a:spcAft>
                <a:spcPts val="0"/>
              </a:spcAft>
              <a:buSzPts val="1800"/>
              <a:buChar char="○"/>
              <a:defRPr sz="1600"/>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3" name="Google Shape;6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ctrTitle"/>
          </p:nvPr>
        </p:nvSpPr>
        <p:spPr>
          <a:xfrm>
            <a:off x="4" y="144300"/>
            <a:ext cx="4596300" cy="2421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FFFFFF"/>
              </a:buClr>
              <a:buSzPts val="5200"/>
              <a:buNone/>
              <a:defRPr sz="5200">
                <a:solidFill>
                  <a:srgbClr val="FFFFF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6" name="Google Shape;66;p15"/>
          <p:cNvSpPr txBox="1"/>
          <p:nvPr>
            <p:ph idx="1" type="subTitle"/>
          </p:nvPr>
        </p:nvSpPr>
        <p:spPr>
          <a:xfrm>
            <a:off x="4777950" y="3822825"/>
            <a:ext cx="4243200" cy="112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28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ignersclogo.png" id="68" name="Google Shape;68;p15"/>
          <p:cNvPicPr preferRelativeResize="0"/>
          <p:nvPr/>
        </p:nvPicPr>
        <p:blipFill rotWithShape="1">
          <a:blip r:embed="rId3">
            <a:alphaModFix/>
          </a:blip>
          <a:srcRect b="0" l="0" r="0" t="0"/>
          <a:stretch/>
        </p:blipFill>
        <p:spPr>
          <a:xfrm>
            <a:off x="7255000" y="238175"/>
            <a:ext cx="1528276" cy="5274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6"/>
          <p:cNvSpPr txBox="1"/>
          <p:nvPr>
            <p:ph idx="1" type="body"/>
          </p:nvPr>
        </p:nvSpPr>
        <p:spPr>
          <a:xfrm>
            <a:off x="311700" y="838900"/>
            <a:ext cx="3999900" cy="37299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1" name="Google Shape;71;p16"/>
          <p:cNvSpPr txBox="1"/>
          <p:nvPr>
            <p:ph idx="2" type="body"/>
          </p:nvPr>
        </p:nvSpPr>
        <p:spPr>
          <a:xfrm>
            <a:off x="4832400" y="838975"/>
            <a:ext cx="3999900" cy="37299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2" name="Google Shape;7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6"/>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ignersclogo.png" id="74" name="Google Shape;74;p16"/>
          <p:cNvPicPr preferRelativeResize="0"/>
          <p:nvPr/>
        </p:nvPicPr>
        <p:blipFill rotWithShape="1">
          <a:blip r:embed="rId2">
            <a:alphaModFix/>
          </a:blip>
          <a:srcRect b="0" l="0" r="0" t="0"/>
          <a:stretch/>
        </p:blipFill>
        <p:spPr>
          <a:xfrm>
            <a:off x="7549250" y="85150"/>
            <a:ext cx="1528276" cy="527424"/>
          </a:xfrm>
          <a:prstGeom prst="rect">
            <a:avLst/>
          </a:prstGeom>
          <a:noFill/>
          <a:ln>
            <a:noFill/>
          </a:ln>
        </p:spPr>
      </p:pic>
      <p:sp>
        <p:nvSpPr>
          <p:cNvPr id="75" name="Google Shape;75;p16"/>
          <p:cNvSpPr txBox="1"/>
          <p:nvPr>
            <p:ph type="title"/>
          </p:nvPr>
        </p:nvSpPr>
        <p:spPr>
          <a:xfrm>
            <a:off x="311700" y="64025"/>
            <a:ext cx="723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None/>
              <a:defRPr sz="24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3" name="Shape 83"/>
        <p:cNvGrpSpPr/>
        <p:nvPr/>
      </p:nvGrpSpPr>
      <p:grpSpPr>
        <a:xfrm>
          <a:off x="0" y="0"/>
          <a:ext cx="0" cy="0"/>
          <a:chOff x="0" y="0"/>
          <a:chExt cx="0" cy="0"/>
        </a:xfrm>
      </p:grpSpPr>
      <p:sp>
        <p:nvSpPr>
          <p:cNvPr id="84" name="Google Shape;84;p18"/>
          <p:cNvSpPr/>
          <p:nvPr/>
        </p:nvSpPr>
        <p:spPr>
          <a:xfrm>
            <a:off x="1135" y="422"/>
            <a:ext cx="9142800" cy="51432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18"/>
          <p:cNvSpPr/>
          <p:nvPr/>
        </p:nvSpPr>
        <p:spPr>
          <a:xfrm>
            <a:off x="7187875" y="158763"/>
            <a:ext cx="1611000" cy="10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18"/>
          <p:cNvSpPr txBox="1"/>
          <p:nvPr>
            <p:ph idx="1" type="body"/>
          </p:nvPr>
        </p:nvSpPr>
        <p:spPr>
          <a:xfrm>
            <a:off x="307854" y="361950"/>
            <a:ext cx="3429000" cy="12618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3200"/>
              <a:buNone/>
              <a:defRPr sz="3200">
                <a:solidFill>
                  <a:schemeClr val="lt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87" name="Google Shape;87;p18"/>
          <p:cNvSpPr txBox="1"/>
          <p:nvPr>
            <p:ph idx="2" type="body"/>
          </p:nvPr>
        </p:nvSpPr>
        <p:spPr>
          <a:xfrm>
            <a:off x="307854" y="4045533"/>
            <a:ext cx="3197400" cy="9144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400"/>
              <a:buNone/>
              <a:defRPr sz="1400">
                <a:solidFill>
                  <a:schemeClr val="lt1"/>
                </a:solidFill>
              </a:defRPr>
            </a:lvl1pPr>
            <a:lvl2pPr indent="-228600" lvl="1" marL="914400" rtl="0" algn="l">
              <a:lnSpc>
                <a:spcPct val="100000"/>
              </a:lnSpc>
              <a:spcBef>
                <a:spcPts val="0"/>
              </a:spcBef>
              <a:spcAft>
                <a:spcPts val="0"/>
              </a:spcAft>
              <a:buSzPts val="1400"/>
              <a:buNone/>
              <a:defRPr sz="1600">
                <a:solidFill>
                  <a:schemeClr val="lt1"/>
                </a:solidFill>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88" name="Google Shape;88;p18"/>
          <p:cNvSpPr txBox="1"/>
          <p:nvPr>
            <p:ph idx="3" type="body"/>
          </p:nvPr>
        </p:nvSpPr>
        <p:spPr>
          <a:xfrm>
            <a:off x="5601551" y="4045533"/>
            <a:ext cx="3197400" cy="914400"/>
          </a:xfrm>
          <a:prstGeom prst="rect">
            <a:avLst/>
          </a:prstGeom>
          <a:solidFill>
            <a:schemeClr val="dk1">
              <a:alpha val="25490"/>
            </a:schemeClr>
          </a:solidFill>
          <a:ln>
            <a:noFill/>
          </a:ln>
        </p:spPr>
        <p:txBody>
          <a:bodyPr anchorCtr="0" anchor="t" bIns="0" lIns="0" spcFirstLastPara="1" rIns="0" wrap="square" tIns="0">
            <a:noAutofit/>
          </a:bodyPr>
          <a:lstStyle>
            <a:lvl1pPr indent="-228600" lvl="0" marL="457200" rtl="0" algn="r">
              <a:lnSpc>
                <a:spcPct val="100000"/>
              </a:lnSpc>
              <a:spcBef>
                <a:spcPts val="0"/>
              </a:spcBef>
              <a:spcAft>
                <a:spcPts val="0"/>
              </a:spcAft>
              <a:buSzPts val="1400"/>
              <a:buNone/>
              <a:defRPr sz="1400">
                <a:solidFill>
                  <a:schemeClr val="lt1"/>
                </a:solidFill>
              </a:defRPr>
            </a:lvl1pPr>
            <a:lvl2pPr indent="-228600" lvl="1" marL="914400" rtl="0" algn="l">
              <a:lnSpc>
                <a:spcPct val="100000"/>
              </a:lnSpc>
              <a:spcBef>
                <a:spcPts val="0"/>
              </a:spcBef>
              <a:spcAft>
                <a:spcPts val="0"/>
              </a:spcAft>
              <a:buSzPts val="1400"/>
              <a:buNone/>
              <a:defRPr sz="1600">
                <a:solidFill>
                  <a:schemeClr val="lt1"/>
                </a:solidFill>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9" name="Shape 89"/>
        <p:cNvGrpSpPr/>
        <p:nvPr/>
      </p:nvGrpSpPr>
      <p:grpSpPr>
        <a:xfrm>
          <a:off x="0" y="0"/>
          <a:ext cx="0" cy="0"/>
          <a:chOff x="0" y="0"/>
          <a:chExt cx="0" cy="0"/>
        </a:xfrm>
      </p:grpSpPr>
      <p:sp>
        <p:nvSpPr>
          <p:cNvPr id="90" name="Google Shape;90;p19"/>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000"/>
              <a:buNone/>
              <a:defRPr b="0" i="0" sz="28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9"/>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lvl1pPr indent="-368300" lvl="0" marL="457200" rtl="0" algn="l">
              <a:lnSpc>
                <a:spcPct val="100000"/>
              </a:lnSpc>
              <a:spcBef>
                <a:spcPts val="600"/>
              </a:spcBef>
              <a:spcAft>
                <a:spcPts val="0"/>
              </a:spcAft>
              <a:buSzPts val="2200"/>
              <a:buFont typeface="Arial"/>
              <a:buChar char="•"/>
              <a:defRPr sz="2000">
                <a:latin typeface="Arial"/>
                <a:ea typeface="Arial"/>
                <a:cs typeface="Arial"/>
                <a:sym typeface="Arial"/>
              </a:defRPr>
            </a:lvl1pPr>
            <a:lvl2pPr indent="-304800" lvl="1" marL="914400" rtl="0" algn="l">
              <a:lnSpc>
                <a:spcPct val="100000"/>
              </a:lnSpc>
              <a:spcBef>
                <a:spcPts val="600"/>
              </a:spcBef>
              <a:spcAft>
                <a:spcPts val="0"/>
              </a:spcAft>
              <a:buClr>
                <a:schemeClr val="accent1"/>
              </a:buClr>
              <a:buSzPts val="1200"/>
              <a:buFont typeface="Courier New"/>
              <a:buChar char="o"/>
              <a:defRPr sz="16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obj">
  <p:cSld name="OBJECT">
    <p:spTree>
      <p:nvGrpSpPr>
        <p:cNvPr id="92" name="Shape 92"/>
        <p:cNvGrpSpPr/>
        <p:nvPr/>
      </p:nvGrpSpPr>
      <p:grpSpPr>
        <a:xfrm>
          <a:off x="0" y="0"/>
          <a:ext cx="0" cy="0"/>
          <a:chOff x="0" y="0"/>
          <a:chExt cx="0" cy="0"/>
        </a:xfrm>
      </p:grpSpPr>
      <p:sp>
        <p:nvSpPr>
          <p:cNvPr id="93" name="Google Shape;93;p20"/>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1"/>
          <p:cNvSpPr txBox="1"/>
          <p:nvPr>
            <p:ph type="ctrTitle"/>
          </p:nvPr>
        </p:nvSpPr>
        <p:spPr>
          <a:xfrm>
            <a:off x="4" y="144300"/>
            <a:ext cx="4596300" cy="2421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FFFFFF"/>
              </a:buClr>
              <a:buSzPts val="5200"/>
              <a:buNone/>
              <a:defRPr sz="5200">
                <a:solidFill>
                  <a:srgbClr val="FFFFF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96" name="Google Shape;96;p21"/>
          <p:cNvSpPr txBox="1"/>
          <p:nvPr>
            <p:ph idx="1" type="subTitle"/>
          </p:nvPr>
        </p:nvSpPr>
        <p:spPr>
          <a:xfrm>
            <a:off x="4777950" y="3822825"/>
            <a:ext cx="4243200" cy="112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28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7" name="Google Shape;9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ignersclogo.png" id="98" name="Google Shape;98;p21"/>
          <p:cNvPicPr preferRelativeResize="0"/>
          <p:nvPr/>
        </p:nvPicPr>
        <p:blipFill rotWithShape="1">
          <a:blip r:embed="rId3">
            <a:alphaModFix/>
          </a:blip>
          <a:srcRect b="0" l="0" r="0" t="0"/>
          <a:stretch/>
        </p:blipFill>
        <p:spPr>
          <a:xfrm>
            <a:off x="7255000" y="238175"/>
            <a:ext cx="1528276" cy="527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22" name="Shape 22"/>
        <p:cNvGrpSpPr/>
        <p:nvPr/>
      </p:nvGrpSpPr>
      <p:grpSpPr>
        <a:xfrm>
          <a:off x="0" y="0"/>
          <a:ext cx="0" cy="0"/>
          <a:chOff x="0" y="0"/>
          <a:chExt cx="0" cy="0"/>
        </a:xfrm>
      </p:grpSpPr>
      <p:sp>
        <p:nvSpPr>
          <p:cNvPr id="23" name="Google Shape;23;p3"/>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0" i="0" sz="3200">
                <a:solidFill>
                  <a:schemeClr val="accen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3"/>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lvl1pPr indent="-368300" lvl="0" marL="457200" rtl="0" algn="l">
              <a:spcBef>
                <a:spcPts val="600"/>
              </a:spcBef>
              <a:spcAft>
                <a:spcPts val="0"/>
              </a:spcAft>
              <a:buSzPts val="2200"/>
              <a:buFont typeface="Arial"/>
              <a:buChar char="•"/>
              <a:defRPr sz="2200">
                <a:latin typeface="Arial"/>
                <a:ea typeface="Arial"/>
                <a:cs typeface="Arial"/>
                <a:sym typeface="Arial"/>
              </a:defRPr>
            </a:lvl1pPr>
            <a:lvl2pPr indent="-317500" lvl="1" marL="914400" rtl="0" algn="l">
              <a:spcBef>
                <a:spcPts val="600"/>
              </a:spcBef>
              <a:spcAft>
                <a:spcPts val="0"/>
              </a:spcAft>
              <a:buClr>
                <a:schemeClr val="accent1"/>
              </a:buClr>
              <a:buSzPts val="1400"/>
              <a:buFont typeface="Courier New"/>
              <a:buChar char="o"/>
              <a:defRPr>
                <a:latin typeface="Arial"/>
                <a:ea typeface="Arial"/>
                <a:cs typeface="Arial"/>
                <a:sym typeface="Arial"/>
              </a:defRPr>
            </a:lvl2pPr>
            <a:lvl3pPr indent="-342900" lvl="2" marL="1371600" rtl="0" algn="l">
              <a:spcBef>
                <a:spcPts val="600"/>
              </a:spcBef>
              <a:spcAft>
                <a:spcPts val="0"/>
              </a:spcAft>
              <a:buClr>
                <a:schemeClr val="accent1"/>
              </a:buClr>
              <a:buSzPts val="1800"/>
              <a:buFont typeface="Arial"/>
              <a:buChar char="•"/>
              <a:defRPr sz="1800">
                <a:latin typeface="Arial"/>
                <a:ea typeface="Arial"/>
                <a:cs typeface="Arial"/>
                <a:sym typeface="Arial"/>
              </a:defRPr>
            </a:lvl3pPr>
            <a:lvl4pPr indent="-330200" lvl="3" marL="1828800" rtl="0" algn="l">
              <a:spcBef>
                <a:spcPts val="600"/>
              </a:spcBef>
              <a:spcAft>
                <a:spcPts val="0"/>
              </a:spcAft>
              <a:buClr>
                <a:schemeClr val="accent1"/>
              </a:buClr>
              <a:buSzPts val="1600"/>
              <a:buFont typeface="Arial"/>
              <a:buChar char="•"/>
              <a:defRPr sz="1600">
                <a:latin typeface="Arial"/>
                <a:ea typeface="Arial"/>
                <a:cs typeface="Arial"/>
                <a:sym typeface="Arial"/>
              </a:defRPr>
            </a:lvl4pPr>
            <a:lvl5pPr indent="-317500" lvl="4" marL="2286000" rtl="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25" name="Google Shape;25;p3"/>
          <p:cNvSpPr/>
          <p:nvPr/>
        </p:nvSpPr>
        <p:spPr>
          <a:xfrm>
            <a:off x="263168" y="4637172"/>
            <a:ext cx="1005900" cy="320100"/>
          </a:xfrm>
          <a:prstGeom prst="rect">
            <a:avLst/>
          </a:prstGeom>
          <a:blipFill rotWithShape="1">
            <a:blip r:embed="rId2">
              <a:alphaModFix/>
            </a:blip>
            <a:stretch>
              <a:fillRect b="-10129" l="-7529" r="259" t="-48807"/>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6" name="Google Shape;26;p3"/>
          <p:cNvPicPr preferRelativeResize="0"/>
          <p:nvPr/>
        </p:nvPicPr>
        <p:blipFill rotWithShape="1">
          <a:blip r:embed="rId3">
            <a:alphaModFix/>
          </a:blip>
          <a:srcRect b="18943" l="0" r="0" t="0"/>
          <a:stretch/>
        </p:blipFill>
        <p:spPr>
          <a:xfrm>
            <a:off x="7007762" y="4590177"/>
            <a:ext cx="1752600" cy="365760"/>
          </a:xfrm>
          <a:prstGeom prst="rect">
            <a:avLst/>
          </a:prstGeom>
          <a:noFill/>
          <a:ln>
            <a:noFill/>
          </a:ln>
        </p:spPr>
      </p:pic>
      <p:pic>
        <p:nvPicPr>
          <p:cNvPr id="27" name="Google Shape;27;p3"/>
          <p:cNvPicPr preferRelativeResize="0"/>
          <p:nvPr/>
        </p:nvPicPr>
        <p:blipFill rotWithShape="1">
          <a:blip r:embed="rId4">
            <a:alphaModFix/>
          </a:blip>
          <a:srcRect b="0" l="0" r="0" t="0"/>
          <a:stretch/>
        </p:blipFill>
        <p:spPr>
          <a:xfrm>
            <a:off x="5394960" y="4663440"/>
            <a:ext cx="1435099" cy="29387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9" name="Shape 9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100" name="Shape 100"/>
        <p:cNvGrpSpPr/>
        <p:nvPr/>
      </p:nvGrpSpPr>
      <p:grpSpPr>
        <a:xfrm>
          <a:off x="0" y="0"/>
          <a:ext cx="0" cy="0"/>
          <a:chOff x="0" y="0"/>
          <a:chExt cx="0" cy="0"/>
        </a:xfrm>
      </p:grpSpPr>
      <p:sp>
        <p:nvSpPr>
          <p:cNvPr id="101" name="Google Shape;101;p23"/>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23"/>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lvl1pPr indent="-368300" lvl="0" marL="457200" rtl="0" algn="l">
              <a:lnSpc>
                <a:spcPct val="100000"/>
              </a:lnSpc>
              <a:spcBef>
                <a:spcPts val="600"/>
              </a:spcBef>
              <a:spcAft>
                <a:spcPts val="0"/>
              </a:spcAft>
              <a:buSzPts val="2200"/>
              <a:buFont typeface="Arial"/>
              <a:buChar char="•"/>
              <a:defRPr sz="2200">
                <a:latin typeface="Arial"/>
                <a:ea typeface="Arial"/>
                <a:cs typeface="Arial"/>
                <a:sym typeface="Arial"/>
              </a:defRPr>
            </a:lvl1pPr>
            <a:lvl2pPr indent="-317500" lvl="1" marL="914400" rtl="0" algn="l">
              <a:lnSpc>
                <a:spcPct val="100000"/>
              </a:lnSpc>
              <a:spcBef>
                <a:spcPts val="600"/>
              </a:spcBef>
              <a:spcAft>
                <a:spcPts val="0"/>
              </a:spcAft>
              <a:buClr>
                <a:schemeClr val="accent1"/>
              </a:buClr>
              <a:buSzPts val="1400"/>
              <a:buFont typeface="Courier New"/>
              <a:buChar char="o"/>
              <a:defRPr>
                <a:latin typeface="Arial"/>
                <a:ea typeface="Arial"/>
                <a:cs typeface="Arial"/>
                <a:sym typeface="Arial"/>
              </a:defRPr>
            </a:lvl2pPr>
            <a:lvl3pPr indent="-342900" lvl="2" marL="1371600" rtl="0" algn="l">
              <a:lnSpc>
                <a:spcPct val="100000"/>
              </a:lnSpc>
              <a:spcBef>
                <a:spcPts val="600"/>
              </a:spcBef>
              <a:spcAft>
                <a:spcPts val="0"/>
              </a:spcAft>
              <a:buClr>
                <a:schemeClr val="accent1"/>
              </a:buClr>
              <a:buSzPts val="1800"/>
              <a:buFont typeface="Arial"/>
              <a:buChar char="•"/>
              <a:defRPr sz="1800">
                <a:latin typeface="Arial"/>
                <a:ea typeface="Arial"/>
                <a:cs typeface="Arial"/>
                <a:sym typeface="Arial"/>
              </a:defRPr>
            </a:lvl3pPr>
            <a:lvl4pPr indent="-330200" lvl="3" marL="18288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03" name="Google Shape;103;p23"/>
          <p:cNvSpPr/>
          <p:nvPr/>
        </p:nvSpPr>
        <p:spPr>
          <a:xfrm>
            <a:off x="263168" y="4637172"/>
            <a:ext cx="1005900" cy="320100"/>
          </a:xfrm>
          <a:prstGeom prst="rect">
            <a:avLst/>
          </a:prstGeom>
          <a:blipFill rotWithShape="1">
            <a:blip r:embed="rId2">
              <a:alphaModFix/>
            </a:blip>
            <a:stretch>
              <a:fillRect b="-10118" l="-7529" r="259" t="-48808"/>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04" name="Google Shape;104;p23"/>
          <p:cNvPicPr preferRelativeResize="0"/>
          <p:nvPr/>
        </p:nvPicPr>
        <p:blipFill rotWithShape="1">
          <a:blip r:embed="rId3">
            <a:alphaModFix/>
          </a:blip>
          <a:srcRect b="18943" l="0" r="0" t="0"/>
          <a:stretch/>
        </p:blipFill>
        <p:spPr>
          <a:xfrm>
            <a:off x="7007762" y="4590177"/>
            <a:ext cx="1752600" cy="365760"/>
          </a:xfrm>
          <a:prstGeom prst="rect">
            <a:avLst/>
          </a:prstGeom>
          <a:noFill/>
          <a:ln>
            <a:noFill/>
          </a:ln>
        </p:spPr>
      </p:pic>
      <p:pic>
        <p:nvPicPr>
          <p:cNvPr id="105" name="Google Shape;105;p23"/>
          <p:cNvPicPr preferRelativeResize="0"/>
          <p:nvPr/>
        </p:nvPicPr>
        <p:blipFill rotWithShape="1">
          <a:blip r:embed="rId4">
            <a:alphaModFix/>
          </a:blip>
          <a:srcRect b="0" l="0" r="0" t="0"/>
          <a:stretch/>
        </p:blipFill>
        <p:spPr>
          <a:xfrm>
            <a:off x="5394960" y="4663440"/>
            <a:ext cx="1435099" cy="2938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s">
  <p:cSld name="1_Two Columns">
    <p:spTree>
      <p:nvGrpSpPr>
        <p:cNvPr id="106" name="Shape 106"/>
        <p:cNvGrpSpPr/>
        <p:nvPr/>
      </p:nvGrpSpPr>
      <p:grpSpPr>
        <a:xfrm>
          <a:off x="0" y="0"/>
          <a:ext cx="0" cy="0"/>
          <a:chOff x="0" y="0"/>
          <a:chExt cx="0" cy="0"/>
        </a:xfrm>
      </p:grpSpPr>
      <p:sp>
        <p:nvSpPr>
          <p:cNvPr id="107" name="Google Shape;107;p24"/>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4"/>
          <p:cNvSpPr txBox="1"/>
          <p:nvPr>
            <p:ph idx="1" type="body"/>
          </p:nvPr>
        </p:nvSpPr>
        <p:spPr>
          <a:xfrm>
            <a:off x="411724" y="867007"/>
            <a:ext cx="39318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09" name="Google Shape;109;p24"/>
          <p:cNvSpPr txBox="1"/>
          <p:nvPr>
            <p:ph idx="2" type="body"/>
          </p:nvPr>
        </p:nvSpPr>
        <p:spPr>
          <a:xfrm>
            <a:off x="4814064" y="867007"/>
            <a:ext cx="39318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Picture">
  <p:cSld name="1_Text and Picture">
    <p:spTree>
      <p:nvGrpSpPr>
        <p:cNvPr id="110" name="Shape 110"/>
        <p:cNvGrpSpPr/>
        <p:nvPr/>
      </p:nvGrpSpPr>
      <p:grpSpPr>
        <a:xfrm>
          <a:off x="0" y="0"/>
          <a:ext cx="0" cy="0"/>
          <a:chOff x="0" y="0"/>
          <a:chExt cx="0" cy="0"/>
        </a:xfrm>
      </p:grpSpPr>
      <p:sp>
        <p:nvSpPr>
          <p:cNvPr id="111" name="Google Shape;111;p25"/>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5"/>
          <p:cNvSpPr/>
          <p:nvPr>
            <p:ph idx="2" type="pic"/>
          </p:nvPr>
        </p:nvSpPr>
        <p:spPr>
          <a:xfrm>
            <a:off x="5088384" y="867007"/>
            <a:ext cx="3657600" cy="3152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25"/>
          <p:cNvSpPr txBox="1"/>
          <p:nvPr>
            <p:ph idx="1" type="body"/>
          </p:nvPr>
        </p:nvSpPr>
        <p:spPr>
          <a:xfrm>
            <a:off x="411724" y="867007"/>
            <a:ext cx="44652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14" name="Google Shape;114;p25"/>
          <p:cNvSpPr txBox="1"/>
          <p:nvPr>
            <p:ph idx="3" type="body"/>
          </p:nvPr>
        </p:nvSpPr>
        <p:spPr>
          <a:xfrm>
            <a:off x="5088384" y="4095750"/>
            <a:ext cx="3505200" cy="4290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000"/>
              <a:buNone/>
              <a:defRPr sz="1000"/>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15" name="Shape 115"/>
        <p:cNvGrpSpPr/>
        <p:nvPr/>
      </p:nvGrpSpPr>
      <p:grpSpPr>
        <a:xfrm>
          <a:off x="0" y="0"/>
          <a:ext cx="0" cy="0"/>
          <a:chOff x="0" y="0"/>
          <a:chExt cx="0" cy="0"/>
        </a:xfrm>
      </p:grpSpPr>
      <p:sp>
        <p:nvSpPr>
          <p:cNvPr id="116" name="Google Shape;116;p26"/>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117" name="Shape 117"/>
        <p:cNvGrpSpPr/>
        <p:nvPr/>
      </p:nvGrpSpPr>
      <p:grpSpPr>
        <a:xfrm>
          <a:off x="0" y="0"/>
          <a:ext cx="0" cy="0"/>
          <a:chOff x="0" y="0"/>
          <a:chExt cx="0" cy="0"/>
        </a:xfrm>
      </p:grpSpPr>
      <p:sp>
        <p:nvSpPr>
          <p:cNvPr id="118" name="Google Shape;118;p27"/>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9" name="Shape 119"/>
        <p:cNvGrpSpPr/>
        <p:nvPr/>
      </p:nvGrpSpPr>
      <p:grpSpPr>
        <a:xfrm>
          <a:off x="0" y="0"/>
          <a:ext cx="0" cy="0"/>
          <a:chOff x="0" y="0"/>
          <a:chExt cx="0" cy="0"/>
        </a:xfrm>
      </p:grpSpPr>
      <p:sp>
        <p:nvSpPr>
          <p:cNvPr id="120" name="Google Shape;120;p28"/>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8"/>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600"/>
              </a:spcBef>
              <a:spcAft>
                <a:spcPts val="0"/>
              </a:spcAft>
              <a:buSzPts val="2400"/>
              <a:buFont typeface="Arial"/>
              <a:buChar char="•"/>
              <a:defRPr sz="2400">
                <a:latin typeface="Arial"/>
                <a:ea typeface="Arial"/>
                <a:cs typeface="Arial"/>
                <a:sym typeface="Arial"/>
              </a:defRPr>
            </a:lvl1pPr>
            <a:lvl2pPr indent="-330200" lvl="1" marL="914400" rtl="0" algn="l">
              <a:lnSpc>
                <a:spcPct val="100000"/>
              </a:lnSpc>
              <a:spcBef>
                <a:spcPts val="600"/>
              </a:spcBef>
              <a:spcAft>
                <a:spcPts val="0"/>
              </a:spcAft>
              <a:buClr>
                <a:schemeClr val="accent1"/>
              </a:buClr>
              <a:buSzPts val="1600"/>
              <a:buFont typeface="Courier New"/>
              <a:buChar char="o"/>
              <a:defRPr sz="2000">
                <a:latin typeface="Arial"/>
                <a:ea typeface="Arial"/>
                <a:cs typeface="Arial"/>
                <a:sym typeface="Arial"/>
              </a:defRPr>
            </a:lvl2pPr>
            <a:lvl3pPr indent="-342900" lvl="2" marL="1371600" rtl="0" algn="l">
              <a:lnSpc>
                <a:spcPct val="100000"/>
              </a:lnSpc>
              <a:spcBef>
                <a:spcPts val="600"/>
              </a:spcBef>
              <a:spcAft>
                <a:spcPts val="0"/>
              </a:spcAft>
              <a:buClr>
                <a:schemeClr val="accent1"/>
              </a:buClr>
              <a:buSzPts val="1800"/>
              <a:buFont typeface="Arial"/>
              <a:buChar char="•"/>
              <a:defRPr sz="1800">
                <a:latin typeface="Arial"/>
                <a:ea typeface="Arial"/>
                <a:cs typeface="Arial"/>
                <a:sym typeface="Arial"/>
              </a:defRPr>
            </a:lvl3pPr>
            <a:lvl4pPr indent="-330200" lvl="3" marL="18288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22" name="Shape 122"/>
        <p:cNvGrpSpPr/>
        <p:nvPr/>
      </p:nvGrpSpPr>
      <p:grpSpPr>
        <a:xfrm>
          <a:off x="0" y="0"/>
          <a:ext cx="0" cy="0"/>
          <a:chOff x="0" y="0"/>
          <a:chExt cx="0" cy="0"/>
        </a:xfrm>
      </p:grpSpPr>
      <p:sp>
        <p:nvSpPr>
          <p:cNvPr id="123" name="Google Shape;123;p29"/>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9"/>
          <p:cNvSpPr txBox="1"/>
          <p:nvPr>
            <p:ph idx="1" type="body"/>
          </p:nvPr>
        </p:nvSpPr>
        <p:spPr>
          <a:xfrm>
            <a:off x="411724" y="867007"/>
            <a:ext cx="39318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25" name="Google Shape;125;p29"/>
          <p:cNvSpPr txBox="1"/>
          <p:nvPr>
            <p:ph idx="2" type="body"/>
          </p:nvPr>
        </p:nvSpPr>
        <p:spPr>
          <a:xfrm>
            <a:off x="4814064" y="867007"/>
            <a:ext cx="39318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126" name="Shape 126"/>
        <p:cNvGrpSpPr/>
        <p:nvPr/>
      </p:nvGrpSpPr>
      <p:grpSpPr>
        <a:xfrm>
          <a:off x="0" y="0"/>
          <a:ext cx="0" cy="0"/>
          <a:chOff x="0" y="0"/>
          <a:chExt cx="0" cy="0"/>
        </a:xfrm>
      </p:grpSpPr>
      <p:sp>
        <p:nvSpPr>
          <p:cNvPr id="127" name="Google Shape;127;p30"/>
          <p:cNvSpPr txBox="1"/>
          <p:nvPr>
            <p:ph type="title"/>
          </p:nvPr>
        </p:nvSpPr>
        <p:spPr>
          <a:xfrm>
            <a:off x="398014" y="191515"/>
            <a:ext cx="83481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0" i="0" sz="3200">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30"/>
          <p:cNvSpPr/>
          <p:nvPr>
            <p:ph idx="2" type="pic"/>
          </p:nvPr>
        </p:nvSpPr>
        <p:spPr>
          <a:xfrm>
            <a:off x="5088384" y="867007"/>
            <a:ext cx="3657600" cy="3152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30"/>
          <p:cNvSpPr txBox="1"/>
          <p:nvPr>
            <p:ph idx="1" type="body"/>
          </p:nvPr>
        </p:nvSpPr>
        <p:spPr>
          <a:xfrm>
            <a:off x="411724" y="867007"/>
            <a:ext cx="4465200" cy="3657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600"/>
              </a:spcBef>
              <a:spcAft>
                <a:spcPts val="0"/>
              </a:spcAft>
              <a:buSzPts val="2000"/>
              <a:buFont typeface="Arial"/>
              <a:buChar char="•"/>
              <a:defRPr sz="2000">
                <a:latin typeface="Arial"/>
                <a:ea typeface="Arial"/>
                <a:cs typeface="Arial"/>
                <a:sym typeface="Arial"/>
              </a:defRPr>
            </a:lvl1pPr>
            <a:lvl2pPr indent="-320040" lvl="1" marL="914400" rtl="0" algn="l">
              <a:lnSpc>
                <a:spcPct val="100000"/>
              </a:lnSpc>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rtl="0" algn="l">
              <a:lnSpc>
                <a:spcPct val="100000"/>
              </a:lnSpc>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rtl="0" algn="l">
              <a:lnSpc>
                <a:spcPct val="100000"/>
              </a:lnSpc>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30" name="Google Shape;130;p30"/>
          <p:cNvSpPr txBox="1"/>
          <p:nvPr>
            <p:ph idx="3" type="body"/>
          </p:nvPr>
        </p:nvSpPr>
        <p:spPr>
          <a:xfrm>
            <a:off x="5088384" y="4095750"/>
            <a:ext cx="3505200" cy="4290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000"/>
              <a:buNone/>
              <a:defRPr sz="1000"/>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sp>
        <p:nvSpPr>
          <p:cNvPr id="132" name="Google Shape;132;p31"/>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1"/>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None/>
              <a:defRPr sz="2400">
                <a:solidFill>
                  <a:srgbClr val="FFFFFF"/>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4" name="Google Shape;134;p31"/>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lvl1pPr indent="-381000" lvl="0" marL="457200" rtl="0" algn="l">
              <a:lnSpc>
                <a:spcPct val="120000"/>
              </a:lnSpc>
              <a:spcBef>
                <a:spcPts val="0"/>
              </a:spcBef>
              <a:spcAft>
                <a:spcPts val="0"/>
              </a:spcAft>
              <a:buSzPts val="2400"/>
              <a:buChar char="●"/>
              <a:defRPr sz="2000"/>
            </a:lvl1pPr>
            <a:lvl2pPr indent="-342900" lvl="1" marL="914400" rtl="0" algn="l">
              <a:lnSpc>
                <a:spcPct val="120000"/>
              </a:lnSpc>
              <a:spcBef>
                <a:spcPts val="200"/>
              </a:spcBef>
              <a:spcAft>
                <a:spcPts val="0"/>
              </a:spcAft>
              <a:buSzPts val="1800"/>
              <a:buChar char="○"/>
              <a:defRPr sz="1600"/>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5" name="Google Shape;13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8" name="Shape 28"/>
        <p:cNvGrpSpPr/>
        <p:nvPr/>
      </p:nvGrpSpPr>
      <p:grpSpPr>
        <a:xfrm>
          <a:off x="0" y="0"/>
          <a:ext cx="0" cy="0"/>
          <a:chOff x="0" y="0"/>
          <a:chExt cx="0" cy="0"/>
        </a:xfrm>
      </p:grpSpPr>
      <p:sp>
        <p:nvSpPr>
          <p:cNvPr id="29" name="Google Shape;29;p4"/>
          <p:cNvSpPr txBox="1"/>
          <p:nvPr>
            <p:ph type="title"/>
          </p:nvPr>
        </p:nvSpPr>
        <p:spPr>
          <a:xfrm>
            <a:off x="398014" y="191515"/>
            <a:ext cx="8288786"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000"/>
              <a:buNone/>
              <a:defRPr b="0" i="0" sz="28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398014" y="1045002"/>
            <a:ext cx="8288786" cy="3532843"/>
          </a:xfrm>
          <a:prstGeom prst="rect">
            <a:avLst/>
          </a:prstGeom>
          <a:noFill/>
          <a:ln>
            <a:noFill/>
          </a:ln>
        </p:spPr>
        <p:txBody>
          <a:bodyPr anchorCtr="0" anchor="t" bIns="0" lIns="0" spcFirstLastPara="1" rIns="0" wrap="square" tIns="0">
            <a:noAutofit/>
          </a:bodyPr>
          <a:lstStyle>
            <a:lvl1pPr indent="-368300" lvl="0" marL="457200" algn="l">
              <a:spcBef>
                <a:spcPts val="600"/>
              </a:spcBef>
              <a:spcAft>
                <a:spcPts val="0"/>
              </a:spcAft>
              <a:buSzPts val="2200"/>
              <a:buFont typeface="Arial"/>
              <a:buChar char="•"/>
              <a:defRPr sz="2000">
                <a:latin typeface="Arial"/>
                <a:ea typeface="Arial"/>
                <a:cs typeface="Arial"/>
                <a:sym typeface="Arial"/>
              </a:defRPr>
            </a:lvl1pPr>
            <a:lvl2pPr indent="-304800" lvl="1" marL="914400" algn="l">
              <a:spcBef>
                <a:spcPts val="600"/>
              </a:spcBef>
              <a:spcAft>
                <a:spcPts val="0"/>
              </a:spcAft>
              <a:buClr>
                <a:schemeClr val="accent1"/>
              </a:buClr>
              <a:buSzPts val="1200"/>
              <a:buFont typeface="Courier New"/>
              <a:buChar char="o"/>
              <a:defRPr sz="16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32"/>
          <p:cNvSpPr txBox="1"/>
          <p:nvPr>
            <p:ph idx="1" type="body"/>
          </p:nvPr>
        </p:nvSpPr>
        <p:spPr>
          <a:xfrm>
            <a:off x="311700" y="838900"/>
            <a:ext cx="3999900" cy="37299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38" name="Google Shape;138;p32"/>
          <p:cNvSpPr txBox="1"/>
          <p:nvPr>
            <p:ph idx="2" type="body"/>
          </p:nvPr>
        </p:nvSpPr>
        <p:spPr>
          <a:xfrm>
            <a:off x="4832400" y="838975"/>
            <a:ext cx="3999900" cy="37299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39" name="Google Shape;13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32"/>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ignersclogo.png" id="141" name="Google Shape;141;p32"/>
          <p:cNvPicPr preferRelativeResize="0"/>
          <p:nvPr/>
        </p:nvPicPr>
        <p:blipFill rotWithShape="1">
          <a:blip r:embed="rId2">
            <a:alphaModFix/>
          </a:blip>
          <a:srcRect b="0" l="0" r="0" t="0"/>
          <a:stretch/>
        </p:blipFill>
        <p:spPr>
          <a:xfrm>
            <a:off x="7549250" y="85150"/>
            <a:ext cx="1528276" cy="527424"/>
          </a:xfrm>
          <a:prstGeom prst="rect">
            <a:avLst/>
          </a:prstGeom>
          <a:noFill/>
          <a:ln>
            <a:noFill/>
          </a:ln>
        </p:spPr>
      </p:pic>
      <p:sp>
        <p:nvSpPr>
          <p:cNvPr id="142" name="Google Shape;142;p32"/>
          <p:cNvSpPr txBox="1"/>
          <p:nvPr>
            <p:ph type="title"/>
          </p:nvPr>
        </p:nvSpPr>
        <p:spPr>
          <a:xfrm>
            <a:off x="311700" y="64025"/>
            <a:ext cx="723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800"/>
              <a:buNone/>
              <a:defRPr sz="24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2">
  <p:cSld name="Divider-2">
    <p:spTree>
      <p:nvGrpSpPr>
        <p:cNvPr id="149" name="Shape 149"/>
        <p:cNvGrpSpPr/>
        <p:nvPr/>
      </p:nvGrpSpPr>
      <p:grpSpPr>
        <a:xfrm>
          <a:off x="0" y="0"/>
          <a:ext cx="0" cy="0"/>
          <a:chOff x="0" y="0"/>
          <a:chExt cx="0" cy="0"/>
        </a:xfrm>
      </p:grpSpPr>
      <p:pic>
        <p:nvPicPr>
          <p:cNvPr id="150" name="Google Shape;150;p34"/>
          <p:cNvPicPr preferRelativeResize="0"/>
          <p:nvPr/>
        </p:nvPicPr>
        <p:blipFill rotWithShape="1">
          <a:blip r:embed="rId2">
            <a:alphaModFix/>
          </a:blip>
          <a:srcRect b="1895" l="0" r="179" t="1904"/>
          <a:stretch/>
        </p:blipFill>
        <p:spPr>
          <a:xfrm>
            <a:off x="0" y="2739860"/>
            <a:ext cx="9144000" cy="1847170"/>
          </a:xfrm>
          <a:prstGeom prst="rect">
            <a:avLst/>
          </a:prstGeom>
          <a:noFill/>
          <a:ln>
            <a:noFill/>
          </a:ln>
        </p:spPr>
      </p:pic>
      <p:sp>
        <p:nvSpPr>
          <p:cNvPr id="151" name="Google Shape;151;p34"/>
          <p:cNvSpPr/>
          <p:nvPr/>
        </p:nvSpPr>
        <p:spPr>
          <a:xfrm>
            <a:off x="0" y="2647950"/>
            <a:ext cx="9144000" cy="91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34"/>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1">
  <p:cSld name="Divider-1">
    <p:spTree>
      <p:nvGrpSpPr>
        <p:cNvPr id="153" name="Shape 153"/>
        <p:cNvGrpSpPr/>
        <p:nvPr/>
      </p:nvGrpSpPr>
      <p:grpSpPr>
        <a:xfrm>
          <a:off x="0" y="0"/>
          <a:ext cx="0" cy="0"/>
          <a:chOff x="0" y="0"/>
          <a:chExt cx="0" cy="0"/>
        </a:xfrm>
      </p:grpSpPr>
      <p:pic>
        <p:nvPicPr>
          <p:cNvPr id="154" name="Google Shape;154;p35"/>
          <p:cNvPicPr preferRelativeResize="0"/>
          <p:nvPr/>
        </p:nvPicPr>
        <p:blipFill rotWithShape="1">
          <a:blip r:embed="rId2">
            <a:alphaModFix/>
          </a:blip>
          <a:srcRect b="0" l="0" r="0" t="0"/>
          <a:stretch/>
        </p:blipFill>
        <p:spPr>
          <a:xfrm>
            <a:off x="0" y="-357930"/>
            <a:ext cx="9160456" cy="1847170"/>
          </a:xfrm>
          <a:prstGeom prst="rect">
            <a:avLst/>
          </a:prstGeom>
          <a:noFill/>
          <a:ln>
            <a:noFill/>
          </a:ln>
        </p:spPr>
      </p:pic>
      <p:sp>
        <p:nvSpPr>
          <p:cNvPr id="155" name="Google Shape;155;p35"/>
          <p:cNvSpPr/>
          <p:nvPr/>
        </p:nvSpPr>
        <p:spPr>
          <a:xfrm>
            <a:off x="0" y="1489240"/>
            <a:ext cx="9144000" cy="91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5"/>
          <p:cNvSpPr txBox="1"/>
          <p:nvPr>
            <p:ph type="title"/>
          </p:nvPr>
        </p:nvSpPr>
        <p:spPr>
          <a:xfrm>
            <a:off x="702816" y="2495550"/>
            <a:ext cx="7907700" cy="4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7" name="Shape 157"/>
        <p:cNvGrpSpPr/>
        <p:nvPr/>
      </p:nvGrpSpPr>
      <p:grpSpPr>
        <a:xfrm>
          <a:off x="0" y="0"/>
          <a:ext cx="0" cy="0"/>
          <a:chOff x="0" y="0"/>
          <a:chExt cx="0" cy="0"/>
        </a:xfrm>
      </p:grpSpPr>
      <p:sp>
        <p:nvSpPr>
          <p:cNvPr id="158" name="Google Shape;158;p36"/>
          <p:cNvSpPr/>
          <p:nvPr/>
        </p:nvSpPr>
        <p:spPr>
          <a:xfrm>
            <a:off x="0" y="0"/>
            <a:ext cx="9144000" cy="719700"/>
          </a:xfrm>
          <a:prstGeom prst="rect">
            <a:avLst/>
          </a:prstGeom>
          <a:solidFill>
            <a:srgbClr val="1F5B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6"/>
          <p:cNvSpPr txBox="1"/>
          <p:nvPr>
            <p:ph type="title"/>
          </p:nvPr>
        </p:nvSpPr>
        <p:spPr>
          <a:xfrm>
            <a:off x="159300" y="64025"/>
            <a:ext cx="88110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160" name="Google Shape;160;p36"/>
          <p:cNvSpPr txBox="1"/>
          <p:nvPr>
            <p:ph idx="1" type="body"/>
          </p:nvPr>
        </p:nvSpPr>
        <p:spPr>
          <a:xfrm>
            <a:off x="311700" y="826475"/>
            <a:ext cx="8520600" cy="3742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20000"/>
              </a:lnSpc>
              <a:spcBef>
                <a:spcPts val="0"/>
              </a:spcBef>
              <a:spcAft>
                <a:spcPts val="0"/>
              </a:spcAft>
              <a:buClr>
                <a:srgbClr val="000000"/>
              </a:buClr>
              <a:buSzPts val="2400"/>
              <a:buFont typeface="Arial"/>
              <a:buChar char="●"/>
              <a:defRPr b="0" i="0" sz="2000" u="none" cap="none" strike="noStrike">
                <a:solidFill>
                  <a:srgbClr val="000000"/>
                </a:solidFill>
                <a:latin typeface="Arial"/>
                <a:ea typeface="Arial"/>
                <a:cs typeface="Arial"/>
                <a:sym typeface="Arial"/>
              </a:defRPr>
            </a:lvl1pPr>
            <a:lvl2pPr indent="-342900" lvl="1" marL="914400" marR="0" rtl="0" algn="l">
              <a:lnSpc>
                <a:spcPct val="120000"/>
              </a:lnSpc>
              <a:spcBef>
                <a:spcPts val="200"/>
              </a:spcBef>
              <a:spcAft>
                <a:spcPts val="0"/>
              </a:spcAft>
              <a:buClr>
                <a:srgbClr val="000000"/>
              </a:buClr>
              <a:buSzPts val="1800"/>
              <a:buFont typeface="Arial"/>
              <a:buChar char="○"/>
              <a:defRPr b="0" i="0" sz="1600" u="none" cap="none" strike="noStrike">
                <a:solidFill>
                  <a:srgbClr val="000000"/>
                </a:solidFill>
                <a:latin typeface="Arial"/>
                <a:ea typeface="Arial"/>
                <a:cs typeface="Arial"/>
                <a:sym typeface="Arial"/>
              </a:defRPr>
            </a:lvl2pPr>
            <a:lvl3pPr indent="-317500" lvl="2" marL="1371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61" name="Google Shape;16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obj">
  <p:cSld name="OBJECT">
    <p:spTree>
      <p:nvGrpSpPr>
        <p:cNvPr id="31" name="Shape 31"/>
        <p:cNvGrpSpPr/>
        <p:nvPr/>
      </p:nvGrpSpPr>
      <p:grpSpPr>
        <a:xfrm>
          <a:off x="0" y="0"/>
          <a:ext cx="0" cy="0"/>
          <a:chOff x="0" y="0"/>
          <a:chExt cx="0" cy="0"/>
        </a:xfrm>
      </p:grpSpPr>
      <p:sp>
        <p:nvSpPr>
          <p:cNvPr id="32" name="Google Shape;32;p5"/>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s">
  <p:cSld name="1_Two Columns">
    <p:spTree>
      <p:nvGrpSpPr>
        <p:cNvPr id="33" name="Shape 33"/>
        <p:cNvGrpSpPr/>
        <p:nvPr/>
      </p:nvGrpSpPr>
      <p:grpSpPr>
        <a:xfrm>
          <a:off x="0" y="0"/>
          <a:ext cx="0" cy="0"/>
          <a:chOff x="0" y="0"/>
          <a:chExt cx="0" cy="0"/>
        </a:xfrm>
      </p:grpSpPr>
      <p:sp>
        <p:nvSpPr>
          <p:cNvPr id="34" name="Google Shape;34;p6"/>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11724" y="867007"/>
            <a:ext cx="3931920"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6"/>
          <p:cNvSpPr txBox="1"/>
          <p:nvPr>
            <p:ph idx="2" type="body"/>
          </p:nvPr>
        </p:nvSpPr>
        <p:spPr>
          <a:xfrm>
            <a:off x="4814064" y="867007"/>
            <a:ext cx="3931920"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Picture">
  <p:cSld name="1_Text and Picture">
    <p:spTree>
      <p:nvGrpSpPr>
        <p:cNvPr id="37" name="Shape 37"/>
        <p:cNvGrpSpPr/>
        <p:nvPr/>
      </p:nvGrpSpPr>
      <p:grpSpPr>
        <a:xfrm>
          <a:off x="0" y="0"/>
          <a:ext cx="0" cy="0"/>
          <a:chOff x="0" y="0"/>
          <a:chExt cx="0" cy="0"/>
        </a:xfrm>
      </p:grpSpPr>
      <p:sp>
        <p:nvSpPr>
          <p:cNvPr id="38" name="Google Shape;38;p7"/>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p:nvPr>
            <p:ph idx="2" type="pic"/>
          </p:nvPr>
        </p:nvSpPr>
        <p:spPr>
          <a:xfrm>
            <a:off x="5088384" y="867007"/>
            <a:ext cx="3657600" cy="315254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latin typeface="Arial"/>
                <a:ea typeface="Arial"/>
                <a:cs typeface="Arial"/>
                <a:sym typeface="Arial"/>
              </a:defRPr>
            </a:lvl2pPr>
            <a:lvl3pPr lvl="2" marR="0" rtl="0" algn="l">
              <a:spcBef>
                <a:spcPts val="0"/>
              </a:spcBef>
              <a:spcAft>
                <a:spcPts val="0"/>
              </a:spcAft>
              <a:buSzPts val="1400"/>
              <a:buNone/>
              <a:defRPr b="0" i="0" sz="1800" u="none" cap="none" strike="noStrike">
                <a:latin typeface="Arial"/>
                <a:ea typeface="Arial"/>
                <a:cs typeface="Arial"/>
                <a:sym typeface="Arial"/>
              </a:defRPr>
            </a:lvl3pPr>
            <a:lvl4pPr lvl="3" marR="0" rtl="0" algn="l">
              <a:spcBef>
                <a:spcPts val="0"/>
              </a:spcBef>
              <a:spcAft>
                <a:spcPts val="0"/>
              </a:spcAft>
              <a:buSzPts val="1400"/>
              <a:buNone/>
              <a:defRPr b="0" i="0" sz="1800" u="none" cap="none" strike="noStrike">
                <a:latin typeface="Arial"/>
                <a:ea typeface="Arial"/>
                <a:cs typeface="Arial"/>
                <a:sym typeface="Arial"/>
              </a:defRPr>
            </a:lvl4pPr>
            <a:lvl5pPr lvl="4" marR="0" rtl="0" algn="l">
              <a:spcBef>
                <a:spcPts val="0"/>
              </a:spcBef>
              <a:spcAft>
                <a:spcPts val="0"/>
              </a:spcAft>
              <a:buSzPts val="1400"/>
              <a:buNone/>
              <a:defRPr b="0" i="0" sz="1800" u="none" cap="none" strike="noStrike">
                <a:latin typeface="Arial"/>
                <a:ea typeface="Arial"/>
                <a:cs typeface="Arial"/>
                <a:sym typeface="Arial"/>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40" name="Google Shape;40;p7"/>
          <p:cNvSpPr txBox="1"/>
          <p:nvPr>
            <p:ph idx="1" type="body"/>
          </p:nvPr>
        </p:nvSpPr>
        <p:spPr>
          <a:xfrm>
            <a:off x="411724" y="867007"/>
            <a:ext cx="4465076" cy="3657600"/>
          </a:xfrm>
          <a:prstGeom prst="rect">
            <a:avLst/>
          </a:prstGeom>
          <a:noFill/>
          <a:ln>
            <a:noFill/>
          </a:ln>
        </p:spPr>
        <p:txBody>
          <a:bodyPr anchorCtr="0" anchor="t" bIns="0" lIns="0" spcFirstLastPara="1" rIns="0" wrap="square" tIns="0">
            <a:noAutofit/>
          </a:bodyPr>
          <a:lstStyle>
            <a:lvl1pPr indent="-355600" lvl="0" marL="457200" algn="l">
              <a:spcBef>
                <a:spcPts val="600"/>
              </a:spcBef>
              <a:spcAft>
                <a:spcPts val="0"/>
              </a:spcAft>
              <a:buSzPts val="2000"/>
              <a:buFont typeface="Arial"/>
              <a:buChar char="•"/>
              <a:defRPr sz="2000">
                <a:latin typeface="Arial"/>
                <a:ea typeface="Arial"/>
                <a:cs typeface="Arial"/>
                <a:sym typeface="Arial"/>
              </a:defRPr>
            </a:lvl1pPr>
            <a:lvl2pPr indent="-320040" lvl="1" marL="91440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indent="-330200" lvl="2" marL="1371600" algn="l">
              <a:spcBef>
                <a:spcPts val="600"/>
              </a:spcBef>
              <a:spcAft>
                <a:spcPts val="0"/>
              </a:spcAft>
              <a:buClr>
                <a:schemeClr val="accent1"/>
              </a:buClr>
              <a:buSzPts val="1600"/>
              <a:buFont typeface="Arial"/>
              <a:buChar char="•"/>
              <a:defRPr sz="1600">
                <a:latin typeface="Arial"/>
                <a:ea typeface="Arial"/>
                <a:cs typeface="Arial"/>
                <a:sym typeface="Arial"/>
              </a:defRPr>
            </a:lvl3pPr>
            <a:lvl4pPr indent="-317500" lvl="3" marL="1828800" algn="l">
              <a:spcBef>
                <a:spcPts val="600"/>
              </a:spcBef>
              <a:spcAft>
                <a:spcPts val="0"/>
              </a:spcAft>
              <a:buClr>
                <a:schemeClr val="accent1"/>
              </a:buClr>
              <a:buSzPts val="1400"/>
              <a:buFont typeface="Arial"/>
              <a:buChar char="•"/>
              <a:defRPr sz="1400">
                <a:latin typeface="Arial"/>
                <a:ea typeface="Arial"/>
                <a:cs typeface="Arial"/>
                <a:sym typeface="Arial"/>
              </a:defRPr>
            </a:lvl4pPr>
            <a:lvl5pPr indent="-317500" lvl="4" marL="2286000" algn="l">
              <a:spcBef>
                <a:spcPts val="600"/>
              </a:spcBef>
              <a:spcAft>
                <a:spcPts val="0"/>
              </a:spcAft>
              <a:buClr>
                <a:schemeClr val="accent1"/>
              </a:buClr>
              <a:buSzPts val="1400"/>
              <a:buFont typeface="Arial"/>
              <a:buChar char="•"/>
              <a:defRPr sz="1400">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7"/>
          <p:cNvSpPr txBox="1"/>
          <p:nvPr>
            <p:ph idx="3" type="body"/>
          </p:nvPr>
        </p:nvSpPr>
        <p:spPr>
          <a:xfrm>
            <a:off x="5088384" y="4095750"/>
            <a:ext cx="3505200" cy="42885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000"/>
              <a:buNone/>
              <a:defRPr sz="1000"/>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42" name="Shape 42"/>
        <p:cNvGrpSpPr/>
        <p:nvPr/>
      </p:nvGrpSpPr>
      <p:grpSpPr>
        <a:xfrm>
          <a:off x="0" y="0"/>
          <a:ext cx="0" cy="0"/>
          <a:chOff x="0" y="0"/>
          <a:chExt cx="0" cy="0"/>
        </a:xfrm>
      </p:grpSpPr>
      <p:sp>
        <p:nvSpPr>
          <p:cNvPr id="43" name="Google Shape;43;p8"/>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44"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45" name="Shape 45"/>
        <p:cNvGrpSpPr/>
        <p:nvPr/>
      </p:nvGrpSpPr>
      <p:grpSpPr>
        <a:xfrm>
          <a:off x="0" y="0"/>
          <a:ext cx="0" cy="0"/>
          <a:chOff x="0" y="0"/>
          <a:chExt cx="0" cy="0"/>
        </a:xfrm>
      </p:grpSpPr>
      <p:sp>
        <p:nvSpPr>
          <p:cNvPr id="46" name="Google Shape;46;p10"/>
          <p:cNvSpPr txBox="1"/>
          <p:nvPr>
            <p:ph type="title"/>
          </p:nvPr>
        </p:nvSpPr>
        <p:spPr>
          <a:xfrm>
            <a:off x="398014" y="191515"/>
            <a:ext cx="8347970" cy="49244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5.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18" Type="http://schemas.openxmlformats.org/officeDocument/2006/relationships/theme" Target="../theme/theme2.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98014" y="191515"/>
            <a:ext cx="8347970" cy="36933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4588" y="997203"/>
            <a:ext cx="7934822" cy="276999"/>
          </a:xfrm>
          <a:prstGeom prst="rect">
            <a:avLst/>
          </a:prstGeom>
          <a:noFill/>
          <a:ln>
            <a:noFill/>
          </a:ln>
        </p:spPr>
        <p:txBody>
          <a:bodyPr anchorCtr="0" anchor="t" bIns="0" lIns="0" spcFirstLastPara="1" rIns="0" wrap="square" tIns="0">
            <a:noAutofit/>
          </a:bodyPr>
          <a:lstStyle>
            <a:lvl1pPr indent="-342900" lvl="0" marL="457200" marR="0" rtl="0" algn="l">
              <a:spcBef>
                <a:spcPts val="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2" name="Google Shape;12;p1"/>
          <p:cNvSpPr/>
          <p:nvPr/>
        </p:nvSpPr>
        <p:spPr>
          <a:xfrm>
            <a:off x="2112715" y="4797192"/>
            <a:ext cx="941454" cy="234679"/>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 name="Google Shape;13;p1"/>
          <p:cNvSpPr txBox="1"/>
          <p:nvPr/>
        </p:nvSpPr>
        <p:spPr>
          <a:xfrm>
            <a:off x="3270791" y="4746333"/>
            <a:ext cx="2103120" cy="18466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4" name="Google Shape;14;p1"/>
          <p:cNvSpPr/>
          <p:nvPr/>
        </p:nvSpPr>
        <p:spPr>
          <a:xfrm>
            <a:off x="3126999" y="4837324"/>
            <a:ext cx="352899" cy="18735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1"/>
          <p:cNvSpPr/>
          <p:nvPr/>
        </p:nvSpPr>
        <p:spPr>
          <a:xfrm>
            <a:off x="3076126" y="4815218"/>
            <a:ext cx="0" cy="234950"/>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98014" y="191515"/>
            <a:ext cx="8348100" cy="369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7"/>
          <p:cNvSpPr txBox="1"/>
          <p:nvPr>
            <p:ph idx="1" type="body"/>
          </p:nvPr>
        </p:nvSpPr>
        <p:spPr>
          <a:xfrm>
            <a:off x="604588" y="997203"/>
            <a:ext cx="7934700" cy="276900"/>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17"/>
          <p:cNvSpPr/>
          <p:nvPr/>
        </p:nvSpPr>
        <p:spPr>
          <a:xfrm>
            <a:off x="2112715" y="4797192"/>
            <a:ext cx="941400" cy="234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17"/>
          <p:cNvSpPr txBox="1"/>
          <p:nvPr/>
        </p:nvSpPr>
        <p:spPr>
          <a:xfrm>
            <a:off x="3270791" y="4746333"/>
            <a:ext cx="2103000" cy="184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1" name="Google Shape;81;p17"/>
          <p:cNvSpPr/>
          <p:nvPr/>
        </p:nvSpPr>
        <p:spPr>
          <a:xfrm>
            <a:off x="3126999" y="4837324"/>
            <a:ext cx="352800" cy="1872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17"/>
          <p:cNvSpPr/>
          <p:nvPr/>
        </p:nvSpPr>
        <p:spPr>
          <a:xfrm>
            <a:off x="3076126" y="4815218"/>
            <a:ext cx="0" cy="234950"/>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497D"/>
        </a:solidFill>
      </p:bgPr>
    </p:bg>
    <p:spTree>
      <p:nvGrpSpPr>
        <p:cNvPr id="143" name="Shape 143"/>
        <p:cNvGrpSpPr/>
        <p:nvPr/>
      </p:nvGrpSpPr>
      <p:grpSpPr>
        <a:xfrm>
          <a:off x="0" y="0"/>
          <a:ext cx="0" cy="0"/>
          <a:chOff x="0" y="0"/>
          <a:chExt cx="0" cy="0"/>
        </a:xfrm>
      </p:grpSpPr>
      <p:sp>
        <p:nvSpPr>
          <p:cNvPr id="144" name="Google Shape;144;p33"/>
          <p:cNvSpPr/>
          <p:nvPr/>
        </p:nvSpPr>
        <p:spPr>
          <a:xfrm>
            <a:off x="5334000" y="4696492"/>
            <a:ext cx="1503000" cy="252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33"/>
          <p:cNvSpPr/>
          <p:nvPr/>
        </p:nvSpPr>
        <p:spPr>
          <a:xfrm>
            <a:off x="7086600" y="4696492"/>
            <a:ext cx="941400" cy="234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3"/>
          <p:cNvSpPr/>
          <p:nvPr/>
        </p:nvSpPr>
        <p:spPr>
          <a:xfrm>
            <a:off x="8187233" y="4724149"/>
            <a:ext cx="352800" cy="18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3"/>
          <p:cNvSpPr/>
          <p:nvPr/>
        </p:nvSpPr>
        <p:spPr>
          <a:xfrm>
            <a:off x="8106982" y="4705202"/>
            <a:ext cx="0" cy="234950"/>
          </a:xfrm>
          <a:custGeom>
            <a:rect b="b" l="l" r="r" t="t"/>
            <a:pathLst>
              <a:path extrusionOk="0" h="234950" w="120000">
                <a:moveTo>
                  <a:pt x="0" y="0"/>
                </a:moveTo>
                <a:lnTo>
                  <a:pt x="0" y="23442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33"/>
          <p:cNvSpPr/>
          <p:nvPr/>
        </p:nvSpPr>
        <p:spPr>
          <a:xfrm>
            <a:off x="263168" y="4637172"/>
            <a:ext cx="1005900" cy="320100"/>
          </a:xfrm>
          <a:prstGeom prst="rect">
            <a:avLst/>
          </a:prstGeom>
          <a:blipFill rotWithShape="1">
            <a:blip r:embed="rId4">
              <a:alphaModFix/>
            </a:blip>
            <a:stretch>
              <a:fillRect b="-10128" l="-7529" r="249" t="-48798"/>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8" r:id="rId5"/>
    <p:sldLayoutId id="2147483679" r:id="rId6"/>
    <p:sldLayoutId id="2147483680"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hyperlink" Target="https://lwn.net/Articles/76935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help.nersc.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hyperlink" Target="https://docs.nersc.gov/jobs/examples/#dependenc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hyperlink" Target="https://docs.nersc.gov/jobs/examples/#variable-time-job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s://help.nersc.gov/" TargetMode="External"/></Relationships>
</file>

<file path=ppt/slides/_rels/slide34.xml.rels><?xml version="1.0" encoding="UTF-8" standalone="yes"?><Relationships xmlns="http://schemas.openxmlformats.org/package/2006/relationships"><Relationship Id="rId11" Type="http://schemas.openxmlformats.org/officeDocument/2006/relationships/hyperlink" Target="https://docs.nersc.gov/jobs/examples/#variable-time-jobs" TargetMode="External"/><Relationship Id="rId10" Type="http://schemas.openxmlformats.org/officeDocument/2006/relationships/hyperlink" Target="https://docs.nersc.gov/development/checkpoint-restart/mana/" TargetMode="External"/><Relationship Id="rId13" Type="http://schemas.openxmlformats.org/officeDocument/2006/relationships/hyperlink" Target="https://youtu.be/29ke1szUNpE" TargetMode="External"/><Relationship Id="rId12" Type="http://schemas.openxmlformats.org/officeDocument/2006/relationships/hyperlink" Target="https://www.nersc.gov/assets/Uploads/MANA-User-Training-2021-05-07.pptx" TargetMode="External"/><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hyperlink" Target="https://doi.org/10.1145/3307681.3325962" TargetMode="External"/><Relationship Id="rId4" Type="http://schemas.openxmlformats.org/officeDocument/2006/relationships/hyperlink" Target="http://dmtcp.sourceforge.net/papers/hpdc19-slides.pdf" TargetMode="External"/><Relationship Id="rId9" Type="http://schemas.openxmlformats.org/officeDocument/2006/relationships/hyperlink" Target="https://docs.nersc.gov/development/checkpoint-restart/dmtcp/" TargetMode="External"/><Relationship Id="rId15" Type="http://schemas.openxmlformats.org/officeDocument/2006/relationships/hyperlink" Target="https://www.nersc.gov/assets/Uploads/VariableTimeJobsUserTraining20200521-1.pptx" TargetMode="External"/><Relationship Id="rId14" Type="http://schemas.openxmlformats.org/officeDocument/2006/relationships/hyperlink" Target="https://www.nersc.gov/assets/Checkpoint-Restart-20191106.pptx" TargetMode="External"/><Relationship Id="rId17" Type="http://schemas.openxmlformats.org/officeDocument/2006/relationships/hyperlink" Target="https://github.com/NERSC/variable-time-job" TargetMode="External"/><Relationship Id="rId16" Type="http://schemas.openxmlformats.org/officeDocument/2006/relationships/hyperlink" Target="https://github.com/mpickpt/mana" TargetMode="External"/><Relationship Id="rId5" Type="http://schemas.openxmlformats.org/officeDocument/2006/relationships/hyperlink" Target="http://mug.mvapich.cse.ohio-state.edu/static/media/mug/presentations/19/cooperman-mug-19.pdf" TargetMode="External"/><Relationship Id="rId6" Type="http://schemas.openxmlformats.org/officeDocument/2006/relationships/hyperlink" Target="https://www.youtube.com/watch?v=hO9G8W_gmEc" TargetMode="External"/><Relationship Id="rId7" Type="http://schemas.openxmlformats.org/officeDocument/2006/relationships/hyperlink" Target="http://dmtcp.sourceforge.net/papers/dmtcp.pdf" TargetMode="External"/><Relationship Id="rId8" Type="http://schemas.openxmlformats.org/officeDocument/2006/relationships/hyperlink" Target="http://dmtcp.sourceforge.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dmtcp.sourceforge.net/" TargetMode="External"/><Relationship Id="rId4" Type="http://schemas.openxmlformats.org/officeDocument/2006/relationships/hyperlink" Target="http://dmtcp.sourceforge.net/" TargetMode="External"/><Relationship Id="rId5" Type="http://schemas.openxmlformats.org/officeDocument/2006/relationships/hyperlink" Target="http://dmtcp.sourceforge.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7"/>
          <p:cNvSpPr txBox="1"/>
          <p:nvPr>
            <p:ph idx="1" type="body"/>
          </p:nvPr>
        </p:nvSpPr>
        <p:spPr>
          <a:xfrm>
            <a:off x="242975" y="439750"/>
            <a:ext cx="5924700" cy="1164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1"/>
              </a:buClr>
              <a:buSzPts val="3200"/>
              <a:buFont typeface="Arial"/>
              <a:buNone/>
            </a:pPr>
            <a:r>
              <a:rPr lang="en-US"/>
              <a:t>Checkpoint/Restart VASP Jobs Using MANA on Cori</a:t>
            </a:r>
            <a:endParaRPr/>
          </a:p>
        </p:txBody>
      </p:sp>
      <p:sp>
        <p:nvSpPr>
          <p:cNvPr id="167" name="Google Shape;167;p37"/>
          <p:cNvSpPr txBox="1"/>
          <p:nvPr>
            <p:ph idx="2" type="body"/>
          </p:nvPr>
        </p:nvSpPr>
        <p:spPr>
          <a:xfrm>
            <a:off x="329425" y="4179575"/>
            <a:ext cx="4814100" cy="857100"/>
          </a:xfrm>
          <a:prstGeom prst="rect">
            <a:avLst/>
          </a:prstGeom>
          <a:solidFill>
            <a:schemeClr val="dk1">
              <a:alpha val="25490"/>
            </a:schemeClr>
          </a:solid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US"/>
              <a:t>Acknowledgement</a:t>
            </a:r>
            <a:br>
              <a:rPr b="1" lang="en-US"/>
            </a:br>
            <a:r>
              <a:rPr b="1" lang="en-US"/>
              <a:t>DMTCP/MANA team: </a:t>
            </a:r>
            <a:r>
              <a:rPr b="1" lang="en-US" sz="1200"/>
              <a:t>Gene Cooperman, Yao Xu, Prashant Chouhan, Rohan Garg at Northeastern University; </a:t>
            </a:r>
            <a:endParaRPr/>
          </a:p>
          <a:p>
            <a:pPr indent="0" lvl="0" marL="0" rtl="0" algn="l">
              <a:lnSpc>
                <a:spcPct val="100000"/>
              </a:lnSpc>
              <a:spcBef>
                <a:spcPts val="0"/>
              </a:spcBef>
              <a:spcAft>
                <a:spcPts val="0"/>
              </a:spcAft>
              <a:buSzPts val="1400"/>
              <a:buNone/>
            </a:pPr>
            <a:r>
              <a:rPr b="1" lang="en-US" sz="1200"/>
              <a:t>Rebecca Hartman-Baker at NERSC </a:t>
            </a:r>
            <a:endParaRPr b="1"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8" name="Google Shape;168;p37"/>
          <p:cNvSpPr txBox="1"/>
          <p:nvPr>
            <p:ph idx="3" type="body"/>
          </p:nvPr>
        </p:nvSpPr>
        <p:spPr>
          <a:xfrm>
            <a:off x="5715000" y="4095750"/>
            <a:ext cx="3197400" cy="708000"/>
          </a:xfrm>
          <a:prstGeom prst="rect">
            <a:avLst/>
          </a:prstGeom>
          <a:solidFill>
            <a:schemeClr val="dk1">
              <a:alpha val="25490"/>
            </a:schemeClr>
          </a:solid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r>
              <a:rPr lang="en-US" sz="1800"/>
              <a:t>Zhengji Zhao</a:t>
            </a:r>
            <a:endParaRPr/>
          </a:p>
          <a:p>
            <a:pPr indent="0" lvl="0" marL="0" rtl="0" algn="r">
              <a:lnSpc>
                <a:spcPct val="100000"/>
              </a:lnSpc>
              <a:spcBef>
                <a:spcPts val="0"/>
              </a:spcBef>
              <a:spcAft>
                <a:spcPts val="0"/>
              </a:spcAft>
              <a:buSzPts val="1400"/>
              <a:buNone/>
            </a:pPr>
            <a:r>
              <a:rPr lang="en-US"/>
              <a:t>User Engagement Group</a:t>
            </a:r>
            <a:endParaRPr/>
          </a:p>
          <a:p>
            <a:pPr indent="0" lvl="0" marL="0" rtl="0" algn="r">
              <a:lnSpc>
                <a:spcPct val="100000"/>
              </a:lnSpc>
              <a:spcBef>
                <a:spcPts val="0"/>
              </a:spcBef>
              <a:spcAft>
                <a:spcPts val="0"/>
              </a:spcAft>
              <a:buSzPts val="1400"/>
              <a:buNone/>
            </a:pPr>
            <a:r>
              <a:rPr lang="en-US"/>
              <a:t>May 25, 2021</a:t>
            </a:r>
            <a:endParaRPr/>
          </a:p>
        </p:txBody>
      </p:sp>
      <p:sp>
        <p:nvSpPr>
          <p:cNvPr id="169" name="Google Shape;169;p37"/>
          <p:cNvSpPr txBox="1"/>
          <p:nvPr/>
        </p:nvSpPr>
        <p:spPr>
          <a:xfrm>
            <a:off x="915600" y="1708900"/>
            <a:ext cx="4443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A0A0A"/>
                </a:solidFill>
                <a:latin typeface="Arial"/>
                <a:ea typeface="Arial"/>
                <a:cs typeface="Arial"/>
                <a:sym typeface="Arial"/>
              </a:rPr>
              <a:t>User Training on Checkpoint/Restart (III)</a:t>
            </a:r>
            <a:endParaRPr b="0" i="0" sz="1800" u="none" cap="none" strike="noStrike">
              <a:solidFill>
                <a:srgbClr val="CA0A0A"/>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6"/>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MANA: MPI Agnostic </a:t>
            </a:r>
            <a:endParaRPr/>
          </a:p>
        </p:txBody>
      </p:sp>
      <p:sp>
        <p:nvSpPr>
          <p:cNvPr id="232" name="Google Shape;232;p46"/>
          <p:cNvSpPr txBox="1"/>
          <p:nvPr>
            <p:ph idx="1" type="body"/>
          </p:nvPr>
        </p:nvSpPr>
        <p:spPr>
          <a:xfrm>
            <a:off x="398025" y="1045000"/>
            <a:ext cx="3527700" cy="3532800"/>
          </a:xfrm>
          <a:prstGeom prst="rect">
            <a:avLst/>
          </a:prstGeom>
          <a:noFill/>
          <a:ln>
            <a:noFill/>
          </a:ln>
        </p:spPr>
        <p:txBody>
          <a:bodyPr anchorCtr="0" anchor="t" bIns="0" lIns="0" spcFirstLastPara="1" rIns="0" wrap="square" tIns="0">
            <a:noAutofit/>
          </a:bodyPr>
          <a:lstStyle/>
          <a:p>
            <a:pPr indent="-381000" lvl="0" marL="457200" rtl="0" algn="l">
              <a:lnSpc>
                <a:spcPct val="100000"/>
              </a:lnSpc>
              <a:spcBef>
                <a:spcPts val="600"/>
              </a:spcBef>
              <a:spcAft>
                <a:spcPts val="0"/>
              </a:spcAft>
              <a:buSzPts val="2400"/>
              <a:buChar char="●"/>
            </a:pPr>
            <a:r>
              <a:rPr lang="en-US" sz="2200"/>
              <a:t>MANA employs a “split-process” approach </a:t>
            </a:r>
            <a:endParaRPr sz="2200"/>
          </a:p>
          <a:p>
            <a:pPr indent="-317500" lvl="1" marL="914400" rtl="0" algn="l">
              <a:lnSpc>
                <a:spcPct val="100000"/>
              </a:lnSpc>
              <a:spcBef>
                <a:spcPts val="0"/>
              </a:spcBef>
              <a:spcAft>
                <a:spcPts val="0"/>
              </a:spcAft>
              <a:buSzPts val="1400"/>
              <a:buChar char="○"/>
            </a:pPr>
            <a:r>
              <a:rPr lang="en-US" sz="1800"/>
              <a:t>A single process contains two programs in its memory address space: upper-half and lower-half</a:t>
            </a:r>
            <a:endParaRPr sz="1800"/>
          </a:p>
          <a:p>
            <a:pPr indent="-342900" lvl="1" marL="914400" rtl="0" algn="l">
              <a:lnSpc>
                <a:spcPct val="100000"/>
              </a:lnSpc>
              <a:spcBef>
                <a:spcPts val="0"/>
              </a:spcBef>
              <a:spcAft>
                <a:spcPts val="0"/>
              </a:spcAft>
              <a:buSzPts val="1800"/>
              <a:buChar char="○"/>
            </a:pPr>
            <a:r>
              <a:rPr lang="en-US" sz="1800"/>
              <a:t>Checkpoint upper-half </a:t>
            </a:r>
            <a:br>
              <a:rPr lang="en-US" sz="1800"/>
            </a:br>
            <a:r>
              <a:rPr lang="en-US" sz="1800"/>
              <a:t>only, &amp; discard lower half</a:t>
            </a:r>
            <a:endParaRPr sz="1800"/>
          </a:p>
          <a:p>
            <a:pPr indent="-342900" lvl="1" marL="914400" rtl="0" algn="l">
              <a:lnSpc>
                <a:spcPct val="100000"/>
              </a:lnSpc>
              <a:spcBef>
                <a:spcPts val="0"/>
              </a:spcBef>
              <a:spcAft>
                <a:spcPts val="0"/>
              </a:spcAft>
              <a:buSzPts val="1800"/>
              <a:buChar char="○"/>
            </a:pPr>
            <a:r>
              <a:rPr lang="en-US" sz="1800"/>
              <a:t>At restart time, lower half is re-initialized </a:t>
            </a:r>
            <a:endParaRPr sz="1800"/>
          </a:p>
          <a:p>
            <a:pPr indent="0" lvl="0" marL="0" rtl="0" algn="l">
              <a:lnSpc>
                <a:spcPct val="100000"/>
              </a:lnSpc>
              <a:spcBef>
                <a:spcPts val="600"/>
              </a:spcBef>
              <a:spcAft>
                <a:spcPts val="0"/>
              </a:spcAft>
              <a:buSzPts val="2200"/>
              <a:buNone/>
            </a:pPr>
            <a:r>
              <a:t/>
            </a:r>
            <a:endParaRPr sz="2200"/>
          </a:p>
        </p:txBody>
      </p:sp>
      <p:grpSp>
        <p:nvGrpSpPr>
          <p:cNvPr id="233" name="Google Shape;233;p46"/>
          <p:cNvGrpSpPr/>
          <p:nvPr/>
        </p:nvGrpSpPr>
        <p:grpSpPr>
          <a:xfrm>
            <a:off x="3981866" y="1045003"/>
            <a:ext cx="4831059" cy="3333166"/>
            <a:chOff x="1032457" y="1193600"/>
            <a:chExt cx="7790774" cy="3905749"/>
          </a:xfrm>
        </p:grpSpPr>
        <p:pic>
          <p:nvPicPr>
            <p:cNvPr id="234" name="Google Shape;234;p46"/>
            <p:cNvPicPr preferRelativeResize="0"/>
            <p:nvPr/>
          </p:nvPicPr>
          <p:blipFill rotWithShape="1">
            <a:blip r:embed="rId3">
              <a:alphaModFix/>
            </a:blip>
            <a:srcRect b="0" l="8209" r="7594" t="23646"/>
            <a:stretch/>
          </p:blipFill>
          <p:spPr>
            <a:xfrm>
              <a:off x="1032457" y="1193600"/>
              <a:ext cx="7790774" cy="3905749"/>
            </a:xfrm>
            <a:prstGeom prst="rect">
              <a:avLst/>
            </a:prstGeom>
            <a:noFill/>
            <a:ln>
              <a:noFill/>
            </a:ln>
          </p:spPr>
        </p:pic>
        <p:pic>
          <p:nvPicPr>
            <p:cNvPr id="235" name="Google Shape;235;p46"/>
            <p:cNvPicPr preferRelativeResize="0"/>
            <p:nvPr/>
          </p:nvPicPr>
          <p:blipFill rotWithShape="1">
            <a:blip r:embed="rId4">
              <a:alphaModFix/>
            </a:blip>
            <a:srcRect b="0" l="0" r="0" t="0"/>
            <a:stretch/>
          </p:blipFill>
          <p:spPr>
            <a:xfrm>
              <a:off x="3716188" y="3208199"/>
              <a:ext cx="2308525" cy="1717450"/>
            </a:xfrm>
            <a:prstGeom prst="rect">
              <a:avLst/>
            </a:prstGeom>
            <a:noFill/>
            <a:ln>
              <a:noFill/>
            </a:ln>
          </p:spPr>
        </p:pic>
      </p:grpSp>
      <p:sp>
        <p:nvSpPr>
          <p:cNvPr id="236" name="Google Shape;236;p46"/>
          <p:cNvSpPr txBox="1"/>
          <p:nvPr/>
        </p:nvSpPr>
        <p:spPr>
          <a:xfrm>
            <a:off x="7263975" y="4336500"/>
            <a:ext cx="1422900" cy="23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900" u="none" cap="none" strike="noStrike">
                <a:solidFill>
                  <a:srgbClr val="FFFFFF"/>
                </a:solidFill>
                <a:latin typeface="Arial"/>
                <a:ea typeface="Arial"/>
                <a:cs typeface="Arial"/>
                <a:sym typeface="Arial"/>
              </a:rPr>
              <a:t>Courtesy of Rohan Garg</a:t>
            </a:r>
            <a:endParaRPr b="0" i="0" sz="9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46"/>
          <p:cNvPicPr preferRelativeResize="0"/>
          <p:nvPr/>
        </p:nvPicPr>
        <p:blipFill rotWithShape="1">
          <a:blip r:embed="rId5">
            <a:alphaModFix/>
          </a:blip>
          <a:srcRect b="0" l="0" r="0" t="0"/>
          <a:stretch/>
        </p:blipFill>
        <p:spPr>
          <a:xfrm>
            <a:off x="3981875" y="1045000"/>
            <a:ext cx="1641000" cy="492300"/>
          </a:xfrm>
          <a:prstGeom prst="rect">
            <a:avLst/>
          </a:prstGeom>
          <a:noFill/>
          <a:ln>
            <a:noFill/>
          </a:ln>
        </p:spPr>
      </p:pic>
      <p:sp>
        <p:nvSpPr>
          <p:cNvPr id="238" name="Google Shape;238;p46"/>
          <p:cNvSpPr txBox="1"/>
          <p:nvPr/>
        </p:nvSpPr>
        <p:spPr>
          <a:xfrm>
            <a:off x="7561610" y="1004350"/>
            <a:ext cx="1428900" cy="28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800" u="none" cap="none" strike="noStrike">
                <a:solidFill>
                  <a:srgbClr val="D9D9D9"/>
                </a:solidFill>
                <a:latin typeface="Arial"/>
                <a:ea typeface="Arial"/>
                <a:cs typeface="Arial"/>
                <a:sym typeface="Arial"/>
              </a:rPr>
              <a:t>Courtesy of Rohan Garg</a:t>
            </a:r>
            <a:endParaRPr b="0" i="0" sz="800" u="none" cap="none" strike="noStrike">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D9D9D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7"/>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MANA: Network Agnostic</a:t>
            </a:r>
            <a:endParaRPr/>
          </a:p>
        </p:txBody>
      </p:sp>
      <p:sp>
        <p:nvSpPr>
          <p:cNvPr id="245" name="Google Shape;245;p47"/>
          <p:cNvSpPr txBox="1"/>
          <p:nvPr>
            <p:ph idx="1" type="body"/>
          </p:nvPr>
        </p:nvSpPr>
        <p:spPr>
          <a:xfrm>
            <a:off x="398025" y="1045000"/>
            <a:ext cx="3733800" cy="3532800"/>
          </a:xfrm>
          <a:prstGeom prst="rect">
            <a:avLst/>
          </a:prstGeom>
          <a:noFill/>
          <a:ln>
            <a:noFill/>
          </a:ln>
        </p:spPr>
        <p:txBody>
          <a:bodyPr anchorCtr="0" anchor="t" bIns="0" lIns="0" spcFirstLastPara="1" rIns="0" wrap="square" tIns="0">
            <a:normAutofit/>
          </a:bodyPr>
          <a:lstStyle/>
          <a:p>
            <a:pPr indent="-381000" lvl="0" marL="457200" rtl="0" algn="l">
              <a:lnSpc>
                <a:spcPct val="100000"/>
              </a:lnSpc>
              <a:spcBef>
                <a:spcPts val="600"/>
              </a:spcBef>
              <a:spcAft>
                <a:spcPts val="0"/>
              </a:spcAft>
              <a:buSzPts val="2400"/>
              <a:buChar char="●"/>
            </a:pPr>
            <a:r>
              <a:rPr lang="en-US" sz="2200"/>
              <a:t>MANA drains network before checkpointing</a:t>
            </a:r>
            <a:endParaRPr sz="2200"/>
          </a:p>
          <a:p>
            <a:pPr indent="-381000" lvl="0" marL="457200" rtl="0" algn="l">
              <a:lnSpc>
                <a:spcPct val="100000"/>
              </a:lnSpc>
              <a:spcBef>
                <a:spcPts val="0"/>
              </a:spcBef>
              <a:spcAft>
                <a:spcPts val="0"/>
              </a:spcAft>
              <a:buSzPts val="2400"/>
              <a:buChar char="●"/>
            </a:pPr>
            <a:r>
              <a:rPr lang="en-US" sz="2200"/>
              <a:t>For MPI collectives, </a:t>
            </a:r>
            <a:endParaRPr sz="2200"/>
          </a:p>
          <a:p>
            <a:pPr indent="-317500" lvl="1" marL="914400" rtl="0" algn="l">
              <a:lnSpc>
                <a:spcPct val="100000"/>
              </a:lnSpc>
              <a:spcBef>
                <a:spcPts val="0"/>
              </a:spcBef>
              <a:spcAft>
                <a:spcPts val="0"/>
              </a:spcAft>
              <a:buSzPts val="1400"/>
              <a:buChar char="○"/>
            </a:pPr>
            <a:r>
              <a:rPr lang="en-US" sz="1800"/>
              <a:t>Preface all collective calls with a trivial barrier</a:t>
            </a:r>
            <a:endParaRPr sz="1800"/>
          </a:p>
          <a:p>
            <a:pPr indent="-317500" lvl="1" marL="914400" rtl="0" algn="l">
              <a:lnSpc>
                <a:spcPct val="100000"/>
              </a:lnSpc>
              <a:spcBef>
                <a:spcPts val="0"/>
              </a:spcBef>
              <a:spcAft>
                <a:spcPts val="0"/>
              </a:spcAft>
              <a:buSzPts val="1400"/>
              <a:buChar char="○"/>
            </a:pPr>
            <a:r>
              <a:rPr lang="en-US" sz="1800"/>
              <a:t>When the trivial barrier is completed call the original collective</a:t>
            </a:r>
            <a:endParaRPr sz="1800"/>
          </a:p>
          <a:p>
            <a:pPr indent="-317500" lvl="1" marL="914400" rtl="0" algn="l">
              <a:lnSpc>
                <a:spcPct val="100000"/>
              </a:lnSpc>
              <a:spcBef>
                <a:spcPts val="0"/>
              </a:spcBef>
              <a:spcAft>
                <a:spcPts val="0"/>
              </a:spcAft>
              <a:buSzPts val="1400"/>
              <a:buChar char="○"/>
            </a:pPr>
            <a:r>
              <a:rPr lang="en-US" sz="1800"/>
              <a:t>Prevent checkpointing in the middle of collective call </a:t>
            </a:r>
            <a:endParaRPr sz="1800"/>
          </a:p>
        </p:txBody>
      </p:sp>
      <p:pic>
        <p:nvPicPr>
          <p:cNvPr id="246" name="Google Shape;246;p47"/>
          <p:cNvPicPr preferRelativeResize="0"/>
          <p:nvPr/>
        </p:nvPicPr>
        <p:blipFill rotWithShape="1">
          <a:blip r:embed="rId3">
            <a:alphaModFix/>
          </a:blip>
          <a:srcRect b="0" l="0" r="0" t="0"/>
          <a:stretch/>
        </p:blipFill>
        <p:spPr>
          <a:xfrm>
            <a:off x="4131800" y="1634754"/>
            <a:ext cx="4750849" cy="2402625"/>
          </a:xfrm>
          <a:prstGeom prst="rect">
            <a:avLst/>
          </a:prstGeom>
          <a:noFill/>
          <a:ln>
            <a:noFill/>
          </a:ln>
        </p:spPr>
      </p:pic>
      <p:sp>
        <p:nvSpPr>
          <p:cNvPr id="247" name="Google Shape;247;p47"/>
          <p:cNvSpPr txBox="1"/>
          <p:nvPr/>
        </p:nvSpPr>
        <p:spPr>
          <a:xfrm>
            <a:off x="7610911" y="1347954"/>
            <a:ext cx="1428900" cy="28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800" u="none" cap="none" strike="noStrike">
                <a:solidFill>
                  <a:schemeClr val="dk1"/>
                </a:solidFill>
                <a:latin typeface="Arial"/>
                <a:ea typeface="Arial"/>
                <a:cs typeface="Arial"/>
                <a:sym typeface="Arial"/>
              </a:rPr>
              <a:t>Courtesy of Rohan Garg</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D9D9D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8"/>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MANA Commands</a:t>
            </a:r>
            <a:endParaRPr/>
          </a:p>
        </p:txBody>
      </p:sp>
      <p:sp>
        <p:nvSpPr>
          <p:cNvPr id="253" name="Google Shape;253;p48"/>
          <p:cNvSpPr txBox="1"/>
          <p:nvPr>
            <p:ph idx="1" type="body"/>
          </p:nvPr>
        </p:nvSpPr>
        <p:spPr>
          <a:xfrm>
            <a:off x="398014" y="1045002"/>
            <a:ext cx="8288700" cy="3532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Courier New"/>
              <a:buChar char="●"/>
            </a:pPr>
            <a:r>
              <a:rPr b="1" lang="en-US">
                <a:latin typeface="Courier New"/>
                <a:ea typeface="Courier New"/>
                <a:cs typeface="Courier New"/>
                <a:sym typeface="Courier New"/>
              </a:rPr>
              <a:t>mana_coordinator</a:t>
            </a:r>
            <a:r>
              <a:rPr lang="en-US"/>
              <a:t> - Coordinates checkpoints between multiple processes.</a:t>
            </a:r>
            <a:endParaRPr/>
          </a:p>
          <a:p>
            <a:pPr indent="-355600" lvl="0" marL="457200" rtl="0" algn="l">
              <a:lnSpc>
                <a:spcPct val="115000"/>
              </a:lnSpc>
              <a:spcBef>
                <a:spcPts val="0"/>
              </a:spcBef>
              <a:spcAft>
                <a:spcPts val="0"/>
              </a:spcAft>
              <a:buSzPts val="2000"/>
              <a:buChar char="●"/>
            </a:pPr>
            <a:r>
              <a:rPr b="1" lang="en-US">
                <a:latin typeface="Courier New"/>
                <a:ea typeface="Courier New"/>
                <a:cs typeface="Courier New"/>
                <a:sym typeface="Courier New"/>
              </a:rPr>
              <a:t>mana_launch</a:t>
            </a:r>
            <a:r>
              <a:rPr lang="en-US"/>
              <a:t> -- Start a process under MANA control.</a:t>
            </a:r>
            <a:endParaRPr/>
          </a:p>
          <a:p>
            <a:pPr indent="-355600" lvl="0" marL="457200" rtl="0" algn="l">
              <a:lnSpc>
                <a:spcPct val="115000"/>
              </a:lnSpc>
              <a:spcBef>
                <a:spcPts val="0"/>
              </a:spcBef>
              <a:spcAft>
                <a:spcPts val="0"/>
              </a:spcAft>
              <a:buSzPts val="2000"/>
              <a:buChar char="●"/>
            </a:pPr>
            <a:r>
              <a:rPr b="1" lang="en-US">
                <a:latin typeface="Courier New"/>
                <a:ea typeface="Courier New"/>
                <a:cs typeface="Courier New"/>
                <a:sym typeface="Courier New"/>
              </a:rPr>
              <a:t>mana_restart</a:t>
            </a:r>
            <a:r>
              <a:rPr b="1" lang="en-US"/>
              <a:t> </a:t>
            </a:r>
            <a:r>
              <a:rPr lang="en-US"/>
              <a:t>-- Restart processes from a checkpoint image.</a:t>
            </a:r>
            <a:endParaRPr/>
          </a:p>
          <a:p>
            <a:pPr indent="-355600" lvl="0" marL="457200" rtl="0" algn="l">
              <a:lnSpc>
                <a:spcPct val="115000"/>
              </a:lnSpc>
              <a:spcBef>
                <a:spcPts val="0"/>
              </a:spcBef>
              <a:spcAft>
                <a:spcPts val="0"/>
              </a:spcAft>
              <a:buSzPts val="2000"/>
              <a:buChar char="●"/>
            </a:pPr>
            <a:r>
              <a:rPr b="1" lang="en-US">
                <a:latin typeface="Courier New"/>
                <a:ea typeface="Courier New"/>
                <a:cs typeface="Courier New"/>
                <a:sym typeface="Courier New"/>
              </a:rPr>
              <a:t>mana_status</a:t>
            </a:r>
            <a:r>
              <a:rPr b="1" lang="en-US"/>
              <a:t> </a:t>
            </a:r>
            <a:r>
              <a:rPr lang="en-US"/>
              <a:t>-- Send a command to the </a:t>
            </a:r>
            <a:r>
              <a:rPr b="1" lang="en-US">
                <a:latin typeface="Courier New"/>
                <a:ea typeface="Courier New"/>
                <a:cs typeface="Courier New"/>
                <a:sym typeface="Courier New"/>
              </a:rPr>
              <a:t>mana_coordinator </a:t>
            </a:r>
            <a:r>
              <a:rPr lang="en-US"/>
              <a:t>remotely</a:t>
            </a:r>
            <a:endParaRPr/>
          </a:p>
          <a:p>
            <a:pPr indent="-361950" lvl="0" marL="457200" rtl="0" algn="l">
              <a:lnSpc>
                <a:spcPct val="115000"/>
              </a:lnSpc>
              <a:spcBef>
                <a:spcPts val="0"/>
              </a:spcBef>
              <a:spcAft>
                <a:spcPts val="0"/>
              </a:spcAft>
              <a:buSzPts val="2100"/>
              <a:buChar char="●"/>
            </a:pPr>
            <a:r>
              <a:rPr lang="en-US"/>
              <a:t>use </a:t>
            </a:r>
            <a:r>
              <a:rPr b="1" lang="en-US">
                <a:latin typeface="Courier New"/>
                <a:ea typeface="Courier New"/>
                <a:cs typeface="Courier New"/>
                <a:sym typeface="Courier New"/>
              </a:rPr>
              <a:t>--help</a:t>
            </a:r>
            <a:r>
              <a:rPr lang="en-US"/>
              <a:t> option for more information</a:t>
            </a:r>
            <a:endParaRPr/>
          </a:p>
          <a:p>
            <a:pPr indent="0" lvl="0" marL="0" rtl="0" algn="l">
              <a:lnSpc>
                <a:spcPct val="115000"/>
              </a:lnSpc>
              <a:spcBef>
                <a:spcPts val="0"/>
              </a:spcBef>
              <a:spcAft>
                <a:spcPts val="0"/>
              </a:spcAft>
              <a:buSzPts val="2200"/>
              <a:buNone/>
            </a:pPr>
            <a:r>
              <a:t/>
            </a:r>
            <a:endParaRPr sz="1600"/>
          </a:p>
          <a:p>
            <a:pPr indent="0" lvl="0" marL="457200" rtl="0" algn="l">
              <a:lnSpc>
                <a:spcPct val="115000"/>
              </a:lnSpc>
              <a:spcBef>
                <a:spcPts val="0"/>
              </a:spcBef>
              <a:spcAft>
                <a:spcPts val="0"/>
              </a:spcAft>
              <a:buSzPts val="2200"/>
              <a:buNone/>
            </a:pPr>
            <a:r>
              <a:rPr lang="en-US" sz="1600"/>
              <a:t>Note: These are the wrappers for the </a:t>
            </a:r>
            <a:r>
              <a:rPr lang="en-US" sz="1600">
                <a:latin typeface="Courier New"/>
                <a:ea typeface="Courier New"/>
                <a:cs typeface="Courier New"/>
                <a:sym typeface="Courier New"/>
              </a:rPr>
              <a:t>dmtcp_coordinator, dmtcp_launch, dmtcp_restart, dmtcp_command </a:t>
            </a:r>
            <a:r>
              <a:rPr lang="en-US" sz="1600"/>
              <a:t>commands</a:t>
            </a:r>
            <a:endParaRPr sz="1600"/>
          </a:p>
          <a:p>
            <a:pPr indent="0" lvl="0" marL="457200" rtl="0" algn="l">
              <a:lnSpc>
                <a:spcPct val="120000"/>
              </a:lnSpc>
              <a:spcBef>
                <a:spcPts val="0"/>
              </a:spcBef>
              <a:spcAft>
                <a:spcPts val="0"/>
              </a:spcAft>
              <a:buSzPts val="1100"/>
              <a:buNone/>
            </a:pPr>
            <a:r>
              <a:t/>
            </a:r>
            <a:endParaRPr b="1" sz="800"/>
          </a:p>
          <a:p>
            <a:pPr indent="0" lvl="0" marL="0" rtl="0" algn="l">
              <a:lnSpc>
                <a:spcPct val="120000"/>
              </a:lnSpc>
              <a:spcBef>
                <a:spcPts val="0"/>
              </a:spcBef>
              <a:spcAft>
                <a:spcPts val="0"/>
              </a:spcAft>
              <a:buSzPts val="2400"/>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9"/>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Runtime Overhead</a:t>
            </a:r>
            <a:endParaRPr/>
          </a:p>
        </p:txBody>
      </p:sp>
      <p:sp>
        <p:nvSpPr>
          <p:cNvPr id="260" name="Google Shape;260;p49"/>
          <p:cNvSpPr txBox="1"/>
          <p:nvPr>
            <p:ph idx="1" type="body"/>
          </p:nvPr>
        </p:nvSpPr>
        <p:spPr>
          <a:xfrm>
            <a:off x="398014" y="1045002"/>
            <a:ext cx="8288700" cy="3532800"/>
          </a:xfrm>
          <a:prstGeom prst="rect">
            <a:avLst/>
          </a:prstGeom>
          <a:noFill/>
          <a:ln>
            <a:noFill/>
          </a:ln>
        </p:spPr>
        <p:txBody>
          <a:bodyPr anchorCtr="0" anchor="t" bIns="0" lIns="0" spcFirstLastPara="1" rIns="0" wrap="square" tIns="0">
            <a:normAutofit lnSpcReduction="10000"/>
          </a:bodyPr>
          <a:lstStyle/>
          <a:p>
            <a:pPr indent="-355600" lvl="0" marL="457200" rtl="0" algn="l">
              <a:lnSpc>
                <a:spcPct val="115000"/>
              </a:lnSpc>
              <a:spcBef>
                <a:spcPts val="600"/>
              </a:spcBef>
              <a:spcAft>
                <a:spcPts val="0"/>
              </a:spcAft>
              <a:buSzPts val="2000"/>
              <a:buChar char="●"/>
            </a:pPr>
            <a:r>
              <a:rPr lang="en-US"/>
              <a:t>MANA Paper (HPDC’19)</a:t>
            </a:r>
            <a:endParaRPr/>
          </a:p>
          <a:p>
            <a:pPr indent="-304800" lvl="1" marL="914400" rtl="0" algn="l">
              <a:lnSpc>
                <a:spcPct val="115000"/>
              </a:lnSpc>
              <a:spcBef>
                <a:spcPts val="0"/>
              </a:spcBef>
              <a:spcAft>
                <a:spcPts val="0"/>
              </a:spcAft>
              <a:buSzPts val="1200"/>
              <a:buChar char="o"/>
            </a:pPr>
            <a:r>
              <a:rPr lang="en-US">
                <a:solidFill>
                  <a:schemeClr val="dk1"/>
                </a:solidFill>
              </a:rPr>
              <a:t>Used up to 64 Haswell nodes/2048 MPI ranks</a:t>
            </a:r>
            <a:endParaRPr>
              <a:solidFill>
                <a:schemeClr val="dk1"/>
              </a:solidFill>
            </a:endParaRPr>
          </a:p>
          <a:p>
            <a:pPr indent="-304800" lvl="1" marL="914400" rtl="0" algn="l">
              <a:lnSpc>
                <a:spcPct val="115000"/>
              </a:lnSpc>
              <a:spcBef>
                <a:spcPts val="0"/>
              </a:spcBef>
              <a:spcAft>
                <a:spcPts val="0"/>
              </a:spcAft>
              <a:buSzPts val="1200"/>
              <a:buChar char="o"/>
            </a:pPr>
            <a:r>
              <a:rPr lang="en-US">
                <a:solidFill>
                  <a:schemeClr val="dk1"/>
                </a:solidFill>
              </a:rPr>
              <a:t>&lt;2% for MiniFE, HPCG, CLAMR, and LULUSH; 4.5% for GROMACS</a:t>
            </a:r>
            <a:endParaRPr/>
          </a:p>
          <a:p>
            <a:pPr indent="-304800" lvl="1" marL="914400" rtl="0" algn="l">
              <a:lnSpc>
                <a:spcPct val="115000"/>
              </a:lnSpc>
              <a:spcBef>
                <a:spcPts val="0"/>
              </a:spcBef>
              <a:spcAft>
                <a:spcPts val="0"/>
              </a:spcAft>
              <a:buSzPts val="1200"/>
              <a:buChar char="o"/>
            </a:pPr>
            <a:r>
              <a:rPr lang="en-US">
                <a:solidFill>
                  <a:schemeClr val="dk1"/>
                </a:solidFill>
              </a:rPr>
              <a:t>With a </a:t>
            </a:r>
            <a:r>
              <a:rPr lang="en-US" u="sng">
                <a:solidFill>
                  <a:schemeClr val="dk1"/>
                </a:solidFill>
                <a:hlinkClick r:id="rId3">
                  <a:extLst>
                    <a:ext uri="{A12FA001-AC4F-418D-AE19-62706E023703}">
                      <ahyp:hlinkClr val="tx"/>
                    </a:ext>
                  </a:extLst>
                </a:hlinkClick>
              </a:rPr>
              <a:t>Linux kernel patch </a:t>
            </a:r>
            <a:r>
              <a:rPr lang="en-US">
                <a:solidFill>
                  <a:schemeClr val="dk1"/>
                </a:solidFill>
              </a:rPr>
              <a:t>GROMACS overhead down to 0.6% on a single Haswell node</a:t>
            </a:r>
            <a:endParaRPr>
              <a:solidFill>
                <a:schemeClr val="dk1"/>
              </a:solidFill>
            </a:endParaRPr>
          </a:p>
          <a:p>
            <a:pPr indent="-355600" lvl="0" marL="457200" rtl="0" algn="l">
              <a:lnSpc>
                <a:spcPct val="115000"/>
              </a:lnSpc>
              <a:spcBef>
                <a:spcPts val="0"/>
              </a:spcBef>
              <a:spcAft>
                <a:spcPts val="0"/>
              </a:spcAft>
              <a:buSzPts val="2000"/>
              <a:buChar char="●"/>
            </a:pPr>
            <a:r>
              <a:rPr lang="en-US"/>
              <a:t>VASP Runtime Overhead: </a:t>
            </a:r>
            <a:endParaRPr/>
          </a:p>
          <a:p>
            <a:pPr indent="-304800" lvl="1" marL="914400" rtl="0" algn="l">
              <a:lnSpc>
                <a:spcPct val="115000"/>
              </a:lnSpc>
              <a:spcBef>
                <a:spcPts val="0"/>
              </a:spcBef>
              <a:spcAft>
                <a:spcPts val="0"/>
              </a:spcAft>
              <a:buSzPts val="1200"/>
              <a:buChar char="o"/>
            </a:pPr>
            <a:r>
              <a:rPr lang="en-US"/>
              <a:t>Application dependent</a:t>
            </a:r>
            <a:endParaRPr/>
          </a:p>
          <a:p>
            <a:pPr indent="-304800" lvl="1" marL="914400" rtl="0" algn="l">
              <a:lnSpc>
                <a:spcPct val="115000"/>
              </a:lnSpc>
              <a:spcBef>
                <a:spcPts val="0"/>
              </a:spcBef>
              <a:spcAft>
                <a:spcPts val="0"/>
              </a:spcAft>
              <a:buSzPts val="1200"/>
              <a:buChar char="o"/>
            </a:pPr>
            <a:r>
              <a:rPr lang="en-US"/>
              <a:t>Very high overhead now: 13.5% on Haswell (2 nodes, 64 ranks total); </a:t>
            </a:r>
            <a:r>
              <a:rPr lang="en-US">
                <a:solidFill>
                  <a:schemeClr val="dk1"/>
                </a:solidFill>
              </a:rPr>
              <a:t>24% on KNL (2 nodes, 16 MPI ranks, 8 threads/node)</a:t>
            </a:r>
            <a:endParaRPr/>
          </a:p>
          <a:p>
            <a:pPr indent="-355600" lvl="0" marL="457200" rtl="0" algn="l">
              <a:lnSpc>
                <a:spcPct val="115000"/>
              </a:lnSpc>
              <a:spcBef>
                <a:spcPts val="0"/>
              </a:spcBef>
              <a:spcAft>
                <a:spcPts val="0"/>
              </a:spcAft>
              <a:buSzPts val="2000"/>
              <a:buChar char="●"/>
            </a:pPr>
            <a:r>
              <a:rPr lang="en-US"/>
              <a:t>Expect to lower the </a:t>
            </a:r>
            <a:r>
              <a:rPr lang="en-US"/>
              <a:t>runtime overhead down to &lt;2%</a:t>
            </a:r>
            <a:endParaRPr/>
          </a:p>
          <a:p>
            <a:pPr indent="-279400" lvl="1" marL="914400" rtl="0" algn="l">
              <a:lnSpc>
                <a:spcPct val="115000"/>
              </a:lnSpc>
              <a:spcBef>
                <a:spcPts val="0"/>
              </a:spcBef>
              <a:spcAft>
                <a:spcPts val="0"/>
              </a:spcAft>
              <a:buSzPts val="800"/>
              <a:buChar char="o"/>
            </a:pPr>
            <a:r>
              <a:rPr lang="en-US">
                <a:solidFill>
                  <a:schemeClr val="dk1"/>
                </a:solidFill>
              </a:rPr>
              <a:t>Developers are actively investigating this; will be fixed this issue soon. </a:t>
            </a:r>
            <a:endParaRPr sz="1200"/>
          </a:p>
          <a:p>
            <a:pPr indent="0" lvl="0" marL="914400" rtl="0" algn="l">
              <a:lnSpc>
                <a:spcPct val="115000"/>
              </a:lnSpc>
              <a:spcBef>
                <a:spcPts val="600"/>
              </a:spcBef>
              <a:spcAft>
                <a:spcPts val="0"/>
              </a:spcAft>
              <a:buSzPts val="2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0"/>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C/R Overhead Evaluation</a:t>
            </a:r>
            <a:endParaRPr/>
          </a:p>
        </p:txBody>
      </p:sp>
      <p:sp>
        <p:nvSpPr>
          <p:cNvPr id="267" name="Google Shape;267;p50"/>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US"/>
              <a:t>Working to scale-up MANA, so limited scaling tests were done </a:t>
            </a:r>
            <a:endParaRPr/>
          </a:p>
          <a:p>
            <a:pPr indent="-355600" lvl="0" marL="457200" rtl="0" algn="l">
              <a:lnSpc>
                <a:spcPct val="115000"/>
              </a:lnSpc>
              <a:spcBef>
                <a:spcPts val="0"/>
              </a:spcBef>
              <a:spcAft>
                <a:spcPts val="0"/>
              </a:spcAft>
              <a:buSzPts val="2000"/>
              <a:buChar char="●"/>
            </a:pPr>
            <a:r>
              <a:rPr lang="en-US"/>
              <a:t>C/R overhead was evaluated using HPCG with up to 512 MPI ranks on both Cori’s Lustre file system (cscratch1) and burst buffer</a:t>
            </a:r>
            <a:endParaRPr/>
          </a:p>
          <a:p>
            <a:pPr indent="-304800" lvl="1" marL="914400" rtl="0" algn="l">
              <a:lnSpc>
                <a:spcPct val="115000"/>
              </a:lnSpc>
              <a:spcBef>
                <a:spcPts val="0"/>
              </a:spcBef>
              <a:spcAft>
                <a:spcPts val="0"/>
              </a:spcAft>
              <a:buSzPts val="1200"/>
              <a:buChar char="○"/>
            </a:pPr>
            <a:r>
              <a:rPr lang="en-US"/>
              <a:t>HPCG was run with 512 MPI ranks, 8 OpenMP threads per task on 64 Haswell nodes on Cori </a:t>
            </a:r>
            <a:endParaRPr/>
          </a:p>
          <a:p>
            <a:pPr indent="0" lvl="0" marL="0" rtl="0" algn="l">
              <a:lnSpc>
                <a:spcPct val="115000"/>
              </a:lnSpc>
              <a:spcBef>
                <a:spcPts val="600"/>
              </a:spcBef>
              <a:spcAft>
                <a:spcPts val="0"/>
              </a:spcAft>
              <a:buSzPts val="2200"/>
              <a:buNone/>
            </a:pPr>
            <a:r>
              <a:t/>
            </a:r>
            <a:endParaRPr/>
          </a:p>
          <a:p>
            <a:pPr indent="0" lvl="0" marL="0" rtl="0" algn="l">
              <a:lnSpc>
                <a:spcPct val="100000"/>
              </a:lnSpc>
              <a:spcBef>
                <a:spcPts val="600"/>
              </a:spcBef>
              <a:spcAft>
                <a:spcPts val="0"/>
              </a:spcAft>
              <a:buSzPts val="2200"/>
              <a:buNone/>
            </a:pPr>
            <a:r>
              <a:t/>
            </a:r>
            <a:endParaRPr/>
          </a:p>
        </p:txBody>
      </p:sp>
      <p:sp>
        <p:nvSpPr>
          <p:cNvPr id="268" name="Google Shape;268;p50"/>
          <p:cNvSpPr txBox="1"/>
          <p:nvPr/>
        </p:nvSpPr>
        <p:spPr>
          <a:xfrm>
            <a:off x="5366050" y="4577800"/>
            <a:ext cx="3486600" cy="405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    Work from Harsh </a:t>
            </a:r>
            <a:r>
              <a:rPr b="1" i="0" lang="en-US" sz="1400" u="none" cap="none" strike="noStrike">
                <a:solidFill>
                  <a:schemeClr val="dk1"/>
                </a:solidFill>
                <a:latin typeface="Arial"/>
                <a:ea typeface="Arial"/>
                <a:cs typeface="Arial"/>
                <a:sym typeface="Arial"/>
              </a:rPr>
              <a:t>Khetawat</a:t>
            </a:r>
            <a:endParaRPr b="1" i="0" sz="1400" u="none" cap="none" strike="noStrike">
              <a:solidFill>
                <a:srgbClr val="000000"/>
              </a:solidFill>
              <a:latin typeface="Arial"/>
              <a:ea typeface="Arial"/>
              <a:cs typeface="Arial"/>
              <a:sym typeface="Arial"/>
            </a:endParaRPr>
          </a:p>
        </p:txBody>
      </p:sp>
      <p:graphicFrame>
        <p:nvGraphicFramePr>
          <p:cNvPr id="269" name="Google Shape;269;p50"/>
          <p:cNvGraphicFramePr/>
          <p:nvPr/>
        </p:nvGraphicFramePr>
        <p:xfrm>
          <a:off x="1249238" y="2937975"/>
          <a:ext cx="3000000" cy="3000000"/>
        </p:xfrm>
        <a:graphic>
          <a:graphicData uri="http://schemas.openxmlformats.org/drawingml/2006/table">
            <a:tbl>
              <a:tblPr>
                <a:noFill/>
                <a:tableStyleId>{D692A1EE-0E2C-4104-B559-21F634BF066F}</a:tableStyleId>
              </a:tblPr>
              <a:tblGrid>
                <a:gridCol w="1970475"/>
                <a:gridCol w="1809775"/>
                <a:gridCol w="1525350"/>
                <a:gridCol w="133992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FFFFFF"/>
                      </a:solidFill>
                      <a:prstDash val="solid"/>
                      <a:round/>
                      <a:headEnd len="sm" w="sm" type="none"/>
                      <a:tailEnd len="sm" w="sm" type="none"/>
                    </a:lnR>
                    <a:solidFill>
                      <a:srgbClr val="1F5B9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Lustre File System</a:t>
                      </a:r>
                      <a:endParaRPr b="1" sz="14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F5B9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Burst Buffer</a:t>
                      </a:r>
                      <a:endParaRPr b="1" sz="14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F5B9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Total Memory Usage (GB)</a:t>
                      </a:r>
                      <a:endParaRPr b="1" sz="14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F5B9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Checkpoint Time (s)</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640.3</a:t>
                      </a:r>
                      <a:endParaRPr sz="1400" u="none" cap="none" strike="noStrike"/>
                    </a:p>
                  </a:txBody>
                  <a:tcPr marT="91425" marB="91425" marR="91425" marL="91425">
                    <a:lnT cap="flat" cmpd="sng" w="9525">
                      <a:solidFill>
                        <a:srgbClr val="FFFFFF"/>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30.1</a:t>
                      </a:r>
                      <a:endParaRPr sz="1400" u="none" cap="none" strike="noStrike"/>
                    </a:p>
                  </a:txBody>
                  <a:tcPr marT="91425" marB="91425" marR="91425" marL="91425">
                    <a:lnT cap="flat" cmpd="sng" w="9525">
                      <a:solidFill>
                        <a:srgbClr val="FFFFFF"/>
                      </a:solidFill>
                      <a:prstDash val="solid"/>
                      <a:round/>
                      <a:headEnd len="sm" w="sm" type="none"/>
                      <a:tailEnd len="sm" w="sm" type="none"/>
                    </a:lnT>
                  </a:tcPr>
                </a:tc>
                <a:tc row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5793.3</a:t>
                      </a:r>
                      <a:endParaRPr sz="1400" u="none" cap="none" strike="noStrike"/>
                    </a:p>
                  </a:txBody>
                  <a:tcPr marT="91425" marB="91425" marR="91425" marL="91425" anchor="ctr">
                    <a:lnT cap="flat" cmpd="sng" w="9525">
                      <a:solidFill>
                        <a:srgbClr val="FFFFFF"/>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Restart Time (s)</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110.3</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39.2</a:t>
                      </a:r>
                      <a:endParaRPr sz="1400" u="none" cap="none" strike="noStrike"/>
                    </a:p>
                  </a:txBody>
                  <a:tcPr marT="91425" marB="91425" marR="91425" marL="91425"/>
                </a:tc>
                <a:tc v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1"/>
          <p:cNvSpPr txBox="1"/>
          <p:nvPr/>
        </p:nvSpPr>
        <p:spPr>
          <a:xfrm>
            <a:off x="6552865" y="4393062"/>
            <a:ext cx="8040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Restart</a:t>
            </a:r>
            <a:endParaRPr b="0" i="0" sz="1000" u="none" cap="none" strike="noStrike">
              <a:solidFill>
                <a:srgbClr val="000000"/>
              </a:solidFill>
              <a:latin typeface="Arial"/>
              <a:ea typeface="Arial"/>
              <a:cs typeface="Arial"/>
              <a:sym typeface="Arial"/>
            </a:endParaRPr>
          </a:p>
        </p:txBody>
      </p:sp>
      <p:sp>
        <p:nvSpPr>
          <p:cNvPr id="275" name="Google Shape;275;p51"/>
          <p:cNvSpPr txBox="1"/>
          <p:nvPr/>
        </p:nvSpPr>
        <p:spPr>
          <a:xfrm>
            <a:off x="4236179" y="4393062"/>
            <a:ext cx="8040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Restart</a:t>
            </a:r>
            <a:endParaRPr b="0" i="0" sz="1000" u="none" cap="none" strike="noStrike">
              <a:solidFill>
                <a:srgbClr val="000000"/>
              </a:solidFill>
              <a:latin typeface="Arial"/>
              <a:ea typeface="Arial"/>
              <a:cs typeface="Arial"/>
              <a:sym typeface="Arial"/>
            </a:endParaRPr>
          </a:p>
        </p:txBody>
      </p:sp>
      <p:sp>
        <p:nvSpPr>
          <p:cNvPr id="276" name="Google Shape;276;p51"/>
          <p:cNvSpPr txBox="1"/>
          <p:nvPr/>
        </p:nvSpPr>
        <p:spPr>
          <a:xfrm>
            <a:off x="1588939" y="4393062"/>
            <a:ext cx="8040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Run</a:t>
            </a:r>
            <a:endParaRPr b="0" i="0" sz="1000" u="none" cap="none" strike="noStrike">
              <a:solidFill>
                <a:srgbClr val="000000"/>
              </a:solidFill>
              <a:latin typeface="Arial"/>
              <a:ea typeface="Arial"/>
              <a:cs typeface="Arial"/>
              <a:sym typeface="Arial"/>
            </a:endParaRPr>
          </a:p>
        </p:txBody>
      </p:sp>
      <p:sp>
        <p:nvSpPr>
          <p:cNvPr id="277" name="Google Shape;277;p51"/>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How to Use MANA on Cori</a:t>
            </a:r>
            <a:endParaRPr/>
          </a:p>
        </p:txBody>
      </p:sp>
      <p:sp>
        <p:nvSpPr>
          <p:cNvPr id="278" name="Google Shape;278;p51"/>
          <p:cNvSpPr txBox="1"/>
          <p:nvPr>
            <p:ph idx="1" type="body"/>
          </p:nvPr>
        </p:nvSpPr>
        <p:spPr>
          <a:xfrm>
            <a:off x="398014" y="1045002"/>
            <a:ext cx="8288700" cy="3532800"/>
          </a:xfrm>
          <a:prstGeom prst="rect">
            <a:avLst/>
          </a:prstGeom>
          <a:noFill/>
          <a:ln>
            <a:noFill/>
          </a:ln>
        </p:spPr>
        <p:txBody>
          <a:bodyPr anchorCtr="0" anchor="t" bIns="91425" lIns="91425" spcFirstLastPara="1" rIns="91425" wrap="square" tIns="91425">
            <a:noAutofit/>
          </a:bodyPr>
          <a:lstStyle/>
          <a:p>
            <a:pPr indent="-368300" lvl="0" marL="457200" rtl="0" algn="l">
              <a:lnSpc>
                <a:spcPct val="120000"/>
              </a:lnSpc>
              <a:spcBef>
                <a:spcPts val="0"/>
              </a:spcBef>
              <a:spcAft>
                <a:spcPts val="0"/>
              </a:spcAft>
              <a:buSzPts val="2200"/>
              <a:buAutoNum type="arabicPeriod"/>
            </a:pPr>
            <a:r>
              <a:rPr lang="en-US"/>
              <a:t>Link to the MANA library</a:t>
            </a:r>
            <a:endParaRPr/>
          </a:p>
          <a:p>
            <a:pPr indent="-304800" lvl="1" marL="914400" rtl="0" algn="l">
              <a:lnSpc>
                <a:spcPct val="120000"/>
              </a:lnSpc>
              <a:spcBef>
                <a:spcPts val="0"/>
              </a:spcBef>
              <a:spcAft>
                <a:spcPts val="0"/>
              </a:spcAft>
              <a:buSzPts val="1200"/>
              <a:buChar char="o"/>
            </a:pPr>
            <a:r>
              <a:rPr b="1" lang="en-US"/>
              <a:t>Must link applications dynamically</a:t>
            </a:r>
            <a:endParaRPr/>
          </a:p>
          <a:p>
            <a:pPr indent="-368300" lvl="0" marL="457200" rtl="0" algn="l">
              <a:lnSpc>
                <a:spcPct val="120000"/>
              </a:lnSpc>
              <a:spcBef>
                <a:spcPts val="0"/>
              </a:spcBef>
              <a:spcAft>
                <a:spcPts val="0"/>
              </a:spcAft>
              <a:buSzPts val="2200"/>
              <a:buAutoNum type="arabicPeriod"/>
            </a:pPr>
            <a:r>
              <a:rPr lang="en-US"/>
              <a:t>Run/Restart jobs under MANA</a:t>
            </a:r>
            <a:endParaRPr/>
          </a:p>
          <a:p>
            <a:pPr indent="-304800" lvl="1" marL="914400" rtl="0" algn="l">
              <a:lnSpc>
                <a:spcPct val="120000"/>
              </a:lnSpc>
              <a:spcBef>
                <a:spcPts val="0"/>
              </a:spcBef>
              <a:spcAft>
                <a:spcPts val="0"/>
              </a:spcAft>
              <a:buSzPts val="1200"/>
              <a:buChar char="o"/>
            </a:pPr>
            <a:r>
              <a:rPr lang="en-US"/>
              <a:t>checkpoint periodically, once, or remotely as needed </a:t>
            </a:r>
            <a:endParaRPr/>
          </a:p>
          <a:p>
            <a:pPr indent="0" lvl="0" marL="0" rtl="0" algn="l">
              <a:lnSpc>
                <a:spcPct val="120000"/>
              </a:lnSpc>
              <a:spcBef>
                <a:spcPts val="0"/>
              </a:spcBef>
              <a:spcAft>
                <a:spcPts val="0"/>
              </a:spcAft>
              <a:buSzPts val="2200"/>
              <a:buNone/>
            </a:pPr>
            <a:r>
              <a:t/>
            </a:r>
            <a:endParaRPr/>
          </a:p>
        </p:txBody>
      </p:sp>
      <p:sp>
        <p:nvSpPr>
          <p:cNvPr id="279" name="Google Shape;279;p51"/>
          <p:cNvSpPr txBox="1"/>
          <p:nvPr/>
        </p:nvSpPr>
        <p:spPr>
          <a:xfrm>
            <a:off x="535950" y="2636800"/>
            <a:ext cx="3700200" cy="558900"/>
          </a:xfrm>
          <a:prstGeom prst="rect">
            <a:avLst/>
          </a:prstGeom>
          <a:solidFill>
            <a:srgbClr val="D9E7F5"/>
          </a:solidFill>
          <a:ln>
            <a:noFill/>
          </a:ln>
        </p:spPr>
        <p:txBody>
          <a:bodyPr anchorCtr="0" anchor="t" bIns="18275" lIns="91425" spcFirstLastPara="1" rIns="91425" wrap="square" tIns="1827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module unload darshan altd</a:t>
            </a:r>
            <a:endParaRPr b="0" i="0" sz="1000" u="none" cap="none" strike="noStrike">
              <a:solidFill>
                <a:srgbClr val="CA0A0A"/>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module load mana</a:t>
            </a:r>
            <a:endParaRPr b="0" i="0" sz="1000" u="none" cap="none" strike="noStrike">
              <a:solidFill>
                <a:srgbClr val="CA0A0A"/>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ftn</a:t>
            </a:r>
            <a:r>
              <a:rPr b="0" i="0" lang="en-US" sz="1000" u="none" cap="none" strike="noStrike">
                <a:solidFill>
                  <a:schemeClr val="dk2"/>
                </a:solidFill>
                <a:latin typeface="Courier New"/>
                <a:ea typeface="Courier New"/>
                <a:cs typeface="Courier New"/>
                <a:sym typeface="Courier New"/>
              </a:rPr>
              <a:t> -qopenmp -o jacobi.x jacobi.f90</a:t>
            </a:r>
            <a:endParaRPr b="0" i="0" sz="1000" u="none" cap="none" strike="noStrike">
              <a:solidFill>
                <a:schemeClr val="dk2"/>
              </a:solidFill>
              <a:latin typeface="Courier New"/>
              <a:ea typeface="Courier New"/>
              <a:cs typeface="Courier New"/>
              <a:sym typeface="Courier New"/>
            </a:endParaRPr>
          </a:p>
        </p:txBody>
      </p:sp>
      <p:sp>
        <p:nvSpPr>
          <p:cNvPr id="280" name="Google Shape;280;p51"/>
          <p:cNvSpPr txBox="1"/>
          <p:nvPr/>
        </p:nvSpPr>
        <p:spPr>
          <a:xfrm>
            <a:off x="3680025" y="3966312"/>
            <a:ext cx="1995600" cy="4923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mana_cooridinator</a:t>
            </a:r>
            <a:r>
              <a:rPr b="0" i="0" lang="en-US" sz="1000" u="none" cap="none" strike="noStrike">
                <a:solidFill>
                  <a:schemeClr val="dk2"/>
                </a:solidFill>
                <a:latin typeface="Courier New"/>
                <a:ea typeface="Courier New"/>
                <a:cs typeface="Courier New"/>
                <a:sym typeface="Courier New"/>
              </a:rPr>
              <a:t> -i30</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srun -n 32 </a:t>
            </a:r>
            <a:r>
              <a:rPr b="0" i="0" lang="en-US" sz="1000" u="none" cap="none" strike="noStrike">
                <a:solidFill>
                  <a:srgbClr val="CA0A0A"/>
                </a:solidFill>
                <a:latin typeface="Courier New"/>
                <a:ea typeface="Courier New"/>
                <a:cs typeface="Courier New"/>
                <a:sym typeface="Courier New"/>
              </a:rPr>
              <a:t>mana_restart</a:t>
            </a:r>
            <a:r>
              <a:rPr b="0" i="0" lang="en-US" sz="1000" u="none" cap="none" strike="noStrike">
                <a:solidFill>
                  <a:schemeClr val="dk2"/>
                </a:solidFill>
                <a:latin typeface="Courier New"/>
                <a:ea typeface="Courier New"/>
                <a:cs typeface="Courier New"/>
                <a:sym typeface="Courier New"/>
              </a:rPr>
              <a:t> </a:t>
            </a:r>
            <a:endParaRPr b="0" i="0" sz="1000" u="none" cap="none" strike="noStrike">
              <a:solidFill>
                <a:schemeClr val="dk2"/>
              </a:solidFill>
              <a:latin typeface="Courier New"/>
              <a:ea typeface="Courier New"/>
              <a:cs typeface="Courier New"/>
              <a:sym typeface="Courier New"/>
            </a:endParaRPr>
          </a:p>
        </p:txBody>
      </p:sp>
      <p:sp>
        <p:nvSpPr>
          <p:cNvPr id="281" name="Google Shape;281;p51"/>
          <p:cNvSpPr txBox="1"/>
          <p:nvPr/>
        </p:nvSpPr>
        <p:spPr>
          <a:xfrm>
            <a:off x="546125" y="3957687"/>
            <a:ext cx="2893200" cy="4923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mana_cooridinator</a:t>
            </a:r>
            <a:r>
              <a:rPr b="0" i="0" lang="en-US" sz="1000" u="none" cap="none" strike="noStrike">
                <a:solidFill>
                  <a:schemeClr val="dk2"/>
                </a:solidFill>
                <a:latin typeface="Courier New"/>
                <a:ea typeface="Courier New"/>
                <a:cs typeface="Courier New"/>
                <a:sym typeface="Courier New"/>
              </a:rPr>
              <a:t> -i30 </a:t>
            </a:r>
            <a:endParaRPr b="0" i="0" sz="5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srun -n 32 </a:t>
            </a:r>
            <a:r>
              <a:rPr b="0" i="0" lang="en-US" sz="1000" u="none" cap="none" strike="noStrike">
                <a:solidFill>
                  <a:srgbClr val="CA0A0A"/>
                </a:solidFill>
                <a:latin typeface="Courier New"/>
                <a:ea typeface="Courier New"/>
                <a:cs typeface="Courier New"/>
                <a:sym typeface="Courier New"/>
              </a:rPr>
              <a:t>mana_launch</a:t>
            </a:r>
            <a:r>
              <a:rPr b="0" i="0" lang="en-US" sz="1000" u="none" cap="none" strike="noStrike">
                <a:solidFill>
                  <a:schemeClr val="dk2"/>
                </a:solidFill>
                <a:latin typeface="Courier New"/>
                <a:ea typeface="Courier New"/>
                <a:cs typeface="Courier New"/>
                <a:sym typeface="Courier New"/>
              </a:rPr>
              <a:t> ./jacobi.x</a:t>
            </a:r>
            <a:endParaRPr b="0" i="0" sz="1000" u="none" cap="none" strike="noStrike">
              <a:solidFill>
                <a:schemeClr val="dk2"/>
              </a:solidFill>
              <a:latin typeface="Courier New"/>
              <a:ea typeface="Courier New"/>
              <a:cs typeface="Courier New"/>
              <a:sym typeface="Courier New"/>
            </a:endParaRPr>
          </a:p>
        </p:txBody>
      </p:sp>
      <p:sp>
        <p:nvSpPr>
          <p:cNvPr id="282" name="Google Shape;282;p51"/>
          <p:cNvSpPr txBox="1"/>
          <p:nvPr/>
        </p:nvSpPr>
        <p:spPr>
          <a:xfrm>
            <a:off x="535950" y="3269067"/>
            <a:ext cx="8064000" cy="2709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salloc -q interactive -N1 -C haswell -t 1:00:00</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1000" u="none" cap="none" strike="noStrike">
              <a:solidFill>
                <a:schemeClr val="dk2"/>
              </a:solidFill>
              <a:latin typeface="Courier New"/>
              <a:ea typeface="Courier New"/>
              <a:cs typeface="Courier New"/>
              <a:sym typeface="Courier New"/>
            </a:endParaRPr>
          </a:p>
        </p:txBody>
      </p:sp>
      <p:sp>
        <p:nvSpPr>
          <p:cNvPr id="283" name="Google Shape;283;p51"/>
          <p:cNvSpPr txBox="1"/>
          <p:nvPr/>
        </p:nvSpPr>
        <p:spPr>
          <a:xfrm>
            <a:off x="5891040" y="3966312"/>
            <a:ext cx="1995600" cy="4923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mana_cooridinator</a:t>
            </a:r>
            <a:r>
              <a:rPr b="0" i="0" lang="en-US" sz="1000" u="none" cap="none" strike="noStrike">
                <a:solidFill>
                  <a:schemeClr val="dk2"/>
                </a:solidFill>
                <a:latin typeface="Courier New"/>
                <a:ea typeface="Courier New"/>
                <a:cs typeface="Courier New"/>
                <a:sym typeface="Courier New"/>
              </a:rPr>
              <a:t> -i30</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srun -n 32 </a:t>
            </a:r>
            <a:r>
              <a:rPr b="0" i="0" lang="en-US" sz="1000" u="none" cap="none" strike="noStrike">
                <a:solidFill>
                  <a:srgbClr val="CA0A0A"/>
                </a:solidFill>
                <a:latin typeface="Courier New"/>
                <a:ea typeface="Courier New"/>
                <a:cs typeface="Courier New"/>
                <a:sym typeface="Courier New"/>
              </a:rPr>
              <a:t>mana_restart</a:t>
            </a:r>
            <a:r>
              <a:rPr b="0" i="0" lang="en-US" sz="1000" u="none" cap="none" strike="noStrike">
                <a:solidFill>
                  <a:schemeClr val="dk2"/>
                </a:solidFill>
                <a:latin typeface="Courier New"/>
                <a:ea typeface="Courier New"/>
                <a:cs typeface="Courier New"/>
                <a:sym typeface="Courier New"/>
              </a:rPr>
              <a:t> </a:t>
            </a:r>
            <a:endParaRPr b="0" i="0" sz="1000" u="none" cap="none" strike="noStrike">
              <a:solidFill>
                <a:schemeClr val="dk2"/>
              </a:solidFill>
              <a:latin typeface="Courier New"/>
              <a:ea typeface="Courier New"/>
              <a:cs typeface="Courier New"/>
              <a:sym typeface="Courier New"/>
            </a:endParaRPr>
          </a:p>
        </p:txBody>
      </p:sp>
      <p:sp>
        <p:nvSpPr>
          <p:cNvPr id="284" name="Google Shape;284;p51"/>
          <p:cNvSpPr txBox="1"/>
          <p:nvPr/>
        </p:nvSpPr>
        <p:spPr>
          <a:xfrm>
            <a:off x="8095875" y="3966312"/>
            <a:ext cx="504000" cy="4923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1000" u="none" cap="none" strike="noStrike">
              <a:solidFill>
                <a:schemeClr val="dk2"/>
              </a:solidFill>
              <a:latin typeface="Courier New"/>
              <a:ea typeface="Courier New"/>
              <a:cs typeface="Courier New"/>
              <a:sym typeface="Courier New"/>
            </a:endParaRPr>
          </a:p>
        </p:txBody>
      </p:sp>
      <p:sp>
        <p:nvSpPr>
          <p:cNvPr id="285" name="Google Shape;285;p51"/>
          <p:cNvSpPr txBox="1"/>
          <p:nvPr/>
        </p:nvSpPr>
        <p:spPr>
          <a:xfrm>
            <a:off x="546125" y="3613377"/>
            <a:ext cx="2893200" cy="2709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module load mana</a:t>
            </a:r>
            <a:endParaRPr b="0" i="0" sz="1000" u="none" cap="none" strike="noStrike">
              <a:solidFill>
                <a:schemeClr val="dk2"/>
              </a:solidFill>
              <a:latin typeface="Courier New"/>
              <a:ea typeface="Courier New"/>
              <a:cs typeface="Courier New"/>
              <a:sym typeface="Courier New"/>
            </a:endParaRPr>
          </a:p>
        </p:txBody>
      </p:sp>
      <p:sp>
        <p:nvSpPr>
          <p:cNvPr id="286" name="Google Shape;286;p51"/>
          <p:cNvSpPr txBox="1"/>
          <p:nvPr/>
        </p:nvSpPr>
        <p:spPr>
          <a:xfrm>
            <a:off x="4519675" y="2743057"/>
            <a:ext cx="4080300" cy="442500"/>
          </a:xfrm>
          <a:prstGeom prst="rect">
            <a:avLst/>
          </a:prstGeom>
          <a:solidFill>
            <a:srgbClr val="FBFED9"/>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For manual linking:</a:t>
            </a:r>
            <a:endParaRPr b="0" i="0" sz="1000" u="none" cap="none" strike="noStrike">
              <a:solidFill>
                <a:srgbClr val="CA0A0A"/>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CA0A0A"/>
                </a:solidFill>
                <a:latin typeface="Courier New"/>
                <a:ea typeface="Courier New"/>
                <a:cs typeface="Courier New"/>
                <a:sym typeface="Courier New"/>
              </a:rPr>
              <a:t>-L$MANA_ROOT/lib/dmtcp -lmpidummy</a:t>
            </a:r>
            <a:endParaRPr b="0" i="0" sz="1000" u="none" cap="none" strike="noStrike">
              <a:solidFill>
                <a:srgbClr val="CA0A0A"/>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2"/>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How to Use MANA on Cori (Cont.)</a:t>
            </a:r>
            <a:endParaRPr/>
          </a:p>
        </p:txBody>
      </p:sp>
      <p:sp>
        <p:nvSpPr>
          <p:cNvPr id="293" name="Google Shape;293;p52"/>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74650" lvl="0" marL="457200" rtl="0" algn="l">
              <a:lnSpc>
                <a:spcPct val="115000"/>
              </a:lnSpc>
              <a:spcBef>
                <a:spcPts val="600"/>
              </a:spcBef>
              <a:spcAft>
                <a:spcPts val="0"/>
              </a:spcAft>
              <a:buSzPts val="2300"/>
              <a:buChar char="●"/>
            </a:pPr>
            <a:r>
              <a:rPr lang="en-US" sz="2100"/>
              <a:t>Static libraries must be converted to shared libraries for MANA to properly checkpoint/restart your code</a:t>
            </a:r>
            <a:endParaRPr sz="2100"/>
          </a:p>
          <a:p>
            <a:pPr indent="-374650" lvl="0" marL="457200" rtl="0" algn="l">
              <a:lnSpc>
                <a:spcPct val="115000"/>
              </a:lnSpc>
              <a:spcBef>
                <a:spcPts val="0"/>
              </a:spcBef>
              <a:spcAft>
                <a:spcPts val="0"/>
              </a:spcAft>
              <a:buSzPts val="2300"/>
              <a:buChar char="●"/>
            </a:pPr>
            <a:r>
              <a:rPr lang="en-US" sz="2100"/>
              <a:t>MANA wraps MPI libraries. Load the </a:t>
            </a:r>
            <a:r>
              <a:rPr lang="en-US" sz="2100">
                <a:latin typeface="Courier New"/>
                <a:ea typeface="Courier New"/>
                <a:cs typeface="Courier New"/>
                <a:sym typeface="Courier New"/>
              </a:rPr>
              <a:t>mana</a:t>
            </a:r>
            <a:r>
              <a:rPr lang="en-US" sz="2100"/>
              <a:t> module only when you run your applications under MANA control </a:t>
            </a:r>
            <a:endParaRPr sz="2100"/>
          </a:p>
          <a:p>
            <a:pPr indent="-311150" lvl="1" marL="914400" rtl="0" algn="l">
              <a:lnSpc>
                <a:spcPct val="115000"/>
              </a:lnSpc>
              <a:spcBef>
                <a:spcPts val="0"/>
              </a:spcBef>
              <a:spcAft>
                <a:spcPts val="0"/>
              </a:spcAft>
              <a:buSzPts val="1300"/>
              <a:buChar char="○"/>
            </a:pPr>
            <a:r>
              <a:rPr lang="en-US" sz="1700">
                <a:solidFill>
                  <a:schemeClr val="dk1"/>
                </a:solidFill>
              </a:rPr>
              <a:t>Other MPI applications will fail if the </a:t>
            </a:r>
            <a:r>
              <a:rPr lang="en-US" sz="1700">
                <a:solidFill>
                  <a:schemeClr val="dk1"/>
                </a:solidFill>
                <a:latin typeface="Courier New"/>
                <a:ea typeface="Courier New"/>
                <a:cs typeface="Courier New"/>
                <a:sym typeface="Courier New"/>
              </a:rPr>
              <a:t>mana</a:t>
            </a:r>
            <a:r>
              <a:rPr lang="en-US" sz="1700">
                <a:solidFill>
                  <a:schemeClr val="dk1"/>
                </a:solidFill>
              </a:rPr>
              <a:t> module is loaded</a:t>
            </a:r>
            <a:endParaRPr sz="1700">
              <a:solidFill>
                <a:schemeClr val="dk1"/>
              </a:solidFill>
            </a:endParaRPr>
          </a:p>
          <a:p>
            <a:pPr indent="-374650" lvl="0" marL="457200" rtl="0" algn="l">
              <a:lnSpc>
                <a:spcPct val="115000"/>
              </a:lnSpc>
              <a:spcBef>
                <a:spcPts val="0"/>
              </a:spcBef>
              <a:spcAft>
                <a:spcPts val="0"/>
              </a:spcAft>
              <a:buSzPts val="2300"/>
              <a:buChar char="●"/>
            </a:pPr>
            <a:r>
              <a:rPr lang="en-US" sz="2100"/>
              <a:t>The </a:t>
            </a:r>
            <a:r>
              <a:rPr lang="en-US" sz="2100">
                <a:latin typeface="Courier New"/>
                <a:ea typeface="Courier New"/>
                <a:cs typeface="Courier New"/>
                <a:sym typeface="Courier New"/>
              </a:rPr>
              <a:t>jtiming.csv</a:t>
            </a:r>
            <a:r>
              <a:rPr lang="en-US" sz="2100"/>
              <a:t> file in your run directory provides C/R overhead</a:t>
            </a:r>
            <a:endParaRPr sz="2100"/>
          </a:p>
          <a:p>
            <a:pPr indent="-311150" lvl="1" marL="914400" rtl="0" algn="l">
              <a:lnSpc>
                <a:spcPct val="115000"/>
              </a:lnSpc>
              <a:spcBef>
                <a:spcPts val="0"/>
              </a:spcBef>
              <a:spcAft>
                <a:spcPts val="0"/>
              </a:spcAft>
              <a:buSzPts val="1300"/>
              <a:buChar char="○"/>
            </a:pPr>
            <a:r>
              <a:rPr lang="en-US" sz="1700">
                <a:solidFill>
                  <a:schemeClr val="dk1"/>
                </a:solidFill>
              </a:rPr>
              <a:t>The </a:t>
            </a:r>
            <a:r>
              <a:rPr lang="en-US" sz="1700">
                <a:solidFill>
                  <a:schemeClr val="dk1"/>
                </a:solidFill>
                <a:latin typeface="Courier New"/>
                <a:ea typeface="Courier New"/>
                <a:cs typeface="Courier New"/>
                <a:sym typeface="Courier New"/>
              </a:rPr>
              <a:t>mana</a:t>
            </a:r>
            <a:r>
              <a:rPr lang="en-US" sz="1700">
                <a:solidFill>
                  <a:schemeClr val="dk1"/>
                </a:solidFill>
              </a:rPr>
              <a:t> modules on Cori were configured with </a:t>
            </a:r>
            <a:r>
              <a:rPr lang="en-US" sz="1700">
                <a:solidFill>
                  <a:schemeClr val="dk1"/>
                </a:solidFill>
                <a:latin typeface="Courier New"/>
                <a:ea typeface="Courier New"/>
                <a:cs typeface="Courier New"/>
                <a:sym typeface="Courier New"/>
              </a:rPr>
              <a:t>--enable-timing</a:t>
            </a:r>
            <a:r>
              <a:rPr lang="en-US" sz="1700">
                <a:solidFill>
                  <a:schemeClr val="dk1"/>
                </a:solidFill>
              </a:rPr>
              <a:t> option</a:t>
            </a:r>
            <a:endParaRPr sz="1700">
              <a:solidFill>
                <a:schemeClr val="dk1"/>
              </a:solidFill>
            </a:endParaRPr>
          </a:p>
          <a:p>
            <a:pPr indent="0" lvl="0" marL="0" rtl="0" algn="l">
              <a:lnSpc>
                <a:spcPct val="100000"/>
              </a:lnSpc>
              <a:spcBef>
                <a:spcPts val="600"/>
              </a:spcBef>
              <a:spcAft>
                <a:spcPts val="0"/>
              </a:spcAft>
              <a:buSzPts val="2200"/>
              <a:buNone/>
            </a:pPr>
            <a:r>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3"/>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MANA Status on Cori and Planned Work</a:t>
            </a:r>
            <a:endParaRPr/>
          </a:p>
        </p:txBody>
      </p:sp>
      <p:sp>
        <p:nvSpPr>
          <p:cNvPr id="300" name="Google Shape;300;p53"/>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00000"/>
              </a:lnSpc>
              <a:spcBef>
                <a:spcPts val="600"/>
              </a:spcBef>
              <a:spcAft>
                <a:spcPts val="0"/>
              </a:spcAft>
              <a:buSzPts val="2200"/>
              <a:buChar char="●"/>
            </a:pPr>
            <a:r>
              <a:rPr lang="en-US"/>
              <a:t>MANA is for applications that have no internal C/R support, or the internal C/R is not sufficient and flexible</a:t>
            </a:r>
            <a:endParaRPr/>
          </a:p>
          <a:p>
            <a:pPr indent="-368300" lvl="0" marL="457200" rtl="0" algn="l">
              <a:lnSpc>
                <a:spcPct val="100000"/>
              </a:lnSpc>
              <a:spcBef>
                <a:spcPts val="0"/>
              </a:spcBef>
              <a:spcAft>
                <a:spcPts val="0"/>
              </a:spcAft>
              <a:buSzPts val="2200"/>
              <a:buChar char="●"/>
            </a:pPr>
            <a:r>
              <a:rPr lang="en-US"/>
              <a:t>So far tested with various VASP workloads, and GROMACS, HPCG but not with large scale runs</a:t>
            </a:r>
            <a:endParaRPr/>
          </a:p>
          <a:p>
            <a:pPr indent="-368300" lvl="0" marL="457200" rtl="0" algn="l">
              <a:lnSpc>
                <a:spcPct val="100000"/>
              </a:lnSpc>
              <a:spcBef>
                <a:spcPts val="0"/>
              </a:spcBef>
              <a:spcAft>
                <a:spcPts val="0"/>
              </a:spcAft>
              <a:buSzPts val="2200"/>
              <a:buChar char="●"/>
            </a:pPr>
            <a:r>
              <a:rPr lang="en-US"/>
              <a:t>MANA use on Cori is </a:t>
            </a:r>
            <a:r>
              <a:rPr b="1" lang="en-US"/>
              <a:t>experimental. </a:t>
            </a:r>
            <a:r>
              <a:rPr lang="en-US"/>
              <a:t>Please report bugs/issues/feature requests at </a:t>
            </a:r>
            <a:r>
              <a:rPr lang="en-US" u="sng">
                <a:solidFill>
                  <a:schemeClr val="hlink"/>
                </a:solidFill>
                <a:hlinkClick r:id="rId3"/>
              </a:rPr>
              <a:t>help.nersc.gov</a:t>
            </a:r>
            <a:endParaRPr/>
          </a:p>
          <a:p>
            <a:pPr indent="-368300" lvl="0" marL="457200" rtl="0" algn="l">
              <a:lnSpc>
                <a:spcPct val="100000"/>
              </a:lnSpc>
              <a:spcBef>
                <a:spcPts val="0"/>
              </a:spcBef>
              <a:spcAft>
                <a:spcPts val="0"/>
              </a:spcAft>
              <a:buSzPts val="2200"/>
              <a:buChar char="●"/>
            </a:pPr>
            <a:r>
              <a:rPr lang="en-US"/>
              <a:t>Static linking is not supported yet, but will be supported by this summer</a:t>
            </a:r>
            <a:endParaRPr/>
          </a:p>
          <a:p>
            <a:pPr indent="-368300" lvl="0" marL="457200" rtl="0" algn="l">
              <a:lnSpc>
                <a:spcPct val="100000"/>
              </a:lnSpc>
              <a:spcBef>
                <a:spcPts val="0"/>
              </a:spcBef>
              <a:spcAft>
                <a:spcPts val="0"/>
              </a:spcAft>
              <a:buSzPts val="2200"/>
              <a:buChar char="●"/>
            </a:pPr>
            <a:r>
              <a:rPr lang="en-US"/>
              <a:t>GPU support is not available yet, but it is planned for Perlmutter</a:t>
            </a:r>
            <a:endParaRPr/>
          </a:p>
          <a:p>
            <a:pPr indent="0" lvl="0" marL="0" rtl="0" algn="l">
              <a:lnSpc>
                <a:spcPct val="100000"/>
              </a:lnSpc>
              <a:spcBef>
                <a:spcPts val="600"/>
              </a:spcBef>
              <a:spcAft>
                <a:spcPts val="0"/>
              </a:spcAft>
              <a:buSzPts val="2200"/>
              <a:buNone/>
            </a:pPr>
            <a:r>
              <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4"/>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Checkpoint/Restart VASP Jobs with MANA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5"/>
          <p:cNvSpPr txBox="1"/>
          <p:nvPr>
            <p:ph type="title"/>
          </p:nvPr>
        </p:nvSpPr>
        <p:spPr>
          <a:xfrm>
            <a:off x="398024" y="191525"/>
            <a:ext cx="88602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Sample Job Script: C/R Using MANA on Cori Haswell </a:t>
            </a:r>
            <a:endParaRPr/>
          </a:p>
        </p:txBody>
      </p:sp>
      <p:sp>
        <p:nvSpPr>
          <p:cNvPr id="311" name="Google Shape;311;p55"/>
          <p:cNvSpPr txBox="1"/>
          <p:nvPr/>
        </p:nvSpPr>
        <p:spPr>
          <a:xfrm>
            <a:off x="443365" y="1923675"/>
            <a:ext cx="2055000" cy="19425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#!/bin/bash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–J test</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-q regular</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-N 2 </a:t>
            </a:r>
            <a:endParaRPr b="0" i="0" sz="1000" u="none" cap="none" strike="noStrike">
              <a:solidFill>
                <a:srgbClr val="FF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#SBATCH -C haswell</a:t>
            </a:r>
            <a:endParaRPr b="0" i="0" sz="10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–o %x-%j.out</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–e %x-%j.err</a:t>
            </a:r>
            <a:endParaRPr b="0" i="0" sz="10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module load vasp</a:t>
            </a:r>
            <a:endParaRPr sz="1000">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5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srun -n 64 </a:t>
            </a:r>
            <a:r>
              <a:rPr lang="en-US" sz="1000">
                <a:solidFill>
                  <a:schemeClr val="dk2"/>
                </a:solidFill>
                <a:latin typeface="Courier New"/>
                <a:ea typeface="Courier New"/>
                <a:cs typeface="Courier New"/>
                <a:sym typeface="Courier New"/>
              </a:rPr>
              <a:t>vasp_std</a:t>
            </a:r>
            <a:endParaRPr b="0" i="0" sz="1000" u="none" cap="none" strike="noStrike">
              <a:solidFill>
                <a:schemeClr val="dk2"/>
              </a:solidFill>
              <a:latin typeface="Courier New"/>
              <a:ea typeface="Courier New"/>
              <a:cs typeface="Courier New"/>
              <a:sym typeface="Courier New"/>
            </a:endParaRPr>
          </a:p>
        </p:txBody>
      </p:sp>
      <p:sp>
        <p:nvSpPr>
          <p:cNvPr id="312" name="Google Shape;312;p55"/>
          <p:cNvSpPr txBox="1"/>
          <p:nvPr/>
        </p:nvSpPr>
        <p:spPr>
          <a:xfrm>
            <a:off x="2944475" y="1302175"/>
            <a:ext cx="2855100" cy="28608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#SBATCH -J test_cr</a:t>
            </a:r>
            <a:endParaRPr b="0" i="0" sz="997"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FF0000"/>
                </a:solidFill>
                <a:latin typeface="Courier New"/>
                <a:ea typeface="Courier New"/>
                <a:cs typeface="Courier New"/>
                <a:sym typeface="Courier New"/>
              </a:rPr>
              <a:t>#SBATCH -q regular</a:t>
            </a:r>
            <a:endParaRPr b="0" i="0" sz="997"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#SBATCH -N 2 </a:t>
            </a:r>
            <a:endParaRPr b="0" i="0" sz="997"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FF0000"/>
                </a:solidFill>
                <a:latin typeface="Courier New"/>
                <a:ea typeface="Courier New"/>
                <a:cs typeface="Courier New"/>
                <a:sym typeface="Courier New"/>
              </a:rPr>
              <a:t>#SBATCH -C haswell</a:t>
            </a:r>
            <a:endParaRPr b="0" i="0" sz="997"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#SBATCH -o %x-%j.out</a:t>
            </a:r>
            <a:endParaRPr b="0" i="0" sz="997"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#SBATCH -e %x-%j.err</a:t>
            </a:r>
            <a:endParaRPr b="0" i="0" sz="997"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FF0000"/>
                </a:solidFill>
                <a:latin typeface="Courier New"/>
                <a:ea typeface="Courier New"/>
                <a:cs typeface="Courier New"/>
                <a:sym typeface="Courier New"/>
              </a:rPr>
              <a:t>#SBATCH --time-min=6:00:00</a:t>
            </a:r>
            <a:endParaRPr b="0" i="0" sz="997"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5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#for c/r with mana</a:t>
            </a:r>
            <a:endParaRPr b="0" i="0" sz="10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module load vasp mana</a:t>
            </a:r>
            <a:endParaRPr b="0" i="0" sz="997"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3B55EF"/>
                </a:solidFill>
                <a:latin typeface="Courier New"/>
                <a:ea typeface="Courier New"/>
                <a:cs typeface="Courier New"/>
                <a:sym typeface="Courier New"/>
              </a:rPr>
              <a:t>#checkpointing once every hour</a:t>
            </a:r>
            <a:endParaRPr b="0" i="0" sz="997"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mana_coordinator -i3600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3B55EF"/>
                </a:solidFill>
                <a:latin typeface="Courier New"/>
                <a:ea typeface="Courier New"/>
                <a:cs typeface="Courier New"/>
                <a:sym typeface="Courier New"/>
              </a:rPr>
              <a:t>#run job under dmtcp control</a:t>
            </a:r>
            <a:endParaRPr b="0" i="0" sz="997"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srun -n64 mana_launch </a:t>
            </a:r>
            <a:r>
              <a:rPr lang="en-US" sz="997">
                <a:solidFill>
                  <a:schemeClr val="dk2"/>
                </a:solidFill>
                <a:latin typeface="Courier New"/>
                <a:ea typeface="Courier New"/>
                <a:cs typeface="Courier New"/>
                <a:sym typeface="Courier New"/>
              </a:rPr>
              <a:t>vasp_std.mana</a:t>
            </a:r>
            <a:endParaRPr b="0" i="0" sz="997"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380" u="none" cap="none" strike="noStrike">
              <a:solidFill>
                <a:schemeClr val="dk2"/>
              </a:solidFill>
              <a:latin typeface="Courier New"/>
              <a:ea typeface="Courier New"/>
              <a:cs typeface="Courier New"/>
              <a:sym typeface="Courier New"/>
            </a:endParaRPr>
          </a:p>
        </p:txBody>
      </p:sp>
      <p:sp>
        <p:nvSpPr>
          <p:cNvPr id="313" name="Google Shape;313;p55"/>
          <p:cNvSpPr txBox="1"/>
          <p:nvPr/>
        </p:nvSpPr>
        <p:spPr>
          <a:xfrm>
            <a:off x="5904365" y="1302175"/>
            <a:ext cx="2778300" cy="28608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-J test_cr</a:t>
            </a:r>
            <a:endParaRPr b="0" i="0" sz="10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-q regular</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-N 2 </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-C haswell</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-o %x-%j.out</a:t>
            </a:r>
            <a:endParaRPr b="0" i="0" sz="10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#SBATCH -e %x-%j.err</a:t>
            </a:r>
            <a:endParaRPr b="0" i="0" sz="10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FF0000"/>
                </a:solidFill>
                <a:latin typeface="Courier New"/>
                <a:ea typeface="Courier New"/>
                <a:cs typeface="Courier New"/>
                <a:sym typeface="Courier New"/>
              </a:rPr>
              <a:t>#SBATCH --time-min=6:00:00</a:t>
            </a:r>
            <a:endParaRPr b="0" i="0" sz="997"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5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#for c/r with mana</a:t>
            </a:r>
            <a:endParaRPr b="0" i="0" sz="10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2"/>
                </a:solidFill>
                <a:latin typeface="Courier New"/>
                <a:ea typeface="Courier New"/>
                <a:cs typeface="Courier New"/>
                <a:sym typeface="Courier New"/>
              </a:rPr>
              <a:t>module load vasp mana</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#checkpointing once every hour</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mana_coordinator -i3600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#restart the job from checkpoint files</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2"/>
                </a:solidFill>
                <a:latin typeface="Courier New"/>
                <a:ea typeface="Courier New"/>
                <a:cs typeface="Courier New"/>
                <a:sym typeface="Courier New"/>
              </a:rPr>
              <a:t>srun -n64 mana_restart </a:t>
            </a:r>
            <a:endParaRPr b="0" i="0" sz="200" u="none" cap="none" strike="noStrike">
              <a:solidFill>
                <a:schemeClr val="dk2"/>
              </a:solidFill>
              <a:latin typeface="Courier New"/>
              <a:ea typeface="Courier New"/>
              <a:cs typeface="Courier New"/>
              <a:sym typeface="Courier New"/>
            </a:endParaRPr>
          </a:p>
        </p:txBody>
      </p:sp>
      <p:sp>
        <p:nvSpPr>
          <p:cNvPr id="314" name="Google Shape;314;p55"/>
          <p:cNvSpPr/>
          <p:nvPr/>
        </p:nvSpPr>
        <p:spPr>
          <a:xfrm>
            <a:off x="2420371" y="2808586"/>
            <a:ext cx="524100" cy="164400"/>
          </a:xfrm>
          <a:prstGeom prst="rightArrow">
            <a:avLst>
              <a:gd fmla="val 50000" name="adj1"/>
              <a:gd fmla="val 50000"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p55"/>
          <p:cNvSpPr txBox="1"/>
          <p:nvPr/>
        </p:nvSpPr>
        <p:spPr>
          <a:xfrm>
            <a:off x="931011" y="1592300"/>
            <a:ext cx="223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Job script</a:t>
            </a:r>
            <a:endParaRPr b="0" i="0" sz="1400" u="none" cap="none" strike="noStrike">
              <a:solidFill>
                <a:srgbClr val="000000"/>
              </a:solidFill>
              <a:latin typeface="Arial"/>
              <a:ea typeface="Arial"/>
              <a:cs typeface="Arial"/>
              <a:sym typeface="Arial"/>
            </a:endParaRPr>
          </a:p>
        </p:txBody>
      </p:sp>
      <p:sp>
        <p:nvSpPr>
          <p:cNvPr id="316" name="Google Shape;316;p55"/>
          <p:cNvSpPr txBox="1"/>
          <p:nvPr/>
        </p:nvSpPr>
        <p:spPr>
          <a:xfrm>
            <a:off x="6451569" y="977476"/>
            <a:ext cx="223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restart.slurm</a:t>
            </a:r>
            <a:endParaRPr b="0" i="0" sz="1400" u="none" cap="none" strike="noStrike">
              <a:solidFill>
                <a:srgbClr val="000000"/>
              </a:solidFill>
              <a:latin typeface="Arial"/>
              <a:ea typeface="Arial"/>
              <a:cs typeface="Arial"/>
              <a:sym typeface="Arial"/>
            </a:endParaRPr>
          </a:p>
        </p:txBody>
      </p:sp>
      <p:sp>
        <p:nvSpPr>
          <p:cNvPr id="317" name="Google Shape;317;p55"/>
          <p:cNvSpPr txBox="1"/>
          <p:nvPr/>
        </p:nvSpPr>
        <p:spPr>
          <a:xfrm>
            <a:off x="3743869" y="977474"/>
            <a:ext cx="223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run.slurm</a:t>
            </a:r>
            <a:endParaRPr b="0" i="0" sz="1400" u="none" cap="none" strike="noStrike">
              <a:solidFill>
                <a:srgbClr val="000000"/>
              </a:solidFill>
              <a:latin typeface="Arial"/>
              <a:ea typeface="Arial"/>
              <a:cs typeface="Arial"/>
              <a:sym typeface="Arial"/>
            </a:endParaRPr>
          </a:p>
        </p:txBody>
      </p:sp>
      <p:sp>
        <p:nvSpPr>
          <p:cNvPr id="318" name="Google Shape;318;p55"/>
          <p:cNvSpPr txBox="1"/>
          <p:nvPr/>
        </p:nvSpPr>
        <p:spPr>
          <a:xfrm>
            <a:off x="342440" y="4235400"/>
            <a:ext cx="8601300" cy="56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To run: </a:t>
            </a:r>
            <a:r>
              <a:rPr b="0" i="0" lang="en-US" sz="1600" u="none" cap="none" strike="noStrike">
                <a:solidFill>
                  <a:srgbClr val="000000"/>
                </a:solidFill>
                <a:latin typeface="Courier New"/>
                <a:ea typeface="Courier New"/>
                <a:cs typeface="Courier New"/>
                <a:sym typeface="Courier New"/>
              </a:rPr>
              <a:t>sbatch run.slurm</a:t>
            </a:r>
            <a:r>
              <a:rPr b="0" i="0" lang="en-US" sz="1600" u="none" cap="none" strike="noStrike">
                <a:solidFill>
                  <a:srgbClr val="000000"/>
                </a:solidFill>
                <a:latin typeface="Arial"/>
                <a:ea typeface="Arial"/>
                <a:cs typeface="Arial"/>
                <a:sym typeface="Arial"/>
              </a:rPr>
              <a:t>;  </a:t>
            </a:r>
            <a:r>
              <a:rPr b="0" i="0" lang="en-US" sz="1600" u="none" cap="none" strike="noStrike">
                <a:solidFill>
                  <a:srgbClr val="000000"/>
                </a:solidFill>
                <a:latin typeface="Courier New"/>
                <a:ea typeface="Courier New"/>
                <a:cs typeface="Courier New"/>
                <a:sym typeface="Courier New"/>
              </a:rPr>
              <a:t>sbatch restart.slurm</a:t>
            </a:r>
            <a:r>
              <a:rPr b="0" i="0" lang="en-US" sz="1600" u="none" cap="none" strike="noStrike">
                <a:solidFill>
                  <a:srgbClr val="000000"/>
                </a:solidFill>
                <a:latin typeface="Arial"/>
                <a:ea typeface="Arial"/>
                <a:cs typeface="Arial"/>
                <a:sym typeface="Arial"/>
              </a:rPr>
              <a:t>; </a:t>
            </a:r>
            <a:r>
              <a:rPr b="0" i="0" lang="en-US" sz="1600" u="none" cap="none" strike="noStrike">
                <a:solidFill>
                  <a:srgbClr val="000000"/>
                </a:solidFill>
                <a:latin typeface="Courier New"/>
                <a:ea typeface="Courier New"/>
                <a:cs typeface="Courier New"/>
                <a:sym typeface="Courier New"/>
              </a:rPr>
              <a:t>sbatch restart.slurm</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or submit </a:t>
            </a:r>
            <a:r>
              <a:rPr b="0" i="0" lang="en-US" sz="1600" u="sng" cap="none" strike="noStrike">
                <a:solidFill>
                  <a:schemeClr val="hlink"/>
                </a:solidFill>
                <a:latin typeface="Arial"/>
                <a:ea typeface="Arial"/>
                <a:cs typeface="Arial"/>
                <a:sym typeface="Arial"/>
                <a:hlinkClick r:id="rId3"/>
              </a:rPr>
              <a:t>dependency jobs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8"/>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Outline</a:t>
            </a:r>
            <a:endParaRPr/>
          </a:p>
        </p:txBody>
      </p:sp>
      <p:sp>
        <p:nvSpPr>
          <p:cNvPr id="176" name="Google Shape;176;p38"/>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600"/>
              </a:spcBef>
              <a:spcAft>
                <a:spcPts val="0"/>
              </a:spcAft>
              <a:buSzPts val="2200"/>
              <a:buChar char="●"/>
            </a:pPr>
            <a:r>
              <a:rPr lang="en-US"/>
              <a:t>Introduction</a:t>
            </a:r>
            <a:endParaRPr/>
          </a:p>
          <a:p>
            <a:pPr indent="-368300" lvl="0" marL="457200" rtl="0" algn="l">
              <a:lnSpc>
                <a:spcPct val="115000"/>
              </a:lnSpc>
              <a:spcBef>
                <a:spcPts val="0"/>
              </a:spcBef>
              <a:spcAft>
                <a:spcPts val="0"/>
              </a:spcAft>
              <a:buSzPts val="2200"/>
              <a:buChar char="●"/>
            </a:pPr>
            <a:r>
              <a:rPr lang="en-US"/>
              <a:t>Overview of MANA (MPI-Agnostic Network-Agnostic Transparent Checkpointing)</a:t>
            </a:r>
            <a:endParaRPr/>
          </a:p>
          <a:p>
            <a:pPr indent="-368300" lvl="0" marL="457200" rtl="0" algn="l">
              <a:lnSpc>
                <a:spcPct val="115000"/>
              </a:lnSpc>
              <a:spcBef>
                <a:spcPts val="0"/>
              </a:spcBef>
              <a:spcAft>
                <a:spcPts val="0"/>
              </a:spcAft>
              <a:buSzPts val="2200"/>
              <a:buChar char="●"/>
            </a:pPr>
            <a:r>
              <a:rPr lang="en-US"/>
              <a:t>Checkpoint/Restart VASP jobs with MANA on Cori</a:t>
            </a:r>
            <a:endParaRPr/>
          </a:p>
          <a:p>
            <a:pPr indent="-368300" lvl="0" marL="457200" rtl="0" algn="l">
              <a:lnSpc>
                <a:spcPct val="115000"/>
              </a:lnSpc>
              <a:spcBef>
                <a:spcPts val="0"/>
              </a:spcBef>
              <a:spcAft>
                <a:spcPts val="0"/>
              </a:spcAft>
              <a:buSzPts val="2200"/>
              <a:buChar char="●"/>
            </a:pPr>
            <a:r>
              <a:rPr lang="en-US"/>
              <a:t>Automating Checkpointing/Restarting with variable-time job scripts</a:t>
            </a:r>
            <a:endParaRPr/>
          </a:p>
          <a:p>
            <a:pPr indent="-368300" lvl="0" marL="457200" rtl="0" algn="l">
              <a:lnSpc>
                <a:spcPct val="115000"/>
              </a:lnSpc>
              <a:spcBef>
                <a:spcPts val="0"/>
              </a:spcBef>
              <a:spcAft>
                <a:spcPts val="0"/>
              </a:spcAft>
              <a:buSzPts val="2200"/>
              <a:buChar char="●"/>
            </a:pPr>
            <a:r>
              <a:rPr lang="en-US"/>
              <a:t>Summary</a:t>
            </a:r>
            <a:endParaRPr/>
          </a:p>
          <a:p>
            <a:pPr indent="-368300" lvl="0" marL="457200" rtl="0" algn="l">
              <a:lnSpc>
                <a:spcPct val="115000"/>
              </a:lnSpc>
              <a:spcBef>
                <a:spcPts val="0"/>
              </a:spcBef>
              <a:spcAft>
                <a:spcPts val="0"/>
              </a:spcAft>
              <a:buSzPts val="2200"/>
              <a:buChar char="●"/>
            </a:pPr>
            <a:r>
              <a:rPr lang="en-US"/>
              <a:t>Hands-on (90 minutes)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6"/>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The “flex” QOS is Available for C/R Jobs</a:t>
            </a:r>
            <a:endParaRPr/>
          </a:p>
        </p:txBody>
      </p:sp>
      <p:sp>
        <p:nvSpPr>
          <p:cNvPr id="324" name="Google Shape;324;p56"/>
          <p:cNvSpPr txBox="1"/>
          <p:nvPr>
            <p:ph idx="1" type="body"/>
          </p:nvPr>
        </p:nvSpPr>
        <p:spPr>
          <a:xfrm>
            <a:off x="398014" y="1045002"/>
            <a:ext cx="8288700" cy="3532800"/>
          </a:xfrm>
          <a:prstGeom prst="rect">
            <a:avLst/>
          </a:prstGeom>
          <a:noFill/>
          <a:ln>
            <a:noFill/>
          </a:ln>
        </p:spPr>
        <p:txBody>
          <a:bodyPr anchorCtr="0" anchor="t" bIns="91425" lIns="91425" spcFirstLastPara="1" rIns="91425" wrap="square" tIns="91425">
            <a:noAutofit/>
          </a:bodyPr>
          <a:lstStyle/>
          <a:p>
            <a:pPr indent="-355600" lvl="0" marL="457200" rtl="0" algn="l">
              <a:lnSpc>
                <a:spcPct val="120000"/>
              </a:lnSpc>
              <a:spcBef>
                <a:spcPts val="0"/>
              </a:spcBef>
              <a:spcAft>
                <a:spcPts val="0"/>
              </a:spcAft>
              <a:buSzPts val="2000"/>
              <a:buChar char="●"/>
            </a:pPr>
            <a:r>
              <a:rPr lang="en-US"/>
              <a:t>The flex QOS is for user jobs that can produce useful work with a relatively short amount of run time before terminating</a:t>
            </a:r>
            <a:endParaRPr/>
          </a:p>
          <a:p>
            <a:pPr indent="-355600" lvl="0" marL="457200" rtl="0" algn="l">
              <a:lnSpc>
                <a:spcPct val="120000"/>
              </a:lnSpc>
              <a:spcBef>
                <a:spcPts val="0"/>
              </a:spcBef>
              <a:spcAft>
                <a:spcPts val="0"/>
              </a:spcAft>
              <a:buSzPts val="2000"/>
              <a:buChar char="●"/>
            </a:pPr>
            <a:r>
              <a:rPr b="1" lang="en-US"/>
              <a:t>Benefits to using the flex QOS include improved job throughput and a large discount in charging: 75% on KNL; 50% on Haswell</a:t>
            </a:r>
            <a:endParaRPr b="1"/>
          </a:p>
          <a:p>
            <a:pPr indent="-355600" lvl="0" marL="457200" rtl="0" algn="l">
              <a:lnSpc>
                <a:spcPct val="120000"/>
              </a:lnSpc>
              <a:spcBef>
                <a:spcPts val="0"/>
              </a:spcBef>
              <a:spcAft>
                <a:spcPts val="0"/>
              </a:spcAft>
              <a:buSzPts val="2000"/>
              <a:buChar char="●"/>
            </a:pPr>
            <a:r>
              <a:rPr lang="en-US"/>
              <a:t>Access via </a:t>
            </a:r>
            <a:r>
              <a:rPr lang="en-US">
                <a:solidFill>
                  <a:srgbClr val="FF0000"/>
                </a:solidFill>
              </a:rPr>
              <a:t>“</a:t>
            </a:r>
            <a:r>
              <a:rPr lang="en-US">
                <a:solidFill>
                  <a:srgbClr val="FF0000"/>
                </a:solidFill>
                <a:latin typeface="Courier New"/>
                <a:ea typeface="Courier New"/>
                <a:cs typeface="Courier New"/>
                <a:sym typeface="Courier New"/>
              </a:rPr>
              <a:t>#SBATCH -q flex</a:t>
            </a:r>
            <a:r>
              <a:rPr lang="en-US">
                <a:solidFill>
                  <a:srgbClr val="FF0000"/>
                </a:solidFill>
              </a:rPr>
              <a:t>” </a:t>
            </a:r>
            <a:r>
              <a:rPr lang="en-US"/>
              <a:t>and </a:t>
            </a:r>
            <a:r>
              <a:rPr lang="en-US">
                <a:solidFill>
                  <a:schemeClr val="dk2"/>
                </a:solidFill>
              </a:rPr>
              <a:t>must use </a:t>
            </a:r>
            <a:r>
              <a:rPr lang="en-US">
                <a:solidFill>
                  <a:srgbClr val="FF0000"/>
                </a:solidFill>
              </a:rPr>
              <a:t>“</a:t>
            </a:r>
            <a:r>
              <a:rPr lang="en-US">
                <a:solidFill>
                  <a:srgbClr val="FF0000"/>
                </a:solidFill>
                <a:latin typeface="Courier New"/>
                <a:ea typeface="Courier New"/>
                <a:cs typeface="Courier New"/>
                <a:sym typeface="Courier New"/>
              </a:rPr>
              <a:t>#SBATCH --time-min=2:00:00</a:t>
            </a:r>
            <a:r>
              <a:rPr lang="en-US">
                <a:solidFill>
                  <a:srgbClr val="FF0000"/>
                </a:solidFill>
              </a:rPr>
              <a:t>”</a:t>
            </a:r>
            <a:r>
              <a:rPr lang="en-US"/>
              <a:t> or less</a:t>
            </a:r>
            <a:endParaRPr/>
          </a:p>
          <a:p>
            <a:pPr indent="-355600" lvl="0" marL="457200" rtl="0" algn="l">
              <a:lnSpc>
                <a:spcPct val="120000"/>
              </a:lnSpc>
              <a:spcBef>
                <a:spcPts val="0"/>
              </a:spcBef>
              <a:spcAft>
                <a:spcPts val="0"/>
              </a:spcAft>
              <a:buSzPts val="2000"/>
              <a:buChar char="●"/>
            </a:pPr>
            <a:r>
              <a:rPr lang="en-US"/>
              <a:t>A flex QOS job can use up to 256 KNL/64 Haswell nodes for 48 hours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7"/>
          <p:cNvSpPr txBox="1"/>
          <p:nvPr>
            <p:ph type="title"/>
          </p:nvPr>
        </p:nvSpPr>
        <p:spPr>
          <a:xfrm>
            <a:off x="321825" y="191525"/>
            <a:ext cx="8909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300"/>
              <a:t>Sample Job Script: C/R Using MANA with </a:t>
            </a:r>
            <a:r>
              <a:rPr lang="en-US" sz="2300">
                <a:solidFill>
                  <a:srgbClr val="FF0000"/>
                </a:solidFill>
              </a:rPr>
              <a:t>“flex”</a:t>
            </a:r>
            <a:r>
              <a:rPr lang="en-US" sz="2300"/>
              <a:t> QOS on Cori KNL</a:t>
            </a:r>
            <a:endParaRPr sz="2300"/>
          </a:p>
        </p:txBody>
      </p:sp>
      <p:sp>
        <p:nvSpPr>
          <p:cNvPr id="330" name="Google Shape;330;p57"/>
          <p:cNvSpPr txBox="1"/>
          <p:nvPr/>
        </p:nvSpPr>
        <p:spPr>
          <a:xfrm>
            <a:off x="419125" y="1501275"/>
            <a:ext cx="2231100" cy="29658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#!/bin/bash </a:t>
            </a:r>
            <a:endParaRPr b="0" i="0" sz="14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–J test</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-q regular</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-N 2 </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-C knl</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-t 48:00:00</a:t>
            </a:r>
            <a:endParaRPr b="0" i="0" sz="14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–o %x-%j.out</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–e %x-%j.err</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#user settings</a:t>
            </a:r>
            <a:endParaRPr b="0" i="0" sz="10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lang="en-US" sz="1000">
                <a:solidFill>
                  <a:schemeClr val="dk1"/>
                </a:solidFill>
                <a:latin typeface="Courier New"/>
                <a:ea typeface="Courier New"/>
                <a:cs typeface="Courier New"/>
                <a:sym typeface="Courier New"/>
              </a:rPr>
              <a:t>module load vasp/6.1.2-hsw</a:t>
            </a:r>
            <a:endParaRPr sz="1000">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OMP_PROC_BIND=true</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OMP_PLACES=threads</a:t>
            </a:r>
            <a:endParaRPr b="0" i="0" sz="10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OMP_NUM_THREADS=8</a:t>
            </a:r>
            <a:endParaRPr b="0" i="0" sz="14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6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srun -n16 -c32 --cpu-bind=cores </a:t>
            </a:r>
            <a:r>
              <a:rPr lang="en-US" sz="1000">
                <a:solidFill>
                  <a:schemeClr val="dk1"/>
                </a:solidFill>
                <a:latin typeface="Courier New"/>
                <a:ea typeface="Courier New"/>
                <a:cs typeface="Courier New"/>
                <a:sym typeface="Courier New"/>
              </a:rPr>
              <a:t>vasp_std</a:t>
            </a:r>
            <a:endParaRPr b="0" i="0" sz="1000" u="none" cap="none" strike="noStrike">
              <a:solidFill>
                <a:schemeClr val="dk1"/>
              </a:solidFill>
              <a:latin typeface="Courier New"/>
              <a:ea typeface="Courier New"/>
              <a:cs typeface="Courier New"/>
              <a:sym typeface="Courier New"/>
            </a:endParaRPr>
          </a:p>
        </p:txBody>
      </p:sp>
      <p:sp>
        <p:nvSpPr>
          <p:cNvPr id="331" name="Google Shape;331;p57"/>
          <p:cNvSpPr txBox="1"/>
          <p:nvPr/>
        </p:nvSpPr>
        <p:spPr>
          <a:xfrm>
            <a:off x="3254425" y="1112150"/>
            <a:ext cx="2552700" cy="34902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#!/bin/bash</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-J test_cr</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-q flex</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-N 2 </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-C knl</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-t 48:00:00</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-o %x-%j.out</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-e %x-%j.err</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--time-min=2:00:00</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#user settings</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lang="en-US" sz="1000">
                <a:solidFill>
                  <a:schemeClr val="dk1"/>
                </a:solidFill>
                <a:latin typeface="Courier New"/>
                <a:ea typeface="Courier New"/>
                <a:cs typeface="Courier New"/>
                <a:sym typeface="Courier New"/>
              </a:rPr>
              <a:t>module load vasp/6.1.2-hsw mana</a:t>
            </a:r>
            <a:endParaRPr sz="1000">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OMP_PROC_BIND=true</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OMP_PLACES=threads</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export OMP_NUM_THREADS=8</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#checkpointing once every hour</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mana_coordinator -i 3600</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#run job under mana control</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srun -n16 -c32 --cpu-bind=cores mana_launch </a:t>
            </a:r>
            <a:r>
              <a:rPr lang="en-US" sz="1000">
                <a:solidFill>
                  <a:schemeClr val="dk1"/>
                </a:solidFill>
                <a:latin typeface="Courier New"/>
                <a:ea typeface="Courier New"/>
                <a:cs typeface="Courier New"/>
                <a:sym typeface="Courier New"/>
              </a:rPr>
              <a:t>vasp_std.mana</a:t>
            </a:r>
            <a:endParaRPr b="0" i="0" sz="1000" u="none" cap="none" strike="noStrike">
              <a:solidFill>
                <a:schemeClr val="dk1"/>
              </a:solidFill>
              <a:latin typeface="Courier New"/>
              <a:ea typeface="Courier New"/>
              <a:cs typeface="Courier New"/>
              <a:sym typeface="Courier New"/>
            </a:endParaRPr>
          </a:p>
        </p:txBody>
      </p:sp>
      <p:sp>
        <p:nvSpPr>
          <p:cNvPr id="332" name="Google Shape;332;p57"/>
          <p:cNvSpPr txBox="1"/>
          <p:nvPr/>
        </p:nvSpPr>
        <p:spPr>
          <a:xfrm>
            <a:off x="5975625" y="1112150"/>
            <a:ext cx="2808900" cy="34599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#!/bin/bash</a:t>
            </a:r>
            <a:endParaRPr b="0" i="0" sz="14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-J test_cr</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-q flex</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-N 2 </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-C knl</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-t 48:00:00</a:t>
            </a:r>
            <a:endParaRPr b="0" i="0" sz="14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-o %x-%j.out</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#SBATCH -e %x-%j.err</a:t>
            </a:r>
            <a:endParaRPr b="0" i="0" sz="10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FF0000"/>
                </a:solidFill>
                <a:latin typeface="Courier New"/>
                <a:ea typeface="Courier New"/>
                <a:cs typeface="Courier New"/>
                <a:sym typeface="Courier New"/>
              </a:rPr>
              <a:t>#SBATCH --time-min=2:00:00</a:t>
            </a:r>
            <a:endParaRPr b="0" i="0" sz="1000" u="none" cap="none" strike="noStrike">
              <a:solidFill>
                <a:srgbClr val="FF0000"/>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rgbClr val="3B55EF"/>
                </a:solidFill>
                <a:latin typeface="Courier New"/>
                <a:ea typeface="Courier New"/>
                <a:cs typeface="Courier New"/>
                <a:sym typeface="Courier New"/>
              </a:rPr>
              <a:t>#user settings</a:t>
            </a:r>
            <a:endParaRPr b="0" i="0" sz="997"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lang="en-US" sz="997">
                <a:solidFill>
                  <a:schemeClr val="dk1"/>
                </a:solidFill>
                <a:latin typeface="Courier New"/>
                <a:ea typeface="Courier New"/>
                <a:cs typeface="Courier New"/>
                <a:sym typeface="Courier New"/>
              </a:rPr>
              <a:t>module load vasp/6.1.2-hsw mana</a:t>
            </a:r>
            <a:endParaRPr sz="997">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1"/>
                </a:solidFill>
                <a:latin typeface="Courier New"/>
                <a:ea typeface="Courier New"/>
                <a:cs typeface="Courier New"/>
                <a:sym typeface="Courier New"/>
              </a:rPr>
              <a:t>export OMP_PROC_BIND=true</a:t>
            </a:r>
            <a:endParaRPr b="0" i="0" sz="997"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1"/>
                </a:solidFill>
                <a:latin typeface="Courier New"/>
                <a:ea typeface="Courier New"/>
                <a:cs typeface="Courier New"/>
                <a:sym typeface="Courier New"/>
              </a:rPr>
              <a:t>export OMP_PLACES=threads</a:t>
            </a:r>
            <a:endParaRPr b="0" i="0" sz="997"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997" u="none" cap="none" strike="noStrike">
                <a:solidFill>
                  <a:schemeClr val="dk1"/>
                </a:solidFill>
                <a:latin typeface="Courier New"/>
                <a:ea typeface="Courier New"/>
                <a:cs typeface="Courier New"/>
                <a:sym typeface="Courier New"/>
              </a:rPr>
              <a:t>export OMP_NUM_THREADS=8</a:t>
            </a:r>
            <a:endParaRPr b="0" i="0" sz="997"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chemeClr val="dk2"/>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#checkpointing once every hour</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mana_coordinator -i 3600</a:t>
            </a:r>
            <a:endParaRPr b="0" i="0" sz="1400" u="none" cap="none" strike="noStrike">
              <a:solidFill>
                <a:schemeClr val="dk1"/>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t/>
            </a:r>
            <a:endParaRPr b="0" i="0" sz="6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rgbClr val="3B55EF"/>
                </a:solidFill>
                <a:latin typeface="Courier New"/>
                <a:ea typeface="Courier New"/>
                <a:cs typeface="Courier New"/>
                <a:sym typeface="Courier New"/>
              </a:rPr>
              <a:t>#restart job from checkpoint files</a:t>
            </a:r>
            <a:endParaRPr b="0" i="0" sz="1000" u="none" cap="none" strike="noStrike">
              <a:solidFill>
                <a:srgbClr val="3B55EF"/>
              </a:solidFill>
              <a:latin typeface="Courier New"/>
              <a:ea typeface="Courier New"/>
              <a:cs typeface="Courier New"/>
              <a:sym typeface="Courier New"/>
            </a:endParaRPr>
          </a:p>
          <a:p>
            <a:pPr indent="0" lvl="0" marL="0" marR="0" rtl="0" algn="l">
              <a:lnSpc>
                <a:spcPct val="95000"/>
              </a:lnSpc>
              <a:spcBef>
                <a:spcPts val="0"/>
              </a:spcBef>
              <a:spcAft>
                <a:spcPts val="0"/>
              </a:spcAft>
              <a:buClr>
                <a:schemeClr val="dk2"/>
              </a:buClr>
              <a:buSzPts val="2400"/>
              <a:buFont typeface="Arial"/>
              <a:buNone/>
            </a:pPr>
            <a:r>
              <a:rPr b="0" i="0" lang="en-US" sz="1000" u="none" cap="none" strike="noStrike">
                <a:solidFill>
                  <a:schemeClr val="dk1"/>
                </a:solidFill>
                <a:latin typeface="Courier New"/>
                <a:ea typeface="Courier New"/>
                <a:cs typeface="Courier New"/>
                <a:sym typeface="Courier New"/>
              </a:rPr>
              <a:t>srun -n16 -c32 --cpu-bind=cores mana_restart</a:t>
            </a:r>
            <a:endParaRPr b="0" i="0" sz="200" u="none" cap="none" strike="noStrike">
              <a:solidFill>
                <a:schemeClr val="dk1"/>
              </a:solidFill>
              <a:latin typeface="Courier New"/>
              <a:ea typeface="Courier New"/>
              <a:cs typeface="Courier New"/>
              <a:sym typeface="Courier New"/>
            </a:endParaRPr>
          </a:p>
        </p:txBody>
      </p:sp>
      <p:sp>
        <p:nvSpPr>
          <p:cNvPr id="333" name="Google Shape;333;p57"/>
          <p:cNvSpPr/>
          <p:nvPr/>
        </p:nvSpPr>
        <p:spPr>
          <a:xfrm>
            <a:off x="2690269" y="2618561"/>
            <a:ext cx="524100" cy="164400"/>
          </a:xfrm>
          <a:prstGeom prst="rightArrow">
            <a:avLst>
              <a:gd fmla="val 50000" name="adj1"/>
              <a:gd fmla="val 50000"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 name="Google Shape;334;p57"/>
          <p:cNvSpPr txBox="1"/>
          <p:nvPr/>
        </p:nvSpPr>
        <p:spPr>
          <a:xfrm>
            <a:off x="854833" y="1193463"/>
            <a:ext cx="2231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Job script</a:t>
            </a:r>
            <a:endParaRPr b="0" i="0" sz="1400" u="none" cap="none" strike="noStrike">
              <a:solidFill>
                <a:srgbClr val="000000"/>
              </a:solidFill>
              <a:latin typeface="Arial"/>
              <a:ea typeface="Arial"/>
              <a:cs typeface="Arial"/>
              <a:sym typeface="Arial"/>
            </a:endParaRPr>
          </a:p>
        </p:txBody>
      </p:sp>
      <p:sp>
        <p:nvSpPr>
          <p:cNvPr id="335" name="Google Shape;335;p57"/>
          <p:cNvSpPr txBox="1"/>
          <p:nvPr/>
        </p:nvSpPr>
        <p:spPr>
          <a:xfrm>
            <a:off x="6611641" y="787451"/>
            <a:ext cx="2231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restart.slurm</a:t>
            </a:r>
            <a:endParaRPr b="0" i="0" sz="1400" u="none" cap="none" strike="noStrike">
              <a:solidFill>
                <a:srgbClr val="000000"/>
              </a:solidFill>
              <a:latin typeface="Arial"/>
              <a:ea typeface="Arial"/>
              <a:cs typeface="Arial"/>
              <a:sym typeface="Arial"/>
            </a:endParaRPr>
          </a:p>
        </p:txBody>
      </p:sp>
      <p:sp>
        <p:nvSpPr>
          <p:cNvPr id="336" name="Google Shape;336;p57"/>
          <p:cNvSpPr txBox="1"/>
          <p:nvPr/>
        </p:nvSpPr>
        <p:spPr>
          <a:xfrm>
            <a:off x="3892017" y="787449"/>
            <a:ext cx="2231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run.slurm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8"/>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Automating Checkpointing/Restarting with Variable-time Job Scripts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9"/>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Variable-Time Job (VTJ) Scripts</a:t>
            </a:r>
            <a:endParaRPr/>
          </a:p>
        </p:txBody>
      </p:sp>
      <p:sp>
        <p:nvSpPr>
          <p:cNvPr id="348" name="Google Shape;348;p59"/>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600"/>
              </a:spcBef>
              <a:spcAft>
                <a:spcPts val="0"/>
              </a:spcAft>
              <a:buSzPts val="2200"/>
              <a:buChar char="●"/>
            </a:pPr>
            <a:r>
              <a:rPr lang="en-US"/>
              <a:t>C/R imposes extra work for users</a:t>
            </a:r>
            <a:endParaRPr/>
          </a:p>
          <a:p>
            <a:pPr indent="-304800" lvl="1" marL="914400" rtl="0" algn="l">
              <a:lnSpc>
                <a:spcPct val="115000"/>
              </a:lnSpc>
              <a:spcBef>
                <a:spcPts val="0"/>
              </a:spcBef>
              <a:spcAft>
                <a:spcPts val="0"/>
              </a:spcAft>
              <a:buSzPts val="1200"/>
              <a:buChar char="○"/>
            </a:pPr>
            <a:r>
              <a:rPr lang="en-US"/>
              <a:t>Resubmitting pre-terminated jobs multiple times until the job completes</a:t>
            </a:r>
            <a:endParaRPr/>
          </a:p>
          <a:p>
            <a:pPr indent="-368300" lvl="0" marL="457200" rtl="0" algn="l">
              <a:lnSpc>
                <a:spcPct val="100000"/>
              </a:lnSpc>
              <a:spcBef>
                <a:spcPts val="0"/>
              </a:spcBef>
              <a:spcAft>
                <a:spcPts val="0"/>
              </a:spcAft>
              <a:buSzPts val="2200"/>
              <a:buChar char="●"/>
            </a:pPr>
            <a:r>
              <a:rPr lang="en-US" u="sng">
                <a:solidFill>
                  <a:schemeClr val="hlink"/>
                </a:solidFill>
                <a:hlinkClick r:id="rId3"/>
              </a:rPr>
              <a:t>Variable-time job (VTJ) scripts</a:t>
            </a:r>
            <a:r>
              <a:rPr lang="en-US"/>
              <a:t> are used to simplify this process, and to enable jobs of any length, e.g., weeks, months</a:t>
            </a:r>
            <a:endParaRPr/>
          </a:p>
          <a:p>
            <a:pPr indent="-368300" lvl="0" marL="457200" rtl="0" algn="l">
              <a:lnSpc>
                <a:spcPct val="100000"/>
              </a:lnSpc>
              <a:spcBef>
                <a:spcPts val="0"/>
              </a:spcBef>
              <a:spcAft>
                <a:spcPts val="0"/>
              </a:spcAft>
              <a:buSzPts val="2200"/>
              <a:buChar char="●"/>
            </a:pPr>
            <a:r>
              <a:rPr lang="en-US"/>
              <a:t>VTJ scripts add a few </a:t>
            </a:r>
            <a:r>
              <a:rPr lang="en-US">
                <a:solidFill>
                  <a:srgbClr val="FF0000"/>
                </a:solidFill>
                <a:latin typeface="Courier New"/>
                <a:ea typeface="Courier New"/>
                <a:cs typeface="Courier New"/>
                <a:sym typeface="Courier New"/>
              </a:rPr>
              <a:t>sbatch</a:t>
            </a:r>
            <a:r>
              <a:rPr lang="en-US">
                <a:solidFill>
                  <a:srgbClr val="FF0000"/>
                </a:solidFill>
              </a:rPr>
              <a:t> directives</a:t>
            </a:r>
            <a:r>
              <a:rPr lang="en-US"/>
              <a:t> and </a:t>
            </a:r>
            <a:r>
              <a:rPr lang="en-US">
                <a:solidFill>
                  <a:srgbClr val="FF0000"/>
                </a:solidFill>
                <a:latin typeface="Courier New"/>
                <a:ea typeface="Courier New"/>
                <a:cs typeface="Courier New"/>
                <a:sym typeface="Courier New"/>
              </a:rPr>
              <a:t>bash</a:t>
            </a:r>
            <a:r>
              <a:rPr lang="en-US">
                <a:solidFill>
                  <a:srgbClr val="FF0000"/>
                </a:solidFill>
              </a:rPr>
              <a:t> functions</a:t>
            </a:r>
            <a:r>
              <a:rPr lang="en-US"/>
              <a:t> in the Slurm job scripts, automatically splitting a long running job into multiple shorter ones, and self-resubmitting until the job completes</a:t>
            </a:r>
            <a:endParaRPr/>
          </a:p>
          <a:p>
            <a:pPr indent="0" lvl="0" marL="457200" rtl="0" algn="l">
              <a:lnSpc>
                <a:spcPct val="100000"/>
              </a:lnSpc>
              <a:spcBef>
                <a:spcPts val="600"/>
              </a:spcBef>
              <a:spcAft>
                <a:spcPts val="0"/>
              </a:spcAft>
              <a:buSzPts val="2200"/>
              <a:buNone/>
            </a:pPr>
            <a:r>
              <a:t/>
            </a:r>
            <a:endParaRPr/>
          </a:p>
        </p:txBody>
      </p:sp>
      <p:sp>
        <p:nvSpPr>
          <p:cNvPr id="349" name="Google Shape;349;p59"/>
          <p:cNvSpPr txBox="1"/>
          <p:nvPr/>
        </p:nvSpPr>
        <p:spPr>
          <a:xfrm>
            <a:off x="872025" y="3576475"/>
            <a:ext cx="3996000" cy="1014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Arial"/>
                <a:ea typeface="Arial"/>
                <a:cs typeface="Arial"/>
                <a:sym typeface="Arial"/>
              </a:rPr>
              <a:t>sbatch directives:</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#SBATCH --time-min=2:00:00</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#SBATCH --comment=48:00:00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#SBATCH --signal=B:USR1@&lt;sig_time&gt;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#SBATCH --requeue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p:txBody>
      </p:sp>
      <p:sp>
        <p:nvSpPr>
          <p:cNvPr id="350" name="Google Shape;350;p59"/>
          <p:cNvSpPr txBox="1"/>
          <p:nvPr/>
        </p:nvSpPr>
        <p:spPr>
          <a:xfrm>
            <a:off x="4735150" y="3597525"/>
            <a:ext cx="3822900" cy="993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Arial"/>
                <a:ea typeface="Arial"/>
                <a:cs typeface="Arial"/>
                <a:sym typeface="Arial"/>
              </a:rPr>
              <a:t>bash functions:</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Requeue_job  </a:t>
            </a:r>
            <a:r>
              <a:rPr b="0" i="0" lang="en-US" sz="1200" u="none" cap="none" strike="noStrike">
                <a:solidFill>
                  <a:srgbClr val="3B55EF"/>
                </a:solidFill>
                <a:latin typeface="Courier New"/>
                <a:ea typeface="Courier New"/>
                <a:cs typeface="Courier New"/>
                <a:sym typeface="Courier New"/>
              </a:rPr>
              <a:t>#trap signals</a:t>
            </a:r>
            <a:endParaRPr b="0" i="0" sz="12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func_trap    </a:t>
            </a:r>
            <a:r>
              <a:rPr b="0" i="0" lang="en-US" sz="1200" u="none" cap="none" strike="noStrike">
                <a:solidFill>
                  <a:srgbClr val="2C3BED"/>
                </a:solidFill>
                <a:latin typeface="Courier New"/>
                <a:ea typeface="Courier New"/>
                <a:cs typeface="Courier New"/>
                <a:sym typeface="Courier New"/>
              </a:rPr>
              <a:t>#action upon trap</a:t>
            </a:r>
            <a:endParaRPr b="0" i="0" sz="120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ourier New"/>
                <a:ea typeface="Courier New"/>
                <a:cs typeface="Courier New"/>
                <a:sym typeface="Courier New"/>
              </a:rPr>
              <a:t>parse_job    </a:t>
            </a:r>
            <a:r>
              <a:rPr b="0" i="0" lang="en-US" sz="1200" u="none" cap="none" strike="noStrike">
                <a:solidFill>
                  <a:srgbClr val="2C3BED"/>
                </a:solidFill>
                <a:latin typeface="Courier New"/>
                <a:ea typeface="Courier New"/>
                <a:cs typeface="Courier New"/>
                <a:sym typeface="Courier New"/>
              </a:rPr>
              <a:t>#process job info</a:t>
            </a:r>
            <a:endParaRPr b="0" i="0" sz="120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0"/>
          <p:cNvSpPr txBox="1"/>
          <p:nvPr>
            <p:ph type="title"/>
          </p:nvPr>
        </p:nvSpPr>
        <p:spPr>
          <a:xfrm>
            <a:off x="398014" y="191515"/>
            <a:ext cx="82887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Variable-Time Job Script with “flex” Queue</a:t>
            </a:r>
            <a:endParaRPr/>
          </a:p>
        </p:txBody>
      </p:sp>
      <p:sp>
        <p:nvSpPr>
          <p:cNvPr id="356" name="Google Shape;356;p60"/>
          <p:cNvSpPr/>
          <p:nvPr/>
        </p:nvSpPr>
        <p:spPr>
          <a:xfrm>
            <a:off x="171575" y="1350375"/>
            <a:ext cx="2916600" cy="2239500"/>
          </a:xfrm>
          <a:prstGeom prst="rect">
            <a:avLst/>
          </a:prstGeom>
          <a:solidFill>
            <a:srgbClr val="D9E7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#!/bin/bash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-J test</a:t>
            </a:r>
            <a:endParaRPr b="0" i="0" sz="95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-q regular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--time=48:00:00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-C knl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-N 2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--error=%x-%j.err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--output=%x-%j.out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t/>
            </a:r>
            <a:endParaRPr b="0" i="0" sz="95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export OMP_PROC_BIND=true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export OMP_PLACES=threads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export OMP_NUM_THREADS=4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t/>
            </a:r>
            <a:endParaRPr b="0" i="0" sz="95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srun -n32 -c16 --cpu_bind=cores ./a.out</a:t>
            </a:r>
            <a:endParaRPr b="0" i="0" sz="950" u="none" cap="none" strike="noStrike">
              <a:solidFill>
                <a:srgbClr val="FF0000"/>
              </a:solidFill>
              <a:latin typeface="Courier New"/>
              <a:ea typeface="Courier New"/>
              <a:cs typeface="Courier New"/>
              <a:sym typeface="Courier New"/>
            </a:endParaRPr>
          </a:p>
        </p:txBody>
      </p:sp>
      <p:sp>
        <p:nvSpPr>
          <p:cNvPr id="357" name="Google Shape;357;p60"/>
          <p:cNvSpPr txBox="1"/>
          <p:nvPr/>
        </p:nvSpPr>
        <p:spPr>
          <a:xfrm>
            <a:off x="171574" y="1042605"/>
            <a:ext cx="2479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Original job script</a:t>
            </a:r>
            <a:endParaRPr b="0" i="0" sz="1400" u="none" cap="none" strike="noStrike">
              <a:solidFill>
                <a:srgbClr val="000000"/>
              </a:solidFill>
              <a:latin typeface="Arial"/>
              <a:ea typeface="Arial"/>
              <a:cs typeface="Arial"/>
              <a:sym typeface="Arial"/>
            </a:endParaRPr>
          </a:p>
        </p:txBody>
      </p:sp>
      <p:grpSp>
        <p:nvGrpSpPr>
          <p:cNvPr id="358" name="Google Shape;358;p60"/>
          <p:cNvGrpSpPr/>
          <p:nvPr/>
        </p:nvGrpSpPr>
        <p:grpSpPr>
          <a:xfrm>
            <a:off x="2795473" y="805800"/>
            <a:ext cx="6227427" cy="4134984"/>
            <a:chOff x="2795464" y="958235"/>
            <a:chExt cx="6227427" cy="4118100"/>
          </a:xfrm>
        </p:grpSpPr>
        <p:sp>
          <p:nvSpPr>
            <p:cNvPr id="359" name="Google Shape;359;p60"/>
            <p:cNvSpPr/>
            <p:nvPr/>
          </p:nvSpPr>
          <p:spPr>
            <a:xfrm>
              <a:off x="3338491" y="958235"/>
              <a:ext cx="5684400" cy="4118100"/>
            </a:xfrm>
            <a:prstGeom prst="rect">
              <a:avLst/>
            </a:prstGeom>
            <a:solidFill>
              <a:srgbClr val="D9E7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#!/bin/bash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-J test_vtj </a:t>
              </a:r>
              <a:endParaRPr b="0" i="0" sz="95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-q flex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--time=48:00:00    </a:t>
              </a:r>
              <a:endParaRPr b="0" i="0" sz="95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--time-min=2:00:00  </a:t>
              </a:r>
              <a:r>
                <a:rPr b="0" i="0" lang="en-US" sz="950" u="none" cap="none" strike="noStrike">
                  <a:solidFill>
                    <a:srgbClr val="2C3BED"/>
                  </a:solidFill>
                  <a:latin typeface="Courier New"/>
                  <a:ea typeface="Courier New"/>
                  <a:cs typeface="Courier New"/>
                  <a:sym typeface="Courier New"/>
                </a:rPr>
                <a:t>#the minimum amount of time your job should run </a:t>
              </a:r>
              <a:r>
                <a:rPr b="0" i="0" lang="en-US" sz="950" u="none" cap="none" strike="noStrike">
                  <a:solidFill>
                    <a:schemeClr val="dk1"/>
                  </a:solidFill>
                  <a:latin typeface="Courier New"/>
                  <a:ea typeface="Courier New"/>
                  <a:cs typeface="Courier New"/>
                  <a:sym typeface="Courier New"/>
                </a:rPr>
                <a:t> </a:t>
              </a:r>
              <a:endParaRPr b="0" i="0" sz="95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#SBATCH -C knl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#SBATCH -N 2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--error=%x-%j.err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chemeClr val="dk1"/>
                  </a:solidFill>
                  <a:latin typeface="Courier New"/>
                  <a:ea typeface="Courier New"/>
                  <a:cs typeface="Courier New"/>
                  <a:sym typeface="Courier New"/>
                </a:rPr>
                <a:t>#SBATCH --output=%x-%j.out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--comment=96:00:00  </a:t>
              </a:r>
              <a:r>
                <a:rPr b="0" i="0" lang="en-US" sz="950" u="none" cap="none" strike="noStrike">
                  <a:solidFill>
                    <a:srgbClr val="2C3BED"/>
                  </a:solidFill>
                  <a:latin typeface="Courier New"/>
                  <a:ea typeface="Courier New"/>
                  <a:cs typeface="Courier New"/>
                  <a:sym typeface="Courier New"/>
                </a:rPr>
                <a:t>#desired time limit </a:t>
              </a:r>
              <a:endParaRPr b="0" i="0" sz="95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--signal=B:USR1@300 </a:t>
              </a:r>
              <a:r>
                <a:rPr b="0" i="0" lang="en-US" sz="950" u="none" cap="none" strike="noStrike">
                  <a:solidFill>
                    <a:srgbClr val="2C3BED"/>
                  </a:solidFill>
                  <a:latin typeface="Courier New"/>
                  <a:ea typeface="Courier New"/>
                  <a:cs typeface="Courier New"/>
                  <a:sym typeface="Courier New"/>
                </a:rPr>
                <a:t>#sig_time (300 secs)should match your checkpoint overhead time</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--requeue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#SBATCH --open-mode=append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rgbClr val="2C3BED"/>
                  </a:solidFill>
                  <a:latin typeface="Courier New"/>
                  <a:ea typeface="Courier New"/>
                  <a:cs typeface="Courier New"/>
                  <a:sym typeface="Courier New"/>
                </a:rPr>
                <a:t>#user setting goes here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export OMP_PROC_BIND=true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export OMP_PLACES=threads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export OMP_NUM_THREADS=4 </a:t>
              </a:r>
              <a:endParaRPr b="0" i="0" sz="9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900"/>
                <a:buFont typeface="Arial"/>
                <a:buNone/>
              </a:pPr>
              <a:r>
                <a:rPr b="0" i="0" lang="en-US" sz="950" u="none" cap="none" strike="noStrike">
                  <a:solidFill>
                    <a:srgbClr val="3B55EF"/>
                  </a:solidFill>
                  <a:latin typeface="Courier New"/>
                  <a:ea typeface="Courier New"/>
                  <a:cs typeface="Courier New"/>
                  <a:sym typeface="Courier New"/>
                </a:rPr>
                <a:t>#srun must execute in background and catch signal on wait command</a:t>
              </a:r>
              <a:endParaRPr b="0" i="0" sz="95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950"/>
                <a:buFont typeface="Arial"/>
                <a:buNone/>
              </a:pPr>
              <a:r>
                <a:rPr b="0" i="0" lang="en-US" sz="950" u="none" cap="none" strike="noStrike">
                  <a:solidFill>
                    <a:schemeClr val="dk1"/>
                  </a:solidFill>
                  <a:latin typeface="Courier New"/>
                  <a:ea typeface="Courier New"/>
                  <a:cs typeface="Courier New"/>
                  <a:sym typeface="Courier New"/>
                </a:rPr>
                <a:t>srun -n32 -c16 --cpu_bind=cores ./a.out </a:t>
              </a:r>
              <a:r>
                <a:rPr b="1" i="0" lang="en-US" sz="950" u="none" cap="none" strike="noStrike">
                  <a:solidFill>
                    <a:srgbClr val="FF0000"/>
                  </a:solidFill>
                  <a:latin typeface="Courier New"/>
                  <a:ea typeface="Courier New"/>
                  <a:cs typeface="Courier New"/>
                  <a:sym typeface="Courier New"/>
                </a:rPr>
                <a:t>&amp; </a:t>
              </a:r>
              <a:endParaRPr b="1" i="0" sz="95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500"/>
                <a:buFont typeface="Arial"/>
                <a:buNone/>
              </a:pPr>
              <a:br>
                <a:rPr b="0" i="0" lang="en-US" sz="500" u="none" cap="none" strike="noStrike">
                  <a:solidFill>
                    <a:srgbClr val="FF0000"/>
                  </a:solidFill>
                  <a:latin typeface="Courier New"/>
                  <a:ea typeface="Courier New"/>
                  <a:cs typeface="Courier New"/>
                  <a:sym typeface="Courier New"/>
                </a:rPr>
              </a:br>
              <a:r>
                <a:rPr b="0" i="0" lang="en-US" sz="950" u="none" cap="none" strike="noStrike">
                  <a:solidFill>
                    <a:srgbClr val="FF0000"/>
                  </a:solidFill>
                  <a:latin typeface="Courier New"/>
                  <a:ea typeface="Courier New"/>
                  <a:cs typeface="Courier New"/>
                  <a:sym typeface="Courier New"/>
                </a:rPr>
                <a:t>module load nersc_cr</a:t>
              </a:r>
              <a:endParaRPr b="0" i="0" sz="950" u="none" cap="none" strike="noStrike">
                <a:solidFill>
                  <a:srgbClr val="2C3BE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ckpt_command= </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2C3BED"/>
                  </a:solidFill>
                  <a:latin typeface="Courier New"/>
                  <a:ea typeface="Courier New"/>
                  <a:cs typeface="Courier New"/>
                  <a:sym typeface="Courier New"/>
                </a:rPr>
                <a:t>#requeueing the job if remaining time &gt;0</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rPr b="0" i="0" lang="en-US" sz="950" u="none" cap="none" strike="noStrike">
                  <a:solidFill>
                    <a:srgbClr val="FF0000"/>
                  </a:solidFill>
                  <a:latin typeface="Courier New"/>
                  <a:ea typeface="Courier New"/>
                  <a:cs typeface="Courier New"/>
                  <a:sym typeface="Courier New"/>
                </a:rPr>
                <a:t>requeue_job func_trap USR1</a:t>
              </a:r>
              <a:endParaRPr b="0" i="0" sz="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0"/>
                <a:buFont typeface="Arial"/>
                <a:buNone/>
              </a:pPr>
              <a:r>
                <a:t/>
              </a:r>
              <a:endParaRPr b="0" i="0" sz="95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50"/>
                <a:buFont typeface="Arial"/>
                <a:buNone/>
              </a:pPr>
              <a:r>
                <a:rPr b="1" i="0" lang="en-US" sz="950" u="none" cap="none" strike="noStrike">
                  <a:solidFill>
                    <a:srgbClr val="FF0000"/>
                  </a:solidFill>
                  <a:latin typeface="Courier New"/>
                  <a:ea typeface="Courier New"/>
                  <a:cs typeface="Courier New"/>
                  <a:sym typeface="Courier New"/>
                </a:rPr>
                <a:t>wait</a:t>
              </a:r>
              <a:endParaRPr b="1" i="0" sz="950" u="none" cap="none" strike="noStrike">
                <a:solidFill>
                  <a:srgbClr val="000000"/>
                </a:solidFill>
                <a:latin typeface="Arial"/>
                <a:ea typeface="Arial"/>
                <a:cs typeface="Arial"/>
                <a:sym typeface="Arial"/>
              </a:endParaRPr>
            </a:p>
          </p:txBody>
        </p:sp>
        <p:sp>
          <p:nvSpPr>
            <p:cNvPr id="360" name="Google Shape;360;p60"/>
            <p:cNvSpPr/>
            <p:nvPr/>
          </p:nvSpPr>
          <p:spPr>
            <a:xfrm>
              <a:off x="2795464" y="2491339"/>
              <a:ext cx="543000" cy="190500"/>
            </a:xfrm>
            <a:prstGeom prst="rightArrow">
              <a:avLst>
                <a:gd fmla="val 50000" name="adj1"/>
                <a:gd fmla="val 9007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61" name="Google Shape;361;p60"/>
          <p:cNvSpPr/>
          <p:nvPr/>
        </p:nvSpPr>
        <p:spPr>
          <a:xfrm>
            <a:off x="1799975" y="1407063"/>
            <a:ext cx="1288200" cy="373200"/>
          </a:xfrm>
          <a:prstGeom prst="wedgeRoundRectCallout">
            <a:avLst>
              <a:gd fmla="val -65374" name="adj1"/>
              <a:gd fmla="val 64272"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Max walltime limit on Cori</a:t>
            </a:r>
            <a:endParaRPr b="0" i="0" sz="1400" u="none" cap="none" strike="noStrike">
              <a:solidFill>
                <a:srgbClr val="000000"/>
              </a:solidFill>
              <a:latin typeface="Arial"/>
              <a:ea typeface="Arial"/>
              <a:cs typeface="Arial"/>
              <a:sym typeface="Arial"/>
            </a:endParaRPr>
          </a:p>
        </p:txBody>
      </p:sp>
      <p:grpSp>
        <p:nvGrpSpPr>
          <p:cNvPr id="362" name="Google Shape;362;p60"/>
          <p:cNvGrpSpPr/>
          <p:nvPr/>
        </p:nvGrpSpPr>
        <p:grpSpPr>
          <a:xfrm>
            <a:off x="3338175" y="1046562"/>
            <a:ext cx="4159950" cy="501806"/>
            <a:chOff x="3336925" y="1481462"/>
            <a:chExt cx="4159950" cy="498120"/>
          </a:xfrm>
        </p:grpSpPr>
        <p:sp>
          <p:nvSpPr>
            <p:cNvPr id="363" name="Google Shape;363;p60"/>
            <p:cNvSpPr/>
            <p:nvPr/>
          </p:nvSpPr>
          <p:spPr>
            <a:xfrm>
              <a:off x="5631475" y="1481462"/>
              <a:ext cx="1865400" cy="245700"/>
            </a:xfrm>
            <a:prstGeom prst="wedgeRoundRectCallout">
              <a:avLst>
                <a:gd fmla="val -60690" name="adj1"/>
                <a:gd fmla="val 59364"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Allow allocated time to vary</a:t>
              </a:r>
              <a:endParaRPr b="0" i="0" sz="1400" u="none" cap="none" strike="noStrike">
                <a:solidFill>
                  <a:srgbClr val="000000"/>
                </a:solidFill>
                <a:latin typeface="Arial"/>
                <a:ea typeface="Arial"/>
                <a:cs typeface="Arial"/>
                <a:sym typeface="Arial"/>
              </a:endParaRPr>
            </a:p>
          </p:txBody>
        </p:sp>
        <p:sp>
          <p:nvSpPr>
            <p:cNvPr id="364" name="Google Shape;364;p60"/>
            <p:cNvSpPr/>
            <p:nvPr/>
          </p:nvSpPr>
          <p:spPr>
            <a:xfrm>
              <a:off x="3336925" y="1733882"/>
              <a:ext cx="2027400" cy="2457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60"/>
          <p:cNvGrpSpPr/>
          <p:nvPr/>
        </p:nvGrpSpPr>
        <p:grpSpPr>
          <a:xfrm>
            <a:off x="3341050" y="2305425"/>
            <a:ext cx="4479977" cy="530935"/>
            <a:chOff x="3341050" y="2402915"/>
            <a:chExt cx="4479977" cy="530935"/>
          </a:xfrm>
        </p:grpSpPr>
        <p:sp>
          <p:nvSpPr>
            <p:cNvPr id="366" name="Google Shape;366;p60"/>
            <p:cNvSpPr/>
            <p:nvPr/>
          </p:nvSpPr>
          <p:spPr>
            <a:xfrm>
              <a:off x="3341050" y="2402915"/>
              <a:ext cx="2043600" cy="1215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0"/>
            <p:cNvSpPr/>
            <p:nvPr/>
          </p:nvSpPr>
          <p:spPr>
            <a:xfrm>
              <a:off x="5623827" y="2560650"/>
              <a:ext cx="2197200" cy="373200"/>
            </a:xfrm>
            <a:prstGeom prst="wedgeRoundRectCallout">
              <a:avLst>
                <a:gd fmla="val -59005" name="adj1"/>
                <a:gd fmla="val -49106"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Triggers checkpoint and restart actions before terminating the job</a:t>
              </a:r>
              <a:endParaRPr b="0" i="0" sz="1400" u="none" cap="none" strike="noStrike">
                <a:solidFill>
                  <a:srgbClr val="000000"/>
                </a:solidFill>
                <a:latin typeface="Arial"/>
                <a:ea typeface="Arial"/>
                <a:cs typeface="Arial"/>
                <a:sym typeface="Arial"/>
              </a:endParaRPr>
            </a:p>
          </p:txBody>
        </p:sp>
      </p:grpSp>
      <p:sp>
        <p:nvSpPr>
          <p:cNvPr id="368" name="Google Shape;368;p60"/>
          <p:cNvSpPr/>
          <p:nvPr/>
        </p:nvSpPr>
        <p:spPr>
          <a:xfrm>
            <a:off x="171575" y="4047900"/>
            <a:ext cx="2916600" cy="8958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func_trap()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$ckpt_command</a:t>
            </a:r>
            <a:endParaRPr b="0" i="0" sz="9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scontrol requeue ${SLURM_JOB_ID}</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    scontrol update JobId=${SLURM_JOB_ID} TimeLimit=${requestTime}</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p:txBody>
      </p:sp>
      <p:grpSp>
        <p:nvGrpSpPr>
          <p:cNvPr id="369" name="Google Shape;369;p60"/>
          <p:cNvGrpSpPr/>
          <p:nvPr/>
        </p:nvGrpSpPr>
        <p:grpSpPr>
          <a:xfrm>
            <a:off x="3337125" y="4143074"/>
            <a:ext cx="4700325" cy="180300"/>
            <a:chOff x="3338325" y="3290660"/>
            <a:chExt cx="4700325" cy="180300"/>
          </a:xfrm>
        </p:grpSpPr>
        <p:sp>
          <p:nvSpPr>
            <p:cNvPr id="370" name="Google Shape;370;p60"/>
            <p:cNvSpPr/>
            <p:nvPr/>
          </p:nvSpPr>
          <p:spPr>
            <a:xfrm>
              <a:off x="3338325" y="3290661"/>
              <a:ext cx="1965900" cy="1224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0"/>
            <p:cNvSpPr/>
            <p:nvPr/>
          </p:nvSpPr>
          <p:spPr>
            <a:xfrm>
              <a:off x="5664150" y="3290660"/>
              <a:ext cx="2374500" cy="180300"/>
            </a:xfrm>
            <a:prstGeom prst="wedgeRoundRectCallout">
              <a:avLst>
                <a:gd fmla="val -59278" name="adj1"/>
                <a:gd fmla="val 6172"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Specify checkpoint command if any</a:t>
              </a:r>
              <a:endParaRPr b="0" i="0" sz="1400" u="none" cap="none" strike="noStrike">
                <a:solidFill>
                  <a:srgbClr val="000000"/>
                </a:solidFill>
                <a:latin typeface="Arial"/>
                <a:ea typeface="Arial"/>
                <a:cs typeface="Arial"/>
                <a:sym typeface="Arial"/>
              </a:endParaRPr>
            </a:p>
          </p:txBody>
        </p:sp>
      </p:grpSp>
      <p:grpSp>
        <p:nvGrpSpPr>
          <p:cNvPr id="372" name="Google Shape;372;p60"/>
          <p:cNvGrpSpPr/>
          <p:nvPr/>
        </p:nvGrpSpPr>
        <p:grpSpPr>
          <a:xfrm>
            <a:off x="3343100" y="4494614"/>
            <a:ext cx="5226050" cy="420150"/>
            <a:chOff x="3338325" y="4044129"/>
            <a:chExt cx="5226050" cy="420150"/>
          </a:xfrm>
        </p:grpSpPr>
        <p:sp>
          <p:nvSpPr>
            <p:cNvPr id="373" name="Google Shape;373;p60"/>
            <p:cNvSpPr/>
            <p:nvPr/>
          </p:nvSpPr>
          <p:spPr>
            <a:xfrm>
              <a:off x="6019475" y="4091079"/>
              <a:ext cx="2544900" cy="373200"/>
            </a:xfrm>
            <a:prstGeom prst="wedgeRoundRectCallout">
              <a:avLst>
                <a:gd fmla="val -58610" name="adj1"/>
                <a:gd fmla="val -32207"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Execute commands in “func_trap” upon receiving “USR1” signal</a:t>
              </a:r>
              <a:endParaRPr b="0" i="0" sz="1400" u="none" cap="none" strike="noStrike">
                <a:solidFill>
                  <a:srgbClr val="000000"/>
                </a:solidFill>
                <a:latin typeface="Arial"/>
                <a:ea typeface="Arial"/>
                <a:cs typeface="Arial"/>
                <a:sym typeface="Arial"/>
              </a:endParaRPr>
            </a:p>
          </p:txBody>
        </p:sp>
        <p:sp>
          <p:nvSpPr>
            <p:cNvPr id="374" name="Google Shape;374;p60"/>
            <p:cNvSpPr/>
            <p:nvPr/>
          </p:nvSpPr>
          <p:spPr>
            <a:xfrm>
              <a:off x="3338325" y="4044129"/>
              <a:ext cx="2393400" cy="1617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5" name="Google Shape;375;p60"/>
          <p:cNvGrpSpPr/>
          <p:nvPr/>
        </p:nvGrpSpPr>
        <p:grpSpPr>
          <a:xfrm>
            <a:off x="3343100" y="1742820"/>
            <a:ext cx="4640025" cy="526002"/>
            <a:chOff x="3343100" y="1853488"/>
            <a:chExt cx="4640025" cy="526002"/>
          </a:xfrm>
        </p:grpSpPr>
        <p:sp>
          <p:nvSpPr>
            <p:cNvPr id="376" name="Google Shape;376;p60"/>
            <p:cNvSpPr/>
            <p:nvPr/>
          </p:nvSpPr>
          <p:spPr>
            <a:xfrm>
              <a:off x="3343100" y="2256790"/>
              <a:ext cx="2041800" cy="1227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0"/>
            <p:cNvSpPr/>
            <p:nvPr/>
          </p:nvSpPr>
          <p:spPr>
            <a:xfrm>
              <a:off x="5563925" y="1853488"/>
              <a:ext cx="2419200" cy="373200"/>
            </a:xfrm>
            <a:prstGeom prst="wedgeRoundRectCallout">
              <a:avLst>
                <a:gd fmla="val -56259" name="adj1"/>
                <a:gd fmla="val 47028"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Specify desired run time; tracking remaining time for pre-terminated jobs</a:t>
              </a:r>
              <a:endParaRPr b="0" i="0" sz="1400" u="none" cap="none" strike="noStrike">
                <a:solidFill>
                  <a:srgbClr val="000000"/>
                </a:solidFill>
                <a:latin typeface="Arial"/>
                <a:ea typeface="Arial"/>
                <a:cs typeface="Arial"/>
                <a:sym typeface="Arial"/>
              </a:endParaRPr>
            </a:p>
          </p:txBody>
        </p:sp>
      </p:grpSp>
      <p:grpSp>
        <p:nvGrpSpPr>
          <p:cNvPr id="378" name="Google Shape;378;p60"/>
          <p:cNvGrpSpPr/>
          <p:nvPr/>
        </p:nvGrpSpPr>
        <p:grpSpPr>
          <a:xfrm>
            <a:off x="3337125" y="3928768"/>
            <a:ext cx="4700325" cy="183532"/>
            <a:chOff x="3338325" y="3239326"/>
            <a:chExt cx="4700325" cy="183532"/>
          </a:xfrm>
        </p:grpSpPr>
        <p:sp>
          <p:nvSpPr>
            <p:cNvPr id="379" name="Google Shape;379;p60"/>
            <p:cNvSpPr/>
            <p:nvPr/>
          </p:nvSpPr>
          <p:spPr>
            <a:xfrm>
              <a:off x="3338325" y="3300458"/>
              <a:ext cx="1965900" cy="1224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0"/>
            <p:cNvSpPr/>
            <p:nvPr/>
          </p:nvSpPr>
          <p:spPr>
            <a:xfrm>
              <a:off x="5664150" y="3239326"/>
              <a:ext cx="2374500" cy="168000"/>
            </a:xfrm>
            <a:prstGeom prst="wedgeRoundRectCallout">
              <a:avLst>
                <a:gd fmla="val -60497" name="adj1"/>
                <a:gd fmla="val 38804" name="adj2"/>
                <a:gd fmla="val 16667" name="adj3"/>
              </a:avLst>
            </a:prstGeom>
            <a:noFill/>
            <a:ln cap="flat" cmpd="sng" w="9525">
              <a:solidFill>
                <a:srgbClr val="2C3B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595959"/>
                  </a:solidFill>
                  <a:latin typeface="Arial"/>
                  <a:ea typeface="Arial"/>
                  <a:cs typeface="Arial"/>
                  <a:sym typeface="Arial"/>
                </a:rPr>
                <a:t>Defines a few bash functions</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4" name="Shape 384"/>
        <p:cNvGrpSpPr/>
        <p:nvPr/>
      </p:nvGrpSpPr>
      <p:grpSpPr>
        <a:xfrm>
          <a:off x="0" y="0"/>
          <a:ext cx="0" cy="0"/>
          <a:chOff x="0" y="0"/>
          <a:chExt cx="0" cy="0"/>
        </a:xfrm>
      </p:grpSpPr>
      <p:sp>
        <p:nvSpPr>
          <p:cNvPr id="385" name="Google Shape;385;p61"/>
          <p:cNvSpPr txBox="1"/>
          <p:nvPr>
            <p:ph type="title"/>
          </p:nvPr>
        </p:nvSpPr>
        <p:spPr>
          <a:xfrm>
            <a:off x="398024" y="191525"/>
            <a:ext cx="87459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600"/>
              <a:t>SBATCH Directives Used to Automate Job Resubmission</a:t>
            </a:r>
            <a:endParaRPr sz="2600"/>
          </a:p>
        </p:txBody>
      </p:sp>
      <p:sp>
        <p:nvSpPr>
          <p:cNvPr id="386" name="Google Shape;386;p61"/>
          <p:cNvSpPr/>
          <p:nvPr/>
        </p:nvSpPr>
        <p:spPr>
          <a:xfrm>
            <a:off x="260132" y="874740"/>
            <a:ext cx="8403000" cy="412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rgbClr val="FF0000"/>
                </a:solidFill>
                <a:latin typeface="Courier New"/>
                <a:ea typeface="Courier New"/>
                <a:cs typeface="Courier New"/>
                <a:sym typeface="Courier New"/>
              </a:rPr>
              <a:t> </a:t>
            </a:r>
            <a:r>
              <a:rPr b="0" i="0" lang="en-US" sz="1700" u="none" cap="none" strike="noStrike">
                <a:solidFill>
                  <a:srgbClr val="FF0000"/>
                </a:solidFill>
                <a:latin typeface="Courier New"/>
                <a:ea typeface="Courier New"/>
                <a:cs typeface="Courier New"/>
                <a:sym typeface="Courier New"/>
              </a:rPr>
              <a:t>#SBATCH --time-min=02:00:00</a:t>
            </a:r>
            <a:endParaRPr b="0" i="0" sz="17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Specify the minimum time for your job. Flex QOS requires time-min to be no more than 2 hours.</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200"/>
              <a:buFont typeface="Arial"/>
              <a:buNone/>
            </a:pPr>
            <a:r>
              <a:t/>
            </a:r>
            <a:endParaRPr b="0" i="0" sz="8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700"/>
              <a:buFont typeface="Arial"/>
              <a:buNone/>
            </a:pPr>
            <a:r>
              <a:rPr b="0" i="0" lang="en-US" sz="1700" u="none" cap="none" strike="noStrike">
                <a:solidFill>
                  <a:srgbClr val="FF0000"/>
                </a:solidFill>
                <a:latin typeface="Courier New"/>
                <a:ea typeface="Courier New"/>
                <a:cs typeface="Courier New"/>
                <a:sym typeface="Courier New"/>
              </a:rPr>
              <a:t>#SBATCH --comment=48:00:00</a:t>
            </a:r>
            <a:endParaRPr b="0" i="0" sz="1700" u="none" cap="none" strike="noStrike">
              <a:solidFill>
                <a:srgbClr val="000000"/>
              </a:solidFill>
              <a:latin typeface="Courier New"/>
              <a:ea typeface="Courier New"/>
              <a:cs typeface="Courier New"/>
              <a:sym typeface="Courier New"/>
            </a:endParaRPr>
          </a:p>
          <a:p>
            <a:pPr indent="0" lvl="4"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 flag to add comments about the job, used by the script to specify the desired walltime and to track the remaining walltime for the requeued jobs (after pre-termination). </a:t>
            </a:r>
            <a:r>
              <a:rPr b="1" i="0" lang="en-US" sz="1400" u="none" cap="none" strike="noStrike">
                <a:solidFill>
                  <a:schemeClr val="dk2"/>
                </a:solidFill>
                <a:latin typeface="Arial"/>
                <a:ea typeface="Arial"/>
                <a:cs typeface="Arial"/>
                <a:sym typeface="Arial"/>
              </a:rPr>
              <a:t>You can specify any length of time, e.g., a week or even longer</a:t>
            </a:r>
            <a:endParaRPr b="1"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200"/>
              <a:buFont typeface="Arial"/>
              <a:buNone/>
            </a:pPr>
            <a:r>
              <a:t/>
            </a:r>
            <a:endParaRPr b="0" i="0" sz="8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700"/>
              <a:buFont typeface="Arial"/>
              <a:buNone/>
            </a:pPr>
            <a:r>
              <a:rPr b="0" i="0" lang="en-US" sz="1700" u="none" cap="none" strike="noStrike">
                <a:solidFill>
                  <a:srgbClr val="FF0000"/>
                </a:solidFill>
                <a:latin typeface="Courier New"/>
                <a:ea typeface="Courier New"/>
                <a:cs typeface="Courier New"/>
                <a:sym typeface="Courier New"/>
              </a:rPr>
              <a:t>#SBATCH --signal=B:USR1@&lt;sig_time&gt;</a:t>
            </a:r>
            <a:endParaRPr b="0" i="0" sz="17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None/>
            </a:pPr>
            <a:r>
              <a:rPr b="0" i="0" lang="en-US" sz="1400" u="none" cap="none" strike="noStrike">
                <a:solidFill>
                  <a:schemeClr val="dk2"/>
                </a:solidFill>
                <a:latin typeface="Arial"/>
                <a:ea typeface="Arial"/>
                <a:cs typeface="Arial"/>
                <a:sym typeface="Arial"/>
              </a:rPr>
              <a:t>Request the batch system to send user-defined signal USR1 to the batch shell (where the job is running) </a:t>
            </a:r>
            <a:r>
              <a:rPr b="0" i="0" lang="en-US" sz="1400" u="none" cap="none" strike="noStrike">
                <a:solidFill>
                  <a:srgbClr val="FF0000"/>
                </a:solidFill>
                <a:latin typeface="Courier New"/>
                <a:ea typeface="Courier New"/>
                <a:cs typeface="Courier New"/>
                <a:sym typeface="Courier New"/>
              </a:rPr>
              <a:t>sig_time</a:t>
            </a:r>
            <a:r>
              <a:rPr b="0" i="0" lang="en-US" sz="1400" u="none" cap="none" strike="noStrike">
                <a:solidFill>
                  <a:srgbClr val="FF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seconds (e.g., 300) before the job hits the wall clock limit. </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200"/>
              <a:buFont typeface="Arial"/>
              <a:buNone/>
            </a:pPr>
            <a:r>
              <a:t/>
            </a:r>
            <a:endParaRPr b="0" i="0" sz="8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700"/>
              <a:buFont typeface="Arial"/>
              <a:buNone/>
            </a:pPr>
            <a:r>
              <a:rPr b="0" i="0" lang="en-US" sz="1700" u="none" cap="none" strike="noStrike">
                <a:solidFill>
                  <a:srgbClr val="FF0000"/>
                </a:solidFill>
                <a:latin typeface="Courier New"/>
                <a:ea typeface="Courier New"/>
                <a:cs typeface="Courier New"/>
                <a:sym typeface="Courier New"/>
              </a:rPr>
              <a:t>#SBATCH --requeue</a:t>
            </a:r>
            <a:endParaRPr b="0" i="0" sz="17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Specify the job is eligible to requeue</a:t>
            </a:r>
            <a:endParaRPr b="0" i="0" sz="1400" u="none" cap="none" strike="noStrike">
              <a:solidFill>
                <a:srgbClr val="FF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700"/>
              <a:buFont typeface="Arial"/>
              <a:buNone/>
            </a:pPr>
            <a:r>
              <a:rPr b="0" i="0" lang="en-US" sz="1700" u="none" cap="none" strike="noStrike">
                <a:solidFill>
                  <a:srgbClr val="FF0000"/>
                </a:solidFill>
                <a:latin typeface="Courier New"/>
                <a:ea typeface="Courier New"/>
                <a:cs typeface="Courier New"/>
                <a:sym typeface="Courier New"/>
              </a:rPr>
              <a:t>#SBATCH --open-mode=append</a:t>
            </a:r>
            <a:endParaRPr b="0" i="0" sz="17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Append the standard output/error of the requeued job to the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same standard out/error</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files from the previously terminated job.</a:t>
            </a:r>
            <a:endParaRPr b="0" i="0" sz="1400" u="none" cap="none" strike="noStrike">
              <a:solidFill>
                <a:srgbClr val="000000"/>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0000"/>
              </a:solidFill>
              <a:latin typeface="Arial"/>
              <a:ea typeface="Arial"/>
              <a:cs typeface="Arial"/>
              <a:sym typeface="Arial"/>
            </a:endParaRPr>
          </a:p>
        </p:txBody>
      </p:sp>
      <p:sp>
        <p:nvSpPr>
          <p:cNvPr id="387" name="Google Shape;387;p61"/>
          <p:cNvSpPr txBox="1"/>
          <p:nvPr/>
        </p:nvSpPr>
        <p:spPr>
          <a:xfrm>
            <a:off x="5925102" y="3951772"/>
            <a:ext cx="2933400" cy="708000"/>
          </a:xfrm>
          <a:prstGeom prst="rect">
            <a:avLst/>
          </a:prstGeom>
          <a:solidFill>
            <a:srgbClr val="FBFED9"/>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76200" marR="0" rtl="0" algn="l">
              <a:lnSpc>
                <a:spcPct val="100000"/>
              </a:lnSpc>
              <a:spcBef>
                <a:spcPts val="0"/>
              </a:spcBef>
              <a:spcAft>
                <a:spcPts val="0"/>
              </a:spcAft>
              <a:buClr>
                <a:srgbClr val="000000"/>
              </a:buClr>
              <a:buSzPts val="1600"/>
              <a:buFont typeface="Arial"/>
              <a:buNone/>
            </a:pPr>
            <a:r>
              <a:rPr b="1" i="0" lang="en-US" sz="1000" u="none" cap="none" strike="noStrike">
                <a:solidFill>
                  <a:srgbClr val="000000"/>
                </a:solidFill>
                <a:latin typeface="Courier New"/>
                <a:ea typeface="Courier New"/>
                <a:cs typeface="Courier New"/>
                <a:sym typeface="Courier New"/>
              </a:rPr>
              <a:t>#SBATCH --comment=48:00:00</a:t>
            </a:r>
            <a:endParaRPr b="1" i="0" sz="10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1" i="0" lang="en-US" sz="1000" u="none" cap="none" strike="noStrike">
                <a:solidFill>
                  <a:srgbClr val="000000"/>
                </a:solidFill>
                <a:latin typeface="Courier New"/>
                <a:ea typeface="Courier New"/>
                <a:cs typeface="Courier New"/>
                <a:sym typeface="Courier New"/>
              </a:rPr>
              <a:t>#SBATCH --signal=B:USR1@300</a:t>
            </a:r>
            <a:endParaRPr b="1" i="0" sz="10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1" i="0" lang="en-US" sz="1000" u="none" cap="none" strike="noStrike">
                <a:solidFill>
                  <a:srgbClr val="000000"/>
                </a:solidFill>
                <a:latin typeface="Courier New"/>
                <a:ea typeface="Courier New"/>
                <a:cs typeface="Courier New"/>
                <a:sym typeface="Courier New"/>
              </a:rPr>
              <a:t>#SBATCH --requeue</a:t>
            </a:r>
            <a:endParaRPr b="1" i="0" sz="10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1" i="0" lang="en-US" sz="1000" u="none" cap="none" strike="noStrike">
                <a:solidFill>
                  <a:srgbClr val="000000"/>
                </a:solidFill>
                <a:latin typeface="Courier New"/>
                <a:ea typeface="Courier New"/>
                <a:cs typeface="Courier New"/>
                <a:sym typeface="Courier New"/>
              </a:rPr>
              <a:t>#SBATCH --open-mode=append</a:t>
            </a:r>
            <a:endParaRPr b="1" i="0" sz="10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1" name="Shape 391"/>
        <p:cNvGrpSpPr/>
        <p:nvPr/>
      </p:nvGrpSpPr>
      <p:grpSpPr>
        <a:xfrm>
          <a:off x="0" y="0"/>
          <a:ext cx="0" cy="0"/>
          <a:chOff x="0" y="0"/>
          <a:chExt cx="0" cy="0"/>
        </a:xfrm>
      </p:grpSpPr>
      <p:sp>
        <p:nvSpPr>
          <p:cNvPr id="392" name="Google Shape;392;p62"/>
          <p:cNvSpPr txBox="1"/>
          <p:nvPr>
            <p:ph type="title"/>
          </p:nvPr>
        </p:nvSpPr>
        <p:spPr>
          <a:xfrm>
            <a:off x="398025" y="191525"/>
            <a:ext cx="86709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Font typeface="Arial"/>
              <a:buNone/>
            </a:pPr>
            <a:r>
              <a:rPr lang="en-US">
                <a:solidFill>
                  <a:srgbClr val="4F81BD"/>
                </a:solidFill>
              </a:rPr>
              <a:t>Bash Functions Used to Automate Job Resubmission  </a:t>
            </a:r>
            <a:endParaRPr>
              <a:solidFill>
                <a:srgbClr val="4F81BD"/>
              </a:solidFill>
            </a:endParaRPr>
          </a:p>
          <a:p>
            <a:pPr indent="0" lvl="0" marL="0" rtl="0" algn="l">
              <a:lnSpc>
                <a:spcPct val="100000"/>
              </a:lnSpc>
              <a:spcBef>
                <a:spcPts val="0"/>
              </a:spcBef>
              <a:spcAft>
                <a:spcPts val="0"/>
              </a:spcAft>
              <a:buClr>
                <a:srgbClr val="FFFFFF"/>
              </a:buClr>
              <a:buSzPts val="2800"/>
              <a:buNone/>
            </a:pPr>
            <a:r>
              <a:t/>
            </a:r>
            <a:endParaRPr/>
          </a:p>
        </p:txBody>
      </p:sp>
      <p:sp>
        <p:nvSpPr>
          <p:cNvPr id="393" name="Google Shape;393;p62"/>
          <p:cNvSpPr txBox="1"/>
          <p:nvPr/>
        </p:nvSpPr>
        <p:spPr>
          <a:xfrm>
            <a:off x="299551" y="1006375"/>
            <a:ext cx="8670900" cy="3244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0000"/>
                </a:solidFill>
                <a:latin typeface="Courier New"/>
                <a:ea typeface="Courier New"/>
                <a:cs typeface="Courier New"/>
                <a:sym typeface="Courier New"/>
              </a:rPr>
              <a:t>requeue_job</a:t>
            </a:r>
            <a:r>
              <a:rPr b="0" i="0" lang="en-US" sz="1600" u="none" cap="none" strike="noStrike">
                <a:solidFill>
                  <a:srgbClr val="FF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This function traps the user defined signal (e.g., </a:t>
            </a:r>
            <a:r>
              <a:rPr b="0" i="0" lang="en-US" sz="1400" u="none" cap="none" strike="noStrike">
                <a:solidFill>
                  <a:srgbClr val="000000"/>
                </a:solidFill>
                <a:latin typeface="Courier New"/>
                <a:ea typeface="Courier New"/>
                <a:cs typeface="Courier New"/>
                <a:sym typeface="Courier New"/>
              </a:rPr>
              <a:t>USR1</a:t>
            </a:r>
            <a:r>
              <a:rPr b="0" i="0" lang="en-US" sz="1400" u="none" cap="none" strike="noStrike">
                <a:solidFill>
                  <a:srgbClr val="000000"/>
                </a:solidFill>
                <a:latin typeface="Arial"/>
                <a:ea typeface="Arial"/>
                <a:cs typeface="Arial"/>
                <a:sym typeface="Arial"/>
              </a:rPr>
              <a:t>). Upon receiving the signal, it executes a function (e.g., </a:t>
            </a:r>
            <a:r>
              <a:rPr b="0" i="0" lang="en-US" sz="1400" u="none" cap="none" strike="noStrike">
                <a:solidFill>
                  <a:srgbClr val="FF0000"/>
                </a:solidFill>
                <a:latin typeface="Courier New"/>
                <a:ea typeface="Courier New"/>
                <a:cs typeface="Courier New"/>
                <a:sym typeface="Courier New"/>
              </a:rPr>
              <a:t>func_trap</a:t>
            </a:r>
            <a:r>
              <a:rPr b="0" i="0" lang="en-US" sz="1400" u="none" cap="none" strike="noStrike">
                <a:solidFill>
                  <a:srgbClr val="FF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below) provided on the command line.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FF0000"/>
                </a:solidFill>
                <a:latin typeface="Courier New"/>
                <a:ea typeface="Courier New"/>
                <a:cs typeface="Courier New"/>
                <a:sym typeface="Courier New"/>
              </a:rPr>
              <a:t>func_trap</a:t>
            </a:r>
            <a:endParaRPr b="0" i="0" sz="14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This function contains the list of commands to be executed to initiate checkpointing, prepare inputs for the next job if needed, requeue the job, and update the remaining walltime.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2"/>
          <p:cNvSpPr/>
          <p:nvPr/>
        </p:nvSpPr>
        <p:spPr>
          <a:xfrm>
            <a:off x="430500" y="4100850"/>
            <a:ext cx="5400600" cy="8496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FF0000"/>
                </a:solidFill>
                <a:latin typeface="Courier New"/>
                <a:ea typeface="Courier New"/>
                <a:cs typeface="Courier New"/>
                <a:sym typeface="Courier New"/>
              </a:rPr>
              <a:t>func_trap</a:t>
            </a:r>
            <a:r>
              <a:rPr b="0" i="0" lang="en-US" sz="1000" u="none" cap="none" strike="noStrike">
                <a:solidFill>
                  <a:srgbClr val="000000"/>
                </a:solidFill>
                <a:latin typeface="Courier New"/>
                <a:ea typeface="Courier New"/>
                <a:cs typeface="Courier New"/>
                <a:sym typeface="Courier New"/>
              </a:rPr>
              <a:t>() {</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$ckpt_command</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scontrol requeue ${SLURM_JOB_ID}</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scontrol update JobId=${SLURM_JOB_ID} TimeLimit=${requestTime}</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a:t>
            </a:r>
            <a:endParaRPr b="0" i="0" sz="1000" u="none" cap="none" strike="noStrike">
              <a:solidFill>
                <a:srgbClr val="000000"/>
              </a:solidFill>
              <a:latin typeface="Courier New"/>
              <a:ea typeface="Courier New"/>
              <a:cs typeface="Courier New"/>
              <a:sym typeface="Courier New"/>
            </a:endParaRPr>
          </a:p>
        </p:txBody>
      </p:sp>
      <p:sp>
        <p:nvSpPr>
          <p:cNvPr id="395" name="Google Shape;395;p62"/>
          <p:cNvSpPr/>
          <p:nvPr/>
        </p:nvSpPr>
        <p:spPr>
          <a:xfrm>
            <a:off x="437700" y="1842700"/>
            <a:ext cx="5400600" cy="13443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requeue_job()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parse_job    # to calculate the remaining walltime</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if [ -n $remainingTimeSec ] &amp;&amp; [ $remainingTimeSec -gt 0 ]; then</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commands=$1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signal=$2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trap $commands $signal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    fi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396" name="Google Shape;396;p62"/>
          <p:cNvSpPr txBox="1"/>
          <p:nvPr/>
        </p:nvSpPr>
        <p:spPr>
          <a:xfrm>
            <a:off x="5905850" y="4100975"/>
            <a:ext cx="3141000" cy="849600"/>
          </a:xfrm>
          <a:prstGeom prst="rect">
            <a:avLst/>
          </a:prstGeom>
          <a:solidFill>
            <a:srgbClr val="FBFED9"/>
          </a:solidFill>
          <a:ln cap="flat" cmpd="sng" w="9525">
            <a:solidFill>
              <a:schemeClr val="dk1"/>
            </a:solidFill>
            <a:prstDash val="solid"/>
            <a:round/>
            <a:headEnd len="sm" w="sm" type="none"/>
            <a:tailEnd len="sm" w="sm" type="none"/>
          </a:ln>
        </p:spPr>
        <p:txBody>
          <a:bodyPr anchorCtr="0" anchor="t" bIns="45700" lIns="27425" spcFirstLastPara="1" rIns="91425" wrap="square" tIns="45700">
            <a:noAutofit/>
          </a:bodyPr>
          <a:lstStyle/>
          <a:p>
            <a:pPr indent="0" lvl="0" marL="73152" marR="0" rtl="0" algn="l">
              <a:lnSpc>
                <a:spcPct val="100000"/>
              </a:lnSpc>
              <a:spcBef>
                <a:spcPts val="0"/>
              </a:spcBef>
              <a:spcAft>
                <a:spcPts val="0"/>
              </a:spcAft>
              <a:buClr>
                <a:srgbClr val="000000"/>
              </a:buClr>
              <a:buSzPts val="750"/>
              <a:buFont typeface="Arial"/>
              <a:buNone/>
            </a:pPr>
            <a:r>
              <a:rPr b="0" i="0" lang="en-US" sz="950" u="none" cap="none" strike="noStrike">
                <a:solidFill>
                  <a:srgbClr val="3B55EF"/>
                </a:solidFill>
                <a:latin typeface="Courier New"/>
                <a:ea typeface="Courier New"/>
                <a:cs typeface="Courier New"/>
                <a:sym typeface="Courier New"/>
              </a:rPr>
              <a:t>#requeueing the job if remaining time &gt;0</a:t>
            </a:r>
            <a:endParaRPr b="1" i="0" sz="950" u="none" cap="none" strike="noStrike">
              <a:solidFill>
                <a:srgbClr val="3B55EF"/>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0" i="0" lang="en-US" sz="1000" u="none" cap="none" strike="noStrike">
                <a:solidFill>
                  <a:srgbClr val="000000"/>
                </a:solidFill>
                <a:latin typeface="Courier New"/>
                <a:ea typeface="Courier New"/>
                <a:cs typeface="Courier New"/>
                <a:sym typeface="Courier New"/>
              </a:rPr>
              <a:t>ckpt_command= </a:t>
            </a:r>
            <a:endParaRPr b="0" i="0" sz="10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1000" u="none" cap="none" strike="noStrike">
                <a:solidFill>
                  <a:schemeClr val="dk1"/>
                </a:solidFill>
                <a:latin typeface="Courier New"/>
                <a:ea typeface="Courier New"/>
                <a:cs typeface="Courier New"/>
                <a:sym typeface="Courier New"/>
              </a:rPr>
              <a:t>requeue_job func_trap USR1</a:t>
            </a:r>
            <a:endParaRPr b="1" i="0" sz="10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400"/>
              <a:buFont typeface="Arial"/>
              <a:buNone/>
            </a:pPr>
            <a:r>
              <a:t/>
            </a:r>
            <a:endParaRPr b="0" i="0" sz="500" u="none" cap="none" strike="noStrike">
              <a:solidFill>
                <a:schemeClr val="dk1"/>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0" i="0" lang="en-US" sz="1000" u="none" cap="none" strike="noStrike">
                <a:solidFill>
                  <a:schemeClr val="dk1"/>
                </a:solidFill>
                <a:latin typeface="Courier New"/>
                <a:ea typeface="Courier New"/>
                <a:cs typeface="Courier New"/>
                <a:sym typeface="Courier New"/>
              </a:rPr>
              <a:t>wait</a:t>
            </a:r>
            <a:endParaRPr b="0" i="0" sz="10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3"/>
          <p:cNvSpPr txBox="1"/>
          <p:nvPr>
            <p:ph type="title"/>
          </p:nvPr>
        </p:nvSpPr>
        <p:spPr>
          <a:xfrm>
            <a:off x="427639" y="18516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solidFill>
                  <a:srgbClr val="4F81BD"/>
                </a:solidFill>
              </a:rPr>
              <a:t>Variable-Time Job Flowchart</a:t>
            </a:r>
            <a:endParaRPr>
              <a:solidFill>
                <a:srgbClr val="4F81BD"/>
              </a:solidFill>
            </a:endParaRPr>
          </a:p>
          <a:p>
            <a:pPr indent="0" lvl="0" marL="0" rtl="0" algn="l">
              <a:lnSpc>
                <a:spcPct val="100000"/>
              </a:lnSpc>
              <a:spcBef>
                <a:spcPts val="0"/>
              </a:spcBef>
              <a:spcAft>
                <a:spcPts val="0"/>
              </a:spcAft>
              <a:buSzPts val="1000"/>
              <a:buNone/>
            </a:pPr>
            <a:r>
              <a:t/>
            </a:r>
            <a:endParaRPr/>
          </a:p>
        </p:txBody>
      </p:sp>
      <p:sp>
        <p:nvSpPr>
          <p:cNvPr id="403" name="Google Shape;403;p63"/>
          <p:cNvSpPr/>
          <p:nvPr/>
        </p:nvSpPr>
        <p:spPr>
          <a:xfrm>
            <a:off x="2221500" y="1217850"/>
            <a:ext cx="1207500" cy="11400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User submits job </a:t>
            </a:r>
            <a:endParaRPr b="0" i="0" sz="1200" u="none" cap="none" strike="noStrike">
              <a:solidFill>
                <a:srgbClr val="000000"/>
              </a:solidFill>
              <a:latin typeface="Arial"/>
              <a:ea typeface="Arial"/>
              <a:cs typeface="Arial"/>
              <a:sym typeface="Arial"/>
            </a:endParaRPr>
          </a:p>
        </p:txBody>
      </p:sp>
      <p:pic>
        <p:nvPicPr>
          <p:cNvPr id="404" name="Google Shape;404;p63"/>
          <p:cNvPicPr preferRelativeResize="0"/>
          <p:nvPr/>
        </p:nvPicPr>
        <p:blipFill rotWithShape="1">
          <a:blip r:embed="rId3">
            <a:alphaModFix/>
          </a:blip>
          <a:srcRect b="0" l="0" r="0" t="0"/>
          <a:stretch/>
        </p:blipFill>
        <p:spPr>
          <a:xfrm>
            <a:off x="76139" y="1112637"/>
            <a:ext cx="1419600" cy="1245300"/>
          </a:xfrm>
          <a:prstGeom prst="ellipse">
            <a:avLst/>
          </a:prstGeom>
          <a:noFill/>
          <a:ln>
            <a:noFill/>
          </a:ln>
        </p:spPr>
      </p:pic>
      <p:sp>
        <p:nvSpPr>
          <p:cNvPr id="405" name="Google Shape;405;p63"/>
          <p:cNvSpPr/>
          <p:nvPr/>
        </p:nvSpPr>
        <p:spPr>
          <a:xfrm>
            <a:off x="1507288" y="1656000"/>
            <a:ext cx="515100" cy="263700"/>
          </a:xfrm>
          <a:prstGeom prst="rightArrow">
            <a:avLst>
              <a:gd fmla="val 50000" name="adj1"/>
              <a:gd fmla="val 5000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63"/>
          <p:cNvSpPr/>
          <p:nvPr/>
        </p:nvSpPr>
        <p:spPr>
          <a:xfrm>
            <a:off x="4489366" y="858041"/>
            <a:ext cx="1207500" cy="11400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45700" lIns="18275" spcFirstLastPara="1" rIns="1827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Batch system backfills the job </a:t>
            </a:r>
            <a:endParaRPr b="0" i="0" sz="1200" u="none" cap="none" strike="noStrike">
              <a:solidFill>
                <a:srgbClr val="000000"/>
              </a:solidFill>
              <a:latin typeface="Arial"/>
              <a:ea typeface="Arial"/>
              <a:cs typeface="Arial"/>
              <a:sym typeface="Arial"/>
            </a:endParaRPr>
          </a:p>
        </p:txBody>
      </p:sp>
      <p:sp>
        <p:nvSpPr>
          <p:cNvPr id="407" name="Google Shape;407;p63"/>
          <p:cNvSpPr/>
          <p:nvPr/>
        </p:nvSpPr>
        <p:spPr>
          <a:xfrm>
            <a:off x="3678713" y="1554300"/>
            <a:ext cx="515100" cy="263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3"/>
          <p:cNvSpPr/>
          <p:nvPr/>
        </p:nvSpPr>
        <p:spPr>
          <a:xfrm>
            <a:off x="3818820" y="2337159"/>
            <a:ext cx="1207500" cy="1194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Job starts execution</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Earlier with a shorter allocation</a:t>
            </a:r>
            <a:endParaRPr b="0" i="0" sz="1200" u="none" cap="none" strike="noStrike">
              <a:solidFill>
                <a:srgbClr val="000000"/>
              </a:solidFill>
              <a:latin typeface="Arial"/>
              <a:ea typeface="Arial"/>
              <a:cs typeface="Arial"/>
              <a:sym typeface="Arial"/>
            </a:endParaRPr>
          </a:p>
        </p:txBody>
      </p:sp>
      <p:sp>
        <p:nvSpPr>
          <p:cNvPr id="409" name="Google Shape;409;p63"/>
          <p:cNvSpPr/>
          <p:nvPr/>
        </p:nvSpPr>
        <p:spPr>
          <a:xfrm rot="10382435">
            <a:off x="6331049" y="1142838"/>
            <a:ext cx="514994" cy="26386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3"/>
          <p:cNvSpPr/>
          <p:nvPr/>
        </p:nvSpPr>
        <p:spPr>
          <a:xfrm>
            <a:off x="7520769" y="2915269"/>
            <a:ext cx="1207500" cy="11400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45700" lIns="18275" spcFirstLastPara="1" rIns="1827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Job checkpoints</a:t>
            </a:r>
            <a:endParaRPr b="0" i="0" sz="1200" u="none" cap="none" strike="noStrike">
              <a:solidFill>
                <a:srgbClr val="000000"/>
              </a:solidFill>
              <a:latin typeface="Arial"/>
              <a:ea typeface="Arial"/>
              <a:cs typeface="Arial"/>
              <a:sym typeface="Arial"/>
            </a:endParaRPr>
          </a:p>
        </p:txBody>
      </p:sp>
      <p:sp>
        <p:nvSpPr>
          <p:cNvPr id="411" name="Google Shape;411;p63"/>
          <p:cNvSpPr/>
          <p:nvPr/>
        </p:nvSpPr>
        <p:spPr>
          <a:xfrm>
            <a:off x="6147801" y="476158"/>
            <a:ext cx="1207500" cy="11946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Updates remaining walltime for the job </a:t>
            </a:r>
            <a:endParaRPr/>
          </a:p>
        </p:txBody>
      </p:sp>
      <p:sp>
        <p:nvSpPr>
          <p:cNvPr id="412" name="Google Shape;412;p63"/>
          <p:cNvSpPr/>
          <p:nvPr/>
        </p:nvSpPr>
        <p:spPr>
          <a:xfrm>
            <a:off x="1253650" y="3545526"/>
            <a:ext cx="1207500" cy="11400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45700" lIns="18275" spcFirstLastPara="1" rIns="1827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User checks results</a:t>
            </a:r>
            <a:endParaRPr b="0" i="0" sz="1200" u="none" cap="none" strike="noStrike">
              <a:solidFill>
                <a:srgbClr val="000000"/>
              </a:solidFill>
              <a:latin typeface="Arial"/>
              <a:ea typeface="Arial"/>
              <a:cs typeface="Arial"/>
              <a:sym typeface="Arial"/>
            </a:endParaRPr>
          </a:p>
        </p:txBody>
      </p:sp>
      <p:sp>
        <p:nvSpPr>
          <p:cNvPr id="413" name="Google Shape;413;p63"/>
          <p:cNvSpPr/>
          <p:nvPr/>
        </p:nvSpPr>
        <p:spPr>
          <a:xfrm>
            <a:off x="4603900" y="3708550"/>
            <a:ext cx="1207500" cy="11400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18275" lIns="18275" spcFirstLastPara="1" rIns="18275" wrap="square" tIns="18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Batch system sends signal</a:t>
            </a:r>
            <a:endParaRPr b="0" i="0" sz="1200" u="none" cap="none" strike="noStrike">
              <a:solidFill>
                <a:srgbClr val="000000"/>
              </a:solidFill>
              <a:latin typeface="Arial"/>
              <a:ea typeface="Arial"/>
              <a:cs typeface="Arial"/>
              <a:sym typeface="Arial"/>
            </a:endParaRPr>
          </a:p>
        </p:txBody>
      </p:sp>
      <p:sp>
        <p:nvSpPr>
          <p:cNvPr id="414" name="Google Shape;414;p63"/>
          <p:cNvSpPr/>
          <p:nvPr/>
        </p:nvSpPr>
        <p:spPr>
          <a:xfrm>
            <a:off x="6306529" y="3925800"/>
            <a:ext cx="1207500" cy="11400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Job traps signal and is suspended</a:t>
            </a:r>
            <a:endParaRPr b="0" i="0" sz="1200" u="none" cap="none" strike="noStrike">
              <a:solidFill>
                <a:srgbClr val="000000"/>
              </a:solidFill>
              <a:latin typeface="Arial"/>
              <a:ea typeface="Arial"/>
              <a:cs typeface="Arial"/>
              <a:sym typeface="Arial"/>
            </a:endParaRPr>
          </a:p>
        </p:txBody>
      </p:sp>
      <p:sp>
        <p:nvSpPr>
          <p:cNvPr id="415" name="Google Shape;415;p63"/>
          <p:cNvSpPr/>
          <p:nvPr/>
        </p:nvSpPr>
        <p:spPr>
          <a:xfrm rot="9149022">
            <a:off x="2699706" y="3502411"/>
            <a:ext cx="961686" cy="26353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3"/>
          <p:cNvSpPr/>
          <p:nvPr/>
        </p:nvSpPr>
        <p:spPr>
          <a:xfrm rot="-8100000">
            <a:off x="7304640" y="1264519"/>
            <a:ext cx="347472" cy="26346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3"/>
          <p:cNvSpPr/>
          <p:nvPr/>
        </p:nvSpPr>
        <p:spPr>
          <a:xfrm rot="-5625727">
            <a:off x="8092427" y="2587243"/>
            <a:ext cx="352059" cy="26367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3"/>
          <p:cNvSpPr/>
          <p:nvPr/>
        </p:nvSpPr>
        <p:spPr>
          <a:xfrm>
            <a:off x="7447199" y="1394618"/>
            <a:ext cx="1207500" cy="11400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Requeues the job</a:t>
            </a:r>
            <a:endParaRPr/>
          </a:p>
        </p:txBody>
      </p:sp>
      <p:sp>
        <p:nvSpPr>
          <p:cNvPr id="419" name="Google Shape;419;p63"/>
          <p:cNvSpPr/>
          <p:nvPr/>
        </p:nvSpPr>
        <p:spPr>
          <a:xfrm rot="3451985">
            <a:off x="4669523" y="3502179"/>
            <a:ext cx="307929" cy="26382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3"/>
          <p:cNvSpPr/>
          <p:nvPr/>
        </p:nvSpPr>
        <p:spPr>
          <a:xfrm rot="6712001">
            <a:off x="4479986" y="1985015"/>
            <a:ext cx="342330" cy="26372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63"/>
          <p:cNvSpPr/>
          <p:nvPr/>
        </p:nvSpPr>
        <p:spPr>
          <a:xfrm rot="836145">
            <a:off x="5837048" y="4440146"/>
            <a:ext cx="414809" cy="26368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63"/>
          <p:cNvSpPr/>
          <p:nvPr/>
        </p:nvSpPr>
        <p:spPr>
          <a:xfrm rot="9344170">
            <a:off x="5698124" y="970803"/>
            <a:ext cx="347497" cy="26330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3"/>
          <p:cNvSpPr/>
          <p:nvPr/>
        </p:nvSpPr>
        <p:spPr>
          <a:xfrm rot="-3066035">
            <a:off x="7485188" y="4011926"/>
            <a:ext cx="347318" cy="26368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3"/>
          <p:cNvSpPr/>
          <p:nvPr/>
        </p:nvSpPr>
        <p:spPr>
          <a:xfrm rot="-1812439">
            <a:off x="2612791" y="3918182"/>
            <a:ext cx="1687436" cy="739136"/>
          </a:xfrm>
          <a:prstGeom prst="wedgeEllipseCallout">
            <a:avLst>
              <a:gd fmla="val 10327" name="adj1"/>
              <a:gd fmla="val -72995" name="adj2"/>
            </a:avLst>
          </a:prstGeom>
          <a:solidFill>
            <a:schemeClr val="lt1"/>
          </a:solidFill>
          <a:ln cap="flat" cmpd="sng" w="9525">
            <a:solidFill>
              <a:schemeClr val="dk2"/>
            </a:solidFill>
            <a:prstDash val="solid"/>
            <a:round/>
            <a:headEnd len="sm" w="sm" type="none"/>
            <a:tailEnd len="sm" w="sm" type="none"/>
          </a:ln>
        </p:spPr>
        <p:txBody>
          <a:bodyPr anchorCtr="0" anchor="ctr" bIns="18275" lIns="9125" spcFirstLastPara="1" rIns="9125" wrap="square" tIns="18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80000"/>
                </a:solidFill>
                <a:latin typeface="Arial"/>
                <a:ea typeface="Arial"/>
                <a:cs typeface="Arial"/>
                <a:sym typeface="Arial"/>
              </a:rPr>
              <a:t>Job completes or desired walltime achieved</a:t>
            </a:r>
            <a:endParaRPr b="0" i="0" sz="1400" u="none" cap="none" strike="noStrike">
              <a:solidFill>
                <a:srgbClr val="980000"/>
              </a:solidFill>
              <a:latin typeface="Arial"/>
              <a:ea typeface="Arial"/>
              <a:cs typeface="Arial"/>
              <a:sym typeface="Arial"/>
            </a:endParaRPr>
          </a:p>
        </p:txBody>
      </p:sp>
      <p:sp>
        <p:nvSpPr>
          <p:cNvPr id="425" name="Google Shape;425;p63"/>
          <p:cNvSpPr txBox="1"/>
          <p:nvPr/>
        </p:nvSpPr>
        <p:spPr>
          <a:xfrm>
            <a:off x="5226675" y="2398450"/>
            <a:ext cx="46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4"/>
          <p:cNvSpPr txBox="1"/>
          <p:nvPr>
            <p:ph idx="4294967295" type="body"/>
          </p:nvPr>
        </p:nvSpPr>
        <p:spPr>
          <a:xfrm>
            <a:off x="606575" y="1936575"/>
            <a:ext cx="3277500" cy="1754400"/>
          </a:xfrm>
          <a:prstGeom prst="rect">
            <a:avLst/>
          </a:prstGeom>
          <a:solidFill>
            <a:srgbClr val="D9E7F5"/>
          </a:solidFill>
          <a:ln>
            <a:noFill/>
          </a:ln>
        </p:spPr>
        <p:txBody>
          <a:bodyPr anchorCtr="0" anchor="t" bIns="91425" lIns="91425" spcFirstLastPara="1" rIns="91425" wrap="square" tIns="91425">
            <a:noAutofit/>
          </a:bodyPr>
          <a:lstStyle/>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#!/bin/bash </a:t>
            </a:r>
            <a:endParaRPr sz="2100">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#SBATCH -q regular</a:t>
            </a:r>
            <a:endParaRPr i="0" sz="9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#SBATCH -N 2 </a:t>
            </a:r>
            <a:endParaRPr i="0" sz="900" u="none" cap="none" strike="noStrike">
              <a:solidFill>
                <a:srgbClr val="FF0000"/>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rgbClr val="434343"/>
                </a:solidFill>
                <a:latin typeface="Courier New"/>
                <a:ea typeface="Courier New"/>
                <a:cs typeface="Courier New"/>
                <a:sym typeface="Courier New"/>
              </a:rPr>
              <a:t>#SBATCH -C knl</a:t>
            </a:r>
            <a:endParaRPr i="0" sz="900" u="none" cap="none" strike="noStrike">
              <a:solidFill>
                <a:srgbClr val="434343"/>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#SBATCH -t 48:00:00</a:t>
            </a:r>
            <a:endParaRPr sz="2100">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i="0" sz="9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module load vasp/</a:t>
            </a:r>
            <a:r>
              <a:rPr lang="en-US" sz="900">
                <a:solidFill>
                  <a:schemeClr val="dk2"/>
                </a:solidFill>
                <a:latin typeface="Courier New"/>
                <a:ea typeface="Courier New"/>
                <a:cs typeface="Courier New"/>
                <a:sym typeface="Courier New"/>
              </a:rPr>
              <a:t>6.1.0-knl</a:t>
            </a:r>
            <a:endParaRPr sz="2100">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export OMP_NUM_THREADS=4</a:t>
            </a:r>
            <a:endParaRPr sz="2100">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t/>
            </a:r>
            <a:endParaRPr i="0" sz="900" u="none" cap="none" strike="noStrike">
              <a:solidFill>
                <a:schemeClr val="dk2"/>
              </a:solidFill>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chemeClr val="dk2"/>
                </a:solidFill>
                <a:latin typeface="Courier New"/>
                <a:ea typeface="Courier New"/>
                <a:cs typeface="Courier New"/>
                <a:sym typeface="Courier New"/>
              </a:rPr>
              <a:t># launching 1 task every 4 cores (16 CPUs)</a:t>
            </a:r>
            <a:endParaRPr sz="2100">
              <a:latin typeface="Courier New"/>
              <a:ea typeface="Courier New"/>
              <a:cs typeface="Courier New"/>
              <a:sym typeface="Courier New"/>
            </a:endParaRPr>
          </a:p>
          <a:p>
            <a:pPr indent="0" lvl="0" marL="0" marR="0" rtl="0" algn="l">
              <a:lnSpc>
                <a:spcPct val="105000"/>
              </a:lnSpc>
              <a:spcBef>
                <a:spcPts val="0"/>
              </a:spcBef>
              <a:spcAft>
                <a:spcPts val="0"/>
              </a:spcAft>
              <a:buClr>
                <a:schemeClr val="dk2"/>
              </a:buClr>
              <a:buSzPts val="2400"/>
              <a:buFont typeface="Arial"/>
              <a:buNone/>
            </a:pPr>
            <a:r>
              <a:rPr i="0" lang="en-US" sz="900" u="none" cap="none" strike="noStrike">
                <a:solidFill>
                  <a:srgbClr val="3F3F3F"/>
                </a:solidFill>
                <a:latin typeface="Courier New"/>
                <a:ea typeface="Courier New"/>
                <a:cs typeface="Courier New"/>
                <a:sym typeface="Courier New"/>
              </a:rPr>
              <a:t>srun –n32 –c16 --cpu_bind=cores vasp_std</a:t>
            </a:r>
            <a:endParaRPr i="0" sz="900" u="none" cap="none" strike="noStrike">
              <a:solidFill>
                <a:schemeClr val="dk2"/>
              </a:solidFill>
              <a:latin typeface="Courier New"/>
              <a:ea typeface="Courier New"/>
              <a:cs typeface="Courier New"/>
              <a:sym typeface="Courier New"/>
            </a:endParaRPr>
          </a:p>
        </p:txBody>
      </p:sp>
      <p:sp>
        <p:nvSpPr>
          <p:cNvPr id="431" name="Google Shape;431;p64"/>
          <p:cNvSpPr/>
          <p:nvPr/>
        </p:nvSpPr>
        <p:spPr>
          <a:xfrm>
            <a:off x="1438447" y="1690284"/>
            <a:ext cx="1661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Regular QOS VASP jobs</a:t>
            </a:r>
            <a:endParaRPr b="0" i="0" sz="1400" u="none" cap="none" strike="noStrike">
              <a:solidFill>
                <a:srgbClr val="000000"/>
              </a:solidFill>
              <a:latin typeface="Arial"/>
              <a:ea typeface="Arial"/>
              <a:cs typeface="Arial"/>
              <a:sym typeface="Arial"/>
            </a:endParaRPr>
          </a:p>
        </p:txBody>
      </p:sp>
      <p:sp>
        <p:nvSpPr>
          <p:cNvPr id="432" name="Google Shape;432;p64"/>
          <p:cNvSpPr txBox="1"/>
          <p:nvPr>
            <p:ph type="title"/>
          </p:nvPr>
        </p:nvSpPr>
        <p:spPr>
          <a:xfrm>
            <a:off x="397939" y="117365"/>
            <a:ext cx="83481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400"/>
              <a:t>Variable-time Job Script </a:t>
            </a:r>
            <a:r>
              <a:rPr lang="en-US" sz="2400"/>
              <a:t>for VASP Atomic Relaxation Jobs  - Using Internal C/R Support</a:t>
            </a:r>
            <a:endParaRPr sz="2400"/>
          </a:p>
        </p:txBody>
      </p:sp>
      <p:sp>
        <p:nvSpPr>
          <p:cNvPr id="433" name="Google Shape;433;p64"/>
          <p:cNvSpPr txBox="1"/>
          <p:nvPr/>
        </p:nvSpPr>
        <p:spPr>
          <a:xfrm>
            <a:off x="5196300" y="1233350"/>
            <a:ext cx="3618900" cy="3222600"/>
          </a:xfrm>
          <a:prstGeom prst="rect">
            <a:avLst/>
          </a:prstGeom>
          <a:solidFill>
            <a:srgbClr val="D9E7F5"/>
          </a:solidFill>
          <a:ln>
            <a:noFill/>
          </a:ln>
        </p:spPr>
        <p:txBody>
          <a:bodyPr anchorCtr="0" anchor="t" bIns="91425" lIns="182875" spcFirstLastPara="1" rIns="91425" wrap="square" tIns="91425">
            <a:noAutofit/>
          </a:bodyPr>
          <a:lstStyle/>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#!/bin/bash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FF0000"/>
                </a:solidFill>
                <a:latin typeface="Courier New"/>
                <a:ea typeface="Courier New"/>
                <a:cs typeface="Courier New"/>
                <a:sym typeface="Courier New"/>
              </a:rPr>
              <a:t>#SBATCH -q flex</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#SBATCH –N 2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3B55EF"/>
                </a:solidFill>
                <a:latin typeface="Courier New"/>
                <a:ea typeface="Courier New"/>
                <a:cs typeface="Courier New"/>
                <a:sym typeface="Courier New"/>
              </a:rPr>
              <a:t>#SBATCH -C knl</a:t>
            </a:r>
            <a:endParaRPr b="0" i="0" sz="9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FF0000"/>
                </a:solidFill>
                <a:latin typeface="Courier New"/>
                <a:ea typeface="Courier New"/>
                <a:cs typeface="Courier New"/>
                <a:sym typeface="Courier New"/>
              </a:rPr>
              <a:t>#SBATCH --time-min=2:00:00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sz="900">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sz="200">
              <a:solidFill>
                <a:schemeClr val="dk2"/>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module load vasp/</a:t>
            </a:r>
            <a:r>
              <a:rPr lang="en-US" sz="900">
                <a:solidFill>
                  <a:schemeClr val="dk1"/>
                </a:solidFill>
                <a:latin typeface="Courier New"/>
                <a:ea typeface="Courier New"/>
                <a:cs typeface="Courier New"/>
                <a:sym typeface="Courier New"/>
              </a:rPr>
              <a:t>6.1.2-knl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export OMP_NUM_THREADS=4</a:t>
            </a:r>
            <a:endParaRPr sz="900">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sz="500">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rgbClr val="3B55EF"/>
                </a:solidFill>
                <a:latin typeface="Courier New"/>
                <a:ea typeface="Courier New"/>
                <a:cs typeface="Courier New"/>
                <a:sym typeface="Courier New"/>
              </a:rPr>
              <a:t>#launching 1 task every 4 cores (16 CPUs)</a:t>
            </a:r>
            <a:endParaRPr b="0" i="0" sz="1400" u="none" cap="none" strike="noStrike">
              <a:solidFill>
                <a:srgbClr val="3B55EF"/>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rPr b="0" i="0" lang="en-US" sz="900" u="none" cap="none" strike="noStrike">
                <a:solidFill>
                  <a:schemeClr val="dk1"/>
                </a:solidFill>
                <a:latin typeface="Courier New"/>
                <a:ea typeface="Courier New"/>
                <a:cs typeface="Courier New"/>
                <a:sym typeface="Courier New"/>
              </a:rPr>
              <a:t>srun –n32 –c16 --cpu-bind=cores vasp_std</a:t>
            </a:r>
            <a:endParaRPr b="0" i="0" sz="9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2"/>
              </a:buClr>
              <a:buSzPts val="2400"/>
              <a:buFont typeface="Arial"/>
              <a:buNone/>
            </a:pPr>
            <a:r>
              <a:t/>
            </a:r>
            <a:endParaRPr b="0" i="0" sz="900" u="none" cap="none" strike="noStrike">
              <a:solidFill>
                <a:srgbClr val="3B55EF"/>
              </a:solidFill>
              <a:latin typeface="Arial"/>
              <a:ea typeface="Arial"/>
              <a:cs typeface="Arial"/>
              <a:sym typeface="Arial"/>
            </a:endParaRPr>
          </a:p>
        </p:txBody>
      </p:sp>
      <p:sp>
        <p:nvSpPr>
          <p:cNvPr id="434" name="Google Shape;434;p64"/>
          <p:cNvSpPr txBox="1"/>
          <p:nvPr/>
        </p:nvSpPr>
        <p:spPr>
          <a:xfrm>
            <a:off x="5298431" y="4129713"/>
            <a:ext cx="4809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FF0000"/>
                </a:solidFill>
                <a:latin typeface="Courier New"/>
                <a:ea typeface="Courier New"/>
                <a:cs typeface="Courier New"/>
                <a:sym typeface="Courier New"/>
              </a:rPr>
              <a:t>wait</a:t>
            </a:r>
            <a:endParaRPr b="1" i="0" sz="1400" u="none" cap="none" strike="noStrike">
              <a:solidFill>
                <a:srgbClr val="000000"/>
              </a:solidFill>
              <a:latin typeface="Courier New"/>
              <a:ea typeface="Courier New"/>
              <a:cs typeface="Courier New"/>
              <a:sym typeface="Courier New"/>
            </a:endParaRPr>
          </a:p>
        </p:txBody>
      </p:sp>
      <p:sp>
        <p:nvSpPr>
          <p:cNvPr id="435" name="Google Shape;435;p64"/>
          <p:cNvSpPr txBox="1"/>
          <p:nvPr/>
        </p:nvSpPr>
        <p:spPr>
          <a:xfrm>
            <a:off x="8014874" y="3509233"/>
            <a:ext cx="4809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Arial"/>
                <a:ea typeface="Arial"/>
                <a:cs typeface="Arial"/>
                <a:sym typeface="Arial"/>
              </a:rPr>
              <a:t>  &amp;</a:t>
            </a:r>
            <a:endParaRPr b="0" i="0" sz="1400" u="none" cap="none" strike="noStrike">
              <a:solidFill>
                <a:srgbClr val="000000"/>
              </a:solidFill>
              <a:latin typeface="Arial"/>
              <a:ea typeface="Arial"/>
              <a:cs typeface="Arial"/>
              <a:sym typeface="Arial"/>
            </a:endParaRPr>
          </a:p>
        </p:txBody>
      </p:sp>
      <p:sp>
        <p:nvSpPr>
          <p:cNvPr id="436" name="Google Shape;436;p64"/>
          <p:cNvSpPr txBox="1"/>
          <p:nvPr/>
        </p:nvSpPr>
        <p:spPr>
          <a:xfrm>
            <a:off x="5199576" y="2296125"/>
            <a:ext cx="2568600" cy="646200"/>
          </a:xfrm>
          <a:prstGeom prst="rect">
            <a:avLst/>
          </a:prstGeom>
          <a:solidFill>
            <a:srgbClr val="FBFED9"/>
          </a:solid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--comment=48:00:00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--signal=B:USR1@</a:t>
            </a:r>
            <a:r>
              <a:rPr lang="en-US" sz="900">
                <a:solidFill>
                  <a:srgbClr val="FF0000"/>
                </a:solidFill>
                <a:latin typeface="Courier New"/>
                <a:ea typeface="Courier New"/>
                <a:cs typeface="Courier New"/>
                <a:sym typeface="Courier New"/>
              </a:rPr>
              <a:t>9</a:t>
            </a:r>
            <a:r>
              <a:rPr b="0" i="0" lang="en-US" sz="900" u="none" cap="none" strike="noStrike">
                <a:solidFill>
                  <a:srgbClr val="FF0000"/>
                </a:solidFill>
                <a:latin typeface="Courier New"/>
                <a:ea typeface="Courier New"/>
                <a:cs typeface="Courier New"/>
                <a:sym typeface="Courier New"/>
              </a:rPr>
              <a:t>00</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--requeue</a:t>
            </a:r>
            <a:endParaRPr b="0" i="0" sz="14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900"/>
              <a:buFont typeface="Arial"/>
              <a:buNone/>
            </a:pPr>
            <a:r>
              <a:rPr b="0" i="0" lang="en-US" sz="900" u="none" cap="none" strike="noStrike">
                <a:solidFill>
                  <a:srgbClr val="FF0000"/>
                </a:solidFill>
                <a:latin typeface="Courier New"/>
                <a:ea typeface="Courier New"/>
                <a:cs typeface="Courier New"/>
                <a:sym typeface="Courier New"/>
              </a:rPr>
              <a:t>#SBATCH --open-mode=append</a:t>
            </a:r>
            <a:endParaRPr b="0" i="0" sz="1400" u="none" cap="none" strike="noStrike">
              <a:solidFill>
                <a:srgbClr val="000000"/>
              </a:solidFill>
              <a:latin typeface="Courier New"/>
              <a:ea typeface="Courier New"/>
              <a:cs typeface="Courier New"/>
              <a:sym typeface="Courier New"/>
            </a:endParaRPr>
          </a:p>
        </p:txBody>
      </p:sp>
      <p:sp>
        <p:nvSpPr>
          <p:cNvPr id="437" name="Google Shape;437;p64"/>
          <p:cNvSpPr/>
          <p:nvPr/>
        </p:nvSpPr>
        <p:spPr>
          <a:xfrm>
            <a:off x="386100" y="1111700"/>
            <a:ext cx="4544100" cy="3465900"/>
          </a:xfrm>
          <a:prstGeom prst="wedgeRoundRectCallout">
            <a:avLst>
              <a:gd fmla="val 60769" name="adj1"/>
              <a:gd fmla="val 33651" name="adj2"/>
              <a:gd fmla="val 16667" name="adj3"/>
            </a:avLst>
          </a:prstGeom>
          <a:solidFill>
            <a:srgbClr val="FBFED9"/>
          </a:solidFill>
          <a:ln cap="flat" cmpd="sng" w="9525">
            <a:solidFill>
              <a:srgbClr val="FF0000"/>
            </a:solidFill>
            <a:prstDash val="solid"/>
            <a:round/>
            <a:headEnd len="sm" w="sm" type="none"/>
            <a:tailEnd len="sm" w="sm" type="none"/>
          </a:ln>
        </p:spPr>
        <p:txBody>
          <a:bodyPr anchorCtr="0" anchor="ctr" bIns="27425" lIns="82275" spcFirstLastPara="1" rIns="82275" wrap="square" tIns="27425">
            <a:noAutofit/>
          </a:bodyPr>
          <a:lstStyle/>
          <a:p>
            <a:pPr indent="0" lvl="0" marL="76200" marR="0" rtl="0" algn="l">
              <a:lnSpc>
                <a:spcPct val="100000"/>
              </a:lnSpc>
              <a:spcBef>
                <a:spcPts val="0"/>
              </a:spcBef>
              <a:spcAft>
                <a:spcPts val="0"/>
              </a:spcAft>
              <a:buClr>
                <a:srgbClr val="000000"/>
              </a:buClr>
              <a:buSzPts val="800"/>
              <a:buFont typeface="Arial"/>
              <a:buNone/>
            </a:pPr>
            <a:r>
              <a:t/>
            </a:r>
            <a:endParaRPr b="0" i="0" sz="800" u="none" cap="none" strike="noStrike">
              <a:solidFill>
                <a:srgbClr val="3B55EF"/>
              </a:solidFill>
              <a:latin typeface="Arial"/>
              <a:ea typeface="Arial"/>
              <a:cs typeface="Arial"/>
              <a:sym typeface="Arial"/>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#put any commands that need to run to continue </a:t>
            </a:r>
            <a:endParaRPr b="0" i="0" sz="900" u="none" cap="none" strike="noStrike">
              <a:solidFill>
                <a:srgbClr val="3B55EF"/>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lang="en-US" sz="900">
                <a:solidFill>
                  <a:srgbClr val="3B55EF"/>
                </a:solidFill>
                <a:latin typeface="Courier New"/>
                <a:ea typeface="Courier New"/>
                <a:cs typeface="Courier New"/>
                <a:sym typeface="Courier New"/>
              </a:rPr>
              <a:t>#</a:t>
            </a:r>
            <a:r>
              <a:rPr b="0" i="0" lang="en-US" sz="900" u="none" cap="none" strike="noStrike">
                <a:solidFill>
                  <a:srgbClr val="3B55EF"/>
                </a:solidFill>
                <a:latin typeface="Courier New"/>
                <a:ea typeface="Courier New"/>
                <a:cs typeface="Courier New"/>
                <a:sym typeface="Courier New"/>
              </a:rPr>
              <a:t>the next job here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FF0000"/>
                </a:solidFill>
                <a:latin typeface="Courier New"/>
                <a:ea typeface="Courier New"/>
                <a:cs typeface="Courier New"/>
                <a:sym typeface="Courier New"/>
              </a:rPr>
              <a:t>ckpt_vasp() </a:t>
            </a:r>
            <a:r>
              <a:rPr b="0" i="0" lang="en-US" sz="900" u="none" cap="none" strike="noStrike">
                <a:solidFill>
                  <a:schemeClr val="dk1"/>
                </a:solidFill>
                <a:latin typeface="Courier New"/>
                <a:ea typeface="Courier New"/>
                <a:cs typeface="Courier New"/>
                <a:sym typeface="Courier New"/>
              </a:rPr>
              <a:t>{</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set -x</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restarts=`squeue -h -O restartcnt -j $SLURM_JOB_ID`</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echo checkpointing the ${restarts}-th job</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r>
              <a:rPr b="0" i="0" lang="en-US" sz="900" u="none" cap="none" strike="noStrike">
                <a:solidFill>
                  <a:srgbClr val="3B55EF"/>
                </a:solidFill>
                <a:latin typeface="Courier New"/>
                <a:ea typeface="Courier New"/>
                <a:cs typeface="Courier New"/>
                <a:sym typeface="Courier New"/>
              </a:rPr>
              <a:t>#to terminate VASP at the next ionic step</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echo LSTOP = .TRUE. &gt; STOPCAR</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r>
              <a:rPr b="0" i="0" lang="en-US" sz="900" u="none" cap="none" strike="noStrike">
                <a:solidFill>
                  <a:srgbClr val="3B55EF"/>
                </a:solidFill>
                <a:latin typeface="Courier New"/>
                <a:ea typeface="Courier New"/>
                <a:cs typeface="Courier New"/>
                <a:sym typeface="Courier New"/>
              </a:rPr>
              <a:t>#wait until VASP to complete the current ionic step, </a:t>
            </a:r>
            <a:endParaRPr b="0" i="0" sz="900" u="none" cap="none" strike="noStrike">
              <a:solidFill>
                <a:srgbClr val="3B55EF"/>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lang="en-US" sz="900">
                <a:solidFill>
                  <a:srgbClr val="3B55EF"/>
                </a:solidFill>
                <a:latin typeface="Courier New"/>
                <a:ea typeface="Courier New"/>
                <a:cs typeface="Courier New"/>
                <a:sym typeface="Courier New"/>
              </a:rPr>
              <a:t>    #</a:t>
            </a:r>
            <a:r>
              <a:rPr b="0" i="0" lang="en-US" sz="900" u="none" cap="none" strike="noStrike">
                <a:solidFill>
                  <a:srgbClr val="3B55EF"/>
                </a:solidFill>
                <a:latin typeface="Courier New"/>
                <a:ea typeface="Courier New"/>
                <a:cs typeface="Courier New"/>
                <a:sym typeface="Courier New"/>
              </a:rPr>
              <a:t>write WAVECAR file and quit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srun_pid=`ps -fle|grep srun|head -1|awk '{print $4}’`</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wait $srun_pid</a:t>
            </a:r>
            <a:endParaRPr b="0" i="0" sz="900" u="none" cap="none" strike="noStrike">
              <a:solidFill>
                <a:schemeClr val="dk1"/>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    #copy CONTCAR to POSCAR for next </a:t>
            </a:r>
            <a:r>
              <a:rPr lang="en-US" sz="900">
                <a:solidFill>
                  <a:srgbClr val="3B55EF"/>
                </a:solidFill>
                <a:latin typeface="Courier New"/>
                <a:ea typeface="Courier New"/>
                <a:cs typeface="Courier New"/>
                <a:sym typeface="Courier New"/>
              </a:rPr>
              <a:t>job</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cp -p CONTCAR POSCAR</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set +x</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dk1"/>
                </a:solidFill>
                <a:latin typeface="Courier New"/>
                <a:ea typeface="Courier New"/>
                <a:cs typeface="Courier New"/>
                <a:sym typeface="Courier New"/>
              </a:rPr>
              <a:t>ckpt_command=ckpt_vasp</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chemeClr val="lt1"/>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3B55EF"/>
                </a:solidFill>
                <a:latin typeface="Courier New"/>
                <a:ea typeface="Courier New"/>
                <a:cs typeface="Courier New"/>
                <a:sym typeface="Courier New"/>
              </a:rPr>
              <a:t>#requeueing the job if remaining time &gt;0</a:t>
            </a:r>
            <a:endParaRPr b="0" i="0" sz="900" u="none" cap="none" strike="noStrike">
              <a:solidFill>
                <a:srgbClr val="00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lang="en-US" sz="900">
                <a:solidFill>
                  <a:srgbClr val="FF0000"/>
                </a:solidFill>
                <a:latin typeface="Courier New"/>
                <a:ea typeface="Courier New"/>
                <a:cs typeface="Courier New"/>
                <a:sym typeface="Courier New"/>
              </a:rPr>
              <a:t>module load nersc_cr</a:t>
            </a:r>
            <a:endParaRPr b="0" i="0" sz="900" u="none" cap="none" strike="noStrike">
              <a:solidFill>
                <a:srgbClr val="FF0000"/>
              </a:solidFill>
              <a:latin typeface="Courier New"/>
              <a:ea typeface="Courier New"/>
              <a:cs typeface="Courier New"/>
              <a:sym typeface="Courier New"/>
            </a:endParaRPr>
          </a:p>
          <a:p>
            <a:pPr indent="0" lvl="0" marL="76200" marR="0" rtl="0" algn="l">
              <a:lnSpc>
                <a:spcPct val="100000"/>
              </a:lnSpc>
              <a:spcBef>
                <a:spcPts val="0"/>
              </a:spcBef>
              <a:spcAft>
                <a:spcPts val="0"/>
              </a:spcAft>
              <a:buClr>
                <a:srgbClr val="000000"/>
              </a:buClr>
              <a:buSzPts val="1000"/>
              <a:buFont typeface="Arial"/>
              <a:buNone/>
            </a:pPr>
            <a:r>
              <a:rPr b="0" i="0" lang="en-US" sz="900" u="none" cap="none" strike="noStrike">
                <a:solidFill>
                  <a:srgbClr val="FF0000"/>
                </a:solidFill>
                <a:latin typeface="Courier New"/>
                <a:ea typeface="Courier New"/>
                <a:cs typeface="Courier New"/>
                <a:sym typeface="Courier New"/>
              </a:rPr>
              <a:t>requeue_job func_trap USR1</a:t>
            </a:r>
            <a:endParaRPr b="0" i="0" sz="9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5"/>
          <p:cNvSpPr txBox="1"/>
          <p:nvPr>
            <p:ph type="title"/>
          </p:nvPr>
        </p:nvSpPr>
        <p:spPr>
          <a:xfrm>
            <a:off x="398025" y="191525"/>
            <a:ext cx="87459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400"/>
              <a:t>VTJ Script for Checkpointing/Restarting VASP6 with MANA</a:t>
            </a:r>
            <a:endParaRPr sz="2400"/>
          </a:p>
        </p:txBody>
      </p:sp>
      <p:sp>
        <p:nvSpPr>
          <p:cNvPr id="443" name="Google Shape;443;p65"/>
          <p:cNvSpPr txBox="1"/>
          <p:nvPr/>
        </p:nvSpPr>
        <p:spPr>
          <a:xfrm>
            <a:off x="2618750" y="1177825"/>
            <a:ext cx="1796100" cy="1884900"/>
          </a:xfrm>
          <a:prstGeom prst="rect">
            <a:avLst/>
          </a:prstGeom>
          <a:solidFill>
            <a:srgbClr val="D9E7F5"/>
          </a:solidFill>
          <a:ln cap="flat" cmpd="sng" w="9525">
            <a:solidFill>
              <a:schemeClr val="dk2"/>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 </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-q regular</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 test-%j.out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 test-%j.err</a:t>
            </a:r>
            <a:endParaRPr b="0"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#user setting</a:t>
            </a:r>
            <a:endParaRPr b="0"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chemeClr val="dk1"/>
                </a:solidFill>
                <a:latin typeface="Courier New"/>
                <a:ea typeface="Courier New"/>
                <a:cs typeface="Courier New"/>
                <a:sym typeface="Courier New"/>
              </a:rPr>
              <a:t>module load vasp/6.1.2-knl</a:t>
            </a:r>
            <a:endParaRPr sz="800">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OMP_PROC_BIND=true</a:t>
            </a:r>
            <a:endParaRPr b="0"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OMP_PLACES=threads</a:t>
            </a:r>
            <a:endParaRPr b="0"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export OMP_NUM_THREADS=8</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srun -n16 -c32 --cpu-bind=cores</a:t>
            </a:r>
            <a:r>
              <a:rPr lang="en-US" sz="800">
                <a:solidFill>
                  <a:schemeClr val="dk2"/>
                </a:solidFill>
                <a:latin typeface="Courier New"/>
                <a:ea typeface="Courier New"/>
                <a:cs typeface="Courier New"/>
                <a:sym typeface="Courier New"/>
              </a:rPr>
              <a:t> vasp_std</a:t>
            </a:r>
            <a:endParaRPr b="0" i="0" sz="800" u="none" cap="none" strike="noStrike">
              <a:solidFill>
                <a:schemeClr val="dk2"/>
              </a:solidFill>
              <a:latin typeface="Courier New"/>
              <a:ea typeface="Courier New"/>
              <a:cs typeface="Courier New"/>
              <a:sym typeface="Courier New"/>
            </a:endParaRPr>
          </a:p>
        </p:txBody>
      </p:sp>
      <p:sp>
        <p:nvSpPr>
          <p:cNvPr id="444" name="Google Shape;444;p65"/>
          <p:cNvSpPr txBox="1"/>
          <p:nvPr>
            <p:ph idx="4294967295" type="body"/>
          </p:nvPr>
        </p:nvSpPr>
        <p:spPr>
          <a:xfrm>
            <a:off x="136775" y="1901500"/>
            <a:ext cx="2205900" cy="27759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#!/bin/bash</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–J test_cr</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FF0000"/>
                </a:solidFill>
                <a:latin typeface="Courier New"/>
                <a:ea typeface="Courier New"/>
                <a:cs typeface="Courier New"/>
                <a:sym typeface="Courier New"/>
              </a:rPr>
              <a:t>#SBATCH -q flex</a:t>
            </a:r>
            <a:endParaRPr i="0" sz="8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i="0" lang="en-US" sz="800" u="none" cap="none" strike="noStrike">
                <a:solidFill>
                  <a:schemeClr val="dk2"/>
                </a:solidFill>
                <a:latin typeface="Courier New"/>
                <a:ea typeface="Courier New"/>
                <a:cs typeface="Courier New"/>
                <a:sym typeface="Courier New"/>
              </a:rPr>
              <a:t> </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-C knl</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-t 48:00:00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–o test_cr-%j.out</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–e test_cr-%j.err</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FF0000"/>
                </a:solidFill>
                <a:latin typeface="Courier New"/>
                <a:ea typeface="Courier New"/>
                <a:cs typeface="Courier New"/>
                <a:sym typeface="Courier New"/>
              </a:rPr>
              <a:t>#SBATCH –time-min=2:00:00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5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#user setting</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latin typeface="Courier New"/>
                <a:ea typeface="Courier New"/>
                <a:cs typeface="Courier New"/>
                <a:sym typeface="Courier New"/>
              </a:rPr>
              <a:t>module load vasp/6.1.2-knl</a:t>
            </a:r>
            <a:r>
              <a:rPr lang="en-US" sz="800">
                <a:solidFill>
                  <a:srgbClr val="3B55EF"/>
                </a:solidFill>
                <a:latin typeface="Courier New"/>
                <a:ea typeface="Courier New"/>
                <a:cs typeface="Courier New"/>
                <a:sym typeface="Courier New"/>
              </a:rPr>
              <a:t> </a:t>
            </a:r>
            <a:r>
              <a:rPr lang="en-US" sz="800">
                <a:solidFill>
                  <a:srgbClr val="FF0000"/>
                </a:solidFill>
                <a:latin typeface="Courier New"/>
                <a:ea typeface="Courier New"/>
                <a:cs typeface="Courier New"/>
                <a:sym typeface="Courier New"/>
              </a:rPr>
              <a:t>mana</a:t>
            </a:r>
            <a:endParaRPr sz="800">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export OMP_PROC_BIND=true</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export OMP_PLACES=threads</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export OMP_NUM_THREADS=</a:t>
            </a:r>
            <a:r>
              <a:rPr lang="en-US" sz="800">
                <a:solidFill>
                  <a:schemeClr val="dk2"/>
                </a:solidFill>
                <a:latin typeface="Courier New"/>
                <a:ea typeface="Courier New"/>
                <a:cs typeface="Courier New"/>
                <a:sym typeface="Courier New"/>
              </a:rPr>
              <a:t>8</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8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#checkpointing once every hour</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rgbClr val="FF0000"/>
                </a:solidFill>
                <a:latin typeface="Courier New"/>
                <a:ea typeface="Courier New"/>
                <a:cs typeface="Courier New"/>
                <a:sym typeface="Courier New"/>
              </a:rPr>
              <a:t>mana</a:t>
            </a:r>
            <a:r>
              <a:rPr i="0" lang="en-US" sz="800" u="none" cap="none" strike="noStrike">
                <a:solidFill>
                  <a:srgbClr val="FF0000"/>
                </a:solidFill>
                <a:latin typeface="Courier New"/>
                <a:ea typeface="Courier New"/>
                <a:cs typeface="Courier New"/>
                <a:sym typeface="Courier New"/>
              </a:rPr>
              <a:t>_coordinator -i</a:t>
            </a:r>
            <a:r>
              <a:rPr lang="en-US" sz="800">
                <a:solidFill>
                  <a:srgbClr val="FF0000"/>
                </a:solidFill>
                <a:latin typeface="Courier New"/>
                <a:ea typeface="Courier New"/>
                <a:cs typeface="Courier New"/>
                <a:sym typeface="Courier New"/>
              </a:rPr>
              <a:t>36</a:t>
            </a:r>
            <a:r>
              <a:rPr i="0" lang="en-US" sz="800" u="none" cap="none" strike="noStrike">
                <a:solidFill>
                  <a:srgbClr val="FF0000"/>
                </a:solidFill>
                <a:latin typeface="Courier New"/>
                <a:ea typeface="Courier New"/>
                <a:cs typeface="Courier New"/>
                <a:sym typeface="Courier New"/>
              </a:rPr>
              <a:t>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5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#run job under </a:t>
            </a:r>
            <a:r>
              <a:rPr lang="en-US" sz="800">
                <a:solidFill>
                  <a:srgbClr val="3B55EF"/>
                </a:solidFill>
                <a:latin typeface="Courier New"/>
                <a:ea typeface="Courier New"/>
                <a:cs typeface="Courier New"/>
                <a:sym typeface="Courier New"/>
              </a:rPr>
              <a:t>mana</a:t>
            </a:r>
            <a:r>
              <a:rPr i="0" lang="en-US" sz="800" u="none" cap="none" strike="noStrike">
                <a:solidFill>
                  <a:srgbClr val="3B55EF"/>
                </a:solidFill>
                <a:latin typeface="Courier New"/>
                <a:ea typeface="Courier New"/>
                <a:cs typeface="Courier New"/>
                <a:sym typeface="Courier New"/>
              </a:rPr>
              <a:t> control</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rgbClr val="434343"/>
                </a:solidFill>
                <a:latin typeface="Courier New"/>
                <a:ea typeface="Courier New"/>
                <a:cs typeface="Courier New"/>
                <a:sym typeface="Courier New"/>
              </a:rPr>
              <a:t>srun -n16 -c32 --cpu-bind=cores </a:t>
            </a:r>
            <a:r>
              <a:rPr lang="en-US" sz="800">
                <a:solidFill>
                  <a:srgbClr val="FF0000"/>
                </a:solidFill>
                <a:latin typeface="Courier New"/>
                <a:ea typeface="Courier New"/>
                <a:cs typeface="Courier New"/>
                <a:sym typeface="Courier New"/>
              </a:rPr>
              <a:t>mana</a:t>
            </a:r>
            <a:r>
              <a:rPr i="0" lang="en-US" sz="800" u="none" cap="none" strike="noStrike">
                <a:solidFill>
                  <a:srgbClr val="FF0000"/>
                </a:solidFill>
                <a:latin typeface="Courier New"/>
                <a:ea typeface="Courier New"/>
                <a:cs typeface="Courier New"/>
                <a:sym typeface="Courier New"/>
              </a:rPr>
              <a:t>_launch </a:t>
            </a:r>
            <a:r>
              <a:rPr lang="en-US" sz="800">
                <a:solidFill>
                  <a:srgbClr val="FF0000"/>
                </a:solidFill>
                <a:latin typeface="Courier New"/>
                <a:ea typeface="Courier New"/>
                <a:cs typeface="Courier New"/>
                <a:sym typeface="Courier New"/>
              </a:rPr>
              <a:t>vasp_std.mana</a:t>
            </a:r>
            <a:endParaRPr i="0" sz="800" u="none" cap="none" strike="noStrike">
              <a:solidFill>
                <a:srgbClr val="FF0000"/>
              </a:solidFill>
              <a:latin typeface="Courier New"/>
              <a:ea typeface="Courier New"/>
              <a:cs typeface="Courier New"/>
              <a:sym typeface="Courier New"/>
            </a:endParaRPr>
          </a:p>
        </p:txBody>
      </p:sp>
      <p:sp>
        <p:nvSpPr>
          <p:cNvPr id="445" name="Google Shape;445;p65"/>
          <p:cNvSpPr txBox="1"/>
          <p:nvPr/>
        </p:nvSpPr>
        <p:spPr>
          <a:xfrm>
            <a:off x="2177100" y="3220650"/>
            <a:ext cx="2237700" cy="18849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-q flex</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 test_cr-%j.out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 test_cr-%j.er</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–time-min=2:00:00</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1"/>
                </a:solidFill>
                <a:latin typeface="Courier New"/>
                <a:ea typeface="Courier New"/>
                <a:cs typeface="Courier New"/>
                <a:sym typeface="Courier New"/>
              </a:rPr>
              <a:t>module load </a:t>
            </a:r>
            <a:r>
              <a:rPr lang="en-US" sz="800">
                <a:solidFill>
                  <a:schemeClr val="dk1"/>
                </a:solidFill>
                <a:latin typeface="Courier New"/>
                <a:ea typeface="Courier New"/>
                <a:cs typeface="Courier New"/>
                <a:sym typeface="Courier New"/>
              </a:rPr>
              <a:t>vasp/6.1.2-knl </a:t>
            </a:r>
            <a:r>
              <a:rPr b="0" i="0" lang="en-US" sz="800" u="none" cap="none" strike="noStrike">
                <a:solidFill>
                  <a:srgbClr val="FF0000"/>
                </a:solidFill>
                <a:latin typeface="Courier New"/>
                <a:ea typeface="Courier New"/>
                <a:cs typeface="Courier New"/>
                <a:sym typeface="Courier New"/>
              </a:rPr>
              <a:t>mana</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sz="400">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#checkpointing once every hour</a:t>
            </a:r>
            <a:endParaRPr b="0" i="0" sz="8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mana_coordinator -i3600</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#restart job from checkpoint files</a:t>
            </a:r>
            <a:endParaRPr b="0" i="0" sz="8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434343"/>
                </a:solidFill>
                <a:latin typeface="Courier New"/>
                <a:ea typeface="Courier New"/>
                <a:cs typeface="Courier New"/>
                <a:sym typeface="Courier New"/>
              </a:rPr>
              <a:t>srun -n16 -c32 --cpu-bind=cores</a:t>
            </a:r>
            <a:r>
              <a:rPr b="0" i="0" lang="en-US" sz="800" u="none" cap="none" strike="noStrike">
                <a:solidFill>
                  <a:srgbClr val="FF0000"/>
                </a:solidFill>
                <a:latin typeface="Courier New"/>
                <a:ea typeface="Courier New"/>
                <a:cs typeface="Courier New"/>
                <a:sym typeface="Courier New"/>
              </a:rPr>
              <a:t> mana_restart  </a:t>
            </a:r>
            <a:endParaRPr b="0" i="0" sz="800" u="none" cap="none" strike="noStrike">
              <a:solidFill>
                <a:srgbClr val="000000"/>
              </a:solidFill>
              <a:latin typeface="Courier New"/>
              <a:ea typeface="Courier New"/>
              <a:cs typeface="Courier New"/>
              <a:sym typeface="Courier New"/>
            </a:endParaRPr>
          </a:p>
        </p:txBody>
      </p:sp>
      <p:sp>
        <p:nvSpPr>
          <p:cNvPr id="446" name="Google Shape;446;p65"/>
          <p:cNvSpPr/>
          <p:nvPr/>
        </p:nvSpPr>
        <p:spPr>
          <a:xfrm rot="2700000">
            <a:off x="2265076" y="2222451"/>
            <a:ext cx="271953" cy="576999"/>
          </a:xfrm>
          <a:prstGeom prst="downArrow">
            <a:avLst>
              <a:gd fmla="val 31536" name="adj1"/>
              <a:gd fmla="val 8045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 name="Google Shape;447;p65"/>
          <p:cNvSpPr txBox="1"/>
          <p:nvPr/>
        </p:nvSpPr>
        <p:spPr>
          <a:xfrm>
            <a:off x="2723161" y="904374"/>
            <a:ext cx="1743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Original Job Script</a:t>
            </a:r>
            <a:endParaRPr b="0" i="0" sz="1200" u="none" cap="none" strike="noStrike">
              <a:solidFill>
                <a:srgbClr val="000000"/>
              </a:solidFill>
              <a:latin typeface="Arial"/>
              <a:ea typeface="Arial"/>
              <a:cs typeface="Arial"/>
              <a:sym typeface="Arial"/>
            </a:endParaRPr>
          </a:p>
        </p:txBody>
      </p:sp>
      <p:sp>
        <p:nvSpPr>
          <p:cNvPr id="448" name="Google Shape;448;p65"/>
          <p:cNvSpPr txBox="1"/>
          <p:nvPr/>
        </p:nvSpPr>
        <p:spPr>
          <a:xfrm>
            <a:off x="421775" y="1454500"/>
            <a:ext cx="18645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C/R Jobs with MANA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Manual Resubmission</a:t>
            </a:r>
            <a:endParaRPr b="0" i="0" sz="1200" u="none" cap="none" strike="noStrike">
              <a:solidFill>
                <a:srgbClr val="000000"/>
              </a:solidFill>
              <a:latin typeface="Arial"/>
              <a:ea typeface="Arial"/>
              <a:cs typeface="Arial"/>
              <a:sym typeface="Arial"/>
            </a:endParaRPr>
          </a:p>
        </p:txBody>
      </p:sp>
      <p:sp>
        <p:nvSpPr>
          <p:cNvPr id="449" name="Google Shape;449;p65"/>
          <p:cNvSpPr txBox="1"/>
          <p:nvPr/>
        </p:nvSpPr>
        <p:spPr>
          <a:xfrm>
            <a:off x="4694825" y="974650"/>
            <a:ext cx="4355100" cy="4131000"/>
          </a:xfrm>
          <a:prstGeom prst="rect">
            <a:avLst/>
          </a:prstGeom>
          <a:solidFill>
            <a:srgbClr val="D9E7F5"/>
          </a:solidFill>
          <a:ln cap="flat" cmpd="sng" w="19050">
            <a:solidFill>
              <a:srgbClr val="6AA84F"/>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 </a:t>
            </a:r>
            <a:endParaRPr b="0" i="0" sz="800" u="none" cap="none" strike="noStrike">
              <a:solidFill>
                <a:srgbClr val="0000F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-q flex </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--time=48:00:00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--error=test%j.err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--output=test%j.out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--time-min=02:00:00 </a:t>
            </a:r>
            <a:r>
              <a:rPr b="0" i="0" lang="en-US" sz="750" u="none" cap="none" strike="noStrike">
                <a:solidFill>
                  <a:srgbClr val="FF0000"/>
                </a:solidFill>
                <a:latin typeface="Courier New"/>
                <a:ea typeface="Courier New"/>
                <a:cs typeface="Courier New"/>
                <a:sym typeface="Courier New"/>
              </a:rPr>
              <a:t> </a:t>
            </a:r>
            <a:endParaRPr b="0" i="0" sz="75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75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module load </a:t>
            </a:r>
            <a:r>
              <a:rPr b="0" i="0" lang="en-US" sz="800" u="none" cap="none" strike="noStrike">
                <a:solidFill>
                  <a:schemeClr val="dk1"/>
                </a:solidFill>
                <a:latin typeface="Courier New"/>
                <a:ea typeface="Courier New"/>
                <a:cs typeface="Courier New"/>
                <a:sym typeface="Courier New"/>
              </a:rPr>
              <a:t>vasp/6.1.2-</a:t>
            </a:r>
            <a:r>
              <a:rPr lang="en-US" sz="800">
                <a:solidFill>
                  <a:schemeClr val="dk1"/>
                </a:solidFill>
                <a:latin typeface="Courier New"/>
                <a:ea typeface="Courier New"/>
                <a:cs typeface="Courier New"/>
                <a:sym typeface="Courier New"/>
              </a:rPr>
              <a:t>knl</a:t>
            </a:r>
            <a:r>
              <a:rPr b="0" i="0" lang="en-US" sz="800" u="none" cap="none" strike="noStrike">
                <a:solidFill>
                  <a:srgbClr val="FF0000"/>
                </a:solidFill>
                <a:latin typeface="Courier New"/>
                <a:ea typeface="Courier New"/>
                <a:cs typeface="Courier New"/>
                <a:sym typeface="Courier New"/>
              </a:rPr>
              <a:t> mana </a:t>
            </a:r>
            <a:r>
              <a:rPr b="1" i="0" lang="en-US" sz="800" u="none" cap="none" strike="noStrike">
                <a:solidFill>
                  <a:schemeClr val="dk1"/>
                </a:solidFill>
                <a:latin typeface="Courier New"/>
                <a:ea typeface="Courier New"/>
                <a:cs typeface="Courier New"/>
                <a:sym typeface="Courier New"/>
              </a:rPr>
              <a:t>nersc_cr</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b="0" i="0" sz="5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#checkpoint/restart job</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FF0000"/>
                </a:solidFill>
                <a:latin typeface="Courier New"/>
                <a:ea typeface="Courier New"/>
                <a:cs typeface="Courier New"/>
                <a:sym typeface="Courier New"/>
              </a:rPr>
              <a:t>mana_coordinator -i3600</a:t>
            </a:r>
            <a:r>
              <a:rPr b="0" i="0" lang="en-US" sz="750" u="none" cap="none" strike="noStrike">
                <a:solidFill>
                  <a:srgbClr val="FF0000"/>
                </a:solidFill>
                <a:latin typeface="Courier New"/>
                <a:ea typeface="Courier New"/>
                <a:cs typeface="Courier New"/>
                <a:sym typeface="Courier New"/>
              </a:rPr>
              <a:t> </a:t>
            </a:r>
            <a:r>
              <a:rPr b="0" i="0" lang="en-US" sz="750" u="none" cap="none" strike="noStrike">
                <a:solidFill>
                  <a:srgbClr val="2C3BED"/>
                </a:solidFill>
                <a:latin typeface="Courier New"/>
                <a:ea typeface="Courier New"/>
                <a:cs typeface="Courier New"/>
                <a:sym typeface="Courier New"/>
              </a:rPr>
              <a:t>#checkpointing once every hour</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if [[ $(restart_count) == 0 ]]; then</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    #user setting</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export OMP_NUM_THREADS=8</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export OMP_PROC_BIND=spread</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export OMP_PLACES=threads</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srun -n16 -c32 --cpu-bind=cores </a:t>
            </a:r>
            <a:r>
              <a:rPr b="0" i="0" lang="en-US" sz="800" u="none" cap="none" strike="noStrike">
                <a:solidFill>
                  <a:srgbClr val="FF0000"/>
                </a:solidFill>
                <a:latin typeface="Courier New"/>
                <a:ea typeface="Courier New"/>
                <a:cs typeface="Courier New"/>
                <a:sym typeface="Courier New"/>
              </a:rPr>
              <a:t>mana_launch </a:t>
            </a:r>
            <a:r>
              <a:rPr lang="en-US" sz="800">
                <a:solidFill>
                  <a:schemeClr val="dk2"/>
                </a:solidFill>
                <a:latin typeface="Courier New"/>
                <a:ea typeface="Courier New"/>
                <a:cs typeface="Courier New"/>
                <a:sym typeface="Courier New"/>
              </a:rPr>
              <a:t>vasp_std.mana</a:t>
            </a:r>
            <a:r>
              <a:rPr b="0" i="0" lang="en-US" sz="800" u="none" cap="none" strike="noStrike">
                <a:solidFill>
                  <a:schemeClr val="dk2"/>
                </a:solidFill>
                <a:latin typeface="Courier New"/>
                <a:ea typeface="Courier New"/>
                <a:cs typeface="Courier New"/>
                <a:sym typeface="Courier New"/>
              </a:rPr>
              <a:t> </a:t>
            </a:r>
            <a:r>
              <a:rPr b="1" i="0" lang="en-US" sz="800" u="none" cap="none" strike="noStrike">
                <a:solidFill>
                  <a:schemeClr val="dk1"/>
                </a:solidFill>
                <a:latin typeface="Courier New"/>
                <a:ea typeface="Courier New"/>
                <a:cs typeface="Courier New"/>
                <a:sym typeface="Courier New"/>
              </a:rPr>
              <a:t>&amp;</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elif [[ $(restart_count) &gt; 0 ]] &amp;&amp; [[ -e dmtcp_restart_script.sh ]]; then</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    </a:t>
            </a:r>
            <a:r>
              <a:rPr b="0" i="0" lang="en-US" sz="800" u="none" cap="none" strike="noStrike">
                <a:solidFill>
                  <a:srgbClr val="434343"/>
                </a:solidFill>
                <a:latin typeface="Courier New"/>
                <a:ea typeface="Courier New"/>
                <a:cs typeface="Courier New"/>
                <a:sym typeface="Courier New"/>
              </a:rPr>
              <a:t>srun -n 16 -c32 --cpu-bind=cores</a:t>
            </a:r>
            <a:r>
              <a:rPr b="0" i="0" lang="en-US" sz="800" u="none" cap="none" strike="noStrike">
                <a:solidFill>
                  <a:srgbClr val="FF0000"/>
                </a:solidFill>
                <a:latin typeface="Courier New"/>
                <a:ea typeface="Courier New"/>
                <a:cs typeface="Courier New"/>
                <a:sym typeface="Courier New"/>
              </a:rPr>
              <a:t> mana_restart </a:t>
            </a:r>
            <a:r>
              <a:rPr b="1" i="0" lang="en-US" sz="800" u="none" cap="none" strike="noStrike">
                <a:solidFill>
                  <a:schemeClr val="dk1"/>
                </a:solidFill>
                <a:latin typeface="Courier New"/>
                <a:ea typeface="Courier New"/>
                <a:cs typeface="Courier New"/>
                <a:sym typeface="Courier New"/>
              </a:rPr>
              <a:t>&amp;</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else</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    echo "Failed to restart the job, exit”; exit</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fi</a:t>
            </a:r>
            <a:endParaRPr b="0" i="0" sz="800" u="none" cap="none" strike="noStrike">
              <a:solidFill>
                <a:srgbClr val="000000"/>
              </a:solidFill>
              <a:latin typeface="Courier New"/>
              <a:ea typeface="Courier New"/>
              <a:cs typeface="Courier New"/>
              <a:sym typeface="Courier New"/>
            </a:endParaRPr>
          </a:p>
        </p:txBody>
      </p:sp>
      <p:sp>
        <p:nvSpPr>
          <p:cNvPr id="450" name="Google Shape;450;p65"/>
          <p:cNvSpPr/>
          <p:nvPr/>
        </p:nvSpPr>
        <p:spPr>
          <a:xfrm rot="-1828510">
            <a:off x="4151563" y="3383207"/>
            <a:ext cx="543019" cy="190422"/>
          </a:xfrm>
          <a:prstGeom prst="rightArrow">
            <a:avLst>
              <a:gd fmla="val 50000" name="adj1"/>
              <a:gd fmla="val 9007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1" name="Google Shape;451;p65"/>
          <p:cNvSpPr txBox="1"/>
          <p:nvPr/>
        </p:nvSpPr>
        <p:spPr>
          <a:xfrm>
            <a:off x="4688025" y="2024450"/>
            <a:ext cx="2205900" cy="492300"/>
          </a:xfrm>
          <a:prstGeom prst="rect">
            <a:avLst/>
          </a:prstGeom>
          <a:solidFill>
            <a:srgbClr val="FBFED9"/>
          </a:solidFill>
          <a:ln cap="flat" cmpd="sng" w="9525">
            <a:solidFill>
              <a:srgbClr val="6AA84F"/>
            </a:solidFill>
            <a:prstDash val="solid"/>
            <a:round/>
            <a:headEnd len="sm" w="sm" type="none"/>
            <a:tailEnd len="sm" w="sm" type="none"/>
          </a:ln>
        </p:spPr>
        <p:txBody>
          <a:bodyPr anchorCtr="0" anchor="t" bIns="45700" lIns="27425" spcFirstLastPara="1" rIns="91425" wrap="square" tIns="9125">
            <a:noAutofit/>
          </a:bodyPr>
          <a:lstStyle/>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--comment=48:00:00</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--signal=B:USR1@300</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--requeue</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--open-mode=append</a:t>
            </a:r>
            <a:endParaRPr b="1" i="0" sz="800" u="none" cap="none" strike="noStrike">
              <a:solidFill>
                <a:srgbClr val="000000"/>
              </a:solidFill>
              <a:latin typeface="Courier New"/>
              <a:ea typeface="Courier New"/>
              <a:cs typeface="Courier New"/>
              <a:sym typeface="Courier New"/>
            </a:endParaRPr>
          </a:p>
        </p:txBody>
      </p:sp>
      <p:sp>
        <p:nvSpPr>
          <p:cNvPr id="452" name="Google Shape;452;p65"/>
          <p:cNvSpPr txBox="1"/>
          <p:nvPr/>
        </p:nvSpPr>
        <p:spPr>
          <a:xfrm>
            <a:off x="4685175" y="4505250"/>
            <a:ext cx="4355100" cy="600300"/>
          </a:xfrm>
          <a:prstGeom prst="rect">
            <a:avLst/>
          </a:prstGeom>
          <a:solidFill>
            <a:srgbClr val="FBFED9"/>
          </a:solidFill>
          <a:ln cap="flat" cmpd="sng" w="9525">
            <a:solidFill>
              <a:srgbClr val="6AA84F"/>
            </a:solidFill>
            <a:prstDash val="solid"/>
            <a:round/>
            <a:headEnd len="sm" w="sm" type="none"/>
            <a:tailEnd len="sm" w="sm" type="none"/>
          </a:ln>
        </p:spPr>
        <p:txBody>
          <a:bodyPr anchorCtr="0" anchor="t" bIns="9125" lIns="27425" spcFirstLastPara="1" rIns="91425" wrap="square" tIns="9125">
            <a:noAutofit/>
          </a:bodyPr>
          <a:lstStyle/>
          <a:p>
            <a:pPr indent="0" lvl="0" marL="73152" marR="0" rtl="0" algn="l">
              <a:lnSpc>
                <a:spcPct val="100000"/>
              </a:lnSpc>
              <a:spcBef>
                <a:spcPts val="0"/>
              </a:spcBef>
              <a:spcAft>
                <a:spcPts val="0"/>
              </a:spcAft>
              <a:buClr>
                <a:srgbClr val="000000"/>
              </a:buClr>
              <a:buSzPts val="750"/>
              <a:buFont typeface="Arial"/>
              <a:buNone/>
            </a:pPr>
            <a:r>
              <a:rPr b="0" i="0" lang="en-US" sz="750" u="none" cap="none" strike="noStrike">
                <a:solidFill>
                  <a:srgbClr val="3B55EF"/>
                </a:solidFill>
                <a:latin typeface="Courier New"/>
                <a:ea typeface="Courier New"/>
                <a:cs typeface="Courier New"/>
                <a:sym typeface="Courier New"/>
              </a:rPr>
              <a:t># requeueing the job if remaining time &gt;0</a:t>
            </a:r>
            <a:endParaRPr b="1" i="0" sz="750" u="none" cap="none" strike="noStrike">
              <a:solidFill>
                <a:srgbClr val="3B55EF"/>
              </a:solidFill>
              <a:latin typeface="Courier New"/>
              <a:ea typeface="Courier New"/>
              <a:cs typeface="Courier New"/>
              <a:sym typeface="Courier New"/>
            </a:endParaRPr>
          </a:p>
          <a:p>
            <a:pPr indent="0" lvl="0" marL="73152" marR="0" rtl="0" algn="l">
              <a:lnSpc>
                <a:spcPct val="90000"/>
              </a:lnSpc>
              <a:spcBef>
                <a:spcPts val="0"/>
              </a:spcBef>
              <a:spcAft>
                <a:spcPts val="0"/>
              </a:spcAft>
              <a:buClr>
                <a:srgbClr val="000000"/>
              </a:buClr>
              <a:buSzPts val="800"/>
              <a:buFont typeface="Arial"/>
              <a:buNone/>
            </a:pPr>
            <a:r>
              <a:rPr b="1" i="0" lang="en-US" sz="800" u="none" cap="none" strike="noStrike">
                <a:solidFill>
                  <a:srgbClr val="000000"/>
                </a:solidFill>
                <a:latin typeface="Courier New"/>
                <a:ea typeface="Courier New"/>
                <a:cs typeface="Courier New"/>
                <a:sym typeface="Courier New"/>
              </a:rPr>
              <a:t>ckpt_command=ckpt_mana </a:t>
            </a:r>
            <a:r>
              <a:rPr b="0" i="0" lang="en-US" sz="800" u="none" cap="none" strike="noStrike">
                <a:solidFill>
                  <a:srgbClr val="2C3BED"/>
                </a:solidFill>
                <a:latin typeface="Courier New"/>
                <a:ea typeface="Courier New"/>
                <a:cs typeface="Courier New"/>
                <a:sym typeface="Courier New"/>
              </a:rPr>
              <a:t>#additional checkpointing before pre-emption</a:t>
            </a:r>
            <a:endParaRPr b="0" i="0" sz="800" u="none" cap="none" strike="noStrike">
              <a:solidFill>
                <a:srgbClr val="2C3BED"/>
              </a:solidFill>
              <a:latin typeface="Courier New"/>
              <a:ea typeface="Courier New"/>
              <a:cs typeface="Courier New"/>
              <a:sym typeface="Courier New"/>
            </a:endParaRPr>
          </a:p>
          <a:p>
            <a:pPr indent="0" lvl="0" marL="73152"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requeue_job func_trap USR1</a:t>
            </a:r>
            <a:endParaRPr b="0" i="0" sz="8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400"/>
              <a:buFont typeface="Arial"/>
              <a:buNone/>
            </a:pPr>
            <a:r>
              <a:t/>
            </a:r>
            <a:endParaRPr b="1" i="0" sz="4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800" u="none" cap="none" strike="noStrike">
                <a:solidFill>
                  <a:schemeClr val="dk1"/>
                </a:solidFill>
                <a:latin typeface="Courier New"/>
                <a:ea typeface="Courier New"/>
                <a:cs typeface="Courier New"/>
                <a:sym typeface="Courier New"/>
              </a:rPr>
              <a:t>wait</a:t>
            </a:r>
            <a:endParaRPr b="0" i="0" sz="800" u="none" cap="none" strike="noStrike">
              <a:solidFill>
                <a:schemeClr val="dk1"/>
              </a:solidFill>
              <a:latin typeface="Courier New"/>
              <a:ea typeface="Courier New"/>
              <a:cs typeface="Courier New"/>
              <a:sym typeface="Courier New"/>
            </a:endParaRPr>
          </a:p>
        </p:txBody>
      </p:sp>
      <p:sp>
        <p:nvSpPr>
          <p:cNvPr id="453" name="Google Shape;453;p65"/>
          <p:cNvSpPr txBox="1"/>
          <p:nvPr/>
        </p:nvSpPr>
        <p:spPr>
          <a:xfrm>
            <a:off x="5951175" y="974650"/>
            <a:ext cx="33549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Variable-Time Job script for C/R with MANA</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9"/>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6"/>
          <p:cNvSpPr txBox="1"/>
          <p:nvPr>
            <p:ph type="title"/>
          </p:nvPr>
        </p:nvSpPr>
        <p:spPr>
          <a:xfrm>
            <a:off x="398025" y="191525"/>
            <a:ext cx="87459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2400"/>
              <a:t>VTJ Script for Checkpointing/Restarting VASP5 with MANA</a:t>
            </a:r>
            <a:endParaRPr sz="2400"/>
          </a:p>
        </p:txBody>
      </p:sp>
      <p:sp>
        <p:nvSpPr>
          <p:cNvPr id="459" name="Google Shape;459;p66"/>
          <p:cNvSpPr txBox="1"/>
          <p:nvPr/>
        </p:nvSpPr>
        <p:spPr>
          <a:xfrm>
            <a:off x="2655900" y="1284975"/>
            <a:ext cx="1796100" cy="1643700"/>
          </a:xfrm>
          <a:prstGeom prst="rect">
            <a:avLst/>
          </a:prstGeom>
          <a:solidFill>
            <a:srgbClr val="D9E7F5"/>
          </a:solidFill>
          <a:ln cap="flat" cmpd="sng" w="9525">
            <a:solidFill>
              <a:schemeClr val="dk2"/>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 </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-q regular</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 test-%j.out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 test-%j.err</a:t>
            </a:r>
            <a:endParaRPr b="0"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#user setting</a:t>
            </a:r>
            <a:endParaRPr b="0"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chemeClr val="dk1"/>
                </a:solidFill>
                <a:latin typeface="Courier New"/>
                <a:ea typeface="Courier New"/>
                <a:cs typeface="Courier New"/>
                <a:sym typeface="Courier New"/>
              </a:rPr>
              <a:t>module load vasp/5.4.4-knl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b="0" i="0" sz="4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srun -n</a:t>
            </a:r>
            <a:r>
              <a:rPr lang="en-US" sz="800">
                <a:solidFill>
                  <a:schemeClr val="dk2"/>
                </a:solidFill>
                <a:latin typeface="Courier New"/>
                <a:ea typeface="Courier New"/>
                <a:cs typeface="Courier New"/>
                <a:sym typeface="Courier New"/>
              </a:rPr>
              <a:t>128</a:t>
            </a:r>
            <a:r>
              <a:rPr b="0" i="0" lang="en-US" sz="800" u="none" cap="none" strike="noStrike">
                <a:solidFill>
                  <a:schemeClr val="dk2"/>
                </a:solidFill>
                <a:latin typeface="Courier New"/>
                <a:ea typeface="Courier New"/>
                <a:cs typeface="Courier New"/>
                <a:sym typeface="Courier New"/>
              </a:rPr>
              <a:t> -c</a:t>
            </a:r>
            <a:r>
              <a:rPr lang="en-US" sz="800">
                <a:solidFill>
                  <a:schemeClr val="dk2"/>
                </a:solidFill>
                <a:latin typeface="Courier New"/>
                <a:ea typeface="Courier New"/>
                <a:cs typeface="Courier New"/>
                <a:sym typeface="Courier New"/>
              </a:rPr>
              <a:t>4 </a:t>
            </a:r>
            <a:r>
              <a:rPr b="0" i="0" lang="en-US" sz="800" u="none" cap="none" strike="noStrike">
                <a:solidFill>
                  <a:schemeClr val="dk2"/>
                </a:solidFill>
                <a:latin typeface="Courier New"/>
                <a:ea typeface="Courier New"/>
                <a:cs typeface="Courier New"/>
                <a:sym typeface="Courier New"/>
              </a:rPr>
              <a:t>--cpu-bind=cores</a:t>
            </a:r>
            <a:r>
              <a:rPr lang="en-US" sz="800">
                <a:solidFill>
                  <a:schemeClr val="dk2"/>
                </a:solidFill>
                <a:latin typeface="Courier New"/>
                <a:ea typeface="Courier New"/>
                <a:cs typeface="Courier New"/>
                <a:sym typeface="Courier New"/>
              </a:rPr>
              <a:t> vasp_std</a:t>
            </a:r>
            <a:endParaRPr b="0" i="0" sz="800" u="none" cap="none" strike="noStrike">
              <a:solidFill>
                <a:schemeClr val="dk2"/>
              </a:solidFill>
              <a:latin typeface="Courier New"/>
              <a:ea typeface="Courier New"/>
              <a:cs typeface="Courier New"/>
              <a:sym typeface="Courier New"/>
            </a:endParaRPr>
          </a:p>
        </p:txBody>
      </p:sp>
      <p:sp>
        <p:nvSpPr>
          <p:cNvPr id="460" name="Google Shape;460;p66"/>
          <p:cNvSpPr txBox="1"/>
          <p:nvPr>
            <p:ph idx="4294967295" type="body"/>
          </p:nvPr>
        </p:nvSpPr>
        <p:spPr>
          <a:xfrm>
            <a:off x="136775" y="1901500"/>
            <a:ext cx="2205900" cy="27759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#!/bin/bash</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–J test_cr</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FF0000"/>
                </a:solidFill>
                <a:latin typeface="Courier New"/>
                <a:ea typeface="Courier New"/>
                <a:cs typeface="Courier New"/>
                <a:sym typeface="Courier New"/>
              </a:rPr>
              <a:t>#SBATCH -q flex</a:t>
            </a:r>
            <a:endParaRPr i="0" sz="8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i="0" lang="en-US" sz="800" u="none" cap="none" strike="noStrike">
                <a:solidFill>
                  <a:schemeClr val="dk2"/>
                </a:solidFill>
                <a:latin typeface="Courier New"/>
                <a:ea typeface="Courier New"/>
                <a:cs typeface="Courier New"/>
                <a:sym typeface="Courier New"/>
              </a:rPr>
              <a:t> </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-C knl</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-t 48:00:00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–o test_cr-%j.out</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chemeClr val="dk2"/>
                </a:solidFill>
                <a:latin typeface="Courier New"/>
                <a:ea typeface="Courier New"/>
                <a:cs typeface="Courier New"/>
                <a:sym typeface="Courier New"/>
              </a:rPr>
              <a:t>#SBATCH –e test_cr-%j.err</a:t>
            </a:r>
            <a:endParaRPr i="0" sz="8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FF0000"/>
                </a:solidFill>
                <a:latin typeface="Courier New"/>
                <a:ea typeface="Courier New"/>
                <a:cs typeface="Courier New"/>
                <a:sym typeface="Courier New"/>
              </a:rPr>
              <a:t>#SBATCH –time-min=2:00:00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5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#user setting</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latin typeface="Courier New"/>
                <a:ea typeface="Courier New"/>
                <a:cs typeface="Courier New"/>
                <a:sym typeface="Courier New"/>
              </a:rPr>
              <a:t>module load vasp/5.4.4-knl</a:t>
            </a:r>
            <a:r>
              <a:rPr lang="en-US" sz="800">
                <a:solidFill>
                  <a:srgbClr val="3B55EF"/>
                </a:solidFill>
                <a:latin typeface="Courier New"/>
                <a:ea typeface="Courier New"/>
                <a:cs typeface="Courier New"/>
                <a:sym typeface="Courier New"/>
              </a:rPr>
              <a:t> </a:t>
            </a:r>
            <a:r>
              <a:rPr lang="en-US" sz="800">
                <a:solidFill>
                  <a:srgbClr val="FF0000"/>
                </a:solidFill>
                <a:latin typeface="Courier New"/>
                <a:ea typeface="Courier New"/>
                <a:cs typeface="Courier New"/>
                <a:sym typeface="Courier New"/>
              </a:rPr>
              <a:t>mana</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8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#checkpointing once every hour</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rgbClr val="FF0000"/>
                </a:solidFill>
                <a:latin typeface="Courier New"/>
                <a:ea typeface="Courier New"/>
                <a:cs typeface="Courier New"/>
                <a:sym typeface="Courier New"/>
              </a:rPr>
              <a:t>mana</a:t>
            </a:r>
            <a:r>
              <a:rPr i="0" lang="en-US" sz="800" u="none" cap="none" strike="noStrike">
                <a:solidFill>
                  <a:srgbClr val="FF0000"/>
                </a:solidFill>
                <a:latin typeface="Courier New"/>
                <a:ea typeface="Courier New"/>
                <a:cs typeface="Courier New"/>
                <a:sym typeface="Courier New"/>
              </a:rPr>
              <a:t>_coordinator -i</a:t>
            </a:r>
            <a:r>
              <a:rPr lang="en-US" sz="800">
                <a:solidFill>
                  <a:srgbClr val="FF0000"/>
                </a:solidFill>
                <a:latin typeface="Courier New"/>
                <a:ea typeface="Courier New"/>
                <a:cs typeface="Courier New"/>
                <a:sym typeface="Courier New"/>
              </a:rPr>
              <a:t>36</a:t>
            </a:r>
            <a:r>
              <a:rPr i="0" lang="en-US" sz="800" u="none" cap="none" strike="noStrike">
                <a:solidFill>
                  <a:srgbClr val="FF0000"/>
                </a:solidFill>
                <a:latin typeface="Courier New"/>
                <a:ea typeface="Courier New"/>
                <a:cs typeface="Courier New"/>
                <a:sym typeface="Courier New"/>
              </a:rPr>
              <a:t>00</a:t>
            </a:r>
            <a:endParaRPr sz="800">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t/>
            </a:r>
            <a:endParaRPr i="0" sz="500" u="none" cap="none" strike="noStrike">
              <a:solidFill>
                <a:schemeClr val="dk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i="0" lang="en-US" sz="800" u="none" cap="none" strike="noStrike">
                <a:solidFill>
                  <a:srgbClr val="3B55EF"/>
                </a:solidFill>
                <a:latin typeface="Courier New"/>
                <a:ea typeface="Courier New"/>
                <a:cs typeface="Courier New"/>
                <a:sym typeface="Courier New"/>
              </a:rPr>
              <a:t>#run job under </a:t>
            </a:r>
            <a:r>
              <a:rPr lang="en-US" sz="800">
                <a:solidFill>
                  <a:srgbClr val="3B55EF"/>
                </a:solidFill>
                <a:latin typeface="Courier New"/>
                <a:ea typeface="Courier New"/>
                <a:cs typeface="Courier New"/>
                <a:sym typeface="Courier New"/>
              </a:rPr>
              <a:t>mana</a:t>
            </a:r>
            <a:r>
              <a:rPr i="0" lang="en-US" sz="800" u="none" cap="none" strike="noStrike">
                <a:solidFill>
                  <a:srgbClr val="3B55EF"/>
                </a:solidFill>
                <a:latin typeface="Courier New"/>
                <a:ea typeface="Courier New"/>
                <a:cs typeface="Courier New"/>
                <a:sym typeface="Courier New"/>
              </a:rPr>
              <a:t> control</a:t>
            </a:r>
            <a:endParaRPr i="0" sz="8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lang="en-US" sz="800">
                <a:solidFill>
                  <a:srgbClr val="434343"/>
                </a:solidFill>
                <a:latin typeface="Courier New"/>
                <a:ea typeface="Courier New"/>
                <a:cs typeface="Courier New"/>
                <a:sym typeface="Courier New"/>
              </a:rPr>
              <a:t>srun -n128 -c4 --cpu-bind=cores </a:t>
            </a:r>
            <a:r>
              <a:rPr lang="en-US" sz="800">
                <a:solidFill>
                  <a:srgbClr val="FF0000"/>
                </a:solidFill>
                <a:latin typeface="Courier New"/>
                <a:ea typeface="Courier New"/>
                <a:cs typeface="Courier New"/>
                <a:sym typeface="Courier New"/>
              </a:rPr>
              <a:t>mana</a:t>
            </a:r>
            <a:r>
              <a:rPr i="0" lang="en-US" sz="800" u="none" cap="none" strike="noStrike">
                <a:solidFill>
                  <a:srgbClr val="FF0000"/>
                </a:solidFill>
                <a:latin typeface="Courier New"/>
                <a:ea typeface="Courier New"/>
                <a:cs typeface="Courier New"/>
                <a:sym typeface="Courier New"/>
              </a:rPr>
              <a:t>_launch </a:t>
            </a:r>
            <a:r>
              <a:rPr lang="en-US" sz="800">
                <a:solidFill>
                  <a:srgbClr val="FF0000"/>
                </a:solidFill>
                <a:latin typeface="Courier New"/>
                <a:ea typeface="Courier New"/>
                <a:cs typeface="Courier New"/>
                <a:sym typeface="Courier New"/>
              </a:rPr>
              <a:t>vasp_std.mana</a:t>
            </a:r>
            <a:endParaRPr i="0" sz="800" u="none" cap="none" strike="noStrike">
              <a:solidFill>
                <a:srgbClr val="FF0000"/>
              </a:solidFill>
              <a:latin typeface="Courier New"/>
              <a:ea typeface="Courier New"/>
              <a:cs typeface="Courier New"/>
              <a:sym typeface="Courier New"/>
            </a:endParaRPr>
          </a:p>
        </p:txBody>
      </p:sp>
      <p:sp>
        <p:nvSpPr>
          <p:cNvPr id="461" name="Google Shape;461;p66"/>
          <p:cNvSpPr txBox="1"/>
          <p:nvPr/>
        </p:nvSpPr>
        <p:spPr>
          <a:xfrm>
            <a:off x="2233950" y="3085550"/>
            <a:ext cx="2237700" cy="1884900"/>
          </a:xfrm>
          <a:prstGeom prst="rect">
            <a:avLst/>
          </a:prstGeom>
          <a:solidFill>
            <a:srgbClr val="D9E7F5"/>
          </a:solidFill>
          <a:ln cap="flat" cmpd="sng" w="9525">
            <a:solidFill>
              <a:srgbClr val="FF0000"/>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-q flex</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 48:00:00</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 test_cr-%j.out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 test_cr-%j.er</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–time-min=2:00:00</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1"/>
                </a:solidFill>
                <a:latin typeface="Courier New"/>
                <a:ea typeface="Courier New"/>
                <a:cs typeface="Courier New"/>
                <a:sym typeface="Courier New"/>
              </a:rPr>
              <a:t>module load </a:t>
            </a:r>
            <a:r>
              <a:rPr lang="en-US" sz="800">
                <a:solidFill>
                  <a:schemeClr val="dk1"/>
                </a:solidFill>
                <a:latin typeface="Courier New"/>
                <a:ea typeface="Courier New"/>
                <a:cs typeface="Courier New"/>
                <a:sym typeface="Courier New"/>
              </a:rPr>
              <a:t>vasp/5.4.4-knl </a:t>
            </a:r>
            <a:r>
              <a:rPr b="0" i="0" lang="en-US" sz="800" u="none" cap="none" strike="noStrike">
                <a:solidFill>
                  <a:srgbClr val="FF0000"/>
                </a:solidFill>
                <a:latin typeface="Courier New"/>
                <a:ea typeface="Courier New"/>
                <a:cs typeface="Courier New"/>
                <a:sym typeface="Courier New"/>
              </a:rPr>
              <a:t>mana</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sz="400">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#checkpointing once every hour</a:t>
            </a:r>
            <a:endParaRPr b="0" i="0" sz="8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mana_coordinator -i3600</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4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#restart job from checkpoint files</a:t>
            </a:r>
            <a:endParaRPr b="0" i="0" sz="800" u="none" cap="none" strike="noStrike">
              <a:solidFill>
                <a:srgbClr val="3B55E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434343"/>
                </a:solidFill>
                <a:latin typeface="Courier New"/>
                <a:ea typeface="Courier New"/>
                <a:cs typeface="Courier New"/>
                <a:sym typeface="Courier New"/>
              </a:rPr>
              <a:t>srun -n</a:t>
            </a:r>
            <a:r>
              <a:rPr lang="en-US" sz="800">
                <a:solidFill>
                  <a:srgbClr val="434343"/>
                </a:solidFill>
                <a:latin typeface="Courier New"/>
                <a:ea typeface="Courier New"/>
                <a:cs typeface="Courier New"/>
                <a:sym typeface="Courier New"/>
              </a:rPr>
              <a:t>128</a:t>
            </a:r>
            <a:r>
              <a:rPr b="0" i="0" lang="en-US" sz="800" u="none" cap="none" strike="noStrike">
                <a:solidFill>
                  <a:srgbClr val="434343"/>
                </a:solidFill>
                <a:latin typeface="Courier New"/>
                <a:ea typeface="Courier New"/>
                <a:cs typeface="Courier New"/>
                <a:sym typeface="Courier New"/>
              </a:rPr>
              <a:t> -c</a:t>
            </a:r>
            <a:r>
              <a:rPr lang="en-US" sz="800">
                <a:solidFill>
                  <a:srgbClr val="434343"/>
                </a:solidFill>
                <a:latin typeface="Courier New"/>
                <a:ea typeface="Courier New"/>
                <a:cs typeface="Courier New"/>
                <a:sym typeface="Courier New"/>
              </a:rPr>
              <a:t>4</a:t>
            </a:r>
            <a:r>
              <a:rPr b="0" i="0" lang="en-US" sz="800" u="none" cap="none" strike="noStrike">
                <a:solidFill>
                  <a:srgbClr val="434343"/>
                </a:solidFill>
                <a:latin typeface="Courier New"/>
                <a:ea typeface="Courier New"/>
                <a:cs typeface="Courier New"/>
                <a:sym typeface="Courier New"/>
              </a:rPr>
              <a:t> --cpu-bind=cores</a:t>
            </a:r>
            <a:r>
              <a:rPr b="0" i="0" lang="en-US" sz="800" u="none" cap="none" strike="noStrike">
                <a:solidFill>
                  <a:srgbClr val="FF0000"/>
                </a:solidFill>
                <a:latin typeface="Courier New"/>
                <a:ea typeface="Courier New"/>
                <a:cs typeface="Courier New"/>
                <a:sym typeface="Courier New"/>
              </a:rPr>
              <a:t> mana_restart  </a:t>
            </a:r>
            <a:endParaRPr b="0" i="0" sz="800" u="none" cap="none" strike="noStrike">
              <a:solidFill>
                <a:srgbClr val="000000"/>
              </a:solidFill>
              <a:latin typeface="Courier New"/>
              <a:ea typeface="Courier New"/>
              <a:cs typeface="Courier New"/>
              <a:sym typeface="Courier New"/>
            </a:endParaRPr>
          </a:p>
        </p:txBody>
      </p:sp>
      <p:sp>
        <p:nvSpPr>
          <p:cNvPr id="462" name="Google Shape;462;p66"/>
          <p:cNvSpPr/>
          <p:nvPr/>
        </p:nvSpPr>
        <p:spPr>
          <a:xfrm rot="2700000">
            <a:off x="2265076" y="2222451"/>
            <a:ext cx="271953" cy="576999"/>
          </a:xfrm>
          <a:prstGeom prst="downArrow">
            <a:avLst>
              <a:gd fmla="val 31536" name="adj1"/>
              <a:gd fmla="val 8045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p66"/>
          <p:cNvSpPr txBox="1"/>
          <p:nvPr/>
        </p:nvSpPr>
        <p:spPr>
          <a:xfrm>
            <a:off x="2739811" y="1011549"/>
            <a:ext cx="1743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Original Job Script</a:t>
            </a:r>
            <a:endParaRPr b="0" i="0" sz="1200" u="none" cap="none" strike="noStrike">
              <a:solidFill>
                <a:srgbClr val="000000"/>
              </a:solidFill>
              <a:latin typeface="Arial"/>
              <a:ea typeface="Arial"/>
              <a:cs typeface="Arial"/>
              <a:sym typeface="Arial"/>
            </a:endParaRPr>
          </a:p>
        </p:txBody>
      </p:sp>
      <p:sp>
        <p:nvSpPr>
          <p:cNvPr id="464" name="Google Shape;464;p66"/>
          <p:cNvSpPr txBox="1"/>
          <p:nvPr/>
        </p:nvSpPr>
        <p:spPr>
          <a:xfrm>
            <a:off x="421775" y="1454500"/>
            <a:ext cx="18645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C/R Jobs with MANA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Manual Resubmission</a:t>
            </a:r>
            <a:endParaRPr b="0" i="0" sz="1200" u="none" cap="none" strike="noStrike">
              <a:solidFill>
                <a:srgbClr val="000000"/>
              </a:solidFill>
              <a:latin typeface="Arial"/>
              <a:ea typeface="Arial"/>
              <a:cs typeface="Arial"/>
              <a:sym typeface="Arial"/>
            </a:endParaRPr>
          </a:p>
        </p:txBody>
      </p:sp>
      <p:sp>
        <p:nvSpPr>
          <p:cNvPr id="465" name="Google Shape;465;p66"/>
          <p:cNvSpPr txBox="1"/>
          <p:nvPr/>
        </p:nvSpPr>
        <p:spPr>
          <a:xfrm>
            <a:off x="4694825" y="1279450"/>
            <a:ext cx="4355100" cy="3597300"/>
          </a:xfrm>
          <a:prstGeom prst="rect">
            <a:avLst/>
          </a:prstGeom>
          <a:solidFill>
            <a:srgbClr val="D9E7F5"/>
          </a:solidFill>
          <a:ln cap="flat" cmpd="sng" w="19050">
            <a:solidFill>
              <a:srgbClr val="6AA84F"/>
            </a:solidFill>
            <a:prstDash val="solid"/>
            <a:round/>
            <a:headEnd len="sm" w="sm" type="none"/>
            <a:tailEnd len="sm" w="sm" type="none"/>
          </a:ln>
        </p:spPr>
        <p:txBody>
          <a:bodyPr anchorCtr="0" anchor="t" bIns="91425" lIns="91425" spcFirstLastPara="1" rIns="0" wrap="square" tIns="0">
            <a:noAutofit/>
          </a:bodyPr>
          <a:lstStyle/>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#!/bin/bash </a:t>
            </a:r>
            <a:endParaRPr b="0" i="0" sz="800" u="none" cap="none" strike="noStrike">
              <a:solidFill>
                <a:srgbClr val="0000FF"/>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-J test</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-q flex </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-N 2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-C KNL</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--time=48:00:00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--error=test%j.err </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#SBATCH --output=test%j.out</a:t>
            </a:r>
            <a:endParaRPr b="0" i="0" sz="800" u="none" cap="none" strike="noStrike">
              <a:solidFill>
                <a:schemeClr val="dk2"/>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#SBATCH --time-min=02:00:00 </a:t>
            </a:r>
            <a:r>
              <a:rPr b="0" i="0" lang="en-US" sz="750" u="none" cap="none" strike="noStrike">
                <a:solidFill>
                  <a:srgbClr val="FF0000"/>
                </a:solidFill>
                <a:latin typeface="Courier New"/>
                <a:ea typeface="Courier New"/>
                <a:cs typeface="Courier New"/>
                <a:sym typeface="Courier New"/>
              </a:rPr>
              <a:t> </a:t>
            </a:r>
            <a:endParaRPr b="0" i="0" sz="75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75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t/>
            </a:r>
            <a:endParaRPr b="0" i="0" sz="5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module load </a:t>
            </a:r>
            <a:r>
              <a:rPr b="0" i="0" lang="en-US" sz="800" u="none" cap="none" strike="noStrike">
                <a:solidFill>
                  <a:schemeClr val="dk1"/>
                </a:solidFill>
                <a:latin typeface="Courier New"/>
                <a:ea typeface="Courier New"/>
                <a:cs typeface="Courier New"/>
                <a:sym typeface="Courier New"/>
              </a:rPr>
              <a:t>vasp/</a:t>
            </a:r>
            <a:r>
              <a:rPr lang="en-US" sz="800">
                <a:solidFill>
                  <a:schemeClr val="dk1"/>
                </a:solidFill>
                <a:latin typeface="Courier New"/>
                <a:ea typeface="Courier New"/>
                <a:cs typeface="Courier New"/>
                <a:sym typeface="Courier New"/>
              </a:rPr>
              <a:t>5.4.4</a:t>
            </a:r>
            <a:r>
              <a:rPr b="0" i="0" lang="en-US" sz="800" u="none" cap="none" strike="noStrike">
                <a:solidFill>
                  <a:schemeClr val="dk1"/>
                </a:solidFill>
                <a:latin typeface="Courier New"/>
                <a:ea typeface="Courier New"/>
                <a:cs typeface="Courier New"/>
                <a:sym typeface="Courier New"/>
              </a:rPr>
              <a:t>-</a:t>
            </a:r>
            <a:r>
              <a:rPr lang="en-US" sz="800">
                <a:solidFill>
                  <a:schemeClr val="dk1"/>
                </a:solidFill>
                <a:latin typeface="Courier New"/>
                <a:ea typeface="Courier New"/>
                <a:cs typeface="Courier New"/>
                <a:sym typeface="Courier New"/>
              </a:rPr>
              <a:t>knl</a:t>
            </a:r>
            <a:r>
              <a:rPr b="0" i="0" lang="en-US" sz="800" u="none" cap="none" strike="noStrike">
                <a:solidFill>
                  <a:srgbClr val="FF0000"/>
                </a:solidFill>
                <a:latin typeface="Courier New"/>
                <a:ea typeface="Courier New"/>
                <a:cs typeface="Courier New"/>
                <a:sym typeface="Courier New"/>
              </a:rPr>
              <a:t> mana </a:t>
            </a:r>
            <a:r>
              <a:rPr b="1" i="0" lang="en-US" sz="800" u="none" cap="none" strike="noStrike">
                <a:solidFill>
                  <a:schemeClr val="dk1"/>
                </a:solidFill>
                <a:latin typeface="Courier New"/>
                <a:ea typeface="Courier New"/>
                <a:cs typeface="Courier New"/>
                <a:sym typeface="Courier New"/>
              </a:rPr>
              <a:t>nersc_cr</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b="0" i="0" sz="500" u="none" cap="none" strike="noStrike">
              <a:solidFill>
                <a:srgbClr val="3B55E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3B55EF"/>
                </a:solidFill>
                <a:latin typeface="Courier New"/>
                <a:ea typeface="Courier New"/>
                <a:cs typeface="Courier New"/>
                <a:sym typeface="Courier New"/>
              </a:rPr>
              <a:t>#checkpoint/restart job</a:t>
            </a:r>
            <a:endParaRPr b="0" i="0" sz="800" u="none" cap="none" strike="noStrike">
              <a:solidFill>
                <a:srgbClr val="FF0000"/>
              </a:solidFill>
              <a:latin typeface="Courier New"/>
              <a:ea typeface="Courier New"/>
              <a:cs typeface="Courier New"/>
              <a:sym typeface="Courier New"/>
            </a:endParaRPr>
          </a:p>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FF0000"/>
                </a:solidFill>
                <a:latin typeface="Courier New"/>
                <a:ea typeface="Courier New"/>
                <a:cs typeface="Courier New"/>
                <a:sym typeface="Courier New"/>
              </a:rPr>
              <a:t>mana_coordinator -i3600</a:t>
            </a:r>
            <a:r>
              <a:rPr b="0" i="0" lang="en-US" sz="750" u="none" cap="none" strike="noStrike">
                <a:solidFill>
                  <a:srgbClr val="FF0000"/>
                </a:solidFill>
                <a:latin typeface="Courier New"/>
                <a:ea typeface="Courier New"/>
                <a:cs typeface="Courier New"/>
                <a:sym typeface="Courier New"/>
              </a:rPr>
              <a:t> </a:t>
            </a:r>
            <a:r>
              <a:rPr b="0" i="0" lang="en-US" sz="750" u="none" cap="none" strike="noStrike">
                <a:solidFill>
                  <a:srgbClr val="2C3BED"/>
                </a:solidFill>
                <a:latin typeface="Courier New"/>
                <a:ea typeface="Courier New"/>
                <a:cs typeface="Courier New"/>
                <a:sym typeface="Courier New"/>
              </a:rPr>
              <a:t>#checkpointing once every hour</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if [[ $(restart_count) == 0 ]]; then</a:t>
            </a:r>
            <a:endParaRPr b="0" i="0" sz="800" u="none" cap="none" strike="noStrike">
              <a:solidFill>
                <a:srgbClr val="000000"/>
              </a:solidFill>
              <a:latin typeface="Courier New"/>
              <a:ea typeface="Courier New"/>
              <a:cs typeface="Courier New"/>
              <a:sym typeface="Courier New"/>
            </a:endParaRPr>
          </a:p>
          <a:p>
            <a:pPr indent="0" lvl="0" marL="0" marR="0" rtl="0" algn="l">
              <a:lnSpc>
                <a:spcPct val="90000"/>
              </a:lnSpc>
              <a:spcBef>
                <a:spcPts val="0"/>
              </a:spcBef>
              <a:spcAft>
                <a:spcPts val="0"/>
              </a:spcAft>
              <a:buClr>
                <a:schemeClr val="dk2"/>
              </a:buClr>
              <a:buSzPts val="2400"/>
              <a:buFont typeface="Arial"/>
              <a:buNone/>
            </a:pPr>
            <a:r>
              <a:rPr b="0" i="0" lang="en-US" sz="800" u="none" cap="none" strike="noStrike">
                <a:solidFill>
                  <a:schemeClr val="dk2"/>
                </a:solidFill>
                <a:latin typeface="Courier New"/>
                <a:ea typeface="Courier New"/>
                <a:cs typeface="Courier New"/>
                <a:sym typeface="Courier New"/>
              </a:rPr>
              <a:t>    srun -n1</a:t>
            </a:r>
            <a:r>
              <a:rPr lang="en-US" sz="800">
                <a:solidFill>
                  <a:schemeClr val="dk2"/>
                </a:solidFill>
                <a:latin typeface="Courier New"/>
                <a:ea typeface="Courier New"/>
                <a:cs typeface="Courier New"/>
                <a:sym typeface="Courier New"/>
              </a:rPr>
              <a:t>28</a:t>
            </a:r>
            <a:r>
              <a:rPr b="0" i="0" lang="en-US" sz="800" u="none" cap="none" strike="noStrike">
                <a:solidFill>
                  <a:schemeClr val="dk2"/>
                </a:solidFill>
                <a:latin typeface="Courier New"/>
                <a:ea typeface="Courier New"/>
                <a:cs typeface="Courier New"/>
                <a:sym typeface="Courier New"/>
              </a:rPr>
              <a:t> -c</a:t>
            </a:r>
            <a:r>
              <a:rPr lang="en-US" sz="800">
                <a:solidFill>
                  <a:schemeClr val="dk2"/>
                </a:solidFill>
                <a:latin typeface="Courier New"/>
                <a:ea typeface="Courier New"/>
                <a:cs typeface="Courier New"/>
                <a:sym typeface="Courier New"/>
              </a:rPr>
              <a:t>4</a:t>
            </a:r>
            <a:r>
              <a:rPr b="0" i="0" lang="en-US" sz="800" u="none" cap="none" strike="noStrike">
                <a:solidFill>
                  <a:schemeClr val="dk2"/>
                </a:solidFill>
                <a:latin typeface="Courier New"/>
                <a:ea typeface="Courier New"/>
                <a:cs typeface="Courier New"/>
                <a:sym typeface="Courier New"/>
              </a:rPr>
              <a:t> --cpu-bind=cores </a:t>
            </a:r>
            <a:r>
              <a:rPr b="0" i="0" lang="en-US" sz="800" u="none" cap="none" strike="noStrike">
                <a:solidFill>
                  <a:srgbClr val="FF0000"/>
                </a:solidFill>
                <a:latin typeface="Courier New"/>
                <a:ea typeface="Courier New"/>
                <a:cs typeface="Courier New"/>
                <a:sym typeface="Courier New"/>
              </a:rPr>
              <a:t>mana_launch </a:t>
            </a:r>
            <a:r>
              <a:rPr lang="en-US" sz="800">
                <a:solidFill>
                  <a:schemeClr val="dk2"/>
                </a:solidFill>
                <a:latin typeface="Courier New"/>
                <a:ea typeface="Courier New"/>
                <a:cs typeface="Courier New"/>
                <a:sym typeface="Courier New"/>
              </a:rPr>
              <a:t>vasp_std.mana</a:t>
            </a:r>
            <a:r>
              <a:rPr b="0" i="0" lang="en-US" sz="800" u="none" cap="none" strike="noStrike">
                <a:solidFill>
                  <a:schemeClr val="dk2"/>
                </a:solidFill>
                <a:latin typeface="Courier New"/>
                <a:ea typeface="Courier New"/>
                <a:cs typeface="Courier New"/>
                <a:sym typeface="Courier New"/>
              </a:rPr>
              <a:t> </a:t>
            </a:r>
            <a:r>
              <a:rPr b="1" i="0" lang="en-US" sz="800" u="none" cap="none" strike="noStrike">
                <a:solidFill>
                  <a:schemeClr val="dk1"/>
                </a:solidFill>
                <a:latin typeface="Courier New"/>
                <a:ea typeface="Courier New"/>
                <a:cs typeface="Courier New"/>
                <a:sym typeface="Courier New"/>
              </a:rPr>
              <a:t>&amp;</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elif [[ $(restart_count) &gt; 0 ]] &amp;&amp; [[ -e dmtcp_restart_script.sh ]]; then</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0" i="0" lang="en-US" sz="800" u="none" cap="none" strike="noStrike">
                <a:solidFill>
                  <a:srgbClr val="FF0000"/>
                </a:solidFill>
                <a:latin typeface="Courier New"/>
                <a:ea typeface="Courier New"/>
                <a:cs typeface="Courier New"/>
                <a:sym typeface="Courier New"/>
              </a:rPr>
              <a:t>    </a:t>
            </a:r>
            <a:r>
              <a:rPr b="0" i="0" lang="en-US" sz="800" u="none" cap="none" strike="noStrike">
                <a:solidFill>
                  <a:srgbClr val="434343"/>
                </a:solidFill>
                <a:latin typeface="Courier New"/>
                <a:ea typeface="Courier New"/>
                <a:cs typeface="Courier New"/>
                <a:sym typeface="Courier New"/>
              </a:rPr>
              <a:t>srun -n</a:t>
            </a:r>
            <a:r>
              <a:rPr lang="en-US" sz="800">
                <a:solidFill>
                  <a:srgbClr val="434343"/>
                </a:solidFill>
                <a:latin typeface="Courier New"/>
                <a:ea typeface="Courier New"/>
                <a:cs typeface="Courier New"/>
                <a:sym typeface="Courier New"/>
              </a:rPr>
              <a:t>128 </a:t>
            </a:r>
            <a:r>
              <a:rPr b="0" i="0" lang="en-US" sz="800" u="none" cap="none" strike="noStrike">
                <a:solidFill>
                  <a:srgbClr val="434343"/>
                </a:solidFill>
                <a:latin typeface="Courier New"/>
                <a:ea typeface="Courier New"/>
                <a:cs typeface="Courier New"/>
                <a:sym typeface="Courier New"/>
              </a:rPr>
              <a:t>-c</a:t>
            </a:r>
            <a:r>
              <a:rPr lang="en-US" sz="800">
                <a:solidFill>
                  <a:srgbClr val="434343"/>
                </a:solidFill>
                <a:latin typeface="Courier New"/>
                <a:ea typeface="Courier New"/>
                <a:cs typeface="Courier New"/>
                <a:sym typeface="Courier New"/>
              </a:rPr>
              <a:t>4</a:t>
            </a:r>
            <a:r>
              <a:rPr b="0" i="0" lang="en-US" sz="800" u="none" cap="none" strike="noStrike">
                <a:solidFill>
                  <a:srgbClr val="434343"/>
                </a:solidFill>
                <a:latin typeface="Courier New"/>
                <a:ea typeface="Courier New"/>
                <a:cs typeface="Courier New"/>
                <a:sym typeface="Courier New"/>
              </a:rPr>
              <a:t> --cpu-bind=cores</a:t>
            </a:r>
            <a:r>
              <a:rPr b="0" i="0" lang="en-US" sz="800" u="none" cap="none" strike="noStrike">
                <a:solidFill>
                  <a:srgbClr val="FF0000"/>
                </a:solidFill>
                <a:latin typeface="Courier New"/>
                <a:ea typeface="Courier New"/>
                <a:cs typeface="Courier New"/>
                <a:sym typeface="Courier New"/>
              </a:rPr>
              <a:t> mana_restart </a:t>
            </a:r>
            <a:r>
              <a:rPr b="1" i="0" lang="en-US" sz="800" u="none" cap="none" strike="noStrike">
                <a:solidFill>
                  <a:schemeClr val="dk1"/>
                </a:solidFill>
                <a:latin typeface="Courier New"/>
                <a:ea typeface="Courier New"/>
                <a:cs typeface="Courier New"/>
                <a:sym typeface="Courier New"/>
              </a:rPr>
              <a:t>&amp;</a:t>
            </a:r>
            <a:endParaRPr b="1" i="0" sz="8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else</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    echo "Failed to restart the job, exit”; exit</a:t>
            </a:r>
            <a:endParaRPr b="0" i="0" sz="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2"/>
              </a:buClr>
              <a:buSzPts val="2400"/>
              <a:buFont typeface="Arial"/>
              <a:buNone/>
            </a:pPr>
            <a:r>
              <a:rPr b="1" i="0" lang="en-US" sz="800" u="none" cap="none" strike="noStrike">
                <a:solidFill>
                  <a:schemeClr val="dk1"/>
                </a:solidFill>
                <a:latin typeface="Courier New"/>
                <a:ea typeface="Courier New"/>
                <a:cs typeface="Courier New"/>
                <a:sym typeface="Courier New"/>
              </a:rPr>
              <a:t>fi</a:t>
            </a:r>
            <a:endParaRPr b="0" i="0" sz="800" u="none" cap="none" strike="noStrike">
              <a:solidFill>
                <a:srgbClr val="000000"/>
              </a:solidFill>
              <a:latin typeface="Courier New"/>
              <a:ea typeface="Courier New"/>
              <a:cs typeface="Courier New"/>
              <a:sym typeface="Courier New"/>
            </a:endParaRPr>
          </a:p>
        </p:txBody>
      </p:sp>
      <p:sp>
        <p:nvSpPr>
          <p:cNvPr id="466" name="Google Shape;466;p66"/>
          <p:cNvSpPr/>
          <p:nvPr/>
        </p:nvSpPr>
        <p:spPr>
          <a:xfrm rot="-1828400">
            <a:off x="4150465" y="3379166"/>
            <a:ext cx="559020" cy="190422"/>
          </a:xfrm>
          <a:prstGeom prst="rightArrow">
            <a:avLst>
              <a:gd fmla="val 50000" name="adj1"/>
              <a:gd fmla="val 90078" name="adj2"/>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7" name="Google Shape;467;p66"/>
          <p:cNvSpPr txBox="1"/>
          <p:nvPr/>
        </p:nvSpPr>
        <p:spPr>
          <a:xfrm>
            <a:off x="4688025" y="2329250"/>
            <a:ext cx="2205900" cy="492300"/>
          </a:xfrm>
          <a:prstGeom prst="rect">
            <a:avLst/>
          </a:prstGeom>
          <a:solidFill>
            <a:srgbClr val="FBFED9"/>
          </a:solidFill>
          <a:ln cap="flat" cmpd="sng" w="9525">
            <a:solidFill>
              <a:srgbClr val="6AA84F"/>
            </a:solidFill>
            <a:prstDash val="solid"/>
            <a:round/>
            <a:headEnd len="sm" w="sm" type="none"/>
            <a:tailEnd len="sm" w="sm" type="none"/>
          </a:ln>
        </p:spPr>
        <p:txBody>
          <a:bodyPr anchorCtr="0" anchor="t" bIns="45700" lIns="27425" spcFirstLastPara="1" rIns="91425" wrap="square" tIns="9125">
            <a:noAutofit/>
          </a:bodyPr>
          <a:lstStyle/>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--comment=48:00:00</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--signal=B:USR1@300</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--requeue</a:t>
            </a:r>
            <a:endParaRPr b="1" i="0" sz="800" u="none" cap="none" strike="noStrike">
              <a:solidFill>
                <a:srgbClr val="000000"/>
              </a:solidFill>
              <a:latin typeface="Courier New"/>
              <a:ea typeface="Courier New"/>
              <a:cs typeface="Courier New"/>
              <a:sym typeface="Courier New"/>
            </a:endParaRPr>
          </a:p>
          <a:p>
            <a:pPr indent="0" lvl="0" marL="76200"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#SBATCH --open-mode=append</a:t>
            </a:r>
            <a:endParaRPr b="1" i="0" sz="800" u="none" cap="none" strike="noStrike">
              <a:solidFill>
                <a:srgbClr val="000000"/>
              </a:solidFill>
              <a:latin typeface="Courier New"/>
              <a:ea typeface="Courier New"/>
              <a:cs typeface="Courier New"/>
              <a:sym typeface="Courier New"/>
            </a:endParaRPr>
          </a:p>
        </p:txBody>
      </p:sp>
      <p:sp>
        <p:nvSpPr>
          <p:cNvPr id="468" name="Google Shape;468;p66"/>
          <p:cNvSpPr txBox="1"/>
          <p:nvPr/>
        </p:nvSpPr>
        <p:spPr>
          <a:xfrm>
            <a:off x="4694825" y="4276500"/>
            <a:ext cx="4355100" cy="600300"/>
          </a:xfrm>
          <a:prstGeom prst="rect">
            <a:avLst/>
          </a:prstGeom>
          <a:solidFill>
            <a:srgbClr val="FBFED9"/>
          </a:solidFill>
          <a:ln cap="flat" cmpd="sng" w="9525">
            <a:solidFill>
              <a:srgbClr val="6AA84F"/>
            </a:solidFill>
            <a:prstDash val="solid"/>
            <a:round/>
            <a:headEnd len="sm" w="sm" type="none"/>
            <a:tailEnd len="sm" w="sm" type="none"/>
          </a:ln>
        </p:spPr>
        <p:txBody>
          <a:bodyPr anchorCtr="0" anchor="t" bIns="9125" lIns="27425" spcFirstLastPara="1" rIns="91425" wrap="square" tIns="9125">
            <a:noAutofit/>
          </a:bodyPr>
          <a:lstStyle/>
          <a:p>
            <a:pPr indent="0" lvl="0" marL="73152" marR="0" rtl="0" algn="l">
              <a:lnSpc>
                <a:spcPct val="100000"/>
              </a:lnSpc>
              <a:spcBef>
                <a:spcPts val="0"/>
              </a:spcBef>
              <a:spcAft>
                <a:spcPts val="0"/>
              </a:spcAft>
              <a:buClr>
                <a:srgbClr val="000000"/>
              </a:buClr>
              <a:buSzPts val="750"/>
              <a:buFont typeface="Arial"/>
              <a:buNone/>
            </a:pPr>
            <a:r>
              <a:rPr b="0" i="0" lang="en-US" sz="750" u="none" cap="none" strike="noStrike">
                <a:solidFill>
                  <a:srgbClr val="3B55EF"/>
                </a:solidFill>
                <a:latin typeface="Courier New"/>
                <a:ea typeface="Courier New"/>
                <a:cs typeface="Courier New"/>
                <a:sym typeface="Courier New"/>
              </a:rPr>
              <a:t># requeueing the job if remaining time &gt;0</a:t>
            </a:r>
            <a:endParaRPr b="1" i="0" sz="750" u="none" cap="none" strike="noStrike">
              <a:solidFill>
                <a:srgbClr val="3B55EF"/>
              </a:solidFill>
              <a:latin typeface="Courier New"/>
              <a:ea typeface="Courier New"/>
              <a:cs typeface="Courier New"/>
              <a:sym typeface="Courier New"/>
            </a:endParaRPr>
          </a:p>
          <a:p>
            <a:pPr indent="0" lvl="0" marL="73152" marR="0" rtl="0" algn="l">
              <a:lnSpc>
                <a:spcPct val="90000"/>
              </a:lnSpc>
              <a:spcBef>
                <a:spcPts val="0"/>
              </a:spcBef>
              <a:spcAft>
                <a:spcPts val="0"/>
              </a:spcAft>
              <a:buClr>
                <a:srgbClr val="000000"/>
              </a:buClr>
              <a:buSzPts val="800"/>
              <a:buFont typeface="Arial"/>
              <a:buNone/>
            </a:pPr>
            <a:r>
              <a:rPr b="1" i="0" lang="en-US" sz="800" u="none" cap="none" strike="noStrike">
                <a:solidFill>
                  <a:srgbClr val="000000"/>
                </a:solidFill>
                <a:latin typeface="Courier New"/>
                <a:ea typeface="Courier New"/>
                <a:cs typeface="Courier New"/>
                <a:sym typeface="Courier New"/>
              </a:rPr>
              <a:t>ckpt_command=ckpt_mana </a:t>
            </a:r>
            <a:r>
              <a:rPr b="0" i="0" lang="en-US" sz="800" u="none" cap="none" strike="noStrike">
                <a:solidFill>
                  <a:srgbClr val="2C3BED"/>
                </a:solidFill>
                <a:latin typeface="Courier New"/>
                <a:ea typeface="Courier New"/>
                <a:cs typeface="Courier New"/>
                <a:sym typeface="Courier New"/>
              </a:rPr>
              <a:t>#additional checkpointing before pre-emption</a:t>
            </a:r>
            <a:endParaRPr b="0" i="0" sz="800" u="none" cap="none" strike="noStrike">
              <a:solidFill>
                <a:srgbClr val="2C3BED"/>
              </a:solidFill>
              <a:latin typeface="Courier New"/>
              <a:ea typeface="Courier New"/>
              <a:cs typeface="Courier New"/>
              <a:sym typeface="Courier New"/>
            </a:endParaRPr>
          </a:p>
          <a:p>
            <a:pPr indent="0" lvl="0" marL="73152" marR="0" rtl="0" algn="l">
              <a:lnSpc>
                <a:spcPct val="90000"/>
              </a:lnSpc>
              <a:spcBef>
                <a:spcPts val="0"/>
              </a:spcBef>
              <a:spcAft>
                <a:spcPts val="0"/>
              </a:spcAft>
              <a:buClr>
                <a:srgbClr val="000000"/>
              </a:buClr>
              <a:buSzPts val="750"/>
              <a:buFont typeface="Arial"/>
              <a:buNone/>
            </a:pPr>
            <a:r>
              <a:rPr b="1" i="0" lang="en-US" sz="800" u="none" cap="none" strike="noStrike">
                <a:solidFill>
                  <a:srgbClr val="000000"/>
                </a:solidFill>
                <a:latin typeface="Courier New"/>
                <a:ea typeface="Courier New"/>
                <a:cs typeface="Courier New"/>
                <a:sym typeface="Courier New"/>
              </a:rPr>
              <a:t>requeue_job func_trap USR1</a:t>
            </a:r>
            <a:endParaRPr b="0" i="0" sz="8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400"/>
              <a:buFont typeface="Arial"/>
              <a:buNone/>
            </a:pPr>
            <a:r>
              <a:t/>
            </a:r>
            <a:endParaRPr b="1" i="0" sz="400" u="none" cap="none" strike="noStrike">
              <a:solidFill>
                <a:srgbClr val="000000"/>
              </a:solidFill>
              <a:latin typeface="Courier New"/>
              <a:ea typeface="Courier New"/>
              <a:cs typeface="Courier New"/>
              <a:sym typeface="Courier New"/>
            </a:endParaRPr>
          </a:p>
          <a:p>
            <a:pPr indent="0" lvl="0" marL="73152" marR="0" rtl="0" algn="l">
              <a:lnSpc>
                <a:spcPct val="100000"/>
              </a:lnSpc>
              <a:spcBef>
                <a:spcPts val="0"/>
              </a:spcBef>
              <a:spcAft>
                <a:spcPts val="0"/>
              </a:spcAft>
              <a:buClr>
                <a:srgbClr val="000000"/>
              </a:buClr>
              <a:buSzPts val="750"/>
              <a:buFont typeface="Arial"/>
              <a:buNone/>
            </a:pPr>
            <a:r>
              <a:rPr b="1" i="0" lang="en-US" sz="800" u="none" cap="none" strike="noStrike">
                <a:solidFill>
                  <a:schemeClr val="dk1"/>
                </a:solidFill>
                <a:latin typeface="Courier New"/>
                <a:ea typeface="Courier New"/>
                <a:cs typeface="Courier New"/>
                <a:sym typeface="Courier New"/>
              </a:rPr>
              <a:t>wait</a:t>
            </a:r>
            <a:endParaRPr b="0" i="0" sz="800" u="none" cap="none" strike="noStrike">
              <a:solidFill>
                <a:schemeClr val="dk1"/>
              </a:solidFill>
              <a:latin typeface="Courier New"/>
              <a:ea typeface="Courier New"/>
              <a:cs typeface="Courier New"/>
              <a:sym typeface="Courier New"/>
            </a:endParaRPr>
          </a:p>
        </p:txBody>
      </p:sp>
      <p:sp>
        <p:nvSpPr>
          <p:cNvPr id="469" name="Google Shape;469;p66"/>
          <p:cNvSpPr txBox="1"/>
          <p:nvPr/>
        </p:nvSpPr>
        <p:spPr>
          <a:xfrm>
            <a:off x="5352875" y="971650"/>
            <a:ext cx="33549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Variable-Time Job script for C/R with MANA</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7"/>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sz="2500"/>
              <a:t>Notes on VTJ Scripts Using MANA</a:t>
            </a:r>
            <a:r>
              <a:rPr lang="en-US"/>
              <a:t> </a:t>
            </a:r>
            <a:endParaRPr/>
          </a:p>
        </p:txBody>
      </p:sp>
      <p:sp>
        <p:nvSpPr>
          <p:cNvPr id="476" name="Google Shape;476;p67"/>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600"/>
              </a:spcBef>
              <a:spcAft>
                <a:spcPts val="0"/>
              </a:spcAft>
              <a:buSzPts val="2200"/>
              <a:buChar char="●"/>
            </a:pPr>
            <a:r>
              <a:rPr lang="en-US"/>
              <a:t>Variable-time job scripts work with internal checkpointing support</a:t>
            </a:r>
            <a:endParaRPr/>
          </a:p>
          <a:p>
            <a:pPr indent="-304800" lvl="1" marL="914400" rtl="0" algn="l">
              <a:lnSpc>
                <a:spcPct val="115000"/>
              </a:lnSpc>
              <a:spcBef>
                <a:spcPts val="0"/>
              </a:spcBef>
              <a:spcAft>
                <a:spcPts val="0"/>
              </a:spcAft>
              <a:buSzPts val="1200"/>
              <a:buChar char="○"/>
            </a:pPr>
            <a:r>
              <a:rPr lang="en-US">
                <a:solidFill>
                  <a:schemeClr val="dk1"/>
                </a:solidFill>
              </a:rPr>
              <a:t>But, may need to deal with input/output files</a:t>
            </a:r>
            <a:endParaRPr>
              <a:solidFill>
                <a:schemeClr val="dk1"/>
              </a:solidFill>
            </a:endParaRPr>
          </a:p>
          <a:p>
            <a:pPr indent="-304800" lvl="1" marL="914400" rtl="0" algn="l">
              <a:lnSpc>
                <a:spcPct val="115000"/>
              </a:lnSpc>
              <a:spcBef>
                <a:spcPts val="0"/>
              </a:spcBef>
              <a:spcAft>
                <a:spcPts val="0"/>
              </a:spcAft>
              <a:buSzPts val="1200"/>
              <a:buChar char="○"/>
            </a:pPr>
            <a:r>
              <a:rPr lang="en-US">
                <a:solidFill>
                  <a:schemeClr val="dk1"/>
                </a:solidFill>
              </a:rPr>
              <a:t>C/R </a:t>
            </a:r>
            <a:r>
              <a:rPr b="1" lang="en-US">
                <a:solidFill>
                  <a:schemeClr val="dk1"/>
                </a:solidFill>
              </a:rPr>
              <a:t>overhead may be unpredictable</a:t>
            </a:r>
            <a:r>
              <a:rPr lang="en-US">
                <a:solidFill>
                  <a:schemeClr val="dk1"/>
                </a:solidFill>
              </a:rPr>
              <a:t>, depending on where the execution is at at the time of checkpoint, e.g., VASP</a:t>
            </a:r>
            <a:endParaRPr>
              <a:solidFill>
                <a:schemeClr val="dk1"/>
              </a:solidFill>
            </a:endParaRPr>
          </a:p>
          <a:p>
            <a:pPr indent="-368300" lvl="0" marL="457200" rtl="0" algn="l">
              <a:lnSpc>
                <a:spcPct val="115000"/>
              </a:lnSpc>
              <a:spcBef>
                <a:spcPts val="0"/>
              </a:spcBef>
              <a:spcAft>
                <a:spcPts val="0"/>
              </a:spcAft>
              <a:buSzPts val="2200"/>
              <a:buChar char="●"/>
            </a:pPr>
            <a:r>
              <a:rPr lang="en-US"/>
              <a:t>VTJ scripts using MANA for C/R are better </a:t>
            </a:r>
            <a:endParaRPr/>
          </a:p>
          <a:p>
            <a:pPr indent="-304800" lvl="1" marL="914400" rtl="0" algn="l">
              <a:lnSpc>
                <a:spcPct val="115000"/>
              </a:lnSpc>
              <a:spcBef>
                <a:spcPts val="0"/>
              </a:spcBef>
              <a:spcAft>
                <a:spcPts val="0"/>
              </a:spcAft>
              <a:buSzPts val="1200"/>
              <a:buChar char="○"/>
            </a:pPr>
            <a:r>
              <a:rPr lang="en-US">
                <a:solidFill>
                  <a:schemeClr val="dk1"/>
                </a:solidFill>
              </a:rPr>
              <a:t>Easier to use as the C/R overhead is more predictable</a:t>
            </a:r>
            <a:endParaRPr>
              <a:solidFill>
                <a:schemeClr val="dk1"/>
              </a:solidFill>
            </a:endParaRPr>
          </a:p>
          <a:p>
            <a:pPr indent="-304800" lvl="1" marL="914400" rtl="0" algn="l">
              <a:lnSpc>
                <a:spcPct val="115000"/>
              </a:lnSpc>
              <a:spcBef>
                <a:spcPts val="0"/>
              </a:spcBef>
              <a:spcAft>
                <a:spcPts val="0"/>
              </a:spcAft>
              <a:buSzPts val="1200"/>
              <a:buChar char="○"/>
            </a:pPr>
            <a:r>
              <a:rPr lang="en-US">
                <a:solidFill>
                  <a:schemeClr val="dk1"/>
                </a:solidFill>
              </a:rPr>
              <a:t>Resumes execution exactly from where it left off</a:t>
            </a:r>
            <a:endParaRPr>
              <a:solidFill>
                <a:schemeClr val="dk1"/>
              </a:solidFill>
            </a:endParaRPr>
          </a:p>
          <a:p>
            <a:pPr indent="-304800" lvl="1" marL="914400" rtl="0" algn="l">
              <a:lnSpc>
                <a:spcPct val="115000"/>
              </a:lnSpc>
              <a:spcBef>
                <a:spcPts val="0"/>
              </a:spcBef>
              <a:spcAft>
                <a:spcPts val="0"/>
              </a:spcAft>
              <a:buSzPts val="1200"/>
              <a:buChar char="○"/>
            </a:pPr>
            <a:r>
              <a:rPr lang="en-US">
                <a:solidFill>
                  <a:schemeClr val="dk1"/>
                </a:solidFill>
              </a:rPr>
              <a:t>All output files after multiple checkpoint/restart will be exactly the same as the job that runs without C/R</a:t>
            </a:r>
            <a:endParaRPr>
              <a:solidFill>
                <a:schemeClr val="dk1"/>
              </a:solidFill>
            </a:endParaRPr>
          </a:p>
          <a:p>
            <a:pPr indent="0" lvl="0" marL="0" rtl="0" algn="l">
              <a:lnSpc>
                <a:spcPct val="115000"/>
              </a:lnSpc>
              <a:spcBef>
                <a:spcPts val="600"/>
              </a:spcBef>
              <a:spcAft>
                <a:spcPts val="0"/>
              </a:spcAft>
              <a:buSzPts val="2200"/>
              <a:buNone/>
            </a:pPr>
            <a:r>
              <a:t/>
            </a:r>
            <a:endParaRPr>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8"/>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Summary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Summary</a:t>
            </a:r>
            <a:endParaRPr/>
          </a:p>
        </p:txBody>
      </p:sp>
      <p:sp>
        <p:nvSpPr>
          <p:cNvPr id="487" name="Google Shape;487;p69"/>
          <p:cNvSpPr txBox="1"/>
          <p:nvPr>
            <p:ph idx="1" type="body"/>
          </p:nvPr>
        </p:nvSpPr>
        <p:spPr>
          <a:xfrm>
            <a:off x="398014" y="1045002"/>
            <a:ext cx="8288700" cy="3532800"/>
          </a:xfrm>
          <a:prstGeom prst="rect">
            <a:avLst/>
          </a:prstGeom>
          <a:noFill/>
          <a:ln>
            <a:noFill/>
          </a:ln>
        </p:spPr>
        <p:txBody>
          <a:bodyPr anchorCtr="0" anchor="t" bIns="91425" lIns="91425" spcFirstLastPara="1" rIns="91425" wrap="square" tIns="91425">
            <a:noAutofit/>
          </a:bodyPr>
          <a:lstStyle/>
          <a:p>
            <a:pPr indent="-368300" lvl="0" marL="457200" rtl="0" algn="l">
              <a:lnSpc>
                <a:spcPct val="120000"/>
              </a:lnSpc>
              <a:spcBef>
                <a:spcPts val="0"/>
              </a:spcBef>
              <a:spcAft>
                <a:spcPts val="0"/>
              </a:spcAft>
              <a:buSzPts val="2200"/>
              <a:buChar char="●"/>
            </a:pPr>
            <a:r>
              <a:rPr lang="en-US"/>
              <a:t>MANA is capable of checkpointing/restarting VASP on Cori</a:t>
            </a:r>
            <a:endParaRPr/>
          </a:p>
          <a:p>
            <a:pPr indent="-368300" lvl="0" marL="457200" rtl="0" algn="l">
              <a:lnSpc>
                <a:spcPct val="120000"/>
              </a:lnSpc>
              <a:spcBef>
                <a:spcPts val="0"/>
              </a:spcBef>
              <a:spcAft>
                <a:spcPts val="0"/>
              </a:spcAft>
              <a:buSzPts val="2200"/>
              <a:buChar char="●"/>
            </a:pPr>
            <a:r>
              <a:rPr lang="en-US"/>
              <a:t>Benefits of checkpoint/restart jobs with MANA</a:t>
            </a:r>
            <a:endParaRPr/>
          </a:p>
          <a:p>
            <a:pPr indent="-304800" lvl="1" marL="914400" rtl="0" algn="l">
              <a:lnSpc>
                <a:spcPct val="120000"/>
              </a:lnSpc>
              <a:spcBef>
                <a:spcPts val="0"/>
              </a:spcBef>
              <a:spcAft>
                <a:spcPts val="0"/>
              </a:spcAft>
              <a:buSzPts val="1200"/>
              <a:buChar char="o"/>
            </a:pPr>
            <a:r>
              <a:rPr lang="en-US"/>
              <a:t>Increased job throughput, a large charging discount (with flex QOS), and capability of running jobs of any length</a:t>
            </a:r>
            <a:endParaRPr/>
          </a:p>
          <a:p>
            <a:pPr indent="-304800" lvl="1" marL="914400" rtl="0" algn="l">
              <a:lnSpc>
                <a:spcPct val="120000"/>
              </a:lnSpc>
              <a:spcBef>
                <a:spcPts val="0"/>
              </a:spcBef>
              <a:spcAft>
                <a:spcPts val="0"/>
              </a:spcAft>
              <a:buClr>
                <a:schemeClr val="dk1"/>
              </a:buClr>
              <a:buSzPts val="1200"/>
              <a:buChar char="o"/>
            </a:pPr>
            <a:r>
              <a:rPr lang="en-US">
                <a:solidFill>
                  <a:schemeClr val="dk1"/>
                </a:solidFill>
              </a:rPr>
              <a:t>Preparing for future workloads on the systems</a:t>
            </a:r>
            <a:endParaRPr>
              <a:solidFill>
                <a:schemeClr val="dk1"/>
              </a:solidFill>
            </a:endParaRPr>
          </a:p>
          <a:p>
            <a:pPr indent="-368300" lvl="0" marL="457200" rtl="0" algn="l">
              <a:lnSpc>
                <a:spcPct val="120000"/>
              </a:lnSpc>
              <a:spcBef>
                <a:spcPts val="0"/>
              </a:spcBef>
              <a:spcAft>
                <a:spcPts val="0"/>
              </a:spcAft>
              <a:buSzPts val="2200"/>
              <a:buChar char="●"/>
            </a:pPr>
            <a:r>
              <a:rPr lang="en-US"/>
              <a:t>Using variable-time job scripts, checkpointing/restarting can be automated </a:t>
            </a:r>
            <a:endParaRPr/>
          </a:p>
          <a:p>
            <a:pPr indent="-368300" lvl="0" marL="457200" rtl="0" algn="l">
              <a:lnSpc>
                <a:spcPct val="120000"/>
              </a:lnSpc>
              <a:spcBef>
                <a:spcPts val="0"/>
              </a:spcBef>
              <a:spcAft>
                <a:spcPts val="0"/>
              </a:spcAft>
              <a:buSzPts val="2200"/>
              <a:buChar char="●"/>
            </a:pPr>
            <a:r>
              <a:rPr lang="en-US"/>
              <a:t>You are encouraged to experiment with your production workloads</a:t>
            </a:r>
            <a:endParaRPr/>
          </a:p>
          <a:p>
            <a:pPr indent="-304800" lvl="1" marL="914400" rtl="0" algn="l">
              <a:lnSpc>
                <a:spcPct val="120000"/>
              </a:lnSpc>
              <a:spcBef>
                <a:spcPts val="0"/>
              </a:spcBef>
              <a:spcAft>
                <a:spcPts val="0"/>
              </a:spcAft>
              <a:buSzPts val="1200"/>
              <a:buChar char="o"/>
            </a:pPr>
            <a:r>
              <a:rPr lang="en-US"/>
              <a:t>MANA is still </a:t>
            </a:r>
            <a:r>
              <a:rPr b="1" lang="en-US"/>
              <a:t>experimental</a:t>
            </a:r>
            <a:r>
              <a:rPr lang="en-US"/>
              <a:t> for production use</a:t>
            </a:r>
            <a:endParaRPr/>
          </a:p>
          <a:p>
            <a:pPr indent="-304800" lvl="1" marL="914400" rtl="0" algn="l">
              <a:lnSpc>
                <a:spcPct val="120000"/>
              </a:lnSpc>
              <a:spcBef>
                <a:spcPts val="0"/>
              </a:spcBef>
              <a:spcAft>
                <a:spcPts val="0"/>
              </a:spcAft>
              <a:buSzPts val="1200"/>
              <a:buChar char="o"/>
            </a:pPr>
            <a:r>
              <a:rPr lang="en-US"/>
              <a:t>Please report bugs at </a:t>
            </a:r>
            <a:r>
              <a:rPr lang="en-US" u="sng">
                <a:solidFill>
                  <a:schemeClr val="hlink"/>
                </a:solidFill>
                <a:hlinkClick r:id="rId3"/>
              </a:rPr>
              <a:t>help.nersc.gov</a:t>
            </a:r>
            <a:endParaRPr/>
          </a:p>
          <a:p>
            <a:pPr indent="0" lvl="0" marL="0" rtl="0" algn="l">
              <a:lnSpc>
                <a:spcPct val="120000"/>
              </a:lnSpc>
              <a:spcBef>
                <a:spcPts val="0"/>
              </a:spcBef>
              <a:spcAft>
                <a:spcPts val="0"/>
              </a:spcAft>
              <a:buSzPts val="2200"/>
              <a:buNone/>
            </a:pPr>
            <a:r>
              <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0"/>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Resources</a:t>
            </a:r>
            <a:endParaRPr/>
          </a:p>
        </p:txBody>
      </p:sp>
      <p:sp>
        <p:nvSpPr>
          <p:cNvPr id="493" name="Google Shape;493;p70"/>
          <p:cNvSpPr txBox="1"/>
          <p:nvPr>
            <p:ph idx="1" type="body"/>
          </p:nvPr>
        </p:nvSpPr>
        <p:spPr>
          <a:xfrm>
            <a:off x="398025" y="1045000"/>
            <a:ext cx="8453100" cy="353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1400"/>
              <a:t>MANA and DMTCP References</a:t>
            </a:r>
            <a:endParaRPr sz="1400"/>
          </a:p>
          <a:p>
            <a:pPr indent="-285750" lvl="1" marL="914400" rtl="0" algn="l">
              <a:lnSpc>
                <a:spcPct val="115000"/>
              </a:lnSpc>
              <a:spcBef>
                <a:spcPts val="0"/>
              </a:spcBef>
              <a:spcAft>
                <a:spcPts val="0"/>
              </a:spcAft>
              <a:buSzPts val="900"/>
              <a:buChar char="o"/>
            </a:pPr>
            <a:r>
              <a:rPr lang="en-US" sz="1000"/>
              <a:t>R. Garg, G. Price, and G. Cooperman, “</a:t>
            </a:r>
            <a:r>
              <a:rPr lang="en-US" sz="1000" u="sng">
                <a:solidFill>
                  <a:schemeClr val="hlink"/>
                </a:solidFill>
                <a:hlinkClick r:id="rId3"/>
              </a:rPr>
              <a:t>MANA for MPI: MPI-Agnostic Network-Agnostic Transparent Checkpointing</a:t>
            </a:r>
            <a:r>
              <a:rPr lang="en-US" sz="1000"/>
              <a:t>”, Proceedings of the 28th International Symposium on High-Performance Parallel and Distributed Computing, June 2019, Pages 49-60. </a:t>
            </a:r>
            <a:r>
              <a:rPr lang="en-US" sz="1000" u="sng">
                <a:solidFill>
                  <a:schemeClr val="hlink"/>
                </a:solidFill>
                <a:hlinkClick r:id="rId4"/>
              </a:rPr>
              <a:t>Slides</a:t>
            </a:r>
            <a:endParaRPr sz="1000"/>
          </a:p>
          <a:p>
            <a:pPr indent="-285750" lvl="1" marL="914400" rtl="0" algn="l">
              <a:lnSpc>
                <a:spcPct val="115000"/>
              </a:lnSpc>
              <a:spcBef>
                <a:spcPts val="0"/>
              </a:spcBef>
              <a:spcAft>
                <a:spcPts val="0"/>
              </a:spcAft>
              <a:buSzPts val="900"/>
              <a:buChar char="o"/>
            </a:pPr>
            <a:r>
              <a:rPr lang="en-US" sz="1000">
                <a:solidFill>
                  <a:srgbClr val="222222"/>
                </a:solidFill>
                <a:highlight>
                  <a:schemeClr val="lt1"/>
                </a:highlight>
              </a:rPr>
              <a:t>Gene Cooperman, “Checkpointing the Un-checkpointable: MANA and the Split-Process Approach”, MVAPICH User Group (MUG'19), Columbus, Ohio. </a:t>
            </a:r>
            <a:r>
              <a:rPr lang="en-US" sz="1000" u="sng">
                <a:solidFill>
                  <a:schemeClr val="hlink"/>
                </a:solidFill>
                <a:highlight>
                  <a:schemeClr val="lt1"/>
                </a:highlight>
                <a:hlinkClick r:id="rId5"/>
              </a:rPr>
              <a:t>Slides</a:t>
            </a:r>
            <a:r>
              <a:rPr lang="en-US" sz="1000">
                <a:solidFill>
                  <a:srgbClr val="222222"/>
                </a:solidFill>
                <a:highlight>
                  <a:schemeClr val="lt1"/>
                </a:highlight>
              </a:rPr>
              <a:t>  </a:t>
            </a:r>
            <a:r>
              <a:rPr lang="en-US" sz="1000" u="sng">
                <a:solidFill>
                  <a:schemeClr val="hlink"/>
                </a:solidFill>
                <a:highlight>
                  <a:schemeClr val="lt1"/>
                </a:highlight>
                <a:hlinkClick r:id="rId6"/>
              </a:rPr>
              <a:t>Video</a:t>
            </a:r>
            <a:r>
              <a:rPr lang="en-US" sz="1000">
                <a:solidFill>
                  <a:srgbClr val="222222"/>
                </a:solidFill>
                <a:highlight>
                  <a:schemeClr val="lt1"/>
                </a:highlight>
              </a:rPr>
              <a:t>   </a:t>
            </a:r>
            <a:endParaRPr sz="1000">
              <a:solidFill>
                <a:srgbClr val="222222"/>
              </a:solidFill>
              <a:highlight>
                <a:schemeClr val="lt1"/>
              </a:highlight>
            </a:endParaRPr>
          </a:p>
          <a:p>
            <a:pPr indent="-285750" lvl="1" marL="914400" rtl="0" algn="l">
              <a:lnSpc>
                <a:spcPct val="115000"/>
              </a:lnSpc>
              <a:spcBef>
                <a:spcPts val="0"/>
              </a:spcBef>
              <a:spcAft>
                <a:spcPts val="0"/>
              </a:spcAft>
              <a:buClr>
                <a:srgbClr val="222222"/>
              </a:buClr>
              <a:buSzPts val="900"/>
              <a:buChar char="o"/>
            </a:pPr>
            <a:r>
              <a:rPr lang="en-US" sz="1000">
                <a:solidFill>
                  <a:schemeClr val="dk1"/>
                </a:solidFill>
              </a:rPr>
              <a:t>Jason Ansel, Kapil Arya, and Gene Cooperman, "</a:t>
            </a:r>
            <a:r>
              <a:rPr lang="en-US" sz="1000" u="sng">
                <a:solidFill>
                  <a:schemeClr val="hlink"/>
                </a:solidFill>
                <a:hlinkClick r:id="rId7"/>
              </a:rPr>
              <a:t>DMTCP: Transparent checkpointing for cluster computations and the desktop"</a:t>
            </a:r>
            <a:r>
              <a:rPr lang="en-US" sz="1000">
                <a:solidFill>
                  <a:schemeClr val="dk1"/>
                </a:solidFill>
              </a:rPr>
              <a:t>, IEEE International Parallel and Distributed Processing Symposium (IPDPS’09), Rome, Italy,  May, 2009. </a:t>
            </a:r>
            <a:r>
              <a:rPr lang="en-US" sz="1000" u="sng">
                <a:solidFill>
                  <a:schemeClr val="hlink"/>
                </a:solidFill>
                <a:hlinkClick r:id="rId8"/>
              </a:rPr>
              <a:t>DMTCP website</a:t>
            </a:r>
            <a:endParaRPr sz="1000">
              <a:solidFill>
                <a:srgbClr val="222222"/>
              </a:solidFill>
              <a:highlight>
                <a:schemeClr val="lt1"/>
              </a:highlight>
            </a:endParaRPr>
          </a:p>
          <a:p>
            <a:pPr indent="-342900" lvl="0" marL="457200" rtl="0" algn="l">
              <a:lnSpc>
                <a:spcPct val="115000"/>
              </a:lnSpc>
              <a:spcBef>
                <a:spcPts val="0"/>
              </a:spcBef>
              <a:spcAft>
                <a:spcPts val="0"/>
              </a:spcAft>
              <a:buSzPts val="1800"/>
              <a:buChar char="•"/>
            </a:pPr>
            <a:r>
              <a:rPr lang="en-US" sz="1400"/>
              <a:t>NERSC Documentation</a:t>
            </a:r>
            <a:endParaRPr sz="1400"/>
          </a:p>
          <a:p>
            <a:pPr indent="-285750" lvl="1" marL="914400" rtl="0" algn="l">
              <a:lnSpc>
                <a:spcPct val="115000"/>
              </a:lnSpc>
              <a:spcBef>
                <a:spcPts val="0"/>
              </a:spcBef>
              <a:spcAft>
                <a:spcPts val="0"/>
              </a:spcAft>
              <a:buSzPts val="900"/>
              <a:buChar char="o"/>
            </a:pPr>
            <a:r>
              <a:rPr lang="en-US" sz="1000">
                <a:solidFill>
                  <a:schemeClr val="dk1"/>
                </a:solidFill>
              </a:rPr>
              <a:t>NERSC website for checkpoint/restart: </a:t>
            </a:r>
            <a:r>
              <a:rPr lang="en-US" sz="1000" u="sng">
                <a:solidFill>
                  <a:schemeClr val="hlink"/>
                </a:solidFill>
                <a:hlinkClick r:id="rId9"/>
              </a:rPr>
              <a:t>DMTCP</a:t>
            </a:r>
            <a:r>
              <a:rPr lang="en-US" sz="1000"/>
              <a:t> </a:t>
            </a:r>
            <a:r>
              <a:rPr lang="en-US" sz="1000" u="sng">
                <a:solidFill>
                  <a:schemeClr val="hlink"/>
                </a:solidFill>
                <a:hlinkClick r:id="rId10"/>
              </a:rPr>
              <a:t>MANA</a:t>
            </a:r>
            <a:endParaRPr sz="1000">
              <a:solidFill>
                <a:schemeClr val="dk1"/>
              </a:solidFill>
            </a:endParaRPr>
          </a:p>
          <a:p>
            <a:pPr indent="-285750" lvl="1" marL="914400" rtl="0" algn="l">
              <a:lnSpc>
                <a:spcPct val="115000"/>
              </a:lnSpc>
              <a:spcBef>
                <a:spcPts val="0"/>
              </a:spcBef>
              <a:spcAft>
                <a:spcPts val="0"/>
              </a:spcAft>
              <a:buSzPts val="900"/>
              <a:buChar char="o"/>
            </a:pPr>
            <a:r>
              <a:rPr lang="en-US" sz="1000" u="sng">
                <a:solidFill>
                  <a:schemeClr val="hlink"/>
                </a:solidFill>
                <a:hlinkClick r:id="rId11"/>
              </a:rPr>
              <a:t>Variable-time job script</a:t>
            </a:r>
            <a:endParaRPr sz="1000">
              <a:solidFill>
                <a:schemeClr val="dk1"/>
              </a:solidFill>
            </a:endParaRPr>
          </a:p>
          <a:p>
            <a:pPr indent="-342900" lvl="0" marL="457200" rtl="0" algn="l">
              <a:lnSpc>
                <a:spcPct val="115000"/>
              </a:lnSpc>
              <a:spcBef>
                <a:spcPts val="0"/>
              </a:spcBef>
              <a:spcAft>
                <a:spcPts val="0"/>
              </a:spcAft>
              <a:buSzPts val="1800"/>
              <a:buChar char="•"/>
            </a:pPr>
            <a:r>
              <a:rPr lang="en-US" sz="1400"/>
              <a:t>Training Materials</a:t>
            </a:r>
            <a:endParaRPr sz="1400"/>
          </a:p>
          <a:p>
            <a:pPr indent="-285750" lvl="1" marL="914400" rtl="0" algn="l">
              <a:lnSpc>
                <a:spcPct val="120000"/>
              </a:lnSpc>
              <a:spcBef>
                <a:spcPts val="0"/>
              </a:spcBef>
              <a:spcAft>
                <a:spcPts val="0"/>
              </a:spcAft>
              <a:buSzPts val="900"/>
              <a:buChar char="o"/>
            </a:pPr>
            <a:r>
              <a:rPr lang="en-US" sz="1000"/>
              <a:t>MANA for checkpointing MPI jobs : </a:t>
            </a:r>
            <a:r>
              <a:rPr lang="en-US" sz="1000" u="sng">
                <a:solidFill>
                  <a:srgbClr val="CA0A0A"/>
                </a:solidFill>
                <a:hlinkClick r:id="rId12">
                  <a:extLst>
                    <a:ext uri="{A12FA001-AC4F-418D-AE19-62706E023703}">
                      <ahyp:hlinkClr val="tx"/>
                    </a:ext>
                  </a:extLst>
                </a:hlinkClick>
              </a:rPr>
              <a:t>Slides</a:t>
            </a:r>
            <a:r>
              <a:rPr lang="en-US" sz="1000">
                <a:solidFill>
                  <a:srgbClr val="CA0A0A"/>
                </a:solidFill>
              </a:rPr>
              <a:t> </a:t>
            </a:r>
            <a:r>
              <a:rPr lang="en-US" sz="1000" u="sng">
                <a:solidFill>
                  <a:srgbClr val="CA0A0A"/>
                </a:solidFill>
                <a:hlinkClick r:id="rId13">
                  <a:extLst>
                    <a:ext uri="{A12FA001-AC4F-418D-AE19-62706E023703}">
                      <ahyp:hlinkClr val="tx"/>
                    </a:ext>
                  </a:extLst>
                </a:hlinkClick>
              </a:rPr>
              <a:t>Video</a:t>
            </a:r>
            <a:endParaRPr sz="1000">
              <a:solidFill>
                <a:srgbClr val="CA0A0A"/>
              </a:solidFill>
            </a:endParaRPr>
          </a:p>
          <a:p>
            <a:pPr indent="-285750" lvl="1" marL="914400" rtl="0" algn="l">
              <a:lnSpc>
                <a:spcPct val="115000"/>
              </a:lnSpc>
              <a:spcBef>
                <a:spcPts val="0"/>
              </a:spcBef>
              <a:spcAft>
                <a:spcPts val="0"/>
              </a:spcAft>
              <a:buSzPts val="900"/>
              <a:buChar char="o"/>
            </a:pPr>
            <a:r>
              <a:rPr lang="en-US" sz="1000"/>
              <a:t>DMTCP for checkpointing serial and threaded applications: </a:t>
            </a:r>
            <a:r>
              <a:rPr lang="en-US" sz="1000" u="sng">
                <a:solidFill>
                  <a:schemeClr val="hlink"/>
                </a:solidFill>
                <a:hlinkClick r:id="rId14"/>
              </a:rPr>
              <a:t>Slides</a:t>
            </a:r>
            <a:endParaRPr sz="1000"/>
          </a:p>
          <a:p>
            <a:pPr indent="-285750" lvl="1" marL="914400" rtl="0" algn="l">
              <a:lnSpc>
                <a:spcPct val="115000"/>
              </a:lnSpc>
              <a:spcBef>
                <a:spcPts val="0"/>
              </a:spcBef>
              <a:spcAft>
                <a:spcPts val="0"/>
              </a:spcAft>
              <a:buSzPts val="900"/>
              <a:buChar char="o"/>
            </a:pPr>
            <a:r>
              <a:rPr lang="en-US" sz="1000"/>
              <a:t>Variable-time job scripts</a:t>
            </a:r>
            <a:r>
              <a:rPr lang="en-US" sz="1000">
                <a:solidFill>
                  <a:schemeClr val="dk1"/>
                </a:solidFill>
              </a:rPr>
              <a:t>: </a:t>
            </a:r>
            <a:r>
              <a:rPr lang="en-US" sz="1000" u="sng">
                <a:solidFill>
                  <a:schemeClr val="hlink"/>
                </a:solidFill>
                <a:hlinkClick r:id="rId15"/>
              </a:rPr>
              <a:t>Slides</a:t>
            </a:r>
            <a:r>
              <a:rPr lang="en-US" sz="1000">
                <a:solidFill>
                  <a:schemeClr val="dk1"/>
                </a:solidFill>
              </a:rPr>
              <a:t> </a:t>
            </a:r>
            <a:endParaRPr sz="1000">
              <a:solidFill>
                <a:srgbClr val="CA0A0A"/>
              </a:solidFill>
            </a:endParaRPr>
          </a:p>
          <a:p>
            <a:pPr indent="-342900" lvl="0" marL="457200" rtl="0" algn="l">
              <a:lnSpc>
                <a:spcPct val="115000"/>
              </a:lnSpc>
              <a:spcBef>
                <a:spcPts val="0"/>
              </a:spcBef>
              <a:spcAft>
                <a:spcPts val="0"/>
              </a:spcAft>
              <a:buSzPts val="1800"/>
              <a:buChar char="•"/>
            </a:pPr>
            <a:r>
              <a:rPr lang="en-US" sz="1400"/>
              <a:t>Codes and Scripts</a:t>
            </a:r>
            <a:endParaRPr sz="1400"/>
          </a:p>
          <a:p>
            <a:pPr indent="-285750" lvl="1" marL="914400" rtl="0" algn="l">
              <a:lnSpc>
                <a:spcPct val="115000"/>
              </a:lnSpc>
              <a:spcBef>
                <a:spcPts val="0"/>
              </a:spcBef>
              <a:spcAft>
                <a:spcPts val="0"/>
              </a:spcAft>
              <a:buSzPts val="900"/>
              <a:buChar char="o"/>
            </a:pPr>
            <a:r>
              <a:rPr lang="en-US" sz="1000"/>
              <a:t>MANA code: </a:t>
            </a:r>
            <a:r>
              <a:rPr lang="en-US" sz="1000" u="sng">
                <a:solidFill>
                  <a:schemeClr val="hlink"/>
                </a:solidFill>
                <a:hlinkClick r:id="rId16"/>
              </a:rPr>
              <a:t>https://github.com/mpickpt/mana</a:t>
            </a:r>
            <a:r>
              <a:rPr lang="en-US" sz="1000"/>
              <a:t> (branch: </a:t>
            </a:r>
            <a:r>
              <a:rPr lang="en-US" sz="1000">
                <a:solidFill>
                  <a:srgbClr val="434343"/>
                </a:solidFill>
              </a:rPr>
              <a:t>interface6</a:t>
            </a:r>
            <a:r>
              <a:rPr lang="en-US" sz="1000"/>
              <a:t>)</a:t>
            </a:r>
            <a:endParaRPr sz="1000"/>
          </a:p>
          <a:p>
            <a:pPr indent="-285750" lvl="1" marL="914400" rtl="0" algn="l">
              <a:lnSpc>
                <a:spcPct val="115000"/>
              </a:lnSpc>
              <a:spcBef>
                <a:spcPts val="0"/>
              </a:spcBef>
              <a:spcAft>
                <a:spcPts val="0"/>
              </a:spcAft>
              <a:buSzPts val="900"/>
              <a:buChar char="o"/>
            </a:pPr>
            <a:r>
              <a:rPr lang="en-US" sz="1000"/>
              <a:t>Variable-time job script: </a:t>
            </a:r>
            <a:r>
              <a:rPr lang="en-US" sz="1000" u="sng">
                <a:solidFill>
                  <a:schemeClr val="hlink"/>
                </a:solidFill>
                <a:hlinkClick r:id="rId17"/>
              </a:rPr>
              <a:t>github repo</a:t>
            </a: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Acknowledgements</a:t>
            </a:r>
            <a:endParaRPr/>
          </a:p>
        </p:txBody>
      </p:sp>
      <p:sp>
        <p:nvSpPr>
          <p:cNvPr id="499" name="Google Shape;499;p71"/>
          <p:cNvSpPr txBox="1"/>
          <p:nvPr>
            <p:ph idx="1" type="body"/>
          </p:nvPr>
        </p:nvSpPr>
        <p:spPr>
          <a:xfrm>
            <a:off x="398014" y="1045002"/>
            <a:ext cx="8288700" cy="35328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Char char="●"/>
            </a:pPr>
            <a:r>
              <a:rPr lang="en-US"/>
              <a:t>Gene Cooperman, Yao Xu, Prashant Chouhan, and Rohan Garg for collaborations on getting MANA (technical support, quick bug fixes, etc.) </a:t>
            </a:r>
            <a:endParaRPr/>
          </a:p>
          <a:p>
            <a:pPr indent="-368300" lvl="0" marL="457200" rtl="0" algn="l">
              <a:lnSpc>
                <a:spcPct val="115000"/>
              </a:lnSpc>
              <a:spcBef>
                <a:spcPts val="0"/>
              </a:spcBef>
              <a:spcAft>
                <a:spcPts val="0"/>
              </a:spcAft>
              <a:buSzPts val="2200"/>
              <a:buChar char="●"/>
            </a:pPr>
            <a:r>
              <a:rPr lang="en-US">
                <a:highlight>
                  <a:schemeClr val="lt1"/>
                </a:highlight>
              </a:rPr>
              <a:t>Thanks Rebecca help with preparing the training slides</a:t>
            </a:r>
            <a:endParaRPr>
              <a:highlight>
                <a:schemeClr val="lt1"/>
              </a:highlight>
            </a:endParaRPr>
          </a:p>
          <a:p>
            <a:pPr indent="0" lvl="0" marL="0" rtl="0" algn="l">
              <a:lnSpc>
                <a:spcPct val="115000"/>
              </a:lnSpc>
              <a:spcBef>
                <a:spcPts val="0"/>
              </a:spcBef>
              <a:spcAft>
                <a:spcPts val="0"/>
              </a:spcAft>
              <a:buSzPts val="2200"/>
              <a:buNone/>
            </a:pPr>
            <a:r>
              <a:t/>
            </a:r>
            <a:endParaRPr>
              <a:solidFill>
                <a:srgbClr val="43434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ctrTitle"/>
          </p:nvPr>
        </p:nvSpPr>
        <p:spPr>
          <a:xfrm>
            <a:off x="42575" y="75950"/>
            <a:ext cx="4743000" cy="199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sz="4800"/>
              <a:t>Thank You!</a:t>
            </a:r>
            <a:endParaRPr sz="4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3"/>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Hands-on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4"/>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sz="2500"/>
              <a:t>Compute Node Reservations</a:t>
            </a:r>
            <a:endParaRPr sz="2500"/>
          </a:p>
        </p:txBody>
      </p:sp>
      <p:sp>
        <p:nvSpPr>
          <p:cNvPr id="516" name="Google Shape;516;p74"/>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00000"/>
              </a:lnSpc>
              <a:spcBef>
                <a:spcPts val="600"/>
              </a:spcBef>
              <a:spcAft>
                <a:spcPts val="0"/>
              </a:spcAft>
              <a:buSzPts val="2200"/>
              <a:buChar char="●"/>
            </a:pPr>
            <a:r>
              <a:rPr lang="en-US"/>
              <a:t>150 KNL/50 Haswell nodes are reserved under </a:t>
            </a:r>
            <a:r>
              <a:rPr lang="en-US">
                <a:latin typeface="Courier New"/>
                <a:ea typeface="Courier New"/>
                <a:cs typeface="Courier New"/>
                <a:sym typeface="Courier New"/>
              </a:rPr>
              <a:t>nintern </a:t>
            </a:r>
            <a:r>
              <a:rPr lang="en-US"/>
              <a:t>account from </a:t>
            </a:r>
            <a:r>
              <a:rPr lang="en-US">
                <a:latin typeface="Courier New"/>
                <a:ea typeface="Courier New"/>
                <a:cs typeface="Courier New"/>
                <a:sym typeface="Courier New"/>
              </a:rPr>
              <a:t>10:30am - 12:30pm</a:t>
            </a:r>
            <a:endParaRPr>
              <a:latin typeface="Courier New"/>
              <a:ea typeface="Courier New"/>
              <a:cs typeface="Courier New"/>
              <a:sym typeface="Courier New"/>
            </a:endParaRPr>
          </a:p>
          <a:p>
            <a:pPr indent="-368300" lvl="0" marL="457200" rtl="0" algn="l">
              <a:lnSpc>
                <a:spcPct val="100000"/>
              </a:lnSpc>
              <a:spcBef>
                <a:spcPts val="0"/>
              </a:spcBef>
              <a:spcAft>
                <a:spcPts val="0"/>
              </a:spcAft>
              <a:buSzPts val="2200"/>
              <a:buChar char="●"/>
            </a:pPr>
            <a:r>
              <a:rPr lang="en-US"/>
              <a:t>The reservation ids: </a:t>
            </a:r>
            <a:r>
              <a:rPr lang="en-US">
                <a:latin typeface="Courier New"/>
                <a:ea typeface="Courier New"/>
                <a:cs typeface="Courier New"/>
                <a:sym typeface="Courier New"/>
              </a:rPr>
              <a:t>mana</a:t>
            </a:r>
            <a:r>
              <a:rPr lang="en-US"/>
              <a:t> (KNL) and </a:t>
            </a:r>
            <a:r>
              <a:rPr lang="en-US">
                <a:latin typeface="Courier New"/>
                <a:ea typeface="Courier New"/>
                <a:cs typeface="Courier New"/>
                <a:sym typeface="Courier New"/>
              </a:rPr>
              <a:t>mana_hsw</a:t>
            </a:r>
            <a:endParaRPr>
              <a:latin typeface="Courier New"/>
              <a:ea typeface="Courier New"/>
              <a:cs typeface="Courier New"/>
              <a:sym typeface="Courier New"/>
            </a:endParaRPr>
          </a:p>
          <a:p>
            <a:pPr indent="-368300" lvl="0" marL="457200" rtl="0" algn="l">
              <a:lnSpc>
                <a:spcPct val="100000"/>
              </a:lnSpc>
              <a:spcBef>
                <a:spcPts val="0"/>
              </a:spcBef>
              <a:spcAft>
                <a:spcPts val="0"/>
              </a:spcAft>
              <a:buSzPts val="2200"/>
              <a:buChar char="●"/>
            </a:pPr>
            <a:r>
              <a:rPr lang="en-US"/>
              <a:t>To access the reservation, add</a:t>
            </a:r>
            <a:endParaRPr/>
          </a:p>
          <a:p>
            <a:pPr indent="0" lvl="0" marL="914400" rtl="0" algn="l">
              <a:lnSpc>
                <a:spcPct val="100000"/>
              </a:lnSpc>
              <a:spcBef>
                <a:spcPts val="600"/>
              </a:spcBef>
              <a:spcAft>
                <a:spcPts val="0"/>
              </a:spcAft>
              <a:buSzPts val="2200"/>
              <a:buNone/>
            </a:pPr>
            <a:r>
              <a:rPr lang="en-US" sz="1600">
                <a:latin typeface="Courier New"/>
                <a:ea typeface="Courier New"/>
                <a:cs typeface="Courier New"/>
                <a:sym typeface="Courier New"/>
              </a:rPr>
              <a:t>--reservation=mana -A nintern #for KNL nodes</a:t>
            </a:r>
            <a:endParaRPr sz="1600">
              <a:latin typeface="Courier New"/>
              <a:ea typeface="Courier New"/>
              <a:cs typeface="Courier New"/>
              <a:sym typeface="Courier New"/>
            </a:endParaRPr>
          </a:p>
          <a:p>
            <a:pPr indent="0" lvl="0" marL="914400" rtl="0" algn="l">
              <a:lnSpc>
                <a:spcPct val="100000"/>
              </a:lnSpc>
              <a:spcBef>
                <a:spcPts val="600"/>
              </a:spcBef>
              <a:spcAft>
                <a:spcPts val="0"/>
              </a:spcAft>
              <a:buSzPts val="2200"/>
              <a:buNone/>
            </a:pPr>
            <a:r>
              <a:rPr lang="en-US" sz="1600">
                <a:latin typeface="Courier New"/>
                <a:ea typeface="Courier New"/>
                <a:cs typeface="Courier New"/>
                <a:sym typeface="Courier New"/>
              </a:rPr>
              <a:t>--reservation=mana_hsw -A nintern #for Haswell nodes</a:t>
            </a:r>
            <a:endParaRPr sz="1600">
              <a:latin typeface="Courier New"/>
              <a:ea typeface="Courier New"/>
              <a:cs typeface="Courier New"/>
              <a:sym typeface="Courier New"/>
            </a:endParaRPr>
          </a:p>
          <a:p>
            <a:pPr indent="0" lvl="0" marL="914400" rtl="0" algn="l">
              <a:lnSpc>
                <a:spcPct val="100000"/>
              </a:lnSpc>
              <a:spcBef>
                <a:spcPts val="600"/>
              </a:spcBef>
              <a:spcAft>
                <a:spcPts val="0"/>
              </a:spcAft>
              <a:buSzPts val="2200"/>
              <a:buNone/>
            </a:pPr>
            <a:r>
              <a:rPr lang="en-US" sz="1300">
                <a:latin typeface="Courier New"/>
                <a:ea typeface="Courier New"/>
                <a:cs typeface="Courier New"/>
                <a:sym typeface="Courier New"/>
              </a:rPr>
              <a:t>e.g., salloc -N 1 -C haswell -q regular -t 2:00:00 </a:t>
            </a:r>
            <a:r>
              <a:rPr lang="en-US" sz="1300">
                <a:latin typeface="Courier New"/>
                <a:ea typeface="Courier New"/>
                <a:cs typeface="Courier New"/>
                <a:sym typeface="Courier New"/>
              </a:rPr>
              <a:t>--reservation=mana_hsw -A nintern</a:t>
            </a:r>
            <a:endParaRPr sz="1300">
              <a:latin typeface="Courier New"/>
              <a:ea typeface="Courier New"/>
              <a:cs typeface="Courier New"/>
              <a:sym typeface="Courier New"/>
            </a:endParaRPr>
          </a:p>
          <a:p>
            <a:pPr indent="-368300" lvl="0" marL="457200" rtl="0" algn="l">
              <a:lnSpc>
                <a:spcPct val="100000"/>
              </a:lnSpc>
              <a:spcBef>
                <a:spcPts val="600"/>
              </a:spcBef>
              <a:spcAft>
                <a:spcPts val="0"/>
              </a:spcAft>
              <a:buClr>
                <a:srgbClr val="FF0000"/>
              </a:buClr>
              <a:buSzPts val="2200"/>
              <a:buChar char="●"/>
            </a:pPr>
            <a:r>
              <a:rPr lang="en-US">
                <a:solidFill>
                  <a:srgbClr val="FF0000"/>
                </a:solidFill>
              </a:rPr>
              <a:t>You are encouraged to use your </a:t>
            </a:r>
            <a:r>
              <a:rPr lang="en-US">
                <a:solidFill>
                  <a:srgbClr val="FF0000"/>
                </a:solidFill>
              </a:rPr>
              <a:t>production</a:t>
            </a:r>
            <a:r>
              <a:rPr lang="en-US">
                <a:solidFill>
                  <a:srgbClr val="FF0000"/>
                </a:solidFill>
              </a:rPr>
              <a:t> VASP jobs. The sample job scripts are </a:t>
            </a:r>
            <a:r>
              <a:rPr lang="en-US">
                <a:solidFill>
                  <a:srgbClr val="FF0000"/>
                </a:solidFill>
              </a:rPr>
              <a:t>available</a:t>
            </a:r>
            <a:r>
              <a:rPr lang="en-US">
                <a:solidFill>
                  <a:srgbClr val="FF0000"/>
                </a:solidFill>
              </a:rPr>
              <a:t> at </a:t>
            </a:r>
            <a:r>
              <a:rPr lang="en-US">
                <a:solidFill>
                  <a:srgbClr val="FF0000"/>
                </a:solidFill>
                <a:latin typeface="Courier New"/>
                <a:ea typeface="Courier New"/>
                <a:cs typeface="Courier New"/>
                <a:sym typeface="Courier New"/>
              </a:rPr>
              <a:t>/global/cfs/cdirs/training/2021/mana-vasp.</a:t>
            </a:r>
            <a:endParaRPr>
              <a:solidFill>
                <a:srgbClr val="FF0000"/>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5"/>
          <p:cNvSpPr txBox="1"/>
          <p:nvPr/>
        </p:nvSpPr>
        <p:spPr>
          <a:xfrm>
            <a:off x="2853550" y="2215050"/>
            <a:ext cx="3952200" cy="63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Backup Slides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0"/>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Why Use C/R at NERSC?</a:t>
            </a:r>
            <a:endParaRPr/>
          </a:p>
        </p:txBody>
      </p:sp>
      <p:sp>
        <p:nvSpPr>
          <p:cNvPr id="188" name="Google Shape;188;p40"/>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00000"/>
              </a:lnSpc>
              <a:spcBef>
                <a:spcPts val="600"/>
              </a:spcBef>
              <a:spcAft>
                <a:spcPts val="0"/>
              </a:spcAft>
              <a:buSzPts val="2200"/>
              <a:buChar char="●"/>
            </a:pPr>
            <a:r>
              <a:rPr lang="en-US"/>
              <a:t>C/R is integral to many future plans at NERSC</a:t>
            </a:r>
            <a:endParaRPr/>
          </a:p>
          <a:p>
            <a:pPr indent="-304800" lvl="1" marL="914400" rtl="0" algn="l">
              <a:lnSpc>
                <a:spcPct val="100000"/>
              </a:lnSpc>
              <a:spcBef>
                <a:spcPts val="0"/>
              </a:spcBef>
              <a:spcAft>
                <a:spcPts val="0"/>
              </a:spcAft>
              <a:buSzPts val="1200"/>
              <a:buChar char="○"/>
            </a:pPr>
            <a:r>
              <a:rPr lang="en-US"/>
              <a:t>e.g., supporting real-time workloads in 2025 timeframe</a:t>
            </a:r>
            <a:endParaRPr/>
          </a:p>
          <a:p>
            <a:pPr indent="-368300" lvl="0" marL="457200" rtl="0" algn="l">
              <a:lnSpc>
                <a:spcPct val="100000"/>
              </a:lnSpc>
              <a:spcBef>
                <a:spcPts val="0"/>
              </a:spcBef>
              <a:spcAft>
                <a:spcPts val="0"/>
              </a:spcAft>
              <a:buSzPts val="2200"/>
              <a:buChar char="●"/>
            </a:pPr>
            <a:r>
              <a:rPr lang="en-US"/>
              <a:t>Enable long-running jobs</a:t>
            </a:r>
            <a:endParaRPr/>
          </a:p>
          <a:p>
            <a:pPr indent="-368300" lvl="0" marL="457200" rtl="0" algn="l">
              <a:lnSpc>
                <a:spcPct val="100000"/>
              </a:lnSpc>
              <a:spcBef>
                <a:spcPts val="0"/>
              </a:spcBef>
              <a:spcAft>
                <a:spcPts val="0"/>
              </a:spcAft>
              <a:buSzPts val="2200"/>
              <a:buChar char="●"/>
            </a:pPr>
            <a:r>
              <a:rPr lang="en-US"/>
              <a:t>Improved queue turnaround</a:t>
            </a:r>
            <a:endParaRPr/>
          </a:p>
          <a:p>
            <a:pPr indent="-304800" lvl="1" marL="914400" rtl="0" algn="l">
              <a:lnSpc>
                <a:spcPct val="100000"/>
              </a:lnSpc>
              <a:spcBef>
                <a:spcPts val="0"/>
              </a:spcBef>
              <a:spcAft>
                <a:spcPts val="0"/>
              </a:spcAft>
              <a:buSzPts val="1200"/>
              <a:buChar char="○"/>
            </a:pPr>
            <a:r>
              <a:rPr lang="en-US"/>
              <a:t>A job split into smaller segments could complete before full-length job due to difficulty of scheduling long jobs</a:t>
            </a:r>
            <a:endParaRPr/>
          </a:p>
          <a:p>
            <a:pPr indent="-368300" lvl="0" marL="457200" rtl="0" algn="l">
              <a:lnSpc>
                <a:spcPct val="100000"/>
              </a:lnSpc>
              <a:spcBef>
                <a:spcPts val="0"/>
              </a:spcBef>
              <a:spcAft>
                <a:spcPts val="0"/>
              </a:spcAft>
              <a:buSzPts val="2200"/>
              <a:buChar char="●"/>
            </a:pPr>
            <a:r>
              <a:rPr lang="en-US"/>
              <a:t>Prepare for system failures, including PG&amp;E Public Safety Power Shutdowns (California wildfires, extreme weather)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1"/>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C/R Approaches</a:t>
            </a:r>
            <a:endParaRPr/>
          </a:p>
        </p:txBody>
      </p:sp>
      <p:sp>
        <p:nvSpPr>
          <p:cNvPr id="195" name="Google Shape;195;p41"/>
          <p:cNvSpPr txBox="1"/>
          <p:nvPr>
            <p:ph idx="1" type="body"/>
          </p:nvPr>
        </p:nvSpPr>
        <p:spPr>
          <a:xfrm>
            <a:off x="398014" y="864527"/>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600"/>
              </a:spcBef>
              <a:spcAft>
                <a:spcPts val="0"/>
              </a:spcAft>
              <a:buSzPts val="2200"/>
              <a:buChar char="●"/>
            </a:pPr>
            <a:r>
              <a:rPr lang="en-US"/>
              <a:t>Application-initiated checkpointing</a:t>
            </a:r>
            <a:endParaRPr/>
          </a:p>
          <a:p>
            <a:pPr indent="-304800" lvl="1" marL="914400" rtl="0" algn="l">
              <a:lnSpc>
                <a:spcPct val="115000"/>
              </a:lnSpc>
              <a:spcBef>
                <a:spcPts val="0"/>
              </a:spcBef>
              <a:spcAft>
                <a:spcPts val="0"/>
              </a:spcAft>
              <a:buSzPts val="1200"/>
              <a:buChar char="○"/>
            </a:pPr>
            <a:r>
              <a:rPr lang="en-US"/>
              <a:t>Most applications at NERSC have some internal C/R support</a:t>
            </a:r>
            <a:endParaRPr/>
          </a:p>
          <a:p>
            <a:pPr indent="-304800" lvl="1" marL="914400" rtl="0" algn="l">
              <a:lnSpc>
                <a:spcPct val="115000"/>
              </a:lnSpc>
              <a:spcBef>
                <a:spcPts val="0"/>
              </a:spcBef>
              <a:spcAft>
                <a:spcPts val="0"/>
              </a:spcAft>
              <a:buSzPts val="1200"/>
              <a:buChar char="○"/>
            </a:pPr>
            <a:r>
              <a:rPr lang="en-US"/>
              <a:t>Limited, inflexible (e.g., checkpoint only at end of iteration)</a:t>
            </a:r>
            <a:endParaRPr/>
          </a:p>
          <a:p>
            <a:pPr indent="-304800" lvl="1" marL="914400" rtl="0" algn="l">
              <a:lnSpc>
                <a:spcPct val="115000"/>
              </a:lnSpc>
              <a:spcBef>
                <a:spcPts val="0"/>
              </a:spcBef>
              <a:spcAft>
                <a:spcPts val="0"/>
              </a:spcAft>
              <a:buSzPts val="1200"/>
              <a:buChar char="○"/>
            </a:pPr>
            <a:r>
              <a:rPr lang="en-US"/>
              <a:t>Burden for application developers</a:t>
            </a:r>
            <a:endParaRPr/>
          </a:p>
          <a:p>
            <a:pPr indent="0" lvl="0" marL="914400" rtl="0" algn="l">
              <a:lnSpc>
                <a:spcPct val="115000"/>
              </a:lnSpc>
              <a:spcBef>
                <a:spcPts val="600"/>
              </a:spcBef>
              <a:spcAft>
                <a:spcPts val="0"/>
              </a:spcAft>
              <a:buSzPts val="2200"/>
              <a:buNone/>
            </a:pPr>
            <a:r>
              <a:t/>
            </a:r>
            <a:endParaRPr sz="500"/>
          </a:p>
          <a:p>
            <a:pPr indent="-368300" lvl="0" marL="457200" rtl="0" algn="l">
              <a:lnSpc>
                <a:spcPct val="115000"/>
              </a:lnSpc>
              <a:spcBef>
                <a:spcPts val="600"/>
              </a:spcBef>
              <a:spcAft>
                <a:spcPts val="0"/>
              </a:spcAft>
              <a:buSzPts val="2200"/>
              <a:buChar char="●"/>
            </a:pPr>
            <a:r>
              <a:rPr lang="en-US"/>
              <a:t>Transparent checkpointing</a:t>
            </a:r>
            <a:endParaRPr/>
          </a:p>
          <a:p>
            <a:pPr indent="-304800" lvl="1" marL="914400" rtl="0" algn="l">
              <a:lnSpc>
                <a:spcPct val="115000"/>
              </a:lnSpc>
              <a:spcBef>
                <a:spcPts val="0"/>
              </a:spcBef>
              <a:spcAft>
                <a:spcPts val="0"/>
              </a:spcAft>
              <a:buSzPts val="1200"/>
              <a:buChar char="○"/>
            </a:pPr>
            <a:r>
              <a:rPr lang="en-US"/>
              <a:t>Flexible, can stop/resume the execution at any point</a:t>
            </a:r>
            <a:endParaRPr/>
          </a:p>
          <a:p>
            <a:pPr indent="-304800" lvl="1" marL="914400" rtl="0" algn="l">
              <a:lnSpc>
                <a:spcPct val="115000"/>
              </a:lnSpc>
              <a:spcBef>
                <a:spcPts val="0"/>
              </a:spcBef>
              <a:spcAft>
                <a:spcPts val="0"/>
              </a:spcAft>
              <a:buSzPts val="1200"/>
              <a:buChar char="○"/>
            </a:pPr>
            <a:r>
              <a:rPr lang="en-US"/>
              <a:t>No extra work for application developers</a:t>
            </a:r>
            <a:endParaRPr/>
          </a:p>
          <a:p>
            <a:pPr indent="-304800" lvl="1" marL="914400" rtl="0" algn="l">
              <a:lnSpc>
                <a:spcPct val="115000"/>
              </a:lnSpc>
              <a:spcBef>
                <a:spcPts val="0"/>
              </a:spcBef>
              <a:spcAft>
                <a:spcPts val="0"/>
              </a:spcAft>
              <a:buSzPts val="1200"/>
              <a:buChar char="○"/>
            </a:pPr>
            <a:r>
              <a:rPr lang="en-US"/>
              <a:t>Vital for system-level checkpointing</a:t>
            </a:r>
            <a:endParaRPr/>
          </a:p>
          <a:p>
            <a:pPr indent="0" lvl="0" marL="914400" rtl="0" algn="l">
              <a:lnSpc>
                <a:spcPct val="115000"/>
              </a:lnSpc>
              <a:spcBef>
                <a:spcPts val="600"/>
              </a:spcBef>
              <a:spcAft>
                <a:spcPts val="0"/>
              </a:spcAft>
              <a:buSzPts val="2200"/>
              <a:buNone/>
            </a:pPr>
            <a:r>
              <a:t/>
            </a:r>
            <a:endParaRPr/>
          </a:p>
          <a:p>
            <a:pPr indent="0" lvl="0" marL="0" rtl="0" algn="l">
              <a:lnSpc>
                <a:spcPct val="100000"/>
              </a:lnSpc>
              <a:spcBef>
                <a:spcPts val="600"/>
              </a:spcBef>
              <a:spcAft>
                <a:spcPts val="0"/>
              </a:spcAft>
              <a:buSzPts val="2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2"/>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But Transparent C/R in Production Is Hard!</a:t>
            </a:r>
            <a:endParaRPr/>
          </a:p>
        </p:txBody>
      </p:sp>
      <p:sp>
        <p:nvSpPr>
          <p:cNvPr id="202" name="Google Shape;202;p42"/>
          <p:cNvSpPr txBox="1"/>
          <p:nvPr>
            <p:ph idx="1" type="body"/>
          </p:nvPr>
        </p:nvSpPr>
        <p:spPr>
          <a:xfrm>
            <a:off x="398025" y="816401"/>
            <a:ext cx="8288700" cy="1445400"/>
          </a:xfrm>
          <a:prstGeom prst="rect">
            <a:avLst/>
          </a:prstGeom>
          <a:noFill/>
          <a:ln>
            <a:noFill/>
          </a:ln>
        </p:spPr>
        <p:txBody>
          <a:bodyPr anchorCtr="0" anchor="t" bIns="0" lIns="0" spcFirstLastPara="1" rIns="0" wrap="square" tIns="0">
            <a:noAutofit/>
          </a:bodyPr>
          <a:lstStyle/>
          <a:p>
            <a:pPr indent="-342900" lvl="0" marL="444500" rtl="0" algn="l">
              <a:lnSpc>
                <a:spcPct val="100000"/>
              </a:lnSpc>
              <a:spcBef>
                <a:spcPts val="600"/>
              </a:spcBef>
              <a:spcAft>
                <a:spcPts val="0"/>
              </a:spcAft>
              <a:buSzPts val="2000"/>
              <a:buChar char="•"/>
            </a:pPr>
            <a:r>
              <a:rPr lang="en-US"/>
              <a:t>Developing and maintaining C/R tools for HPC applications is </a:t>
            </a:r>
            <a:r>
              <a:rPr b="1" lang="en-US"/>
              <a:t>labor-intensive and highly complex</a:t>
            </a:r>
            <a:r>
              <a:rPr lang="en-US"/>
              <a:t> because of</a:t>
            </a:r>
            <a:endParaRPr/>
          </a:p>
          <a:p>
            <a:pPr indent="-304800" lvl="1" marL="914400" rtl="0" algn="l">
              <a:lnSpc>
                <a:spcPct val="100000"/>
              </a:lnSpc>
              <a:spcBef>
                <a:spcPts val="0"/>
              </a:spcBef>
              <a:spcAft>
                <a:spcPts val="0"/>
              </a:spcAft>
              <a:buSzPts val="1200"/>
              <a:buChar char="o"/>
            </a:pPr>
            <a:r>
              <a:rPr lang="en-US" sz="1600"/>
              <a:t>Ever-changing HPC systems</a:t>
            </a:r>
            <a:endParaRPr sz="1600"/>
          </a:p>
          <a:p>
            <a:pPr indent="-304800" lvl="1" marL="914400" rtl="0" algn="l">
              <a:lnSpc>
                <a:spcPct val="100000"/>
              </a:lnSpc>
              <a:spcBef>
                <a:spcPts val="0"/>
              </a:spcBef>
              <a:spcAft>
                <a:spcPts val="0"/>
              </a:spcAft>
              <a:buSzPts val="1200"/>
              <a:buChar char="o"/>
            </a:pPr>
            <a:r>
              <a:rPr lang="en-US" sz="1600"/>
              <a:t>Diverse production workloads at all scales</a:t>
            </a:r>
            <a:endParaRPr sz="1600"/>
          </a:p>
          <a:p>
            <a:pPr indent="0" lvl="0" marL="0" rtl="0" algn="l">
              <a:lnSpc>
                <a:spcPct val="100000"/>
              </a:lnSpc>
              <a:spcBef>
                <a:spcPts val="1000"/>
              </a:spcBef>
              <a:spcAft>
                <a:spcPts val="1000"/>
              </a:spcAft>
              <a:buSzPts val="2200"/>
              <a:buNone/>
            </a:pPr>
            <a:r>
              <a:t/>
            </a:r>
            <a:endParaRPr/>
          </a:p>
        </p:txBody>
      </p:sp>
      <p:pic>
        <p:nvPicPr>
          <p:cNvPr id="203" name="Google Shape;203;p42"/>
          <p:cNvPicPr preferRelativeResize="0"/>
          <p:nvPr/>
        </p:nvPicPr>
        <p:blipFill rotWithShape="1">
          <a:blip r:embed="rId3">
            <a:alphaModFix/>
          </a:blip>
          <a:srcRect b="0" l="0" r="11948" t="0"/>
          <a:stretch/>
        </p:blipFill>
        <p:spPr>
          <a:xfrm>
            <a:off x="5795875" y="1577998"/>
            <a:ext cx="3195725" cy="2004776"/>
          </a:xfrm>
          <a:prstGeom prst="rect">
            <a:avLst/>
          </a:prstGeom>
          <a:noFill/>
          <a:ln>
            <a:noFill/>
          </a:ln>
        </p:spPr>
      </p:pic>
      <p:sp>
        <p:nvSpPr>
          <p:cNvPr id="204" name="Google Shape;204;p42"/>
          <p:cNvSpPr txBox="1"/>
          <p:nvPr/>
        </p:nvSpPr>
        <p:spPr>
          <a:xfrm>
            <a:off x="7762724" y="1523718"/>
            <a:ext cx="1428900" cy="28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800" u="none" cap="none" strike="noStrike">
                <a:solidFill>
                  <a:srgbClr val="D9D9D9"/>
                </a:solidFill>
                <a:latin typeface="Arial"/>
                <a:ea typeface="Arial"/>
                <a:cs typeface="Arial"/>
                <a:sym typeface="Arial"/>
              </a:rPr>
              <a:t>Courtesy of Rohan Garg</a:t>
            </a:r>
            <a:endParaRPr b="0" i="0" sz="800" u="none" cap="none" strike="noStrike">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D9D9D9"/>
              </a:solidFill>
              <a:latin typeface="Arial"/>
              <a:ea typeface="Arial"/>
              <a:cs typeface="Arial"/>
              <a:sym typeface="Arial"/>
            </a:endParaRPr>
          </a:p>
        </p:txBody>
      </p:sp>
      <p:sp>
        <p:nvSpPr>
          <p:cNvPr id="205" name="Google Shape;205;p42"/>
          <p:cNvSpPr txBox="1"/>
          <p:nvPr>
            <p:ph idx="1" type="body"/>
          </p:nvPr>
        </p:nvSpPr>
        <p:spPr>
          <a:xfrm>
            <a:off x="398014" y="1997681"/>
            <a:ext cx="5330700" cy="2577300"/>
          </a:xfrm>
          <a:prstGeom prst="rect">
            <a:avLst/>
          </a:prstGeom>
          <a:noFill/>
          <a:ln>
            <a:noFill/>
          </a:ln>
        </p:spPr>
        <p:txBody>
          <a:bodyPr anchorCtr="0" anchor="t" bIns="0" lIns="0" spcFirstLastPara="1" rIns="0" wrap="square" tIns="0">
            <a:noAutofit/>
          </a:bodyPr>
          <a:lstStyle/>
          <a:p>
            <a:pPr indent="-342900" lvl="0" marL="444500" rtl="0" algn="l">
              <a:lnSpc>
                <a:spcPct val="100000"/>
              </a:lnSpc>
              <a:spcBef>
                <a:spcPts val="600"/>
              </a:spcBef>
              <a:spcAft>
                <a:spcPts val="0"/>
              </a:spcAft>
              <a:buSzPts val="2000"/>
              <a:buChar char="•"/>
            </a:pPr>
            <a:r>
              <a:rPr lang="en-US"/>
              <a:t>Major issue: maintainability of C/R tools over </a:t>
            </a:r>
            <a:r>
              <a:rPr i="1" lang="en-US">
                <a:latin typeface="Times New Roman"/>
                <a:ea typeface="Times New Roman"/>
                <a:cs typeface="Times New Roman"/>
                <a:sym typeface="Times New Roman"/>
              </a:rPr>
              <a:t>M</a:t>
            </a:r>
            <a:r>
              <a:rPr lang="en-US"/>
              <a:t> (# of MPI implementations) × </a:t>
            </a:r>
            <a:r>
              <a:rPr i="1" lang="en-US">
                <a:latin typeface="Times New Roman"/>
                <a:ea typeface="Times New Roman"/>
                <a:cs typeface="Times New Roman"/>
                <a:sym typeface="Times New Roman"/>
              </a:rPr>
              <a:t>N</a:t>
            </a:r>
            <a:r>
              <a:rPr lang="en-US"/>
              <a:t> (# of Networks)</a:t>
            </a:r>
            <a:endParaRPr/>
          </a:p>
          <a:p>
            <a:pPr indent="-342900" lvl="0" marL="444500" rtl="0" algn="l">
              <a:lnSpc>
                <a:spcPct val="100000"/>
              </a:lnSpc>
              <a:spcBef>
                <a:spcPts val="0"/>
              </a:spcBef>
              <a:spcAft>
                <a:spcPts val="0"/>
              </a:spcAft>
              <a:buSzPts val="2000"/>
              <a:buChar char="•"/>
            </a:pPr>
            <a:r>
              <a:rPr lang="en-US"/>
              <a:t>Maintaining C/R codes for production use has </a:t>
            </a:r>
            <a:r>
              <a:rPr b="1" lang="en-US"/>
              <a:t>low priority compared to research</a:t>
            </a:r>
            <a:endParaRPr/>
          </a:p>
        </p:txBody>
      </p:sp>
      <p:sp>
        <p:nvSpPr>
          <p:cNvPr id="206" name="Google Shape;206;p42"/>
          <p:cNvSpPr txBox="1"/>
          <p:nvPr>
            <p:ph idx="1" type="body"/>
          </p:nvPr>
        </p:nvSpPr>
        <p:spPr>
          <a:xfrm>
            <a:off x="398014" y="3588288"/>
            <a:ext cx="8745900" cy="764100"/>
          </a:xfrm>
          <a:prstGeom prst="rect">
            <a:avLst/>
          </a:prstGeom>
          <a:solidFill>
            <a:schemeClr val="lt1"/>
          </a:solidFill>
          <a:ln>
            <a:noFill/>
          </a:ln>
        </p:spPr>
        <p:txBody>
          <a:bodyPr anchorCtr="0" anchor="t" bIns="0" lIns="0" spcFirstLastPara="1" rIns="0" wrap="square" tIns="0">
            <a:noAutofit/>
          </a:bodyPr>
          <a:lstStyle/>
          <a:p>
            <a:pPr indent="-342900" lvl="0" marL="444500" rtl="0" algn="l">
              <a:lnSpc>
                <a:spcPct val="100000"/>
              </a:lnSpc>
              <a:spcBef>
                <a:spcPts val="600"/>
              </a:spcBef>
              <a:spcAft>
                <a:spcPts val="0"/>
              </a:spcAft>
              <a:buSzPts val="2000"/>
              <a:buChar char="•"/>
            </a:pPr>
            <a:r>
              <a:rPr lang="en-US"/>
              <a:t>Long-term coordination between MPI library, kernel, &amp; resource  manager/scheduler developers has proven unsustainable</a:t>
            </a:r>
            <a:endParaRPr/>
          </a:p>
          <a:p>
            <a:pPr indent="-342900" lvl="0" marL="444500" rtl="0" algn="l">
              <a:lnSpc>
                <a:spcPct val="100000"/>
              </a:lnSpc>
              <a:spcBef>
                <a:spcPts val="600"/>
              </a:spcBef>
              <a:spcAft>
                <a:spcPts val="0"/>
              </a:spcAft>
              <a:buSzPts val="2000"/>
              <a:buChar char="•"/>
            </a:pPr>
            <a:r>
              <a:rPr b="1" lang="en-US"/>
              <a:t>MANA for NERSC workloads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3"/>
          <p:cNvSpPr txBox="1"/>
          <p:nvPr>
            <p:ph type="title"/>
          </p:nvPr>
        </p:nvSpPr>
        <p:spPr>
          <a:xfrm>
            <a:off x="702816" y="742950"/>
            <a:ext cx="7907700" cy="49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US"/>
              <a:t>MANA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4"/>
          <p:cNvSpPr txBox="1"/>
          <p:nvPr>
            <p:ph type="title"/>
          </p:nvPr>
        </p:nvSpPr>
        <p:spPr>
          <a:xfrm>
            <a:off x="398014" y="191515"/>
            <a:ext cx="8288700" cy="4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lang="en-US"/>
              <a:t>What is MANA?</a:t>
            </a:r>
            <a:endParaRPr/>
          </a:p>
        </p:txBody>
      </p:sp>
      <p:sp>
        <p:nvSpPr>
          <p:cNvPr id="218" name="Google Shape;218;p44"/>
          <p:cNvSpPr txBox="1"/>
          <p:nvPr>
            <p:ph idx="1" type="body"/>
          </p:nvPr>
        </p:nvSpPr>
        <p:spPr>
          <a:xfrm>
            <a:off x="398014" y="1045002"/>
            <a:ext cx="8288700" cy="35328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Char char="●"/>
            </a:pPr>
            <a:r>
              <a:rPr lang="en-US"/>
              <a:t>MANA: MPI-Agnostic Network-Agnostic transparent checkpointing</a:t>
            </a:r>
            <a:endParaRPr/>
          </a:p>
          <a:p>
            <a:pPr indent="-368300" lvl="0" marL="457200" rtl="0" algn="l">
              <a:lnSpc>
                <a:spcPct val="115000"/>
              </a:lnSpc>
              <a:spcBef>
                <a:spcPts val="0"/>
              </a:spcBef>
              <a:spcAft>
                <a:spcPts val="0"/>
              </a:spcAft>
              <a:buSzPts val="2200"/>
              <a:buChar char="●"/>
            </a:pPr>
            <a:r>
              <a:rPr lang="en-US"/>
              <a:t>MANA achieves MPI agnositic by </a:t>
            </a:r>
            <a:r>
              <a:rPr i="1" lang="en-US">
                <a:solidFill>
                  <a:srgbClr val="FF0000"/>
                </a:solidFill>
              </a:rPr>
              <a:t>not </a:t>
            </a:r>
            <a:r>
              <a:rPr lang="en-US"/>
              <a:t>checkpointing MPI libraries and network agnostic by draining the network before checkpointing</a:t>
            </a:r>
            <a:endParaRPr/>
          </a:p>
          <a:p>
            <a:pPr indent="-304800" lvl="1" marL="914400" rtl="0" algn="l">
              <a:lnSpc>
                <a:spcPct val="115000"/>
              </a:lnSpc>
              <a:spcBef>
                <a:spcPts val="0"/>
              </a:spcBef>
              <a:spcAft>
                <a:spcPts val="0"/>
              </a:spcAft>
              <a:buSzPts val="1200"/>
              <a:buChar char="o"/>
            </a:pPr>
            <a:r>
              <a:rPr lang="en-US"/>
              <a:t>A huge step forward towards ready-to-use C/R tools for future HPC platforms!</a:t>
            </a:r>
            <a:endParaRPr/>
          </a:p>
          <a:p>
            <a:pPr indent="-368300" lvl="0" marL="457200" rtl="0" algn="l">
              <a:lnSpc>
                <a:spcPct val="115000"/>
              </a:lnSpc>
              <a:spcBef>
                <a:spcPts val="0"/>
              </a:spcBef>
              <a:spcAft>
                <a:spcPts val="0"/>
              </a:spcAft>
              <a:buSzPts val="2200"/>
              <a:buChar char="●"/>
            </a:pPr>
            <a:r>
              <a:rPr lang="en-US"/>
              <a:t>MANA is implemented as a plugin in</a:t>
            </a:r>
            <a:r>
              <a:rPr lang="en-US">
                <a:solidFill>
                  <a:srgbClr val="434343"/>
                </a:solidFill>
              </a:rPr>
              <a:t> </a:t>
            </a:r>
            <a:r>
              <a:rPr lang="en-US" u="sng">
                <a:solidFill>
                  <a:schemeClr val="hlink"/>
                </a:solidFill>
                <a:hlinkClick r:id="rId3"/>
              </a:rPr>
              <a:t>DMTCP</a:t>
            </a:r>
            <a:r>
              <a:rPr b="1" lang="en-US" u="sng">
                <a:solidFill>
                  <a:schemeClr val="hlink"/>
                </a:solidFill>
                <a:hlinkClick r:id="rId4"/>
              </a:rPr>
              <a:t>: </a:t>
            </a:r>
            <a:r>
              <a:rPr lang="en-US" u="sng">
                <a:solidFill>
                  <a:schemeClr val="hlink"/>
                </a:solidFill>
                <a:hlinkClick r:id="rId5"/>
              </a:rPr>
              <a:t>Distributed MultiThreaded CheckPointing</a:t>
            </a:r>
            <a:r>
              <a:rPr lang="en-US">
                <a:solidFill>
                  <a:srgbClr val="434343"/>
                </a:solidFill>
              </a:rPr>
              <a:t> - </a:t>
            </a:r>
            <a:r>
              <a:rPr lang="en-US"/>
              <a:t>a transparent checkpointing tool that lives completely in user space</a:t>
            </a:r>
            <a:endParaRPr sz="1100">
              <a:solidFill>
                <a:srgbClr val="222222"/>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45"/>
          <p:cNvPicPr preferRelativeResize="0"/>
          <p:nvPr/>
        </p:nvPicPr>
        <p:blipFill rotWithShape="1">
          <a:blip r:embed="rId3">
            <a:alphaModFix/>
          </a:blip>
          <a:srcRect b="5151" l="11424" r="11800" t="11633"/>
          <a:stretch/>
        </p:blipFill>
        <p:spPr>
          <a:xfrm>
            <a:off x="543725" y="1245575"/>
            <a:ext cx="3544999" cy="2946926"/>
          </a:xfrm>
          <a:prstGeom prst="rect">
            <a:avLst/>
          </a:prstGeom>
          <a:noFill/>
          <a:ln>
            <a:noFill/>
          </a:ln>
        </p:spPr>
      </p:pic>
      <p:sp>
        <p:nvSpPr>
          <p:cNvPr id="224" name="Google Shape;224;p45"/>
          <p:cNvSpPr txBox="1"/>
          <p:nvPr>
            <p:ph type="title"/>
          </p:nvPr>
        </p:nvSpPr>
        <p:spPr>
          <a:xfrm>
            <a:off x="398014" y="191515"/>
            <a:ext cx="8288700" cy="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a:t>DMTCP Architecture: Coordinated Checkpointing</a:t>
            </a:r>
            <a:endParaRPr/>
          </a:p>
        </p:txBody>
      </p:sp>
      <p:sp>
        <p:nvSpPr>
          <p:cNvPr id="225" name="Google Shape;225;p45"/>
          <p:cNvSpPr txBox="1"/>
          <p:nvPr/>
        </p:nvSpPr>
        <p:spPr>
          <a:xfrm>
            <a:off x="4467875" y="1239650"/>
            <a:ext cx="4402500" cy="3332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4F81BD"/>
              </a:buClr>
              <a:buSzPts val="1800"/>
              <a:buFont typeface="Arial"/>
              <a:buChar char="●"/>
            </a:pPr>
            <a:r>
              <a:rPr b="0" i="0" lang="en-US" sz="1800" u="none" cap="none" strike="noStrike">
                <a:solidFill>
                  <a:srgbClr val="000000"/>
                </a:solidFill>
                <a:latin typeface="Arial"/>
                <a:ea typeface="Arial"/>
                <a:cs typeface="Arial"/>
                <a:sym typeface="Arial"/>
              </a:rPr>
              <a:t>One coordinator per computation</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4F81BD"/>
              </a:buClr>
              <a:buSzPts val="1800"/>
              <a:buFont typeface="Arial"/>
              <a:buChar char="●"/>
            </a:pPr>
            <a:r>
              <a:rPr b="0" i="0" lang="en-US" sz="1800" u="none" cap="none" strike="noStrike">
                <a:solidFill>
                  <a:srgbClr val="000000"/>
                </a:solidFill>
                <a:latin typeface="Arial"/>
                <a:ea typeface="Arial"/>
                <a:cs typeface="Arial"/>
                <a:sym typeface="Arial"/>
              </a:rPr>
              <a:t>One checkpoint thread per process, executing commands from the coordinator</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4F81BD"/>
              </a:buClr>
              <a:buSzPts val="1800"/>
              <a:buFont typeface="Arial"/>
              <a:buChar char="●"/>
            </a:pPr>
            <a:r>
              <a:rPr b="0" i="0" lang="en-US" sz="1800" u="none" cap="none" strike="noStrike">
                <a:solidFill>
                  <a:srgbClr val="000000"/>
                </a:solidFill>
                <a:latin typeface="Arial"/>
                <a:ea typeface="Arial"/>
                <a:cs typeface="Arial"/>
                <a:sym typeface="Arial"/>
              </a:rPr>
              <a:t>Either the checkpoint thread is active or the user thread, but not both at the same time</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4F81BD"/>
              </a:buClr>
              <a:buSzPts val="1800"/>
              <a:buFont typeface="Arial"/>
              <a:buChar char="●"/>
            </a:pPr>
            <a:r>
              <a:rPr b="0" i="0" lang="en-US" sz="1800" u="none" cap="none" strike="noStrike">
                <a:solidFill>
                  <a:srgbClr val="000000"/>
                </a:solidFill>
                <a:latin typeface="Arial"/>
                <a:ea typeface="Arial"/>
                <a:cs typeface="Arial"/>
                <a:sym typeface="Arial"/>
              </a:rPr>
              <a:t>Checkpoint files are </a:t>
            </a:r>
            <a:r>
              <a:rPr b="0" i="0" lang="en-US" sz="1800" u="none" cap="none" strike="noStrike">
                <a:solidFill>
                  <a:srgbClr val="FF0000"/>
                </a:solidFill>
                <a:latin typeface="Arial"/>
                <a:ea typeface="Arial"/>
                <a:cs typeface="Arial"/>
                <a:sym typeface="Arial"/>
              </a:rPr>
              <a:t>backed up</a:t>
            </a:r>
            <a:endParaRPr b="0" i="0" sz="1800" u="none" cap="none" strike="noStrike">
              <a:solidFill>
                <a:srgbClr val="FF0000"/>
              </a:solidFill>
              <a:latin typeface="Arial"/>
              <a:ea typeface="Arial"/>
              <a:cs typeface="Arial"/>
              <a:sym typeface="Arial"/>
            </a:endParaRPr>
          </a:p>
          <a:p>
            <a:pPr indent="-342900" lvl="0" marL="457200" marR="0" rtl="0" algn="l">
              <a:lnSpc>
                <a:spcPct val="115000"/>
              </a:lnSpc>
              <a:spcBef>
                <a:spcPts val="0"/>
              </a:spcBef>
              <a:spcAft>
                <a:spcPts val="0"/>
              </a:spcAft>
              <a:buClr>
                <a:srgbClr val="4F81BD"/>
              </a:buClr>
              <a:buSzPts val="1800"/>
              <a:buFont typeface="Arial"/>
              <a:buChar char="●"/>
            </a:pPr>
            <a:r>
              <a:rPr b="0" i="0" lang="en-US" sz="1800" u="none" cap="none" strike="noStrike">
                <a:solidFill>
                  <a:srgbClr val="000000"/>
                </a:solidFill>
                <a:latin typeface="Arial"/>
                <a:ea typeface="Arial"/>
                <a:cs typeface="Arial"/>
                <a:sym typeface="Arial"/>
              </a:rPr>
              <a:t>Everything is in user space, no admin privileges needed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