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6" r:id="rId1"/>
    <p:sldMasterId id="2147483677" r:id="rId2"/>
    <p:sldMasterId id="2147483678" r:id="rId3"/>
  </p:sldMasterIdLst>
  <p:notesMasterIdLst>
    <p:notesMasterId r:id="rId43"/>
  </p:notesMasterIdLst>
  <p:sldIdLst>
    <p:sldId id="256" r:id="rId4"/>
    <p:sldId id="257" r:id="rId5"/>
    <p:sldId id="258" r:id="rId6"/>
    <p:sldId id="259" r:id="rId7"/>
    <p:sldId id="260" r:id="rId8"/>
    <p:sldId id="261" r:id="rId9"/>
    <p:sldId id="295"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Lst>
  <p:sldSz cx="9144000" cy="5143500" type="screen16x9"/>
  <p:notesSz cx="9144000" cy="5143500"/>
  <p:embeddedFontLst>
    <p:embeddedFont>
      <p:font typeface="Helvetica Neue" panose="02000503000000020004"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12526C-E617-4747-A613-D15D343392D0}">
  <a:tblStyle styleId="{DB12526C-E617-4747-A613-D15D343392D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31"/>
    <p:restoredTop sz="94604"/>
  </p:normalViewPr>
  <p:slideViewPr>
    <p:cSldViewPr snapToGrid="0">
      <p:cViewPr>
        <p:scale>
          <a:sx n="180" d="100"/>
          <a:sy n="180" d="100"/>
        </p:scale>
        <p:origin x="656" y="152"/>
      </p:cViewPr>
      <p:guideLst>
        <p:guide orient="horz" pos="2880"/>
        <p:guide pos="2160"/>
      </p:guideLst>
    </p:cSldViewPr>
  </p:slideViewPr>
  <p:notesTextViewPr>
    <p:cViewPr>
      <p:scale>
        <a:sx n="1" d="1"/>
        <a:sy n="1" d="1"/>
      </p:scale>
      <p:origin x="0" y="0"/>
    </p:cViewPr>
  </p:notesTextViewPr>
  <p:sorterViewPr>
    <p:cViewPr>
      <p:scale>
        <a:sx n="170" d="100"/>
        <a:sy n="1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4.fntdata"/><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2.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3.fntdata"/><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2571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25717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028950" y="642938"/>
            <a:ext cx="3086100" cy="1736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2474913"/>
            <a:ext cx="7315200" cy="20256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4886325"/>
            <a:ext cx="3962400" cy="2571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4886325"/>
            <a:ext cx="3962400" cy="25717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txBox="1">
            <a:spLocks noGrp="1"/>
          </p:cNvSpPr>
          <p:nvPr>
            <p:ph type="body" idx="1"/>
          </p:nvPr>
        </p:nvSpPr>
        <p:spPr>
          <a:xfrm>
            <a:off x="914400" y="2474913"/>
            <a:ext cx="7315200" cy="20256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notes"/>
          <p:cNvSpPr>
            <a:spLocks noGrp="1" noRot="1" noChangeAspect="1"/>
          </p:cNvSpPr>
          <p:nvPr>
            <p:ph type="sldImg" idx="2"/>
          </p:nvPr>
        </p:nvSpPr>
        <p:spPr>
          <a:xfrm>
            <a:off x="3028950" y="642938"/>
            <a:ext cx="3086100" cy="1736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d434eafcb5_4_179:notes"/>
          <p:cNvSpPr txBox="1">
            <a:spLocks noGrp="1"/>
          </p:cNvSpPr>
          <p:nvPr>
            <p:ph type="body" idx="1"/>
          </p:nvPr>
        </p:nvSpPr>
        <p:spPr>
          <a:xfrm>
            <a:off x="914400" y="2443163"/>
            <a:ext cx="7315200" cy="2314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222222"/>
                </a:solidFill>
                <a:highlight>
                  <a:srgbClr val="FFFFFF"/>
                </a:highlight>
              </a:rPr>
              <a:t>  DMTCP uses plugins internally, and it's easy to extend DMTCP with</a:t>
            </a:r>
            <a:endParaRPr>
              <a:solidFill>
                <a:srgbClr val="222222"/>
              </a:solidFill>
              <a:highlight>
                <a:srgbClr val="FFFFFF"/>
              </a:highlight>
            </a:endParaRPr>
          </a:p>
          <a:p>
            <a:pPr marL="0" lvl="0" indent="0" algn="l" rtl="0">
              <a:spcBef>
                <a:spcPts val="0"/>
              </a:spcBef>
              <a:spcAft>
                <a:spcPts val="0"/>
              </a:spcAft>
              <a:buClr>
                <a:schemeClr val="dk1"/>
              </a:buClr>
              <a:buSzPts val="1100"/>
              <a:buFont typeface="Arial"/>
              <a:buNone/>
            </a:pPr>
            <a:r>
              <a:rPr lang="en-US">
                <a:solidFill>
                  <a:srgbClr val="222222"/>
                </a:solidFill>
                <a:highlight>
                  <a:srgbClr val="FFFFFF"/>
                </a:highlight>
              </a:rPr>
              <a:t>      plugins (similarly to browser plugins).  Two useful user plugins that</a:t>
            </a:r>
            <a:endParaRPr>
              <a:solidFill>
                <a:srgbClr val="222222"/>
              </a:solidFill>
              <a:highlight>
                <a:srgbClr val="FFFFFF"/>
              </a:highlight>
            </a:endParaRPr>
          </a:p>
          <a:p>
            <a:pPr marL="0" lvl="0" indent="0" algn="l" rtl="0">
              <a:spcBef>
                <a:spcPts val="0"/>
              </a:spcBef>
              <a:spcAft>
                <a:spcPts val="0"/>
              </a:spcAft>
              <a:buClr>
                <a:schemeClr val="dk1"/>
              </a:buClr>
              <a:buSzPts val="1100"/>
              <a:buFont typeface="Arial"/>
              <a:buNone/>
            </a:pPr>
            <a:r>
              <a:rPr lang="en-US">
                <a:solidFill>
                  <a:srgbClr val="222222"/>
                </a:solidFill>
                <a:highlight>
                  <a:srgbClr val="FFFFFF"/>
                </a:highlight>
              </a:rPr>
              <a:t>      are already provided with DMTCP are:</a:t>
            </a:r>
            <a:endParaRPr>
              <a:solidFill>
                <a:srgbClr val="222222"/>
              </a:solidFill>
              <a:highlight>
                <a:srgbClr val="FFFFFF"/>
              </a:highlight>
            </a:endParaRPr>
          </a:p>
          <a:p>
            <a:pPr marL="0" lvl="0" indent="0" algn="l" rtl="0">
              <a:spcBef>
                <a:spcPts val="0"/>
              </a:spcBef>
              <a:spcAft>
                <a:spcPts val="0"/>
              </a:spcAft>
              <a:buClr>
                <a:schemeClr val="dk1"/>
              </a:buClr>
              <a:buSzPts val="1100"/>
              <a:buFont typeface="Arial"/>
              <a:buNone/>
            </a:pPr>
            <a:r>
              <a:rPr lang="en-US">
                <a:solidFill>
                  <a:srgbClr val="222222"/>
                </a:solidFill>
                <a:highlight>
                  <a:srgbClr val="FFFFFF"/>
                </a:highlight>
              </a:rPr>
              <a:t>       a.  pathvirt - Change prefix of all paths.</a:t>
            </a:r>
            <a:endParaRPr>
              <a:solidFill>
                <a:srgbClr val="222222"/>
              </a:solidFill>
              <a:highlight>
                <a:srgbClr val="FFFFFF"/>
              </a:highlight>
            </a:endParaRPr>
          </a:p>
          <a:p>
            <a:pPr marL="0" lvl="0" indent="0" algn="l" rtl="0">
              <a:spcBef>
                <a:spcPts val="0"/>
              </a:spcBef>
              <a:spcAft>
                <a:spcPts val="0"/>
              </a:spcAft>
              <a:buClr>
                <a:schemeClr val="dk1"/>
              </a:buClr>
              <a:buSzPts val="1100"/>
              <a:buFont typeface="Arial"/>
              <a:buNone/>
            </a:pPr>
            <a:r>
              <a:rPr lang="en-US">
                <a:solidFill>
                  <a:srgbClr val="222222"/>
                </a:solidFill>
                <a:highlight>
                  <a:srgbClr val="FFFFFF"/>
                </a:highlight>
              </a:rPr>
              <a:t>               EXAMPLE:  /home/batch/slot5 -&gt; /home/batch/slot7  (on restart)</a:t>
            </a:r>
            <a:endParaRPr>
              <a:solidFill>
                <a:srgbClr val="222222"/>
              </a:solidFill>
              <a:highlight>
                <a:srgbClr val="FFFFFF"/>
              </a:highlight>
            </a:endParaRPr>
          </a:p>
          <a:p>
            <a:pPr marL="0" lvl="0" indent="0" algn="l" rtl="0">
              <a:spcBef>
                <a:spcPts val="0"/>
              </a:spcBef>
              <a:spcAft>
                <a:spcPts val="0"/>
              </a:spcAft>
              <a:buClr>
                <a:schemeClr val="dk1"/>
              </a:buClr>
              <a:buSzPts val="1100"/>
              <a:buFont typeface="Arial"/>
              <a:buNone/>
            </a:pPr>
            <a:r>
              <a:rPr lang="en-US">
                <a:solidFill>
                  <a:srgbClr val="222222"/>
                </a:solidFill>
                <a:highlight>
                  <a:srgbClr val="FFFFFF"/>
                </a:highlight>
              </a:rPr>
              <a:t>       b.  modify-env</a:t>
            </a:r>
            <a:endParaRPr>
              <a:solidFill>
                <a:srgbClr val="222222"/>
              </a:solidFill>
              <a:highlight>
                <a:srgbClr val="FFFFFF"/>
              </a:highlight>
            </a:endParaRPr>
          </a:p>
          <a:p>
            <a:pPr marL="0" lvl="0" indent="0" algn="l" rtl="0">
              <a:spcBef>
                <a:spcPts val="0"/>
              </a:spcBef>
              <a:spcAft>
                <a:spcPts val="0"/>
              </a:spcAft>
              <a:buClr>
                <a:schemeClr val="dk1"/>
              </a:buClr>
              <a:buSzPts val="1100"/>
              <a:buFont typeface="Arial"/>
              <a:buNone/>
            </a:pPr>
            <a:r>
              <a:rPr lang="en-US">
                <a:solidFill>
                  <a:srgbClr val="222222"/>
                </a:solidFill>
                <a:highlight>
                  <a:srgbClr val="FFFFFF"/>
                </a:highlight>
              </a:rPr>
              <a:t>               EXAMPLE:  Assume the user's code frequently reads the</a:t>
            </a:r>
            <a:endParaRPr>
              <a:solidFill>
                <a:srgbClr val="222222"/>
              </a:solidFill>
              <a:highlight>
                <a:srgbClr val="FFFFFF"/>
              </a:highlight>
            </a:endParaRPr>
          </a:p>
          <a:p>
            <a:pPr marL="0" lvl="0" indent="0" algn="l" rtl="0">
              <a:spcBef>
                <a:spcPts val="0"/>
              </a:spcBef>
              <a:spcAft>
                <a:spcPts val="0"/>
              </a:spcAft>
              <a:buClr>
                <a:schemeClr val="dk1"/>
              </a:buClr>
              <a:buSzPts val="1100"/>
              <a:buFont typeface="Arial"/>
              <a:buNone/>
            </a:pPr>
            <a:r>
              <a:rPr lang="en-US">
                <a:solidFill>
                  <a:srgbClr val="222222"/>
                </a:solidFill>
                <a:highlight>
                  <a:srgbClr val="FFFFFF"/>
                </a:highlight>
              </a:rPr>
              <a:t>                         the environment variable DEBUG, using getenv().</a:t>
            </a:r>
            <a:endParaRPr>
              <a:solidFill>
                <a:srgbClr val="222222"/>
              </a:solidFill>
              <a:highlight>
                <a:srgbClr val="FFFFFF"/>
              </a:highlight>
            </a:endParaRPr>
          </a:p>
          <a:p>
            <a:pPr marL="0" lvl="0" indent="0" algn="l" rtl="0">
              <a:spcBef>
                <a:spcPts val="0"/>
              </a:spcBef>
              <a:spcAft>
                <a:spcPts val="0"/>
              </a:spcAft>
              <a:buClr>
                <a:schemeClr val="dk1"/>
              </a:buClr>
              <a:buSzPts val="1100"/>
              <a:buFont typeface="Arial"/>
              <a:buNone/>
            </a:pPr>
            <a:r>
              <a:rPr lang="en-US">
                <a:solidFill>
                  <a:srgbClr val="222222"/>
                </a:solidFill>
                <a:highlight>
                  <a:srgbClr val="FFFFFF"/>
                </a:highlight>
              </a:rPr>
              <a:t>                         Then: DEBUG=0  [on launch]</a:t>
            </a:r>
            <a:endParaRPr>
              <a:solidFill>
                <a:srgbClr val="222222"/>
              </a:solidFill>
              <a:highlight>
                <a:srgbClr val="FFFFFF"/>
              </a:highlight>
            </a:endParaRPr>
          </a:p>
          <a:p>
            <a:pPr marL="0" lvl="0" indent="0" algn="l" rtl="0">
              <a:spcBef>
                <a:spcPts val="0"/>
              </a:spcBef>
              <a:spcAft>
                <a:spcPts val="0"/>
              </a:spcAft>
              <a:buNone/>
            </a:pPr>
            <a:r>
              <a:rPr lang="en-US">
                <a:solidFill>
                  <a:srgbClr val="222222"/>
                </a:solidFill>
                <a:highlight>
                  <a:srgbClr val="FFFFFF"/>
                </a:highlight>
              </a:rPr>
              <a:t>                           On restart, use the plugin with modify-env.txt to set DEBUG=1</a:t>
            </a:r>
            <a:endParaRPr/>
          </a:p>
        </p:txBody>
      </p:sp>
      <p:sp>
        <p:nvSpPr>
          <p:cNvPr id="227" name="Google Shape;227;gd434eafcb5_4_179:notes"/>
          <p:cNvSpPr>
            <a:spLocks noGrp="1" noRot="1" noChangeAspect="1"/>
          </p:cNvSpPr>
          <p:nvPr>
            <p:ph type="sldImg" idx="2"/>
          </p:nvPr>
        </p:nvSpPr>
        <p:spPr>
          <a:xfrm>
            <a:off x="508400" y="385763"/>
            <a:ext cx="8127900" cy="1928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d434eafcb5_4_203:notes"/>
          <p:cNvSpPr>
            <a:spLocks noGrp="1" noRot="1" noChangeAspect="1"/>
          </p:cNvSpPr>
          <p:nvPr>
            <p:ph type="sldImg" idx="2"/>
          </p:nvPr>
        </p:nvSpPr>
        <p:spPr>
          <a:xfrm>
            <a:off x="3028950" y="642938"/>
            <a:ext cx="3086100" cy="1736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d434eafcb5_4_203:notes"/>
          <p:cNvSpPr txBox="1">
            <a:spLocks noGrp="1"/>
          </p:cNvSpPr>
          <p:nvPr>
            <p:ph type="body" idx="1"/>
          </p:nvPr>
        </p:nvSpPr>
        <p:spPr>
          <a:xfrm>
            <a:off x="914400" y="2474913"/>
            <a:ext cx="7315200" cy="2025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gd434eafcb5_4_203:notes"/>
          <p:cNvSpPr txBox="1">
            <a:spLocks noGrp="1"/>
          </p:cNvSpPr>
          <p:nvPr>
            <p:ph type="sldNum" idx="12"/>
          </p:nvPr>
        </p:nvSpPr>
        <p:spPr>
          <a:xfrm>
            <a:off x="5180013" y="4886325"/>
            <a:ext cx="3962400" cy="25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d434eafcb5_4_214:notes"/>
          <p:cNvSpPr>
            <a:spLocks noGrp="1" noRot="1" noChangeAspect="1"/>
          </p:cNvSpPr>
          <p:nvPr>
            <p:ph type="sldImg" idx="2"/>
          </p:nvPr>
        </p:nvSpPr>
        <p:spPr>
          <a:xfrm>
            <a:off x="3028950" y="642938"/>
            <a:ext cx="3086100" cy="1736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d434eafcb5_4_214:notes"/>
          <p:cNvSpPr txBox="1">
            <a:spLocks noGrp="1"/>
          </p:cNvSpPr>
          <p:nvPr>
            <p:ph type="body" idx="1"/>
          </p:nvPr>
        </p:nvSpPr>
        <p:spPr>
          <a:xfrm>
            <a:off x="914400" y="2474913"/>
            <a:ext cx="7315200" cy="2025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gd434eafcb5_4_214:notes"/>
          <p:cNvSpPr txBox="1">
            <a:spLocks noGrp="1"/>
          </p:cNvSpPr>
          <p:nvPr>
            <p:ph type="sldNum" idx="12"/>
          </p:nvPr>
        </p:nvSpPr>
        <p:spPr>
          <a:xfrm>
            <a:off x="5180013" y="4886325"/>
            <a:ext cx="3962400" cy="25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d434eafcb5_4_185:notes"/>
          <p:cNvSpPr txBox="1">
            <a:spLocks noGrp="1"/>
          </p:cNvSpPr>
          <p:nvPr>
            <p:ph type="body" idx="1"/>
          </p:nvPr>
        </p:nvSpPr>
        <p:spPr>
          <a:xfrm>
            <a:off x="914400" y="2443163"/>
            <a:ext cx="7315200" cy="2314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d434eafcb5_4_185:notes"/>
          <p:cNvSpPr>
            <a:spLocks noGrp="1" noRot="1" noChangeAspect="1"/>
          </p:cNvSpPr>
          <p:nvPr>
            <p:ph type="sldImg" idx="2"/>
          </p:nvPr>
        </p:nvSpPr>
        <p:spPr>
          <a:xfrm>
            <a:off x="508400" y="385763"/>
            <a:ext cx="8127900" cy="1928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d1510573de_0_7:notes"/>
          <p:cNvSpPr>
            <a:spLocks noGrp="1" noRot="1" noChangeAspect="1"/>
          </p:cNvSpPr>
          <p:nvPr>
            <p:ph type="sldImg" idx="2"/>
          </p:nvPr>
        </p:nvSpPr>
        <p:spPr>
          <a:xfrm>
            <a:off x="3028950" y="642938"/>
            <a:ext cx="3086100" cy="1736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d1510573de_0_7:notes"/>
          <p:cNvSpPr txBox="1">
            <a:spLocks noGrp="1"/>
          </p:cNvSpPr>
          <p:nvPr>
            <p:ph type="body" idx="1"/>
          </p:nvPr>
        </p:nvSpPr>
        <p:spPr>
          <a:xfrm>
            <a:off x="914400" y="2474913"/>
            <a:ext cx="7315200" cy="2025600"/>
          </a:xfrm>
          <a:prstGeom prst="rect">
            <a:avLst/>
          </a:prstGeom>
        </p:spPr>
        <p:txBody>
          <a:bodyPr spcFirstLastPara="1" wrap="square" lIns="91425" tIns="45700" rIns="91425" bIns="45700" anchor="t" anchorCtr="0">
            <a:noAutofit/>
          </a:bodyPr>
          <a:lstStyle/>
          <a:p>
            <a:pPr marL="0" lvl="0" indent="0" algn="l" rtl="0">
              <a:spcBef>
                <a:spcPts val="600"/>
              </a:spcBef>
              <a:spcAft>
                <a:spcPts val="0"/>
              </a:spcAft>
              <a:buNone/>
            </a:pPr>
            <a:endParaRPr sz="1600">
              <a:latin typeface="Arial"/>
              <a:ea typeface="Arial"/>
              <a:cs typeface="Arial"/>
              <a:sym typeface="Arial"/>
            </a:endParaRPr>
          </a:p>
          <a:p>
            <a:pPr marL="914400" lvl="1" indent="-304800" algn="l" rtl="0">
              <a:spcBef>
                <a:spcPts val="600"/>
              </a:spcBef>
              <a:spcAft>
                <a:spcPts val="0"/>
              </a:spcAft>
              <a:buClr>
                <a:srgbClr val="4F81BD"/>
              </a:buClr>
              <a:buSzPts val="1200"/>
              <a:buFont typeface="Courier New"/>
              <a:buChar char="o"/>
            </a:pPr>
            <a:r>
              <a:rPr lang="en-US" sz="1600">
                <a:latin typeface="Arial"/>
                <a:ea typeface="Arial"/>
                <a:cs typeface="Arial"/>
                <a:sym typeface="Arial"/>
              </a:rPr>
              <a:t>&lt;2% for MiniFE, HPCG, CLAMR, and LULUSH; 4.5% for GROMACS</a:t>
            </a:r>
            <a:endParaRPr sz="1600">
              <a:latin typeface="Arial"/>
              <a:ea typeface="Arial"/>
              <a:cs typeface="Arial"/>
              <a:sym typeface="Arial"/>
            </a:endParaRPr>
          </a:p>
          <a:p>
            <a:pPr marL="914400" lvl="1" indent="-304800" algn="l" rtl="0">
              <a:spcBef>
                <a:spcPts val="0"/>
              </a:spcBef>
              <a:spcAft>
                <a:spcPts val="0"/>
              </a:spcAft>
              <a:buClr>
                <a:srgbClr val="4F81BD"/>
              </a:buClr>
              <a:buSzPts val="1200"/>
              <a:buFont typeface="Courier New"/>
              <a:buChar char="o"/>
            </a:pPr>
            <a:r>
              <a:rPr lang="en-US" sz="1600">
                <a:latin typeface="Arial"/>
                <a:ea typeface="Arial"/>
                <a:cs typeface="Arial"/>
                <a:sym typeface="Arial"/>
              </a:rPr>
              <a:t>Kernel patch Gromacs down to 0.6% on a single Haswell node</a:t>
            </a:r>
            <a:endParaRPr sz="1600">
              <a:latin typeface="Arial"/>
              <a:ea typeface="Arial"/>
              <a:cs typeface="Arial"/>
              <a:sym typeface="Arial"/>
            </a:endParaRPr>
          </a:p>
          <a:p>
            <a:pPr marL="0" lvl="0" indent="0" algn="l" rtl="0">
              <a:spcBef>
                <a:spcPts val="0"/>
              </a:spcBef>
              <a:spcAft>
                <a:spcPts val="0"/>
              </a:spcAft>
              <a:buNone/>
            </a:pPr>
            <a:endParaRPr/>
          </a:p>
        </p:txBody>
      </p:sp>
      <p:sp>
        <p:nvSpPr>
          <p:cNvPr id="261" name="Google Shape;261;gd1510573de_0_7:notes"/>
          <p:cNvSpPr txBox="1">
            <a:spLocks noGrp="1"/>
          </p:cNvSpPr>
          <p:nvPr>
            <p:ph type="sldNum" idx="12"/>
          </p:nvPr>
        </p:nvSpPr>
        <p:spPr>
          <a:xfrm>
            <a:off x="5180013" y="4886325"/>
            <a:ext cx="3962400" cy="25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d39cca187c_0_8:notes"/>
          <p:cNvSpPr>
            <a:spLocks noGrp="1" noRot="1" noChangeAspect="1"/>
          </p:cNvSpPr>
          <p:nvPr>
            <p:ph type="sldImg" idx="2"/>
          </p:nvPr>
        </p:nvSpPr>
        <p:spPr>
          <a:xfrm>
            <a:off x="3028950" y="642938"/>
            <a:ext cx="3086100" cy="173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d39cca187c_0_8:notes"/>
          <p:cNvSpPr txBox="1">
            <a:spLocks noGrp="1"/>
          </p:cNvSpPr>
          <p:nvPr>
            <p:ph type="body" idx="1"/>
          </p:nvPr>
        </p:nvSpPr>
        <p:spPr>
          <a:xfrm>
            <a:off x="914400" y="2474913"/>
            <a:ext cx="7315200" cy="2025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gd39cca187c_0_8:notes"/>
          <p:cNvSpPr txBox="1">
            <a:spLocks noGrp="1"/>
          </p:cNvSpPr>
          <p:nvPr>
            <p:ph type="sldNum" idx="12"/>
          </p:nvPr>
        </p:nvSpPr>
        <p:spPr>
          <a:xfrm>
            <a:off x="5180013" y="4886325"/>
            <a:ext cx="3962400" cy="25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d434eafcb5_4_297:notes"/>
          <p:cNvSpPr>
            <a:spLocks noGrp="1" noRot="1" noChangeAspect="1"/>
          </p:cNvSpPr>
          <p:nvPr>
            <p:ph type="sldImg" idx="2"/>
          </p:nvPr>
        </p:nvSpPr>
        <p:spPr>
          <a:xfrm>
            <a:off x="3028950" y="642938"/>
            <a:ext cx="3086100" cy="1736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d434eafcb5_4_297:notes"/>
          <p:cNvSpPr txBox="1">
            <a:spLocks noGrp="1"/>
          </p:cNvSpPr>
          <p:nvPr>
            <p:ph type="body" idx="1"/>
          </p:nvPr>
        </p:nvSpPr>
        <p:spPr>
          <a:xfrm>
            <a:off x="914400" y="2474913"/>
            <a:ext cx="7315200" cy="2025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gd434eafcb5_4_297:notes"/>
          <p:cNvSpPr txBox="1">
            <a:spLocks noGrp="1"/>
          </p:cNvSpPr>
          <p:nvPr>
            <p:ph type="sldNum" idx="12"/>
          </p:nvPr>
        </p:nvSpPr>
        <p:spPr>
          <a:xfrm>
            <a:off x="5180013" y="4886325"/>
            <a:ext cx="3962400" cy="25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d434eafcb5_1_102:notes"/>
          <p:cNvSpPr txBox="1">
            <a:spLocks noGrp="1"/>
          </p:cNvSpPr>
          <p:nvPr>
            <p:ph type="body" idx="1"/>
          </p:nvPr>
        </p:nvSpPr>
        <p:spPr>
          <a:xfrm>
            <a:off x="914400" y="2474913"/>
            <a:ext cx="7315200" cy="2025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gd434eafcb5_1_102:notes"/>
          <p:cNvSpPr>
            <a:spLocks noGrp="1" noRot="1" noChangeAspect="1"/>
          </p:cNvSpPr>
          <p:nvPr>
            <p:ph type="sldImg" idx="2"/>
          </p:nvPr>
        </p:nvSpPr>
        <p:spPr>
          <a:xfrm>
            <a:off x="3028950" y="642938"/>
            <a:ext cx="3086100" cy="1736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d434eafcb5_3_299:notes"/>
          <p:cNvSpPr txBox="1">
            <a:spLocks noGrp="1"/>
          </p:cNvSpPr>
          <p:nvPr>
            <p:ph type="body" idx="1"/>
          </p:nvPr>
        </p:nvSpPr>
        <p:spPr>
          <a:xfrm>
            <a:off x="914400" y="2443163"/>
            <a:ext cx="7315200" cy="23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88" name="Google Shape;288;gd434eafcb5_3_299: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d1510573de_0_1:notes"/>
          <p:cNvSpPr>
            <a:spLocks noGrp="1" noRot="1" noChangeAspect="1"/>
          </p:cNvSpPr>
          <p:nvPr>
            <p:ph type="sldImg" idx="2"/>
          </p:nvPr>
        </p:nvSpPr>
        <p:spPr>
          <a:xfrm>
            <a:off x="3028950" y="642938"/>
            <a:ext cx="3086100" cy="1736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d1510573de_0_1:notes"/>
          <p:cNvSpPr txBox="1">
            <a:spLocks noGrp="1"/>
          </p:cNvSpPr>
          <p:nvPr>
            <p:ph type="body" idx="1"/>
          </p:nvPr>
        </p:nvSpPr>
        <p:spPr>
          <a:xfrm>
            <a:off x="914400" y="2474913"/>
            <a:ext cx="7315200" cy="2025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gd1510573de_0_1:notes"/>
          <p:cNvSpPr txBox="1">
            <a:spLocks noGrp="1"/>
          </p:cNvSpPr>
          <p:nvPr>
            <p:ph type="sldNum" idx="12"/>
          </p:nvPr>
        </p:nvSpPr>
        <p:spPr>
          <a:xfrm>
            <a:off x="5180013" y="4886325"/>
            <a:ext cx="3962400" cy="25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d434eafcb5_1_80:notes"/>
          <p:cNvSpPr>
            <a:spLocks noGrp="1" noRot="1" noChangeAspect="1"/>
          </p:cNvSpPr>
          <p:nvPr>
            <p:ph type="sldImg" idx="2"/>
          </p:nvPr>
        </p:nvSpPr>
        <p:spPr>
          <a:xfrm>
            <a:off x="3028950" y="642938"/>
            <a:ext cx="3086100" cy="173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d434eafcb5_1_80:notes"/>
          <p:cNvSpPr txBox="1">
            <a:spLocks noGrp="1"/>
          </p:cNvSpPr>
          <p:nvPr>
            <p:ph type="body" idx="1"/>
          </p:nvPr>
        </p:nvSpPr>
        <p:spPr>
          <a:xfrm>
            <a:off x="914400" y="2474913"/>
            <a:ext cx="7315200" cy="2025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d434eafcb5_1_80:notes"/>
          <p:cNvSpPr txBox="1">
            <a:spLocks noGrp="1"/>
          </p:cNvSpPr>
          <p:nvPr>
            <p:ph type="sldNum" idx="12"/>
          </p:nvPr>
        </p:nvSpPr>
        <p:spPr>
          <a:xfrm>
            <a:off x="5180013" y="4886325"/>
            <a:ext cx="3962400" cy="25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d434eafcb5_3_304: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gd434eafcb5_3_304:notes"/>
          <p:cNvSpPr txBox="1">
            <a:spLocks noGrp="1"/>
          </p:cNvSpPr>
          <p:nvPr>
            <p:ph type="body" idx="1"/>
          </p:nvPr>
        </p:nvSpPr>
        <p:spPr>
          <a:xfrm>
            <a:off x="914400" y="2443163"/>
            <a:ext cx="7315200" cy="231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100"/>
          </a:p>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d434eafcb5_3_316:notes"/>
          <p:cNvSpPr txBox="1">
            <a:spLocks noGrp="1"/>
          </p:cNvSpPr>
          <p:nvPr>
            <p:ph type="body" idx="1"/>
          </p:nvPr>
        </p:nvSpPr>
        <p:spPr>
          <a:xfrm>
            <a:off x="914400" y="2443163"/>
            <a:ext cx="7315200" cy="23145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2000">
              <a:solidFill>
                <a:srgbClr val="CA0A0A"/>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20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25" name="Google Shape;325;gd434eafcb5_3_316: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d434eafcb5_3_321:notes"/>
          <p:cNvSpPr>
            <a:spLocks noGrp="1" noRot="1" noChangeAspect="1"/>
          </p:cNvSpPr>
          <p:nvPr>
            <p:ph type="sldImg" idx="2"/>
          </p:nvPr>
        </p:nvSpPr>
        <p:spPr>
          <a:xfrm>
            <a:off x="508000" y="385763"/>
            <a:ext cx="8127900" cy="19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Google Shape;331;gd434eafcb5_3_321:notes"/>
          <p:cNvSpPr txBox="1">
            <a:spLocks noGrp="1"/>
          </p:cNvSpPr>
          <p:nvPr>
            <p:ph type="body" idx="1"/>
          </p:nvPr>
        </p:nvSpPr>
        <p:spPr>
          <a:xfrm>
            <a:off x="914400" y="2443163"/>
            <a:ext cx="7315200" cy="231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a:latin typeface="Arial"/>
              <a:ea typeface="Arial"/>
              <a:cs typeface="Arial"/>
              <a:sym typeface="Arial"/>
            </a:endParaRPr>
          </a:p>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d434eafcb5_1_106:notes"/>
          <p:cNvSpPr txBox="1">
            <a:spLocks noGrp="1"/>
          </p:cNvSpPr>
          <p:nvPr>
            <p:ph type="body" idx="1"/>
          </p:nvPr>
        </p:nvSpPr>
        <p:spPr>
          <a:xfrm>
            <a:off x="914400" y="2474913"/>
            <a:ext cx="7315200" cy="2025600"/>
          </a:xfrm>
          <a:prstGeom prst="rect">
            <a:avLst/>
          </a:prstGeom>
        </p:spPr>
        <p:txBody>
          <a:bodyPr spcFirstLastPara="1" wrap="square" lIns="91425" tIns="45700" rIns="91425" bIns="45700" anchor="t" anchorCtr="0">
            <a:noAutofit/>
          </a:bodyPr>
          <a:lstStyle/>
          <a:p>
            <a:pPr marL="457200" lvl="0" indent="0" algn="l" rtl="0">
              <a:lnSpc>
                <a:spcPct val="115000"/>
              </a:lnSpc>
              <a:spcBef>
                <a:spcPts val="600"/>
              </a:spcBef>
              <a:spcAft>
                <a:spcPts val="0"/>
              </a:spcAft>
              <a:buNone/>
            </a:pPr>
            <a:endParaRPr/>
          </a:p>
        </p:txBody>
      </p:sp>
      <p:sp>
        <p:nvSpPr>
          <p:cNvPr id="343" name="Google Shape;343;gd434eafcb5_1_106:notes"/>
          <p:cNvSpPr>
            <a:spLocks noGrp="1" noRot="1" noChangeAspect="1"/>
          </p:cNvSpPr>
          <p:nvPr>
            <p:ph type="sldImg" idx="2"/>
          </p:nvPr>
        </p:nvSpPr>
        <p:spPr>
          <a:xfrm>
            <a:off x="3028950" y="642938"/>
            <a:ext cx="3086100" cy="1736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d434eafcb5_4_480:notes"/>
          <p:cNvSpPr>
            <a:spLocks noGrp="1" noRot="1" noChangeAspect="1"/>
          </p:cNvSpPr>
          <p:nvPr>
            <p:ph type="sldImg" idx="2"/>
          </p:nvPr>
        </p:nvSpPr>
        <p:spPr>
          <a:xfrm>
            <a:off x="3028950" y="642938"/>
            <a:ext cx="3086100" cy="173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d434eafcb5_4_480:notes"/>
          <p:cNvSpPr txBox="1">
            <a:spLocks noGrp="1"/>
          </p:cNvSpPr>
          <p:nvPr>
            <p:ph type="body" idx="1"/>
          </p:nvPr>
        </p:nvSpPr>
        <p:spPr>
          <a:xfrm>
            <a:off x="914400" y="2474913"/>
            <a:ext cx="7315200" cy="2025600"/>
          </a:xfrm>
          <a:prstGeom prst="rect">
            <a:avLst/>
          </a:prstGeom>
        </p:spPr>
        <p:txBody>
          <a:bodyPr spcFirstLastPara="1" wrap="square" lIns="91425" tIns="45700" rIns="91425" bIns="45700" anchor="t" anchorCtr="0">
            <a:noAutofit/>
          </a:bodyPr>
          <a:lstStyle/>
          <a:p>
            <a:pPr marL="0" lvl="0" indent="0" algn="l" rtl="0">
              <a:lnSpc>
                <a:spcPct val="115000"/>
              </a:lnSpc>
              <a:spcBef>
                <a:spcPts val="600"/>
              </a:spcBef>
              <a:spcAft>
                <a:spcPts val="0"/>
              </a:spcAft>
              <a:buNone/>
            </a:pPr>
            <a:endParaRPr sz="2000">
              <a:latin typeface="Arial"/>
              <a:ea typeface="Arial"/>
              <a:cs typeface="Arial"/>
              <a:sym typeface="Arial"/>
            </a:endParaRPr>
          </a:p>
        </p:txBody>
      </p:sp>
      <p:sp>
        <p:nvSpPr>
          <p:cNvPr id="349" name="Google Shape;349;gd434eafcb5_4_480:notes"/>
          <p:cNvSpPr txBox="1">
            <a:spLocks noGrp="1"/>
          </p:cNvSpPr>
          <p:nvPr>
            <p:ph type="sldNum" idx="12"/>
          </p:nvPr>
        </p:nvSpPr>
        <p:spPr>
          <a:xfrm>
            <a:off x="5180013" y="4886325"/>
            <a:ext cx="3962400" cy="25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d434eafcb5_4_494:notes"/>
          <p:cNvSpPr txBox="1">
            <a:spLocks noGrp="1"/>
          </p:cNvSpPr>
          <p:nvPr>
            <p:ph type="body" idx="1"/>
          </p:nvPr>
        </p:nvSpPr>
        <p:spPr>
          <a:xfrm>
            <a:off x="914400" y="2443163"/>
            <a:ext cx="7315200" cy="2314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gd434eafcb5_4_494: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d434eafcb5_4_531:notes"/>
          <p:cNvSpPr txBox="1">
            <a:spLocks noGrp="1"/>
          </p:cNvSpPr>
          <p:nvPr>
            <p:ph type="body" idx="1"/>
          </p:nvPr>
        </p:nvSpPr>
        <p:spPr>
          <a:xfrm>
            <a:off x="914400" y="2443163"/>
            <a:ext cx="7315200" cy="23145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endParaRPr/>
          </a:p>
        </p:txBody>
      </p:sp>
      <p:sp>
        <p:nvSpPr>
          <p:cNvPr id="387" name="Google Shape;387;gd434eafcb5_4_531:notes"/>
          <p:cNvSpPr>
            <a:spLocks noGrp="1" noRot="1" noChangeAspect="1"/>
          </p:cNvSpPr>
          <p:nvPr>
            <p:ph type="sldImg" idx="2"/>
          </p:nvPr>
        </p:nvSpPr>
        <p:spPr>
          <a:xfrm>
            <a:off x="508000" y="385763"/>
            <a:ext cx="8127900" cy="19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d58711177e_0_2011: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Google Shape;403;gd58711177e_0_2011:notes"/>
          <p:cNvSpPr txBox="1">
            <a:spLocks noGrp="1"/>
          </p:cNvSpPr>
          <p:nvPr>
            <p:ph type="body" idx="1"/>
          </p:nvPr>
        </p:nvSpPr>
        <p:spPr>
          <a:xfrm>
            <a:off x="914400" y="2443163"/>
            <a:ext cx="7315200" cy="23145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 --requeue</a:t>
            </a:r>
            <a:endParaRPr/>
          </a:p>
          <a:p>
            <a:pPr marL="139700" lvl="0" indent="0" algn="l" rtl="0">
              <a:lnSpc>
                <a:spcPct val="100000"/>
              </a:lnSpc>
              <a:spcBef>
                <a:spcPts val="0"/>
              </a:spcBef>
              <a:spcAft>
                <a:spcPts val="0"/>
              </a:spcAft>
              <a:buSzPts val="1400"/>
              <a:buNone/>
            </a:pPr>
            <a:r>
              <a:rPr lang="en-US"/>
              <a:t>              Specifies that the batch job should eligible to being requeue.  The job may be requeued explicitly by a system  administrator,  after</a:t>
            </a:r>
            <a:endParaRPr/>
          </a:p>
          <a:p>
            <a:pPr marL="139700" lvl="0" indent="0" algn="l" rtl="0">
              <a:lnSpc>
                <a:spcPct val="100000"/>
              </a:lnSpc>
              <a:spcBef>
                <a:spcPts val="0"/>
              </a:spcBef>
              <a:spcAft>
                <a:spcPts val="0"/>
              </a:spcAft>
              <a:buSzPts val="1400"/>
              <a:buNone/>
            </a:pPr>
            <a:r>
              <a:rPr lang="en-US"/>
              <a:t>              node failure, or upon preemption by a higher priority job.  When a job is requeued, the batch script is initiated from its beginning.</a:t>
            </a:r>
            <a:endParaRPr/>
          </a:p>
          <a:p>
            <a:pPr marL="139700" lvl="0" indent="0" algn="l" rtl="0">
              <a:lnSpc>
                <a:spcPct val="100000"/>
              </a:lnSpc>
              <a:spcBef>
                <a:spcPts val="0"/>
              </a:spcBef>
              <a:spcAft>
                <a:spcPts val="0"/>
              </a:spcAft>
              <a:buSzPts val="1400"/>
              <a:buNone/>
            </a:pPr>
            <a:r>
              <a:rPr lang="en-US"/>
              <a:t>              Also see the --no-requeue option.  The JobRequeue configuration parameter controls the default behavior on the cluster.</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d58711177e_0_2017: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Google Shape;410;gd58711177e_0_2017:notes"/>
          <p:cNvSpPr txBox="1">
            <a:spLocks noGrp="1"/>
          </p:cNvSpPr>
          <p:nvPr>
            <p:ph type="body" idx="1"/>
          </p:nvPr>
        </p:nvSpPr>
        <p:spPr>
          <a:xfrm>
            <a:off x="914400" y="2443163"/>
            <a:ext cx="7315200" cy="23145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d434eafcb5_4_488:notes"/>
          <p:cNvSpPr>
            <a:spLocks noGrp="1" noRot="1" noChangeAspect="1"/>
          </p:cNvSpPr>
          <p:nvPr>
            <p:ph type="sldImg" idx="2"/>
          </p:nvPr>
        </p:nvSpPr>
        <p:spPr>
          <a:xfrm>
            <a:off x="3028950" y="642938"/>
            <a:ext cx="3086100" cy="1736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d434eafcb5_4_488:notes"/>
          <p:cNvSpPr txBox="1">
            <a:spLocks noGrp="1"/>
          </p:cNvSpPr>
          <p:nvPr>
            <p:ph type="body" idx="1"/>
          </p:nvPr>
        </p:nvSpPr>
        <p:spPr>
          <a:xfrm>
            <a:off x="914400" y="2474913"/>
            <a:ext cx="7315200" cy="2025600"/>
          </a:xfrm>
          <a:prstGeom prst="rect">
            <a:avLst/>
          </a:prstGeom>
        </p:spPr>
        <p:txBody>
          <a:bodyPr spcFirstLastPara="1" wrap="square" lIns="91425" tIns="45700" rIns="91425" bIns="45700" anchor="t" anchorCtr="0">
            <a:noAutofit/>
          </a:bodyPr>
          <a:lstStyle/>
          <a:p>
            <a:pPr marL="457200" lvl="0" indent="-387350" algn="l" rtl="0">
              <a:lnSpc>
                <a:spcPct val="120000"/>
              </a:lnSpc>
              <a:spcBef>
                <a:spcPts val="0"/>
              </a:spcBef>
              <a:spcAft>
                <a:spcPts val="0"/>
              </a:spcAft>
              <a:buClr>
                <a:srgbClr val="4F81BD"/>
              </a:buClr>
              <a:buSzPts val="1500"/>
              <a:buAutoNum type="arabicPeriod"/>
            </a:pPr>
            <a:r>
              <a:rPr lang="en-US" sz="1500">
                <a:latin typeface="Arial"/>
                <a:ea typeface="Arial"/>
                <a:cs typeface="Arial"/>
                <a:sym typeface="Arial"/>
              </a:rPr>
              <a:t>User submits job script.</a:t>
            </a:r>
            <a:endParaRPr sz="2100">
              <a:latin typeface="Arial"/>
              <a:ea typeface="Arial"/>
              <a:cs typeface="Arial"/>
              <a:sym typeface="Arial"/>
            </a:endParaRPr>
          </a:p>
          <a:p>
            <a:pPr marL="457200" lvl="0" indent="-387350" algn="l" rtl="0">
              <a:lnSpc>
                <a:spcPct val="120000"/>
              </a:lnSpc>
              <a:spcBef>
                <a:spcPts val="0"/>
              </a:spcBef>
              <a:spcAft>
                <a:spcPts val="0"/>
              </a:spcAft>
              <a:buClr>
                <a:srgbClr val="4F81BD"/>
              </a:buClr>
              <a:buSzPts val="1500"/>
              <a:buAutoNum type="arabicPeriod"/>
            </a:pPr>
            <a:r>
              <a:rPr lang="en-US" sz="1500">
                <a:latin typeface="Arial"/>
                <a:ea typeface="Arial"/>
                <a:cs typeface="Arial"/>
                <a:sym typeface="Arial"/>
              </a:rPr>
              <a:t>The batch system looks for a backfill opportunity for the job. If it can allocate the requested number of nodes for this job for any duration (e.g., 6 hours) between the specified minimum time (2 hours) and the time limit (48 hours) before those nodes are used for other higher priority jobs, the job starts execution.</a:t>
            </a:r>
            <a:endParaRPr sz="2100">
              <a:latin typeface="Arial"/>
              <a:ea typeface="Arial"/>
              <a:cs typeface="Arial"/>
              <a:sym typeface="Arial"/>
            </a:endParaRPr>
          </a:p>
          <a:p>
            <a:pPr marL="457200" lvl="0" indent="-387350" algn="l" rtl="0">
              <a:lnSpc>
                <a:spcPct val="120000"/>
              </a:lnSpc>
              <a:spcBef>
                <a:spcPts val="0"/>
              </a:spcBef>
              <a:spcAft>
                <a:spcPts val="0"/>
              </a:spcAft>
              <a:buClr>
                <a:srgbClr val="4F81BD"/>
              </a:buClr>
              <a:buSzPts val="1500"/>
              <a:buAutoNum type="arabicPeriod"/>
            </a:pPr>
            <a:r>
              <a:rPr lang="en-US" sz="1500">
                <a:latin typeface="Arial"/>
                <a:ea typeface="Arial"/>
                <a:cs typeface="Arial"/>
                <a:sym typeface="Arial"/>
              </a:rPr>
              <a:t>The job runs until it receives signal </a:t>
            </a:r>
            <a:r>
              <a:rPr lang="en-US" sz="1500">
                <a:latin typeface="Courier New"/>
                <a:ea typeface="Courier New"/>
                <a:cs typeface="Courier New"/>
                <a:sym typeface="Courier New"/>
              </a:rPr>
              <a:t>USR1</a:t>
            </a:r>
            <a:r>
              <a:rPr lang="en-US" sz="1500">
                <a:latin typeface="Arial"/>
                <a:ea typeface="Arial"/>
                <a:cs typeface="Arial"/>
                <a:sym typeface="Arial"/>
              </a:rPr>
              <a:t> </a:t>
            </a:r>
            <a:r>
              <a:rPr lang="en-US" sz="1500">
                <a:solidFill>
                  <a:srgbClr val="1F497D"/>
                </a:solidFill>
                <a:latin typeface="Arial"/>
                <a:ea typeface="Arial"/>
                <a:cs typeface="Arial"/>
                <a:sym typeface="Arial"/>
              </a:rPr>
              <a:t>(</a:t>
            </a:r>
            <a:r>
              <a:rPr lang="en-US" sz="1500">
                <a:solidFill>
                  <a:srgbClr val="FF0000"/>
                </a:solidFill>
                <a:latin typeface="Courier New"/>
                <a:ea typeface="Courier New"/>
                <a:cs typeface="Courier New"/>
                <a:sym typeface="Courier New"/>
              </a:rPr>
              <a:t>--signal=B:USR1@300</a:t>
            </a:r>
            <a:r>
              <a:rPr lang="en-US" sz="1500">
                <a:latin typeface="Arial"/>
                <a:ea typeface="Arial"/>
                <a:cs typeface="Arial"/>
                <a:sym typeface="Arial"/>
              </a:rPr>
              <a:t>) 300 seconds before it hits the allocated time limit (6 hours).</a:t>
            </a:r>
            <a:endParaRPr sz="1500">
              <a:latin typeface="Arial"/>
              <a:ea typeface="Arial"/>
              <a:cs typeface="Arial"/>
              <a:sym typeface="Arial"/>
            </a:endParaRPr>
          </a:p>
          <a:p>
            <a:pPr marL="457200" lvl="0" indent="-387350" algn="l" rtl="0">
              <a:lnSpc>
                <a:spcPct val="120000"/>
              </a:lnSpc>
              <a:spcBef>
                <a:spcPts val="0"/>
              </a:spcBef>
              <a:spcAft>
                <a:spcPts val="0"/>
              </a:spcAft>
              <a:buClr>
                <a:srgbClr val="4F81BD"/>
              </a:buClr>
              <a:buSzPts val="1500"/>
              <a:buAutoNum type="arabicPeriod"/>
            </a:pPr>
            <a:r>
              <a:rPr lang="en-US" sz="1500">
                <a:latin typeface="Arial"/>
                <a:ea typeface="Arial"/>
                <a:cs typeface="Arial"/>
                <a:sym typeface="Arial"/>
              </a:rPr>
              <a:t>Upon receiving the signal, the </a:t>
            </a:r>
            <a:r>
              <a:rPr lang="en-US" sz="1500">
                <a:solidFill>
                  <a:srgbClr val="FF0000"/>
                </a:solidFill>
                <a:latin typeface="Courier New"/>
                <a:ea typeface="Courier New"/>
                <a:cs typeface="Courier New"/>
                <a:sym typeface="Courier New"/>
              </a:rPr>
              <a:t>func_trap</a:t>
            </a:r>
            <a:r>
              <a:rPr lang="en-US" sz="1500">
                <a:solidFill>
                  <a:srgbClr val="FF0000"/>
                </a:solidFill>
                <a:latin typeface="Arial"/>
                <a:ea typeface="Arial"/>
                <a:cs typeface="Arial"/>
                <a:sym typeface="Arial"/>
              </a:rPr>
              <a:t> </a:t>
            </a:r>
            <a:r>
              <a:rPr lang="en-US" sz="1500">
                <a:latin typeface="Arial"/>
                <a:ea typeface="Arial"/>
                <a:cs typeface="Arial"/>
                <a:sym typeface="Arial"/>
              </a:rPr>
              <a:t>gets executed, which in turn executes </a:t>
            </a:r>
            <a:endParaRPr sz="2100">
              <a:latin typeface="Arial"/>
              <a:ea typeface="Arial"/>
              <a:cs typeface="Arial"/>
              <a:sym typeface="Arial"/>
            </a:endParaRPr>
          </a:p>
          <a:p>
            <a:pPr marL="914400" lvl="1" indent="-349250" algn="l" rtl="0">
              <a:spcBef>
                <a:spcPts val="0"/>
              </a:spcBef>
              <a:spcAft>
                <a:spcPts val="0"/>
              </a:spcAft>
              <a:buClr>
                <a:srgbClr val="4F81BD"/>
              </a:buClr>
              <a:buSzPts val="1300"/>
              <a:buFont typeface="Arial"/>
              <a:buAutoNum type="alphaLcPeriod"/>
            </a:pPr>
            <a:r>
              <a:rPr lang="en-US" sz="1300">
                <a:solidFill>
                  <a:srgbClr val="FF0000"/>
                </a:solidFill>
                <a:latin typeface="Courier New"/>
                <a:ea typeface="Courier New"/>
                <a:cs typeface="Courier New"/>
                <a:sym typeface="Courier New"/>
              </a:rPr>
              <a:t>ckpt_command</a:t>
            </a:r>
            <a:r>
              <a:rPr lang="en-US" sz="1300">
                <a:latin typeface="Arial"/>
                <a:ea typeface="Arial"/>
                <a:cs typeface="Arial"/>
                <a:sym typeface="Arial"/>
              </a:rPr>
              <a:t> if specified</a:t>
            </a:r>
            <a:endParaRPr sz="1300">
              <a:latin typeface="Arial"/>
              <a:ea typeface="Arial"/>
              <a:cs typeface="Arial"/>
              <a:sym typeface="Arial"/>
            </a:endParaRPr>
          </a:p>
          <a:p>
            <a:pPr marL="914400" lvl="1" indent="-349250" algn="l" rtl="0">
              <a:spcBef>
                <a:spcPts val="0"/>
              </a:spcBef>
              <a:spcAft>
                <a:spcPts val="0"/>
              </a:spcAft>
              <a:buClr>
                <a:srgbClr val="4F81BD"/>
              </a:buClr>
              <a:buSzPts val="1300"/>
              <a:buFont typeface="Courier New"/>
              <a:buAutoNum type="alphaLcPeriod"/>
            </a:pPr>
            <a:r>
              <a:rPr lang="en-US" sz="1300">
                <a:latin typeface="Arial"/>
                <a:ea typeface="Arial"/>
                <a:cs typeface="Arial"/>
                <a:sym typeface="Arial"/>
              </a:rPr>
              <a:t>Requeues the job and then updates remaining walltime for requeued job.</a:t>
            </a:r>
            <a:endParaRPr sz="500">
              <a:latin typeface="Arial"/>
              <a:ea typeface="Arial"/>
              <a:cs typeface="Arial"/>
              <a:sym typeface="Arial"/>
            </a:endParaRPr>
          </a:p>
          <a:p>
            <a:pPr marL="457200" lvl="0" indent="-387350" algn="l" rtl="0">
              <a:lnSpc>
                <a:spcPct val="120000"/>
              </a:lnSpc>
              <a:spcBef>
                <a:spcPts val="0"/>
              </a:spcBef>
              <a:spcAft>
                <a:spcPts val="0"/>
              </a:spcAft>
              <a:buClr>
                <a:srgbClr val="4F81BD"/>
              </a:buClr>
              <a:buSzPts val="1500"/>
              <a:buAutoNum type="arabicPeriod"/>
            </a:pPr>
            <a:r>
              <a:rPr lang="en-US" sz="1500">
                <a:latin typeface="Arial"/>
                <a:ea typeface="Arial"/>
                <a:cs typeface="Arial"/>
                <a:sym typeface="Arial"/>
              </a:rPr>
              <a:t>Steps 2-4 repeat until job runs for the desired amount of time (48 hours) or job completes.</a:t>
            </a:r>
            <a:endParaRPr sz="2100">
              <a:latin typeface="Arial"/>
              <a:ea typeface="Arial"/>
              <a:cs typeface="Arial"/>
              <a:sym typeface="Arial"/>
            </a:endParaRPr>
          </a:p>
          <a:p>
            <a:pPr marL="457200" lvl="0" indent="0" algn="l" rtl="0">
              <a:spcBef>
                <a:spcPts val="0"/>
              </a:spcBef>
              <a:spcAft>
                <a:spcPts val="0"/>
              </a:spcAft>
              <a:buNone/>
            </a:pPr>
            <a:r>
              <a:rPr lang="en-US" sz="1500">
                <a:latin typeface="Arial"/>
                <a:ea typeface="Arial"/>
                <a:cs typeface="Arial"/>
                <a:sym typeface="Arial"/>
              </a:rPr>
              <a:t>User checks results.</a:t>
            </a:r>
            <a:endParaRPr sz="1500">
              <a:latin typeface="Arial"/>
              <a:ea typeface="Arial"/>
              <a:cs typeface="Arial"/>
              <a:sym typeface="Arial"/>
            </a:endParaRPr>
          </a:p>
          <a:p>
            <a:pPr marL="457200" lvl="0" indent="0" algn="l" rtl="0">
              <a:spcBef>
                <a:spcPts val="0"/>
              </a:spcBef>
              <a:spcAft>
                <a:spcPts val="0"/>
              </a:spcAft>
              <a:buNone/>
            </a:pPr>
            <a:endParaRPr>
              <a:solidFill>
                <a:srgbClr val="FF0000"/>
              </a:solidFill>
              <a:latin typeface="Courier New"/>
              <a:ea typeface="Courier New"/>
              <a:cs typeface="Courier New"/>
              <a:sym typeface="Courier New"/>
            </a:endParaRPr>
          </a:p>
          <a:p>
            <a:pPr marL="457200" lvl="0" indent="0" algn="l" rtl="0">
              <a:spcBef>
                <a:spcPts val="0"/>
              </a:spcBef>
              <a:spcAft>
                <a:spcPts val="0"/>
              </a:spcAft>
              <a:buNone/>
            </a:pPr>
            <a:r>
              <a:rPr lang="en-US">
                <a:solidFill>
                  <a:srgbClr val="FF0000"/>
                </a:solidFill>
                <a:latin typeface="Courier New"/>
                <a:ea typeface="Courier New"/>
                <a:cs typeface="Courier New"/>
                <a:sym typeface="Courier New"/>
              </a:rPr>
              <a:t>func_trap() </a:t>
            </a:r>
            <a:r>
              <a:rPr lang="en-US">
                <a:solidFill>
                  <a:schemeClr val="dk2"/>
                </a:solidFill>
                <a:latin typeface="Courier New"/>
                <a:ea typeface="Courier New"/>
                <a:cs typeface="Courier New"/>
                <a:sym typeface="Courier New"/>
              </a:rPr>
              <a:t>{</a:t>
            </a:r>
            <a:endParaRPr sz="1800">
              <a:solidFill>
                <a:srgbClr val="000000"/>
              </a:solidFill>
              <a:latin typeface="Courier New"/>
              <a:ea typeface="Courier New"/>
              <a:cs typeface="Courier New"/>
              <a:sym typeface="Courier New"/>
            </a:endParaRPr>
          </a:p>
          <a:p>
            <a:pPr marL="457200" lvl="0" indent="0" algn="l" rtl="0">
              <a:spcBef>
                <a:spcPts val="0"/>
              </a:spcBef>
              <a:spcAft>
                <a:spcPts val="0"/>
              </a:spcAft>
              <a:buNone/>
            </a:pPr>
            <a:r>
              <a:rPr lang="en-US">
                <a:solidFill>
                  <a:srgbClr val="000000"/>
                </a:solidFill>
                <a:latin typeface="Courier New"/>
                <a:ea typeface="Courier New"/>
                <a:cs typeface="Courier New"/>
                <a:sym typeface="Courier New"/>
              </a:rPr>
              <a:t>    $ckpt_command</a:t>
            </a:r>
            <a:endParaRPr>
              <a:solidFill>
                <a:srgbClr val="000000"/>
              </a:solidFill>
              <a:latin typeface="Courier New"/>
              <a:ea typeface="Courier New"/>
              <a:cs typeface="Courier New"/>
              <a:sym typeface="Courier New"/>
            </a:endParaRPr>
          </a:p>
          <a:p>
            <a:pPr marL="457200" lvl="0" indent="0" algn="l" rtl="0">
              <a:spcBef>
                <a:spcPts val="0"/>
              </a:spcBef>
              <a:spcAft>
                <a:spcPts val="0"/>
              </a:spcAft>
              <a:buNone/>
            </a:pPr>
            <a:r>
              <a:rPr lang="en-US">
                <a:solidFill>
                  <a:srgbClr val="000000"/>
                </a:solidFill>
                <a:latin typeface="Courier New"/>
                <a:ea typeface="Courier New"/>
                <a:cs typeface="Courier New"/>
                <a:sym typeface="Courier New"/>
              </a:rPr>
              <a:t>    scontrol requeue ${SLURM_JOB_ID}</a:t>
            </a:r>
            <a:endParaRPr sz="1800">
              <a:solidFill>
                <a:srgbClr val="000000"/>
              </a:solidFill>
              <a:latin typeface="Courier New"/>
              <a:ea typeface="Courier New"/>
              <a:cs typeface="Courier New"/>
              <a:sym typeface="Courier New"/>
            </a:endParaRPr>
          </a:p>
          <a:p>
            <a:pPr marL="457200" lvl="0" indent="0" algn="l" rtl="0">
              <a:spcBef>
                <a:spcPts val="0"/>
              </a:spcBef>
              <a:spcAft>
                <a:spcPts val="0"/>
              </a:spcAft>
              <a:buNone/>
            </a:pPr>
            <a:r>
              <a:rPr lang="en-US">
                <a:solidFill>
                  <a:srgbClr val="000000"/>
                </a:solidFill>
                <a:latin typeface="Courier New"/>
                <a:ea typeface="Courier New"/>
                <a:cs typeface="Courier New"/>
                <a:sym typeface="Courier New"/>
              </a:rPr>
              <a:t>    scontrol update JobId=${SLURM_JOB_ID} TimeLimit=${requestTime}</a:t>
            </a:r>
            <a:endParaRPr sz="1800">
              <a:solidFill>
                <a:srgbClr val="000000"/>
              </a:solidFill>
              <a:latin typeface="Courier New"/>
              <a:ea typeface="Courier New"/>
              <a:cs typeface="Courier New"/>
              <a:sym typeface="Courier New"/>
            </a:endParaRPr>
          </a:p>
          <a:p>
            <a:pPr marL="457200" lvl="0" indent="0" algn="l" rtl="0">
              <a:spcBef>
                <a:spcPts val="0"/>
              </a:spcBef>
              <a:spcAft>
                <a:spcPts val="0"/>
              </a:spcAft>
              <a:buNone/>
            </a:pPr>
            <a:r>
              <a:rPr lang="en-US">
                <a:solidFill>
                  <a:srgbClr val="000000"/>
                </a:solidFill>
                <a:latin typeface="Courier New"/>
                <a:ea typeface="Courier New"/>
                <a:cs typeface="Courier New"/>
                <a:sym typeface="Courier New"/>
              </a:rPr>
              <a:t>}</a:t>
            </a:r>
            <a:endParaRPr sz="1800">
              <a:solidFill>
                <a:srgbClr val="000000"/>
              </a:solidFill>
              <a:latin typeface="Courier New"/>
              <a:ea typeface="Courier New"/>
              <a:cs typeface="Courier New"/>
              <a:sym typeface="Courier New"/>
            </a:endParaRPr>
          </a:p>
          <a:p>
            <a:pPr marL="457200" lvl="0" indent="0" algn="l" rtl="0">
              <a:lnSpc>
                <a:spcPct val="115000"/>
              </a:lnSpc>
              <a:spcBef>
                <a:spcPts val="600"/>
              </a:spcBef>
              <a:spcAft>
                <a:spcPts val="0"/>
              </a:spcAft>
              <a:buNone/>
            </a:pPr>
            <a:endParaRPr sz="1500">
              <a:latin typeface="Arial"/>
              <a:ea typeface="Arial"/>
              <a:cs typeface="Arial"/>
              <a:sym typeface="Arial"/>
            </a:endParaRPr>
          </a:p>
        </p:txBody>
      </p:sp>
      <p:sp>
        <p:nvSpPr>
          <p:cNvPr id="420" name="Google Shape;420;gd434eafcb5_4_488:notes"/>
          <p:cNvSpPr txBox="1">
            <a:spLocks noGrp="1"/>
          </p:cNvSpPr>
          <p:nvPr>
            <p:ph type="sldNum" idx="12"/>
          </p:nvPr>
        </p:nvSpPr>
        <p:spPr>
          <a:xfrm>
            <a:off x="5180013" y="4886325"/>
            <a:ext cx="3962400" cy="25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notes"/>
          <p:cNvSpPr txBox="1">
            <a:spLocks noGrp="1"/>
          </p:cNvSpPr>
          <p:nvPr>
            <p:ph type="body" idx="1"/>
          </p:nvPr>
        </p:nvSpPr>
        <p:spPr>
          <a:xfrm>
            <a:off x="914400" y="2474913"/>
            <a:ext cx="7315200" cy="20256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3:notes"/>
          <p:cNvSpPr>
            <a:spLocks noGrp="1" noRot="1" noChangeAspect="1"/>
          </p:cNvSpPr>
          <p:nvPr>
            <p:ph type="sldImg" idx="2"/>
          </p:nvPr>
        </p:nvSpPr>
        <p:spPr>
          <a:xfrm>
            <a:off x="3028950" y="642938"/>
            <a:ext cx="3086100" cy="1736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d39cca187c_0_0:notes"/>
          <p:cNvSpPr>
            <a:spLocks noGrp="1" noRot="1" noChangeAspect="1"/>
          </p:cNvSpPr>
          <p:nvPr>
            <p:ph type="sldImg" idx="2"/>
          </p:nvPr>
        </p:nvSpPr>
        <p:spPr>
          <a:xfrm>
            <a:off x="3028950" y="642938"/>
            <a:ext cx="3086100" cy="173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d39cca187c_0_0:notes"/>
          <p:cNvSpPr txBox="1">
            <a:spLocks noGrp="1"/>
          </p:cNvSpPr>
          <p:nvPr>
            <p:ph type="body" idx="1"/>
          </p:nvPr>
        </p:nvSpPr>
        <p:spPr>
          <a:xfrm>
            <a:off x="914400" y="2474913"/>
            <a:ext cx="7315200" cy="2025600"/>
          </a:xfrm>
          <a:prstGeom prst="rect">
            <a:avLst/>
          </a:prstGeom>
        </p:spPr>
        <p:txBody>
          <a:bodyPr spcFirstLastPara="1" wrap="square" lIns="91425" tIns="45700" rIns="91425" bIns="45700" anchor="t" anchorCtr="0">
            <a:noAutofit/>
          </a:bodyPr>
          <a:lstStyle/>
          <a:p>
            <a:pPr marL="0" lvl="0" indent="0" algn="l" rtl="0">
              <a:lnSpc>
                <a:spcPct val="115000"/>
              </a:lnSpc>
              <a:spcBef>
                <a:spcPts val="600"/>
              </a:spcBef>
              <a:spcAft>
                <a:spcPts val="0"/>
              </a:spcAft>
              <a:buNone/>
            </a:pPr>
            <a:r>
              <a:rPr lang="en-US" sz="1400">
                <a:solidFill>
                  <a:srgbClr val="172B4D"/>
                </a:solidFill>
                <a:highlight>
                  <a:srgbClr val="FFFFFF"/>
                </a:highlight>
                <a:latin typeface="Arial"/>
                <a:ea typeface="Arial"/>
                <a:cs typeface="Arial"/>
                <a:sym typeface="Arial"/>
              </a:rPr>
              <a:t>MANA finds the length of each open file at the time of checkpoint. Then at the time of restart, it truncates the file back to the length that it had at the time of checkpoint.</a:t>
            </a:r>
            <a:endParaRPr/>
          </a:p>
        </p:txBody>
      </p:sp>
      <p:sp>
        <p:nvSpPr>
          <p:cNvPr id="449" name="Google Shape;449;gd39cca187c_0_0:notes"/>
          <p:cNvSpPr txBox="1">
            <a:spLocks noGrp="1"/>
          </p:cNvSpPr>
          <p:nvPr>
            <p:ph type="sldNum" idx="12"/>
          </p:nvPr>
        </p:nvSpPr>
        <p:spPr>
          <a:xfrm>
            <a:off x="5180013" y="4886325"/>
            <a:ext cx="3962400" cy="25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d434eafcb5_1_110:notes"/>
          <p:cNvSpPr txBox="1">
            <a:spLocks noGrp="1"/>
          </p:cNvSpPr>
          <p:nvPr>
            <p:ph type="body" idx="1"/>
          </p:nvPr>
        </p:nvSpPr>
        <p:spPr>
          <a:xfrm>
            <a:off x="914400" y="2474913"/>
            <a:ext cx="7315200" cy="2025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gd434eafcb5_1_110:notes"/>
          <p:cNvSpPr>
            <a:spLocks noGrp="1" noRot="1" noChangeAspect="1"/>
          </p:cNvSpPr>
          <p:nvPr>
            <p:ph type="sldImg" idx="2"/>
          </p:nvPr>
        </p:nvSpPr>
        <p:spPr>
          <a:xfrm>
            <a:off x="3028950" y="642938"/>
            <a:ext cx="3086100" cy="1736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d434eafcb5_3_514:notes"/>
          <p:cNvSpPr txBox="1">
            <a:spLocks noGrp="1"/>
          </p:cNvSpPr>
          <p:nvPr>
            <p:ph type="body" idx="1"/>
          </p:nvPr>
        </p:nvSpPr>
        <p:spPr>
          <a:xfrm>
            <a:off x="914400" y="2443163"/>
            <a:ext cx="7315200" cy="23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60" name="Google Shape;460;gd434eafcb5_3_514: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d434eafcb5_3_519: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6" name="Google Shape;466;gd434eafcb5_3_519:notes"/>
          <p:cNvSpPr txBox="1">
            <a:spLocks noGrp="1"/>
          </p:cNvSpPr>
          <p:nvPr>
            <p:ph type="body" idx="1"/>
          </p:nvPr>
        </p:nvSpPr>
        <p:spPr>
          <a:xfrm>
            <a:off x="914400" y="2443163"/>
            <a:ext cx="7315200" cy="2314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a:p>
            <a:pPr marL="457200" lvl="0" indent="0" algn="l" rtl="0">
              <a:lnSpc>
                <a:spcPct val="115000"/>
              </a:lnSpc>
              <a:spcBef>
                <a:spcPts val="1000"/>
              </a:spcBef>
              <a:spcAft>
                <a:spcPts val="0"/>
              </a:spcAft>
              <a:buNone/>
            </a:pPr>
            <a:endParaRPr/>
          </a:p>
          <a:p>
            <a:pPr marL="0" lvl="0" indent="0" algn="l" rtl="0">
              <a:lnSpc>
                <a:spcPct val="115000"/>
              </a:lnSpc>
              <a:spcBef>
                <a:spcPts val="1000"/>
              </a:spcBef>
              <a:spcAft>
                <a:spcPts val="100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d434eafcb5_3_524:notes"/>
          <p:cNvSpPr txBox="1">
            <a:spLocks noGrp="1"/>
          </p:cNvSpPr>
          <p:nvPr>
            <p:ph type="body" idx="1"/>
          </p:nvPr>
        </p:nvSpPr>
        <p:spPr>
          <a:xfrm>
            <a:off x="914400" y="2443163"/>
            <a:ext cx="7315200" cy="23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72" name="Google Shape;472;gd434eafcb5_3_524:notes"/>
          <p:cNvSpPr>
            <a:spLocks noGrp="1" noRot="1" noChangeAspect="1"/>
          </p:cNvSpPr>
          <p:nvPr>
            <p:ph type="sldImg" idx="2"/>
          </p:nvPr>
        </p:nvSpPr>
        <p:spPr>
          <a:xfrm>
            <a:off x="508400" y="385763"/>
            <a:ext cx="8127900" cy="19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d434eafcb5_3_529:notes"/>
          <p:cNvSpPr>
            <a:spLocks noGrp="1" noRot="1" noChangeAspect="1"/>
          </p:cNvSpPr>
          <p:nvPr>
            <p:ph type="sldImg" idx="2"/>
          </p:nvPr>
        </p:nvSpPr>
        <p:spPr>
          <a:xfrm>
            <a:off x="508000" y="385763"/>
            <a:ext cx="8127900" cy="19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8" name="Google Shape;478;gd434eafcb5_3_529:notes"/>
          <p:cNvSpPr txBox="1">
            <a:spLocks noGrp="1"/>
          </p:cNvSpPr>
          <p:nvPr>
            <p:ph type="body" idx="1"/>
          </p:nvPr>
        </p:nvSpPr>
        <p:spPr>
          <a:xfrm>
            <a:off x="914400" y="2443163"/>
            <a:ext cx="7315200" cy="23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d58711177e_0_65:notes"/>
          <p:cNvSpPr txBox="1">
            <a:spLocks noGrp="1"/>
          </p:cNvSpPr>
          <p:nvPr>
            <p:ph type="body" idx="1"/>
          </p:nvPr>
        </p:nvSpPr>
        <p:spPr>
          <a:xfrm>
            <a:off x="914400" y="2474913"/>
            <a:ext cx="7315200" cy="2025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3" name="Google Shape;483;gd58711177e_0_65:notes"/>
          <p:cNvSpPr>
            <a:spLocks noGrp="1" noRot="1" noChangeAspect="1"/>
          </p:cNvSpPr>
          <p:nvPr>
            <p:ph type="sldImg" idx="2"/>
          </p:nvPr>
        </p:nvSpPr>
        <p:spPr>
          <a:xfrm>
            <a:off x="3028950" y="642938"/>
            <a:ext cx="3086100" cy="1736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d58711177e_0_59:notes"/>
          <p:cNvSpPr>
            <a:spLocks noGrp="1" noRot="1" noChangeAspect="1"/>
          </p:cNvSpPr>
          <p:nvPr>
            <p:ph type="sldImg" idx="2"/>
          </p:nvPr>
        </p:nvSpPr>
        <p:spPr>
          <a:xfrm>
            <a:off x="3028950" y="642938"/>
            <a:ext cx="3086100" cy="173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d58711177e_0_59:notes"/>
          <p:cNvSpPr txBox="1">
            <a:spLocks noGrp="1"/>
          </p:cNvSpPr>
          <p:nvPr>
            <p:ph type="body" idx="1"/>
          </p:nvPr>
        </p:nvSpPr>
        <p:spPr>
          <a:xfrm>
            <a:off x="914400" y="2474913"/>
            <a:ext cx="7315200" cy="2025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ReservationName=mana StartTime=2021-05-07T10:30:00 EndTime=2021-05-07T12:30:00 Duration=02:00:00</a:t>
            </a:r>
            <a:endParaRPr/>
          </a:p>
          <a:p>
            <a:pPr marL="0" lvl="0" indent="0" algn="l" rtl="0">
              <a:spcBef>
                <a:spcPts val="0"/>
              </a:spcBef>
              <a:spcAft>
                <a:spcPts val="0"/>
              </a:spcAft>
              <a:buClr>
                <a:schemeClr val="dk1"/>
              </a:buClr>
              <a:buSzPts val="1100"/>
              <a:buFont typeface="Arial"/>
              <a:buNone/>
            </a:pPr>
            <a:r>
              <a:rPr lang="en-US"/>
              <a:t>   Nodes=nid0[2526-2545,2547-2554,2556,2558,2560-2561,2563,2565,2568,2572,2584,2591-2592,2596,2603,2605-2607,2609,2611,2614-2618,2621,2628,2631,2633-2635,2644-2646,2650,2652-2653,2656-2658,2660-2661,2664,2667-2670,2672,2675,2677,2680-2681,8833,8835-8836,8838-8839,8843-8845,8847,8854,8859,8862,8867,8869,8872,8875-8877,8887,8898,8901,8906-8907,8916-8917,8919-8921,8923,8925,8928,8933-8934,8940,8943,8947,8951,8953,8962-8964,8969-8970,8973,8975,8983,8985,8987,8989,8992-8994,8996,9001-9002,9005,9009-9010,9019,9022-9023,9030-9031,9043,9130,9174-9178,9183-9184] NodeCnt=150 CoreCnt=10200 Features=knl PartitionName=regular_knl Flags=</a:t>
            </a:r>
            <a:endParaRPr/>
          </a:p>
          <a:p>
            <a:pPr marL="0" lvl="0" indent="0" algn="l" rtl="0">
              <a:spcBef>
                <a:spcPts val="0"/>
              </a:spcBef>
              <a:spcAft>
                <a:spcPts val="0"/>
              </a:spcAft>
              <a:buClr>
                <a:schemeClr val="dk1"/>
              </a:buClr>
              <a:buSzPts val="1100"/>
              <a:buFont typeface="Arial"/>
              <a:buNone/>
            </a:pPr>
            <a:r>
              <a:rPr lang="en-US"/>
              <a:t>   TRES=cpu=40800</a:t>
            </a:r>
            <a:endParaRPr/>
          </a:p>
          <a:p>
            <a:pPr marL="0" lvl="0" indent="0" algn="l" rtl="0">
              <a:spcBef>
                <a:spcPts val="0"/>
              </a:spcBef>
              <a:spcAft>
                <a:spcPts val="0"/>
              </a:spcAft>
              <a:buClr>
                <a:schemeClr val="dk1"/>
              </a:buClr>
              <a:buSzPts val="1100"/>
              <a:buFont typeface="Arial"/>
              <a:buNone/>
            </a:pPr>
            <a:r>
              <a:rPr lang="en-US"/>
              <a:t>   Users=(null) Accounts=nintern Licenses=(null) State=INACTIVE BurstBuffer=(null) Watts=n/a</a:t>
            </a:r>
            <a:endParaRPr/>
          </a:p>
          <a:p>
            <a:pPr marL="0" lvl="0" indent="0" algn="l" rtl="0">
              <a:spcBef>
                <a:spcPts val="0"/>
              </a:spcBef>
              <a:spcAft>
                <a:spcPts val="0"/>
              </a:spcAft>
              <a:buClr>
                <a:schemeClr val="dk1"/>
              </a:buClr>
              <a:buSzPts val="1100"/>
              <a:buFont typeface="Arial"/>
              <a:buNone/>
            </a:pPr>
            <a:r>
              <a:rPr lang="en-US"/>
              <a:t>   MaxStartDelay=(null)</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ReservationName=mana_hsw StartTime=2021-05-07T10:30:00 EndTime=2021-05-07T12:30:00 Duration=02:00:00</a:t>
            </a:r>
            <a:endParaRPr/>
          </a:p>
          <a:p>
            <a:pPr marL="0" lvl="0" indent="0" algn="l" rtl="0">
              <a:spcBef>
                <a:spcPts val="0"/>
              </a:spcBef>
              <a:spcAft>
                <a:spcPts val="0"/>
              </a:spcAft>
              <a:buClr>
                <a:schemeClr val="dk1"/>
              </a:buClr>
              <a:buSzPts val="1100"/>
              <a:buFont typeface="Arial"/>
              <a:buNone/>
            </a:pPr>
            <a:r>
              <a:rPr lang="en-US"/>
              <a:t>   Nodes=nid00[746-749,787-791,793-803,805-815,817-821,823-824,826-831,845-848,857-858] NodeCnt=50 CoreCnt=1600 Features=haswell PartitionName=regular_hsw Flags=</a:t>
            </a:r>
            <a:endParaRPr/>
          </a:p>
          <a:p>
            <a:pPr marL="0" lvl="0" indent="0" algn="l" rtl="0">
              <a:spcBef>
                <a:spcPts val="0"/>
              </a:spcBef>
              <a:spcAft>
                <a:spcPts val="0"/>
              </a:spcAft>
              <a:buClr>
                <a:schemeClr val="dk1"/>
              </a:buClr>
              <a:buSzPts val="1100"/>
              <a:buFont typeface="Arial"/>
              <a:buNone/>
            </a:pPr>
            <a:r>
              <a:rPr lang="en-US"/>
              <a:t>   TRES=cpu=3200</a:t>
            </a:r>
            <a:endParaRPr/>
          </a:p>
          <a:p>
            <a:pPr marL="0" lvl="0" indent="0" algn="l" rtl="0">
              <a:spcBef>
                <a:spcPts val="0"/>
              </a:spcBef>
              <a:spcAft>
                <a:spcPts val="0"/>
              </a:spcAft>
              <a:buClr>
                <a:schemeClr val="dk1"/>
              </a:buClr>
              <a:buSzPts val="1100"/>
              <a:buFont typeface="Arial"/>
              <a:buNone/>
            </a:pPr>
            <a:r>
              <a:rPr lang="en-US"/>
              <a:t>   Users=(null) Accounts=nintern Licenses=(null) State=INACTIVE BurstBuffer=(null) Watts=n/a</a:t>
            </a:r>
            <a:endParaRPr/>
          </a:p>
          <a:p>
            <a:pPr marL="0" lvl="0" indent="0" algn="l" rtl="0">
              <a:spcBef>
                <a:spcPts val="0"/>
              </a:spcBef>
              <a:spcAft>
                <a:spcPts val="0"/>
              </a:spcAft>
              <a:buClr>
                <a:schemeClr val="dk1"/>
              </a:buClr>
              <a:buSzPts val="1100"/>
              <a:buFont typeface="Arial"/>
              <a:buNone/>
            </a:pPr>
            <a:r>
              <a:rPr lang="en-US"/>
              <a:t>   MaxStartDelay=(null)</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489" name="Google Shape;489;gd58711177e_0_59:notes"/>
          <p:cNvSpPr txBox="1">
            <a:spLocks noGrp="1"/>
          </p:cNvSpPr>
          <p:nvPr>
            <p:ph type="sldNum" idx="12"/>
          </p:nvPr>
        </p:nvSpPr>
        <p:spPr>
          <a:xfrm>
            <a:off x="5180013" y="4886325"/>
            <a:ext cx="3962400" cy="25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9:notes"/>
          <p:cNvSpPr>
            <a:spLocks noGrp="1" noRot="1" noChangeAspect="1"/>
          </p:cNvSpPr>
          <p:nvPr>
            <p:ph type="sldImg" idx="2"/>
          </p:nvPr>
        </p:nvSpPr>
        <p:spPr>
          <a:xfrm>
            <a:off x="3028950" y="642938"/>
            <a:ext cx="3086100" cy="1736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9:notes"/>
          <p:cNvSpPr txBox="1">
            <a:spLocks noGrp="1"/>
          </p:cNvSpPr>
          <p:nvPr>
            <p:ph type="body" idx="1"/>
          </p:nvPr>
        </p:nvSpPr>
        <p:spPr>
          <a:xfrm>
            <a:off x="914400" y="2474913"/>
            <a:ext cx="7315200" cy="2025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 name="Google Shape;496;p9:notes"/>
          <p:cNvSpPr txBox="1">
            <a:spLocks noGrp="1"/>
          </p:cNvSpPr>
          <p:nvPr>
            <p:ph type="sldNum" idx="12"/>
          </p:nvPr>
        </p:nvSpPr>
        <p:spPr>
          <a:xfrm>
            <a:off x="5180013" y="4886325"/>
            <a:ext cx="3962400" cy="2571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d7694cd07a_1_70:notes"/>
          <p:cNvSpPr txBox="1">
            <a:spLocks noGrp="1"/>
          </p:cNvSpPr>
          <p:nvPr>
            <p:ph type="body" idx="1"/>
          </p:nvPr>
        </p:nvSpPr>
        <p:spPr>
          <a:xfrm>
            <a:off x="914400" y="2443163"/>
            <a:ext cx="7315200" cy="23145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501" name="Google Shape;501;gd7694cd07a_1_70:notes"/>
          <p:cNvSpPr>
            <a:spLocks noGrp="1" noRot="1" noChangeAspect="1"/>
          </p:cNvSpPr>
          <p:nvPr>
            <p:ph type="sldImg" idx="2"/>
          </p:nvPr>
        </p:nvSpPr>
        <p:spPr>
          <a:xfrm>
            <a:off x="508400" y="385763"/>
            <a:ext cx="8128000" cy="19288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d434eafcb5_4_327:notes"/>
          <p:cNvSpPr>
            <a:spLocks noGrp="1" noRot="1" noChangeAspect="1"/>
          </p:cNvSpPr>
          <p:nvPr>
            <p:ph type="sldImg" idx="2"/>
          </p:nvPr>
        </p:nvSpPr>
        <p:spPr>
          <a:xfrm>
            <a:off x="3028950" y="642938"/>
            <a:ext cx="3086100" cy="173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434eafcb5_4_327:notes"/>
          <p:cNvSpPr txBox="1">
            <a:spLocks noGrp="1"/>
          </p:cNvSpPr>
          <p:nvPr>
            <p:ph type="body" idx="1"/>
          </p:nvPr>
        </p:nvSpPr>
        <p:spPr>
          <a:xfrm>
            <a:off x="914400" y="2474913"/>
            <a:ext cx="7315200" cy="2025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gd434eafcb5_4_327:notes"/>
          <p:cNvSpPr txBox="1">
            <a:spLocks noGrp="1"/>
          </p:cNvSpPr>
          <p:nvPr>
            <p:ph type="sldNum" idx="12"/>
          </p:nvPr>
        </p:nvSpPr>
        <p:spPr>
          <a:xfrm>
            <a:off x="5180013" y="4886325"/>
            <a:ext cx="3962400" cy="25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d434eafcb5_4_333:notes"/>
          <p:cNvSpPr>
            <a:spLocks noGrp="1" noRot="1" noChangeAspect="1"/>
          </p:cNvSpPr>
          <p:nvPr>
            <p:ph type="sldImg" idx="2"/>
          </p:nvPr>
        </p:nvSpPr>
        <p:spPr>
          <a:xfrm>
            <a:off x="3028950" y="642938"/>
            <a:ext cx="3086100" cy="173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d434eafcb5_4_333:notes"/>
          <p:cNvSpPr txBox="1">
            <a:spLocks noGrp="1"/>
          </p:cNvSpPr>
          <p:nvPr>
            <p:ph type="body" idx="1"/>
          </p:nvPr>
        </p:nvSpPr>
        <p:spPr>
          <a:xfrm>
            <a:off x="914400" y="2474913"/>
            <a:ext cx="7315200" cy="2025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gd434eafcb5_4_333:notes"/>
          <p:cNvSpPr txBox="1">
            <a:spLocks noGrp="1"/>
          </p:cNvSpPr>
          <p:nvPr>
            <p:ph type="sldNum" idx="12"/>
          </p:nvPr>
        </p:nvSpPr>
        <p:spPr>
          <a:xfrm>
            <a:off x="5180013" y="4886325"/>
            <a:ext cx="3962400" cy="25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d434eafcb5_4_458:notes"/>
          <p:cNvSpPr>
            <a:spLocks noGrp="1" noRot="1" noChangeAspect="1"/>
          </p:cNvSpPr>
          <p:nvPr>
            <p:ph type="sldImg" idx="2"/>
          </p:nvPr>
        </p:nvSpPr>
        <p:spPr>
          <a:xfrm>
            <a:off x="3028950" y="642938"/>
            <a:ext cx="3086100" cy="173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d434eafcb5_4_458:notes"/>
          <p:cNvSpPr txBox="1">
            <a:spLocks noGrp="1"/>
          </p:cNvSpPr>
          <p:nvPr>
            <p:ph type="body" idx="1"/>
          </p:nvPr>
        </p:nvSpPr>
        <p:spPr>
          <a:xfrm>
            <a:off x="914400" y="2474913"/>
            <a:ext cx="7315200" cy="2025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gd434eafcb5_4_458:notes"/>
          <p:cNvSpPr txBox="1">
            <a:spLocks noGrp="1"/>
          </p:cNvSpPr>
          <p:nvPr>
            <p:ph type="sldNum" idx="12"/>
          </p:nvPr>
        </p:nvSpPr>
        <p:spPr>
          <a:xfrm>
            <a:off x="5180013" y="4886325"/>
            <a:ext cx="3962400" cy="25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a01904d192_0_25:notes"/>
          <p:cNvSpPr>
            <a:spLocks noGrp="1" noRot="1" noChangeAspect="1"/>
          </p:cNvSpPr>
          <p:nvPr>
            <p:ph type="sldImg" idx="2"/>
          </p:nvPr>
        </p:nvSpPr>
        <p:spPr>
          <a:xfrm>
            <a:off x="3028950" y="642938"/>
            <a:ext cx="3086100" cy="1736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a01904d192_0_25:notes"/>
          <p:cNvSpPr txBox="1">
            <a:spLocks noGrp="1"/>
          </p:cNvSpPr>
          <p:nvPr>
            <p:ph type="body" idx="1"/>
          </p:nvPr>
        </p:nvSpPr>
        <p:spPr>
          <a:xfrm>
            <a:off x="914400" y="2474913"/>
            <a:ext cx="7315200" cy="2025600"/>
          </a:xfrm>
          <a:prstGeom prst="rect">
            <a:avLst/>
          </a:prstGeom>
        </p:spPr>
        <p:txBody>
          <a:bodyPr spcFirstLastPara="1" wrap="square" lIns="91425" tIns="45700" rIns="91425" bIns="45700" anchor="t" anchorCtr="0">
            <a:noAutofit/>
          </a:bodyPr>
          <a:lstStyle/>
          <a:p>
            <a:pPr marL="285750" lvl="0" indent="-298450" algn="l" rtl="0">
              <a:lnSpc>
                <a:spcPct val="115000"/>
              </a:lnSpc>
              <a:spcBef>
                <a:spcPts val="600"/>
              </a:spcBef>
              <a:spcAft>
                <a:spcPts val="0"/>
              </a:spcAft>
              <a:buClr>
                <a:srgbClr val="4F81BD"/>
              </a:buClr>
              <a:buSzPts val="2000"/>
              <a:buChar char="●"/>
            </a:pPr>
            <a:r>
              <a:rPr lang="en-US" sz="2000">
                <a:latin typeface="Arial"/>
                <a:ea typeface="Arial"/>
                <a:cs typeface="Arial"/>
                <a:sym typeface="Arial"/>
              </a:rPr>
              <a:t>Frequent OS updates on HPC systems can easily break C/R tools</a:t>
            </a:r>
            <a:endParaRPr sz="2000">
              <a:latin typeface="Arial"/>
              <a:ea typeface="Arial"/>
              <a:cs typeface="Arial"/>
              <a:sym typeface="Arial"/>
            </a:endParaRPr>
          </a:p>
          <a:p>
            <a:pPr marL="285750" lvl="0" indent="-298450" algn="l" rtl="0">
              <a:lnSpc>
                <a:spcPct val="115000"/>
              </a:lnSpc>
              <a:spcBef>
                <a:spcPts val="0"/>
              </a:spcBef>
              <a:spcAft>
                <a:spcPts val="0"/>
              </a:spcAft>
              <a:buClr>
                <a:srgbClr val="4F81BD"/>
              </a:buClr>
              <a:buSzPts val="2000"/>
              <a:buChar char="●"/>
            </a:pPr>
            <a:r>
              <a:rPr lang="en-US" sz="2000">
                <a:latin typeface="Arial"/>
                <a:ea typeface="Arial"/>
                <a:cs typeface="Arial"/>
                <a:sym typeface="Arial"/>
              </a:rPr>
              <a:t>C/R tools incur runtime overheads &amp; impose extra work upon users</a:t>
            </a:r>
            <a:endParaRPr sz="2000">
              <a:latin typeface="Arial"/>
              <a:ea typeface="Arial"/>
              <a:cs typeface="Arial"/>
              <a:sym typeface="Arial"/>
            </a:endParaRPr>
          </a:p>
          <a:p>
            <a:pPr marL="457200" lvl="1" indent="-88900" algn="l" rtl="0">
              <a:lnSpc>
                <a:spcPct val="115000"/>
              </a:lnSpc>
              <a:spcBef>
                <a:spcPts val="0"/>
              </a:spcBef>
              <a:spcAft>
                <a:spcPts val="0"/>
              </a:spcAft>
              <a:buClr>
                <a:srgbClr val="4F81BD"/>
              </a:buClr>
              <a:buSzPts val="1400"/>
              <a:buFont typeface="Courier New"/>
              <a:buChar char="○"/>
            </a:pPr>
            <a:r>
              <a:rPr lang="en-US" sz="1800">
                <a:latin typeface="Arial"/>
                <a:ea typeface="Arial"/>
                <a:cs typeface="Arial"/>
                <a:sym typeface="Arial"/>
              </a:rPr>
              <a:t>Hinders the uptake of the C/R approach</a:t>
            </a:r>
            <a:endParaRPr sz="1800">
              <a:latin typeface="Arial"/>
              <a:ea typeface="Arial"/>
              <a:cs typeface="Arial"/>
              <a:sym typeface="Arial"/>
            </a:endParaRPr>
          </a:p>
          <a:p>
            <a:pPr marL="285750" lvl="0" indent="-285750" algn="l" rtl="0">
              <a:spcBef>
                <a:spcPts val="500"/>
              </a:spcBef>
              <a:spcAft>
                <a:spcPts val="0"/>
              </a:spcAft>
              <a:buClr>
                <a:srgbClr val="4F81BD"/>
              </a:buClr>
              <a:buSzPts val="1800"/>
              <a:buChar char="●"/>
            </a:pPr>
            <a:r>
              <a:rPr lang="en-US" sz="2000">
                <a:latin typeface="Arial"/>
                <a:ea typeface="Arial"/>
                <a:cs typeface="Arial"/>
                <a:sym typeface="Arial"/>
              </a:rPr>
              <a:t>MPI+OpenMP applications dominate HPC workloads</a:t>
            </a:r>
            <a:br>
              <a:rPr lang="en-US" sz="1800">
                <a:latin typeface="Arial"/>
                <a:ea typeface="Arial"/>
                <a:cs typeface="Arial"/>
                <a:sym typeface="Arial"/>
              </a:rPr>
            </a:br>
            <a:r>
              <a:rPr lang="en-US" sz="1800">
                <a:latin typeface="Arial"/>
                <a:ea typeface="Arial"/>
                <a:cs typeface="Arial"/>
                <a:sym typeface="Arial"/>
              </a:rPr>
              <a:t>We retire a HPC system every few years at NERSC</a:t>
            </a:r>
            <a:endParaRPr sz="1800">
              <a:latin typeface="Arial"/>
              <a:ea typeface="Arial"/>
              <a:cs typeface="Arial"/>
              <a:sym typeface="Arial"/>
            </a:endParaRPr>
          </a:p>
          <a:p>
            <a:pPr marL="457200" lvl="1" indent="-114300" algn="l" rtl="0">
              <a:spcBef>
                <a:spcPts val="0"/>
              </a:spcBef>
              <a:spcAft>
                <a:spcPts val="0"/>
              </a:spcAft>
              <a:buClr>
                <a:schemeClr val="dk1"/>
              </a:buClr>
              <a:buSzPts val="1800"/>
              <a:buChar char="○"/>
            </a:pPr>
            <a:r>
              <a:rPr lang="en-US" sz="1800">
                <a:latin typeface="Arial"/>
                <a:ea typeface="Arial"/>
                <a:cs typeface="Arial"/>
                <a:sym typeface="Arial"/>
              </a:rPr>
              <a:t>No ready-to-use transparent C/R tools are available on front-edge HPC systems</a:t>
            </a:r>
            <a:endParaRPr/>
          </a:p>
          <a:p>
            <a:pPr marL="0" lvl="0" indent="0" algn="l" rtl="0">
              <a:spcBef>
                <a:spcPts val="0"/>
              </a:spcBef>
              <a:spcAft>
                <a:spcPts val="0"/>
              </a:spcAft>
              <a:buNone/>
            </a:pPr>
            <a:endParaRPr/>
          </a:p>
        </p:txBody>
      </p:sp>
      <p:sp>
        <p:nvSpPr>
          <p:cNvPr id="111" name="Google Shape;111;ga01904d192_0_25:notes"/>
          <p:cNvSpPr txBox="1">
            <a:spLocks noGrp="1"/>
          </p:cNvSpPr>
          <p:nvPr>
            <p:ph type="sldNum" idx="12"/>
          </p:nvPr>
        </p:nvSpPr>
        <p:spPr>
          <a:xfrm>
            <a:off x="5180013" y="4886325"/>
            <a:ext cx="3962400" cy="25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3431823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d434eafcb5_1_98:notes"/>
          <p:cNvSpPr txBox="1">
            <a:spLocks noGrp="1"/>
          </p:cNvSpPr>
          <p:nvPr>
            <p:ph type="body" idx="1"/>
          </p:nvPr>
        </p:nvSpPr>
        <p:spPr>
          <a:xfrm>
            <a:off x="914400" y="2474913"/>
            <a:ext cx="7315200" cy="2025600"/>
          </a:xfrm>
          <a:prstGeom prst="rect">
            <a:avLst/>
          </a:prstGeom>
        </p:spPr>
        <p:txBody>
          <a:bodyPr spcFirstLastPara="1" wrap="square" lIns="91425" tIns="45700" rIns="91425" bIns="45700" anchor="t" anchorCtr="0">
            <a:noAutofit/>
          </a:bodyPr>
          <a:lstStyle/>
          <a:p>
            <a:pPr marL="457200" lvl="0" indent="0" algn="l" rtl="0">
              <a:lnSpc>
                <a:spcPct val="115000"/>
              </a:lnSpc>
              <a:spcBef>
                <a:spcPts val="600"/>
              </a:spcBef>
              <a:spcAft>
                <a:spcPts val="0"/>
              </a:spcAft>
              <a:buNone/>
            </a:pPr>
            <a:endParaRPr sz="2000">
              <a:solidFill>
                <a:srgbClr val="C0504D"/>
              </a:solidFill>
              <a:latin typeface="Arial"/>
              <a:ea typeface="Arial"/>
              <a:cs typeface="Arial"/>
              <a:sym typeface="Arial"/>
            </a:endParaRPr>
          </a:p>
          <a:p>
            <a:pPr marL="0" lvl="0" indent="0" algn="l" rtl="0">
              <a:spcBef>
                <a:spcPts val="0"/>
              </a:spcBef>
              <a:spcAft>
                <a:spcPts val="0"/>
              </a:spcAft>
              <a:buNone/>
            </a:pPr>
            <a:endParaRPr/>
          </a:p>
        </p:txBody>
      </p:sp>
      <p:sp>
        <p:nvSpPr>
          <p:cNvPr id="215" name="Google Shape;215;gd434eafcb5_1_98:notes"/>
          <p:cNvSpPr>
            <a:spLocks noGrp="1" noRot="1" noChangeAspect="1"/>
          </p:cNvSpPr>
          <p:nvPr>
            <p:ph type="sldImg" idx="2"/>
          </p:nvPr>
        </p:nvSpPr>
        <p:spPr>
          <a:xfrm>
            <a:off x="3028950" y="642938"/>
            <a:ext cx="3086100" cy="1736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d39cca187c_0_208:notes"/>
          <p:cNvSpPr>
            <a:spLocks noGrp="1" noRot="1" noChangeAspect="1"/>
          </p:cNvSpPr>
          <p:nvPr>
            <p:ph type="sldImg" idx="2"/>
          </p:nvPr>
        </p:nvSpPr>
        <p:spPr>
          <a:xfrm>
            <a:off x="3028950" y="642938"/>
            <a:ext cx="3086100" cy="173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d39cca187c_0_208:notes"/>
          <p:cNvSpPr txBox="1">
            <a:spLocks noGrp="1"/>
          </p:cNvSpPr>
          <p:nvPr>
            <p:ph type="body" idx="1"/>
          </p:nvPr>
        </p:nvSpPr>
        <p:spPr>
          <a:xfrm>
            <a:off x="914400" y="2474913"/>
            <a:ext cx="7315200" cy="2025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gd39cca187c_0_208:notes"/>
          <p:cNvSpPr txBox="1">
            <a:spLocks noGrp="1"/>
          </p:cNvSpPr>
          <p:nvPr>
            <p:ph type="sldNum" idx="12"/>
          </p:nvPr>
        </p:nvSpPr>
        <p:spPr>
          <a:xfrm>
            <a:off x="5180013" y="4886325"/>
            <a:ext cx="3962400" cy="2571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2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2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
        <p:nvSpPr>
          <p:cNvPr id="17" name="Google Shape;17;p2"/>
          <p:cNvSpPr/>
          <p:nvPr/>
        </p:nvSpPr>
        <p:spPr>
          <a:xfrm>
            <a:off x="1135" y="422"/>
            <a:ext cx="9142864" cy="5143077"/>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 name="Google Shape;18;p2"/>
          <p:cNvSpPr/>
          <p:nvPr/>
        </p:nvSpPr>
        <p:spPr>
          <a:xfrm>
            <a:off x="7187875" y="158763"/>
            <a:ext cx="1611022" cy="108286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 name="Google Shape;19;p2"/>
          <p:cNvSpPr txBox="1">
            <a:spLocks noGrp="1"/>
          </p:cNvSpPr>
          <p:nvPr>
            <p:ph type="body" idx="1"/>
          </p:nvPr>
        </p:nvSpPr>
        <p:spPr>
          <a:xfrm>
            <a:off x="307854" y="361950"/>
            <a:ext cx="3429000" cy="126188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3200"/>
              <a:buNone/>
              <a:defRPr sz="3200">
                <a:solidFill>
                  <a:schemeClr val="lt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 name="Google Shape;20;p2"/>
          <p:cNvSpPr txBox="1">
            <a:spLocks noGrp="1"/>
          </p:cNvSpPr>
          <p:nvPr>
            <p:ph type="body" idx="2"/>
          </p:nvPr>
        </p:nvSpPr>
        <p:spPr>
          <a:xfrm>
            <a:off x="307854" y="4045533"/>
            <a:ext cx="3197346" cy="914400"/>
          </a:xfrm>
          <a:prstGeom prst="rect">
            <a:avLst/>
          </a:prstGeom>
          <a:solidFill>
            <a:schemeClr val="dk1">
              <a:alpha val="25882"/>
            </a:schemeClr>
          </a:solidFill>
          <a:ln>
            <a:noFill/>
          </a:ln>
        </p:spPr>
        <p:txBody>
          <a:bodyPr spcFirstLastPara="1" wrap="square" lIns="0" tIns="0" rIns="0" bIns="0" anchor="t" anchorCtr="0">
            <a:noAutofit/>
          </a:bodyPr>
          <a:lstStyle>
            <a:lvl1pPr marL="457200" lvl="0" indent="-228600" algn="l">
              <a:spcBef>
                <a:spcPts val="0"/>
              </a:spcBef>
              <a:spcAft>
                <a:spcPts val="0"/>
              </a:spcAft>
              <a:buSzPts val="1400"/>
              <a:buNone/>
              <a:defRPr sz="1400">
                <a:solidFill>
                  <a:schemeClr val="lt1"/>
                </a:solidFill>
              </a:defRPr>
            </a:lvl1pPr>
            <a:lvl2pPr marL="914400" lvl="1" indent="-228600" algn="l">
              <a:spcBef>
                <a:spcPts val="0"/>
              </a:spcBef>
              <a:spcAft>
                <a:spcPts val="0"/>
              </a:spcAft>
              <a:buSzPts val="1400"/>
              <a:buNone/>
              <a:defRPr sz="1600">
                <a:solidFill>
                  <a:schemeClr val="lt1"/>
                </a:solidFill>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 name="Google Shape;21;p2"/>
          <p:cNvSpPr txBox="1">
            <a:spLocks noGrp="1"/>
          </p:cNvSpPr>
          <p:nvPr>
            <p:ph type="body" idx="3"/>
          </p:nvPr>
        </p:nvSpPr>
        <p:spPr>
          <a:xfrm>
            <a:off x="5601551" y="4045533"/>
            <a:ext cx="3197346" cy="914400"/>
          </a:xfrm>
          <a:prstGeom prst="rect">
            <a:avLst/>
          </a:prstGeom>
          <a:solidFill>
            <a:schemeClr val="dk1">
              <a:alpha val="25882"/>
            </a:schemeClr>
          </a:solidFill>
          <a:ln>
            <a:noFill/>
          </a:ln>
        </p:spPr>
        <p:txBody>
          <a:bodyPr spcFirstLastPara="1" wrap="square" lIns="0" tIns="0" rIns="0" bIns="0" anchor="t" anchorCtr="0">
            <a:noAutofit/>
          </a:bodyPr>
          <a:lstStyle>
            <a:lvl1pPr marL="457200" lvl="0" indent="-228600" algn="r">
              <a:spcBef>
                <a:spcPts val="0"/>
              </a:spcBef>
              <a:spcAft>
                <a:spcPts val="0"/>
              </a:spcAft>
              <a:buSzPts val="1400"/>
              <a:buNone/>
              <a:defRPr sz="1400">
                <a:solidFill>
                  <a:schemeClr val="lt1"/>
                </a:solidFill>
              </a:defRPr>
            </a:lvl1pPr>
            <a:lvl2pPr marL="914400" lvl="1" indent="-228600" algn="l">
              <a:spcBef>
                <a:spcPts val="0"/>
              </a:spcBef>
              <a:spcAft>
                <a:spcPts val="0"/>
              </a:spcAft>
              <a:buSzPts val="1400"/>
              <a:buNone/>
              <a:defRPr sz="1600">
                <a:solidFill>
                  <a:schemeClr val="lt1"/>
                </a:solidFill>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7"/>
        <p:cNvGrpSpPr/>
        <p:nvPr/>
      </p:nvGrpSpPr>
      <p:grpSpPr>
        <a:xfrm>
          <a:off x="0" y="0"/>
          <a:ext cx="0" cy="0"/>
          <a:chOff x="0" y="0"/>
          <a:chExt cx="0" cy="0"/>
        </a:xfrm>
      </p:grpSpPr>
      <p:sp>
        <p:nvSpPr>
          <p:cNvPr id="48" name="Google Shape;48;p11"/>
          <p:cNvSpPr txBox="1">
            <a:spLocks noGrp="1"/>
          </p:cNvSpPr>
          <p:nvPr>
            <p:ph type="title"/>
          </p:nvPr>
        </p:nvSpPr>
        <p:spPr>
          <a:xfrm>
            <a:off x="398014" y="191515"/>
            <a:ext cx="8288786" cy="49244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3200" b="0" i="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1"/>
          <p:cNvSpPr txBox="1">
            <a:spLocks noGrp="1"/>
          </p:cNvSpPr>
          <p:nvPr>
            <p:ph type="body" idx="1"/>
          </p:nvPr>
        </p:nvSpPr>
        <p:spPr>
          <a:xfrm>
            <a:off x="398014" y="1045002"/>
            <a:ext cx="8288786" cy="3532843"/>
          </a:xfrm>
          <a:prstGeom prst="rect">
            <a:avLst/>
          </a:prstGeom>
          <a:noFill/>
          <a:ln>
            <a:noFill/>
          </a:ln>
        </p:spPr>
        <p:txBody>
          <a:bodyPr spcFirstLastPara="1" wrap="square" lIns="0" tIns="0" rIns="0" bIns="0" anchor="t" anchorCtr="0">
            <a:noAutofit/>
          </a:bodyPr>
          <a:lstStyle>
            <a:lvl1pPr marL="457200" lvl="0" indent="-381000" algn="l">
              <a:spcBef>
                <a:spcPts val="600"/>
              </a:spcBef>
              <a:spcAft>
                <a:spcPts val="0"/>
              </a:spcAft>
              <a:buSzPts val="2400"/>
              <a:buFont typeface="Arial"/>
              <a:buChar char="•"/>
              <a:defRPr sz="2400">
                <a:latin typeface="Arial"/>
                <a:ea typeface="Arial"/>
                <a:cs typeface="Arial"/>
                <a:sym typeface="Arial"/>
              </a:defRPr>
            </a:lvl1pPr>
            <a:lvl2pPr marL="914400" lvl="1" indent="-330200" algn="l">
              <a:spcBef>
                <a:spcPts val="600"/>
              </a:spcBef>
              <a:spcAft>
                <a:spcPts val="0"/>
              </a:spcAft>
              <a:buClr>
                <a:schemeClr val="accent1"/>
              </a:buClr>
              <a:buSzPts val="1600"/>
              <a:buFont typeface="Courier New"/>
              <a:buChar char="o"/>
              <a:defRPr sz="2000">
                <a:latin typeface="Arial"/>
                <a:ea typeface="Arial"/>
                <a:cs typeface="Arial"/>
                <a:sym typeface="Arial"/>
              </a:defRPr>
            </a:lvl2pPr>
            <a:lvl3pPr marL="1371600" lvl="2" indent="-342900" algn="l">
              <a:spcBef>
                <a:spcPts val="600"/>
              </a:spcBef>
              <a:spcAft>
                <a:spcPts val="0"/>
              </a:spcAft>
              <a:buClr>
                <a:schemeClr val="accent1"/>
              </a:buClr>
              <a:buSzPts val="1800"/>
              <a:buFont typeface="Arial"/>
              <a:buChar char="•"/>
              <a:defRPr sz="1800">
                <a:latin typeface="Arial"/>
                <a:ea typeface="Arial"/>
                <a:cs typeface="Arial"/>
                <a:sym typeface="Arial"/>
              </a:defRPr>
            </a:lvl3pPr>
            <a:lvl4pPr marL="1828800" lvl="3" indent="-330200" algn="l">
              <a:spcBef>
                <a:spcPts val="600"/>
              </a:spcBef>
              <a:spcAft>
                <a:spcPts val="0"/>
              </a:spcAft>
              <a:buClr>
                <a:schemeClr val="accent1"/>
              </a:buClr>
              <a:buSzPts val="1600"/>
              <a:buFont typeface="Arial"/>
              <a:buChar char="•"/>
              <a:defRPr sz="1600">
                <a:latin typeface="Arial"/>
                <a:ea typeface="Arial"/>
                <a:cs typeface="Arial"/>
                <a:sym typeface="Arial"/>
              </a:defRPr>
            </a:lvl4pPr>
            <a:lvl5pPr marL="2286000" lvl="4" indent="-317500" algn="l">
              <a:spcBef>
                <a:spcPts val="600"/>
              </a:spcBef>
              <a:spcAft>
                <a:spcPts val="0"/>
              </a:spcAft>
              <a:buClr>
                <a:schemeClr val="accent1"/>
              </a:buClr>
              <a:buSzPts val="1400"/>
              <a:buFont typeface="Arial"/>
              <a:buChar char="•"/>
              <a:defRPr sz="1400">
                <a:latin typeface="Arial"/>
                <a:ea typeface="Arial"/>
                <a:cs typeface="Arial"/>
                <a:sym typeface="Arial"/>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50"/>
        <p:cNvGrpSpPr/>
        <p:nvPr/>
      </p:nvGrpSpPr>
      <p:grpSpPr>
        <a:xfrm>
          <a:off x="0" y="0"/>
          <a:ext cx="0" cy="0"/>
          <a:chOff x="0" y="0"/>
          <a:chExt cx="0" cy="0"/>
        </a:xfrm>
      </p:grpSpPr>
      <p:sp>
        <p:nvSpPr>
          <p:cNvPr id="51" name="Google Shape;51;p12"/>
          <p:cNvSpPr txBox="1">
            <a:spLocks noGrp="1"/>
          </p:cNvSpPr>
          <p:nvPr>
            <p:ph type="title"/>
          </p:nvPr>
        </p:nvSpPr>
        <p:spPr>
          <a:xfrm>
            <a:off x="398014" y="191515"/>
            <a:ext cx="8347970" cy="49244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3200" b="0" i="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2"/>
          <p:cNvSpPr txBox="1">
            <a:spLocks noGrp="1"/>
          </p:cNvSpPr>
          <p:nvPr>
            <p:ph type="body" idx="1"/>
          </p:nvPr>
        </p:nvSpPr>
        <p:spPr>
          <a:xfrm>
            <a:off x="411724" y="867007"/>
            <a:ext cx="3931920" cy="3657600"/>
          </a:xfrm>
          <a:prstGeom prst="rect">
            <a:avLst/>
          </a:prstGeom>
          <a:noFill/>
          <a:ln>
            <a:noFill/>
          </a:ln>
        </p:spPr>
        <p:txBody>
          <a:bodyPr spcFirstLastPara="1" wrap="square" lIns="0" tIns="0" rIns="0" bIns="0" anchor="t" anchorCtr="0">
            <a:noAutofit/>
          </a:bodyPr>
          <a:lstStyle>
            <a:lvl1pPr marL="457200" lvl="0" indent="-355600" algn="l">
              <a:spcBef>
                <a:spcPts val="600"/>
              </a:spcBef>
              <a:spcAft>
                <a:spcPts val="0"/>
              </a:spcAft>
              <a:buSzPts val="2000"/>
              <a:buFont typeface="Arial"/>
              <a:buChar char="•"/>
              <a:defRPr sz="2000">
                <a:latin typeface="Arial"/>
                <a:ea typeface="Arial"/>
                <a:cs typeface="Arial"/>
                <a:sym typeface="Arial"/>
              </a:defRPr>
            </a:lvl1pPr>
            <a:lvl2pPr marL="914400" lvl="1" indent="-320040" algn="l">
              <a:spcBef>
                <a:spcPts val="600"/>
              </a:spcBef>
              <a:spcAft>
                <a:spcPts val="0"/>
              </a:spcAft>
              <a:buClr>
                <a:schemeClr val="accent1"/>
              </a:buClr>
              <a:buSzPts val="1440"/>
              <a:buFont typeface="Courier New"/>
              <a:buChar char="o"/>
              <a:defRPr sz="1800">
                <a:latin typeface="Arial"/>
                <a:ea typeface="Arial"/>
                <a:cs typeface="Arial"/>
                <a:sym typeface="Arial"/>
              </a:defRPr>
            </a:lvl2pPr>
            <a:lvl3pPr marL="1371600" lvl="2" indent="-330200" algn="l">
              <a:spcBef>
                <a:spcPts val="600"/>
              </a:spcBef>
              <a:spcAft>
                <a:spcPts val="0"/>
              </a:spcAft>
              <a:buClr>
                <a:schemeClr val="accent1"/>
              </a:buClr>
              <a:buSzPts val="1600"/>
              <a:buFont typeface="Arial"/>
              <a:buChar char="•"/>
              <a:defRPr sz="1600">
                <a:latin typeface="Arial"/>
                <a:ea typeface="Arial"/>
                <a:cs typeface="Arial"/>
                <a:sym typeface="Arial"/>
              </a:defRPr>
            </a:lvl3pPr>
            <a:lvl4pPr marL="1828800" lvl="3" indent="-317500" algn="l">
              <a:spcBef>
                <a:spcPts val="600"/>
              </a:spcBef>
              <a:spcAft>
                <a:spcPts val="0"/>
              </a:spcAft>
              <a:buClr>
                <a:schemeClr val="accent1"/>
              </a:buClr>
              <a:buSzPts val="1400"/>
              <a:buFont typeface="Arial"/>
              <a:buChar char="•"/>
              <a:defRPr sz="1400">
                <a:latin typeface="Arial"/>
                <a:ea typeface="Arial"/>
                <a:cs typeface="Arial"/>
                <a:sym typeface="Arial"/>
              </a:defRPr>
            </a:lvl4pPr>
            <a:lvl5pPr marL="2286000" lvl="4" indent="-317500" algn="l">
              <a:spcBef>
                <a:spcPts val="600"/>
              </a:spcBef>
              <a:spcAft>
                <a:spcPts val="0"/>
              </a:spcAft>
              <a:buClr>
                <a:schemeClr val="accent1"/>
              </a:buClr>
              <a:buSzPts val="1400"/>
              <a:buFont typeface="Arial"/>
              <a:buChar char="•"/>
              <a:defRPr sz="1400">
                <a:latin typeface="Arial"/>
                <a:ea typeface="Arial"/>
                <a:cs typeface="Arial"/>
                <a:sym typeface="Arial"/>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3" name="Google Shape;53;p12"/>
          <p:cNvSpPr txBox="1">
            <a:spLocks noGrp="1"/>
          </p:cNvSpPr>
          <p:nvPr>
            <p:ph type="body" idx="2"/>
          </p:nvPr>
        </p:nvSpPr>
        <p:spPr>
          <a:xfrm>
            <a:off x="4814064" y="867007"/>
            <a:ext cx="3931920" cy="3657600"/>
          </a:xfrm>
          <a:prstGeom prst="rect">
            <a:avLst/>
          </a:prstGeom>
          <a:noFill/>
          <a:ln>
            <a:noFill/>
          </a:ln>
        </p:spPr>
        <p:txBody>
          <a:bodyPr spcFirstLastPara="1" wrap="square" lIns="0" tIns="0" rIns="0" bIns="0" anchor="t" anchorCtr="0">
            <a:noAutofit/>
          </a:bodyPr>
          <a:lstStyle>
            <a:lvl1pPr marL="457200" lvl="0" indent="-355600" algn="l">
              <a:spcBef>
                <a:spcPts val="600"/>
              </a:spcBef>
              <a:spcAft>
                <a:spcPts val="0"/>
              </a:spcAft>
              <a:buSzPts val="2000"/>
              <a:buFont typeface="Arial"/>
              <a:buChar char="•"/>
              <a:defRPr sz="2000">
                <a:latin typeface="Arial"/>
                <a:ea typeface="Arial"/>
                <a:cs typeface="Arial"/>
                <a:sym typeface="Arial"/>
              </a:defRPr>
            </a:lvl1pPr>
            <a:lvl2pPr marL="914400" lvl="1" indent="-320040" algn="l">
              <a:spcBef>
                <a:spcPts val="600"/>
              </a:spcBef>
              <a:spcAft>
                <a:spcPts val="0"/>
              </a:spcAft>
              <a:buClr>
                <a:schemeClr val="accent1"/>
              </a:buClr>
              <a:buSzPts val="1440"/>
              <a:buFont typeface="Courier New"/>
              <a:buChar char="o"/>
              <a:defRPr sz="1800">
                <a:latin typeface="Arial"/>
                <a:ea typeface="Arial"/>
                <a:cs typeface="Arial"/>
                <a:sym typeface="Arial"/>
              </a:defRPr>
            </a:lvl2pPr>
            <a:lvl3pPr marL="1371600" lvl="2" indent="-330200" algn="l">
              <a:spcBef>
                <a:spcPts val="600"/>
              </a:spcBef>
              <a:spcAft>
                <a:spcPts val="0"/>
              </a:spcAft>
              <a:buClr>
                <a:schemeClr val="accent1"/>
              </a:buClr>
              <a:buSzPts val="1600"/>
              <a:buFont typeface="Arial"/>
              <a:buChar char="•"/>
              <a:defRPr sz="1600">
                <a:latin typeface="Arial"/>
                <a:ea typeface="Arial"/>
                <a:cs typeface="Arial"/>
                <a:sym typeface="Arial"/>
              </a:defRPr>
            </a:lvl3pPr>
            <a:lvl4pPr marL="1828800" lvl="3" indent="-317500" algn="l">
              <a:spcBef>
                <a:spcPts val="600"/>
              </a:spcBef>
              <a:spcAft>
                <a:spcPts val="0"/>
              </a:spcAft>
              <a:buClr>
                <a:schemeClr val="accent1"/>
              </a:buClr>
              <a:buSzPts val="1400"/>
              <a:buFont typeface="Arial"/>
              <a:buChar char="•"/>
              <a:defRPr sz="1400">
                <a:latin typeface="Arial"/>
                <a:ea typeface="Arial"/>
                <a:cs typeface="Arial"/>
                <a:sym typeface="Arial"/>
              </a:defRPr>
            </a:lvl4pPr>
            <a:lvl5pPr marL="2286000" lvl="4" indent="-317500" algn="l">
              <a:spcBef>
                <a:spcPts val="600"/>
              </a:spcBef>
              <a:spcAft>
                <a:spcPts val="0"/>
              </a:spcAft>
              <a:buClr>
                <a:schemeClr val="accent1"/>
              </a:buClr>
              <a:buSzPts val="1400"/>
              <a:buFont typeface="Arial"/>
              <a:buChar char="•"/>
              <a:defRPr sz="1400">
                <a:latin typeface="Arial"/>
                <a:ea typeface="Arial"/>
                <a:cs typeface="Arial"/>
                <a:sym typeface="Arial"/>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and Picture">
  <p:cSld name="Text and Picture">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398014" y="191515"/>
            <a:ext cx="8347970" cy="49244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3200" b="0" i="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3"/>
          <p:cNvSpPr>
            <a:spLocks noGrp="1"/>
          </p:cNvSpPr>
          <p:nvPr>
            <p:ph type="pic" idx="2"/>
          </p:nvPr>
        </p:nvSpPr>
        <p:spPr>
          <a:xfrm>
            <a:off x="5088384" y="867007"/>
            <a:ext cx="3657600" cy="3152543"/>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latin typeface="Arial"/>
                <a:ea typeface="Arial"/>
                <a:cs typeface="Arial"/>
                <a:sym typeface="Arial"/>
              </a:defRPr>
            </a:lvl2pPr>
            <a:lvl3pPr marR="0" lvl="2" algn="l" rtl="0">
              <a:spcBef>
                <a:spcPts val="0"/>
              </a:spcBef>
              <a:spcAft>
                <a:spcPts val="0"/>
              </a:spcAft>
              <a:buSzPts val="1400"/>
              <a:buNone/>
              <a:defRPr sz="1800" b="0" i="0" u="none" strike="noStrike" cap="none">
                <a:latin typeface="Arial"/>
                <a:ea typeface="Arial"/>
                <a:cs typeface="Arial"/>
                <a:sym typeface="Arial"/>
              </a:defRPr>
            </a:lvl3pPr>
            <a:lvl4pPr marR="0" lvl="3" algn="l" rtl="0">
              <a:spcBef>
                <a:spcPts val="0"/>
              </a:spcBef>
              <a:spcAft>
                <a:spcPts val="0"/>
              </a:spcAft>
              <a:buSzPts val="1400"/>
              <a:buNone/>
              <a:defRPr sz="1800" b="0" i="0" u="none" strike="noStrike" cap="none">
                <a:latin typeface="Arial"/>
                <a:ea typeface="Arial"/>
                <a:cs typeface="Arial"/>
                <a:sym typeface="Arial"/>
              </a:defRPr>
            </a:lvl4pPr>
            <a:lvl5pPr marR="0" lvl="4" algn="l" rtl="0">
              <a:spcBef>
                <a:spcPts val="0"/>
              </a:spcBef>
              <a:spcAft>
                <a:spcPts val="0"/>
              </a:spcAft>
              <a:buSzPts val="1400"/>
              <a:buNone/>
              <a:defRPr sz="1800" b="0" i="0" u="none" strike="noStrike" cap="none">
                <a:latin typeface="Arial"/>
                <a:ea typeface="Arial"/>
                <a:cs typeface="Arial"/>
                <a:sym typeface="Arial"/>
              </a:defRPr>
            </a:lvl5pPr>
            <a:lvl6pPr marR="0" lvl="5" algn="l" rtl="0">
              <a:spcBef>
                <a:spcPts val="0"/>
              </a:spcBef>
              <a:spcAft>
                <a:spcPts val="0"/>
              </a:spcAft>
              <a:buSzPts val="1400"/>
              <a:buNone/>
              <a:defRPr sz="1800" b="0" i="0" u="none" strike="noStrike" cap="none">
                <a:latin typeface="Arial"/>
                <a:ea typeface="Arial"/>
                <a:cs typeface="Arial"/>
                <a:sym typeface="Arial"/>
              </a:defRPr>
            </a:lvl6pPr>
            <a:lvl7pPr marR="0" lvl="6" algn="l" rtl="0">
              <a:spcBef>
                <a:spcPts val="0"/>
              </a:spcBef>
              <a:spcAft>
                <a:spcPts val="0"/>
              </a:spcAft>
              <a:buSzPts val="1400"/>
              <a:buNone/>
              <a:defRPr sz="1800" b="0" i="0" u="none" strike="noStrike" cap="none">
                <a:latin typeface="Arial"/>
                <a:ea typeface="Arial"/>
                <a:cs typeface="Arial"/>
                <a:sym typeface="Arial"/>
              </a:defRPr>
            </a:lvl7pPr>
            <a:lvl8pPr marR="0" lvl="7" algn="l" rtl="0">
              <a:spcBef>
                <a:spcPts val="0"/>
              </a:spcBef>
              <a:spcAft>
                <a:spcPts val="0"/>
              </a:spcAft>
              <a:buSzPts val="1400"/>
              <a:buNone/>
              <a:defRPr sz="1800" b="0" i="0" u="none" strike="noStrike" cap="none">
                <a:latin typeface="Arial"/>
                <a:ea typeface="Arial"/>
                <a:cs typeface="Arial"/>
                <a:sym typeface="Arial"/>
              </a:defRPr>
            </a:lvl8pPr>
            <a:lvl9pPr marR="0" lvl="8" algn="l" rtl="0">
              <a:spcBef>
                <a:spcPts val="0"/>
              </a:spcBef>
              <a:spcAft>
                <a:spcPts val="0"/>
              </a:spcAft>
              <a:buSzPts val="1400"/>
              <a:buNone/>
              <a:defRPr sz="1800" b="0" i="0" u="none" strike="noStrike" cap="none">
                <a:latin typeface="Arial"/>
                <a:ea typeface="Arial"/>
                <a:cs typeface="Arial"/>
                <a:sym typeface="Arial"/>
              </a:defRPr>
            </a:lvl9pPr>
          </a:lstStyle>
          <a:p>
            <a:endParaRPr/>
          </a:p>
        </p:txBody>
      </p:sp>
      <p:sp>
        <p:nvSpPr>
          <p:cNvPr id="57" name="Google Shape;57;p13"/>
          <p:cNvSpPr txBox="1">
            <a:spLocks noGrp="1"/>
          </p:cNvSpPr>
          <p:nvPr>
            <p:ph type="body" idx="1"/>
          </p:nvPr>
        </p:nvSpPr>
        <p:spPr>
          <a:xfrm>
            <a:off x="411724" y="867007"/>
            <a:ext cx="4465076" cy="3657600"/>
          </a:xfrm>
          <a:prstGeom prst="rect">
            <a:avLst/>
          </a:prstGeom>
          <a:noFill/>
          <a:ln>
            <a:noFill/>
          </a:ln>
        </p:spPr>
        <p:txBody>
          <a:bodyPr spcFirstLastPara="1" wrap="square" lIns="0" tIns="0" rIns="0" bIns="0" anchor="t" anchorCtr="0">
            <a:noAutofit/>
          </a:bodyPr>
          <a:lstStyle>
            <a:lvl1pPr marL="457200" lvl="0" indent="-355600" algn="l">
              <a:spcBef>
                <a:spcPts val="600"/>
              </a:spcBef>
              <a:spcAft>
                <a:spcPts val="0"/>
              </a:spcAft>
              <a:buSzPts val="2000"/>
              <a:buFont typeface="Arial"/>
              <a:buChar char="•"/>
              <a:defRPr sz="2000">
                <a:latin typeface="Arial"/>
                <a:ea typeface="Arial"/>
                <a:cs typeface="Arial"/>
                <a:sym typeface="Arial"/>
              </a:defRPr>
            </a:lvl1pPr>
            <a:lvl2pPr marL="914400" lvl="1" indent="-320040" algn="l">
              <a:spcBef>
                <a:spcPts val="600"/>
              </a:spcBef>
              <a:spcAft>
                <a:spcPts val="0"/>
              </a:spcAft>
              <a:buClr>
                <a:schemeClr val="accent1"/>
              </a:buClr>
              <a:buSzPts val="1440"/>
              <a:buFont typeface="Courier New"/>
              <a:buChar char="o"/>
              <a:defRPr sz="1800">
                <a:latin typeface="Arial"/>
                <a:ea typeface="Arial"/>
                <a:cs typeface="Arial"/>
                <a:sym typeface="Arial"/>
              </a:defRPr>
            </a:lvl2pPr>
            <a:lvl3pPr marL="1371600" lvl="2" indent="-330200" algn="l">
              <a:spcBef>
                <a:spcPts val="600"/>
              </a:spcBef>
              <a:spcAft>
                <a:spcPts val="0"/>
              </a:spcAft>
              <a:buClr>
                <a:schemeClr val="accent1"/>
              </a:buClr>
              <a:buSzPts val="1600"/>
              <a:buFont typeface="Arial"/>
              <a:buChar char="•"/>
              <a:defRPr sz="1600">
                <a:latin typeface="Arial"/>
                <a:ea typeface="Arial"/>
                <a:cs typeface="Arial"/>
                <a:sym typeface="Arial"/>
              </a:defRPr>
            </a:lvl3pPr>
            <a:lvl4pPr marL="1828800" lvl="3" indent="-317500" algn="l">
              <a:spcBef>
                <a:spcPts val="600"/>
              </a:spcBef>
              <a:spcAft>
                <a:spcPts val="0"/>
              </a:spcAft>
              <a:buClr>
                <a:schemeClr val="accent1"/>
              </a:buClr>
              <a:buSzPts val="1400"/>
              <a:buFont typeface="Arial"/>
              <a:buChar char="•"/>
              <a:defRPr sz="1400">
                <a:latin typeface="Arial"/>
                <a:ea typeface="Arial"/>
                <a:cs typeface="Arial"/>
                <a:sym typeface="Arial"/>
              </a:defRPr>
            </a:lvl4pPr>
            <a:lvl5pPr marL="2286000" lvl="4" indent="-317500" algn="l">
              <a:spcBef>
                <a:spcPts val="600"/>
              </a:spcBef>
              <a:spcAft>
                <a:spcPts val="0"/>
              </a:spcAft>
              <a:buClr>
                <a:schemeClr val="accent1"/>
              </a:buClr>
              <a:buSzPts val="1400"/>
              <a:buFont typeface="Arial"/>
              <a:buChar char="•"/>
              <a:defRPr sz="1400">
                <a:latin typeface="Arial"/>
                <a:ea typeface="Arial"/>
                <a:cs typeface="Arial"/>
                <a:sym typeface="Arial"/>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8" name="Google Shape;58;p13"/>
          <p:cNvSpPr txBox="1">
            <a:spLocks noGrp="1"/>
          </p:cNvSpPr>
          <p:nvPr>
            <p:ph type="body" idx="3"/>
          </p:nvPr>
        </p:nvSpPr>
        <p:spPr>
          <a:xfrm>
            <a:off x="5088384" y="4095750"/>
            <a:ext cx="3505200" cy="42885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000"/>
              <a:buNone/>
              <a:defRPr sz="1000"/>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9"/>
        <p:cNvGrpSpPr/>
        <p:nvPr/>
      </p:nvGrpSpPr>
      <p:grpSpPr>
        <a:xfrm>
          <a:off x="0" y="0"/>
          <a:ext cx="0" cy="0"/>
          <a:chOff x="0" y="0"/>
          <a:chExt cx="0" cy="0"/>
        </a:xfrm>
      </p:grpSpPr>
      <p:sp>
        <p:nvSpPr>
          <p:cNvPr id="60" name="Google Shape;60;p14"/>
          <p:cNvSpPr/>
          <p:nvPr/>
        </p:nvSpPr>
        <p:spPr>
          <a:xfrm>
            <a:off x="0" y="0"/>
            <a:ext cx="9144000" cy="719700"/>
          </a:xfrm>
          <a:prstGeom prst="rect">
            <a:avLst/>
          </a:prstGeom>
          <a:solidFill>
            <a:srgbClr val="1F5B9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4"/>
          <p:cNvSpPr txBox="1">
            <a:spLocks noGrp="1"/>
          </p:cNvSpPr>
          <p:nvPr>
            <p:ph type="title"/>
          </p:nvPr>
        </p:nvSpPr>
        <p:spPr>
          <a:xfrm>
            <a:off x="159300" y="64025"/>
            <a:ext cx="88110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FFFFFF"/>
              </a:buClr>
              <a:buSzPts val="2800"/>
              <a:buNone/>
              <a:defRPr sz="2400">
                <a:solidFill>
                  <a:srgbClr val="FFFFFF"/>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2" name="Google Shape;62;p14"/>
          <p:cNvSpPr txBox="1">
            <a:spLocks noGrp="1"/>
          </p:cNvSpPr>
          <p:nvPr>
            <p:ph type="body" idx="1"/>
          </p:nvPr>
        </p:nvSpPr>
        <p:spPr>
          <a:xfrm>
            <a:off x="311700" y="826475"/>
            <a:ext cx="8520600" cy="3742500"/>
          </a:xfrm>
          <a:prstGeom prst="rect">
            <a:avLst/>
          </a:prstGeom>
          <a:noFill/>
          <a:ln>
            <a:noFill/>
          </a:ln>
        </p:spPr>
        <p:txBody>
          <a:bodyPr spcFirstLastPara="1" wrap="square" lIns="91425" tIns="91425" rIns="91425" bIns="91425" anchor="t" anchorCtr="0">
            <a:noAutofit/>
          </a:bodyPr>
          <a:lstStyle>
            <a:lvl1pPr marL="457200" lvl="0" indent="-381000" algn="l" rtl="0">
              <a:lnSpc>
                <a:spcPct val="120000"/>
              </a:lnSpc>
              <a:spcBef>
                <a:spcPts val="0"/>
              </a:spcBef>
              <a:spcAft>
                <a:spcPts val="0"/>
              </a:spcAft>
              <a:buSzPts val="2400"/>
              <a:buChar char="●"/>
              <a:defRPr sz="2000"/>
            </a:lvl1pPr>
            <a:lvl2pPr marL="914400" lvl="1" indent="-342900" algn="l" rtl="0">
              <a:lnSpc>
                <a:spcPct val="120000"/>
              </a:lnSpc>
              <a:spcBef>
                <a:spcPts val="200"/>
              </a:spcBef>
              <a:spcAft>
                <a:spcPts val="0"/>
              </a:spcAft>
              <a:buSzPts val="1800"/>
              <a:buChar char="○"/>
              <a:defRPr sz="1600"/>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63" name="Google Shape;63;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ctrTitle"/>
          </p:nvPr>
        </p:nvSpPr>
        <p:spPr>
          <a:xfrm>
            <a:off x="4" y="144300"/>
            <a:ext cx="4596300" cy="2421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rgbClr val="FFFFFF"/>
              </a:buClr>
              <a:buSzPts val="5200"/>
              <a:buNone/>
              <a:defRPr sz="5200">
                <a:solidFill>
                  <a:srgbClr val="FFFFFF"/>
                </a:solidFill>
              </a:defRPr>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66" name="Google Shape;66;p15"/>
          <p:cNvSpPr txBox="1">
            <a:spLocks noGrp="1"/>
          </p:cNvSpPr>
          <p:nvPr>
            <p:ph type="subTitle" idx="1"/>
          </p:nvPr>
        </p:nvSpPr>
        <p:spPr>
          <a:xfrm>
            <a:off x="4777950" y="3822825"/>
            <a:ext cx="4243200" cy="1120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2800"/>
              <a:buNone/>
              <a:defRPr sz="2800">
                <a:solidFill>
                  <a:srgbClr val="FFFFFF"/>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7" name="Google Shape;67;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68" name="Google Shape;68;p15" descr="bignersclogo.png"/>
          <p:cNvPicPr preferRelativeResize="0"/>
          <p:nvPr/>
        </p:nvPicPr>
        <p:blipFill rotWithShape="1">
          <a:blip r:embed="rId3">
            <a:alphaModFix/>
          </a:blip>
          <a:srcRect/>
          <a:stretch/>
        </p:blipFill>
        <p:spPr>
          <a:xfrm>
            <a:off x="7255000" y="238175"/>
            <a:ext cx="1528276" cy="52742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9"/>
        <p:cNvGrpSpPr/>
        <p:nvPr/>
      </p:nvGrpSpPr>
      <p:grpSpPr>
        <a:xfrm>
          <a:off x="0" y="0"/>
          <a:ext cx="0" cy="0"/>
          <a:chOff x="0" y="0"/>
          <a:chExt cx="0" cy="0"/>
        </a:xfrm>
      </p:grpSpPr>
      <p:sp>
        <p:nvSpPr>
          <p:cNvPr id="70" name="Google Shape;70;p16"/>
          <p:cNvSpPr txBox="1">
            <a:spLocks noGrp="1"/>
          </p:cNvSpPr>
          <p:nvPr>
            <p:ph type="body" idx="1"/>
          </p:nvPr>
        </p:nvSpPr>
        <p:spPr>
          <a:xfrm>
            <a:off x="311700" y="838900"/>
            <a:ext cx="3999900" cy="37299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71" name="Google Shape;71;p16"/>
          <p:cNvSpPr txBox="1">
            <a:spLocks noGrp="1"/>
          </p:cNvSpPr>
          <p:nvPr>
            <p:ph type="body" idx="2"/>
          </p:nvPr>
        </p:nvSpPr>
        <p:spPr>
          <a:xfrm>
            <a:off x="4832400" y="838975"/>
            <a:ext cx="3999900" cy="37299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72" name="Google Shape;72;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3" name="Google Shape;73;p16"/>
          <p:cNvSpPr/>
          <p:nvPr/>
        </p:nvSpPr>
        <p:spPr>
          <a:xfrm>
            <a:off x="0" y="0"/>
            <a:ext cx="9144000" cy="719700"/>
          </a:xfrm>
          <a:prstGeom prst="rect">
            <a:avLst/>
          </a:prstGeom>
          <a:solidFill>
            <a:srgbClr val="1F5B9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4" name="Google Shape;74;p16" descr="bignersclogo.png"/>
          <p:cNvPicPr preferRelativeResize="0"/>
          <p:nvPr/>
        </p:nvPicPr>
        <p:blipFill rotWithShape="1">
          <a:blip r:embed="rId2">
            <a:alphaModFix/>
          </a:blip>
          <a:srcRect/>
          <a:stretch/>
        </p:blipFill>
        <p:spPr>
          <a:xfrm>
            <a:off x="7549250" y="85150"/>
            <a:ext cx="1528276" cy="527424"/>
          </a:xfrm>
          <a:prstGeom prst="rect">
            <a:avLst/>
          </a:prstGeom>
          <a:noFill/>
          <a:ln>
            <a:noFill/>
          </a:ln>
        </p:spPr>
      </p:pic>
      <p:sp>
        <p:nvSpPr>
          <p:cNvPr id="75" name="Google Shape;75;p16"/>
          <p:cNvSpPr txBox="1">
            <a:spLocks noGrp="1"/>
          </p:cNvSpPr>
          <p:nvPr>
            <p:ph type="title"/>
          </p:nvPr>
        </p:nvSpPr>
        <p:spPr>
          <a:xfrm>
            <a:off x="311700" y="64025"/>
            <a:ext cx="72375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FFFFFF"/>
              </a:buClr>
              <a:buSzPts val="2800"/>
              <a:buNone/>
              <a:defRPr sz="2400">
                <a:solidFill>
                  <a:srgbClr val="FFFFFF"/>
                </a:solidFill>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vider-1">
  <p:cSld name="Divider-1">
    <p:spTree>
      <p:nvGrpSpPr>
        <p:cNvPr id="1" name="Shape 82"/>
        <p:cNvGrpSpPr/>
        <p:nvPr/>
      </p:nvGrpSpPr>
      <p:grpSpPr>
        <a:xfrm>
          <a:off x="0" y="0"/>
          <a:ext cx="0" cy="0"/>
          <a:chOff x="0" y="0"/>
          <a:chExt cx="0" cy="0"/>
        </a:xfrm>
      </p:grpSpPr>
      <p:pic>
        <p:nvPicPr>
          <p:cNvPr id="83" name="Google Shape;83;p18"/>
          <p:cNvPicPr preferRelativeResize="0"/>
          <p:nvPr/>
        </p:nvPicPr>
        <p:blipFill rotWithShape="1">
          <a:blip r:embed="rId2">
            <a:alphaModFix/>
          </a:blip>
          <a:srcRect/>
          <a:stretch/>
        </p:blipFill>
        <p:spPr>
          <a:xfrm>
            <a:off x="0" y="-357930"/>
            <a:ext cx="9160457" cy="1847170"/>
          </a:xfrm>
          <a:prstGeom prst="rect">
            <a:avLst/>
          </a:prstGeom>
          <a:noFill/>
          <a:ln>
            <a:noFill/>
          </a:ln>
        </p:spPr>
      </p:pic>
      <p:sp>
        <p:nvSpPr>
          <p:cNvPr id="84" name="Google Shape;84;p18"/>
          <p:cNvSpPr/>
          <p:nvPr/>
        </p:nvSpPr>
        <p:spPr>
          <a:xfrm>
            <a:off x="0" y="1489240"/>
            <a:ext cx="9144000" cy="919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 name="Google Shape;85;p18"/>
          <p:cNvSpPr txBox="1">
            <a:spLocks noGrp="1"/>
          </p:cNvSpPr>
          <p:nvPr>
            <p:ph type="title"/>
          </p:nvPr>
        </p:nvSpPr>
        <p:spPr>
          <a:xfrm>
            <a:off x="702816" y="2495550"/>
            <a:ext cx="7907784" cy="492443"/>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vider-2">
  <p:cSld name="Divider-2">
    <p:spTree>
      <p:nvGrpSpPr>
        <p:cNvPr id="1" name="Shape 86"/>
        <p:cNvGrpSpPr/>
        <p:nvPr/>
      </p:nvGrpSpPr>
      <p:grpSpPr>
        <a:xfrm>
          <a:off x="0" y="0"/>
          <a:ext cx="0" cy="0"/>
          <a:chOff x="0" y="0"/>
          <a:chExt cx="0" cy="0"/>
        </a:xfrm>
      </p:grpSpPr>
      <p:pic>
        <p:nvPicPr>
          <p:cNvPr id="87" name="Google Shape;87;p19"/>
          <p:cNvPicPr preferRelativeResize="0"/>
          <p:nvPr/>
        </p:nvPicPr>
        <p:blipFill rotWithShape="1">
          <a:blip r:embed="rId2">
            <a:alphaModFix/>
          </a:blip>
          <a:srcRect t="1902" r="180" b="1902"/>
          <a:stretch/>
        </p:blipFill>
        <p:spPr>
          <a:xfrm>
            <a:off x="0" y="2739860"/>
            <a:ext cx="9144000" cy="1847170"/>
          </a:xfrm>
          <a:prstGeom prst="rect">
            <a:avLst/>
          </a:prstGeom>
          <a:noFill/>
          <a:ln>
            <a:noFill/>
          </a:ln>
        </p:spPr>
      </p:pic>
      <p:sp>
        <p:nvSpPr>
          <p:cNvPr id="88" name="Google Shape;88;p19"/>
          <p:cNvSpPr/>
          <p:nvPr/>
        </p:nvSpPr>
        <p:spPr>
          <a:xfrm>
            <a:off x="0" y="2647950"/>
            <a:ext cx="9144000" cy="919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 name="Google Shape;89;p19"/>
          <p:cNvSpPr txBox="1">
            <a:spLocks noGrp="1"/>
          </p:cNvSpPr>
          <p:nvPr>
            <p:ph type="title"/>
          </p:nvPr>
        </p:nvSpPr>
        <p:spPr>
          <a:xfrm>
            <a:off x="702816" y="742950"/>
            <a:ext cx="7907784" cy="492443"/>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0"/>
        <p:cNvGrpSpPr/>
        <p:nvPr/>
      </p:nvGrpSpPr>
      <p:grpSpPr>
        <a:xfrm>
          <a:off x="0" y="0"/>
          <a:ext cx="0" cy="0"/>
          <a:chOff x="0" y="0"/>
          <a:chExt cx="0" cy="0"/>
        </a:xfrm>
      </p:grpSpPr>
      <p:sp>
        <p:nvSpPr>
          <p:cNvPr id="91" name="Google Shape;91;p20"/>
          <p:cNvSpPr/>
          <p:nvPr/>
        </p:nvSpPr>
        <p:spPr>
          <a:xfrm>
            <a:off x="0" y="0"/>
            <a:ext cx="9144000" cy="719700"/>
          </a:xfrm>
          <a:prstGeom prst="rect">
            <a:avLst/>
          </a:prstGeom>
          <a:solidFill>
            <a:srgbClr val="1F5B9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20"/>
          <p:cNvSpPr txBox="1">
            <a:spLocks noGrp="1"/>
          </p:cNvSpPr>
          <p:nvPr>
            <p:ph type="title"/>
          </p:nvPr>
        </p:nvSpPr>
        <p:spPr>
          <a:xfrm>
            <a:off x="159300" y="64025"/>
            <a:ext cx="88110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FFFFFF"/>
              </a:buClr>
              <a:buSzPts val="2800"/>
              <a:buNone/>
              <a:defRPr sz="2400">
                <a:solidFill>
                  <a:srgbClr val="FFFFFF"/>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93" name="Google Shape;93;p20"/>
          <p:cNvSpPr txBox="1">
            <a:spLocks noGrp="1"/>
          </p:cNvSpPr>
          <p:nvPr>
            <p:ph type="body" idx="1"/>
          </p:nvPr>
        </p:nvSpPr>
        <p:spPr>
          <a:xfrm>
            <a:off x="311700" y="826475"/>
            <a:ext cx="8520600" cy="3742500"/>
          </a:xfrm>
          <a:prstGeom prst="rect">
            <a:avLst/>
          </a:prstGeom>
          <a:noFill/>
          <a:ln>
            <a:noFill/>
          </a:ln>
        </p:spPr>
        <p:txBody>
          <a:bodyPr spcFirstLastPara="1" wrap="square" lIns="91425" tIns="91425" rIns="91425" bIns="91425" anchor="t" anchorCtr="0">
            <a:noAutofit/>
          </a:bodyPr>
          <a:lstStyle>
            <a:lvl1pPr marL="457200" lvl="0" indent="-381000" algn="l" rtl="0">
              <a:lnSpc>
                <a:spcPct val="120000"/>
              </a:lnSpc>
              <a:spcBef>
                <a:spcPts val="0"/>
              </a:spcBef>
              <a:spcAft>
                <a:spcPts val="0"/>
              </a:spcAft>
              <a:buSzPts val="2400"/>
              <a:buChar char="●"/>
              <a:defRPr sz="2000"/>
            </a:lvl1pPr>
            <a:lvl2pPr marL="914400" lvl="1" indent="-342900" algn="l" rtl="0">
              <a:lnSpc>
                <a:spcPct val="120000"/>
              </a:lnSpc>
              <a:spcBef>
                <a:spcPts val="200"/>
              </a:spcBef>
              <a:spcAft>
                <a:spcPts val="0"/>
              </a:spcAft>
              <a:buSzPts val="1800"/>
              <a:buChar char="○"/>
              <a:defRPr sz="1600"/>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94" name="Google Shape;94;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9"/>
        <p:cNvGrpSpPr/>
        <p:nvPr/>
      </p:nvGrpSpPr>
      <p:grpSpPr>
        <a:xfrm>
          <a:off x="0" y="0"/>
          <a:ext cx="0" cy="0"/>
          <a:chOff x="0" y="0"/>
          <a:chExt cx="0" cy="0"/>
        </a:xfrm>
      </p:grpSpPr>
      <p:sp>
        <p:nvSpPr>
          <p:cNvPr id="100" name="Google Shape;100;p22"/>
          <p:cNvSpPr txBox="1">
            <a:spLocks noGrp="1"/>
          </p:cNvSpPr>
          <p:nvPr>
            <p:ph type="ctrTitle"/>
          </p:nvPr>
        </p:nvSpPr>
        <p:spPr>
          <a:xfrm>
            <a:off x="4" y="144300"/>
            <a:ext cx="4596300" cy="2421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FFFFFF"/>
              </a:buClr>
              <a:buSzPts val="5200"/>
              <a:buNone/>
              <a:defRPr sz="5200">
                <a:solidFill>
                  <a:srgbClr val="FFFFFF"/>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1" name="Google Shape;101;p22"/>
          <p:cNvSpPr txBox="1">
            <a:spLocks noGrp="1"/>
          </p:cNvSpPr>
          <p:nvPr>
            <p:ph type="subTitle" idx="1"/>
          </p:nvPr>
        </p:nvSpPr>
        <p:spPr>
          <a:xfrm>
            <a:off x="4777950" y="3822825"/>
            <a:ext cx="4243200" cy="1120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2800"/>
              <a:buNone/>
              <a:defRPr sz="2800">
                <a:solidFill>
                  <a:srgbClr val="FFFFFF"/>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02" name="Google Shape;102;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3" name="Google Shape;103;p22" descr="bignersclogo.png"/>
          <p:cNvPicPr preferRelativeResize="0"/>
          <p:nvPr/>
        </p:nvPicPr>
        <p:blipFill rotWithShape="1">
          <a:blip r:embed="rId3">
            <a:alphaModFix/>
          </a:blip>
          <a:srcRect/>
          <a:stretch/>
        </p:blipFill>
        <p:spPr>
          <a:xfrm>
            <a:off x="7255000" y="238175"/>
            <a:ext cx="1528276" cy="5274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1">
  <p:cSld name="1_Title and Content_1">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398014" y="191515"/>
            <a:ext cx="8288700" cy="4923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sz="3200" b="0" i="0">
                <a:solidFill>
                  <a:schemeClr val="accen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398014" y="1045002"/>
            <a:ext cx="8288700" cy="3532800"/>
          </a:xfrm>
          <a:prstGeom prst="rect">
            <a:avLst/>
          </a:prstGeom>
          <a:noFill/>
          <a:ln>
            <a:noFill/>
          </a:ln>
        </p:spPr>
        <p:txBody>
          <a:bodyPr spcFirstLastPara="1" wrap="square" lIns="0" tIns="0" rIns="0" bIns="0" anchor="t" anchorCtr="0">
            <a:noAutofit/>
          </a:bodyPr>
          <a:lstStyle>
            <a:lvl1pPr marL="457200" lvl="0" indent="-368300" algn="l" rtl="0">
              <a:spcBef>
                <a:spcPts val="600"/>
              </a:spcBef>
              <a:spcAft>
                <a:spcPts val="0"/>
              </a:spcAft>
              <a:buSzPts val="2200"/>
              <a:buFont typeface="Arial"/>
              <a:buChar char="•"/>
              <a:defRPr sz="2200">
                <a:latin typeface="Arial"/>
                <a:ea typeface="Arial"/>
                <a:cs typeface="Arial"/>
                <a:sym typeface="Arial"/>
              </a:defRPr>
            </a:lvl1pPr>
            <a:lvl2pPr marL="914400" lvl="1" indent="-317500" algn="l" rtl="0">
              <a:spcBef>
                <a:spcPts val="600"/>
              </a:spcBef>
              <a:spcAft>
                <a:spcPts val="0"/>
              </a:spcAft>
              <a:buClr>
                <a:schemeClr val="accent1"/>
              </a:buClr>
              <a:buSzPts val="1400"/>
              <a:buFont typeface="Courier New"/>
              <a:buChar char="o"/>
              <a:defRPr>
                <a:latin typeface="Arial"/>
                <a:ea typeface="Arial"/>
                <a:cs typeface="Arial"/>
                <a:sym typeface="Arial"/>
              </a:defRPr>
            </a:lvl2pPr>
            <a:lvl3pPr marL="1371600" lvl="2" indent="-342900" algn="l" rtl="0">
              <a:spcBef>
                <a:spcPts val="600"/>
              </a:spcBef>
              <a:spcAft>
                <a:spcPts val="0"/>
              </a:spcAft>
              <a:buClr>
                <a:schemeClr val="accent1"/>
              </a:buClr>
              <a:buSzPts val="1800"/>
              <a:buFont typeface="Arial"/>
              <a:buChar char="•"/>
              <a:defRPr sz="1800">
                <a:latin typeface="Arial"/>
                <a:ea typeface="Arial"/>
                <a:cs typeface="Arial"/>
                <a:sym typeface="Arial"/>
              </a:defRPr>
            </a:lvl3pPr>
            <a:lvl4pPr marL="1828800" lvl="3" indent="-330200" algn="l" rtl="0">
              <a:spcBef>
                <a:spcPts val="600"/>
              </a:spcBef>
              <a:spcAft>
                <a:spcPts val="0"/>
              </a:spcAft>
              <a:buClr>
                <a:schemeClr val="accent1"/>
              </a:buClr>
              <a:buSzPts val="1600"/>
              <a:buFont typeface="Arial"/>
              <a:buChar char="•"/>
              <a:defRPr sz="1600">
                <a:latin typeface="Arial"/>
                <a:ea typeface="Arial"/>
                <a:cs typeface="Arial"/>
                <a:sym typeface="Arial"/>
              </a:defRPr>
            </a:lvl4pPr>
            <a:lvl5pPr marL="2286000" lvl="4" indent="-317500" algn="l" rtl="0">
              <a:spcBef>
                <a:spcPts val="600"/>
              </a:spcBef>
              <a:spcAft>
                <a:spcPts val="0"/>
              </a:spcAft>
              <a:buClr>
                <a:schemeClr val="accent1"/>
              </a:buClr>
              <a:buSzPts val="1400"/>
              <a:buFont typeface="Arial"/>
              <a:buChar char="•"/>
              <a:defRPr sz="1400">
                <a:latin typeface="Arial"/>
                <a:ea typeface="Arial"/>
                <a:cs typeface="Arial"/>
                <a:sym typeface="Arial"/>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25" name="Google Shape;25;p3"/>
          <p:cNvSpPr/>
          <p:nvPr/>
        </p:nvSpPr>
        <p:spPr>
          <a:xfrm>
            <a:off x="263168" y="4637172"/>
            <a:ext cx="1005900" cy="320100"/>
          </a:xfrm>
          <a:prstGeom prst="rect">
            <a:avLst/>
          </a:prstGeom>
          <a:blipFill rotWithShape="1">
            <a:blip r:embed="rId2">
              <a:alphaModFix/>
            </a:blip>
            <a:stretch>
              <a:fillRect l="-7529" t="-48807" r="259" b="-10129"/>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6" name="Google Shape;26;p3"/>
          <p:cNvPicPr preferRelativeResize="0"/>
          <p:nvPr/>
        </p:nvPicPr>
        <p:blipFill rotWithShape="1">
          <a:blip r:embed="rId3">
            <a:alphaModFix/>
          </a:blip>
          <a:srcRect b="18943"/>
          <a:stretch/>
        </p:blipFill>
        <p:spPr>
          <a:xfrm>
            <a:off x="7007762" y="4590177"/>
            <a:ext cx="1752600" cy="365760"/>
          </a:xfrm>
          <a:prstGeom prst="rect">
            <a:avLst/>
          </a:prstGeom>
          <a:noFill/>
          <a:ln>
            <a:noFill/>
          </a:ln>
        </p:spPr>
      </p:pic>
      <p:pic>
        <p:nvPicPr>
          <p:cNvPr id="27" name="Google Shape;27;p3"/>
          <p:cNvPicPr preferRelativeResize="0"/>
          <p:nvPr/>
        </p:nvPicPr>
        <p:blipFill rotWithShape="1">
          <a:blip r:embed="rId4">
            <a:alphaModFix/>
          </a:blip>
          <a:srcRect/>
          <a:stretch/>
        </p:blipFill>
        <p:spPr>
          <a:xfrm>
            <a:off x="5394960" y="4663440"/>
            <a:ext cx="1435099" cy="29387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4"/>
        <p:cNvGrpSpPr/>
        <p:nvPr/>
      </p:nvGrpSpPr>
      <p:grpSpPr>
        <a:xfrm>
          <a:off x="0" y="0"/>
          <a:ext cx="0" cy="0"/>
          <a:chOff x="0" y="0"/>
          <a:chExt cx="0" cy="0"/>
        </a:xfrm>
      </p:grpSpPr>
      <p:sp>
        <p:nvSpPr>
          <p:cNvPr id="105" name="Google Shape;105;p23"/>
          <p:cNvSpPr txBox="1">
            <a:spLocks noGrp="1"/>
          </p:cNvSpPr>
          <p:nvPr>
            <p:ph type="title"/>
          </p:nvPr>
        </p:nvSpPr>
        <p:spPr>
          <a:xfrm>
            <a:off x="159300" y="64025"/>
            <a:ext cx="881108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sz="2400">
                <a:solidFill>
                  <a:srgbClr val="FFFFF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6" name="Google Shape;106;p23"/>
          <p:cNvSpPr txBox="1">
            <a:spLocks noGrp="1"/>
          </p:cNvSpPr>
          <p:nvPr>
            <p:ph type="body" idx="1"/>
          </p:nvPr>
        </p:nvSpPr>
        <p:spPr>
          <a:xfrm>
            <a:off x="311700" y="826475"/>
            <a:ext cx="8520600" cy="3742500"/>
          </a:xfrm>
          <a:prstGeom prst="rect">
            <a:avLst/>
          </a:prstGeom>
          <a:noFill/>
          <a:ln>
            <a:noFill/>
          </a:ln>
        </p:spPr>
        <p:txBody>
          <a:bodyPr spcFirstLastPara="1" wrap="square" lIns="91425" tIns="91425" rIns="91425" bIns="91425" anchor="t" anchorCtr="0">
            <a:noAutofit/>
          </a:bodyPr>
          <a:lstStyle>
            <a:lvl1pPr marL="457200" lvl="0" indent="-381000" algn="l">
              <a:lnSpc>
                <a:spcPct val="120000"/>
              </a:lnSpc>
              <a:spcBef>
                <a:spcPts val="0"/>
              </a:spcBef>
              <a:spcAft>
                <a:spcPts val="0"/>
              </a:spcAft>
              <a:buSzPts val="2400"/>
              <a:buChar char="●"/>
              <a:defRPr sz="2000"/>
            </a:lvl1pPr>
            <a:lvl2pPr marL="914400" lvl="1" indent="-342900" algn="l">
              <a:lnSpc>
                <a:spcPct val="120000"/>
              </a:lnSpc>
              <a:spcBef>
                <a:spcPts val="200"/>
              </a:spcBef>
              <a:spcAft>
                <a:spcPts val="0"/>
              </a:spcAft>
              <a:buSzPts val="1800"/>
              <a:buChar char="○"/>
              <a:defRPr sz="1600"/>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07" name="Google Shape;107;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Subtitle Slide">
  <p:cSld name="1_Subtitle Slide">
    <p:spTree>
      <p:nvGrpSpPr>
        <p:cNvPr id="1" name="Shape 108"/>
        <p:cNvGrpSpPr/>
        <p:nvPr/>
      </p:nvGrpSpPr>
      <p:grpSpPr>
        <a:xfrm>
          <a:off x="0" y="0"/>
          <a:ext cx="0" cy="0"/>
          <a:chOff x="0" y="0"/>
          <a:chExt cx="0" cy="0"/>
        </a:xfrm>
      </p:grpSpPr>
      <p:sp>
        <p:nvSpPr>
          <p:cNvPr id="109" name="Google Shape;109;p24"/>
          <p:cNvSpPr/>
          <p:nvPr/>
        </p:nvSpPr>
        <p:spPr>
          <a:xfrm>
            <a:off x="274564" y="1060176"/>
            <a:ext cx="6404872" cy="1529335"/>
          </a:xfrm>
          <a:prstGeom prst="rect">
            <a:avLst/>
          </a:prstGeom>
          <a:solidFill>
            <a:srgbClr val="1C496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10" name="Google Shape;110;p24"/>
          <p:cNvSpPr txBox="1">
            <a:spLocks noGrp="1"/>
          </p:cNvSpPr>
          <p:nvPr>
            <p:ph type="ctrTitle"/>
          </p:nvPr>
        </p:nvSpPr>
        <p:spPr>
          <a:xfrm>
            <a:off x="656898" y="1124668"/>
            <a:ext cx="5937121" cy="1394984"/>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800"/>
              <a:buNone/>
              <a:defRPr sz="27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111" name="Google Shape;111;p24" descr="DOE LOGO"/>
          <p:cNvPicPr preferRelativeResize="0"/>
          <p:nvPr/>
        </p:nvPicPr>
        <p:blipFill rotWithShape="1">
          <a:blip r:embed="rId2">
            <a:alphaModFix/>
          </a:blip>
          <a:srcRect b="19328"/>
          <a:stretch/>
        </p:blipFill>
        <p:spPr>
          <a:xfrm>
            <a:off x="247292" y="4708251"/>
            <a:ext cx="2209800" cy="377473"/>
          </a:xfrm>
          <a:prstGeom prst="rect">
            <a:avLst/>
          </a:prstGeom>
          <a:noFill/>
          <a:ln>
            <a:noFill/>
          </a:ln>
        </p:spPr>
      </p:pic>
      <p:sp>
        <p:nvSpPr>
          <p:cNvPr id="112" name="Google Shape;112;p24"/>
          <p:cNvSpPr txBox="1">
            <a:spLocks noGrp="1"/>
          </p:cNvSpPr>
          <p:nvPr>
            <p:ph type="ftr" idx="11"/>
          </p:nvPr>
        </p:nvSpPr>
        <p:spPr>
          <a:xfrm>
            <a:off x="5239928" y="4776604"/>
            <a:ext cx="2864157" cy="273844"/>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800" b="0" i="0" u="none" strike="noStrike" cap="none">
                <a:solidFill>
                  <a:srgbClr val="11476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3" name="Google Shape;113;p24"/>
          <p:cNvSpPr txBox="1">
            <a:spLocks noGrp="1"/>
          </p:cNvSpPr>
          <p:nvPr>
            <p:ph type="sldNum" idx="12"/>
          </p:nvPr>
        </p:nvSpPr>
        <p:spPr>
          <a:xfrm>
            <a:off x="4116656" y="4776604"/>
            <a:ext cx="925708"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114766"/>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114766"/>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114766"/>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114766"/>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114766"/>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114766"/>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114766"/>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114766"/>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114766"/>
                </a:solidFill>
                <a:latin typeface="Arial"/>
                <a:ea typeface="Arial"/>
                <a:cs typeface="Arial"/>
                <a:sym typeface="Arial"/>
              </a:defRPr>
            </a:lvl9pPr>
          </a:lstStyle>
          <a:p>
            <a:pPr marL="0" lvl="0" indent="0" algn="ctr" rtl="0">
              <a:spcBef>
                <a:spcPts val="0"/>
              </a:spcBef>
              <a:spcAft>
                <a:spcPts val="0"/>
              </a:spcAft>
              <a:buNone/>
            </a:pPr>
            <a:r>
              <a:rPr lang="en-US"/>
              <a:t>- </a:t>
            </a:r>
            <a:fld id="{00000000-1234-1234-1234-123412341234}" type="slidenum">
              <a:rPr lang="en-US"/>
              <a:t>‹#›</a:t>
            </a:fld>
            <a:r>
              <a:rPr lang="en-US"/>
              <a:t> -</a:t>
            </a:r>
            <a:endParaRPr sz="1000">
              <a:solidFill>
                <a:schemeClr val="dk2"/>
              </a:solidFill>
            </a:endParaRPr>
          </a:p>
        </p:txBody>
      </p:sp>
      <p:sp>
        <p:nvSpPr>
          <p:cNvPr id="114" name="Google Shape;114;p24"/>
          <p:cNvSpPr txBox="1"/>
          <p:nvPr/>
        </p:nvSpPr>
        <p:spPr>
          <a:xfrm>
            <a:off x="1983841" y="2857958"/>
            <a:ext cx="4214812" cy="350878"/>
          </a:xfrm>
          <a:prstGeom prst="rect">
            <a:avLst/>
          </a:prstGeom>
          <a:noFill/>
          <a:ln>
            <a:noFill/>
          </a:ln>
        </p:spPr>
        <p:txBody>
          <a:bodyPr spcFirstLastPara="1" wrap="square" lIns="68575" tIns="34275" rIns="68575" bIns="34275" anchor="t" anchorCtr="0">
            <a:normAutofit/>
          </a:bodyPr>
          <a:lstStyle/>
          <a:p>
            <a:pPr marL="0" marR="0" lvl="0" indent="0" algn="l" rtl="0">
              <a:lnSpc>
                <a:spcPct val="100000"/>
              </a:lnSpc>
              <a:spcBef>
                <a:spcPts val="0"/>
              </a:spcBef>
              <a:spcAft>
                <a:spcPts val="0"/>
              </a:spcAft>
              <a:buClr>
                <a:srgbClr val="888888"/>
              </a:buClr>
              <a:buSzPts val="1050"/>
              <a:buFont typeface="Arial"/>
              <a:buNone/>
            </a:pPr>
            <a:endParaRPr sz="1050" b="1" i="0" u="none" strike="noStrike" cap="none">
              <a:solidFill>
                <a:srgbClr val="888888"/>
              </a:solidFill>
              <a:latin typeface="Arial"/>
              <a:ea typeface="Arial"/>
              <a:cs typeface="Arial"/>
              <a:sym typeface="Arial"/>
            </a:endParaRPr>
          </a:p>
        </p:txBody>
      </p:sp>
      <p:sp>
        <p:nvSpPr>
          <p:cNvPr id="115" name="Google Shape;115;p24"/>
          <p:cNvSpPr txBox="1"/>
          <p:nvPr/>
        </p:nvSpPr>
        <p:spPr>
          <a:xfrm>
            <a:off x="1983841" y="1786717"/>
            <a:ext cx="6586999" cy="700088"/>
          </a:xfrm>
          <a:prstGeom prst="rect">
            <a:avLst/>
          </a:prstGeom>
          <a:noFill/>
          <a:ln>
            <a:noFill/>
          </a:ln>
        </p:spPr>
        <p:txBody>
          <a:bodyPr spcFirstLastPara="1" wrap="square" lIns="68575" tIns="0" rIns="68575" bIns="0" anchor="ctr" anchorCtr="0">
            <a:normAutofit/>
          </a:bodyPr>
          <a:lstStyle/>
          <a:p>
            <a:pPr marL="0" marR="0" lvl="0" indent="0" algn="l" rtl="0">
              <a:lnSpc>
                <a:spcPct val="100000"/>
              </a:lnSpc>
              <a:spcBef>
                <a:spcPts val="0"/>
              </a:spcBef>
              <a:spcAft>
                <a:spcPts val="0"/>
              </a:spcAft>
              <a:buClr>
                <a:srgbClr val="000000"/>
              </a:buClr>
              <a:buSzPts val="2100"/>
              <a:buFont typeface="Arial"/>
              <a:buNone/>
            </a:pPr>
            <a:endParaRPr sz="2100" b="1" i="0" u="none" strike="noStrike" cap="none">
              <a:solidFill>
                <a:schemeClr val="lt2"/>
              </a:solidFill>
              <a:latin typeface="Helvetica Neue"/>
              <a:ea typeface="Helvetica Neue"/>
              <a:cs typeface="Helvetica Neue"/>
              <a:sym typeface="Helvetica Neue"/>
            </a:endParaRPr>
          </a:p>
        </p:txBody>
      </p:sp>
      <p:pic>
        <p:nvPicPr>
          <p:cNvPr id="116" name="Google Shape;116;p24"/>
          <p:cNvPicPr preferRelativeResize="0"/>
          <p:nvPr/>
        </p:nvPicPr>
        <p:blipFill rotWithShape="1">
          <a:blip r:embed="rId3">
            <a:alphaModFix/>
          </a:blip>
          <a:srcRect l="-895" r="-893"/>
          <a:stretch/>
        </p:blipFill>
        <p:spPr>
          <a:xfrm>
            <a:off x="3534123" y="2666777"/>
            <a:ext cx="1004970" cy="716944"/>
          </a:xfrm>
          <a:prstGeom prst="rect">
            <a:avLst/>
          </a:prstGeom>
          <a:noFill/>
          <a:ln>
            <a:noFill/>
          </a:ln>
        </p:spPr>
      </p:pic>
      <p:pic>
        <p:nvPicPr>
          <p:cNvPr id="117" name="Google Shape;117;p24"/>
          <p:cNvPicPr preferRelativeResize="0"/>
          <p:nvPr/>
        </p:nvPicPr>
        <p:blipFill rotWithShape="1">
          <a:blip r:embed="rId4">
            <a:alphaModFix/>
          </a:blip>
          <a:srcRect/>
          <a:stretch/>
        </p:blipFill>
        <p:spPr>
          <a:xfrm>
            <a:off x="7884814" y="2666777"/>
            <a:ext cx="955924" cy="716944"/>
          </a:xfrm>
          <a:prstGeom prst="rect">
            <a:avLst/>
          </a:prstGeom>
          <a:noFill/>
          <a:ln>
            <a:noFill/>
          </a:ln>
        </p:spPr>
      </p:pic>
      <p:pic>
        <p:nvPicPr>
          <p:cNvPr id="118" name="Google Shape;118;p24"/>
          <p:cNvPicPr preferRelativeResize="0"/>
          <p:nvPr/>
        </p:nvPicPr>
        <p:blipFill rotWithShape="1">
          <a:blip r:embed="rId5">
            <a:alphaModFix/>
          </a:blip>
          <a:srcRect/>
          <a:stretch/>
        </p:blipFill>
        <p:spPr>
          <a:xfrm>
            <a:off x="5717870" y="2662544"/>
            <a:ext cx="961567" cy="721176"/>
          </a:xfrm>
          <a:prstGeom prst="rect">
            <a:avLst/>
          </a:prstGeom>
          <a:noFill/>
          <a:ln>
            <a:noFill/>
          </a:ln>
        </p:spPr>
      </p:pic>
      <p:pic>
        <p:nvPicPr>
          <p:cNvPr id="119" name="Google Shape;119;p24"/>
          <p:cNvPicPr preferRelativeResize="0"/>
          <p:nvPr/>
        </p:nvPicPr>
        <p:blipFill rotWithShape="1">
          <a:blip r:embed="rId6">
            <a:alphaModFix/>
          </a:blip>
          <a:srcRect l="-467" r="-467"/>
          <a:stretch/>
        </p:blipFill>
        <p:spPr>
          <a:xfrm>
            <a:off x="6783338" y="1060175"/>
            <a:ext cx="2057400" cy="1529334"/>
          </a:xfrm>
          <a:prstGeom prst="rect">
            <a:avLst/>
          </a:prstGeom>
          <a:noFill/>
          <a:ln>
            <a:noFill/>
          </a:ln>
        </p:spPr>
      </p:pic>
      <p:pic>
        <p:nvPicPr>
          <p:cNvPr id="120" name="Google Shape;120;p24"/>
          <p:cNvPicPr preferRelativeResize="0"/>
          <p:nvPr/>
        </p:nvPicPr>
        <p:blipFill rotWithShape="1">
          <a:blip r:embed="rId7">
            <a:alphaModFix/>
          </a:blip>
          <a:srcRect l="-467" r="-467"/>
          <a:stretch/>
        </p:blipFill>
        <p:spPr>
          <a:xfrm>
            <a:off x="4643122" y="2662544"/>
            <a:ext cx="970192" cy="721176"/>
          </a:xfrm>
          <a:prstGeom prst="rect">
            <a:avLst/>
          </a:prstGeom>
          <a:noFill/>
          <a:ln>
            <a:noFill/>
          </a:ln>
        </p:spPr>
      </p:pic>
      <p:pic>
        <p:nvPicPr>
          <p:cNvPr id="121" name="Google Shape;121;p24" descr="m152_Ott_s271115_snap.png"/>
          <p:cNvPicPr preferRelativeResize="0"/>
          <p:nvPr/>
        </p:nvPicPr>
        <p:blipFill rotWithShape="1">
          <a:blip r:embed="rId8">
            <a:alphaModFix/>
          </a:blip>
          <a:srcRect/>
          <a:stretch/>
        </p:blipFill>
        <p:spPr>
          <a:xfrm>
            <a:off x="6793678" y="2662544"/>
            <a:ext cx="960120" cy="721176"/>
          </a:xfrm>
          <a:prstGeom prst="rect">
            <a:avLst/>
          </a:prstGeom>
          <a:noFill/>
          <a:ln>
            <a:noFill/>
          </a:ln>
        </p:spPr>
      </p:pic>
      <p:pic>
        <p:nvPicPr>
          <p:cNvPr id="122" name="Google Shape;122;p24" descr="LBNL_Logo-Full.png"/>
          <p:cNvPicPr preferRelativeResize="0"/>
          <p:nvPr/>
        </p:nvPicPr>
        <p:blipFill rotWithShape="1">
          <a:blip r:embed="rId9">
            <a:alphaModFix/>
          </a:blip>
          <a:srcRect/>
          <a:stretch/>
        </p:blipFill>
        <p:spPr>
          <a:xfrm>
            <a:off x="8227394" y="4707920"/>
            <a:ext cx="590020" cy="37780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3"/>
        <p:cNvGrpSpPr/>
        <p:nvPr/>
      </p:nvGrpSpPr>
      <p:grpSpPr>
        <a:xfrm>
          <a:off x="0" y="0"/>
          <a:ext cx="0" cy="0"/>
          <a:chOff x="0" y="0"/>
          <a:chExt cx="0" cy="0"/>
        </a:xfrm>
      </p:grpSpPr>
      <p:sp>
        <p:nvSpPr>
          <p:cNvPr id="124" name="Google Shape;124;p25"/>
          <p:cNvSpPr txBox="1">
            <a:spLocks noGrp="1"/>
          </p:cNvSpPr>
          <p:nvPr>
            <p:ph type="body" idx="1"/>
          </p:nvPr>
        </p:nvSpPr>
        <p:spPr>
          <a:xfrm>
            <a:off x="311700" y="838900"/>
            <a:ext cx="3999900" cy="37299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25" name="Google Shape;125;p25"/>
          <p:cNvSpPr txBox="1">
            <a:spLocks noGrp="1"/>
          </p:cNvSpPr>
          <p:nvPr>
            <p:ph type="body" idx="2"/>
          </p:nvPr>
        </p:nvSpPr>
        <p:spPr>
          <a:xfrm>
            <a:off x="4832400" y="838975"/>
            <a:ext cx="3999900" cy="37299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26" name="Google Shape;126;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7" name="Google Shape;127;p25"/>
          <p:cNvSpPr/>
          <p:nvPr/>
        </p:nvSpPr>
        <p:spPr>
          <a:xfrm>
            <a:off x="0" y="0"/>
            <a:ext cx="9144000" cy="719700"/>
          </a:xfrm>
          <a:prstGeom prst="rect">
            <a:avLst/>
          </a:prstGeom>
          <a:solidFill>
            <a:srgbClr val="1F5B9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p25" descr="bignersclogo.png"/>
          <p:cNvPicPr preferRelativeResize="0"/>
          <p:nvPr/>
        </p:nvPicPr>
        <p:blipFill rotWithShape="1">
          <a:blip r:embed="rId2">
            <a:alphaModFix/>
          </a:blip>
          <a:srcRect/>
          <a:stretch/>
        </p:blipFill>
        <p:spPr>
          <a:xfrm>
            <a:off x="7549250" y="85150"/>
            <a:ext cx="1528276" cy="527424"/>
          </a:xfrm>
          <a:prstGeom prst="rect">
            <a:avLst/>
          </a:prstGeom>
          <a:noFill/>
          <a:ln>
            <a:noFill/>
          </a:ln>
        </p:spPr>
      </p:pic>
      <p:sp>
        <p:nvSpPr>
          <p:cNvPr id="129" name="Google Shape;129;p25"/>
          <p:cNvSpPr txBox="1">
            <a:spLocks noGrp="1"/>
          </p:cNvSpPr>
          <p:nvPr>
            <p:ph type="title"/>
          </p:nvPr>
        </p:nvSpPr>
        <p:spPr>
          <a:xfrm>
            <a:off x="311700" y="64025"/>
            <a:ext cx="72375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sz="2400">
                <a:solidFill>
                  <a:srgbClr val="FFFFFF"/>
                </a:solidFill>
              </a:defRPr>
            </a:lvl1pPr>
            <a:lvl2pPr lvl="1" algn="l">
              <a:lnSpc>
                <a:spcPct val="100000"/>
              </a:lnSpc>
              <a:spcBef>
                <a:spcPts val="0"/>
              </a:spcBef>
              <a:spcAft>
                <a:spcPts val="0"/>
              </a:spcAft>
              <a:buClr>
                <a:srgbClr val="FFFFFF"/>
              </a:buClr>
              <a:buSzPts val="2800"/>
              <a:buNone/>
              <a:defRPr>
                <a:solidFill>
                  <a:srgbClr val="FFFFFF"/>
                </a:solidFill>
              </a:defRPr>
            </a:lvl2pPr>
            <a:lvl3pPr lvl="2" algn="l">
              <a:lnSpc>
                <a:spcPct val="100000"/>
              </a:lnSpc>
              <a:spcBef>
                <a:spcPts val="0"/>
              </a:spcBef>
              <a:spcAft>
                <a:spcPts val="0"/>
              </a:spcAft>
              <a:buClr>
                <a:srgbClr val="FFFFFF"/>
              </a:buClr>
              <a:buSzPts val="2800"/>
              <a:buNone/>
              <a:defRPr>
                <a:solidFill>
                  <a:srgbClr val="FFFFFF"/>
                </a:solidFill>
              </a:defRPr>
            </a:lvl3pPr>
            <a:lvl4pPr lvl="3" algn="l">
              <a:lnSpc>
                <a:spcPct val="100000"/>
              </a:lnSpc>
              <a:spcBef>
                <a:spcPts val="0"/>
              </a:spcBef>
              <a:spcAft>
                <a:spcPts val="0"/>
              </a:spcAft>
              <a:buClr>
                <a:srgbClr val="FFFFFF"/>
              </a:buClr>
              <a:buSzPts val="2800"/>
              <a:buNone/>
              <a:defRPr>
                <a:solidFill>
                  <a:srgbClr val="FFFFFF"/>
                </a:solidFill>
              </a:defRPr>
            </a:lvl4pPr>
            <a:lvl5pPr lvl="4" algn="l">
              <a:lnSpc>
                <a:spcPct val="100000"/>
              </a:lnSpc>
              <a:spcBef>
                <a:spcPts val="0"/>
              </a:spcBef>
              <a:spcAft>
                <a:spcPts val="0"/>
              </a:spcAft>
              <a:buClr>
                <a:srgbClr val="FFFFFF"/>
              </a:buClr>
              <a:buSzPts val="2800"/>
              <a:buNone/>
              <a:defRPr>
                <a:solidFill>
                  <a:srgbClr val="FFFFFF"/>
                </a:solidFill>
              </a:defRPr>
            </a:lvl5pPr>
            <a:lvl6pPr lvl="5" algn="l">
              <a:lnSpc>
                <a:spcPct val="100000"/>
              </a:lnSpc>
              <a:spcBef>
                <a:spcPts val="0"/>
              </a:spcBef>
              <a:spcAft>
                <a:spcPts val="0"/>
              </a:spcAft>
              <a:buClr>
                <a:srgbClr val="FFFFFF"/>
              </a:buClr>
              <a:buSzPts val="2800"/>
              <a:buNone/>
              <a:defRPr>
                <a:solidFill>
                  <a:srgbClr val="FFFFFF"/>
                </a:solidFill>
              </a:defRPr>
            </a:lvl6pPr>
            <a:lvl7pPr lvl="6" algn="l">
              <a:lnSpc>
                <a:spcPct val="100000"/>
              </a:lnSpc>
              <a:spcBef>
                <a:spcPts val="0"/>
              </a:spcBef>
              <a:spcAft>
                <a:spcPts val="0"/>
              </a:spcAft>
              <a:buClr>
                <a:srgbClr val="FFFFFF"/>
              </a:buClr>
              <a:buSzPts val="2800"/>
              <a:buNone/>
              <a:defRPr>
                <a:solidFill>
                  <a:srgbClr val="FFFFFF"/>
                </a:solidFill>
              </a:defRPr>
            </a:lvl7pPr>
            <a:lvl8pPr lvl="7" algn="l">
              <a:lnSpc>
                <a:spcPct val="100000"/>
              </a:lnSpc>
              <a:spcBef>
                <a:spcPts val="0"/>
              </a:spcBef>
              <a:spcAft>
                <a:spcPts val="0"/>
              </a:spcAft>
              <a:buClr>
                <a:srgbClr val="FFFFFF"/>
              </a:buClr>
              <a:buSzPts val="2800"/>
              <a:buNone/>
              <a:defRPr>
                <a:solidFill>
                  <a:srgbClr val="FFFFFF"/>
                </a:solidFill>
              </a:defRPr>
            </a:lvl8pPr>
            <a:lvl9pPr lvl="8" algn="l">
              <a:lnSpc>
                <a:spcPct val="100000"/>
              </a:lnSpc>
              <a:spcBef>
                <a:spcPts val="0"/>
              </a:spcBef>
              <a:spcAft>
                <a:spcPts val="0"/>
              </a:spcAft>
              <a:buClr>
                <a:srgbClr val="FFFFFF"/>
              </a:buClr>
              <a:buSzPts val="2800"/>
              <a:buNone/>
              <a:defRPr>
                <a:solidFill>
                  <a:srgbClr val="FFFFFF"/>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0"/>
        <p:cNvGrpSpPr/>
        <p:nvPr/>
      </p:nvGrpSpPr>
      <p:grpSpPr>
        <a:xfrm>
          <a:off x="0" y="0"/>
          <a:ext cx="0" cy="0"/>
          <a:chOff x="0" y="0"/>
          <a:chExt cx="0" cy="0"/>
        </a:xfrm>
      </p:grpSpPr>
      <p:sp>
        <p:nvSpPr>
          <p:cNvPr id="131" name="Google Shape;131;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2" name="Google Shape;132;p26"/>
          <p:cNvSpPr/>
          <p:nvPr/>
        </p:nvSpPr>
        <p:spPr>
          <a:xfrm>
            <a:off x="0" y="0"/>
            <a:ext cx="9144000" cy="719700"/>
          </a:xfrm>
          <a:prstGeom prst="rect">
            <a:avLst/>
          </a:prstGeom>
          <a:solidFill>
            <a:srgbClr val="1F5B9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26"/>
          <p:cNvSpPr/>
          <p:nvPr/>
        </p:nvSpPr>
        <p:spPr>
          <a:xfrm>
            <a:off x="0" y="4468800"/>
            <a:ext cx="9144000" cy="674700"/>
          </a:xfrm>
          <a:prstGeom prst="rect">
            <a:avLst/>
          </a:prstGeom>
          <a:solidFill>
            <a:srgbClr val="1F5B9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4" name="Google Shape;134;p26" descr="bignersclogo.png"/>
          <p:cNvPicPr preferRelativeResize="0"/>
          <p:nvPr/>
        </p:nvPicPr>
        <p:blipFill rotWithShape="1">
          <a:blip r:embed="rId2">
            <a:alphaModFix/>
          </a:blip>
          <a:srcRect/>
          <a:stretch/>
        </p:blipFill>
        <p:spPr>
          <a:xfrm>
            <a:off x="7549250" y="85150"/>
            <a:ext cx="1528276" cy="527424"/>
          </a:xfrm>
          <a:prstGeom prst="rect">
            <a:avLst/>
          </a:prstGeom>
          <a:noFill/>
          <a:ln>
            <a:noFill/>
          </a:ln>
        </p:spPr>
      </p:pic>
      <p:pic>
        <p:nvPicPr>
          <p:cNvPr id="135" name="Google Shape;135;p26" descr="Untitled.png"/>
          <p:cNvPicPr preferRelativeResize="0"/>
          <p:nvPr/>
        </p:nvPicPr>
        <p:blipFill rotWithShape="1">
          <a:blip r:embed="rId3">
            <a:alphaModFix/>
          </a:blip>
          <a:srcRect/>
          <a:stretch/>
        </p:blipFill>
        <p:spPr>
          <a:xfrm>
            <a:off x="128875" y="4542438"/>
            <a:ext cx="2233800" cy="527425"/>
          </a:xfrm>
          <a:prstGeom prst="rect">
            <a:avLst/>
          </a:prstGeom>
          <a:noFill/>
          <a:ln>
            <a:noFill/>
          </a:ln>
        </p:spPr>
      </p:pic>
      <p:pic>
        <p:nvPicPr>
          <p:cNvPr id="136" name="Google Shape;136;p26" descr="Untitled.png"/>
          <p:cNvPicPr preferRelativeResize="0"/>
          <p:nvPr/>
        </p:nvPicPr>
        <p:blipFill rotWithShape="1">
          <a:blip r:embed="rId4">
            <a:alphaModFix/>
          </a:blip>
          <a:srcRect/>
          <a:stretch/>
        </p:blipFill>
        <p:spPr>
          <a:xfrm>
            <a:off x="6572375" y="4578525"/>
            <a:ext cx="2448775" cy="455275"/>
          </a:xfrm>
          <a:prstGeom prst="rect">
            <a:avLst/>
          </a:prstGeom>
          <a:noFill/>
          <a:ln>
            <a:noFill/>
          </a:ln>
        </p:spPr>
      </p:pic>
      <p:sp>
        <p:nvSpPr>
          <p:cNvPr id="137" name="Google Shape;137;p26"/>
          <p:cNvSpPr txBox="1">
            <a:spLocks noGrp="1"/>
          </p:cNvSpPr>
          <p:nvPr>
            <p:ph type="title"/>
          </p:nvPr>
        </p:nvSpPr>
        <p:spPr>
          <a:xfrm>
            <a:off x="159300" y="64025"/>
            <a:ext cx="7389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sz="2400">
                <a:solidFill>
                  <a:srgbClr val="FFFFF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8"/>
        <p:cNvGrpSpPr/>
        <p:nvPr/>
      </p:nvGrpSpPr>
      <p:grpSpPr>
        <a:xfrm>
          <a:off x="0" y="0"/>
          <a:ext cx="0" cy="0"/>
          <a:chOff x="0" y="0"/>
          <a:chExt cx="0" cy="0"/>
        </a:xfrm>
      </p:grpSpPr>
      <p:sp>
        <p:nvSpPr>
          <p:cNvPr id="139" name="Google Shape;139;p2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40" name="Google Shape;140;p2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41" name="Google Shape;141;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2"/>
        <p:cNvGrpSpPr/>
        <p:nvPr/>
      </p:nvGrpSpPr>
      <p:grpSpPr>
        <a:xfrm>
          <a:off x="0" y="0"/>
          <a:ext cx="0" cy="0"/>
          <a:chOff x="0" y="0"/>
          <a:chExt cx="0" cy="0"/>
        </a:xfrm>
      </p:grpSpPr>
      <p:sp>
        <p:nvSpPr>
          <p:cNvPr id="143" name="Google Shape;143;p2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28"/>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45" name="Google Shape;145;p28"/>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46" name="Google Shape;146;p28"/>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81000" algn="l">
              <a:lnSpc>
                <a:spcPct val="115000"/>
              </a:lnSpc>
              <a:spcBef>
                <a:spcPts val="0"/>
              </a:spcBef>
              <a:spcAft>
                <a:spcPts val="0"/>
              </a:spcAft>
              <a:buSzPts val="2400"/>
              <a:buChar char="●"/>
              <a:defRPr/>
            </a:lvl1pPr>
            <a:lvl2pPr marL="914400" lvl="1" indent="-342900" algn="l">
              <a:lnSpc>
                <a:spcPct val="115000"/>
              </a:lnSpc>
              <a:spcBef>
                <a:spcPts val="1600"/>
              </a:spcBef>
              <a:spcAft>
                <a:spcPts val="0"/>
              </a:spcAft>
              <a:buSzPts val="18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47" name="Google Shape;147;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8"/>
        <p:cNvGrpSpPr/>
        <p:nvPr/>
      </p:nvGrpSpPr>
      <p:grpSpPr>
        <a:xfrm>
          <a:off x="0" y="0"/>
          <a:ext cx="0" cy="0"/>
          <a:chOff x="0" y="0"/>
          <a:chExt cx="0" cy="0"/>
        </a:xfrm>
      </p:grpSpPr>
      <p:sp>
        <p:nvSpPr>
          <p:cNvPr id="149" name="Google Shape;149;p2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50" name="Google Shape;150;p2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81000" algn="ctr">
              <a:lnSpc>
                <a:spcPct val="115000"/>
              </a:lnSpc>
              <a:spcBef>
                <a:spcPts val="0"/>
              </a:spcBef>
              <a:spcAft>
                <a:spcPts val="0"/>
              </a:spcAft>
              <a:buSzPts val="2400"/>
              <a:buChar char="●"/>
              <a:defRPr/>
            </a:lvl1pPr>
            <a:lvl2pPr marL="914400" lvl="1" indent="-342900" algn="ctr">
              <a:lnSpc>
                <a:spcPct val="115000"/>
              </a:lnSpc>
              <a:spcBef>
                <a:spcPts val="1600"/>
              </a:spcBef>
              <a:spcAft>
                <a:spcPts val="0"/>
              </a:spcAft>
              <a:buSzPts val="18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51" name="Google Shape;151;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2"/>
        <p:cNvGrpSpPr/>
        <p:nvPr/>
      </p:nvGrpSpPr>
      <p:grpSpPr>
        <a:xfrm>
          <a:off x="0" y="0"/>
          <a:ext cx="0" cy="0"/>
          <a:chOff x="0" y="0"/>
          <a:chExt cx="0" cy="0"/>
        </a:xfrm>
      </p:grpSpPr>
      <p:sp>
        <p:nvSpPr>
          <p:cNvPr id="153" name="Google Shape;153;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4" name="Google Shape;154;p30"/>
          <p:cNvSpPr/>
          <p:nvPr/>
        </p:nvSpPr>
        <p:spPr>
          <a:xfrm>
            <a:off x="0" y="0"/>
            <a:ext cx="9144000" cy="719700"/>
          </a:xfrm>
          <a:prstGeom prst="rect">
            <a:avLst/>
          </a:prstGeom>
          <a:solidFill>
            <a:srgbClr val="1F5B9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30"/>
          <p:cNvSpPr/>
          <p:nvPr/>
        </p:nvSpPr>
        <p:spPr>
          <a:xfrm>
            <a:off x="0" y="4468800"/>
            <a:ext cx="9144000" cy="674700"/>
          </a:xfrm>
          <a:prstGeom prst="rect">
            <a:avLst/>
          </a:prstGeom>
          <a:solidFill>
            <a:srgbClr val="1F5B9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6" name="Google Shape;156;p30" descr="bignersclogo.png"/>
          <p:cNvPicPr preferRelativeResize="0"/>
          <p:nvPr/>
        </p:nvPicPr>
        <p:blipFill rotWithShape="1">
          <a:blip r:embed="rId2">
            <a:alphaModFix/>
          </a:blip>
          <a:srcRect/>
          <a:stretch/>
        </p:blipFill>
        <p:spPr>
          <a:xfrm>
            <a:off x="7549250" y="85150"/>
            <a:ext cx="1528276" cy="527424"/>
          </a:xfrm>
          <a:prstGeom prst="rect">
            <a:avLst/>
          </a:prstGeom>
          <a:noFill/>
          <a:ln>
            <a:noFill/>
          </a:ln>
        </p:spPr>
      </p:pic>
      <p:pic>
        <p:nvPicPr>
          <p:cNvPr id="157" name="Google Shape;157;p30" descr="Untitled.png"/>
          <p:cNvPicPr preferRelativeResize="0"/>
          <p:nvPr/>
        </p:nvPicPr>
        <p:blipFill rotWithShape="1">
          <a:blip r:embed="rId3">
            <a:alphaModFix/>
          </a:blip>
          <a:srcRect/>
          <a:stretch/>
        </p:blipFill>
        <p:spPr>
          <a:xfrm>
            <a:off x="128875" y="4542438"/>
            <a:ext cx="2233800" cy="527425"/>
          </a:xfrm>
          <a:prstGeom prst="rect">
            <a:avLst/>
          </a:prstGeom>
          <a:noFill/>
          <a:ln>
            <a:noFill/>
          </a:ln>
        </p:spPr>
      </p:pic>
      <p:pic>
        <p:nvPicPr>
          <p:cNvPr id="158" name="Google Shape;158;p30" descr="Untitled.png"/>
          <p:cNvPicPr preferRelativeResize="0"/>
          <p:nvPr/>
        </p:nvPicPr>
        <p:blipFill rotWithShape="1">
          <a:blip r:embed="rId4">
            <a:alphaModFix/>
          </a:blip>
          <a:srcRect/>
          <a:stretch/>
        </p:blipFill>
        <p:spPr>
          <a:xfrm>
            <a:off x="6572375" y="4578525"/>
            <a:ext cx="2448775" cy="45527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59"/>
        <p:cNvGrpSpPr/>
        <p:nvPr/>
      </p:nvGrpSpPr>
      <p:grpSpPr>
        <a:xfrm>
          <a:off x="0" y="0"/>
          <a:ext cx="0" cy="0"/>
          <a:chOff x="0" y="0"/>
          <a:chExt cx="0" cy="0"/>
        </a:xfrm>
      </p:grpSpPr>
      <p:sp>
        <p:nvSpPr>
          <p:cNvPr id="160" name="Google Shape;160;p31"/>
          <p:cNvSpPr txBox="1">
            <a:spLocks noGrp="1"/>
          </p:cNvSpPr>
          <p:nvPr>
            <p:ph type="title"/>
          </p:nvPr>
        </p:nvSpPr>
        <p:spPr>
          <a:xfrm>
            <a:off x="360341" y="134901"/>
            <a:ext cx="8457000" cy="577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114766"/>
              </a:buClr>
              <a:buSzPts val="2400"/>
              <a:buNone/>
              <a:defRPr sz="2400" b="1">
                <a:solidFill>
                  <a:srgbClr val="114766"/>
                </a:solidFill>
                <a:latin typeface="Helvetica Neue"/>
                <a:ea typeface="Helvetica Neue"/>
                <a:cs typeface="Helvetica Neue"/>
                <a:sym typeface="Helvetica Neu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1" name="Google Shape;161;p31"/>
          <p:cNvSpPr txBox="1">
            <a:spLocks noGrp="1"/>
          </p:cNvSpPr>
          <p:nvPr>
            <p:ph type="body" idx="1"/>
          </p:nvPr>
        </p:nvSpPr>
        <p:spPr>
          <a:xfrm>
            <a:off x="457200" y="971550"/>
            <a:ext cx="8229600" cy="3623100"/>
          </a:xfrm>
          <a:prstGeom prst="rect">
            <a:avLst/>
          </a:prstGeom>
          <a:noFill/>
          <a:ln>
            <a:noFill/>
          </a:ln>
        </p:spPr>
        <p:txBody>
          <a:bodyPr spcFirstLastPara="1" wrap="square" lIns="91425" tIns="91425" rIns="91425" bIns="91425" anchor="t" anchorCtr="0">
            <a:noAutofit/>
          </a:bodyPr>
          <a:lstStyle>
            <a:lvl1pPr marL="457200" lvl="0" indent="-381000" algn="l">
              <a:lnSpc>
                <a:spcPct val="115000"/>
              </a:lnSpc>
              <a:spcBef>
                <a:spcPts val="420"/>
              </a:spcBef>
              <a:spcAft>
                <a:spcPts val="0"/>
              </a:spcAft>
              <a:buClr>
                <a:srgbClr val="114766"/>
              </a:buClr>
              <a:buSzPts val="2400"/>
              <a:buFont typeface="Arial"/>
              <a:buChar char="•"/>
              <a:defRPr sz="1800">
                <a:solidFill>
                  <a:srgbClr val="114766"/>
                </a:solidFill>
                <a:latin typeface="Helvetica Neue"/>
                <a:ea typeface="Helvetica Neue"/>
                <a:cs typeface="Helvetica Neue"/>
                <a:sym typeface="Helvetica Neue"/>
              </a:defRPr>
            </a:lvl1pPr>
            <a:lvl2pPr marL="914400" lvl="1" indent="-342900" algn="l">
              <a:lnSpc>
                <a:spcPct val="115000"/>
              </a:lnSpc>
              <a:spcBef>
                <a:spcPts val="360"/>
              </a:spcBef>
              <a:spcAft>
                <a:spcPts val="0"/>
              </a:spcAft>
              <a:buClr>
                <a:srgbClr val="114766"/>
              </a:buClr>
              <a:buSzPts val="1800"/>
              <a:buFont typeface="Helvetica Neue"/>
              <a:buChar char="–"/>
              <a:defRPr sz="1350">
                <a:solidFill>
                  <a:srgbClr val="114766"/>
                </a:solidFill>
                <a:latin typeface="Helvetica Neue"/>
                <a:ea typeface="Helvetica Neue"/>
                <a:cs typeface="Helvetica Neue"/>
                <a:sym typeface="Helvetica Neue"/>
              </a:defRPr>
            </a:lvl2pPr>
            <a:lvl3pPr marL="1371600" lvl="2" indent="-317500" algn="l">
              <a:lnSpc>
                <a:spcPct val="115000"/>
              </a:lnSpc>
              <a:spcBef>
                <a:spcPts val="300"/>
              </a:spcBef>
              <a:spcAft>
                <a:spcPts val="0"/>
              </a:spcAft>
              <a:buClr>
                <a:srgbClr val="114766"/>
              </a:buClr>
              <a:buSzPts val="1400"/>
              <a:buFont typeface="Helvetica Neue"/>
              <a:buChar char="•"/>
              <a:defRPr>
                <a:solidFill>
                  <a:srgbClr val="114766"/>
                </a:solidFill>
                <a:latin typeface="Helvetica Neue"/>
                <a:ea typeface="Helvetica Neue"/>
                <a:cs typeface="Helvetica Neue"/>
                <a:sym typeface="Helvetica Neue"/>
              </a:defRPr>
            </a:lvl3pPr>
            <a:lvl4pPr marL="1828800" lvl="3" indent="-317500" algn="l">
              <a:lnSpc>
                <a:spcPct val="115000"/>
              </a:lnSpc>
              <a:spcBef>
                <a:spcPts val="300"/>
              </a:spcBef>
              <a:spcAft>
                <a:spcPts val="0"/>
              </a:spcAft>
              <a:buClr>
                <a:srgbClr val="114766"/>
              </a:buClr>
              <a:buSzPts val="1400"/>
              <a:buFont typeface="Helvetica Neue"/>
              <a:buChar char="–"/>
              <a:defRPr>
                <a:solidFill>
                  <a:srgbClr val="114766"/>
                </a:solidFill>
                <a:latin typeface="Helvetica Neue"/>
                <a:ea typeface="Helvetica Neue"/>
                <a:cs typeface="Helvetica Neue"/>
                <a:sym typeface="Helvetica Neue"/>
              </a:defRPr>
            </a:lvl4pPr>
            <a:lvl5pPr marL="2286000" lvl="4" indent="-317500" algn="l">
              <a:lnSpc>
                <a:spcPct val="115000"/>
              </a:lnSpc>
              <a:spcBef>
                <a:spcPts val="300"/>
              </a:spcBef>
              <a:spcAft>
                <a:spcPts val="0"/>
              </a:spcAft>
              <a:buClr>
                <a:srgbClr val="114766"/>
              </a:buClr>
              <a:buSzPts val="1400"/>
              <a:buFont typeface="Helvetica Neue"/>
              <a:buChar char="»"/>
              <a:defRPr>
                <a:solidFill>
                  <a:srgbClr val="114766"/>
                </a:solidFill>
                <a:latin typeface="Helvetica Neue"/>
                <a:ea typeface="Helvetica Neue"/>
                <a:cs typeface="Helvetica Neue"/>
                <a:sym typeface="Helvetica Neue"/>
              </a:defRPr>
            </a:lvl5pPr>
            <a:lvl6pPr marL="2743200" lvl="5" indent="-317500" algn="l">
              <a:lnSpc>
                <a:spcPct val="115000"/>
              </a:lnSpc>
              <a:spcBef>
                <a:spcPts val="300"/>
              </a:spcBef>
              <a:spcAft>
                <a:spcPts val="0"/>
              </a:spcAft>
              <a:buClr>
                <a:srgbClr val="114766"/>
              </a:buClr>
              <a:buSzPts val="1400"/>
              <a:buFont typeface="Helvetica Neue"/>
              <a:buChar char="•"/>
              <a:defRPr>
                <a:solidFill>
                  <a:srgbClr val="114766"/>
                </a:solidFill>
                <a:latin typeface="Helvetica Neue"/>
                <a:ea typeface="Helvetica Neue"/>
                <a:cs typeface="Helvetica Neue"/>
                <a:sym typeface="Helvetica Neue"/>
              </a:defRPr>
            </a:lvl6pPr>
            <a:lvl7pPr marL="3200400" lvl="6" indent="-317500" algn="l">
              <a:lnSpc>
                <a:spcPct val="115000"/>
              </a:lnSpc>
              <a:spcBef>
                <a:spcPts val="300"/>
              </a:spcBef>
              <a:spcAft>
                <a:spcPts val="0"/>
              </a:spcAft>
              <a:buClr>
                <a:srgbClr val="114766"/>
              </a:buClr>
              <a:buSzPts val="1400"/>
              <a:buFont typeface="Helvetica Neue"/>
              <a:buChar char="•"/>
              <a:defRPr>
                <a:solidFill>
                  <a:srgbClr val="114766"/>
                </a:solidFill>
                <a:latin typeface="Helvetica Neue"/>
                <a:ea typeface="Helvetica Neue"/>
                <a:cs typeface="Helvetica Neue"/>
                <a:sym typeface="Helvetica Neue"/>
              </a:defRPr>
            </a:lvl7pPr>
            <a:lvl8pPr marL="3657600" lvl="7" indent="-317500" algn="l">
              <a:lnSpc>
                <a:spcPct val="115000"/>
              </a:lnSpc>
              <a:spcBef>
                <a:spcPts val="300"/>
              </a:spcBef>
              <a:spcAft>
                <a:spcPts val="0"/>
              </a:spcAft>
              <a:buClr>
                <a:srgbClr val="114766"/>
              </a:buClr>
              <a:buSzPts val="1400"/>
              <a:buFont typeface="Helvetica Neue"/>
              <a:buChar char="•"/>
              <a:defRPr>
                <a:solidFill>
                  <a:srgbClr val="114766"/>
                </a:solidFill>
                <a:latin typeface="Helvetica Neue"/>
                <a:ea typeface="Helvetica Neue"/>
                <a:cs typeface="Helvetica Neue"/>
                <a:sym typeface="Helvetica Neue"/>
              </a:defRPr>
            </a:lvl8pPr>
            <a:lvl9pPr marL="4114800" lvl="8" indent="-317500" algn="l">
              <a:lnSpc>
                <a:spcPct val="115000"/>
              </a:lnSpc>
              <a:spcBef>
                <a:spcPts val="300"/>
              </a:spcBef>
              <a:spcAft>
                <a:spcPts val="1600"/>
              </a:spcAft>
              <a:buClr>
                <a:srgbClr val="114766"/>
              </a:buClr>
              <a:buSzPts val="1400"/>
              <a:buFont typeface="Helvetica Neue"/>
              <a:buChar char="•"/>
              <a:defRPr>
                <a:solidFill>
                  <a:srgbClr val="114766"/>
                </a:solidFill>
                <a:latin typeface="Helvetica Neue"/>
                <a:ea typeface="Helvetica Neue"/>
                <a:cs typeface="Helvetica Neue"/>
                <a:sym typeface="Helvetica Neue"/>
              </a:defRPr>
            </a:lvl9pPr>
          </a:lstStyle>
          <a:p>
            <a:endParaRPr/>
          </a:p>
        </p:txBody>
      </p:sp>
      <p:cxnSp>
        <p:nvCxnSpPr>
          <p:cNvPr id="162" name="Google Shape;162;p31"/>
          <p:cNvCxnSpPr/>
          <p:nvPr/>
        </p:nvCxnSpPr>
        <p:spPr>
          <a:xfrm rot="10800000" flipH="1">
            <a:off x="360341" y="774780"/>
            <a:ext cx="8457000" cy="14100"/>
          </a:xfrm>
          <a:prstGeom prst="straightConnector1">
            <a:avLst/>
          </a:prstGeom>
          <a:noFill/>
          <a:ln w="38100" cap="flat" cmpd="sng">
            <a:solidFill>
              <a:srgbClr val="429FD2"/>
            </a:solidFill>
            <a:prstDash val="solid"/>
            <a:round/>
            <a:headEnd type="none" w="sm" len="sm"/>
            <a:tailEnd type="none" w="sm" len="sm"/>
          </a:ln>
        </p:spPr>
      </p:cxnSp>
      <p:sp>
        <p:nvSpPr>
          <p:cNvPr id="163" name="Google Shape;163;p31"/>
          <p:cNvSpPr txBox="1">
            <a:spLocks noGrp="1"/>
          </p:cNvSpPr>
          <p:nvPr>
            <p:ph type="body" idx="2"/>
          </p:nvPr>
        </p:nvSpPr>
        <p:spPr>
          <a:xfrm>
            <a:off x="8470" y="4919134"/>
            <a:ext cx="1693331" cy="224367"/>
          </a:xfrm>
          <a:prstGeom prst="rect">
            <a:avLst/>
          </a:prstGeom>
          <a:solidFill>
            <a:srgbClr val="419FD3"/>
          </a:solidFill>
          <a:ln>
            <a:noFill/>
          </a:ln>
          <a:effectLst>
            <a:outerShdw blurRad="40000" dist="23000" dir="5400000" rotWithShape="0">
              <a:srgbClr val="419FD3">
                <a:alpha val="34509"/>
              </a:srgbClr>
            </a:outerShdw>
          </a:effectLst>
        </p:spPr>
        <p:txBody>
          <a:bodyPr spcFirstLastPara="1" wrap="square" lIns="0" tIns="9125" rIns="0" bIns="9125" anchor="t" anchorCtr="0">
            <a:noAutofit/>
          </a:bodyPr>
          <a:lstStyle>
            <a:lvl1pPr marL="457200" lvl="0" indent="-228600" algn="l">
              <a:lnSpc>
                <a:spcPct val="115000"/>
              </a:lnSpc>
              <a:spcBef>
                <a:spcPts val="420"/>
              </a:spcBef>
              <a:spcAft>
                <a:spcPts val="0"/>
              </a:spcAft>
              <a:buClr>
                <a:srgbClr val="114766"/>
              </a:buClr>
              <a:buSzPts val="2400"/>
              <a:buFont typeface="Arial"/>
              <a:buNone/>
              <a:defRPr sz="900">
                <a:solidFill>
                  <a:schemeClr val="dk2"/>
                </a:solidFill>
                <a:latin typeface="Helvetica Neue"/>
                <a:ea typeface="Helvetica Neue"/>
                <a:cs typeface="Helvetica Neue"/>
                <a:sym typeface="Helvetica Neue"/>
              </a:defRPr>
            </a:lvl1pPr>
            <a:lvl2pPr marL="914400" lvl="1" indent="-342900" algn="l">
              <a:lnSpc>
                <a:spcPct val="115000"/>
              </a:lnSpc>
              <a:spcBef>
                <a:spcPts val="360"/>
              </a:spcBef>
              <a:spcAft>
                <a:spcPts val="0"/>
              </a:spcAft>
              <a:buClr>
                <a:srgbClr val="114766"/>
              </a:buClr>
              <a:buSzPts val="1800"/>
              <a:buFont typeface="Helvetica Neue"/>
              <a:buChar char="–"/>
              <a:defRPr sz="1350">
                <a:solidFill>
                  <a:srgbClr val="114766"/>
                </a:solidFill>
                <a:latin typeface="Helvetica Neue"/>
                <a:ea typeface="Helvetica Neue"/>
                <a:cs typeface="Helvetica Neue"/>
                <a:sym typeface="Helvetica Neue"/>
              </a:defRPr>
            </a:lvl2pPr>
            <a:lvl3pPr marL="1371600" lvl="2" indent="-317500" algn="l">
              <a:lnSpc>
                <a:spcPct val="115000"/>
              </a:lnSpc>
              <a:spcBef>
                <a:spcPts val="300"/>
              </a:spcBef>
              <a:spcAft>
                <a:spcPts val="0"/>
              </a:spcAft>
              <a:buClr>
                <a:srgbClr val="114766"/>
              </a:buClr>
              <a:buSzPts val="1400"/>
              <a:buFont typeface="Helvetica Neue"/>
              <a:buChar char="•"/>
              <a:defRPr>
                <a:solidFill>
                  <a:srgbClr val="114766"/>
                </a:solidFill>
                <a:latin typeface="Helvetica Neue"/>
                <a:ea typeface="Helvetica Neue"/>
                <a:cs typeface="Helvetica Neue"/>
                <a:sym typeface="Helvetica Neue"/>
              </a:defRPr>
            </a:lvl3pPr>
            <a:lvl4pPr marL="1828800" lvl="3" indent="-317500" algn="l">
              <a:lnSpc>
                <a:spcPct val="115000"/>
              </a:lnSpc>
              <a:spcBef>
                <a:spcPts val="300"/>
              </a:spcBef>
              <a:spcAft>
                <a:spcPts val="0"/>
              </a:spcAft>
              <a:buClr>
                <a:srgbClr val="114766"/>
              </a:buClr>
              <a:buSzPts val="1400"/>
              <a:buFont typeface="Helvetica Neue"/>
              <a:buChar char="–"/>
              <a:defRPr>
                <a:solidFill>
                  <a:srgbClr val="114766"/>
                </a:solidFill>
                <a:latin typeface="Helvetica Neue"/>
                <a:ea typeface="Helvetica Neue"/>
                <a:cs typeface="Helvetica Neue"/>
                <a:sym typeface="Helvetica Neue"/>
              </a:defRPr>
            </a:lvl4pPr>
            <a:lvl5pPr marL="2286000" lvl="4" indent="-317500" algn="l">
              <a:lnSpc>
                <a:spcPct val="115000"/>
              </a:lnSpc>
              <a:spcBef>
                <a:spcPts val="300"/>
              </a:spcBef>
              <a:spcAft>
                <a:spcPts val="0"/>
              </a:spcAft>
              <a:buClr>
                <a:srgbClr val="114766"/>
              </a:buClr>
              <a:buSzPts val="1400"/>
              <a:buFont typeface="Helvetica Neue"/>
              <a:buChar char="»"/>
              <a:defRPr>
                <a:solidFill>
                  <a:srgbClr val="114766"/>
                </a:solidFill>
                <a:latin typeface="Helvetica Neue"/>
                <a:ea typeface="Helvetica Neue"/>
                <a:cs typeface="Helvetica Neue"/>
                <a:sym typeface="Helvetica Neue"/>
              </a:defRPr>
            </a:lvl5pPr>
            <a:lvl6pPr marL="2743200" lvl="5" indent="-317500" algn="l">
              <a:lnSpc>
                <a:spcPct val="115000"/>
              </a:lnSpc>
              <a:spcBef>
                <a:spcPts val="300"/>
              </a:spcBef>
              <a:spcAft>
                <a:spcPts val="0"/>
              </a:spcAft>
              <a:buClr>
                <a:srgbClr val="114766"/>
              </a:buClr>
              <a:buSzPts val="1400"/>
              <a:buFont typeface="Helvetica Neue"/>
              <a:buChar char="•"/>
              <a:defRPr>
                <a:solidFill>
                  <a:srgbClr val="114766"/>
                </a:solidFill>
                <a:latin typeface="Helvetica Neue"/>
                <a:ea typeface="Helvetica Neue"/>
                <a:cs typeface="Helvetica Neue"/>
                <a:sym typeface="Helvetica Neue"/>
              </a:defRPr>
            </a:lvl6pPr>
            <a:lvl7pPr marL="3200400" lvl="6" indent="-317500" algn="l">
              <a:lnSpc>
                <a:spcPct val="115000"/>
              </a:lnSpc>
              <a:spcBef>
                <a:spcPts val="300"/>
              </a:spcBef>
              <a:spcAft>
                <a:spcPts val="0"/>
              </a:spcAft>
              <a:buClr>
                <a:srgbClr val="114766"/>
              </a:buClr>
              <a:buSzPts val="1400"/>
              <a:buFont typeface="Helvetica Neue"/>
              <a:buChar char="•"/>
              <a:defRPr>
                <a:solidFill>
                  <a:srgbClr val="114766"/>
                </a:solidFill>
                <a:latin typeface="Helvetica Neue"/>
                <a:ea typeface="Helvetica Neue"/>
                <a:cs typeface="Helvetica Neue"/>
                <a:sym typeface="Helvetica Neue"/>
              </a:defRPr>
            </a:lvl7pPr>
            <a:lvl8pPr marL="3657600" lvl="7" indent="-317500" algn="l">
              <a:lnSpc>
                <a:spcPct val="115000"/>
              </a:lnSpc>
              <a:spcBef>
                <a:spcPts val="300"/>
              </a:spcBef>
              <a:spcAft>
                <a:spcPts val="0"/>
              </a:spcAft>
              <a:buClr>
                <a:srgbClr val="114766"/>
              </a:buClr>
              <a:buSzPts val="1400"/>
              <a:buFont typeface="Helvetica Neue"/>
              <a:buChar char="•"/>
              <a:defRPr>
                <a:solidFill>
                  <a:srgbClr val="114766"/>
                </a:solidFill>
                <a:latin typeface="Helvetica Neue"/>
                <a:ea typeface="Helvetica Neue"/>
                <a:cs typeface="Helvetica Neue"/>
                <a:sym typeface="Helvetica Neue"/>
              </a:defRPr>
            </a:lvl8pPr>
            <a:lvl9pPr marL="4114800" lvl="8" indent="-317500" algn="l">
              <a:lnSpc>
                <a:spcPct val="115000"/>
              </a:lnSpc>
              <a:spcBef>
                <a:spcPts val="300"/>
              </a:spcBef>
              <a:spcAft>
                <a:spcPts val="1600"/>
              </a:spcAft>
              <a:buClr>
                <a:srgbClr val="114766"/>
              </a:buClr>
              <a:buSzPts val="1400"/>
              <a:buFont typeface="Helvetica Neue"/>
              <a:buChar char="•"/>
              <a:defRPr>
                <a:solidFill>
                  <a:srgbClr val="114766"/>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98014" y="191515"/>
            <a:ext cx="8288786" cy="49244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000"/>
              <a:buNone/>
              <a:defRPr sz="2800" b="0" i="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398014" y="1045002"/>
            <a:ext cx="8288786" cy="3532843"/>
          </a:xfrm>
          <a:prstGeom prst="rect">
            <a:avLst/>
          </a:prstGeom>
          <a:noFill/>
          <a:ln>
            <a:noFill/>
          </a:ln>
        </p:spPr>
        <p:txBody>
          <a:bodyPr spcFirstLastPara="1" wrap="square" lIns="0" tIns="0" rIns="0" bIns="0" anchor="t" anchorCtr="0">
            <a:noAutofit/>
          </a:bodyPr>
          <a:lstStyle>
            <a:lvl1pPr marL="457200" lvl="0" indent="-368300" algn="l">
              <a:spcBef>
                <a:spcPts val="600"/>
              </a:spcBef>
              <a:spcAft>
                <a:spcPts val="0"/>
              </a:spcAft>
              <a:buSzPts val="2200"/>
              <a:buFont typeface="Arial"/>
              <a:buChar char="•"/>
              <a:defRPr sz="2000">
                <a:latin typeface="Arial"/>
                <a:ea typeface="Arial"/>
                <a:cs typeface="Arial"/>
                <a:sym typeface="Arial"/>
              </a:defRPr>
            </a:lvl1pPr>
            <a:lvl2pPr marL="914400" lvl="1" indent="-304800" algn="l">
              <a:spcBef>
                <a:spcPts val="600"/>
              </a:spcBef>
              <a:spcAft>
                <a:spcPts val="0"/>
              </a:spcAft>
              <a:buClr>
                <a:schemeClr val="accent1"/>
              </a:buClr>
              <a:buSzPts val="1200"/>
              <a:buFont typeface="Courier New"/>
              <a:buChar char="o"/>
              <a:defRPr sz="1600">
                <a:latin typeface="Arial"/>
                <a:ea typeface="Arial"/>
                <a:cs typeface="Arial"/>
                <a:sym typeface="Arial"/>
              </a:defRPr>
            </a:lvl2pPr>
            <a:lvl3pPr marL="1371600" lvl="2" indent="-330200" algn="l">
              <a:spcBef>
                <a:spcPts val="600"/>
              </a:spcBef>
              <a:spcAft>
                <a:spcPts val="0"/>
              </a:spcAft>
              <a:buClr>
                <a:schemeClr val="accent1"/>
              </a:buClr>
              <a:buSzPts val="1600"/>
              <a:buFont typeface="Arial"/>
              <a:buChar char="•"/>
              <a:defRPr sz="1600">
                <a:latin typeface="Arial"/>
                <a:ea typeface="Arial"/>
                <a:cs typeface="Arial"/>
                <a:sym typeface="Arial"/>
              </a:defRPr>
            </a:lvl3pPr>
            <a:lvl4pPr marL="1828800" lvl="3" indent="-317500" algn="l">
              <a:spcBef>
                <a:spcPts val="600"/>
              </a:spcBef>
              <a:spcAft>
                <a:spcPts val="0"/>
              </a:spcAft>
              <a:buClr>
                <a:schemeClr val="accent1"/>
              </a:buClr>
              <a:buSzPts val="1400"/>
              <a:buFont typeface="Arial"/>
              <a:buChar char="•"/>
              <a:defRPr sz="1400">
                <a:latin typeface="Arial"/>
                <a:ea typeface="Arial"/>
                <a:cs typeface="Arial"/>
                <a:sym typeface="Arial"/>
              </a:defRPr>
            </a:lvl4pPr>
            <a:lvl5pPr marL="2286000" lvl="4" indent="-317500" algn="l">
              <a:spcBef>
                <a:spcPts val="600"/>
              </a:spcBef>
              <a:spcAft>
                <a:spcPts val="0"/>
              </a:spcAft>
              <a:buClr>
                <a:schemeClr val="accent1"/>
              </a:buClr>
              <a:buSzPts val="1400"/>
              <a:buFont typeface="Arial"/>
              <a:buChar char="•"/>
              <a:defRPr sz="1400">
                <a:latin typeface="Arial"/>
                <a:ea typeface="Arial"/>
                <a:cs typeface="Arial"/>
                <a:sym typeface="Arial"/>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Only" type="obj">
  <p:cSld name="OBJEC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398014" y="191515"/>
            <a:ext cx="8347970" cy="49244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3200" b="0" i="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lumns">
  <p:cSld name="1_Two Column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98014" y="191515"/>
            <a:ext cx="8347970" cy="49244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3200" b="0" i="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11724" y="867007"/>
            <a:ext cx="3931920" cy="3657600"/>
          </a:xfrm>
          <a:prstGeom prst="rect">
            <a:avLst/>
          </a:prstGeom>
          <a:noFill/>
          <a:ln>
            <a:noFill/>
          </a:ln>
        </p:spPr>
        <p:txBody>
          <a:bodyPr spcFirstLastPara="1" wrap="square" lIns="0" tIns="0" rIns="0" bIns="0" anchor="t" anchorCtr="0">
            <a:noAutofit/>
          </a:bodyPr>
          <a:lstStyle>
            <a:lvl1pPr marL="457200" lvl="0" indent="-355600" algn="l">
              <a:spcBef>
                <a:spcPts val="600"/>
              </a:spcBef>
              <a:spcAft>
                <a:spcPts val="0"/>
              </a:spcAft>
              <a:buSzPts val="2000"/>
              <a:buFont typeface="Arial"/>
              <a:buChar char="•"/>
              <a:defRPr sz="2000">
                <a:latin typeface="Arial"/>
                <a:ea typeface="Arial"/>
                <a:cs typeface="Arial"/>
                <a:sym typeface="Arial"/>
              </a:defRPr>
            </a:lvl1pPr>
            <a:lvl2pPr marL="914400" lvl="1" indent="-320040" algn="l">
              <a:spcBef>
                <a:spcPts val="600"/>
              </a:spcBef>
              <a:spcAft>
                <a:spcPts val="0"/>
              </a:spcAft>
              <a:buClr>
                <a:schemeClr val="accent1"/>
              </a:buClr>
              <a:buSzPts val="1440"/>
              <a:buFont typeface="Courier New"/>
              <a:buChar char="o"/>
              <a:defRPr sz="1800">
                <a:latin typeface="Arial"/>
                <a:ea typeface="Arial"/>
                <a:cs typeface="Arial"/>
                <a:sym typeface="Arial"/>
              </a:defRPr>
            </a:lvl2pPr>
            <a:lvl3pPr marL="1371600" lvl="2" indent="-330200" algn="l">
              <a:spcBef>
                <a:spcPts val="600"/>
              </a:spcBef>
              <a:spcAft>
                <a:spcPts val="0"/>
              </a:spcAft>
              <a:buClr>
                <a:schemeClr val="accent1"/>
              </a:buClr>
              <a:buSzPts val="1600"/>
              <a:buFont typeface="Arial"/>
              <a:buChar char="•"/>
              <a:defRPr sz="1600">
                <a:latin typeface="Arial"/>
                <a:ea typeface="Arial"/>
                <a:cs typeface="Arial"/>
                <a:sym typeface="Arial"/>
              </a:defRPr>
            </a:lvl3pPr>
            <a:lvl4pPr marL="1828800" lvl="3" indent="-317500" algn="l">
              <a:spcBef>
                <a:spcPts val="600"/>
              </a:spcBef>
              <a:spcAft>
                <a:spcPts val="0"/>
              </a:spcAft>
              <a:buClr>
                <a:schemeClr val="accent1"/>
              </a:buClr>
              <a:buSzPts val="1400"/>
              <a:buFont typeface="Arial"/>
              <a:buChar char="•"/>
              <a:defRPr sz="1400">
                <a:latin typeface="Arial"/>
                <a:ea typeface="Arial"/>
                <a:cs typeface="Arial"/>
                <a:sym typeface="Arial"/>
              </a:defRPr>
            </a:lvl4pPr>
            <a:lvl5pPr marL="2286000" lvl="4" indent="-317500" algn="l">
              <a:spcBef>
                <a:spcPts val="600"/>
              </a:spcBef>
              <a:spcAft>
                <a:spcPts val="0"/>
              </a:spcAft>
              <a:buClr>
                <a:schemeClr val="accent1"/>
              </a:buClr>
              <a:buSzPts val="1400"/>
              <a:buFont typeface="Arial"/>
              <a:buChar char="•"/>
              <a:defRPr sz="1400">
                <a:latin typeface="Arial"/>
                <a:ea typeface="Arial"/>
                <a:cs typeface="Arial"/>
                <a:sym typeface="Arial"/>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6" name="Google Shape;36;p6"/>
          <p:cNvSpPr txBox="1">
            <a:spLocks noGrp="1"/>
          </p:cNvSpPr>
          <p:nvPr>
            <p:ph type="body" idx="2"/>
          </p:nvPr>
        </p:nvSpPr>
        <p:spPr>
          <a:xfrm>
            <a:off x="4814064" y="867007"/>
            <a:ext cx="3931920" cy="3657600"/>
          </a:xfrm>
          <a:prstGeom prst="rect">
            <a:avLst/>
          </a:prstGeom>
          <a:noFill/>
          <a:ln>
            <a:noFill/>
          </a:ln>
        </p:spPr>
        <p:txBody>
          <a:bodyPr spcFirstLastPara="1" wrap="square" lIns="0" tIns="0" rIns="0" bIns="0" anchor="t" anchorCtr="0">
            <a:noAutofit/>
          </a:bodyPr>
          <a:lstStyle>
            <a:lvl1pPr marL="457200" lvl="0" indent="-355600" algn="l">
              <a:spcBef>
                <a:spcPts val="600"/>
              </a:spcBef>
              <a:spcAft>
                <a:spcPts val="0"/>
              </a:spcAft>
              <a:buSzPts val="2000"/>
              <a:buFont typeface="Arial"/>
              <a:buChar char="•"/>
              <a:defRPr sz="2000">
                <a:latin typeface="Arial"/>
                <a:ea typeface="Arial"/>
                <a:cs typeface="Arial"/>
                <a:sym typeface="Arial"/>
              </a:defRPr>
            </a:lvl1pPr>
            <a:lvl2pPr marL="914400" lvl="1" indent="-320040" algn="l">
              <a:spcBef>
                <a:spcPts val="600"/>
              </a:spcBef>
              <a:spcAft>
                <a:spcPts val="0"/>
              </a:spcAft>
              <a:buClr>
                <a:schemeClr val="accent1"/>
              </a:buClr>
              <a:buSzPts val="1440"/>
              <a:buFont typeface="Courier New"/>
              <a:buChar char="o"/>
              <a:defRPr sz="1800">
                <a:latin typeface="Arial"/>
                <a:ea typeface="Arial"/>
                <a:cs typeface="Arial"/>
                <a:sym typeface="Arial"/>
              </a:defRPr>
            </a:lvl2pPr>
            <a:lvl3pPr marL="1371600" lvl="2" indent="-330200" algn="l">
              <a:spcBef>
                <a:spcPts val="600"/>
              </a:spcBef>
              <a:spcAft>
                <a:spcPts val="0"/>
              </a:spcAft>
              <a:buClr>
                <a:schemeClr val="accent1"/>
              </a:buClr>
              <a:buSzPts val="1600"/>
              <a:buFont typeface="Arial"/>
              <a:buChar char="•"/>
              <a:defRPr sz="1600">
                <a:latin typeface="Arial"/>
                <a:ea typeface="Arial"/>
                <a:cs typeface="Arial"/>
                <a:sym typeface="Arial"/>
              </a:defRPr>
            </a:lvl3pPr>
            <a:lvl4pPr marL="1828800" lvl="3" indent="-317500" algn="l">
              <a:spcBef>
                <a:spcPts val="600"/>
              </a:spcBef>
              <a:spcAft>
                <a:spcPts val="0"/>
              </a:spcAft>
              <a:buClr>
                <a:schemeClr val="accent1"/>
              </a:buClr>
              <a:buSzPts val="1400"/>
              <a:buFont typeface="Arial"/>
              <a:buChar char="•"/>
              <a:defRPr sz="1400">
                <a:latin typeface="Arial"/>
                <a:ea typeface="Arial"/>
                <a:cs typeface="Arial"/>
                <a:sym typeface="Arial"/>
              </a:defRPr>
            </a:lvl4pPr>
            <a:lvl5pPr marL="2286000" lvl="4" indent="-317500" algn="l">
              <a:spcBef>
                <a:spcPts val="600"/>
              </a:spcBef>
              <a:spcAft>
                <a:spcPts val="0"/>
              </a:spcAft>
              <a:buClr>
                <a:schemeClr val="accent1"/>
              </a:buClr>
              <a:buSzPts val="1400"/>
              <a:buFont typeface="Arial"/>
              <a:buChar char="•"/>
              <a:defRPr sz="1400">
                <a:latin typeface="Arial"/>
                <a:ea typeface="Arial"/>
                <a:cs typeface="Arial"/>
                <a:sym typeface="Arial"/>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ext and Picture">
  <p:cSld name="1_Text and Picture">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398014" y="191515"/>
            <a:ext cx="8347970" cy="49244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3200" b="0" i="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7"/>
          <p:cNvSpPr>
            <a:spLocks noGrp="1"/>
          </p:cNvSpPr>
          <p:nvPr>
            <p:ph type="pic" idx="2"/>
          </p:nvPr>
        </p:nvSpPr>
        <p:spPr>
          <a:xfrm>
            <a:off x="5088384" y="867007"/>
            <a:ext cx="3657600" cy="3152543"/>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latin typeface="Arial"/>
                <a:ea typeface="Arial"/>
                <a:cs typeface="Arial"/>
                <a:sym typeface="Arial"/>
              </a:defRPr>
            </a:lvl2pPr>
            <a:lvl3pPr marR="0" lvl="2" algn="l" rtl="0">
              <a:spcBef>
                <a:spcPts val="0"/>
              </a:spcBef>
              <a:spcAft>
                <a:spcPts val="0"/>
              </a:spcAft>
              <a:buSzPts val="1400"/>
              <a:buNone/>
              <a:defRPr sz="1800" b="0" i="0" u="none" strike="noStrike" cap="none">
                <a:latin typeface="Arial"/>
                <a:ea typeface="Arial"/>
                <a:cs typeface="Arial"/>
                <a:sym typeface="Arial"/>
              </a:defRPr>
            </a:lvl3pPr>
            <a:lvl4pPr marR="0" lvl="3" algn="l" rtl="0">
              <a:spcBef>
                <a:spcPts val="0"/>
              </a:spcBef>
              <a:spcAft>
                <a:spcPts val="0"/>
              </a:spcAft>
              <a:buSzPts val="1400"/>
              <a:buNone/>
              <a:defRPr sz="1800" b="0" i="0" u="none" strike="noStrike" cap="none">
                <a:latin typeface="Arial"/>
                <a:ea typeface="Arial"/>
                <a:cs typeface="Arial"/>
                <a:sym typeface="Arial"/>
              </a:defRPr>
            </a:lvl4pPr>
            <a:lvl5pPr marR="0" lvl="4" algn="l" rtl="0">
              <a:spcBef>
                <a:spcPts val="0"/>
              </a:spcBef>
              <a:spcAft>
                <a:spcPts val="0"/>
              </a:spcAft>
              <a:buSzPts val="1400"/>
              <a:buNone/>
              <a:defRPr sz="1800" b="0" i="0" u="none" strike="noStrike" cap="none">
                <a:latin typeface="Arial"/>
                <a:ea typeface="Arial"/>
                <a:cs typeface="Arial"/>
                <a:sym typeface="Arial"/>
              </a:defRPr>
            </a:lvl5pPr>
            <a:lvl6pPr marR="0" lvl="5" algn="l" rtl="0">
              <a:spcBef>
                <a:spcPts val="0"/>
              </a:spcBef>
              <a:spcAft>
                <a:spcPts val="0"/>
              </a:spcAft>
              <a:buSzPts val="1400"/>
              <a:buNone/>
              <a:defRPr sz="1800" b="0" i="0" u="none" strike="noStrike" cap="none">
                <a:latin typeface="Arial"/>
                <a:ea typeface="Arial"/>
                <a:cs typeface="Arial"/>
                <a:sym typeface="Arial"/>
              </a:defRPr>
            </a:lvl6pPr>
            <a:lvl7pPr marR="0" lvl="6" algn="l" rtl="0">
              <a:spcBef>
                <a:spcPts val="0"/>
              </a:spcBef>
              <a:spcAft>
                <a:spcPts val="0"/>
              </a:spcAft>
              <a:buSzPts val="1400"/>
              <a:buNone/>
              <a:defRPr sz="1800" b="0" i="0" u="none" strike="noStrike" cap="none">
                <a:latin typeface="Arial"/>
                <a:ea typeface="Arial"/>
                <a:cs typeface="Arial"/>
                <a:sym typeface="Arial"/>
              </a:defRPr>
            </a:lvl7pPr>
            <a:lvl8pPr marR="0" lvl="7" algn="l" rtl="0">
              <a:spcBef>
                <a:spcPts val="0"/>
              </a:spcBef>
              <a:spcAft>
                <a:spcPts val="0"/>
              </a:spcAft>
              <a:buSzPts val="1400"/>
              <a:buNone/>
              <a:defRPr sz="1800" b="0" i="0" u="none" strike="noStrike" cap="none">
                <a:latin typeface="Arial"/>
                <a:ea typeface="Arial"/>
                <a:cs typeface="Arial"/>
                <a:sym typeface="Arial"/>
              </a:defRPr>
            </a:lvl8pPr>
            <a:lvl9pPr marR="0" lvl="8" algn="l" rtl="0">
              <a:spcBef>
                <a:spcPts val="0"/>
              </a:spcBef>
              <a:spcAft>
                <a:spcPts val="0"/>
              </a:spcAft>
              <a:buSzPts val="1400"/>
              <a:buNone/>
              <a:defRPr sz="1800" b="0" i="0" u="none" strike="noStrike" cap="none">
                <a:latin typeface="Arial"/>
                <a:ea typeface="Arial"/>
                <a:cs typeface="Arial"/>
                <a:sym typeface="Arial"/>
              </a:defRPr>
            </a:lvl9pPr>
          </a:lstStyle>
          <a:p>
            <a:endParaRPr/>
          </a:p>
        </p:txBody>
      </p:sp>
      <p:sp>
        <p:nvSpPr>
          <p:cNvPr id="40" name="Google Shape;40;p7"/>
          <p:cNvSpPr txBox="1">
            <a:spLocks noGrp="1"/>
          </p:cNvSpPr>
          <p:nvPr>
            <p:ph type="body" idx="1"/>
          </p:nvPr>
        </p:nvSpPr>
        <p:spPr>
          <a:xfrm>
            <a:off x="411724" y="867007"/>
            <a:ext cx="4465076" cy="3657600"/>
          </a:xfrm>
          <a:prstGeom prst="rect">
            <a:avLst/>
          </a:prstGeom>
          <a:noFill/>
          <a:ln>
            <a:noFill/>
          </a:ln>
        </p:spPr>
        <p:txBody>
          <a:bodyPr spcFirstLastPara="1" wrap="square" lIns="0" tIns="0" rIns="0" bIns="0" anchor="t" anchorCtr="0">
            <a:noAutofit/>
          </a:bodyPr>
          <a:lstStyle>
            <a:lvl1pPr marL="457200" lvl="0" indent="-355600" algn="l">
              <a:spcBef>
                <a:spcPts val="600"/>
              </a:spcBef>
              <a:spcAft>
                <a:spcPts val="0"/>
              </a:spcAft>
              <a:buSzPts val="2000"/>
              <a:buFont typeface="Arial"/>
              <a:buChar char="•"/>
              <a:defRPr sz="2000">
                <a:latin typeface="Arial"/>
                <a:ea typeface="Arial"/>
                <a:cs typeface="Arial"/>
                <a:sym typeface="Arial"/>
              </a:defRPr>
            </a:lvl1pPr>
            <a:lvl2pPr marL="914400" lvl="1" indent="-320040" algn="l">
              <a:spcBef>
                <a:spcPts val="600"/>
              </a:spcBef>
              <a:spcAft>
                <a:spcPts val="0"/>
              </a:spcAft>
              <a:buClr>
                <a:schemeClr val="accent1"/>
              </a:buClr>
              <a:buSzPts val="1440"/>
              <a:buFont typeface="Courier New"/>
              <a:buChar char="o"/>
              <a:defRPr sz="1800">
                <a:latin typeface="Arial"/>
                <a:ea typeface="Arial"/>
                <a:cs typeface="Arial"/>
                <a:sym typeface="Arial"/>
              </a:defRPr>
            </a:lvl2pPr>
            <a:lvl3pPr marL="1371600" lvl="2" indent="-330200" algn="l">
              <a:spcBef>
                <a:spcPts val="600"/>
              </a:spcBef>
              <a:spcAft>
                <a:spcPts val="0"/>
              </a:spcAft>
              <a:buClr>
                <a:schemeClr val="accent1"/>
              </a:buClr>
              <a:buSzPts val="1600"/>
              <a:buFont typeface="Arial"/>
              <a:buChar char="•"/>
              <a:defRPr sz="1600">
                <a:latin typeface="Arial"/>
                <a:ea typeface="Arial"/>
                <a:cs typeface="Arial"/>
                <a:sym typeface="Arial"/>
              </a:defRPr>
            </a:lvl3pPr>
            <a:lvl4pPr marL="1828800" lvl="3" indent="-317500" algn="l">
              <a:spcBef>
                <a:spcPts val="600"/>
              </a:spcBef>
              <a:spcAft>
                <a:spcPts val="0"/>
              </a:spcAft>
              <a:buClr>
                <a:schemeClr val="accent1"/>
              </a:buClr>
              <a:buSzPts val="1400"/>
              <a:buFont typeface="Arial"/>
              <a:buChar char="•"/>
              <a:defRPr sz="1400">
                <a:latin typeface="Arial"/>
                <a:ea typeface="Arial"/>
                <a:cs typeface="Arial"/>
                <a:sym typeface="Arial"/>
              </a:defRPr>
            </a:lvl4pPr>
            <a:lvl5pPr marL="2286000" lvl="4" indent="-317500" algn="l">
              <a:spcBef>
                <a:spcPts val="600"/>
              </a:spcBef>
              <a:spcAft>
                <a:spcPts val="0"/>
              </a:spcAft>
              <a:buClr>
                <a:schemeClr val="accent1"/>
              </a:buClr>
              <a:buSzPts val="1400"/>
              <a:buFont typeface="Arial"/>
              <a:buChar char="•"/>
              <a:defRPr sz="1400">
                <a:latin typeface="Arial"/>
                <a:ea typeface="Arial"/>
                <a:cs typeface="Arial"/>
                <a:sym typeface="Arial"/>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1" name="Google Shape;41;p7"/>
          <p:cNvSpPr txBox="1">
            <a:spLocks noGrp="1"/>
          </p:cNvSpPr>
          <p:nvPr>
            <p:ph type="body" idx="3"/>
          </p:nvPr>
        </p:nvSpPr>
        <p:spPr>
          <a:xfrm>
            <a:off x="5088384" y="4095750"/>
            <a:ext cx="3505200" cy="42885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000"/>
              <a:buNone/>
              <a:defRPr sz="1000"/>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98014" y="191515"/>
            <a:ext cx="8347970" cy="49244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3200" b="0" i="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44"/>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able">
  <p:cSld name="1_Table">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398014" y="191515"/>
            <a:ext cx="8347970" cy="49244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3200" b="0" i="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8.xml"/><Relationship Id="rId7" Type="http://schemas.openxmlformats.org/officeDocument/2006/relationships/image" Target="../media/image2.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98014" y="191515"/>
            <a:ext cx="8347970" cy="369332"/>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2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4588" y="997203"/>
            <a:ext cx="7934822" cy="276999"/>
          </a:xfrm>
          <a:prstGeom prst="rect">
            <a:avLst/>
          </a:prstGeom>
          <a:noFill/>
          <a:ln>
            <a:noFill/>
          </a:ln>
        </p:spPr>
        <p:txBody>
          <a:bodyPr spcFirstLastPara="1" wrap="square" lIns="0" tIns="0" rIns="0" bIns="0" anchor="t" anchorCtr="0">
            <a:noAutofit/>
          </a:bodyPr>
          <a:lstStyle>
            <a:lvl1pPr marL="457200" marR="0" lvl="0" indent="-342900" algn="l" rtl="0">
              <a:spcBef>
                <a:spcPts val="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Arial"/>
                <a:ea typeface="Arial"/>
                <a:cs typeface="Arial"/>
                <a:sym typeface="Arial"/>
              </a:defRPr>
            </a:lvl2pPr>
            <a:lvl3pPr marL="1371600" marR="0" lvl="2" indent="-228600" algn="l" rtl="0">
              <a:spcBef>
                <a:spcPts val="0"/>
              </a:spcBef>
              <a:spcAft>
                <a:spcPts val="0"/>
              </a:spcAft>
              <a:buSzPts val="1400"/>
              <a:buNone/>
              <a:defRPr sz="1800" b="0" i="0" u="none" strike="noStrike" cap="none">
                <a:latin typeface="Arial"/>
                <a:ea typeface="Arial"/>
                <a:cs typeface="Arial"/>
                <a:sym typeface="Arial"/>
              </a:defRPr>
            </a:lvl3pPr>
            <a:lvl4pPr marL="1828800" marR="0" lvl="3" indent="-228600" algn="l" rtl="0">
              <a:spcBef>
                <a:spcPts val="0"/>
              </a:spcBef>
              <a:spcAft>
                <a:spcPts val="0"/>
              </a:spcAft>
              <a:buSzPts val="1400"/>
              <a:buNone/>
              <a:defRPr sz="1800" b="0" i="0" u="none" strike="noStrike" cap="none">
                <a:latin typeface="Arial"/>
                <a:ea typeface="Arial"/>
                <a:cs typeface="Arial"/>
                <a:sym typeface="Arial"/>
              </a:defRPr>
            </a:lvl4pPr>
            <a:lvl5pPr marL="2286000" marR="0" lvl="4" indent="-228600" algn="l" rtl="0">
              <a:spcBef>
                <a:spcPts val="0"/>
              </a:spcBef>
              <a:spcAft>
                <a:spcPts val="0"/>
              </a:spcAft>
              <a:buSzPts val="1400"/>
              <a:buNone/>
              <a:defRPr sz="1800" b="0" i="0" u="none" strike="noStrike" cap="none">
                <a:latin typeface="Arial"/>
                <a:ea typeface="Arial"/>
                <a:cs typeface="Arial"/>
                <a:sym typeface="Arial"/>
              </a:defRPr>
            </a:lvl5pPr>
            <a:lvl6pPr marL="2743200" marR="0" lvl="5" indent="-228600" algn="l" rtl="0">
              <a:spcBef>
                <a:spcPts val="0"/>
              </a:spcBef>
              <a:spcAft>
                <a:spcPts val="0"/>
              </a:spcAft>
              <a:buSzPts val="1400"/>
              <a:buNone/>
              <a:defRPr sz="1800" b="0" i="0" u="none" strike="noStrike" cap="none">
                <a:latin typeface="Arial"/>
                <a:ea typeface="Arial"/>
                <a:cs typeface="Arial"/>
                <a:sym typeface="Arial"/>
              </a:defRPr>
            </a:lvl6pPr>
            <a:lvl7pPr marL="3200400" marR="0" lvl="6" indent="-228600" algn="l" rtl="0">
              <a:spcBef>
                <a:spcPts val="0"/>
              </a:spcBef>
              <a:spcAft>
                <a:spcPts val="0"/>
              </a:spcAft>
              <a:buSzPts val="1400"/>
              <a:buNone/>
              <a:defRPr sz="1800" b="0" i="0" u="none" strike="noStrike" cap="none">
                <a:latin typeface="Arial"/>
                <a:ea typeface="Arial"/>
                <a:cs typeface="Arial"/>
                <a:sym typeface="Arial"/>
              </a:defRPr>
            </a:lvl7pPr>
            <a:lvl8pPr marL="3657600" marR="0" lvl="7" indent="-228600" algn="l" rtl="0">
              <a:spcBef>
                <a:spcPts val="0"/>
              </a:spcBef>
              <a:spcAft>
                <a:spcPts val="0"/>
              </a:spcAft>
              <a:buSzPts val="1400"/>
              <a:buNone/>
              <a:defRPr sz="1800" b="0" i="0" u="none" strike="noStrike" cap="none">
                <a:latin typeface="Arial"/>
                <a:ea typeface="Arial"/>
                <a:cs typeface="Arial"/>
                <a:sym typeface="Arial"/>
              </a:defRPr>
            </a:lvl8pPr>
            <a:lvl9pPr marL="4114800" marR="0" lvl="8" indent="-228600" algn="l" rtl="0">
              <a:spcBef>
                <a:spcPts val="0"/>
              </a:spcBef>
              <a:spcAft>
                <a:spcPts val="0"/>
              </a:spcAft>
              <a:buSzPts val="1400"/>
              <a:buNone/>
              <a:defRPr sz="1800" b="0" i="0" u="none" strike="noStrike" cap="none">
                <a:latin typeface="Arial"/>
                <a:ea typeface="Arial"/>
                <a:cs typeface="Arial"/>
                <a:sym typeface="Arial"/>
              </a:defRPr>
            </a:lvl9pPr>
          </a:lstStyle>
          <a:p>
            <a:endParaRPr/>
          </a:p>
        </p:txBody>
      </p:sp>
      <p:sp>
        <p:nvSpPr>
          <p:cNvPr id="12" name="Google Shape;12;p1"/>
          <p:cNvSpPr/>
          <p:nvPr/>
        </p:nvSpPr>
        <p:spPr>
          <a:xfrm>
            <a:off x="2112715" y="4797192"/>
            <a:ext cx="941454" cy="234679"/>
          </a:xfrm>
          <a:prstGeom prst="rect">
            <a:avLst/>
          </a:prstGeom>
          <a:blipFill rotWithShape="1">
            <a:blip r:embed="rId1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 name="Google Shape;13;p1"/>
          <p:cNvSpPr txBox="1"/>
          <p:nvPr/>
        </p:nvSpPr>
        <p:spPr>
          <a:xfrm>
            <a:off x="3270791" y="4746333"/>
            <a:ext cx="2103120" cy="184666"/>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fld id="{00000000-1234-1234-1234-123412341234}" type="slidenum">
              <a:rPr lang="en-US" sz="1200" b="0" u="none">
                <a:solidFill>
                  <a:schemeClr val="dk1"/>
                </a:solidFill>
                <a:latin typeface="Arial"/>
                <a:ea typeface="Arial"/>
                <a:cs typeface="Arial"/>
                <a:sym typeface="Arial"/>
              </a:rPr>
              <a:t>‹#›</a:t>
            </a:fld>
            <a:endParaRPr sz="1200" b="0" u="none">
              <a:solidFill>
                <a:schemeClr val="dk1"/>
              </a:solidFill>
              <a:latin typeface="Arial"/>
              <a:ea typeface="Arial"/>
              <a:cs typeface="Arial"/>
              <a:sym typeface="Arial"/>
            </a:endParaRPr>
          </a:p>
        </p:txBody>
      </p:sp>
      <p:sp>
        <p:nvSpPr>
          <p:cNvPr id="14" name="Google Shape;14;p1"/>
          <p:cNvSpPr/>
          <p:nvPr/>
        </p:nvSpPr>
        <p:spPr>
          <a:xfrm>
            <a:off x="3126999" y="4837324"/>
            <a:ext cx="352899" cy="187350"/>
          </a:xfrm>
          <a:prstGeom prst="rect">
            <a:avLst/>
          </a:prstGeom>
          <a:blipFill rotWithShape="1">
            <a:blip r:embed="rId1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 name="Google Shape;15;p1"/>
          <p:cNvSpPr/>
          <p:nvPr/>
        </p:nvSpPr>
        <p:spPr>
          <a:xfrm>
            <a:off x="3076126" y="4815218"/>
            <a:ext cx="0" cy="234950"/>
          </a:xfrm>
          <a:custGeom>
            <a:avLst/>
            <a:gdLst/>
            <a:ahLst/>
            <a:cxnLst/>
            <a:rect l="l" t="t" r="r" b="b"/>
            <a:pathLst>
              <a:path w="120000" h="234950" extrusionOk="0">
                <a:moveTo>
                  <a:pt x="0" y="0"/>
                </a:moveTo>
                <a:lnTo>
                  <a:pt x="0" y="234420"/>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E497D"/>
        </a:solidFill>
        <a:effectLst/>
      </p:bgPr>
    </p:bg>
    <p:spTree>
      <p:nvGrpSpPr>
        <p:cNvPr id="1" name="Shape 76"/>
        <p:cNvGrpSpPr/>
        <p:nvPr/>
      </p:nvGrpSpPr>
      <p:grpSpPr>
        <a:xfrm>
          <a:off x="0" y="0"/>
          <a:ext cx="0" cy="0"/>
          <a:chOff x="0" y="0"/>
          <a:chExt cx="0" cy="0"/>
        </a:xfrm>
      </p:grpSpPr>
      <p:sp>
        <p:nvSpPr>
          <p:cNvPr id="77" name="Google Shape;77;p17"/>
          <p:cNvSpPr/>
          <p:nvPr/>
        </p:nvSpPr>
        <p:spPr>
          <a:xfrm>
            <a:off x="5334000" y="4696492"/>
            <a:ext cx="1503115" cy="252639"/>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78;p17"/>
          <p:cNvSpPr/>
          <p:nvPr/>
        </p:nvSpPr>
        <p:spPr>
          <a:xfrm>
            <a:off x="7086600" y="4696492"/>
            <a:ext cx="941454" cy="234679"/>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 name="Google Shape;79;p17"/>
          <p:cNvSpPr/>
          <p:nvPr/>
        </p:nvSpPr>
        <p:spPr>
          <a:xfrm>
            <a:off x="8187233" y="4724149"/>
            <a:ext cx="352899" cy="18735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 name="Google Shape;80;p17"/>
          <p:cNvSpPr/>
          <p:nvPr/>
        </p:nvSpPr>
        <p:spPr>
          <a:xfrm>
            <a:off x="8106982" y="4705202"/>
            <a:ext cx="0" cy="234950"/>
          </a:xfrm>
          <a:custGeom>
            <a:avLst/>
            <a:gdLst/>
            <a:ahLst/>
            <a:cxnLst/>
            <a:rect l="l" t="t" r="r" b="b"/>
            <a:pathLst>
              <a:path w="120000" h="234950" extrusionOk="0">
                <a:moveTo>
                  <a:pt x="0" y="0"/>
                </a:moveTo>
                <a:lnTo>
                  <a:pt x="0" y="234420"/>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 name="Google Shape;81;p17"/>
          <p:cNvSpPr/>
          <p:nvPr/>
        </p:nvSpPr>
        <p:spPr>
          <a:xfrm>
            <a:off x="263168" y="4637172"/>
            <a:ext cx="1005840" cy="320040"/>
          </a:xfrm>
          <a:prstGeom prst="rect">
            <a:avLst/>
          </a:prstGeom>
          <a:blipFill rotWithShape="1">
            <a:blip r:embed="rId8">
              <a:alphaModFix/>
            </a:blip>
            <a:stretch>
              <a:fillRect l="-7533" t="-48805" r="258" b="-10128"/>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97" name="Google Shape;97;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2900" algn="l" rtl="0">
              <a:lnSpc>
                <a:spcPct val="115000"/>
              </a:lnSpc>
              <a:spcBef>
                <a:spcPts val="1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98" name="Google Shape;98;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lwn.net/Articles/769355/"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help.nersc.gov/"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docs.nersc.gov/jobs/examples/#dependencie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hyperlink" Target="https://docs.nersc.gov/jobs/examples/#variable-time-jobs"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hyperlink" Target="https://help.nersc.gov/"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hyperlink" Target="http://dmtcp.sourceforge.net/" TargetMode="External"/><Relationship Id="rId13" Type="http://schemas.openxmlformats.org/officeDocument/2006/relationships/hyperlink" Target="https://youtu.be/29ke1szUNpE" TargetMode="External"/><Relationship Id="rId3" Type="http://schemas.openxmlformats.org/officeDocument/2006/relationships/hyperlink" Target="https://doi.org/10.1145/3307681.3325962" TargetMode="External"/><Relationship Id="rId7" Type="http://schemas.openxmlformats.org/officeDocument/2006/relationships/hyperlink" Target="http://dmtcp.sourceforge.net/papers/dmtcp.pdf" TargetMode="External"/><Relationship Id="rId12" Type="http://schemas.openxmlformats.org/officeDocument/2006/relationships/hyperlink" Target="https://www.nersc.gov/assets/Uploads/MANA-User-Training-2021-05-07.pptx" TargetMode="External"/><Relationship Id="rId17" Type="http://schemas.openxmlformats.org/officeDocument/2006/relationships/hyperlink" Target="https://github.com/NERSC/variable-time-job" TargetMode="External"/><Relationship Id="rId2" Type="http://schemas.openxmlformats.org/officeDocument/2006/relationships/notesSlide" Target="../notesSlides/notesSlide33.xml"/><Relationship Id="rId16" Type="http://schemas.openxmlformats.org/officeDocument/2006/relationships/hyperlink" Target="https://github.com/mpickpt/mana" TargetMode="External"/><Relationship Id="rId1" Type="http://schemas.openxmlformats.org/officeDocument/2006/relationships/slideLayout" Target="../slideLayouts/slideLayout3.xml"/><Relationship Id="rId6" Type="http://schemas.openxmlformats.org/officeDocument/2006/relationships/hyperlink" Target="https://www.youtube.com/watch?v=hO9G8W_gmEc" TargetMode="External"/><Relationship Id="rId11" Type="http://schemas.openxmlformats.org/officeDocument/2006/relationships/hyperlink" Target="https://docs.nersc.gov/jobs/examples/#variable-time-jobs" TargetMode="External"/><Relationship Id="rId5" Type="http://schemas.openxmlformats.org/officeDocument/2006/relationships/hyperlink" Target="http://mug.mvapich.cse.ohio-state.edu/static/media/mug/presentations/19/cooperman-mug-19.pdf" TargetMode="External"/><Relationship Id="rId15" Type="http://schemas.openxmlformats.org/officeDocument/2006/relationships/hyperlink" Target="https://www.nersc.gov/assets/Uploads/VariableTimeJobsUserTraining20200521-1.pptx" TargetMode="External"/><Relationship Id="rId10" Type="http://schemas.openxmlformats.org/officeDocument/2006/relationships/hyperlink" Target="https://docs.nersc.gov/development/checkpoint-restart/mana/" TargetMode="External"/><Relationship Id="rId4" Type="http://schemas.openxmlformats.org/officeDocument/2006/relationships/hyperlink" Target="http://dmtcp.sourceforge.net/papers/hpdc19-slides.pdf" TargetMode="External"/><Relationship Id="rId9" Type="http://schemas.openxmlformats.org/officeDocument/2006/relationships/hyperlink" Target="https://docs.nersc.gov/development/checkpoint-restart/dmtcp/" TargetMode="External"/><Relationship Id="rId14" Type="http://schemas.openxmlformats.org/officeDocument/2006/relationships/hyperlink" Target="https://www.nersc.gov/assets/Checkpoint-Restart-20191106.pptx"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hyperlink" Target="http://dmtcp.sourceforge.ne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2"/>
          <p:cNvSpPr txBox="1">
            <a:spLocks noGrp="1"/>
          </p:cNvSpPr>
          <p:nvPr>
            <p:ph type="body" idx="1"/>
          </p:nvPr>
        </p:nvSpPr>
        <p:spPr>
          <a:xfrm>
            <a:off x="242975" y="439750"/>
            <a:ext cx="5924700" cy="1164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chemeClr val="dk1"/>
              </a:buClr>
              <a:buSzPts val="3200"/>
              <a:buFont typeface="Arial"/>
              <a:buNone/>
            </a:pPr>
            <a:r>
              <a:rPr lang="en-US" dirty="0"/>
              <a:t>Checkpoint/Restart MPI Applications with MANA on Cori</a:t>
            </a:r>
            <a:endParaRPr dirty="0"/>
          </a:p>
        </p:txBody>
      </p:sp>
      <p:sp>
        <p:nvSpPr>
          <p:cNvPr id="169" name="Google Shape;169;p32"/>
          <p:cNvSpPr txBox="1">
            <a:spLocks noGrp="1"/>
          </p:cNvSpPr>
          <p:nvPr>
            <p:ph type="body" idx="2"/>
          </p:nvPr>
        </p:nvSpPr>
        <p:spPr>
          <a:xfrm>
            <a:off x="329425" y="4179575"/>
            <a:ext cx="4814100" cy="857100"/>
          </a:xfrm>
          <a:prstGeom prst="rect">
            <a:avLst/>
          </a:prstGeom>
          <a:solidFill>
            <a:schemeClr val="dk1">
              <a:alpha val="25882"/>
            </a:schemeClr>
          </a:solidFill>
          <a:ln>
            <a:noFill/>
          </a:ln>
        </p:spPr>
        <p:txBody>
          <a:bodyPr spcFirstLastPara="1" wrap="square" lIns="0" tIns="0" rIns="0" bIns="0" anchor="t" anchorCtr="0">
            <a:noAutofit/>
          </a:bodyPr>
          <a:lstStyle/>
          <a:p>
            <a:pPr marL="0" lvl="0" indent="0" algn="l" rtl="0">
              <a:spcBef>
                <a:spcPts val="0"/>
              </a:spcBef>
              <a:spcAft>
                <a:spcPts val="0"/>
              </a:spcAft>
              <a:buSzPts val="1400"/>
              <a:buNone/>
            </a:pPr>
            <a:r>
              <a:rPr lang="en-US" b="1" dirty="0"/>
              <a:t>Acknowledgement</a:t>
            </a:r>
            <a:br>
              <a:rPr lang="en-US" b="1" dirty="0"/>
            </a:br>
            <a:r>
              <a:rPr lang="en-US" b="1" dirty="0"/>
              <a:t>DMTCP/MANA team: </a:t>
            </a:r>
            <a:r>
              <a:rPr lang="en-US" sz="1200" b="1" dirty="0"/>
              <a:t>Gene Cooperman, Yao Xu, Prashant Chouhan, Rohan Garg at Northeastern University; </a:t>
            </a:r>
          </a:p>
          <a:p>
            <a:pPr marL="0" lvl="0" indent="0" algn="l" rtl="0">
              <a:spcBef>
                <a:spcPts val="0"/>
              </a:spcBef>
              <a:spcAft>
                <a:spcPts val="0"/>
              </a:spcAft>
              <a:buSzPts val="1400"/>
              <a:buNone/>
            </a:pPr>
            <a:r>
              <a:rPr lang="en-US" sz="1200" b="1" dirty="0"/>
              <a:t>Rebecca Hartman-Baker at NERSC </a:t>
            </a:r>
            <a:endParaRPr sz="1200" b="1" dirty="0"/>
          </a:p>
          <a:p>
            <a:pPr marL="0" lvl="0" indent="0" algn="l" rtl="0">
              <a:spcBef>
                <a:spcPts val="0"/>
              </a:spcBef>
              <a:spcAft>
                <a:spcPts val="0"/>
              </a:spcAft>
              <a:buSzPts val="1400"/>
              <a:buNone/>
            </a:pPr>
            <a:endParaRPr dirty="0"/>
          </a:p>
          <a:p>
            <a:pPr marL="0" lvl="0" indent="0" algn="l" rtl="0">
              <a:spcBef>
                <a:spcPts val="0"/>
              </a:spcBef>
              <a:spcAft>
                <a:spcPts val="0"/>
              </a:spcAft>
              <a:buSzPts val="1400"/>
              <a:buNone/>
            </a:pPr>
            <a:endParaRPr dirty="0"/>
          </a:p>
        </p:txBody>
      </p:sp>
      <p:sp>
        <p:nvSpPr>
          <p:cNvPr id="170" name="Google Shape;170;p32"/>
          <p:cNvSpPr txBox="1">
            <a:spLocks noGrp="1"/>
          </p:cNvSpPr>
          <p:nvPr>
            <p:ph type="body" idx="3"/>
          </p:nvPr>
        </p:nvSpPr>
        <p:spPr>
          <a:xfrm>
            <a:off x="5715000" y="4095750"/>
            <a:ext cx="3197346" cy="707886"/>
          </a:xfrm>
          <a:prstGeom prst="rect">
            <a:avLst/>
          </a:prstGeom>
          <a:solidFill>
            <a:schemeClr val="dk1">
              <a:alpha val="25882"/>
            </a:schemeClr>
          </a:solidFill>
          <a:ln>
            <a:noFill/>
          </a:ln>
        </p:spPr>
        <p:txBody>
          <a:bodyPr spcFirstLastPara="1" wrap="square" lIns="0" tIns="0" rIns="0" bIns="0" anchor="t" anchorCtr="0">
            <a:noAutofit/>
          </a:bodyPr>
          <a:lstStyle/>
          <a:p>
            <a:pPr marL="0" lvl="0" indent="0" algn="r" rtl="0">
              <a:spcBef>
                <a:spcPts val="0"/>
              </a:spcBef>
              <a:spcAft>
                <a:spcPts val="0"/>
              </a:spcAft>
              <a:buSzPts val="1800"/>
              <a:buNone/>
            </a:pPr>
            <a:r>
              <a:rPr lang="en-US" sz="1800"/>
              <a:t>Zhengji Zhao</a:t>
            </a:r>
            <a:endParaRPr/>
          </a:p>
          <a:p>
            <a:pPr marL="0" lvl="0" indent="0" algn="r" rtl="0">
              <a:spcBef>
                <a:spcPts val="0"/>
              </a:spcBef>
              <a:spcAft>
                <a:spcPts val="0"/>
              </a:spcAft>
              <a:buSzPts val="1400"/>
              <a:buNone/>
            </a:pPr>
            <a:r>
              <a:rPr lang="en-US"/>
              <a:t>User Engagement Group</a:t>
            </a:r>
            <a:endParaRPr/>
          </a:p>
          <a:p>
            <a:pPr marL="0" lvl="0" indent="0" algn="r" rtl="0">
              <a:spcBef>
                <a:spcPts val="0"/>
              </a:spcBef>
              <a:spcAft>
                <a:spcPts val="0"/>
              </a:spcAft>
              <a:buSzPts val="1400"/>
              <a:buNone/>
            </a:pPr>
            <a:r>
              <a:rPr lang="en-US"/>
              <a:t>May 7, 2021</a:t>
            </a:r>
            <a:endParaRPr/>
          </a:p>
        </p:txBody>
      </p:sp>
      <p:sp>
        <p:nvSpPr>
          <p:cNvPr id="171" name="Google Shape;171;p32"/>
          <p:cNvSpPr txBox="1"/>
          <p:nvPr/>
        </p:nvSpPr>
        <p:spPr>
          <a:xfrm>
            <a:off x="915600" y="1708900"/>
            <a:ext cx="4443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rgbClr val="CA0A0A"/>
                </a:solidFill>
              </a:rPr>
              <a:t>User Training on Checkpoint/Restart (II)</a:t>
            </a:r>
            <a:endParaRPr sz="1800">
              <a:solidFill>
                <a:srgbClr val="CA0A0A"/>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41"/>
          <p:cNvPicPr preferRelativeResize="0"/>
          <p:nvPr/>
        </p:nvPicPr>
        <p:blipFill rotWithShape="1">
          <a:blip r:embed="rId3">
            <a:alphaModFix/>
          </a:blip>
          <a:srcRect l="11424" t="11633" r="11800" b="5151"/>
          <a:stretch/>
        </p:blipFill>
        <p:spPr>
          <a:xfrm>
            <a:off x="543725" y="1245575"/>
            <a:ext cx="3544999" cy="2946926"/>
          </a:xfrm>
          <a:prstGeom prst="rect">
            <a:avLst/>
          </a:prstGeom>
          <a:noFill/>
          <a:ln>
            <a:noFill/>
          </a:ln>
        </p:spPr>
      </p:pic>
      <p:sp>
        <p:nvSpPr>
          <p:cNvPr id="230" name="Google Shape;230;p41"/>
          <p:cNvSpPr txBox="1">
            <a:spLocks noGrp="1"/>
          </p:cNvSpPr>
          <p:nvPr>
            <p:ph type="title"/>
          </p:nvPr>
        </p:nvSpPr>
        <p:spPr>
          <a:xfrm>
            <a:off x="398014" y="191515"/>
            <a:ext cx="8288700" cy="492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FFFFFF"/>
              </a:buClr>
              <a:buSzPts val="2800"/>
              <a:buNone/>
            </a:pPr>
            <a:r>
              <a:rPr lang="en-US"/>
              <a:t>DMTCP Architecture: Coordinated Checkpointing</a:t>
            </a:r>
            <a:endParaRPr/>
          </a:p>
        </p:txBody>
      </p:sp>
      <p:sp>
        <p:nvSpPr>
          <p:cNvPr id="231" name="Google Shape;231;p41"/>
          <p:cNvSpPr txBox="1"/>
          <p:nvPr/>
        </p:nvSpPr>
        <p:spPr>
          <a:xfrm>
            <a:off x="4467875" y="1239650"/>
            <a:ext cx="4402500" cy="3332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4F81BD"/>
              </a:buClr>
              <a:buSzPts val="1800"/>
              <a:buChar char="●"/>
            </a:pPr>
            <a:r>
              <a:rPr lang="en-US" sz="1800"/>
              <a:t>One coordinator per computation</a:t>
            </a:r>
            <a:endParaRPr sz="1800"/>
          </a:p>
          <a:p>
            <a:pPr marL="457200" lvl="0" indent="-342900" algn="l" rtl="0">
              <a:lnSpc>
                <a:spcPct val="115000"/>
              </a:lnSpc>
              <a:spcBef>
                <a:spcPts val="0"/>
              </a:spcBef>
              <a:spcAft>
                <a:spcPts val="0"/>
              </a:spcAft>
              <a:buClr>
                <a:srgbClr val="4F81BD"/>
              </a:buClr>
              <a:buSzPts val="1800"/>
              <a:buChar char="●"/>
            </a:pPr>
            <a:r>
              <a:rPr lang="en-US" sz="1800"/>
              <a:t>One checkpoint thread per process, executing commands from the coordinator</a:t>
            </a:r>
            <a:endParaRPr sz="1800"/>
          </a:p>
          <a:p>
            <a:pPr marL="457200" lvl="0" indent="-342900" algn="l" rtl="0">
              <a:lnSpc>
                <a:spcPct val="115000"/>
              </a:lnSpc>
              <a:spcBef>
                <a:spcPts val="0"/>
              </a:spcBef>
              <a:spcAft>
                <a:spcPts val="0"/>
              </a:spcAft>
              <a:buClr>
                <a:srgbClr val="4F81BD"/>
              </a:buClr>
              <a:buSzPts val="1800"/>
              <a:buChar char="●"/>
            </a:pPr>
            <a:r>
              <a:rPr lang="en-US" sz="1800"/>
              <a:t>Either the checkpoint thread is active or the user thread, but not both at the same time</a:t>
            </a:r>
            <a:endParaRPr sz="1800"/>
          </a:p>
          <a:p>
            <a:pPr marL="457200" lvl="0" indent="-342900" algn="l" rtl="0">
              <a:lnSpc>
                <a:spcPct val="115000"/>
              </a:lnSpc>
              <a:spcBef>
                <a:spcPts val="0"/>
              </a:spcBef>
              <a:spcAft>
                <a:spcPts val="0"/>
              </a:spcAft>
              <a:buClr>
                <a:srgbClr val="4F81BD"/>
              </a:buClr>
              <a:buSzPts val="1800"/>
              <a:buChar char="●"/>
            </a:pPr>
            <a:r>
              <a:rPr lang="en-US" sz="1800"/>
              <a:t>Checkpoint files are </a:t>
            </a:r>
            <a:r>
              <a:rPr lang="en-US" sz="1800">
                <a:solidFill>
                  <a:srgbClr val="FF0000"/>
                </a:solidFill>
              </a:rPr>
              <a:t>backed up</a:t>
            </a:r>
            <a:endParaRPr sz="1800">
              <a:solidFill>
                <a:srgbClr val="FF0000"/>
              </a:solidFill>
            </a:endParaRPr>
          </a:p>
          <a:p>
            <a:pPr marL="457200" lvl="0" indent="-342900" algn="l" rtl="0">
              <a:lnSpc>
                <a:spcPct val="115000"/>
              </a:lnSpc>
              <a:spcBef>
                <a:spcPts val="0"/>
              </a:spcBef>
              <a:spcAft>
                <a:spcPts val="0"/>
              </a:spcAft>
              <a:buClr>
                <a:srgbClr val="4F81BD"/>
              </a:buClr>
              <a:buSzPts val="1800"/>
              <a:buChar char="●"/>
            </a:pPr>
            <a:r>
              <a:rPr lang="en-US" sz="1800"/>
              <a:t>Everything is in user space, no admin privileges needed</a:t>
            </a:r>
            <a:endParaRPr sz="1800"/>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8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2"/>
          <p:cNvSpPr txBox="1">
            <a:spLocks noGrp="1"/>
          </p:cNvSpPr>
          <p:nvPr>
            <p:ph type="title"/>
          </p:nvPr>
        </p:nvSpPr>
        <p:spPr>
          <a:xfrm>
            <a:off x="398014" y="191515"/>
            <a:ext cx="8288700" cy="492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MANA: MPI Agnostic </a:t>
            </a:r>
            <a:endParaRPr/>
          </a:p>
        </p:txBody>
      </p:sp>
      <p:sp>
        <p:nvSpPr>
          <p:cNvPr id="238" name="Google Shape;238;p42"/>
          <p:cNvSpPr txBox="1">
            <a:spLocks noGrp="1"/>
          </p:cNvSpPr>
          <p:nvPr>
            <p:ph type="body" idx="1"/>
          </p:nvPr>
        </p:nvSpPr>
        <p:spPr>
          <a:xfrm>
            <a:off x="398025" y="1045000"/>
            <a:ext cx="3527700" cy="35328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US" sz="2200"/>
              <a:t>MANA employs a “split-process” approach </a:t>
            </a:r>
            <a:endParaRPr sz="2200"/>
          </a:p>
          <a:p>
            <a:pPr marL="914400" lvl="1" indent="-317500" algn="l" rtl="0">
              <a:spcBef>
                <a:spcPts val="0"/>
              </a:spcBef>
              <a:spcAft>
                <a:spcPts val="0"/>
              </a:spcAft>
              <a:buSzPts val="1400"/>
              <a:buChar char="○"/>
            </a:pPr>
            <a:r>
              <a:rPr lang="en-US" sz="1800"/>
              <a:t>A single process contains two programs in its memory address space: upper-half and lower-half</a:t>
            </a:r>
            <a:endParaRPr sz="1800"/>
          </a:p>
          <a:p>
            <a:pPr marL="914400" lvl="1" indent="-342900" algn="l" rtl="0">
              <a:spcBef>
                <a:spcPts val="0"/>
              </a:spcBef>
              <a:spcAft>
                <a:spcPts val="0"/>
              </a:spcAft>
              <a:buSzPts val="1800"/>
              <a:buChar char="○"/>
            </a:pPr>
            <a:r>
              <a:rPr lang="en-US" sz="1800"/>
              <a:t>Checkpoint upper-half </a:t>
            </a:r>
            <a:br>
              <a:rPr lang="en-US" sz="1800"/>
            </a:br>
            <a:r>
              <a:rPr lang="en-US" sz="1800"/>
              <a:t>only, &amp; discard lower half</a:t>
            </a:r>
            <a:endParaRPr sz="1800"/>
          </a:p>
          <a:p>
            <a:pPr marL="914400" lvl="1" indent="-342900" algn="l" rtl="0">
              <a:spcBef>
                <a:spcPts val="0"/>
              </a:spcBef>
              <a:spcAft>
                <a:spcPts val="0"/>
              </a:spcAft>
              <a:buSzPts val="1800"/>
              <a:buChar char="○"/>
            </a:pPr>
            <a:r>
              <a:rPr lang="en-US" sz="1800"/>
              <a:t>At restart time, lower half is re-initialized </a:t>
            </a:r>
            <a:endParaRPr sz="1800"/>
          </a:p>
          <a:p>
            <a:pPr marL="0" lvl="0" indent="0" algn="l" rtl="0">
              <a:spcBef>
                <a:spcPts val="600"/>
              </a:spcBef>
              <a:spcAft>
                <a:spcPts val="0"/>
              </a:spcAft>
              <a:buNone/>
            </a:pPr>
            <a:endParaRPr sz="2200"/>
          </a:p>
        </p:txBody>
      </p:sp>
      <p:grpSp>
        <p:nvGrpSpPr>
          <p:cNvPr id="239" name="Google Shape;239;p42"/>
          <p:cNvGrpSpPr/>
          <p:nvPr/>
        </p:nvGrpSpPr>
        <p:grpSpPr>
          <a:xfrm>
            <a:off x="3981866" y="1045003"/>
            <a:ext cx="4831059" cy="3333166"/>
            <a:chOff x="1032457" y="1193600"/>
            <a:chExt cx="7790774" cy="3905749"/>
          </a:xfrm>
        </p:grpSpPr>
        <p:pic>
          <p:nvPicPr>
            <p:cNvPr id="240" name="Google Shape;240;p42"/>
            <p:cNvPicPr preferRelativeResize="0"/>
            <p:nvPr/>
          </p:nvPicPr>
          <p:blipFill rotWithShape="1">
            <a:blip r:embed="rId3">
              <a:alphaModFix/>
            </a:blip>
            <a:srcRect l="8209" t="23646" r="7594"/>
            <a:stretch/>
          </p:blipFill>
          <p:spPr>
            <a:xfrm>
              <a:off x="1032457" y="1193600"/>
              <a:ext cx="7790774" cy="3905749"/>
            </a:xfrm>
            <a:prstGeom prst="rect">
              <a:avLst/>
            </a:prstGeom>
            <a:noFill/>
            <a:ln>
              <a:noFill/>
            </a:ln>
          </p:spPr>
        </p:pic>
        <p:pic>
          <p:nvPicPr>
            <p:cNvPr id="241" name="Google Shape;241;p42"/>
            <p:cNvPicPr preferRelativeResize="0"/>
            <p:nvPr/>
          </p:nvPicPr>
          <p:blipFill>
            <a:blip r:embed="rId4">
              <a:alphaModFix/>
            </a:blip>
            <a:stretch>
              <a:fillRect/>
            </a:stretch>
          </p:blipFill>
          <p:spPr>
            <a:xfrm>
              <a:off x="3716188" y="3208199"/>
              <a:ext cx="2308525" cy="1717450"/>
            </a:xfrm>
            <a:prstGeom prst="rect">
              <a:avLst/>
            </a:prstGeom>
            <a:noFill/>
            <a:ln>
              <a:noFill/>
            </a:ln>
          </p:spPr>
        </p:pic>
      </p:grpSp>
      <p:sp>
        <p:nvSpPr>
          <p:cNvPr id="242" name="Google Shape;242;p42"/>
          <p:cNvSpPr txBox="1"/>
          <p:nvPr/>
        </p:nvSpPr>
        <p:spPr>
          <a:xfrm>
            <a:off x="7263975" y="4336500"/>
            <a:ext cx="1422900" cy="23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900">
                <a:solidFill>
                  <a:srgbClr val="FFFFFF"/>
                </a:solidFill>
              </a:rPr>
              <a:t>Courtesy of Rohan Garg</a:t>
            </a:r>
            <a:endParaRPr sz="9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3" name="Google Shape;243;p42"/>
          <p:cNvPicPr preferRelativeResize="0"/>
          <p:nvPr/>
        </p:nvPicPr>
        <p:blipFill>
          <a:blip r:embed="rId5">
            <a:alphaModFix/>
          </a:blip>
          <a:stretch>
            <a:fillRect/>
          </a:stretch>
        </p:blipFill>
        <p:spPr>
          <a:xfrm>
            <a:off x="3981875" y="1045000"/>
            <a:ext cx="1641000" cy="492300"/>
          </a:xfrm>
          <a:prstGeom prst="rect">
            <a:avLst/>
          </a:prstGeom>
          <a:noFill/>
          <a:ln>
            <a:noFill/>
          </a:ln>
        </p:spPr>
      </p:pic>
      <p:sp>
        <p:nvSpPr>
          <p:cNvPr id="9" name="Google Shape;116;p22">
            <a:extLst>
              <a:ext uri="{FF2B5EF4-FFF2-40B4-BE49-F238E27FC236}">
                <a16:creationId xmlns:a16="http://schemas.microsoft.com/office/drawing/2014/main" id="{3D9E2F38-34D0-8747-ABA5-A5EC0831098B}"/>
              </a:ext>
            </a:extLst>
          </p:cNvPr>
          <p:cNvSpPr txBox="1"/>
          <p:nvPr/>
        </p:nvSpPr>
        <p:spPr>
          <a:xfrm>
            <a:off x="7561610" y="1004350"/>
            <a:ext cx="1428900" cy="286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800" dirty="0">
                <a:solidFill>
                  <a:srgbClr val="D9D9D9"/>
                </a:solidFill>
              </a:rPr>
              <a:t>Courtesy of</a:t>
            </a:r>
            <a:r>
              <a:rPr lang="en-US" sz="800" b="0" i="0" u="none" strike="noStrike" cap="none" dirty="0">
                <a:solidFill>
                  <a:srgbClr val="D9D9D9"/>
                </a:solidFill>
                <a:latin typeface="Arial"/>
                <a:ea typeface="Arial"/>
                <a:cs typeface="Arial"/>
                <a:sym typeface="Arial"/>
              </a:rPr>
              <a:t> </a:t>
            </a:r>
            <a:r>
              <a:rPr lang="en-US" sz="800" dirty="0">
                <a:solidFill>
                  <a:srgbClr val="D9D9D9"/>
                </a:solidFill>
              </a:rPr>
              <a:t>R</a:t>
            </a:r>
            <a:r>
              <a:rPr lang="en-US" sz="800" b="0" i="0" u="none" strike="noStrike" cap="none" dirty="0">
                <a:solidFill>
                  <a:srgbClr val="D9D9D9"/>
                </a:solidFill>
                <a:latin typeface="Arial"/>
                <a:ea typeface="Arial"/>
                <a:cs typeface="Arial"/>
                <a:sym typeface="Arial"/>
              </a:rPr>
              <a:t>ohan Garg</a:t>
            </a:r>
            <a:endParaRPr sz="800" b="0" i="0" u="none" strike="noStrike" cap="none" dirty="0">
              <a:solidFill>
                <a:srgbClr val="D9D9D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300" b="0" i="0" u="none" strike="noStrike" cap="none" dirty="0">
              <a:solidFill>
                <a:srgbClr val="D9D9D9"/>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3"/>
          <p:cNvSpPr txBox="1">
            <a:spLocks noGrp="1"/>
          </p:cNvSpPr>
          <p:nvPr>
            <p:ph type="title"/>
          </p:nvPr>
        </p:nvSpPr>
        <p:spPr>
          <a:xfrm>
            <a:off x="398014" y="191515"/>
            <a:ext cx="8288700" cy="492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MANA: Network Agnostic</a:t>
            </a:r>
            <a:endParaRPr/>
          </a:p>
        </p:txBody>
      </p:sp>
      <p:sp>
        <p:nvSpPr>
          <p:cNvPr id="250" name="Google Shape;250;p43"/>
          <p:cNvSpPr txBox="1">
            <a:spLocks noGrp="1"/>
          </p:cNvSpPr>
          <p:nvPr>
            <p:ph type="body" idx="1"/>
          </p:nvPr>
        </p:nvSpPr>
        <p:spPr>
          <a:xfrm>
            <a:off x="398025" y="1045000"/>
            <a:ext cx="3733800" cy="3532800"/>
          </a:xfrm>
          <a:prstGeom prst="rect">
            <a:avLst/>
          </a:prstGeom>
        </p:spPr>
        <p:txBody>
          <a:bodyPr spcFirstLastPara="1" wrap="square" lIns="0" tIns="0" rIns="0" bIns="0" anchor="t" anchorCtr="0">
            <a:normAutofit/>
          </a:bodyPr>
          <a:lstStyle/>
          <a:p>
            <a:pPr marL="457200" lvl="0" indent="-381000" algn="l" rtl="0">
              <a:spcBef>
                <a:spcPts val="600"/>
              </a:spcBef>
              <a:spcAft>
                <a:spcPts val="0"/>
              </a:spcAft>
              <a:buSzPts val="2400"/>
              <a:buChar char="●"/>
            </a:pPr>
            <a:r>
              <a:rPr lang="en-US" sz="2200"/>
              <a:t>MANA drains network before checkpointing</a:t>
            </a:r>
            <a:endParaRPr sz="2200"/>
          </a:p>
          <a:p>
            <a:pPr marL="457200" lvl="0" indent="-381000" algn="l" rtl="0">
              <a:spcBef>
                <a:spcPts val="0"/>
              </a:spcBef>
              <a:spcAft>
                <a:spcPts val="0"/>
              </a:spcAft>
              <a:buSzPts val="2400"/>
              <a:buChar char="●"/>
            </a:pPr>
            <a:r>
              <a:rPr lang="en-US" sz="2200"/>
              <a:t>For MPI collectives, </a:t>
            </a:r>
            <a:endParaRPr sz="2200"/>
          </a:p>
          <a:p>
            <a:pPr marL="914400" lvl="1" indent="-317500" algn="l" rtl="0">
              <a:spcBef>
                <a:spcPts val="0"/>
              </a:spcBef>
              <a:spcAft>
                <a:spcPts val="0"/>
              </a:spcAft>
              <a:buSzPts val="1400"/>
              <a:buChar char="○"/>
            </a:pPr>
            <a:r>
              <a:rPr lang="en-US" sz="1800"/>
              <a:t>Preface all collective calls with a trivial barrier</a:t>
            </a:r>
            <a:endParaRPr sz="1800"/>
          </a:p>
          <a:p>
            <a:pPr marL="914400" lvl="1" indent="-317500" algn="l" rtl="0">
              <a:spcBef>
                <a:spcPts val="0"/>
              </a:spcBef>
              <a:spcAft>
                <a:spcPts val="0"/>
              </a:spcAft>
              <a:buSzPts val="1400"/>
              <a:buChar char="○"/>
            </a:pPr>
            <a:r>
              <a:rPr lang="en-US" sz="1800"/>
              <a:t>When the trivial barrier is completed call the original collective</a:t>
            </a:r>
            <a:endParaRPr sz="1800"/>
          </a:p>
          <a:p>
            <a:pPr marL="914400" lvl="1" indent="-317500" algn="l" rtl="0">
              <a:spcBef>
                <a:spcPts val="0"/>
              </a:spcBef>
              <a:spcAft>
                <a:spcPts val="0"/>
              </a:spcAft>
              <a:buSzPts val="1400"/>
              <a:buChar char="○"/>
            </a:pPr>
            <a:r>
              <a:rPr lang="en-US" sz="1800"/>
              <a:t>Prevent checkpointing in the middle of collective call </a:t>
            </a:r>
            <a:endParaRPr sz="1800"/>
          </a:p>
        </p:txBody>
      </p:sp>
      <p:pic>
        <p:nvPicPr>
          <p:cNvPr id="251" name="Google Shape;251;p43"/>
          <p:cNvPicPr preferRelativeResize="0"/>
          <p:nvPr/>
        </p:nvPicPr>
        <p:blipFill>
          <a:blip r:embed="rId3">
            <a:alphaModFix/>
          </a:blip>
          <a:stretch>
            <a:fillRect/>
          </a:stretch>
        </p:blipFill>
        <p:spPr>
          <a:xfrm>
            <a:off x="4131800" y="1634754"/>
            <a:ext cx="4750849" cy="2402625"/>
          </a:xfrm>
          <a:prstGeom prst="rect">
            <a:avLst/>
          </a:prstGeom>
          <a:noFill/>
          <a:ln>
            <a:noFill/>
          </a:ln>
        </p:spPr>
      </p:pic>
      <p:sp>
        <p:nvSpPr>
          <p:cNvPr id="5" name="Google Shape;116;p22">
            <a:extLst>
              <a:ext uri="{FF2B5EF4-FFF2-40B4-BE49-F238E27FC236}">
                <a16:creationId xmlns:a16="http://schemas.microsoft.com/office/drawing/2014/main" id="{F966CB86-B6FE-0140-9335-586FF023A15B}"/>
              </a:ext>
            </a:extLst>
          </p:cNvPr>
          <p:cNvSpPr txBox="1"/>
          <p:nvPr/>
        </p:nvSpPr>
        <p:spPr>
          <a:xfrm>
            <a:off x="7610911" y="1347954"/>
            <a:ext cx="1428900" cy="286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800" dirty="0">
                <a:solidFill>
                  <a:schemeClr val="tx1"/>
                </a:solidFill>
              </a:rPr>
              <a:t>Courtesy of</a:t>
            </a:r>
            <a:r>
              <a:rPr lang="en-US" sz="800" b="0" i="0" u="none" strike="noStrike" cap="none" dirty="0">
                <a:solidFill>
                  <a:schemeClr val="tx1"/>
                </a:solidFill>
                <a:latin typeface="Arial"/>
                <a:ea typeface="Arial"/>
                <a:cs typeface="Arial"/>
                <a:sym typeface="Arial"/>
              </a:rPr>
              <a:t> </a:t>
            </a:r>
            <a:r>
              <a:rPr lang="en-US" sz="800" dirty="0">
                <a:solidFill>
                  <a:schemeClr val="tx1"/>
                </a:solidFill>
              </a:rPr>
              <a:t>R</a:t>
            </a:r>
            <a:r>
              <a:rPr lang="en-US" sz="800" b="0" i="0" u="none" strike="noStrike" cap="none" dirty="0">
                <a:solidFill>
                  <a:schemeClr val="tx1"/>
                </a:solidFill>
                <a:latin typeface="Arial"/>
                <a:ea typeface="Arial"/>
                <a:cs typeface="Arial"/>
                <a:sym typeface="Arial"/>
              </a:rPr>
              <a:t>ohan Garg</a:t>
            </a:r>
            <a:endParaRPr sz="8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300" b="0" i="0" u="none" strike="noStrike" cap="none" dirty="0">
              <a:solidFill>
                <a:srgbClr val="D9D9D9"/>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4"/>
          <p:cNvSpPr txBox="1">
            <a:spLocks noGrp="1"/>
          </p:cNvSpPr>
          <p:nvPr>
            <p:ph type="title"/>
          </p:nvPr>
        </p:nvSpPr>
        <p:spPr>
          <a:xfrm>
            <a:off x="398014" y="191515"/>
            <a:ext cx="8288700" cy="49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MANA Commands</a:t>
            </a:r>
            <a:endParaRPr/>
          </a:p>
        </p:txBody>
      </p:sp>
      <p:sp>
        <p:nvSpPr>
          <p:cNvPr id="257" name="Google Shape;257;p44"/>
          <p:cNvSpPr txBox="1">
            <a:spLocks noGrp="1"/>
          </p:cNvSpPr>
          <p:nvPr>
            <p:ph type="body" idx="1"/>
          </p:nvPr>
        </p:nvSpPr>
        <p:spPr>
          <a:xfrm>
            <a:off x="398014" y="1045002"/>
            <a:ext cx="8288700" cy="3532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Font typeface="Courier New"/>
              <a:buChar char="●"/>
            </a:pPr>
            <a:r>
              <a:rPr lang="en-US" b="1">
                <a:latin typeface="Courier New"/>
                <a:ea typeface="Courier New"/>
                <a:cs typeface="Courier New"/>
                <a:sym typeface="Courier New"/>
              </a:rPr>
              <a:t>mana_coordinator</a:t>
            </a:r>
            <a:r>
              <a:rPr lang="en-US"/>
              <a:t> - Coordinates checkpoints between multiple processes.</a:t>
            </a:r>
            <a:endParaRPr/>
          </a:p>
          <a:p>
            <a:pPr marL="457200" lvl="0" indent="-355600" algn="l" rtl="0">
              <a:lnSpc>
                <a:spcPct val="115000"/>
              </a:lnSpc>
              <a:spcBef>
                <a:spcPts val="0"/>
              </a:spcBef>
              <a:spcAft>
                <a:spcPts val="0"/>
              </a:spcAft>
              <a:buSzPts val="2000"/>
              <a:buChar char="●"/>
            </a:pPr>
            <a:r>
              <a:rPr lang="en-US" b="1">
                <a:latin typeface="Courier New"/>
                <a:ea typeface="Courier New"/>
                <a:cs typeface="Courier New"/>
                <a:sym typeface="Courier New"/>
              </a:rPr>
              <a:t>mana_launch</a:t>
            </a:r>
            <a:r>
              <a:rPr lang="en-US"/>
              <a:t> -- Start a process under MANA control.</a:t>
            </a:r>
            <a:endParaRPr/>
          </a:p>
          <a:p>
            <a:pPr marL="457200" lvl="0" indent="-355600" algn="l" rtl="0">
              <a:lnSpc>
                <a:spcPct val="115000"/>
              </a:lnSpc>
              <a:spcBef>
                <a:spcPts val="0"/>
              </a:spcBef>
              <a:spcAft>
                <a:spcPts val="0"/>
              </a:spcAft>
              <a:buSzPts val="2000"/>
              <a:buChar char="●"/>
            </a:pPr>
            <a:r>
              <a:rPr lang="en-US" b="1">
                <a:latin typeface="Courier New"/>
                <a:ea typeface="Courier New"/>
                <a:cs typeface="Courier New"/>
                <a:sym typeface="Courier New"/>
              </a:rPr>
              <a:t>mana_restart</a:t>
            </a:r>
            <a:r>
              <a:rPr lang="en-US" b="1"/>
              <a:t> </a:t>
            </a:r>
            <a:r>
              <a:rPr lang="en-US"/>
              <a:t>-- Restart processes from a checkpoint image.</a:t>
            </a:r>
            <a:endParaRPr/>
          </a:p>
          <a:p>
            <a:pPr marL="457200" lvl="0" indent="-355600" algn="l" rtl="0">
              <a:lnSpc>
                <a:spcPct val="115000"/>
              </a:lnSpc>
              <a:spcBef>
                <a:spcPts val="0"/>
              </a:spcBef>
              <a:spcAft>
                <a:spcPts val="0"/>
              </a:spcAft>
              <a:buSzPts val="2000"/>
              <a:buChar char="●"/>
            </a:pPr>
            <a:r>
              <a:rPr lang="en-US" b="1">
                <a:latin typeface="Courier New"/>
                <a:ea typeface="Courier New"/>
                <a:cs typeface="Courier New"/>
                <a:sym typeface="Courier New"/>
              </a:rPr>
              <a:t>mana_status</a:t>
            </a:r>
            <a:r>
              <a:rPr lang="en-US" b="1"/>
              <a:t> </a:t>
            </a:r>
            <a:r>
              <a:rPr lang="en-US"/>
              <a:t>-- Send a command to the </a:t>
            </a:r>
            <a:r>
              <a:rPr lang="en-US" b="1">
                <a:latin typeface="Courier New"/>
                <a:ea typeface="Courier New"/>
                <a:cs typeface="Courier New"/>
                <a:sym typeface="Courier New"/>
              </a:rPr>
              <a:t>mana_coordinator </a:t>
            </a:r>
            <a:r>
              <a:rPr lang="en-US"/>
              <a:t>remotely</a:t>
            </a:r>
            <a:endParaRPr/>
          </a:p>
          <a:p>
            <a:pPr marL="457200" lvl="0" indent="-361950" algn="l" rtl="0">
              <a:lnSpc>
                <a:spcPct val="115000"/>
              </a:lnSpc>
              <a:spcBef>
                <a:spcPts val="0"/>
              </a:spcBef>
              <a:spcAft>
                <a:spcPts val="0"/>
              </a:spcAft>
              <a:buSzPts val="2100"/>
              <a:buChar char="●"/>
            </a:pPr>
            <a:r>
              <a:rPr lang="en-US"/>
              <a:t>use </a:t>
            </a:r>
            <a:r>
              <a:rPr lang="en-US" b="1">
                <a:latin typeface="Courier New"/>
                <a:ea typeface="Courier New"/>
                <a:cs typeface="Courier New"/>
                <a:sym typeface="Courier New"/>
              </a:rPr>
              <a:t>--help</a:t>
            </a:r>
            <a:r>
              <a:rPr lang="en-US"/>
              <a:t> option for more information</a:t>
            </a:r>
            <a:endParaRPr/>
          </a:p>
          <a:p>
            <a:pPr marL="0" lvl="0" indent="0" algn="l" rtl="0">
              <a:lnSpc>
                <a:spcPct val="115000"/>
              </a:lnSpc>
              <a:spcBef>
                <a:spcPts val="0"/>
              </a:spcBef>
              <a:spcAft>
                <a:spcPts val="0"/>
              </a:spcAft>
              <a:buNone/>
            </a:pPr>
            <a:endParaRPr sz="1600"/>
          </a:p>
          <a:p>
            <a:pPr marL="457200" lvl="0" indent="0" algn="l" rtl="0">
              <a:lnSpc>
                <a:spcPct val="115000"/>
              </a:lnSpc>
              <a:spcBef>
                <a:spcPts val="0"/>
              </a:spcBef>
              <a:spcAft>
                <a:spcPts val="0"/>
              </a:spcAft>
              <a:buNone/>
            </a:pPr>
            <a:r>
              <a:rPr lang="en-US" sz="1600"/>
              <a:t>Note: These are the wrappers for the </a:t>
            </a:r>
            <a:r>
              <a:rPr lang="en-US" sz="1600">
                <a:latin typeface="Courier New"/>
                <a:ea typeface="Courier New"/>
                <a:cs typeface="Courier New"/>
                <a:sym typeface="Courier New"/>
              </a:rPr>
              <a:t>dmtcp_coordinator, dmtcp_launch, dmtcp_restart, dmtcp_command </a:t>
            </a:r>
            <a:r>
              <a:rPr lang="en-US" sz="1600"/>
              <a:t>commands</a:t>
            </a:r>
            <a:endParaRPr sz="1600"/>
          </a:p>
          <a:p>
            <a:pPr marL="457200" lvl="0" indent="0" algn="l" rtl="0">
              <a:lnSpc>
                <a:spcPct val="120000"/>
              </a:lnSpc>
              <a:spcBef>
                <a:spcPts val="0"/>
              </a:spcBef>
              <a:spcAft>
                <a:spcPts val="0"/>
              </a:spcAft>
              <a:buSzPts val="1100"/>
              <a:buNone/>
            </a:pPr>
            <a:endParaRPr sz="800" b="1"/>
          </a:p>
          <a:p>
            <a:pPr marL="0" lvl="0" indent="0" algn="l" rtl="0">
              <a:lnSpc>
                <a:spcPct val="120000"/>
              </a:lnSpc>
              <a:spcBef>
                <a:spcPts val="0"/>
              </a:spcBef>
              <a:spcAft>
                <a:spcPts val="0"/>
              </a:spcAft>
              <a:buSzPts val="2400"/>
              <a:buNone/>
            </a:pP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5"/>
          <p:cNvSpPr txBox="1">
            <a:spLocks noGrp="1"/>
          </p:cNvSpPr>
          <p:nvPr>
            <p:ph type="title"/>
          </p:nvPr>
        </p:nvSpPr>
        <p:spPr>
          <a:xfrm>
            <a:off x="398014" y="191515"/>
            <a:ext cx="8288700" cy="492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Runtime Overhead</a:t>
            </a:r>
            <a:endParaRPr/>
          </a:p>
        </p:txBody>
      </p:sp>
      <p:sp>
        <p:nvSpPr>
          <p:cNvPr id="264" name="Google Shape;264;p45"/>
          <p:cNvSpPr txBox="1">
            <a:spLocks noGrp="1"/>
          </p:cNvSpPr>
          <p:nvPr>
            <p:ph type="body" idx="1"/>
          </p:nvPr>
        </p:nvSpPr>
        <p:spPr>
          <a:xfrm>
            <a:off x="398014" y="1045002"/>
            <a:ext cx="8288700" cy="3532800"/>
          </a:xfrm>
          <a:prstGeom prst="rect">
            <a:avLst/>
          </a:prstGeom>
        </p:spPr>
        <p:txBody>
          <a:bodyPr spcFirstLastPara="1" wrap="square" lIns="0" tIns="0" rIns="0" bIns="0" anchor="t" anchorCtr="0">
            <a:normAutofit/>
          </a:bodyPr>
          <a:lstStyle/>
          <a:p>
            <a:pPr marL="457200" lvl="0" indent="-368300" algn="l" rtl="0">
              <a:lnSpc>
                <a:spcPct val="115000"/>
              </a:lnSpc>
              <a:spcBef>
                <a:spcPts val="600"/>
              </a:spcBef>
              <a:spcAft>
                <a:spcPts val="0"/>
              </a:spcAft>
              <a:buSzPts val="2200"/>
              <a:buChar char="●"/>
            </a:pPr>
            <a:r>
              <a:rPr lang="en-US" dirty="0"/>
              <a:t>MANA Paper (HPDC’19)</a:t>
            </a:r>
            <a:endParaRPr dirty="0"/>
          </a:p>
          <a:p>
            <a:pPr marL="914400" lvl="1" indent="-304800" algn="l" rtl="0">
              <a:spcBef>
                <a:spcPts val="0"/>
              </a:spcBef>
              <a:spcAft>
                <a:spcPts val="0"/>
              </a:spcAft>
              <a:buSzPts val="1200"/>
              <a:buChar char="o"/>
            </a:pPr>
            <a:r>
              <a:rPr lang="en-US" dirty="0">
                <a:solidFill>
                  <a:schemeClr val="dk1"/>
                </a:solidFill>
              </a:rPr>
              <a:t>Used up to 64 Haswell nodes/2048 MPI ranks</a:t>
            </a:r>
            <a:endParaRPr dirty="0">
              <a:solidFill>
                <a:schemeClr val="dk1"/>
              </a:solidFill>
            </a:endParaRPr>
          </a:p>
          <a:p>
            <a:pPr marL="914400" lvl="1" indent="-304800" algn="l" rtl="0">
              <a:spcBef>
                <a:spcPts val="0"/>
              </a:spcBef>
              <a:spcAft>
                <a:spcPts val="0"/>
              </a:spcAft>
              <a:buSzPts val="1200"/>
              <a:buChar char="o"/>
            </a:pPr>
            <a:r>
              <a:rPr lang="en-US" dirty="0">
                <a:solidFill>
                  <a:schemeClr val="dk1"/>
                </a:solidFill>
              </a:rPr>
              <a:t>&lt;2% for </a:t>
            </a:r>
            <a:r>
              <a:rPr lang="en-US" dirty="0" err="1">
                <a:solidFill>
                  <a:schemeClr val="dk1"/>
                </a:solidFill>
              </a:rPr>
              <a:t>MiniFE</a:t>
            </a:r>
            <a:r>
              <a:rPr lang="en-US" dirty="0">
                <a:solidFill>
                  <a:schemeClr val="dk1"/>
                </a:solidFill>
              </a:rPr>
              <a:t>, HPCG, CLAMR, and LULUSH; 4.5% for GROMACS</a:t>
            </a:r>
          </a:p>
          <a:p>
            <a:pPr marL="914400" lvl="1" indent="-304800" algn="l" rtl="0">
              <a:spcBef>
                <a:spcPts val="0"/>
              </a:spcBef>
              <a:spcAft>
                <a:spcPts val="0"/>
              </a:spcAft>
              <a:buSzPts val="1200"/>
              <a:buChar char="o"/>
            </a:pPr>
            <a:r>
              <a:rPr lang="en-US" dirty="0">
                <a:solidFill>
                  <a:schemeClr val="dk1"/>
                </a:solidFill>
              </a:rPr>
              <a:t>With a </a:t>
            </a:r>
            <a:r>
              <a:rPr lang="en-US" dirty="0">
                <a:solidFill>
                  <a:schemeClr val="dk1"/>
                </a:solidFill>
                <a:hlinkClick r:id="rId3"/>
              </a:rPr>
              <a:t>Linux kernel patch </a:t>
            </a:r>
            <a:r>
              <a:rPr lang="en-US" dirty="0">
                <a:solidFill>
                  <a:schemeClr val="dk1"/>
                </a:solidFill>
              </a:rPr>
              <a:t>GROMACS overhead down to 0.6% on a single Haswell node</a:t>
            </a:r>
            <a:endParaRPr dirty="0">
              <a:solidFill>
                <a:schemeClr val="dk1"/>
              </a:solidFill>
            </a:endParaRPr>
          </a:p>
          <a:p>
            <a:pPr marL="457200" lvl="0" indent="-368300" algn="l" rtl="0">
              <a:lnSpc>
                <a:spcPct val="115000"/>
              </a:lnSpc>
              <a:spcBef>
                <a:spcPts val="0"/>
              </a:spcBef>
              <a:spcAft>
                <a:spcPts val="0"/>
              </a:spcAft>
              <a:buSzPts val="2200"/>
              <a:buChar char="●"/>
            </a:pPr>
            <a:r>
              <a:rPr lang="en-US" dirty="0"/>
              <a:t>VASP Runtime Overhead: </a:t>
            </a:r>
            <a:endParaRPr dirty="0"/>
          </a:p>
          <a:p>
            <a:pPr marL="914400" lvl="1" indent="-304800" algn="l" rtl="0">
              <a:spcBef>
                <a:spcPts val="0"/>
              </a:spcBef>
              <a:spcAft>
                <a:spcPts val="0"/>
              </a:spcAft>
              <a:buSzPts val="1200"/>
              <a:buChar char="o"/>
            </a:pPr>
            <a:r>
              <a:rPr lang="en-US" dirty="0"/>
              <a:t>Application dependent</a:t>
            </a:r>
            <a:endParaRPr dirty="0"/>
          </a:p>
          <a:p>
            <a:pPr marL="914400" lvl="1" indent="-304800" algn="l" rtl="0">
              <a:spcBef>
                <a:spcPts val="0"/>
              </a:spcBef>
              <a:spcAft>
                <a:spcPts val="0"/>
              </a:spcAft>
              <a:buSzPts val="1200"/>
              <a:buChar char="o"/>
            </a:pPr>
            <a:r>
              <a:rPr lang="en-US" dirty="0"/>
              <a:t>Very high overhead now: 13.5% on Haswell (2 nodes, 64 ranks total); </a:t>
            </a:r>
            <a:r>
              <a:rPr lang="en-US" dirty="0">
                <a:solidFill>
                  <a:schemeClr val="dk1"/>
                </a:solidFill>
              </a:rPr>
              <a:t>24% on KNL (2 nodes, 16 MPI ranks, 8 threads/node)</a:t>
            </a:r>
            <a:endParaRPr dirty="0"/>
          </a:p>
          <a:p>
            <a:pPr marL="914400" lvl="1" indent="-304800" algn="l" rtl="0">
              <a:spcBef>
                <a:spcPts val="0"/>
              </a:spcBef>
              <a:spcAft>
                <a:spcPts val="0"/>
              </a:spcAft>
              <a:buSzPts val="1200"/>
              <a:buChar char="o"/>
            </a:pPr>
            <a:r>
              <a:rPr lang="en-US" dirty="0"/>
              <a:t>Developers are actively investigating this, and have a good understanding of the cause. This will be be fixed in next couple of weeks.</a:t>
            </a:r>
            <a:endParaRPr dirty="0"/>
          </a:p>
          <a:p>
            <a:pPr marL="914400" lvl="0" indent="0" algn="l" rtl="0">
              <a:spcBef>
                <a:spcPts val="600"/>
              </a:spcBef>
              <a:spcAft>
                <a:spcPts val="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6"/>
          <p:cNvSpPr txBox="1">
            <a:spLocks noGrp="1"/>
          </p:cNvSpPr>
          <p:nvPr>
            <p:ph type="title"/>
          </p:nvPr>
        </p:nvSpPr>
        <p:spPr>
          <a:xfrm>
            <a:off x="398014" y="191515"/>
            <a:ext cx="8288700" cy="492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C/R Overhead Evaluation</a:t>
            </a:r>
            <a:endParaRPr/>
          </a:p>
        </p:txBody>
      </p:sp>
      <p:sp>
        <p:nvSpPr>
          <p:cNvPr id="271" name="Google Shape;271;p46"/>
          <p:cNvSpPr txBox="1">
            <a:spLocks noGrp="1"/>
          </p:cNvSpPr>
          <p:nvPr>
            <p:ph type="body" idx="1"/>
          </p:nvPr>
        </p:nvSpPr>
        <p:spPr>
          <a:xfrm>
            <a:off x="398014" y="1045002"/>
            <a:ext cx="8288700" cy="3532800"/>
          </a:xfrm>
          <a:prstGeom prst="rect">
            <a:avLst/>
          </a:prstGeom>
        </p:spPr>
        <p:txBody>
          <a:bodyPr spcFirstLastPara="1" wrap="square" lIns="0" tIns="0" rIns="0" bIns="0" anchor="t" anchorCtr="0">
            <a:noAutofit/>
          </a:bodyPr>
          <a:lstStyle/>
          <a:p>
            <a:pPr marL="457200" lvl="0" indent="-368300" algn="l" rtl="0">
              <a:spcBef>
                <a:spcPts val="600"/>
              </a:spcBef>
              <a:spcAft>
                <a:spcPts val="0"/>
              </a:spcAft>
              <a:buSzPts val="2200"/>
              <a:buChar char="●"/>
            </a:pPr>
            <a:r>
              <a:rPr lang="en-US"/>
              <a:t>Working to scale-up MANA, so limited scaling tests were done </a:t>
            </a:r>
            <a:endParaRPr/>
          </a:p>
          <a:p>
            <a:pPr marL="457200" lvl="0" indent="-368300" algn="l" rtl="0">
              <a:spcBef>
                <a:spcPts val="0"/>
              </a:spcBef>
              <a:spcAft>
                <a:spcPts val="0"/>
              </a:spcAft>
              <a:buSzPts val="2200"/>
              <a:buChar char="●"/>
            </a:pPr>
            <a:r>
              <a:rPr lang="en-US"/>
              <a:t>C/R overhead was evaluated using HPCG with up to 512 MPI ranks on both Cori’s Lustre file system (cscratch1) and burst buffer</a:t>
            </a:r>
            <a:endParaRPr/>
          </a:p>
          <a:p>
            <a:pPr marL="914400" lvl="1" indent="-304800" algn="l" rtl="0">
              <a:spcBef>
                <a:spcPts val="0"/>
              </a:spcBef>
              <a:spcAft>
                <a:spcPts val="0"/>
              </a:spcAft>
              <a:buSzPts val="1200"/>
              <a:buChar char="○"/>
            </a:pPr>
            <a:r>
              <a:rPr lang="en-US"/>
              <a:t>HPCG was run with 512 MPI ranks, 8 OpenMP threads per task on 64 Haswell nodes on Cori </a:t>
            </a:r>
            <a:endParaRPr/>
          </a:p>
          <a:p>
            <a:pPr marL="0" lvl="0" indent="0" algn="l" rtl="0">
              <a:spcBef>
                <a:spcPts val="600"/>
              </a:spcBef>
              <a:spcAft>
                <a:spcPts val="0"/>
              </a:spcAft>
              <a:buNone/>
            </a:pPr>
            <a:endParaRPr/>
          </a:p>
          <a:p>
            <a:pPr marL="0" lvl="0" indent="0" algn="l" rtl="0">
              <a:spcBef>
                <a:spcPts val="600"/>
              </a:spcBef>
              <a:spcAft>
                <a:spcPts val="0"/>
              </a:spcAft>
              <a:buNone/>
            </a:pPr>
            <a:endParaRPr/>
          </a:p>
        </p:txBody>
      </p:sp>
      <p:sp>
        <p:nvSpPr>
          <p:cNvPr id="272" name="Google Shape;272;p46"/>
          <p:cNvSpPr txBox="1"/>
          <p:nvPr/>
        </p:nvSpPr>
        <p:spPr>
          <a:xfrm>
            <a:off x="5366050" y="4577800"/>
            <a:ext cx="3486600" cy="405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t>    Work from Harsh </a:t>
            </a:r>
            <a:r>
              <a:rPr lang="en-US" b="1">
                <a:solidFill>
                  <a:schemeClr val="dk1"/>
                </a:solidFill>
              </a:rPr>
              <a:t>Khetawat</a:t>
            </a:r>
            <a:endParaRPr b="1"/>
          </a:p>
        </p:txBody>
      </p:sp>
      <p:graphicFrame>
        <p:nvGraphicFramePr>
          <p:cNvPr id="273" name="Google Shape;273;p46"/>
          <p:cNvGraphicFramePr/>
          <p:nvPr/>
        </p:nvGraphicFramePr>
        <p:xfrm>
          <a:off x="1249238" y="2937975"/>
          <a:ext cx="6645525" cy="1401990"/>
        </p:xfrm>
        <a:graphic>
          <a:graphicData uri="http://schemas.openxmlformats.org/drawingml/2006/table">
            <a:tbl>
              <a:tblPr>
                <a:noFill/>
                <a:tableStyleId>{DB12526C-E617-4747-A613-D15D343392D0}</a:tableStyleId>
              </a:tblPr>
              <a:tblGrid>
                <a:gridCol w="1970475">
                  <a:extLst>
                    <a:ext uri="{9D8B030D-6E8A-4147-A177-3AD203B41FA5}">
                      <a16:colId xmlns:a16="http://schemas.microsoft.com/office/drawing/2014/main" val="20000"/>
                    </a:ext>
                  </a:extLst>
                </a:gridCol>
                <a:gridCol w="1809775">
                  <a:extLst>
                    <a:ext uri="{9D8B030D-6E8A-4147-A177-3AD203B41FA5}">
                      <a16:colId xmlns:a16="http://schemas.microsoft.com/office/drawing/2014/main" val="20001"/>
                    </a:ext>
                  </a:extLst>
                </a:gridCol>
                <a:gridCol w="1525350">
                  <a:extLst>
                    <a:ext uri="{9D8B030D-6E8A-4147-A177-3AD203B41FA5}">
                      <a16:colId xmlns:a16="http://schemas.microsoft.com/office/drawing/2014/main" val="20002"/>
                    </a:ext>
                  </a:extLst>
                </a:gridCol>
                <a:gridCol w="1339925">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endParaRPr/>
                    </a:p>
                  </a:txBody>
                  <a:tcPr marL="91425" marR="91425" marT="91425" marB="91425">
                    <a:lnR w="9525" cap="flat" cmpd="sng">
                      <a:solidFill>
                        <a:srgbClr val="FFFFFF"/>
                      </a:solidFill>
                      <a:prstDash val="solid"/>
                      <a:round/>
                      <a:headEnd type="none" w="sm" len="sm"/>
                      <a:tailEnd type="none" w="sm" len="sm"/>
                    </a:lnR>
                    <a:solidFill>
                      <a:srgbClr val="1F5B93"/>
                    </a:solidFill>
                  </a:tcPr>
                </a:tc>
                <a:tc>
                  <a:txBody>
                    <a:bodyPr/>
                    <a:lstStyle/>
                    <a:p>
                      <a:pPr marL="0" lvl="0" indent="0" algn="l" rtl="0">
                        <a:spcBef>
                          <a:spcPts val="0"/>
                        </a:spcBef>
                        <a:spcAft>
                          <a:spcPts val="0"/>
                        </a:spcAft>
                        <a:buNone/>
                      </a:pPr>
                      <a:r>
                        <a:rPr lang="en-US" b="1">
                          <a:solidFill>
                            <a:srgbClr val="FFFFFF"/>
                          </a:solidFill>
                        </a:rPr>
                        <a:t>Lustre File System</a:t>
                      </a:r>
                      <a:endParaRPr b="1">
                        <a:solidFill>
                          <a:srgbClr val="FFFFFF"/>
                        </a:solidFill>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F5B93"/>
                    </a:solidFill>
                  </a:tcPr>
                </a:tc>
                <a:tc>
                  <a:txBody>
                    <a:bodyPr/>
                    <a:lstStyle/>
                    <a:p>
                      <a:pPr marL="0" lvl="0" indent="0" algn="l" rtl="0">
                        <a:spcBef>
                          <a:spcPts val="0"/>
                        </a:spcBef>
                        <a:spcAft>
                          <a:spcPts val="0"/>
                        </a:spcAft>
                        <a:buNone/>
                      </a:pPr>
                      <a:r>
                        <a:rPr lang="en-US" b="1">
                          <a:solidFill>
                            <a:srgbClr val="FFFFFF"/>
                          </a:solidFill>
                        </a:rPr>
                        <a:t>Burst Buffer</a:t>
                      </a:r>
                      <a:endParaRPr b="1">
                        <a:solidFill>
                          <a:srgbClr val="FFFFFF"/>
                        </a:solidFill>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F5B93"/>
                    </a:solidFill>
                  </a:tcPr>
                </a:tc>
                <a:tc>
                  <a:txBody>
                    <a:bodyPr/>
                    <a:lstStyle/>
                    <a:p>
                      <a:pPr marL="0" lvl="0" indent="0" algn="l" rtl="0">
                        <a:spcBef>
                          <a:spcPts val="0"/>
                        </a:spcBef>
                        <a:spcAft>
                          <a:spcPts val="0"/>
                        </a:spcAft>
                        <a:buNone/>
                      </a:pPr>
                      <a:r>
                        <a:rPr lang="en-US" b="1">
                          <a:solidFill>
                            <a:srgbClr val="FFFFFF"/>
                          </a:solidFill>
                        </a:rPr>
                        <a:t>Total Memory Usage (GB)</a:t>
                      </a:r>
                      <a:endParaRPr b="1">
                        <a:solidFill>
                          <a:srgbClr val="FFFFFF"/>
                        </a:solidFill>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F5B93"/>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b="1"/>
                        <a:t>Checkpoint Time (s)</a:t>
                      </a:r>
                      <a:endParaRPr b="1"/>
                    </a:p>
                  </a:txBody>
                  <a:tcPr marL="91425" marR="91425" marT="91425" marB="91425"/>
                </a:tc>
                <a:tc>
                  <a:txBody>
                    <a:bodyPr/>
                    <a:lstStyle/>
                    <a:p>
                      <a:pPr marL="0" lvl="0" indent="0" algn="ctr" rtl="0">
                        <a:spcBef>
                          <a:spcPts val="0"/>
                        </a:spcBef>
                        <a:spcAft>
                          <a:spcPts val="0"/>
                        </a:spcAft>
                        <a:buNone/>
                      </a:pPr>
                      <a:r>
                        <a:rPr lang="en-US"/>
                        <a:t>640.3</a:t>
                      </a:r>
                      <a:endParaRPr/>
                    </a:p>
                  </a:txBody>
                  <a:tcPr marL="91425" marR="91425" marT="91425" marB="91425">
                    <a:lnT w="9525" cap="flat" cmpd="sng">
                      <a:solidFill>
                        <a:srgbClr val="FFFFFF"/>
                      </a:solidFill>
                      <a:prstDash val="solid"/>
                      <a:round/>
                      <a:headEnd type="none" w="sm" len="sm"/>
                      <a:tailEnd type="none" w="sm" len="sm"/>
                    </a:lnT>
                  </a:tcPr>
                </a:tc>
                <a:tc>
                  <a:txBody>
                    <a:bodyPr/>
                    <a:lstStyle/>
                    <a:p>
                      <a:pPr marL="0" lvl="0" indent="0" algn="ctr" rtl="0">
                        <a:spcBef>
                          <a:spcPts val="0"/>
                        </a:spcBef>
                        <a:spcAft>
                          <a:spcPts val="0"/>
                        </a:spcAft>
                        <a:buNone/>
                      </a:pPr>
                      <a:r>
                        <a:rPr lang="en-US"/>
                        <a:t>30.1</a:t>
                      </a:r>
                      <a:endParaRPr/>
                    </a:p>
                  </a:txBody>
                  <a:tcPr marL="91425" marR="91425" marT="91425" marB="91425">
                    <a:lnT w="9525" cap="flat" cmpd="sng">
                      <a:solidFill>
                        <a:srgbClr val="FFFFFF"/>
                      </a:solidFill>
                      <a:prstDash val="solid"/>
                      <a:round/>
                      <a:headEnd type="none" w="sm" len="sm"/>
                      <a:tailEnd type="none" w="sm" len="sm"/>
                    </a:lnT>
                  </a:tcPr>
                </a:tc>
                <a:tc rowSpan="2">
                  <a:txBody>
                    <a:bodyPr/>
                    <a:lstStyle/>
                    <a:p>
                      <a:pPr marL="0" lvl="0" indent="0" algn="ctr" rtl="0">
                        <a:spcBef>
                          <a:spcPts val="0"/>
                        </a:spcBef>
                        <a:spcAft>
                          <a:spcPts val="0"/>
                        </a:spcAft>
                        <a:buNone/>
                      </a:pPr>
                      <a:r>
                        <a:rPr lang="en-US"/>
                        <a:t>5793.3</a:t>
                      </a:r>
                      <a:endParaRPr/>
                    </a:p>
                  </a:txBody>
                  <a:tcPr marL="91425" marR="91425" marT="91425" marB="91425" anchor="ctr">
                    <a:lnT w="9525" cap="flat" cmpd="sng">
                      <a:solidFill>
                        <a:srgbClr val="FFFFFF"/>
                      </a:solidFill>
                      <a:prstDash val="solid"/>
                      <a:round/>
                      <a:headEnd type="none" w="sm" len="sm"/>
                      <a:tailEnd type="none" w="sm" len="sm"/>
                    </a:lnT>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b="1"/>
                        <a:t>Restart Time (s)</a:t>
                      </a:r>
                      <a:endParaRPr b="1"/>
                    </a:p>
                  </a:txBody>
                  <a:tcPr marL="91425" marR="91425" marT="91425" marB="91425"/>
                </a:tc>
                <a:tc>
                  <a:txBody>
                    <a:bodyPr/>
                    <a:lstStyle/>
                    <a:p>
                      <a:pPr marL="0" lvl="0" indent="0" algn="ctr" rtl="0">
                        <a:spcBef>
                          <a:spcPts val="0"/>
                        </a:spcBef>
                        <a:spcAft>
                          <a:spcPts val="0"/>
                        </a:spcAft>
                        <a:buNone/>
                      </a:pPr>
                      <a:r>
                        <a:rPr lang="en-US"/>
                        <a:t>110.3</a:t>
                      </a:r>
                      <a:endParaRPr/>
                    </a:p>
                  </a:txBody>
                  <a:tcPr marL="91425" marR="91425" marT="91425" marB="91425"/>
                </a:tc>
                <a:tc>
                  <a:txBody>
                    <a:bodyPr/>
                    <a:lstStyle/>
                    <a:p>
                      <a:pPr marL="0" lvl="0" indent="0" algn="ctr" rtl="0">
                        <a:spcBef>
                          <a:spcPts val="0"/>
                        </a:spcBef>
                        <a:spcAft>
                          <a:spcPts val="0"/>
                        </a:spcAft>
                        <a:buNone/>
                      </a:pPr>
                      <a:r>
                        <a:rPr lang="en-US"/>
                        <a:t>39.2</a:t>
                      </a:r>
                      <a:endParaRPr/>
                    </a:p>
                  </a:txBody>
                  <a:tcPr marL="91425" marR="91425" marT="91425" marB="91425"/>
                </a:tc>
                <a:tc v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7"/>
          <p:cNvSpPr txBox="1">
            <a:spLocks noGrp="1"/>
          </p:cNvSpPr>
          <p:nvPr>
            <p:ph type="title"/>
          </p:nvPr>
        </p:nvSpPr>
        <p:spPr>
          <a:xfrm>
            <a:off x="398014" y="191515"/>
            <a:ext cx="8288700" cy="492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MANA Status on Cori and Planned Work</a:t>
            </a:r>
            <a:endParaRPr/>
          </a:p>
        </p:txBody>
      </p:sp>
      <p:sp>
        <p:nvSpPr>
          <p:cNvPr id="280" name="Google Shape;280;p47"/>
          <p:cNvSpPr txBox="1">
            <a:spLocks noGrp="1"/>
          </p:cNvSpPr>
          <p:nvPr>
            <p:ph type="body" idx="1"/>
          </p:nvPr>
        </p:nvSpPr>
        <p:spPr>
          <a:xfrm>
            <a:off x="398014" y="1045002"/>
            <a:ext cx="8288700" cy="3532800"/>
          </a:xfrm>
          <a:prstGeom prst="rect">
            <a:avLst/>
          </a:prstGeom>
        </p:spPr>
        <p:txBody>
          <a:bodyPr spcFirstLastPara="1" wrap="square" lIns="0" tIns="0" rIns="0" bIns="0" anchor="t" anchorCtr="0">
            <a:noAutofit/>
          </a:bodyPr>
          <a:lstStyle/>
          <a:p>
            <a:pPr marL="457200" lvl="0" indent="-368300" algn="l" rtl="0">
              <a:spcBef>
                <a:spcPts val="600"/>
              </a:spcBef>
              <a:spcAft>
                <a:spcPts val="0"/>
              </a:spcAft>
              <a:buSzPts val="2200"/>
              <a:buChar char="●"/>
            </a:pPr>
            <a:r>
              <a:rPr lang="en-US" dirty="0"/>
              <a:t>MANA is for applications that have no internal C/R support, or the internal C/R is not sufficient and flexible</a:t>
            </a:r>
            <a:endParaRPr dirty="0"/>
          </a:p>
          <a:p>
            <a:pPr lvl="0">
              <a:spcBef>
                <a:spcPts val="0"/>
              </a:spcBef>
              <a:buChar char="●"/>
            </a:pPr>
            <a:r>
              <a:rPr lang="en-US" dirty="0"/>
              <a:t>So far tested with various VASP workloads, and GROMACS, HPCG but not with large scale runs</a:t>
            </a:r>
            <a:endParaRPr dirty="0"/>
          </a:p>
          <a:p>
            <a:pPr marL="457200" lvl="0" indent="-368300" algn="l" rtl="0">
              <a:spcBef>
                <a:spcPts val="0"/>
              </a:spcBef>
              <a:spcAft>
                <a:spcPts val="0"/>
              </a:spcAft>
              <a:buSzPts val="2200"/>
              <a:buChar char="●"/>
            </a:pPr>
            <a:r>
              <a:rPr lang="en-US" dirty="0"/>
              <a:t>MANA use on Cori is </a:t>
            </a:r>
            <a:r>
              <a:rPr lang="en-US" b="1" dirty="0"/>
              <a:t>experimental. </a:t>
            </a:r>
            <a:r>
              <a:rPr lang="en-US" dirty="0"/>
              <a:t>Please report bugs/issues/feature requests at </a:t>
            </a:r>
            <a:r>
              <a:rPr lang="en-US" dirty="0" err="1">
                <a:hlinkClick r:id="rId3"/>
              </a:rPr>
              <a:t>help.nersc.gov</a:t>
            </a:r>
            <a:endParaRPr dirty="0"/>
          </a:p>
          <a:p>
            <a:pPr marL="457200" lvl="0" indent="-368300" algn="l" rtl="0">
              <a:spcBef>
                <a:spcPts val="0"/>
              </a:spcBef>
              <a:spcAft>
                <a:spcPts val="0"/>
              </a:spcAft>
              <a:buSzPts val="2200"/>
              <a:buChar char="●"/>
            </a:pPr>
            <a:r>
              <a:rPr lang="en-US" dirty="0"/>
              <a:t>Static linking is not supported yet, but will be supported by this summer</a:t>
            </a:r>
            <a:endParaRPr dirty="0"/>
          </a:p>
          <a:p>
            <a:pPr marL="457200" lvl="0" indent="-368300" algn="l" rtl="0">
              <a:spcBef>
                <a:spcPts val="0"/>
              </a:spcBef>
              <a:spcAft>
                <a:spcPts val="0"/>
              </a:spcAft>
              <a:buSzPts val="2200"/>
              <a:buChar char="●"/>
            </a:pPr>
            <a:r>
              <a:rPr lang="en-US" dirty="0"/>
              <a:t>GPU support is not available yet, but it is planned for Perlmutter</a:t>
            </a:r>
            <a:endParaRPr dirty="0"/>
          </a:p>
          <a:p>
            <a:pPr marL="0" lvl="0" indent="0" algn="l" rtl="0">
              <a:spcBef>
                <a:spcPts val="600"/>
              </a:spcBef>
              <a:spcAft>
                <a:spcPts val="0"/>
              </a:spcAft>
              <a:buNone/>
            </a:pPr>
            <a:endParaRPr dirty="0">
              <a:solidFill>
                <a:schemeClr val="accent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8"/>
          <p:cNvSpPr txBox="1">
            <a:spLocks noGrp="1"/>
          </p:cNvSpPr>
          <p:nvPr>
            <p:ph type="title"/>
          </p:nvPr>
        </p:nvSpPr>
        <p:spPr>
          <a:xfrm>
            <a:off x="702816" y="742950"/>
            <a:ext cx="7907700" cy="492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3200"/>
              <a:buFont typeface="Arial"/>
              <a:buNone/>
            </a:pPr>
            <a:r>
              <a:rPr lang="en-US"/>
              <a:t>Checkpoint/Restart MPI Jobs with MANA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9"/>
          <p:cNvSpPr txBox="1"/>
          <p:nvPr/>
        </p:nvSpPr>
        <p:spPr>
          <a:xfrm>
            <a:off x="6552865" y="4393062"/>
            <a:ext cx="804000" cy="3387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t>Restart</a:t>
            </a:r>
            <a:endParaRPr sz="1000"/>
          </a:p>
        </p:txBody>
      </p:sp>
      <p:sp>
        <p:nvSpPr>
          <p:cNvPr id="291" name="Google Shape;291;p49"/>
          <p:cNvSpPr txBox="1"/>
          <p:nvPr/>
        </p:nvSpPr>
        <p:spPr>
          <a:xfrm>
            <a:off x="4236179" y="4393062"/>
            <a:ext cx="804000" cy="3387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t>Restart</a:t>
            </a:r>
            <a:endParaRPr sz="1000"/>
          </a:p>
        </p:txBody>
      </p:sp>
      <p:sp>
        <p:nvSpPr>
          <p:cNvPr id="292" name="Google Shape;292;p49"/>
          <p:cNvSpPr txBox="1"/>
          <p:nvPr/>
        </p:nvSpPr>
        <p:spPr>
          <a:xfrm>
            <a:off x="1588939" y="4393062"/>
            <a:ext cx="804000" cy="3387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t>Run</a:t>
            </a:r>
            <a:endParaRPr sz="1000"/>
          </a:p>
        </p:txBody>
      </p:sp>
      <p:sp>
        <p:nvSpPr>
          <p:cNvPr id="293" name="Google Shape;293;p49"/>
          <p:cNvSpPr txBox="1">
            <a:spLocks noGrp="1"/>
          </p:cNvSpPr>
          <p:nvPr>
            <p:ph type="title"/>
          </p:nvPr>
        </p:nvSpPr>
        <p:spPr>
          <a:xfrm>
            <a:off x="398014" y="191515"/>
            <a:ext cx="8288700" cy="492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FFFFFF"/>
              </a:buClr>
              <a:buSzPts val="2800"/>
              <a:buNone/>
            </a:pPr>
            <a:r>
              <a:rPr lang="en-US"/>
              <a:t>How to Use MANA on Cori</a:t>
            </a:r>
            <a:endParaRPr/>
          </a:p>
        </p:txBody>
      </p:sp>
      <p:sp>
        <p:nvSpPr>
          <p:cNvPr id="294" name="Google Shape;294;p49"/>
          <p:cNvSpPr txBox="1">
            <a:spLocks noGrp="1"/>
          </p:cNvSpPr>
          <p:nvPr>
            <p:ph type="body" idx="1"/>
          </p:nvPr>
        </p:nvSpPr>
        <p:spPr>
          <a:xfrm>
            <a:off x="398014" y="1045002"/>
            <a:ext cx="8288700" cy="3532800"/>
          </a:xfrm>
          <a:prstGeom prst="rect">
            <a:avLst/>
          </a:prstGeom>
          <a:noFill/>
          <a:ln>
            <a:noFill/>
          </a:ln>
        </p:spPr>
        <p:txBody>
          <a:bodyPr spcFirstLastPara="1" wrap="square" lIns="91425" tIns="91425" rIns="91425" bIns="91425" anchor="t" anchorCtr="0">
            <a:noAutofit/>
          </a:bodyPr>
          <a:lstStyle/>
          <a:p>
            <a:pPr marL="457200" lvl="0" indent="-368300" algn="l" rtl="0">
              <a:lnSpc>
                <a:spcPct val="120000"/>
              </a:lnSpc>
              <a:spcBef>
                <a:spcPts val="0"/>
              </a:spcBef>
              <a:spcAft>
                <a:spcPts val="0"/>
              </a:spcAft>
              <a:buSzPts val="2200"/>
              <a:buAutoNum type="arabicPeriod"/>
            </a:pPr>
            <a:r>
              <a:rPr lang="en-US" dirty="0"/>
              <a:t>Link to the MANA library</a:t>
            </a:r>
            <a:endParaRPr dirty="0"/>
          </a:p>
          <a:p>
            <a:pPr marL="914400" lvl="1" indent="-304800" algn="l" rtl="0">
              <a:lnSpc>
                <a:spcPct val="120000"/>
              </a:lnSpc>
              <a:spcBef>
                <a:spcPts val="0"/>
              </a:spcBef>
              <a:spcAft>
                <a:spcPts val="0"/>
              </a:spcAft>
              <a:buSzPts val="1200"/>
              <a:buChar char="o"/>
            </a:pPr>
            <a:r>
              <a:rPr lang="en-US" b="1" dirty="0"/>
              <a:t>Must link applications dynamically</a:t>
            </a:r>
            <a:endParaRPr dirty="0"/>
          </a:p>
          <a:p>
            <a:pPr marL="457200" lvl="0" indent="-368300" algn="l" rtl="0">
              <a:lnSpc>
                <a:spcPct val="120000"/>
              </a:lnSpc>
              <a:spcBef>
                <a:spcPts val="0"/>
              </a:spcBef>
              <a:spcAft>
                <a:spcPts val="0"/>
              </a:spcAft>
              <a:buSzPts val="2200"/>
              <a:buAutoNum type="arabicPeriod"/>
            </a:pPr>
            <a:r>
              <a:rPr lang="en-US" dirty="0"/>
              <a:t>Run/Restart jobs under MANA</a:t>
            </a:r>
            <a:endParaRPr dirty="0"/>
          </a:p>
          <a:p>
            <a:pPr marL="914400" lvl="1" indent="-304800" algn="l" rtl="0">
              <a:lnSpc>
                <a:spcPct val="120000"/>
              </a:lnSpc>
              <a:spcBef>
                <a:spcPts val="0"/>
              </a:spcBef>
              <a:spcAft>
                <a:spcPts val="0"/>
              </a:spcAft>
              <a:buSzPts val="1200"/>
              <a:buChar char="o"/>
            </a:pPr>
            <a:r>
              <a:rPr lang="en-US" dirty="0"/>
              <a:t>checkpoint periodically, once, or remotely as needed </a:t>
            </a:r>
            <a:endParaRPr dirty="0"/>
          </a:p>
          <a:p>
            <a:pPr marL="0" lvl="0" indent="0" algn="l" rtl="0">
              <a:lnSpc>
                <a:spcPct val="120000"/>
              </a:lnSpc>
              <a:spcBef>
                <a:spcPts val="0"/>
              </a:spcBef>
              <a:spcAft>
                <a:spcPts val="0"/>
              </a:spcAft>
              <a:buNone/>
            </a:pPr>
            <a:endParaRPr dirty="0"/>
          </a:p>
        </p:txBody>
      </p:sp>
      <p:sp>
        <p:nvSpPr>
          <p:cNvPr id="295" name="Google Shape;295;p49"/>
          <p:cNvSpPr txBox="1"/>
          <p:nvPr/>
        </p:nvSpPr>
        <p:spPr>
          <a:xfrm>
            <a:off x="535950" y="2636800"/>
            <a:ext cx="3700200" cy="558900"/>
          </a:xfrm>
          <a:prstGeom prst="rect">
            <a:avLst/>
          </a:prstGeom>
          <a:solidFill>
            <a:srgbClr val="D9E7F5"/>
          </a:solidFill>
          <a:ln>
            <a:noFill/>
          </a:ln>
        </p:spPr>
        <p:txBody>
          <a:bodyPr spcFirstLastPara="1" wrap="square" lIns="91425" tIns="18275" rIns="91425" bIns="18275" anchor="t" anchorCtr="0">
            <a:noAutofit/>
          </a:bodyPr>
          <a:lstStyle/>
          <a:p>
            <a:pPr marL="0" marR="0" lvl="0" indent="0" algn="l" rtl="0">
              <a:lnSpc>
                <a:spcPct val="115000"/>
              </a:lnSpc>
              <a:spcBef>
                <a:spcPts val="0"/>
              </a:spcBef>
              <a:spcAft>
                <a:spcPts val="0"/>
              </a:spcAft>
              <a:buClr>
                <a:schemeClr val="dk2"/>
              </a:buClr>
              <a:buSzPts val="2400"/>
              <a:buFont typeface="Arial"/>
              <a:buNone/>
            </a:pPr>
            <a:r>
              <a:rPr lang="en-US" sz="1000">
                <a:solidFill>
                  <a:srgbClr val="CA0A0A"/>
                </a:solidFill>
                <a:latin typeface="Courier New"/>
                <a:ea typeface="Courier New"/>
                <a:cs typeface="Courier New"/>
                <a:sym typeface="Courier New"/>
              </a:rPr>
              <a:t>module unload darshan altd</a:t>
            </a:r>
            <a:endParaRPr sz="1000">
              <a:solidFill>
                <a:srgbClr val="CA0A0A"/>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1000">
                <a:solidFill>
                  <a:srgbClr val="CA0A0A"/>
                </a:solidFill>
                <a:latin typeface="Courier New"/>
                <a:ea typeface="Courier New"/>
                <a:cs typeface="Courier New"/>
                <a:sym typeface="Courier New"/>
              </a:rPr>
              <a:t>module load mana</a:t>
            </a:r>
            <a:endParaRPr sz="1000">
              <a:solidFill>
                <a:srgbClr val="CA0A0A"/>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1000">
                <a:solidFill>
                  <a:srgbClr val="CA0A0A"/>
                </a:solidFill>
                <a:latin typeface="Courier New"/>
                <a:ea typeface="Courier New"/>
                <a:cs typeface="Courier New"/>
                <a:sym typeface="Courier New"/>
              </a:rPr>
              <a:t>ftn</a:t>
            </a:r>
            <a:r>
              <a:rPr lang="en-US" sz="1000">
                <a:solidFill>
                  <a:schemeClr val="dk2"/>
                </a:solidFill>
                <a:latin typeface="Courier New"/>
                <a:ea typeface="Courier New"/>
                <a:cs typeface="Courier New"/>
                <a:sym typeface="Courier New"/>
              </a:rPr>
              <a:t> -qopenmp -o jacobi.x jacobi.f90</a:t>
            </a:r>
            <a:endParaRPr sz="1000" i="0" u="none" strike="noStrike" cap="none">
              <a:solidFill>
                <a:schemeClr val="dk2"/>
              </a:solidFill>
              <a:latin typeface="Courier New"/>
              <a:ea typeface="Courier New"/>
              <a:cs typeface="Courier New"/>
              <a:sym typeface="Courier New"/>
            </a:endParaRPr>
          </a:p>
        </p:txBody>
      </p:sp>
      <p:sp>
        <p:nvSpPr>
          <p:cNvPr id="296" name="Google Shape;296;p49"/>
          <p:cNvSpPr txBox="1"/>
          <p:nvPr/>
        </p:nvSpPr>
        <p:spPr>
          <a:xfrm>
            <a:off x="3680025" y="3966312"/>
            <a:ext cx="1995600" cy="492300"/>
          </a:xfrm>
          <a:prstGeom prst="rect">
            <a:avLst/>
          </a:prstGeom>
          <a:solidFill>
            <a:srgbClr val="D9E7F5"/>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2"/>
              </a:buClr>
              <a:buSzPts val="2400"/>
              <a:buFont typeface="Arial"/>
              <a:buNone/>
            </a:pPr>
            <a:r>
              <a:rPr lang="en-US" sz="1000">
                <a:solidFill>
                  <a:srgbClr val="CA0A0A"/>
                </a:solidFill>
                <a:latin typeface="Courier New"/>
                <a:ea typeface="Courier New"/>
                <a:cs typeface="Courier New"/>
                <a:sym typeface="Courier New"/>
              </a:rPr>
              <a:t>mana_cooridinator</a:t>
            </a:r>
            <a:r>
              <a:rPr lang="en-US" sz="1000">
                <a:solidFill>
                  <a:schemeClr val="dk2"/>
                </a:solidFill>
                <a:latin typeface="Courier New"/>
                <a:ea typeface="Courier New"/>
                <a:cs typeface="Courier New"/>
                <a:sym typeface="Courier New"/>
              </a:rPr>
              <a:t> -i30</a:t>
            </a:r>
            <a:endParaRPr sz="1000">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1000">
                <a:solidFill>
                  <a:schemeClr val="dk2"/>
                </a:solidFill>
                <a:latin typeface="Courier New"/>
                <a:ea typeface="Courier New"/>
                <a:cs typeface="Courier New"/>
                <a:sym typeface="Courier New"/>
              </a:rPr>
              <a:t>srun -n 32 </a:t>
            </a:r>
            <a:r>
              <a:rPr lang="en-US" sz="1000">
                <a:solidFill>
                  <a:srgbClr val="CA0A0A"/>
                </a:solidFill>
                <a:latin typeface="Courier New"/>
                <a:ea typeface="Courier New"/>
                <a:cs typeface="Courier New"/>
                <a:sym typeface="Courier New"/>
              </a:rPr>
              <a:t>mana_restart</a:t>
            </a:r>
            <a:r>
              <a:rPr lang="en-US" sz="1000">
                <a:solidFill>
                  <a:schemeClr val="dk2"/>
                </a:solidFill>
                <a:latin typeface="Courier New"/>
                <a:ea typeface="Courier New"/>
                <a:cs typeface="Courier New"/>
                <a:sym typeface="Courier New"/>
              </a:rPr>
              <a:t> </a:t>
            </a:r>
            <a:endParaRPr sz="1000" i="0" u="none" strike="noStrike" cap="none">
              <a:solidFill>
                <a:schemeClr val="dk2"/>
              </a:solidFill>
              <a:latin typeface="Courier New"/>
              <a:ea typeface="Courier New"/>
              <a:cs typeface="Courier New"/>
              <a:sym typeface="Courier New"/>
            </a:endParaRPr>
          </a:p>
        </p:txBody>
      </p:sp>
      <p:sp>
        <p:nvSpPr>
          <p:cNvPr id="297" name="Google Shape;297;p49"/>
          <p:cNvSpPr txBox="1"/>
          <p:nvPr/>
        </p:nvSpPr>
        <p:spPr>
          <a:xfrm>
            <a:off x="546125" y="3957687"/>
            <a:ext cx="2893200" cy="492300"/>
          </a:xfrm>
          <a:prstGeom prst="rect">
            <a:avLst/>
          </a:prstGeom>
          <a:solidFill>
            <a:srgbClr val="D9E7F5"/>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2"/>
              </a:buClr>
              <a:buSzPts val="2400"/>
              <a:buFont typeface="Arial"/>
              <a:buNone/>
            </a:pPr>
            <a:r>
              <a:rPr lang="en-US" sz="1000" dirty="0" err="1">
                <a:solidFill>
                  <a:srgbClr val="CA0A0A"/>
                </a:solidFill>
                <a:latin typeface="Courier New"/>
                <a:ea typeface="Courier New"/>
                <a:cs typeface="Courier New"/>
                <a:sym typeface="Courier New"/>
              </a:rPr>
              <a:t>mana_cooridinator</a:t>
            </a:r>
            <a:r>
              <a:rPr lang="en-US" sz="1000" dirty="0">
                <a:solidFill>
                  <a:schemeClr val="dk2"/>
                </a:solidFill>
                <a:latin typeface="Courier New"/>
                <a:ea typeface="Courier New"/>
                <a:cs typeface="Courier New"/>
                <a:sym typeface="Courier New"/>
              </a:rPr>
              <a:t> -i30 </a:t>
            </a:r>
            <a:endParaRPr sz="500" dirty="0">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1000" dirty="0" err="1">
                <a:solidFill>
                  <a:schemeClr val="dk2"/>
                </a:solidFill>
                <a:latin typeface="Courier New"/>
                <a:ea typeface="Courier New"/>
                <a:cs typeface="Courier New"/>
                <a:sym typeface="Courier New"/>
              </a:rPr>
              <a:t>srun</a:t>
            </a:r>
            <a:r>
              <a:rPr lang="en-US" sz="1000" dirty="0">
                <a:solidFill>
                  <a:schemeClr val="dk2"/>
                </a:solidFill>
                <a:latin typeface="Courier New"/>
                <a:ea typeface="Courier New"/>
                <a:cs typeface="Courier New"/>
                <a:sym typeface="Courier New"/>
              </a:rPr>
              <a:t> -n 32 </a:t>
            </a:r>
            <a:r>
              <a:rPr lang="en-US" sz="1000" dirty="0" err="1">
                <a:solidFill>
                  <a:srgbClr val="CA0A0A"/>
                </a:solidFill>
                <a:latin typeface="Courier New"/>
                <a:ea typeface="Courier New"/>
                <a:cs typeface="Courier New"/>
                <a:sym typeface="Courier New"/>
              </a:rPr>
              <a:t>mana_launch</a:t>
            </a:r>
            <a:r>
              <a:rPr lang="en-US" sz="1000" dirty="0">
                <a:solidFill>
                  <a:schemeClr val="dk2"/>
                </a:solidFill>
                <a:latin typeface="Courier New"/>
                <a:ea typeface="Courier New"/>
                <a:cs typeface="Courier New"/>
                <a:sym typeface="Courier New"/>
              </a:rPr>
              <a:t> </a:t>
            </a:r>
            <a:r>
              <a:rPr lang="en-US" sz="1000" i="0" u="none" strike="noStrike" cap="none" dirty="0">
                <a:solidFill>
                  <a:schemeClr val="dk2"/>
                </a:solidFill>
                <a:latin typeface="Courier New"/>
                <a:ea typeface="Courier New"/>
                <a:cs typeface="Courier New"/>
                <a:sym typeface="Courier New"/>
              </a:rPr>
              <a:t>./</a:t>
            </a:r>
            <a:r>
              <a:rPr lang="en-US" sz="1000" dirty="0" err="1">
                <a:solidFill>
                  <a:schemeClr val="dk2"/>
                </a:solidFill>
                <a:latin typeface="Courier New"/>
                <a:ea typeface="Courier New"/>
                <a:cs typeface="Courier New"/>
                <a:sym typeface="Courier New"/>
              </a:rPr>
              <a:t>jacobi.x</a:t>
            </a:r>
            <a:endParaRPr sz="1000" i="0" u="none" strike="noStrike" cap="none" dirty="0">
              <a:solidFill>
                <a:schemeClr val="dk2"/>
              </a:solidFill>
              <a:latin typeface="Courier New"/>
              <a:ea typeface="Courier New"/>
              <a:cs typeface="Courier New"/>
              <a:sym typeface="Courier New"/>
            </a:endParaRPr>
          </a:p>
        </p:txBody>
      </p:sp>
      <p:sp>
        <p:nvSpPr>
          <p:cNvPr id="298" name="Google Shape;298;p49"/>
          <p:cNvSpPr txBox="1"/>
          <p:nvPr/>
        </p:nvSpPr>
        <p:spPr>
          <a:xfrm>
            <a:off x="535950" y="3269067"/>
            <a:ext cx="8064000" cy="270900"/>
          </a:xfrm>
          <a:prstGeom prst="rect">
            <a:avLst/>
          </a:prstGeom>
          <a:solidFill>
            <a:srgbClr val="D9E7F5"/>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2"/>
              </a:buClr>
              <a:buSzPts val="2400"/>
              <a:buFont typeface="Arial"/>
              <a:buNone/>
            </a:pPr>
            <a:r>
              <a:rPr lang="en-US" sz="1000">
                <a:solidFill>
                  <a:schemeClr val="dk2"/>
                </a:solidFill>
                <a:latin typeface="Courier New"/>
                <a:ea typeface="Courier New"/>
                <a:cs typeface="Courier New"/>
                <a:sym typeface="Courier New"/>
              </a:rPr>
              <a:t>salloc -q interactive -N1 -C haswell -t 1:00:00</a:t>
            </a:r>
            <a:endParaRPr sz="1000">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endParaRPr sz="1000" b="0" i="0" u="none" strike="noStrike" cap="none">
              <a:solidFill>
                <a:schemeClr val="dk2"/>
              </a:solidFill>
              <a:latin typeface="Courier New"/>
              <a:ea typeface="Courier New"/>
              <a:cs typeface="Courier New"/>
              <a:sym typeface="Courier New"/>
            </a:endParaRPr>
          </a:p>
        </p:txBody>
      </p:sp>
      <p:sp>
        <p:nvSpPr>
          <p:cNvPr id="299" name="Google Shape;299;p49"/>
          <p:cNvSpPr txBox="1"/>
          <p:nvPr/>
        </p:nvSpPr>
        <p:spPr>
          <a:xfrm>
            <a:off x="5891040" y="3966312"/>
            <a:ext cx="1995600" cy="492300"/>
          </a:xfrm>
          <a:prstGeom prst="rect">
            <a:avLst/>
          </a:prstGeom>
          <a:solidFill>
            <a:srgbClr val="D9E7F5"/>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2"/>
              </a:buClr>
              <a:buSzPts val="2400"/>
              <a:buFont typeface="Arial"/>
              <a:buNone/>
            </a:pPr>
            <a:r>
              <a:rPr lang="en-US" sz="1000">
                <a:solidFill>
                  <a:srgbClr val="CA0A0A"/>
                </a:solidFill>
                <a:latin typeface="Courier New"/>
                <a:ea typeface="Courier New"/>
                <a:cs typeface="Courier New"/>
                <a:sym typeface="Courier New"/>
              </a:rPr>
              <a:t>mana_cooridinator</a:t>
            </a:r>
            <a:r>
              <a:rPr lang="en-US" sz="1000">
                <a:solidFill>
                  <a:schemeClr val="dk2"/>
                </a:solidFill>
                <a:latin typeface="Courier New"/>
                <a:ea typeface="Courier New"/>
                <a:cs typeface="Courier New"/>
                <a:sym typeface="Courier New"/>
              </a:rPr>
              <a:t> -i30</a:t>
            </a:r>
            <a:endParaRPr sz="1000">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1000">
                <a:solidFill>
                  <a:schemeClr val="dk2"/>
                </a:solidFill>
                <a:latin typeface="Courier New"/>
                <a:ea typeface="Courier New"/>
                <a:cs typeface="Courier New"/>
                <a:sym typeface="Courier New"/>
              </a:rPr>
              <a:t>srun -n 32 </a:t>
            </a:r>
            <a:r>
              <a:rPr lang="en-US" sz="1000">
                <a:solidFill>
                  <a:srgbClr val="CA0A0A"/>
                </a:solidFill>
                <a:latin typeface="Courier New"/>
                <a:ea typeface="Courier New"/>
                <a:cs typeface="Courier New"/>
                <a:sym typeface="Courier New"/>
              </a:rPr>
              <a:t>mana_restart</a:t>
            </a:r>
            <a:r>
              <a:rPr lang="en-US" sz="1000">
                <a:solidFill>
                  <a:schemeClr val="dk2"/>
                </a:solidFill>
                <a:latin typeface="Courier New"/>
                <a:ea typeface="Courier New"/>
                <a:cs typeface="Courier New"/>
                <a:sym typeface="Courier New"/>
              </a:rPr>
              <a:t> </a:t>
            </a:r>
            <a:endParaRPr sz="1000" i="0" u="none" strike="noStrike" cap="none">
              <a:solidFill>
                <a:schemeClr val="dk2"/>
              </a:solidFill>
              <a:latin typeface="Courier New"/>
              <a:ea typeface="Courier New"/>
              <a:cs typeface="Courier New"/>
              <a:sym typeface="Courier New"/>
            </a:endParaRPr>
          </a:p>
        </p:txBody>
      </p:sp>
      <p:sp>
        <p:nvSpPr>
          <p:cNvPr id="300" name="Google Shape;300;p49"/>
          <p:cNvSpPr txBox="1"/>
          <p:nvPr/>
        </p:nvSpPr>
        <p:spPr>
          <a:xfrm>
            <a:off x="8095875" y="3966312"/>
            <a:ext cx="504000" cy="492300"/>
          </a:xfrm>
          <a:prstGeom prst="rect">
            <a:avLst/>
          </a:prstGeom>
          <a:solidFill>
            <a:srgbClr val="D9E7F5"/>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2400"/>
              <a:buFont typeface="Arial"/>
              <a:buNone/>
            </a:pPr>
            <a:r>
              <a:rPr lang="en-US" sz="1000">
                <a:solidFill>
                  <a:schemeClr val="dk2"/>
                </a:solidFill>
                <a:latin typeface="Courier New"/>
                <a:ea typeface="Courier New"/>
                <a:cs typeface="Courier New"/>
                <a:sym typeface="Courier New"/>
              </a:rPr>
              <a:t>...</a:t>
            </a:r>
            <a:endParaRPr sz="1000">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endParaRPr sz="1000" b="0" i="0" u="none" strike="noStrike" cap="none">
              <a:solidFill>
                <a:schemeClr val="dk2"/>
              </a:solidFill>
              <a:latin typeface="Courier New"/>
              <a:ea typeface="Courier New"/>
              <a:cs typeface="Courier New"/>
              <a:sym typeface="Courier New"/>
            </a:endParaRPr>
          </a:p>
        </p:txBody>
      </p:sp>
      <p:sp>
        <p:nvSpPr>
          <p:cNvPr id="301" name="Google Shape;301;p49"/>
          <p:cNvSpPr txBox="1"/>
          <p:nvPr/>
        </p:nvSpPr>
        <p:spPr>
          <a:xfrm>
            <a:off x="546125" y="3613377"/>
            <a:ext cx="2893200" cy="270900"/>
          </a:xfrm>
          <a:prstGeom prst="rect">
            <a:avLst/>
          </a:prstGeom>
          <a:solidFill>
            <a:srgbClr val="D9E7F5"/>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2"/>
              </a:buClr>
              <a:buSzPts val="2400"/>
              <a:buFont typeface="Arial"/>
              <a:buNone/>
            </a:pPr>
            <a:r>
              <a:rPr lang="en-US" sz="1000">
                <a:solidFill>
                  <a:srgbClr val="CA0A0A"/>
                </a:solidFill>
                <a:latin typeface="Courier New"/>
                <a:ea typeface="Courier New"/>
                <a:cs typeface="Courier New"/>
                <a:sym typeface="Courier New"/>
              </a:rPr>
              <a:t>module load mana</a:t>
            </a:r>
            <a:endParaRPr sz="1000" i="0" u="none" strike="noStrike" cap="none">
              <a:solidFill>
                <a:schemeClr val="dk2"/>
              </a:solidFill>
              <a:latin typeface="Courier New"/>
              <a:ea typeface="Courier New"/>
              <a:cs typeface="Courier New"/>
              <a:sym typeface="Courier New"/>
            </a:endParaRPr>
          </a:p>
        </p:txBody>
      </p:sp>
      <p:sp>
        <p:nvSpPr>
          <p:cNvPr id="302" name="Google Shape;302;p49"/>
          <p:cNvSpPr txBox="1"/>
          <p:nvPr/>
        </p:nvSpPr>
        <p:spPr>
          <a:xfrm>
            <a:off x="4519675" y="2743057"/>
            <a:ext cx="4080300" cy="442500"/>
          </a:xfrm>
          <a:prstGeom prst="rect">
            <a:avLst/>
          </a:prstGeom>
          <a:solidFill>
            <a:srgbClr val="FBFED9"/>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2400"/>
              <a:buFont typeface="Arial"/>
              <a:buNone/>
            </a:pPr>
            <a:r>
              <a:rPr lang="en-US" sz="1000">
                <a:solidFill>
                  <a:srgbClr val="CA0A0A"/>
                </a:solidFill>
                <a:latin typeface="Courier New"/>
                <a:ea typeface="Courier New"/>
                <a:cs typeface="Courier New"/>
                <a:sym typeface="Courier New"/>
              </a:rPr>
              <a:t>For manual linking:</a:t>
            </a:r>
            <a:endParaRPr sz="1000">
              <a:solidFill>
                <a:srgbClr val="CA0A0A"/>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1000">
                <a:solidFill>
                  <a:srgbClr val="CA0A0A"/>
                </a:solidFill>
                <a:latin typeface="Courier New"/>
                <a:ea typeface="Courier New"/>
                <a:cs typeface="Courier New"/>
                <a:sym typeface="Courier New"/>
              </a:rPr>
              <a:t>-L$MANA_ROOT/lib/dmtcp -lmpidummy</a:t>
            </a:r>
            <a:endParaRPr sz="1000" i="0" u="none" strike="noStrike" cap="none">
              <a:solidFill>
                <a:srgbClr val="CA0A0A"/>
              </a:solidFill>
              <a:latin typeface="Courier New"/>
              <a:ea typeface="Courier New"/>
              <a:cs typeface="Courier New"/>
              <a:sym typeface="Courier New"/>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0"/>
          <p:cNvSpPr txBox="1">
            <a:spLocks noGrp="1"/>
          </p:cNvSpPr>
          <p:nvPr>
            <p:ph type="title"/>
          </p:nvPr>
        </p:nvSpPr>
        <p:spPr>
          <a:xfrm>
            <a:off x="398014" y="191515"/>
            <a:ext cx="8288700" cy="492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How to Use MANA on Cori (Cont.)</a:t>
            </a:r>
            <a:endParaRPr/>
          </a:p>
        </p:txBody>
      </p:sp>
      <p:sp>
        <p:nvSpPr>
          <p:cNvPr id="309" name="Google Shape;309;p50"/>
          <p:cNvSpPr txBox="1">
            <a:spLocks noGrp="1"/>
          </p:cNvSpPr>
          <p:nvPr>
            <p:ph type="body" idx="1"/>
          </p:nvPr>
        </p:nvSpPr>
        <p:spPr>
          <a:xfrm>
            <a:off x="398014" y="1045002"/>
            <a:ext cx="8288700" cy="3532800"/>
          </a:xfrm>
          <a:prstGeom prst="rect">
            <a:avLst/>
          </a:prstGeom>
        </p:spPr>
        <p:txBody>
          <a:bodyPr spcFirstLastPara="1" wrap="square" lIns="0" tIns="0" rIns="0" bIns="0" anchor="t" anchorCtr="0">
            <a:noAutofit/>
          </a:bodyPr>
          <a:lstStyle/>
          <a:p>
            <a:pPr marL="457200" lvl="0" indent="-374650" algn="l" rtl="0">
              <a:lnSpc>
                <a:spcPct val="115000"/>
              </a:lnSpc>
              <a:spcBef>
                <a:spcPts val="600"/>
              </a:spcBef>
              <a:spcAft>
                <a:spcPts val="0"/>
              </a:spcAft>
              <a:buSzPts val="2300"/>
              <a:buChar char="●"/>
            </a:pPr>
            <a:r>
              <a:rPr lang="en-US" sz="2100" dirty="0"/>
              <a:t>Static libraries must be converted to shared libraries for MANA to properly checkpoint/restart your code</a:t>
            </a:r>
            <a:endParaRPr sz="2100" dirty="0"/>
          </a:p>
          <a:p>
            <a:pPr marL="457200" lvl="0" indent="-374650" algn="l" rtl="0">
              <a:lnSpc>
                <a:spcPct val="115000"/>
              </a:lnSpc>
              <a:spcBef>
                <a:spcPts val="0"/>
              </a:spcBef>
              <a:spcAft>
                <a:spcPts val="0"/>
              </a:spcAft>
              <a:buSzPts val="2300"/>
              <a:buChar char="●"/>
            </a:pPr>
            <a:r>
              <a:rPr lang="en-US" sz="2100" dirty="0"/>
              <a:t>MANA wraps MPI libraries. Load the </a:t>
            </a:r>
            <a:r>
              <a:rPr lang="en-US" sz="2100" dirty="0">
                <a:latin typeface="Courier New"/>
                <a:ea typeface="Courier New"/>
                <a:cs typeface="Courier New"/>
                <a:sym typeface="Courier New"/>
              </a:rPr>
              <a:t>mana</a:t>
            </a:r>
            <a:r>
              <a:rPr lang="en-US" sz="2100" dirty="0"/>
              <a:t> module only when you run your applications under MANA control </a:t>
            </a:r>
            <a:endParaRPr sz="2100" dirty="0"/>
          </a:p>
          <a:p>
            <a:pPr marL="914400" lvl="1" indent="-311150" algn="l" rtl="0">
              <a:lnSpc>
                <a:spcPct val="115000"/>
              </a:lnSpc>
              <a:spcBef>
                <a:spcPts val="0"/>
              </a:spcBef>
              <a:spcAft>
                <a:spcPts val="0"/>
              </a:spcAft>
              <a:buSzPts val="1300"/>
              <a:buChar char="○"/>
            </a:pPr>
            <a:r>
              <a:rPr lang="en-US" sz="1700" dirty="0">
                <a:solidFill>
                  <a:schemeClr val="dk1"/>
                </a:solidFill>
              </a:rPr>
              <a:t>Other MPI applications will fail if the </a:t>
            </a:r>
            <a:r>
              <a:rPr lang="en-US" sz="1700" dirty="0">
                <a:solidFill>
                  <a:schemeClr val="dk1"/>
                </a:solidFill>
                <a:latin typeface="Courier New"/>
                <a:ea typeface="Courier New"/>
                <a:cs typeface="Courier New"/>
                <a:sym typeface="Courier New"/>
              </a:rPr>
              <a:t>mana</a:t>
            </a:r>
            <a:r>
              <a:rPr lang="en-US" sz="1700" dirty="0">
                <a:solidFill>
                  <a:schemeClr val="dk1"/>
                </a:solidFill>
              </a:rPr>
              <a:t> module is loaded</a:t>
            </a:r>
            <a:endParaRPr sz="1700" dirty="0">
              <a:solidFill>
                <a:schemeClr val="dk1"/>
              </a:solidFill>
            </a:endParaRPr>
          </a:p>
          <a:p>
            <a:pPr marL="457200" lvl="0" indent="-374650" algn="l" rtl="0">
              <a:lnSpc>
                <a:spcPct val="115000"/>
              </a:lnSpc>
              <a:spcBef>
                <a:spcPts val="0"/>
              </a:spcBef>
              <a:spcAft>
                <a:spcPts val="0"/>
              </a:spcAft>
              <a:buSzPts val="2300"/>
              <a:buChar char="●"/>
            </a:pPr>
            <a:r>
              <a:rPr lang="en-US" sz="2100" dirty="0"/>
              <a:t>The </a:t>
            </a:r>
            <a:r>
              <a:rPr lang="en-US" sz="2100" dirty="0" err="1">
                <a:latin typeface="Courier New"/>
                <a:ea typeface="Courier New"/>
                <a:cs typeface="Courier New"/>
                <a:sym typeface="Courier New"/>
              </a:rPr>
              <a:t>jtiming.csv</a:t>
            </a:r>
            <a:r>
              <a:rPr lang="en-US" sz="2100" dirty="0"/>
              <a:t> file in your run directory provides C/R overhead</a:t>
            </a:r>
            <a:endParaRPr sz="2100" dirty="0"/>
          </a:p>
          <a:p>
            <a:pPr marL="914400" lvl="1" indent="-311150" algn="l" rtl="0">
              <a:lnSpc>
                <a:spcPct val="115000"/>
              </a:lnSpc>
              <a:spcBef>
                <a:spcPts val="0"/>
              </a:spcBef>
              <a:spcAft>
                <a:spcPts val="0"/>
              </a:spcAft>
              <a:buSzPts val="1300"/>
              <a:buChar char="○"/>
            </a:pPr>
            <a:r>
              <a:rPr lang="en-US" sz="1700" dirty="0">
                <a:solidFill>
                  <a:schemeClr val="dk1"/>
                </a:solidFill>
              </a:rPr>
              <a:t>The </a:t>
            </a:r>
            <a:r>
              <a:rPr lang="en-US" sz="1700" dirty="0">
                <a:solidFill>
                  <a:schemeClr val="dk1"/>
                </a:solidFill>
                <a:latin typeface="Courier New"/>
                <a:ea typeface="Courier New"/>
                <a:cs typeface="Courier New"/>
                <a:sym typeface="Courier New"/>
              </a:rPr>
              <a:t>mana</a:t>
            </a:r>
            <a:r>
              <a:rPr lang="en-US" sz="1700" dirty="0">
                <a:solidFill>
                  <a:schemeClr val="dk1"/>
                </a:solidFill>
              </a:rPr>
              <a:t> modules on Cori were configured with </a:t>
            </a:r>
            <a:r>
              <a:rPr lang="en-US" sz="1700" dirty="0">
                <a:solidFill>
                  <a:schemeClr val="dk1"/>
                </a:solidFill>
                <a:latin typeface="Courier New"/>
                <a:ea typeface="Courier New"/>
                <a:cs typeface="Courier New"/>
                <a:sym typeface="Courier New"/>
              </a:rPr>
              <a:t>--enable-timing</a:t>
            </a:r>
            <a:r>
              <a:rPr lang="en-US" sz="1700" dirty="0">
                <a:solidFill>
                  <a:schemeClr val="dk1"/>
                </a:solidFill>
              </a:rPr>
              <a:t> option</a:t>
            </a:r>
            <a:endParaRPr sz="1700" dirty="0">
              <a:solidFill>
                <a:schemeClr val="dk1"/>
              </a:solidFill>
            </a:endParaRPr>
          </a:p>
          <a:p>
            <a:pPr marL="0" lvl="0" indent="0" algn="l" rtl="0">
              <a:spcBef>
                <a:spcPts val="600"/>
              </a:spcBef>
              <a:spcAft>
                <a:spcPts val="0"/>
              </a:spcAft>
              <a:buNone/>
            </a:pPr>
            <a:endParaRPr sz="2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title"/>
          </p:nvPr>
        </p:nvSpPr>
        <p:spPr>
          <a:xfrm>
            <a:off x="398014" y="191515"/>
            <a:ext cx="8288700" cy="492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Outline</a:t>
            </a:r>
            <a:endParaRPr/>
          </a:p>
        </p:txBody>
      </p:sp>
      <p:sp>
        <p:nvSpPr>
          <p:cNvPr id="178" name="Google Shape;178;p33"/>
          <p:cNvSpPr txBox="1">
            <a:spLocks noGrp="1"/>
          </p:cNvSpPr>
          <p:nvPr>
            <p:ph type="body" idx="1"/>
          </p:nvPr>
        </p:nvSpPr>
        <p:spPr>
          <a:xfrm>
            <a:off x="398014" y="1045002"/>
            <a:ext cx="8288700" cy="3532800"/>
          </a:xfrm>
          <a:prstGeom prst="rect">
            <a:avLst/>
          </a:prstGeom>
        </p:spPr>
        <p:txBody>
          <a:bodyPr spcFirstLastPara="1" wrap="square" lIns="0" tIns="0" rIns="0" bIns="0" anchor="t" anchorCtr="0">
            <a:noAutofit/>
          </a:bodyPr>
          <a:lstStyle/>
          <a:p>
            <a:pPr marL="457200" lvl="0" indent="-368300" algn="l" rtl="0">
              <a:lnSpc>
                <a:spcPct val="115000"/>
              </a:lnSpc>
              <a:spcBef>
                <a:spcPts val="600"/>
              </a:spcBef>
              <a:spcAft>
                <a:spcPts val="0"/>
              </a:spcAft>
              <a:buSzPts val="2200"/>
              <a:buChar char="●"/>
            </a:pPr>
            <a:r>
              <a:rPr lang="en-US"/>
              <a:t>Introduction</a:t>
            </a:r>
            <a:endParaRPr/>
          </a:p>
          <a:p>
            <a:pPr marL="457200" lvl="0" indent="-368300" algn="l" rtl="0">
              <a:lnSpc>
                <a:spcPct val="115000"/>
              </a:lnSpc>
              <a:spcBef>
                <a:spcPts val="0"/>
              </a:spcBef>
              <a:spcAft>
                <a:spcPts val="0"/>
              </a:spcAft>
              <a:buSzPts val="2200"/>
              <a:buChar char="●"/>
            </a:pPr>
            <a:r>
              <a:rPr lang="en-US"/>
              <a:t>Overview of MANA (MPI-Agnostic Network-Agnostic Transparent Checkpointing)</a:t>
            </a:r>
            <a:endParaRPr/>
          </a:p>
          <a:p>
            <a:pPr marL="457200" lvl="0" indent="-368300" algn="l" rtl="0">
              <a:lnSpc>
                <a:spcPct val="115000"/>
              </a:lnSpc>
              <a:spcBef>
                <a:spcPts val="0"/>
              </a:spcBef>
              <a:spcAft>
                <a:spcPts val="0"/>
              </a:spcAft>
              <a:buSzPts val="2200"/>
              <a:buChar char="●"/>
            </a:pPr>
            <a:r>
              <a:rPr lang="en-US"/>
              <a:t>Checkpoint/Restart MPI jobs with MANA on Cori</a:t>
            </a:r>
            <a:endParaRPr/>
          </a:p>
          <a:p>
            <a:pPr marL="457200" lvl="0" indent="-368300" algn="l" rtl="0">
              <a:lnSpc>
                <a:spcPct val="115000"/>
              </a:lnSpc>
              <a:spcBef>
                <a:spcPts val="0"/>
              </a:spcBef>
              <a:spcAft>
                <a:spcPts val="0"/>
              </a:spcAft>
              <a:buSzPts val="2200"/>
              <a:buChar char="●"/>
            </a:pPr>
            <a:r>
              <a:rPr lang="en-US"/>
              <a:t>Automating Checkpointing/Restarting with variable-time job scripts</a:t>
            </a:r>
            <a:endParaRPr/>
          </a:p>
          <a:p>
            <a:pPr marL="457200" lvl="0" indent="-368300" algn="l" rtl="0">
              <a:lnSpc>
                <a:spcPct val="115000"/>
              </a:lnSpc>
              <a:spcBef>
                <a:spcPts val="0"/>
              </a:spcBef>
              <a:spcAft>
                <a:spcPts val="0"/>
              </a:spcAft>
              <a:buSzPts val="2200"/>
              <a:buChar char="●"/>
            </a:pPr>
            <a:r>
              <a:rPr lang="en-US"/>
              <a:t>Summary</a:t>
            </a:r>
            <a:endParaRPr/>
          </a:p>
          <a:p>
            <a:pPr marL="457200" lvl="0" indent="-368300" algn="l" rtl="0">
              <a:lnSpc>
                <a:spcPct val="115000"/>
              </a:lnSpc>
              <a:spcBef>
                <a:spcPts val="0"/>
              </a:spcBef>
              <a:spcAft>
                <a:spcPts val="0"/>
              </a:spcAft>
              <a:buSzPts val="2200"/>
              <a:buChar char="●"/>
            </a:pPr>
            <a:r>
              <a:rPr lang="en-US"/>
              <a:t>Hands-on (1 hour)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1"/>
          <p:cNvSpPr txBox="1">
            <a:spLocks noGrp="1"/>
          </p:cNvSpPr>
          <p:nvPr>
            <p:ph type="title"/>
          </p:nvPr>
        </p:nvSpPr>
        <p:spPr>
          <a:xfrm>
            <a:off x="398024" y="191525"/>
            <a:ext cx="8860275" cy="492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FFFFFF"/>
              </a:buClr>
              <a:buSzPts val="2800"/>
              <a:buNone/>
            </a:pPr>
            <a:r>
              <a:rPr lang="en-US" dirty="0"/>
              <a:t>Sample Job Script: C/R Using MANA on Cori Haswell </a:t>
            </a:r>
            <a:endParaRPr dirty="0"/>
          </a:p>
        </p:txBody>
      </p:sp>
      <p:sp>
        <p:nvSpPr>
          <p:cNvPr id="315" name="Google Shape;315;p51"/>
          <p:cNvSpPr txBox="1"/>
          <p:nvPr/>
        </p:nvSpPr>
        <p:spPr>
          <a:xfrm>
            <a:off x="443365" y="1923675"/>
            <a:ext cx="2055000" cy="1942500"/>
          </a:xfrm>
          <a:prstGeom prst="rect">
            <a:avLst/>
          </a:prstGeom>
          <a:solidFill>
            <a:srgbClr val="D9E7F5"/>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2400"/>
              <a:buFont typeface="Arial"/>
              <a:buNone/>
            </a:pPr>
            <a:r>
              <a:rPr lang="en-US" sz="1000" b="0" i="0" u="none" strike="noStrike" cap="none">
                <a:solidFill>
                  <a:schemeClr val="dk2"/>
                </a:solidFill>
                <a:latin typeface="Courier New"/>
                <a:ea typeface="Courier New"/>
                <a:cs typeface="Courier New"/>
                <a:sym typeface="Courier New"/>
              </a:rPr>
              <a:t>#!/bin/bash </a:t>
            </a:r>
            <a:endParaRPr sz="1400" b="0" i="0" u="none" strike="noStrike" cap="none">
              <a:solidFill>
                <a:srgbClr val="00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1000" b="0" i="0" u="none" strike="noStrike" cap="none">
                <a:solidFill>
                  <a:schemeClr val="dk2"/>
                </a:solidFill>
                <a:latin typeface="Courier New"/>
                <a:ea typeface="Courier New"/>
                <a:cs typeface="Courier New"/>
                <a:sym typeface="Courier New"/>
              </a:rPr>
              <a:t>#SBATCH –J test</a:t>
            </a:r>
            <a:endParaRPr sz="1000" b="0" i="0" u="none" strike="noStrike" cap="none">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1000" b="0" i="0" u="none" strike="noStrike" cap="none">
                <a:solidFill>
                  <a:schemeClr val="dk2"/>
                </a:solidFill>
                <a:latin typeface="Courier New"/>
                <a:ea typeface="Courier New"/>
                <a:cs typeface="Courier New"/>
                <a:sym typeface="Courier New"/>
              </a:rPr>
              <a:t>#SBATCH -q regular</a:t>
            </a:r>
            <a:endParaRPr sz="1000" b="0" i="0" u="none" strike="noStrike" cap="none">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1000" b="0" i="0" u="none" strike="noStrike" cap="none">
                <a:solidFill>
                  <a:schemeClr val="dk2"/>
                </a:solidFill>
                <a:latin typeface="Courier New"/>
                <a:ea typeface="Courier New"/>
                <a:cs typeface="Courier New"/>
                <a:sym typeface="Courier New"/>
              </a:rPr>
              <a:t>#SBATCH -N </a:t>
            </a:r>
            <a:r>
              <a:rPr lang="en-US" sz="1000">
                <a:solidFill>
                  <a:schemeClr val="dk2"/>
                </a:solidFill>
                <a:latin typeface="Courier New"/>
                <a:ea typeface="Courier New"/>
                <a:cs typeface="Courier New"/>
                <a:sym typeface="Courier New"/>
              </a:rPr>
              <a:t>2</a:t>
            </a:r>
            <a:r>
              <a:rPr lang="en-US" sz="1000" b="0" i="0" u="none" strike="noStrike" cap="none">
                <a:solidFill>
                  <a:schemeClr val="dk2"/>
                </a:solidFill>
                <a:latin typeface="Courier New"/>
                <a:ea typeface="Courier New"/>
                <a:cs typeface="Courier New"/>
                <a:sym typeface="Courier New"/>
              </a:rPr>
              <a:t> </a:t>
            </a:r>
            <a:endParaRPr sz="1000" b="0" i="0" u="none" strike="noStrike" cap="none">
              <a:solidFill>
                <a:srgbClr val="FF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1000" b="0" i="0" u="none" strike="noStrike" cap="none">
                <a:solidFill>
                  <a:srgbClr val="3B55EF"/>
                </a:solidFill>
                <a:latin typeface="Courier New"/>
                <a:ea typeface="Courier New"/>
                <a:cs typeface="Courier New"/>
                <a:sym typeface="Courier New"/>
              </a:rPr>
              <a:t>#SBATCH -C haswell</a:t>
            </a:r>
            <a:endParaRPr sz="1000" b="0" i="0" u="none" strike="noStrike" cap="none">
              <a:solidFill>
                <a:srgbClr val="3B55EF"/>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1000" b="0" i="0" u="none" strike="noStrike" cap="none">
                <a:solidFill>
                  <a:schemeClr val="dk2"/>
                </a:solidFill>
                <a:latin typeface="Courier New"/>
                <a:ea typeface="Courier New"/>
                <a:cs typeface="Courier New"/>
                <a:sym typeface="Courier New"/>
              </a:rPr>
              <a:t>#SBATCH -t 48:00:00</a:t>
            </a:r>
            <a:endParaRPr sz="1400" b="0" i="0" u="none" strike="noStrike" cap="none">
              <a:solidFill>
                <a:srgbClr val="00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1000" b="0" i="0" u="none" strike="noStrike" cap="none">
                <a:solidFill>
                  <a:schemeClr val="dk2"/>
                </a:solidFill>
                <a:latin typeface="Courier New"/>
                <a:ea typeface="Courier New"/>
                <a:cs typeface="Courier New"/>
                <a:sym typeface="Courier New"/>
              </a:rPr>
              <a:t>#SBATCH –o </a:t>
            </a:r>
            <a:r>
              <a:rPr lang="en-US" sz="1000">
                <a:solidFill>
                  <a:schemeClr val="dk2"/>
                </a:solidFill>
                <a:latin typeface="Courier New"/>
                <a:ea typeface="Courier New"/>
                <a:cs typeface="Courier New"/>
                <a:sym typeface="Courier New"/>
              </a:rPr>
              <a:t>%x</a:t>
            </a:r>
            <a:r>
              <a:rPr lang="en-US" sz="1000" b="0" i="0" u="none" strike="noStrike" cap="none">
                <a:solidFill>
                  <a:schemeClr val="dk2"/>
                </a:solidFill>
                <a:latin typeface="Courier New"/>
                <a:ea typeface="Courier New"/>
                <a:cs typeface="Courier New"/>
                <a:sym typeface="Courier New"/>
              </a:rPr>
              <a:t>-%j.out</a:t>
            </a:r>
            <a:endParaRPr sz="1000" b="0" i="0" u="none" strike="noStrike" cap="none">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1000" b="0" i="0" u="none" strike="noStrike" cap="none">
                <a:solidFill>
                  <a:schemeClr val="dk2"/>
                </a:solidFill>
                <a:latin typeface="Courier New"/>
                <a:ea typeface="Courier New"/>
                <a:cs typeface="Courier New"/>
                <a:sym typeface="Courier New"/>
              </a:rPr>
              <a:t>#SBATCH –e </a:t>
            </a:r>
            <a:r>
              <a:rPr lang="en-US" sz="1000">
                <a:solidFill>
                  <a:schemeClr val="dk2"/>
                </a:solidFill>
                <a:latin typeface="Courier New"/>
                <a:ea typeface="Courier New"/>
                <a:cs typeface="Courier New"/>
                <a:sym typeface="Courier New"/>
              </a:rPr>
              <a:t>%x</a:t>
            </a:r>
            <a:r>
              <a:rPr lang="en-US" sz="1000" b="0" i="0" u="none" strike="noStrike" cap="none">
                <a:solidFill>
                  <a:schemeClr val="dk2"/>
                </a:solidFill>
                <a:latin typeface="Courier New"/>
                <a:ea typeface="Courier New"/>
                <a:cs typeface="Courier New"/>
                <a:sym typeface="Courier New"/>
              </a:rPr>
              <a:t>-%j.err</a:t>
            </a:r>
            <a:endParaRPr sz="1400" b="0" i="0" u="none" strike="noStrike" cap="none">
              <a:solidFill>
                <a:srgbClr val="00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endParaRPr sz="500" b="0" i="0" u="none" strike="noStrike" cap="none">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1000">
                <a:solidFill>
                  <a:schemeClr val="dk2"/>
                </a:solidFill>
                <a:latin typeface="Courier New"/>
                <a:ea typeface="Courier New"/>
                <a:cs typeface="Courier New"/>
                <a:sym typeface="Courier New"/>
              </a:rPr>
              <a:t>srun -n 64 </a:t>
            </a:r>
            <a:r>
              <a:rPr lang="en-US" sz="1000" b="0" i="0" u="none" strike="noStrike" cap="none">
                <a:solidFill>
                  <a:schemeClr val="dk2"/>
                </a:solidFill>
                <a:latin typeface="Courier New"/>
                <a:ea typeface="Courier New"/>
                <a:cs typeface="Courier New"/>
                <a:sym typeface="Courier New"/>
              </a:rPr>
              <a:t>./a.out</a:t>
            </a:r>
            <a:endParaRPr sz="1000" b="0" i="0" u="none" strike="noStrike" cap="none">
              <a:solidFill>
                <a:schemeClr val="dk2"/>
              </a:solidFill>
              <a:latin typeface="Courier New"/>
              <a:ea typeface="Courier New"/>
              <a:cs typeface="Courier New"/>
              <a:sym typeface="Courier New"/>
            </a:endParaRPr>
          </a:p>
        </p:txBody>
      </p:sp>
      <p:sp>
        <p:nvSpPr>
          <p:cNvPr id="316" name="Google Shape;316;p51"/>
          <p:cNvSpPr txBox="1"/>
          <p:nvPr/>
        </p:nvSpPr>
        <p:spPr>
          <a:xfrm>
            <a:off x="3126315" y="1302175"/>
            <a:ext cx="2596200" cy="2860800"/>
          </a:xfrm>
          <a:prstGeom prst="rect">
            <a:avLst/>
          </a:prstGeom>
          <a:solidFill>
            <a:srgbClr val="D9E7F5"/>
          </a:solidFill>
          <a:ln w="9525" cap="flat" cmpd="sng">
            <a:solidFill>
              <a:srgbClr val="FF0000"/>
            </a:solidFill>
            <a:prstDash val="solid"/>
            <a:round/>
            <a:headEnd type="none" w="sm" len="sm"/>
            <a:tailEnd type="none" w="sm" len="sm"/>
          </a:ln>
        </p:spPr>
        <p:txBody>
          <a:bodyPr spcFirstLastPara="1" wrap="square" lIns="91425" tIns="91425" rIns="91425" bIns="91425" anchor="t" anchorCtr="0">
            <a:normAutofit/>
          </a:bodyPr>
          <a:lstStyle/>
          <a:p>
            <a:pPr marL="0" marR="0" lvl="0" indent="0" algn="l" rtl="0">
              <a:lnSpc>
                <a:spcPct val="95000"/>
              </a:lnSpc>
              <a:spcBef>
                <a:spcPts val="0"/>
              </a:spcBef>
              <a:spcAft>
                <a:spcPts val="0"/>
              </a:spcAft>
              <a:buClr>
                <a:schemeClr val="dk2"/>
              </a:buClr>
              <a:buSzPts val="2400"/>
              <a:buFont typeface="Arial"/>
              <a:buNone/>
            </a:pPr>
            <a:r>
              <a:rPr lang="en-US" sz="997" b="0" i="0" u="none" strike="noStrike" cap="none">
                <a:solidFill>
                  <a:schemeClr val="dk2"/>
                </a:solidFill>
                <a:latin typeface="Courier New"/>
                <a:ea typeface="Courier New"/>
                <a:cs typeface="Courier New"/>
                <a:sym typeface="Courier New"/>
              </a:rPr>
              <a:t>#!/bin/bash</a:t>
            </a:r>
            <a:endParaRPr sz="1400" b="0" i="0" u="none" strike="noStrike" cap="none">
              <a:solidFill>
                <a:srgbClr val="000000"/>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997" b="0" i="0" u="none" strike="noStrike" cap="none">
                <a:solidFill>
                  <a:schemeClr val="dk2"/>
                </a:solidFill>
                <a:latin typeface="Courier New"/>
                <a:ea typeface="Courier New"/>
                <a:cs typeface="Courier New"/>
                <a:sym typeface="Courier New"/>
              </a:rPr>
              <a:t>#SBATCH </a:t>
            </a:r>
            <a:r>
              <a:rPr lang="en-US" sz="997">
                <a:solidFill>
                  <a:schemeClr val="dk2"/>
                </a:solidFill>
                <a:latin typeface="Courier New"/>
                <a:ea typeface="Courier New"/>
                <a:cs typeface="Courier New"/>
                <a:sym typeface="Courier New"/>
              </a:rPr>
              <a:t>-</a:t>
            </a:r>
            <a:r>
              <a:rPr lang="en-US" sz="997" b="0" i="0" u="none" strike="noStrike" cap="none">
                <a:solidFill>
                  <a:schemeClr val="dk2"/>
                </a:solidFill>
                <a:latin typeface="Courier New"/>
                <a:ea typeface="Courier New"/>
                <a:cs typeface="Courier New"/>
                <a:sym typeface="Courier New"/>
              </a:rPr>
              <a:t>J test_cr</a:t>
            </a:r>
            <a:endParaRPr sz="997" b="0" i="0" u="none" strike="noStrike" cap="none">
              <a:solidFill>
                <a:schemeClr val="dk2"/>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997" b="0" i="0" u="none" strike="noStrike" cap="none">
                <a:solidFill>
                  <a:srgbClr val="FF0000"/>
                </a:solidFill>
                <a:latin typeface="Courier New"/>
                <a:ea typeface="Courier New"/>
                <a:cs typeface="Courier New"/>
                <a:sym typeface="Courier New"/>
              </a:rPr>
              <a:t>#SBATCH -q regular</a:t>
            </a:r>
            <a:endParaRPr sz="997" b="0" i="0" u="none" strike="noStrike" cap="none">
              <a:solidFill>
                <a:srgbClr val="FF0000"/>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997" b="0" i="0" u="none" strike="noStrike" cap="none">
                <a:solidFill>
                  <a:schemeClr val="dk2"/>
                </a:solidFill>
                <a:latin typeface="Courier New"/>
                <a:ea typeface="Courier New"/>
                <a:cs typeface="Courier New"/>
                <a:sym typeface="Courier New"/>
              </a:rPr>
              <a:t>#SBATCH -N </a:t>
            </a:r>
            <a:r>
              <a:rPr lang="en-US" sz="997">
                <a:solidFill>
                  <a:schemeClr val="dk2"/>
                </a:solidFill>
                <a:latin typeface="Courier New"/>
                <a:ea typeface="Courier New"/>
                <a:cs typeface="Courier New"/>
                <a:sym typeface="Courier New"/>
              </a:rPr>
              <a:t>2</a:t>
            </a:r>
            <a:r>
              <a:rPr lang="en-US" sz="997" b="0" i="0" u="none" strike="noStrike" cap="none">
                <a:solidFill>
                  <a:schemeClr val="dk2"/>
                </a:solidFill>
                <a:latin typeface="Courier New"/>
                <a:ea typeface="Courier New"/>
                <a:cs typeface="Courier New"/>
                <a:sym typeface="Courier New"/>
              </a:rPr>
              <a:t> </a:t>
            </a:r>
            <a:endParaRPr sz="997" b="0" i="0" u="none" strike="noStrike" cap="none">
              <a:solidFill>
                <a:srgbClr val="FF0000"/>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997" b="0" i="0" u="none" strike="noStrike" cap="none">
                <a:solidFill>
                  <a:srgbClr val="FF0000"/>
                </a:solidFill>
                <a:latin typeface="Courier New"/>
                <a:ea typeface="Courier New"/>
                <a:cs typeface="Courier New"/>
                <a:sym typeface="Courier New"/>
              </a:rPr>
              <a:t>#SBATCH -C haswell</a:t>
            </a:r>
            <a:endParaRPr sz="997" b="0" i="0" u="none" strike="noStrike" cap="none">
              <a:solidFill>
                <a:srgbClr val="FF0000"/>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997" b="0" i="0" u="none" strike="noStrike" cap="none">
                <a:solidFill>
                  <a:schemeClr val="dk2"/>
                </a:solidFill>
                <a:latin typeface="Courier New"/>
                <a:ea typeface="Courier New"/>
                <a:cs typeface="Courier New"/>
                <a:sym typeface="Courier New"/>
              </a:rPr>
              <a:t>#SBATCH -t 48:00:00</a:t>
            </a:r>
            <a:endParaRPr sz="1400" b="0" i="0" u="none" strike="noStrike" cap="none">
              <a:solidFill>
                <a:srgbClr val="000000"/>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997" b="0" i="0" u="none" strike="noStrike" cap="none">
                <a:solidFill>
                  <a:schemeClr val="dk2"/>
                </a:solidFill>
                <a:latin typeface="Courier New"/>
                <a:ea typeface="Courier New"/>
                <a:cs typeface="Courier New"/>
                <a:sym typeface="Courier New"/>
              </a:rPr>
              <a:t>#SBATCH </a:t>
            </a:r>
            <a:r>
              <a:rPr lang="en-US" sz="997">
                <a:solidFill>
                  <a:schemeClr val="dk2"/>
                </a:solidFill>
                <a:latin typeface="Courier New"/>
                <a:ea typeface="Courier New"/>
                <a:cs typeface="Courier New"/>
                <a:sym typeface="Courier New"/>
              </a:rPr>
              <a:t>-</a:t>
            </a:r>
            <a:r>
              <a:rPr lang="en-US" sz="997" b="0" i="0" u="none" strike="noStrike" cap="none">
                <a:solidFill>
                  <a:schemeClr val="dk2"/>
                </a:solidFill>
                <a:latin typeface="Courier New"/>
                <a:ea typeface="Courier New"/>
                <a:cs typeface="Courier New"/>
                <a:sym typeface="Courier New"/>
              </a:rPr>
              <a:t>o </a:t>
            </a:r>
            <a:r>
              <a:rPr lang="en-US" sz="997">
                <a:solidFill>
                  <a:schemeClr val="dk2"/>
                </a:solidFill>
                <a:latin typeface="Courier New"/>
                <a:ea typeface="Courier New"/>
                <a:cs typeface="Courier New"/>
                <a:sym typeface="Courier New"/>
              </a:rPr>
              <a:t>%x</a:t>
            </a:r>
            <a:r>
              <a:rPr lang="en-US" sz="997" b="0" i="0" u="none" strike="noStrike" cap="none">
                <a:solidFill>
                  <a:schemeClr val="dk2"/>
                </a:solidFill>
                <a:latin typeface="Courier New"/>
                <a:ea typeface="Courier New"/>
                <a:cs typeface="Courier New"/>
                <a:sym typeface="Courier New"/>
              </a:rPr>
              <a:t>-%j.out</a:t>
            </a:r>
            <a:endParaRPr sz="997" b="0" i="0" u="none" strike="noStrike" cap="none">
              <a:solidFill>
                <a:schemeClr val="dk2"/>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997" b="0" i="0" u="none" strike="noStrike" cap="none">
                <a:solidFill>
                  <a:schemeClr val="dk2"/>
                </a:solidFill>
                <a:latin typeface="Courier New"/>
                <a:ea typeface="Courier New"/>
                <a:cs typeface="Courier New"/>
                <a:sym typeface="Courier New"/>
              </a:rPr>
              <a:t>#SBATCH </a:t>
            </a:r>
            <a:r>
              <a:rPr lang="en-US" sz="997">
                <a:solidFill>
                  <a:schemeClr val="dk2"/>
                </a:solidFill>
                <a:latin typeface="Courier New"/>
                <a:ea typeface="Courier New"/>
                <a:cs typeface="Courier New"/>
                <a:sym typeface="Courier New"/>
              </a:rPr>
              <a:t>-</a:t>
            </a:r>
            <a:r>
              <a:rPr lang="en-US" sz="997" b="0" i="0" u="none" strike="noStrike" cap="none">
                <a:solidFill>
                  <a:schemeClr val="dk2"/>
                </a:solidFill>
                <a:latin typeface="Courier New"/>
                <a:ea typeface="Courier New"/>
                <a:cs typeface="Courier New"/>
                <a:sym typeface="Courier New"/>
              </a:rPr>
              <a:t>e </a:t>
            </a:r>
            <a:r>
              <a:rPr lang="en-US" sz="997">
                <a:solidFill>
                  <a:schemeClr val="dk2"/>
                </a:solidFill>
                <a:latin typeface="Courier New"/>
                <a:ea typeface="Courier New"/>
                <a:cs typeface="Courier New"/>
                <a:sym typeface="Courier New"/>
              </a:rPr>
              <a:t>%x</a:t>
            </a:r>
            <a:r>
              <a:rPr lang="en-US" sz="997" b="0" i="0" u="none" strike="noStrike" cap="none">
                <a:solidFill>
                  <a:schemeClr val="dk2"/>
                </a:solidFill>
                <a:latin typeface="Courier New"/>
                <a:ea typeface="Courier New"/>
                <a:cs typeface="Courier New"/>
                <a:sym typeface="Courier New"/>
              </a:rPr>
              <a:t>-%j.err</a:t>
            </a:r>
            <a:endParaRPr sz="997" b="0" i="0" u="none" strike="noStrike" cap="none">
              <a:solidFill>
                <a:schemeClr val="dk2"/>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997" b="0" i="0" u="none" strike="noStrike" cap="none">
                <a:solidFill>
                  <a:srgbClr val="FF0000"/>
                </a:solidFill>
                <a:latin typeface="Courier New"/>
                <a:ea typeface="Courier New"/>
                <a:cs typeface="Courier New"/>
                <a:sym typeface="Courier New"/>
              </a:rPr>
              <a:t>#SBATCH --time-min=6:00:00</a:t>
            </a:r>
            <a:endParaRPr sz="997">
              <a:solidFill>
                <a:srgbClr val="FF0000"/>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endParaRPr sz="500">
              <a:solidFill>
                <a:srgbClr val="FF0000"/>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endParaRPr sz="600" b="0" i="0" u="none" strike="noStrike" cap="none">
              <a:solidFill>
                <a:schemeClr val="dk2"/>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1000" b="0" i="0" u="none" strike="noStrike" cap="none">
                <a:solidFill>
                  <a:srgbClr val="3B55EF"/>
                </a:solidFill>
                <a:latin typeface="Courier New"/>
                <a:ea typeface="Courier New"/>
                <a:cs typeface="Courier New"/>
                <a:sym typeface="Courier New"/>
              </a:rPr>
              <a:t>#for c/r with </a:t>
            </a:r>
            <a:r>
              <a:rPr lang="en-US" sz="1000">
                <a:solidFill>
                  <a:srgbClr val="3B55EF"/>
                </a:solidFill>
                <a:latin typeface="Courier New"/>
                <a:ea typeface="Courier New"/>
                <a:cs typeface="Courier New"/>
                <a:sym typeface="Courier New"/>
              </a:rPr>
              <a:t>mana</a:t>
            </a:r>
            <a:endParaRPr sz="1000" b="0" i="0" u="none" strike="noStrike" cap="none">
              <a:solidFill>
                <a:schemeClr val="dk2"/>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997" b="0" i="0" u="none" strike="noStrike" cap="none">
                <a:solidFill>
                  <a:schemeClr val="dk2"/>
                </a:solidFill>
                <a:latin typeface="Courier New"/>
                <a:ea typeface="Courier New"/>
                <a:cs typeface="Courier New"/>
                <a:sym typeface="Courier New"/>
              </a:rPr>
              <a:t>module load </a:t>
            </a:r>
            <a:r>
              <a:rPr lang="en-US" sz="997">
                <a:solidFill>
                  <a:schemeClr val="dk2"/>
                </a:solidFill>
                <a:latin typeface="Courier New"/>
                <a:ea typeface="Courier New"/>
                <a:cs typeface="Courier New"/>
                <a:sym typeface="Courier New"/>
              </a:rPr>
              <a:t>mana</a:t>
            </a:r>
            <a:endParaRPr sz="997" b="0" i="0" u="none" strike="noStrike" cap="none">
              <a:solidFill>
                <a:schemeClr val="dk2"/>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endParaRPr sz="600" b="0" i="0" u="none" strike="noStrike" cap="none">
              <a:solidFill>
                <a:schemeClr val="dk2"/>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997" b="0" i="0" u="none" strike="noStrike" cap="none">
                <a:solidFill>
                  <a:srgbClr val="3B55EF"/>
                </a:solidFill>
                <a:latin typeface="Courier New"/>
                <a:ea typeface="Courier New"/>
                <a:cs typeface="Courier New"/>
                <a:sym typeface="Courier New"/>
              </a:rPr>
              <a:t>#checkpointing once every hour</a:t>
            </a:r>
            <a:endParaRPr sz="997" b="0" i="0" u="none" strike="noStrike" cap="none">
              <a:solidFill>
                <a:srgbClr val="3B55EF"/>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997">
                <a:solidFill>
                  <a:schemeClr val="dk2"/>
                </a:solidFill>
                <a:latin typeface="Courier New"/>
                <a:ea typeface="Courier New"/>
                <a:cs typeface="Courier New"/>
                <a:sym typeface="Courier New"/>
              </a:rPr>
              <a:t>mana</a:t>
            </a:r>
            <a:r>
              <a:rPr lang="en-US" sz="997" b="0" i="0" u="none" strike="noStrike" cap="none">
                <a:solidFill>
                  <a:schemeClr val="dk2"/>
                </a:solidFill>
                <a:latin typeface="Courier New"/>
                <a:ea typeface="Courier New"/>
                <a:cs typeface="Courier New"/>
                <a:sym typeface="Courier New"/>
              </a:rPr>
              <a:t>_coordinator -i3600</a:t>
            </a:r>
            <a:endParaRPr sz="1400" b="0" i="0" u="none" strike="noStrike" cap="none">
              <a:solidFill>
                <a:srgbClr val="000000"/>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endParaRPr sz="600" b="0" i="0" u="none" strike="noStrike" cap="none">
              <a:solidFill>
                <a:schemeClr val="dk2"/>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997" b="0" i="0" u="none" strike="noStrike" cap="none">
                <a:solidFill>
                  <a:srgbClr val="3B55EF"/>
                </a:solidFill>
                <a:latin typeface="Courier New"/>
                <a:ea typeface="Courier New"/>
                <a:cs typeface="Courier New"/>
                <a:sym typeface="Courier New"/>
              </a:rPr>
              <a:t>#run job under dmtcp control</a:t>
            </a:r>
            <a:endParaRPr sz="997" b="0" i="0" u="none" strike="noStrike" cap="none">
              <a:solidFill>
                <a:srgbClr val="3B55EF"/>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997">
                <a:solidFill>
                  <a:schemeClr val="dk2"/>
                </a:solidFill>
                <a:latin typeface="Courier New"/>
                <a:ea typeface="Courier New"/>
                <a:cs typeface="Courier New"/>
                <a:sym typeface="Courier New"/>
              </a:rPr>
              <a:t>srun -n64 mana</a:t>
            </a:r>
            <a:r>
              <a:rPr lang="en-US" sz="997" b="0" i="0" u="none" strike="noStrike" cap="none">
                <a:solidFill>
                  <a:schemeClr val="dk2"/>
                </a:solidFill>
                <a:latin typeface="Courier New"/>
                <a:ea typeface="Courier New"/>
                <a:cs typeface="Courier New"/>
                <a:sym typeface="Courier New"/>
              </a:rPr>
              <a:t>_launch ./a.out</a:t>
            </a:r>
            <a:endParaRPr sz="997" b="0" i="0" u="none" strike="noStrike" cap="none">
              <a:solidFill>
                <a:schemeClr val="dk2"/>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endParaRPr sz="380" b="0" i="0" u="none" strike="noStrike" cap="none">
              <a:solidFill>
                <a:schemeClr val="dk2"/>
              </a:solidFill>
              <a:latin typeface="Courier New"/>
              <a:ea typeface="Courier New"/>
              <a:cs typeface="Courier New"/>
              <a:sym typeface="Courier New"/>
            </a:endParaRPr>
          </a:p>
        </p:txBody>
      </p:sp>
      <p:sp>
        <p:nvSpPr>
          <p:cNvPr id="317" name="Google Shape;317;p51"/>
          <p:cNvSpPr txBox="1"/>
          <p:nvPr/>
        </p:nvSpPr>
        <p:spPr>
          <a:xfrm>
            <a:off x="5904365" y="1302175"/>
            <a:ext cx="2778300" cy="2860800"/>
          </a:xfrm>
          <a:prstGeom prst="rect">
            <a:avLst/>
          </a:prstGeom>
          <a:solidFill>
            <a:srgbClr val="D9E7F5"/>
          </a:solidFill>
          <a:ln w="9525" cap="flat" cmpd="sng">
            <a:solidFill>
              <a:srgbClr val="FF0000"/>
            </a:solidFill>
            <a:prstDash val="solid"/>
            <a:round/>
            <a:headEnd type="none" w="sm" len="sm"/>
            <a:tailEnd type="none" w="sm" len="sm"/>
          </a:ln>
        </p:spPr>
        <p:txBody>
          <a:bodyPr spcFirstLastPara="1" wrap="square" lIns="91425" tIns="91425" rIns="91425" bIns="91425" anchor="t" anchorCtr="0">
            <a:normAutofit/>
          </a:bodyPr>
          <a:lstStyle/>
          <a:p>
            <a:pPr marL="0" marR="0" lvl="0" indent="0" algn="l" rtl="0">
              <a:lnSpc>
                <a:spcPct val="95000"/>
              </a:lnSpc>
              <a:spcBef>
                <a:spcPts val="0"/>
              </a:spcBef>
              <a:spcAft>
                <a:spcPts val="0"/>
              </a:spcAft>
              <a:buClr>
                <a:schemeClr val="dk2"/>
              </a:buClr>
              <a:buSzPts val="2400"/>
              <a:buFont typeface="Arial"/>
              <a:buNone/>
            </a:pPr>
            <a:r>
              <a:rPr lang="en-US" sz="1000" b="0" i="0" u="none" strike="noStrike" cap="none">
                <a:solidFill>
                  <a:schemeClr val="dk2"/>
                </a:solidFill>
                <a:latin typeface="Courier New"/>
                <a:ea typeface="Courier New"/>
                <a:cs typeface="Courier New"/>
                <a:sym typeface="Courier New"/>
              </a:rPr>
              <a:t>#!/bin/bash</a:t>
            </a:r>
            <a:endParaRPr sz="1400" b="0" i="0" u="none" strike="noStrike" cap="none">
              <a:solidFill>
                <a:srgbClr val="000000"/>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1000" b="0" i="0" u="none" strike="noStrike" cap="none">
                <a:solidFill>
                  <a:schemeClr val="dk2"/>
                </a:solidFill>
                <a:latin typeface="Courier New"/>
                <a:ea typeface="Courier New"/>
                <a:cs typeface="Courier New"/>
                <a:sym typeface="Courier New"/>
              </a:rPr>
              <a:t>#SBATCH </a:t>
            </a:r>
            <a:r>
              <a:rPr lang="en-US" sz="1000">
                <a:solidFill>
                  <a:schemeClr val="dk2"/>
                </a:solidFill>
                <a:latin typeface="Courier New"/>
                <a:ea typeface="Courier New"/>
                <a:cs typeface="Courier New"/>
                <a:sym typeface="Courier New"/>
              </a:rPr>
              <a:t>-</a:t>
            </a:r>
            <a:r>
              <a:rPr lang="en-US" sz="1000" b="0" i="0" u="none" strike="noStrike" cap="none">
                <a:solidFill>
                  <a:schemeClr val="dk2"/>
                </a:solidFill>
                <a:latin typeface="Courier New"/>
                <a:ea typeface="Courier New"/>
                <a:cs typeface="Courier New"/>
                <a:sym typeface="Courier New"/>
              </a:rPr>
              <a:t>J test_cr</a:t>
            </a:r>
            <a:endParaRPr sz="1000" b="0" i="0" u="none" strike="noStrike" cap="none">
              <a:solidFill>
                <a:schemeClr val="dk2"/>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1000" b="0" i="0" u="none" strike="noStrike" cap="none">
                <a:solidFill>
                  <a:srgbClr val="FF0000"/>
                </a:solidFill>
                <a:latin typeface="Courier New"/>
                <a:ea typeface="Courier New"/>
                <a:cs typeface="Courier New"/>
                <a:sym typeface="Courier New"/>
              </a:rPr>
              <a:t>#SBATCH -q regular</a:t>
            </a:r>
            <a:endParaRPr sz="1000" b="0" i="0" u="none" strike="noStrike" cap="none">
              <a:solidFill>
                <a:srgbClr val="FF0000"/>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1000" b="0" i="0" u="none" strike="noStrike" cap="none">
                <a:solidFill>
                  <a:schemeClr val="dk2"/>
                </a:solidFill>
                <a:latin typeface="Courier New"/>
                <a:ea typeface="Courier New"/>
                <a:cs typeface="Courier New"/>
                <a:sym typeface="Courier New"/>
              </a:rPr>
              <a:t>#SBATCH -N </a:t>
            </a:r>
            <a:r>
              <a:rPr lang="en-US" sz="1000">
                <a:solidFill>
                  <a:schemeClr val="dk2"/>
                </a:solidFill>
                <a:latin typeface="Courier New"/>
                <a:ea typeface="Courier New"/>
                <a:cs typeface="Courier New"/>
                <a:sym typeface="Courier New"/>
              </a:rPr>
              <a:t>2</a:t>
            </a:r>
            <a:r>
              <a:rPr lang="en-US" sz="1000" b="0" i="0" u="none" strike="noStrike" cap="none">
                <a:solidFill>
                  <a:schemeClr val="dk2"/>
                </a:solidFill>
                <a:latin typeface="Courier New"/>
                <a:ea typeface="Courier New"/>
                <a:cs typeface="Courier New"/>
                <a:sym typeface="Courier New"/>
              </a:rPr>
              <a:t> </a:t>
            </a:r>
            <a:endParaRPr sz="1000" b="0" i="0" u="none" strike="noStrike" cap="none">
              <a:solidFill>
                <a:srgbClr val="FF0000"/>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1000" b="0" i="0" u="none" strike="noStrike" cap="none">
                <a:solidFill>
                  <a:srgbClr val="FF0000"/>
                </a:solidFill>
                <a:latin typeface="Courier New"/>
                <a:ea typeface="Courier New"/>
                <a:cs typeface="Courier New"/>
                <a:sym typeface="Courier New"/>
              </a:rPr>
              <a:t>#SBATCH -C haswell</a:t>
            </a:r>
            <a:endParaRPr sz="1000" b="0" i="0" u="none" strike="noStrike" cap="none">
              <a:solidFill>
                <a:srgbClr val="FF0000"/>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1000" b="0" i="0" u="none" strike="noStrike" cap="none">
                <a:solidFill>
                  <a:schemeClr val="dk2"/>
                </a:solidFill>
                <a:latin typeface="Courier New"/>
                <a:ea typeface="Courier New"/>
                <a:cs typeface="Courier New"/>
                <a:sym typeface="Courier New"/>
              </a:rPr>
              <a:t>#SBATCH -t 48:00:00</a:t>
            </a:r>
            <a:endParaRPr sz="1400" b="0" i="0" u="none" strike="noStrike" cap="none">
              <a:solidFill>
                <a:srgbClr val="000000"/>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1000" b="0" i="0" u="none" strike="noStrike" cap="none">
                <a:solidFill>
                  <a:schemeClr val="dk2"/>
                </a:solidFill>
                <a:latin typeface="Courier New"/>
                <a:ea typeface="Courier New"/>
                <a:cs typeface="Courier New"/>
                <a:sym typeface="Courier New"/>
              </a:rPr>
              <a:t>#SBATCH </a:t>
            </a:r>
            <a:r>
              <a:rPr lang="en-US" sz="1000">
                <a:solidFill>
                  <a:schemeClr val="dk2"/>
                </a:solidFill>
                <a:latin typeface="Courier New"/>
                <a:ea typeface="Courier New"/>
                <a:cs typeface="Courier New"/>
                <a:sym typeface="Courier New"/>
              </a:rPr>
              <a:t>-</a:t>
            </a:r>
            <a:r>
              <a:rPr lang="en-US" sz="1000" b="0" i="0" u="none" strike="noStrike" cap="none">
                <a:solidFill>
                  <a:schemeClr val="dk2"/>
                </a:solidFill>
                <a:latin typeface="Courier New"/>
                <a:ea typeface="Courier New"/>
                <a:cs typeface="Courier New"/>
                <a:sym typeface="Courier New"/>
              </a:rPr>
              <a:t>o </a:t>
            </a:r>
            <a:r>
              <a:rPr lang="en-US" sz="1000">
                <a:solidFill>
                  <a:schemeClr val="dk2"/>
                </a:solidFill>
                <a:latin typeface="Courier New"/>
                <a:ea typeface="Courier New"/>
                <a:cs typeface="Courier New"/>
                <a:sym typeface="Courier New"/>
              </a:rPr>
              <a:t>%x</a:t>
            </a:r>
            <a:r>
              <a:rPr lang="en-US" sz="1000" b="0" i="0" u="none" strike="noStrike" cap="none">
                <a:solidFill>
                  <a:schemeClr val="dk2"/>
                </a:solidFill>
                <a:latin typeface="Courier New"/>
                <a:ea typeface="Courier New"/>
                <a:cs typeface="Courier New"/>
                <a:sym typeface="Courier New"/>
              </a:rPr>
              <a:t>-%j.out</a:t>
            </a:r>
            <a:endParaRPr sz="1000" b="0" i="0" u="none" strike="noStrike" cap="none">
              <a:solidFill>
                <a:schemeClr val="dk2"/>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1000" b="0" i="0" u="none" strike="noStrike" cap="none">
                <a:solidFill>
                  <a:schemeClr val="dk2"/>
                </a:solidFill>
                <a:latin typeface="Courier New"/>
                <a:ea typeface="Courier New"/>
                <a:cs typeface="Courier New"/>
                <a:sym typeface="Courier New"/>
              </a:rPr>
              <a:t>#SBATCH </a:t>
            </a:r>
            <a:r>
              <a:rPr lang="en-US" sz="1000">
                <a:solidFill>
                  <a:schemeClr val="dk2"/>
                </a:solidFill>
                <a:latin typeface="Courier New"/>
                <a:ea typeface="Courier New"/>
                <a:cs typeface="Courier New"/>
                <a:sym typeface="Courier New"/>
              </a:rPr>
              <a:t>-</a:t>
            </a:r>
            <a:r>
              <a:rPr lang="en-US" sz="1000" b="0" i="0" u="none" strike="noStrike" cap="none">
                <a:solidFill>
                  <a:schemeClr val="dk2"/>
                </a:solidFill>
                <a:latin typeface="Courier New"/>
                <a:ea typeface="Courier New"/>
                <a:cs typeface="Courier New"/>
                <a:sym typeface="Courier New"/>
              </a:rPr>
              <a:t>e </a:t>
            </a:r>
            <a:r>
              <a:rPr lang="en-US" sz="1000">
                <a:solidFill>
                  <a:schemeClr val="dk2"/>
                </a:solidFill>
                <a:latin typeface="Courier New"/>
                <a:ea typeface="Courier New"/>
                <a:cs typeface="Courier New"/>
                <a:sym typeface="Courier New"/>
              </a:rPr>
              <a:t>%x</a:t>
            </a:r>
            <a:r>
              <a:rPr lang="en-US" sz="1000" b="0" i="0" u="none" strike="noStrike" cap="none">
                <a:solidFill>
                  <a:schemeClr val="dk2"/>
                </a:solidFill>
                <a:latin typeface="Courier New"/>
                <a:ea typeface="Courier New"/>
                <a:cs typeface="Courier New"/>
                <a:sym typeface="Courier New"/>
              </a:rPr>
              <a:t>-%j.err</a:t>
            </a:r>
            <a:endParaRPr sz="1000" b="0" i="0" u="none" strike="noStrike" cap="none">
              <a:solidFill>
                <a:schemeClr val="dk2"/>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997" b="0" i="0" u="none" strike="noStrike" cap="none">
                <a:solidFill>
                  <a:srgbClr val="FF0000"/>
                </a:solidFill>
                <a:latin typeface="Courier New"/>
                <a:ea typeface="Courier New"/>
                <a:cs typeface="Courier New"/>
                <a:sym typeface="Courier New"/>
              </a:rPr>
              <a:t>#SBATCH --time-min=6:00:00</a:t>
            </a:r>
            <a:endParaRPr sz="997">
              <a:solidFill>
                <a:srgbClr val="FF0000"/>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endParaRPr sz="500">
              <a:solidFill>
                <a:srgbClr val="FF0000"/>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endParaRPr sz="600" b="0" i="0" u="none" strike="noStrike" cap="none">
              <a:solidFill>
                <a:schemeClr val="dk2"/>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1000" b="0" i="0" u="none" strike="noStrike" cap="none">
                <a:solidFill>
                  <a:srgbClr val="3B55EF"/>
                </a:solidFill>
                <a:latin typeface="Courier New"/>
                <a:ea typeface="Courier New"/>
                <a:cs typeface="Courier New"/>
                <a:sym typeface="Courier New"/>
              </a:rPr>
              <a:t>#for c/r with </a:t>
            </a:r>
            <a:r>
              <a:rPr lang="en-US" sz="1000">
                <a:solidFill>
                  <a:srgbClr val="3B55EF"/>
                </a:solidFill>
                <a:latin typeface="Courier New"/>
                <a:ea typeface="Courier New"/>
                <a:cs typeface="Courier New"/>
                <a:sym typeface="Courier New"/>
              </a:rPr>
              <a:t>mana</a:t>
            </a:r>
            <a:endParaRPr sz="1000" b="0" i="0" u="none" strike="noStrike" cap="none">
              <a:solidFill>
                <a:schemeClr val="dk2"/>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997" b="0" i="0" u="none" strike="noStrike" cap="none">
                <a:solidFill>
                  <a:schemeClr val="dk2"/>
                </a:solidFill>
                <a:latin typeface="Courier New"/>
                <a:ea typeface="Courier New"/>
                <a:cs typeface="Courier New"/>
                <a:sym typeface="Courier New"/>
              </a:rPr>
              <a:t>module load </a:t>
            </a:r>
            <a:r>
              <a:rPr lang="en-US" sz="997">
                <a:solidFill>
                  <a:schemeClr val="dk2"/>
                </a:solidFill>
                <a:latin typeface="Courier New"/>
                <a:ea typeface="Courier New"/>
                <a:cs typeface="Courier New"/>
                <a:sym typeface="Courier New"/>
              </a:rPr>
              <a:t>mana</a:t>
            </a:r>
            <a:endParaRPr sz="1000" b="0" i="0" u="none" strike="noStrike" cap="none">
              <a:solidFill>
                <a:srgbClr val="3B55EF"/>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endParaRPr sz="600" b="0" i="0" u="none" strike="noStrike" cap="none">
              <a:solidFill>
                <a:srgbClr val="3B55EF"/>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1000" b="0" i="0" u="none" strike="noStrike" cap="none">
                <a:solidFill>
                  <a:srgbClr val="3B55EF"/>
                </a:solidFill>
                <a:latin typeface="Courier New"/>
                <a:ea typeface="Courier New"/>
                <a:cs typeface="Courier New"/>
                <a:sym typeface="Courier New"/>
              </a:rPr>
              <a:t>#checkpointing once every hour</a:t>
            </a:r>
            <a:endParaRPr sz="1000" b="0" i="0" u="none" strike="noStrike" cap="none">
              <a:solidFill>
                <a:srgbClr val="3B55EF"/>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1000">
                <a:solidFill>
                  <a:schemeClr val="dk2"/>
                </a:solidFill>
                <a:latin typeface="Courier New"/>
                <a:ea typeface="Courier New"/>
                <a:cs typeface="Courier New"/>
                <a:sym typeface="Courier New"/>
              </a:rPr>
              <a:t>mana</a:t>
            </a:r>
            <a:r>
              <a:rPr lang="en-US" sz="1000" b="0" i="0" u="none" strike="noStrike" cap="none">
                <a:solidFill>
                  <a:schemeClr val="dk2"/>
                </a:solidFill>
                <a:latin typeface="Courier New"/>
                <a:ea typeface="Courier New"/>
                <a:cs typeface="Courier New"/>
                <a:sym typeface="Courier New"/>
              </a:rPr>
              <a:t>_coordinator -i3600</a:t>
            </a:r>
            <a:endParaRPr sz="1400" b="0" i="0" u="none" strike="noStrike" cap="none">
              <a:solidFill>
                <a:srgbClr val="000000"/>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endParaRPr sz="600" b="0" i="0" u="none" strike="noStrike" cap="none">
              <a:solidFill>
                <a:srgbClr val="3B55EF"/>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1000" b="0" i="0" u="none" strike="noStrike" cap="none">
                <a:solidFill>
                  <a:srgbClr val="3B55EF"/>
                </a:solidFill>
                <a:latin typeface="Courier New"/>
                <a:ea typeface="Courier New"/>
                <a:cs typeface="Courier New"/>
                <a:sym typeface="Courier New"/>
              </a:rPr>
              <a:t>#restart the job from checkpoint files</a:t>
            </a:r>
            <a:endParaRPr sz="1000" b="0" i="0" u="none" strike="noStrike" cap="none">
              <a:solidFill>
                <a:srgbClr val="3B55EF"/>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1000">
                <a:solidFill>
                  <a:schemeClr val="dk2"/>
                </a:solidFill>
                <a:latin typeface="Courier New"/>
                <a:ea typeface="Courier New"/>
                <a:cs typeface="Courier New"/>
                <a:sym typeface="Courier New"/>
              </a:rPr>
              <a:t>srun -n64 mana</a:t>
            </a:r>
            <a:r>
              <a:rPr lang="en-US" sz="1000" b="0" i="0" u="none" strike="noStrike" cap="none">
                <a:solidFill>
                  <a:schemeClr val="dk2"/>
                </a:solidFill>
                <a:latin typeface="Courier New"/>
                <a:ea typeface="Courier New"/>
                <a:cs typeface="Courier New"/>
                <a:sym typeface="Courier New"/>
              </a:rPr>
              <a:t>_restart </a:t>
            </a:r>
            <a:endParaRPr sz="200" b="0" i="0" u="none" strike="noStrike" cap="none">
              <a:solidFill>
                <a:schemeClr val="dk2"/>
              </a:solidFill>
              <a:latin typeface="Courier New"/>
              <a:ea typeface="Courier New"/>
              <a:cs typeface="Courier New"/>
              <a:sym typeface="Courier New"/>
            </a:endParaRPr>
          </a:p>
        </p:txBody>
      </p:sp>
      <p:sp>
        <p:nvSpPr>
          <p:cNvPr id="318" name="Google Shape;318;p51"/>
          <p:cNvSpPr/>
          <p:nvPr/>
        </p:nvSpPr>
        <p:spPr>
          <a:xfrm>
            <a:off x="2562146" y="2808586"/>
            <a:ext cx="524100" cy="164400"/>
          </a:xfrm>
          <a:prstGeom prst="rightArrow">
            <a:avLst>
              <a:gd name="adj1" fmla="val 50000"/>
              <a:gd name="adj2" fmla="val 50000"/>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9" name="Google Shape;319;p51"/>
          <p:cNvSpPr txBox="1"/>
          <p:nvPr/>
        </p:nvSpPr>
        <p:spPr>
          <a:xfrm>
            <a:off x="931011" y="1592300"/>
            <a:ext cx="2231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a:t>J</a:t>
            </a:r>
            <a:r>
              <a:rPr lang="en-US" sz="1400" i="0" u="none" strike="noStrike" cap="none">
                <a:solidFill>
                  <a:srgbClr val="000000"/>
                </a:solidFill>
              </a:rPr>
              <a:t>ob script</a:t>
            </a:r>
            <a:endParaRPr sz="1400" i="0" u="none" strike="noStrike" cap="none">
              <a:solidFill>
                <a:srgbClr val="000000"/>
              </a:solidFill>
            </a:endParaRPr>
          </a:p>
        </p:txBody>
      </p:sp>
      <p:sp>
        <p:nvSpPr>
          <p:cNvPr id="320" name="Google Shape;320;p51"/>
          <p:cNvSpPr txBox="1"/>
          <p:nvPr/>
        </p:nvSpPr>
        <p:spPr>
          <a:xfrm>
            <a:off x="6451569" y="977476"/>
            <a:ext cx="2231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i="0" u="none" strike="noStrike" cap="none">
                <a:solidFill>
                  <a:srgbClr val="000000"/>
                </a:solidFill>
              </a:rPr>
              <a:t>restart.slurm</a:t>
            </a:r>
            <a:endParaRPr sz="1400" i="0" u="none" strike="noStrike" cap="none">
              <a:solidFill>
                <a:srgbClr val="000000"/>
              </a:solidFill>
            </a:endParaRPr>
          </a:p>
        </p:txBody>
      </p:sp>
      <p:sp>
        <p:nvSpPr>
          <p:cNvPr id="321" name="Google Shape;321;p51"/>
          <p:cNvSpPr txBox="1"/>
          <p:nvPr/>
        </p:nvSpPr>
        <p:spPr>
          <a:xfrm>
            <a:off x="3743869" y="977474"/>
            <a:ext cx="2231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i="0" u="none" strike="noStrike" cap="none">
                <a:solidFill>
                  <a:srgbClr val="000000"/>
                </a:solidFill>
              </a:rPr>
              <a:t>run.slurm</a:t>
            </a:r>
            <a:endParaRPr sz="1400" i="0" u="none" strike="noStrike" cap="none">
              <a:solidFill>
                <a:srgbClr val="000000"/>
              </a:solidFill>
            </a:endParaRPr>
          </a:p>
        </p:txBody>
      </p:sp>
      <p:sp>
        <p:nvSpPr>
          <p:cNvPr id="322" name="Google Shape;322;p51"/>
          <p:cNvSpPr txBox="1"/>
          <p:nvPr/>
        </p:nvSpPr>
        <p:spPr>
          <a:xfrm>
            <a:off x="342440" y="4235400"/>
            <a:ext cx="8601300" cy="56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Arial"/>
                <a:ea typeface="Arial"/>
                <a:cs typeface="Arial"/>
                <a:sym typeface="Arial"/>
              </a:rPr>
              <a:t>To run: </a:t>
            </a:r>
            <a:r>
              <a:rPr lang="en-US" sz="1600" b="0" i="0" u="none" strike="noStrike" cap="none" dirty="0" err="1">
                <a:solidFill>
                  <a:srgbClr val="000000"/>
                </a:solidFill>
                <a:latin typeface="Courier New"/>
                <a:ea typeface="Courier New"/>
                <a:cs typeface="Courier New"/>
                <a:sym typeface="Courier New"/>
              </a:rPr>
              <a:t>sbatch</a:t>
            </a:r>
            <a:r>
              <a:rPr lang="en-US" sz="1600" b="0" i="0" u="none" strike="noStrike" cap="none" dirty="0">
                <a:solidFill>
                  <a:srgbClr val="000000"/>
                </a:solidFill>
                <a:latin typeface="Courier New"/>
                <a:ea typeface="Courier New"/>
                <a:cs typeface="Courier New"/>
                <a:sym typeface="Courier New"/>
              </a:rPr>
              <a:t> </a:t>
            </a:r>
            <a:r>
              <a:rPr lang="en-US" sz="1600" b="0" i="0" u="none" strike="noStrike" cap="none" dirty="0" err="1">
                <a:solidFill>
                  <a:srgbClr val="000000"/>
                </a:solidFill>
                <a:latin typeface="Courier New"/>
                <a:ea typeface="Courier New"/>
                <a:cs typeface="Courier New"/>
                <a:sym typeface="Courier New"/>
              </a:rPr>
              <a:t>run.slurm</a:t>
            </a:r>
            <a:r>
              <a:rPr lang="en-US" sz="1600" b="0" i="0" u="none" strike="noStrike" cap="none" dirty="0">
                <a:solidFill>
                  <a:srgbClr val="000000"/>
                </a:solidFill>
                <a:latin typeface="Arial"/>
                <a:ea typeface="Arial"/>
                <a:cs typeface="Arial"/>
                <a:sym typeface="Arial"/>
              </a:rPr>
              <a:t>;  </a:t>
            </a:r>
            <a:r>
              <a:rPr lang="en-US" sz="1600" b="0" i="0" u="none" strike="noStrike" cap="none" dirty="0" err="1">
                <a:solidFill>
                  <a:srgbClr val="000000"/>
                </a:solidFill>
                <a:latin typeface="Courier New"/>
                <a:ea typeface="Courier New"/>
                <a:cs typeface="Courier New"/>
                <a:sym typeface="Courier New"/>
              </a:rPr>
              <a:t>sbatch</a:t>
            </a:r>
            <a:r>
              <a:rPr lang="en-US" sz="1600" b="0" i="0" u="none" strike="noStrike" cap="none" dirty="0">
                <a:solidFill>
                  <a:srgbClr val="000000"/>
                </a:solidFill>
                <a:latin typeface="Courier New"/>
                <a:ea typeface="Courier New"/>
                <a:cs typeface="Courier New"/>
                <a:sym typeface="Courier New"/>
              </a:rPr>
              <a:t> </a:t>
            </a:r>
            <a:r>
              <a:rPr lang="en-US" sz="1600" b="0" i="0" u="none" strike="noStrike" cap="none" dirty="0" err="1">
                <a:solidFill>
                  <a:srgbClr val="000000"/>
                </a:solidFill>
                <a:latin typeface="Courier New"/>
                <a:ea typeface="Courier New"/>
                <a:cs typeface="Courier New"/>
                <a:sym typeface="Courier New"/>
              </a:rPr>
              <a:t>restart.slurm</a:t>
            </a:r>
            <a:r>
              <a:rPr lang="en-US" sz="1600" b="0" i="0" u="none" strike="noStrike" cap="none" dirty="0">
                <a:solidFill>
                  <a:srgbClr val="000000"/>
                </a:solidFill>
                <a:latin typeface="Arial"/>
                <a:ea typeface="Arial"/>
                <a:cs typeface="Arial"/>
                <a:sym typeface="Arial"/>
              </a:rPr>
              <a:t>; </a:t>
            </a:r>
            <a:r>
              <a:rPr lang="en-US" sz="1600" b="0" i="0" u="none" strike="noStrike" cap="none" dirty="0" err="1">
                <a:solidFill>
                  <a:srgbClr val="000000"/>
                </a:solidFill>
                <a:latin typeface="Courier New"/>
                <a:ea typeface="Courier New"/>
                <a:cs typeface="Courier New"/>
                <a:sym typeface="Courier New"/>
              </a:rPr>
              <a:t>sbatch</a:t>
            </a:r>
            <a:r>
              <a:rPr lang="en-US" sz="1600" b="0" i="0" u="none" strike="noStrike" cap="none" dirty="0">
                <a:solidFill>
                  <a:srgbClr val="000000"/>
                </a:solidFill>
                <a:latin typeface="Courier New"/>
                <a:ea typeface="Courier New"/>
                <a:cs typeface="Courier New"/>
                <a:sym typeface="Courier New"/>
              </a:rPr>
              <a:t> </a:t>
            </a:r>
            <a:r>
              <a:rPr lang="en-US" sz="1600" b="0" i="0" u="none" strike="noStrike" cap="none" dirty="0" err="1">
                <a:solidFill>
                  <a:srgbClr val="000000"/>
                </a:solidFill>
                <a:latin typeface="Courier New"/>
                <a:ea typeface="Courier New"/>
                <a:cs typeface="Courier New"/>
                <a:sym typeface="Courier New"/>
              </a:rPr>
              <a:t>restart.slurm</a:t>
            </a:r>
            <a:r>
              <a:rPr lang="en-US" sz="1600" b="0" i="0" u="none" strike="noStrike" cap="none" dirty="0">
                <a:solidFill>
                  <a:srgbClr val="000000"/>
                </a:solidFill>
                <a:latin typeface="Arial"/>
                <a:ea typeface="Arial"/>
                <a:cs typeface="Arial"/>
                <a:sym typeface="Arial"/>
              </a:rPr>
              <a:t>; …</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Arial"/>
                <a:ea typeface="Arial"/>
                <a:cs typeface="Arial"/>
                <a:sym typeface="Arial"/>
              </a:rPr>
              <a:t> or submit </a:t>
            </a:r>
            <a:r>
              <a:rPr lang="en-US" sz="1600" b="0" i="0" u="sng" strike="noStrike" cap="none" dirty="0">
                <a:solidFill>
                  <a:schemeClr val="hlink"/>
                </a:solidFill>
                <a:latin typeface="Arial"/>
                <a:ea typeface="Arial"/>
                <a:cs typeface="Arial"/>
                <a:sym typeface="Arial"/>
                <a:hlinkClick r:id="rId3"/>
              </a:rPr>
              <a:t>dependency jobs</a:t>
            </a:r>
            <a:endParaRPr sz="1600" b="0" i="0" u="none" strike="noStrike" cap="none" dirty="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2"/>
          <p:cNvSpPr txBox="1">
            <a:spLocks noGrp="1"/>
          </p:cNvSpPr>
          <p:nvPr>
            <p:ph type="title"/>
          </p:nvPr>
        </p:nvSpPr>
        <p:spPr>
          <a:xfrm>
            <a:off x="398014" y="191515"/>
            <a:ext cx="8288700" cy="492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FFFFFF"/>
              </a:buClr>
              <a:buSzPts val="2800"/>
              <a:buNone/>
            </a:pPr>
            <a:r>
              <a:rPr lang="en-US"/>
              <a:t>The “flex” QOS is Available for C/R Jobs</a:t>
            </a:r>
            <a:endParaRPr/>
          </a:p>
        </p:txBody>
      </p:sp>
      <p:sp>
        <p:nvSpPr>
          <p:cNvPr id="328" name="Google Shape;328;p52"/>
          <p:cNvSpPr txBox="1">
            <a:spLocks noGrp="1"/>
          </p:cNvSpPr>
          <p:nvPr>
            <p:ph type="body" idx="1"/>
          </p:nvPr>
        </p:nvSpPr>
        <p:spPr>
          <a:xfrm>
            <a:off x="398014" y="1045002"/>
            <a:ext cx="8288700" cy="3532800"/>
          </a:xfrm>
          <a:prstGeom prst="rect">
            <a:avLst/>
          </a:prstGeom>
          <a:noFill/>
          <a:ln>
            <a:noFill/>
          </a:ln>
        </p:spPr>
        <p:txBody>
          <a:bodyPr spcFirstLastPara="1" wrap="square" lIns="91425" tIns="91425" rIns="91425" bIns="91425" anchor="t" anchorCtr="0">
            <a:noAutofit/>
          </a:bodyPr>
          <a:lstStyle/>
          <a:p>
            <a:pPr marL="457200" lvl="0" indent="-355600" algn="l" rtl="0">
              <a:lnSpc>
                <a:spcPct val="120000"/>
              </a:lnSpc>
              <a:spcBef>
                <a:spcPts val="0"/>
              </a:spcBef>
              <a:spcAft>
                <a:spcPts val="0"/>
              </a:spcAft>
              <a:buSzPts val="2000"/>
              <a:buChar char="●"/>
            </a:pPr>
            <a:r>
              <a:rPr lang="en-US" dirty="0"/>
              <a:t>The flex QOS is for user jobs that can produce useful work with a relatively short amount of run time before terminating</a:t>
            </a:r>
            <a:endParaRPr dirty="0"/>
          </a:p>
          <a:p>
            <a:pPr marL="457200" lvl="0" indent="-355600" algn="l" rtl="0">
              <a:lnSpc>
                <a:spcPct val="120000"/>
              </a:lnSpc>
              <a:spcBef>
                <a:spcPts val="0"/>
              </a:spcBef>
              <a:spcAft>
                <a:spcPts val="0"/>
              </a:spcAft>
              <a:buSzPts val="2000"/>
              <a:buChar char="●"/>
            </a:pPr>
            <a:r>
              <a:rPr lang="en-US" b="1" dirty="0"/>
              <a:t>Benefits to using the flex QOS include improved job throughput and a large discount in charging: 75% on KNL; 50% on Haswell</a:t>
            </a:r>
            <a:endParaRPr b="1" dirty="0"/>
          </a:p>
          <a:p>
            <a:pPr marL="457200" lvl="0" indent="-355600" algn="l" rtl="0">
              <a:lnSpc>
                <a:spcPct val="120000"/>
              </a:lnSpc>
              <a:spcBef>
                <a:spcPts val="0"/>
              </a:spcBef>
              <a:spcAft>
                <a:spcPts val="0"/>
              </a:spcAft>
              <a:buSzPts val="2000"/>
              <a:buChar char="●"/>
            </a:pPr>
            <a:r>
              <a:rPr lang="en-US" dirty="0"/>
              <a:t>Access via </a:t>
            </a:r>
            <a:r>
              <a:rPr lang="en-US" dirty="0">
                <a:solidFill>
                  <a:srgbClr val="FF0000"/>
                </a:solidFill>
              </a:rPr>
              <a:t>“</a:t>
            </a:r>
            <a:r>
              <a:rPr lang="en-US" dirty="0">
                <a:solidFill>
                  <a:srgbClr val="FF0000"/>
                </a:solidFill>
                <a:latin typeface="Courier New"/>
                <a:ea typeface="Courier New"/>
                <a:cs typeface="Courier New"/>
                <a:sym typeface="Courier New"/>
              </a:rPr>
              <a:t>#SBATCH -q flex</a:t>
            </a:r>
            <a:r>
              <a:rPr lang="en-US" dirty="0">
                <a:solidFill>
                  <a:srgbClr val="FF0000"/>
                </a:solidFill>
              </a:rPr>
              <a:t>” </a:t>
            </a:r>
            <a:r>
              <a:rPr lang="en-US" dirty="0"/>
              <a:t>and </a:t>
            </a:r>
            <a:r>
              <a:rPr lang="en-US" dirty="0">
                <a:solidFill>
                  <a:schemeClr val="dk2"/>
                </a:solidFill>
              </a:rPr>
              <a:t>must use </a:t>
            </a:r>
            <a:r>
              <a:rPr lang="en-US" dirty="0">
                <a:solidFill>
                  <a:srgbClr val="FF0000"/>
                </a:solidFill>
              </a:rPr>
              <a:t>“</a:t>
            </a:r>
            <a:r>
              <a:rPr lang="en-US" dirty="0">
                <a:solidFill>
                  <a:srgbClr val="FF0000"/>
                </a:solidFill>
                <a:latin typeface="Courier New"/>
                <a:ea typeface="Courier New"/>
                <a:cs typeface="Courier New"/>
                <a:sym typeface="Courier New"/>
              </a:rPr>
              <a:t>#SBATCH --time-min=2:00:00</a:t>
            </a:r>
            <a:r>
              <a:rPr lang="en-US" dirty="0">
                <a:solidFill>
                  <a:srgbClr val="FF0000"/>
                </a:solidFill>
              </a:rPr>
              <a:t>”</a:t>
            </a:r>
            <a:r>
              <a:rPr lang="en-US" dirty="0"/>
              <a:t> or less</a:t>
            </a:r>
            <a:endParaRPr dirty="0"/>
          </a:p>
          <a:p>
            <a:pPr marL="457200" lvl="0" indent="-355600" algn="l" rtl="0">
              <a:lnSpc>
                <a:spcPct val="120000"/>
              </a:lnSpc>
              <a:spcBef>
                <a:spcPts val="0"/>
              </a:spcBef>
              <a:spcAft>
                <a:spcPts val="0"/>
              </a:spcAft>
              <a:buSzPts val="2000"/>
              <a:buChar char="●"/>
            </a:pPr>
            <a:r>
              <a:rPr lang="en-US" dirty="0"/>
              <a:t>A flex QOS job can use up to 256 KNL/64 Haswell nodes for 48 hours</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3"/>
          <p:cNvSpPr txBox="1">
            <a:spLocks noGrp="1"/>
          </p:cNvSpPr>
          <p:nvPr>
            <p:ph type="title"/>
          </p:nvPr>
        </p:nvSpPr>
        <p:spPr>
          <a:xfrm>
            <a:off x="321825" y="191525"/>
            <a:ext cx="8909700" cy="492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FFFFFF"/>
              </a:buClr>
              <a:buSzPts val="2800"/>
              <a:buNone/>
            </a:pPr>
            <a:r>
              <a:rPr lang="en-US" sz="2300"/>
              <a:t>Sample Job Script: C/R Using MANA with </a:t>
            </a:r>
            <a:r>
              <a:rPr lang="en-US" sz="2300">
                <a:solidFill>
                  <a:srgbClr val="FF0000"/>
                </a:solidFill>
              </a:rPr>
              <a:t>“flex”</a:t>
            </a:r>
            <a:r>
              <a:rPr lang="en-US" sz="2300"/>
              <a:t> QOS on Cori KNL</a:t>
            </a:r>
            <a:endParaRPr sz="2300"/>
          </a:p>
        </p:txBody>
      </p:sp>
      <p:sp>
        <p:nvSpPr>
          <p:cNvPr id="334" name="Google Shape;334;p53"/>
          <p:cNvSpPr txBox="1"/>
          <p:nvPr/>
        </p:nvSpPr>
        <p:spPr>
          <a:xfrm>
            <a:off x="419125" y="1501275"/>
            <a:ext cx="2231100" cy="2847600"/>
          </a:xfrm>
          <a:prstGeom prst="rect">
            <a:avLst/>
          </a:prstGeom>
          <a:solidFill>
            <a:srgbClr val="D9E7F5"/>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2400"/>
              <a:buFont typeface="Arial"/>
              <a:buNone/>
            </a:pPr>
            <a:r>
              <a:rPr lang="en-US" sz="1000" b="0" i="0" u="none" strike="noStrike" cap="none">
                <a:solidFill>
                  <a:schemeClr val="dk2"/>
                </a:solidFill>
                <a:latin typeface="Courier New"/>
                <a:ea typeface="Courier New"/>
                <a:cs typeface="Courier New"/>
                <a:sym typeface="Courier New"/>
              </a:rPr>
              <a:t>#!/bin/bash </a:t>
            </a:r>
            <a:endParaRPr sz="1400" b="0" i="0" u="none" strike="noStrike" cap="none">
              <a:solidFill>
                <a:srgbClr val="00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1000" b="0" i="0" u="none" strike="noStrike" cap="none">
                <a:solidFill>
                  <a:schemeClr val="dk2"/>
                </a:solidFill>
                <a:latin typeface="Courier New"/>
                <a:ea typeface="Courier New"/>
                <a:cs typeface="Courier New"/>
                <a:sym typeface="Courier New"/>
              </a:rPr>
              <a:t>#SBATCH –J test</a:t>
            </a:r>
            <a:endParaRPr sz="1000" b="0" i="0" u="none" strike="noStrike" cap="none">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1000" b="0" i="0" u="none" strike="noStrike" cap="none">
                <a:solidFill>
                  <a:schemeClr val="dk2"/>
                </a:solidFill>
                <a:latin typeface="Courier New"/>
                <a:ea typeface="Courier New"/>
                <a:cs typeface="Courier New"/>
                <a:sym typeface="Courier New"/>
              </a:rPr>
              <a:t>#SBATCH -q regular</a:t>
            </a:r>
            <a:endParaRPr sz="1000" b="0" i="0" u="none" strike="noStrike" cap="none">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1000" b="0" i="0" u="none" strike="noStrike" cap="none">
                <a:solidFill>
                  <a:schemeClr val="dk2"/>
                </a:solidFill>
                <a:latin typeface="Courier New"/>
                <a:ea typeface="Courier New"/>
                <a:cs typeface="Courier New"/>
                <a:sym typeface="Courier New"/>
              </a:rPr>
              <a:t>#SBATCH -N </a:t>
            </a:r>
            <a:r>
              <a:rPr lang="en-US" sz="1000">
                <a:solidFill>
                  <a:schemeClr val="dk2"/>
                </a:solidFill>
                <a:latin typeface="Courier New"/>
                <a:ea typeface="Courier New"/>
                <a:cs typeface="Courier New"/>
                <a:sym typeface="Courier New"/>
              </a:rPr>
              <a:t>2</a:t>
            </a:r>
            <a:r>
              <a:rPr lang="en-US" sz="1000" b="0" i="0" u="none" strike="noStrike" cap="none">
                <a:solidFill>
                  <a:schemeClr val="dk2"/>
                </a:solidFill>
                <a:latin typeface="Courier New"/>
                <a:ea typeface="Courier New"/>
                <a:cs typeface="Courier New"/>
                <a:sym typeface="Courier New"/>
              </a:rPr>
              <a:t> </a:t>
            </a:r>
            <a:endParaRPr sz="1000" b="0" i="0" u="none" strike="noStrike" cap="none">
              <a:solidFill>
                <a:srgbClr val="FF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1000" b="0" i="0" u="none" strike="noStrike" cap="none">
                <a:solidFill>
                  <a:srgbClr val="3B55EF"/>
                </a:solidFill>
                <a:latin typeface="Courier New"/>
                <a:ea typeface="Courier New"/>
                <a:cs typeface="Courier New"/>
                <a:sym typeface="Courier New"/>
              </a:rPr>
              <a:t>#SBATCH -C knl</a:t>
            </a:r>
            <a:endParaRPr sz="1000" b="0" i="0" u="none" strike="noStrike" cap="none">
              <a:solidFill>
                <a:srgbClr val="3B55EF"/>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1000" b="0" i="0" u="none" strike="noStrike" cap="none">
                <a:solidFill>
                  <a:schemeClr val="dk2"/>
                </a:solidFill>
                <a:latin typeface="Courier New"/>
                <a:ea typeface="Courier New"/>
                <a:cs typeface="Courier New"/>
                <a:sym typeface="Courier New"/>
              </a:rPr>
              <a:t>#SBATCH -t 48:00:00</a:t>
            </a:r>
            <a:endParaRPr sz="1400" b="0" i="0" u="none" strike="noStrike" cap="none">
              <a:solidFill>
                <a:srgbClr val="00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1000" b="0" i="0" u="none" strike="noStrike" cap="none">
                <a:solidFill>
                  <a:schemeClr val="dk2"/>
                </a:solidFill>
                <a:latin typeface="Courier New"/>
                <a:ea typeface="Courier New"/>
                <a:cs typeface="Courier New"/>
                <a:sym typeface="Courier New"/>
              </a:rPr>
              <a:t>#SBATCH –o </a:t>
            </a:r>
            <a:r>
              <a:rPr lang="en-US" sz="1000">
                <a:solidFill>
                  <a:schemeClr val="dk2"/>
                </a:solidFill>
                <a:latin typeface="Courier New"/>
                <a:ea typeface="Courier New"/>
                <a:cs typeface="Courier New"/>
                <a:sym typeface="Courier New"/>
              </a:rPr>
              <a:t>%x</a:t>
            </a:r>
            <a:r>
              <a:rPr lang="en-US" sz="1000" b="0" i="0" u="none" strike="noStrike" cap="none">
                <a:solidFill>
                  <a:schemeClr val="dk2"/>
                </a:solidFill>
                <a:latin typeface="Courier New"/>
                <a:ea typeface="Courier New"/>
                <a:cs typeface="Courier New"/>
                <a:sym typeface="Courier New"/>
              </a:rPr>
              <a:t>-%j.out</a:t>
            </a:r>
            <a:endParaRPr sz="1000" b="0" i="0" u="none" strike="noStrike" cap="none">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1000" b="0" i="0" u="none" strike="noStrike" cap="none">
                <a:solidFill>
                  <a:schemeClr val="dk2"/>
                </a:solidFill>
                <a:latin typeface="Courier New"/>
                <a:ea typeface="Courier New"/>
                <a:cs typeface="Courier New"/>
                <a:sym typeface="Courier New"/>
              </a:rPr>
              <a:t>#SBATCH –e </a:t>
            </a:r>
            <a:r>
              <a:rPr lang="en-US" sz="1000">
                <a:solidFill>
                  <a:schemeClr val="dk2"/>
                </a:solidFill>
                <a:latin typeface="Courier New"/>
                <a:ea typeface="Courier New"/>
                <a:cs typeface="Courier New"/>
                <a:sym typeface="Courier New"/>
              </a:rPr>
              <a:t>%x</a:t>
            </a:r>
            <a:r>
              <a:rPr lang="en-US" sz="1000" b="0" i="0" u="none" strike="noStrike" cap="none">
                <a:solidFill>
                  <a:schemeClr val="dk2"/>
                </a:solidFill>
                <a:latin typeface="Courier New"/>
                <a:ea typeface="Courier New"/>
                <a:cs typeface="Courier New"/>
                <a:sym typeface="Courier New"/>
              </a:rPr>
              <a:t>-%j.err</a:t>
            </a:r>
            <a:endParaRPr sz="1000" b="0" i="0" u="none" strike="noStrike" cap="none">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endParaRPr sz="600" b="0" i="0" u="none" strike="noStrike" cap="none">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1000" b="0" i="0" u="none" strike="noStrike" cap="none">
                <a:solidFill>
                  <a:srgbClr val="3B55EF"/>
                </a:solidFill>
                <a:latin typeface="Courier New"/>
                <a:ea typeface="Courier New"/>
                <a:cs typeface="Courier New"/>
                <a:sym typeface="Courier New"/>
              </a:rPr>
              <a:t>#user settings</a:t>
            </a:r>
            <a:endParaRPr sz="1000" b="0" i="0" u="none" strike="noStrike" cap="none">
              <a:solidFill>
                <a:srgbClr val="3B55EF"/>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1000" b="0" i="0" u="none" strike="noStrike" cap="none">
                <a:solidFill>
                  <a:schemeClr val="dk2"/>
                </a:solidFill>
                <a:latin typeface="Courier New"/>
                <a:ea typeface="Courier New"/>
                <a:cs typeface="Courier New"/>
                <a:sym typeface="Courier New"/>
              </a:rPr>
              <a:t>export OMP_PROC_BIND=true</a:t>
            </a:r>
            <a:endParaRPr sz="1000" b="0" i="0" u="none" strike="noStrike" cap="none">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1000" b="0" i="0" u="none" strike="noStrike" cap="none">
                <a:solidFill>
                  <a:schemeClr val="dk2"/>
                </a:solidFill>
                <a:latin typeface="Courier New"/>
                <a:ea typeface="Courier New"/>
                <a:cs typeface="Courier New"/>
                <a:sym typeface="Courier New"/>
              </a:rPr>
              <a:t>export OMP_PLACES=threads</a:t>
            </a:r>
            <a:endParaRPr sz="1000" b="0" i="0" u="none" strike="noStrike" cap="none">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1000" b="0" i="0" u="none" strike="noStrike" cap="none">
                <a:solidFill>
                  <a:schemeClr val="dk2"/>
                </a:solidFill>
                <a:latin typeface="Courier New"/>
                <a:ea typeface="Courier New"/>
                <a:cs typeface="Courier New"/>
                <a:sym typeface="Courier New"/>
              </a:rPr>
              <a:t>export OMP_NUM_THREADS=</a:t>
            </a:r>
            <a:r>
              <a:rPr lang="en-US" sz="1000">
                <a:solidFill>
                  <a:schemeClr val="dk2"/>
                </a:solidFill>
                <a:latin typeface="Courier New"/>
                <a:ea typeface="Courier New"/>
                <a:cs typeface="Courier New"/>
                <a:sym typeface="Courier New"/>
              </a:rPr>
              <a:t>8</a:t>
            </a:r>
            <a:endParaRPr sz="1400" b="0" i="0" u="none" strike="noStrike" cap="none">
              <a:solidFill>
                <a:srgbClr val="00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endParaRPr sz="600" b="0" i="0" u="none" strike="noStrike" cap="none">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1000">
                <a:solidFill>
                  <a:schemeClr val="dk2"/>
                </a:solidFill>
                <a:latin typeface="Courier New"/>
                <a:ea typeface="Courier New"/>
                <a:cs typeface="Courier New"/>
                <a:sym typeface="Courier New"/>
              </a:rPr>
              <a:t>srun -n16 -c32 --cpu-bind=cores </a:t>
            </a:r>
            <a:r>
              <a:rPr lang="en-US" sz="1000" b="0" i="0" u="none" strike="noStrike" cap="none">
                <a:solidFill>
                  <a:schemeClr val="dk2"/>
                </a:solidFill>
                <a:latin typeface="Courier New"/>
                <a:ea typeface="Courier New"/>
                <a:cs typeface="Courier New"/>
                <a:sym typeface="Courier New"/>
              </a:rPr>
              <a:t>./a.out</a:t>
            </a:r>
            <a:endParaRPr sz="1000" b="0" i="0" u="none" strike="noStrike" cap="none">
              <a:solidFill>
                <a:schemeClr val="dk2"/>
              </a:solidFill>
              <a:latin typeface="Courier New"/>
              <a:ea typeface="Courier New"/>
              <a:cs typeface="Courier New"/>
              <a:sym typeface="Courier New"/>
            </a:endParaRPr>
          </a:p>
        </p:txBody>
      </p:sp>
      <p:sp>
        <p:nvSpPr>
          <p:cNvPr id="335" name="Google Shape;335;p53"/>
          <p:cNvSpPr txBox="1"/>
          <p:nvPr/>
        </p:nvSpPr>
        <p:spPr>
          <a:xfrm>
            <a:off x="3254425" y="1112150"/>
            <a:ext cx="2552700" cy="3490200"/>
          </a:xfrm>
          <a:prstGeom prst="rect">
            <a:avLst/>
          </a:prstGeom>
          <a:solidFill>
            <a:srgbClr val="D9E7F5"/>
          </a:solid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95000"/>
              </a:lnSpc>
              <a:spcBef>
                <a:spcPts val="0"/>
              </a:spcBef>
              <a:spcAft>
                <a:spcPts val="0"/>
              </a:spcAft>
              <a:buClr>
                <a:schemeClr val="dk2"/>
              </a:buClr>
              <a:buSzPts val="2400"/>
              <a:buFont typeface="Arial"/>
              <a:buNone/>
            </a:pPr>
            <a:r>
              <a:rPr lang="en-US" sz="1000" b="0" i="0" u="none" strike="noStrike" cap="none">
                <a:solidFill>
                  <a:schemeClr val="dk2"/>
                </a:solidFill>
                <a:latin typeface="Courier New"/>
                <a:ea typeface="Courier New"/>
                <a:cs typeface="Courier New"/>
                <a:sym typeface="Courier New"/>
              </a:rPr>
              <a:t>#!/bin/bash</a:t>
            </a:r>
            <a:endParaRPr sz="1000" b="0" i="0" u="none" strike="noStrike" cap="none">
              <a:solidFill>
                <a:srgbClr val="000000"/>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1000" b="0" i="0" u="none" strike="noStrike" cap="none">
                <a:solidFill>
                  <a:schemeClr val="dk2"/>
                </a:solidFill>
                <a:latin typeface="Courier New"/>
                <a:ea typeface="Courier New"/>
                <a:cs typeface="Courier New"/>
                <a:sym typeface="Courier New"/>
              </a:rPr>
              <a:t>#SBATCH </a:t>
            </a:r>
            <a:r>
              <a:rPr lang="en-US" sz="1000">
                <a:solidFill>
                  <a:schemeClr val="dk2"/>
                </a:solidFill>
                <a:latin typeface="Courier New"/>
                <a:ea typeface="Courier New"/>
                <a:cs typeface="Courier New"/>
                <a:sym typeface="Courier New"/>
              </a:rPr>
              <a:t>-</a:t>
            </a:r>
            <a:r>
              <a:rPr lang="en-US" sz="1000" b="0" i="0" u="none" strike="noStrike" cap="none">
                <a:solidFill>
                  <a:schemeClr val="dk2"/>
                </a:solidFill>
                <a:latin typeface="Courier New"/>
                <a:ea typeface="Courier New"/>
                <a:cs typeface="Courier New"/>
                <a:sym typeface="Courier New"/>
              </a:rPr>
              <a:t>J test_cr</a:t>
            </a:r>
            <a:endParaRPr sz="1000" b="0" i="0" u="none" strike="noStrike" cap="none">
              <a:solidFill>
                <a:schemeClr val="dk2"/>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1000" b="0" i="0" u="none" strike="noStrike" cap="none">
                <a:solidFill>
                  <a:srgbClr val="FF0000"/>
                </a:solidFill>
                <a:latin typeface="Courier New"/>
                <a:ea typeface="Courier New"/>
                <a:cs typeface="Courier New"/>
                <a:sym typeface="Courier New"/>
              </a:rPr>
              <a:t>#SBATCH -q flex</a:t>
            </a:r>
            <a:endParaRPr sz="1000" b="0" i="0" u="none" strike="noStrike" cap="none">
              <a:solidFill>
                <a:srgbClr val="FF0000"/>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1000" b="0" i="0" u="none" strike="noStrike" cap="none">
                <a:solidFill>
                  <a:schemeClr val="dk2"/>
                </a:solidFill>
                <a:latin typeface="Courier New"/>
                <a:ea typeface="Courier New"/>
                <a:cs typeface="Courier New"/>
                <a:sym typeface="Courier New"/>
              </a:rPr>
              <a:t>#SBATCH -N </a:t>
            </a:r>
            <a:r>
              <a:rPr lang="en-US" sz="1000">
                <a:solidFill>
                  <a:schemeClr val="dk2"/>
                </a:solidFill>
                <a:latin typeface="Courier New"/>
                <a:ea typeface="Courier New"/>
                <a:cs typeface="Courier New"/>
                <a:sym typeface="Courier New"/>
              </a:rPr>
              <a:t>2</a:t>
            </a:r>
            <a:r>
              <a:rPr lang="en-US" sz="1000" b="0" i="0" u="none" strike="noStrike" cap="none">
                <a:solidFill>
                  <a:schemeClr val="dk2"/>
                </a:solidFill>
                <a:latin typeface="Courier New"/>
                <a:ea typeface="Courier New"/>
                <a:cs typeface="Courier New"/>
                <a:sym typeface="Courier New"/>
              </a:rPr>
              <a:t> </a:t>
            </a:r>
            <a:endParaRPr sz="1000" b="0" i="0" u="none" strike="noStrike" cap="none">
              <a:solidFill>
                <a:srgbClr val="FF0000"/>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1000" b="0" i="0" u="none" strike="noStrike" cap="none">
                <a:solidFill>
                  <a:srgbClr val="434343"/>
                </a:solidFill>
                <a:latin typeface="Courier New"/>
                <a:ea typeface="Courier New"/>
                <a:cs typeface="Courier New"/>
                <a:sym typeface="Courier New"/>
              </a:rPr>
              <a:t>#SBATCH -C knl</a:t>
            </a:r>
            <a:endParaRPr sz="1000" b="0" i="0" u="none" strike="noStrike" cap="none">
              <a:solidFill>
                <a:srgbClr val="434343"/>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1000" b="0" i="0" u="none" strike="noStrike" cap="none">
                <a:solidFill>
                  <a:schemeClr val="dk2"/>
                </a:solidFill>
                <a:latin typeface="Courier New"/>
                <a:ea typeface="Courier New"/>
                <a:cs typeface="Courier New"/>
                <a:sym typeface="Courier New"/>
              </a:rPr>
              <a:t>#SBATCH -t 48:00:00</a:t>
            </a:r>
            <a:endParaRPr sz="1000" b="0" i="0" u="none" strike="noStrike" cap="none">
              <a:solidFill>
                <a:srgbClr val="000000"/>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1000" b="0" i="0" u="none" strike="noStrike" cap="none">
                <a:solidFill>
                  <a:schemeClr val="dk2"/>
                </a:solidFill>
                <a:latin typeface="Courier New"/>
                <a:ea typeface="Courier New"/>
                <a:cs typeface="Courier New"/>
                <a:sym typeface="Courier New"/>
              </a:rPr>
              <a:t>#SBATCH </a:t>
            </a:r>
            <a:r>
              <a:rPr lang="en-US" sz="1000">
                <a:solidFill>
                  <a:schemeClr val="dk2"/>
                </a:solidFill>
                <a:latin typeface="Courier New"/>
                <a:ea typeface="Courier New"/>
                <a:cs typeface="Courier New"/>
                <a:sym typeface="Courier New"/>
              </a:rPr>
              <a:t>-</a:t>
            </a:r>
            <a:r>
              <a:rPr lang="en-US" sz="1000" b="0" i="0" u="none" strike="noStrike" cap="none">
                <a:solidFill>
                  <a:schemeClr val="dk2"/>
                </a:solidFill>
                <a:latin typeface="Courier New"/>
                <a:ea typeface="Courier New"/>
                <a:cs typeface="Courier New"/>
                <a:sym typeface="Courier New"/>
              </a:rPr>
              <a:t>o </a:t>
            </a:r>
            <a:r>
              <a:rPr lang="en-US" sz="1000">
                <a:solidFill>
                  <a:schemeClr val="dk2"/>
                </a:solidFill>
                <a:latin typeface="Courier New"/>
                <a:ea typeface="Courier New"/>
                <a:cs typeface="Courier New"/>
                <a:sym typeface="Courier New"/>
              </a:rPr>
              <a:t>%x</a:t>
            </a:r>
            <a:r>
              <a:rPr lang="en-US" sz="1000" b="0" i="0" u="none" strike="noStrike" cap="none">
                <a:solidFill>
                  <a:schemeClr val="dk2"/>
                </a:solidFill>
                <a:latin typeface="Courier New"/>
                <a:ea typeface="Courier New"/>
                <a:cs typeface="Courier New"/>
                <a:sym typeface="Courier New"/>
              </a:rPr>
              <a:t>-%j.out</a:t>
            </a:r>
            <a:endParaRPr sz="1000" b="0" i="0" u="none" strike="noStrike" cap="none">
              <a:solidFill>
                <a:schemeClr val="dk2"/>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1000" b="0" i="0" u="none" strike="noStrike" cap="none">
                <a:solidFill>
                  <a:schemeClr val="dk2"/>
                </a:solidFill>
                <a:latin typeface="Courier New"/>
                <a:ea typeface="Courier New"/>
                <a:cs typeface="Courier New"/>
                <a:sym typeface="Courier New"/>
              </a:rPr>
              <a:t>#SBATCH </a:t>
            </a:r>
            <a:r>
              <a:rPr lang="en-US" sz="1000">
                <a:solidFill>
                  <a:schemeClr val="dk2"/>
                </a:solidFill>
                <a:latin typeface="Courier New"/>
                <a:ea typeface="Courier New"/>
                <a:cs typeface="Courier New"/>
                <a:sym typeface="Courier New"/>
              </a:rPr>
              <a:t>-</a:t>
            </a:r>
            <a:r>
              <a:rPr lang="en-US" sz="1000" b="0" i="0" u="none" strike="noStrike" cap="none">
                <a:solidFill>
                  <a:schemeClr val="dk2"/>
                </a:solidFill>
                <a:latin typeface="Courier New"/>
                <a:ea typeface="Courier New"/>
                <a:cs typeface="Courier New"/>
                <a:sym typeface="Courier New"/>
              </a:rPr>
              <a:t>e </a:t>
            </a:r>
            <a:r>
              <a:rPr lang="en-US" sz="1000">
                <a:solidFill>
                  <a:schemeClr val="dk2"/>
                </a:solidFill>
                <a:latin typeface="Courier New"/>
                <a:ea typeface="Courier New"/>
                <a:cs typeface="Courier New"/>
                <a:sym typeface="Courier New"/>
              </a:rPr>
              <a:t>%x</a:t>
            </a:r>
            <a:r>
              <a:rPr lang="en-US" sz="1000" b="0" i="0" u="none" strike="noStrike" cap="none">
                <a:solidFill>
                  <a:schemeClr val="dk2"/>
                </a:solidFill>
                <a:latin typeface="Courier New"/>
                <a:ea typeface="Courier New"/>
                <a:cs typeface="Courier New"/>
                <a:sym typeface="Courier New"/>
              </a:rPr>
              <a:t>-%j.err</a:t>
            </a:r>
            <a:endParaRPr sz="1000" b="0" i="0" u="none" strike="noStrike" cap="none">
              <a:solidFill>
                <a:schemeClr val="dk2"/>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1000" b="0" i="0" u="none" strike="noStrike" cap="none">
                <a:solidFill>
                  <a:srgbClr val="FF0000"/>
                </a:solidFill>
                <a:latin typeface="Courier New"/>
                <a:ea typeface="Courier New"/>
                <a:cs typeface="Courier New"/>
                <a:sym typeface="Courier New"/>
              </a:rPr>
              <a:t>#SBATCH --time-min=2:00:00</a:t>
            </a:r>
            <a:endParaRPr sz="1000" b="0" i="0" u="none" strike="noStrike" cap="none">
              <a:solidFill>
                <a:srgbClr val="FF0000"/>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endParaRPr sz="600" b="0" i="0" u="none" strike="noStrike" cap="none">
              <a:solidFill>
                <a:schemeClr val="dk2"/>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1000" b="0" i="0" u="none" strike="noStrike" cap="none">
                <a:solidFill>
                  <a:srgbClr val="3B55EF"/>
                </a:solidFill>
                <a:latin typeface="Courier New"/>
                <a:ea typeface="Courier New"/>
                <a:cs typeface="Courier New"/>
                <a:sym typeface="Courier New"/>
              </a:rPr>
              <a:t>#user settings</a:t>
            </a:r>
            <a:endParaRPr sz="1000" b="0" i="0" u="none" strike="noStrike" cap="none">
              <a:solidFill>
                <a:srgbClr val="3B55EF"/>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1000" b="0" i="0" u="none" strike="noStrike" cap="none">
                <a:solidFill>
                  <a:schemeClr val="dk2"/>
                </a:solidFill>
                <a:latin typeface="Courier New"/>
                <a:ea typeface="Courier New"/>
                <a:cs typeface="Courier New"/>
                <a:sym typeface="Courier New"/>
              </a:rPr>
              <a:t>export OMP_PROC_BIND=true</a:t>
            </a:r>
            <a:endParaRPr sz="1000" b="0" i="0" u="none" strike="noStrike" cap="none">
              <a:solidFill>
                <a:schemeClr val="dk2"/>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1000" b="0" i="0" u="none" strike="noStrike" cap="none">
                <a:solidFill>
                  <a:schemeClr val="dk2"/>
                </a:solidFill>
                <a:latin typeface="Courier New"/>
                <a:ea typeface="Courier New"/>
                <a:cs typeface="Courier New"/>
                <a:sym typeface="Courier New"/>
              </a:rPr>
              <a:t>export OMP_PLACES=threads</a:t>
            </a:r>
            <a:endParaRPr sz="1000" b="0" i="0" u="none" strike="noStrike" cap="none">
              <a:solidFill>
                <a:schemeClr val="dk2"/>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1000" b="0" i="0" u="none" strike="noStrike" cap="none">
                <a:solidFill>
                  <a:schemeClr val="dk2"/>
                </a:solidFill>
                <a:latin typeface="Courier New"/>
                <a:ea typeface="Courier New"/>
                <a:cs typeface="Courier New"/>
                <a:sym typeface="Courier New"/>
              </a:rPr>
              <a:t>export OMP_NUM_THREADS=</a:t>
            </a:r>
            <a:r>
              <a:rPr lang="en-US" sz="1000">
                <a:solidFill>
                  <a:schemeClr val="dk2"/>
                </a:solidFill>
                <a:latin typeface="Courier New"/>
                <a:ea typeface="Courier New"/>
                <a:cs typeface="Courier New"/>
                <a:sym typeface="Courier New"/>
              </a:rPr>
              <a:t>8</a:t>
            </a:r>
            <a:endParaRPr sz="1000" b="0" i="0" u="none" strike="noStrike" cap="none">
              <a:solidFill>
                <a:srgbClr val="000000"/>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endParaRPr sz="600" b="0" i="0" u="none" strike="noStrike" cap="none">
              <a:solidFill>
                <a:schemeClr val="dk2"/>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1000" b="0" i="0" u="none" strike="noStrike" cap="none">
                <a:solidFill>
                  <a:srgbClr val="3B55EF"/>
                </a:solidFill>
                <a:latin typeface="Courier New"/>
                <a:ea typeface="Courier New"/>
                <a:cs typeface="Courier New"/>
                <a:sym typeface="Courier New"/>
              </a:rPr>
              <a:t>#for c/r with </a:t>
            </a:r>
            <a:r>
              <a:rPr lang="en-US" sz="1000">
                <a:solidFill>
                  <a:srgbClr val="3B55EF"/>
                </a:solidFill>
                <a:latin typeface="Courier New"/>
                <a:ea typeface="Courier New"/>
                <a:cs typeface="Courier New"/>
                <a:sym typeface="Courier New"/>
              </a:rPr>
              <a:t>mana</a:t>
            </a:r>
            <a:endParaRPr sz="1000" b="0" i="0" u="none" strike="noStrike" cap="none">
              <a:solidFill>
                <a:schemeClr val="dk2"/>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1000" b="0" i="0" u="none" strike="noStrike" cap="none">
                <a:solidFill>
                  <a:schemeClr val="dk2"/>
                </a:solidFill>
                <a:latin typeface="Courier New"/>
                <a:ea typeface="Courier New"/>
                <a:cs typeface="Courier New"/>
                <a:sym typeface="Courier New"/>
              </a:rPr>
              <a:t>module load </a:t>
            </a:r>
            <a:r>
              <a:rPr lang="en-US" sz="1000">
                <a:solidFill>
                  <a:schemeClr val="dk2"/>
                </a:solidFill>
                <a:latin typeface="Courier New"/>
                <a:ea typeface="Courier New"/>
                <a:cs typeface="Courier New"/>
                <a:sym typeface="Courier New"/>
              </a:rPr>
              <a:t>mana</a:t>
            </a:r>
            <a:endParaRPr sz="1000" b="0" i="0" u="none" strike="noStrike" cap="none">
              <a:solidFill>
                <a:schemeClr val="dk2"/>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endParaRPr sz="600" b="0" i="0" u="none" strike="noStrike" cap="none">
              <a:solidFill>
                <a:schemeClr val="dk2"/>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1000" b="0" i="0" u="none" strike="noStrike" cap="none">
                <a:solidFill>
                  <a:srgbClr val="3B55EF"/>
                </a:solidFill>
                <a:latin typeface="Courier New"/>
                <a:ea typeface="Courier New"/>
                <a:cs typeface="Courier New"/>
                <a:sym typeface="Courier New"/>
              </a:rPr>
              <a:t>#checkpointing once every hour</a:t>
            </a:r>
            <a:endParaRPr sz="1000" b="0" i="0" u="none" strike="noStrike" cap="none">
              <a:solidFill>
                <a:srgbClr val="3B55EF"/>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1000">
                <a:solidFill>
                  <a:schemeClr val="dk2"/>
                </a:solidFill>
                <a:latin typeface="Courier New"/>
                <a:ea typeface="Courier New"/>
                <a:cs typeface="Courier New"/>
                <a:sym typeface="Courier New"/>
              </a:rPr>
              <a:t>mana</a:t>
            </a:r>
            <a:r>
              <a:rPr lang="en-US" sz="1000" b="0" i="0" u="none" strike="noStrike" cap="none">
                <a:solidFill>
                  <a:schemeClr val="dk2"/>
                </a:solidFill>
                <a:latin typeface="Courier New"/>
                <a:ea typeface="Courier New"/>
                <a:cs typeface="Courier New"/>
                <a:sym typeface="Courier New"/>
              </a:rPr>
              <a:t>_coordinator -i 3600</a:t>
            </a:r>
            <a:endParaRPr sz="1000" b="0" i="0" u="none" strike="noStrike" cap="none">
              <a:solidFill>
                <a:srgbClr val="000000"/>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endParaRPr sz="600" b="0" i="0" u="none" strike="noStrike" cap="none">
              <a:solidFill>
                <a:schemeClr val="dk2"/>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1000" b="0" i="0" u="none" strike="noStrike" cap="none">
                <a:solidFill>
                  <a:srgbClr val="3B55EF"/>
                </a:solidFill>
                <a:latin typeface="Courier New"/>
                <a:ea typeface="Courier New"/>
                <a:cs typeface="Courier New"/>
                <a:sym typeface="Courier New"/>
              </a:rPr>
              <a:t>#run job under </a:t>
            </a:r>
            <a:r>
              <a:rPr lang="en-US" sz="1000">
                <a:solidFill>
                  <a:srgbClr val="3B55EF"/>
                </a:solidFill>
                <a:latin typeface="Courier New"/>
                <a:ea typeface="Courier New"/>
                <a:cs typeface="Courier New"/>
                <a:sym typeface="Courier New"/>
              </a:rPr>
              <a:t>mana</a:t>
            </a:r>
            <a:r>
              <a:rPr lang="en-US" sz="1000" b="0" i="0" u="none" strike="noStrike" cap="none">
                <a:solidFill>
                  <a:srgbClr val="3B55EF"/>
                </a:solidFill>
                <a:latin typeface="Courier New"/>
                <a:ea typeface="Courier New"/>
                <a:cs typeface="Courier New"/>
                <a:sym typeface="Courier New"/>
              </a:rPr>
              <a:t> control</a:t>
            </a:r>
            <a:endParaRPr sz="1000" b="0" i="0" u="none" strike="noStrike" cap="none">
              <a:solidFill>
                <a:srgbClr val="3B55EF"/>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1000">
                <a:solidFill>
                  <a:schemeClr val="dk2"/>
                </a:solidFill>
                <a:latin typeface="Courier New"/>
                <a:ea typeface="Courier New"/>
                <a:cs typeface="Courier New"/>
                <a:sym typeface="Courier New"/>
              </a:rPr>
              <a:t>srun -n16 -c32 --cpu-bind=cores mana</a:t>
            </a:r>
            <a:r>
              <a:rPr lang="en-US" sz="1000" b="0" i="0" u="none" strike="noStrike" cap="none">
                <a:solidFill>
                  <a:schemeClr val="dk2"/>
                </a:solidFill>
                <a:latin typeface="Courier New"/>
                <a:ea typeface="Courier New"/>
                <a:cs typeface="Courier New"/>
                <a:sym typeface="Courier New"/>
              </a:rPr>
              <a:t>_launch</a:t>
            </a:r>
            <a:r>
              <a:rPr lang="en-US" sz="1000">
                <a:solidFill>
                  <a:schemeClr val="dk2"/>
                </a:solidFill>
                <a:latin typeface="Courier New"/>
                <a:ea typeface="Courier New"/>
                <a:cs typeface="Courier New"/>
                <a:sym typeface="Courier New"/>
              </a:rPr>
              <a:t> ./a.out</a:t>
            </a:r>
            <a:endParaRPr sz="1000" b="0" i="0" u="none" strike="noStrike" cap="none">
              <a:solidFill>
                <a:schemeClr val="dk2"/>
              </a:solidFill>
              <a:latin typeface="Courier New"/>
              <a:ea typeface="Courier New"/>
              <a:cs typeface="Courier New"/>
              <a:sym typeface="Courier New"/>
            </a:endParaRPr>
          </a:p>
        </p:txBody>
      </p:sp>
      <p:sp>
        <p:nvSpPr>
          <p:cNvPr id="336" name="Google Shape;336;p53"/>
          <p:cNvSpPr txBox="1"/>
          <p:nvPr/>
        </p:nvSpPr>
        <p:spPr>
          <a:xfrm>
            <a:off x="5975625" y="1112150"/>
            <a:ext cx="2808900" cy="3459900"/>
          </a:xfrm>
          <a:prstGeom prst="rect">
            <a:avLst/>
          </a:prstGeom>
          <a:solidFill>
            <a:srgbClr val="D9E7F5"/>
          </a:solid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95000"/>
              </a:lnSpc>
              <a:spcBef>
                <a:spcPts val="0"/>
              </a:spcBef>
              <a:spcAft>
                <a:spcPts val="0"/>
              </a:spcAft>
              <a:buClr>
                <a:schemeClr val="dk2"/>
              </a:buClr>
              <a:buSzPts val="2400"/>
              <a:buFont typeface="Arial"/>
              <a:buNone/>
            </a:pPr>
            <a:r>
              <a:rPr lang="en-US" sz="1000" b="0" i="0" u="none" strike="noStrike" cap="none">
                <a:solidFill>
                  <a:schemeClr val="dk2"/>
                </a:solidFill>
                <a:latin typeface="Courier New"/>
                <a:ea typeface="Courier New"/>
                <a:cs typeface="Courier New"/>
                <a:sym typeface="Courier New"/>
              </a:rPr>
              <a:t>#!/bin/bash</a:t>
            </a:r>
            <a:endParaRPr sz="1400" b="0" i="0" u="none" strike="noStrike" cap="none">
              <a:solidFill>
                <a:srgbClr val="000000"/>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1000" b="0" i="0" u="none" strike="noStrike" cap="none">
                <a:solidFill>
                  <a:schemeClr val="dk2"/>
                </a:solidFill>
                <a:latin typeface="Courier New"/>
                <a:ea typeface="Courier New"/>
                <a:cs typeface="Courier New"/>
                <a:sym typeface="Courier New"/>
              </a:rPr>
              <a:t>#SBATCH </a:t>
            </a:r>
            <a:r>
              <a:rPr lang="en-US" sz="1000">
                <a:solidFill>
                  <a:schemeClr val="dk2"/>
                </a:solidFill>
                <a:latin typeface="Courier New"/>
                <a:ea typeface="Courier New"/>
                <a:cs typeface="Courier New"/>
                <a:sym typeface="Courier New"/>
              </a:rPr>
              <a:t>-</a:t>
            </a:r>
            <a:r>
              <a:rPr lang="en-US" sz="1000" b="0" i="0" u="none" strike="noStrike" cap="none">
                <a:solidFill>
                  <a:schemeClr val="dk2"/>
                </a:solidFill>
                <a:latin typeface="Courier New"/>
                <a:ea typeface="Courier New"/>
                <a:cs typeface="Courier New"/>
                <a:sym typeface="Courier New"/>
              </a:rPr>
              <a:t>J test_cr</a:t>
            </a:r>
            <a:endParaRPr sz="1000" b="0" i="0" u="none" strike="noStrike" cap="none">
              <a:solidFill>
                <a:schemeClr val="dk2"/>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1000" b="0" i="0" u="none" strike="noStrike" cap="none">
                <a:solidFill>
                  <a:srgbClr val="FF0000"/>
                </a:solidFill>
                <a:latin typeface="Courier New"/>
                <a:ea typeface="Courier New"/>
                <a:cs typeface="Courier New"/>
                <a:sym typeface="Courier New"/>
              </a:rPr>
              <a:t>#SBATCH -q flex</a:t>
            </a:r>
            <a:endParaRPr sz="1000" b="0" i="0" u="none" strike="noStrike" cap="none">
              <a:solidFill>
                <a:srgbClr val="FF0000"/>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1000" b="0" i="0" u="none" strike="noStrike" cap="none">
                <a:solidFill>
                  <a:schemeClr val="dk2"/>
                </a:solidFill>
                <a:latin typeface="Courier New"/>
                <a:ea typeface="Courier New"/>
                <a:cs typeface="Courier New"/>
                <a:sym typeface="Courier New"/>
              </a:rPr>
              <a:t>#SBATCH -N </a:t>
            </a:r>
            <a:r>
              <a:rPr lang="en-US" sz="1000">
                <a:solidFill>
                  <a:schemeClr val="dk2"/>
                </a:solidFill>
                <a:latin typeface="Courier New"/>
                <a:ea typeface="Courier New"/>
                <a:cs typeface="Courier New"/>
                <a:sym typeface="Courier New"/>
              </a:rPr>
              <a:t>2</a:t>
            </a:r>
            <a:r>
              <a:rPr lang="en-US" sz="1000" b="0" i="0" u="none" strike="noStrike" cap="none">
                <a:solidFill>
                  <a:schemeClr val="dk2"/>
                </a:solidFill>
                <a:latin typeface="Courier New"/>
                <a:ea typeface="Courier New"/>
                <a:cs typeface="Courier New"/>
                <a:sym typeface="Courier New"/>
              </a:rPr>
              <a:t> </a:t>
            </a:r>
            <a:endParaRPr sz="1000" b="0" i="0" u="none" strike="noStrike" cap="none">
              <a:solidFill>
                <a:srgbClr val="FF0000"/>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1000" b="0" i="0" u="none" strike="noStrike" cap="none">
                <a:solidFill>
                  <a:srgbClr val="434343"/>
                </a:solidFill>
                <a:latin typeface="Courier New"/>
                <a:ea typeface="Courier New"/>
                <a:cs typeface="Courier New"/>
                <a:sym typeface="Courier New"/>
              </a:rPr>
              <a:t>#SBATCH -C knl</a:t>
            </a:r>
            <a:endParaRPr sz="1000" b="0" i="0" u="none" strike="noStrike" cap="none">
              <a:solidFill>
                <a:srgbClr val="434343"/>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1000" b="0" i="0" u="none" strike="noStrike" cap="none">
                <a:solidFill>
                  <a:schemeClr val="dk2"/>
                </a:solidFill>
                <a:latin typeface="Courier New"/>
                <a:ea typeface="Courier New"/>
                <a:cs typeface="Courier New"/>
                <a:sym typeface="Courier New"/>
              </a:rPr>
              <a:t>#SBATCH -t 48:00:00</a:t>
            </a:r>
            <a:endParaRPr sz="1400" b="0" i="0" u="none" strike="noStrike" cap="none">
              <a:solidFill>
                <a:srgbClr val="000000"/>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1000" b="0" i="0" u="none" strike="noStrike" cap="none">
                <a:solidFill>
                  <a:schemeClr val="dk2"/>
                </a:solidFill>
                <a:latin typeface="Courier New"/>
                <a:ea typeface="Courier New"/>
                <a:cs typeface="Courier New"/>
                <a:sym typeface="Courier New"/>
              </a:rPr>
              <a:t>#SBATCH </a:t>
            </a:r>
            <a:r>
              <a:rPr lang="en-US" sz="1000">
                <a:solidFill>
                  <a:schemeClr val="dk2"/>
                </a:solidFill>
                <a:latin typeface="Courier New"/>
                <a:ea typeface="Courier New"/>
                <a:cs typeface="Courier New"/>
                <a:sym typeface="Courier New"/>
              </a:rPr>
              <a:t>-</a:t>
            </a:r>
            <a:r>
              <a:rPr lang="en-US" sz="1000" b="0" i="0" u="none" strike="noStrike" cap="none">
                <a:solidFill>
                  <a:schemeClr val="dk2"/>
                </a:solidFill>
                <a:latin typeface="Courier New"/>
                <a:ea typeface="Courier New"/>
                <a:cs typeface="Courier New"/>
                <a:sym typeface="Courier New"/>
              </a:rPr>
              <a:t>o </a:t>
            </a:r>
            <a:r>
              <a:rPr lang="en-US" sz="1000">
                <a:solidFill>
                  <a:schemeClr val="dk2"/>
                </a:solidFill>
                <a:latin typeface="Courier New"/>
                <a:ea typeface="Courier New"/>
                <a:cs typeface="Courier New"/>
                <a:sym typeface="Courier New"/>
              </a:rPr>
              <a:t>%x</a:t>
            </a:r>
            <a:r>
              <a:rPr lang="en-US" sz="1000" b="0" i="0" u="none" strike="noStrike" cap="none">
                <a:solidFill>
                  <a:schemeClr val="dk2"/>
                </a:solidFill>
                <a:latin typeface="Courier New"/>
                <a:ea typeface="Courier New"/>
                <a:cs typeface="Courier New"/>
                <a:sym typeface="Courier New"/>
              </a:rPr>
              <a:t>-%j.out</a:t>
            </a:r>
            <a:endParaRPr sz="1000" b="0" i="0" u="none" strike="noStrike" cap="none">
              <a:solidFill>
                <a:schemeClr val="dk2"/>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1000" b="0" i="0" u="none" strike="noStrike" cap="none">
                <a:solidFill>
                  <a:schemeClr val="dk2"/>
                </a:solidFill>
                <a:latin typeface="Courier New"/>
                <a:ea typeface="Courier New"/>
                <a:cs typeface="Courier New"/>
                <a:sym typeface="Courier New"/>
              </a:rPr>
              <a:t>#SBATCH </a:t>
            </a:r>
            <a:r>
              <a:rPr lang="en-US" sz="1000">
                <a:solidFill>
                  <a:schemeClr val="dk2"/>
                </a:solidFill>
                <a:latin typeface="Courier New"/>
                <a:ea typeface="Courier New"/>
                <a:cs typeface="Courier New"/>
                <a:sym typeface="Courier New"/>
              </a:rPr>
              <a:t>-</a:t>
            </a:r>
            <a:r>
              <a:rPr lang="en-US" sz="1000" b="0" i="0" u="none" strike="noStrike" cap="none">
                <a:solidFill>
                  <a:schemeClr val="dk2"/>
                </a:solidFill>
                <a:latin typeface="Courier New"/>
                <a:ea typeface="Courier New"/>
                <a:cs typeface="Courier New"/>
                <a:sym typeface="Courier New"/>
              </a:rPr>
              <a:t>e </a:t>
            </a:r>
            <a:r>
              <a:rPr lang="en-US" sz="1000">
                <a:solidFill>
                  <a:schemeClr val="dk2"/>
                </a:solidFill>
                <a:latin typeface="Courier New"/>
                <a:ea typeface="Courier New"/>
                <a:cs typeface="Courier New"/>
                <a:sym typeface="Courier New"/>
              </a:rPr>
              <a:t>%x</a:t>
            </a:r>
            <a:r>
              <a:rPr lang="en-US" sz="1000" b="0" i="0" u="none" strike="noStrike" cap="none">
                <a:solidFill>
                  <a:schemeClr val="dk2"/>
                </a:solidFill>
                <a:latin typeface="Courier New"/>
                <a:ea typeface="Courier New"/>
                <a:cs typeface="Courier New"/>
                <a:sym typeface="Courier New"/>
              </a:rPr>
              <a:t>-%j.err</a:t>
            </a:r>
            <a:endParaRPr sz="1000" b="0" i="0" u="none" strike="noStrike" cap="none">
              <a:solidFill>
                <a:schemeClr val="dk2"/>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1000" b="0" i="0" u="none" strike="noStrike" cap="none">
                <a:solidFill>
                  <a:srgbClr val="FF0000"/>
                </a:solidFill>
                <a:latin typeface="Courier New"/>
                <a:ea typeface="Courier New"/>
                <a:cs typeface="Courier New"/>
                <a:sym typeface="Courier New"/>
              </a:rPr>
              <a:t>#SBATCH --time-min=2:00:00</a:t>
            </a:r>
            <a:endParaRPr sz="1000" b="0" i="0" u="none" strike="noStrike" cap="none">
              <a:solidFill>
                <a:srgbClr val="FF0000"/>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endParaRPr sz="600" b="0" i="0" u="none" strike="noStrike" cap="none">
              <a:solidFill>
                <a:srgbClr val="3B55EF"/>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997" b="0" i="0" u="none" strike="noStrike" cap="none">
                <a:solidFill>
                  <a:srgbClr val="3B55EF"/>
                </a:solidFill>
                <a:latin typeface="Courier New"/>
                <a:ea typeface="Courier New"/>
                <a:cs typeface="Courier New"/>
                <a:sym typeface="Courier New"/>
              </a:rPr>
              <a:t>#user settings</a:t>
            </a:r>
            <a:endParaRPr sz="997" b="0" i="0" u="none" strike="noStrike" cap="none">
              <a:solidFill>
                <a:srgbClr val="3B55EF"/>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997" b="0" i="0" u="none" strike="noStrike" cap="none">
                <a:solidFill>
                  <a:schemeClr val="dk2"/>
                </a:solidFill>
                <a:latin typeface="Courier New"/>
                <a:ea typeface="Courier New"/>
                <a:cs typeface="Courier New"/>
                <a:sym typeface="Courier New"/>
              </a:rPr>
              <a:t>export OMP_PROC_BIND=true</a:t>
            </a:r>
            <a:endParaRPr sz="997" b="0" i="0" u="none" strike="noStrike" cap="none">
              <a:solidFill>
                <a:schemeClr val="dk2"/>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997" b="0" i="0" u="none" strike="noStrike" cap="none">
                <a:solidFill>
                  <a:schemeClr val="dk2"/>
                </a:solidFill>
                <a:latin typeface="Courier New"/>
                <a:ea typeface="Courier New"/>
                <a:cs typeface="Courier New"/>
                <a:sym typeface="Courier New"/>
              </a:rPr>
              <a:t>export OMP_PLACES=threads</a:t>
            </a:r>
            <a:endParaRPr sz="997" b="0" i="0" u="none" strike="noStrike" cap="none">
              <a:solidFill>
                <a:schemeClr val="dk2"/>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997" b="0" i="0" u="none" strike="noStrike" cap="none">
                <a:solidFill>
                  <a:schemeClr val="dk2"/>
                </a:solidFill>
                <a:latin typeface="Courier New"/>
                <a:ea typeface="Courier New"/>
                <a:cs typeface="Courier New"/>
                <a:sym typeface="Courier New"/>
              </a:rPr>
              <a:t>export OMP_NUM_THREADS=</a:t>
            </a:r>
            <a:r>
              <a:rPr lang="en-US" sz="997">
                <a:solidFill>
                  <a:schemeClr val="dk2"/>
                </a:solidFill>
                <a:latin typeface="Courier New"/>
                <a:ea typeface="Courier New"/>
                <a:cs typeface="Courier New"/>
                <a:sym typeface="Courier New"/>
              </a:rPr>
              <a:t>8</a:t>
            </a:r>
            <a:endParaRPr sz="1400" b="0" i="0" u="none" strike="noStrike" cap="none">
              <a:solidFill>
                <a:schemeClr val="dk1"/>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endParaRPr sz="600" b="0" i="0" u="none" strike="noStrike" cap="none">
              <a:solidFill>
                <a:schemeClr val="dk2"/>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1000" b="0" i="0" u="none" strike="noStrike" cap="none">
                <a:solidFill>
                  <a:srgbClr val="3B55EF"/>
                </a:solidFill>
                <a:latin typeface="Courier New"/>
                <a:ea typeface="Courier New"/>
                <a:cs typeface="Courier New"/>
                <a:sym typeface="Courier New"/>
              </a:rPr>
              <a:t>#for c/r with </a:t>
            </a:r>
            <a:r>
              <a:rPr lang="en-US" sz="1000">
                <a:solidFill>
                  <a:srgbClr val="3B55EF"/>
                </a:solidFill>
                <a:latin typeface="Courier New"/>
                <a:ea typeface="Courier New"/>
                <a:cs typeface="Courier New"/>
                <a:sym typeface="Courier New"/>
              </a:rPr>
              <a:t>mana</a:t>
            </a:r>
            <a:endParaRPr sz="1000" b="0" i="0" u="none" strike="noStrike" cap="none">
              <a:solidFill>
                <a:schemeClr val="dk2"/>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997" b="0" i="0" u="none" strike="noStrike" cap="none">
                <a:solidFill>
                  <a:schemeClr val="dk2"/>
                </a:solidFill>
                <a:latin typeface="Courier New"/>
                <a:ea typeface="Courier New"/>
                <a:cs typeface="Courier New"/>
                <a:sym typeface="Courier New"/>
              </a:rPr>
              <a:t>module load </a:t>
            </a:r>
            <a:r>
              <a:rPr lang="en-US" sz="997">
                <a:solidFill>
                  <a:schemeClr val="dk2"/>
                </a:solidFill>
                <a:latin typeface="Courier New"/>
                <a:ea typeface="Courier New"/>
                <a:cs typeface="Courier New"/>
                <a:sym typeface="Courier New"/>
              </a:rPr>
              <a:t>mana</a:t>
            </a:r>
            <a:endParaRPr sz="997">
              <a:solidFill>
                <a:schemeClr val="dk2"/>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endParaRPr sz="600">
              <a:solidFill>
                <a:schemeClr val="dk2"/>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1000" b="0" i="0" u="none" strike="noStrike" cap="none">
                <a:solidFill>
                  <a:srgbClr val="3B55EF"/>
                </a:solidFill>
                <a:latin typeface="Courier New"/>
                <a:ea typeface="Courier New"/>
                <a:cs typeface="Courier New"/>
                <a:sym typeface="Courier New"/>
              </a:rPr>
              <a:t>#checkpointing once every hour</a:t>
            </a:r>
            <a:endParaRPr sz="1000" b="0" i="0" u="none" strike="noStrike" cap="none">
              <a:solidFill>
                <a:srgbClr val="3B55EF"/>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1000">
                <a:solidFill>
                  <a:schemeClr val="dk2"/>
                </a:solidFill>
                <a:latin typeface="Courier New"/>
                <a:ea typeface="Courier New"/>
                <a:cs typeface="Courier New"/>
                <a:sym typeface="Courier New"/>
              </a:rPr>
              <a:t>mana</a:t>
            </a:r>
            <a:r>
              <a:rPr lang="en-US" sz="1000" b="0" i="0" u="none" strike="noStrike" cap="none">
                <a:solidFill>
                  <a:schemeClr val="dk2"/>
                </a:solidFill>
                <a:latin typeface="Courier New"/>
                <a:ea typeface="Courier New"/>
                <a:cs typeface="Courier New"/>
                <a:sym typeface="Courier New"/>
              </a:rPr>
              <a:t>_coordinator -i 3600</a:t>
            </a:r>
            <a:endParaRPr sz="1400" b="0" i="0" u="none" strike="noStrike" cap="none">
              <a:solidFill>
                <a:srgbClr val="000000"/>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endParaRPr sz="600" b="0" i="0" u="none" strike="noStrike" cap="none">
              <a:solidFill>
                <a:srgbClr val="3B55EF"/>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1000" b="0" i="0" u="none" strike="noStrike" cap="none">
                <a:solidFill>
                  <a:srgbClr val="3B55EF"/>
                </a:solidFill>
                <a:latin typeface="Courier New"/>
                <a:ea typeface="Courier New"/>
                <a:cs typeface="Courier New"/>
                <a:sym typeface="Courier New"/>
              </a:rPr>
              <a:t>#restart job from checkpoint files</a:t>
            </a:r>
            <a:endParaRPr sz="1000" b="0" i="0" u="none" strike="noStrike" cap="none">
              <a:solidFill>
                <a:srgbClr val="3B55EF"/>
              </a:solidFill>
              <a:latin typeface="Courier New"/>
              <a:ea typeface="Courier New"/>
              <a:cs typeface="Courier New"/>
              <a:sym typeface="Courier New"/>
            </a:endParaRPr>
          </a:p>
          <a:p>
            <a:pPr marL="0" marR="0" lvl="0" indent="0" algn="l" rtl="0">
              <a:lnSpc>
                <a:spcPct val="95000"/>
              </a:lnSpc>
              <a:spcBef>
                <a:spcPts val="0"/>
              </a:spcBef>
              <a:spcAft>
                <a:spcPts val="0"/>
              </a:spcAft>
              <a:buClr>
                <a:schemeClr val="dk2"/>
              </a:buClr>
              <a:buSzPts val="2400"/>
              <a:buFont typeface="Arial"/>
              <a:buNone/>
            </a:pPr>
            <a:r>
              <a:rPr lang="en-US" sz="1000">
                <a:solidFill>
                  <a:schemeClr val="dk2"/>
                </a:solidFill>
                <a:latin typeface="Courier New"/>
                <a:ea typeface="Courier New"/>
                <a:cs typeface="Courier New"/>
                <a:sym typeface="Courier New"/>
              </a:rPr>
              <a:t>srun -n16 -c32 --cpu-bind=cores mana</a:t>
            </a:r>
            <a:r>
              <a:rPr lang="en-US" sz="1000" b="0" i="0" u="none" strike="noStrike" cap="none">
                <a:solidFill>
                  <a:schemeClr val="dk2"/>
                </a:solidFill>
                <a:latin typeface="Courier New"/>
                <a:ea typeface="Courier New"/>
                <a:cs typeface="Courier New"/>
                <a:sym typeface="Courier New"/>
              </a:rPr>
              <a:t>_restart</a:t>
            </a:r>
            <a:endParaRPr sz="200" b="0" i="0" u="none" strike="noStrike" cap="none">
              <a:solidFill>
                <a:schemeClr val="dk2"/>
              </a:solidFill>
              <a:latin typeface="Courier New"/>
              <a:ea typeface="Courier New"/>
              <a:cs typeface="Courier New"/>
              <a:sym typeface="Courier New"/>
            </a:endParaRPr>
          </a:p>
        </p:txBody>
      </p:sp>
      <p:sp>
        <p:nvSpPr>
          <p:cNvPr id="337" name="Google Shape;337;p53"/>
          <p:cNvSpPr/>
          <p:nvPr/>
        </p:nvSpPr>
        <p:spPr>
          <a:xfrm>
            <a:off x="2690269" y="2618561"/>
            <a:ext cx="524100" cy="164400"/>
          </a:xfrm>
          <a:prstGeom prst="rightArrow">
            <a:avLst>
              <a:gd name="adj1" fmla="val 50000"/>
              <a:gd name="adj2" fmla="val 50000"/>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8" name="Google Shape;338;p53"/>
          <p:cNvSpPr txBox="1"/>
          <p:nvPr/>
        </p:nvSpPr>
        <p:spPr>
          <a:xfrm>
            <a:off x="854833" y="1193463"/>
            <a:ext cx="22311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J</a:t>
            </a:r>
            <a:r>
              <a:rPr lang="en-US" sz="1400" i="0" u="none" strike="noStrike" cap="none">
                <a:solidFill>
                  <a:srgbClr val="000000"/>
                </a:solidFill>
              </a:rPr>
              <a:t>ob script</a:t>
            </a:r>
            <a:endParaRPr sz="1400" i="0" u="none" strike="noStrike" cap="none">
              <a:solidFill>
                <a:srgbClr val="000000"/>
              </a:solidFill>
            </a:endParaRPr>
          </a:p>
        </p:txBody>
      </p:sp>
      <p:sp>
        <p:nvSpPr>
          <p:cNvPr id="339" name="Google Shape;339;p53"/>
          <p:cNvSpPr txBox="1"/>
          <p:nvPr/>
        </p:nvSpPr>
        <p:spPr>
          <a:xfrm>
            <a:off x="6611641" y="787451"/>
            <a:ext cx="22311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i="0" u="none" strike="noStrike" cap="none">
                <a:solidFill>
                  <a:srgbClr val="000000"/>
                </a:solidFill>
              </a:rPr>
              <a:t>restart.slurm</a:t>
            </a:r>
            <a:endParaRPr sz="1400" i="0" u="none" strike="noStrike" cap="none">
              <a:solidFill>
                <a:srgbClr val="000000"/>
              </a:solidFill>
            </a:endParaRPr>
          </a:p>
        </p:txBody>
      </p:sp>
      <p:sp>
        <p:nvSpPr>
          <p:cNvPr id="340" name="Google Shape;340;p53"/>
          <p:cNvSpPr txBox="1"/>
          <p:nvPr/>
        </p:nvSpPr>
        <p:spPr>
          <a:xfrm>
            <a:off x="3892017" y="787449"/>
            <a:ext cx="22311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i="0" u="none" strike="noStrike" cap="none">
                <a:solidFill>
                  <a:srgbClr val="000000"/>
                </a:solidFill>
              </a:rPr>
              <a:t>run.slurm</a:t>
            </a:r>
            <a:endParaRPr sz="1400" i="0" u="none" strike="noStrike" cap="none">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4"/>
          <p:cNvSpPr txBox="1">
            <a:spLocks noGrp="1"/>
          </p:cNvSpPr>
          <p:nvPr>
            <p:ph type="title"/>
          </p:nvPr>
        </p:nvSpPr>
        <p:spPr>
          <a:xfrm>
            <a:off x="702816" y="742950"/>
            <a:ext cx="7907700" cy="492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3200"/>
              <a:buFont typeface="Arial"/>
              <a:buNone/>
            </a:pPr>
            <a:r>
              <a:rPr lang="en-US"/>
              <a:t>Automating Checkpointing/Restarting with Variable-time Job Scripts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5"/>
          <p:cNvSpPr txBox="1">
            <a:spLocks noGrp="1"/>
          </p:cNvSpPr>
          <p:nvPr>
            <p:ph type="title"/>
          </p:nvPr>
        </p:nvSpPr>
        <p:spPr>
          <a:xfrm>
            <a:off x="398014" y="191515"/>
            <a:ext cx="8288700" cy="492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Variable-Time Job (VTJ) Scripts</a:t>
            </a:r>
            <a:endParaRPr/>
          </a:p>
        </p:txBody>
      </p:sp>
      <p:sp>
        <p:nvSpPr>
          <p:cNvPr id="352" name="Google Shape;352;p55"/>
          <p:cNvSpPr txBox="1">
            <a:spLocks noGrp="1"/>
          </p:cNvSpPr>
          <p:nvPr>
            <p:ph type="body" idx="1"/>
          </p:nvPr>
        </p:nvSpPr>
        <p:spPr>
          <a:xfrm>
            <a:off x="398014" y="1045002"/>
            <a:ext cx="8288700" cy="3532800"/>
          </a:xfrm>
          <a:prstGeom prst="rect">
            <a:avLst/>
          </a:prstGeom>
        </p:spPr>
        <p:txBody>
          <a:bodyPr spcFirstLastPara="1" wrap="square" lIns="0" tIns="0" rIns="0" bIns="0" anchor="t" anchorCtr="0">
            <a:noAutofit/>
          </a:bodyPr>
          <a:lstStyle/>
          <a:p>
            <a:pPr marL="457200" lvl="0" indent="-368300" algn="l" rtl="0">
              <a:lnSpc>
                <a:spcPct val="115000"/>
              </a:lnSpc>
              <a:spcBef>
                <a:spcPts val="600"/>
              </a:spcBef>
              <a:spcAft>
                <a:spcPts val="0"/>
              </a:spcAft>
              <a:buSzPts val="2200"/>
              <a:buChar char="●"/>
            </a:pPr>
            <a:r>
              <a:rPr lang="en-US" dirty="0"/>
              <a:t>C/R imposes extra work for users</a:t>
            </a:r>
            <a:endParaRPr dirty="0"/>
          </a:p>
          <a:p>
            <a:pPr marL="914400" lvl="1" indent="-304800" algn="l" rtl="0">
              <a:lnSpc>
                <a:spcPct val="115000"/>
              </a:lnSpc>
              <a:spcBef>
                <a:spcPts val="0"/>
              </a:spcBef>
              <a:spcAft>
                <a:spcPts val="0"/>
              </a:spcAft>
              <a:buSzPts val="1200"/>
              <a:buChar char="○"/>
            </a:pPr>
            <a:r>
              <a:rPr lang="en-US" dirty="0"/>
              <a:t>Resubmitting pre-terminated jobs multiple times until the job completes</a:t>
            </a:r>
            <a:endParaRPr dirty="0"/>
          </a:p>
          <a:p>
            <a:pPr marL="457200" lvl="0" indent="-368300" algn="l" rtl="0">
              <a:lnSpc>
                <a:spcPct val="100000"/>
              </a:lnSpc>
              <a:spcBef>
                <a:spcPts val="0"/>
              </a:spcBef>
              <a:spcAft>
                <a:spcPts val="0"/>
              </a:spcAft>
              <a:buSzPts val="2200"/>
              <a:buChar char="●"/>
            </a:pPr>
            <a:r>
              <a:rPr lang="en-US" u="sng" dirty="0">
                <a:solidFill>
                  <a:schemeClr val="hlink"/>
                </a:solidFill>
                <a:hlinkClick r:id="rId3"/>
              </a:rPr>
              <a:t>Variable-time job (VTJ) scripts</a:t>
            </a:r>
            <a:r>
              <a:rPr lang="en-US" dirty="0"/>
              <a:t> are used to simplify this process, and to enable jobs of any length, e.g., weeks, months</a:t>
            </a:r>
            <a:endParaRPr dirty="0"/>
          </a:p>
          <a:p>
            <a:pPr marL="457200" lvl="0" indent="-368300" algn="l" rtl="0">
              <a:lnSpc>
                <a:spcPct val="100000"/>
              </a:lnSpc>
              <a:spcBef>
                <a:spcPts val="0"/>
              </a:spcBef>
              <a:spcAft>
                <a:spcPts val="0"/>
              </a:spcAft>
              <a:buSzPts val="2200"/>
              <a:buChar char="●"/>
            </a:pPr>
            <a:r>
              <a:rPr lang="en-US" dirty="0"/>
              <a:t>VTJ scripts add a few </a:t>
            </a:r>
            <a:r>
              <a:rPr lang="en-US" dirty="0" err="1">
                <a:solidFill>
                  <a:srgbClr val="FF0000"/>
                </a:solidFill>
                <a:latin typeface="Courier New"/>
                <a:ea typeface="Courier New"/>
                <a:cs typeface="Courier New"/>
                <a:sym typeface="Courier New"/>
              </a:rPr>
              <a:t>sbatch</a:t>
            </a:r>
            <a:r>
              <a:rPr lang="en-US" dirty="0">
                <a:solidFill>
                  <a:srgbClr val="FF0000"/>
                </a:solidFill>
              </a:rPr>
              <a:t> directives</a:t>
            </a:r>
            <a:r>
              <a:rPr lang="en-US" dirty="0"/>
              <a:t> and </a:t>
            </a:r>
            <a:r>
              <a:rPr lang="en-US" dirty="0">
                <a:solidFill>
                  <a:srgbClr val="FF0000"/>
                </a:solidFill>
                <a:latin typeface="Courier New"/>
                <a:ea typeface="Courier New"/>
                <a:cs typeface="Courier New"/>
                <a:sym typeface="Courier New"/>
              </a:rPr>
              <a:t>bash</a:t>
            </a:r>
            <a:r>
              <a:rPr lang="en-US" dirty="0">
                <a:solidFill>
                  <a:srgbClr val="FF0000"/>
                </a:solidFill>
              </a:rPr>
              <a:t> functions</a:t>
            </a:r>
            <a:r>
              <a:rPr lang="en-US" dirty="0"/>
              <a:t> in the </a:t>
            </a:r>
            <a:r>
              <a:rPr lang="en-US" dirty="0" err="1"/>
              <a:t>Slurm</a:t>
            </a:r>
            <a:r>
              <a:rPr lang="en-US" dirty="0"/>
              <a:t> job scripts, automatically splitting a long running job into multiple shorter ones, and self-resubmitting until the job completes</a:t>
            </a:r>
            <a:endParaRPr dirty="0"/>
          </a:p>
          <a:p>
            <a:pPr marL="457200" lvl="0" indent="0" algn="l" rtl="0">
              <a:spcBef>
                <a:spcPts val="600"/>
              </a:spcBef>
              <a:spcAft>
                <a:spcPts val="0"/>
              </a:spcAft>
              <a:buNone/>
            </a:pPr>
            <a:endParaRPr dirty="0"/>
          </a:p>
        </p:txBody>
      </p:sp>
      <p:sp>
        <p:nvSpPr>
          <p:cNvPr id="353" name="Google Shape;353;p55"/>
          <p:cNvSpPr txBox="1"/>
          <p:nvPr/>
        </p:nvSpPr>
        <p:spPr>
          <a:xfrm>
            <a:off x="872025" y="3576475"/>
            <a:ext cx="3996000" cy="1014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i="0" u="none" strike="noStrike" cap="none">
                <a:solidFill>
                  <a:srgbClr val="FF0000"/>
                </a:solidFill>
              </a:rPr>
              <a:t>sbatch directives:</a:t>
            </a:r>
            <a:endParaRPr sz="1200" b="1">
              <a:solidFill>
                <a:srgbClr val="FF0000"/>
              </a:solidFill>
            </a:endParaRPr>
          </a:p>
          <a:p>
            <a:pPr marL="0" marR="0" lvl="0" indent="0" algn="l" rtl="0">
              <a:lnSpc>
                <a:spcPct val="100000"/>
              </a:lnSpc>
              <a:spcBef>
                <a:spcPts val="0"/>
              </a:spcBef>
              <a:spcAft>
                <a:spcPts val="0"/>
              </a:spcAft>
              <a:buNone/>
            </a:pPr>
            <a:endParaRPr sz="600"/>
          </a:p>
          <a:p>
            <a:pPr marL="0" marR="0" lvl="0" indent="0" algn="l" rtl="0">
              <a:lnSpc>
                <a:spcPct val="100000"/>
              </a:lnSpc>
              <a:spcBef>
                <a:spcPts val="0"/>
              </a:spcBef>
              <a:spcAft>
                <a:spcPts val="0"/>
              </a:spcAft>
              <a:buNone/>
            </a:pPr>
            <a:r>
              <a:rPr lang="en-US" sz="1200" b="0" i="0" u="none" strike="noStrike" cap="none">
                <a:solidFill>
                  <a:srgbClr val="FF0000"/>
                </a:solidFill>
                <a:latin typeface="Courier New"/>
                <a:ea typeface="Courier New"/>
                <a:cs typeface="Courier New"/>
                <a:sym typeface="Courier New"/>
              </a:rPr>
              <a:t>#SBATCH --time-min=2:00:00</a:t>
            </a:r>
            <a:endParaRPr sz="12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None/>
            </a:pPr>
            <a:r>
              <a:rPr lang="en-US" sz="1200" b="0" i="0" u="none" strike="noStrike" cap="none">
                <a:solidFill>
                  <a:srgbClr val="FF0000"/>
                </a:solidFill>
                <a:latin typeface="Courier New"/>
                <a:ea typeface="Courier New"/>
                <a:cs typeface="Courier New"/>
                <a:sym typeface="Courier New"/>
              </a:rPr>
              <a:t>#SBATCH --comment=48:00:00 </a:t>
            </a:r>
            <a:endParaRPr sz="1200"/>
          </a:p>
          <a:p>
            <a:pPr marL="0" marR="0" lvl="0" indent="0" algn="l" rtl="0">
              <a:lnSpc>
                <a:spcPct val="100000"/>
              </a:lnSpc>
              <a:spcBef>
                <a:spcPts val="0"/>
              </a:spcBef>
              <a:spcAft>
                <a:spcPts val="0"/>
              </a:spcAft>
              <a:buNone/>
            </a:pPr>
            <a:r>
              <a:rPr lang="en-US" sz="1200" b="0" i="0" u="none" strike="noStrike" cap="none">
                <a:solidFill>
                  <a:srgbClr val="FF0000"/>
                </a:solidFill>
                <a:latin typeface="Courier New"/>
                <a:ea typeface="Courier New"/>
                <a:cs typeface="Courier New"/>
                <a:sym typeface="Courier New"/>
              </a:rPr>
              <a:t>#SBATCH --signal=B:USR1@&lt;sig_time&gt;</a:t>
            </a:r>
            <a:endParaRPr sz="1200"/>
          </a:p>
          <a:p>
            <a:pPr marL="0" marR="0" lvl="0" indent="0" algn="l" rtl="0">
              <a:lnSpc>
                <a:spcPct val="100000"/>
              </a:lnSpc>
              <a:spcBef>
                <a:spcPts val="0"/>
              </a:spcBef>
              <a:spcAft>
                <a:spcPts val="0"/>
              </a:spcAft>
              <a:buNone/>
            </a:pPr>
            <a:r>
              <a:rPr lang="en-US" sz="1200" b="0" i="0" u="none" strike="noStrike" cap="none">
                <a:solidFill>
                  <a:srgbClr val="FF0000"/>
                </a:solidFill>
                <a:latin typeface="Courier New"/>
                <a:ea typeface="Courier New"/>
                <a:cs typeface="Courier New"/>
                <a:sym typeface="Courier New"/>
              </a:rPr>
              <a:t>#SBATCH --requeue </a:t>
            </a:r>
            <a:endParaRPr sz="1200"/>
          </a:p>
          <a:p>
            <a:pPr marL="0" marR="0" lvl="0" indent="0" algn="l" rtl="0">
              <a:lnSpc>
                <a:spcPct val="100000"/>
              </a:lnSpc>
              <a:spcBef>
                <a:spcPts val="0"/>
              </a:spcBef>
              <a:spcAft>
                <a:spcPts val="0"/>
              </a:spcAft>
              <a:buNone/>
            </a:pPr>
            <a:endParaRPr sz="1600"/>
          </a:p>
          <a:p>
            <a:pPr marL="0" marR="0" lvl="0" indent="0" algn="l" rtl="0">
              <a:lnSpc>
                <a:spcPct val="100000"/>
              </a:lnSpc>
              <a:spcBef>
                <a:spcPts val="0"/>
              </a:spcBef>
              <a:spcAft>
                <a:spcPts val="0"/>
              </a:spcAft>
              <a:buNone/>
            </a:pPr>
            <a:endParaRPr sz="1600" b="0" i="0" u="none" strike="noStrike" cap="none">
              <a:solidFill>
                <a:srgbClr val="000000"/>
              </a:solidFill>
              <a:latin typeface="Courier New"/>
              <a:ea typeface="Courier New"/>
              <a:cs typeface="Courier New"/>
              <a:sym typeface="Courier New"/>
            </a:endParaRPr>
          </a:p>
        </p:txBody>
      </p:sp>
      <p:sp>
        <p:nvSpPr>
          <p:cNvPr id="354" name="Google Shape;354;p55"/>
          <p:cNvSpPr txBox="1"/>
          <p:nvPr/>
        </p:nvSpPr>
        <p:spPr>
          <a:xfrm>
            <a:off x="4735150" y="3597525"/>
            <a:ext cx="3822900" cy="9936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a:solidFill>
                  <a:srgbClr val="FF0000"/>
                </a:solidFill>
              </a:rPr>
              <a:t>b</a:t>
            </a:r>
            <a:r>
              <a:rPr lang="en-US" sz="1200" b="1" i="0" u="none" strike="noStrike" cap="none">
                <a:solidFill>
                  <a:srgbClr val="FF0000"/>
                </a:solidFill>
              </a:rPr>
              <a:t>ash functions:</a:t>
            </a:r>
            <a:endParaRPr sz="1200" b="1" i="0" u="none" strike="noStrike" cap="none">
              <a:solidFill>
                <a:srgbClr val="FF0000"/>
              </a:solidFill>
            </a:endParaRPr>
          </a:p>
          <a:p>
            <a:pPr marL="0" marR="0" lvl="0" indent="0" algn="l" rtl="0">
              <a:lnSpc>
                <a:spcPct val="100000"/>
              </a:lnSpc>
              <a:spcBef>
                <a:spcPts val="0"/>
              </a:spcBef>
              <a:spcAft>
                <a:spcPts val="0"/>
              </a:spcAft>
              <a:buNone/>
            </a:pPr>
            <a:endParaRPr sz="600" b="1">
              <a:solidFill>
                <a:srgbClr val="FF0000"/>
              </a:solidFill>
            </a:endParaRPr>
          </a:p>
          <a:p>
            <a:pPr marL="0" marR="0" lvl="0" indent="0" algn="l" rtl="0">
              <a:lnSpc>
                <a:spcPct val="100000"/>
              </a:lnSpc>
              <a:spcBef>
                <a:spcPts val="0"/>
              </a:spcBef>
              <a:spcAft>
                <a:spcPts val="0"/>
              </a:spcAft>
              <a:buNone/>
            </a:pPr>
            <a:r>
              <a:rPr lang="en-US" sz="1200" b="0" i="0" u="none" strike="noStrike" cap="none">
                <a:solidFill>
                  <a:srgbClr val="FF0000"/>
                </a:solidFill>
                <a:latin typeface="Courier New"/>
                <a:ea typeface="Courier New"/>
                <a:cs typeface="Courier New"/>
                <a:sym typeface="Courier New"/>
              </a:rPr>
              <a:t>Requeue_job </a:t>
            </a:r>
            <a:r>
              <a:rPr lang="en-US" sz="1200">
                <a:solidFill>
                  <a:srgbClr val="FF0000"/>
                </a:solidFill>
                <a:latin typeface="Courier New"/>
                <a:ea typeface="Courier New"/>
                <a:cs typeface="Courier New"/>
                <a:sym typeface="Courier New"/>
              </a:rPr>
              <a:t> </a:t>
            </a:r>
            <a:r>
              <a:rPr lang="en-US" sz="1200">
                <a:solidFill>
                  <a:srgbClr val="3B55EF"/>
                </a:solidFill>
                <a:latin typeface="Courier New"/>
                <a:ea typeface="Courier New"/>
                <a:cs typeface="Courier New"/>
                <a:sym typeface="Courier New"/>
              </a:rPr>
              <a:t>#</a:t>
            </a:r>
            <a:r>
              <a:rPr lang="en-US" sz="1200" i="0" u="none" strike="noStrike" cap="none">
                <a:solidFill>
                  <a:srgbClr val="3B55EF"/>
                </a:solidFill>
                <a:latin typeface="Courier New"/>
                <a:ea typeface="Courier New"/>
                <a:cs typeface="Courier New"/>
                <a:sym typeface="Courier New"/>
              </a:rPr>
              <a:t>trap signals</a:t>
            </a:r>
            <a:endParaRPr sz="1200">
              <a:solidFill>
                <a:srgbClr val="3B55EF"/>
              </a:solidFill>
              <a:latin typeface="Courier New"/>
              <a:ea typeface="Courier New"/>
              <a:cs typeface="Courier New"/>
              <a:sym typeface="Courier New"/>
            </a:endParaRPr>
          </a:p>
          <a:p>
            <a:pPr marL="0" marR="0" lvl="0" indent="0" algn="l" rtl="0">
              <a:lnSpc>
                <a:spcPct val="100000"/>
              </a:lnSpc>
              <a:spcBef>
                <a:spcPts val="0"/>
              </a:spcBef>
              <a:spcAft>
                <a:spcPts val="0"/>
              </a:spcAft>
              <a:buNone/>
            </a:pPr>
            <a:r>
              <a:rPr lang="en-US" sz="1200">
                <a:solidFill>
                  <a:srgbClr val="FF0000"/>
                </a:solidFill>
                <a:latin typeface="Courier New"/>
                <a:ea typeface="Courier New"/>
                <a:cs typeface="Courier New"/>
                <a:sym typeface="Courier New"/>
              </a:rPr>
              <a:t>func_</a:t>
            </a:r>
            <a:r>
              <a:rPr lang="en-US" sz="1200" b="0" i="0" u="none" strike="noStrike" cap="none">
                <a:solidFill>
                  <a:srgbClr val="FF0000"/>
                </a:solidFill>
                <a:latin typeface="Courier New"/>
                <a:ea typeface="Courier New"/>
                <a:cs typeface="Courier New"/>
                <a:sym typeface="Courier New"/>
              </a:rPr>
              <a:t>trap    </a:t>
            </a:r>
            <a:r>
              <a:rPr lang="en-US" sz="1200">
                <a:solidFill>
                  <a:srgbClr val="2C3BED"/>
                </a:solidFill>
                <a:latin typeface="Courier New"/>
                <a:ea typeface="Courier New"/>
                <a:cs typeface="Courier New"/>
                <a:sym typeface="Courier New"/>
              </a:rPr>
              <a:t>#</a:t>
            </a:r>
            <a:r>
              <a:rPr lang="en-US" sz="1200" i="0" u="none" strike="noStrike" cap="none">
                <a:solidFill>
                  <a:srgbClr val="2C3BED"/>
                </a:solidFill>
                <a:latin typeface="Courier New"/>
                <a:ea typeface="Courier New"/>
                <a:cs typeface="Courier New"/>
                <a:sym typeface="Courier New"/>
              </a:rPr>
              <a:t>action upon trap</a:t>
            </a:r>
            <a:endParaRPr sz="1200">
              <a:solidFill>
                <a:srgbClr val="2C3BED"/>
              </a:solidFill>
              <a:latin typeface="Courier New"/>
              <a:ea typeface="Courier New"/>
              <a:cs typeface="Courier New"/>
              <a:sym typeface="Courier New"/>
            </a:endParaRPr>
          </a:p>
          <a:p>
            <a:pPr marL="0" marR="0" lvl="0" indent="0" algn="l" rtl="0">
              <a:lnSpc>
                <a:spcPct val="100000"/>
              </a:lnSpc>
              <a:spcBef>
                <a:spcPts val="0"/>
              </a:spcBef>
              <a:spcAft>
                <a:spcPts val="0"/>
              </a:spcAft>
              <a:buNone/>
            </a:pPr>
            <a:r>
              <a:rPr lang="en-US" sz="1200" b="0" i="0" u="none" strike="noStrike" cap="none">
                <a:solidFill>
                  <a:srgbClr val="FF0000"/>
                </a:solidFill>
                <a:latin typeface="Courier New"/>
                <a:ea typeface="Courier New"/>
                <a:cs typeface="Courier New"/>
                <a:sym typeface="Courier New"/>
              </a:rPr>
              <a:t>parse_job </a:t>
            </a:r>
            <a:r>
              <a:rPr lang="en-US" sz="1200">
                <a:solidFill>
                  <a:srgbClr val="FF0000"/>
                </a:solidFill>
                <a:latin typeface="Courier New"/>
                <a:ea typeface="Courier New"/>
                <a:cs typeface="Courier New"/>
                <a:sym typeface="Courier New"/>
              </a:rPr>
              <a:t>   </a:t>
            </a:r>
            <a:r>
              <a:rPr lang="en-US" sz="1200">
                <a:solidFill>
                  <a:srgbClr val="2C3BED"/>
                </a:solidFill>
                <a:latin typeface="Courier New"/>
                <a:ea typeface="Courier New"/>
                <a:cs typeface="Courier New"/>
                <a:sym typeface="Courier New"/>
              </a:rPr>
              <a:t>#</a:t>
            </a:r>
            <a:r>
              <a:rPr lang="en-US" sz="1200" i="0" u="none" strike="noStrike" cap="none">
                <a:solidFill>
                  <a:srgbClr val="2C3BED"/>
                </a:solidFill>
                <a:latin typeface="Courier New"/>
                <a:ea typeface="Courier New"/>
                <a:cs typeface="Courier New"/>
                <a:sym typeface="Courier New"/>
              </a:rPr>
              <a:t>process job </a:t>
            </a:r>
            <a:r>
              <a:rPr lang="en-US" sz="1200">
                <a:solidFill>
                  <a:srgbClr val="2C3BED"/>
                </a:solidFill>
                <a:latin typeface="Courier New"/>
                <a:ea typeface="Courier New"/>
                <a:cs typeface="Courier New"/>
                <a:sym typeface="Courier New"/>
              </a:rPr>
              <a:t>info</a:t>
            </a:r>
            <a:endParaRPr sz="1200" i="0" u="none" strike="noStrike" cap="none">
              <a:solidFill>
                <a:srgbClr val="2C3BED"/>
              </a:solidFill>
              <a:latin typeface="Courier New"/>
              <a:ea typeface="Courier New"/>
              <a:cs typeface="Courier New"/>
              <a:sym typeface="Courier New"/>
            </a:endParaRPr>
          </a:p>
          <a:p>
            <a:pPr marL="0" marR="0" lvl="0" indent="0" algn="l" rtl="0">
              <a:lnSpc>
                <a:spcPct val="100000"/>
              </a:lnSpc>
              <a:spcBef>
                <a:spcPts val="0"/>
              </a:spcBef>
              <a:spcAft>
                <a:spcPts val="0"/>
              </a:spcAft>
              <a:buNone/>
            </a:pPr>
            <a:endParaRPr sz="1600" b="0" i="0" u="none" strike="noStrike" cap="none">
              <a:solidFill>
                <a:srgbClr val="FF0000"/>
              </a:solidFill>
              <a:latin typeface="Courier New"/>
              <a:ea typeface="Courier New"/>
              <a:cs typeface="Courier New"/>
              <a:sym typeface="Courier New"/>
            </a:endParaRPr>
          </a:p>
          <a:p>
            <a:pPr marL="0" marR="0" lvl="0" indent="0" algn="l" rtl="0">
              <a:lnSpc>
                <a:spcPct val="100000"/>
              </a:lnSpc>
              <a:spcBef>
                <a:spcPts val="0"/>
              </a:spcBef>
              <a:spcAft>
                <a:spcPts val="0"/>
              </a:spcAft>
              <a:buNone/>
            </a:pPr>
            <a:endParaRPr sz="1600" b="0" i="0" u="none" strike="noStrike" cap="none">
              <a:solidFill>
                <a:srgbClr val="000000"/>
              </a:solidFill>
              <a:latin typeface="Courier New"/>
              <a:ea typeface="Courier New"/>
              <a:cs typeface="Courier New"/>
              <a:sym typeface="Courier New"/>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6"/>
          <p:cNvSpPr txBox="1">
            <a:spLocks noGrp="1"/>
          </p:cNvSpPr>
          <p:nvPr>
            <p:ph type="title"/>
          </p:nvPr>
        </p:nvSpPr>
        <p:spPr>
          <a:xfrm>
            <a:off x="398014" y="191515"/>
            <a:ext cx="8288700" cy="492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FFFFFF"/>
              </a:buClr>
              <a:buSzPts val="2800"/>
              <a:buNone/>
            </a:pPr>
            <a:r>
              <a:rPr lang="en-US" dirty="0"/>
              <a:t>Variable-Time Job Script with “flex” Queue</a:t>
            </a:r>
            <a:endParaRPr dirty="0"/>
          </a:p>
        </p:txBody>
      </p:sp>
      <p:sp>
        <p:nvSpPr>
          <p:cNvPr id="360" name="Google Shape;360;p56"/>
          <p:cNvSpPr/>
          <p:nvPr/>
        </p:nvSpPr>
        <p:spPr>
          <a:xfrm>
            <a:off x="171575" y="1350375"/>
            <a:ext cx="2916600" cy="2239500"/>
          </a:xfrm>
          <a:prstGeom prst="rect">
            <a:avLst/>
          </a:prstGeom>
          <a:solidFill>
            <a:srgbClr val="D9E7F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950" b="0" i="0" u="none" strike="noStrike" cap="none">
                <a:solidFill>
                  <a:schemeClr val="dk1"/>
                </a:solidFill>
                <a:latin typeface="Courier New"/>
                <a:ea typeface="Courier New"/>
                <a:cs typeface="Courier New"/>
                <a:sym typeface="Courier New"/>
              </a:rPr>
              <a:t>#!/bin/bash </a:t>
            </a:r>
            <a:endParaRPr sz="950"/>
          </a:p>
          <a:p>
            <a:pPr marL="0" marR="0" lvl="0" indent="0" algn="l" rtl="0">
              <a:lnSpc>
                <a:spcPct val="100000"/>
              </a:lnSpc>
              <a:spcBef>
                <a:spcPts val="0"/>
              </a:spcBef>
              <a:spcAft>
                <a:spcPts val="0"/>
              </a:spcAft>
              <a:buNone/>
            </a:pPr>
            <a:r>
              <a:rPr lang="en-US" sz="950" b="0" i="0" u="none" strike="noStrike" cap="none">
                <a:solidFill>
                  <a:schemeClr val="dk1"/>
                </a:solidFill>
                <a:latin typeface="Courier New"/>
                <a:ea typeface="Courier New"/>
                <a:cs typeface="Courier New"/>
                <a:sym typeface="Courier New"/>
              </a:rPr>
              <a:t>#SBATCH -J </a:t>
            </a:r>
            <a:r>
              <a:rPr lang="en-US" sz="950">
                <a:solidFill>
                  <a:schemeClr val="dk1"/>
                </a:solidFill>
                <a:latin typeface="Courier New"/>
                <a:ea typeface="Courier New"/>
                <a:cs typeface="Courier New"/>
                <a:sym typeface="Courier New"/>
              </a:rPr>
              <a:t>test</a:t>
            </a:r>
            <a:endParaRPr sz="950">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None/>
            </a:pPr>
            <a:r>
              <a:rPr lang="en-US" sz="950">
                <a:solidFill>
                  <a:schemeClr val="dk1"/>
                </a:solidFill>
                <a:latin typeface="Courier New"/>
                <a:ea typeface="Courier New"/>
                <a:cs typeface="Courier New"/>
                <a:sym typeface="Courier New"/>
              </a:rPr>
              <a:t>#SBATCH -q regular</a:t>
            </a:r>
            <a:r>
              <a:rPr lang="en-US" sz="950" b="0" i="0" u="none" strike="noStrike" cap="none">
                <a:solidFill>
                  <a:schemeClr val="dk1"/>
                </a:solidFill>
                <a:latin typeface="Courier New"/>
                <a:ea typeface="Courier New"/>
                <a:cs typeface="Courier New"/>
                <a:sym typeface="Courier New"/>
              </a:rPr>
              <a:t> </a:t>
            </a:r>
            <a:endParaRPr sz="950"/>
          </a:p>
          <a:p>
            <a:pPr marL="0" lvl="0" indent="0" algn="l" rtl="0">
              <a:spcBef>
                <a:spcPts val="0"/>
              </a:spcBef>
              <a:spcAft>
                <a:spcPts val="0"/>
              </a:spcAft>
              <a:buNone/>
            </a:pPr>
            <a:r>
              <a:rPr lang="en-US" sz="950">
                <a:solidFill>
                  <a:schemeClr val="dk1"/>
                </a:solidFill>
                <a:latin typeface="Courier New"/>
                <a:ea typeface="Courier New"/>
                <a:cs typeface="Courier New"/>
                <a:sym typeface="Courier New"/>
              </a:rPr>
              <a:t>#SBATCH --time=48:00:00 </a:t>
            </a:r>
            <a:endParaRPr sz="950"/>
          </a:p>
          <a:p>
            <a:pPr marL="0" marR="0" lvl="0" indent="0" algn="l" rtl="0">
              <a:lnSpc>
                <a:spcPct val="100000"/>
              </a:lnSpc>
              <a:spcBef>
                <a:spcPts val="0"/>
              </a:spcBef>
              <a:spcAft>
                <a:spcPts val="0"/>
              </a:spcAft>
              <a:buNone/>
            </a:pPr>
            <a:r>
              <a:rPr lang="en-US" sz="950" b="0" i="0" u="none" strike="noStrike" cap="none">
                <a:solidFill>
                  <a:schemeClr val="dk1"/>
                </a:solidFill>
                <a:latin typeface="Courier New"/>
                <a:ea typeface="Courier New"/>
                <a:cs typeface="Courier New"/>
                <a:sym typeface="Courier New"/>
              </a:rPr>
              <a:t>#SBATCH -C knl </a:t>
            </a:r>
            <a:endParaRPr sz="950"/>
          </a:p>
          <a:p>
            <a:pPr marL="0" marR="0" lvl="0" indent="0" algn="l" rtl="0">
              <a:lnSpc>
                <a:spcPct val="100000"/>
              </a:lnSpc>
              <a:spcBef>
                <a:spcPts val="0"/>
              </a:spcBef>
              <a:spcAft>
                <a:spcPts val="0"/>
              </a:spcAft>
              <a:buNone/>
            </a:pPr>
            <a:r>
              <a:rPr lang="en-US" sz="950" b="0" i="0" u="none" strike="noStrike" cap="none">
                <a:solidFill>
                  <a:schemeClr val="dk1"/>
                </a:solidFill>
                <a:latin typeface="Courier New"/>
                <a:ea typeface="Courier New"/>
                <a:cs typeface="Courier New"/>
                <a:sym typeface="Courier New"/>
              </a:rPr>
              <a:t>#SBATCH -N 2 </a:t>
            </a:r>
            <a:endParaRPr sz="950"/>
          </a:p>
          <a:p>
            <a:pPr marL="0" marR="0" lvl="0" indent="0" algn="l" rtl="0">
              <a:lnSpc>
                <a:spcPct val="100000"/>
              </a:lnSpc>
              <a:spcBef>
                <a:spcPts val="0"/>
              </a:spcBef>
              <a:spcAft>
                <a:spcPts val="0"/>
              </a:spcAft>
              <a:buNone/>
            </a:pPr>
            <a:r>
              <a:rPr lang="en-US" sz="950" b="0" i="0" u="none" strike="noStrike" cap="none">
                <a:solidFill>
                  <a:schemeClr val="dk1"/>
                </a:solidFill>
                <a:latin typeface="Courier New"/>
                <a:ea typeface="Courier New"/>
                <a:cs typeface="Courier New"/>
                <a:sym typeface="Courier New"/>
              </a:rPr>
              <a:t>#SBATCH --error=%x-%j.err </a:t>
            </a:r>
            <a:endParaRPr sz="950"/>
          </a:p>
          <a:p>
            <a:pPr marL="0" marR="0" lvl="0" indent="0" algn="l" rtl="0">
              <a:lnSpc>
                <a:spcPct val="100000"/>
              </a:lnSpc>
              <a:spcBef>
                <a:spcPts val="0"/>
              </a:spcBef>
              <a:spcAft>
                <a:spcPts val="0"/>
              </a:spcAft>
              <a:buNone/>
            </a:pPr>
            <a:r>
              <a:rPr lang="en-US" sz="950" b="0" i="0" u="none" strike="noStrike" cap="none">
                <a:solidFill>
                  <a:schemeClr val="dk1"/>
                </a:solidFill>
                <a:latin typeface="Courier New"/>
                <a:ea typeface="Courier New"/>
                <a:cs typeface="Courier New"/>
                <a:sym typeface="Courier New"/>
              </a:rPr>
              <a:t>#SBATCH --output=%x-%j.out </a:t>
            </a:r>
            <a:endParaRPr sz="950"/>
          </a:p>
          <a:p>
            <a:pPr marL="0" marR="0" lvl="0" indent="0" algn="l" rtl="0">
              <a:lnSpc>
                <a:spcPct val="100000"/>
              </a:lnSpc>
              <a:spcBef>
                <a:spcPts val="0"/>
              </a:spcBef>
              <a:spcAft>
                <a:spcPts val="0"/>
              </a:spcAft>
              <a:buNone/>
            </a:pPr>
            <a:endParaRPr sz="950" b="0" i="0" u="none" strike="noStrike" cap="none">
              <a:solidFill>
                <a:srgbClr val="2C3BED"/>
              </a:solidFill>
              <a:latin typeface="Courier New"/>
              <a:ea typeface="Courier New"/>
              <a:cs typeface="Courier New"/>
              <a:sym typeface="Courier New"/>
            </a:endParaRPr>
          </a:p>
          <a:p>
            <a:pPr marL="0" marR="0" lvl="0" indent="0" algn="l" rtl="0">
              <a:lnSpc>
                <a:spcPct val="100000"/>
              </a:lnSpc>
              <a:spcBef>
                <a:spcPts val="0"/>
              </a:spcBef>
              <a:spcAft>
                <a:spcPts val="0"/>
              </a:spcAft>
              <a:buNone/>
            </a:pPr>
            <a:r>
              <a:rPr lang="en-US" sz="950" b="0" i="0" u="none" strike="noStrike" cap="none">
                <a:solidFill>
                  <a:schemeClr val="dk1"/>
                </a:solidFill>
                <a:latin typeface="Courier New"/>
                <a:ea typeface="Courier New"/>
                <a:cs typeface="Courier New"/>
                <a:sym typeface="Courier New"/>
              </a:rPr>
              <a:t>export OMP_PROC_BIND=true </a:t>
            </a:r>
            <a:endParaRPr sz="950"/>
          </a:p>
          <a:p>
            <a:pPr marL="0" marR="0" lvl="0" indent="0" algn="l" rtl="0">
              <a:lnSpc>
                <a:spcPct val="100000"/>
              </a:lnSpc>
              <a:spcBef>
                <a:spcPts val="0"/>
              </a:spcBef>
              <a:spcAft>
                <a:spcPts val="0"/>
              </a:spcAft>
              <a:buNone/>
            </a:pPr>
            <a:r>
              <a:rPr lang="en-US" sz="950" b="0" i="0" u="none" strike="noStrike" cap="none">
                <a:solidFill>
                  <a:schemeClr val="dk1"/>
                </a:solidFill>
                <a:latin typeface="Courier New"/>
                <a:ea typeface="Courier New"/>
                <a:cs typeface="Courier New"/>
                <a:sym typeface="Courier New"/>
              </a:rPr>
              <a:t>export OMP_PLACES=threads </a:t>
            </a:r>
            <a:endParaRPr sz="950"/>
          </a:p>
          <a:p>
            <a:pPr marL="0" marR="0" lvl="0" indent="0" algn="l" rtl="0">
              <a:lnSpc>
                <a:spcPct val="100000"/>
              </a:lnSpc>
              <a:spcBef>
                <a:spcPts val="0"/>
              </a:spcBef>
              <a:spcAft>
                <a:spcPts val="0"/>
              </a:spcAft>
              <a:buNone/>
            </a:pPr>
            <a:r>
              <a:rPr lang="en-US" sz="950" b="0" i="0" u="none" strike="noStrike" cap="none">
                <a:solidFill>
                  <a:schemeClr val="dk1"/>
                </a:solidFill>
                <a:latin typeface="Courier New"/>
                <a:ea typeface="Courier New"/>
                <a:cs typeface="Courier New"/>
                <a:sym typeface="Courier New"/>
              </a:rPr>
              <a:t>export OMP_NUM_THREADS=4 </a:t>
            </a:r>
            <a:endParaRPr sz="950"/>
          </a:p>
          <a:p>
            <a:pPr marL="0" marR="0" lvl="0" indent="0" algn="l" rtl="0">
              <a:lnSpc>
                <a:spcPct val="100000"/>
              </a:lnSpc>
              <a:spcBef>
                <a:spcPts val="0"/>
              </a:spcBef>
              <a:spcAft>
                <a:spcPts val="0"/>
              </a:spcAft>
              <a:buNone/>
            </a:pPr>
            <a:endParaRPr sz="95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None/>
            </a:pPr>
            <a:r>
              <a:rPr lang="en-US" sz="950" b="0" i="0" u="none" strike="noStrike" cap="none">
                <a:solidFill>
                  <a:schemeClr val="dk1"/>
                </a:solidFill>
                <a:latin typeface="Courier New"/>
                <a:ea typeface="Courier New"/>
                <a:cs typeface="Courier New"/>
                <a:sym typeface="Courier New"/>
              </a:rPr>
              <a:t>srun -n32 -c16 --cpu_bind=cores ./a.out</a:t>
            </a:r>
            <a:endParaRPr sz="950" b="0" i="0" u="none" strike="noStrike" cap="none">
              <a:solidFill>
                <a:srgbClr val="FF0000"/>
              </a:solidFill>
              <a:latin typeface="Courier New"/>
              <a:ea typeface="Courier New"/>
              <a:cs typeface="Courier New"/>
              <a:sym typeface="Courier New"/>
            </a:endParaRPr>
          </a:p>
        </p:txBody>
      </p:sp>
      <p:sp>
        <p:nvSpPr>
          <p:cNvPr id="361" name="Google Shape;361;p56"/>
          <p:cNvSpPr txBox="1"/>
          <p:nvPr/>
        </p:nvSpPr>
        <p:spPr>
          <a:xfrm>
            <a:off x="171574" y="1042605"/>
            <a:ext cx="24795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Original job script</a:t>
            </a:r>
            <a:endParaRPr/>
          </a:p>
        </p:txBody>
      </p:sp>
      <p:grpSp>
        <p:nvGrpSpPr>
          <p:cNvPr id="362" name="Google Shape;362;p56"/>
          <p:cNvGrpSpPr/>
          <p:nvPr/>
        </p:nvGrpSpPr>
        <p:grpSpPr>
          <a:xfrm>
            <a:off x="2795473" y="805800"/>
            <a:ext cx="6227427" cy="4134984"/>
            <a:chOff x="2795464" y="958235"/>
            <a:chExt cx="6227427" cy="4118100"/>
          </a:xfrm>
        </p:grpSpPr>
        <p:sp>
          <p:nvSpPr>
            <p:cNvPr id="363" name="Google Shape;363;p56"/>
            <p:cNvSpPr/>
            <p:nvPr/>
          </p:nvSpPr>
          <p:spPr>
            <a:xfrm>
              <a:off x="3338491" y="958235"/>
              <a:ext cx="5684400" cy="4118100"/>
            </a:xfrm>
            <a:prstGeom prst="rect">
              <a:avLst/>
            </a:prstGeom>
            <a:solidFill>
              <a:srgbClr val="D9E7F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950" b="0" i="0" u="none" strike="noStrike" cap="none" dirty="0">
                  <a:solidFill>
                    <a:schemeClr val="dk1"/>
                  </a:solidFill>
                  <a:latin typeface="Courier New"/>
                  <a:ea typeface="Courier New"/>
                  <a:cs typeface="Courier New"/>
                  <a:sym typeface="Courier New"/>
                </a:rPr>
                <a:t>#!/bin/bash </a:t>
              </a:r>
              <a:endParaRPr sz="950" dirty="0"/>
            </a:p>
            <a:p>
              <a:pPr marL="0" marR="0" lvl="0" indent="0" algn="l" rtl="0">
                <a:lnSpc>
                  <a:spcPct val="100000"/>
                </a:lnSpc>
                <a:spcBef>
                  <a:spcPts val="0"/>
                </a:spcBef>
                <a:spcAft>
                  <a:spcPts val="0"/>
                </a:spcAft>
                <a:buNone/>
              </a:pPr>
              <a:r>
                <a:rPr lang="en-US" sz="950" b="0" i="0" u="none" strike="noStrike" cap="none" dirty="0">
                  <a:solidFill>
                    <a:schemeClr val="dk1"/>
                  </a:solidFill>
                  <a:latin typeface="Courier New"/>
                  <a:ea typeface="Courier New"/>
                  <a:cs typeface="Courier New"/>
                  <a:sym typeface="Courier New"/>
                </a:rPr>
                <a:t>#SBATCH -J </a:t>
              </a:r>
              <a:r>
                <a:rPr lang="en-US" sz="950" b="0" i="0" u="none" strike="noStrike" cap="none" dirty="0" err="1">
                  <a:solidFill>
                    <a:schemeClr val="dk1"/>
                  </a:solidFill>
                  <a:latin typeface="Courier New"/>
                  <a:ea typeface="Courier New"/>
                  <a:cs typeface="Courier New"/>
                  <a:sym typeface="Courier New"/>
                </a:rPr>
                <a:t>test_vtj</a:t>
              </a:r>
              <a:r>
                <a:rPr lang="en-US" sz="950" b="0" i="0" u="none" strike="noStrike" cap="none" dirty="0">
                  <a:solidFill>
                    <a:schemeClr val="dk1"/>
                  </a:solidFill>
                  <a:latin typeface="Courier New"/>
                  <a:ea typeface="Courier New"/>
                  <a:cs typeface="Courier New"/>
                  <a:sym typeface="Courier New"/>
                </a:rPr>
                <a:t> </a:t>
              </a:r>
              <a:endParaRPr sz="950" dirty="0">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None/>
              </a:pPr>
              <a:r>
                <a:rPr lang="en-US" sz="950" b="0" i="0" u="none" strike="noStrike" cap="none" dirty="0">
                  <a:solidFill>
                    <a:srgbClr val="FF0000"/>
                  </a:solidFill>
                  <a:latin typeface="Courier New"/>
                  <a:ea typeface="Courier New"/>
                  <a:cs typeface="Courier New"/>
                  <a:sym typeface="Courier New"/>
                </a:rPr>
                <a:t>#SBATCH -q flex </a:t>
              </a:r>
              <a:endParaRPr sz="950" dirty="0"/>
            </a:p>
            <a:p>
              <a:pPr marL="0" marR="0" lvl="0" indent="0" algn="l" rtl="0">
                <a:lnSpc>
                  <a:spcPct val="100000"/>
                </a:lnSpc>
                <a:spcBef>
                  <a:spcPts val="0"/>
                </a:spcBef>
                <a:spcAft>
                  <a:spcPts val="0"/>
                </a:spcAft>
                <a:buNone/>
              </a:pPr>
              <a:r>
                <a:rPr lang="en-US" sz="950" dirty="0">
                  <a:solidFill>
                    <a:schemeClr val="dk1"/>
                  </a:solidFill>
                  <a:latin typeface="Courier New"/>
                  <a:ea typeface="Courier New"/>
                  <a:cs typeface="Courier New"/>
                  <a:sym typeface="Courier New"/>
                </a:rPr>
                <a:t>#SBATCH --time=48:00:00    </a:t>
              </a:r>
              <a:endParaRPr sz="950" dirty="0">
                <a:solidFill>
                  <a:srgbClr val="2C3BED"/>
                </a:solidFill>
                <a:latin typeface="Courier New"/>
                <a:ea typeface="Courier New"/>
                <a:cs typeface="Courier New"/>
                <a:sym typeface="Courier New"/>
              </a:endParaRPr>
            </a:p>
            <a:p>
              <a:pPr marL="0" marR="0" lvl="0" indent="0" algn="l" rtl="0">
                <a:lnSpc>
                  <a:spcPct val="100000"/>
                </a:lnSpc>
                <a:spcBef>
                  <a:spcPts val="0"/>
                </a:spcBef>
                <a:spcAft>
                  <a:spcPts val="0"/>
                </a:spcAft>
                <a:buNone/>
              </a:pPr>
              <a:r>
                <a:rPr lang="en-US" sz="950" dirty="0">
                  <a:solidFill>
                    <a:srgbClr val="FF0000"/>
                  </a:solidFill>
                  <a:latin typeface="Courier New"/>
                  <a:ea typeface="Courier New"/>
                  <a:cs typeface="Courier New"/>
                  <a:sym typeface="Courier New"/>
                </a:rPr>
                <a:t>#SBATCH --time-min=2:00:00  </a:t>
              </a:r>
              <a:r>
                <a:rPr lang="en-US" sz="950" dirty="0">
                  <a:solidFill>
                    <a:srgbClr val="2C3BED"/>
                  </a:solidFill>
                  <a:latin typeface="Courier New"/>
                  <a:ea typeface="Courier New"/>
                  <a:cs typeface="Courier New"/>
                  <a:sym typeface="Courier New"/>
                </a:rPr>
                <a:t>#the minimum amount of time your job should run </a:t>
              </a:r>
              <a:r>
                <a:rPr lang="en-US" sz="950" dirty="0">
                  <a:solidFill>
                    <a:schemeClr val="dk1"/>
                  </a:solidFill>
                  <a:latin typeface="Courier New"/>
                  <a:ea typeface="Courier New"/>
                  <a:cs typeface="Courier New"/>
                  <a:sym typeface="Courier New"/>
                </a:rPr>
                <a:t> </a:t>
              </a:r>
              <a:endParaRPr sz="950" dirty="0">
                <a:solidFill>
                  <a:srgbClr val="FF0000"/>
                </a:solidFill>
                <a:latin typeface="Courier New"/>
                <a:ea typeface="Courier New"/>
                <a:cs typeface="Courier New"/>
                <a:sym typeface="Courier New"/>
              </a:endParaRPr>
            </a:p>
            <a:p>
              <a:pPr marL="0" lvl="0" indent="0" algn="l" rtl="0">
                <a:spcBef>
                  <a:spcPts val="0"/>
                </a:spcBef>
                <a:spcAft>
                  <a:spcPts val="0"/>
                </a:spcAft>
                <a:buClr>
                  <a:schemeClr val="dk1"/>
                </a:buClr>
                <a:buFont typeface="Arial"/>
                <a:buNone/>
              </a:pPr>
              <a:r>
                <a:rPr lang="en-US" sz="950" dirty="0">
                  <a:solidFill>
                    <a:schemeClr val="dk1"/>
                  </a:solidFill>
                  <a:latin typeface="Courier New"/>
                  <a:ea typeface="Courier New"/>
                  <a:cs typeface="Courier New"/>
                  <a:sym typeface="Courier New"/>
                </a:rPr>
                <a:t>#SBATCH -C </a:t>
              </a:r>
              <a:r>
                <a:rPr lang="en-US" sz="950" dirty="0" err="1">
                  <a:solidFill>
                    <a:schemeClr val="dk1"/>
                  </a:solidFill>
                  <a:latin typeface="Courier New"/>
                  <a:ea typeface="Courier New"/>
                  <a:cs typeface="Courier New"/>
                  <a:sym typeface="Courier New"/>
                </a:rPr>
                <a:t>knl</a:t>
              </a:r>
              <a:r>
                <a:rPr lang="en-US" sz="950" dirty="0">
                  <a:solidFill>
                    <a:schemeClr val="dk1"/>
                  </a:solidFill>
                  <a:latin typeface="Courier New"/>
                  <a:ea typeface="Courier New"/>
                  <a:cs typeface="Courier New"/>
                  <a:sym typeface="Courier New"/>
                </a:rPr>
                <a:t> </a:t>
              </a:r>
              <a:endParaRPr sz="950" dirty="0">
                <a:solidFill>
                  <a:schemeClr val="dk1"/>
                </a:solidFill>
              </a:endParaRPr>
            </a:p>
            <a:p>
              <a:pPr marL="0" lvl="0" indent="0" algn="l" rtl="0">
                <a:spcBef>
                  <a:spcPts val="0"/>
                </a:spcBef>
                <a:spcAft>
                  <a:spcPts val="0"/>
                </a:spcAft>
                <a:buClr>
                  <a:schemeClr val="dk1"/>
                </a:buClr>
                <a:buFont typeface="Arial"/>
                <a:buNone/>
              </a:pPr>
              <a:r>
                <a:rPr lang="en-US" sz="950" dirty="0">
                  <a:solidFill>
                    <a:schemeClr val="dk1"/>
                  </a:solidFill>
                  <a:latin typeface="Courier New"/>
                  <a:ea typeface="Courier New"/>
                  <a:cs typeface="Courier New"/>
                  <a:sym typeface="Courier New"/>
                </a:rPr>
                <a:t>#SBATCH -N 2 </a:t>
              </a:r>
              <a:endParaRPr sz="950" dirty="0">
                <a:solidFill>
                  <a:schemeClr val="dk1"/>
                </a:solidFill>
              </a:endParaRPr>
            </a:p>
            <a:p>
              <a:pPr marL="0" marR="0" lvl="0" indent="0" algn="l" rtl="0">
                <a:lnSpc>
                  <a:spcPct val="100000"/>
                </a:lnSpc>
                <a:spcBef>
                  <a:spcPts val="0"/>
                </a:spcBef>
                <a:spcAft>
                  <a:spcPts val="0"/>
                </a:spcAft>
                <a:buNone/>
              </a:pPr>
              <a:r>
                <a:rPr lang="en-US" sz="950" b="0" i="0" u="none" strike="noStrike" cap="none" dirty="0">
                  <a:solidFill>
                    <a:schemeClr val="dk1"/>
                  </a:solidFill>
                  <a:latin typeface="Courier New"/>
                  <a:ea typeface="Courier New"/>
                  <a:cs typeface="Courier New"/>
                  <a:sym typeface="Courier New"/>
                </a:rPr>
                <a:t>#SBATCH --error=%x-%</a:t>
              </a:r>
              <a:r>
                <a:rPr lang="en-US" sz="950" b="0" i="0" u="none" strike="noStrike" cap="none" dirty="0" err="1">
                  <a:solidFill>
                    <a:schemeClr val="dk1"/>
                  </a:solidFill>
                  <a:latin typeface="Courier New"/>
                  <a:ea typeface="Courier New"/>
                  <a:cs typeface="Courier New"/>
                  <a:sym typeface="Courier New"/>
                </a:rPr>
                <a:t>j.err</a:t>
              </a:r>
              <a:r>
                <a:rPr lang="en-US" sz="950" b="0" i="0" u="none" strike="noStrike" cap="none" dirty="0">
                  <a:solidFill>
                    <a:schemeClr val="dk1"/>
                  </a:solidFill>
                  <a:latin typeface="Courier New"/>
                  <a:ea typeface="Courier New"/>
                  <a:cs typeface="Courier New"/>
                  <a:sym typeface="Courier New"/>
                </a:rPr>
                <a:t> </a:t>
              </a:r>
              <a:endParaRPr sz="950" dirty="0"/>
            </a:p>
            <a:p>
              <a:pPr marL="0" marR="0" lvl="0" indent="0" algn="l" rtl="0">
                <a:lnSpc>
                  <a:spcPct val="100000"/>
                </a:lnSpc>
                <a:spcBef>
                  <a:spcPts val="0"/>
                </a:spcBef>
                <a:spcAft>
                  <a:spcPts val="0"/>
                </a:spcAft>
                <a:buNone/>
              </a:pPr>
              <a:r>
                <a:rPr lang="en-US" sz="950" b="0" i="0" u="none" strike="noStrike" cap="none" dirty="0">
                  <a:solidFill>
                    <a:schemeClr val="dk1"/>
                  </a:solidFill>
                  <a:latin typeface="Courier New"/>
                  <a:ea typeface="Courier New"/>
                  <a:cs typeface="Courier New"/>
                  <a:sym typeface="Courier New"/>
                </a:rPr>
                <a:t>#SBATCH --output=%x-%</a:t>
              </a:r>
              <a:r>
                <a:rPr lang="en-US" sz="950" b="0" i="0" u="none" strike="noStrike" cap="none" dirty="0" err="1">
                  <a:solidFill>
                    <a:schemeClr val="dk1"/>
                  </a:solidFill>
                  <a:latin typeface="Courier New"/>
                  <a:ea typeface="Courier New"/>
                  <a:cs typeface="Courier New"/>
                  <a:sym typeface="Courier New"/>
                </a:rPr>
                <a:t>j.out</a:t>
              </a:r>
              <a:r>
                <a:rPr lang="en-US" sz="950" b="0" i="0" u="none" strike="noStrike" cap="none" dirty="0">
                  <a:solidFill>
                    <a:schemeClr val="dk1"/>
                  </a:solidFill>
                  <a:latin typeface="Courier New"/>
                  <a:ea typeface="Courier New"/>
                  <a:cs typeface="Courier New"/>
                  <a:sym typeface="Courier New"/>
                </a:rPr>
                <a:t> </a:t>
              </a:r>
              <a:endParaRPr sz="950" dirty="0"/>
            </a:p>
            <a:p>
              <a:pPr marL="0" marR="0" lvl="0" indent="0" algn="l" rtl="0">
                <a:lnSpc>
                  <a:spcPct val="100000"/>
                </a:lnSpc>
                <a:spcBef>
                  <a:spcPts val="0"/>
                </a:spcBef>
                <a:spcAft>
                  <a:spcPts val="0"/>
                </a:spcAft>
                <a:buNone/>
              </a:pPr>
              <a:r>
                <a:rPr lang="en-US" sz="950" b="0" i="0" u="none" strike="noStrike" cap="none" dirty="0">
                  <a:solidFill>
                    <a:srgbClr val="FF0000"/>
                  </a:solidFill>
                  <a:latin typeface="Courier New"/>
                  <a:ea typeface="Courier New"/>
                  <a:cs typeface="Courier New"/>
                  <a:sym typeface="Courier New"/>
                </a:rPr>
                <a:t>#SBATCH --comment=</a:t>
              </a:r>
              <a:r>
                <a:rPr lang="en-US" sz="950" dirty="0">
                  <a:solidFill>
                    <a:srgbClr val="FF0000"/>
                  </a:solidFill>
                  <a:latin typeface="Courier New"/>
                  <a:ea typeface="Courier New"/>
                  <a:cs typeface="Courier New"/>
                  <a:sym typeface="Courier New"/>
                </a:rPr>
                <a:t>96</a:t>
              </a:r>
              <a:r>
                <a:rPr lang="en-US" sz="950" b="0" i="0" u="none" strike="noStrike" cap="none" dirty="0">
                  <a:solidFill>
                    <a:srgbClr val="FF0000"/>
                  </a:solidFill>
                  <a:latin typeface="Courier New"/>
                  <a:ea typeface="Courier New"/>
                  <a:cs typeface="Courier New"/>
                  <a:sym typeface="Courier New"/>
                </a:rPr>
                <a:t>:00:00  </a:t>
              </a:r>
              <a:r>
                <a:rPr lang="en-US" sz="950" b="0" i="0" u="none" strike="noStrike" cap="none" dirty="0">
                  <a:solidFill>
                    <a:srgbClr val="2C3BED"/>
                  </a:solidFill>
                  <a:latin typeface="Courier New"/>
                  <a:ea typeface="Courier New"/>
                  <a:cs typeface="Courier New"/>
                  <a:sym typeface="Courier New"/>
                </a:rPr>
                <a:t>#desired time limit </a:t>
              </a:r>
              <a:endParaRPr sz="950" b="0" i="0" u="none" strike="noStrike" cap="none" dirty="0">
                <a:solidFill>
                  <a:srgbClr val="2C3BED"/>
                </a:solidFill>
                <a:latin typeface="Courier New"/>
                <a:ea typeface="Courier New"/>
                <a:cs typeface="Courier New"/>
                <a:sym typeface="Courier New"/>
              </a:endParaRPr>
            </a:p>
            <a:p>
              <a:pPr marL="0" marR="0" lvl="0" indent="0" algn="l" rtl="0">
                <a:lnSpc>
                  <a:spcPct val="100000"/>
                </a:lnSpc>
                <a:spcBef>
                  <a:spcPts val="0"/>
                </a:spcBef>
                <a:spcAft>
                  <a:spcPts val="0"/>
                </a:spcAft>
                <a:buNone/>
              </a:pPr>
              <a:r>
                <a:rPr lang="en-US" sz="950" b="0" i="0" u="none" strike="noStrike" cap="none" dirty="0">
                  <a:solidFill>
                    <a:srgbClr val="FF0000"/>
                  </a:solidFill>
                  <a:latin typeface="Courier New"/>
                  <a:ea typeface="Courier New"/>
                  <a:cs typeface="Courier New"/>
                  <a:sym typeface="Courier New"/>
                </a:rPr>
                <a:t>#SBATCH --signal=B:USR1@300 </a:t>
              </a:r>
              <a:r>
                <a:rPr lang="en-US" sz="950" b="0" i="0" u="none" strike="noStrike" cap="none" dirty="0">
                  <a:solidFill>
                    <a:srgbClr val="2C3BED"/>
                  </a:solidFill>
                  <a:latin typeface="Courier New"/>
                  <a:ea typeface="Courier New"/>
                  <a:cs typeface="Courier New"/>
                  <a:sym typeface="Courier New"/>
                </a:rPr>
                <a:t>#</a:t>
              </a:r>
              <a:r>
                <a:rPr lang="en-US" sz="950" b="0" i="0" u="none" strike="noStrike" cap="none" dirty="0" err="1">
                  <a:solidFill>
                    <a:srgbClr val="2C3BED"/>
                  </a:solidFill>
                  <a:latin typeface="Courier New"/>
                  <a:ea typeface="Courier New"/>
                  <a:cs typeface="Courier New"/>
                  <a:sym typeface="Courier New"/>
                </a:rPr>
                <a:t>sig_time</a:t>
              </a:r>
              <a:r>
                <a:rPr lang="en-US" sz="950" b="0" i="0" u="none" strike="noStrike" cap="none" dirty="0">
                  <a:solidFill>
                    <a:srgbClr val="2C3BED"/>
                  </a:solidFill>
                  <a:latin typeface="Courier New"/>
                  <a:ea typeface="Courier New"/>
                  <a:cs typeface="Courier New"/>
                  <a:sym typeface="Courier New"/>
                </a:rPr>
                <a:t> (300 sec</a:t>
              </a:r>
              <a:r>
                <a:rPr lang="en-US" sz="950" dirty="0">
                  <a:solidFill>
                    <a:srgbClr val="2C3BED"/>
                  </a:solidFill>
                  <a:latin typeface="Courier New"/>
                  <a:ea typeface="Courier New"/>
                  <a:cs typeface="Courier New"/>
                  <a:sym typeface="Courier New"/>
                </a:rPr>
                <a:t>s)</a:t>
              </a:r>
              <a:r>
                <a:rPr lang="en-US" sz="950" b="0" i="0" u="none" strike="noStrike" cap="none" dirty="0">
                  <a:solidFill>
                    <a:srgbClr val="2C3BED"/>
                  </a:solidFill>
                  <a:latin typeface="Courier New"/>
                  <a:ea typeface="Courier New"/>
                  <a:cs typeface="Courier New"/>
                  <a:sym typeface="Courier New"/>
                </a:rPr>
                <a:t>should match your checkpoint overhead time</a:t>
              </a:r>
              <a:endParaRPr sz="950" dirty="0"/>
            </a:p>
            <a:p>
              <a:pPr marL="0" marR="0" lvl="0" indent="0" algn="l" rtl="0">
                <a:lnSpc>
                  <a:spcPct val="100000"/>
                </a:lnSpc>
                <a:spcBef>
                  <a:spcPts val="0"/>
                </a:spcBef>
                <a:spcAft>
                  <a:spcPts val="0"/>
                </a:spcAft>
                <a:buNone/>
              </a:pPr>
              <a:r>
                <a:rPr lang="en-US" sz="950" b="0" i="0" u="none" strike="noStrike" cap="none" dirty="0">
                  <a:solidFill>
                    <a:srgbClr val="FF0000"/>
                  </a:solidFill>
                  <a:latin typeface="Courier New"/>
                  <a:ea typeface="Courier New"/>
                  <a:cs typeface="Courier New"/>
                  <a:sym typeface="Courier New"/>
                </a:rPr>
                <a:t>#SBATCH --requeue </a:t>
              </a:r>
              <a:endParaRPr sz="950" dirty="0"/>
            </a:p>
            <a:p>
              <a:pPr marL="0" marR="0" lvl="0" indent="0" algn="l" rtl="0">
                <a:lnSpc>
                  <a:spcPct val="100000"/>
                </a:lnSpc>
                <a:spcBef>
                  <a:spcPts val="0"/>
                </a:spcBef>
                <a:spcAft>
                  <a:spcPts val="0"/>
                </a:spcAft>
                <a:buNone/>
              </a:pPr>
              <a:r>
                <a:rPr lang="en-US" sz="950" b="0" i="0" u="none" strike="noStrike" cap="none" dirty="0">
                  <a:solidFill>
                    <a:srgbClr val="FF0000"/>
                  </a:solidFill>
                  <a:latin typeface="Courier New"/>
                  <a:ea typeface="Courier New"/>
                  <a:cs typeface="Courier New"/>
                  <a:sym typeface="Courier New"/>
                </a:rPr>
                <a:t>#SBATCH --open-mode=append </a:t>
              </a:r>
              <a:endParaRPr sz="950" dirty="0"/>
            </a:p>
            <a:p>
              <a:pPr marL="0" marR="0" lvl="0" indent="0" algn="l" rtl="0">
                <a:lnSpc>
                  <a:spcPct val="100000"/>
                </a:lnSpc>
                <a:spcBef>
                  <a:spcPts val="0"/>
                </a:spcBef>
                <a:spcAft>
                  <a:spcPts val="0"/>
                </a:spcAft>
                <a:buNone/>
              </a:pPr>
              <a:endParaRPr sz="500" b="0" i="0" u="none" strike="noStrike" cap="none" dirty="0">
                <a:solidFill>
                  <a:schemeClr val="dk1"/>
                </a:solidFill>
                <a:latin typeface="Courier New"/>
                <a:ea typeface="Courier New"/>
                <a:cs typeface="Courier New"/>
                <a:sym typeface="Courier New"/>
              </a:endParaRPr>
            </a:p>
            <a:p>
              <a:pPr marL="0" lvl="0" indent="0" algn="l" rtl="0">
                <a:spcBef>
                  <a:spcPts val="0"/>
                </a:spcBef>
                <a:spcAft>
                  <a:spcPts val="0"/>
                </a:spcAft>
                <a:buClr>
                  <a:schemeClr val="dk1"/>
                </a:buClr>
                <a:buFont typeface="Arial"/>
                <a:buNone/>
              </a:pPr>
              <a:r>
                <a:rPr lang="en-US" sz="950" dirty="0">
                  <a:solidFill>
                    <a:srgbClr val="2C3BED"/>
                  </a:solidFill>
                  <a:latin typeface="Courier New"/>
                  <a:ea typeface="Courier New"/>
                  <a:cs typeface="Courier New"/>
                  <a:sym typeface="Courier New"/>
                </a:rPr>
                <a:t>#user setting goes here </a:t>
              </a:r>
              <a:endParaRPr sz="950" dirty="0">
                <a:solidFill>
                  <a:schemeClr val="dk1"/>
                </a:solidFill>
              </a:endParaRPr>
            </a:p>
            <a:p>
              <a:pPr marL="0" lvl="0" indent="0" algn="l" rtl="0">
                <a:spcBef>
                  <a:spcPts val="0"/>
                </a:spcBef>
                <a:spcAft>
                  <a:spcPts val="0"/>
                </a:spcAft>
                <a:buClr>
                  <a:schemeClr val="dk1"/>
                </a:buClr>
                <a:buFont typeface="Arial"/>
                <a:buNone/>
              </a:pPr>
              <a:r>
                <a:rPr lang="en-US" sz="950" dirty="0">
                  <a:solidFill>
                    <a:schemeClr val="dk1"/>
                  </a:solidFill>
                  <a:latin typeface="Courier New"/>
                  <a:ea typeface="Courier New"/>
                  <a:cs typeface="Courier New"/>
                  <a:sym typeface="Courier New"/>
                </a:rPr>
                <a:t>export OMP_PROC_BIND=true </a:t>
              </a:r>
              <a:endParaRPr sz="950" dirty="0">
                <a:solidFill>
                  <a:schemeClr val="dk1"/>
                </a:solidFill>
              </a:endParaRPr>
            </a:p>
            <a:p>
              <a:pPr marL="0" lvl="0" indent="0" algn="l" rtl="0">
                <a:spcBef>
                  <a:spcPts val="0"/>
                </a:spcBef>
                <a:spcAft>
                  <a:spcPts val="0"/>
                </a:spcAft>
                <a:buClr>
                  <a:schemeClr val="dk1"/>
                </a:buClr>
                <a:buFont typeface="Arial"/>
                <a:buNone/>
              </a:pPr>
              <a:r>
                <a:rPr lang="en-US" sz="950" dirty="0">
                  <a:solidFill>
                    <a:schemeClr val="dk1"/>
                  </a:solidFill>
                  <a:latin typeface="Courier New"/>
                  <a:ea typeface="Courier New"/>
                  <a:cs typeface="Courier New"/>
                  <a:sym typeface="Courier New"/>
                </a:rPr>
                <a:t>export OMP_PLACES=threads </a:t>
              </a:r>
              <a:endParaRPr sz="950" dirty="0">
                <a:solidFill>
                  <a:schemeClr val="dk1"/>
                </a:solidFill>
              </a:endParaRPr>
            </a:p>
            <a:p>
              <a:pPr marL="0" lvl="0" indent="0" algn="l" rtl="0">
                <a:spcBef>
                  <a:spcPts val="0"/>
                </a:spcBef>
                <a:spcAft>
                  <a:spcPts val="0"/>
                </a:spcAft>
                <a:buClr>
                  <a:schemeClr val="dk1"/>
                </a:buClr>
                <a:buFont typeface="Arial"/>
                <a:buNone/>
              </a:pPr>
              <a:r>
                <a:rPr lang="en-US" sz="950" dirty="0">
                  <a:solidFill>
                    <a:schemeClr val="dk1"/>
                  </a:solidFill>
                  <a:latin typeface="Courier New"/>
                  <a:ea typeface="Courier New"/>
                  <a:cs typeface="Courier New"/>
                  <a:sym typeface="Courier New"/>
                </a:rPr>
                <a:t>export OMP_NUM_THREADS=4 </a:t>
              </a:r>
              <a:endParaRPr sz="950" dirty="0">
                <a:solidFill>
                  <a:schemeClr val="dk1"/>
                </a:solidFill>
              </a:endParaRPr>
            </a:p>
            <a:p>
              <a:pPr marL="0" lvl="0" indent="0" algn="l" rtl="0">
                <a:spcBef>
                  <a:spcPts val="0"/>
                </a:spcBef>
                <a:spcAft>
                  <a:spcPts val="0"/>
                </a:spcAft>
                <a:buClr>
                  <a:schemeClr val="dk1"/>
                </a:buClr>
                <a:buFont typeface="Arial"/>
                <a:buNone/>
              </a:pPr>
              <a:endParaRPr sz="500" dirty="0">
                <a:solidFill>
                  <a:schemeClr val="dk1"/>
                </a:solidFill>
                <a:latin typeface="Courier New"/>
                <a:ea typeface="Courier New"/>
                <a:cs typeface="Courier New"/>
                <a:sym typeface="Courier New"/>
              </a:endParaRPr>
            </a:p>
            <a:p>
              <a:pPr marL="0" lvl="0" indent="0" algn="l" rtl="0">
                <a:spcBef>
                  <a:spcPts val="0"/>
                </a:spcBef>
                <a:spcAft>
                  <a:spcPts val="0"/>
                </a:spcAft>
                <a:buClr>
                  <a:schemeClr val="dk1"/>
                </a:buClr>
                <a:buSzPts val="900"/>
                <a:buFont typeface="Arial"/>
                <a:buNone/>
              </a:pPr>
              <a:r>
                <a:rPr lang="en-US" sz="950" dirty="0">
                  <a:solidFill>
                    <a:srgbClr val="3B55EF"/>
                  </a:solidFill>
                  <a:latin typeface="Courier New"/>
                  <a:ea typeface="Courier New"/>
                  <a:cs typeface="Courier New"/>
                  <a:sym typeface="Courier New"/>
                </a:rPr>
                <a:t>#</a:t>
              </a:r>
              <a:r>
                <a:rPr lang="en-US" sz="950" dirty="0" err="1">
                  <a:solidFill>
                    <a:srgbClr val="3B55EF"/>
                  </a:solidFill>
                  <a:latin typeface="Courier New"/>
                  <a:ea typeface="Courier New"/>
                  <a:cs typeface="Courier New"/>
                  <a:sym typeface="Courier New"/>
                </a:rPr>
                <a:t>srun</a:t>
              </a:r>
              <a:r>
                <a:rPr lang="en-US" sz="950" dirty="0">
                  <a:solidFill>
                    <a:srgbClr val="3B55EF"/>
                  </a:solidFill>
                  <a:latin typeface="Courier New"/>
                  <a:ea typeface="Courier New"/>
                  <a:cs typeface="Courier New"/>
                  <a:sym typeface="Courier New"/>
                </a:rPr>
                <a:t> must execute in background and catch signal on wait command</a:t>
              </a:r>
              <a:endParaRPr sz="950" dirty="0">
                <a:solidFill>
                  <a:schemeClr val="dk1"/>
                </a:solidFill>
                <a:latin typeface="Courier New"/>
                <a:ea typeface="Courier New"/>
                <a:cs typeface="Courier New"/>
                <a:sym typeface="Courier New"/>
              </a:endParaRPr>
            </a:p>
            <a:p>
              <a:pPr marL="0" lvl="0" indent="0" algn="l" rtl="0">
                <a:spcBef>
                  <a:spcPts val="0"/>
                </a:spcBef>
                <a:spcAft>
                  <a:spcPts val="0"/>
                </a:spcAft>
                <a:buClr>
                  <a:schemeClr val="dk1"/>
                </a:buClr>
                <a:buFont typeface="Arial"/>
                <a:buNone/>
              </a:pPr>
              <a:r>
                <a:rPr lang="en-US" sz="950" dirty="0" err="1">
                  <a:solidFill>
                    <a:schemeClr val="dk1"/>
                  </a:solidFill>
                  <a:latin typeface="Courier New"/>
                  <a:ea typeface="Courier New"/>
                  <a:cs typeface="Courier New"/>
                  <a:sym typeface="Courier New"/>
                </a:rPr>
                <a:t>srun</a:t>
              </a:r>
              <a:r>
                <a:rPr lang="en-US" sz="950" dirty="0">
                  <a:solidFill>
                    <a:schemeClr val="dk1"/>
                  </a:solidFill>
                  <a:latin typeface="Courier New"/>
                  <a:ea typeface="Courier New"/>
                  <a:cs typeface="Courier New"/>
                  <a:sym typeface="Courier New"/>
                </a:rPr>
                <a:t> -n32 -c16 --</a:t>
              </a:r>
              <a:r>
                <a:rPr lang="en-US" sz="950" dirty="0" err="1">
                  <a:solidFill>
                    <a:schemeClr val="dk1"/>
                  </a:solidFill>
                  <a:latin typeface="Courier New"/>
                  <a:ea typeface="Courier New"/>
                  <a:cs typeface="Courier New"/>
                  <a:sym typeface="Courier New"/>
                </a:rPr>
                <a:t>cpu_bind</a:t>
              </a:r>
              <a:r>
                <a:rPr lang="en-US" sz="950" dirty="0">
                  <a:solidFill>
                    <a:schemeClr val="dk1"/>
                  </a:solidFill>
                  <a:latin typeface="Courier New"/>
                  <a:ea typeface="Courier New"/>
                  <a:cs typeface="Courier New"/>
                  <a:sym typeface="Courier New"/>
                </a:rPr>
                <a:t>=cores ./</a:t>
              </a:r>
              <a:r>
                <a:rPr lang="en-US" sz="950" dirty="0" err="1">
                  <a:solidFill>
                    <a:schemeClr val="dk1"/>
                  </a:solidFill>
                  <a:latin typeface="Courier New"/>
                  <a:ea typeface="Courier New"/>
                  <a:cs typeface="Courier New"/>
                  <a:sym typeface="Courier New"/>
                </a:rPr>
                <a:t>a.out</a:t>
              </a:r>
              <a:r>
                <a:rPr lang="en-US" sz="950" dirty="0">
                  <a:solidFill>
                    <a:schemeClr val="dk1"/>
                  </a:solidFill>
                  <a:latin typeface="Courier New"/>
                  <a:ea typeface="Courier New"/>
                  <a:cs typeface="Courier New"/>
                  <a:sym typeface="Courier New"/>
                </a:rPr>
                <a:t> </a:t>
              </a:r>
              <a:r>
                <a:rPr lang="en-US" sz="950" b="1" dirty="0">
                  <a:solidFill>
                    <a:srgbClr val="FF0000"/>
                  </a:solidFill>
                  <a:latin typeface="Courier New"/>
                  <a:ea typeface="Courier New"/>
                  <a:cs typeface="Courier New"/>
                  <a:sym typeface="Courier New"/>
                </a:rPr>
                <a:t>&amp; </a:t>
              </a:r>
              <a:endParaRPr sz="950" b="1" dirty="0">
                <a:solidFill>
                  <a:srgbClr val="2C3BED"/>
                </a:solidFill>
                <a:latin typeface="Courier New"/>
                <a:ea typeface="Courier New"/>
                <a:cs typeface="Courier New"/>
                <a:sym typeface="Courier New"/>
              </a:endParaRPr>
            </a:p>
            <a:p>
              <a:pPr marL="0" lvl="0" indent="0" algn="l" rtl="0">
                <a:spcBef>
                  <a:spcPts val="0"/>
                </a:spcBef>
                <a:spcAft>
                  <a:spcPts val="0"/>
                </a:spcAft>
                <a:buClr>
                  <a:schemeClr val="dk1"/>
                </a:buClr>
                <a:buFont typeface="Arial"/>
                <a:buNone/>
              </a:pPr>
              <a:br>
                <a:rPr lang="en-US" sz="500" dirty="0">
                  <a:solidFill>
                    <a:srgbClr val="FF0000"/>
                  </a:solidFill>
                  <a:latin typeface="Courier New"/>
                  <a:ea typeface="Courier New"/>
                  <a:cs typeface="Courier New"/>
                  <a:sym typeface="Courier New"/>
                </a:rPr>
              </a:br>
              <a:r>
                <a:rPr lang="en-US" sz="950" dirty="0">
                  <a:solidFill>
                    <a:srgbClr val="FF0000"/>
                  </a:solidFill>
                  <a:latin typeface="Courier New"/>
                  <a:ea typeface="Courier New"/>
                  <a:cs typeface="Courier New"/>
                  <a:sym typeface="Courier New"/>
                </a:rPr>
                <a:t>module load </a:t>
              </a:r>
              <a:r>
                <a:rPr lang="en-US" sz="950" dirty="0" err="1">
                  <a:solidFill>
                    <a:srgbClr val="FF0000"/>
                  </a:solidFill>
                  <a:latin typeface="Courier New"/>
                  <a:ea typeface="Courier New"/>
                  <a:cs typeface="Courier New"/>
                  <a:sym typeface="Courier New"/>
                </a:rPr>
                <a:t>nersc_cr</a:t>
              </a:r>
              <a:endParaRPr sz="950" dirty="0">
                <a:solidFill>
                  <a:srgbClr val="2C3BED"/>
                </a:solidFill>
                <a:latin typeface="Courier New"/>
                <a:ea typeface="Courier New"/>
                <a:cs typeface="Courier New"/>
                <a:sym typeface="Courier New"/>
              </a:endParaRPr>
            </a:p>
            <a:p>
              <a:pPr marL="0" marR="0" lvl="0" indent="0" algn="l" rtl="0">
                <a:lnSpc>
                  <a:spcPct val="100000"/>
                </a:lnSpc>
                <a:spcBef>
                  <a:spcPts val="0"/>
                </a:spcBef>
                <a:spcAft>
                  <a:spcPts val="0"/>
                </a:spcAft>
                <a:buNone/>
              </a:pPr>
              <a:r>
                <a:rPr lang="en-US" sz="950" b="0" i="0" u="none" strike="noStrike" cap="none" dirty="0" err="1">
                  <a:solidFill>
                    <a:srgbClr val="FF0000"/>
                  </a:solidFill>
                  <a:latin typeface="Courier New"/>
                  <a:ea typeface="Courier New"/>
                  <a:cs typeface="Courier New"/>
                  <a:sym typeface="Courier New"/>
                </a:rPr>
                <a:t>ckpt_command</a:t>
              </a:r>
              <a:r>
                <a:rPr lang="en-US" sz="950" b="0" i="0" u="none" strike="noStrike" cap="none" dirty="0">
                  <a:solidFill>
                    <a:srgbClr val="FF0000"/>
                  </a:solidFill>
                  <a:latin typeface="Courier New"/>
                  <a:ea typeface="Courier New"/>
                  <a:cs typeface="Courier New"/>
                  <a:sym typeface="Courier New"/>
                </a:rPr>
                <a:t>= </a:t>
              </a:r>
              <a:endParaRPr sz="950" dirty="0"/>
            </a:p>
            <a:p>
              <a:pPr marL="0" marR="0" lvl="0" indent="0" algn="l" rtl="0">
                <a:lnSpc>
                  <a:spcPct val="100000"/>
                </a:lnSpc>
                <a:spcBef>
                  <a:spcPts val="0"/>
                </a:spcBef>
                <a:spcAft>
                  <a:spcPts val="0"/>
                </a:spcAft>
                <a:buNone/>
              </a:pPr>
              <a:endParaRPr sz="500" b="0" i="0" u="none" strike="noStrike" cap="none" dirty="0">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None/>
              </a:pPr>
              <a:r>
                <a:rPr lang="en-US" sz="950" b="0" i="0" u="none" strike="noStrike" cap="none" dirty="0">
                  <a:solidFill>
                    <a:srgbClr val="2C3BED"/>
                  </a:solidFill>
                  <a:latin typeface="Courier New"/>
                  <a:ea typeface="Courier New"/>
                  <a:cs typeface="Courier New"/>
                  <a:sym typeface="Courier New"/>
                </a:rPr>
                <a:t>#</a:t>
              </a:r>
              <a:r>
                <a:rPr lang="en-US" sz="950" b="0" i="0" u="none" strike="noStrike" cap="none" dirty="0" err="1">
                  <a:solidFill>
                    <a:srgbClr val="2C3BED"/>
                  </a:solidFill>
                  <a:latin typeface="Courier New"/>
                  <a:ea typeface="Courier New"/>
                  <a:cs typeface="Courier New"/>
                  <a:sym typeface="Courier New"/>
                </a:rPr>
                <a:t>requeueing</a:t>
              </a:r>
              <a:r>
                <a:rPr lang="en-US" sz="950" b="0" i="0" u="none" strike="noStrike" cap="none" dirty="0">
                  <a:solidFill>
                    <a:srgbClr val="2C3BED"/>
                  </a:solidFill>
                  <a:latin typeface="Courier New"/>
                  <a:ea typeface="Courier New"/>
                  <a:cs typeface="Courier New"/>
                  <a:sym typeface="Courier New"/>
                </a:rPr>
                <a:t> the job if remaining time &gt;0</a:t>
              </a:r>
              <a:endParaRPr sz="950" dirty="0"/>
            </a:p>
            <a:p>
              <a:pPr marL="0" marR="0" lvl="0" indent="0" algn="l" rtl="0">
                <a:lnSpc>
                  <a:spcPct val="100000"/>
                </a:lnSpc>
                <a:spcBef>
                  <a:spcPts val="0"/>
                </a:spcBef>
                <a:spcAft>
                  <a:spcPts val="0"/>
                </a:spcAft>
                <a:buNone/>
              </a:pPr>
              <a:r>
                <a:rPr lang="en-US" sz="950" b="0" i="0" u="none" strike="noStrike" cap="none" dirty="0" err="1">
                  <a:solidFill>
                    <a:srgbClr val="FF0000"/>
                  </a:solidFill>
                  <a:latin typeface="Courier New"/>
                  <a:ea typeface="Courier New"/>
                  <a:cs typeface="Courier New"/>
                  <a:sym typeface="Courier New"/>
                </a:rPr>
                <a:t>requeue_job</a:t>
              </a:r>
              <a:r>
                <a:rPr lang="en-US" sz="950" b="0" i="0" u="none" strike="noStrike" cap="none" dirty="0">
                  <a:solidFill>
                    <a:srgbClr val="FF0000"/>
                  </a:solidFill>
                  <a:latin typeface="Courier New"/>
                  <a:ea typeface="Courier New"/>
                  <a:cs typeface="Courier New"/>
                  <a:sym typeface="Courier New"/>
                </a:rPr>
                <a:t> </a:t>
              </a:r>
              <a:r>
                <a:rPr lang="en-US" sz="950" b="0" i="0" u="none" strike="noStrike" cap="none" dirty="0" err="1">
                  <a:solidFill>
                    <a:srgbClr val="FF0000"/>
                  </a:solidFill>
                  <a:latin typeface="Courier New"/>
                  <a:ea typeface="Courier New"/>
                  <a:cs typeface="Courier New"/>
                  <a:sym typeface="Courier New"/>
                </a:rPr>
                <a:t>func_trap</a:t>
              </a:r>
              <a:r>
                <a:rPr lang="en-US" sz="950" b="0" i="0" u="none" strike="noStrike" cap="none" dirty="0">
                  <a:solidFill>
                    <a:srgbClr val="FF0000"/>
                  </a:solidFill>
                  <a:latin typeface="Courier New"/>
                  <a:ea typeface="Courier New"/>
                  <a:cs typeface="Courier New"/>
                  <a:sym typeface="Courier New"/>
                </a:rPr>
                <a:t> USR1</a:t>
              </a:r>
              <a:endParaRPr sz="950" dirty="0"/>
            </a:p>
            <a:p>
              <a:pPr marL="0" marR="0" lvl="0" indent="0" algn="l" rtl="0">
                <a:lnSpc>
                  <a:spcPct val="100000"/>
                </a:lnSpc>
                <a:spcBef>
                  <a:spcPts val="0"/>
                </a:spcBef>
                <a:spcAft>
                  <a:spcPts val="0"/>
                </a:spcAft>
                <a:buNone/>
              </a:pPr>
              <a:endParaRPr sz="950" b="0" i="0" u="none" strike="noStrike" cap="none" dirty="0">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None/>
              </a:pPr>
              <a:r>
                <a:rPr lang="en-US" sz="950" b="1" i="0" u="none" strike="noStrike" cap="none" dirty="0">
                  <a:solidFill>
                    <a:srgbClr val="FF0000"/>
                  </a:solidFill>
                  <a:latin typeface="Courier New"/>
                  <a:ea typeface="Courier New"/>
                  <a:cs typeface="Courier New"/>
                  <a:sym typeface="Courier New"/>
                </a:rPr>
                <a:t>wait</a:t>
              </a:r>
              <a:endParaRPr sz="950" b="1" dirty="0"/>
            </a:p>
          </p:txBody>
        </p:sp>
        <p:sp>
          <p:nvSpPr>
            <p:cNvPr id="364" name="Google Shape;364;p56"/>
            <p:cNvSpPr/>
            <p:nvPr/>
          </p:nvSpPr>
          <p:spPr>
            <a:xfrm>
              <a:off x="2795464" y="2491339"/>
              <a:ext cx="543000" cy="190500"/>
            </a:xfrm>
            <a:prstGeom prst="rightArrow">
              <a:avLst>
                <a:gd name="adj1" fmla="val 50000"/>
                <a:gd name="adj2" fmla="val 90078"/>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365" name="Google Shape;365;p56"/>
          <p:cNvSpPr/>
          <p:nvPr/>
        </p:nvSpPr>
        <p:spPr>
          <a:xfrm>
            <a:off x="1799975" y="1407063"/>
            <a:ext cx="1288200" cy="373200"/>
          </a:xfrm>
          <a:prstGeom prst="wedgeRoundRectCallout">
            <a:avLst>
              <a:gd name="adj1" fmla="val -65374"/>
              <a:gd name="adj2" fmla="val 64272"/>
              <a:gd name="adj3" fmla="val 16667"/>
            </a:avLst>
          </a:prstGeom>
          <a:noFill/>
          <a:ln w="9525" cap="flat" cmpd="sng">
            <a:solidFill>
              <a:srgbClr val="2C3BE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a:solidFill>
                  <a:srgbClr val="595959"/>
                </a:solidFill>
              </a:rPr>
              <a:t>Max walltime limit on Cori</a:t>
            </a:r>
            <a:endParaRPr/>
          </a:p>
        </p:txBody>
      </p:sp>
      <p:grpSp>
        <p:nvGrpSpPr>
          <p:cNvPr id="366" name="Google Shape;366;p56"/>
          <p:cNvGrpSpPr/>
          <p:nvPr/>
        </p:nvGrpSpPr>
        <p:grpSpPr>
          <a:xfrm>
            <a:off x="3338175" y="1046562"/>
            <a:ext cx="4159950" cy="501806"/>
            <a:chOff x="3336925" y="1481462"/>
            <a:chExt cx="4159950" cy="498120"/>
          </a:xfrm>
        </p:grpSpPr>
        <p:sp>
          <p:nvSpPr>
            <p:cNvPr id="367" name="Google Shape;367;p56"/>
            <p:cNvSpPr/>
            <p:nvPr/>
          </p:nvSpPr>
          <p:spPr>
            <a:xfrm>
              <a:off x="5631475" y="1481462"/>
              <a:ext cx="1865400" cy="245700"/>
            </a:xfrm>
            <a:prstGeom prst="wedgeRoundRectCallout">
              <a:avLst>
                <a:gd name="adj1" fmla="val -60690"/>
                <a:gd name="adj2" fmla="val 59364"/>
                <a:gd name="adj3" fmla="val 16667"/>
              </a:avLst>
            </a:prstGeom>
            <a:noFill/>
            <a:ln w="9525" cap="flat" cmpd="sng">
              <a:solidFill>
                <a:srgbClr val="2C3BE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0" i="0" u="none" strike="noStrike" cap="none">
                  <a:solidFill>
                    <a:srgbClr val="595959"/>
                  </a:solidFill>
                  <a:latin typeface="Arial"/>
                  <a:ea typeface="Arial"/>
                  <a:cs typeface="Arial"/>
                  <a:sym typeface="Arial"/>
                </a:rPr>
                <a:t>Allow allocated time to vary</a:t>
              </a:r>
              <a:endParaRPr/>
            </a:p>
          </p:txBody>
        </p:sp>
        <p:sp>
          <p:nvSpPr>
            <p:cNvPr id="368" name="Google Shape;368;p56"/>
            <p:cNvSpPr/>
            <p:nvPr/>
          </p:nvSpPr>
          <p:spPr>
            <a:xfrm>
              <a:off x="3336925" y="1733882"/>
              <a:ext cx="2027400" cy="2457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grpSp>
        <p:nvGrpSpPr>
          <p:cNvPr id="369" name="Google Shape;369;p56"/>
          <p:cNvGrpSpPr/>
          <p:nvPr/>
        </p:nvGrpSpPr>
        <p:grpSpPr>
          <a:xfrm>
            <a:off x="3341050" y="2305425"/>
            <a:ext cx="4479977" cy="530935"/>
            <a:chOff x="3341050" y="2402915"/>
            <a:chExt cx="4479977" cy="530935"/>
          </a:xfrm>
        </p:grpSpPr>
        <p:sp>
          <p:nvSpPr>
            <p:cNvPr id="370" name="Google Shape;370;p56"/>
            <p:cNvSpPr/>
            <p:nvPr/>
          </p:nvSpPr>
          <p:spPr>
            <a:xfrm>
              <a:off x="3341050" y="2402915"/>
              <a:ext cx="2043600" cy="1215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p56"/>
            <p:cNvSpPr/>
            <p:nvPr/>
          </p:nvSpPr>
          <p:spPr>
            <a:xfrm>
              <a:off x="5623827" y="2560650"/>
              <a:ext cx="2197200" cy="373200"/>
            </a:xfrm>
            <a:prstGeom prst="wedgeRoundRectCallout">
              <a:avLst>
                <a:gd name="adj1" fmla="val -59005"/>
                <a:gd name="adj2" fmla="val -49106"/>
                <a:gd name="adj3" fmla="val 16667"/>
              </a:avLst>
            </a:prstGeom>
            <a:noFill/>
            <a:ln w="9525" cap="flat" cmpd="sng">
              <a:solidFill>
                <a:srgbClr val="2C3BE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a:solidFill>
                    <a:srgbClr val="595959"/>
                  </a:solidFill>
                </a:rPr>
                <a:t>Triggers checkpoint and restart actions before terminating the job</a:t>
              </a:r>
              <a:endParaRPr/>
            </a:p>
          </p:txBody>
        </p:sp>
      </p:grpSp>
      <p:sp>
        <p:nvSpPr>
          <p:cNvPr id="372" name="Google Shape;372;p56"/>
          <p:cNvSpPr/>
          <p:nvPr/>
        </p:nvSpPr>
        <p:spPr>
          <a:xfrm>
            <a:off x="171575" y="4047900"/>
            <a:ext cx="2916600" cy="895800"/>
          </a:xfrm>
          <a:prstGeom prst="rect">
            <a:avLst/>
          </a:prstGeom>
          <a:solidFill>
            <a:srgbClr val="FBFED9"/>
          </a:solidFill>
          <a:ln w="9525" cap="flat" cmpd="sng">
            <a:solidFill>
              <a:srgbClr val="FF0000"/>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None/>
            </a:pPr>
            <a:r>
              <a:rPr lang="en-US" sz="900">
                <a:latin typeface="Courier New"/>
                <a:ea typeface="Courier New"/>
                <a:cs typeface="Courier New"/>
                <a:sym typeface="Courier New"/>
              </a:rPr>
              <a:t>func_trap</a:t>
            </a:r>
            <a:r>
              <a:rPr lang="en-US" sz="900" i="0" u="none" strike="noStrike" cap="none">
                <a:solidFill>
                  <a:srgbClr val="000000"/>
                </a:solidFill>
                <a:latin typeface="Courier New"/>
                <a:ea typeface="Courier New"/>
                <a:cs typeface="Courier New"/>
                <a:sym typeface="Courier New"/>
              </a:rPr>
              <a:t>() {</a:t>
            </a:r>
            <a:endParaRPr sz="1300">
              <a:latin typeface="Courier New"/>
              <a:ea typeface="Courier New"/>
              <a:cs typeface="Courier New"/>
              <a:sym typeface="Courier New"/>
            </a:endParaRPr>
          </a:p>
          <a:p>
            <a:pPr marL="0" marR="0" lvl="0" indent="0" algn="l" rtl="0">
              <a:lnSpc>
                <a:spcPct val="100000"/>
              </a:lnSpc>
              <a:spcBef>
                <a:spcPts val="0"/>
              </a:spcBef>
              <a:spcAft>
                <a:spcPts val="0"/>
              </a:spcAft>
              <a:buNone/>
            </a:pPr>
            <a:r>
              <a:rPr lang="en-US" sz="900" i="0" u="none" strike="noStrike" cap="none">
                <a:solidFill>
                  <a:srgbClr val="000000"/>
                </a:solidFill>
                <a:latin typeface="Courier New"/>
                <a:ea typeface="Courier New"/>
                <a:cs typeface="Courier New"/>
                <a:sym typeface="Courier New"/>
              </a:rPr>
              <a:t>    $ckpt_command</a:t>
            </a:r>
            <a:endParaRPr sz="90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None/>
            </a:pPr>
            <a:r>
              <a:rPr lang="en-US" sz="900" i="0" u="none" strike="noStrike" cap="none">
                <a:solidFill>
                  <a:srgbClr val="000000"/>
                </a:solidFill>
                <a:latin typeface="Courier New"/>
                <a:ea typeface="Courier New"/>
                <a:cs typeface="Courier New"/>
                <a:sym typeface="Courier New"/>
              </a:rPr>
              <a:t>    scontrol requeue ${SLURM_JOB_ID}</a:t>
            </a:r>
            <a:endParaRPr sz="1300">
              <a:latin typeface="Courier New"/>
              <a:ea typeface="Courier New"/>
              <a:cs typeface="Courier New"/>
              <a:sym typeface="Courier New"/>
            </a:endParaRPr>
          </a:p>
          <a:p>
            <a:pPr marL="0" marR="0" lvl="0" indent="0" algn="l" rtl="0">
              <a:lnSpc>
                <a:spcPct val="100000"/>
              </a:lnSpc>
              <a:spcBef>
                <a:spcPts val="0"/>
              </a:spcBef>
              <a:spcAft>
                <a:spcPts val="0"/>
              </a:spcAft>
              <a:buNone/>
            </a:pPr>
            <a:r>
              <a:rPr lang="en-US" sz="900" i="0" u="none" strike="noStrike" cap="none">
                <a:solidFill>
                  <a:srgbClr val="000000"/>
                </a:solidFill>
                <a:latin typeface="Courier New"/>
                <a:ea typeface="Courier New"/>
                <a:cs typeface="Courier New"/>
                <a:sym typeface="Courier New"/>
              </a:rPr>
              <a:t>    scontrol update JobId=${SLURM_JOB_ID}</a:t>
            </a:r>
            <a:r>
              <a:rPr lang="en-US" sz="900">
                <a:latin typeface="Courier New"/>
                <a:ea typeface="Courier New"/>
                <a:cs typeface="Courier New"/>
                <a:sym typeface="Courier New"/>
              </a:rPr>
              <a:t> </a:t>
            </a:r>
            <a:r>
              <a:rPr lang="en-US" sz="900" i="0" u="none" strike="noStrike" cap="none">
                <a:solidFill>
                  <a:srgbClr val="000000"/>
                </a:solidFill>
                <a:latin typeface="Courier New"/>
                <a:ea typeface="Courier New"/>
                <a:cs typeface="Courier New"/>
                <a:sym typeface="Courier New"/>
              </a:rPr>
              <a:t>TimeLimit=${requestTime}</a:t>
            </a:r>
            <a:endParaRPr sz="1300">
              <a:latin typeface="Courier New"/>
              <a:ea typeface="Courier New"/>
              <a:cs typeface="Courier New"/>
              <a:sym typeface="Courier New"/>
            </a:endParaRPr>
          </a:p>
          <a:p>
            <a:pPr marL="0" marR="0" lvl="0" indent="0" algn="l" rtl="0">
              <a:lnSpc>
                <a:spcPct val="100000"/>
              </a:lnSpc>
              <a:spcBef>
                <a:spcPts val="0"/>
              </a:spcBef>
              <a:spcAft>
                <a:spcPts val="0"/>
              </a:spcAft>
              <a:buNone/>
            </a:pPr>
            <a:r>
              <a:rPr lang="en-US" sz="900" i="0" u="none" strike="noStrike" cap="none">
                <a:solidFill>
                  <a:srgbClr val="000000"/>
                </a:solidFill>
                <a:latin typeface="Courier New"/>
                <a:ea typeface="Courier New"/>
                <a:cs typeface="Courier New"/>
                <a:sym typeface="Courier New"/>
              </a:rPr>
              <a:t>}</a:t>
            </a:r>
            <a:endParaRPr sz="1300">
              <a:latin typeface="Courier New"/>
              <a:ea typeface="Courier New"/>
              <a:cs typeface="Courier New"/>
              <a:sym typeface="Courier New"/>
            </a:endParaRPr>
          </a:p>
        </p:txBody>
      </p:sp>
      <p:grpSp>
        <p:nvGrpSpPr>
          <p:cNvPr id="373" name="Google Shape;373;p56"/>
          <p:cNvGrpSpPr/>
          <p:nvPr/>
        </p:nvGrpSpPr>
        <p:grpSpPr>
          <a:xfrm>
            <a:off x="3337125" y="4143074"/>
            <a:ext cx="4700325" cy="180300"/>
            <a:chOff x="3338325" y="3290660"/>
            <a:chExt cx="4700325" cy="180300"/>
          </a:xfrm>
        </p:grpSpPr>
        <p:sp>
          <p:nvSpPr>
            <p:cNvPr id="374" name="Google Shape;374;p56"/>
            <p:cNvSpPr/>
            <p:nvPr/>
          </p:nvSpPr>
          <p:spPr>
            <a:xfrm>
              <a:off x="3338325" y="3290661"/>
              <a:ext cx="1965900" cy="1224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5" name="Google Shape;375;p56"/>
            <p:cNvSpPr/>
            <p:nvPr/>
          </p:nvSpPr>
          <p:spPr>
            <a:xfrm>
              <a:off x="5664150" y="3290660"/>
              <a:ext cx="2374500" cy="180300"/>
            </a:xfrm>
            <a:prstGeom prst="wedgeRoundRectCallout">
              <a:avLst>
                <a:gd name="adj1" fmla="val -59278"/>
                <a:gd name="adj2" fmla="val 6172"/>
                <a:gd name="adj3" fmla="val 16667"/>
              </a:avLst>
            </a:prstGeom>
            <a:noFill/>
            <a:ln w="9525" cap="flat" cmpd="sng">
              <a:solidFill>
                <a:srgbClr val="2C3BE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a:solidFill>
                    <a:srgbClr val="595959"/>
                  </a:solidFill>
                </a:rPr>
                <a:t>Specify checkpoint command if any</a:t>
              </a:r>
              <a:endParaRPr/>
            </a:p>
          </p:txBody>
        </p:sp>
      </p:grpSp>
      <p:grpSp>
        <p:nvGrpSpPr>
          <p:cNvPr id="376" name="Google Shape;376;p56"/>
          <p:cNvGrpSpPr/>
          <p:nvPr/>
        </p:nvGrpSpPr>
        <p:grpSpPr>
          <a:xfrm>
            <a:off x="3343100" y="4494614"/>
            <a:ext cx="5226050" cy="420150"/>
            <a:chOff x="3338325" y="4044129"/>
            <a:chExt cx="5226050" cy="420150"/>
          </a:xfrm>
        </p:grpSpPr>
        <p:sp>
          <p:nvSpPr>
            <p:cNvPr id="377" name="Google Shape;377;p56"/>
            <p:cNvSpPr/>
            <p:nvPr/>
          </p:nvSpPr>
          <p:spPr>
            <a:xfrm>
              <a:off x="6019475" y="4091079"/>
              <a:ext cx="2544900" cy="373200"/>
            </a:xfrm>
            <a:prstGeom prst="wedgeRoundRectCallout">
              <a:avLst>
                <a:gd name="adj1" fmla="val -58610"/>
                <a:gd name="adj2" fmla="val -32207"/>
                <a:gd name="adj3" fmla="val 16667"/>
              </a:avLst>
            </a:prstGeom>
            <a:noFill/>
            <a:ln w="9525" cap="flat" cmpd="sng">
              <a:solidFill>
                <a:srgbClr val="2C3BE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a:solidFill>
                    <a:srgbClr val="595959"/>
                  </a:solidFill>
                </a:rPr>
                <a:t>Execute commands in “func_trap” upon receiving “USR1” signal</a:t>
              </a:r>
              <a:endParaRPr/>
            </a:p>
          </p:txBody>
        </p:sp>
        <p:sp>
          <p:nvSpPr>
            <p:cNvPr id="378" name="Google Shape;378;p56"/>
            <p:cNvSpPr/>
            <p:nvPr/>
          </p:nvSpPr>
          <p:spPr>
            <a:xfrm>
              <a:off x="3338325" y="4044129"/>
              <a:ext cx="2393400" cy="1617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grpSp>
        <p:nvGrpSpPr>
          <p:cNvPr id="379" name="Google Shape;379;p56"/>
          <p:cNvGrpSpPr/>
          <p:nvPr/>
        </p:nvGrpSpPr>
        <p:grpSpPr>
          <a:xfrm>
            <a:off x="3343100" y="1742820"/>
            <a:ext cx="4640025" cy="526002"/>
            <a:chOff x="3343100" y="1853488"/>
            <a:chExt cx="4640025" cy="526002"/>
          </a:xfrm>
        </p:grpSpPr>
        <p:sp>
          <p:nvSpPr>
            <p:cNvPr id="380" name="Google Shape;380;p56"/>
            <p:cNvSpPr/>
            <p:nvPr/>
          </p:nvSpPr>
          <p:spPr>
            <a:xfrm>
              <a:off x="3343100" y="2256790"/>
              <a:ext cx="2041800" cy="1227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1" name="Google Shape;381;p56"/>
            <p:cNvSpPr/>
            <p:nvPr/>
          </p:nvSpPr>
          <p:spPr>
            <a:xfrm>
              <a:off x="5563925" y="1853488"/>
              <a:ext cx="2419200" cy="373200"/>
            </a:xfrm>
            <a:prstGeom prst="wedgeRoundRectCallout">
              <a:avLst>
                <a:gd name="adj1" fmla="val -56259"/>
                <a:gd name="adj2" fmla="val 47028"/>
                <a:gd name="adj3" fmla="val 16667"/>
              </a:avLst>
            </a:prstGeom>
            <a:noFill/>
            <a:ln w="9525" cap="flat" cmpd="sng">
              <a:solidFill>
                <a:srgbClr val="2C3BE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a:solidFill>
                    <a:srgbClr val="595959"/>
                  </a:solidFill>
                </a:rPr>
                <a:t>Specify desired run time; tracking remaining time for pre-terminated jobs</a:t>
              </a:r>
              <a:endParaRPr/>
            </a:p>
          </p:txBody>
        </p:sp>
      </p:grpSp>
      <p:grpSp>
        <p:nvGrpSpPr>
          <p:cNvPr id="382" name="Google Shape;382;p56"/>
          <p:cNvGrpSpPr/>
          <p:nvPr/>
        </p:nvGrpSpPr>
        <p:grpSpPr>
          <a:xfrm>
            <a:off x="3337125" y="3928768"/>
            <a:ext cx="4700325" cy="183532"/>
            <a:chOff x="3338325" y="3239326"/>
            <a:chExt cx="4700325" cy="183532"/>
          </a:xfrm>
        </p:grpSpPr>
        <p:sp>
          <p:nvSpPr>
            <p:cNvPr id="383" name="Google Shape;383;p56"/>
            <p:cNvSpPr/>
            <p:nvPr/>
          </p:nvSpPr>
          <p:spPr>
            <a:xfrm>
              <a:off x="3338325" y="3300458"/>
              <a:ext cx="1965900" cy="1224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4" name="Google Shape;384;p56"/>
            <p:cNvSpPr/>
            <p:nvPr/>
          </p:nvSpPr>
          <p:spPr>
            <a:xfrm>
              <a:off x="5664150" y="3239326"/>
              <a:ext cx="2374500" cy="168000"/>
            </a:xfrm>
            <a:prstGeom prst="wedgeRoundRectCallout">
              <a:avLst>
                <a:gd name="adj1" fmla="val -60497"/>
                <a:gd name="adj2" fmla="val 38804"/>
                <a:gd name="adj3" fmla="val 16667"/>
              </a:avLst>
            </a:prstGeom>
            <a:noFill/>
            <a:ln w="9525" cap="flat" cmpd="sng">
              <a:solidFill>
                <a:srgbClr val="2C3BE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a:solidFill>
                    <a:srgbClr val="595959"/>
                  </a:solidFill>
                </a:rPr>
                <a:t>Defines a few bash functions</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5"/>
                                        </p:tgtEl>
                                        <p:attrNameLst>
                                          <p:attrName>style.visibility</p:attrName>
                                        </p:attrNameLst>
                                      </p:cBhvr>
                                      <p:to>
                                        <p:strVal val="visible"/>
                                      </p:to>
                                    </p:set>
                                    <p:animEffect transition="in" filter="fade">
                                      <p:cBhvr>
                                        <p:cTn id="7" dur="1000"/>
                                        <p:tgtEl>
                                          <p:spTgt spid="3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2"/>
                                        </p:tgtEl>
                                        <p:attrNameLst>
                                          <p:attrName>style.visibility</p:attrName>
                                        </p:attrNameLst>
                                      </p:cBhvr>
                                      <p:to>
                                        <p:strVal val="visible"/>
                                      </p:to>
                                    </p:set>
                                    <p:animEffect transition="in" filter="fade">
                                      <p:cBhvr>
                                        <p:cTn id="12" dur="1000"/>
                                        <p:tgtEl>
                                          <p:spTgt spid="3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9"/>
                                        </p:tgtEl>
                                        <p:attrNameLst>
                                          <p:attrName>style.visibility</p:attrName>
                                        </p:attrNameLst>
                                      </p:cBhvr>
                                      <p:to>
                                        <p:strVal val="visible"/>
                                      </p:to>
                                    </p:set>
                                    <p:animEffect transition="in" filter="fade">
                                      <p:cBhvr>
                                        <p:cTn id="17" dur="1000"/>
                                        <p:tgtEl>
                                          <p:spTgt spid="37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6"/>
                                        </p:tgtEl>
                                        <p:attrNameLst>
                                          <p:attrName>style.visibility</p:attrName>
                                        </p:attrNameLst>
                                      </p:cBhvr>
                                      <p:to>
                                        <p:strVal val="visible"/>
                                      </p:to>
                                    </p:set>
                                    <p:animEffect transition="in" filter="fade">
                                      <p:cBhvr>
                                        <p:cTn id="22" dur="1000"/>
                                        <p:tgtEl>
                                          <p:spTgt spid="36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9"/>
                                        </p:tgtEl>
                                        <p:attrNameLst>
                                          <p:attrName>style.visibility</p:attrName>
                                        </p:attrNameLst>
                                      </p:cBhvr>
                                      <p:to>
                                        <p:strVal val="visible"/>
                                      </p:to>
                                    </p:set>
                                    <p:animEffect transition="in" filter="fade">
                                      <p:cBhvr>
                                        <p:cTn id="27" dur="1000"/>
                                        <p:tgtEl>
                                          <p:spTgt spid="36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6"/>
                                        </p:tgtEl>
                                        <p:attrNameLst>
                                          <p:attrName>style.visibility</p:attrName>
                                        </p:attrNameLst>
                                      </p:cBhvr>
                                      <p:to>
                                        <p:strVal val="visible"/>
                                      </p:to>
                                    </p:set>
                                    <p:animEffect transition="in" filter="fade">
                                      <p:cBhvr>
                                        <p:cTn id="32" dur="1000"/>
                                        <p:tgtEl>
                                          <p:spTgt spid="37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82"/>
                                        </p:tgtEl>
                                        <p:attrNameLst>
                                          <p:attrName>style.visibility</p:attrName>
                                        </p:attrNameLst>
                                      </p:cBhvr>
                                      <p:to>
                                        <p:strVal val="visible"/>
                                      </p:to>
                                    </p:set>
                                    <p:animEffect transition="in" filter="fade">
                                      <p:cBhvr>
                                        <p:cTn id="37" dur="1000"/>
                                        <p:tgtEl>
                                          <p:spTgt spid="38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72"/>
                                        </p:tgtEl>
                                        <p:attrNameLst>
                                          <p:attrName>style.visibility</p:attrName>
                                        </p:attrNameLst>
                                      </p:cBhvr>
                                      <p:to>
                                        <p:strVal val="visible"/>
                                      </p:to>
                                    </p:set>
                                    <p:animEffect transition="in" filter="fade">
                                      <p:cBhvr>
                                        <p:cTn id="42" dur="1000"/>
                                        <p:tgtEl>
                                          <p:spTgt spid="37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73"/>
                                        </p:tgtEl>
                                        <p:attrNameLst>
                                          <p:attrName>style.visibility</p:attrName>
                                        </p:attrNameLst>
                                      </p:cBhvr>
                                      <p:to>
                                        <p:strVal val="visible"/>
                                      </p:to>
                                    </p:set>
                                    <p:animEffect transition="in" filter="fade">
                                      <p:cBhvr>
                                        <p:cTn id="47" dur="1000"/>
                                        <p:tgtEl>
                                          <p:spTgt spid="37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82"/>
                                        </p:tgtEl>
                                        <p:attrNameLst>
                                          <p:attrName>style.visibility</p:attrName>
                                        </p:attrNameLst>
                                      </p:cBhvr>
                                      <p:to>
                                        <p:strVal val="visible"/>
                                      </p:to>
                                    </p:set>
                                    <p:animEffect transition="in" filter="fade">
                                      <p:cBhvr>
                                        <p:cTn id="52" dur="1000"/>
                                        <p:tgtEl>
                                          <p:spTgt spid="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7"/>
          <p:cNvSpPr txBox="1">
            <a:spLocks noGrp="1"/>
          </p:cNvSpPr>
          <p:nvPr>
            <p:ph type="title"/>
          </p:nvPr>
        </p:nvSpPr>
        <p:spPr>
          <a:xfrm>
            <a:off x="398025" y="191525"/>
            <a:ext cx="8745900" cy="492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FFFFFF"/>
              </a:buClr>
              <a:buSzPts val="2800"/>
              <a:buNone/>
            </a:pPr>
            <a:r>
              <a:rPr lang="en-US" sz="2200"/>
              <a:t>VTJ Script for Checkpointing/Restarting MPI Applications with MANA</a:t>
            </a:r>
            <a:endParaRPr sz="2200"/>
          </a:p>
        </p:txBody>
      </p:sp>
      <p:sp>
        <p:nvSpPr>
          <p:cNvPr id="390" name="Google Shape;390;p57"/>
          <p:cNvSpPr txBox="1"/>
          <p:nvPr/>
        </p:nvSpPr>
        <p:spPr>
          <a:xfrm>
            <a:off x="2618750" y="1177825"/>
            <a:ext cx="1743600" cy="1884900"/>
          </a:xfrm>
          <a:prstGeom prst="rect">
            <a:avLst/>
          </a:prstGeom>
          <a:solidFill>
            <a:srgbClr val="D9E7F5"/>
          </a:solidFill>
          <a:ln w="9525" cap="flat" cmpd="sng">
            <a:solidFill>
              <a:schemeClr val="dk2"/>
            </a:solidFill>
            <a:prstDash val="solid"/>
            <a:round/>
            <a:headEnd type="none" w="sm" len="sm"/>
            <a:tailEnd type="none" w="sm" len="sm"/>
          </a:ln>
        </p:spPr>
        <p:txBody>
          <a:bodyPr spcFirstLastPara="1" wrap="square" lIns="91425" tIns="0" rIns="91425" bIns="91425" anchor="t" anchorCtr="0">
            <a:noAutofit/>
          </a:bodyPr>
          <a:lstStyle/>
          <a:p>
            <a:pPr marL="0" marR="0" lvl="0" indent="0" algn="l" rtl="0">
              <a:lnSpc>
                <a:spcPct val="90000"/>
              </a:lnSpc>
              <a:spcBef>
                <a:spcPts val="0"/>
              </a:spcBef>
              <a:spcAft>
                <a:spcPts val="0"/>
              </a:spcAft>
              <a:buClr>
                <a:schemeClr val="dk2"/>
              </a:buClr>
              <a:buSzPts val="2400"/>
              <a:buFont typeface="Arial"/>
              <a:buNone/>
            </a:pPr>
            <a:r>
              <a:rPr lang="en-US" sz="800" b="0" i="0" u="none" strike="noStrike" cap="none">
                <a:solidFill>
                  <a:schemeClr val="dk2"/>
                </a:solidFill>
                <a:latin typeface="Courier New"/>
                <a:ea typeface="Courier New"/>
                <a:cs typeface="Courier New"/>
                <a:sym typeface="Courier New"/>
              </a:rPr>
              <a:t>#!/bin/bash </a:t>
            </a:r>
            <a:endParaRPr sz="1400" b="0" i="0" u="none" strike="noStrike" cap="none">
              <a:solidFill>
                <a:srgbClr val="000000"/>
              </a:solidFill>
              <a:latin typeface="Courier New"/>
              <a:ea typeface="Courier New"/>
              <a:cs typeface="Courier New"/>
              <a:sym typeface="Courier New"/>
            </a:endParaRPr>
          </a:p>
          <a:p>
            <a:pPr marL="0" marR="0" lvl="0" indent="0" algn="l" rtl="0">
              <a:lnSpc>
                <a:spcPct val="90000"/>
              </a:lnSpc>
              <a:spcBef>
                <a:spcPts val="0"/>
              </a:spcBef>
              <a:spcAft>
                <a:spcPts val="0"/>
              </a:spcAft>
              <a:buClr>
                <a:schemeClr val="dk2"/>
              </a:buClr>
              <a:buSzPts val="2400"/>
              <a:buFont typeface="Arial"/>
              <a:buNone/>
            </a:pPr>
            <a:r>
              <a:rPr lang="en-US" sz="800" b="0" i="0" u="none" strike="noStrike" cap="none">
                <a:solidFill>
                  <a:schemeClr val="dk2"/>
                </a:solidFill>
                <a:latin typeface="Courier New"/>
                <a:ea typeface="Courier New"/>
                <a:cs typeface="Courier New"/>
                <a:sym typeface="Courier New"/>
              </a:rPr>
              <a:t>#SBATCH –J test</a:t>
            </a:r>
            <a:endParaRPr sz="800" b="0" i="0" u="none" strike="noStrike" cap="none">
              <a:solidFill>
                <a:schemeClr val="dk2"/>
              </a:solidFill>
              <a:latin typeface="Courier New"/>
              <a:ea typeface="Courier New"/>
              <a:cs typeface="Courier New"/>
              <a:sym typeface="Courier New"/>
            </a:endParaRPr>
          </a:p>
          <a:p>
            <a:pPr marL="0" marR="0" lvl="0" indent="0" algn="l" rtl="0">
              <a:lnSpc>
                <a:spcPct val="90000"/>
              </a:lnSpc>
              <a:spcBef>
                <a:spcPts val="0"/>
              </a:spcBef>
              <a:spcAft>
                <a:spcPts val="0"/>
              </a:spcAft>
              <a:buClr>
                <a:schemeClr val="dk2"/>
              </a:buClr>
              <a:buSzPts val="2400"/>
              <a:buFont typeface="Arial"/>
              <a:buNone/>
            </a:pPr>
            <a:r>
              <a:rPr lang="en-US" sz="800" b="0" i="0" u="none" strike="noStrike" cap="none">
                <a:solidFill>
                  <a:schemeClr val="dk2"/>
                </a:solidFill>
                <a:latin typeface="Courier New"/>
                <a:ea typeface="Courier New"/>
                <a:cs typeface="Courier New"/>
                <a:sym typeface="Courier New"/>
              </a:rPr>
              <a:t>#SBATCH -q regular</a:t>
            </a:r>
            <a:endParaRPr sz="800" b="0" i="0" u="none" strike="noStrike" cap="none">
              <a:solidFill>
                <a:schemeClr val="dk2"/>
              </a:solidFill>
              <a:latin typeface="Courier New"/>
              <a:ea typeface="Courier New"/>
              <a:cs typeface="Courier New"/>
              <a:sym typeface="Courier New"/>
            </a:endParaRPr>
          </a:p>
          <a:p>
            <a:pPr marL="0" marR="0" lvl="0" indent="0" algn="l" rtl="0">
              <a:lnSpc>
                <a:spcPct val="90000"/>
              </a:lnSpc>
              <a:spcBef>
                <a:spcPts val="0"/>
              </a:spcBef>
              <a:spcAft>
                <a:spcPts val="0"/>
              </a:spcAft>
              <a:buClr>
                <a:schemeClr val="dk2"/>
              </a:buClr>
              <a:buSzPts val="2400"/>
              <a:buFont typeface="Arial"/>
              <a:buNone/>
            </a:pPr>
            <a:r>
              <a:rPr lang="en-US" sz="800" b="0" i="0" u="none" strike="noStrike" cap="none">
                <a:solidFill>
                  <a:schemeClr val="dk2"/>
                </a:solidFill>
                <a:latin typeface="Courier New"/>
                <a:ea typeface="Courier New"/>
                <a:cs typeface="Courier New"/>
                <a:sym typeface="Courier New"/>
              </a:rPr>
              <a:t>#SBATCH -N </a:t>
            </a:r>
            <a:r>
              <a:rPr lang="en-US" sz="800">
                <a:solidFill>
                  <a:schemeClr val="dk2"/>
                </a:solidFill>
                <a:latin typeface="Courier New"/>
                <a:ea typeface="Courier New"/>
                <a:cs typeface="Courier New"/>
                <a:sym typeface="Courier New"/>
              </a:rPr>
              <a:t>2</a:t>
            </a:r>
            <a:r>
              <a:rPr lang="en-US" sz="800" b="0" i="0" u="none" strike="noStrike" cap="none">
                <a:solidFill>
                  <a:schemeClr val="dk2"/>
                </a:solidFill>
                <a:latin typeface="Courier New"/>
                <a:ea typeface="Courier New"/>
                <a:cs typeface="Courier New"/>
                <a:sym typeface="Courier New"/>
              </a:rPr>
              <a:t> </a:t>
            </a:r>
            <a:endParaRPr sz="1400" b="0" i="0" u="none" strike="noStrike" cap="none">
              <a:solidFill>
                <a:srgbClr val="000000"/>
              </a:solidFill>
              <a:latin typeface="Courier New"/>
              <a:ea typeface="Courier New"/>
              <a:cs typeface="Courier New"/>
              <a:sym typeface="Courier New"/>
            </a:endParaRPr>
          </a:p>
          <a:p>
            <a:pPr marL="0" marR="0" lvl="0" indent="0" algn="l" rtl="0">
              <a:lnSpc>
                <a:spcPct val="90000"/>
              </a:lnSpc>
              <a:spcBef>
                <a:spcPts val="0"/>
              </a:spcBef>
              <a:spcAft>
                <a:spcPts val="0"/>
              </a:spcAft>
              <a:buClr>
                <a:schemeClr val="dk2"/>
              </a:buClr>
              <a:buSzPts val="2400"/>
              <a:buFont typeface="Arial"/>
              <a:buNone/>
            </a:pPr>
            <a:r>
              <a:rPr lang="en-US" sz="800" b="0" i="0" u="none" strike="noStrike" cap="none">
                <a:solidFill>
                  <a:schemeClr val="dk2"/>
                </a:solidFill>
                <a:latin typeface="Courier New"/>
                <a:ea typeface="Courier New"/>
                <a:cs typeface="Courier New"/>
                <a:sym typeface="Courier New"/>
              </a:rPr>
              <a:t>#SBATCH -C knl</a:t>
            </a:r>
            <a:endParaRPr sz="800" b="0" i="0" u="none" strike="noStrike" cap="none">
              <a:solidFill>
                <a:schemeClr val="dk2"/>
              </a:solidFill>
              <a:latin typeface="Courier New"/>
              <a:ea typeface="Courier New"/>
              <a:cs typeface="Courier New"/>
              <a:sym typeface="Courier New"/>
            </a:endParaRPr>
          </a:p>
          <a:p>
            <a:pPr marL="0" marR="0" lvl="0" indent="0" algn="l" rtl="0">
              <a:lnSpc>
                <a:spcPct val="90000"/>
              </a:lnSpc>
              <a:spcBef>
                <a:spcPts val="0"/>
              </a:spcBef>
              <a:spcAft>
                <a:spcPts val="0"/>
              </a:spcAft>
              <a:buClr>
                <a:schemeClr val="dk2"/>
              </a:buClr>
              <a:buSzPts val="2400"/>
              <a:buFont typeface="Arial"/>
              <a:buNone/>
            </a:pPr>
            <a:r>
              <a:rPr lang="en-US" sz="800" b="0" i="0" u="none" strike="noStrike" cap="none">
                <a:solidFill>
                  <a:schemeClr val="dk2"/>
                </a:solidFill>
                <a:latin typeface="Courier New"/>
                <a:ea typeface="Courier New"/>
                <a:cs typeface="Courier New"/>
                <a:sym typeface="Courier New"/>
              </a:rPr>
              <a:t>#SBATCH -t 48:00:00</a:t>
            </a:r>
            <a:endParaRPr sz="1400" b="0" i="0" u="none" strike="noStrike" cap="none">
              <a:solidFill>
                <a:srgbClr val="000000"/>
              </a:solidFill>
              <a:latin typeface="Courier New"/>
              <a:ea typeface="Courier New"/>
              <a:cs typeface="Courier New"/>
              <a:sym typeface="Courier New"/>
            </a:endParaRPr>
          </a:p>
          <a:p>
            <a:pPr marL="0" marR="0" lvl="0" indent="0" algn="l" rtl="0">
              <a:lnSpc>
                <a:spcPct val="90000"/>
              </a:lnSpc>
              <a:spcBef>
                <a:spcPts val="0"/>
              </a:spcBef>
              <a:spcAft>
                <a:spcPts val="0"/>
              </a:spcAft>
              <a:buClr>
                <a:schemeClr val="dk2"/>
              </a:buClr>
              <a:buSzPts val="2400"/>
              <a:buFont typeface="Arial"/>
              <a:buNone/>
            </a:pPr>
            <a:r>
              <a:rPr lang="en-US" sz="800" b="0" i="0" u="none" strike="noStrike" cap="none">
                <a:solidFill>
                  <a:schemeClr val="dk2"/>
                </a:solidFill>
                <a:latin typeface="Courier New"/>
                <a:ea typeface="Courier New"/>
                <a:cs typeface="Courier New"/>
                <a:sym typeface="Courier New"/>
              </a:rPr>
              <a:t>#SBATCH –o test-%j.out</a:t>
            </a:r>
            <a:endParaRPr sz="800" b="0" i="0" u="none" strike="noStrike" cap="none">
              <a:solidFill>
                <a:schemeClr val="dk2"/>
              </a:solidFill>
              <a:latin typeface="Courier New"/>
              <a:ea typeface="Courier New"/>
              <a:cs typeface="Courier New"/>
              <a:sym typeface="Courier New"/>
            </a:endParaRPr>
          </a:p>
          <a:p>
            <a:pPr marL="0" marR="0" lvl="0" indent="0" algn="l" rtl="0">
              <a:lnSpc>
                <a:spcPct val="90000"/>
              </a:lnSpc>
              <a:spcBef>
                <a:spcPts val="0"/>
              </a:spcBef>
              <a:spcAft>
                <a:spcPts val="0"/>
              </a:spcAft>
              <a:buClr>
                <a:schemeClr val="dk2"/>
              </a:buClr>
              <a:buSzPts val="2400"/>
              <a:buFont typeface="Arial"/>
              <a:buNone/>
            </a:pPr>
            <a:r>
              <a:rPr lang="en-US" sz="800" b="0" i="0" u="none" strike="noStrike" cap="none">
                <a:solidFill>
                  <a:schemeClr val="dk2"/>
                </a:solidFill>
                <a:latin typeface="Courier New"/>
                <a:ea typeface="Courier New"/>
                <a:cs typeface="Courier New"/>
                <a:sym typeface="Courier New"/>
              </a:rPr>
              <a:t>#SBATCH –e test-%j.err</a:t>
            </a:r>
            <a:endParaRPr sz="800" b="0" i="0" u="none" strike="noStrike" cap="none">
              <a:solidFill>
                <a:schemeClr val="dk2"/>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2"/>
              </a:buClr>
              <a:buSzPts val="2400"/>
              <a:buFont typeface="Arial"/>
              <a:buNone/>
            </a:pPr>
            <a:endParaRPr sz="400" b="0" i="0" u="none" strike="noStrike" cap="none">
              <a:solidFill>
                <a:schemeClr val="dk2"/>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2"/>
              </a:buClr>
              <a:buSzPts val="2400"/>
              <a:buFont typeface="Arial"/>
              <a:buNone/>
            </a:pPr>
            <a:r>
              <a:rPr lang="en-US" sz="800" b="0" i="0" u="none" strike="noStrike" cap="none">
                <a:solidFill>
                  <a:srgbClr val="3B55EF"/>
                </a:solidFill>
                <a:latin typeface="Courier New"/>
                <a:ea typeface="Courier New"/>
                <a:cs typeface="Courier New"/>
                <a:sym typeface="Courier New"/>
              </a:rPr>
              <a:t>#user setting</a:t>
            </a:r>
            <a:endParaRPr sz="800" b="0" i="0" u="none" strike="noStrike" cap="none">
              <a:solidFill>
                <a:srgbClr val="3B55EF"/>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2"/>
              </a:buClr>
              <a:buSzPts val="2400"/>
              <a:buFont typeface="Arial"/>
              <a:buNone/>
            </a:pPr>
            <a:r>
              <a:rPr lang="en-US" sz="800" b="0" i="0" u="none" strike="noStrike" cap="none">
                <a:solidFill>
                  <a:schemeClr val="dk2"/>
                </a:solidFill>
                <a:latin typeface="Courier New"/>
                <a:ea typeface="Courier New"/>
                <a:cs typeface="Courier New"/>
                <a:sym typeface="Courier New"/>
              </a:rPr>
              <a:t>export OMP_PROC_BIND=true</a:t>
            </a:r>
            <a:endParaRPr sz="800" b="0" i="0" u="none" strike="noStrike" cap="none">
              <a:solidFill>
                <a:schemeClr val="dk2"/>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2"/>
              </a:buClr>
              <a:buSzPts val="2400"/>
              <a:buFont typeface="Arial"/>
              <a:buNone/>
            </a:pPr>
            <a:r>
              <a:rPr lang="en-US" sz="800" b="0" i="0" u="none" strike="noStrike" cap="none">
                <a:solidFill>
                  <a:schemeClr val="dk2"/>
                </a:solidFill>
                <a:latin typeface="Courier New"/>
                <a:ea typeface="Courier New"/>
                <a:cs typeface="Courier New"/>
                <a:sym typeface="Courier New"/>
              </a:rPr>
              <a:t>export OMP_PLACES=threads</a:t>
            </a:r>
            <a:endParaRPr sz="800" b="0" i="0" u="none" strike="noStrike" cap="none">
              <a:solidFill>
                <a:schemeClr val="dk2"/>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2"/>
              </a:buClr>
              <a:buSzPts val="2400"/>
              <a:buFont typeface="Arial"/>
              <a:buNone/>
            </a:pPr>
            <a:r>
              <a:rPr lang="en-US" sz="800" b="0" i="0" u="none" strike="noStrike" cap="none">
                <a:solidFill>
                  <a:schemeClr val="dk2"/>
                </a:solidFill>
                <a:latin typeface="Courier New"/>
                <a:ea typeface="Courier New"/>
                <a:cs typeface="Courier New"/>
                <a:sym typeface="Courier New"/>
              </a:rPr>
              <a:t>export OMP_NUM_THREADS=</a:t>
            </a:r>
            <a:r>
              <a:rPr lang="en-US" sz="800">
                <a:solidFill>
                  <a:schemeClr val="dk2"/>
                </a:solidFill>
                <a:latin typeface="Courier New"/>
                <a:ea typeface="Courier New"/>
                <a:cs typeface="Courier New"/>
                <a:sym typeface="Courier New"/>
              </a:rPr>
              <a:t>8</a:t>
            </a:r>
            <a:endParaRPr sz="14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2"/>
              </a:buClr>
              <a:buSzPts val="2400"/>
              <a:buFont typeface="Arial"/>
              <a:buNone/>
            </a:pPr>
            <a:endParaRPr sz="400" b="0" i="0" u="none" strike="noStrike" cap="none">
              <a:solidFill>
                <a:schemeClr val="dk2"/>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2"/>
              </a:buClr>
              <a:buSzPts val="2400"/>
              <a:buFont typeface="Arial"/>
              <a:buNone/>
            </a:pPr>
            <a:r>
              <a:rPr lang="en-US" sz="800">
                <a:solidFill>
                  <a:schemeClr val="dk2"/>
                </a:solidFill>
                <a:latin typeface="Courier New"/>
                <a:ea typeface="Courier New"/>
                <a:cs typeface="Courier New"/>
                <a:sym typeface="Courier New"/>
              </a:rPr>
              <a:t>srun -n16 -c32 --cpu-bind=cores </a:t>
            </a:r>
            <a:r>
              <a:rPr lang="en-US" sz="800" b="0" i="0" u="none" strike="noStrike" cap="none">
                <a:solidFill>
                  <a:schemeClr val="dk2"/>
                </a:solidFill>
                <a:latin typeface="Courier New"/>
                <a:ea typeface="Courier New"/>
                <a:cs typeface="Courier New"/>
                <a:sym typeface="Courier New"/>
              </a:rPr>
              <a:t>./a.out</a:t>
            </a:r>
            <a:endParaRPr sz="800" b="0" i="0" u="none" strike="noStrike" cap="none">
              <a:solidFill>
                <a:schemeClr val="dk2"/>
              </a:solidFill>
              <a:latin typeface="Courier New"/>
              <a:ea typeface="Courier New"/>
              <a:cs typeface="Courier New"/>
              <a:sym typeface="Courier New"/>
            </a:endParaRPr>
          </a:p>
        </p:txBody>
      </p:sp>
      <p:sp>
        <p:nvSpPr>
          <p:cNvPr id="391" name="Google Shape;391;p57"/>
          <p:cNvSpPr txBox="1">
            <a:spLocks noGrp="1"/>
          </p:cNvSpPr>
          <p:nvPr>
            <p:ph type="body" idx="4294967295"/>
          </p:nvPr>
        </p:nvSpPr>
        <p:spPr>
          <a:xfrm>
            <a:off x="136775" y="1901500"/>
            <a:ext cx="2205900" cy="2775900"/>
          </a:xfrm>
          <a:prstGeom prst="rect">
            <a:avLst/>
          </a:prstGeom>
          <a:solidFill>
            <a:srgbClr val="D9E7F5"/>
          </a:solidFill>
          <a:ln w="9525" cap="flat" cmpd="sng">
            <a:solidFill>
              <a:srgbClr val="FF0000"/>
            </a:solidFill>
            <a:prstDash val="solid"/>
            <a:round/>
            <a:headEnd type="none" w="sm" len="sm"/>
            <a:tailEnd type="none" w="sm" len="sm"/>
          </a:ln>
        </p:spPr>
        <p:txBody>
          <a:bodyPr spcFirstLastPara="1" wrap="square" lIns="91425" tIns="0" rIns="91425" bIns="91425" anchor="t" anchorCtr="0">
            <a:noAutofit/>
          </a:bodyPr>
          <a:lstStyle/>
          <a:p>
            <a:pPr marL="0" marR="0" lvl="0" indent="0" algn="l" rtl="0">
              <a:lnSpc>
                <a:spcPct val="100000"/>
              </a:lnSpc>
              <a:spcBef>
                <a:spcPts val="0"/>
              </a:spcBef>
              <a:spcAft>
                <a:spcPts val="0"/>
              </a:spcAft>
              <a:buClr>
                <a:schemeClr val="dk2"/>
              </a:buClr>
              <a:buSzPts val="2400"/>
              <a:buFont typeface="Arial"/>
              <a:buNone/>
            </a:pPr>
            <a:r>
              <a:rPr lang="en-US" sz="800" i="0" u="none" strike="noStrike" cap="none">
                <a:solidFill>
                  <a:schemeClr val="dk2"/>
                </a:solidFill>
                <a:latin typeface="Courier New"/>
                <a:ea typeface="Courier New"/>
                <a:cs typeface="Courier New"/>
                <a:sym typeface="Courier New"/>
              </a:rPr>
              <a:t>#!/bin/bash</a:t>
            </a:r>
            <a:endParaRPr sz="800">
              <a:latin typeface="Courier New"/>
              <a:ea typeface="Courier New"/>
              <a:cs typeface="Courier New"/>
              <a:sym typeface="Courier New"/>
            </a:endParaRPr>
          </a:p>
          <a:p>
            <a:pPr marL="0" marR="0" lvl="0" indent="0" algn="l" rtl="0">
              <a:lnSpc>
                <a:spcPct val="100000"/>
              </a:lnSpc>
              <a:spcBef>
                <a:spcPts val="0"/>
              </a:spcBef>
              <a:spcAft>
                <a:spcPts val="0"/>
              </a:spcAft>
              <a:buClr>
                <a:schemeClr val="dk2"/>
              </a:buClr>
              <a:buSzPts val="2400"/>
              <a:buFont typeface="Arial"/>
              <a:buNone/>
            </a:pPr>
            <a:r>
              <a:rPr lang="en-US" sz="800" i="0" u="none" strike="noStrike" cap="none">
                <a:solidFill>
                  <a:schemeClr val="dk2"/>
                </a:solidFill>
                <a:latin typeface="Courier New"/>
                <a:ea typeface="Courier New"/>
                <a:cs typeface="Courier New"/>
                <a:sym typeface="Courier New"/>
              </a:rPr>
              <a:t>#SBATCH –J test_cr</a:t>
            </a:r>
            <a:endParaRPr sz="800" i="0" u="none" strike="noStrike" cap="none">
              <a:solidFill>
                <a:schemeClr val="dk2"/>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2"/>
              </a:buClr>
              <a:buSzPts val="2400"/>
              <a:buFont typeface="Arial"/>
              <a:buNone/>
            </a:pPr>
            <a:r>
              <a:rPr lang="en-US" sz="800" i="0" u="none" strike="noStrike" cap="none">
                <a:solidFill>
                  <a:srgbClr val="FF0000"/>
                </a:solidFill>
                <a:latin typeface="Courier New"/>
                <a:ea typeface="Courier New"/>
                <a:cs typeface="Courier New"/>
                <a:sym typeface="Courier New"/>
              </a:rPr>
              <a:t>#SBATCH -q flex</a:t>
            </a:r>
            <a:endParaRPr sz="800" i="0" u="none" strike="noStrike" cap="none">
              <a:solidFill>
                <a:srgbClr val="FF0000"/>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2"/>
              </a:buClr>
              <a:buSzPts val="2400"/>
              <a:buFont typeface="Arial"/>
              <a:buNone/>
            </a:pPr>
            <a:r>
              <a:rPr lang="en-US" sz="800" i="0" u="none" strike="noStrike" cap="none">
                <a:solidFill>
                  <a:schemeClr val="dk2"/>
                </a:solidFill>
                <a:latin typeface="Courier New"/>
                <a:ea typeface="Courier New"/>
                <a:cs typeface="Courier New"/>
                <a:sym typeface="Courier New"/>
              </a:rPr>
              <a:t>#SBATCH -N </a:t>
            </a:r>
            <a:r>
              <a:rPr lang="en-US" sz="800">
                <a:solidFill>
                  <a:schemeClr val="dk2"/>
                </a:solidFill>
                <a:latin typeface="Courier New"/>
                <a:ea typeface="Courier New"/>
                <a:cs typeface="Courier New"/>
                <a:sym typeface="Courier New"/>
              </a:rPr>
              <a:t>2</a:t>
            </a:r>
            <a:r>
              <a:rPr lang="en-US" sz="800" i="0" u="none" strike="noStrike" cap="none">
                <a:solidFill>
                  <a:schemeClr val="dk2"/>
                </a:solidFill>
                <a:latin typeface="Courier New"/>
                <a:ea typeface="Courier New"/>
                <a:cs typeface="Courier New"/>
                <a:sym typeface="Courier New"/>
              </a:rPr>
              <a:t> </a:t>
            </a:r>
            <a:endParaRPr sz="800">
              <a:latin typeface="Courier New"/>
              <a:ea typeface="Courier New"/>
              <a:cs typeface="Courier New"/>
              <a:sym typeface="Courier New"/>
            </a:endParaRPr>
          </a:p>
          <a:p>
            <a:pPr marL="0" marR="0" lvl="0" indent="0" algn="l" rtl="0">
              <a:lnSpc>
                <a:spcPct val="100000"/>
              </a:lnSpc>
              <a:spcBef>
                <a:spcPts val="0"/>
              </a:spcBef>
              <a:spcAft>
                <a:spcPts val="0"/>
              </a:spcAft>
              <a:buClr>
                <a:schemeClr val="dk2"/>
              </a:buClr>
              <a:buSzPts val="2400"/>
              <a:buFont typeface="Arial"/>
              <a:buNone/>
            </a:pPr>
            <a:r>
              <a:rPr lang="en-US" sz="800" i="0" u="none" strike="noStrike" cap="none">
                <a:solidFill>
                  <a:schemeClr val="dk2"/>
                </a:solidFill>
                <a:latin typeface="Courier New"/>
                <a:ea typeface="Courier New"/>
                <a:cs typeface="Courier New"/>
                <a:sym typeface="Courier New"/>
              </a:rPr>
              <a:t>#SBATCH -C knl</a:t>
            </a:r>
            <a:endParaRPr sz="800" i="0" u="none" strike="noStrike" cap="none">
              <a:solidFill>
                <a:schemeClr val="dk2"/>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2"/>
              </a:buClr>
              <a:buSzPts val="2400"/>
              <a:buFont typeface="Arial"/>
              <a:buNone/>
            </a:pPr>
            <a:r>
              <a:rPr lang="en-US" sz="800" i="0" u="none" strike="noStrike" cap="none">
                <a:solidFill>
                  <a:schemeClr val="dk2"/>
                </a:solidFill>
                <a:latin typeface="Courier New"/>
                <a:ea typeface="Courier New"/>
                <a:cs typeface="Courier New"/>
                <a:sym typeface="Courier New"/>
              </a:rPr>
              <a:t>#SBATCH -t 48:00:00</a:t>
            </a:r>
            <a:endParaRPr sz="800">
              <a:latin typeface="Courier New"/>
              <a:ea typeface="Courier New"/>
              <a:cs typeface="Courier New"/>
              <a:sym typeface="Courier New"/>
            </a:endParaRPr>
          </a:p>
          <a:p>
            <a:pPr marL="0" marR="0" lvl="0" indent="0" algn="l" rtl="0">
              <a:lnSpc>
                <a:spcPct val="100000"/>
              </a:lnSpc>
              <a:spcBef>
                <a:spcPts val="0"/>
              </a:spcBef>
              <a:spcAft>
                <a:spcPts val="0"/>
              </a:spcAft>
              <a:buClr>
                <a:schemeClr val="dk2"/>
              </a:buClr>
              <a:buSzPts val="2400"/>
              <a:buFont typeface="Arial"/>
              <a:buNone/>
            </a:pPr>
            <a:r>
              <a:rPr lang="en-US" sz="800" i="0" u="none" strike="noStrike" cap="none">
                <a:solidFill>
                  <a:schemeClr val="dk2"/>
                </a:solidFill>
                <a:latin typeface="Courier New"/>
                <a:ea typeface="Courier New"/>
                <a:cs typeface="Courier New"/>
                <a:sym typeface="Courier New"/>
              </a:rPr>
              <a:t>#SBATCH –o test_cr-%j.out</a:t>
            </a:r>
            <a:endParaRPr sz="800" i="0" u="none" strike="noStrike" cap="none">
              <a:solidFill>
                <a:schemeClr val="dk2"/>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2"/>
              </a:buClr>
              <a:buSzPts val="2400"/>
              <a:buFont typeface="Arial"/>
              <a:buNone/>
            </a:pPr>
            <a:r>
              <a:rPr lang="en-US" sz="800" i="0" u="none" strike="noStrike" cap="none">
                <a:solidFill>
                  <a:schemeClr val="dk2"/>
                </a:solidFill>
                <a:latin typeface="Courier New"/>
                <a:ea typeface="Courier New"/>
                <a:cs typeface="Courier New"/>
                <a:sym typeface="Courier New"/>
              </a:rPr>
              <a:t>#SBATCH –e test_cr-%j.err</a:t>
            </a:r>
            <a:endParaRPr sz="800" i="0" u="none" strike="noStrike" cap="none">
              <a:solidFill>
                <a:schemeClr val="dk2"/>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2"/>
              </a:buClr>
              <a:buSzPts val="2400"/>
              <a:buFont typeface="Arial"/>
              <a:buNone/>
            </a:pPr>
            <a:r>
              <a:rPr lang="en-US" sz="800" i="0" u="none" strike="noStrike" cap="none">
                <a:solidFill>
                  <a:srgbClr val="FF0000"/>
                </a:solidFill>
                <a:latin typeface="Courier New"/>
                <a:ea typeface="Courier New"/>
                <a:cs typeface="Courier New"/>
                <a:sym typeface="Courier New"/>
              </a:rPr>
              <a:t>#SBATCH –time-min=2:00:00</a:t>
            </a:r>
            <a:endParaRPr sz="800">
              <a:latin typeface="Courier New"/>
              <a:ea typeface="Courier New"/>
              <a:cs typeface="Courier New"/>
              <a:sym typeface="Courier New"/>
            </a:endParaRPr>
          </a:p>
          <a:p>
            <a:pPr marL="0" marR="0" lvl="0" indent="0" algn="l" rtl="0">
              <a:lnSpc>
                <a:spcPct val="100000"/>
              </a:lnSpc>
              <a:spcBef>
                <a:spcPts val="0"/>
              </a:spcBef>
              <a:spcAft>
                <a:spcPts val="0"/>
              </a:spcAft>
              <a:buClr>
                <a:schemeClr val="dk2"/>
              </a:buClr>
              <a:buSzPts val="2400"/>
              <a:buFont typeface="Arial"/>
              <a:buNone/>
            </a:pPr>
            <a:endParaRPr sz="500" i="0" u="none" strike="noStrike" cap="none">
              <a:solidFill>
                <a:schemeClr val="dk2"/>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2"/>
              </a:buClr>
              <a:buSzPts val="2400"/>
              <a:buFont typeface="Arial"/>
              <a:buNone/>
            </a:pPr>
            <a:r>
              <a:rPr lang="en-US" sz="800" i="0" u="none" strike="noStrike" cap="none">
                <a:solidFill>
                  <a:srgbClr val="3B55EF"/>
                </a:solidFill>
                <a:latin typeface="Courier New"/>
                <a:ea typeface="Courier New"/>
                <a:cs typeface="Courier New"/>
                <a:sym typeface="Courier New"/>
              </a:rPr>
              <a:t>#user setting</a:t>
            </a:r>
            <a:endParaRPr sz="800" i="0" u="none" strike="noStrike" cap="none">
              <a:solidFill>
                <a:srgbClr val="3B55EF"/>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2"/>
              </a:buClr>
              <a:buSzPts val="2400"/>
              <a:buFont typeface="Arial"/>
              <a:buNone/>
            </a:pPr>
            <a:r>
              <a:rPr lang="en-US" sz="800" i="0" u="none" strike="noStrike" cap="none">
                <a:solidFill>
                  <a:schemeClr val="dk2"/>
                </a:solidFill>
                <a:latin typeface="Courier New"/>
                <a:ea typeface="Courier New"/>
                <a:cs typeface="Courier New"/>
                <a:sym typeface="Courier New"/>
              </a:rPr>
              <a:t>export OMP_PROC_BIND=true</a:t>
            </a:r>
            <a:endParaRPr sz="800" i="0" u="none" strike="noStrike" cap="none">
              <a:solidFill>
                <a:schemeClr val="dk2"/>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2"/>
              </a:buClr>
              <a:buSzPts val="2400"/>
              <a:buFont typeface="Arial"/>
              <a:buNone/>
            </a:pPr>
            <a:r>
              <a:rPr lang="en-US" sz="800" i="0" u="none" strike="noStrike" cap="none">
                <a:solidFill>
                  <a:schemeClr val="dk2"/>
                </a:solidFill>
                <a:latin typeface="Courier New"/>
                <a:ea typeface="Courier New"/>
                <a:cs typeface="Courier New"/>
                <a:sym typeface="Courier New"/>
              </a:rPr>
              <a:t>export OMP_PLACES=threads</a:t>
            </a:r>
            <a:endParaRPr sz="800" i="0" u="none" strike="noStrike" cap="none">
              <a:solidFill>
                <a:schemeClr val="dk2"/>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2"/>
              </a:buClr>
              <a:buSzPts val="2400"/>
              <a:buFont typeface="Arial"/>
              <a:buNone/>
            </a:pPr>
            <a:r>
              <a:rPr lang="en-US" sz="800" i="0" u="none" strike="noStrike" cap="none">
                <a:solidFill>
                  <a:schemeClr val="dk2"/>
                </a:solidFill>
                <a:latin typeface="Courier New"/>
                <a:ea typeface="Courier New"/>
                <a:cs typeface="Courier New"/>
                <a:sym typeface="Courier New"/>
              </a:rPr>
              <a:t>export OMP_NUM_THREADS=</a:t>
            </a:r>
            <a:r>
              <a:rPr lang="en-US" sz="800">
                <a:solidFill>
                  <a:schemeClr val="dk2"/>
                </a:solidFill>
                <a:latin typeface="Courier New"/>
                <a:ea typeface="Courier New"/>
                <a:cs typeface="Courier New"/>
                <a:sym typeface="Courier New"/>
              </a:rPr>
              <a:t>8</a:t>
            </a:r>
            <a:endParaRPr sz="800">
              <a:latin typeface="Courier New"/>
              <a:ea typeface="Courier New"/>
              <a:cs typeface="Courier New"/>
              <a:sym typeface="Courier New"/>
            </a:endParaRPr>
          </a:p>
          <a:p>
            <a:pPr marL="0" marR="0" lvl="0" indent="0" algn="l" rtl="0">
              <a:lnSpc>
                <a:spcPct val="100000"/>
              </a:lnSpc>
              <a:spcBef>
                <a:spcPts val="0"/>
              </a:spcBef>
              <a:spcAft>
                <a:spcPts val="0"/>
              </a:spcAft>
              <a:buClr>
                <a:schemeClr val="dk2"/>
              </a:buClr>
              <a:buSzPts val="2400"/>
              <a:buFont typeface="Arial"/>
              <a:buNone/>
            </a:pPr>
            <a:endParaRPr sz="500" i="0" u="none" strike="noStrike" cap="none">
              <a:solidFill>
                <a:schemeClr val="dk2"/>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2"/>
              </a:buClr>
              <a:buSzPts val="2400"/>
              <a:buFont typeface="Arial"/>
              <a:buNone/>
            </a:pPr>
            <a:r>
              <a:rPr lang="en-US" sz="800" i="0" u="none" strike="noStrike" cap="none">
                <a:solidFill>
                  <a:srgbClr val="FF0000"/>
                </a:solidFill>
                <a:latin typeface="Courier New"/>
                <a:ea typeface="Courier New"/>
                <a:cs typeface="Courier New"/>
                <a:sym typeface="Courier New"/>
              </a:rPr>
              <a:t>module load </a:t>
            </a:r>
            <a:r>
              <a:rPr lang="en-US" sz="800">
                <a:solidFill>
                  <a:srgbClr val="FF0000"/>
                </a:solidFill>
                <a:latin typeface="Courier New"/>
                <a:ea typeface="Courier New"/>
                <a:cs typeface="Courier New"/>
                <a:sym typeface="Courier New"/>
              </a:rPr>
              <a:t>mana</a:t>
            </a:r>
            <a:endParaRPr sz="800" i="0" u="none" strike="noStrike" cap="none">
              <a:solidFill>
                <a:srgbClr val="FF0000"/>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2"/>
              </a:buClr>
              <a:buSzPts val="2400"/>
              <a:buFont typeface="Arial"/>
              <a:buNone/>
            </a:pPr>
            <a:r>
              <a:rPr lang="en-US" sz="800" i="0" u="none" strike="noStrike" cap="none">
                <a:solidFill>
                  <a:srgbClr val="3B55EF"/>
                </a:solidFill>
                <a:latin typeface="Courier New"/>
                <a:ea typeface="Courier New"/>
                <a:cs typeface="Courier New"/>
                <a:sym typeface="Courier New"/>
              </a:rPr>
              <a:t>#checkpointing once every hour</a:t>
            </a:r>
            <a:endParaRPr sz="800" i="0" u="none" strike="noStrike" cap="none">
              <a:solidFill>
                <a:srgbClr val="3B55EF"/>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2"/>
              </a:buClr>
              <a:buSzPts val="2400"/>
              <a:buFont typeface="Arial"/>
              <a:buNone/>
            </a:pPr>
            <a:r>
              <a:rPr lang="en-US" sz="800">
                <a:solidFill>
                  <a:srgbClr val="FF0000"/>
                </a:solidFill>
                <a:latin typeface="Courier New"/>
                <a:ea typeface="Courier New"/>
                <a:cs typeface="Courier New"/>
                <a:sym typeface="Courier New"/>
              </a:rPr>
              <a:t>mana</a:t>
            </a:r>
            <a:r>
              <a:rPr lang="en-US" sz="800" i="0" u="none" strike="noStrike" cap="none">
                <a:solidFill>
                  <a:srgbClr val="FF0000"/>
                </a:solidFill>
                <a:latin typeface="Courier New"/>
                <a:ea typeface="Courier New"/>
                <a:cs typeface="Courier New"/>
                <a:sym typeface="Courier New"/>
              </a:rPr>
              <a:t>_coordinator -i</a:t>
            </a:r>
            <a:r>
              <a:rPr lang="en-US" sz="800">
                <a:solidFill>
                  <a:srgbClr val="FF0000"/>
                </a:solidFill>
                <a:latin typeface="Courier New"/>
                <a:ea typeface="Courier New"/>
                <a:cs typeface="Courier New"/>
                <a:sym typeface="Courier New"/>
              </a:rPr>
              <a:t>36</a:t>
            </a:r>
            <a:r>
              <a:rPr lang="en-US" sz="800" i="0" u="none" strike="noStrike" cap="none">
                <a:solidFill>
                  <a:srgbClr val="FF0000"/>
                </a:solidFill>
                <a:latin typeface="Courier New"/>
                <a:ea typeface="Courier New"/>
                <a:cs typeface="Courier New"/>
                <a:sym typeface="Courier New"/>
              </a:rPr>
              <a:t>00</a:t>
            </a:r>
            <a:endParaRPr sz="800">
              <a:latin typeface="Courier New"/>
              <a:ea typeface="Courier New"/>
              <a:cs typeface="Courier New"/>
              <a:sym typeface="Courier New"/>
            </a:endParaRPr>
          </a:p>
          <a:p>
            <a:pPr marL="0" marR="0" lvl="0" indent="0" algn="l" rtl="0">
              <a:lnSpc>
                <a:spcPct val="100000"/>
              </a:lnSpc>
              <a:spcBef>
                <a:spcPts val="0"/>
              </a:spcBef>
              <a:spcAft>
                <a:spcPts val="0"/>
              </a:spcAft>
              <a:buClr>
                <a:schemeClr val="dk2"/>
              </a:buClr>
              <a:buSzPts val="2400"/>
              <a:buFont typeface="Arial"/>
              <a:buNone/>
            </a:pPr>
            <a:endParaRPr sz="500" i="0" u="none" strike="noStrike" cap="none">
              <a:solidFill>
                <a:schemeClr val="dk2"/>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2"/>
              </a:buClr>
              <a:buSzPts val="2400"/>
              <a:buFont typeface="Arial"/>
              <a:buNone/>
            </a:pPr>
            <a:r>
              <a:rPr lang="en-US" sz="800" i="0" u="none" strike="noStrike" cap="none">
                <a:solidFill>
                  <a:srgbClr val="3B55EF"/>
                </a:solidFill>
                <a:latin typeface="Courier New"/>
                <a:ea typeface="Courier New"/>
                <a:cs typeface="Courier New"/>
                <a:sym typeface="Courier New"/>
              </a:rPr>
              <a:t>#run job under </a:t>
            </a:r>
            <a:r>
              <a:rPr lang="en-US" sz="800">
                <a:solidFill>
                  <a:srgbClr val="3B55EF"/>
                </a:solidFill>
                <a:latin typeface="Courier New"/>
                <a:ea typeface="Courier New"/>
                <a:cs typeface="Courier New"/>
                <a:sym typeface="Courier New"/>
              </a:rPr>
              <a:t>mana</a:t>
            </a:r>
            <a:r>
              <a:rPr lang="en-US" sz="800" i="0" u="none" strike="noStrike" cap="none">
                <a:solidFill>
                  <a:srgbClr val="3B55EF"/>
                </a:solidFill>
                <a:latin typeface="Courier New"/>
                <a:ea typeface="Courier New"/>
                <a:cs typeface="Courier New"/>
                <a:sym typeface="Courier New"/>
              </a:rPr>
              <a:t> control</a:t>
            </a:r>
            <a:endParaRPr sz="800" i="0" u="none" strike="noStrike" cap="none">
              <a:solidFill>
                <a:srgbClr val="3B55EF"/>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2"/>
              </a:buClr>
              <a:buSzPts val="2400"/>
              <a:buFont typeface="Arial"/>
              <a:buNone/>
            </a:pPr>
            <a:r>
              <a:rPr lang="en-US" sz="800">
                <a:solidFill>
                  <a:srgbClr val="434343"/>
                </a:solidFill>
                <a:latin typeface="Courier New"/>
                <a:ea typeface="Courier New"/>
                <a:cs typeface="Courier New"/>
                <a:sym typeface="Courier New"/>
              </a:rPr>
              <a:t>srun -n16 -c32 --cpu-bind=cores </a:t>
            </a:r>
            <a:r>
              <a:rPr lang="en-US" sz="800">
                <a:solidFill>
                  <a:srgbClr val="FF0000"/>
                </a:solidFill>
                <a:latin typeface="Courier New"/>
                <a:ea typeface="Courier New"/>
                <a:cs typeface="Courier New"/>
                <a:sym typeface="Courier New"/>
              </a:rPr>
              <a:t>mana</a:t>
            </a:r>
            <a:r>
              <a:rPr lang="en-US" sz="800" i="0" u="none" strike="noStrike" cap="none">
                <a:solidFill>
                  <a:srgbClr val="FF0000"/>
                </a:solidFill>
                <a:latin typeface="Courier New"/>
                <a:ea typeface="Courier New"/>
                <a:cs typeface="Courier New"/>
                <a:sym typeface="Courier New"/>
              </a:rPr>
              <a:t>_launch ./a.out</a:t>
            </a:r>
            <a:endParaRPr sz="800" i="0" u="none" strike="noStrike" cap="none">
              <a:solidFill>
                <a:srgbClr val="FF0000"/>
              </a:solidFill>
              <a:latin typeface="Courier New"/>
              <a:ea typeface="Courier New"/>
              <a:cs typeface="Courier New"/>
              <a:sym typeface="Courier New"/>
            </a:endParaRPr>
          </a:p>
        </p:txBody>
      </p:sp>
      <p:sp>
        <p:nvSpPr>
          <p:cNvPr id="392" name="Google Shape;392;p57"/>
          <p:cNvSpPr txBox="1"/>
          <p:nvPr/>
        </p:nvSpPr>
        <p:spPr>
          <a:xfrm>
            <a:off x="2177100" y="3220650"/>
            <a:ext cx="2237700" cy="1884900"/>
          </a:xfrm>
          <a:prstGeom prst="rect">
            <a:avLst/>
          </a:prstGeom>
          <a:solidFill>
            <a:srgbClr val="D9E7F5"/>
          </a:solidFill>
          <a:ln w="9525" cap="flat" cmpd="sng">
            <a:solidFill>
              <a:srgbClr val="FF0000"/>
            </a:solidFill>
            <a:prstDash val="solid"/>
            <a:round/>
            <a:headEnd type="none" w="sm" len="sm"/>
            <a:tailEnd type="none" w="sm" len="sm"/>
          </a:ln>
        </p:spPr>
        <p:txBody>
          <a:bodyPr spcFirstLastPara="1" wrap="square" lIns="91425" tIns="0" rIns="0" bIns="91425" anchor="t" anchorCtr="0">
            <a:noAutofit/>
          </a:bodyPr>
          <a:lstStyle/>
          <a:p>
            <a:pPr marL="0" marR="0" lvl="0" indent="0" algn="l" rtl="0">
              <a:lnSpc>
                <a:spcPct val="90000"/>
              </a:lnSpc>
              <a:spcBef>
                <a:spcPts val="0"/>
              </a:spcBef>
              <a:spcAft>
                <a:spcPts val="0"/>
              </a:spcAft>
              <a:buClr>
                <a:schemeClr val="dk2"/>
              </a:buClr>
              <a:buSzPts val="2400"/>
              <a:buFont typeface="Arial"/>
              <a:buNone/>
            </a:pPr>
            <a:r>
              <a:rPr lang="en-US" sz="800" b="0" i="0" u="none" strike="noStrike" cap="none">
                <a:solidFill>
                  <a:schemeClr val="dk2"/>
                </a:solidFill>
                <a:latin typeface="Courier New"/>
                <a:ea typeface="Courier New"/>
                <a:cs typeface="Courier New"/>
                <a:sym typeface="Courier New"/>
              </a:rPr>
              <a:t>#!/bin/bash</a:t>
            </a:r>
            <a:endParaRPr sz="800" b="0" i="0" u="none" strike="noStrike" cap="none">
              <a:solidFill>
                <a:srgbClr val="000000"/>
              </a:solidFill>
              <a:latin typeface="Courier New"/>
              <a:ea typeface="Courier New"/>
              <a:cs typeface="Courier New"/>
              <a:sym typeface="Courier New"/>
            </a:endParaRPr>
          </a:p>
          <a:p>
            <a:pPr marL="0" marR="0" lvl="0" indent="0" algn="l" rtl="0">
              <a:lnSpc>
                <a:spcPct val="90000"/>
              </a:lnSpc>
              <a:spcBef>
                <a:spcPts val="0"/>
              </a:spcBef>
              <a:spcAft>
                <a:spcPts val="0"/>
              </a:spcAft>
              <a:buClr>
                <a:schemeClr val="dk2"/>
              </a:buClr>
              <a:buSzPts val="2400"/>
              <a:buFont typeface="Arial"/>
              <a:buNone/>
            </a:pPr>
            <a:r>
              <a:rPr lang="en-US" sz="800" b="0" i="0" u="none" strike="noStrike" cap="none">
                <a:solidFill>
                  <a:schemeClr val="dk2"/>
                </a:solidFill>
                <a:latin typeface="Courier New"/>
                <a:ea typeface="Courier New"/>
                <a:cs typeface="Courier New"/>
                <a:sym typeface="Courier New"/>
              </a:rPr>
              <a:t>#SBATCH –J test</a:t>
            </a:r>
            <a:endParaRPr sz="800" b="0" i="0" u="none" strike="noStrike" cap="none">
              <a:solidFill>
                <a:schemeClr val="dk2"/>
              </a:solidFill>
              <a:latin typeface="Courier New"/>
              <a:ea typeface="Courier New"/>
              <a:cs typeface="Courier New"/>
              <a:sym typeface="Courier New"/>
            </a:endParaRPr>
          </a:p>
          <a:p>
            <a:pPr marL="0" marR="0" lvl="0" indent="0" algn="l" rtl="0">
              <a:lnSpc>
                <a:spcPct val="90000"/>
              </a:lnSpc>
              <a:spcBef>
                <a:spcPts val="0"/>
              </a:spcBef>
              <a:spcAft>
                <a:spcPts val="0"/>
              </a:spcAft>
              <a:buClr>
                <a:schemeClr val="dk2"/>
              </a:buClr>
              <a:buSzPts val="2400"/>
              <a:buFont typeface="Arial"/>
              <a:buNone/>
            </a:pPr>
            <a:r>
              <a:rPr lang="en-US" sz="800" b="0" i="0" u="none" strike="noStrike" cap="none">
                <a:solidFill>
                  <a:srgbClr val="FF0000"/>
                </a:solidFill>
                <a:latin typeface="Courier New"/>
                <a:ea typeface="Courier New"/>
                <a:cs typeface="Courier New"/>
                <a:sym typeface="Courier New"/>
              </a:rPr>
              <a:t>#SBATCH -q flex</a:t>
            </a:r>
            <a:endParaRPr sz="800" b="0" i="0" u="none" strike="noStrike" cap="none">
              <a:solidFill>
                <a:srgbClr val="FF0000"/>
              </a:solidFill>
              <a:latin typeface="Courier New"/>
              <a:ea typeface="Courier New"/>
              <a:cs typeface="Courier New"/>
              <a:sym typeface="Courier New"/>
            </a:endParaRPr>
          </a:p>
          <a:p>
            <a:pPr marL="0" marR="0" lvl="0" indent="0" algn="l" rtl="0">
              <a:lnSpc>
                <a:spcPct val="90000"/>
              </a:lnSpc>
              <a:spcBef>
                <a:spcPts val="0"/>
              </a:spcBef>
              <a:spcAft>
                <a:spcPts val="0"/>
              </a:spcAft>
              <a:buClr>
                <a:schemeClr val="dk2"/>
              </a:buClr>
              <a:buSzPts val="2400"/>
              <a:buFont typeface="Arial"/>
              <a:buNone/>
            </a:pPr>
            <a:r>
              <a:rPr lang="en-US" sz="800" b="0" i="0" u="none" strike="noStrike" cap="none">
                <a:solidFill>
                  <a:schemeClr val="dk2"/>
                </a:solidFill>
                <a:latin typeface="Courier New"/>
                <a:ea typeface="Courier New"/>
                <a:cs typeface="Courier New"/>
                <a:sym typeface="Courier New"/>
              </a:rPr>
              <a:t>#SBATCH -N </a:t>
            </a:r>
            <a:r>
              <a:rPr lang="en-US" sz="800">
                <a:solidFill>
                  <a:schemeClr val="dk2"/>
                </a:solidFill>
                <a:latin typeface="Courier New"/>
                <a:ea typeface="Courier New"/>
                <a:cs typeface="Courier New"/>
                <a:sym typeface="Courier New"/>
              </a:rPr>
              <a:t>2</a:t>
            </a:r>
            <a:r>
              <a:rPr lang="en-US" sz="800" b="0" i="0" u="none" strike="noStrike" cap="none">
                <a:solidFill>
                  <a:schemeClr val="dk2"/>
                </a:solidFill>
                <a:latin typeface="Courier New"/>
                <a:ea typeface="Courier New"/>
                <a:cs typeface="Courier New"/>
                <a:sym typeface="Courier New"/>
              </a:rPr>
              <a:t> </a:t>
            </a:r>
            <a:endParaRPr sz="800" b="0" i="0" u="none" strike="noStrike" cap="none">
              <a:solidFill>
                <a:srgbClr val="FF0000"/>
              </a:solidFill>
              <a:latin typeface="Courier New"/>
              <a:ea typeface="Courier New"/>
              <a:cs typeface="Courier New"/>
              <a:sym typeface="Courier New"/>
            </a:endParaRPr>
          </a:p>
          <a:p>
            <a:pPr marL="0" marR="0" lvl="0" indent="0" algn="l" rtl="0">
              <a:lnSpc>
                <a:spcPct val="90000"/>
              </a:lnSpc>
              <a:spcBef>
                <a:spcPts val="0"/>
              </a:spcBef>
              <a:spcAft>
                <a:spcPts val="0"/>
              </a:spcAft>
              <a:buClr>
                <a:schemeClr val="dk2"/>
              </a:buClr>
              <a:buSzPts val="2400"/>
              <a:buFont typeface="Arial"/>
              <a:buNone/>
            </a:pPr>
            <a:r>
              <a:rPr lang="en-US" sz="800" b="0" i="0" u="none" strike="noStrike" cap="none">
                <a:solidFill>
                  <a:schemeClr val="dk2"/>
                </a:solidFill>
                <a:latin typeface="Courier New"/>
                <a:ea typeface="Courier New"/>
                <a:cs typeface="Courier New"/>
                <a:sym typeface="Courier New"/>
              </a:rPr>
              <a:t>#SBATCH -C knl</a:t>
            </a:r>
            <a:endParaRPr sz="800" b="0" i="0" u="none" strike="noStrike" cap="none">
              <a:solidFill>
                <a:schemeClr val="dk2"/>
              </a:solidFill>
              <a:latin typeface="Courier New"/>
              <a:ea typeface="Courier New"/>
              <a:cs typeface="Courier New"/>
              <a:sym typeface="Courier New"/>
            </a:endParaRPr>
          </a:p>
          <a:p>
            <a:pPr marL="0" marR="0" lvl="0" indent="0" algn="l" rtl="0">
              <a:lnSpc>
                <a:spcPct val="90000"/>
              </a:lnSpc>
              <a:spcBef>
                <a:spcPts val="0"/>
              </a:spcBef>
              <a:spcAft>
                <a:spcPts val="0"/>
              </a:spcAft>
              <a:buClr>
                <a:schemeClr val="dk2"/>
              </a:buClr>
              <a:buSzPts val="2400"/>
              <a:buFont typeface="Arial"/>
              <a:buNone/>
            </a:pPr>
            <a:r>
              <a:rPr lang="en-US" sz="800" b="0" i="0" u="none" strike="noStrike" cap="none">
                <a:solidFill>
                  <a:schemeClr val="dk2"/>
                </a:solidFill>
                <a:latin typeface="Courier New"/>
                <a:ea typeface="Courier New"/>
                <a:cs typeface="Courier New"/>
                <a:sym typeface="Courier New"/>
              </a:rPr>
              <a:t>#SBATCH -t 48:00:00</a:t>
            </a:r>
            <a:endParaRPr sz="800" b="0" i="0" u="none" strike="noStrike" cap="none">
              <a:solidFill>
                <a:srgbClr val="000000"/>
              </a:solidFill>
              <a:latin typeface="Courier New"/>
              <a:ea typeface="Courier New"/>
              <a:cs typeface="Courier New"/>
              <a:sym typeface="Courier New"/>
            </a:endParaRPr>
          </a:p>
          <a:p>
            <a:pPr marL="0" marR="0" lvl="0" indent="0" algn="l" rtl="0">
              <a:lnSpc>
                <a:spcPct val="90000"/>
              </a:lnSpc>
              <a:spcBef>
                <a:spcPts val="0"/>
              </a:spcBef>
              <a:spcAft>
                <a:spcPts val="0"/>
              </a:spcAft>
              <a:buClr>
                <a:schemeClr val="dk2"/>
              </a:buClr>
              <a:buSzPts val="2400"/>
              <a:buFont typeface="Arial"/>
              <a:buNone/>
            </a:pPr>
            <a:r>
              <a:rPr lang="en-US" sz="800" b="0" i="0" u="none" strike="noStrike" cap="none">
                <a:solidFill>
                  <a:schemeClr val="dk2"/>
                </a:solidFill>
                <a:latin typeface="Courier New"/>
                <a:ea typeface="Courier New"/>
                <a:cs typeface="Courier New"/>
                <a:sym typeface="Courier New"/>
              </a:rPr>
              <a:t>#SBATCH –o test_cr-%j.out</a:t>
            </a:r>
            <a:endParaRPr sz="800" b="0" i="0" u="none" strike="noStrike" cap="none">
              <a:solidFill>
                <a:schemeClr val="dk2"/>
              </a:solidFill>
              <a:latin typeface="Courier New"/>
              <a:ea typeface="Courier New"/>
              <a:cs typeface="Courier New"/>
              <a:sym typeface="Courier New"/>
            </a:endParaRPr>
          </a:p>
          <a:p>
            <a:pPr marL="0" marR="0" lvl="0" indent="0" algn="l" rtl="0">
              <a:lnSpc>
                <a:spcPct val="90000"/>
              </a:lnSpc>
              <a:spcBef>
                <a:spcPts val="0"/>
              </a:spcBef>
              <a:spcAft>
                <a:spcPts val="0"/>
              </a:spcAft>
              <a:buClr>
                <a:schemeClr val="dk2"/>
              </a:buClr>
              <a:buSzPts val="2400"/>
              <a:buFont typeface="Arial"/>
              <a:buNone/>
            </a:pPr>
            <a:r>
              <a:rPr lang="en-US" sz="800" b="0" i="0" u="none" strike="noStrike" cap="none">
                <a:solidFill>
                  <a:schemeClr val="dk2"/>
                </a:solidFill>
                <a:latin typeface="Courier New"/>
                <a:ea typeface="Courier New"/>
                <a:cs typeface="Courier New"/>
                <a:sym typeface="Courier New"/>
              </a:rPr>
              <a:t>#SBATCH –e test_cr-%j.er</a:t>
            </a:r>
            <a:endParaRPr sz="800" b="0" i="0" u="none" strike="noStrike" cap="none">
              <a:solidFill>
                <a:schemeClr val="dk2"/>
              </a:solidFill>
              <a:latin typeface="Courier New"/>
              <a:ea typeface="Courier New"/>
              <a:cs typeface="Courier New"/>
              <a:sym typeface="Courier New"/>
            </a:endParaRPr>
          </a:p>
          <a:p>
            <a:pPr marL="0" marR="0" lvl="0" indent="0" algn="l" rtl="0">
              <a:lnSpc>
                <a:spcPct val="90000"/>
              </a:lnSpc>
              <a:spcBef>
                <a:spcPts val="0"/>
              </a:spcBef>
              <a:spcAft>
                <a:spcPts val="0"/>
              </a:spcAft>
              <a:buClr>
                <a:schemeClr val="dk2"/>
              </a:buClr>
              <a:buSzPts val="2400"/>
              <a:buFont typeface="Arial"/>
              <a:buNone/>
            </a:pPr>
            <a:r>
              <a:rPr lang="en-US" sz="800" b="0" i="0" u="none" strike="noStrike" cap="none">
                <a:solidFill>
                  <a:srgbClr val="FF0000"/>
                </a:solidFill>
                <a:latin typeface="Courier New"/>
                <a:ea typeface="Courier New"/>
                <a:cs typeface="Courier New"/>
                <a:sym typeface="Courier New"/>
              </a:rPr>
              <a:t>#SBATCH –time-min=2:00:00</a:t>
            </a:r>
            <a:endParaRPr sz="800" b="0" i="0" u="none" strike="noStrike" cap="none">
              <a:solidFill>
                <a:schemeClr val="dk2"/>
              </a:solidFill>
              <a:latin typeface="Courier New"/>
              <a:ea typeface="Courier New"/>
              <a:cs typeface="Courier New"/>
              <a:sym typeface="Courier New"/>
            </a:endParaRPr>
          </a:p>
          <a:p>
            <a:pPr marL="0" marR="0" lvl="0" indent="0" algn="l" rtl="0">
              <a:lnSpc>
                <a:spcPct val="90000"/>
              </a:lnSpc>
              <a:spcBef>
                <a:spcPts val="0"/>
              </a:spcBef>
              <a:spcAft>
                <a:spcPts val="0"/>
              </a:spcAft>
              <a:buClr>
                <a:schemeClr val="dk2"/>
              </a:buClr>
              <a:buSzPts val="2400"/>
              <a:buFont typeface="Arial"/>
              <a:buNone/>
            </a:pPr>
            <a:endParaRPr sz="400" b="0" i="0" u="none" strike="noStrike" cap="none">
              <a:solidFill>
                <a:srgbClr val="3B55EF"/>
              </a:solidFill>
              <a:latin typeface="Courier New"/>
              <a:ea typeface="Courier New"/>
              <a:cs typeface="Courier New"/>
              <a:sym typeface="Courier New"/>
            </a:endParaRPr>
          </a:p>
          <a:p>
            <a:pPr marL="0" marR="0" lvl="0" indent="0" algn="l" rtl="0">
              <a:lnSpc>
                <a:spcPct val="90000"/>
              </a:lnSpc>
              <a:spcBef>
                <a:spcPts val="0"/>
              </a:spcBef>
              <a:spcAft>
                <a:spcPts val="0"/>
              </a:spcAft>
              <a:buClr>
                <a:schemeClr val="dk2"/>
              </a:buClr>
              <a:buSzPts val="2400"/>
              <a:buFont typeface="Arial"/>
              <a:buNone/>
            </a:pPr>
            <a:r>
              <a:rPr lang="en-US" sz="800" b="0" i="0" u="none" strike="noStrike" cap="none">
                <a:solidFill>
                  <a:srgbClr val="FF0000"/>
                </a:solidFill>
                <a:latin typeface="Courier New"/>
                <a:ea typeface="Courier New"/>
                <a:cs typeface="Courier New"/>
                <a:sym typeface="Courier New"/>
              </a:rPr>
              <a:t>module load </a:t>
            </a:r>
            <a:r>
              <a:rPr lang="en-US" sz="800">
                <a:solidFill>
                  <a:srgbClr val="FF0000"/>
                </a:solidFill>
                <a:latin typeface="Courier New"/>
                <a:ea typeface="Courier New"/>
                <a:cs typeface="Courier New"/>
                <a:sym typeface="Courier New"/>
              </a:rPr>
              <a:t>mana</a:t>
            </a:r>
            <a:endParaRPr sz="800" b="0" i="0" u="none" strike="noStrike" cap="none">
              <a:solidFill>
                <a:schemeClr val="dk2"/>
              </a:solidFill>
              <a:latin typeface="Courier New"/>
              <a:ea typeface="Courier New"/>
              <a:cs typeface="Courier New"/>
              <a:sym typeface="Courier New"/>
            </a:endParaRPr>
          </a:p>
          <a:p>
            <a:pPr marL="0" marR="0" lvl="0" indent="0" algn="l" rtl="0">
              <a:lnSpc>
                <a:spcPct val="90000"/>
              </a:lnSpc>
              <a:spcBef>
                <a:spcPts val="0"/>
              </a:spcBef>
              <a:spcAft>
                <a:spcPts val="0"/>
              </a:spcAft>
              <a:buClr>
                <a:schemeClr val="dk2"/>
              </a:buClr>
              <a:buSzPts val="2400"/>
              <a:buFont typeface="Arial"/>
              <a:buNone/>
            </a:pPr>
            <a:r>
              <a:rPr lang="en-US" sz="800" b="0" i="0" u="none" strike="noStrike" cap="none">
                <a:solidFill>
                  <a:srgbClr val="3B55EF"/>
                </a:solidFill>
                <a:latin typeface="Courier New"/>
                <a:ea typeface="Courier New"/>
                <a:cs typeface="Courier New"/>
                <a:sym typeface="Courier New"/>
              </a:rPr>
              <a:t>#checkpointing once every hour</a:t>
            </a:r>
            <a:endParaRPr sz="800" b="0" i="0" u="none" strike="noStrike" cap="none">
              <a:solidFill>
                <a:srgbClr val="3B55EF"/>
              </a:solidFill>
              <a:latin typeface="Courier New"/>
              <a:ea typeface="Courier New"/>
              <a:cs typeface="Courier New"/>
              <a:sym typeface="Courier New"/>
            </a:endParaRPr>
          </a:p>
          <a:p>
            <a:pPr marL="0" marR="0" lvl="0" indent="0" algn="l" rtl="0">
              <a:lnSpc>
                <a:spcPct val="90000"/>
              </a:lnSpc>
              <a:spcBef>
                <a:spcPts val="0"/>
              </a:spcBef>
              <a:spcAft>
                <a:spcPts val="0"/>
              </a:spcAft>
              <a:buClr>
                <a:schemeClr val="dk2"/>
              </a:buClr>
              <a:buSzPts val="2400"/>
              <a:buFont typeface="Arial"/>
              <a:buNone/>
            </a:pPr>
            <a:r>
              <a:rPr lang="en-US" sz="800">
                <a:solidFill>
                  <a:srgbClr val="FF0000"/>
                </a:solidFill>
                <a:latin typeface="Courier New"/>
                <a:ea typeface="Courier New"/>
                <a:cs typeface="Courier New"/>
                <a:sym typeface="Courier New"/>
              </a:rPr>
              <a:t>mana</a:t>
            </a:r>
            <a:r>
              <a:rPr lang="en-US" sz="800" b="0" i="0" u="none" strike="noStrike" cap="none">
                <a:solidFill>
                  <a:srgbClr val="FF0000"/>
                </a:solidFill>
                <a:latin typeface="Courier New"/>
                <a:ea typeface="Courier New"/>
                <a:cs typeface="Courier New"/>
                <a:sym typeface="Courier New"/>
              </a:rPr>
              <a:t>_</a:t>
            </a:r>
            <a:r>
              <a:rPr lang="en-US" sz="800">
                <a:solidFill>
                  <a:srgbClr val="FF0000"/>
                </a:solidFill>
                <a:latin typeface="Courier New"/>
                <a:ea typeface="Courier New"/>
                <a:cs typeface="Courier New"/>
                <a:sym typeface="Courier New"/>
              </a:rPr>
              <a:t>c</a:t>
            </a:r>
            <a:r>
              <a:rPr lang="en-US" sz="800" b="0" i="0" u="none" strike="noStrike" cap="none">
                <a:solidFill>
                  <a:srgbClr val="FF0000"/>
                </a:solidFill>
                <a:latin typeface="Courier New"/>
                <a:ea typeface="Courier New"/>
                <a:cs typeface="Courier New"/>
                <a:sym typeface="Courier New"/>
              </a:rPr>
              <a:t>oordinator -i3600</a:t>
            </a:r>
            <a:endParaRPr sz="800" b="0" i="0" u="none" strike="noStrike" cap="none">
              <a:solidFill>
                <a:srgbClr val="000000"/>
              </a:solidFill>
              <a:latin typeface="Courier New"/>
              <a:ea typeface="Courier New"/>
              <a:cs typeface="Courier New"/>
              <a:sym typeface="Courier New"/>
            </a:endParaRPr>
          </a:p>
          <a:p>
            <a:pPr marL="0" marR="0" lvl="0" indent="0" algn="l" rtl="0">
              <a:lnSpc>
                <a:spcPct val="90000"/>
              </a:lnSpc>
              <a:spcBef>
                <a:spcPts val="0"/>
              </a:spcBef>
              <a:spcAft>
                <a:spcPts val="0"/>
              </a:spcAft>
              <a:buClr>
                <a:schemeClr val="dk2"/>
              </a:buClr>
              <a:buSzPts val="2400"/>
              <a:buFont typeface="Arial"/>
              <a:buNone/>
            </a:pPr>
            <a:endParaRPr sz="400" b="0" i="0" u="none" strike="noStrike" cap="none">
              <a:solidFill>
                <a:srgbClr val="3B55EF"/>
              </a:solidFill>
              <a:latin typeface="Courier New"/>
              <a:ea typeface="Courier New"/>
              <a:cs typeface="Courier New"/>
              <a:sym typeface="Courier New"/>
            </a:endParaRPr>
          </a:p>
          <a:p>
            <a:pPr marL="0" marR="0" lvl="0" indent="0" algn="l" rtl="0">
              <a:lnSpc>
                <a:spcPct val="90000"/>
              </a:lnSpc>
              <a:spcBef>
                <a:spcPts val="0"/>
              </a:spcBef>
              <a:spcAft>
                <a:spcPts val="0"/>
              </a:spcAft>
              <a:buClr>
                <a:schemeClr val="dk2"/>
              </a:buClr>
              <a:buSzPts val="2400"/>
              <a:buFont typeface="Arial"/>
              <a:buNone/>
            </a:pPr>
            <a:r>
              <a:rPr lang="en-US" sz="800" b="0" i="0" u="none" strike="noStrike" cap="none">
                <a:solidFill>
                  <a:srgbClr val="3B55EF"/>
                </a:solidFill>
                <a:latin typeface="Courier New"/>
                <a:ea typeface="Courier New"/>
                <a:cs typeface="Courier New"/>
                <a:sym typeface="Courier New"/>
              </a:rPr>
              <a:t>#restart</a:t>
            </a:r>
            <a:r>
              <a:rPr lang="en-US" sz="800">
                <a:solidFill>
                  <a:srgbClr val="3B55EF"/>
                </a:solidFill>
                <a:latin typeface="Courier New"/>
                <a:ea typeface="Courier New"/>
                <a:cs typeface="Courier New"/>
                <a:sym typeface="Courier New"/>
              </a:rPr>
              <a:t> </a:t>
            </a:r>
            <a:r>
              <a:rPr lang="en-US" sz="800" b="0" i="0" u="none" strike="noStrike" cap="none">
                <a:solidFill>
                  <a:srgbClr val="3B55EF"/>
                </a:solidFill>
                <a:latin typeface="Courier New"/>
                <a:ea typeface="Courier New"/>
                <a:cs typeface="Courier New"/>
                <a:sym typeface="Courier New"/>
              </a:rPr>
              <a:t>job from checkpoint files</a:t>
            </a:r>
            <a:endParaRPr sz="800" b="0" i="0" u="none" strike="noStrike" cap="none">
              <a:solidFill>
                <a:srgbClr val="3B55EF"/>
              </a:solidFill>
              <a:latin typeface="Courier New"/>
              <a:ea typeface="Courier New"/>
              <a:cs typeface="Courier New"/>
              <a:sym typeface="Courier New"/>
            </a:endParaRPr>
          </a:p>
          <a:p>
            <a:pPr marL="0" marR="0" lvl="0" indent="0" algn="l" rtl="0">
              <a:lnSpc>
                <a:spcPct val="90000"/>
              </a:lnSpc>
              <a:spcBef>
                <a:spcPts val="0"/>
              </a:spcBef>
              <a:spcAft>
                <a:spcPts val="0"/>
              </a:spcAft>
              <a:buClr>
                <a:schemeClr val="dk2"/>
              </a:buClr>
              <a:buSzPts val="2400"/>
              <a:buFont typeface="Arial"/>
              <a:buNone/>
            </a:pPr>
            <a:r>
              <a:rPr lang="en-US" sz="800">
                <a:solidFill>
                  <a:srgbClr val="434343"/>
                </a:solidFill>
                <a:latin typeface="Courier New"/>
                <a:ea typeface="Courier New"/>
                <a:cs typeface="Courier New"/>
                <a:sym typeface="Courier New"/>
              </a:rPr>
              <a:t>srun -n16 -c32 --cpu-bind=cores</a:t>
            </a:r>
            <a:r>
              <a:rPr lang="en-US" sz="800">
                <a:solidFill>
                  <a:srgbClr val="FF0000"/>
                </a:solidFill>
                <a:latin typeface="Courier New"/>
                <a:ea typeface="Courier New"/>
                <a:cs typeface="Courier New"/>
                <a:sym typeface="Courier New"/>
              </a:rPr>
              <a:t> mana_restart </a:t>
            </a:r>
            <a:r>
              <a:rPr lang="en-US" sz="800" b="0" i="0" u="none" strike="noStrike" cap="none">
                <a:solidFill>
                  <a:srgbClr val="FF0000"/>
                </a:solidFill>
                <a:latin typeface="Courier New"/>
                <a:ea typeface="Courier New"/>
                <a:cs typeface="Courier New"/>
                <a:sym typeface="Courier New"/>
              </a:rPr>
              <a:t> </a:t>
            </a:r>
            <a:endParaRPr sz="800" b="0" i="0" u="none" strike="noStrike" cap="none">
              <a:solidFill>
                <a:srgbClr val="000000"/>
              </a:solidFill>
              <a:latin typeface="Courier New"/>
              <a:ea typeface="Courier New"/>
              <a:cs typeface="Courier New"/>
              <a:sym typeface="Courier New"/>
            </a:endParaRPr>
          </a:p>
        </p:txBody>
      </p:sp>
      <p:sp>
        <p:nvSpPr>
          <p:cNvPr id="393" name="Google Shape;393;p57"/>
          <p:cNvSpPr/>
          <p:nvPr/>
        </p:nvSpPr>
        <p:spPr>
          <a:xfrm rot="2700000">
            <a:off x="2265076" y="2222451"/>
            <a:ext cx="271953" cy="576999"/>
          </a:xfrm>
          <a:prstGeom prst="downArrow">
            <a:avLst>
              <a:gd name="adj1" fmla="val 31536"/>
              <a:gd name="adj2" fmla="val 80458"/>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4" name="Google Shape;394;p57"/>
          <p:cNvSpPr txBox="1"/>
          <p:nvPr/>
        </p:nvSpPr>
        <p:spPr>
          <a:xfrm>
            <a:off x="2723161" y="904374"/>
            <a:ext cx="17436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0000"/>
                </a:solidFill>
                <a:latin typeface="Arial"/>
                <a:ea typeface="Arial"/>
                <a:cs typeface="Arial"/>
                <a:sym typeface="Arial"/>
              </a:rPr>
              <a:t>Original Job </a:t>
            </a:r>
            <a:r>
              <a:rPr lang="en-US" sz="1200"/>
              <a:t>S</a:t>
            </a:r>
            <a:r>
              <a:rPr lang="en-US" sz="1200" b="0" i="0" u="none" strike="noStrike" cap="none">
                <a:solidFill>
                  <a:srgbClr val="000000"/>
                </a:solidFill>
                <a:latin typeface="Arial"/>
                <a:ea typeface="Arial"/>
                <a:cs typeface="Arial"/>
                <a:sym typeface="Arial"/>
              </a:rPr>
              <a:t>cript</a:t>
            </a:r>
            <a:endParaRPr sz="1200" b="0" i="0" u="none" strike="noStrike" cap="none">
              <a:solidFill>
                <a:srgbClr val="000000"/>
              </a:solidFill>
              <a:latin typeface="Arial"/>
              <a:ea typeface="Arial"/>
              <a:cs typeface="Arial"/>
              <a:sym typeface="Arial"/>
            </a:endParaRPr>
          </a:p>
        </p:txBody>
      </p:sp>
      <p:sp>
        <p:nvSpPr>
          <p:cNvPr id="395" name="Google Shape;395;p57"/>
          <p:cNvSpPr txBox="1"/>
          <p:nvPr/>
        </p:nvSpPr>
        <p:spPr>
          <a:xfrm>
            <a:off x="421775" y="1454500"/>
            <a:ext cx="18645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0000"/>
                </a:solidFill>
                <a:latin typeface="Arial"/>
                <a:ea typeface="Arial"/>
                <a:cs typeface="Arial"/>
                <a:sym typeface="Arial"/>
              </a:rPr>
              <a:t>C/R </a:t>
            </a:r>
            <a:r>
              <a:rPr lang="en-US" sz="1200"/>
              <a:t>J</a:t>
            </a:r>
            <a:r>
              <a:rPr lang="en-US" sz="1200" b="0" i="0" u="none" strike="noStrike" cap="none">
                <a:solidFill>
                  <a:srgbClr val="000000"/>
                </a:solidFill>
                <a:latin typeface="Arial"/>
                <a:ea typeface="Arial"/>
                <a:cs typeface="Arial"/>
                <a:sym typeface="Arial"/>
              </a:rPr>
              <a:t>obs with </a:t>
            </a:r>
            <a:r>
              <a:rPr lang="en-US" sz="1200"/>
              <a:t>MANA</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0000"/>
                </a:solidFill>
                <a:latin typeface="Arial"/>
                <a:ea typeface="Arial"/>
                <a:cs typeface="Arial"/>
                <a:sym typeface="Arial"/>
              </a:rPr>
              <a:t>Manual </a:t>
            </a:r>
            <a:r>
              <a:rPr lang="en-US" sz="1200"/>
              <a:t>R</a:t>
            </a:r>
            <a:r>
              <a:rPr lang="en-US" sz="1200" b="0" i="0" u="none" strike="noStrike" cap="none">
                <a:solidFill>
                  <a:srgbClr val="000000"/>
                </a:solidFill>
                <a:latin typeface="Arial"/>
                <a:ea typeface="Arial"/>
                <a:cs typeface="Arial"/>
                <a:sym typeface="Arial"/>
              </a:rPr>
              <a:t>esubmission</a:t>
            </a:r>
            <a:endParaRPr sz="1200" b="0" i="0" u="none" strike="noStrike" cap="none">
              <a:solidFill>
                <a:srgbClr val="000000"/>
              </a:solidFill>
              <a:latin typeface="Arial"/>
              <a:ea typeface="Arial"/>
              <a:cs typeface="Arial"/>
              <a:sym typeface="Arial"/>
            </a:endParaRPr>
          </a:p>
        </p:txBody>
      </p:sp>
      <p:sp>
        <p:nvSpPr>
          <p:cNvPr id="396" name="Google Shape;396;p57"/>
          <p:cNvSpPr txBox="1"/>
          <p:nvPr/>
        </p:nvSpPr>
        <p:spPr>
          <a:xfrm>
            <a:off x="4694825" y="974650"/>
            <a:ext cx="4355100" cy="4131000"/>
          </a:xfrm>
          <a:prstGeom prst="rect">
            <a:avLst/>
          </a:prstGeom>
          <a:solidFill>
            <a:srgbClr val="D9E7F5"/>
          </a:solidFill>
          <a:ln w="19050" cap="flat" cmpd="sng">
            <a:solidFill>
              <a:srgbClr val="6AA84F"/>
            </a:solidFill>
            <a:prstDash val="solid"/>
            <a:round/>
            <a:headEnd type="none" w="sm" len="sm"/>
            <a:tailEnd type="none" w="sm" len="sm"/>
          </a:ln>
        </p:spPr>
        <p:txBody>
          <a:bodyPr spcFirstLastPara="1" wrap="square" lIns="91425" tIns="0" rIns="0" bIns="91425" anchor="t" anchorCtr="0">
            <a:noAutofit/>
          </a:bodyPr>
          <a:lstStyle/>
          <a:p>
            <a:pPr marL="0" marR="0" lvl="0" indent="0" algn="l" rtl="0">
              <a:lnSpc>
                <a:spcPct val="90000"/>
              </a:lnSpc>
              <a:spcBef>
                <a:spcPts val="0"/>
              </a:spcBef>
              <a:spcAft>
                <a:spcPts val="0"/>
              </a:spcAft>
              <a:buClr>
                <a:schemeClr val="dk2"/>
              </a:buClr>
              <a:buSzPts val="2400"/>
              <a:buFont typeface="Arial"/>
              <a:buNone/>
            </a:pPr>
            <a:r>
              <a:rPr lang="en-US" sz="800" b="0" i="0" u="none" strike="noStrike" cap="none">
                <a:solidFill>
                  <a:schemeClr val="dk2"/>
                </a:solidFill>
                <a:latin typeface="Courier New"/>
                <a:ea typeface="Courier New"/>
                <a:cs typeface="Courier New"/>
                <a:sym typeface="Courier New"/>
              </a:rPr>
              <a:t>#!/bin/bash </a:t>
            </a:r>
            <a:endParaRPr sz="800" b="0" i="0" u="none" strike="noStrike" cap="none">
              <a:solidFill>
                <a:srgbClr val="0000FF"/>
              </a:solidFill>
              <a:latin typeface="Courier New"/>
              <a:ea typeface="Courier New"/>
              <a:cs typeface="Courier New"/>
              <a:sym typeface="Courier New"/>
            </a:endParaRPr>
          </a:p>
          <a:p>
            <a:pPr marL="0" marR="0" lvl="0" indent="0" algn="l" rtl="0">
              <a:lnSpc>
                <a:spcPct val="90000"/>
              </a:lnSpc>
              <a:spcBef>
                <a:spcPts val="0"/>
              </a:spcBef>
              <a:spcAft>
                <a:spcPts val="0"/>
              </a:spcAft>
              <a:buClr>
                <a:schemeClr val="dk2"/>
              </a:buClr>
              <a:buSzPts val="2400"/>
              <a:buFont typeface="Arial"/>
              <a:buNone/>
            </a:pPr>
            <a:r>
              <a:rPr lang="en-US" sz="800" b="0" i="0" u="none" strike="noStrike" cap="none">
                <a:solidFill>
                  <a:schemeClr val="dk2"/>
                </a:solidFill>
                <a:latin typeface="Courier New"/>
                <a:ea typeface="Courier New"/>
                <a:cs typeface="Courier New"/>
                <a:sym typeface="Courier New"/>
              </a:rPr>
              <a:t>#SBATCH -J test</a:t>
            </a:r>
            <a:endParaRPr sz="800" b="0" i="0" u="none" strike="noStrike" cap="none">
              <a:solidFill>
                <a:srgbClr val="000000"/>
              </a:solidFill>
              <a:latin typeface="Courier New"/>
              <a:ea typeface="Courier New"/>
              <a:cs typeface="Courier New"/>
              <a:sym typeface="Courier New"/>
            </a:endParaRPr>
          </a:p>
          <a:p>
            <a:pPr marL="0" marR="0" lvl="0" indent="0" algn="l" rtl="0">
              <a:lnSpc>
                <a:spcPct val="90000"/>
              </a:lnSpc>
              <a:spcBef>
                <a:spcPts val="0"/>
              </a:spcBef>
              <a:spcAft>
                <a:spcPts val="0"/>
              </a:spcAft>
              <a:buClr>
                <a:schemeClr val="dk2"/>
              </a:buClr>
              <a:buSzPts val="2400"/>
              <a:buFont typeface="Arial"/>
              <a:buNone/>
            </a:pPr>
            <a:r>
              <a:rPr lang="en-US" sz="800" b="0" i="0" u="none" strike="noStrike" cap="none">
                <a:solidFill>
                  <a:srgbClr val="FF0000"/>
                </a:solidFill>
                <a:latin typeface="Courier New"/>
                <a:ea typeface="Courier New"/>
                <a:cs typeface="Courier New"/>
                <a:sym typeface="Courier New"/>
              </a:rPr>
              <a:t>#SBATCH -q flex </a:t>
            </a:r>
            <a:endParaRPr sz="800" b="0" i="0" u="none" strike="noStrike" cap="none">
              <a:solidFill>
                <a:srgbClr val="FF0000"/>
              </a:solidFill>
              <a:latin typeface="Courier New"/>
              <a:ea typeface="Courier New"/>
              <a:cs typeface="Courier New"/>
              <a:sym typeface="Courier New"/>
            </a:endParaRPr>
          </a:p>
          <a:p>
            <a:pPr marL="0" marR="0" lvl="0" indent="0" algn="l" rtl="0">
              <a:lnSpc>
                <a:spcPct val="90000"/>
              </a:lnSpc>
              <a:spcBef>
                <a:spcPts val="0"/>
              </a:spcBef>
              <a:spcAft>
                <a:spcPts val="0"/>
              </a:spcAft>
              <a:buClr>
                <a:schemeClr val="dk2"/>
              </a:buClr>
              <a:buSzPts val="2400"/>
              <a:buFont typeface="Arial"/>
              <a:buNone/>
            </a:pPr>
            <a:r>
              <a:rPr lang="en-US" sz="800" b="0" i="0" u="none" strike="noStrike" cap="none">
                <a:solidFill>
                  <a:schemeClr val="dk2"/>
                </a:solidFill>
                <a:latin typeface="Courier New"/>
                <a:ea typeface="Courier New"/>
                <a:cs typeface="Courier New"/>
                <a:sym typeface="Courier New"/>
              </a:rPr>
              <a:t>#SBATCH -N </a:t>
            </a:r>
            <a:r>
              <a:rPr lang="en-US" sz="800">
                <a:solidFill>
                  <a:schemeClr val="dk2"/>
                </a:solidFill>
                <a:latin typeface="Courier New"/>
                <a:ea typeface="Courier New"/>
                <a:cs typeface="Courier New"/>
                <a:sym typeface="Courier New"/>
              </a:rPr>
              <a:t>2</a:t>
            </a:r>
            <a:r>
              <a:rPr lang="en-US" sz="800" b="0" i="0" u="none" strike="noStrike" cap="none">
                <a:solidFill>
                  <a:schemeClr val="dk2"/>
                </a:solidFill>
                <a:latin typeface="Courier New"/>
                <a:ea typeface="Courier New"/>
                <a:cs typeface="Courier New"/>
                <a:sym typeface="Courier New"/>
              </a:rPr>
              <a:t>             </a:t>
            </a:r>
            <a:endParaRPr sz="800" b="0" i="0" u="none" strike="noStrike" cap="none">
              <a:solidFill>
                <a:srgbClr val="000000"/>
              </a:solidFill>
              <a:latin typeface="Courier New"/>
              <a:ea typeface="Courier New"/>
              <a:cs typeface="Courier New"/>
              <a:sym typeface="Courier New"/>
            </a:endParaRPr>
          </a:p>
          <a:p>
            <a:pPr marL="0" marR="0" lvl="0" indent="0" algn="l" rtl="0">
              <a:lnSpc>
                <a:spcPct val="90000"/>
              </a:lnSpc>
              <a:spcBef>
                <a:spcPts val="0"/>
              </a:spcBef>
              <a:spcAft>
                <a:spcPts val="0"/>
              </a:spcAft>
              <a:buClr>
                <a:schemeClr val="dk2"/>
              </a:buClr>
              <a:buSzPts val="2400"/>
              <a:buFont typeface="Arial"/>
              <a:buNone/>
            </a:pPr>
            <a:r>
              <a:rPr lang="en-US" sz="800" b="0" i="0" u="none" strike="noStrike" cap="none">
                <a:solidFill>
                  <a:schemeClr val="dk2"/>
                </a:solidFill>
                <a:latin typeface="Courier New"/>
                <a:ea typeface="Courier New"/>
                <a:cs typeface="Courier New"/>
                <a:sym typeface="Courier New"/>
              </a:rPr>
              <a:t>#SBATCH -C KNL</a:t>
            </a:r>
            <a:endParaRPr sz="800" b="0" i="0" u="none" strike="noStrike" cap="none">
              <a:solidFill>
                <a:srgbClr val="000000"/>
              </a:solidFill>
              <a:latin typeface="Courier New"/>
              <a:ea typeface="Courier New"/>
              <a:cs typeface="Courier New"/>
              <a:sym typeface="Courier New"/>
            </a:endParaRPr>
          </a:p>
          <a:p>
            <a:pPr marL="0" marR="0" lvl="0" indent="0" algn="l" rtl="0">
              <a:lnSpc>
                <a:spcPct val="90000"/>
              </a:lnSpc>
              <a:spcBef>
                <a:spcPts val="0"/>
              </a:spcBef>
              <a:spcAft>
                <a:spcPts val="0"/>
              </a:spcAft>
              <a:buClr>
                <a:schemeClr val="dk2"/>
              </a:buClr>
              <a:buSzPts val="2400"/>
              <a:buFont typeface="Arial"/>
              <a:buNone/>
            </a:pPr>
            <a:r>
              <a:rPr lang="en-US" sz="800" b="0" i="0" u="none" strike="noStrike" cap="none">
                <a:solidFill>
                  <a:schemeClr val="dk2"/>
                </a:solidFill>
                <a:latin typeface="Courier New"/>
                <a:ea typeface="Courier New"/>
                <a:cs typeface="Courier New"/>
                <a:sym typeface="Courier New"/>
              </a:rPr>
              <a:t>#SBATCH --time=48:00:00 </a:t>
            </a:r>
            <a:endParaRPr sz="800" b="0" i="0" u="none" strike="noStrike" cap="none">
              <a:solidFill>
                <a:srgbClr val="000000"/>
              </a:solidFill>
              <a:latin typeface="Courier New"/>
              <a:ea typeface="Courier New"/>
              <a:cs typeface="Courier New"/>
              <a:sym typeface="Courier New"/>
            </a:endParaRPr>
          </a:p>
          <a:p>
            <a:pPr marL="0" marR="0" lvl="0" indent="0" algn="l" rtl="0">
              <a:lnSpc>
                <a:spcPct val="90000"/>
              </a:lnSpc>
              <a:spcBef>
                <a:spcPts val="0"/>
              </a:spcBef>
              <a:spcAft>
                <a:spcPts val="0"/>
              </a:spcAft>
              <a:buClr>
                <a:schemeClr val="dk2"/>
              </a:buClr>
              <a:buSzPts val="2400"/>
              <a:buFont typeface="Arial"/>
              <a:buNone/>
            </a:pPr>
            <a:r>
              <a:rPr lang="en-US" sz="800" b="0" i="0" u="none" strike="noStrike" cap="none">
                <a:solidFill>
                  <a:schemeClr val="dk2"/>
                </a:solidFill>
                <a:latin typeface="Courier New"/>
                <a:ea typeface="Courier New"/>
                <a:cs typeface="Courier New"/>
                <a:sym typeface="Courier New"/>
              </a:rPr>
              <a:t>#SBATCH --error=test%j.err </a:t>
            </a:r>
            <a:endParaRPr sz="800" b="0" i="0" u="none" strike="noStrike" cap="none">
              <a:solidFill>
                <a:srgbClr val="000000"/>
              </a:solidFill>
              <a:latin typeface="Courier New"/>
              <a:ea typeface="Courier New"/>
              <a:cs typeface="Courier New"/>
              <a:sym typeface="Courier New"/>
            </a:endParaRPr>
          </a:p>
          <a:p>
            <a:pPr marL="0" marR="0" lvl="0" indent="0" algn="l" rtl="0">
              <a:lnSpc>
                <a:spcPct val="90000"/>
              </a:lnSpc>
              <a:spcBef>
                <a:spcPts val="0"/>
              </a:spcBef>
              <a:spcAft>
                <a:spcPts val="0"/>
              </a:spcAft>
              <a:buClr>
                <a:schemeClr val="dk2"/>
              </a:buClr>
              <a:buSzPts val="2400"/>
              <a:buFont typeface="Arial"/>
              <a:buNone/>
            </a:pPr>
            <a:r>
              <a:rPr lang="en-US" sz="800" b="0" i="0" u="none" strike="noStrike" cap="none">
                <a:solidFill>
                  <a:schemeClr val="dk2"/>
                </a:solidFill>
                <a:latin typeface="Courier New"/>
                <a:ea typeface="Courier New"/>
                <a:cs typeface="Courier New"/>
                <a:sym typeface="Courier New"/>
              </a:rPr>
              <a:t>#SBATCH --output=test%j.out</a:t>
            </a:r>
            <a:endParaRPr sz="800" b="0" i="0" u="none" strike="noStrike" cap="none">
              <a:solidFill>
                <a:schemeClr val="dk2"/>
              </a:solidFill>
              <a:latin typeface="Courier New"/>
              <a:ea typeface="Courier New"/>
              <a:cs typeface="Courier New"/>
              <a:sym typeface="Courier New"/>
            </a:endParaRPr>
          </a:p>
          <a:p>
            <a:pPr marL="0" marR="0" lvl="0" indent="0" algn="l" rtl="0">
              <a:lnSpc>
                <a:spcPct val="90000"/>
              </a:lnSpc>
              <a:spcBef>
                <a:spcPts val="0"/>
              </a:spcBef>
              <a:spcAft>
                <a:spcPts val="0"/>
              </a:spcAft>
              <a:buClr>
                <a:schemeClr val="dk2"/>
              </a:buClr>
              <a:buSzPts val="2400"/>
              <a:buFont typeface="Arial"/>
              <a:buNone/>
            </a:pPr>
            <a:r>
              <a:rPr lang="en-US" sz="800" b="0" i="0" u="none" strike="noStrike" cap="none">
                <a:solidFill>
                  <a:srgbClr val="FF0000"/>
                </a:solidFill>
                <a:latin typeface="Courier New"/>
                <a:ea typeface="Courier New"/>
                <a:cs typeface="Courier New"/>
                <a:sym typeface="Courier New"/>
              </a:rPr>
              <a:t>#SBATCH --time-min=02:00:00 </a:t>
            </a:r>
            <a:r>
              <a:rPr lang="en-US" sz="750" b="0" i="0" u="none" strike="noStrike" cap="none">
                <a:solidFill>
                  <a:srgbClr val="FF0000"/>
                </a:solidFill>
                <a:latin typeface="Courier New"/>
                <a:ea typeface="Courier New"/>
                <a:cs typeface="Courier New"/>
                <a:sym typeface="Courier New"/>
              </a:rPr>
              <a:t> </a:t>
            </a:r>
            <a:endParaRPr sz="750">
              <a:solidFill>
                <a:srgbClr val="FF0000"/>
              </a:solidFill>
              <a:latin typeface="Courier New"/>
              <a:ea typeface="Courier New"/>
              <a:cs typeface="Courier New"/>
              <a:sym typeface="Courier New"/>
            </a:endParaRPr>
          </a:p>
          <a:p>
            <a:pPr marL="0" marR="0" lvl="0" indent="0" algn="l" rtl="0">
              <a:lnSpc>
                <a:spcPct val="90000"/>
              </a:lnSpc>
              <a:spcBef>
                <a:spcPts val="0"/>
              </a:spcBef>
              <a:spcAft>
                <a:spcPts val="0"/>
              </a:spcAft>
              <a:buClr>
                <a:schemeClr val="dk2"/>
              </a:buClr>
              <a:buSzPts val="2400"/>
              <a:buFont typeface="Arial"/>
              <a:buNone/>
            </a:pPr>
            <a:endParaRPr sz="750">
              <a:latin typeface="Courier New"/>
              <a:ea typeface="Courier New"/>
              <a:cs typeface="Courier New"/>
              <a:sym typeface="Courier New"/>
            </a:endParaRPr>
          </a:p>
          <a:p>
            <a:pPr marL="0" marR="0" lvl="0" indent="0" algn="l" rtl="0">
              <a:lnSpc>
                <a:spcPct val="90000"/>
              </a:lnSpc>
              <a:spcBef>
                <a:spcPts val="0"/>
              </a:spcBef>
              <a:spcAft>
                <a:spcPts val="0"/>
              </a:spcAft>
              <a:buClr>
                <a:schemeClr val="dk2"/>
              </a:buClr>
              <a:buSzPts val="2400"/>
              <a:buFont typeface="Arial"/>
              <a:buNone/>
            </a:pPr>
            <a:endParaRPr sz="500">
              <a:latin typeface="Courier New"/>
              <a:ea typeface="Courier New"/>
              <a:cs typeface="Courier New"/>
              <a:sym typeface="Courier New"/>
            </a:endParaRPr>
          </a:p>
          <a:p>
            <a:pPr marL="0" marR="0" lvl="0" indent="0" algn="l" rtl="0">
              <a:lnSpc>
                <a:spcPct val="90000"/>
              </a:lnSpc>
              <a:spcBef>
                <a:spcPts val="0"/>
              </a:spcBef>
              <a:spcAft>
                <a:spcPts val="0"/>
              </a:spcAft>
              <a:buClr>
                <a:schemeClr val="dk2"/>
              </a:buClr>
              <a:buSzPts val="2400"/>
              <a:buFont typeface="Arial"/>
              <a:buNone/>
            </a:pPr>
            <a:endParaRPr sz="500">
              <a:latin typeface="Courier New"/>
              <a:ea typeface="Courier New"/>
              <a:cs typeface="Courier New"/>
              <a:sym typeface="Courier New"/>
            </a:endParaRPr>
          </a:p>
          <a:p>
            <a:pPr marL="0" marR="0" lvl="0" indent="0" algn="l" rtl="0">
              <a:lnSpc>
                <a:spcPct val="90000"/>
              </a:lnSpc>
              <a:spcBef>
                <a:spcPts val="0"/>
              </a:spcBef>
              <a:spcAft>
                <a:spcPts val="0"/>
              </a:spcAft>
              <a:buClr>
                <a:schemeClr val="dk2"/>
              </a:buClr>
              <a:buSzPts val="2400"/>
              <a:buFont typeface="Arial"/>
              <a:buNone/>
            </a:pPr>
            <a:endParaRPr sz="500">
              <a:latin typeface="Courier New"/>
              <a:ea typeface="Courier New"/>
              <a:cs typeface="Courier New"/>
              <a:sym typeface="Courier New"/>
            </a:endParaRPr>
          </a:p>
          <a:p>
            <a:pPr marL="0" marR="0" lvl="0" indent="0" algn="l" rtl="0">
              <a:lnSpc>
                <a:spcPct val="90000"/>
              </a:lnSpc>
              <a:spcBef>
                <a:spcPts val="0"/>
              </a:spcBef>
              <a:spcAft>
                <a:spcPts val="0"/>
              </a:spcAft>
              <a:buClr>
                <a:schemeClr val="dk2"/>
              </a:buClr>
              <a:buSzPts val="2400"/>
              <a:buFont typeface="Arial"/>
              <a:buNone/>
            </a:pPr>
            <a:endParaRPr sz="500">
              <a:latin typeface="Courier New"/>
              <a:ea typeface="Courier New"/>
              <a:cs typeface="Courier New"/>
              <a:sym typeface="Courier New"/>
            </a:endParaRPr>
          </a:p>
          <a:p>
            <a:pPr marL="0" marR="0" lvl="0" indent="0" algn="l" rtl="0">
              <a:lnSpc>
                <a:spcPct val="90000"/>
              </a:lnSpc>
              <a:spcBef>
                <a:spcPts val="0"/>
              </a:spcBef>
              <a:spcAft>
                <a:spcPts val="0"/>
              </a:spcAft>
              <a:buClr>
                <a:schemeClr val="dk2"/>
              </a:buClr>
              <a:buSzPts val="2400"/>
              <a:buFont typeface="Arial"/>
              <a:buNone/>
            </a:pPr>
            <a:endParaRPr sz="500">
              <a:latin typeface="Courier New"/>
              <a:ea typeface="Courier New"/>
              <a:cs typeface="Courier New"/>
              <a:sym typeface="Courier New"/>
            </a:endParaRPr>
          </a:p>
          <a:p>
            <a:pPr marL="0" marR="0" lvl="0" indent="0" algn="l" rtl="0">
              <a:lnSpc>
                <a:spcPct val="90000"/>
              </a:lnSpc>
              <a:spcBef>
                <a:spcPts val="0"/>
              </a:spcBef>
              <a:spcAft>
                <a:spcPts val="0"/>
              </a:spcAft>
              <a:buClr>
                <a:schemeClr val="dk2"/>
              </a:buClr>
              <a:buSzPts val="2400"/>
              <a:buFont typeface="Arial"/>
              <a:buNone/>
            </a:pPr>
            <a:endParaRPr sz="500">
              <a:latin typeface="Courier New"/>
              <a:ea typeface="Courier New"/>
              <a:cs typeface="Courier New"/>
              <a:sym typeface="Courier New"/>
            </a:endParaRPr>
          </a:p>
          <a:p>
            <a:pPr marL="0" marR="0" lvl="0" indent="0" algn="l" rtl="0">
              <a:lnSpc>
                <a:spcPct val="90000"/>
              </a:lnSpc>
              <a:spcBef>
                <a:spcPts val="0"/>
              </a:spcBef>
              <a:spcAft>
                <a:spcPts val="0"/>
              </a:spcAft>
              <a:buClr>
                <a:schemeClr val="dk2"/>
              </a:buClr>
              <a:buSzPts val="2400"/>
              <a:buFont typeface="Arial"/>
              <a:buNone/>
            </a:pPr>
            <a:endParaRPr sz="500">
              <a:latin typeface="Courier New"/>
              <a:ea typeface="Courier New"/>
              <a:cs typeface="Courier New"/>
              <a:sym typeface="Courier New"/>
            </a:endParaRPr>
          </a:p>
          <a:p>
            <a:pPr marL="0" marR="0" lvl="0" indent="0" algn="l" rtl="0">
              <a:lnSpc>
                <a:spcPct val="90000"/>
              </a:lnSpc>
              <a:spcBef>
                <a:spcPts val="0"/>
              </a:spcBef>
              <a:spcAft>
                <a:spcPts val="0"/>
              </a:spcAft>
              <a:buClr>
                <a:schemeClr val="dk2"/>
              </a:buClr>
              <a:buSzPts val="2400"/>
              <a:buFont typeface="Arial"/>
              <a:buNone/>
            </a:pPr>
            <a:r>
              <a:rPr lang="en-US" sz="800" b="0" i="0" u="none" strike="noStrike" cap="none">
                <a:solidFill>
                  <a:srgbClr val="FF0000"/>
                </a:solidFill>
                <a:latin typeface="Courier New"/>
                <a:ea typeface="Courier New"/>
                <a:cs typeface="Courier New"/>
                <a:sym typeface="Courier New"/>
              </a:rPr>
              <a:t>module load </a:t>
            </a:r>
            <a:r>
              <a:rPr lang="en-US" sz="800">
                <a:solidFill>
                  <a:srgbClr val="FF0000"/>
                </a:solidFill>
                <a:latin typeface="Courier New"/>
                <a:ea typeface="Courier New"/>
                <a:cs typeface="Courier New"/>
                <a:sym typeface="Courier New"/>
              </a:rPr>
              <a:t>mana</a:t>
            </a:r>
            <a:r>
              <a:rPr lang="en-US" sz="800" b="0" i="0" u="none" strike="noStrike" cap="none">
                <a:solidFill>
                  <a:srgbClr val="FF0000"/>
                </a:solidFill>
                <a:latin typeface="Courier New"/>
                <a:ea typeface="Courier New"/>
                <a:cs typeface="Courier New"/>
                <a:sym typeface="Courier New"/>
              </a:rPr>
              <a:t> </a:t>
            </a:r>
            <a:r>
              <a:rPr lang="en-US" sz="800" b="1" i="0" u="none" strike="noStrike" cap="none">
                <a:solidFill>
                  <a:schemeClr val="dk1"/>
                </a:solidFill>
                <a:latin typeface="Courier New"/>
                <a:ea typeface="Courier New"/>
                <a:cs typeface="Courier New"/>
                <a:sym typeface="Courier New"/>
              </a:rPr>
              <a:t>nersc</a:t>
            </a:r>
            <a:r>
              <a:rPr lang="en-US" sz="800" b="1">
                <a:solidFill>
                  <a:schemeClr val="dk1"/>
                </a:solidFill>
                <a:latin typeface="Courier New"/>
                <a:ea typeface="Courier New"/>
                <a:cs typeface="Courier New"/>
                <a:sym typeface="Courier New"/>
              </a:rPr>
              <a:t>_cr</a:t>
            </a:r>
            <a:endParaRPr sz="800" b="1" i="0" u="none" strike="noStrike" cap="none">
              <a:solidFill>
                <a:schemeClr val="dk1"/>
              </a:solidFill>
              <a:latin typeface="Courier New"/>
              <a:ea typeface="Courier New"/>
              <a:cs typeface="Courier New"/>
              <a:sym typeface="Courier New"/>
            </a:endParaRPr>
          </a:p>
          <a:p>
            <a:pPr marL="0" lvl="0" indent="0" algn="l" rtl="0">
              <a:spcBef>
                <a:spcPts val="0"/>
              </a:spcBef>
              <a:spcAft>
                <a:spcPts val="0"/>
              </a:spcAft>
              <a:buSzPts val="2400"/>
              <a:buNone/>
            </a:pPr>
            <a:endParaRPr sz="500">
              <a:solidFill>
                <a:srgbClr val="3B55EF"/>
              </a:solidFill>
              <a:latin typeface="Courier New"/>
              <a:ea typeface="Courier New"/>
              <a:cs typeface="Courier New"/>
              <a:sym typeface="Courier New"/>
            </a:endParaRPr>
          </a:p>
          <a:p>
            <a:pPr marL="0" lvl="0" indent="0" algn="l" rtl="0">
              <a:spcBef>
                <a:spcPts val="0"/>
              </a:spcBef>
              <a:spcAft>
                <a:spcPts val="0"/>
              </a:spcAft>
              <a:buClr>
                <a:schemeClr val="dk2"/>
              </a:buClr>
              <a:buSzPts val="2400"/>
              <a:buFont typeface="Arial"/>
              <a:buNone/>
            </a:pPr>
            <a:r>
              <a:rPr lang="en-US" sz="800">
                <a:solidFill>
                  <a:srgbClr val="3B55EF"/>
                </a:solidFill>
                <a:latin typeface="Courier New"/>
                <a:ea typeface="Courier New"/>
                <a:cs typeface="Courier New"/>
                <a:sym typeface="Courier New"/>
              </a:rPr>
              <a:t>#checkpoint/restart job</a:t>
            </a:r>
            <a:endParaRPr sz="800">
              <a:solidFill>
                <a:srgbClr val="FF0000"/>
              </a:solidFill>
              <a:latin typeface="Courier New"/>
              <a:ea typeface="Courier New"/>
              <a:cs typeface="Courier New"/>
              <a:sym typeface="Courier New"/>
            </a:endParaRPr>
          </a:p>
          <a:p>
            <a:pPr marL="0" marR="0" lvl="0" indent="0" algn="l" rtl="0">
              <a:lnSpc>
                <a:spcPct val="90000"/>
              </a:lnSpc>
              <a:spcBef>
                <a:spcPts val="0"/>
              </a:spcBef>
              <a:spcAft>
                <a:spcPts val="0"/>
              </a:spcAft>
              <a:buNone/>
            </a:pPr>
            <a:r>
              <a:rPr lang="en-US" sz="800">
                <a:solidFill>
                  <a:srgbClr val="FF0000"/>
                </a:solidFill>
                <a:latin typeface="Courier New"/>
                <a:ea typeface="Courier New"/>
                <a:cs typeface="Courier New"/>
                <a:sym typeface="Courier New"/>
              </a:rPr>
              <a:t>mana</a:t>
            </a:r>
            <a:r>
              <a:rPr lang="en-US" sz="800" b="0" i="0" u="none" strike="noStrike" cap="none">
                <a:solidFill>
                  <a:srgbClr val="FF0000"/>
                </a:solidFill>
                <a:latin typeface="Courier New"/>
                <a:ea typeface="Courier New"/>
                <a:cs typeface="Courier New"/>
                <a:sym typeface="Courier New"/>
              </a:rPr>
              <a:t>_coordinator -i3600</a:t>
            </a:r>
            <a:r>
              <a:rPr lang="en-US" sz="750" b="0" i="0" u="none" strike="noStrike" cap="none">
                <a:solidFill>
                  <a:srgbClr val="FF0000"/>
                </a:solidFill>
                <a:latin typeface="Courier New"/>
                <a:ea typeface="Courier New"/>
                <a:cs typeface="Courier New"/>
                <a:sym typeface="Courier New"/>
              </a:rPr>
              <a:t> </a:t>
            </a:r>
            <a:r>
              <a:rPr lang="en-US" sz="750" b="0" i="0" u="none" strike="noStrike" cap="none">
                <a:solidFill>
                  <a:srgbClr val="2C3BED"/>
                </a:solidFill>
                <a:latin typeface="Courier New"/>
                <a:ea typeface="Courier New"/>
                <a:cs typeface="Courier New"/>
                <a:sym typeface="Courier New"/>
              </a:rPr>
              <a:t>#checkpointing once every hour</a:t>
            </a:r>
            <a:endParaRPr sz="8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2"/>
              </a:buClr>
              <a:buSzPts val="2400"/>
              <a:buFont typeface="Arial"/>
              <a:buNone/>
            </a:pPr>
            <a:r>
              <a:rPr lang="en-US" sz="800" b="1" i="0" u="none" strike="noStrike" cap="none">
                <a:solidFill>
                  <a:schemeClr val="dk1"/>
                </a:solidFill>
                <a:latin typeface="Courier New"/>
                <a:ea typeface="Courier New"/>
                <a:cs typeface="Courier New"/>
                <a:sym typeface="Courier New"/>
              </a:rPr>
              <a:t>if [[ $(restart_count) == 0 ]]; then</a:t>
            </a:r>
            <a:endParaRPr sz="800" b="0" i="0" u="none" strike="noStrike" cap="none">
              <a:solidFill>
                <a:srgbClr val="000000"/>
              </a:solidFill>
              <a:latin typeface="Courier New"/>
              <a:ea typeface="Courier New"/>
              <a:cs typeface="Courier New"/>
              <a:sym typeface="Courier New"/>
            </a:endParaRPr>
          </a:p>
          <a:p>
            <a:pPr marL="0" marR="0" lvl="0" indent="0" algn="l" rtl="0">
              <a:lnSpc>
                <a:spcPct val="90000"/>
              </a:lnSpc>
              <a:spcBef>
                <a:spcPts val="0"/>
              </a:spcBef>
              <a:spcAft>
                <a:spcPts val="0"/>
              </a:spcAft>
              <a:buClr>
                <a:schemeClr val="dk2"/>
              </a:buClr>
              <a:buSzPts val="2400"/>
              <a:buFont typeface="Arial"/>
              <a:buNone/>
            </a:pPr>
            <a:r>
              <a:rPr lang="en-US" sz="800" b="0" i="0" u="none" strike="noStrike" cap="none">
                <a:solidFill>
                  <a:srgbClr val="3B55EF"/>
                </a:solidFill>
                <a:latin typeface="Courier New"/>
                <a:ea typeface="Courier New"/>
                <a:cs typeface="Courier New"/>
                <a:sym typeface="Courier New"/>
              </a:rPr>
              <a:t>    #user setting</a:t>
            </a:r>
            <a:endParaRPr sz="800" b="0" i="0" u="none" strike="noStrike" cap="none">
              <a:solidFill>
                <a:srgbClr val="000000"/>
              </a:solidFill>
              <a:latin typeface="Courier New"/>
              <a:ea typeface="Courier New"/>
              <a:cs typeface="Courier New"/>
              <a:sym typeface="Courier New"/>
            </a:endParaRPr>
          </a:p>
          <a:p>
            <a:pPr marL="0" marR="0" lvl="0" indent="0" algn="l" rtl="0">
              <a:lnSpc>
                <a:spcPct val="90000"/>
              </a:lnSpc>
              <a:spcBef>
                <a:spcPts val="0"/>
              </a:spcBef>
              <a:spcAft>
                <a:spcPts val="0"/>
              </a:spcAft>
              <a:buClr>
                <a:schemeClr val="dk2"/>
              </a:buClr>
              <a:buSzPts val="2400"/>
              <a:buFont typeface="Arial"/>
              <a:buNone/>
            </a:pPr>
            <a:r>
              <a:rPr lang="en-US" sz="800" b="0" i="0" u="none" strike="noStrike" cap="none">
                <a:solidFill>
                  <a:schemeClr val="dk2"/>
                </a:solidFill>
                <a:latin typeface="Courier New"/>
                <a:ea typeface="Courier New"/>
                <a:cs typeface="Courier New"/>
                <a:sym typeface="Courier New"/>
              </a:rPr>
              <a:t>    export OMP_NUM_THREADS=</a:t>
            </a:r>
            <a:r>
              <a:rPr lang="en-US" sz="800">
                <a:solidFill>
                  <a:schemeClr val="dk2"/>
                </a:solidFill>
                <a:latin typeface="Courier New"/>
                <a:ea typeface="Courier New"/>
                <a:cs typeface="Courier New"/>
                <a:sym typeface="Courier New"/>
              </a:rPr>
              <a:t>8</a:t>
            </a:r>
            <a:endParaRPr sz="800" b="0" i="0" u="none" strike="noStrike" cap="none">
              <a:solidFill>
                <a:srgbClr val="000000"/>
              </a:solidFill>
              <a:latin typeface="Courier New"/>
              <a:ea typeface="Courier New"/>
              <a:cs typeface="Courier New"/>
              <a:sym typeface="Courier New"/>
            </a:endParaRPr>
          </a:p>
          <a:p>
            <a:pPr marL="0" marR="0" lvl="0" indent="0" algn="l" rtl="0">
              <a:lnSpc>
                <a:spcPct val="90000"/>
              </a:lnSpc>
              <a:spcBef>
                <a:spcPts val="0"/>
              </a:spcBef>
              <a:spcAft>
                <a:spcPts val="0"/>
              </a:spcAft>
              <a:buClr>
                <a:schemeClr val="dk2"/>
              </a:buClr>
              <a:buSzPts val="2400"/>
              <a:buFont typeface="Arial"/>
              <a:buNone/>
            </a:pPr>
            <a:r>
              <a:rPr lang="en-US" sz="800" b="0" i="0" u="none" strike="noStrike" cap="none">
                <a:solidFill>
                  <a:schemeClr val="dk2"/>
                </a:solidFill>
                <a:latin typeface="Courier New"/>
                <a:ea typeface="Courier New"/>
                <a:cs typeface="Courier New"/>
                <a:sym typeface="Courier New"/>
              </a:rPr>
              <a:t>    export OMP_PROC_BIND=spread</a:t>
            </a:r>
            <a:endParaRPr sz="800" b="0" i="0" u="none" strike="noStrike" cap="none">
              <a:solidFill>
                <a:srgbClr val="000000"/>
              </a:solidFill>
              <a:latin typeface="Courier New"/>
              <a:ea typeface="Courier New"/>
              <a:cs typeface="Courier New"/>
              <a:sym typeface="Courier New"/>
            </a:endParaRPr>
          </a:p>
          <a:p>
            <a:pPr marL="0" marR="0" lvl="0" indent="0" algn="l" rtl="0">
              <a:lnSpc>
                <a:spcPct val="90000"/>
              </a:lnSpc>
              <a:spcBef>
                <a:spcPts val="0"/>
              </a:spcBef>
              <a:spcAft>
                <a:spcPts val="0"/>
              </a:spcAft>
              <a:buClr>
                <a:schemeClr val="dk2"/>
              </a:buClr>
              <a:buSzPts val="2400"/>
              <a:buFont typeface="Arial"/>
              <a:buNone/>
            </a:pPr>
            <a:r>
              <a:rPr lang="en-US" sz="800" b="0" i="0" u="none" strike="noStrike" cap="none">
                <a:solidFill>
                  <a:schemeClr val="dk2"/>
                </a:solidFill>
                <a:latin typeface="Courier New"/>
                <a:ea typeface="Courier New"/>
                <a:cs typeface="Courier New"/>
                <a:sym typeface="Courier New"/>
              </a:rPr>
              <a:t>    export OMP_PLACES=threads</a:t>
            </a:r>
            <a:endParaRPr sz="800" b="0" i="0" u="none" strike="noStrike" cap="none">
              <a:solidFill>
                <a:srgbClr val="000000"/>
              </a:solidFill>
              <a:latin typeface="Courier New"/>
              <a:ea typeface="Courier New"/>
              <a:cs typeface="Courier New"/>
              <a:sym typeface="Courier New"/>
            </a:endParaRPr>
          </a:p>
          <a:p>
            <a:pPr marL="0" marR="0" lvl="0" indent="0" algn="l" rtl="0">
              <a:lnSpc>
                <a:spcPct val="90000"/>
              </a:lnSpc>
              <a:spcBef>
                <a:spcPts val="0"/>
              </a:spcBef>
              <a:spcAft>
                <a:spcPts val="0"/>
              </a:spcAft>
              <a:buClr>
                <a:schemeClr val="dk2"/>
              </a:buClr>
              <a:buSzPts val="2400"/>
              <a:buFont typeface="Arial"/>
              <a:buNone/>
            </a:pPr>
            <a:r>
              <a:rPr lang="en-US" sz="800" b="0" i="0" u="none" strike="noStrike" cap="none">
                <a:solidFill>
                  <a:schemeClr val="dk2"/>
                </a:solidFill>
                <a:latin typeface="Courier New"/>
                <a:ea typeface="Courier New"/>
                <a:cs typeface="Courier New"/>
                <a:sym typeface="Courier New"/>
              </a:rPr>
              <a:t>    srun -n</a:t>
            </a:r>
            <a:r>
              <a:rPr lang="en-US" sz="800">
                <a:solidFill>
                  <a:schemeClr val="dk2"/>
                </a:solidFill>
                <a:latin typeface="Courier New"/>
                <a:ea typeface="Courier New"/>
                <a:cs typeface="Courier New"/>
                <a:sym typeface="Courier New"/>
              </a:rPr>
              <a:t>16</a:t>
            </a:r>
            <a:r>
              <a:rPr lang="en-US" sz="800" b="0" i="0" u="none" strike="noStrike" cap="none">
                <a:solidFill>
                  <a:schemeClr val="dk2"/>
                </a:solidFill>
                <a:latin typeface="Courier New"/>
                <a:ea typeface="Courier New"/>
                <a:cs typeface="Courier New"/>
                <a:sym typeface="Courier New"/>
              </a:rPr>
              <a:t> -c32 --cpu-bind</a:t>
            </a:r>
            <a:r>
              <a:rPr lang="en-US" sz="800">
                <a:solidFill>
                  <a:schemeClr val="dk2"/>
                </a:solidFill>
                <a:latin typeface="Courier New"/>
                <a:ea typeface="Courier New"/>
                <a:cs typeface="Courier New"/>
                <a:sym typeface="Courier New"/>
              </a:rPr>
              <a:t>=cores </a:t>
            </a:r>
            <a:r>
              <a:rPr lang="en-US" sz="800">
                <a:solidFill>
                  <a:srgbClr val="FF0000"/>
                </a:solidFill>
                <a:latin typeface="Courier New"/>
                <a:ea typeface="Courier New"/>
                <a:cs typeface="Courier New"/>
                <a:sym typeface="Courier New"/>
              </a:rPr>
              <a:t>mana</a:t>
            </a:r>
            <a:r>
              <a:rPr lang="en-US" sz="800" b="0" i="0" u="none" strike="noStrike" cap="none">
                <a:solidFill>
                  <a:srgbClr val="FF0000"/>
                </a:solidFill>
                <a:latin typeface="Courier New"/>
                <a:ea typeface="Courier New"/>
                <a:cs typeface="Courier New"/>
                <a:sym typeface="Courier New"/>
              </a:rPr>
              <a:t>_launch </a:t>
            </a:r>
            <a:r>
              <a:rPr lang="en-US" sz="800" b="0" i="0" u="none" strike="noStrike" cap="none">
                <a:solidFill>
                  <a:schemeClr val="dk2"/>
                </a:solidFill>
                <a:latin typeface="Courier New"/>
                <a:ea typeface="Courier New"/>
                <a:cs typeface="Courier New"/>
                <a:sym typeface="Courier New"/>
              </a:rPr>
              <a:t>./a.out </a:t>
            </a:r>
            <a:r>
              <a:rPr lang="en-US" sz="800" b="1" i="0" u="none" strike="noStrike" cap="none">
                <a:solidFill>
                  <a:schemeClr val="dk1"/>
                </a:solidFill>
                <a:latin typeface="Courier New"/>
                <a:ea typeface="Courier New"/>
                <a:cs typeface="Courier New"/>
                <a:sym typeface="Courier New"/>
              </a:rPr>
              <a:t>&amp;</a:t>
            </a:r>
            <a:endParaRPr sz="800" b="1"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2"/>
              </a:buClr>
              <a:buSzPts val="2400"/>
              <a:buFont typeface="Arial"/>
              <a:buNone/>
            </a:pPr>
            <a:r>
              <a:rPr lang="en-US" sz="800" b="1" i="0" u="none" strike="noStrike" cap="none">
                <a:solidFill>
                  <a:schemeClr val="dk1"/>
                </a:solidFill>
                <a:latin typeface="Courier New"/>
                <a:ea typeface="Courier New"/>
                <a:cs typeface="Courier New"/>
                <a:sym typeface="Courier New"/>
              </a:rPr>
              <a:t>elif [[ $(restart_count) &gt; 0 ]] &amp;&amp; [[ -e </a:t>
            </a:r>
            <a:r>
              <a:rPr lang="en-US" sz="800" b="1">
                <a:solidFill>
                  <a:schemeClr val="dk1"/>
                </a:solidFill>
                <a:latin typeface="Courier New"/>
                <a:ea typeface="Courier New"/>
                <a:cs typeface="Courier New"/>
                <a:sym typeface="Courier New"/>
              </a:rPr>
              <a:t>dmtcp_restart_script.sh</a:t>
            </a:r>
            <a:r>
              <a:rPr lang="en-US" sz="800" b="1" i="0" u="none" strike="noStrike" cap="none">
                <a:solidFill>
                  <a:schemeClr val="dk1"/>
                </a:solidFill>
                <a:latin typeface="Courier New"/>
                <a:ea typeface="Courier New"/>
                <a:cs typeface="Courier New"/>
                <a:sym typeface="Courier New"/>
              </a:rPr>
              <a:t> ]]; then</a:t>
            </a:r>
            <a:endParaRPr sz="8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2"/>
              </a:buClr>
              <a:buSzPts val="2400"/>
              <a:buFont typeface="Arial"/>
              <a:buNone/>
            </a:pPr>
            <a:r>
              <a:rPr lang="en-US" sz="800" b="0" i="0" u="none" strike="noStrike" cap="none">
                <a:solidFill>
                  <a:srgbClr val="FF0000"/>
                </a:solidFill>
                <a:latin typeface="Courier New"/>
                <a:ea typeface="Courier New"/>
                <a:cs typeface="Courier New"/>
                <a:sym typeface="Courier New"/>
              </a:rPr>
              <a:t>    </a:t>
            </a:r>
            <a:r>
              <a:rPr lang="en-US" sz="800">
                <a:solidFill>
                  <a:srgbClr val="434343"/>
                </a:solidFill>
                <a:latin typeface="Courier New"/>
                <a:ea typeface="Courier New"/>
                <a:cs typeface="Courier New"/>
                <a:sym typeface="Courier New"/>
              </a:rPr>
              <a:t>srun -n 16 -c32 --cpu-bind=cores</a:t>
            </a:r>
            <a:r>
              <a:rPr lang="en-US" sz="800">
                <a:solidFill>
                  <a:srgbClr val="FF0000"/>
                </a:solidFill>
                <a:latin typeface="Courier New"/>
                <a:ea typeface="Courier New"/>
                <a:cs typeface="Courier New"/>
                <a:sym typeface="Courier New"/>
              </a:rPr>
              <a:t> mana_restart</a:t>
            </a:r>
            <a:r>
              <a:rPr lang="en-US" sz="800" b="0" i="0" u="none" strike="noStrike" cap="none">
                <a:solidFill>
                  <a:srgbClr val="FF0000"/>
                </a:solidFill>
                <a:latin typeface="Courier New"/>
                <a:ea typeface="Courier New"/>
                <a:cs typeface="Courier New"/>
                <a:sym typeface="Courier New"/>
              </a:rPr>
              <a:t> </a:t>
            </a:r>
            <a:r>
              <a:rPr lang="en-US" sz="800" b="1" i="0" u="none" strike="noStrike" cap="none">
                <a:solidFill>
                  <a:schemeClr val="dk1"/>
                </a:solidFill>
                <a:latin typeface="Courier New"/>
                <a:ea typeface="Courier New"/>
                <a:cs typeface="Courier New"/>
                <a:sym typeface="Courier New"/>
              </a:rPr>
              <a:t>&amp;</a:t>
            </a:r>
            <a:endParaRPr sz="800" b="1"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2"/>
              </a:buClr>
              <a:buSzPts val="2400"/>
              <a:buFont typeface="Arial"/>
              <a:buNone/>
            </a:pPr>
            <a:r>
              <a:rPr lang="en-US" sz="800" b="1" i="0" u="none" strike="noStrike" cap="none">
                <a:solidFill>
                  <a:schemeClr val="dk1"/>
                </a:solidFill>
                <a:latin typeface="Courier New"/>
                <a:ea typeface="Courier New"/>
                <a:cs typeface="Courier New"/>
                <a:sym typeface="Courier New"/>
              </a:rPr>
              <a:t>else</a:t>
            </a:r>
            <a:endParaRPr sz="8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2"/>
              </a:buClr>
              <a:buSzPts val="2400"/>
              <a:buFont typeface="Arial"/>
              <a:buNone/>
            </a:pPr>
            <a:r>
              <a:rPr lang="en-US" sz="800" b="1" i="0" u="none" strike="noStrike" cap="none">
                <a:solidFill>
                  <a:schemeClr val="dk1"/>
                </a:solidFill>
                <a:latin typeface="Courier New"/>
                <a:ea typeface="Courier New"/>
                <a:cs typeface="Courier New"/>
                <a:sym typeface="Courier New"/>
              </a:rPr>
              <a:t>    echo "Failed to restart the job, exit</a:t>
            </a:r>
            <a:r>
              <a:rPr lang="en-US" sz="800" b="1">
                <a:solidFill>
                  <a:schemeClr val="dk1"/>
                </a:solidFill>
                <a:latin typeface="Courier New"/>
                <a:ea typeface="Courier New"/>
                <a:cs typeface="Courier New"/>
                <a:sym typeface="Courier New"/>
              </a:rPr>
              <a:t>”</a:t>
            </a:r>
            <a:r>
              <a:rPr lang="en-US" sz="800" b="1" i="0" u="none" strike="noStrike" cap="none">
                <a:solidFill>
                  <a:schemeClr val="dk1"/>
                </a:solidFill>
                <a:latin typeface="Courier New"/>
                <a:ea typeface="Courier New"/>
                <a:cs typeface="Courier New"/>
                <a:sym typeface="Courier New"/>
              </a:rPr>
              <a:t>; exit</a:t>
            </a:r>
            <a:endParaRPr sz="8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2"/>
              </a:buClr>
              <a:buSzPts val="2400"/>
              <a:buFont typeface="Arial"/>
              <a:buNone/>
            </a:pPr>
            <a:r>
              <a:rPr lang="en-US" sz="800" b="1" i="0" u="none" strike="noStrike" cap="none">
                <a:solidFill>
                  <a:schemeClr val="dk1"/>
                </a:solidFill>
                <a:latin typeface="Courier New"/>
                <a:ea typeface="Courier New"/>
                <a:cs typeface="Courier New"/>
                <a:sym typeface="Courier New"/>
              </a:rPr>
              <a:t>fi</a:t>
            </a:r>
            <a:endParaRPr sz="800" b="0" i="0" u="none" strike="noStrike" cap="none">
              <a:solidFill>
                <a:srgbClr val="000000"/>
              </a:solidFill>
              <a:latin typeface="Courier New"/>
              <a:ea typeface="Courier New"/>
              <a:cs typeface="Courier New"/>
              <a:sym typeface="Courier New"/>
            </a:endParaRPr>
          </a:p>
        </p:txBody>
      </p:sp>
      <p:sp>
        <p:nvSpPr>
          <p:cNvPr id="397" name="Google Shape;397;p57"/>
          <p:cNvSpPr/>
          <p:nvPr/>
        </p:nvSpPr>
        <p:spPr>
          <a:xfrm rot="-1828510">
            <a:off x="4151589" y="3383204"/>
            <a:ext cx="543019" cy="190574"/>
          </a:xfrm>
          <a:prstGeom prst="rightArrow">
            <a:avLst>
              <a:gd name="adj1" fmla="val 50000"/>
              <a:gd name="adj2" fmla="val 90078"/>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8" name="Google Shape;398;p57"/>
          <p:cNvSpPr txBox="1"/>
          <p:nvPr/>
        </p:nvSpPr>
        <p:spPr>
          <a:xfrm>
            <a:off x="4688025" y="2024450"/>
            <a:ext cx="2205900" cy="492300"/>
          </a:xfrm>
          <a:prstGeom prst="rect">
            <a:avLst/>
          </a:prstGeom>
          <a:solidFill>
            <a:srgbClr val="FBFED9"/>
          </a:solidFill>
          <a:ln w="9525" cap="flat" cmpd="sng">
            <a:solidFill>
              <a:srgbClr val="6AA84F"/>
            </a:solidFill>
            <a:prstDash val="solid"/>
            <a:round/>
            <a:headEnd type="none" w="sm" len="sm"/>
            <a:tailEnd type="none" w="sm" len="sm"/>
          </a:ln>
        </p:spPr>
        <p:txBody>
          <a:bodyPr spcFirstLastPara="1" wrap="square" lIns="27425" tIns="9125" rIns="91425" bIns="45700" anchor="t" anchorCtr="0">
            <a:noAutofit/>
          </a:bodyPr>
          <a:lstStyle/>
          <a:p>
            <a:pPr marL="76200" marR="0" lvl="0" indent="0" algn="l" rtl="0">
              <a:lnSpc>
                <a:spcPct val="90000"/>
              </a:lnSpc>
              <a:spcBef>
                <a:spcPts val="0"/>
              </a:spcBef>
              <a:spcAft>
                <a:spcPts val="0"/>
              </a:spcAft>
              <a:buClr>
                <a:srgbClr val="000000"/>
              </a:buClr>
              <a:buSzPts val="750"/>
              <a:buFont typeface="Arial"/>
              <a:buNone/>
            </a:pPr>
            <a:r>
              <a:rPr lang="en-US" sz="800" b="1" i="0" u="none" strike="noStrike" cap="none">
                <a:latin typeface="Courier New"/>
                <a:ea typeface="Courier New"/>
                <a:cs typeface="Courier New"/>
                <a:sym typeface="Courier New"/>
              </a:rPr>
              <a:t>#SBATCH --comment=48:00:00</a:t>
            </a:r>
            <a:endParaRPr sz="800" b="1" i="0" u="none" strike="noStrike" cap="none">
              <a:latin typeface="Courier New"/>
              <a:ea typeface="Courier New"/>
              <a:cs typeface="Courier New"/>
              <a:sym typeface="Courier New"/>
            </a:endParaRPr>
          </a:p>
          <a:p>
            <a:pPr marL="76200" marR="0" lvl="0" indent="0" algn="l" rtl="0">
              <a:lnSpc>
                <a:spcPct val="90000"/>
              </a:lnSpc>
              <a:spcBef>
                <a:spcPts val="0"/>
              </a:spcBef>
              <a:spcAft>
                <a:spcPts val="0"/>
              </a:spcAft>
              <a:buClr>
                <a:srgbClr val="000000"/>
              </a:buClr>
              <a:buSzPts val="750"/>
              <a:buFont typeface="Arial"/>
              <a:buNone/>
            </a:pPr>
            <a:r>
              <a:rPr lang="en-US" sz="800" b="1" i="0" u="none" strike="noStrike" cap="none">
                <a:latin typeface="Courier New"/>
                <a:ea typeface="Courier New"/>
                <a:cs typeface="Courier New"/>
                <a:sym typeface="Courier New"/>
              </a:rPr>
              <a:t>#SBATCH --signal=B:USR1@300</a:t>
            </a:r>
            <a:endParaRPr sz="800" b="1" i="0" u="none" strike="noStrike" cap="none">
              <a:latin typeface="Courier New"/>
              <a:ea typeface="Courier New"/>
              <a:cs typeface="Courier New"/>
              <a:sym typeface="Courier New"/>
            </a:endParaRPr>
          </a:p>
          <a:p>
            <a:pPr marL="76200" marR="0" lvl="0" indent="0" algn="l" rtl="0">
              <a:lnSpc>
                <a:spcPct val="90000"/>
              </a:lnSpc>
              <a:spcBef>
                <a:spcPts val="0"/>
              </a:spcBef>
              <a:spcAft>
                <a:spcPts val="0"/>
              </a:spcAft>
              <a:buClr>
                <a:srgbClr val="000000"/>
              </a:buClr>
              <a:buSzPts val="750"/>
              <a:buFont typeface="Arial"/>
              <a:buNone/>
            </a:pPr>
            <a:r>
              <a:rPr lang="en-US" sz="800" b="1" i="0" u="none" strike="noStrike" cap="none">
                <a:latin typeface="Courier New"/>
                <a:ea typeface="Courier New"/>
                <a:cs typeface="Courier New"/>
                <a:sym typeface="Courier New"/>
              </a:rPr>
              <a:t>#SBATCH --requeue</a:t>
            </a:r>
            <a:endParaRPr sz="800" b="1" i="0" u="none" strike="noStrike" cap="none">
              <a:latin typeface="Courier New"/>
              <a:ea typeface="Courier New"/>
              <a:cs typeface="Courier New"/>
              <a:sym typeface="Courier New"/>
            </a:endParaRPr>
          </a:p>
          <a:p>
            <a:pPr marL="76200" marR="0" lvl="0" indent="0" algn="l" rtl="0">
              <a:lnSpc>
                <a:spcPct val="90000"/>
              </a:lnSpc>
              <a:spcBef>
                <a:spcPts val="0"/>
              </a:spcBef>
              <a:spcAft>
                <a:spcPts val="0"/>
              </a:spcAft>
              <a:buClr>
                <a:srgbClr val="000000"/>
              </a:buClr>
              <a:buSzPts val="750"/>
              <a:buFont typeface="Arial"/>
              <a:buNone/>
            </a:pPr>
            <a:r>
              <a:rPr lang="en-US" sz="800" b="1" i="0" u="none" strike="noStrike" cap="none">
                <a:latin typeface="Courier New"/>
                <a:ea typeface="Courier New"/>
                <a:cs typeface="Courier New"/>
                <a:sym typeface="Courier New"/>
              </a:rPr>
              <a:t>#SBATCH --open-mode=append</a:t>
            </a:r>
            <a:endParaRPr sz="800" b="1" i="0" u="none" strike="noStrike" cap="none">
              <a:latin typeface="Courier New"/>
              <a:ea typeface="Courier New"/>
              <a:cs typeface="Courier New"/>
              <a:sym typeface="Courier New"/>
            </a:endParaRPr>
          </a:p>
        </p:txBody>
      </p:sp>
      <p:sp>
        <p:nvSpPr>
          <p:cNvPr id="399" name="Google Shape;399;p57"/>
          <p:cNvSpPr txBox="1"/>
          <p:nvPr/>
        </p:nvSpPr>
        <p:spPr>
          <a:xfrm>
            <a:off x="4685175" y="4505250"/>
            <a:ext cx="4355100" cy="600300"/>
          </a:xfrm>
          <a:prstGeom prst="rect">
            <a:avLst/>
          </a:prstGeom>
          <a:solidFill>
            <a:srgbClr val="FBFED9"/>
          </a:solidFill>
          <a:ln w="9525" cap="flat" cmpd="sng">
            <a:solidFill>
              <a:srgbClr val="6AA84F"/>
            </a:solidFill>
            <a:prstDash val="solid"/>
            <a:round/>
            <a:headEnd type="none" w="sm" len="sm"/>
            <a:tailEnd type="none" w="sm" len="sm"/>
          </a:ln>
        </p:spPr>
        <p:txBody>
          <a:bodyPr spcFirstLastPara="1" wrap="square" lIns="27425" tIns="9125" rIns="91425" bIns="9125" anchor="t" anchorCtr="0">
            <a:noAutofit/>
          </a:bodyPr>
          <a:lstStyle/>
          <a:p>
            <a:pPr marL="73152" marR="0" lvl="0" indent="0" algn="l" rtl="0">
              <a:lnSpc>
                <a:spcPct val="100000"/>
              </a:lnSpc>
              <a:spcBef>
                <a:spcPts val="0"/>
              </a:spcBef>
              <a:spcAft>
                <a:spcPts val="0"/>
              </a:spcAft>
              <a:buClr>
                <a:srgbClr val="000000"/>
              </a:buClr>
              <a:buSzPts val="750"/>
              <a:buFont typeface="Arial"/>
              <a:buNone/>
            </a:pPr>
            <a:r>
              <a:rPr lang="en-US" sz="750" b="0" i="0" u="none" strike="noStrike" cap="none">
                <a:solidFill>
                  <a:srgbClr val="3B55EF"/>
                </a:solidFill>
                <a:latin typeface="Courier New"/>
                <a:ea typeface="Courier New"/>
                <a:cs typeface="Courier New"/>
                <a:sym typeface="Courier New"/>
              </a:rPr>
              <a:t># requeueing the job if remaining time &gt;0</a:t>
            </a:r>
            <a:endParaRPr sz="750" b="1" i="0" u="none" strike="noStrike" cap="none">
              <a:solidFill>
                <a:srgbClr val="3B55EF"/>
              </a:solidFill>
              <a:latin typeface="Courier New"/>
              <a:ea typeface="Courier New"/>
              <a:cs typeface="Courier New"/>
              <a:sym typeface="Courier New"/>
            </a:endParaRPr>
          </a:p>
          <a:p>
            <a:pPr marL="73152" marR="0" lvl="0" indent="0" algn="l" rtl="0">
              <a:lnSpc>
                <a:spcPct val="90000"/>
              </a:lnSpc>
              <a:spcBef>
                <a:spcPts val="0"/>
              </a:spcBef>
              <a:spcAft>
                <a:spcPts val="0"/>
              </a:spcAft>
              <a:buNone/>
            </a:pPr>
            <a:r>
              <a:rPr lang="en-US" sz="800" b="1" i="0" u="none" strike="noStrike" cap="none">
                <a:latin typeface="Courier New"/>
                <a:ea typeface="Courier New"/>
                <a:cs typeface="Courier New"/>
                <a:sym typeface="Courier New"/>
              </a:rPr>
              <a:t>ckpt_command=ckpt_</a:t>
            </a:r>
            <a:r>
              <a:rPr lang="en-US" sz="800" b="1">
                <a:latin typeface="Courier New"/>
                <a:ea typeface="Courier New"/>
                <a:cs typeface="Courier New"/>
                <a:sym typeface="Courier New"/>
              </a:rPr>
              <a:t>mana</a:t>
            </a:r>
            <a:r>
              <a:rPr lang="en-US" sz="800" b="1" i="0" u="none" strike="noStrike" cap="none">
                <a:solidFill>
                  <a:srgbClr val="000000"/>
                </a:solidFill>
                <a:latin typeface="Courier New"/>
                <a:ea typeface="Courier New"/>
                <a:cs typeface="Courier New"/>
                <a:sym typeface="Courier New"/>
              </a:rPr>
              <a:t> </a:t>
            </a:r>
            <a:r>
              <a:rPr lang="en-US" sz="800" b="0" i="0" u="none" strike="noStrike" cap="none">
                <a:solidFill>
                  <a:srgbClr val="2C3BED"/>
                </a:solidFill>
                <a:latin typeface="Courier New"/>
                <a:ea typeface="Courier New"/>
                <a:cs typeface="Courier New"/>
                <a:sym typeface="Courier New"/>
              </a:rPr>
              <a:t>#additional checkpointing before pre-emption</a:t>
            </a:r>
            <a:endParaRPr sz="800" b="0" i="0" u="none" strike="noStrike" cap="none">
              <a:solidFill>
                <a:srgbClr val="2C3BED"/>
              </a:solidFill>
              <a:latin typeface="Courier New"/>
              <a:ea typeface="Courier New"/>
              <a:cs typeface="Courier New"/>
              <a:sym typeface="Courier New"/>
            </a:endParaRPr>
          </a:p>
          <a:p>
            <a:pPr marL="73152" marR="0" lvl="0" indent="0" algn="l" rtl="0">
              <a:lnSpc>
                <a:spcPct val="90000"/>
              </a:lnSpc>
              <a:spcBef>
                <a:spcPts val="0"/>
              </a:spcBef>
              <a:spcAft>
                <a:spcPts val="0"/>
              </a:spcAft>
              <a:buClr>
                <a:srgbClr val="000000"/>
              </a:buClr>
              <a:buSzPts val="750"/>
              <a:buFont typeface="Arial"/>
              <a:buNone/>
            </a:pPr>
            <a:r>
              <a:rPr lang="en-US" sz="800" b="1" i="0" u="none" strike="noStrike" cap="none">
                <a:latin typeface="Courier New"/>
                <a:ea typeface="Courier New"/>
                <a:cs typeface="Courier New"/>
                <a:sym typeface="Courier New"/>
              </a:rPr>
              <a:t>requeue_job </a:t>
            </a:r>
            <a:r>
              <a:rPr lang="en-US" sz="800" b="1">
                <a:latin typeface="Courier New"/>
                <a:ea typeface="Courier New"/>
                <a:cs typeface="Courier New"/>
                <a:sym typeface="Courier New"/>
              </a:rPr>
              <a:t>func_trap</a:t>
            </a:r>
            <a:r>
              <a:rPr lang="en-US" sz="800" b="1" i="0" u="none" strike="noStrike" cap="none">
                <a:latin typeface="Courier New"/>
                <a:ea typeface="Courier New"/>
                <a:cs typeface="Courier New"/>
                <a:sym typeface="Courier New"/>
              </a:rPr>
              <a:t> USR1</a:t>
            </a:r>
            <a:endParaRPr sz="800" b="0" i="0" u="none" strike="noStrike" cap="none">
              <a:latin typeface="Courier New"/>
              <a:ea typeface="Courier New"/>
              <a:cs typeface="Courier New"/>
              <a:sym typeface="Courier New"/>
            </a:endParaRPr>
          </a:p>
          <a:p>
            <a:pPr marL="73152" marR="0" lvl="0" indent="0" algn="l" rtl="0">
              <a:lnSpc>
                <a:spcPct val="100000"/>
              </a:lnSpc>
              <a:spcBef>
                <a:spcPts val="0"/>
              </a:spcBef>
              <a:spcAft>
                <a:spcPts val="0"/>
              </a:spcAft>
              <a:buClr>
                <a:srgbClr val="000000"/>
              </a:buClr>
              <a:buSzPts val="400"/>
              <a:buFont typeface="Arial"/>
              <a:buNone/>
            </a:pPr>
            <a:endParaRPr sz="400" b="1" i="0" u="none" strike="noStrike" cap="none">
              <a:latin typeface="Courier New"/>
              <a:ea typeface="Courier New"/>
              <a:cs typeface="Courier New"/>
              <a:sym typeface="Courier New"/>
            </a:endParaRPr>
          </a:p>
          <a:p>
            <a:pPr marL="73152" marR="0" lvl="0" indent="0" algn="l" rtl="0">
              <a:lnSpc>
                <a:spcPct val="100000"/>
              </a:lnSpc>
              <a:spcBef>
                <a:spcPts val="0"/>
              </a:spcBef>
              <a:spcAft>
                <a:spcPts val="0"/>
              </a:spcAft>
              <a:buClr>
                <a:srgbClr val="000000"/>
              </a:buClr>
              <a:buSzPts val="750"/>
              <a:buFont typeface="Arial"/>
              <a:buNone/>
            </a:pPr>
            <a:r>
              <a:rPr lang="en-US" sz="800" b="1" i="0" u="none" strike="noStrike" cap="none">
                <a:solidFill>
                  <a:schemeClr val="dk1"/>
                </a:solidFill>
                <a:latin typeface="Courier New"/>
                <a:ea typeface="Courier New"/>
                <a:cs typeface="Courier New"/>
                <a:sym typeface="Courier New"/>
              </a:rPr>
              <a:t>wait</a:t>
            </a:r>
            <a:endParaRPr sz="800" b="0" i="0" u="none" strike="noStrike" cap="none">
              <a:solidFill>
                <a:schemeClr val="dk1"/>
              </a:solidFill>
              <a:latin typeface="Courier New"/>
              <a:ea typeface="Courier New"/>
              <a:cs typeface="Courier New"/>
              <a:sym typeface="Courier New"/>
            </a:endParaRPr>
          </a:p>
        </p:txBody>
      </p:sp>
      <p:sp>
        <p:nvSpPr>
          <p:cNvPr id="400" name="Google Shape;400;p57"/>
          <p:cNvSpPr txBox="1"/>
          <p:nvPr/>
        </p:nvSpPr>
        <p:spPr>
          <a:xfrm>
            <a:off x="5951175" y="974650"/>
            <a:ext cx="33549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a:t>Variable-Time Job script for C/R with MANA</a:t>
            </a:r>
            <a:endParaRPr sz="12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4"/>
                                        </p:tgtEl>
                                        <p:attrNameLst>
                                          <p:attrName>style.visibility</p:attrName>
                                        </p:attrNameLst>
                                      </p:cBhvr>
                                      <p:to>
                                        <p:strVal val="visible"/>
                                      </p:to>
                                    </p:set>
                                    <p:animEffect transition="in" filter="fade">
                                      <p:cBhvr>
                                        <p:cTn id="7" dur="1000"/>
                                        <p:tgtEl>
                                          <p:spTgt spid="394"/>
                                        </p:tgtEl>
                                      </p:cBhvr>
                                    </p:animEffect>
                                  </p:childTnLst>
                                </p:cTn>
                              </p:par>
                              <p:par>
                                <p:cTn id="8" presetID="10" presetClass="entr" presetSubtype="0" fill="hold" nodeType="withEffect">
                                  <p:stCondLst>
                                    <p:cond delay="0"/>
                                  </p:stCondLst>
                                  <p:childTnLst>
                                    <p:set>
                                      <p:cBhvr>
                                        <p:cTn id="9" dur="1" fill="hold">
                                          <p:stCondLst>
                                            <p:cond delay="0"/>
                                          </p:stCondLst>
                                        </p:cTn>
                                        <p:tgtEl>
                                          <p:spTgt spid="390"/>
                                        </p:tgtEl>
                                        <p:attrNameLst>
                                          <p:attrName>style.visibility</p:attrName>
                                        </p:attrNameLst>
                                      </p:cBhvr>
                                      <p:to>
                                        <p:strVal val="visible"/>
                                      </p:to>
                                    </p:set>
                                    <p:animEffect transition="in" filter="fade">
                                      <p:cBhvr>
                                        <p:cTn id="10" dur="1000"/>
                                        <p:tgtEl>
                                          <p:spTgt spid="39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91"/>
                                        </p:tgtEl>
                                        <p:attrNameLst>
                                          <p:attrName>style.visibility</p:attrName>
                                        </p:attrNameLst>
                                      </p:cBhvr>
                                      <p:to>
                                        <p:strVal val="visible"/>
                                      </p:to>
                                    </p:set>
                                    <p:animEffect transition="in" filter="fade">
                                      <p:cBhvr>
                                        <p:cTn id="15" dur="1000"/>
                                        <p:tgtEl>
                                          <p:spTgt spid="391"/>
                                        </p:tgtEl>
                                      </p:cBhvr>
                                    </p:animEffect>
                                  </p:childTnLst>
                                </p:cTn>
                              </p:par>
                              <p:par>
                                <p:cTn id="16" presetID="10" presetClass="entr" presetSubtype="0" fill="hold" nodeType="withEffect">
                                  <p:stCondLst>
                                    <p:cond delay="0"/>
                                  </p:stCondLst>
                                  <p:childTnLst>
                                    <p:set>
                                      <p:cBhvr>
                                        <p:cTn id="17" dur="1" fill="hold">
                                          <p:stCondLst>
                                            <p:cond delay="0"/>
                                          </p:stCondLst>
                                        </p:cTn>
                                        <p:tgtEl>
                                          <p:spTgt spid="393"/>
                                        </p:tgtEl>
                                        <p:attrNameLst>
                                          <p:attrName>style.visibility</p:attrName>
                                        </p:attrNameLst>
                                      </p:cBhvr>
                                      <p:to>
                                        <p:strVal val="visible"/>
                                      </p:to>
                                    </p:set>
                                    <p:animEffect transition="in" filter="fade">
                                      <p:cBhvr>
                                        <p:cTn id="18" dur="1000"/>
                                        <p:tgtEl>
                                          <p:spTgt spid="393"/>
                                        </p:tgtEl>
                                      </p:cBhvr>
                                    </p:animEffect>
                                  </p:childTnLst>
                                </p:cTn>
                              </p:par>
                              <p:par>
                                <p:cTn id="19" presetID="10" presetClass="entr" presetSubtype="0" fill="hold" nodeType="withEffect">
                                  <p:stCondLst>
                                    <p:cond delay="0"/>
                                  </p:stCondLst>
                                  <p:childTnLst>
                                    <p:set>
                                      <p:cBhvr>
                                        <p:cTn id="20" dur="1" fill="hold">
                                          <p:stCondLst>
                                            <p:cond delay="0"/>
                                          </p:stCondLst>
                                        </p:cTn>
                                        <p:tgtEl>
                                          <p:spTgt spid="395"/>
                                        </p:tgtEl>
                                        <p:attrNameLst>
                                          <p:attrName>style.visibility</p:attrName>
                                        </p:attrNameLst>
                                      </p:cBhvr>
                                      <p:to>
                                        <p:strVal val="visible"/>
                                      </p:to>
                                    </p:set>
                                    <p:animEffect transition="in" filter="fade">
                                      <p:cBhvr>
                                        <p:cTn id="21" dur="1000"/>
                                        <p:tgtEl>
                                          <p:spTgt spid="395"/>
                                        </p:tgtEl>
                                      </p:cBhvr>
                                    </p:animEffect>
                                  </p:childTnLst>
                                </p:cTn>
                              </p:par>
                              <p:par>
                                <p:cTn id="22" presetID="10" presetClass="entr" presetSubtype="0" fill="hold" nodeType="withEffect">
                                  <p:stCondLst>
                                    <p:cond delay="0"/>
                                  </p:stCondLst>
                                  <p:childTnLst>
                                    <p:set>
                                      <p:cBhvr>
                                        <p:cTn id="23" dur="1" fill="hold">
                                          <p:stCondLst>
                                            <p:cond delay="0"/>
                                          </p:stCondLst>
                                        </p:cTn>
                                        <p:tgtEl>
                                          <p:spTgt spid="392"/>
                                        </p:tgtEl>
                                        <p:attrNameLst>
                                          <p:attrName>style.visibility</p:attrName>
                                        </p:attrNameLst>
                                      </p:cBhvr>
                                      <p:to>
                                        <p:strVal val="visible"/>
                                      </p:to>
                                    </p:set>
                                    <p:animEffect transition="in" filter="fade">
                                      <p:cBhvr>
                                        <p:cTn id="24" dur="1000"/>
                                        <p:tgtEl>
                                          <p:spTgt spid="39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96"/>
                                        </p:tgtEl>
                                        <p:attrNameLst>
                                          <p:attrName>style.visibility</p:attrName>
                                        </p:attrNameLst>
                                      </p:cBhvr>
                                      <p:to>
                                        <p:strVal val="visible"/>
                                      </p:to>
                                    </p:set>
                                    <p:animEffect transition="in" filter="fade">
                                      <p:cBhvr>
                                        <p:cTn id="29" dur="1000"/>
                                        <p:tgtEl>
                                          <p:spTgt spid="396"/>
                                        </p:tgtEl>
                                      </p:cBhvr>
                                    </p:animEffect>
                                  </p:childTnLst>
                                </p:cTn>
                              </p:par>
                              <p:par>
                                <p:cTn id="30" presetID="10" presetClass="entr" presetSubtype="0" fill="hold" nodeType="withEffect">
                                  <p:stCondLst>
                                    <p:cond delay="0"/>
                                  </p:stCondLst>
                                  <p:childTnLst>
                                    <p:set>
                                      <p:cBhvr>
                                        <p:cTn id="31" dur="1" fill="hold">
                                          <p:stCondLst>
                                            <p:cond delay="0"/>
                                          </p:stCondLst>
                                        </p:cTn>
                                        <p:tgtEl>
                                          <p:spTgt spid="397"/>
                                        </p:tgtEl>
                                        <p:attrNameLst>
                                          <p:attrName>style.visibility</p:attrName>
                                        </p:attrNameLst>
                                      </p:cBhvr>
                                      <p:to>
                                        <p:strVal val="visible"/>
                                      </p:to>
                                    </p:set>
                                    <p:animEffect transition="in" filter="fade">
                                      <p:cBhvr>
                                        <p:cTn id="32" dur="1000"/>
                                        <p:tgtEl>
                                          <p:spTgt spid="397"/>
                                        </p:tgtEl>
                                      </p:cBhvr>
                                    </p:animEffect>
                                  </p:childTnLst>
                                </p:cTn>
                              </p:par>
                              <p:par>
                                <p:cTn id="33" presetID="10" presetClass="entr" presetSubtype="0" fill="hold" nodeType="withEffect">
                                  <p:stCondLst>
                                    <p:cond delay="0"/>
                                  </p:stCondLst>
                                  <p:childTnLst>
                                    <p:set>
                                      <p:cBhvr>
                                        <p:cTn id="34" dur="1" fill="hold">
                                          <p:stCondLst>
                                            <p:cond delay="0"/>
                                          </p:stCondLst>
                                        </p:cTn>
                                        <p:tgtEl>
                                          <p:spTgt spid="398"/>
                                        </p:tgtEl>
                                        <p:attrNameLst>
                                          <p:attrName>style.visibility</p:attrName>
                                        </p:attrNameLst>
                                      </p:cBhvr>
                                      <p:to>
                                        <p:strVal val="visible"/>
                                      </p:to>
                                    </p:set>
                                    <p:animEffect transition="in" filter="fade">
                                      <p:cBhvr>
                                        <p:cTn id="35" dur="1000"/>
                                        <p:tgtEl>
                                          <p:spTgt spid="398"/>
                                        </p:tgtEl>
                                      </p:cBhvr>
                                    </p:animEffect>
                                  </p:childTnLst>
                                </p:cTn>
                              </p:par>
                              <p:par>
                                <p:cTn id="36" presetID="10" presetClass="entr" presetSubtype="0" fill="hold" nodeType="withEffect">
                                  <p:stCondLst>
                                    <p:cond delay="0"/>
                                  </p:stCondLst>
                                  <p:childTnLst>
                                    <p:set>
                                      <p:cBhvr>
                                        <p:cTn id="37" dur="1" fill="hold">
                                          <p:stCondLst>
                                            <p:cond delay="0"/>
                                          </p:stCondLst>
                                        </p:cTn>
                                        <p:tgtEl>
                                          <p:spTgt spid="400"/>
                                        </p:tgtEl>
                                        <p:attrNameLst>
                                          <p:attrName>style.visibility</p:attrName>
                                        </p:attrNameLst>
                                      </p:cBhvr>
                                      <p:to>
                                        <p:strVal val="visible"/>
                                      </p:to>
                                    </p:set>
                                    <p:animEffect transition="in" filter="fade">
                                      <p:cBhvr>
                                        <p:cTn id="38" dur="1000"/>
                                        <p:tgtEl>
                                          <p:spTgt spid="400"/>
                                        </p:tgtEl>
                                      </p:cBhvr>
                                    </p:animEffect>
                                  </p:childTnLst>
                                </p:cTn>
                              </p:par>
                              <p:par>
                                <p:cTn id="39" presetID="10" presetClass="entr" presetSubtype="0" fill="hold" nodeType="withEffect">
                                  <p:stCondLst>
                                    <p:cond delay="0"/>
                                  </p:stCondLst>
                                  <p:childTnLst>
                                    <p:set>
                                      <p:cBhvr>
                                        <p:cTn id="40" dur="1" fill="hold">
                                          <p:stCondLst>
                                            <p:cond delay="0"/>
                                          </p:stCondLst>
                                        </p:cTn>
                                        <p:tgtEl>
                                          <p:spTgt spid="399"/>
                                        </p:tgtEl>
                                        <p:attrNameLst>
                                          <p:attrName>style.visibility</p:attrName>
                                        </p:attrNameLst>
                                      </p:cBhvr>
                                      <p:to>
                                        <p:strVal val="visible"/>
                                      </p:to>
                                    </p:set>
                                    <p:animEffect transition="in" filter="fade">
                                      <p:cBhvr>
                                        <p:cTn id="41" dur="1000"/>
                                        <p:tgtEl>
                                          <p:spTgt spid="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8"/>
          <p:cNvSpPr txBox="1">
            <a:spLocks noGrp="1"/>
          </p:cNvSpPr>
          <p:nvPr>
            <p:ph type="title"/>
          </p:nvPr>
        </p:nvSpPr>
        <p:spPr>
          <a:xfrm>
            <a:off x="398024" y="191525"/>
            <a:ext cx="8745975" cy="492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FFFFFF"/>
              </a:buClr>
              <a:buSzPts val="2800"/>
              <a:buNone/>
            </a:pPr>
            <a:r>
              <a:rPr lang="en-US" sz="2600" dirty="0"/>
              <a:t>SBATCH Directives Used to Automate Job Resubmission</a:t>
            </a:r>
            <a:endParaRPr sz="2600" dirty="0"/>
          </a:p>
        </p:txBody>
      </p:sp>
      <p:sp>
        <p:nvSpPr>
          <p:cNvPr id="406" name="Google Shape;406;p58"/>
          <p:cNvSpPr/>
          <p:nvPr/>
        </p:nvSpPr>
        <p:spPr>
          <a:xfrm>
            <a:off x="260132" y="874740"/>
            <a:ext cx="8403000" cy="4124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0" i="0" u="none" strike="noStrike" cap="none" dirty="0">
                <a:solidFill>
                  <a:srgbClr val="FF0000"/>
                </a:solidFill>
                <a:latin typeface="Courier New"/>
                <a:ea typeface="Courier New"/>
                <a:cs typeface="Courier New"/>
                <a:sym typeface="Courier New"/>
              </a:rPr>
              <a:t> </a:t>
            </a:r>
            <a:r>
              <a:rPr lang="en-US" sz="1700" b="0" i="0" u="none" strike="noStrike" cap="none" dirty="0">
                <a:solidFill>
                  <a:srgbClr val="FF0000"/>
                </a:solidFill>
                <a:latin typeface="Courier New"/>
                <a:ea typeface="Courier New"/>
                <a:cs typeface="Courier New"/>
                <a:sym typeface="Courier New"/>
              </a:rPr>
              <a:t>#SBATCH --time-min=02:00:00</a:t>
            </a:r>
            <a:endParaRPr sz="1700" b="0" i="0" u="none" strike="noStrike" cap="none" dirty="0">
              <a:solidFill>
                <a:schemeClr val="dk1"/>
              </a:solidFill>
              <a:latin typeface="Courier New"/>
              <a:ea typeface="Courier New"/>
              <a:cs typeface="Courier New"/>
              <a:sym typeface="Courier New"/>
            </a:endParaRPr>
          </a:p>
          <a:p>
            <a:pPr marL="7620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2"/>
                </a:solidFill>
                <a:latin typeface="Arial"/>
                <a:ea typeface="Arial"/>
                <a:cs typeface="Arial"/>
                <a:sym typeface="Arial"/>
              </a:rPr>
              <a:t>Specify the minimum time for your job. Flex QOS requires time-min to be no more than 2 hours.</a:t>
            </a:r>
            <a:endParaRPr sz="1400" b="0" i="0" u="none" strike="noStrike" cap="none" dirty="0">
              <a:solidFill>
                <a:srgbClr val="FF0000"/>
              </a:solidFill>
              <a:latin typeface="Arial"/>
              <a:ea typeface="Arial"/>
              <a:cs typeface="Arial"/>
              <a:sym typeface="Arial"/>
            </a:endParaRPr>
          </a:p>
          <a:p>
            <a:pPr marL="76200" marR="0" lvl="0" indent="0" algn="l" rtl="0">
              <a:lnSpc>
                <a:spcPct val="100000"/>
              </a:lnSpc>
              <a:spcBef>
                <a:spcPts val="0"/>
              </a:spcBef>
              <a:spcAft>
                <a:spcPts val="0"/>
              </a:spcAft>
              <a:buClr>
                <a:srgbClr val="000000"/>
              </a:buClr>
              <a:buSzPts val="1200"/>
              <a:buFont typeface="Arial"/>
              <a:buNone/>
            </a:pPr>
            <a:endParaRPr sz="800" b="0" i="0" u="none" strike="noStrike" cap="none" dirty="0">
              <a:solidFill>
                <a:srgbClr val="FF0000"/>
              </a:solidFill>
              <a:latin typeface="Arial"/>
              <a:ea typeface="Arial"/>
              <a:cs typeface="Arial"/>
              <a:sym typeface="Arial"/>
            </a:endParaRPr>
          </a:p>
          <a:p>
            <a:pPr marL="76200" marR="0" lvl="0" indent="0" algn="l" rtl="0">
              <a:lnSpc>
                <a:spcPct val="100000"/>
              </a:lnSpc>
              <a:spcBef>
                <a:spcPts val="0"/>
              </a:spcBef>
              <a:spcAft>
                <a:spcPts val="0"/>
              </a:spcAft>
              <a:buClr>
                <a:srgbClr val="000000"/>
              </a:buClr>
              <a:buSzPts val="1700"/>
              <a:buFont typeface="Arial"/>
              <a:buNone/>
            </a:pPr>
            <a:r>
              <a:rPr lang="en-US" sz="1700" b="0" i="0" u="none" strike="noStrike" cap="none" dirty="0">
                <a:solidFill>
                  <a:srgbClr val="FF0000"/>
                </a:solidFill>
                <a:latin typeface="Courier New"/>
                <a:ea typeface="Courier New"/>
                <a:cs typeface="Courier New"/>
                <a:sym typeface="Courier New"/>
              </a:rPr>
              <a:t>#SBATCH --comment=48:00:00</a:t>
            </a:r>
            <a:endParaRPr sz="1700" b="0" i="0" u="none" strike="noStrike" cap="none" dirty="0">
              <a:solidFill>
                <a:srgbClr val="000000"/>
              </a:solidFill>
              <a:latin typeface="Courier New"/>
              <a:ea typeface="Courier New"/>
              <a:cs typeface="Courier New"/>
              <a:sym typeface="Courier New"/>
            </a:endParaRPr>
          </a:p>
          <a:p>
            <a:pPr marL="76200" marR="0" lvl="4"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2"/>
                </a:solidFill>
                <a:latin typeface="Arial"/>
                <a:ea typeface="Arial"/>
                <a:cs typeface="Arial"/>
                <a:sym typeface="Arial"/>
              </a:rPr>
              <a:t>A flag to add comments about the job, used by the script to specify the desired </a:t>
            </a:r>
            <a:r>
              <a:rPr lang="en-US" sz="1400" b="0" i="0" u="none" strike="noStrike" cap="none" dirty="0" err="1">
                <a:solidFill>
                  <a:schemeClr val="dk2"/>
                </a:solidFill>
                <a:latin typeface="Arial"/>
                <a:ea typeface="Arial"/>
                <a:cs typeface="Arial"/>
                <a:sym typeface="Arial"/>
              </a:rPr>
              <a:t>walltime</a:t>
            </a:r>
            <a:r>
              <a:rPr lang="en-US" sz="1400" b="0" i="0" u="none" strike="noStrike" cap="none" dirty="0">
                <a:solidFill>
                  <a:schemeClr val="dk2"/>
                </a:solidFill>
                <a:latin typeface="Arial"/>
                <a:ea typeface="Arial"/>
                <a:cs typeface="Arial"/>
                <a:sym typeface="Arial"/>
              </a:rPr>
              <a:t> and to track the remaining </a:t>
            </a:r>
            <a:r>
              <a:rPr lang="en-US" sz="1400" b="0" i="0" u="none" strike="noStrike" cap="none" dirty="0" err="1">
                <a:solidFill>
                  <a:schemeClr val="dk2"/>
                </a:solidFill>
                <a:latin typeface="Arial"/>
                <a:ea typeface="Arial"/>
                <a:cs typeface="Arial"/>
                <a:sym typeface="Arial"/>
              </a:rPr>
              <a:t>walltime</a:t>
            </a:r>
            <a:r>
              <a:rPr lang="en-US" sz="1400" b="0" i="0" u="none" strike="noStrike" cap="none" dirty="0">
                <a:solidFill>
                  <a:schemeClr val="dk2"/>
                </a:solidFill>
                <a:latin typeface="Arial"/>
                <a:ea typeface="Arial"/>
                <a:cs typeface="Arial"/>
                <a:sym typeface="Arial"/>
              </a:rPr>
              <a:t> for the requeued jobs (after pre-termination). </a:t>
            </a:r>
            <a:r>
              <a:rPr lang="en-US" sz="1400" b="1" i="0" u="none" strike="noStrike" cap="none" dirty="0">
                <a:solidFill>
                  <a:schemeClr val="dk2"/>
                </a:solidFill>
                <a:latin typeface="Arial"/>
                <a:ea typeface="Arial"/>
                <a:cs typeface="Arial"/>
                <a:sym typeface="Arial"/>
              </a:rPr>
              <a:t>You can specify any length of time, e.g., a week or even longer</a:t>
            </a:r>
            <a:endParaRPr sz="1400" b="1" i="0" u="none" strike="noStrike" cap="none" dirty="0">
              <a:solidFill>
                <a:srgbClr val="000000"/>
              </a:solidFill>
              <a:latin typeface="Arial"/>
              <a:ea typeface="Arial"/>
              <a:cs typeface="Arial"/>
              <a:sym typeface="Arial"/>
            </a:endParaRPr>
          </a:p>
          <a:p>
            <a:pPr marL="76200" marR="0" lvl="0" indent="0" algn="l" rtl="0">
              <a:lnSpc>
                <a:spcPct val="100000"/>
              </a:lnSpc>
              <a:spcBef>
                <a:spcPts val="0"/>
              </a:spcBef>
              <a:spcAft>
                <a:spcPts val="0"/>
              </a:spcAft>
              <a:buClr>
                <a:srgbClr val="000000"/>
              </a:buClr>
              <a:buSzPts val="1200"/>
              <a:buFont typeface="Arial"/>
              <a:buNone/>
            </a:pPr>
            <a:endParaRPr sz="800" b="0" i="0" u="none" strike="noStrike" cap="none" dirty="0">
              <a:solidFill>
                <a:srgbClr val="FF0000"/>
              </a:solidFill>
              <a:latin typeface="Courier New"/>
              <a:ea typeface="Courier New"/>
              <a:cs typeface="Courier New"/>
              <a:sym typeface="Courier New"/>
            </a:endParaRPr>
          </a:p>
          <a:p>
            <a:pPr marL="76200" marR="0" lvl="0" indent="0" algn="l" rtl="0">
              <a:lnSpc>
                <a:spcPct val="100000"/>
              </a:lnSpc>
              <a:spcBef>
                <a:spcPts val="0"/>
              </a:spcBef>
              <a:spcAft>
                <a:spcPts val="0"/>
              </a:spcAft>
              <a:buClr>
                <a:srgbClr val="000000"/>
              </a:buClr>
              <a:buSzPts val="1700"/>
              <a:buFont typeface="Arial"/>
              <a:buNone/>
            </a:pPr>
            <a:r>
              <a:rPr lang="en-US" sz="1700" b="0" i="0" u="none" strike="noStrike" cap="none" dirty="0">
                <a:solidFill>
                  <a:srgbClr val="FF0000"/>
                </a:solidFill>
                <a:latin typeface="Courier New"/>
                <a:ea typeface="Courier New"/>
                <a:cs typeface="Courier New"/>
                <a:sym typeface="Courier New"/>
              </a:rPr>
              <a:t>#SBATCH --signal=B:USR1@&lt;</a:t>
            </a:r>
            <a:r>
              <a:rPr lang="en-US" sz="1700" b="0" i="0" u="none" strike="noStrike" cap="none" dirty="0" err="1">
                <a:solidFill>
                  <a:srgbClr val="FF0000"/>
                </a:solidFill>
                <a:latin typeface="Courier New"/>
                <a:ea typeface="Courier New"/>
                <a:cs typeface="Courier New"/>
                <a:sym typeface="Courier New"/>
              </a:rPr>
              <a:t>sig_time</a:t>
            </a:r>
            <a:r>
              <a:rPr lang="en-US" sz="1700" b="0" i="0" u="none" strike="noStrike" cap="none" dirty="0">
                <a:solidFill>
                  <a:srgbClr val="FF0000"/>
                </a:solidFill>
                <a:latin typeface="Courier New"/>
                <a:ea typeface="Courier New"/>
                <a:cs typeface="Courier New"/>
                <a:sym typeface="Courier New"/>
              </a:rPr>
              <a:t>&gt;</a:t>
            </a:r>
            <a:endParaRPr sz="1700" b="0" i="0" u="none" strike="noStrike" cap="none" dirty="0">
              <a:solidFill>
                <a:srgbClr val="000000"/>
              </a:solidFill>
              <a:latin typeface="Courier New"/>
              <a:ea typeface="Courier New"/>
              <a:cs typeface="Courier New"/>
              <a:sym typeface="Courier New"/>
            </a:endParaRPr>
          </a:p>
          <a:p>
            <a:pPr marL="76200" lvl="0">
              <a:buSzPts val="1400"/>
            </a:pPr>
            <a:r>
              <a:rPr lang="en-US" sz="1400" b="0" i="0" u="none" strike="noStrike" cap="none" dirty="0">
                <a:solidFill>
                  <a:schemeClr val="dk2"/>
                </a:solidFill>
                <a:latin typeface="Arial"/>
                <a:ea typeface="Arial"/>
                <a:cs typeface="Arial"/>
                <a:sym typeface="Arial"/>
              </a:rPr>
              <a:t>Request the batch system to send user-defined signal USR1 to the batch shell (where the job is running) </a:t>
            </a:r>
            <a:r>
              <a:rPr lang="en-US" sz="1400" b="0" i="0" u="none" strike="noStrike" cap="none" dirty="0" err="1">
                <a:solidFill>
                  <a:srgbClr val="FF0000"/>
                </a:solidFill>
                <a:latin typeface="Courier New"/>
                <a:ea typeface="Courier New"/>
                <a:cs typeface="Courier New"/>
                <a:sym typeface="Courier New"/>
              </a:rPr>
              <a:t>sig_time</a:t>
            </a:r>
            <a:r>
              <a:rPr lang="en-US" sz="1400" b="0" i="0" u="none" strike="noStrike" cap="none" dirty="0">
                <a:solidFill>
                  <a:srgbClr val="FF0000"/>
                </a:solidFill>
                <a:latin typeface="Arial"/>
                <a:ea typeface="Arial"/>
                <a:cs typeface="Arial"/>
                <a:sym typeface="Arial"/>
              </a:rPr>
              <a:t> </a:t>
            </a:r>
            <a:r>
              <a:rPr lang="en-US" sz="1400" b="0" i="0" u="none" strike="noStrike" cap="none" dirty="0">
                <a:solidFill>
                  <a:schemeClr val="dk2"/>
                </a:solidFill>
                <a:latin typeface="Arial"/>
                <a:ea typeface="Arial"/>
                <a:cs typeface="Arial"/>
                <a:sym typeface="Arial"/>
              </a:rPr>
              <a:t>seconds (e.g., 300) before the job hits the wall clock limit. </a:t>
            </a:r>
            <a:endParaRPr sz="1400" b="0" i="0" u="none" strike="noStrike" cap="none" dirty="0">
              <a:solidFill>
                <a:srgbClr val="000000"/>
              </a:solidFill>
              <a:latin typeface="Arial"/>
              <a:ea typeface="Arial"/>
              <a:cs typeface="Arial"/>
              <a:sym typeface="Arial"/>
            </a:endParaRPr>
          </a:p>
          <a:p>
            <a:pPr marL="76200" marR="0" lvl="0" indent="0" algn="l" rtl="0">
              <a:lnSpc>
                <a:spcPct val="100000"/>
              </a:lnSpc>
              <a:spcBef>
                <a:spcPts val="0"/>
              </a:spcBef>
              <a:spcAft>
                <a:spcPts val="0"/>
              </a:spcAft>
              <a:buClr>
                <a:srgbClr val="000000"/>
              </a:buClr>
              <a:buSzPts val="1200"/>
              <a:buFont typeface="Arial"/>
              <a:buNone/>
            </a:pPr>
            <a:endParaRPr sz="800" b="0" i="0" u="none" strike="noStrike" cap="none" dirty="0">
              <a:solidFill>
                <a:srgbClr val="FF0000"/>
              </a:solidFill>
              <a:latin typeface="Arial"/>
              <a:ea typeface="Arial"/>
              <a:cs typeface="Arial"/>
              <a:sym typeface="Arial"/>
            </a:endParaRPr>
          </a:p>
          <a:p>
            <a:pPr marL="76200" marR="0" lvl="0" indent="0" algn="l" rtl="0">
              <a:lnSpc>
                <a:spcPct val="100000"/>
              </a:lnSpc>
              <a:spcBef>
                <a:spcPts val="0"/>
              </a:spcBef>
              <a:spcAft>
                <a:spcPts val="0"/>
              </a:spcAft>
              <a:buClr>
                <a:srgbClr val="000000"/>
              </a:buClr>
              <a:buSzPts val="1700"/>
              <a:buFont typeface="Arial"/>
              <a:buNone/>
            </a:pPr>
            <a:r>
              <a:rPr lang="en-US" sz="1700" b="0" i="0" u="none" strike="noStrike" cap="none" dirty="0">
                <a:solidFill>
                  <a:srgbClr val="FF0000"/>
                </a:solidFill>
                <a:latin typeface="Courier New"/>
                <a:ea typeface="Courier New"/>
                <a:cs typeface="Courier New"/>
                <a:sym typeface="Courier New"/>
              </a:rPr>
              <a:t>#SBATCH --requeue</a:t>
            </a:r>
            <a:endParaRPr sz="1700" b="0" i="0" u="none" strike="noStrike" cap="none" dirty="0">
              <a:solidFill>
                <a:srgbClr val="000000"/>
              </a:solidFill>
              <a:latin typeface="Courier New"/>
              <a:ea typeface="Courier New"/>
              <a:cs typeface="Courier New"/>
              <a:sym typeface="Courier New"/>
            </a:endParaRPr>
          </a:p>
          <a:p>
            <a:pPr marL="7620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FF0000"/>
                </a:solidFill>
                <a:latin typeface="Arial"/>
                <a:ea typeface="Arial"/>
                <a:cs typeface="Arial"/>
                <a:sym typeface="Arial"/>
              </a:rPr>
              <a:t> </a:t>
            </a:r>
            <a:r>
              <a:rPr lang="en-US" sz="1400" b="0" i="0" u="none" strike="noStrike" cap="none" dirty="0">
                <a:solidFill>
                  <a:schemeClr val="dk2"/>
                </a:solidFill>
                <a:latin typeface="Arial"/>
                <a:ea typeface="Arial"/>
                <a:cs typeface="Arial"/>
                <a:sym typeface="Arial"/>
              </a:rPr>
              <a:t>Specify the job is eligible to requeue</a:t>
            </a:r>
            <a:endParaRPr sz="1400" b="0" i="0" u="none" strike="noStrike" cap="none" dirty="0">
              <a:solidFill>
                <a:srgbClr val="FF0000"/>
              </a:solidFill>
              <a:latin typeface="Arial"/>
              <a:ea typeface="Arial"/>
              <a:cs typeface="Arial"/>
              <a:sym typeface="Arial"/>
            </a:endParaRPr>
          </a:p>
          <a:p>
            <a:pPr marL="7620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FF0000"/>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a:p>
            <a:pPr marL="76200" marR="0" lvl="0" indent="0" algn="l" rtl="0">
              <a:lnSpc>
                <a:spcPct val="100000"/>
              </a:lnSpc>
              <a:spcBef>
                <a:spcPts val="0"/>
              </a:spcBef>
              <a:spcAft>
                <a:spcPts val="0"/>
              </a:spcAft>
              <a:buClr>
                <a:srgbClr val="000000"/>
              </a:buClr>
              <a:buSzPts val="1700"/>
              <a:buFont typeface="Arial"/>
              <a:buNone/>
            </a:pPr>
            <a:r>
              <a:rPr lang="en-US" sz="1700" b="0" i="0" u="none" strike="noStrike" cap="none" dirty="0">
                <a:solidFill>
                  <a:srgbClr val="FF0000"/>
                </a:solidFill>
                <a:latin typeface="Courier New"/>
                <a:ea typeface="Courier New"/>
                <a:cs typeface="Courier New"/>
                <a:sym typeface="Courier New"/>
              </a:rPr>
              <a:t>#SBATCH --open-mode=append</a:t>
            </a:r>
            <a:endParaRPr sz="1700" b="0" i="0" u="none" strike="noStrike" cap="none" dirty="0">
              <a:solidFill>
                <a:srgbClr val="000000"/>
              </a:solidFill>
              <a:latin typeface="Courier New"/>
              <a:ea typeface="Courier New"/>
              <a:cs typeface="Courier New"/>
              <a:sym typeface="Courier New"/>
            </a:endParaRPr>
          </a:p>
          <a:p>
            <a:pPr marL="7620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2"/>
                </a:solidFill>
                <a:latin typeface="Arial"/>
                <a:ea typeface="Arial"/>
                <a:cs typeface="Arial"/>
                <a:sym typeface="Arial"/>
              </a:rPr>
              <a:t>Append the standard output/error of the requeued job to the </a:t>
            </a:r>
            <a:br>
              <a:rPr lang="en-US" sz="1400" b="0" i="0" u="none" strike="noStrike" cap="none" dirty="0">
                <a:solidFill>
                  <a:schemeClr val="dk2"/>
                </a:solidFill>
                <a:latin typeface="Arial"/>
                <a:ea typeface="Arial"/>
                <a:cs typeface="Arial"/>
                <a:sym typeface="Arial"/>
              </a:rPr>
            </a:br>
            <a:r>
              <a:rPr lang="en-US" sz="1400" b="0" i="0" u="none" strike="noStrike" cap="none" dirty="0">
                <a:solidFill>
                  <a:schemeClr val="dk2"/>
                </a:solidFill>
                <a:latin typeface="Arial"/>
                <a:ea typeface="Arial"/>
                <a:cs typeface="Arial"/>
                <a:sym typeface="Arial"/>
              </a:rPr>
              <a:t>same standard out/error</a:t>
            </a:r>
            <a:r>
              <a:rPr lang="en-US" sz="1400" b="0" i="0" u="none" strike="noStrike" cap="none" dirty="0">
                <a:solidFill>
                  <a:srgbClr val="000000"/>
                </a:solidFill>
                <a:latin typeface="Arial"/>
                <a:ea typeface="Arial"/>
                <a:cs typeface="Arial"/>
                <a:sym typeface="Arial"/>
              </a:rPr>
              <a:t> </a:t>
            </a:r>
            <a:r>
              <a:rPr lang="en-US" sz="1400" b="0" i="0" u="none" strike="noStrike" cap="none" dirty="0">
                <a:solidFill>
                  <a:schemeClr val="dk2"/>
                </a:solidFill>
                <a:latin typeface="Arial"/>
                <a:ea typeface="Arial"/>
                <a:cs typeface="Arial"/>
                <a:sym typeface="Arial"/>
              </a:rPr>
              <a:t>files from the previously terminated job.</a:t>
            </a:r>
            <a:endParaRPr sz="1400" b="0" i="0" u="none" strike="noStrike" cap="none" dirty="0">
              <a:solidFill>
                <a:srgbClr val="000000"/>
              </a:solidFill>
              <a:latin typeface="Arial"/>
              <a:ea typeface="Arial"/>
              <a:cs typeface="Arial"/>
              <a:sym typeface="Arial"/>
            </a:endParaRPr>
          </a:p>
          <a:p>
            <a:pPr marL="7620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rgbClr val="FF0000"/>
              </a:solidFill>
              <a:latin typeface="Arial"/>
              <a:ea typeface="Arial"/>
              <a:cs typeface="Arial"/>
              <a:sym typeface="Arial"/>
            </a:endParaRPr>
          </a:p>
        </p:txBody>
      </p:sp>
      <p:sp>
        <p:nvSpPr>
          <p:cNvPr id="407" name="Google Shape;407;p58"/>
          <p:cNvSpPr txBox="1"/>
          <p:nvPr/>
        </p:nvSpPr>
        <p:spPr>
          <a:xfrm>
            <a:off x="5925102" y="3951772"/>
            <a:ext cx="2933400" cy="708000"/>
          </a:xfrm>
          <a:prstGeom prst="rect">
            <a:avLst/>
          </a:prstGeom>
          <a:solidFill>
            <a:srgbClr val="FBFED9"/>
          </a:solid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76200" marR="0" lvl="0" indent="0" algn="l" rtl="0">
              <a:lnSpc>
                <a:spcPct val="100000"/>
              </a:lnSpc>
              <a:spcBef>
                <a:spcPts val="0"/>
              </a:spcBef>
              <a:spcAft>
                <a:spcPts val="0"/>
              </a:spcAft>
              <a:buClr>
                <a:srgbClr val="000000"/>
              </a:buClr>
              <a:buSzPts val="1600"/>
              <a:buFont typeface="Arial"/>
              <a:buNone/>
            </a:pPr>
            <a:r>
              <a:rPr lang="en-US" sz="1000" b="1" i="0" u="none" strike="noStrike" cap="none" dirty="0">
                <a:solidFill>
                  <a:srgbClr val="000000"/>
                </a:solidFill>
                <a:latin typeface="Courier New"/>
                <a:ea typeface="Courier New"/>
                <a:cs typeface="Courier New"/>
                <a:sym typeface="Courier New"/>
              </a:rPr>
              <a:t>#SBATCH --comment=48:00:00</a:t>
            </a:r>
            <a:endParaRPr sz="1000" b="1" i="0" u="none" strike="noStrike" cap="none" dirty="0">
              <a:solidFill>
                <a:srgbClr val="000000"/>
              </a:solidFill>
              <a:latin typeface="Courier New"/>
              <a:ea typeface="Courier New"/>
              <a:cs typeface="Courier New"/>
              <a:sym typeface="Courier New"/>
            </a:endParaRPr>
          </a:p>
          <a:p>
            <a:pPr marL="76200" marR="0" lvl="0" indent="0" algn="l" rtl="0">
              <a:lnSpc>
                <a:spcPct val="100000"/>
              </a:lnSpc>
              <a:spcBef>
                <a:spcPts val="0"/>
              </a:spcBef>
              <a:spcAft>
                <a:spcPts val="0"/>
              </a:spcAft>
              <a:buClr>
                <a:srgbClr val="000000"/>
              </a:buClr>
              <a:buSzPts val="900"/>
              <a:buFont typeface="Arial"/>
              <a:buNone/>
            </a:pPr>
            <a:r>
              <a:rPr lang="en-US" sz="1000" b="1" i="0" u="none" strike="noStrike" cap="none" dirty="0">
                <a:solidFill>
                  <a:srgbClr val="000000"/>
                </a:solidFill>
                <a:latin typeface="Courier New"/>
                <a:ea typeface="Courier New"/>
                <a:cs typeface="Courier New"/>
                <a:sym typeface="Courier New"/>
              </a:rPr>
              <a:t>#SBATCH --signal=B:USR1@300</a:t>
            </a:r>
            <a:endParaRPr sz="1000" b="1" i="0" u="none" strike="noStrike" cap="none" dirty="0">
              <a:solidFill>
                <a:srgbClr val="000000"/>
              </a:solidFill>
              <a:latin typeface="Courier New"/>
              <a:ea typeface="Courier New"/>
              <a:cs typeface="Courier New"/>
              <a:sym typeface="Courier New"/>
            </a:endParaRPr>
          </a:p>
          <a:p>
            <a:pPr marL="76200" marR="0" lvl="0" indent="0" algn="l" rtl="0">
              <a:lnSpc>
                <a:spcPct val="100000"/>
              </a:lnSpc>
              <a:spcBef>
                <a:spcPts val="0"/>
              </a:spcBef>
              <a:spcAft>
                <a:spcPts val="0"/>
              </a:spcAft>
              <a:buClr>
                <a:srgbClr val="000000"/>
              </a:buClr>
              <a:buSzPts val="900"/>
              <a:buFont typeface="Arial"/>
              <a:buNone/>
            </a:pPr>
            <a:r>
              <a:rPr lang="en-US" sz="1000" b="1" i="0" u="none" strike="noStrike" cap="none" dirty="0">
                <a:solidFill>
                  <a:srgbClr val="000000"/>
                </a:solidFill>
                <a:latin typeface="Courier New"/>
                <a:ea typeface="Courier New"/>
                <a:cs typeface="Courier New"/>
                <a:sym typeface="Courier New"/>
              </a:rPr>
              <a:t>#SBATCH --requeue</a:t>
            </a:r>
            <a:endParaRPr sz="1000" b="1" i="0" u="none" strike="noStrike" cap="none" dirty="0">
              <a:solidFill>
                <a:srgbClr val="000000"/>
              </a:solidFill>
              <a:latin typeface="Courier New"/>
              <a:ea typeface="Courier New"/>
              <a:cs typeface="Courier New"/>
              <a:sym typeface="Courier New"/>
            </a:endParaRPr>
          </a:p>
          <a:p>
            <a:pPr marL="76200" marR="0" lvl="0" indent="0" algn="l" rtl="0">
              <a:lnSpc>
                <a:spcPct val="100000"/>
              </a:lnSpc>
              <a:spcBef>
                <a:spcPts val="0"/>
              </a:spcBef>
              <a:spcAft>
                <a:spcPts val="0"/>
              </a:spcAft>
              <a:buClr>
                <a:srgbClr val="000000"/>
              </a:buClr>
              <a:buSzPts val="900"/>
              <a:buFont typeface="Arial"/>
              <a:buNone/>
            </a:pPr>
            <a:r>
              <a:rPr lang="en-US" sz="1000" b="1" i="0" u="none" strike="noStrike" cap="none" dirty="0">
                <a:solidFill>
                  <a:srgbClr val="000000"/>
                </a:solidFill>
                <a:latin typeface="Courier New"/>
                <a:ea typeface="Courier New"/>
                <a:cs typeface="Courier New"/>
                <a:sym typeface="Courier New"/>
              </a:rPr>
              <a:t>#SBATCH --open-mode=append</a:t>
            </a:r>
            <a:endParaRPr sz="1000" b="1" i="0" u="none" strike="noStrike" cap="none" dirty="0">
              <a:solidFill>
                <a:srgbClr val="000000"/>
              </a:solidFill>
              <a:latin typeface="Courier New"/>
              <a:ea typeface="Courier New"/>
              <a:cs typeface="Courier New"/>
              <a:sym typeface="Courier New"/>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9"/>
          <p:cNvSpPr txBox="1">
            <a:spLocks noGrp="1"/>
          </p:cNvSpPr>
          <p:nvPr>
            <p:ph type="title"/>
          </p:nvPr>
        </p:nvSpPr>
        <p:spPr>
          <a:xfrm>
            <a:off x="398025" y="191525"/>
            <a:ext cx="8670900" cy="492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Font typeface="Arial"/>
              <a:buNone/>
            </a:pPr>
            <a:r>
              <a:rPr lang="en-US">
                <a:solidFill>
                  <a:srgbClr val="4F81BD"/>
                </a:solidFill>
              </a:rPr>
              <a:t>Bash Functions Used to Automate Job Resubmission  </a:t>
            </a:r>
            <a:endParaRPr>
              <a:solidFill>
                <a:srgbClr val="4F81BD"/>
              </a:solidFill>
            </a:endParaRPr>
          </a:p>
          <a:p>
            <a:pPr marL="0" lvl="0" indent="0" algn="l" rtl="0">
              <a:lnSpc>
                <a:spcPct val="100000"/>
              </a:lnSpc>
              <a:spcBef>
                <a:spcPts val="0"/>
              </a:spcBef>
              <a:spcAft>
                <a:spcPts val="0"/>
              </a:spcAft>
              <a:buClr>
                <a:srgbClr val="FFFFFF"/>
              </a:buClr>
              <a:buSzPts val="2800"/>
              <a:buNone/>
            </a:pPr>
            <a:endParaRPr/>
          </a:p>
        </p:txBody>
      </p:sp>
      <p:sp>
        <p:nvSpPr>
          <p:cNvPr id="413" name="Google Shape;413;p59"/>
          <p:cNvSpPr txBox="1"/>
          <p:nvPr/>
        </p:nvSpPr>
        <p:spPr>
          <a:xfrm>
            <a:off x="299551" y="1006375"/>
            <a:ext cx="8670900" cy="32448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US" sz="1600" b="0" i="0" u="none" strike="noStrike" cap="none" dirty="0" err="1">
                <a:solidFill>
                  <a:srgbClr val="FF0000"/>
                </a:solidFill>
                <a:latin typeface="Courier New"/>
                <a:ea typeface="Courier New"/>
                <a:cs typeface="Courier New"/>
                <a:sym typeface="Courier New"/>
              </a:rPr>
              <a:t>requeue_job</a:t>
            </a:r>
            <a:r>
              <a:rPr lang="en-US" sz="1600" b="0" i="0" u="none" strike="noStrike" cap="none" dirty="0">
                <a:solidFill>
                  <a:srgbClr val="FF0000"/>
                </a:solidFill>
                <a:latin typeface="Arial"/>
                <a:ea typeface="Arial"/>
                <a:cs typeface="Arial"/>
                <a:sym typeface="Arial"/>
              </a:rPr>
              <a:t> </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This function traps the user defined signal (e.g., </a:t>
            </a:r>
            <a:r>
              <a:rPr lang="en-US" sz="1400" b="0" i="0" u="none" strike="noStrike" cap="none" dirty="0">
                <a:solidFill>
                  <a:srgbClr val="000000"/>
                </a:solidFill>
                <a:latin typeface="Courier New"/>
                <a:ea typeface="Courier New"/>
                <a:cs typeface="Courier New"/>
                <a:sym typeface="Courier New"/>
              </a:rPr>
              <a:t>USR1</a:t>
            </a:r>
            <a:r>
              <a:rPr lang="en-US" sz="1400" b="0" i="0" u="none" strike="noStrike" cap="none" dirty="0">
                <a:solidFill>
                  <a:srgbClr val="000000"/>
                </a:solidFill>
                <a:latin typeface="Arial"/>
                <a:ea typeface="Arial"/>
                <a:cs typeface="Arial"/>
                <a:sym typeface="Arial"/>
              </a:rPr>
              <a:t>). Upon receiving the signal, it executes a function (e.g., </a:t>
            </a:r>
            <a:r>
              <a:rPr lang="en-US" sz="1400" i="0" u="none" strike="noStrike" cap="none" dirty="0" err="1">
                <a:solidFill>
                  <a:srgbClr val="FF0000"/>
                </a:solidFill>
                <a:latin typeface="Courier New"/>
                <a:ea typeface="Courier New"/>
                <a:cs typeface="Courier New"/>
                <a:sym typeface="Courier New"/>
              </a:rPr>
              <a:t>func_trap</a:t>
            </a:r>
            <a:r>
              <a:rPr lang="en-US" sz="1400" b="0" i="0" u="none" strike="noStrike" cap="none" dirty="0">
                <a:solidFill>
                  <a:srgbClr val="FF0000"/>
                </a:solidFill>
                <a:latin typeface="Arial"/>
                <a:ea typeface="Arial"/>
                <a:cs typeface="Arial"/>
                <a:sym typeface="Arial"/>
              </a:rPr>
              <a:t> </a:t>
            </a:r>
            <a:r>
              <a:rPr lang="en-US" sz="1400" b="0" i="0" u="none" strike="noStrike" cap="none" dirty="0">
                <a:solidFill>
                  <a:srgbClr val="000000"/>
                </a:solidFill>
                <a:latin typeface="Arial"/>
                <a:ea typeface="Arial"/>
                <a:cs typeface="Arial"/>
                <a:sym typeface="Arial"/>
              </a:rPr>
              <a:t>below) provided on the command line.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FF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r>
              <a:rPr lang="en-US" sz="1600" dirty="0" err="1">
                <a:solidFill>
                  <a:srgbClr val="FF0000"/>
                </a:solidFill>
                <a:latin typeface="Courier New"/>
                <a:ea typeface="Courier New"/>
                <a:cs typeface="Courier New"/>
                <a:sym typeface="Courier New"/>
              </a:rPr>
              <a:t>func_</a:t>
            </a:r>
            <a:r>
              <a:rPr lang="en-US" sz="1600" b="0" i="0" u="none" strike="noStrike" cap="none" dirty="0" err="1">
                <a:solidFill>
                  <a:srgbClr val="FF0000"/>
                </a:solidFill>
                <a:latin typeface="Courier New"/>
                <a:ea typeface="Courier New"/>
                <a:cs typeface="Courier New"/>
                <a:sym typeface="Courier New"/>
              </a:rPr>
              <a:t>trap</a:t>
            </a:r>
            <a:endParaRPr dirty="0">
              <a:solidFill>
                <a:srgbClr val="FF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Arial"/>
                <a:ea typeface="Arial"/>
                <a:cs typeface="Arial"/>
                <a:sym typeface="Arial"/>
              </a:rPr>
              <a:t>This function contains the list of commands to be executed to initiate checkpointing, prepare inputs for the next job if needed, requeue the job, and update the remaining </a:t>
            </a:r>
            <a:r>
              <a:rPr lang="en-US" sz="1400" b="0" i="0" u="none" strike="noStrike" cap="none" dirty="0" err="1">
                <a:solidFill>
                  <a:schemeClr val="dk1"/>
                </a:solidFill>
                <a:latin typeface="Arial"/>
                <a:ea typeface="Arial"/>
                <a:cs typeface="Arial"/>
                <a:sym typeface="Arial"/>
              </a:rPr>
              <a:t>walltime</a:t>
            </a:r>
            <a:r>
              <a:rPr lang="en-US" sz="1400" b="0" i="0" u="none" strike="noStrike" cap="none" dirty="0">
                <a:solidFill>
                  <a:schemeClr val="dk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14" name="Google Shape;414;p59"/>
          <p:cNvSpPr/>
          <p:nvPr/>
        </p:nvSpPr>
        <p:spPr>
          <a:xfrm>
            <a:off x="430500" y="4100850"/>
            <a:ext cx="5400600" cy="849600"/>
          </a:xfrm>
          <a:prstGeom prst="rect">
            <a:avLst/>
          </a:prstGeom>
          <a:solidFill>
            <a:srgbClr val="D9E7F5"/>
          </a:solid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a:solidFill>
                  <a:srgbClr val="FF0000"/>
                </a:solidFill>
                <a:latin typeface="Courier New"/>
                <a:ea typeface="Courier New"/>
                <a:cs typeface="Courier New"/>
                <a:sym typeface="Courier New"/>
              </a:rPr>
              <a:t>func</a:t>
            </a:r>
            <a:r>
              <a:rPr lang="en-US" sz="1000">
                <a:solidFill>
                  <a:srgbClr val="FF0000"/>
                </a:solidFill>
                <a:latin typeface="Courier New"/>
                <a:ea typeface="Courier New"/>
                <a:cs typeface="Courier New"/>
                <a:sym typeface="Courier New"/>
              </a:rPr>
              <a:t>_trap</a:t>
            </a:r>
            <a:r>
              <a:rPr lang="en-US" sz="1000" b="0" i="0" u="none" strike="noStrike" cap="none">
                <a:solidFill>
                  <a:srgbClr val="000000"/>
                </a:solidFill>
                <a:latin typeface="Courier New"/>
                <a:ea typeface="Courier New"/>
                <a:cs typeface="Courier New"/>
                <a:sym typeface="Courier New"/>
              </a:rPr>
              <a:t>() {</a:t>
            </a:r>
            <a:endParaRPr sz="10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100"/>
              <a:buFont typeface="Arial"/>
              <a:buNone/>
            </a:pPr>
            <a:r>
              <a:rPr lang="en-US" sz="1000" b="0" i="0" u="none" strike="noStrike" cap="none">
                <a:solidFill>
                  <a:srgbClr val="000000"/>
                </a:solidFill>
                <a:latin typeface="Courier New"/>
                <a:ea typeface="Courier New"/>
                <a:cs typeface="Courier New"/>
                <a:sym typeface="Courier New"/>
              </a:rPr>
              <a:t>    $ckpt_command</a:t>
            </a:r>
            <a:endParaRPr sz="10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100"/>
              <a:buFont typeface="Arial"/>
              <a:buNone/>
            </a:pPr>
            <a:r>
              <a:rPr lang="en-US" sz="1000" b="0" i="0" u="none" strike="noStrike" cap="none">
                <a:solidFill>
                  <a:srgbClr val="000000"/>
                </a:solidFill>
                <a:latin typeface="Courier New"/>
                <a:ea typeface="Courier New"/>
                <a:cs typeface="Courier New"/>
                <a:sym typeface="Courier New"/>
              </a:rPr>
              <a:t>    scontrol requeue ${SLURM_JOB_ID}</a:t>
            </a:r>
            <a:endParaRPr sz="10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100"/>
              <a:buFont typeface="Arial"/>
              <a:buNone/>
            </a:pPr>
            <a:r>
              <a:rPr lang="en-US" sz="1000" b="0" i="0" u="none" strike="noStrike" cap="none">
                <a:solidFill>
                  <a:srgbClr val="000000"/>
                </a:solidFill>
                <a:latin typeface="Courier New"/>
                <a:ea typeface="Courier New"/>
                <a:cs typeface="Courier New"/>
                <a:sym typeface="Courier New"/>
              </a:rPr>
              <a:t>    scontrol update JobId=${SLURM_JOB_ID} TimeLimit=${requestTime}</a:t>
            </a:r>
            <a:endParaRPr sz="10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100"/>
              <a:buFont typeface="Arial"/>
              <a:buNone/>
            </a:pPr>
            <a:r>
              <a:rPr lang="en-US" sz="1000" b="0" i="0" u="none" strike="noStrike" cap="none">
                <a:solidFill>
                  <a:srgbClr val="000000"/>
                </a:solidFill>
                <a:latin typeface="Courier New"/>
                <a:ea typeface="Courier New"/>
                <a:cs typeface="Courier New"/>
                <a:sym typeface="Courier New"/>
              </a:rPr>
              <a:t>}</a:t>
            </a:r>
            <a:endParaRPr sz="1000" b="0" i="0" u="none" strike="noStrike" cap="none">
              <a:solidFill>
                <a:srgbClr val="000000"/>
              </a:solidFill>
              <a:latin typeface="Courier New"/>
              <a:ea typeface="Courier New"/>
              <a:cs typeface="Courier New"/>
              <a:sym typeface="Courier New"/>
            </a:endParaRPr>
          </a:p>
        </p:txBody>
      </p:sp>
      <p:sp>
        <p:nvSpPr>
          <p:cNvPr id="415" name="Google Shape;415;p59"/>
          <p:cNvSpPr/>
          <p:nvPr/>
        </p:nvSpPr>
        <p:spPr>
          <a:xfrm>
            <a:off x="437700" y="1842700"/>
            <a:ext cx="5400600" cy="1344300"/>
          </a:xfrm>
          <a:prstGeom prst="rect">
            <a:avLst/>
          </a:prstGeom>
          <a:solidFill>
            <a:srgbClr val="D9E7F5"/>
          </a:solid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a:solidFill>
                  <a:srgbClr val="000000"/>
                </a:solidFill>
                <a:latin typeface="Courier New"/>
                <a:ea typeface="Courier New"/>
                <a:cs typeface="Courier New"/>
                <a:sym typeface="Courier New"/>
              </a:rPr>
              <a:t>requeue_job() {</a:t>
            </a:r>
            <a:endParaRPr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100"/>
              <a:buFont typeface="Arial"/>
              <a:buNone/>
            </a:pPr>
            <a:r>
              <a:rPr lang="en-US" sz="1000" b="0" i="0" u="none" strike="noStrike" cap="none">
                <a:solidFill>
                  <a:srgbClr val="000000"/>
                </a:solidFill>
                <a:latin typeface="Courier New"/>
                <a:ea typeface="Courier New"/>
                <a:cs typeface="Courier New"/>
                <a:sym typeface="Courier New"/>
              </a:rPr>
              <a:t>    parse_job    # to calculate the remaining walltime</a:t>
            </a:r>
            <a:endParaRPr sz="10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100"/>
              <a:buFont typeface="Arial"/>
              <a:buNone/>
            </a:pPr>
            <a:r>
              <a:rPr lang="en-US" sz="1000" b="0" i="0" u="none" strike="noStrike" cap="none">
                <a:solidFill>
                  <a:srgbClr val="000000"/>
                </a:solidFill>
                <a:latin typeface="Courier New"/>
                <a:ea typeface="Courier New"/>
                <a:cs typeface="Courier New"/>
                <a:sym typeface="Courier New"/>
              </a:rPr>
              <a:t>    if [ -n $remainingTimeSec ] &amp;&amp; [ $remainingTimeSec -gt 0 ]; then</a:t>
            </a:r>
            <a:endParaRPr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100"/>
              <a:buFont typeface="Arial"/>
              <a:buNone/>
            </a:pPr>
            <a:r>
              <a:rPr lang="en-US" sz="1000" b="0" i="0" u="none" strike="noStrike" cap="none">
                <a:solidFill>
                  <a:srgbClr val="000000"/>
                </a:solidFill>
                <a:latin typeface="Courier New"/>
                <a:ea typeface="Courier New"/>
                <a:cs typeface="Courier New"/>
                <a:sym typeface="Courier New"/>
              </a:rPr>
              <a:t>       commands=$1</a:t>
            </a:r>
            <a:endParaRPr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100"/>
              <a:buFont typeface="Arial"/>
              <a:buNone/>
            </a:pPr>
            <a:r>
              <a:rPr lang="en-US" sz="1000" b="0" i="0" u="none" strike="noStrike" cap="none">
                <a:solidFill>
                  <a:srgbClr val="000000"/>
                </a:solidFill>
                <a:latin typeface="Courier New"/>
                <a:ea typeface="Courier New"/>
                <a:cs typeface="Courier New"/>
                <a:sym typeface="Courier New"/>
              </a:rPr>
              <a:t>       signal=$2</a:t>
            </a:r>
            <a:endParaRPr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100"/>
              <a:buFont typeface="Arial"/>
              <a:buNone/>
            </a:pPr>
            <a:r>
              <a:rPr lang="en-US" sz="1000" b="0" i="0" u="none" strike="noStrike" cap="none">
                <a:solidFill>
                  <a:srgbClr val="000000"/>
                </a:solidFill>
                <a:latin typeface="Courier New"/>
                <a:ea typeface="Courier New"/>
                <a:cs typeface="Courier New"/>
                <a:sym typeface="Courier New"/>
              </a:rPr>
              <a:t>       trap $commands $signal</a:t>
            </a:r>
            <a:endParaRPr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100"/>
              <a:buFont typeface="Arial"/>
              <a:buNone/>
            </a:pPr>
            <a:r>
              <a:rPr lang="en-US" sz="1000" b="0" i="0" u="none" strike="noStrike" cap="none">
                <a:solidFill>
                  <a:srgbClr val="000000"/>
                </a:solidFill>
                <a:latin typeface="Courier New"/>
                <a:ea typeface="Courier New"/>
                <a:cs typeface="Courier New"/>
                <a:sym typeface="Courier New"/>
              </a:rPr>
              <a:t>    fi</a:t>
            </a:r>
            <a:endParaRPr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100"/>
              <a:buFont typeface="Arial"/>
              <a:buNone/>
            </a:pPr>
            <a:r>
              <a:rPr lang="en-US" sz="1000" b="0" i="0" u="none" strike="noStrike" cap="none">
                <a:solidFill>
                  <a:srgbClr val="000000"/>
                </a:solidFill>
                <a:latin typeface="Courier New"/>
                <a:ea typeface="Courier New"/>
                <a:cs typeface="Courier New"/>
                <a:sym typeface="Courier New"/>
              </a:rPr>
              <a:t>}</a:t>
            </a:r>
            <a:endParaRPr b="0" i="0" u="none" strike="noStrike" cap="none">
              <a:solidFill>
                <a:srgbClr val="000000"/>
              </a:solidFill>
              <a:latin typeface="Courier New"/>
              <a:ea typeface="Courier New"/>
              <a:cs typeface="Courier New"/>
              <a:sym typeface="Courier New"/>
            </a:endParaRPr>
          </a:p>
        </p:txBody>
      </p:sp>
      <p:sp>
        <p:nvSpPr>
          <p:cNvPr id="416" name="Google Shape;416;p59"/>
          <p:cNvSpPr txBox="1"/>
          <p:nvPr/>
        </p:nvSpPr>
        <p:spPr>
          <a:xfrm>
            <a:off x="5905850" y="4100975"/>
            <a:ext cx="3141000" cy="849600"/>
          </a:xfrm>
          <a:prstGeom prst="rect">
            <a:avLst/>
          </a:prstGeom>
          <a:solidFill>
            <a:srgbClr val="FBFED9"/>
          </a:solidFill>
          <a:ln w="9525" cap="flat" cmpd="sng">
            <a:solidFill>
              <a:schemeClr val="dk1"/>
            </a:solidFill>
            <a:prstDash val="solid"/>
            <a:round/>
            <a:headEnd type="none" w="sm" len="sm"/>
            <a:tailEnd type="none" w="sm" len="sm"/>
          </a:ln>
        </p:spPr>
        <p:txBody>
          <a:bodyPr spcFirstLastPara="1" wrap="square" lIns="27425" tIns="45700" rIns="91425" bIns="45700" anchor="t" anchorCtr="0">
            <a:noAutofit/>
          </a:bodyPr>
          <a:lstStyle/>
          <a:p>
            <a:pPr marL="73152" marR="0" lvl="0" indent="0" algn="l" rtl="0">
              <a:lnSpc>
                <a:spcPct val="100000"/>
              </a:lnSpc>
              <a:spcBef>
                <a:spcPts val="0"/>
              </a:spcBef>
              <a:spcAft>
                <a:spcPts val="0"/>
              </a:spcAft>
              <a:buClr>
                <a:srgbClr val="000000"/>
              </a:buClr>
              <a:buSzPts val="750"/>
              <a:buFont typeface="Arial"/>
              <a:buNone/>
            </a:pPr>
            <a:r>
              <a:rPr lang="en-US" sz="950" b="0" i="0" u="none" strike="noStrike" cap="none">
                <a:solidFill>
                  <a:srgbClr val="3B55EF"/>
                </a:solidFill>
                <a:latin typeface="Courier New"/>
                <a:ea typeface="Courier New"/>
                <a:cs typeface="Courier New"/>
                <a:sym typeface="Courier New"/>
              </a:rPr>
              <a:t>#requeueing the job if remaining time &gt;0</a:t>
            </a:r>
            <a:endParaRPr sz="950" b="1" i="0" u="none" strike="noStrike" cap="none">
              <a:solidFill>
                <a:srgbClr val="3B55EF"/>
              </a:solidFill>
              <a:latin typeface="Courier New"/>
              <a:ea typeface="Courier New"/>
              <a:cs typeface="Courier New"/>
              <a:sym typeface="Courier New"/>
            </a:endParaRPr>
          </a:p>
          <a:p>
            <a:pPr marL="73152" marR="0" lvl="0" indent="0" algn="l" rtl="0">
              <a:lnSpc>
                <a:spcPct val="100000"/>
              </a:lnSpc>
              <a:spcBef>
                <a:spcPts val="0"/>
              </a:spcBef>
              <a:spcAft>
                <a:spcPts val="0"/>
              </a:spcAft>
              <a:buClr>
                <a:srgbClr val="000000"/>
              </a:buClr>
              <a:buSzPts val="750"/>
              <a:buFont typeface="Arial"/>
              <a:buNone/>
            </a:pPr>
            <a:r>
              <a:rPr lang="en-US" sz="1000" i="0" u="none" strike="noStrike" cap="none">
                <a:solidFill>
                  <a:srgbClr val="000000"/>
                </a:solidFill>
                <a:latin typeface="Courier New"/>
                <a:ea typeface="Courier New"/>
                <a:cs typeface="Courier New"/>
                <a:sym typeface="Courier New"/>
              </a:rPr>
              <a:t>ckpt_command= </a:t>
            </a:r>
            <a:endParaRPr sz="1000" i="0" u="none" strike="noStrike" cap="none">
              <a:solidFill>
                <a:srgbClr val="000000"/>
              </a:solidFill>
              <a:latin typeface="Courier New"/>
              <a:ea typeface="Courier New"/>
              <a:cs typeface="Courier New"/>
              <a:sym typeface="Courier New"/>
            </a:endParaRPr>
          </a:p>
          <a:p>
            <a:pPr marL="73152" marR="0" lvl="0" indent="0" algn="l" rtl="0">
              <a:lnSpc>
                <a:spcPct val="100000"/>
              </a:lnSpc>
              <a:spcBef>
                <a:spcPts val="0"/>
              </a:spcBef>
              <a:spcAft>
                <a:spcPts val="0"/>
              </a:spcAft>
              <a:buClr>
                <a:srgbClr val="000000"/>
              </a:buClr>
              <a:buSzPts val="750"/>
              <a:buFont typeface="Arial"/>
              <a:buNone/>
            </a:pPr>
            <a:r>
              <a:rPr lang="en-US" sz="1000" b="1" i="0" u="none" strike="noStrike" cap="none">
                <a:solidFill>
                  <a:schemeClr val="dk1"/>
                </a:solidFill>
                <a:latin typeface="Courier New"/>
                <a:ea typeface="Courier New"/>
                <a:cs typeface="Courier New"/>
                <a:sym typeface="Courier New"/>
              </a:rPr>
              <a:t>requeue_job </a:t>
            </a:r>
            <a:r>
              <a:rPr lang="en-US" sz="1000" b="1">
                <a:solidFill>
                  <a:schemeClr val="dk1"/>
                </a:solidFill>
                <a:latin typeface="Courier New"/>
                <a:ea typeface="Courier New"/>
                <a:cs typeface="Courier New"/>
                <a:sym typeface="Courier New"/>
              </a:rPr>
              <a:t>func_trap</a:t>
            </a:r>
            <a:r>
              <a:rPr lang="en-US" sz="1000" b="1" i="0" u="none" strike="noStrike" cap="none">
                <a:solidFill>
                  <a:schemeClr val="dk1"/>
                </a:solidFill>
                <a:latin typeface="Courier New"/>
                <a:ea typeface="Courier New"/>
                <a:cs typeface="Courier New"/>
                <a:sym typeface="Courier New"/>
              </a:rPr>
              <a:t> USR1</a:t>
            </a:r>
            <a:endParaRPr sz="1000" b="1" i="0" u="none" strike="noStrike" cap="none">
              <a:solidFill>
                <a:srgbClr val="000000"/>
              </a:solidFill>
              <a:latin typeface="Courier New"/>
              <a:ea typeface="Courier New"/>
              <a:cs typeface="Courier New"/>
              <a:sym typeface="Courier New"/>
            </a:endParaRPr>
          </a:p>
          <a:p>
            <a:pPr marL="73152" marR="0" lvl="0" indent="0" algn="l" rtl="0">
              <a:lnSpc>
                <a:spcPct val="100000"/>
              </a:lnSpc>
              <a:spcBef>
                <a:spcPts val="0"/>
              </a:spcBef>
              <a:spcAft>
                <a:spcPts val="0"/>
              </a:spcAft>
              <a:buClr>
                <a:srgbClr val="000000"/>
              </a:buClr>
              <a:buSzPts val="400"/>
              <a:buFont typeface="Arial"/>
              <a:buNone/>
            </a:pPr>
            <a:endParaRPr sz="500" i="0" u="none" strike="noStrike" cap="none">
              <a:solidFill>
                <a:schemeClr val="dk1"/>
              </a:solidFill>
              <a:latin typeface="Courier New"/>
              <a:ea typeface="Courier New"/>
              <a:cs typeface="Courier New"/>
              <a:sym typeface="Courier New"/>
            </a:endParaRPr>
          </a:p>
          <a:p>
            <a:pPr marL="73152" marR="0" lvl="0" indent="0" algn="l" rtl="0">
              <a:lnSpc>
                <a:spcPct val="100000"/>
              </a:lnSpc>
              <a:spcBef>
                <a:spcPts val="0"/>
              </a:spcBef>
              <a:spcAft>
                <a:spcPts val="0"/>
              </a:spcAft>
              <a:buClr>
                <a:srgbClr val="000000"/>
              </a:buClr>
              <a:buSzPts val="750"/>
              <a:buFont typeface="Arial"/>
              <a:buNone/>
            </a:pPr>
            <a:r>
              <a:rPr lang="en-US" sz="1000" i="0" u="none" strike="noStrike" cap="none">
                <a:solidFill>
                  <a:schemeClr val="dk1"/>
                </a:solidFill>
                <a:latin typeface="Courier New"/>
                <a:ea typeface="Courier New"/>
                <a:cs typeface="Courier New"/>
                <a:sym typeface="Courier New"/>
              </a:rPr>
              <a:t>wait</a:t>
            </a:r>
            <a:endParaRPr sz="1000" i="0" u="none" strike="noStrike" cap="none">
              <a:solidFill>
                <a:srgbClr val="000000"/>
              </a:solidFill>
              <a:latin typeface="Courier New"/>
              <a:ea typeface="Courier New"/>
              <a:cs typeface="Courier New"/>
              <a:sym typeface="Courier New"/>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60"/>
          <p:cNvSpPr txBox="1">
            <a:spLocks noGrp="1"/>
          </p:cNvSpPr>
          <p:nvPr>
            <p:ph type="title"/>
          </p:nvPr>
        </p:nvSpPr>
        <p:spPr>
          <a:xfrm>
            <a:off x="427639" y="185165"/>
            <a:ext cx="8288700" cy="4923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dirty="0">
                <a:solidFill>
                  <a:srgbClr val="4F81BD"/>
                </a:solidFill>
              </a:rPr>
              <a:t>Variable-Time Job Flowchart</a:t>
            </a:r>
            <a:endParaRPr dirty="0">
              <a:solidFill>
                <a:srgbClr val="4F81BD"/>
              </a:solidFill>
            </a:endParaRPr>
          </a:p>
          <a:p>
            <a:pPr marL="0" lvl="0" indent="0" algn="l" rtl="0">
              <a:spcBef>
                <a:spcPts val="0"/>
              </a:spcBef>
              <a:spcAft>
                <a:spcPts val="0"/>
              </a:spcAft>
              <a:buNone/>
            </a:pPr>
            <a:endParaRPr dirty="0"/>
          </a:p>
        </p:txBody>
      </p:sp>
      <p:sp>
        <p:nvSpPr>
          <p:cNvPr id="423" name="Google Shape;423;p60"/>
          <p:cNvSpPr/>
          <p:nvPr/>
        </p:nvSpPr>
        <p:spPr>
          <a:xfrm>
            <a:off x="2221500" y="1217850"/>
            <a:ext cx="1207500" cy="1140000"/>
          </a:xfrm>
          <a:prstGeom prst="ellipse">
            <a:avLst/>
          </a:prstGeom>
          <a:solidFill>
            <a:srgbClr val="F4CCCC"/>
          </a:solidFill>
          <a:ln w="9525" cap="flat" cmpd="sng">
            <a:solidFill>
              <a:schemeClr val="dk2"/>
            </a:solidFill>
            <a:prstDash val="solid"/>
            <a:round/>
            <a:headEnd type="none" w="sm" len="sm"/>
            <a:tailEnd type="none" w="sm" len="sm"/>
          </a:ln>
        </p:spPr>
        <p:txBody>
          <a:bodyPr spcFirstLastPara="1" wrap="square" lIns="45700" tIns="45700" rIns="45700" bIns="45700" anchor="ctr" anchorCtr="0">
            <a:noAutofit/>
          </a:bodyPr>
          <a:lstStyle/>
          <a:p>
            <a:pPr marL="0" lvl="0" indent="0" algn="ctr" rtl="0">
              <a:spcBef>
                <a:spcPts val="0"/>
              </a:spcBef>
              <a:spcAft>
                <a:spcPts val="0"/>
              </a:spcAft>
              <a:buNone/>
            </a:pPr>
            <a:r>
              <a:rPr lang="en-US" sz="1200"/>
              <a:t>User submits job </a:t>
            </a:r>
            <a:endParaRPr sz="1200"/>
          </a:p>
        </p:txBody>
      </p:sp>
      <p:pic>
        <p:nvPicPr>
          <p:cNvPr id="424" name="Google Shape;424;p60"/>
          <p:cNvPicPr preferRelativeResize="0"/>
          <p:nvPr/>
        </p:nvPicPr>
        <p:blipFill>
          <a:blip r:embed="rId3">
            <a:alphaModFix/>
          </a:blip>
          <a:stretch>
            <a:fillRect/>
          </a:stretch>
        </p:blipFill>
        <p:spPr>
          <a:xfrm>
            <a:off x="76139" y="1112637"/>
            <a:ext cx="1419514" cy="1245213"/>
          </a:xfrm>
          <a:prstGeom prst="ellipse">
            <a:avLst/>
          </a:prstGeom>
          <a:noFill/>
          <a:ln>
            <a:noFill/>
          </a:ln>
        </p:spPr>
      </p:pic>
      <p:sp>
        <p:nvSpPr>
          <p:cNvPr id="425" name="Google Shape;425;p60"/>
          <p:cNvSpPr/>
          <p:nvPr/>
        </p:nvSpPr>
        <p:spPr>
          <a:xfrm>
            <a:off x="1507288" y="1656000"/>
            <a:ext cx="515100" cy="263700"/>
          </a:xfrm>
          <a:prstGeom prst="rightArrow">
            <a:avLst>
              <a:gd name="adj1" fmla="val 50000"/>
              <a:gd name="adj2" fmla="val 50000"/>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0"/>
          <p:cNvSpPr/>
          <p:nvPr/>
        </p:nvSpPr>
        <p:spPr>
          <a:xfrm>
            <a:off x="4489366" y="858041"/>
            <a:ext cx="1207500" cy="11400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18275" tIns="45700" rIns="18275" bIns="45700" anchor="ctr" anchorCtr="0">
            <a:noAutofit/>
          </a:bodyPr>
          <a:lstStyle/>
          <a:p>
            <a:pPr marL="0" lvl="0" indent="0" algn="ctr" rtl="0">
              <a:spcBef>
                <a:spcPts val="0"/>
              </a:spcBef>
              <a:spcAft>
                <a:spcPts val="0"/>
              </a:spcAft>
              <a:buNone/>
            </a:pPr>
            <a:r>
              <a:rPr lang="en-US" sz="1200"/>
              <a:t>Batch system backfills the job </a:t>
            </a:r>
            <a:endParaRPr sz="1200"/>
          </a:p>
        </p:txBody>
      </p:sp>
      <p:sp>
        <p:nvSpPr>
          <p:cNvPr id="427" name="Google Shape;427;p60"/>
          <p:cNvSpPr/>
          <p:nvPr/>
        </p:nvSpPr>
        <p:spPr>
          <a:xfrm>
            <a:off x="3678713" y="1554300"/>
            <a:ext cx="515100" cy="263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0"/>
          <p:cNvSpPr/>
          <p:nvPr/>
        </p:nvSpPr>
        <p:spPr>
          <a:xfrm>
            <a:off x="3818820" y="2337159"/>
            <a:ext cx="1207500" cy="1194600"/>
          </a:xfrm>
          <a:prstGeom prst="ellipse">
            <a:avLst/>
          </a:prstGeom>
          <a:solidFill>
            <a:srgbClr val="D9EAD3"/>
          </a:solidFill>
          <a:ln w="9525" cap="flat" cmpd="sng">
            <a:solidFill>
              <a:schemeClr val="dk2"/>
            </a:solidFill>
            <a:prstDash val="solid"/>
            <a:round/>
            <a:headEnd type="none" w="sm" len="sm"/>
            <a:tailEnd type="none" w="sm" len="sm"/>
          </a:ln>
        </p:spPr>
        <p:txBody>
          <a:bodyPr spcFirstLastPara="1" wrap="square" lIns="45700" tIns="45700" rIns="45700" bIns="45700" anchor="ctr" anchorCtr="0">
            <a:noAutofit/>
          </a:bodyPr>
          <a:lstStyle/>
          <a:p>
            <a:pPr marL="0" lvl="0" indent="0" algn="ctr" rtl="0">
              <a:spcBef>
                <a:spcPts val="0"/>
              </a:spcBef>
              <a:spcAft>
                <a:spcPts val="0"/>
              </a:spcAft>
              <a:buNone/>
            </a:pPr>
            <a:r>
              <a:rPr lang="en-US" sz="1200" dirty="0"/>
              <a:t>Job starts execution</a:t>
            </a:r>
          </a:p>
          <a:p>
            <a:pPr marL="0" lvl="0" indent="0" algn="ctr" rtl="0">
              <a:spcBef>
                <a:spcPts val="0"/>
              </a:spcBef>
              <a:spcAft>
                <a:spcPts val="0"/>
              </a:spcAft>
              <a:buNone/>
            </a:pPr>
            <a:r>
              <a:rPr lang="en-US" sz="1200" dirty="0"/>
              <a:t>Earlier with a shorter allocation</a:t>
            </a:r>
            <a:endParaRPr sz="1200" dirty="0"/>
          </a:p>
        </p:txBody>
      </p:sp>
      <p:sp>
        <p:nvSpPr>
          <p:cNvPr id="429" name="Google Shape;429;p60"/>
          <p:cNvSpPr/>
          <p:nvPr/>
        </p:nvSpPr>
        <p:spPr>
          <a:xfrm rot="10382435">
            <a:off x="6331116" y="1142866"/>
            <a:ext cx="514994" cy="263824"/>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0"/>
          <p:cNvSpPr/>
          <p:nvPr/>
        </p:nvSpPr>
        <p:spPr>
          <a:xfrm>
            <a:off x="7520769" y="2915269"/>
            <a:ext cx="1207500" cy="1140000"/>
          </a:xfrm>
          <a:prstGeom prst="ellipse">
            <a:avLst/>
          </a:prstGeom>
          <a:solidFill>
            <a:srgbClr val="D9EAD3"/>
          </a:solidFill>
          <a:ln w="9525" cap="flat" cmpd="sng">
            <a:solidFill>
              <a:schemeClr val="dk2"/>
            </a:solidFill>
            <a:prstDash val="solid"/>
            <a:round/>
            <a:headEnd type="none" w="sm" len="sm"/>
            <a:tailEnd type="none" w="sm" len="sm"/>
          </a:ln>
        </p:spPr>
        <p:txBody>
          <a:bodyPr spcFirstLastPara="1" wrap="square" lIns="18275" tIns="45700" rIns="18275" bIns="45700" anchor="ctr" anchorCtr="0">
            <a:noAutofit/>
          </a:bodyPr>
          <a:lstStyle/>
          <a:p>
            <a:pPr marL="0" lvl="0" indent="0" algn="ctr" rtl="0">
              <a:spcBef>
                <a:spcPts val="0"/>
              </a:spcBef>
              <a:spcAft>
                <a:spcPts val="0"/>
              </a:spcAft>
              <a:buClr>
                <a:schemeClr val="dk1"/>
              </a:buClr>
              <a:buSzPts val="1100"/>
              <a:buFont typeface="Arial"/>
              <a:buNone/>
            </a:pPr>
            <a:r>
              <a:rPr lang="en-US" sz="1200" dirty="0">
                <a:solidFill>
                  <a:schemeClr val="dk1"/>
                </a:solidFill>
              </a:rPr>
              <a:t>Job checkpoints</a:t>
            </a:r>
            <a:endParaRPr sz="1200" dirty="0"/>
          </a:p>
        </p:txBody>
      </p:sp>
      <p:sp>
        <p:nvSpPr>
          <p:cNvPr id="431" name="Google Shape;431;p60"/>
          <p:cNvSpPr/>
          <p:nvPr/>
        </p:nvSpPr>
        <p:spPr>
          <a:xfrm>
            <a:off x="6147801" y="476158"/>
            <a:ext cx="1207500" cy="1194600"/>
          </a:xfrm>
          <a:prstGeom prst="ellipse">
            <a:avLst/>
          </a:prstGeom>
          <a:solidFill>
            <a:srgbClr val="D9EAD3"/>
          </a:solidFill>
          <a:ln w="9525" cap="flat" cmpd="sng">
            <a:solidFill>
              <a:schemeClr val="dk2"/>
            </a:solidFill>
            <a:prstDash val="solid"/>
            <a:round/>
            <a:headEnd type="none" w="sm" len="sm"/>
            <a:tailEnd type="none" w="sm" len="sm"/>
          </a:ln>
        </p:spPr>
        <p:txBody>
          <a:bodyPr spcFirstLastPara="1" wrap="square" lIns="45700" tIns="45700" rIns="45700" bIns="45700" anchor="ctr" anchorCtr="0">
            <a:noAutofit/>
          </a:bodyPr>
          <a:lstStyle/>
          <a:p>
            <a:pPr algn="ctr"/>
            <a:r>
              <a:rPr lang="en-US" sz="1200" dirty="0"/>
              <a:t>Updates remaining </a:t>
            </a:r>
            <a:r>
              <a:rPr lang="en-US" sz="1200" dirty="0" err="1"/>
              <a:t>walltime</a:t>
            </a:r>
            <a:r>
              <a:rPr lang="en-US" sz="1200" dirty="0"/>
              <a:t> for the job </a:t>
            </a:r>
          </a:p>
        </p:txBody>
      </p:sp>
      <p:sp>
        <p:nvSpPr>
          <p:cNvPr id="432" name="Google Shape;432;p60"/>
          <p:cNvSpPr/>
          <p:nvPr/>
        </p:nvSpPr>
        <p:spPr>
          <a:xfrm>
            <a:off x="1253650" y="3545526"/>
            <a:ext cx="1207500" cy="1140000"/>
          </a:xfrm>
          <a:prstGeom prst="ellipse">
            <a:avLst/>
          </a:prstGeom>
          <a:solidFill>
            <a:srgbClr val="F4CCCC"/>
          </a:solidFill>
          <a:ln w="9525" cap="flat" cmpd="sng">
            <a:solidFill>
              <a:schemeClr val="dk2"/>
            </a:solidFill>
            <a:prstDash val="solid"/>
            <a:round/>
            <a:headEnd type="none" w="sm" len="sm"/>
            <a:tailEnd type="none" w="sm" len="sm"/>
          </a:ln>
        </p:spPr>
        <p:txBody>
          <a:bodyPr spcFirstLastPara="1" wrap="square" lIns="18275" tIns="45700" rIns="18275" bIns="45700" anchor="ctr" anchorCtr="0">
            <a:noAutofit/>
          </a:bodyPr>
          <a:lstStyle/>
          <a:p>
            <a:pPr marL="0" lvl="0" indent="0" algn="ctr" rtl="0">
              <a:spcBef>
                <a:spcPts val="0"/>
              </a:spcBef>
              <a:spcAft>
                <a:spcPts val="0"/>
              </a:spcAft>
              <a:buNone/>
            </a:pPr>
            <a:r>
              <a:rPr lang="en-US" sz="1200" dirty="0"/>
              <a:t>User checks results</a:t>
            </a:r>
            <a:endParaRPr sz="1200" dirty="0"/>
          </a:p>
        </p:txBody>
      </p:sp>
      <p:sp>
        <p:nvSpPr>
          <p:cNvPr id="433" name="Google Shape;433;p60"/>
          <p:cNvSpPr/>
          <p:nvPr/>
        </p:nvSpPr>
        <p:spPr>
          <a:xfrm>
            <a:off x="4603900" y="3708550"/>
            <a:ext cx="1207500" cy="11400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18275" tIns="18275" rIns="18275" bIns="18275" anchor="ctr" anchorCtr="0">
            <a:noAutofit/>
          </a:bodyPr>
          <a:lstStyle/>
          <a:p>
            <a:pPr marL="0" lvl="0" indent="0" algn="ctr" rtl="0">
              <a:spcBef>
                <a:spcPts val="0"/>
              </a:spcBef>
              <a:spcAft>
                <a:spcPts val="0"/>
              </a:spcAft>
              <a:buNone/>
            </a:pPr>
            <a:r>
              <a:rPr lang="en-US" sz="1200" dirty="0"/>
              <a:t>Batch system sends signal</a:t>
            </a:r>
            <a:endParaRPr sz="1200" dirty="0"/>
          </a:p>
        </p:txBody>
      </p:sp>
      <p:sp>
        <p:nvSpPr>
          <p:cNvPr id="434" name="Google Shape;434;p60"/>
          <p:cNvSpPr/>
          <p:nvPr/>
        </p:nvSpPr>
        <p:spPr>
          <a:xfrm>
            <a:off x="6306529" y="3925800"/>
            <a:ext cx="1207500" cy="1140000"/>
          </a:xfrm>
          <a:prstGeom prst="ellipse">
            <a:avLst/>
          </a:prstGeom>
          <a:solidFill>
            <a:srgbClr val="D9EAD3"/>
          </a:solidFill>
          <a:ln w="9525" cap="flat" cmpd="sng">
            <a:solidFill>
              <a:schemeClr val="dk2"/>
            </a:solidFill>
            <a:prstDash val="solid"/>
            <a:round/>
            <a:headEnd type="none" w="sm" len="sm"/>
            <a:tailEnd type="none" w="sm" len="sm"/>
          </a:ln>
        </p:spPr>
        <p:txBody>
          <a:bodyPr spcFirstLastPara="1" wrap="square" lIns="45700" tIns="45700" rIns="45700" bIns="45700" anchor="ctr" anchorCtr="0">
            <a:noAutofit/>
          </a:bodyPr>
          <a:lstStyle/>
          <a:p>
            <a:pPr marL="0" lvl="0" indent="0" algn="ctr" rtl="0">
              <a:spcBef>
                <a:spcPts val="0"/>
              </a:spcBef>
              <a:spcAft>
                <a:spcPts val="0"/>
              </a:spcAft>
              <a:buNone/>
            </a:pPr>
            <a:r>
              <a:rPr lang="en-US" sz="1200" dirty="0"/>
              <a:t>Job traps signal and is suspended</a:t>
            </a:r>
            <a:endParaRPr sz="1200" dirty="0"/>
          </a:p>
        </p:txBody>
      </p:sp>
      <p:sp>
        <p:nvSpPr>
          <p:cNvPr id="435" name="Google Shape;435;p60"/>
          <p:cNvSpPr/>
          <p:nvPr/>
        </p:nvSpPr>
        <p:spPr>
          <a:xfrm rot="9148549">
            <a:off x="2699659" y="3502327"/>
            <a:ext cx="961737" cy="263695"/>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60"/>
          <p:cNvSpPr/>
          <p:nvPr/>
        </p:nvSpPr>
        <p:spPr>
          <a:xfrm rot="-8100000">
            <a:off x="7304640" y="1264519"/>
            <a:ext cx="347472" cy="263468"/>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0"/>
          <p:cNvSpPr/>
          <p:nvPr/>
        </p:nvSpPr>
        <p:spPr>
          <a:xfrm rot="-5625727">
            <a:off x="8092440" y="2587282"/>
            <a:ext cx="352059" cy="263695"/>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60"/>
          <p:cNvSpPr/>
          <p:nvPr/>
        </p:nvSpPr>
        <p:spPr>
          <a:xfrm>
            <a:off x="7447199" y="1394618"/>
            <a:ext cx="1207500" cy="1140000"/>
          </a:xfrm>
          <a:prstGeom prst="ellipse">
            <a:avLst/>
          </a:prstGeom>
          <a:solidFill>
            <a:srgbClr val="D9EAD3"/>
          </a:solidFill>
          <a:ln w="9525" cap="flat" cmpd="sng">
            <a:solidFill>
              <a:schemeClr val="dk2"/>
            </a:solidFill>
            <a:prstDash val="solid"/>
            <a:round/>
            <a:headEnd type="none" w="sm" len="sm"/>
            <a:tailEnd type="none" w="sm" len="sm"/>
          </a:ln>
        </p:spPr>
        <p:txBody>
          <a:bodyPr spcFirstLastPara="1" wrap="square" lIns="45700" tIns="45700" rIns="45700" bIns="45700" anchor="ctr" anchorCtr="0">
            <a:noAutofit/>
          </a:bodyPr>
          <a:lstStyle/>
          <a:p>
            <a:pPr algn="ctr"/>
            <a:r>
              <a:rPr lang="en-US" sz="1200" dirty="0"/>
              <a:t>Requeues the job</a:t>
            </a:r>
          </a:p>
        </p:txBody>
      </p:sp>
      <p:sp>
        <p:nvSpPr>
          <p:cNvPr id="439" name="Google Shape;439;p60"/>
          <p:cNvSpPr/>
          <p:nvPr/>
        </p:nvSpPr>
        <p:spPr>
          <a:xfrm rot="3451985">
            <a:off x="4669530" y="3502190"/>
            <a:ext cx="307929" cy="263821"/>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60"/>
          <p:cNvSpPr/>
          <p:nvPr/>
        </p:nvSpPr>
        <p:spPr>
          <a:xfrm rot="6712001">
            <a:off x="4480010" y="1984953"/>
            <a:ext cx="342330" cy="263725"/>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0"/>
          <p:cNvSpPr/>
          <p:nvPr/>
        </p:nvSpPr>
        <p:spPr>
          <a:xfrm rot="836145">
            <a:off x="5837096" y="4440158"/>
            <a:ext cx="414809" cy="263685"/>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0"/>
          <p:cNvSpPr/>
          <p:nvPr/>
        </p:nvSpPr>
        <p:spPr>
          <a:xfrm rot="9344170">
            <a:off x="5698173" y="970781"/>
            <a:ext cx="347497" cy="263304"/>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60"/>
          <p:cNvSpPr/>
          <p:nvPr/>
        </p:nvSpPr>
        <p:spPr>
          <a:xfrm rot="-3066035">
            <a:off x="7485195" y="4011918"/>
            <a:ext cx="347318" cy="263686"/>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0"/>
          <p:cNvSpPr/>
          <p:nvPr/>
        </p:nvSpPr>
        <p:spPr>
          <a:xfrm rot="-1812439">
            <a:off x="2612721" y="3918219"/>
            <a:ext cx="1687436" cy="739093"/>
          </a:xfrm>
          <a:prstGeom prst="wedgeEllipseCallout">
            <a:avLst>
              <a:gd name="adj1" fmla="val 10327"/>
              <a:gd name="adj2" fmla="val -72995"/>
            </a:avLst>
          </a:prstGeom>
          <a:solidFill>
            <a:schemeClr val="lt1"/>
          </a:solidFill>
          <a:ln w="9525" cap="flat" cmpd="sng">
            <a:solidFill>
              <a:schemeClr val="dk2"/>
            </a:solidFill>
            <a:prstDash val="solid"/>
            <a:round/>
            <a:headEnd type="none" w="sm" len="sm"/>
            <a:tailEnd type="none" w="sm" len="sm"/>
          </a:ln>
        </p:spPr>
        <p:txBody>
          <a:bodyPr spcFirstLastPara="1" wrap="square" lIns="9125" tIns="18275" rIns="9125" bIns="18275" anchor="ctr" anchorCtr="0">
            <a:noAutofit/>
          </a:bodyPr>
          <a:lstStyle/>
          <a:p>
            <a:pPr marL="0" lvl="0" indent="0" algn="ctr" rtl="0">
              <a:spcBef>
                <a:spcPts val="0"/>
              </a:spcBef>
              <a:spcAft>
                <a:spcPts val="0"/>
              </a:spcAft>
              <a:buNone/>
            </a:pPr>
            <a:r>
              <a:rPr lang="en-US" sz="1200" dirty="0">
                <a:solidFill>
                  <a:srgbClr val="980000"/>
                </a:solidFill>
              </a:rPr>
              <a:t>Job completes or desired </a:t>
            </a:r>
            <a:r>
              <a:rPr lang="en-US" sz="1200" dirty="0" err="1">
                <a:solidFill>
                  <a:srgbClr val="980000"/>
                </a:solidFill>
              </a:rPr>
              <a:t>walltime</a:t>
            </a:r>
            <a:r>
              <a:rPr lang="en-US" sz="1200" dirty="0">
                <a:solidFill>
                  <a:srgbClr val="980000"/>
                </a:solidFill>
              </a:rPr>
              <a:t> achieved</a:t>
            </a:r>
            <a:endParaRPr dirty="0">
              <a:solidFill>
                <a:srgbClr val="980000"/>
              </a:solidFill>
            </a:endParaRPr>
          </a:p>
        </p:txBody>
      </p:sp>
      <p:sp>
        <p:nvSpPr>
          <p:cNvPr id="445" name="Google Shape;445;p60"/>
          <p:cNvSpPr txBox="1"/>
          <p:nvPr/>
        </p:nvSpPr>
        <p:spPr>
          <a:xfrm>
            <a:off x="5226675" y="2398450"/>
            <a:ext cx="466200" cy="13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title"/>
          </p:nvPr>
        </p:nvSpPr>
        <p:spPr>
          <a:xfrm>
            <a:off x="702816" y="742950"/>
            <a:ext cx="7907784" cy="492443"/>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3200"/>
              <a:buFont typeface="Arial"/>
              <a:buNone/>
            </a:pPr>
            <a:r>
              <a:rPr lang="en-US"/>
              <a:t>Introduction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61"/>
          <p:cNvSpPr txBox="1">
            <a:spLocks noGrp="1"/>
          </p:cNvSpPr>
          <p:nvPr>
            <p:ph type="title"/>
          </p:nvPr>
        </p:nvSpPr>
        <p:spPr>
          <a:xfrm>
            <a:off x="398014" y="191515"/>
            <a:ext cx="8288700" cy="492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2500"/>
              <a:t>Notes on VTJ Scripts Using MANA</a:t>
            </a:r>
            <a:r>
              <a:rPr lang="en-US"/>
              <a:t> </a:t>
            </a:r>
            <a:endParaRPr/>
          </a:p>
        </p:txBody>
      </p:sp>
      <p:sp>
        <p:nvSpPr>
          <p:cNvPr id="452" name="Google Shape;452;p61"/>
          <p:cNvSpPr txBox="1">
            <a:spLocks noGrp="1"/>
          </p:cNvSpPr>
          <p:nvPr>
            <p:ph type="body" idx="1"/>
          </p:nvPr>
        </p:nvSpPr>
        <p:spPr>
          <a:xfrm>
            <a:off x="398014" y="1045002"/>
            <a:ext cx="8288700" cy="3532800"/>
          </a:xfrm>
          <a:prstGeom prst="rect">
            <a:avLst/>
          </a:prstGeom>
        </p:spPr>
        <p:txBody>
          <a:bodyPr spcFirstLastPara="1" wrap="square" lIns="0" tIns="0" rIns="0" bIns="0" anchor="t" anchorCtr="0">
            <a:noAutofit/>
          </a:bodyPr>
          <a:lstStyle/>
          <a:p>
            <a:pPr marL="457200" lvl="0" indent="-368300" algn="l" rtl="0">
              <a:lnSpc>
                <a:spcPct val="115000"/>
              </a:lnSpc>
              <a:spcBef>
                <a:spcPts val="600"/>
              </a:spcBef>
              <a:spcAft>
                <a:spcPts val="0"/>
              </a:spcAft>
              <a:buSzPts val="2200"/>
              <a:buChar char="●"/>
            </a:pPr>
            <a:r>
              <a:rPr lang="en-US"/>
              <a:t>Variable-time job scripts work with internal checkpointing support</a:t>
            </a:r>
            <a:endParaRPr/>
          </a:p>
          <a:p>
            <a:pPr marL="914400" lvl="1" indent="-304800" algn="l" rtl="0">
              <a:lnSpc>
                <a:spcPct val="115000"/>
              </a:lnSpc>
              <a:spcBef>
                <a:spcPts val="0"/>
              </a:spcBef>
              <a:spcAft>
                <a:spcPts val="0"/>
              </a:spcAft>
              <a:buSzPts val="1200"/>
              <a:buChar char="○"/>
            </a:pPr>
            <a:r>
              <a:rPr lang="en-US">
                <a:solidFill>
                  <a:schemeClr val="dk1"/>
                </a:solidFill>
              </a:rPr>
              <a:t>But, may need to deal with input/output files</a:t>
            </a:r>
            <a:endParaRPr>
              <a:solidFill>
                <a:schemeClr val="dk1"/>
              </a:solidFill>
            </a:endParaRPr>
          </a:p>
          <a:p>
            <a:pPr marL="914400" lvl="1" indent="-304800" algn="l" rtl="0">
              <a:lnSpc>
                <a:spcPct val="115000"/>
              </a:lnSpc>
              <a:spcBef>
                <a:spcPts val="0"/>
              </a:spcBef>
              <a:spcAft>
                <a:spcPts val="0"/>
              </a:spcAft>
              <a:buSzPts val="1200"/>
              <a:buChar char="○"/>
            </a:pPr>
            <a:r>
              <a:rPr lang="en-US">
                <a:solidFill>
                  <a:schemeClr val="dk1"/>
                </a:solidFill>
              </a:rPr>
              <a:t>C/R </a:t>
            </a:r>
            <a:r>
              <a:rPr lang="en-US" b="1">
                <a:solidFill>
                  <a:schemeClr val="dk1"/>
                </a:solidFill>
              </a:rPr>
              <a:t>overhead may be unpredictable</a:t>
            </a:r>
            <a:r>
              <a:rPr lang="en-US">
                <a:solidFill>
                  <a:schemeClr val="dk1"/>
                </a:solidFill>
              </a:rPr>
              <a:t>, depending on where the execution is at at the time of checkpoint, e.g., VASP</a:t>
            </a:r>
            <a:endParaRPr>
              <a:solidFill>
                <a:schemeClr val="dk1"/>
              </a:solidFill>
            </a:endParaRPr>
          </a:p>
          <a:p>
            <a:pPr marL="457200" lvl="0" indent="-368300" algn="l" rtl="0">
              <a:lnSpc>
                <a:spcPct val="115000"/>
              </a:lnSpc>
              <a:spcBef>
                <a:spcPts val="0"/>
              </a:spcBef>
              <a:spcAft>
                <a:spcPts val="0"/>
              </a:spcAft>
              <a:buSzPts val="2200"/>
              <a:buChar char="●"/>
            </a:pPr>
            <a:r>
              <a:rPr lang="en-US"/>
              <a:t>VTJ scripts using MANA for C/R are better </a:t>
            </a:r>
            <a:endParaRPr/>
          </a:p>
          <a:p>
            <a:pPr marL="914400" lvl="1" indent="-304800" algn="l" rtl="0">
              <a:lnSpc>
                <a:spcPct val="115000"/>
              </a:lnSpc>
              <a:spcBef>
                <a:spcPts val="0"/>
              </a:spcBef>
              <a:spcAft>
                <a:spcPts val="0"/>
              </a:spcAft>
              <a:buSzPts val="1200"/>
              <a:buChar char="○"/>
            </a:pPr>
            <a:r>
              <a:rPr lang="en-US">
                <a:solidFill>
                  <a:schemeClr val="dk1"/>
                </a:solidFill>
              </a:rPr>
              <a:t>Easier to use as the C/R overhead is more predictable</a:t>
            </a:r>
            <a:endParaRPr>
              <a:solidFill>
                <a:schemeClr val="dk1"/>
              </a:solidFill>
            </a:endParaRPr>
          </a:p>
          <a:p>
            <a:pPr marL="914400" lvl="1" indent="-304800" algn="l" rtl="0">
              <a:lnSpc>
                <a:spcPct val="115000"/>
              </a:lnSpc>
              <a:spcBef>
                <a:spcPts val="0"/>
              </a:spcBef>
              <a:spcAft>
                <a:spcPts val="0"/>
              </a:spcAft>
              <a:buSzPts val="1200"/>
              <a:buChar char="○"/>
            </a:pPr>
            <a:r>
              <a:rPr lang="en-US">
                <a:solidFill>
                  <a:schemeClr val="dk1"/>
                </a:solidFill>
              </a:rPr>
              <a:t>Resumes execution exactly from where it left off</a:t>
            </a:r>
            <a:endParaRPr>
              <a:solidFill>
                <a:schemeClr val="dk1"/>
              </a:solidFill>
            </a:endParaRPr>
          </a:p>
          <a:p>
            <a:pPr marL="914400" lvl="1" indent="-304800" algn="l" rtl="0">
              <a:lnSpc>
                <a:spcPct val="115000"/>
              </a:lnSpc>
              <a:spcBef>
                <a:spcPts val="0"/>
              </a:spcBef>
              <a:spcAft>
                <a:spcPts val="0"/>
              </a:spcAft>
              <a:buSzPts val="1200"/>
              <a:buChar char="○"/>
            </a:pPr>
            <a:r>
              <a:rPr lang="en-US">
                <a:solidFill>
                  <a:schemeClr val="dk1"/>
                </a:solidFill>
              </a:rPr>
              <a:t>All output files after multiple checkpoint/restart will be exactly the same as the job that runs without C/R</a:t>
            </a:r>
            <a:endParaRPr>
              <a:solidFill>
                <a:schemeClr val="dk1"/>
              </a:solidFill>
            </a:endParaRPr>
          </a:p>
          <a:p>
            <a:pPr marL="0" lvl="0" indent="0" algn="l" rtl="0">
              <a:lnSpc>
                <a:spcPct val="115000"/>
              </a:lnSpc>
              <a:spcBef>
                <a:spcPts val="600"/>
              </a:spcBef>
              <a:spcAft>
                <a:spcPts val="0"/>
              </a:spcAft>
              <a:buNone/>
            </a:pPr>
            <a:endParaRPr>
              <a:solidFill>
                <a:srgbClr val="595959"/>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62"/>
          <p:cNvSpPr txBox="1">
            <a:spLocks noGrp="1"/>
          </p:cNvSpPr>
          <p:nvPr>
            <p:ph type="title"/>
          </p:nvPr>
        </p:nvSpPr>
        <p:spPr>
          <a:xfrm>
            <a:off x="702816" y="742950"/>
            <a:ext cx="7907700" cy="492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3200"/>
              <a:buFont typeface="Arial"/>
              <a:buNone/>
            </a:pPr>
            <a:r>
              <a:rPr lang="en-US"/>
              <a:t>Summary</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63"/>
          <p:cNvSpPr txBox="1">
            <a:spLocks noGrp="1"/>
          </p:cNvSpPr>
          <p:nvPr>
            <p:ph type="title"/>
          </p:nvPr>
        </p:nvSpPr>
        <p:spPr>
          <a:xfrm>
            <a:off x="398014" y="191515"/>
            <a:ext cx="8288700" cy="492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FFFFFF"/>
              </a:buClr>
              <a:buSzPts val="2800"/>
              <a:buNone/>
            </a:pPr>
            <a:r>
              <a:rPr lang="en-US"/>
              <a:t>Summary</a:t>
            </a:r>
            <a:endParaRPr/>
          </a:p>
        </p:txBody>
      </p:sp>
      <p:sp>
        <p:nvSpPr>
          <p:cNvPr id="463" name="Google Shape;463;p63"/>
          <p:cNvSpPr txBox="1">
            <a:spLocks noGrp="1"/>
          </p:cNvSpPr>
          <p:nvPr>
            <p:ph type="body" idx="1"/>
          </p:nvPr>
        </p:nvSpPr>
        <p:spPr>
          <a:xfrm>
            <a:off x="398014" y="1045002"/>
            <a:ext cx="8288700" cy="3532800"/>
          </a:xfrm>
          <a:prstGeom prst="rect">
            <a:avLst/>
          </a:prstGeom>
          <a:noFill/>
          <a:ln>
            <a:noFill/>
          </a:ln>
        </p:spPr>
        <p:txBody>
          <a:bodyPr spcFirstLastPara="1" wrap="square" lIns="91425" tIns="91425" rIns="91425" bIns="91425" anchor="t" anchorCtr="0">
            <a:noAutofit/>
          </a:bodyPr>
          <a:lstStyle/>
          <a:p>
            <a:pPr marL="457200" lvl="0" indent="-368300" algn="l" rtl="0">
              <a:lnSpc>
                <a:spcPct val="120000"/>
              </a:lnSpc>
              <a:spcBef>
                <a:spcPts val="0"/>
              </a:spcBef>
              <a:spcAft>
                <a:spcPts val="0"/>
              </a:spcAft>
              <a:buSzPts val="2200"/>
              <a:buChar char="●"/>
            </a:pPr>
            <a:r>
              <a:rPr lang="en-US" dirty="0"/>
              <a:t>MANA works with MPI applications on Cori</a:t>
            </a:r>
            <a:endParaRPr dirty="0"/>
          </a:p>
          <a:p>
            <a:pPr marL="457200" lvl="0" indent="-368300" algn="l" rtl="0">
              <a:lnSpc>
                <a:spcPct val="120000"/>
              </a:lnSpc>
              <a:spcBef>
                <a:spcPts val="0"/>
              </a:spcBef>
              <a:spcAft>
                <a:spcPts val="0"/>
              </a:spcAft>
              <a:buSzPts val="2200"/>
              <a:buChar char="●"/>
            </a:pPr>
            <a:r>
              <a:rPr lang="en-US" dirty="0"/>
              <a:t>Benefits of checkpoint/restart jobs with MANA</a:t>
            </a:r>
            <a:endParaRPr dirty="0"/>
          </a:p>
          <a:p>
            <a:pPr marL="914400" lvl="1" indent="-304800" algn="l" rtl="0">
              <a:lnSpc>
                <a:spcPct val="120000"/>
              </a:lnSpc>
              <a:spcBef>
                <a:spcPts val="0"/>
              </a:spcBef>
              <a:spcAft>
                <a:spcPts val="0"/>
              </a:spcAft>
              <a:buSzPts val="1200"/>
              <a:buChar char="o"/>
            </a:pPr>
            <a:r>
              <a:rPr lang="en-US" dirty="0"/>
              <a:t>Increased job throughput, a large charging discount (with flex QOS), and capability of running jobs of any length</a:t>
            </a:r>
            <a:endParaRPr dirty="0"/>
          </a:p>
          <a:p>
            <a:pPr marL="914400" lvl="1" indent="-304800" algn="l" rtl="0">
              <a:lnSpc>
                <a:spcPct val="120000"/>
              </a:lnSpc>
              <a:spcBef>
                <a:spcPts val="0"/>
              </a:spcBef>
              <a:spcAft>
                <a:spcPts val="0"/>
              </a:spcAft>
              <a:buClr>
                <a:srgbClr val="666666"/>
              </a:buClr>
              <a:buSzPts val="1200"/>
              <a:buChar char="o"/>
            </a:pPr>
            <a:r>
              <a:rPr lang="en-US" dirty="0">
                <a:solidFill>
                  <a:srgbClr val="666666"/>
                </a:solidFill>
              </a:rPr>
              <a:t>Preparing for future workloads on the systems</a:t>
            </a:r>
            <a:endParaRPr dirty="0">
              <a:solidFill>
                <a:srgbClr val="666666"/>
              </a:solidFill>
            </a:endParaRPr>
          </a:p>
          <a:p>
            <a:pPr marL="457200" lvl="0" indent="-368300" algn="l" rtl="0">
              <a:lnSpc>
                <a:spcPct val="120000"/>
              </a:lnSpc>
              <a:spcBef>
                <a:spcPts val="0"/>
              </a:spcBef>
              <a:spcAft>
                <a:spcPts val="0"/>
              </a:spcAft>
              <a:buSzPts val="2200"/>
              <a:buChar char="●"/>
            </a:pPr>
            <a:r>
              <a:rPr lang="en-US" dirty="0"/>
              <a:t>Using variable-time job scripts, checkpointing/restarting can be automated </a:t>
            </a:r>
            <a:endParaRPr dirty="0"/>
          </a:p>
          <a:p>
            <a:pPr marL="457200" lvl="0" indent="-368300" algn="l" rtl="0">
              <a:lnSpc>
                <a:spcPct val="120000"/>
              </a:lnSpc>
              <a:spcBef>
                <a:spcPts val="0"/>
              </a:spcBef>
              <a:spcAft>
                <a:spcPts val="0"/>
              </a:spcAft>
              <a:buSzPts val="2200"/>
              <a:buChar char="●"/>
            </a:pPr>
            <a:r>
              <a:rPr lang="en-US" dirty="0"/>
              <a:t>You are encouraged to experiment with your production workloads</a:t>
            </a:r>
            <a:endParaRPr dirty="0"/>
          </a:p>
          <a:p>
            <a:pPr marL="914400" lvl="1" indent="-304800" algn="l" rtl="0">
              <a:lnSpc>
                <a:spcPct val="120000"/>
              </a:lnSpc>
              <a:spcBef>
                <a:spcPts val="0"/>
              </a:spcBef>
              <a:spcAft>
                <a:spcPts val="0"/>
              </a:spcAft>
              <a:buSzPts val="1200"/>
              <a:buChar char="o"/>
            </a:pPr>
            <a:r>
              <a:rPr lang="en-US" dirty="0"/>
              <a:t>MANA is still </a:t>
            </a:r>
            <a:r>
              <a:rPr lang="en-US" b="1" dirty="0"/>
              <a:t>experimental</a:t>
            </a:r>
            <a:r>
              <a:rPr lang="en-US" dirty="0"/>
              <a:t> for production use</a:t>
            </a:r>
            <a:endParaRPr dirty="0"/>
          </a:p>
          <a:p>
            <a:pPr marL="914400" lvl="1" indent="-304800" algn="l" rtl="0">
              <a:lnSpc>
                <a:spcPct val="120000"/>
              </a:lnSpc>
              <a:spcBef>
                <a:spcPts val="0"/>
              </a:spcBef>
              <a:spcAft>
                <a:spcPts val="0"/>
              </a:spcAft>
              <a:buSzPts val="1200"/>
              <a:buChar char="o"/>
            </a:pPr>
            <a:r>
              <a:rPr lang="en-US" dirty="0"/>
              <a:t>Please report bugs at </a:t>
            </a:r>
            <a:r>
              <a:rPr lang="en-US" dirty="0" err="1">
                <a:hlinkClick r:id="rId3"/>
              </a:rPr>
              <a:t>help.nersc.gov</a:t>
            </a:r>
            <a:endParaRPr dirty="0"/>
          </a:p>
          <a:p>
            <a:pPr marL="0" lvl="0" indent="0" algn="l" rtl="0">
              <a:lnSpc>
                <a:spcPct val="120000"/>
              </a:lnSpc>
              <a:spcBef>
                <a:spcPts val="0"/>
              </a:spcBef>
              <a:spcAft>
                <a:spcPts val="0"/>
              </a:spcAft>
              <a:buNone/>
            </a:pPr>
            <a:endParaRPr sz="21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64"/>
          <p:cNvSpPr txBox="1">
            <a:spLocks noGrp="1"/>
          </p:cNvSpPr>
          <p:nvPr>
            <p:ph type="title"/>
          </p:nvPr>
        </p:nvSpPr>
        <p:spPr>
          <a:xfrm>
            <a:off x="398014" y="191515"/>
            <a:ext cx="8288700" cy="492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Resources</a:t>
            </a:r>
            <a:endParaRPr/>
          </a:p>
        </p:txBody>
      </p:sp>
      <p:sp>
        <p:nvSpPr>
          <p:cNvPr id="469" name="Google Shape;469;p64"/>
          <p:cNvSpPr txBox="1">
            <a:spLocks noGrp="1"/>
          </p:cNvSpPr>
          <p:nvPr>
            <p:ph type="body" idx="1"/>
          </p:nvPr>
        </p:nvSpPr>
        <p:spPr>
          <a:xfrm>
            <a:off x="398025" y="1045000"/>
            <a:ext cx="8453100" cy="35328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0"/>
              </a:spcBef>
              <a:spcAft>
                <a:spcPts val="0"/>
              </a:spcAft>
              <a:buSzPts val="1500"/>
              <a:buChar char="•"/>
            </a:pPr>
            <a:r>
              <a:rPr lang="en-US" sz="1400" dirty="0"/>
              <a:t>MANA and DMTCP References</a:t>
            </a:r>
            <a:endParaRPr sz="1400" dirty="0"/>
          </a:p>
          <a:p>
            <a:pPr marL="914400" lvl="1" indent="-285750" algn="l" rtl="0">
              <a:lnSpc>
                <a:spcPct val="115000"/>
              </a:lnSpc>
              <a:spcBef>
                <a:spcPts val="0"/>
              </a:spcBef>
              <a:spcAft>
                <a:spcPts val="0"/>
              </a:spcAft>
              <a:buSzPts val="900"/>
              <a:buChar char="o"/>
            </a:pPr>
            <a:r>
              <a:rPr lang="en-US" sz="1000" dirty="0"/>
              <a:t>R. Garg, G. Price, and G. Cooperman, “</a:t>
            </a:r>
            <a:r>
              <a:rPr lang="en-US" sz="1000" u="sng" dirty="0">
                <a:solidFill>
                  <a:schemeClr val="hlink"/>
                </a:solidFill>
                <a:hlinkClick r:id="rId3"/>
              </a:rPr>
              <a:t>MANA for MPI: MPI-Agnostic Network-Agnostic Transparent Checkpointing</a:t>
            </a:r>
            <a:r>
              <a:rPr lang="en-US" sz="1000" dirty="0"/>
              <a:t>”, Proceedings of the 28th International Symposium on High-Performance Parallel and Distributed Computing, June 2019, Pages 49-60. </a:t>
            </a:r>
            <a:r>
              <a:rPr lang="en-US" sz="1000" u="sng" dirty="0">
                <a:solidFill>
                  <a:schemeClr val="hlink"/>
                </a:solidFill>
                <a:hlinkClick r:id="rId4"/>
              </a:rPr>
              <a:t>Slides</a:t>
            </a:r>
            <a:endParaRPr sz="1000" dirty="0"/>
          </a:p>
          <a:p>
            <a:pPr marL="914400" lvl="1" indent="-285750" algn="l" rtl="0">
              <a:lnSpc>
                <a:spcPct val="115000"/>
              </a:lnSpc>
              <a:spcBef>
                <a:spcPts val="0"/>
              </a:spcBef>
              <a:spcAft>
                <a:spcPts val="0"/>
              </a:spcAft>
              <a:buSzPts val="900"/>
              <a:buChar char="o"/>
            </a:pPr>
            <a:r>
              <a:rPr lang="en-US" sz="1000" dirty="0">
                <a:solidFill>
                  <a:srgbClr val="222222"/>
                </a:solidFill>
                <a:highlight>
                  <a:schemeClr val="lt1"/>
                </a:highlight>
              </a:rPr>
              <a:t>Gene Cooperman, “Checkpointing the Un-</a:t>
            </a:r>
            <a:r>
              <a:rPr lang="en-US" sz="1000" dirty="0" err="1">
                <a:solidFill>
                  <a:srgbClr val="222222"/>
                </a:solidFill>
                <a:highlight>
                  <a:schemeClr val="lt1"/>
                </a:highlight>
              </a:rPr>
              <a:t>checkpointable</a:t>
            </a:r>
            <a:r>
              <a:rPr lang="en-US" sz="1000" dirty="0">
                <a:solidFill>
                  <a:srgbClr val="222222"/>
                </a:solidFill>
                <a:highlight>
                  <a:schemeClr val="lt1"/>
                </a:highlight>
              </a:rPr>
              <a:t>: MANA and the Split-Process Approach”, MVAPICH User Group (MUG'19), Columbus, Ohio. </a:t>
            </a:r>
            <a:r>
              <a:rPr lang="en-US" sz="1000" u="sng" dirty="0">
                <a:solidFill>
                  <a:schemeClr val="hlink"/>
                </a:solidFill>
                <a:highlight>
                  <a:schemeClr val="lt1"/>
                </a:highlight>
                <a:hlinkClick r:id="rId5"/>
              </a:rPr>
              <a:t>Slides</a:t>
            </a:r>
            <a:r>
              <a:rPr lang="en-US" sz="1000" dirty="0">
                <a:solidFill>
                  <a:srgbClr val="222222"/>
                </a:solidFill>
                <a:highlight>
                  <a:schemeClr val="lt1"/>
                </a:highlight>
              </a:rPr>
              <a:t>  </a:t>
            </a:r>
            <a:r>
              <a:rPr lang="en-US" sz="1000" u="sng" dirty="0">
                <a:solidFill>
                  <a:schemeClr val="hlink"/>
                </a:solidFill>
                <a:highlight>
                  <a:schemeClr val="lt1"/>
                </a:highlight>
                <a:hlinkClick r:id="rId6"/>
              </a:rPr>
              <a:t>Video</a:t>
            </a:r>
            <a:r>
              <a:rPr lang="en-US" sz="1000" dirty="0">
                <a:solidFill>
                  <a:srgbClr val="222222"/>
                </a:solidFill>
                <a:highlight>
                  <a:schemeClr val="lt1"/>
                </a:highlight>
              </a:rPr>
              <a:t>   </a:t>
            </a:r>
            <a:endParaRPr sz="1000" dirty="0">
              <a:solidFill>
                <a:srgbClr val="222222"/>
              </a:solidFill>
              <a:highlight>
                <a:schemeClr val="lt1"/>
              </a:highlight>
            </a:endParaRPr>
          </a:p>
          <a:p>
            <a:pPr marL="914400" lvl="1" indent="-285750" algn="l" rtl="0">
              <a:lnSpc>
                <a:spcPct val="115000"/>
              </a:lnSpc>
              <a:spcBef>
                <a:spcPts val="0"/>
              </a:spcBef>
              <a:spcAft>
                <a:spcPts val="0"/>
              </a:spcAft>
              <a:buClr>
                <a:srgbClr val="222222"/>
              </a:buClr>
              <a:buSzPts val="900"/>
              <a:buChar char="o"/>
            </a:pPr>
            <a:r>
              <a:rPr lang="en-US" sz="1000" dirty="0">
                <a:solidFill>
                  <a:schemeClr val="dk1"/>
                </a:solidFill>
              </a:rPr>
              <a:t>Jason Ansel, Kapil Arya, and Gene Cooperman, "</a:t>
            </a:r>
            <a:r>
              <a:rPr lang="en-US" sz="1000" u="sng" dirty="0">
                <a:solidFill>
                  <a:schemeClr val="hlink"/>
                </a:solidFill>
                <a:hlinkClick r:id="rId7"/>
              </a:rPr>
              <a:t>DMTCP: Transparent checkpointing for cluster computations and the desktop"</a:t>
            </a:r>
            <a:r>
              <a:rPr lang="en-US" sz="1000" dirty="0">
                <a:solidFill>
                  <a:schemeClr val="dk1"/>
                </a:solidFill>
              </a:rPr>
              <a:t>, IEEE International Parallel and Distributed Processing Symposium (IPDPS’09), Rome, Italy,  May, 2009. </a:t>
            </a:r>
            <a:r>
              <a:rPr lang="en-US" sz="1000" u="sng" dirty="0">
                <a:solidFill>
                  <a:schemeClr val="hlink"/>
                </a:solidFill>
                <a:hlinkClick r:id="rId8"/>
              </a:rPr>
              <a:t>DMTCP website</a:t>
            </a:r>
            <a:endParaRPr sz="1000" dirty="0">
              <a:solidFill>
                <a:srgbClr val="222222"/>
              </a:solidFill>
              <a:highlight>
                <a:schemeClr val="lt1"/>
              </a:highlight>
            </a:endParaRPr>
          </a:p>
          <a:p>
            <a:pPr marL="457200" lvl="0" indent="-323850" algn="l" rtl="0">
              <a:lnSpc>
                <a:spcPct val="115000"/>
              </a:lnSpc>
              <a:spcBef>
                <a:spcPts val="0"/>
              </a:spcBef>
              <a:spcAft>
                <a:spcPts val="0"/>
              </a:spcAft>
              <a:buSzPts val="1500"/>
              <a:buChar char="•"/>
            </a:pPr>
            <a:r>
              <a:rPr lang="en-US" sz="1400" dirty="0"/>
              <a:t>NERSC Documentation</a:t>
            </a:r>
            <a:endParaRPr sz="1400" dirty="0"/>
          </a:p>
          <a:p>
            <a:pPr marL="914400" lvl="1" indent="-285750" algn="l" rtl="0">
              <a:lnSpc>
                <a:spcPct val="115000"/>
              </a:lnSpc>
              <a:spcBef>
                <a:spcPts val="0"/>
              </a:spcBef>
              <a:spcAft>
                <a:spcPts val="0"/>
              </a:spcAft>
              <a:buSzPts val="900"/>
              <a:buChar char="o"/>
            </a:pPr>
            <a:r>
              <a:rPr lang="en-US" sz="1000" dirty="0">
                <a:solidFill>
                  <a:schemeClr val="dk1"/>
                </a:solidFill>
              </a:rPr>
              <a:t>NERSC website for checkpoint/restart: </a:t>
            </a:r>
            <a:r>
              <a:rPr lang="en-US" sz="1000" u="sng" dirty="0">
                <a:solidFill>
                  <a:schemeClr val="hlink"/>
                </a:solidFill>
                <a:hlinkClick r:id="rId9"/>
              </a:rPr>
              <a:t>DMTCP</a:t>
            </a:r>
            <a:r>
              <a:rPr lang="en-US" sz="1000" dirty="0"/>
              <a:t> </a:t>
            </a:r>
            <a:r>
              <a:rPr lang="en-US" sz="1000" u="sng" dirty="0">
                <a:solidFill>
                  <a:schemeClr val="hlink"/>
                </a:solidFill>
                <a:hlinkClick r:id="rId10"/>
              </a:rPr>
              <a:t>MANA</a:t>
            </a:r>
            <a:endParaRPr lang="en-US" sz="1000" dirty="0">
              <a:solidFill>
                <a:schemeClr val="dk1"/>
              </a:solidFill>
            </a:endParaRPr>
          </a:p>
          <a:p>
            <a:pPr marL="914400" lvl="1" indent="-285750" algn="l" rtl="0">
              <a:lnSpc>
                <a:spcPct val="115000"/>
              </a:lnSpc>
              <a:spcBef>
                <a:spcPts val="0"/>
              </a:spcBef>
              <a:spcAft>
                <a:spcPts val="0"/>
              </a:spcAft>
              <a:buSzPts val="900"/>
              <a:buChar char="o"/>
            </a:pPr>
            <a:r>
              <a:rPr lang="en-US" sz="1000" u="sng" dirty="0">
                <a:solidFill>
                  <a:schemeClr val="hlink"/>
                </a:solidFill>
                <a:hlinkClick r:id="rId11"/>
              </a:rPr>
              <a:t>Variable-time job script</a:t>
            </a:r>
            <a:endParaRPr lang="en-US" sz="1000" dirty="0">
              <a:solidFill>
                <a:schemeClr val="dk1"/>
              </a:solidFill>
            </a:endParaRPr>
          </a:p>
          <a:p>
            <a:pPr marL="457200" lvl="0" indent="-323850" algn="l" rtl="0">
              <a:lnSpc>
                <a:spcPct val="115000"/>
              </a:lnSpc>
              <a:spcBef>
                <a:spcPts val="0"/>
              </a:spcBef>
              <a:spcAft>
                <a:spcPts val="0"/>
              </a:spcAft>
              <a:buSzPts val="1500"/>
              <a:buChar char="•"/>
            </a:pPr>
            <a:r>
              <a:rPr lang="en-US" sz="1400" dirty="0"/>
              <a:t>Training Materials</a:t>
            </a:r>
            <a:endParaRPr sz="1400" dirty="0"/>
          </a:p>
          <a:p>
            <a:pPr marL="914400" lvl="1" indent="-285750" algn="l" rtl="0">
              <a:lnSpc>
                <a:spcPct val="120000"/>
              </a:lnSpc>
              <a:spcBef>
                <a:spcPts val="0"/>
              </a:spcBef>
              <a:spcAft>
                <a:spcPts val="0"/>
              </a:spcAft>
              <a:buSzPts val="900"/>
              <a:buChar char="o"/>
            </a:pPr>
            <a:r>
              <a:rPr lang="en-US" sz="1000" dirty="0"/>
              <a:t>MANA for checkpointing MPI jobs : </a:t>
            </a:r>
            <a:r>
              <a:rPr lang="en-US" sz="1000" dirty="0">
                <a:solidFill>
                  <a:srgbClr val="CA0A0A"/>
                </a:solidFill>
                <a:hlinkClick r:id="rId12"/>
              </a:rPr>
              <a:t>Slides</a:t>
            </a:r>
            <a:r>
              <a:rPr lang="en-US" sz="1000" dirty="0">
                <a:solidFill>
                  <a:srgbClr val="CA0A0A"/>
                </a:solidFill>
              </a:rPr>
              <a:t> </a:t>
            </a:r>
            <a:r>
              <a:rPr lang="en-US" sz="1000" dirty="0">
                <a:solidFill>
                  <a:srgbClr val="CA0A0A"/>
                </a:solidFill>
                <a:hlinkClick r:id="rId13"/>
              </a:rPr>
              <a:t>Video</a:t>
            </a:r>
            <a:endParaRPr sz="1000" dirty="0">
              <a:solidFill>
                <a:srgbClr val="CA0A0A"/>
              </a:solidFill>
            </a:endParaRPr>
          </a:p>
          <a:p>
            <a:pPr marL="914400" lvl="1" indent="-285750" algn="l" rtl="0">
              <a:lnSpc>
                <a:spcPct val="115000"/>
              </a:lnSpc>
              <a:spcBef>
                <a:spcPts val="0"/>
              </a:spcBef>
              <a:spcAft>
                <a:spcPts val="0"/>
              </a:spcAft>
              <a:buSzPts val="900"/>
              <a:buChar char="o"/>
            </a:pPr>
            <a:r>
              <a:rPr lang="en-US" sz="1000" dirty="0"/>
              <a:t>DMTCP for checkpointing serial and threaded applications: </a:t>
            </a:r>
            <a:r>
              <a:rPr lang="en-US" sz="1000" u="sng" dirty="0">
                <a:solidFill>
                  <a:schemeClr val="hlink"/>
                </a:solidFill>
                <a:hlinkClick r:id="rId14"/>
              </a:rPr>
              <a:t>Slides</a:t>
            </a:r>
            <a:endParaRPr sz="1000" dirty="0"/>
          </a:p>
          <a:p>
            <a:pPr marL="914400" lvl="1" indent="-285750" algn="l" rtl="0">
              <a:lnSpc>
                <a:spcPct val="115000"/>
              </a:lnSpc>
              <a:spcBef>
                <a:spcPts val="0"/>
              </a:spcBef>
              <a:spcAft>
                <a:spcPts val="0"/>
              </a:spcAft>
              <a:buSzPts val="900"/>
              <a:buChar char="o"/>
            </a:pPr>
            <a:r>
              <a:rPr lang="en-US" sz="1000" dirty="0"/>
              <a:t>Variable-time job scripts</a:t>
            </a:r>
            <a:r>
              <a:rPr lang="en-US" sz="1000" dirty="0">
                <a:solidFill>
                  <a:schemeClr val="dk1"/>
                </a:solidFill>
              </a:rPr>
              <a:t>: </a:t>
            </a:r>
            <a:r>
              <a:rPr lang="en-US" sz="1000" u="sng" dirty="0">
                <a:solidFill>
                  <a:schemeClr val="hlink"/>
                </a:solidFill>
                <a:hlinkClick r:id="rId15"/>
              </a:rPr>
              <a:t>Slides</a:t>
            </a:r>
            <a:r>
              <a:rPr lang="en-US" sz="1000" dirty="0">
                <a:solidFill>
                  <a:schemeClr val="dk1"/>
                </a:solidFill>
              </a:rPr>
              <a:t> </a:t>
            </a:r>
            <a:endParaRPr sz="1000" dirty="0">
              <a:solidFill>
                <a:srgbClr val="CA0A0A"/>
              </a:solidFill>
            </a:endParaRPr>
          </a:p>
          <a:p>
            <a:pPr marL="457200" lvl="0" indent="-323850" algn="l" rtl="0">
              <a:lnSpc>
                <a:spcPct val="115000"/>
              </a:lnSpc>
              <a:spcBef>
                <a:spcPts val="0"/>
              </a:spcBef>
              <a:spcAft>
                <a:spcPts val="0"/>
              </a:spcAft>
              <a:buSzPts val="1500"/>
              <a:buChar char="•"/>
            </a:pPr>
            <a:r>
              <a:rPr lang="en-US" sz="1400" dirty="0"/>
              <a:t>Codes and Scripts</a:t>
            </a:r>
            <a:endParaRPr sz="1400" dirty="0"/>
          </a:p>
          <a:p>
            <a:pPr marL="914400" lvl="1" indent="-285750" algn="l" rtl="0">
              <a:lnSpc>
                <a:spcPct val="115000"/>
              </a:lnSpc>
              <a:spcBef>
                <a:spcPts val="0"/>
              </a:spcBef>
              <a:spcAft>
                <a:spcPts val="0"/>
              </a:spcAft>
              <a:buSzPts val="900"/>
              <a:buChar char="o"/>
            </a:pPr>
            <a:r>
              <a:rPr lang="en-US" sz="1000" dirty="0"/>
              <a:t>MANA code: </a:t>
            </a:r>
            <a:r>
              <a:rPr lang="en-US" sz="1000" u="sng" dirty="0">
                <a:solidFill>
                  <a:schemeClr val="hlink"/>
                </a:solidFill>
                <a:hlinkClick r:id="rId16"/>
              </a:rPr>
              <a:t>https://github.com/mpickpt/mana</a:t>
            </a:r>
            <a:r>
              <a:rPr lang="en-US" sz="1000" dirty="0"/>
              <a:t> (branch: </a:t>
            </a:r>
            <a:r>
              <a:rPr lang="en-US" sz="1000" dirty="0">
                <a:solidFill>
                  <a:srgbClr val="434343"/>
                </a:solidFill>
              </a:rPr>
              <a:t>interface5</a:t>
            </a:r>
            <a:r>
              <a:rPr lang="en-US" sz="1000" dirty="0"/>
              <a:t>)</a:t>
            </a:r>
            <a:endParaRPr sz="1000" dirty="0"/>
          </a:p>
          <a:p>
            <a:pPr marL="914400" lvl="1" indent="-285750" algn="l" rtl="0">
              <a:lnSpc>
                <a:spcPct val="115000"/>
              </a:lnSpc>
              <a:spcBef>
                <a:spcPts val="0"/>
              </a:spcBef>
              <a:spcAft>
                <a:spcPts val="0"/>
              </a:spcAft>
              <a:buSzPts val="900"/>
              <a:buChar char="o"/>
            </a:pPr>
            <a:r>
              <a:rPr lang="en-US" sz="1000" dirty="0"/>
              <a:t>Variable-time job script: </a:t>
            </a:r>
            <a:r>
              <a:rPr lang="en-US" sz="1000" u="sng" dirty="0">
                <a:solidFill>
                  <a:schemeClr val="hlink"/>
                </a:solidFill>
                <a:hlinkClick r:id="rId17"/>
              </a:rPr>
              <a:t>github repo</a:t>
            </a:r>
            <a:endParaRPr sz="1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5"/>
          <p:cNvSpPr txBox="1">
            <a:spLocks noGrp="1"/>
          </p:cNvSpPr>
          <p:nvPr>
            <p:ph type="title"/>
          </p:nvPr>
        </p:nvSpPr>
        <p:spPr>
          <a:xfrm>
            <a:off x="398014" y="191515"/>
            <a:ext cx="8288700" cy="492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FFFFFF"/>
              </a:buClr>
              <a:buSzPts val="2800"/>
              <a:buNone/>
            </a:pPr>
            <a:r>
              <a:rPr lang="en-US"/>
              <a:t>Acknowledgements</a:t>
            </a:r>
            <a:endParaRPr/>
          </a:p>
        </p:txBody>
      </p:sp>
      <p:sp>
        <p:nvSpPr>
          <p:cNvPr id="475" name="Google Shape;475;p65"/>
          <p:cNvSpPr txBox="1">
            <a:spLocks noGrp="1"/>
          </p:cNvSpPr>
          <p:nvPr>
            <p:ph type="body" idx="1"/>
          </p:nvPr>
        </p:nvSpPr>
        <p:spPr>
          <a:xfrm>
            <a:off x="398014" y="1045002"/>
            <a:ext cx="8288700" cy="35328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SzPts val="2200"/>
              <a:buChar char="●"/>
            </a:pPr>
            <a:r>
              <a:rPr lang="en-US"/>
              <a:t>Gene Cooperman, Yao Xu, Prashant Chouhan, and Rohan Garg for collaborations on getting MANA (technical support, quick bug fixes, etc.) </a:t>
            </a:r>
            <a:endParaRPr/>
          </a:p>
          <a:p>
            <a:pPr marL="457200" lvl="0" indent="-368300" algn="l" rtl="0">
              <a:lnSpc>
                <a:spcPct val="115000"/>
              </a:lnSpc>
              <a:spcBef>
                <a:spcPts val="0"/>
              </a:spcBef>
              <a:spcAft>
                <a:spcPts val="0"/>
              </a:spcAft>
              <a:buSzPts val="2200"/>
              <a:buChar char="●"/>
            </a:pPr>
            <a:r>
              <a:rPr lang="en-US">
                <a:highlight>
                  <a:schemeClr val="lt1"/>
                </a:highlight>
              </a:rPr>
              <a:t>Thanks Rebecca help with preparing the training slides</a:t>
            </a:r>
            <a:endParaRPr>
              <a:highlight>
                <a:schemeClr val="lt1"/>
              </a:highlight>
            </a:endParaRPr>
          </a:p>
          <a:p>
            <a:pPr marL="0" lvl="0" indent="0" algn="l" rtl="0">
              <a:lnSpc>
                <a:spcPct val="115000"/>
              </a:lnSpc>
              <a:spcBef>
                <a:spcPts val="0"/>
              </a:spcBef>
              <a:spcAft>
                <a:spcPts val="0"/>
              </a:spcAft>
              <a:buNone/>
            </a:pPr>
            <a:endParaRPr>
              <a:solidFill>
                <a:srgbClr val="434343"/>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66"/>
          <p:cNvSpPr txBox="1">
            <a:spLocks noGrp="1"/>
          </p:cNvSpPr>
          <p:nvPr>
            <p:ph type="ctrTitle"/>
          </p:nvPr>
        </p:nvSpPr>
        <p:spPr>
          <a:xfrm>
            <a:off x="42575" y="75950"/>
            <a:ext cx="4743000" cy="1994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200"/>
              <a:buNone/>
            </a:pPr>
            <a:r>
              <a:rPr lang="en-US" sz="4800"/>
              <a:t>Thank You!</a:t>
            </a:r>
            <a:endParaRPr sz="4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67"/>
          <p:cNvSpPr txBox="1">
            <a:spLocks noGrp="1"/>
          </p:cNvSpPr>
          <p:nvPr>
            <p:ph type="title"/>
          </p:nvPr>
        </p:nvSpPr>
        <p:spPr>
          <a:xfrm>
            <a:off x="702816" y="742950"/>
            <a:ext cx="7907700" cy="492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3200"/>
              <a:buFont typeface="Arial"/>
              <a:buNone/>
            </a:pPr>
            <a:r>
              <a:rPr lang="en-US"/>
              <a:t>Hands-on</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68"/>
          <p:cNvSpPr txBox="1">
            <a:spLocks noGrp="1"/>
          </p:cNvSpPr>
          <p:nvPr>
            <p:ph type="title"/>
          </p:nvPr>
        </p:nvSpPr>
        <p:spPr>
          <a:xfrm>
            <a:off x="398014" y="191515"/>
            <a:ext cx="8288700" cy="492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2500"/>
              <a:t>Compute Node Reservations</a:t>
            </a:r>
            <a:endParaRPr sz="2500"/>
          </a:p>
        </p:txBody>
      </p:sp>
      <p:sp>
        <p:nvSpPr>
          <p:cNvPr id="492" name="Google Shape;492;p68"/>
          <p:cNvSpPr txBox="1">
            <a:spLocks noGrp="1"/>
          </p:cNvSpPr>
          <p:nvPr>
            <p:ph type="body" idx="1"/>
          </p:nvPr>
        </p:nvSpPr>
        <p:spPr>
          <a:xfrm>
            <a:off x="398014" y="1045002"/>
            <a:ext cx="8288700" cy="3532800"/>
          </a:xfrm>
          <a:prstGeom prst="rect">
            <a:avLst/>
          </a:prstGeom>
        </p:spPr>
        <p:txBody>
          <a:bodyPr spcFirstLastPara="1" wrap="square" lIns="0" tIns="0" rIns="0" bIns="0" anchor="t" anchorCtr="0">
            <a:noAutofit/>
          </a:bodyPr>
          <a:lstStyle/>
          <a:p>
            <a:pPr marL="457200" lvl="0" indent="-368300" algn="l" rtl="0">
              <a:spcBef>
                <a:spcPts val="600"/>
              </a:spcBef>
              <a:spcAft>
                <a:spcPts val="0"/>
              </a:spcAft>
              <a:buSzPts val="2200"/>
              <a:buChar char="●"/>
            </a:pPr>
            <a:r>
              <a:rPr lang="en-US" dirty="0"/>
              <a:t>150 KNL/50 Haswell nodes are reserved under </a:t>
            </a:r>
            <a:r>
              <a:rPr lang="en-US" dirty="0" err="1">
                <a:latin typeface="Courier New"/>
                <a:ea typeface="Courier New"/>
                <a:cs typeface="Courier New"/>
                <a:sym typeface="Courier New"/>
              </a:rPr>
              <a:t>nintern</a:t>
            </a:r>
            <a:r>
              <a:rPr lang="en-US" dirty="0">
                <a:latin typeface="Courier New"/>
                <a:ea typeface="Courier New"/>
                <a:cs typeface="Courier New"/>
                <a:sym typeface="Courier New"/>
              </a:rPr>
              <a:t> </a:t>
            </a:r>
            <a:r>
              <a:rPr lang="en-US" dirty="0"/>
              <a:t>account from </a:t>
            </a:r>
            <a:r>
              <a:rPr lang="en-US" dirty="0">
                <a:latin typeface="Courier New"/>
                <a:ea typeface="Courier New"/>
                <a:cs typeface="Courier New"/>
                <a:sym typeface="Courier New"/>
              </a:rPr>
              <a:t>10:30am - 12:30pm</a:t>
            </a:r>
            <a:endParaRPr dirty="0">
              <a:latin typeface="Courier New"/>
              <a:ea typeface="Courier New"/>
              <a:cs typeface="Courier New"/>
              <a:sym typeface="Courier New"/>
            </a:endParaRPr>
          </a:p>
          <a:p>
            <a:pPr marL="457200" lvl="0" indent="-368300" algn="l" rtl="0">
              <a:spcBef>
                <a:spcPts val="0"/>
              </a:spcBef>
              <a:spcAft>
                <a:spcPts val="0"/>
              </a:spcAft>
              <a:buSzPts val="2200"/>
              <a:buChar char="●"/>
            </a:pPr>
            <a:r>
              <a:rPr lang="en-US" dirty="0"/>
              <a:t>The reservation ids: </a:t>
            </a:r>
            <a:r>
              <a:rPr lang="en-US" dirty="0">
                <a:latin typeface="Courier New"/>
                <a:ea typeface="Courier New"/>
                <a:cs typeface="Courier New"/>
                <a:sym typeface="Courier New"/>
              </a:rPr>
              <a:t>mana</a:t>
            </a:r>
            <a:r>
              <a:rPr lang="en-US" dirty="0"/>
              <a:t> (KNL) and </a:t>
            </a:r>
            <a:r>
              <a:rPr lang="en-US" dirty="0" err="1">
                <a:latin typeface="Courier New"/>
                <a:ea typeface="Courier New"/>
                <a:cs typeface="Courier New"/>
                <a:sym typeface="Courier New"/>
              </a:rPr>
              <a:t>mana_hsw</a:t>
            </a:r>
            <a:endParaRPr dirty="0">
              <a:latin typeface="Courier New"/>
              <a:ea typeface="Courier New"/>
              <a:cs typeface="Courier New"/>
              <a:sym typeface="Courier New"/>
            </a:endParaRPr>
          </a:p>
          <a:p>
            <a:pPr marL="457200" lvl="0" indent="-368300" algn="l" rtl="0">
              <a:spcBef>
                <a:spcPts val="0"/>
              </a:spcBef>
              <a:spcAft>
                <a:spcPts val="0"/>
              </a:spcAft>
              <a:buSzPts val="2200"/>
              <a:buChar char="●"/>
            </a:pPr>
            <a:r>
              <a:rPr lang="en-US" dirty="0"/>
              <a:t>To access the reservation, do </a:t>
            </a:r>
            <a:endParaRPr dirty="0"/>
          </a:p>
          <a:p>
            <a:pPr marL="914400" lvl="0" indent="0" algn="l" rtl="0">
              <a:spcBef>
                <a:spcPts val="600"/>
              </a:spcBef>
              <a:spcAft>
                <a:spcPts val="0"/>
              </a:spcAft>
              <a:buNone/>
            </a:pPr>
            <a:r>
              <a:rPr lang="en-US" sz="1600" dirty="0">
                <a:latin typeface="Courier New"/>
                <a:ea typeface="Courier New"/>
                <a:cs typeface="Courier New"/>
                <a:sym typeface="Courier New"/>
              </a:rPr>
              <a:t>--reservation=mana -A </a:t>
            </a:r>
            <a:r>
              <a:rPr lang="en-US" sz="1600" dirty="0" err="1">
                <a:latin typeface="Courier New"/>
                <a:ea typeface="Courier New"/>
                <a:cs typeface="Courier New"/>
                <a:sym typeface="Courier New"/>
              </a:rPr>
              <a:t>nintern</a:t>
            </a:r>
            <a:r>
              <a:rPr lang="en-US" sz="1600" dirty="0">
                <a:latin typeface="Courier New"/>
                <a:ea typeface="Courier New"/>
                <a:cs typeface="Courier New"/>
                <a:sym typeface="Courier New"/>
              </a:rPr>
              <a:t> #for KNL nodes</a:t>
            </a:r>
            <a:endParaRPr sz="1600" dirty="0">
              <a:latin typeface="Courier New"/>
              <a:ea typeface="Courier New"/>
              <a:cs typeface="Courier New"/>
              <a:sym typeface="Courier New"/>
            </a:endParaRPr>
          </a:p>
          <a:p>
            <a:pPr marL="914400" lvl="0" indent="0" algn="l" rtl="0">
              <a:spcBef>
                <a:spcPts val="600"/>
              </a:spcBef>
              <a:spcAft>
                <a:spcPts val="0"/>
              </a:spcAft>
              <a:buNone/>
            </a:pPr>
            <a:r>
              <a:rPr lang="en-US" sz="1600" dirty="0">
                <a:latin typeface="Courier New"/>
                <a:ea typeface="Courier New"/>
                <a:cs typeface="Courier New"/>
                <a:sym typeface="Courier New"/>
              </a:rPr>
              <a:t>--reservation=</a:t>
            </a:r>
            <a:r>
              <a:rPr lang="en-US" sz="1600" dirty="0" err="1">
                <a:latin typeface="Courier New"/>
                <a:ea typeface="Courier New"/>
                <a:cs typeface="Courier New"/>
                <a:sym typeface="Courier New"/>
              </a:rPr>
              <a:t>mana_hsw</a:t>
            </a:r>
            <a:r>
              <a:rPr lang="en-US" sz="1600" dirty="0">
                <a:latin typeface="Courier New"/>
                <a:ea typeface="Courier New"/>
                <a:cs typeface="Courier New"/>
                <a:sym typeface="Courier New"/>
              </a:rPr>
              <a:t> -A </a:t>
            </a:r>
            <a:r>
              <a:rPr lang="en-US" sz="1600" dirty="0" err="1">
                <a:latin typeface="Courier New"/>
                <a:ea typeface="Courier New"/>
                <a:cs typeface="Courier New"/>
                <a:sym typeface="Courier New"/>
              </a:rPr>
              <a:t>nintern</a:t>
            </a:r>
            <a:r>
              <a:rPr lang="en-US" sz="1600" dirty="0">
                <a:latin typeface="Courier New"/>
                <a:ea typeface="Courier New"/>
                <a:cs typeface="Courier New"/>
                <a:sym typeface="Courier New"/>
              </a:rPr>
              <a:t> #for Haswell nodes</a:t>
            </a:r>
            <a:endParaRPr sz="1600" dirty="0">
              <a:latin typeface="Courier New"/>
              <a:ea typeface="Courier New"/>
              <a:cs typeface="Courier New"/>
              <a:sym typeface="Courier New"/>
            </a:endParaRPr>
          </a:p>
          <a:p>
            <a:pPr marL="457200" lvl="0" indent="-368300" algn="l" rtl="0">
              <a:spcBef>
                <a:spcPts val="600"/>
              </a:spcBef>
              <a:spcAft>
                <a:spcPts val="0"/>
              </a:spcAft>
              <a:buSzPts val="2200"/>
              <a:buChar char="●"/>
            </a:pPr>
            <a:r>
              <a:rPr lang="en-US" dirty="0"/>
              <a:t>You are encouraged to use your own applications. You can first try out the small hybrid MPI and OpenMP code,  </a:t>
            </a:r>
            <a:r>
              <a:rPr lang="en-US" dirty="0">
                <a:latin typeface="Courier New"/>
                <a:ea typeface="Courier New"/>
                <a:cs typeface="Courier New"/>
                <a:sym typeface="Courier New"/>
              </a:rPr>
              <a:t>jacobi.f90</a:t>
            </a:r>
            <a:r>
              <a:rPr lang="en-US" dirty="0"/>
              <a:t>, at </a:t>
            </a:r>
            <a:r>
              <a:rPr lang="en-US" dirty="0">
                <a:latin typeface="Courier New"/>
                <a:ea typeface="Courier New"/>
                <a:cs typeface="Courier New"/>
                <a:sym typeface="Courier New"/>
              </a:rPr>
              <a:t>/global/</a:t>
            </a:r>
            <a:r>
              <a:rPr lang="en-US" dirty="0" err="1">
                <a:latin typeface="Courier New"/>
                <a:ea typeface="Courier New"/>
                <a:cs typeface="Courier New"/>
                <a:sym typeface="Courier New"/>
              </a:rPr>
              <a:t>cfs</a:t>
            </a:r>
            <a:r>
              <a:rPr lang="en-US" dirty="0">
                <a:latin typeface="Courier New"/>
                <a:ea typeface="Courier New"/>
                <a:cs typeface="Courier New"/>
                <a:sym typeface="Courier New"/>
              </a:rPr>
              <a:t>/</a:t>
            </a:r>
            <a:r>
              <a:rPr lang="en-US" dirty="0" err="1">
                <a:latin typeface="Courier New"/>
                <a:ea typeface="Courier New"/>
                <a:cs typeface="Courier New"/>
                <a:sym typeface="Courier New"/>
              </a:rPr>
              <a:t>cdirs</a:t>
            </a:r>
            <a:r>
              <a:rPr lang="en-US" dirty="0">
                <a:latin typeface="Courier New"/>
                <a:ea typeface="Courier New"/>
                <a:cs typeface="Courier New"/>
                <a:sym typeface="Courier New"/>
              </a:rPr>
              <a:t>/training/2021/mana/</a:t>
            </a:r>
            <a:r>
              <a:rPr lang="en-US" dirty="0" err="1">
                <a:latin typeface="Courier New"/>
                <a:ea typeface="Courier New"/>
                <a:cs typeface="Courier New"/>
                <a:sym typeface="Courier New"/>
              </a:rPr>
              <a:t>jacobi</a:t>
            </a:r>
            <a:r>
              <a:rPr lang="en-US" dirty="0">
                <a:latin typeface="Courier New"/>
                <a:ea typeface="Courier New"/>
                <a:cs typeface="Courier New"/>
                <a:sym typeface="Courier New"/>
              </a:rPr>
              <a:t>.</a:t>
            </a:r>
            <a:endParaRPr dirty="0">
              <a:latin typeface="Courier New"/>
              <a:ea typeface="Courier New"/>
              <a:cs typeface="Courier New"/>
              <a:sym typeface="Courier New"/>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69"/>
          <p:cNvSpPr txBox="1"/>
          <p:nvPr/>
        </p:nvSpPr>
        <p:spPr>
          <a:xfrm>
            <a:off x="2853550" y="2215050"/>
            <a:ext cx="3952200" cy="63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dk1"/>
                </a:solidFill>
              </a:rPr>
              <a:t>Backup Slides</a:t>
            </a:r>
            <a:endParaRPr sz="32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70"/>
          <p:cNvSpPr txBox="1">
            <a:spLocks noGrp="1"/>
          </p:cNvSpPr>
          <p:nvPr>
            <p:ph type="title"/>
          </p:nvPr>
        </p:nvSpPr>
        <p:spPr>
          <a:xfrm>
            <a:off x="76200" y="64025"/>
            <a:ext cx="90678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2800"/>
              <a:buFont typeface="Arial"/>
              <a:buNone/>
            </a:pPr>
            <a:r>
              <a:rPr lang="en-US" sz="2200">
                <a:solidFill>
                  <a:srgbClr val="4F81BD"/>
                </a:solidFill>
              </a:rPr>
              <a:t>Checkpointing/Restarting Serial/Threaded Applications with DMTCP</a:t>
            </a:r>
            <a:endParaRPr sz="2200">
              <a:solidFill>
                <a:srgbClr val="4F81BD"/>
              </a:solidFill>
            </a:endParaRPr>
          </a:p>
          <a:p>
            <a:pPr marL="0" lvl="0" indent="0" algn="l" rtl="0">
              <a:lnSpc>
                <a:spcPct val="100000"/>
              </a:lnSpc>
              <a:spcBef>
                <a:spcPts val="0"/>
              </a:spcBef>
              <a:spcAft>
                <a:spcPts val="0"/>
              </a:spcAft>
              <a:buClr>
                <a:srgbClr val="FFFFFF"/>
              </a:buClr>
              <a:buSzPts val="2800"/>
              <a:buNone/>
            </a:pPr>
            <a:endParaRPr sz="2000"/>
          </a:p>
        </p:txBody>
      </p:sp>
      <p:sp>
        <p:nvSpPr>
          <p:cNvPr id="504" name="Google Shape;504;p70"/>
          <p:cNvSpPr txBox="1"/>
          <p:nvPr/>
        </p:nvSpPr>
        <p:spPr>
          <a:xfrm>
            <a:off x="4781600" y="801275"/>
            <a:ext cx="4294800" cy="4271400"/>
          </a:xfrm>
          <a:prstGeom prst="rect">
            <a:avLst/>
          </a:prstGeom>
          <a:solidFill>
            <a:srgbClr val="D9E7F5"/>
          </a:solidFill>
          <a:ln w="9525" cap="flat" cmpd="sng">
            <a:solidFill>
              <a:srgbClr val="38761D"/>
            </a:solidFill>
            <a:prstDash val="solid"/>
            <a:round/>
            <a:headEnd type="none" w="sm" len="sm"/>
            <a:tailEnd type="none" w="sm" len="sm"/>
          </a:ln>
        </p:spPr>
        <p:txBody>
          <a:bodyPr spcFirstLastPara="1" wrap="square" lIns="91425" tIns="0" rIns="0" bIns="91425" anchor="t" anchorCtr="0">
            <a:noAutofit/>
          </a:bodyPr>
          <a:lstStyle/>
          <a:p>
            <a:pPr marL="0" marR="0" lvl="0" indent="0" algn="l" rtl="0">
              <a:lnSpc>
                <a:spcPct val="115000"/>
              </a:lnSpc>
              <a:spcBef>
                <a:spcPts val="0"/>
              </a:spcBef>
              <a:spcAft>
                <a:spcPts val="0"/>
              </a:spcAft>
              <a:buClr>
                <a:schemeClr val="dk2"/>
              </a:buClr>
              <a:buSzPts val="2400"/>
              <a:buFont typeface="Arial"/>
              <a:buNone/>
            </a:pPr>
            <a:r>
              <a:rPr lang="en-US" sz="750" b="0" i="0" u="none" strike="noStrike" cap="none">
                <a:solidFill>
                  <a:schemeClr val="dk2"/>
                </a:solidFill>
                <a:latin typeface="Courier New"/>
                <a:ea typeface="Courier New"/>
                <a:cs typeface="Courier New"/>
                <a:sym typeface="Courier New"/>
              </a:rPr>
              <a:t>#!/bin/bash </a:t>
            </a:r>
            <a:endParaRPr sz="1400" b="0" i="0" u="none" strike="noStrike" cap="none">
              <a:solidFill>
                <a:srgbClr val="00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750" b="0" i="0" u="none" strike="noStrike" cap="none">
                <a:solidFill>
                  <a:schemeClr val="dk2"/>
                </a:solidFill>
                <a:latin typeface="Courier New"/>
                <a:ea typeface="Courier New"/>
                <a:cs typeface="Courier New"/>
                <a:sym typeface="Courier New"/>
              </a:rPr>
              <a:t>#SBATCH -J test</a:t>
            </a:r>
            <a:endParaRPr sz="1400" b="0" i="0" u="none" strike="noStrike" cap="none">
              <a:solidFill>
                <a:srgbClr val="00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750" b="0" i="0" u="none" strike="noStrike" cap="none">
                <a:solidFill>
                  <a:schemeClr val="dk2"/>
                </a:solidFill>
                <a:latin typeface="Courier New"/>
                <a:ea typeface="Courier New"/>
                <a:cs typeface="Courier New"/>
                <a:sym typeface="Courier New"/>
              </a:rPr>
              <a:t>#SBATCH -q flex </a:t>
            </a:r>
            <a:endParaRPr sz="1400" b="0" i="0" u="none" strike="noStrike" cap="none">
              <a:solidFill>
                <a:srgbClr val="00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750" b="0" i="0" u="none" strike="noStrike" cap="none">
                <a:solidFill>
                  <a:schemeClr val="dk2"/>
                </a:solidFill>
                <a:latin typeface="Courier New"/>
                <a:ea typeface="Courier New"/>
                <a:cs typeface="Courier New"/>
                <a:sym typeface="Courier New"/>
              </a:rPr>
              <a:t>#SBATCH -N 1             </a:t>
            </a:r>
            <a:endParaRPr sz="1400" b="0" i="0" u="none" strike="noStrike" cap="none">
              <a:solidFill>
                <a:srgbClr val="00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750" b="0" i="0" u="none" strike="noStrike" cap="none">
                <a:solidFill>
                  <a:schemeClr val="dk2"/>
                </a:solidFill>
                <a:latin typeface="Courier New"/>
                <a:ea typeface="Courier New"/>
                <a:cs typeface="Courier New"/>
                <a:sym typeface="Courier New"/>
              </a:rPr>
              <a:t>#SBATCH -C KNL</a:t>
            </a:r>
            <a:endParaRPr sz="1400" b="0" i="0" u="none" strike="noStrike" cap="none">
              <a:solidFill>
                <a:srgbClr val="00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750" b="0" i="0" u="none" strike="noStrike" cap="none">
                <a:solidFill>
                  <a:schemeClr val="dk2"/>
                </a:solidFill>
                <a:latin typeface="Courier New"/>
                <a:ea typeface="Courier New"/>
                <a:cs typeface="Courier New"/>
                <a:sym typeface="Courier New"/>
              </a:rPr>
              <a:t>#SBATCH --time=48:00:00 </a:t>
            </a:r>
            <a:endParaRPr sz="1400" b="0" i="0" u="none" strike="noStrike" cap="none">
              <a:solidFill>
                <a:srgbClr val="00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750" b="0" i="0" u="none" strike="noStrike" cap="none">
                <a:solidFill>
                  <a:schemeClr val="dk2"/>
                </a:solidFill>
                <a:latin typeface="Courier New"/>
                <a:ea typeface="Courier New"/>
                <a:cs typeface="Courier New"/>
                <a:sym typeface="Courier New"/>
              </a:rPr>
              <a:t>#SBATCH --error=test%j.err </a:t>
            </a:r>
            <a:endParaRPr sz="1400" b="0" i="0" u="none" strike="noStrike" cap="none">
              <a:solidFill>
                <a:srgbClr val="00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750" b="0" i="0" u="none" strike="noStrike" cap="none">
                <a:solidFill>
                  <a:schemeClr val="dk2"/>
                </a:solidFill>
                <a:latin typeface="Courier New"/>
                <a:ea typeface="Courier New"/>
                <a:cs typeface="Courier New"/>
                <a:sym typeface="Courier New"/>
              </a:rPr>
              <a:t>#SBATCH --output=test%j.out</a:t>
            </a:r>
            <a:endParaRPr sz="750" b="0" i="0" u="none" strike="noStrike" cap="none">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750" b="0" i="0" u="none" strike="noStrike" cap="none">
                <a:solidFill>
                  <a:schemeClr val="dk2"/>
                </a:solidFill>
                <a:latin typeface="Courier New"/>
                <a:ea typeface="Courier New"/>
                <a:cs typeface="Courier New"/>
                <a:sym typeface="Courier New"/>
              </a:rPr>
              <a:t>#SBATCH --time-min=02:00:00  </a:t>
            </a:r>
            <a:endParaRPr sz="1400" b="0" i="0" u="none" strike="noStrike" cap="none">
              <a:solidFill>
                <a:srgbClr val="00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endParaRPr sz="400" b="0" i="0" u="none" strike="noStrike" cap="none">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endParaRPr sz="400" b="0" i="0" u="none" strike="noStrike" cap="none">
              <a:solidFill>
                <a:srgbClr val="FF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endParaRPr sz="400" b="0" i="0" u="none" strike="noStrike" cap="none">
              <a:solidFill>
                <a:srgbClr val="FF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endParaRPr sz="400" b="0" i="0" u="none" strike="noStrike" cap="none">
              <a:solidFill>
                <a:srgbClr val="FF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endParaRPr sz="400" b="0" i="0" u="none" strike="noStrike" cap="none">
              <a:solidFill>
                <a:srgbClr val="FF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endParaRPr sz="400" b="0" i="0" u="none" strike="noStrike" cap="none">
              <a:solidFill>
                <a:srgbClr val="FF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endParaRPr sz="400" b="0" i="0" u="none" strike="noStrike" cap="none">
              <a:solidFill>
                <a:srgbClr val="FF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endParaRPr sz="400" b="0" i="0" u="none" strike="noStrike" cap="none">
              <a:solidFill>
                <a:srgbClr val="FF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endParaRPr sz="400" b="0" i="0" u="none" strike="noStrike" cap="none">
              <a:solidFill>
                <a:srgbClr val="FF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750" b="0" i="0" u="none" strike="noStrike" cap="none">
                <a:solidFill>
                  <a:srgbClr val="FF0000"/>
                </a:solidFill>
                <a:latin typeface="Courier New"/>
                <a:ea typeface="Courier New"/>
                <a:cs typeface="Courier New"/>
                <a:sym typeface="Courier New"/>
              </a:rPr>
              <a:t>module load dmtcp nersc_cr</a:t>
            </a:r>
            <a:endParaRPr sz="750" b="0" i="0" u="none" strike="noStrike" cap="none">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750" b="0" i="0" u="none" strike="noStrike" cap="none">
                <a:solidFill>
                  <a:srgbClr val="FF0000"/>
                </a:solidFill>
                <a:latin typeface="Courier New"/>
                <a:ea typeface="Courier New"/>
                <a:cs typeface="Courier New"/>
                <a:sym typeface="Courier New"/>
              </a:rPr>
              <a:t>start_coordinator -i 3600</a:t>
            </a:r>
            <a:endParaRPr sz="750" b="0" i="0" u="none" strike="noStrike" cap="none">
              <a:solidFill>
                <a:srgbClr val="FF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endParaRPr sz="400" b="0" i="0" u="none" strike="noStrike" cap="none">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750" b="0" i="0" u="none" strike="noStrike" cap="none">
                <a:solidFill>
                  <a:srgbClr val="3B55EF"/>
                </a:solidFill>
                <a:latin typeface="Courier New"/>
                <a:ea typeface="Courier New"/>
                <a:cs typeface="Courier New"/>
                <a:sym typeface="Courier New"/>
              </a:rPr>
              <a:t>#checkpoint/restart job</a:t>
            </a:r>
            <a:endParaRPr sz="1400" b="0" i="0" u="none" strike="noStrike" cap="none">
              <a:solidFill>
                <a:srgbClr val="00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750" b="1" i="0" u="none" strike="noStrike" cap="none">
                <a:solidFill>
                  <a:schemeClr val="dk1"/>
                </a:solidFill>
                <a:latin typeface="Courier New"/>
                <a:ea typeface="Courier New"/>
                <a:cs typeface="Courier New"/>
                <a:sym typeface="Courier New"/>
              </a:rPr>
              <a:t>if [[ $(restart_count) == 0 ]]; then</a:t>
            </a:r>
            <a:endParaRPr sz="1400" b="0" i="0" u="none" strike="noStrike" cap="none">
              <a:solidFill>
                <a:srgbClr val="00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750" b="0" i="0" u="none" strike="noStrike" cap="none">
                <a:solidFill>
                  <a:srgbClr val="3B55EF"/>
                </a:solidFill>
                <a:latin typeface="Courier New"/>
                <a:ea typeface="Courier New"/>
                <a:cs typeface="Courier New"/>
                <a:sym typeface="Courier New"/>
              </a:rPr>
              <a:t>    #user setting</a:t>
            </a:r>
            <a:endParaRPr sz="1400" b="0" i="0" u="none" strike="noStrike" cap="none">
              <a:solidFill>
                <a:srgbClr val="00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750" b="0" i="0" u="none" strike="noStrike" cap="none">
                <a:solidFill>
                  <a:schemeClr val="dk2"/>
                </a:solidFill>
                <a:latin typeface="Courier New"/>
                <a:ea typeface="Courier New"/>
                <a:cs typeface="Courier New"/>
                <a:sym typeface="Courier New"/>
              </a:rPr>
              <a:t>    export OMP_NUM_THREADS=64</a:t>
            </a:r>
            <a:endParaRPr sz="1400" b="0" i="0" u="none" strike="noStrike" cap="none">
              <a:solidFill>
                <a:srgbClr val="00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750" b="0" i="0" u="none" strike="noStrike" cap="none">
                <a:solidFill>
                  <a:schemeClr val="dk2"/>
                </a:solidFill>
                <a:latin typeface="Courier New"/>
                <a:ea typeface="Courier New"/>
                <a:cs typeface="Courier New"/>
                <a:sym typeface="Courier New"/>
              </a:rPr>
              <a:t>    export OMP_PROC_BIND=spread</a:t>
            </a:r>
            <a:endParaRPr sz="1400" b="0" i="0" u="none" strike="noStrike" cap="none">
              <a:solidFill>
                <a:srgbClr val="00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750" b="0" i="0" u="none" strike="noStrike" cap="none">
                <a:solidFill>
                  <a:schemeClr val="dk2"/>
                </a:solidFill>
                <a:latin typeface="Courier New"/>
                <a:ea typeface="Courier New"/>
                <a:cs typeface="Courier New"/>
                <a:sym typeface="Courier New"/>
              </a:rPr>
              <a:t>    export OMP_PLACES=threads</a:t>
            </a:r>
            <a:endParaRPr sz="1400" b="0" i="0" u="none" strike="noStrike" cap="none">
              <a:solidFill>
                <a:srgbClr val="00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750" b="0" i="0" u="none" strike="noStrike" cap="none">
                <a:solidFill>
                  <a:schemeClr val="dk2"/>
                </a:solidFill>
                <a:latin typeface="Courier New"/>
                <a:ea typeface="Courier New"/>
                <a:cs typeface="Courier New"/>
                <a:sym typeface="Courier New"/>
              </a:rPr>
              <a:t>    </a:t>
            </a:r>
            <a:r>
              <a:rPr lang="en-US" sz="750" b="0" i="0" u="none" strike="noStrike" cap="none">
                <a:solidFill>
                  <a:srgbClr val="FF0000"/>
                </a:solidFill>
                <a:latin typeface="Courier New"/>
                <a:ea typeface="Courier New"/>
                <a:cs typeface="Courier New"/>
                <a:sym typeface="Courier New"/>
              </a:rPr>
              <a:t>dmtcp_launch -j </a:t>
            </a:r>
            <a:r>
              <a:rPr lang="en-US" sz="750" b="0" i="0" u="none" strike="noStrike" cap="none">
                <a:solidFill>
                  <a:schemeClr val="dk2"/>
                </a:solidFill>
                <a:latin typeface="Courier New"/>
                <a:ea typeface="Courier New"/>
                <a:cs typeface="Courier New"/>
                <a:sym typeface="Courier New"/>
              </a:rPr>
              <a:t>./a.out </a:t>
            </a:r>
            <a:r>
              <a:rPr lang="en-US" sz="750" b="0" i="0" u="none" strike="noStrike" cap="none">
                <a:solidFill>
                  <a:srgbClr val="FF0000"/>
                </a:solidFill>
                <a:latin typeface="Courier New"/>
                <a:ea typeface="Courier New"/>
                <a:cs typeface="Courier New"/>
                <a:sym typeface="Courier New"/>
              </a:rPr>
              <a:t>&amp;</a:t>
            </a:r>
            <a:endParaRPr sz="1400" b="0" i="0" u="none" strike="noStrike" cap="none">
              <a:solidFill>
                <a:srgbClr val="00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750" b="1" i="0" u="none" strike="noStrike" cap="none">
                <a:solidFill>
                  <a:schemeClr val="dk1"/>
                </a:solidFill>
                <a:latin typeface="Courier New"/>
                <a:ea typeface="Courier New"/>
                <a:cs typeface="Courier New"/>
                <a:sym typeface="Courier New"/>
              </a:rPr>
              <a:t>elif [[ $(restart_count) &gt; 0 ]] &amp;&amp; [[ -e dmtcp_restart_script.sh ]]; then</a:t>
            </a:r>
            <a:endParaRPr sz="1400" b="0" i="0" u="none" strike="noStrike" cap="none">
              <a:solidFill>
                <a:srgbClr val="00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750" b="0" i="0" u="none" strike="noStrike" cap="none">
                <a:solidFill>
                  <a:srgbClr val="FF0000"/>
                </a:solidFill>
                <a:latin typeface="Courier New"/>
                <a:ea typeface="Courier New"/>
                <a:cs typeface="Courier New"/>
                <a:sym typeface="Courier New"/>
              </a:rPr>
              <a:t>    bash ./dmtcp_restart_script.sh &amp;</a:t>
            </a:r>
            <a:endParaRPr sz="1400" b="0" i="0" u="none" strike="noStrike" cap="none">
              <a:solidFill>
                <a:srgbClr val="00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750" b="1" i="0" u="none" strike="noStrike" cap="none">
                <a:solidFill>
                  <a:schemeClr val="dk1"/>
                </a:solidFill>
                <a:latin typeface="Courier New"/>
                <a:ea typeface="Courier New"/>
                <a:cs typeface="Courier New"/>
                <a:sym typeface="Courier New"/>
              </a:rPr>
              <a:t>else</a:t>
            </a:r>
            <a:endParaRPr sz="1400" b="0" i="0" u="none" strike="noStrike" cap="none">
              <a:solidFill>
                <a:srgbClr val="00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750" b="1" i="0" u="none" strike="noStrike" cap="none">
                <a:solidFill>
                  <a:schemeClr val="dk1"/>
                </a:solidFill>
                <a:latin typeface="Courier New"/>
                <a:ea typeface="Courier New"/>
                <a:cs typeface="Courier New"/>
                <a:sym typeface="Courier New"/>
              </a:rPr>
              <a:t>    echo "Failed to restart the job, exit”; exit</a:t>
            </a:r>
            <a:endParaRPr sz="1400" b="0" i="0" u="none" strike="noStrike" cap="none">
              <a:solidFill>
                <a:srgbClr val="00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750" b="1" i="0" u="none" strike="noStrike" cap="none">
                <a:solidFill>
                  <a:schemeClr val="dk1"/>
                </a:solidFill>
                <a:latin typeface="Courier New"/>
                <a:ea typeface="Courier New"/>
                <a:cs typeface="Courier New"/>
                <a:sym typeface="Courier New"/>
              </a:rPr>
              <a:t>fi</a:t>
            </a:r>
            <a:endParaRPr sz="1400" b="0" i="0" u="none" strike="noStrike" cap="none">
              <a:solidFill>
                <a:srgbClr val="000000"/>
              </a:solidFill>
              <a:latin typeface="Courier New"/>
              <a:ea typeface="Courier New"/>
              <a:cs typeface="Courier New"/>
              <a:sym typeface="Courier New"/>
            </a:endParaRPr>
          </a:p>
        </p:txBody>
      </p:sp>
      <p:sp>
        <p:nvSpPr>
          <p:cNvPr id="505" name="Google Shape;505;p70"/>
          <p:cNvSpPr txBox="1"/>
          <p:nvPr/>
        </p:nvSpPr>
        <p:spPr>
          <a:xfrm>
            <a:off x="2613400" y="1050425"/>
            <a:ext cx="1952400" cy="1990200"/>
          </a:xfrm>
          <a:prstGeom prst="rect">
            <a:avLst/>
          </a:prstGeom>
          <a:solidFill>
            <a:srgbClr val="D9E7F5"/>
          </a:solidFill>
          <a:ln w="9525" cap="flat" cmpd="sng">
            <a:solidFill>
              <a:schemeClr val="dk2"/>
            </a:solidFill>
            <a:prstDash val="solid"/>
            <a:round/>
            <a:headEnd type="none" w="sm" len="sm"/>
            <a:tailEnd type="none" w="sm" len="sm"/>
          </a:ln>
        </p:spPr>
        <p:txBody>
          <a:bodyPr spcFirstLastPara="1" wrap="square" lIns="91425" tIns="0" rIns="91425" bIns="91425" anchor="t" anchorCtr="0">
            <a:noAutofit/>
          </a:bodyPr>
          <a:lstStyle/>
          <a:p>
            <a:pPr marL="0" marR="0" lvl="0" indent="0" algn="l" rtl="0">
              <a:lnSpc>
                <a:spcPct val="115000"/>
              </a:lnSpc>
              <a:spcBef>
                <a:spcPts val="0"/>
              </a:spcBef>
              <a:spcAft>
                <a:spcPts val="0"/>
              </a:spcAft>
              <a:buClr>
                <a:schemeClr val="dk2"/>
              </a:buClr>
              <a:buSzPts val="2400"/>
              <a:buFont typeface="Arial"/>
              <a:buNone/>
            </a:pPr>
            <a:r>
              <a:rPr lang="en-US" sz="800" b="0" i="0" u="none" strike="noStrike" cap="none">
                <a:solidFill>
                  <a:schemeClr val="dk2"/>
                </a:solidFill>
                <a:latin typeface="Courier New"/>
                <a:ea typeface="Courier New"/>
                <a:cs typeface="Courier New"/>
                <a:sym typeface="Courier New"/>
              </a:rPr>
              <a:t>#!/bin/bash </a:t>
            </a:r>
            <a:endParaRPr sz="1400" b="0" i="0" u="none" strike="noStrike" cap="none">
              <a:solidFill>
                <a:srgbClr val="00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800" b="0" i="0" u="none" strike="noStrike" cap="none">
                <a:solidFill>
                  <a:schemeClr val="dk2"/>
                </a:solidFill>
                <a:latin typeface="Courier New"/>
                <a:ea typeface="Courier New"/>
                <a:cs typeface="Courier New"/>
                <a:sym typeface="Courier New"/>
              </a:rPr>
              <a:t>#SBATCH –J test</a:t>
            </a:r>
            <a:endParaRPr sz="800" b="0" i="0" u="none" strike="noStrike" cap="none">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800" b="0" i="0" u="none" strike="noStrike" cap="none">
                <a:solidFill>
                  <a:schemeClr val="dk2"/>
                </a:solidFill>
                <a:latin typeface="Courier New"/>
                <a:ea typeface="Courier New"/>
                <a:cs typeface="Courier New"/>
                <a:sym typeface="Courier New"/>
              </a:rPr>
              <a:t>#SBATCH -q regular</a:t>
            </a:r>
            <a:endParaRPr sz="800" b="0" i="0" u="none" strike="noStrike" cap="none">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800" b="0" i="0" u="none" strike="noStrike" cap="none">
                <a:solidFill>
                  <a:schemeClr val="dk2"/>
                </a:solidFill>
                <a:latin typeface="Courier New"/>
                <a:ea typeface="Courier New"/>
                <a:cs typeface="Courier New"/>
                <a:sym typeface="Courier New"/>
              </a:rPr>
              <a:t>#SBATCH -N 1 </a:t>
            </a:r>
            <a:endParaRPr sz="1400" b="0" i="0" u="none" strike="noStrike" cap="none">
              <a:solidFill>
                <a:srgbClr val="00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800" b="0" i="0" u="none" strike="noStrike" cap="none">
                <a:solidFill>
                  <a:schemeClr val="dk2"/>
                </a:solidFill>
                <a:latin typeface="Courier New"/>
                <a:ea typeface="Courier New"/>
                <a:cs typeface="Courier New"/>
                <a:sym typeface="Courier New"/>
              </a:rPr>
              <a:t>#SBATCH -C knl</a:t>
            </a:r>
            <a:endParaRPr sz="800" b="0" i="0" u="none" strike="noStrike" cap="none">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800" b="0" i="0" u="none" strike="noStrike" cap="none">
                <a:solidFill>
                  <a:schemeClr val="dk2"/>
                </a:solidFill>
                <a:latin typeface="Courier New"/>
                <a:ea typeface="Courier New"/>
                <a:cs typeface="Courier New"/>
                <a:sym typeface="Courier New"/>
              </a:rPr>
              <a:t>#SBATCH -t 48:00:00</a:t>
            </a:r>
            <a:endParaRPr sz="1400" b="0" i="0" u="none" strike="noStrike" cap="none">
              <a:solidFill>
                <a:srgbClr val="00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800" b="0" i="0" u="none" strike="noStrike" cap="none">
                <a:solidFill>
                  <a:schemeClr val="dk2"/>
                </a:solidFill>
                <a:latin typeface="Courier New"/>
                <a:ea typeface="Courier New"/>
                <a:cs typeface="Courier New"/>
                <a:sym typeface="Courier New"/>
              </a:rPr>
              <a:t>#SBATCH –o test-%j.out</a:t>
            </a:r>
            <a:endParaRPr sz="800" b="0" i="0" u="none" strike="noStrike" cap="none">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800" b="0" i="0" u="none" strike="noStrike" cap="none">
                <a:solidFill>
                  <a:schemeClr val="dk2"/>
                </a:solidFill>
                <a:latin typeface="Courier New"/>
                <a:ea typeface="Courier New"/>
                <a:cs typeface="Courier New"/>
                <a:sym typeface="Courier New"/>
              </a:rPr>
              <a:t>#SBATCH –e test-%j.err</a:t>
            </a:r>
            <a:endParaRPr sz="800" b="0" i="0" u="none" strike="noStrike" cap="none">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endParaRPr sz="400" b="0" i="0" u="none" strike="noStrike" cap="none">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800" b="0" i="0" u="none" strike="noStrike" cap="none">
                <a:solidFill>
                  <a:srgbClr val="3B55EF"/>
                </a:solidFill>
                <a:latin typeface="Courier New"/>
                <a:ea typeface="Courier New"/>
                <a:cs typeface="Courier New"/>
                <a:sym typeface="Courier New"/>
              </a:rPr>
              <a:t>#user setting</a:t>
            </a:r>
            <a:endParaRPr sz="800" b="0" i="0" u="none" strike="noStrike" cap="none">
              <a:solidFill>
                <a:srgbClr val="3B55EF"/>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800" b="0" i="0" u="none" strike="noStrike" cap="none">
                <a:solidFill>
                  <a:schemeClr val="dk2"/>
                </a:solidFill>
                <a:latin typeface="Courier New"/>
                <a:ea typeface="Courier New"/>
                <a:cs typeface="Courier New"/>
                <a:sym typeface="Courier New"/>
              </a:rPr>
              <a:t>export OMP_PROC_BIND=true</a:t>
            </a:r>
            <a:endParaRPr sz="800" b="0" i="0" u="none" strike="noStrike" cap="none">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800" b="0" i="0" u="none" strike="noStrike" cap="none">
                <a:solidFill>
                  <a:schemeClr val="dk2"/>
                </a:solidFill>
                <a:latin typeface="Courier New"/>
                <a:ea typeface="Courier New"/>
                <a:cs typeface="Courier New"/>
                <a:sym typeface="Courier New"/>
              </a:rPr>
              <a:t>export OMP_PLACES=threads</a:t>
            </a:r>
            <a:endParaRPr sz="800" b="0" i="0" u="none" strike="noStrike" cap="none">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800" b="0" i="0" u="none" strike="noStrike" cap="none">
                <a:solidFill>
                  <a:schemeClr val="dk2"/>
                </a:solidFill>
                <a:latin typeface="Courier New"/>
                <a:ea typeface="Courier New"/>
                <a:cs typeface="Courier New"/>
                <a:sym typeface="Courier New"/>
              </a:rPr>
              <a:t>export OMP_NUM_THREADS=64</a:t>
            </a:r>
            <a:endParaRPr sz="1400" b="0" i="0" u="none" strike="noStrike" cap="none">
              <a:solidFill>
                <a:srgbClr val="00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endParaRPr sz="400" b="0" i="0" u="none" strike="noStrike" cap="none">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800" b="0" i="0" u="none" strike="noStrike" cap="none">
                <a:solidFill>
                  <a:schemeClr val="dk2"/>
                </a:solidFill>
                <a:latin typeface="Courier New"/>
                <a:ea typeface="Courier New"/>
                <a:cs typeface="Courier New"/>
                <a:sym typeface="Courier New"/>
              </a:rPr>
              <a:t>./a.out</a:t>
            </a:r>
            <a:endParaRPr sz="800" b="0" i="0" u="none" strike="noStrike" cap="none">
              <a:solidFill>
                <a:schemeClr val="dk2"/>
              </a:solidFill>
              <a:latin typeface="Courier New"/>
              <a:ea typeface="Courier New"/>
              <a:cs typeface="Courier New"/>
              <a:sym typeface="Courier New"/>
            </a:endParaRPr>
          </a:p>
        </p:txBody>
      </p:sp>
      <p:sp>
        <p:nvSpPr>
          <p:cNvPr id="506" name="Google Shape;506;p70"/>
          <p:cNvSpPr txBox="1">
            <a:spLocks noGrp="1"/>
          </p:cNvSpPr>
          <p:nvPr>
            <p:ph type="body" idx="1"/>
          </p:nvPr>
        </p:nvSpPr>
        <p:spPr>
          <a:xfrm>
            <a:off x="118200" y="1826400"/>
            <a:ext cx="1948200" cy="2775300"/>
          </a:xfrm>
          <a:prstGeom prst="rect">
            <a:avLst/>
          </a:prstGeom>
          <a:solidFill>
            <a:srgbClr val="D9E7F5"/>
          </a:solidFill>
          <a:ln w="9525" cap="flat" cmpd="sng">
            <a:solidFill>
              <a:srgbClr val="FF0000"/>
            </a:solidFill>
            <a:prstDash val="solid"/>
            <a:round/>
            <a:headEnd type="none" w="sm" len="sm"/>
            <a:tailEnd type="none" w="sm" len="sm"/>
          </a:ln>
        </p:spPr>
        <p:txBody>
          <a:bodyPr spcFirstLastPara="1" wrap="square" lIns="91425" tIns="0" rIns="91425" bIns="91425" anchor="t" anchorCtr="0">
            <a:noAutofit/>
          </a:bodyPr>
          <a:lstStyle/>
          <a:p>
            <a:pPr marL="0" marR="0" lvl="0" indent="0" algn="l" rtl="0">
              <a:lnSpc>
                <a:spcPct val="115000"/>
              </a:lnSpc>
              <a:spcBef>
                <a:spcPts val="0"/>
              </a:spcBef>
              <a:spcAft>
                <a:spcPts val="0"/>
              </a:spcAft>
              <a:buClr>
                <a:schemeClr val="dk2"/>
              </a:buClr>
              <a:buSzPts val="2400"/>
              <a:buFont typeface="Arial"/>
              <a:buNone/>
            </a:pPr>
            <a:r>
              <a:rPr lang="en-US" sz="750" i="0" u="none" strike="noStrike" cap="none">
                <a:solidFill>
                  <a:schemeClr val="dk2"/>
                </a:solidFill>
                <a:latin typeface="Courier New"/>
                <a:ea typeface="Courier New"/>
                <a:cs typeface="Courier New"/>
                <a:sym typeface="Courier New"/>
              </a:rPr>
              <a:t>#!/bin/bash</a:t>
            </a:r>
            <a:endParaRPr>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750" i="0" u="none" strike="noStrike" cap="none">
                <a:solidFill>
                  <a:schemeClr val="dk2"/>
                </a:solidFill>
                <a:latin typeface="Courier New"/>
                <a:ea typeface="Courier New"/>
                <a:cs typeface="Courier New"/>
                <a:sym typeface="Courier New"/>
              </a:rPr>
              <a:t>#SBATCH –J test_cr</a:t>
            </a:r>
            <a:endParaRPr sz="750" i="0" u="none" strike="noStrike" cap="none">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750" i="0" u="none" strike="noStrike" cap="none">
                <a:solidFill>
                  <a:srgbClr val="FF0000"/>
                </a:solidFill>
                <a:latin typeface="Courier New"/>
                <a:ea typeface="Courier New"/>
                <a:cs typeface="Courier New"/>
                <a:sym typeface="Courier New"/>
              </a:rPr>
              <a:t>#SBATCH -q flex</a:t>
            </a:r>
            <a:endParaRPr sz="750" i="0" u="none" strike="noStrike" cap="none">
              <a:solidFill>
                <a:srgbClr val="FF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750" i="0" u="none" strike="noStrike" cap="none">
                <a:solidFill>
                  <a:schemeClr val="dk2"/>
                </a:solidFill>
                <a:latin typeface="Courier New"/>
                <a:ea typeface="Courier New"/>
                <a:cs typeface="Courier New"/>
                <a:sym typeface="Courier New"/>
              </a:rPr>
              <a:t>#SBATCH -N 1 </a:t>
            </a:r>
            <a:endParaRPr>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750" i="0" u="none" strike="noStrike" cap="none">
                <a:solidFill>
                  <a:schemeClr val="dk2"/>
                </a:solidFill>
                <a:latin typeface="Courier New"/>
                <a:ea typeface="Courier New"/>
                <a:cs typeface="Courier New"/>
                <a:sym typeface="Courier New"/>
              </a:rPr>
              <a:t>#SBATCH -C knl</a:t>
            </a:r>
            <a:endParaRPr sz="750" i="0" u="none" strike="noStrike" cap="none">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750" i="0" u="none" strike="noStrike" cap="none">
                <a:solidFill>
                  <a:schemeClr val="dk2"/>
                </a:solidFill>
                <a:latin typeface="Courier New"/>
                <a:ea typeface="Courier New"/>
                <a:cs typeface="Courier New"/>
                <a:sym typeface="Courier New"/>
              </a:rPr>
              <a:t>#SBATCH -t 48:00:00</a:t>
            </a:r>
            <a:endParaRPr>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750" i="0" u="none" strike="noStrike" cap="none">
                <a:solidFill>
                  <a:schemeClr val="dk2"/>
                </a:solidFill>
                <a:latin typeface="Courier New"/>
                <a:ea typeface="Courier New"/>
                <a:cs typeface="Courier New"/>
                <a:sym typeface="Courier New"/>
              </a:rPr>
              <a:t>#SBATCH –o test_cr-%j.out</a:t>
            </a:r>
            <a:endParaRPr sz="750" i="0" u="none" strike="noStrike" cap="none">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750" i="0" u="none" strike="noStrike" cap="none">
                <a:solidFill>
                  <a:schemeClr val="dk2"/>
                </a:solidFill>
                <a:latin typeface="Courier New"/>
                <a:ea typeface="Courier New"/>
                <a:cs typeface="Courier New"/>
                <a:sym typeface="Courier New"/>
              </a:rPr>
              <a:t>#SBATCH –e test_cr-%j.err</a:t>
            </a:r>
            <a:endParaRPr sz="750" i="0" u="none" strike="noStrike" cap="none">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750" i="0" u="none" strike="noStrike" cap="none">
                <a:solidFill>
                  <a:srgbClr val="FF0000"/>
                </a:solidFill>
                <a:latin typeface="Courier New"/>
                <a:ea typeface="Courier New"/>
                <a:cs typeface="Courier New"/>
                <a:sym typeface="Courier New"/>
              </a:rPr>
              <a:t>#SBATCH –time-min=2:00:00</a:t>
            </a:r>
            <a:endParaRPr>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endParaRPr sz="400" i="0" u="none" strike="noStrike" cap="none">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750" i="0" u="none" strike="noStrike" cap="none">
                <a:solidFill>
                  <a:srgbClr val="3B55EF"/>
                </a:solidFill>
                <a:latin typeface="Courier New"/>
                <a:ea typeface="Courier New"/>
                <a:cs typeface="Courier New"/>
                <a:sym typeface="Courier New"/>
              </a:rPr>
              <a:t>#user setting</a:t>
            </a:r>
            <a:endParaRPr sz="750" i="0" u="none" strike="noStrike" cap="none">
              <a:solidFill>
                <a:srgbClr val="3B55EF"/>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750" i="0" u="none" strike="noStrike" cap="none">
                <a:solidFill>
                  <a:schemeClr val="dk2"/>
                </a:solidFill>
                <a:latin typeface="Courier New"/>
                <a:ea typeface="Courier New"/>
                <a:cs typeface="Courier New"/>
                <a:sym typeface="Courier New"/>
              </a:rPr>
              <a:t>export OMP_PROC_BIND=true</a:t>
            </a:r>
            <a:endParaRPr sz="750" i="0" u="none" strike="noStrike" cap="none">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750" i="0" u="none" strike="noStrike" cap="none">
                <a:solidFill>
                  <a:schemeClr val="dk2"/>
                </a:solidFill>
                <a:latin typeface="Courier New"/>
                <a:ea typeface="Courier New"/>
                <a:cs typeface="Courier New"/>
                <a:sym typeface="Courier New"/>
              </a:rPr>
              <a:t>export OMP_PLACES=threads</a:t>
            </a:r>
            <a:endParaRPr sz="750" i="0" u="none" strike="noStrike" cap="none">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750" i="0" u="none" strike="noStrike" cap="none">
                <a:solidFill>
                  <a:schemeClr val="dk2"/>
                </a:solidFill>
                <a:latin typeface="Courier New"/>
                <a:ea typeface="Courier New"/>
                <a:cs typeface="Courier New"/>
                <a:sym typeface="Courier New"/>
              </a:rPr>
              <a:t>export OMP_NUM_THREADS=64</a:t>
            </a:r>
            <a:endParaRPr>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endParaRPr sz="400" i="0" u="none" strike="noStrike" cap="none">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750" i="0" u="none" strike="noStrike" cap="none">
                <a:solidFill>
                  <a:srgbClr val="FF0000"/>
                </a:solidFill>
                <a:latin typeface="Courier New"/>
                <a:ea typeface="Courier New"/>
                <a:cs typeface="Courier New"/>
                <a:sym typeface="Courier New"/>
              </a:rPr>
              <a:t>module load dmtcp nersc_cr</a:t>
            </a:r>
            <a:endParaRPr sz="750" i="0" u="none" strike="noStrike" cap="none">
              <a:solidFill>
                <a:srgbClr val="FF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750" i="0" u="none" strike="noStrike" cap="none">
                <a:solidFill>
                  <a:srgbClr val="3B55EF"/>
                </a:solidFill>
                <a:latin typeface="Courier New"/>
                <a:ea typeface="Courier New"/>
                <a:cs typeface="Courier New"/>
                <a:sym typeface="Courier New"/>
              </a:rPr>
              <a:t>#checkpointing once every hour</a:t>
            </a:r>
            <a:endParaRPr sz="750" i="0" u="none" strike="noStrike" cap="none">
              <a:solidFill>
                <a:srgbClr val="3B55EF"/>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750" i="0" u="none" strike="noStrike" cap="none">
                <a:solidFill>
                  <a:srgbClr val="FF0000"/>
                </a:solidFill>
                <a:latin typeface="Courier New"/>
                <a:ea typeface="Courier New"/>
                <a:cs typeface="Courier New"/>
                <a:sym typeface="Courier New"/>
              </a:rPr>
              <a:t>start_coordinator -i </a:t>
            </a:r>
            <a:r>
              <a:rPr lang="en-US" sz="750">
                <a:solidFill>
                  <a:srgbClr val="FF0000"/>
                </a:solidFill>
                <a:latin typeface="Courier New"/>
                <a:ea typeface="Courier New"/>
                <a:cs typeface="Courier New"/>
                <a:sym typeface="Courier New"/>
              </a:rPr>
              <a:t>36</a:t>
            </a:r>
            <a:r>
              <a:rPr lang="en-US" sz="750" i="0" u="none" strike="noStrike" cap="none">
                <a:solidFill>
                  <a:srgbClr val="FF0000"/>
                </a:solidFill>
                <a:latin typeface="Courier New"/>
                <a:ea typeface="Courier New"/>
                <a:cs typeface="Courier New"/>
                <a:sym typeface="Courier New"/>
              </a:rPr>
              <a:t>00</a:t>
            </a:r>
            <a:endParaRPr>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endParaRPr sz="400" i="0" u="none" strike="noStrike" cap="none">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750" i="0" u="none" strike="noStrike" cap="none">
                <a:solidFill>
                  <a:srgbClr val="3B55EF"/>
                </a:solidFill>
                <a:latin typeface="Courier New"/>
                <a:ea typeface="Courier New"/>
                <a:cs typeface="Courier New"/>
                <a:sym typeface="Courier New"/>
              </a:rPr>
              <a:t>#run job under dmtcp control</a:t>
            </a:r>
            <a:endParaRPr sz="750" i="0" u="none" strike="noStrike" cap="none">
              <a:solidFill>
                <a:srgbClr val="3B55EF"/>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750" i="0" u="none" strike="noStrike" cap="none">
                <a:solidFill>
                  <a:srgbClr val="FF0000"/>
                </a:solidFill>
                <a:latin typeface="Courier New"/>
                <a:ea typeface="Courier New"/>
                <a:cs typeface="Courier New"/>
                <a:sym typeface="Courier New"/>
              </a:rPr>
              <a:t>dmtcp_launch ./a.out</a:t>
            </a:r>
            <a:endParaRPr sz="750" i="0" u="none" strike="noStrike" cap="none">
              <a:solidFill>
                <a:srgbClr val="FF0000"/>
              </a:solidFill>
              <a:latin typeface="Courier New"/>
              <a:ea typeface="Courier New"/>
              <a:cs typeface="Courier New"/>
              <a:sym typeface="Courier New"/>
            </a:endParaRPr>
          </a:p>
        </p:txBody>
      </p:sp>
      <p:sp>
        <p:nvSpPr>
          <p:cNvPr id="507" name="Google Shape;507;p70"/>
          <p:cNvSpPr txBox="1"/>
          <p:nvPr/>
        </p:nvSpPr>
        <p:spPr>
          <a:xfrm>
            <a:off x="1990100" y="3174650"/>
            <a:ext cx="2138700" cy="1898100"/>
          </a:xfrm>
          <a:prstGeom prst="rect">
            <a:avLst/>
          </a:prstGeom>
          <a:solidFill>
            <a:srgbClr val="D9E7F5"/>
          </a:solidFill>
          <a:ln w="9525" cap="flat" cmpd="sng">
            <a:solidFill>
              <a:srgbClr val="FF0000"/>
            </a:solidFill>
            <a:prstDash val="solid"/>
            <a:round/>
            <a:headEnd type="none" w="sm" len="sm"/>
            <a:tailEnd type="none" w="sm" len="sm"/>
          </a:ln>
        </p:spPr>
        <p:txBody>
          <a:bodyPr spcFirstLastPara="1" wrap="square" lIns="91425" tIns="0" rIns="0" bIns="91425" anchor="t" anchorCtr="0">
            <a:noAutofit/>
          </a:bodyPr>
          <a:lstStyle/>
          <a:p>
            <a:pPr marL="0" marR="0" lvl="0" indent="0" algn="l" rtl="0">
              <a:lnSpc>
                <a:spcPct val="115000"/>
              </a:lnSpc>
              <a:spcBef>
                <a:spcPts val="0"/>
              </a:spcBef>
              <a:spcAft>
                <a:spcPts val="0"/>
              </a:spcAft>
              <a:buClr>
                <a:schemeClr val="dk2"/>
              </a:buClr>
              <a:buSzPts val="2400"/>
              <a:buFont typeface="Arial"/>
              <a:buNone/>
            </a:pPr>
            <a:r>
              <a:rPr lang="en-US" sz="600" b="0" i="0" u="none" strike="noStrike" cap="none">
                <a:solidFill>
                  <a:schemeClr val="dk2"/>
                </a:solidFill>
                <a:latin typeface="Courier New"/>
                <a:ea typeface="Courier New"/>
                <a:cs typeface="Courier New"/>
                <a:sym typeface="Courier New"/>
              </a:rPr>
              <a:t>#!/bin/bash</a:t>
            </a:r>
            <a:endParaRPr sz="1400" b="0" i="0" u="none" strike="noStrike" cap="none">
              <a:solidFill>
                <a:srgbClr val="00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600" b="0" i="0" u="none" strike="noStrike" cap="none">
                <a:solidFill>
                  <a:schemeClr val="dk2"/>
                </a:solidFill>
                <a:latin typeface="Courier New"/>
                <a:ea typeface="Courier New"/>
                <a:cs typeface="Courier New"/>
                <a:sym typeface="Courier New"/>
              </a:rPr>
              <a:t>#SBATCH –J test</a:t>
            </a:r>
            <a:endParaRPr sz="600" b="0" i="0" u="none" strike="noStrike" cap="none">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600" b="0" i="0" u="none" strike="noStrike" cap="none">
                <a:solidFill>
                  <a:srgbClr val="FF0000"/>
                </a:solidFill>
                <a:latin typeface="Courier New"/>
                <a:ea typeface="Courier New"/>
                <a:cs typeface="Courier New"/>
                <a:sym typeface="Courier New"/>
              </a:rPr>
              <a:t>#SBATCH -q flex</a:t>
            </a:r>
            <a:endParaRPr sz="600" b="0" i="0" u="none" strike="noStrike" cap="none">
              <a:solidFill>
                <a:srgbClr val="FF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600" b="0" i="0" u="none" strike="noStrike" cap="none">
                <a:solidFill>
                  <a:schemeClr val="dk2"/>
                </a:solidFill>
                <a:latin typeface="Courier New"/>
                <a:ea typeface="Courier New"/>
                <a:cs typeface="Courier New"/>
                <a:sym typeface="Courier New"/>
              </a:rPr>
              <a:t>#SBATCH -N 1 </a:t>
            </a:r>
            <a:endParaRPr sz="600" b="0" i="0" u="none" strike="noStrike" cap="none">
              <a:solidFill>
                <a:srgbClr val="FF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600" b="0" i="0" u="none" strike="noStrike" cap="none">
                <a:solidFill>
                  <a:schemeClr val="dk2"/>
                </a:solidFill>
                <a:latin typeface="Courier New"/>
                <a:ea typeface="Courier New"/>
                <a:cs typeface="Courier New"/>
                <a:sym typeface="Courier New"/>
              </a:rPr>
              <a:t>#SBATCH -C knl</a:t>
            </a:r>
            <a:endParaRPr sz="600" b="0" i="0" u="none" strike="noStrike" cap="none">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600" b="0" i="0" u="none" strike="noStrike" cap="none">
                <a:solidFill>
                  <a:schemeClr val="dk2"/>
                </a:solidFill>
                <a:latin typeface="Courier New"/>
                <a:ea typeface="Courier New"/>
                <a:cs typeface="Courier New"/>
                <a:sym typeface="Courier New"/>
              </a:rPr>
              <a:t>#SBATCH -t 48:00:00</a:t>
            </a:r>
            <a:endParaRPr sz="1400" b="0" i="0" u="none" strike="noStrike" cap="none">
              <a:solidFill>
                <a:srgbClr val="00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600" b="0" i="0" u="none" strike="noStrike" cap="none">
                <a:solidFill>
                  <a:schemeClr val="dk2"/>
                </a:solidFill>
                <a:latin typeface="Courier New"/>
                <a:ea typeface="Courier New"/>
                <a:cs typeface="Courier New"/>
                <a:sym typeface="Courier New"/>
              </a:rPr>
              <a:t>#SBATCH –o test_cr-%j.out</a:t>
            </a:r>
            <a:endParaRPr sz="600" b="0" i="0" u="none" strike="noStrike" cap="none">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600" b="0" i="0" u="none" strike="noStrike" cap="none">
                <a:solidFill>
                  <a:schemeClr val="dk2"/>
                </a:solidFill>
                <a:latin typeface="Courier New"/>
                <a:ea typeface="Courier New"/>
                <a:cs typeface="Courier New"/>
                <a:sym typeface="Courier New"/>
              </a:rPr>
              <a:t>#SBATCH –e test_cr-%j.err</a:t>
            </a:r>
            <a:endParaRPr sz="600" b="0" i="0" u="none" strike="noStrike" cap="none">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600" b="0" i="0" u="none" strike="noStrike" cap="none">
                <a:solidFill>
                  <a:srgbClr val="FF0000"/>
                </a:solidFill>
                <a:latin typeface="Courier New"/>
                <a:ea typeface="Courier New"/>
                <a:cs typeface="Courier New"/>
                <a:sym typeface="Courier New"/>
              </a:rPr>
              <a:t>#SBATCH –time-min=2:00:00</a:t>
            </a:r>
            <a:endParaRPr sz="600" b="0" i="0" u="none" strike="noStrike" cap="none">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endParaRPr sz="400" b="0" i="0" u="none" strike="noStrike" cap="none">
              <a:solidFill>
                <a:srgbClr val="3B55EF"/>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600" b="0" i="0" u="none" strike="noStrike" cap="none">
                <a:solidFill>
                  <a:srgbClr val="3B55EF"/>
                </a:solidFill>
                <a:latin typeface="Courier New"/>
                <a:ea typeface="Courier New"/>
                <a:cs typeface="Courier New"/>
                <a:sym typeface="Courier New"/>
              </a:rPr>
              <a:t>#for c/r with dmtcp</a:t>
            </a:r>
            <a:endParaRPr sz="600" b="0" i="0" u="none" strike="noStrike" cap="none">
              <a:solidFill>
                <a:srgbClr val="3B55EF"/>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600" b="0" i="0" u="none" strike="noStrike" cap="none">
                <a:solidFill>
                  <a:srgbClr val="FF0000"/>
                </a:solidFill>
                <a:latin typeface="Courier New"/>
                <a:ea typeface="Courier New"/>
                <a:cs typeface="Courier New"/>
                <a:sym typeface="Courier New"/>
              </a:rPr>
              <a:t>module load dmtcp nersc_cr</a:t>
            </a:r>
            <a:endParaRPr sz="600" b="0" i="0" u="none" strike="noStrike" cap="none">
              <a:solidFill>
                <a:srgbClr val="FF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endParaRPr sz="400" b="0" i="0" u="none" strike="noStrike" cap="none">
              <a:solidFill>
                <a:schemeClr val="dk2"/>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600" b="0" i="0" u="none" strike="noStrike" cap="none">
                <a:solidFill>
                  <a:srgbClr val="3B55EF"/>
                </a:solidFill>
                <a:latin typeface="Courier New"/>
                <a:ea typeface="Courier New"/>
                <a:cs typeface="Courier New"/>
                <a:sym typeface="Courier New"/>
              </a:rPr>
              <a:t>#checkpointing once every hour</a:t>
            </a:r>
            <a:endParaRPr sz="600" b="0" i="0" u="none" strike="noStrike" cap="none">
              <a:solidFill>
                <a:srgbClr val="3B55EF"/>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600" b="0" i="0" u="none" strike="noStrike" cap="none">
                <a:solidFill>
                  <a:srgbClr val="FF0000"/>
                </a:solidFill>
                <a:latin typeface="Courier New"/>
                <a:ea typeface="Courier New"/>
                <a:cs typeface="Courier New"/>
                <a:sym typeface="Courier New"/>
              </a:rPr>
              <a:t>start_coordinator -i 3600</a:t>
            </a:r>
            <a:endParaRPr sz="1400" b="0" i="0" u="none" strike="noStrike" cap="none">
              <a:solidFill>
                <a:srgbClr val="000000"/>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endParaRPr sz="400" b="0" i="0" u="none" strike="noStrike" cap="none">
              <a:solidFill>
                <a:srgbClr val="3B55EF"/>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600" b="0" i="0" u="none" strike="noStrike" cap="none">
                <a:solidFill>
                  <a:srgbClr val="3B55EF"/>
                </a:solidFill>
                <a:latin typeface="Courier New"/>
                <a:ea typeface="Courier New"/>
                <a:cs typeface="Courier New"/>
                <a:sym typeface="Courier New"/>
              </a:rPr>
              <a:t>#restart the job from dmtcp checkpoint files</a:t>
            </a:r>
            <a:endParaRPr sz="600" b="0" i="0" u="none" strike="noStrike" cap="none">
              <a:solidFill>
                <a:srgbClr val="3B55EF"/>
              </a:solidFill>
              <a:latin typeface="Courier New"/>
              <a:ea typeface="Courier New"/>
              <a:cs typeface="Courier New"/>
              <a:sym typeface="Courier New"/>
            </a:endParaRPr>
          </a:p>
          <a:p>
            <a:pPr marL="0" marR="0" lvl="0" indent="0" algn="l" rtl="0">
              <a:lnSpc>
                <a:spcPct val="115000"/>
              </a:lnSpc>
              <a:spcBef>
                <a:spcPts val="0"/>
              </a:spcBef>
              <a:spcAft>
                <a:spcPts val="0"/>
              </a:spcAft>
              <a:buClr>
                <a:schemeClr val="dk2"/>
              </a:buClr>
              <a:buSzPts val="2400"/>
              <a:buFont typeface="Arial"/>
              <a:buNone/>
            </a:pPr>
            <a:r>
              <a:rPr lang="en-US" sz="600" b="0" i="0" u="none" strike="noStrike" cap="none">
                <a:solidFill>
                  <a:srgbClr val="FF0000"/>
                </a:solidFill>
                <a:latin typeface="Courier New"/>
                <a:ea typeface="Courier New"/>
                <a:cs typeface="Courier New"/>
                <a:sym typeface="Courier New"/>
              </a:rPr>
              <a:t>bash ./dmtcp_restart_script.sh </a:t>
            </a:r>
            <a:endParaRPr sz="1400" b="0" i="0" u="none" strike="noStrike" cap="none">
              <a:solidFill>
                <a:srgbClr val="000000"/>
              </a:solidFill>
              <a:latin typeface="Courier New"/>
              <a:ea typeface="Courier New"/>
              <a:cs typeface="Courier New"/>
              <a:sym typeface="Courier New"/>
            </a:endParaRPr>
          </a:p>
        </p:txBody>
      </p:sp>
      <p:sp>
        <p:nvSpPr>
          <p:cNvPr id="508" name="Google Shape;508;p70"/>
          <p:cNvSpPr/>
          <p:nvPr/>
        </p:nvSpPr>
        <p:spPr>
          <a:xfrm>
            <a:off x="4179425" y="3894575"/>
            <a:ext cx="543000" cy="190500"/>
          </a:xfrm>
          <a:prstGeom prst="rightArrow">
            <a:avLst>
              <a:gd name="adj1" fmla="val 50000"/>
              <a:gd name="adj2" fmla="val 90078"/>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9" name="Google Shape;509;p70"/>
          <p:cNvSpPr txBox="1"/>
          <p:nvPr/>
        </p:nvSpPr>
        <p:spPr>
          <a:xfrm>
            <a:off x="4781608" y="2011524"/>
            <a:ext cx="2100600" cy="554100"/>
          </a:xfrm>
          <a:prstGeom prst="rect">
            <a:avLst/>
          </a:prstGeom>
          <a:solidFill>
            <a:srgbClr val="FBFED9"/>
          </a:solidFill>
          <a:ln w="9525" cap="flat" cmpd="sng">
            <a:solidFill>
              <a:srgbClr val="000000"/>
            </a:solidFill>
            <a:prstDash val="solid"/>
            <a:round/>
            <a:headEnd type="none" w="sm" len="sm"/>
            <a:tailEnd type="none" w="sm" len="sm"/>
          </a:ln>
        </p:spPr>
        <p:txBody>
          <a:bodyPr spcFirstLastPara="1" wrap="square" lIns="27425" tIns="45700" rIns="91425" bIns="45700" anchor="t" anchorCtr="0">
            <a:noAutofit/>
          </a:bodyPr>
          <a:lstStyle/>
          <a:p>
            <a:pPr marL="76200" marR="0" lvl="0" indent="0" algn="l" rtl="0">
              <a:lnSpc>
                <a:spcPct val="100000"/>
              </a:lnSpc>
              <a:spcBef>
                <a:spcPts val="0"/>
              </a:spcBef>
              <a:spcAft>
                <a:spcPts val="0"/>
              </a:spcAft>
              <a:buClr>
                <a:srgbClr val="000000"/>
              </a:buClr>
              <a:buSzPts val="750"/>
              <a:buFont typeface="Arial"/>
              <a:buNone/>
            </a:pPr>
            <a:r>
              <a:rPr lang="en-US" sz="750" b="1" i="0" u="none" strike="noStrike" cap="none">
                <a:solidFill>
                  <a:schemeClr val="dk1"/>
                </a:solidFill>
                <a:latin typeface="Courier New"/>
                <a:ea typeface="Courier New"/>
                <a:cs typeface="Courier New"/>
                <a:sym typeface="Courier New"/>
              </a:rPr>
              <a:t>#SBATCH --comment=48:00:00</a:t>
            </a:r>
            <a:endParaRPr sz="1400" b="0" i="0" u="none" strike="noStrike" cap="none">
              <a:solidFill>
                <a:srgbClr val="000000"/>
              </a:solidFill>
              <a:latin typeface="Courier New"/>
              <a:ea typeface="Courier New"/>
              <a:cs typeface="Courier New"/>
              <a:sym typeface="Courier New"/>
            </a:endParaRPr>
          </a:p>
          <a:p>
            <a:pPr marL="76200" marR="0" lvl="0" indent="0" algn="l" rtl="0">
              <a:lnSpc>
                <a:spcPct val="100000"/>
              </a:lnSpc>
              <a:spcBef>
                <a:spcPts val="0"/>
              </a:spcBef>
              <a:spcAft>
                <a:spcPts val="0"/>
              </a:spcAft>
              <a:buClr>
                <a:srgbClr val="000000"/>
              </a:buClr>
              <a:buSzPts val="750"/>
              <a:buFont typeface="Arial"/>
              <a:buNone/>
            </a:pPr>
            <a:r>
              <a:rPr lang="en-US" sz="750" b="1" i="0" u="none" strike="noStrike" cap="none">
                <a:solidFill>
                  <a:schemeClr val="dk1"/>
                </a:solidFill>
                <a:latin typeface="Courier New"/>
                <a:ea typeface="Courier New"/>
                <a:cs typeface="Courier New"/>
                <a:sym typeface="Courier New"/>
              </a:rPr>
              <a:t>#SBATCH --signal=B:USR1@300</a:t>
            </a:r>
            <a:endParaRPr sz="1400" b="0" i="0" u="none" strike="noStrike" cap="none">
              <a:solidFill>
                <a:srgbClr val="000000"/>
              </a:solidFill>
              <a:latin typeface="Courier New"/>
              <a:ea typeface="Courier New"/>
              <a:cs typeface="Courier New"/>
              <a:sym typeface="Courier New"/>
            </a:endParaRPr>
          </a:p>
          <a:p>
            <a:pPr marL="76200" marR="0" lvl="0" indent="0" algn="l" rtl="0">
              <a:lnSpc>
                <a:spcPct val="100000"/>
              </a:lnSpc>
              <a:spcBef>
                <a:spcPts val="0"/>
              </a:spcBef>
              <a:spcAft>
                <a:spcPts val="0"/>
              </a:spcAft>
              <a:buClr>
                <a:srgbClr val="000000"/>
              </a:buClr>
              <a:buSzPts val="750"/>
              <a:buFont typeface="Arial"/>
              <a:buNone/>
            </a:pPr>
            <a:r>
              <a:rPr lang="en-US" sz="750" b="1" i="0" u="none" strike="noStrike" cap="none">
                <a:solidFill>
                  <a:schemeClr val="dk1"/>
                </a:solidFill>
                <a:latin typeface="Courier New"/>
                <a:ea typeface="Courier New"/>
                <a:cs typeface="Courier New"/>
                <a:sym typeface="Courier New"/>
              </a:rPr>
              <a:t>#SBATCH --requeue</a:t>
            </a:r>
            <a:endParaRPr sz="1400" b="0" i="0" u="none" strike="noStrike" cap="none">
              <a:solidFill>
                <a:srgbClr val="000000"/>
              </a:solidFill>
              <a:latin typeface="Courier New"/>
              <a:ea typeface="Courier New"/>
              <a:cs typeface="Courier New"/>
              <a:sym typeface="Courier New"/>
            </a:endParaRPr>
          </a:p>
          <a:p>
            <a:pPr marL="76200" marR="0" lvl="0" indent="0" algn="l" rtl="0">
              <a:lnSpc>
                <a:spcPct val="100000"/>
              </a:lnSpc>
              <a:spcBef>
                <a:spcPts val="0"/>
              </a:spcBef>
              <a:spcAft>
                <a:spcPts val="0"/>
              </a:spcAft>
              <a:buClr>
                <a:srgbClr val="000000"/>
              </a:buClr>
              <a:buSzPts val="750"/>
              <a:buFont typeface="Arial"/>
              <a:buNone/>
            </a:pPr>
            <a:r>
              <a:rPr lang="en-US" sz="750" b="1" i="0" u="none" strike="noStrike" cap="none">
                <a:solidFill>
                  <a:schemeClr val="dk1"/>
                </a:solidFill>
                <a:latin typeface="Courier New"/>
                <a:ea typeface="Courier New"/>
                <a:cs typeface="Courier New"/>
                <a:sym typeface="Courier New"/>
              </a:rPr>
              <a:t>#SBATCH --open-mode=append</a:t>
            </a:r>
            <a:endParaRPr sz="1400" b="0" i="0" u="none" strike="noStrike" cap="none">
              <a:solidFill>
                <a:srgbClr val="000000"/>
              </a:solidFill>
              <a:latin typeface="Courier New"/>
              <a:ea typeface="Courier New"/>
              <a:cs typeface="Courier New"/>
              <a:sym typeface="Courier New"/>
            </a:endParaRPr>
          </a:p>
        </p:txBody>
      </p:sp>
      <p:sp>
        <p:nvSpPr>
          <p:cNvPr id="510" name="Google Shape;510;p70"/>
          <p:cNvSpPr txBox="1"/>
          <p:nvPr/>
        </p:nvSpPr>
        <p:spPr>
          <a:xfrm>
            <a:off x="4781600" y="4500050"/>
            <a:ext cx="2659200" cy="572700"/>
          </a:xfrm>
          <a:prstGeom prst="rect">
            <a:avLst/>
          </a:prstGeom>
          <a:solidFill>
            <a:srgbClr val="FBFED9"/>
          </a:solidFill>
          <a:ln w="9525" cap="flat" cmpd="sng">
            <a:solidFill>
              <a:schemeClr val="dk1"/>
            </a:solidFill>
            <a:prstDash val="solid"/>
            <a:round/>
            <a:headEnd type="none" w="sm" len="sm"/>
            <a:tailEnd type="none" w="sm" len="sm"/>
          </a:ln>
        </p:spPr>
        <p:txBody>
          <a:bodyPr spcFirstLastPara="1" wrap="square" lIns="27425" tIns="45700" rIns="91425" bIns="45700" anchor="t" anchorCtr="0">
            <a:noAutofit/>
          </a:bodyPr>
          <a:lstStyle/>
          <a:p>
            <a:pPr marL="73152" marR="0" lvl="0" indent="0" algn="l" rtl="0">
              <a:lnSpc>
                <a:spcPct val="100000"/>
              </a:lnSpc>
              <a:spcBef>
                <a:spcPts val="0"/>
              </a:spcBef>
              <a:spcAft>
                <a:spcPts val="0"/>
              </a:spcAft>
              <a:buClr>
                <a:srgbClr val="000000"/>
              </a:buClr>
              <a:buSzPts val="750"/>
              <a:buFont typeface="Arial"/>
              <a:buNone/>
            </a:pPr>
            <a:r>
              <a:rPr lang="en-US" sz="750" b="0" i="0" u="none" strike="noStrike" cap="none">
                <a:solidFill>
                  <a:srgbClr val="3B55EF"/>
                </a:solidFill>
                <a:latin typeface="Courier New"/>
                <a:ea typeface="Courier New"/>
                <a:cs typeface="Courier New"/>
                <a:sym typeface="Courier New"/>
              </a:rPr>
              <a:t># requeueing the job if remaining time &gt;0</a:t>
            </a:r>
            <a:endParaRPr sz="750" b="1" i="0" u="none" strike="noStrike" cap="none">
              <a:solidFill>
                <a:srgbClr val="3B55EF"/>
              </a:solidFill>
              <a:latin typeface="Courier New"/>
              <a:ea typeface="Courier New"/>
              <a:cs typeface="Courier New"/>
              <a:sym typeface="Courier New"/>
            </a:endParaRPr>
          </a:p>
          <a:p>
            <a:pPr marL="73152" marR="0" lvl="0" indent="0" algn="l" rtl="0">
              <a:lnSpc>
                <a:spcPct val="100000"/>
              </a:lnSpc>
              <a:spcBef>
                <a:spcPts val="0"/>
              </a:spcBef>
              <a:spcAft>
                <a:spcPts val="0"/>
              </a:spcAft>
              <a:buClr>
                <a:srgbClr val="000000"/>
              </a:buClr>
              <a:buSzPts val="750"/>
              <a:buFont typeface="Arial"/>
              <a:buNone/>
            </a:pPr>
            <a:r>
              <a:rPr lang="en-US" sz="750" b="1" i="0" u="none" strike="noStrike" cap="none">
                <a:solidFill>
                  <a:srgbClr val="000000"/>
                </a:solidFill>
                <a:latin typeface="Courier New"/>
                <a:ea typeface="Courier New"/>
                <a:cs typeface="Courier New"/>
                <a:sym typeface="Courier New"/>
              </a:rPr>
              <a:t>ckpt_command=ckpt_dmtcp </a:t>
            </a:r>
            <a:endParaRPr sz="1400" b="1" i="0" u="none" strike="noStrike" cap="none">
              <a:solidFill>
                <a:srgbClr val="000000"/>
              </a:solidFill>
              <a:latin typeface="Courier New"/>
              <a:ea typeface="Courier New"/>
              <a:cs typeface="Courier New"/>
              <a:sym typeface="Courier New"/>
            </a:endParaRPr>
          </a:p>
          <a:p>
            <a:pPr marL="73152" marR="0" lvl="0" indent="0" algn="l" rtl="0">
              <a:lnSpc>
                <a:spcPct val="100000"/>
              </a:lnSpc>
              <a:spcBef>
                <a:spcPts val="0"/>
              </a:spcBef>
              <a:spcAft>
                <a:spcPts val="0"/>
              </a:spcAft>
              <a:buClr>
                <a:srgbClr val="000000"/>
              </a:buClr>
              <a:buSzPts val="750"/>
              <a:buFont typeface="Arial"/>
              <a:buNone/>
            </a:pPr>
            <a:r>
              <a:rPr lang="en-US" sz="750" b="1" i="0" u="none" strike="noStrike" cap="none">
                <a:solidFill>
                  <a:schemeClr val="dk1"/>
                </a:solidFill>
                <a:latin typeface="Courier New"/>
                <a:ea typeface="Courier New"/>
                <a:cs typeface="Courier New"/>
                <a:sym typeface="Courier New"/>
              </a:rPr>
              <a:t>requeue_job func_trap USR1</a:t>
            </a:r>
            <a:endParaRPr sz="1400" b="0" i="0" u="none" strike="noStrike" cap="none">
              <a:solidFill>
                <a:srgbClr val="000000"/>
              </a:solidFill>
              <a:latin typeface="Courier New"/>
              <a:ea typeface="Courier New"/>
              <a:cs typeface="Courier New"/>
              <a:sym typeface="Courier New"/>
            </a:endParaRPr>
          </a:p>
          <a:p>
            <a:pPr marL="73152" marR="0" lvl="0" indent="0" algn="l" rtl="0">
              <a:lnSpc>
                <a:spcPct val="100000"/>
              </a:lnSpc>
              <a:spcBef>
                <a:spcPts val="0"/>
              </a:spcBef>
              <a:spcAft>
                <a:spcPts val="0"/>
              </a:spcAft>
              <a:buClr>
                <a:srgbClr val="000000"/>
              </a:buClr>
              <a:buSzPts val="400"/>
              <a:buFont typeface="Arial"/>
              <a:buNone/>
            </a:pPr>
            <a:endParaRPr sz="400" b="1" i="0" u="none" strike="noStrike" cap="none">
              <a:solidFill>
                <a:schemeClr val="dk1"/>
              </a:solidFill>
              <a:latin typeface="Courier New"/>
              <a:ea typeface="Courier New"/>
              <a:cs typeface="Courier New"/>
              <a:sym typeface="Courier New"/>
            </a:endParaRPr>
          </a:p>
          <a:p>
            <a:pPr marL="73152" marR="0" lvl="0" indent="0" algn="l" rtl="0">
              <a:lnSpc>
                <a:spcPct val="100000"/>
              </a:lnSpc>
              <a:spcBef>
                <a:spcPts val="0"/>
              </a:spcBef>
              <a:spcAft>
                <a:spcPts val="0"/>
              </a:spcAft>
              <a:buClr>
                <a:srgbClr val="000000"/>
              </a:buClr>
              <a:buSzPts val="750"/>
              <a:buFont typeface="Arial"/>
              <a:buNone/>
            </a:pPr>
            <a:r>
              <a:rPr lang="en-US" sz="750" b="1" i="0" u="none" strike="noStrike" cap="none">
                <a:solidFill>
                  <a:schemeClr val="dk1"/>
                </a:solidFill>
                <a:latin typeface="Courier New"/>
                <a:ea typeface="Courier New"/>
                <a:cs typeface="Courier New"/>
                <a:sym typeface="Courier New"/>
              </a:rPr>
              <a:t>wait</a:t>
            </a:r>
            <a:endParaRPr sz="1400" b="0" i="0" u="none" strike="noStrike" cap="none">
              <a:solidFill>
                <a:srgbClr val="000000"/>
              </a:solidFill>
              <a:latin typeface="Courier New"/>
              <a:ea typeface="Courier New"/>
              <a:cs typeface="Courier New"/>
              <a:sym typeface="Courier New"/>
            </a:endParaRPr>
          </a:p>
        </p:txBody>
      </p:sp>
      <p:sp>
        <p:nvSpPr>
          <p:cNvPr id="511" name="Google Shape;511;p70"/>
          <p:cNvSpPr/>
          <p:nvPr/>
        </p:nvSpPr>
        <p:spPr>
          <a:xfrm rot="2052942">
            <a:off x="2211308" y="2045514"/>
            <a:ext cx="272092" cy="632470"/>
          </a:xfrm>
          <a:prstGeom prst="downArrow">
            <a:avLst>
              <a:gd name="adj1" fmla="val 31536"/>
              <a:gd name="adj2" fmla="val 80458"/>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2" name="Google Shape;512;p70"/>
          <p:cNvSpPr txBox="1"/>
          <p:nvPr/>
        </p:nvSpPr>
        <p:spPr>
          <a:xfrm>
            <a:off x="2689599" y="742628"/>
            <a:ext cx="17436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Original Job script</a:t>
            </a:r>
            <a:endParaRPr sz="1400" b="0" i="0" u="none" strike="noStrike" cap="none">
              <a:solidFill>
                <a:srgbClr val="000000"/>
              </a:solidFill>
              <a:latin typeface="Arial"/>
              <a:ea typeface="Arial"/>
              <a:cs typeface="Arial"/>
              <a:sym typeface="Arial"/>
            </a:endParaRPr>
          </a:p>
        </p:txBody>
      </p:sp>
      <p:sp>
        <p:nvSpPr>
          <p:cNvPr id="513" name="Google Shape;513;p70"/>
          <p:cNvSpPr txBox="1"/>
          <p:nvPr/>
        </p:nvSpPr>
        <p:spPr>
          <a:xfrm>
            <a:off x="118200" y="1306729"/>
            <a:ext cx="20493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C/R jobs with DMTCP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Manual resubmission</a:t>
            </a:r>
            <a:endParaRPr sz="1400" b="0" i="0" u="none" strike="noStrike" cap="none">
              <a:solidFill>
                <a:srgbClr val="000000"/>
              </a:solidFill>
              <a:latin typeface="Arial"/>
              <a:ea typeface="Arial"/>
              <a:cs typeface="Arial"/>
              <a:sym typeface="Arial"/>
            </a:endParaRPr>
          </a:p>
        </p:txBody>
      </p:sp>
      <p:sp>
        <p:nvSpPr>
          <p:cNvPr id="514" name="Google Shape;514;p70"/>
          <p:cNvSpPr/>
          <p:nvPr/>
        </p:nvSpPr>
        <p:spPr>
          <a:xfrm>
            <a:off x="6956767" y="801284"/>
            <a:ext cx="20859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C/R jobs with DMTCP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Automatic resubmission</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5"/>
          <p:cNvSpPr txBox="1">
            <a:spLocks noGrp="1"/>
          </p:cNvSpPr>
          <p:nvPr>
            <p:ph type="title"/>
          </p:nvPr>
        </p:nvSpPr>
        <p:spPr>
          <a:xfrm>
            <a:off x="398014" y="191515"/>
            <a:ext cx="8288700" cy="492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What is Checkpoint/Restart (C/R)?</a:t>
            </a:r>
            <a:endParaRPr/>
          </a:p>
        </p:txBody>
      </p:sp>
      <p:sp>
        <p:nvSpPr>
          <p:cNvPr id="190" name="Google Shape;190;p35"/>
          <p:cNvSpPr txBox="1">
            <a:spLocks noGrp="1"/>
          </p:cNvSpPr>
          <p:nvPr>
            <p:ph type="body" idx="1"/>
          </p:nvPr>
        </p:nvSpPr>
        <p:spPr>
          <a:xfrm>
            <a:off x="398014" y="1045002"/>
            <a:ext cx="8288700" cy="3532800"/>
          </a:xfrm>
          <a:prstGeom prst="rect">
            <a:avLst/>
          </a:prstGeom>
        </p:spPr>
        <p:txBody>
          <a:bodyPr spcFirstLastPara="1" wrap="square" lIns="0" tIns="0" rIns="0" bIns="0" anchor="t" anchorCtr="0">
            <a:noAutofit/>
          </a:bodyPr>
          <a:lstStyle/>
          <a:p>
            <a:pPr marL="457200" lvl="0" indent="-368300" algn="l" rtl="0">
              <a:lnSpc>
                <a:spcPct val="115000"/>
              </a:lnSpc>
              <a:spcBef>
                <a:spcPts val="600"/>
              </a:spcBef>
              <a:spcAft>
                <a:spcPts val="0"/>
              </a:spcAft>
              <a:buSzPts val="2200"/>
              <a:buChar char="●"/>
            </a:pPr>
            <a:r>
              <a:rPr lang="en-US" b="1"/>
              <a:t>Checkpointing</a:t>
            </a:r>
            <a:r>
              <a:rPr lang="en-US"/>
              <a:t> is the action of saving the state of a running process to a checkpoint image file</a:t>
            </a:r>
            <a:endParaRPr/>
          </a:p>
          <a:p>
            <a:pPr marL="457200" lvl="0" indent="-368300" algn="l" rtl="0">
              <a:lnSpc>
                <a:spcPct val="115000"/>
              </a:lnSpc>
              <a:spcBef>
                <a:spcPts val="0"/>
              </a:spcBef>
              <a:spcAft>
                <a:spcPts val="0"/>
              </a:spcAft>
              <a:buSzPts val="2200"/>
              <a:buChar char="●"/>
            </a:pPr>
            <a:r>
              <a:rPr lang="en-US"/>
              <a:t>The process can be </a:t>
            </a:r>
            <a:r>
              <a:rPr lang="en-US" b="1"/>
              <a:t>restarted</a:t>
            </a:r>
            <a:r>
              <a:rPr lang="en-US"/>
              <a:t> later from the checkpoint file: continuing the execution from where it left off, on the same or different computer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6"/>
          <p:cNvSpPr txBox="1">
            <a:spLocks noGrp="1"/>
          </p:cNvSpPr>
          <p:nvPr>
            <p:ph type="title"/>
          </p:nvPr>
        </p:nvSpPr>
        <p:spPr>
          <a:xfrm>
            <a:off x="398014" y="191515"/>
            <a:ext cx="8288700" cy="492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Why Use C/R at NERSC?</a:t>
            </a:r>
            <a:endParaRPr/>
          </a:p>
        </p:txBody>
      </p:sp>
      <p:sp>
        <p:nvSpPr>
          <p:cNvPr id="197" name="Google Shape;197;p36"/>
          <p:cNvSpPr txBox="1">
            <a:spLocks noGrp="1"/>
          </p:cNvSpPr>
          <p:nvPr>
            <p:ph type="body" idx="1"/>
          </p:nvPr>
        </p:nvSpPr>
        <p:spPr>
          <a:xfrm>
            <a:off x="398014" y="1045002"/>
            <a:ext cx="8288700" cy="3532800"/>
          </a:xfrm>
          <a:prstGeom prst="rect">
            <a:avLst/>
          </a:prstGeom>
        </p:spPr>
        <p:txBody>
          <a:bodyPr spcFirstLastPara="1" wrap="square" lIns="0" tIns="0" rIns="0" bIns="0" anchor="t" anchorCtr="0">
            <a:noAutofit/>
          </a:bodyPr>
          <a:lstStyle/>
          <a:p>
            <a:pPr marL="457200" lvl="0" indent="-368300" algn="l" rtl="0">
              <a:spcBef>
                <a:spcPts val="600"/>
              </a:spcBef>
              <a:spcAft>
                <a:spcPts val="0"/>
              </a:spcAft>
              <a:buSzPts val="2200"/>
              <a:buChar char="●"/>
            </a:pPr>
            <a:r>
              <a:rPr lang="en-US"/>
              <a:t>C/R is integral to many future plans at NERSC</a:t>
            </a:r>
            <a:endParaRPr/>
          </a:p>
          <a:p>
            <a:pPr marL="914400" lvl="1" indent="-304800" algn="l" rtl="0">
              <a:spcBef>
                <a:spcPts val="0"/>
              </a:spcBef>
              <a:spcAft>
                <a:spcPts val="0"/>
              </a:spcAft>
              <a:buSzPts val="1200"/>
              <a:buChar char="○"/>
            </a:pPr>
            <a:r>
              <a:rPr lang="en-US"/>
              <a:t>e.g., supporting real-time workloads in 2025 timeframe</a:t>
            </a:r>
            <a:endParaRPr/>
          </a:p>
          <a:p>
            <a:pPr marL="457200" lvl="0" indent="-368300" algn="l" rtl="0">
              <a:spcBef>
                <a:spcPts val="0"/>
              </a:spcBef>
              <a:spcAft>
                <a:spcPts val="0"/>
              </a:spcAft>
              <a:buSzPts val="2200"/>
              <a:buChar char="●"/>
            </a:pPr>
            <a:r>
              <a:rPr lang="en-US"/>
              <a:t>Enable long-running jobs</a:t>
            </a:r>
            <a:endParaRPr/>
          </a:p>
          <a:p>
            <a:pPr marL="457200" lvl="0" indent="-368300" algn="l" rtl="0">
              <a:spcBef>
                <a:spcPts val="0"/>
              </a:spcBef>
              <a:spcAft>
                <a:spcPts val="0"/>
              </a:spcAft>
              <a:buSzPts val="2200"/>
              <a:buChar char="●"/>
            </a:pPr>
            <a:r>
              <a:rPr lang="en-US"/>
              <a:t>Improved queue turnaround</a:t>
            </a:r>
            <a:endParaRPr/>
          </a:p>
          <a:p>
            <a:pPr marL="914400" lvl="1" indent="-304800" algn="l" rtl="0">
              <a:spcBef>
                <a:spcPts val="0"/>
              </a:spcBef>
              <a:spcAft>
                <a:spcPts val="0"/>
              </a:spcAft>
              <a:buSzPts val="1200"/>
              <a:buChar char="○"/>
            </a:pPr>
            <a:r>
              <a:rPr lang="en-US"/>
              <a:t>A job split into smaller segments could complete before full-length job due to difficulty of scheduling long jobs</a:t>
            </a:r>
            <a:endParaRPr/>
          </a:p>
          <a:p>
            <a:pPr marL="457200" lvl="0" indent="-368300" algn="l" rtl="0">
              <a:spcBef>
                <a:spcPts val="0"/>
              </a:spcBef>
              <a:spcAft>
                <a:spcPts val="0"/>
              </a:spcAft>
              <a:buSzPts val="2200"/>
              <a:buChar char="●"/>
            </a:pPr>
            <a:r>
              <a:rPr lang="en-US"/>
              <a:t>Prepare for system failures, including PG&amp;E Public Safety Power Shutdowns (California wildfires, extreme weather)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7"/>
          <p:cNvSpPr txBox="1">
            <a:spLocks noGrp="1"/>
          </p:cNvSpPr>
          <p:nvPr>
            <p:ph type="title"/>
          </p:nvPr>
        </p:nvSpPr>
        <p:spPr>
          <a:xfrm>
            <a:off x="398014" y="191515"/>
            <a:ext cx="8288700" cy="492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C/R Approaches</a:t>
            </a:r>
            <a:endParaRPr/>
          </a:p>
        </p:txBody>
      </p:sp>
      <p:sp>
        <p:nvSpPr>
          <p:cNvPr id="204" name="Google Shape;204;p37"/>
          <p:cNvSpPr txBox="1">
            <a:spLocks noGrp="1"/>
          </p:cNvSpPr>
          <p:nvPr>
            <p:ph type="body" idx="1"/>
          </p:nvPr>
        </p:nvSpPr>
        <p:spPr>
          <a:xfrm>
            <a:off x="398014" y="864527"/>
            <a:ext cx="8288700" cy="3532800"/>
          </a:xfrm>
          <a:prstGeom prst="rect">
            <a:avLst/>
          </a:prstGeom>
        </p:spPr>
        <p:txBody>
          <a:bodyPr spcFirstLastPara="1" wrap="square" lIns="0" tIns="0" rIns="0" bIns="0" anchor="t" anchorCtr="0">
            <a:noAutofit/>
          </a:bodyPr>
          <a:lstStyle/>
          <a:p>
            <a:pPr marL="457200" lvl="0" indent="-368300" algn="l" rtl="0">
              <a:lnSpc>
                <a:spcPct val="115000"/>
              </a:lnSpc>
              <a:spcBef>
                <a:spcPts val="600"/>
              </a:spcBef>
              <a:spcAft>
                <a:spcPts val="0"/>
              </a:spcAft>
              <a:buSzPts val="2200"/>
              <a:buChar char="●"/>
            </a:pPr>
            <a:r>
              <a:rPr lang="en-US"/>
              <a:t>Application-initiated checkpointing</a:t>
            </a:r>
            <a:endParaRPr/>
          </a:p>
          <a:p>
            <a:pPr marL="914400" lvl="1" indent="-304800" algn="l" rtl="0">
              <a:lnSpc>
                <a:spcPct val="115000"/>
              </a:lnSpc>
              <a:spcBef>
                <a:spcPts val="0"/>
              </a:spcBef>
              <a:spcAft>
                <a:spcPts val="0"/>
              </a:spcAft>
              <a:buSzPts val="1200"/>
              <a:buChar char="○"/>
            </a:pPr>
            <a:r>
              <a:rPr lang="en-US"/>
              <a:t>Most applications at NERSC have some internal C/R support</a:t>
            </a:r>
            <a:endParaRPr/>
          </a:p>
          <a:p>
            <a:pPr marL="914400" lvl="1" indent="-304800" algn="l" rtl="0">
              <a:lnSpc>
                <a:spcPct val="115000"/>
              </a:lnSpc>
              <a:spcBef>
                <a:spcPts val="0"/>
              </a:spcBef>
              <a:spcAft>
                <a:spcPts val="0"/>
              </a:spcAft>
              <a:buSzPts val="1200"/>
              <a:buChar char="○"/>
            </a:pPr>
            <a:r>
              <a:rPr lang="en-US"/>
              <a:t>Limited, inflexible (e.g., checkpoint only at end of iteration)</a:t>
            </a:r>
            <a:endParaRPr/>
          </a:p>
          <a:p>
            <a:pPr marL="914400" lvl="1" indent="-304800" algn="l" rtl="0">
              <a:lnSpc>
                <a:spcPct val="115000"/>
              </a:lnSpc>
              <a:spcBef>
                <a:spcPts val="0"/>
              </a:spcBef>
              <a:spcAft>
                <a:spcPts val="0"/>
              </a:spcAft>
              <a:buSzPts val="1200"/>
              <a:buChar char="○"/>
            </a:pPr>
            <a:r>
              <a:rPr lang="en-US"/>
              <a:t>Burden for application developers</a:t>
            </a:r>
            <a:endParaRPr/>
          </a:p>
          <a:p>
            <a:pPr marL="914400" lvl="0" indent="0" algn="l" rtl="0">
              <a:lnSpc>
                <a:spcPct val="115000"/>
              </a:lnSpc>
              <a:spcBef>
                <a:spcPts val="600"/>
              </a:spcBef>
              <a:spcAft>
                <a:spcPts val="0"/>
              </a:spcAft>
              <a:buNone/>
            </a:pPr>
            <a:endParaRPr sz="500"/>
          </a:p>
          <a:p>
            <a:pPr marL="457200" lvl="0" indent="-368300" algn="l" rtl="0">
              <a:lnSpc>
                <a:spcPct val="115000"/>
              </a:lnSpc>
              <a:spcBef>
                <a:spcPts val="600"/>
              </a:spcBef>
              <a:spcAft>
                <a:spcPts val="0"/>
              </a:spcAft>
              <a:buSzPts val="2200"/>
              <a:buChar char="●"/>
            </a:pPr>
            <a:r>
              <a:rPr lang="en-US"/>
              <a:t>Transparent checkpointing</a:t>
            </a:r>
            <a:endParaRPr/>
          </a:p>
          <a:p>
            <a:pPr marL="914400" lvl="1" indent="-304800" algn="l" rtl="0">
              <a:lnSpc>
                <a:spcPct val="115000"/>
              </a:lnSpc>
              <a:spcBef>
                <a:spcPts val="0"/>
              </a:spcBef>
              <a:spcAft>
                <a:spcPts val="0"/>
              </a:spcAft>
              <a:buSzPts val="1200"/>
              <a:buChar char="○"/>
            </a:pPr>
            <a:r>
              <a:rPr lang="en-US"/>
              <a:t>Flexible, can stop/resume the execution at any point</a:t>
            </a:r>
            <a:endParaRPr/>
          </a:p>
          <a:p>
            <a:pPr marL="914400" lvl="1" indent="-304800" algn="l" rtl="0">
              <a:lnSpc>
                <a:spcPct val="115000"/>
              </a:lnSpc>
              <a:spcBef>
                <a:spcPts val="0"/>
              </a:spcBef>
              <a:spcAft>
                <a:spcPts val="0"/>
              </a:spcAft>
              <a:buSzPts val="1200"/>
              <a:buChar char="○"/>
            </a:pPr>
            <a:r>
              <a:rPr lang="en-US"/>
              <a:t>No extra work for application developers</a:t>
            </a:r>
            <a:endParaRPr/>
          </a:p>
          <a:p>
            <a:pPr marL="914400" lvl="1" indent="-304800" algn="l" rtl="0">
              <a:lnSpc>
                <a:spcPct val="115000"/>
              </a:lnSpc>
              <a:spcBef>
                <a:spcPts val="0"/>
              </a:spcBef>
              <a:spcAft>
                <a:spcPts val="0"/>
              </a:spcAft>
              <a:buSzPts val="1200"/>
              <a:buChar char="○"/>
            </a:pPr>
            <a:r>
              <a:rPr lang="en-US"/>
              <a:t>Vital for system-level checkpointing</a:t>
            </a:r>
            <a:endParaRPr/>
          </a:p>
          <a:p>
            <a:pPr marL="914400" lvl="0" indent="0" algn="l" rtl="0">
              <a:lnSpc>
                <a:spcPct val="115000"/>
              </a:lnSpc>
              <a:spcBef>
                <a:spcPts val="600"/>
              </a:spcBef>
              <a:spcAft>
                <a:spcPts val="0"/>
              </a:spcAft>
              <a:buNone/>
            </a:pPr>
            <a:endParaRPr/>
          </a:p>
          <a:p>
            <a:pPr marL="0" lvl="0" indent="0" algn="l" rtl="0">
              <a:spcBef>
                <a:spcPts val="60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398014" y="191515"/>
            <a:ext cx="8288700" cy="492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But Transparent C/R in Production Is Hard!</a:t>
            </a:r>
            <a:endParaRPr/>
          </a:p>
        </p:txBody>
      </p:sp>
      <p:sp>
        <p:nvSpPr>
          <p:cNvPr id="114" name="Google Shape;114;p22"/>
          <p:cNvSpPr txBox="1">
            <a:spLocks noGrp="1"/>
          </p:cNvSpPr>
          <p:nvPr>
            <p:ph type="body" idx="1"/>
          </p:nvPr>
        </p:nvSpPr>
        <p:spPr>
          <a:xfrm>
            <a:off x="398025" y="816401"/>
            <a:ext cx="8288700" cy="1445400"/>
          </a:xfrm>
          <a:prstGeom prst="rect">
            <a:avLst/>
          </a:prstGeom>
        </p:spPr>
        <p:txBody>
          <a:bodyPr spcFirstLastPara="1" wrap="square" lIns="0" tIns="0" rIns="0" bIns="0" anchor="t" anchorCtr="0">
            <a:noAutofit/>
          </a:bodyPr>
          <a:lstStyle/>
          <a:p>
            <a:pPr marL="444500" indent="-342900">
              <a:buSzPts val="2000"/>
            </a:pPr>
            <a:r>
              <a:rPr lang="en-US" dirty="0"/>
              <a:t>Developing and maintaining C/R tools for HPC applications is </a:t>
            </a:r>
            <a:r>
              <a:rPr lang="en-US" b="1" dirty="0"/>
              <a:t>labor-intensive and highly complex</a:t>
            </a:r>
            <a:r>
              <a:rPr lang="en-US" dirty="0"/>
              <a:t> because of</a:t>
            </a:r>
            <a:endParaRPr dirty="0"/>
          </a:p>
          <a:p>
            <a:pPr lvl="1">
              <a:spcBef>
                <a:spcPts val="0"/>
              </a:spcBef>
            </a:pPr>
            <a:r>
              <a:rPr lang="en-US" sz="1600" dirty="0"/>
              <a:t>Ever-changing HPC systems</a:t>
            </a:r>
            <a:endParaRPr sz="1600" dirty="0"/>
          </a:p>
          <a:p>
            <a:pPr lvl="1">
              <a:spcBef>
                <a:spcPts val="0"/>
              </a:spcBef>
            </a:pPr>
            <a:r>
              <a:rPr lang="en-US" sz="1600" dirty="0"/>
              <a:t>Diverse production workloads at all scales</a:t>
            </a:r>
            <a:endParaRPr sz="1600" dirty="0"/>
          </a:p>
          <a:p>
            <a:pPr marL="0" lvl="0" indent="0" algn="l" rtl="0">
              <a:spcBef>
                <a:spcPts val="1000"/>
              </a:spcBef>
              <a:spcAft>
                <a:spcPts val="1000"/>
              </a:spcAft>
              <a:buNone/>
            </a:pPr>
            <a:endParaRPr dirty="0"/>
          </a:p>
        </p:txBody>
      </p:sp>
      <p:pic>
        <p:nvPicPr>
          <p:cNvPr id="115" name="Google Shape;115;p22"/>
          <p:cNvPicPr preferRelativeResize="0"/>
          <p:nvPr/>
        </p:nvPicPr>
        <p:blipFill rotWithShape="1">
          <a:blip r:embed="rId3">
            <a:alphaModFix/>
          </a:blip>
          <a:srcRect r="11948"/>
          <a:stretch/>
        </p:blipFill>
        <p:spPr>
          <a:xfrm>
            <a:off x="5795875" y="1577998"/>
            <a:ext cx="3195725" cy="2004776"/>
          </a:xfrm>
          <a:prstGeom prst="rect">
            <a:avLst/>
          </a:prstGeom>
          <a:noFill/>
          <a:ln>
            <a:noFill/>
          </a:ln>
        </p:spPr>
      </p:pic>
      <p:sp>
        <p:nvSpPr>
          <p:cNvPr id="116" name="Google Shape;116;p22"/>
          <p:cNvSpPr txBox="1"/>
          <p:nvPr/>
        </p:nvSpPr>
        <p:spPr>
          <a:xfrm>
            <a:off x="7762724" y="1523718"/>
            <a:ext cx="1428900" cy="286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800" dirty="0">
                <a:solidFill>
                  <a:srgbClr val="D9D9D9"/>
                </a:solidFill>
              </a:rPr>
              <a:t>Courtesy of</a:t>
            </a:r>
            <a:r>
              <a:rPr lang="en-US" sz="800" b="0" i="0" u="none" strike="noStrike" cap="none" dirty="0">
                <a:solidFill>
                  <a:srgbClr val="D9D9D9"/>
                </a:solidFill>
                <a:latin typeface="Arial"/>
                <a:ea typeface="Arial"/>
                <a:cs typeface="Arial"/>
                <a:sym typeface="Arial"/>
              </a:rPr>
              <a:t> </a:t>
            </a:r>
            <a:r>
              <a:rPr lang="en-US" sz="800" dirty="0">
                <a:solidFill>
                  <a:srgbClr val="D9D9D9"/>
                </a:solidFill>
              </a:rPr>
              <a:t>R</a:t>
            </a:r>
            <a:r>
              <a:rPr lang="en-US" sz="800" b="0" i="0" u="none" strike="noStrike" cap="none" dirty="0">
                <a:solidFill>
                  <a:srgbClr val="D9D9D9"/>
                </a:solidFill>
                <a:latin typeface="Arial"/>
                <a:ea typeface="Arial"/>
                <a:cs typeface="Arial"/>
                <a:sym typeface="Arial"/>
              </a:rPr>
              <a:t>ohan Garg</a:t>
            </a:r>
            <a:endParaRPr sz="800" b="0" i="0" u="none" strike="noStrike" cap="none" dirty="0">
              <a:solidFill>
                <a:srgbClr val="D9D9D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300" b="0" i="0" u="none" strike="noStrike" cap="none" dirty="0">
              <a:solidFill>
                <a:srgbClr val="D9D9D9"/>
              </a:solidFill>
              <a:latin typeface="Arial"/>
              <a:ea typeface="Arial"/>
              <a:cs typeface="Arial"/>
              <a:sym typeface="Arial"/>
            </a:endParaRPr>
          </a:p>
        </p:txBody>
      </p:sp>
      <p:sp>
        <p:nvSpPr>
          <p:cNvPr id="117" name="Google Shape;117;p22"/>
          <p:cNvSpPr txBox="1">
            <a:spLocks noGrp="1"/>
          </p:cNvSpPr>
          <p:nvPr>
            <p:ph type="body" idx="1"/>
          </p:nvPr>
        </p:nvSpPr>
        <p:spPr>
          <a:xfrm>
            <a:off x="398014" y="1997681"/>
            <a:ext cx="5330700" cy="2577300"/>
          </a:xfrm>
          <a:prstGeom prst="rect">
            <a:avLst/>
          </a:prstGeom>
        </p:spPr>
        <p:txBody>
          <a:bodyPr spcFirstLastPara="1" wrap="square" lIns="0" tIns="0" rIns="0" bIns="0" anchor="t" anchorCtr="0">
            <a:noAutofit/>
          </a:bodyPr>
          <a:lstStyle/>
          <a:p>
            <a:pPr marL="444500" indent="-342900">
              <a:buSzPts val="2000"/>
            </a:pPr>
            <a:r>
              <a:rPr lang="en-US" dirty="0"/>
              <a:t>Major issue: maintainability of C/R tools over </a:t>
            </a:r>
            <a:r>
              <a:rPr lang="en-US" i="1" dirty="0">
                <a:latin typeface="Times New Roman"/>
                <a:ea typeface="Times New Roman"/>
                <a:cs typeface="Times New Roman"/>
                <a:sym typeface="Times New Roman"/>
              </a:rPr>
              <a:t>M</a:t>
            </a:r>
            <a:r>
              <a:rPr lang="en-US" dirty="0"/>
              <a:t> (# of MPI implementations) × </a:t>
            </a:r>
            <a:r>
              <a:rPr lang="en-US" i="1" dirty="0">
                <a:latin typeface="Times New Roman"/>
                <a:ea typeface="Times New Roman"/>
                <a:cs typeface="Times New Roman"/>
                <a:sym typeface="Times New Roman"/>
              </a:rPr>
              <a:t>N</a:t>
            </a:r>
            <a:r>
              <a:rPr lang="en-US" dirty="0"/>
              <a:t> (# of Networks)</a:t>
            </a:r>
            <a:endParaRPr dirty="0"/>
          </a:p>
          <a:p>
            <a:pPr marL="444500" indent="-342900">
              <a:spcBef>
                <a:spcPts val="0"/>
              </a:spcBef>
              <a:buSzPts val="2000"/>
            </a:pPr>
            <a:r>
              <a:rPr lang="en-US" dirty="0"/>
              <a:t>Maintaining C/R codes for production use has </a:t>
            </a:r>
            <a:r>
              <a:rPr lang="en-US" b="1" dirty="0"/>
              <a:t>low priority compared to research</a:t>
            </a:r>
            <a:endParaRPr dirty="0"/>
          </a:p>
        </p:txBody>
      </p:sp>
      <p:sp>
        <p:nvSpPr>
          <p:cNvPr id="118" name="Google Shape;118;p22"/>
          <p:cNvSpPr txBox="1">
            <a:spLocks noGrp="1"/>
          </p:cNvSpPr>
          <p:nvPr>
            <p:ph type="body" idx="1"/>
          </p:nvPr>
        </p:nvSpPr>
        <p:spPr>
          <a:xfrm>
            <a:off x="398014" y="3588288"/>
            <a:ext cx="8745900" cy="764100"/>
          </a:xfrm>
          <a:prstGeom prst="rect">
            <a:avLst/>
          </a:prstGeom>
          <a:solidFill>
            <a:schemeClr val="lt1"/>
          </a:solidFill>
        </p:spPr>
        <p:txBody>
          <a:bodyPr spcFirstLastPara="1" wrap="square" lIns="0" tIns="0" rIns="0" bIns="0" anchor="t" anchorCtr="0">
            <a:noAutofit/>
          </a:bodyPr>
          <a:lstStyle/>
          <a:p>
            <a:pPr marL="444500" indent="-342900">
              <a:buSzPts val="2000"/>
            </a:pPr>
            <a:r>
              <a:rPr lang="en-US" dirty="0"/>
              <a:t>Long-term coordination between MPI library, kernel, &amp; resource  manager/scheduler developers has proven unsustainable</a:t>
            </a:r>
          </a:p>
          <a:p>
            <a:pPr marL="444500" indent="-342900">
              <a:buSzPts val="2000"/>
            </a:pPr>
            <a:r>
              <a:rPr lang="en-US" b="1" dirty="0"/>
              <a:t>MANA for NERSC workloads</a:t>
            </a:r>
            <a:endParaRPr b="1" dirty="0"/>
          </a:p>
        </p:txBody>
      </p:sp>
    </p:spTree>
    <p:extLst>
      <p:ext uri="{BB962C8B-B14F-4D97-AF65-F5344CB8AC3E}">
        <p14:creationId xmlns:p14="http://schemas.microsoft.com/office/powerpoint/2010/main" val="3489759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9"/>
          <p:cNvSpPr txBox="1">
            <a:spLocks noGrp="1"/>
          </p:cNvSpPr>
          <p:nvPr>
            <p:ph type="title"/>
          </p:nvPr>
        </p:nvSpPr>
        <p:spPr>
          <a:xfrm>
            <a:off x="702816" y="742950"/>
            <a:ext cx="7907700" cy="492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3200"/>
              <a:buFont typeface="Arial"/>
              <a:buNone/>
            </a:pPr>
            <a:r>
              <a:rPr lang="en-US"/>
              <a:t>MANA Overview</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0"/>
          <p:cNvSpPr txBox="1">
            <a:spLocks noGrp="1"/>
          </p:cNvSpPr>
          <p:nvPr>
            <p:ph type="title"/>
          </p:nvPr>
        </p:nvSpPr>
        <p:spPr>
          <a:xfrm>
            <a:off x="398014" y="191515"/>
            <a:ext cx="8288700" cy="492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What is MANA?</a:t>
            </a:r>
            <a:endParaRPr dirty="0"/>
          </a:p>
        </p:txBody>
      </p:sp>
      <p:sp>
        <p:nvSpPr>
          <p:cNvPr id="224" name="Google Shape;224;p40"/>
          <p:cNvSpPr txBox="1">
            <a:spLocks noGrp="1"/>
          </p:cNvSpPr>
          <p:nvPr>
            <p:ph type="body" idx="1"/>
          </p:nvPr>
        </p:nvSpPr>
        <p:spPr>
          <a:xfrm>
            <a:off x="398014" y="1045002"/>
            <a:ext cx="8288700" cy="3532800"/>
          </a:xfrm>
          <a:prstGeom prst="rect">
            <a:avLst/>
          </a:prstGeom>
        </p:spPr>
        <p:txBody>
          <a:bodyPr spcFirstLastPara="1" wrap="square" lIns="0" tIns="0" rIns="0" bIns="0" anchor="t" anchorCtr="0">
            <a:noAutofit/>
          </a:bodyPr>
          <a:lstStyle/>
          <a:p>
            <a:pPr marL="457200" lvl="0" indent="-368300" algn="l" rtl="0">
              <a:lnSpc>
                <a:spcPct val="115000"/>
              </a:lnSpc>
              <a:spcBef>
                <a:spcPts val="0"/>
              </a:spcBef>
              <a:spcAft>
                <a:spcPts val="0"/>
              </a:spcAft>
              <a:buSzPts val="2200"/>
              <a:buChar char="●"/>
            </a:pPr>
            <a:r>
              <a:rPr lang="en-US" dirty="0"/>
              <a:t>MANA: MPI-Agnostic Network-Agnostic transparent checkpointing</a:t>
            </a:r>
            <a:endParaRPr dirty="0"/>
          </a:p>
          <a:p>
            <a:pPr marL="457200" lvl="0" indent="-368300" algn="l" rtl="0">
              <a:lnSpc>
                <a:spcPct val="115000"/>
              </a:lnSpc>
              <a:spcBef>
                <a:spcPts val="0"/>
              </a:spcBef>
              <a:spcAft>
                <a:spcPts val="0"/>
              </a:spcAft>
              <a:buSzPts val="2200"/>
              <a:buChar char="●"/>
            </a:pPr>
            <a:r>
              <a:rPr lang="en-US" dirty="0"/>
              <a:t>MANA achieves MPI </a:t>
            </a:r>
            <a:r>
              <a:rPr lang="en-US" dirty="0" err="1"/>
              <a:t>agnositic</a:t>
            </a:r>
            <a:r>
              <a:rPr lang="en-US" dirty="0"/>
              <a:t> by </a:t>
            </a:r>
            <a:r>
              <a:rPr lang="en-US" i="1" dirty="0">
                <a:solidFill>
                  <a:srgbClr val="FF0000"/>
                </a:solidFill>
              </a:rPr>
              <a:t>not </a:t>
            </a:r>
            <a:r>
              <a:rPr lang="en-US" dirty="0"/>
              <a:t>checkpointing MPI libraries and network agnostic by draining the network before checkpointing</a:t>
            </a:r>
            <a:endParaRPr dirty="0"/>
          </a:p>
          <a:p>
            <a:pPr marL="914400" lvl="1" indent="-304800" algn="l" rtl="0">
              <a:lnSpc>
                <a:spcPct val="115000"/>
              </a:lnSpc>
              <a:spcBef>
                <a:spcPts val="0"/>
              </a:spcBef>
              <a:spcAft>
                <a:spcPts val="0"/>
              </a:spcAft>
              <a:buSzPts val="1200"/>
              <a:buChar char="o"/>
            </a:pPr>
            <a:r>
              <a:rPr lang="en-US" dirty="0"/>
              <a:t>A huge step forward towards ready-to-use C/R tools for future HPC platforms!</a:t>
            </a:r>
            <a:endParaRPr dirty="0"/>
          </a:p>
          <a:p>
            <a:pPr marL="457200" lvl="0" indent="-368300" algn="l" rtl="0">
              <a:lnSpc>
                <a:spcPct val="115000"/>
              </a:lnSpc>
              <a:spcBef>
                <a:spcPts val="0"/>
              </a:spcBef>
              <a:spcAft>
                <a:spcPts val="0"/>
              </a:spcAft>
              <a:buSzPts val="2200"/>
              <a:buChar char="●"/>
            </a:pPr>
            <a:r>
              <a:rPr lang="en-US" dirty="0"/>
              <a:t>MANA is implemented as a plugin in</a:t>
            </a:r>
            <a:r>
              <a:rPr lang="en-US" dirty="0">
                <a:solidFill>
                  <a:srgbClr val="434343"/>
                </a:solidFill>
              </a:rPr>
              <a:t> </a:t>
            </a:r>
            <a:r>
              <a:rPr lang="en-US" u="sng" dirty="0">
                <a:solidFill>
                  <a:schemeClr val="hlink"/>
                </a:solidFill>
                <a:hlinkClick r:id="rId3"/>
              </a:rPr>
              <a:t>DMTCP</a:t>
            </a:r>
            <a:r>
              <a:rPr lang="en-US" b="1" u="sng" dirty="0">
                <a:solidFill>
                  <a:schemeClr val="hlink"/>
                </a:solidFill>
                <a:hlinkClick r:id="rId3"/>
              </a:rPr>
              <a:t>: </a:t>
            </a:r>
            <a:r>
              <a:rPr lang="en-US" u="sng" dirty="0">
                <a:solidFill>
                  <a:schemeClr val="hlink"/>
                </a:solidFill>
                <a:hlinkClick r:id="rId3"/>
              </a:rPr>
              <a:t>Distributed MultiThreaded CheckPointing</a:t>
            </a:r>
            <a:r>
              <a:rPr lang="en-US" dirty="0">
                <a:solidFill>
                  <a:srgbClr val="434343"/>
                </a:solidFill>
              </a:rPr>
              <a:t> - </a:t>
            </a:r>
            <a:r>
              <a:rPr lang="en-US" dirty="0"/>
              <a:t>a transparent checkpointing tool that lives completely in user space</a:t>
            </a:r>
            <a:endParaRPr sz="1100" dirty="0">
              <a:solidFill>
                <a:srgbClr val="222222"/>
              </a:solidFill>
              <a:highlight>
                <a:srgbClr val="FFFFFF"/>
              </a:highlight>
            </a:endParaRPr>
          </a:p>
        </p:txBody>
      </p:sp>
    </p:spTree>
  </p:cSld>
  <p:clrMapOvr>
    <a:masterClrMapping/>
  </p:clrMapOvr>
</p:sld>
</file>

<file path=ppt/theme/theme1.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953</TotalTime>
  <Words>5172</Words>
  <Application>Microsoft Macintosh PowerPoint</Application>
  <PresentationFormat>On-screen Show (16:9)</PresentationFormat>
  <Paragraphs>710</Paragraphs>
  <Slides>39</Slides>
  <Notes>39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39</vt:i4>
      </vt:variant>
    </vt:vector>
  </HeadingPairs>
  <TitlesOfParts>
    <vt:vector size="47" baseType="lpstr">
      <vt:lpstr>Calibri</vt:lpstr>
      <vt:lpstr>Arial</vt:lpstr>
      <vt:lpstr>Helvetica Neue</vt:lpstr>
      <vt:lpstr>Courier New</vt:lpstr>
      <vt:lpstr>Times New Roman</vt:lpstr>
      <vt:lpstr>2_Office Theme</vt:lpstr>
      <vt:lpstr>Custom Design</vt:lpstr>
      <vt:lpstr>Simple Light</vt:lpstr>
      <vt:lpstr>PowerPoint Presentation</vt:lpstr>
      <vt:lpstr>Outline</vt:lpstr>
      <vt:lpstr>Introduction</vt:lpstr>
      <vt:lpstr>What is Checkpoint/Restart (C/R)?</vt:lpstr>
      <vt:lpstr>Why Use C/R at NERSC?</vt:lpstr>
      <vt:lpstr>C/R Approaches</vt:lpstr>
      <vt:lpstr>But Transparent C/R in Production Is Hard!</vt:lpstr>
      <vt:lpstr>MANA Overview</vt:lpstr>
      <vt:lpstr>What is MANA?</vt:lpstr>
      <vt:lpstr>DMTCP Architecture: Coordinated Checkpointing</vt:lpstr>
      <vt:lpstr>MANA: MPI Agnostic </vt:lpstr>
      <vt:lpstr>MANA: Network Agnostic</vt:lpstr>
      <vt:lpstr>MANA Commands</vt:lpstr>
      <vt:lpstr>Runtime Overhead</vt:lpstr>
      <vt:lpstr>C/R Overhead Evaluation</vt:lpstr>
      <vt:lpstr>MANA Status on Cori and Planned Work</vt:lpstr>
      <vt:lpstr>Checkpoint/Restart MPI Jobs with MANA</vt:lpstr>
      <vt:lpstr>How to Use MANA on Cori</vt:lpstr>
      <vt:lpstr>How to Use MANA on Cori (Cont.)</vt:lpstr>
      <vt:lpstr>Sample Job Script: C/R Using MANA on Cori Haswell </vt:lpstr>
      <vt:lpstr>The “flex” QOS is Available for C/R Jobs</vt:lpstr>
      <vt:lpstr>Sample Job Script: C/R Using MANA with “flex” QOS on Cori KNL</vt:lpstr>
      <vt:lpstr>Automating Checkpointing/Restarting with Variable-time Job Scripts</vt:lpstr>
      <vt:lpstr>Variable-Time Job (VTJ) Scripts</vt:lpstr>
      <vt:lpstr>Variable-Time Job Script with “flex” Queue</vt:lpstr>
      <vt:lpstr>VTJ Script for Checkpointing/Restarting MPI Applications with MANA</vt:lpstr>
      <vt:lpstr>SBATCH Directives Used to Automate Job Resubmission</vt:lpstr>
      <vt:lpstr>Bash Functions Used to Automate Job Resubmission   </vt:lpstr>
      <vt:lpstr>Variable-Time Job Flowchart </vt:lpstr>
      <vt:lpstr>Notes on VTJ Scripts Using MANA </vt:lpstr>
      <vt:lpstr>Summary</vt:lpstr>
      <vt:lpstr>Summary</vt:lpstr>
      <vt:lpstr>Resources</vt:lpstr>
      <vt:lpstr>Acknowledgements</vt:lpstr>
      <vt:lpstr>Thank You!</vt:lpstr>
      <vt:lpstr>Hands-on</vt:lpstr>
      <vt:lpstr>Compute Node Reservations</vt:lpstr>
      <vt:lpstr>PowerPoint Presentation</vt:lpstr>
      <vt:lpstr>Checkpointing/Restarting Serial/Threaded Applications with DMTCP </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Microsoft Office User</cp:lastModifiedBy>
  <cp:revision>13</cp:revision>
  <dcterms:modified xsi:type="dcterms:W3CDTF">2021-05-08T08:06:21Z</dcterms:modified>
  <cp:category/>
</cp:coreProperties>
</file>