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05" r:id="rId2"/>
    <p:sldId id="345" r:id="rId3"/>
    <p:sldId id="344" r:id="rId4"/>
    <p:sldId id="310" r:id="rId5"/>
    <p:sldId id="315" r:id="rId6"/>
    <p:sldId id="313" r:id="rId7"/>
    <p:sldId id="314" r:id="rId8"/>
    <p:sldId id="316" r:id="rId9"/>
    <p:sldId id="274" r:id="rId10"/>
    <p:sldId id="327" r:id="rId11"/>
    <p:sldId id="353" r:id="rId12"/>
    <p:sldId id="348" r:id="rId13"/>
    <p:sldId id="331" r:id="rId14"/>
    <p:sldId id="346" r:id="rId15"/>
    <p:sldId id="347" r:id="rId16"/>
    <p:sldId id="318" r:id="rId17"/>
    <p:sldId id="349" r:id="rId18"/>
    <p:sldId id="320" r:id="rId19"/>
    <p:sldId id="329" r:id="rId20"/>
    <p:sldId id="330" r:id="rId21"/>
    <p:sldId id="322" r:id="rId22"/>
    <p:sldId id="350" r:id="rId23"/>
    <p:sldId id="321" r:id="rId24"/>
    <p:sldId id="317" r:id="rId25"/>
    <p:sldId id="340" r:id="rId26"/>
    <p:sldId id="352" r:id="rId27"/>
    <p:sldId id="351" r:id="rId28"/>
    <p:sldId id="354" r:id="rId29"/>
    <p:sldId id="355" r:id="rId30"/>
    <p:sldId id="356" r:id="rId31"/>
    <p:sldId id="31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8">
          <p15:clr>
            <a:srgbClr val="A4A3A4"/>
          </p15:clr>
        </p15:guide>
        <p15:guide id="2" orient="horz" pos="1428">
          <p15:clr>
            <a:srgbClr val="A4A3A4"/>
          </p15:clr>
        </p15:guide>
        <p15:guide id="3" orient="horz" pos="1492">
          <p15:clr>
            <a:srgbClr val="A4A3A4"/>
          </p15:clr>
        </p15:guide>
        <p15:guide id="4" orient="horz" pos="2784">
          <p15:clr>
            <a:srgbClr val="A4A3A4"/>
          </p15:clr>
        </p15:guide>
        <p15:guide id="5" pos="2909">
          <p15:clr>
            <a:srgbClr val="A4A3A4"/>
          </p15:clr>
        </p15:guide>
        <p15:guide id="6" pos="4281">
          <p15:clr>
            <a:srgbClr val="A4A3A4"/>
          </p15:clr>
        </p15:guide>
        <p15:guide id="7" pos="4209">
          <p15:clr>
            <a:srgbClr val="A4A3A4"/>
          </p15:clr>
        </p15:guide>
        <p15:guide id="8" pos="5581">
          <p15:clr>
            <a:srgbClr val="A4A3A4"/>
          </p15:clr>
        </p15:guide>
        <p15:guide id="9" pos="15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3ABE3"/>
    <a:srgbClr val="4FA556"/>
    <a:srgbClr val="008000"/>
    <a:srgbClr val="898989"/>
    <a:srgbClr val="82C387"/>
    <a:srgbClr val="82C376"/>
    <a:srgbClr val="229246"/>
    <a:srgbClr val="F8961D"/>
    <a:srgbClr val="194963"/>
    <a:srgbClr val="D2E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77624" autoAdjust="0"/>
  </p:normalViewPr>
  <p:slideViewPr>
    <p:cSldViewPr snapToGrid="0" snapToObjects="1" showGuides="1">
      <p:cViewPr>
        <p:scale>
          <a:sx n="145" d="100"/>
          <a:sy n="145" d="100"/>
        </p:scale>
        <p:origin x="144" y="-2168"/>
      </p:cViewPr>
      <p:guideLst>
        <p:guide orient="horz" pos="3288"/>
        <p:guide orient="horz" pos="1428"/>
        <p:guide orient="horz" pos="1492"/>
        <p:guide orient="horz" pos="2784"/>
        <p:guide pos="2909"/>
        <p:guide pos="4281"/>
        <p:guide pos="4209"/>
        <p:guide pos="5581"/>
        <p:guide pos="15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Y="6062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F9FE476F-ADE4-2748-9C5B-3EC26253AB3C}" type="presOf" srcId="{C3FC209F-8C3D-ED4D-8FDE-55CAE5B1EE85}" destId="{4001A2DE-C113-FE49-925B-0EF9CE45AD07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C0356EB9-CBCA-964B-A4CF-40E56CA742AC}" type="presOf" srcId="{F47AB830-2379-B14D-BE70-8745CBE38DFC}" destId="{14441368-7CCB-5E49-833D-94F5AF9FFA79}" srcOrd="0" destOrd="0" presId="urn:microsoft.com/office/officeart/2005/8/layout/hierarchy4"/>
    <dgm:cxn modelId="{9EDFA313-6697-5149-B585-1B51912AB24C}" type="presParOf" srcId="{14441368-7CCB-5E49-833D-94F5AF9FFA79}" destId="{09758D24-72DC-9F41-8258-6F940B5B08EA}" srcOrd="0" destOrd="0" presId="urn:microsoft.com/office/officeart/2005/8/layout/hierarchy4"/>
    <dgm:cxn modelId="{805DD447-556D-E14B-8E5E-9B19140AF6A1}" type="presParOf" srcId="{09758D24-72DC-9F41-8258-6F940B5B08EA}" destId="{4001A2DE-C113-FE49-925B-0EF9CE45AD07}" srcOrd="0" destOrd="0" presId="urn:microsoft.com/office/officeart/2005/8/layout/hierarchy4"/>
    <dgm:cxn modelId="{BFF3F5DA-8A30-FE4A-8FA2-67E6283E76AA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NeighborX="-609" custLinFactNeighborY="-87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06229484-840D-5D48-B107-255EEDCF47A3}" type="presOf" srcId="{F47AB830-2379-B14D-BE70-8745CBE38DFC}" destId="{14441368-7CCB-5E49-833D-94F5AF9FFA79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85878085-0B95-3145-9014-117F49659758}" type="presOf" srcId="{C3FC209F-8C3D-ED4D-8FDE-55CAE5B1EE85}" destId="{4001A2DE-C113-FE49-925B-0EF9CE45AD07}" srcOrd="0" destOrd="0" presId="urn:microsoft.com/office/officeart/2005/8/layout/hierarchy4"/>
    <dgm:cxn modelId="{9A6F05DA-6C52-2247-A40E-A8AB22DB393A}" type="presParOf" srcId="{14441368-7CCB-5E49-833D-94F5AF9FFA79}" destId="{09758D24-72DC-9F41-8258-6F940B5B08EA}" srcOrd="0" destOrd="0" presId="urn:microsoft.com/office/officeart/2005/8/layout/hierarchy4"/>
    <dgm:cxn modelId="{72511579-9D40-E547-8681-7AE9E0C2512B}" type="presParOf" srcId="{09758D24-72DC-9F41-8258-6F940B5B08EA}" destId="{4001A2DE-C113-FE49-925B-0EF9CE45AD07}" srcOrd="0" destOrd="0" presId="urn:microsoft.com/office/officeart/2005/8/layout/hierarchy4"/>
    <dgm:cxn modelId="{BA691BC5-93F4-B147-9395-9F549786CFE6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Y="6062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D500C7FB-0EC2-CD43-8F97-515C18C5E6AF}" type="presOf" srcId="{F47AB830-2379-B14D-BE70-8745CBE38DFC}" destId="{14441368-7CCB-5E49-833D-94F5AF9FFA79}" srcOrd="0" destOrd="0" presId="urn:microsoft.com/office/officeart/2005/8/layout/hierarchy4"/>
    <dgm:cxn modelId="{D704BBDD-2DBB-F047-8A1A-542DB59CF3AC}" type="presOf" srcId="{C3FC209F-8C3D-ED4D-8FDE-55CAE5B1EE85}" destId="{4001A2DE-C113-FE49-925B-0EF9CE45AD07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1ED95134-9123-0544-AF14-A967B13C475C}" type="presParOf" srcId="{14441368-7CCB-5E49-833D-94F5AF9FFA79}" destId="{09758D24-72DC-9F41-8258-6F940B5B08EA}" srcOrd="0" destOrd="0" presId="urn:microsoft.com/office/officeart/2005/8/layout/hierarchy4"/>
    <dgm:cxn modelId="{6D932149-2FB1-CD4C-B645-D1AD577EA2A0}" type="presParOf" srcId="{09758D24-72DC-9F41-8258-6F940B5B08EA}" destId="{4001A2DE-C113-FE49-925B-0EF9CE45AD07}" srcOrd="0" destOrd="0" presId="urn:microsoft.com/office/officeart/2005/8/layout/hierarchy4"/>
    <dgm:cxn modelId="{AB2A2075-342F-8548-8DAE-8CA2C8C96E3A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NeighborY="887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18882D1F-2E2A-EB4E-8E5F-6696C571D5A7}" type="presOf" srcId="{F47AB830-2379-B14D-BE70-8745CBE38DFC}" destId="{14441368-7CCB-5E49-833D-94F5AF9FFA79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A8323A9C-1411-924A-B744-1DC3C25F9372}" type="presOf" srcId="{C3FC209F-8C3D-ED4D-8FDE-55CAE5B1EE85}" destId="{4001A2DE-C113-FE49-925B-0EF9CE45AD07}" srcOrd="0" destOrd="0" presId="urn:microsoft.com/office/officeart/2005/8/layout/hierarchy4"/>
    <dgm:cxn modelId="{DD54CB43-FC92-3244-9FFF-0C678E9F5747}" type="presParOf" srcId="{14441368-7CCB-5E49-833D-94F5AF9FFA79}" destId="{09758D24-72DC-9F41-8258-6F940B5B08EA}" srcOrd="0" destOrd="0" presId="urn:microsoft.com/office/officeart/2005/8/layout/hierarchy4"/>
    <dgm:cxn modelId="{7ECA05E7-A265-9143-AF61-B3B8F7447EB6}" type="presParOf" srcId="{09758D24-72DC-9F41-8258-6F940B5B08EA}" destId="{4001A2DE-C113-FE49-925B-0EF9CE45AD07}" srcOrd="0" destOrd="0" presId="urn:microsoft.com/office/officeart/2005/8/layout/hierarchy4"/>
    <dgm:cxn modelId="{D4F1B28A-6F0C-564B-BC80-0CCC25D2AF67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NeighborX="-288" custLinFactNeighborY="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FD11F0F6-8E4F-5345-BA66-30CBBB3645A6}" type="presOf" srcId="{F47AB830-2379-B14D-BE70-8745CBE38DFC}" destId="{14441368-7CCB-5E49-833D-94F5AF9FFA79}" srcOrd="0" destOrd="0" presId="urn:microsoft.com/office/officeart/2005/8/layout/hierarchy4"/>
    <dgm:cxn modelId="{3A1FBE9E-03DE-9C40-BF8B-9D088FF7B111}" type="presOf" srcId="{C3FC209F-8C3D-ED4D-8FDE-55CAE5B1EE85}" destId="{4001A2DE-C113-FE49-925B-0EF9CE45AD07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08649876-382D-784E-B159-7C8433A9E84A}" type="presParOf" srcId="{14441368-7CCB-5E49-833D-94F5AF9FFA79}" destId="{09758D24-72DC-9F41-8258-6F940B5B08EA}" srcOrd="0" destOrd="0" presId="urn:microsoft.com/office/officeart/2005/8/layout/hierarchy4"/>
    <dgm:cxn modelId="{FC3F2D9E-41AD-8F49-8B5A-2CF8BC74E564}" type="presParOf" srcId="{09758D24-72DC-9F41-8258-6F940B5B08EA}" destId="{4001A2DE-C113-FE49-925B-0EF9CE45AD07}" srcOrd="0" destOrd="0" presId="urn:microsoft.com/office/officeart/2005/8/layout/hierarchy4"/>
    <dgm:cxn modelId="{C655A708-EDF0-AE4C-B481-E9321E791E08}" type="presParOf" srcId="{09758D24-72DC-9F41-8258-6F940B5B08EA}" destId="{A84D9EAA-C490-364E-8703-E2326ED6493D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NeighborX="-1785" custLinFactNeighborY="58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1EF85DEE-DB51-8E4A-B5E9-A5963740510E}" type="presOf" srcId="{F47AB830-2379-B14D-BE70-8745CBE38DFC}" destId="{14441368-7CCB-5E49-833D-94F5AF9FFA79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C4B481D7-69CF-AB41-9700-052D05300EEE}" type="presOf" srcId="{C3FC209F-8C3D-ED4D-8FDE-55CAE5B1EE85}" destId="{4001A2DE-C113-FE49-925B-0EF9CE45AD07}" srcOrd="0" destOrd="0" presId="urn:microsoft.com/office/officeart/2005/8/layout/hierarchy4"/>
    <dgm:cxn modelId="{19E609A8-8009-9F4C-BE4C-3094F224DA68}" type="presParOf" srcId="{14441368-7CCB-5E49-833D-94F5AF9FFA79}" destId="{09758D24-72DC-9F41-8258-6F940B5B08EA}" srcOrd="0" destOrd="0" presId="urn:microsoft.com/office/officeart/2005/8/layout/hierarchy4"/>
    <dgm:cxn modelId="{05B6B494-5EFA-0A42-BF81-D168487981F4}" type="presParOf" srcId="{09758D24-72DC-9F41-8258-6F940B5B08EA}" destId="{4001A2DE-C113-FE49-925B-0EF9CE45AD07}" srcOrd="0" destOrd="0" presId="urn:microsoft.com/office/officeart/2005/8/layout/hierarchy4"/>
    <dgm:cxn modelId="{72206A6F-7096-604D-9E58-D65E1F99DA5F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7AB830-2379-B14D-BE70-8745CBE38DFC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C209F-8C3D-ED4D-8FDE-55CAE5B1EE8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DF6F1CC-0FDF-8D42-8064-3D9E20306EA1}" type="sibTrans" cxnId="{E9CE95C7-ECA1-D84E-987A-FA04C2AB9F74}">
      <dgm:prSet/>
      <dgm:spPr/>
      <dgm:t>
        <a:bodyPr/>
        <a:lstStyle/>
        <a:p>
          <a:endParaRPr lang="en-US"/>
        </a:p>
      </dgm:t>
    </dgm:pt>
    <dgm:pt modelId="{0D59C27B-ABFD-9545-95B9-D73C0000C98C}" type="parTrans" cxnId="{E9CE95C7-ECA1-D84E-987A-FA04C2AB9F74}">
      <dgm:prSet/>
      <dgm:spPr/>
      <dgm:t>
        <a:bodyPr/>
        <a:lstStyle/>
        <a:p>
          <a:endParaRPr lang="en-US"/>
        </a:p>
      </dgm:t>
    </dgm:pt>
    <dgm:pt modelId="{14441368-7CCB-5E49-833D-94F5AF9FFA79}" type="pres">
      <dgm:prSet presAssocID="{F47AB830-2379-B14D-BE70-8745CBE38D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758D24-72DC-9F41-8258-6F940B5B08EA}" type="pres">
      <dgm:prSet presAssocID="{C3FC209F-8C3D-ED4D-8FDE-55CAE5B1EE85}" presName="vertOne" presStyleCnt="0"/>
      <dgm:spPr/>
      <dgm:t>
        <a:bodyPr/>
        <a:lstStyle/>
        <a:p>
          <a:endParaRPr lang="en-US"/>
        </a:p>
      </dgm:t>
    </dgm:pt>
    <dgm:pt modelId="{4001A2DE-C113-FE49-925B-0EF9CE45AD07}" type="pres">
      <dgm:prSet presAssocID="{C3FC209F-8C3D-ED4D-8FDE-55CAE5B1EE85}" presName="txOne" presStyleLbl="node0" presStyleIdx="0" presStyleCnt="1" custLinFactY="927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4D9EAA-C490-364E-8703-E2326ED6493D}" type="pres">
      <dgm:prSet presAssocID="{C3FC209F-8C3D-ED4D-8FDE-55CAE5B1EE85}" presName="horzOne" presStyleCnt="0"/>
      <dgm:spPr/>
      <dgm:t>
        <a:bodyPr/>
        <a:lstStyle/>
        <a:p>
          <a:endParaRPr lang="en-US"/>
        </a:p>
      </dgm:t>
    </dgm:pt>
  </dgm:ptLst>
  <dgm:cxnLst>
    <dgm:cxn modelId="{4065159B-0EE2-3544-A9D1-21F7827392B2}" type="presOf" srcId="{F47AB830-2379-B14D-BE70-8745CBE38DFC}" destId="{14441368-7CCB-5E49-833D-94F5AF9FFA79}" srcOrd="0" destOrd="0" presId="urn:microsoft.com/office/officeart/2005/8/layout/hierarchy4"/>
    <dgm:cxn modelId="{9D931F95-31C8-B644-A52B-AB6A396C350A}" type="presOf" srcId="{C3FC209F-8C3D-ED4D-8FDE-55CAE5B1EE85}" destId="{4001A2DE-C113-FE49-925B-0EF9CE45AD07}" srcOrd="0" destOrd="0" presId="urn:microsoft.com/office/officeart/2005/8/layout/hierarchy4"/>
    <dgm:cxn modelId="{E9CE95C7-ECA1-D84E-987A-FA04C2AB9F74}" srcId="{F47AB830-2379-B14D-BE70-8745CBE38DFC}" destId="{C3FC209F-8C3D-ED4D-8FDE-55CAE5B1EE85}" srcOrd="0" destOrd="0" parTransId="{0D59C27B-ABFD-9545-95B9-D73C0000C98C}" sibTransId="{3DF6F1CC-0FDF-8D42-8064-3D9E20306EA1}"/>
    <dgm:cxn modelId="{050B31DD-786B-2045-9F39-EE53CD1E35DB}" type="presParOf" srcId="{14441368-7CCB-5E49-833D-94F5AF9FFA79}" destId="{09758D24-72DC-9F41-8258-6F940B5B08EA}" srcOrd="0" destOrd="0" presId="urn:microsoft.com/office/officeart/2005/8/layout/hierarchy4"/>
    <dgm:cxn modelId="{40DF515C-CCF3-784B-AE62-A4550F167739}" type="presParOf" srcId="{09758D24-72DC-9F41-8258-6F940B5B08EA}" destId="{4001A2DE-C113-FE49-925B-0EF9CE45AD07}" srcOrd="0" destOrd="0" presId="urn:microsoft.com/office/officeart/2005/8/layout/hierarchy4"/>
    <dgm:cxn modelId="{7BB7F872-F606-0847-9FC0-DACD652C0F7C}" type="presParOf" srcId="{09758D24-72DC-9F41-8258-6F940B5B08EA}" destId="{A84D9EAA-C490-364E-8703-E2326ED649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2897866" cy="1332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 </a:t>
          </a:r>
          <a:endParaRPr lang="en-US" sz="5800" kern="1200" dirty="0"/>
        </a:p>
      </dsp:txBody>
      <dsp:txXfrm>
        <a:off x="39031" y="39031"/>
        <a:ext cx="2819804" cy="1254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3019553" cy="819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 </a:t>
          </a:r>
          <a:endParaRPr lang="en-US" sz="3500" kern="1200" dirty="0"/>
        </a:p>
      </dsp:txBody>
      <dsp:txXfrm>
        <a:off x="24002" y="24002"/>
        <a:ext cx="2971549" cy="7714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2981536" cy="613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 </a:t>
          </a:r>
          <a:endParaRPr lang="en-US" sz="2600" kern="1200" dirty="0"/>
        </a:p>
      </dsp:txBody>
      <dsp:txXfrm>
        <a:off x="17968" y="17968"/>
        <a:ext cx="2945600" cy="5775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2897498" cy="3495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84865" y="84865"/>
        <a:ext cx="2727768" cy="33254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3036912" cy="16097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47147" y="47147"/>
        <a:ext cx="2942618" cy="15154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3019395" cy="1582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46337" y="46337"/>
        <a:ext cx="2926721" cy="14893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1A2DE-C113-FE49-925B-0EF9CE45AD07}">
      <dsp:nvSpPr>
        <dsp:cNvPr id="0" name=""/>
        <dsp:cNvSpPr/>
      </dsp:nvSpPr>
      <dsp:spPr>
        <a:xfrm>
          <a:off x="0" y="0"/>
          <a:ext cx="1906582" cy="1424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 </a:t>
          </a:r>
          <a:endParaRPr lang="en-US" sz="6200" kern="1200" dirty="0"/>
        </a:p>
      </dsp:txBody>
      <dsp:txXfrm>
        <a:off x="41723" y="41723"/>
        <a:ext cx="1823136" cy="1341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z="900" smtClean="0"/>
              <a:t>NERSC Presentation</a:t>
            </a:r>
            <a:endParaRPr lang="en-US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D68A3-9B80-584C-9BEB-F8B43CF5A651}" type="datetime1">
              <a:rPr lang="en-US" sz="900" smtClean="0"/>
              <a:pPr/>
              <a:t>4/18/18</a:t>
            </a:fld>
            <a:endParaRPr lang="en-US" sz="9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9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58F80-FCEC-C745-BEA9-0BA1921C5D36}" type="slidenum">
              <a:rPr lang="en-US" sz="900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5713735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EAFF0-7375-1D4A-A389-D6238357B121}" type="datetime1">
              <a:rPr lang="en-US" smtClean="0"/>
              <a:pPr/>
              <a:t>4/18/18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511CB-48C6-1D49-AC56-5A39CE8EA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8457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Relationship Id="rId3" Type="http://schemas.openxmlformats.org/officeDocument/2006/relationships/hyperlink" Target="https://www.ibm.com/support/knowledgecenter/STQRQ9/com.ibm.storage.ts4500.doc/ts4500_top_rack.html?view=kc#ts4500_top_rack__top_rack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://www.lbl.gov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/computational-systems/cori/burst-buffer/example-batch-scripts/#toc-anchor-1" TargetMode="External"/><Relationship Id="rId4" Type="http://schemas.openxmlformats.org/officeDocument/2006/relationships/hyperlink" Target="http://www.nersc.gov/users/computational-systems/cori/burst-buffer/example-batch-scripts/#toc-anchor-4" TargetMode="External"/><Relationship Id="rId5" Type="http://schemas.openxmlformats.org/officeDocument/2006/relationships/hyperlink" Target="http://www.nersc.gov/users/computational-systems/cori/running-jobs/interactive-jobs/#toc-anchor-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44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enterprise</a:t>
            </a:r>
            <a:r>
              <a:rPr lang="en-US" baseline="0" dirty="0" smtClean="0"/>
              <a:t> drives now choice of 1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Compariosn</a:t>
            </a:r>
            <a:r>
              <a:rPr lang="en-US" baseline="0" dirty="0" smtClean="0"/>
              <a:t> of T10KD to LTO 8 is not a reasonable comparison</a:t>
            </a:r>
            <a:r>
              <a:rPr lang="mr-IN" baseline="0" dirty="0" smtClean="0"/>
              <a:t>…</a:t>
            </a:r>
            <a:r>
              <a:rPr lang="en-US" baseline="0" dirty="0" smtClean="0"/>
              <a:t>IMO. T10KD release 2013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5/1/18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18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Integrated Cooling TS4500 tape libraries to be installed in datacenters where the environmental controls are outside of the normal operating parameters for the tape library.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63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enterprise</a:t>
            </a:r>
            <a:r>
              <a:rPr lang="en-US" baseline="0" dirty="0" smtClean="0"/>
              <a:t> drives now choice of 1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4/30/18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72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Some discussions with IBM indicate dips outside of acceptable range are probably OK, as long as they are not prolonged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Red </a:t>
            </a:r>
            <a:r>
              <a:rPr lang="mr-IN" dirty="0" smtClean="0"/>
              <a:t>–</a:t>
            </a:r>
            <a:r>
              <a:rPr lang="en-US" baseline="0" dirty="0" smtClean="0"/>
              <a:t> what can be handled in the room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88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 client must supply drains for air conditioning condensation that will have two drain hoses per air conditioner. </a:t>
            </a:r>
          </a:p>
          <a:p>
            <a:endParaRPr lang="en-US" dirty="0" smtClean="0"/>
          </a:p>
          <a:p>
            <a:r>
              <a:rPr lang="en-US" dirty="0" smtClean="0"/>
              <a:t>AC goes where</a:t>
            </a:r>
            <a:r>
              <a:rPr lang="en-US" baseline="0" dirty="0" smtClean="0"/>
              <a:t> top rack would normally be installed: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top rack, 3584 Model TR1, provides an extra 10U of rack space on any frame in a library without requiring more floor space.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optional top rack (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Figure 1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reduces the storage footprint. It also simplifies cabling by providing extra rack space above the library for power distribution units,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Channel switches, tape data movers, or IBM® Linear Tape File System™ (LTFS) nodes.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0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Library install in June due to</a:t>
            </a:r>
            <a:r>
              <a:rPr lang="en-US" baseline="0" dirty="0" smtClean="0"/>
              <a:t> fire </a:t>
            </a:r>
            <a:r>
              <a:rPr lang="en-US" baseline="0" dirty="0" smtClean="0"/>
              <a:t>suppression </a:t>
            </a:r>
            <a:r>
              <a:rPr lang="en-US" baseline="0" dirty="0" smtClean="0"/>
              <a:t>install and AC install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5/1/18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10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66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iq.quantum.com</a:t>
            </a:r>
            <a:r>
              <a:rPr lang="en-US" dirty="0" smtClean="0"/>
              <a:t>/exLink.asp?49663734OA24V33I185023536&amp;WP00233A&amp;view=1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5/1/18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13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09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NERSC is a division of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Lawrence Berkeley National Laboratory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8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-US" sz="2400" dirty="0" smtClean="0"/>
              <a:t>Cori - </a:t>
            </a:r>
            <a:r>
              <a:rPr lang="en" sz="2400" dirty="0" smtClean="0"/>
              <a:t>Heterogeneous compute architecture</a:t>
            </a:r>
            <a:r>
              <a:rPr lang="en-US" sz="2400" dirty="0" smtClean="0"/>
              <a:t>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installed in 2015-2016.</a:t>
            </a:r>
            <a:endParaRPr lang="en" sz="2400" dirty="0" smtClean="0"/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 smtClean="0"/>
              <a:t>2004 Dual socket Haswell nodes (32 cores per node at 2.3 GHz)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 smtClean="0"/>
              <a:t>9,300 Intel Knights Landing compute nodes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 smtClean="0"/>
              <a:t>68 cores per node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 smtClean="0"/>
              <a:t>16GB on-package high-bandwidth memory at ~490GB/s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 smtClean="0"/>
              <a:t>96 GB DRAM</a:t>
            </a: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 smtClean="0"/>
              <a:t>Storage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 smtClean="0"/>
              <a:t>NVRAM Burst Buffer with 1.6PB of disk and 1.7TB/sec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 smtClean="0"/>
              <a:t>28 PB of disk, &gt;700 GB/sec I/O bandwidth in </a:t>
            </a:r>
            <a:r>
              <a:rPr lang="en" b="1" dirty="0" err="1" smtClean="0"/>
              <a:t>Lustre</a:t>
            </a:r>
            <a:r>
              <a:rPr lang="en" b="1" dirty="0" smtClean="0"/>
              <a:t> bandwidth</a:t>
            </a:r>
          </a:p>
          <a:p>
            <a:pPr marL="514350" indent="-355600">
              <a:spcBef>
                <a:spcPts val="0"/>
              </a:spcBef>
              <a:buClr>
                <a:schemeClr val="dk2"/>
              </a:buClr>
              <a:buSzPct val="100000"/>
            </a:pPr>
            <a:r>
              <a:rPr lang="en" sz="2400" dirty="0" smtClean="0"/>
              <a:t>Plans for NERSC-9 Underway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Burst Buffer is a layer of SSD storage in Cori that sits within the high-speed network.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per-job or "scratch" reservation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persistent reservation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- Multiple compute jobs can access a persistent reservation, and if the permissions are set appropriately, multiple users as well.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have a quota of 50TB on the Burst Buffer.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burst buffer is not mounted on the login nodes, so it must be accessed via a compute node. If you want to work interactively with the Burst Buffer, you can use the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interactive queue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Plans for NERSC-9 Underway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46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15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Primary goals for HPSS software</a:t>
            </a:r>
          </a:p>
          <a:p>
            <a:pPr lvl="1"/>
            <a:r>
              <a:rPr lang="en-US" dirty="0" smtClean="0"/>
              <a:t> Stability</a:t>
            </a:r>
          </a:p>
          <a:p>
            <a:pPr lvl="1"/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Scalability  </a:t>
            </a:r>
          </a:p>
          <a:p>
            <a:pPr lvl="1"/>
            <a:r>
              <a:rPr lang="en-US" dirty="0" smtClean="0"/>
              <a:t>It is unique in its ability to scale to support HPC workload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75FC8-C28B-0145-9AE4-D9C8C49207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04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1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Room within a room</a:t>
            </a:r>
            <a:r>
              <a:rPr lang="en-US" baseline="0" dirty="0" smtClean="0"/>
              <a:t> much larger foot print.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Eval’d</a:t>
            </a:r>
            <a:r>
              <a:rPr lang="en-US" baseline="0" dirty="0" smtClean="0"/>
              <a:t> doing </a:t>
            </a:r>
            <a:r>
              <a:rPr lang="en-US" baseline="0" dirty="0" err="1" smtClean="0"/>
              <a:t>colo</a:t>
            </a:r>
            <a:r>
              <a:rPr lang="en-US" baseline="0" dirty="0" smtClean="0"/>
              <a:t> or other off site options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4/18/18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9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</a:t>
            </a:r>
            <a:r>
              <a:rPr lang="en-US" baseline="0" dirty="0" smtClean="0"/>
              <a:t> position with cool air coming in from the bay was a design point for the building and generally this is </a:t>
            </a:r>
            <a:r>
              <a:rPr lang="en-US" baseline="0" dirty="0" smtClean="0"/>
              <a:t>effective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5/1/18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9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Space utilization goals and budget constraints make a room-within-a-room a less desirable choice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5/1/18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11.png"/><Relationship Id="rId8" Type="http://schemas.openxmlformats.org/officeDocument/2006/relationships/image" Target="../media/image3.png"/><Relationship Id="rId9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624388" y="4764682"/>
            <a:ext cx="4214812" cy="933450"/>
          </a:xfrm>
        </p:spPr>
        <p:txBody>
          <a:bodyPr anchor="ctr" anchorCtr="0">
            <a:normAutofit/>
          </a:bodyPr>
          <a:lstStyle>
            <a:lvl1pPr marL="0" indent="0">
              <a:defRPr sz="2800"/>
            </a:lvl1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4786" y="595580"/>
            <a:ext cx="3470021" cy="3468418"/>
          </a:xfrm>
        </p:spPr>
        <p:txBody>
          <a:bodyPr lIns="45720" tIns="45720" rIns="45720" anchor="ctr" anchorCtr="0"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title styles</a:t>
            </a:r>
          </a:p>
        </p:txBody>
      </p:sp>
      <p:pic>
        <p:nvPicPr>
          <p:cNvPr id="26" name="Picture 25" descr="NERSC_logo_color_sm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50" y="4416552"/>
            <a:ext cx="2401904" cy="1615494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39927" y="6368805"/>
            <a:ext cx="2864157" cy="365125"/>
          </a:xfr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116656" y="6368805"/>
            <a:ext cx="925708" cy="365125"/>
          </a:xfr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6"/>
          </p:nvPr>
        </p:nvSpPr>
        <p:spPr>
          <a:xfrm>
            <a:off x="4624388" y="5781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400" b="1" i="0">
                <a:solidFill>
                  <a:schemeClr val="accent5"/>
                </a:solidFill>
              </a:defRPr>
            </a:lvl1pPr>
          </a:lstStyle>
          <a:p>
            <a:fld id="{D897A66F-DFB6-CB44-8B31-7FAB7C20B0C7}" type="datetime4">
              <a:rPr lang="en-US" smtClean="0"/>
              <a:t>April 18, 2018</a:t>
            </a:fld>
            <a:endParaRPr lang="en-US" dirty="0"/>
          </a:p>
        </p:txBody>
      </p:sp>
      <p:pic>
        <p:nvPicPr>
          <p:cNvPr id="14" name="Picture Placeholder 17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24388" y="231648"/>
            <a:ext cx="2057400" cy="2057400"/>
          </a:xfrm>
          <a:prstGeom prst="rect">
            <a:avLst/>
          </a:prstGeom>
        </p:spPr>
      </p:pic>
      <p:pic>
        <p:nvPicPr>
          <p:cNvPr id="15" name="Picture Placeholder 19"/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4636639" y="2383083"/>
            <a:ext cx="960120" cy="960120"/>
          </a:xfrm>
          <a:prstGeom prst="rect">
            <a:avLst/>
          </a:prstGeom>
        </p:spPr>
      </p:pic>
      <p:pic>
        <p:nvPicPr>
          <p:cNvPr id="16" name="Picture Placeholder 18"/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67402" y="231648"/>
            <a:ext cx="2057400" cy="205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221" y="3454985"/>
            <a:ext cx="961567" cy="96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221" y="2383083"/>
            <a:ext cx="955924" cy="95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635192" y="3454985"/>
            <a:ext cx="961567" cy="961568"/>
          </a:xfrm>
          <a:prstGeom prst="rect">
            <a:avLst/>
          </a:prstGeom>
        </p:spPr>
      </p:pic>
      <p:pic>
        <p:nvPicPr>
          <p:cNvPr id="2" name="Picture 1" descr="m152_Ott_s271115_snap.png"/>
          <p:cNvPicPr>
            <a:picLocks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402" y="2377440"/>
            <a:ext cx="20574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0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6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42" y="4450221"/>
            <a:ext cx="8499496" cy="769479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6" name="Picture 8" descr="NERSCvertLOCKUP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58" y="1462527"/>
            <a:ext cx="8305800" cy="295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274564" y="1413567"/>
            <a:ext cx="6404872" cy="203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897" y="1499558"/>
            <a:ext cx="5937121" cy="1859978"/>
          </a:xfr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10" descr="DOE 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983841" y="3810610"/>
            <a:ext cx="4214812" cy="467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1983840" y="2382290"/>
            <a:ext cx="6586999" cy="93345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Bold Condensed"/>
              <a:ea typeface="+mj-ea"/>
              <a:cs typeface="Helvetica Neue Bold Condensed"/>
            </a:endParaRPr>
          </a:p>
        </p:txBody>
      </p:sp>
      <p:pic>
        <p:nvPicPr>
          <p:cNvPr id="13" name="Picture Placeholder 19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3534123" y="3555702"/>
            <a:ext cx="1004970" cy="955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814" y="3555702"/>
            <a:ext cx="955924" cy="955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7869" y="3550059"/>
            <a:ext cx="961567" cy="961568"/>
          </a:xfrm>
          <a:prstGeom prst="rect">
            <a:avLst/>
          </a:prstGeom>
        </p:spPr>
      </p:pic>
      <p:pic>
        <p:nvPicPr>
          <p:cNvPr id="21" name="Picture Placeholder 17"/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83338" y="1413567"/>
            <a:ext cx="2057400" cy="2039112"/>
          </a:xfrm>
          <a:prstGeom prst="rect">
            <a:avLst/>
          </a:prstGeom>
        </p:spPr>
      </p:pic>
      <p:pic>
        <p:nvPicPr>
          <p:cNvPr id="22" name="Picture Placeholder 18"/>
          <p:cNvPicPr>
            <a:picLocks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43122" y="3550059"/>
            <a:ext cx="970192" cy="961568"/>
          </a:xfrm>
          <a:prstGeom prst="rect">
            <a:avLst/>
          </a:prstGeom>
        </p:spPr>
      </p:pic>
      <p:pic>
        <p:nvPicPr>
          <p:cNvPr id="23" name="Picture 22" descr="NERSC_logo_color_sm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4" y="3254428"/>
            <a:ext cx="2401904" cy="1615494"/>
          </a:xfrm>
          <a:prstGeom prst="rect">
            <a:avLst/>
          </a:prstGeom>
        </p:spPr>
      </p:pic>
      <p:pic>
        <p:nvPicPr>
          <p:cNvPr id="20" name="Picture 19" descr="m152_Ott_s271115_snap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678" y="3550059"/>
            <a:ext cx="960120" cy="9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8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DOE LOGO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080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90565"/>
            <a:ext cx="4040188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80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90565"/>
            <a:ext cx="4041775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9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5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4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1171"/>
            <a:ext cx="3008313" cy="1030519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91171"/>
            <a:ext cx="5111750" cy="49349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28798"/>
            <a:ext cx="3008313" cy="37973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32047"/>
            <a:ext cx="5486400" cy="3495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342" y="179868"/>
            <a:ext cx="6819032" cy="769479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18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  <p:pic>
        <p:nvPicPr>
          <p:cNvPr id="9" name="Picture 10" descr="DOE LOGO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LBNL_Logo-Full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394" y="6277227"/>
            <a:ext cx="590020" cy="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228600" indent="-228600" algn="l" defTabSz="457200" rtl="0" eaLnBrk="1" latinLnBrk="0" hangingPunct="1">
        <a:spcBef>
          <a:spcPct val="0"/>
        </a:spcBef>
        <a:buNone/>
        <a:defRPr sz="3200" b="0" i="0" u="none" kern="1200" cap="none">
          <a:solidFill>
            <a:schemeClr val="tx2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gif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0" Type="http://schemas.openxmlformats.org/officeDocument/2006/relationships/diagramQuickStyle" Target="../diagrams/quickStyle4.xml"/><Relationship Id="rId21" Type="http://schemas.openxmlformats.org/officeDocument/2006/relationships/diagramColors" Target="../diagrams/colors4.xml"/><Relationship Id="rId22" Type="http://schemas.microsoft.com/office/2007/relationships/diagramDrawing" Target="../diagrams/drawing4.xml"/><Relationship Id="rId23" Type="http://schemas.openxmlformats.org/officeDocument/2006/relationships/diagramData" Target="../diagrams/data5.xml"/><Relationship Id="rId24" Type="http://schemas.openxmlformats.org/officeDocument/2006/relationships/diagramLayout" Target="../diagrams/layout5.xml"/><Relationship Id="rId25" Type="http://schemas.openxmlformats.org/officeDocument/2006/relationships/diagramQuickStyle" Target="../diagrams/quickStyle5.xml"/><Relationship Id="rId26" Type="http://schemas.openxmlformats.org/officeDocument/2006/relationships/diagramColors" Target="../diagrams/colors5.xml"/><Relationship Id="rId27" Type="http://schemas.microsoft.com/office/2007/relationships/diagramDrawing" Target="../diagrams/drawing5.xml"/><Relationship Id="rId28" Type="http://schemas.openxmlformats.org/officeDocument/2006/relationships/diagramData" Target="../diagrams/data6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30" Type="http://schemas.openxmlformats.org/officeDocument/2006/relationships/diagramQuickStyle" Target="../diagrams/quickStyle6.xml"/><Relationship Id="rId31" Type="http://schemas.openxmlformats.org/officeDocument/2006/relationships/diagramColors" Target="../diagrams/colors6.xml"/><Relationship Id="rId32" Type="http://schemas.microsoft.com/office/2007/relationships/diagramDrawing" Target="../diagrams/drawing6.xml"/><Relationship Id="rId9" Type="http://schemas.openxmlformats.org/officeDocument/2006/relationships/diagramLayout" Target="../diagrams/layout2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33" Type="http://schemas.openxmlformats.org/officeDocument/2006/relationships/image" Target="../media/image18.jpeg"/><Relationship Id="rId34" Type="http://schemas.openxmlformats.org/officeDocument/2006/relationships/diagramData" Target="../diagrams/data7.xml"/><Relationship Id="rId35" Type="http://schemas.openxmlformats.org/officeDocument/2006/relationships/diagramLayout" Target="../diagrams/layout7.xml"/><Relationship Id="rId36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2.xml"/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4" Type="http://schemas.openxmlformats.org/officeDocument/2006/relationships/diagramLayout" Target="../diagrams/layout3.xml"/><Relationship Id="rId15" Type="http://schemas.openxmlformats.org/officeDocument/2006/relationships/diagramQuickStyle" Target="../diagrams/quickStyle3.xml"/><Relationship Id="rId16" Type="http://schemas.openxmlformats.org/officeDocument/2006/relationships/diagramColors" Target="../diagrams/colors3.xml"/><Relationship Id="rId17" Type="http://schemas.microsoft.com/office/2007/relationships/diagramDrawing" Target="../diagrams/drawing3.xml"/><Relationship Id="rId18" Type="http://schemas.openxmlformats.org/officeDocument/2006/relationships/diagramData" Target="../diagrams/data4.xml"/><Relationship Id="rId19" Type="http://schemas.openxmlformats.org/officeDocument/2006/relationships/diagramLayout" Target="../diagrams/layout4.xml"/><Relationship Id="rId37" Type="http://schemas.openxmlformats.org/officeDocument/2006/relationships/diagramColors" Target="../diagrams/colors7.xml"/><Relationship Id="rId38" Type="http://schemas.microsoft.com/office/2007/relationships/diagramDrawing" Target="../diagrams/drawing7.xml"/><Relationship Id="rId39" Type="http://schemas.openxmlformats.org/officeDocument/2006/relationships/image" Target="../media/image19.png"/><Relationship Id="rId40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Kristy </a:t>
            </a:r>
            <a:r>
              <a:rPr lang="en-US" dirty="0" err="1" smtClean="0"/>
              <a:t>Kallback</a:t>
            </a:r>
            <a:r>
              <a:rPr lang="en-US" dirty="0" smtClean="0"/>
              <a:t>-Rose</a:t>
            </a:r>
            <a:br>
              <a:rPr lang="en-US" dirty="0" smtClean="0"/>
            </a:br>
            <a:r>
              <a:rPr lang="en-US" sz="2000" dirty="0" smtClean="0"/>
              <a:t>Senior HPC Storage Systems Analyst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NERSC</a:t>
            </a:r>
          </a:p>
          <a:p>
            <a:r>
              <a:rPr lang="en-US" dirty="0" smtClean="0"/>
              <a:t>Site Update </a:t>
            </a:r>
            <a:r>
              <a:rPr lang="en-US" dirty="0" smtClean="0"/>
              <a:t>@LTUG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 smtClean="0"/>
              <a:t>May 2, </a:t>
            </a:r>
            <a:r>
              <a:rPr lang="en-US" dirty="0" smtClean="0"/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7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Data Center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Berkeley </a:t>
            </a:r>
            <a:r>
              <a:rPr lang="en-US" dirty="0" smtClean="0"/>
              <a:t>Data Center (BDC) </a:t>
            </a:r>
            <a:r>
              <a:rPr lang="en-US" dirty="0"/>
              <a:t>is green </a:t>
            </a:r>
            <a:r>
              <a:rPr lang="en-US" dirty="0" smtClean="0"/>
              <a:t>(LEED Gold)</a:t>
            </a:r>
          </a:p>
          <a:p>
            <a:pPr lvl="1"/>
            <a:r>
              <a:rPr lang="en-US" dirty="0" smtClean="0"/>
              <a:t>Reliance on </a:t>
            </a:r>
            <a:r>
              <a:rPr lang="en-US" dirty="0"/>
              <a:t>ambient conditions for </a:t>
            </a:r>
            <a:r>
              <a:rPr lang="en-US" dirty="0" smtClean="0"/>
              <a:t>year-round “free” </a:t>
            </a:r>
            <a:r>
              <a:rPr lang="en-US" dirty="0"/>
              <a:t>air and water </a:t>
            </a:r>
            <a:r>
              <a:rPr lang="en-US" dirty="0" smtClean="0"/>
              <a:t>cooling</a:t>
            </a:r>
          </a:p>
          <a:p>
            <a:pPr lvl="2"/>
            <a:r>
              <a:rPr lang="en-US" dirty="0"/>
              <a:t>Intakes outside air, optionally cooled with tower water or heated with system exhaust </a:t>
            </a:r>
            <a:endParaRPr lang="en-US" dirty="0" smtClean="0"/>
          </a:p>
          <a:p>
            <a:pPr lvl="2"/>
            <a:r>
              <a:rPr lang="en-US" dirty="0" smtClean="0"/>
              <a:t>No </a:t>
            </a:r>
            <a:r>
              <a:rPr lang="en-US" dirty="0"/>
              <a:t>chillers</a:t>
            </a:r>
          </a:p>
          <a:p>
            <a:pPr lvl="1"/>
            <a:r>
              <a:rPr lang="en-US" dirty="0" smtClean="0"/>
              <a:t>(Ideally) take advantage of:</a:t>
            </a:r>
          </a:p>
          <a:p>
            <a:pPr lvl="2"/>
            <a:r>
              <a:rPr lang="en-US" dirty="0" smtClean="0"/>
              <a:t>&lt;</a:t>
            </a:r>
            <a:r>
              <a:rPr lang="en-US" dirty="0"/>
              <a:t>75°F (23.9C) air year </a:t>
            </a:r>
            <a:r>
              <a:rPr lang="en-US" dirty="0" smtClean="0"/>
              <a:t>round</a:t>
            </a:r>
            <a:endParaRPr lang="en-US" dirty="0"/>
          </a:p>
          <a:p>
            <a:pPr lvl="2"/>
            <a:r>
              <a:rPr lang="en-US" dirty="0" smtClean="0"/>
              <a:t>&lt;70°F </a:t>
            </a:r>
            <a:r>
              <a:rPr lang="en-US" dirty="0"/>
              <a:t>(21.1C)for 85% of </a:t>
            </a:r>
            <a:r>
              <a:rPr lang="en-US" dirty="0" smtClean="0"/>
              <a:t>year</a:t>
            </a:r>
          </a:p>
          <a:p>
            <a:pPr lvl="2"/>
            <a:r>
              <a:rPr lang="en-US" dirty="0" smtClean="0"/>
              <a:t>RH 10</a:t>
            </a:r>
            <a:r>
              <a:rPr lang="en-US" dirty="0"/>
              <a:t>% to </a:t>
            </a:r>
            <a:r>
              <a:rPr lang="en-US" dirty="0" smtClean="0"/>
              <a:t>80%, </a:t>
            </a:r>
            <a:r>
              <a:rPr lang="en-US" dirty="0"/>
              <a:t>but can change </a:t>
            </a:r>
            <a:r>
              <a:rPr lang="en-US" dirty="0" smtClean="0"/>
              <a:t>quickly</a:t>
            </a:r>
          </a:p>
          <a:p>
            <a:pPr lvl="3"/>
            <a:r>
              <a:rPr lang="en-US" dirty="0" smtClean="0"/>
              <a:t>Usually more in 30% - 70% </a:t>
            </a:r>
            <a:r>
              <a:rPr lang="en-US" dirty="0" smtClean="0"/>
              <a:t>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10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8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Data Center Realities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defTabSz="914400">
              <a:spcBef>
                <a:spcPts val="0"/>
              </a:spcBef>
            </a:pPr>
            <a:r>
              <a:rPr lang="en-US" dirty="0" smtClean="0"/>
              <a:t>And, sometimes it’s too sunny in California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11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61144"/>
            <a:ext cx="6846208" cy="177336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2896" y="2880332"/>
            <a:ext cx="8027520" cy="597877"/>
          </a:xfrm>
          <a:prstGeom prst="ellipse">
            <a:avLst/>
          </a:prstGeom>
          <a:noFill/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05046" y="2567354"/>
            <a:ext cx="967156" cy="3604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12218" y="2567354"/>
            <a:ext cx="967156" cy="3604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Co-lo to a data center elsewhere</a:t>
            </a:r>
          </a:p>
          <a:p>
            <a:pPr lvl="1"/>
            <a:r>
              <a:rPr lang="en-US" dirty="0" smtClean="0"/>
              <a:t>Costly</a:t>
            </a:r>
          </a:p>
          <a:p>
            <a:pPr lvl="1"/>
            <a:r>
              <a:rPr lang="en-US" dirty="0" smtClean="0"/>
              <a:t>System management concerns</a:t>
            </a:r>
          </a:p>
          <a:p>
            <a:r>
              <a:rPr lang="en-US" dirty="0" smtClean="0"/>
              <a:t>Cloud</a:t>
            </a:r>
          </a:p>
          <a:p>
            <a:pPr lvl="1"/>
            <a:r>
              <a:rPr lang="en-US" dirty="0" smtClean="0"/>
              <a:t>not performant enough</a:t>
            </a:r>
          </a:p>
          <a:p>
            <a:pPr lvl="2"/>
            <a:r>
              <a:rPr lang="en-US" dirty="0" smtClean="0"/>
              <a:t>queue issues </a:t>
            </a:r>
            <a:r>
              <a:rPr lang="mr-IN" dirty="0" smtClean="0"/>
              <a:t>–</a:t>
            </a:r>
            <a:r>
              <a:rPr lang="en-US" dirty="0" smtClean="0"/>
              <a:t> need my data now</a:t>
            </a:r>
          </a:p>
          <a:p>
            <a:pPr lvl="1"/>
            <a:r>
              <a:rPr lang="en-US" dirty="0" smtClean="0"/>
              <a:t>too costly</a:t>
            </a:r>
          </a:p>
          <a:p>
            <a:pPr lvl="2"/>
            <a:r>
              <a:rPr lang="en-US" dirty="0" smtClean="0"/>
              <a:t>General expectation that data retrieval is the cloud killer, </a:t>
            </a:r>
          </a:p>
          <a:p>
            <a:pPr lvl="3"/>
            <a:r>
              <a:rPr lang="en-US" dirty="0" smtClean="0"/>
              <a:t>but just letting 150PBs sit is more expensive</a:t>
            </a:r>
          </a:p>
          <a:p>
            <a:pPr lvl="4"/>
            <a:r>
              <a:rPr lang="en-US" dirty="0"/>
              <a:t>e</a:t>
            </a:r>
            <a:r>
              <a:rPr lang="en-US" dirty="0" smtClean="0"/>
              <a:t>.g. Amazon Glacier, gov’t option 2-5x more expensive</a:t>
            </a:r>
          </a:p>
          <a:p>
            <a:pPr lvl="4"/>
            <a:r>
              <a:rPr lang="en-US" dirty="0" smtClean="0"/>
              <a:t>Pricing model of course different starting from 0 vs. starting with 150PBs, YMMV</a:t>
            </a:r>
          </a:p>
          <a:p>
            <a:r>
              <a:rPr lang="en-US" dirty="0" smtClean="0"/>
              <a:t>Room-within-a-room</a:t>
            </a:r>
          </a:p>
          <a:p>
            <a:pPr lvl="1"/>
            <a:r>
              <a:rPr lang="en-US" dirty="0"/>
              <a:t>Space utilization goals and budget </a:t>
            </a:r>
            <a:r>
              <a:rPr lang="en-US" dirty="0" smtClean="0"/>
              <a:t>constraints </a:t>
            </a:r>
          </a:p>
          <a:p>
            <a:r>
              <a:rPr lang="en-US" dirty="0" smtClean="0"/>
              <a:t>Disk-only</a:t>
            </a:r>
          </a:p>
          <a:p>
            <a:pPr lvl="1"/>
            <a:r>
              <a:rPr lang="en-US" dirty="0" smtClean="0"/>
              <a:t>Too costly</a:t>
            </a:r>
          </a:p>
          <a:p>
            <a:pPr lvl="1"/>
            <a:r>
              <a:rPr lang="en-US" dirty="0" smtClean="0"/>
              <a:t>Increased power consumption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12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Tape Tech Decision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Value in staying with Enterprise drives over LTO</a:t>
            </a:r>
          </a:p>
          <a:p>
            <a:pPr lvl="1"/>
            <a:r>
              <a:rPr lang="en-US" dirty="0" smtClean="0"/>
              <a:t>Growth Rates: 2 </a:t>
            </a:r>
            <a:r>
              <a:rPr lang="en-US" dirty="0" smtClean="0"/>
              <a:t>PB/month (2016-2017); 2018 so far is 3+ PB/month </a:t>
            </a:r>
          </a:p>
          <a:p>
            <a:pPr lvl="2"/>
            <a:r>
              <a:rPr lang="en-US" dirty="0" smtClean="0"/>
              <a:t>Especially, gains from reformatting media at higher density</a:t>
            </a:r>
          </a:p>
          <a:p>
            <a:pPr lvl="3"/>
            <a:r>
              <a:rPr lang="en-US" dirty="0" smtClean="0"/>
              <a:t>E.g. JC Media 4TB capacity with TS1140 drive</a:t>
            </a:r>
            <a:r>
              <a:rPr lang="en-US" dirty="0" smtClean="0">
                <a:sym typeface="Wingdings"/>
              </a:rPr>
              <a:t>7TB with reformat and TS1150/TS1155 </a:t>
            </a:r>
            <a:r>
              <a:rPr lang="en-US" dirty="0" smtClean="0">
                <a:sym typeface="Wingdings"/>
              </a:rPr>
              <a:t>drives</a:t>
            </a:r>
          </a:p>
          <a:p>
            <a:pPr lvl="1"/>
            <a:r>
              <a:rPr lang="en-US" dirty="0" smtClean="0">
                <a:sym typeface="Wingdings"/>
              </a:rPr>
              <a:t>Time to first byte is important</a:t>
            </a:r>
          </a:p>
          <a:p>
            <a:pPr lvl="2"/>
            <a:r>
              <a:rPr lang="en-US" dirty="0" smtClean="0">
                <a:sym typeface="Wingdings"/>
              </a:rPr>
              <a:t>Recommended Access Order (RAO)</a:t>
            </a:r>
          </a:p>
          <a:p>
            <a:pPr lvl="3"/>
            <a:r>
              <a:rPr lang="en-US" dirty="0" smtClean="0"/>
              <a:t>NERSC read-back </a:t>
            </a:r>
            <a:r>
              <a:rPr lang="en-US" dirty="0"/>
              <a:t>rate is high ~40</a:t>
            </a:r>
            <a:r>
              <a:rPr lang="en-US" dirty="0" smtClean="0"/>
              <a:t>%</a:t>
            </a:r>
            <a:endParaRPr lang="en-US" dirty="0" smtClean="0">
              <a:sym typeface="Wingdings"/>
            </a:endParaRPr>
          </a:p>
          <a:p>
            <a:pPr lvl="2"/>
            <a:r>
              <a:rPr lang="en-US" dirty="0" smtClean="0"/>
              <a:t>High </a:t>
            </a:r>
            <a:r>
              <a:rPr lang="en-US" dirty="0"/>
              <a:t>Resolution Tape </a:t>
            </a:r>
            <a:r>
              <a:rPr lang="en-US" dirty="0" smtClean="0"/>
              <a:t>Directory</a:t>
            </a:r>
          </a:p>
          <a:p>
            <a:pPr lvl="3"/>
            <a:r>
              <a:rPr lang="en-US" dirty="0" smtClean="0"/>
              <a:t>1/64th </a:t>
            </a:r>
            <a:r>
              <a:rPr lang="en-US" dirty="0"/>
              <a:t>of a tape wrap resolution per block versus 1⁄2 wrap for LTO </a:t>
            </a:r>
            <a:endParaRPr lang="en-US" dirty="0"/>
          </a:p>
          <a:p>
            <a:pPr lvl="4"/>
            <a:r>
              <a:rPr lang="en-US" dirty="0" smtClean="0"/>
              <a:t>reach </a:t>
            </a:r>
            <a:r>
              <a:rPr lang="en-US" dirty="0"/>
              <a:t>the target data </a:t>
            </a:r>
            <a:r>
              <a:rPr lang="en-US" dirty="0" smtClean="0"/>
              <a:t>block more efficiently </a:t>
            </a:r>
          </a:p>
          <a:p>
            <a:pPr lvl="2"/>
            <a:r>
              <a:rPr lang="en-US" dirty="0" smtClean="0"/>
              <a:t>Higher search </a:t>
            </a:r>
            <a:r>
              <a:rPr lang="en-US" dirty="0"/>
              <a:t>and rewind velocity about 30% faster then LTO </a:t>
            </a:r>
            <a:endParaRPr lang="en-US" dirty="0" smtClean="0"/>
          </a:p>
          <a:p>
            <a:pPr lvl="1"/>
            <a:r>
              <a:rPr lang="en-US" dirty="0" smtClean="0"/>
              <a:t>Data </a:t>
            </a:r>
            <a:r>
              <a:rPr lang="en-US" dirty="0" smtClean="0"/>
              <a:t>as old as </a:t>
            </a:r>
            <a:r>
              <a:rPr lang="en-US" dirty="0" smtClean="0"/>
              <a:t>42 </a:t>
            </a:r>
            <a:r>
              <a:rPr lang="en-US" dirty="0" smtClean="0"/>
              <a:t>years, </a:t>
            </a:r>
            <a:r>
              <a:rPr lang="en-US" dirty="0" smtClean="0"/>
              <a:t>stewardship</a:t>
            </a:r>
          </a:p>
          <a:p>
            <a:pPr lvl="2"/>
            <a:r>
              <a:rPr lang="en-US" dirty="0" smtClean="0"/>
              <a:t>Media Physical durability</a:t>
            </a:r>
          </a:p>
          <a:p>
            <a:pPr lvl="3"/>
            <a:r>
              <a:rPr lang="en-US" dirty="0" smtClean="0"/>
              <a:t>Improved </a:t>
            </a:r>
            <a:r>
              <a:rPr lang="en-US" dirty="0"/>
              <a:t>materials/construction over LTO.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13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6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LTO vs. 3592 Media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14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2" y="1109051"/>
            <a:ext cx="7499838" cy="562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9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being said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have some LTO drives and media for second copies</a:t>
            </a:r>
          </a:p>
          <a:p>
            <a:pPr lvl="1"/>
            <a:r>
              <a:rPr lang="en-US" dirty="0" smtClean="0"/>
              <a:t>Gain experience</a:t>
            </a:r>
          </a:p>
          <a:p>
            <a:pPr lvl="1"/>
            <a:r>
              <a:rPr lang="en-US" dirty="0" smtClean="0"/>
              <a:t>Diversity of technology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15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7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Green Data Center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IBM TS4500 Tape Library </a:t>
            </a:r>
            <a:r>
              <a:rPr lang="en-US" i="1" dirty="0" smtClean="0"/>
              <a:t>with Integrated Cooling</a:t>
            </a:r>
          </a:p>
          <a:p>
            <a:pPr lvl="1"/>
            <a:r>
              <a:rPr lang="en-US" dirty="0" smtClean="0"/>
              <a:t>seals off the library from ambient temperature and humidity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uilt-in AC units (atop library) keeps tapes and drives within operating spec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16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4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Tape Tech Decision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IBM had the library tech ready</a:t>
            </a:r>
          </a:p>
          <a:p>
            <a:r>
              <a:rPr lang="en-US" dirty="0" smtClean="0"/>
              <a:t>We have experience with TS3500/3592 drives for our backup system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17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Tech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18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2" y="1139276"/>
            <a:ext cx="6515022" cy="4952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261" y="6091976"/>
            <a:ext cx="8616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Lee </a:t>
            </a:r>
            <a:r>
              <a:rPr lang="en-US" sz="1200" dirty="0" smtClean="0"/>
              <a:t>Jesionowski: https</a:t>
            </a:r>
            <a:r>
              <a:rPr lang="en-US" sz="1200" dirty="0"/>
              <a:t>://conference-</a:t>
            </a:r>
            <a:r>
              <a:rPr lang="en-US" sz="1200" dirty="0" err="1"/>
              <a:t>indico.kek.jp</a:t>
            </a:r>
            <a:r>
              <a:rPr lang="en-US" sz="1200" dirty="0"/>
              <a:t>/</a:t>
            </a:r>
            <a:r>
              <a:rPr lang="en-US" sz="1200" dirty="0" err="1"/>
              <a:t>indico</a:t>
            </a:r>
            <a:r>
              <a:rPr lang="en-US" sz="1200" dirty="0"/>
              <a:t>/event/28/session/12/contribution/30/material/slides/0.pdf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8181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Tech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“Storage Unit” (my term) [Cooling Zone]</a:t>
            </a:r>
          </a:p>
          <a:p>
            <a:pPr lvl="1"/>
            <a:r>
              <a:rPr lang="en-US" dirty="0" smtClean="0"/>
              <a:t>Two S25 frames sandwich, one L25 and one D25 frame</a:t>
            </a:r>
          </a:p>
          <a:p>
            <a:pPr lvl="2"/>
            <a:r>
              <a:rPr lang="en-US" dirty="0" smtClean="0"/>
              <a:t>S25: High-density frame, tape slots (798-1000</a:t>
            </a:r>
            <a:r>
              <a:rPr lang="en-US" dirty="0" smtClean="0"/>
              <a:t>)</a:t>
            </a:r>
            <a:endParaRPr lang="en-US" dirty="0" smtClean="0"/>
          </a:p>
          <a:p>
            <a:pPr lvl="2"/>
            <a:r>
              <a:rPr lang="en-US" dirty="0" smtClean="0"/>
              <a:t>D25: Expansion frame, drive (12-16), tape slots (590-740)</a:t>
            </a:r>
          </a:p>
          <a:p>
            <a:pPr lvl="2"/>
            <a:r>
              <a:rPr lang="en-US" dirty="0"/>
              <a:t>L25: Base frame, drive (12-16), tape slots (550-660), I/O station and control </a:t>
            </a:r>
            <a:r>
              <a:rPr lang="en-US" dirty="0" smtClean="0"/>
              <a:t>electronics (for subsequent libraries no L25)</a:t>
            </a:r>
          </a:p>
          <a:p>
            <a:pPr lvl="1"/>
            <a:r>
              <a:rPr lang="en-US" dirty="0" smtClean="0"/>
              <a:t>Each one of these storage units considered it’s own cooling zone</a:t>
            </a:r>
          </a:p>
          <a:p>
            <a:r>
              <a:rPr lang="en-US" dirty="0" smtClean="0"/>
              <a:t>AC units go atop L and D frames</a:t>
            </a:r>
          </a:p>
          <a:p>
            <a:pPr lvl="1"/>
            <a:r>
              <a:rPr lang="en-US" dirty="0" smtClean="0"/>
              <a:t>Air recirculated, no special filters</a:t>
            </a:r>
          </a:p>
          <a:p>
            <a:pPr lvl="1"/>
            <a:r>
              <a:rPr lang="en-US" dirty="0" smtClean="0"/>
              <a:t>Fire suppression a little trickier, but possible 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19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Systems and Storage Overview</a:t>
            </a:r>
          </a:p>
          <a:p>
            <a:r>
              <a:rPr lang="en-US" dirty="0" smtClean="0"/>
              <a:t>Current Storage Challenges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Tech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20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8261" y="6091976"/>
            <a:ext cx="8616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Lee </a:t>
            </a:r>
            <a:r>
              <a:rPr lang="en-US" sz="1200" dirty="0" smtClean="0"/>
              <a:t>Jesionowski: https</a:t>
            </a:r>
            <a:r>
              <a:rPr lang="en-US" sz="1200" dirty="0"/>
              <a:t>://conference-</a:t>
            </a:r>
            <a:r>
              <a:rPr lang="en-US" sz="1200" dirty="0" err="1"/>
              <a:t>indico.kek.jp</a:t>
            </a:r>
            <a:r>
              <a:rPr lang="en-US" sz="1200" dirty="0"/>
              <a:t>/</a:t>
            </a:r>
            <a:r>
              <a:rPr lang="en-US" sz="1200" dirty="0" err="1"/>
              <a:t>indico</a:t>
            </a:r>
            <a:r>
              <a:rPr lang="en-US" sz="1200" dirty="0"/>
              <a:t>/event/28/session/12/contribution/30/material/slides/0.pdf</a:t>
            </a:r>
            <a:endParaRPr lang="en-US" sz="12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81" y="1122995"/>
            <a:ext cx="6678212" cy="49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Tech Change (CRT)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library will </a:t>
            </a:r>
            <a:r>
              <a:rPr lang="en-US" dirty="0"/>
              <a:t>be 4 </a:t>
            </a:r>
            <a:r>
              <a:rPr lang="en-US" dirty="0" smtClean="0"/>
              <a:t>“cooling zones”</a:t>
            </a:r>
          </a:p>
          <a:p>
            <a:pPr lvl="1"/>
            <a:r>
              <a:rPr lang="en-US" dirty="0" smtClean="0"/>
              <a:t>Cooling zone </a:t>
            </a:r>
            <a:r>
              <a:rPr lang="mr-IN" dirty="0" smtClean="0"/>
              <a:t>–</a:t>
            </a:r>
            <a:r>
              <a:rPr lang="en-US" dirty="0" smtClean="0"/>
              <a:t>logical separation</a:t>
            </a:r>
            <a:endParaRPr lang="en-US" dirty="0"/>
          </a:p>
          <a:p>
            <a:pPr lvl="1"/>
            <a:r>
              <a:rPr lang="en-US" dirty="0"/>
              <a:t>16 </a:t>
            </a:r>
            <a:r>
              <a:rPr lang="en-US" dirty="0" smtClean="0"/>
              <a:t>frames</a:t>
            </a:r>
          </a:p>
          <a:p>
            <a:pPr lvl="1"/>
            <a:r>
              <a:rPr lang="en-US" dirty="0" smtClean="0"/>
              <a:t>64 TS1155/3592-55F(FC)/Jag(</a:t>
            </a:r>
            <a:r>
              <a:rPr lang="en-US" dirty="0" err="1" smtClean="0"/>
              <a:t>uar</a:t>
            </a:r>
            <a:r>
              <a:rPr lang="en-US" dirty="0" smtClean="0"/>
              <a:t>)6 tape </a:t>
            </a:r>
            <a:r>
              <a:rPr lang="en-US" dirty="0" smtClean="0"/>
              <a:t>drives</a:t>
            </a:r>
            <a:endParaRPr lang="en-US" dirty="0" smtClean="0"/>
          </a:p>
          <a:p>
            <a:pPr lvl="1"/>
            <a:r>
              <a:rPr lang="en-US" dirty="0" smtClean="0"/>
              <a:t>~13,000 tape slots</a:t>
            </a:r>
          </a:p>
          <a:p>
            <a:pPr lvl="2"/>
            <a:r>
              <a:rPr lang="en-US" dirty="0" smtClean="0"/>
              <a:t>JD media @15TB/cartridge</a:t>
            </a:r>
            <a:endParaRPr lang="en-US" dirty="0"/>
          </a:p>
          <a:p>
            <a:r>
              <a:rPr lang="en-US" dirty="0" smtClean="0"/>
              <a:t>We’ll </a:t>
            </a:r>
            <a:r>
              <a:rPr lang="en-US" dirty="0" smtClean="0"/>
              <a:t>install 2 of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21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Tech Change (CRT)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things to get used to/improve</a:t>
            </a:r>
          </a:p>
          <a:p>
            <a:pPr lvl="1"/>
            <a:r>
              <a:rPr lang="en-US" dirty="0" smtClean="0"/>
              <a:t>No ACSLS </a:t>
            </a:r>
          </a:p>
          <a:p>
            <a:pPr lvl="1"/>
            <a:r>
              <a:rPr lang="en-US" dirty="0" smtClean="0"/>
              <a:t>Can get some data out of IBM library, but</a:t>
            </a:r>
          </a:p>
          <a:p>
            <a:pPr lvl="3"/>
            <a:r>
              <a:rPr lang="en-US" dirty="0" smtClean="0"/>
              <a:t>Need to re-do/build some tools</a:t>
            </a:r>
          </a:p>
          <a:p>
            <a:pPr lvl="3"/>
            <a:r>
              <a:rPr lang="en-US" dirty="0" smtClean="0"/>
              <a:t>AFAIK, no pre-aggregated data like ACSLS</a:t>
            </a:r>
          </a:p>
          <a:p>
            <a:pPr lvl="1"/>
            <a:r>
              <a:rPr lang="en-US" dirty="0" smtClean="0"/>
              <a:t>No Pass Through Port (PTP)</a:t>
            </a:r>
          </a:p>
          <a:p>
            <a:pPr lvl="2"/>
            <a:r>
              <a:rPr lang="en-US" dirty="0" smtClean="0"/>
              <a:t>One Physical Volume Repository (PVR) per library </a:t>
            </a:r>
          </a:p>
          <a:p>
            <a:pPr lvl="3"/>
            <a:r>
              <a:rPr lang="en-US" dirty="0" smtClean="0"/>
              <a:t>Since no shuttle option with IBM libraries</a:t>
            </a:r>
          </a:p>
          <a:p>
            <a:pPr lvl="3"/>
            <a:r>
              <a:rPr lang="en-US" dirty="0" smtClean="0"/>
              <a:t>Could need more drives</a:t>
            </a:r>
          </a:p>
          <a:p>
            <a:pPr lvl="2"/>
            <a:r>
              <a:rPr lang="en-US" dirty="0"/>
              <a:t>But time to first byte should improve</a:t>
            </a:r>
          </a:p>
          <a:p>
            <a:pPr lvl="3"/>
            <a:r>
              <a:rPr lang="en-US" dirty="0"/>
              <a:t>PTP can fail, be slow</a:t>
            </a:r>
          </a:p>
          <a:p>
            <a:pPr lvl="3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22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Loose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April:</a:t>
            </a:r>
            <a:endParaRPr lang="en-US" dirty="0"/>
          </a:p>
          <a:p>
            <a:r>
              <a:rPr lang="en-US" dirty="0"/>
              <a:t>TS4500s w/integrated cooling </a:t>
            </a:r>
            <a:r>
              <a:rPr lang="en-US" dirty="0" smtClean="0"/>
              <a:t>were </a:t>
            </a:r>
            <a:r>
              <a:rPr lang="en-US" dirty="0"/>
              <a:t>delivered at BDC</a:t>
            </a:r>
          </a:p>
          <a:p>
            <a:pPr marL="0" indent="0">
              <a:buNone/>
            </a:pPr>
            <a:r>
              <a:rPr lang="en-US" dirty="0" smtClean="0"/>
              <a:t>May:</a:t>
            </a:r>
            <a:endParaRPr lang="en-US" dirty="0" smtClean="0"/>
          </a:p>
          <a:p>
            <a:r>
              <a:rPr lang="en-US" dirty="0" smtClean="0"/>
              <a:t>½ Disk Cache + ½ of disk movers moved to Berkeley DC (BDC)</a:t>
            </a:r>
          </a:p>
          <a:p>
            <a:pPr lvl="1"/>
            <a:r>
              <a:rPr lang="en-US" dirty="0" smtClean="0"/>
              <a:t>Not yet enabled, just in preparation</a:t>
            </a:r>
          </a:p>
          <a:p>
            <a:r>
              <a:rPr lang="en-US" dirty="0"/>
              <a:t>½ Disk Cache + ½ of disk movers </a:t>
            </a:r>
            <a:r>
              <a:rPr lang="en-US" dirty="0" smtClean="0"/>
              <a:t>remain at Oakland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June</a:t>
            </a:r>
            <a:r>
              <a:rPr lang="en-US" dirty="0" smtClean="0"/>
              <a:t>:</a:t>
            </a:r>
          </a:p>
          <a:p>
            <a:r>
              <a:rPr lang="en-US" dirty="0"/>
              <a:t>TS4500s w/integrated cooling </a:t>
            </a:r>
            <a:r>
              <a:rPr lang="en-US" dirty="0" smtClean="0"/>
              <a:t>installed at </a:t>
            </a:r>
            <a:r>
              <a:rPr lang="en-US" dirty="0" smtClean="0"/>
              <a:t>BDC</a:t>
            </a:r>
          </a:p>
          <a:p>
            <a:pPr marL="0" indent="0">
              <a:buNone/>
            </a:pPr>
            <a:r>
              <a:rPr lang="en-US" dirty="0" smtClean="0"/>
              <a:t>July:</a:t>
            </a:r>
            <a:endParaRPr lang="en-US" dirty="0" smtClean="0"/>
          </a:p>
          <a:p>
            <a:r>
              <a:rPr lang="en-US" dirty="0" smtClean="0"/>
              <a:t>Move HPSS core </a:t>
            </a:r>
            <a:r>
              <a:rPr lang="en-US" dirty="0" smtClean="0"/>
              <a:t>server to BDC</a:t>
            </a:r>
          </a:p>
          <a:p>
            <a:r>
              <a:rPr lang="en-US" dirty="0" smtClean="0"/>
              <a:t>Enable ½ Disk Cache, ½ disk movers at BDC</a:t>
            </a:r>
            <a:endParaRPr lang="en-US" dirty="0" smtClean="0"/>
          </a:p>
          <a:p>
            <a:r>
              <a:rPr lang="en-US" dirty="0" smtClean="0"/>
              <a:t>Enable Writes to new library at BDC</a:t>
            </a:r>
          </a:p>
          <a:p>
            <a:r>
              <a:rPr lang="en-US" dirty="0" smtClean="0"/>
              <a:t>Oakland tapes now read-only [user access, repacks</a:t>
            </a:r>
            <a:r>
              <a:rPr lang="en-US" dirty="0" smtClean="0"/>
              <a:t>]</a:t>
            </a:r>
          </a:p>
          <a:p>
            <a:r>
              <a:rPr lang="en-US" dirty="0"/>
              <a:t>R</a:t>
            </a:r>
            <a:r>
              <a:rPr lang="en-US" dirty="0" smtClean="0"/>
              <a:t>emaining ½ disk </a:t>
            </a:r>
            <a:r>
              <a:rPr lang="en-US" dirty="0"/>
              <a:t>cache </a:t>
            </a:r>
            <a:r>
              <a:rPr lang="en-US" dirty="0" smtClean="0"/>
              <a:t>made read-only, drained</a:t>
            </a:r>
            <a:endParaRPr lang="en-US" dirty="0"/>
          </a:p>
          <a:p>
            <a:r>
              <a:rPr lang="en-US" dirty="0" smtClean="0"/>
              <a:t>Move remaining ½ disk cache, movers to BDC</a:t>
            </a:r>
          </a:p>
          <a:p>
            <a:r>
              <a:rPr lang="en-US" dirty="0" smtClean="0"/>
              <a:t>Data </a:t>
            </a:r>
            <a:r>
              <a:rPr lang="en-US" dirty="0" smtClean="0"/>
              <a:t>migrated to BDC via HPSS “repack” functionality </a:t>
            </a:r>
          </a:p>
          <a:p>
            <a:pPr lvl="1"/>
            <a:r>
              <a:rPr lang="en-US" dirty="0" smtClean="0"/>
              <a:t>&gt;= </a:t>
            </a:r>
            <a:r>
              <a:rPr lang="en-US" dirty="0" smtClean="0"/>
              <a:t>20 </a:t>
            </a:r>
            <a:r>
              <a:rPr lang="en-US" dirty="0" smtClean="0"/>
              <a:t>Oracle T10KC source drives at Oakland</a:t>
            </a:r>
          </a:p>
          <a:p>
            <a:pPr lvl="1"/>
            <a:r>
              <a:rPr lang="en-US" dirty="0" smtClean="0"/>
              <a:t>&gt;= </a:t>
            </a:r>
            <a:r>
              <a:rPr lang="en-US" dirty="0" smtClean="0"/>
              <a:t>20 </a:t>
            </a:r>
            <a:r>
              <a:rPr lang="en-US" dirty="0" smtClean="0"/>
              <a:t>TS1155 destination drives at BDC</a:t>
            </a:r>
          </a:p>
          <a:p>
            <a:pPr lvl="1"/>
            <a:r>
              <a:rPr lang="en-US" dirty="0" smtClean="0"/>
              <a:t>400Gbps Oakland </a:t>
            </a:r>
            <a:r>
              <a:rPr lang="en-US" dirty="0" smtClean="0">
                <a:sym typeface="Wingdings"/>
              </a:rPr>
              <a:t>&lt;-&gt; BDC link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2020 (or earlier?) data migration complete</a:t>
            </a:r>
          </a:p>
          <a:p>
            <a:r>
              <a:rPr lang="en-US" dirty="0" smtClean="0">
                <a:sym typeface="Wingdings"/>
              </a:rPr>
              <a:t>We’re not in Oakland any more, Dorothy</a:t>
            </a:r>
            <a:r>
              <a:rPr lang="en-US" dirty="0" smtClean="0">
                <a:sym typeface="Wingdings"/>
              </a:rPr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23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8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NERSC Storage Team &amp; Fellow Contributors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65630" y="1855176"/>
            <a:ext cx="2708032" cy="4270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Right to Left:</a:t>
            </a:r>
          </a:p>
          <a:p>
            <a:pPr marL="0" indent="0">
              <a:buNone/>
            </a:pPr>
            <a:r>
              <a:rPr lang="en-US" sz="1600" b="0" dirty="0" smtClean="0"/>
              <a:t>Greg Butler</a:t>
            </a:r>
          </a:p>
          <a:p>
            <a:pPr marL="0" indent="0">
              <a:buNone/>
            </a:pPr>
            <a:r>
              <a:rPr lang="en-US" sz="1600" b="0" dirty="0" smtClean="0"/>
              <a:t>Kirill </a:t>
            </a:r>
            <a:r>
              <a:rPr lang="en-US" sz="1600" b="0" dirty="0" err="1" smtClean="0"/>
              <a:t>Lozinskiy</a:t>
            </a:r>
            <a:endParaRPr lang="en-US" sz="1600" b="0" dirty="0" smtClean="0"/>
          </a:p>
          <a:p>
            <a:pPr marL="0" indent="0">
              <a:buNone/>
            </a:pPr>
            <a:r>
              <a:rPr lang="en-US" sz="1600" b="0" dirty="0" smtClean="0"/>
              <a:t>Nick </a:t>
            </a:r>
            <a:r>
              <a:rPr lang="en-US" sz="1600" b="0" dirty="0" err="1" smtClean="0"/>
              <a:t>Balthaser</a:t>
            </a:r>
            <a:endParaRPr lang="en-US" sz="1600" b="0" dirty="0" smtClean="0"/>
          </a:p>
          <a:p>
            <a:pPr marL="0" indent="0">
              <a:buNone/>
            </a:pPr>
            <a:r>
              <a:rPr lang="en-US" sz="1600" b="0" dirty="0" smtClean="0"/>
              <a:t>Ravi </a:t>
            </a:r>
            <a:r>
              <a:rPr lang="en-US" sz="1600" b="0" dirty="0" smtClean="0"/>
              <a:t>Cheema</a:t>
            </a:r>
            <a:endParaRPr lang="en-US" sz="1600" b="0" dirty="0" smtClean="0"/>
          </a:p>
          <a:p>
            <a:pPr marL="0" indent="0">
              <a:buNone/>
            </a:pPr>
            <a:r>
              <a:rPr lang="en-US" sz="1600" b="0" dirty="0" smtClean="0"/>
              <a:t>Damian Hazen </a:t>
            </a:r>
            <a:r>
              <a:rPr lang="en-US" sz="1600" b="0" i="1" dirty="0" smtClean="0"/>
              <a:t>(Group Lead)</a:t>
            </a:r>
          </a:p>
          <a:p>
            <a:pPr marL="0" indent="0">
              <a:buNone/>
            </a:pPr>
            <a:r>
              <a:rPr lang="en-US" sz="1600" b="0" dirty="0" smtClean="0"/>
              <a:t>Rei Lee</a:t>
            </a:r>
          </a:p>
          <a:p>
            <a:pPr marL="0" indent="0">
              <a:buNone/>
            </a:pPr>
            <a:r>
              <a:rPr lang="en-US" sz="1600" b="0" dirty="0" smtClean="0"/>
              <a:t>Kristy </a:t>
            </a:r>
            <a:r>
              <a:rPr lang="en-US" sz="1600" b="0" dirty="0" err="1" smtClean="0"/>
              <a:t>Kallback</a:t>
            </a:r>
            <a:r>
              <a:rPr lang="en-US" sz="1600" b="0" dirty="0" smtClean="0"/>
              <a:t>-Rose</a:t>
            </a:r>
          </a:p>
          <a:p>
            <a:pPr marL="0" indent="0">
              <a:buNone/>
            </a:pPr>
            <a:r>
              <a:rPr lang="en-US" sz="1600" b="0" dirty="0" smtClean="0"/>
              <a:t>Wayne </a:t>
            </a:r>
            <a:r>
              <a:rPr lang="en-US" sz="1600" b="0" dirty="0" err="1" smtClean="0"/>
              <a:t>Hurlbert</a:t>
            </a:r>
            <a:endParaRPr lang="en-US" sz="1600" b="0" dirty="0" smtClean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24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2" y="1431983"/>
            <a:ext cx="5740426" cy="383145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60342" y="5263436"/>
            <a:ext cx="6819032" cy="769479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 fontScale="97500"/>
          </a:bodyPr>
          <a:lstStyle>
            <a:lvl1pPr marL="228600" indent="-228600" algn="l" defTabSz="457200" rtl="0" eaLnBrk="1" latinLnBrk="0" hangingPunct="1">
              <a:spcBef>
                <a:spcPct val="0"/>
              </a:spcBef>
              <a:buNone/>
              <a:defRPr sz="3200" b="0" i="0" u="none" kern="1200" cap="none">
                <a:solidFill>
                  <a:schemeClr val="tx2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dirty="0" smtClean="0"/>
              <a:t>Thank you.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1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Energy Research Scientific Computing Center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25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26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3592 Cartridge Details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27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0" y="1095863"/>
            <a:ext cx="7611598" cy="570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LTO v. Enterprise Media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28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8" y="1081453"/>
            <a:ext cx="5667131" cy="56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0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Projects </a:t>
            </a:r>
            <a:r>
              <a:rPr lang="mr-IN" dirty="0" smtClean="0"/>
              <a:t>–</a:t>
            </a:r>
            <a:r>
              <a:rPr lang="en-US" dirty="0" smtClean="0"/>
              <a:t> Future Talks?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b="1" dirty="0" smtClean="0"/>
              <a:t>GPFS HPSS Integration (GHI)</a:t>
            </a:r>
            <a:r>
              <a:rPr lang="mr-IN" dirty="0" smtClean="0"/>
              <a:t>–</a:t>
            </a:r>
            <a:r>
              <a:rPr lang="en-US" dirty="0" smtClean="0"/>
              <a:t> DMAPI-based integration of GPFS filesystem and HPSS tape archive (DR, Space Management)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dirty="0" smtClean="0"/>
              <a:t>Storage 2020 </a:t>
            </a:r>
            <a:r>
              <a:rPr lang="mr-IN" dirty="0" smtClean="0"/>
              <a:t>–</a:t>
            </a:r>
            <a:r>
              <a:rPr lang="en-US" dirty="0" smtClean="0"/>
              <a:t> Discussion of storage strategy at NERSC looking forward to 2020 and 2025</a:t>
            </a:r>
          </a:p>
          <a:p>
            <a:pPr marL="457200" lvl="1" indent="0">
              <a:buNone/>
            </a:pPr>
            <a:r>
              <a:rPr lang="en-US" dirty="0"/>
              <a:t>https://</a:t>
            </a:r>
            <a:r>
              <a:rPr lang="en-US" dirty="0" err="1"/>
              <a:t>escholarship.org</a:t>
            </a:r>
            <a:r>
              <a:rPr lang="en-US" dirty="0"/>
              <a:t>/</a:t>
            </a:r>
            <a:r>
              <a:rPr lang="en-US" dirty="0" err="1"/>
              <a:t>uc</a:t>
            </a:r>
            <a:r>
              <a:rPr lang="en-US" dirty="0"/>
              <a:t>/item/744479dp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29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7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Systems &amp; Storage Overview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3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55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360342" y="179868"/>
            <a:ext cx="6819000" cy="769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Cori is NERSC’s Newest System</a:t>
            </a:r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457200" y="1100934"/>
            <a:ext cx="8686800" cy="497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/>
              <a:t>Heterogeneous compute architecture</a:t>
            </a: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/>
              <a:t>2004 Dual socket Haswell nodes (32 cores per node at 2.3 GHz)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/>
              <a:t>9,300 Intel Knights Landing compute nodes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/>
              <a:t>68 cores per node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/>
              <a:t>16GB on-package high-bandwidth memory at ~</a:t>
            </a:r>
            <a:r>
              <a:rPr lang="en" b="1" dirty="0" smtClean="0"/>
              <a:t>490GB/s</a:t>
            </a:r>
            <a:endParaRPr lang="en" b="1" dirty="0"/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/>
              <a:t>96 GB DRAM</a:t>
            </a: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sz="2400" dirty="0"/>
              <a:t>Storage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/>
              <a:t>NVRAM Burst Buffer with 1.6PB of disk and 1.7TB/sec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" b="1" dirty="0"/>
              <a:t>28 PB of disk, &gt;700 GB/sec I/O bandwidth in </a:t>
            </a:r>
            <a:r>
              <a:rPr lang="en" b="1" dirty="0" err="1"/>
              <a:t>Lustre</a:t>
            </a:r>
            <a:r>
              <a:rPr lang="en" b="1" dirty="0"/>
              <a:t> </a:t>
            </a:r>
            <a:r>
              <a:rPr lang="en" b="1" dirty="0" smtClean="0"/>
              <a:t>bandwidth</a:t>
            </a:r>
            <a:endParaRPr lang="en-US" b="1" dirty="0"/>
          </a:p>
          <a:p>
            <a:pPr marL="514350" indent="-355600">
              <a:spcBef>
                <a:spcPts val="0"/>
              </a:spcBef>
              <a:buClr>
                <a:schemeClr val="dk2"/>
              </a:buClr>
              <a:buSzPct val="100000"/>
            </a:pPr>
            <a:r>
              <a:rPr lang="en-US" sz="2400" dirty="0" smtClean="0"/>
              <a:t>Plans for NERSC-9 Underway</a:t>
            </a:r>
            <a:endParaRPr sz="2400" dirty="0"/>
          </a:p>
        </p:txBody>
      </p:sp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725" y="5679367"/>
            <a:ext cx="6407300" cy="100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98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NERSC Resources at a Glance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31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 descr="NERSC-Cabinet-Cori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1742" y="1099844"/>
            <a:ext cx="5322659" cy="1722038"/>
          </a:xfrm>
          <a:prstGeom prst="rect">
            <a:avLst/>
          </a:prstGeom>
        </p:spPr>
      </p:pic>
      <p:pic>
        <p:nvPicPr>
          <p:cNvPr id="7" name="Picture 6" descr="edison_qb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24" y="1951669"/>
            <a:ext cx="3262579" cy="1839338"/>
          </a:xfrm>
          <a:prstGeom prst="rect">
            <a:avLst/>
          </a:prstGeom>
        </p:spPr>
      </p:pic>
      <p:pic>
        <p:nvPicPr>
          <p:cNvPr id="8" name="Picture 7" descr="HPSS-09-ver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701" y="2809999"/>
            <a:ext cx="2070623" cy="3122500"/>
          </a:xfrm>
          <a:prstGeom prst="rect">
            <a:avLst/>
          </a:prstGeom>
        </p:spPr>
      </p:pic>
      <p:pic>
        <p:nvPicPr>
          <p:cNvPr id="9" name="Picture 8" descr="NGF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896" y="4088365"/>
            <a:ext cx="2818399" cy="18755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7259" y="1099844"/>
            <a:ext cx="223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Cori: 30PFs, 30PB disk</a:t>
            </a:r>
          </a:p>
          <a:p>
            <a:r>
              <a:rPr lang="en-US" dirty="0" smtClean="0"/>
              <a:t>Deployed: 2015/2016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351016"/>
            <a:ext cx="2352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Edison: ~3PFs, 8PB disk</a:t>
            </a:r>
          </a:p>
          <a:p>
            <a:r>
              <a:rPr lang="en-US" dirty="0" smtClean="0"/>
              <a:t>Deployed: 2013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2651" y="6006237"/>
            <a:ext cx="262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File System: 20 PBs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72905" y="5999473"/>
            <a:ext cx="23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HPSS Archive: ~140 PBs</a:t>
            </a:r>
          </a:p>
        </p:txBody>
      </p:sp>
    </p:spTree>
    <p:extLst>
      <p:ext uri="{BB962C8B-B14F-4D97-AF65-F5344CB8AC3E}">
        <p14:creationId xmlns:p14="http://schemas.microsoft.com/office/powerpoint/2010/main" val="204365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41" y="179868"/>
            <a:ext cx="7020599" cy="769479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dirty="0" smtClean="0"/>
              <a:t>NERSC is the mission HPC computing center for the DOE Office of Science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147158" y="1174911"/>
            <a:ext cx="6074901" cy="538209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ea typeface="Arial" charset="0"/>
                <a:cs typeface="Arial" charset="0"/>
              </a:rPr>
              <a:t>HPC and data systems for the broad Office of Science community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ea typeface="Arial" charset="0"/>
                <a:cs typeface="Arial" charset="0"/>
              </a:rPr>
              <a:t>Approximately 7,000 users and 750 projects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ea typeface="Arial" charset="0"/>
                <a:cs typeface="Arial" charset="0"/>
              </a:rPr>
              <a:t>Diverse workload type and size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ea typeface="Arial" charset="0"/>
                <a:cs typeface="Arial" charset="0"/>
              </a:rPr>
              <a:t>Biology,  </a:t>
            </a:r>
            <a:r>
              <a:rPr lang="en-US" dirty="0" smtClean="0">
                <a:ea typeface="Arial" charset="0"/>
                <a:cs typeface="Arial" charset="0"/>
              </a:rPr>
              <a:t>Environment, Materials, Chemistry, Geophysics, </a:t>
            </a:r>
            <a:r>
              <a:rPr lang="en-US" dirty="0" smtClean="0"/>
              <a:t>Nuclear Physics, </a:t>
            </a:r>
            <a:r>
              <a:rPr lang="en-US" dirty="0" smtClean="0">
                <a:ea typeface="Arial" charset="0"/>
                <a:cs typeface="Arial" charset="0"/>
              </a:rPr>
              <a:t>Fusion Energy, Plasma Physics, Computing Research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ea typeface="Arial" charset="0"/>
                <a:cs typeface="Arial" charset="0"/>
              </a:rPr>
              <a:t>Single-core </a:t>
            </a:r>
            <a:r>
              <a:rPr lang="en-US" dirty="0" smtClean="0">
                <a:ea typeface="Arial" charset="0"/>
                <a:cs typeface="Arial" charset="0"/>
              </a:rPr>
              <a:t>(not many, but some) to </a:t>
            </a:r>
            <a:r>
              <a:rPr lang="en-US" dirty="0" smtClean="0">
                <a:ea typeface="Arial" charset="0"/>
                <a:cs typeface="Arial" charset="0"/>
              </a:rPr>
              <a:t>whole-system </a:t>
            </a:r>
            <a:r>
              <a:rPr lang="en-US" dirty="0" smtClean="0">
                <a:ea typeface="Arial" charset="0"/>
                <a:cs typeface="Arial" charset="0"/>
              </a:rPr>
              <a:t>jobs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>
              <a:ea typeface="Arial" charset="0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 smtClean="0">
              <a:ea typeface="Arial" charset="0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 smtClean="0"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 i="1" dirty="0" smtClean="0">
              <a:ea typeface="Arial" charset="0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4</a:t>
            </a:fld>
            <a:r>
              <a:rPr lang="en-US" dirty="0" smtClean="0"/>
              <a:t> -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013" y="1298550"/>
            <a:ext cx="2592659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428" y="2991568"/>
            <a:ext cx="2444438" cy="1371600"/>
          </a:xfrm>
          <a:prstGeom prst="rect">
            <a:avLst/>
          </a:prstGeom>
        </p:spPr>
      </p:pic>
      <p:pic>
        <p:nvPicPr>
          <p:cNvPr id="8" name="Picture 7" descr="FES-Cover-Only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1" y="4674516"/>
            <a:ext cx="264566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4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ent Arrow 50"/>
          <p:cNvSpPr/>
          <p:nvPr/>
        </p:nvSpPr>
        <p:spPr>
          <a:xfrm rot="5400000" flipV="1">
            <a:off x="3677800" y="2585281"/>
            <a:ext cx="3247946" cy="1437155"/>
          </a:xfrm>
          <a:prstGeom prst="bentArrow">
            <a:avLst>
              <a:gd name="adj1" fmla="val 25000"/>
              <a:gd name="adj2" fmla="val 4215"/>
              <a:gd name="adj3" fmla="val 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Bent Arrow 49"/>
          <p:cNvSpPr/>
          <p:nvPr/>
        </p:nvSpPr>
        <p:spPr>
          <a:xfrm rot="5400000" flipV="1">
            <a:off x="4049211" y="3297966"/>
            <a:ext cx="2569765" cy="1078486"/>
          </a:xfrm>
          <a:prstGeom prst="bentArrow">
            <a:avLst>
              <a:gd name="adj1" fmla="val 25000"/>
              <a:gd name="adj2" fmla="val 5035"/>
              <a:gd name="adj3" fmla="val 2500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Bent Arrow 47"/>
          <p:cNvSpPr/>
          <p:nvPr/>
        </p:nvSpPr>
        <p:spPr>
          <a:xfrm rot="5400000" flipV="1">
            <a:off x="4603559" y="3768403"/>
            <a:ext cx="1657636" cy="868014"/>
          </a:xfrm>
          <a:prstGeom prst="bentArrow">
            <a:avLst>
              <a:gd name="adj1" fmla="val 25000"/>
              <a:gd name="adj2" fmla="val 5615"/>
              <a:gd name="adj3" fmla="val 2500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Bent Arrow 48"/>
          <p:cNvSpPr/>
          <p:nvPr/>
        </p:nvSpPr>
        <p:spPr>
          <a:xfrm rot="5400000" flipV="1">
            <a:off x="5181452" y="4154833"/>
            <a:ext cx="848739" cy="872979"/>
          </a:xfrm>
          <a:prstGeom prst="bentArrow">
            <a:avLst>
              <a:gd name="adj1" fmla="val 25000"/>
              <a:gd name="adj2" fmla="val 5744"/>
              <a:gd name="adj3" fmla="val 2500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270984" y="3655336"/>
            <a:ext cx="369609" cy="1121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5345814" y="5918936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5345814" y="5554332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5345814" y="5183626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249419" y="5031227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3257438" y="5918935"/>
            <a:ext cx="435597" cy="1"/>
          </a:xfrm>
          <a:prstGeom prst="line">
            <a:avLst/>
          </a:prstGeom>
          <a:ln w="1016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9" name="Bent Arrow 68"/>
          <p:cNvSpPr/>
          <p:nvPr/>
        </p:nvSpPr>
        <p:spPr>
          <a:xfrm rot="5400000">
            <a:off x="3265231" y="4030850"/>
            <a:ext cx="960861" cy="1008823"/>
          </a:xfrm>
          <a:prstGeom prst="bentArrow">
            <a:avLst>
              <a:gd name="adj1" fmla="val 25000"/>
              <a:gd name="adj2" fmla="val 4455"/>
              <a:gd name="adj3" fmla="val 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42" y="311113"/>
            <a:ext cx="6780933" cy="507740"/>
          </a:xfrm>
        </p:spPr>
        <p:txBody>
          <a:bodyPr/>
          <a:lstStyle/>
          <a:p>
            <a:r>
              <a:rPr lang="en-US" dirty="0" smtClean="0"/>
              <a:t>NERSC - </a:t>
            </a:r>
            <a:r>
              <a:rPr lang="en-US" dirty="0"/>
              <a:t>Resources at a </a:t>
            </a:r>
            <a:r>
              <a:rPr lang="en-US" dirty="0" smtClean="0"/>
              <a:t>Glance 2018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772652" y="4890832"/>
            <a:ext cx="2897866" cy="1335355"/>
            <a:chOff x="5772652" y="4890832"/>
            <a:chExt cx="2897866" cy="1335355"/>
          </a:xfrm>
        </p:grpSpPr>
        <p:graphicFrame>
          <p:nvGraphicFramePr>
            <p:cNvPr id="9" name="Diagram 8"/>
            <p:cNvGraphicFramePr/>
            <p:nvPr>
              <p:extLst/>
            </p:nvPr>
          </p:nvGraphicFramePr>
          <p:xfrm>
            <a:off x="5772652" y="4890832"/>
            <a:ext cx="2897866" cy="13326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3" name="Rectangle 22"/>
            <p:cNvSpPr/>
            <p:nvPr/>
          </p:nvSpPr>
          <p:spPr>
            <a:xfrm>
              <a:off x="5862203" y="4982381"/>
              <a:ext cx="10027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</a:rPr>
                <a:t>2 x 10 Gb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810207" y="5375643"/>
              <a:ext cx="11061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</a:rPr>
                <a:t>2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 </a:t>
              </a:r>
              <a:r>
                <a:rPr lang="en-US" sz="1600" b="1" i="1" dirty="0">
                  <a:solidFill>
                    <a:schemeClr val="bg1"/>
                  </a:solidFill>
                </a:rPr>
                <a:t>x 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100 </a:t>
              </a:r>
              <a:r>
                <a:rPr lang="en-US" sz="1600" b="1" i="1" dirty="0">
                  <a:solidFill>
                    <a:schemeClr val="bg1"/>
                  </a:solidFill>
                </a:rPr>
                <a:t>Gb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800032" y="5764522"/>
              <a:ext cx="128751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Software Defined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 Networking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8968" y="4643735"/>
            <a:ext cx="3119301" cy="1605978"/>
            <a:chOff x="218968" y="4643735"/>
            <a:chExt cx="3119301" cy="1605978"/>
          </a:xfrm>
        </p:grpSpPr>
        <p:graphicFrame>
          <p:nvGraphicFramePr>
            <p:cNvPr id="5" name="Diagram 4"/>
            <p:cNvGraphicFramePr/>
            <p:nvPr>
              <p:extLst/>
            </p:nvPr>
          </p:nvGraphicFramePr>
          <p:xfrm>
            <a:off x="246984" y="4643735"/>
            <a:ext cx="3019554" cy="8194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53" name="Diagram 52"/>
            <p:cNvGraphicFramePr/>
            <p:nvPr>
              <p:extLst/>
            </p:nvPr>
          </p:nvGraphicFramePr>
          <p:xfrm>
            <a:off x="293760" y="5636228"/>
            <a:ext cx="2981536" cy="6134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grpSp>
          <p:nvGrpSpPr>
            <p:cNvPr id="10" name="Group 9"/>
            <p:cNvGrpSpPr/>
            <p:nvPr/>
          </p:nvGrpSpPr>
          <p:grpSpPr>
            <a:xfrm>
              <a:off x="218968" y="4769618"/>
              <a:ext cx="3119301" cy="1435234"/>
              <a:chOff x="218968" y="4769618"/>
              <a:chExt cx="3119301" cy="1435234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47375" y="4769618"/>
                <a:ext cx="26083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Data-Intensive Systems</a:t>
                </a:r>
                <a:endParaRPr lang="en-US" sz="14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b="1" i="1" dirty="0" smtClean="0">
                    <a:solidFill>
                      <a:schemeClr val="bg1"/>
                    </a:solidFill>
                  </a:rPr>
                  <a:t>PDSF, JGI, Materials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18968" y="5681632"/>
                <a:ext cx="31193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Data Transfer Nodes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Science Gateways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042365" y="1219200"/>
            <a:ext cx="3838401" cy="3495217"/>
            <a:chOff x="5042365" y="1235479"/>
            <a:chExt cx="3838401" cy="3495217"/>
          </a:xfrm>
        </p:grpSpPr>
        <p:graphicFrame>
          <p:nvGraphicFramePr>
            <p:cNvPr id="11" name="Diagram 10"/>
            <p:cNvGraphicFramePr/>
            <p:nvPr>
              <p:extLst/>
            </p:nvPr>
          </p:nvGraphicFramePr>
          <p:xfrm>
            <a:off x="5781411" y="1235479"/>
            <a:ext cx="2897498" cy="34952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8" r:lo="rId19" r:qs="rId20" r:cs="rId21"/>
            </a:graphicData>
          </a:graphic>
        </p:graphicFrame>
        <p:sp>
          <p:nvSpPr>
            <p:cNvPr id="27" name="Can 26"/>
            <p:cNvSpPr/>
            <p:nvPr/>
          </p:nvSpPr>
          <p:spPr>
            <a:xfrm>
              <a:off x="5950809" y="1423750"/>
              <a:ext cx="868312" cy="607265"/>
            </a:xfrm>
            <a:prstGeom prst="can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/project 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64966" y="1359307"/>
              <a:ext cx="173340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7.1 PB</a:t>
              </a:r>
              <a:endParaRPr lang="en-US" sz="1600" b="1" i="1" dirty="0">
                <a:solidFill>
                  <a:schemeClr val="bg1"/>
                </a:solidFill>
              </a:endParaRPr>
            </a:p>
            <a:p>
              <a:r>
                <a:rPr lang="en-US" sz="1600" b="1" dirty="0" smtClean="0">
                  <a:solidFill>
                    <a:schemeClr val="bg1"/>
                  </a:solidFill>
                </a:rPr>
                <a:t>DDN SFA12KE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Can 28"/>
            <p:cNvSpPr/>
            <p:nvPr/>
          </p:nvSpPr>
          <p:spPr>
            <a:xfrm>
              <a:off x="6006509" y="3032346"/>
              <a:ext cx="868312" cy="607265"/>
            </a:xfrm>
            <a:prstGeom prst="can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/home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76610" y="3025259"/>
              <a:ext cx="20041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solidFill>
                    <a:schemeClr val="bg1"/>
                  </a:solidFill>
                </a:rPr>
                <a:t>275 TB</a:t>
              </a:r>
            </a:p>
            <a:p>
              <a:r>
                <a:rPr lang="en-US" sz="1600" b="1" i="1" dirty="0" err="1" smtClean="0">
                  <a:solidFill>
                    <a:schemeClr val="bg1"/>
                  </a:solidFill>
                </a:rPr>
                <a:t>NetApp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 5460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19121" y="3653478"/>
              <a:ext cx="18062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smtClean="0">
                  <a:solidFill>
                    <a:schemeClr val="bg1"/>
                  </a:solidFill>
                </a:rPr>
                <a:t>150 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PB stored, 240 PB capacity, 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42 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years of community data</a:t>
              </a:r>
            </a:p>
          </p:txBody>
        </p:sp>
        <p:sp>
          <p:nvSpPr>
            <p:cNvPr id="32" name="Sequential Access Storage 31"/>
            <p:cNvSpPr/>
            <p:nvPr/>
          </p:nvSpPr>
          <p:spPr>
            <a:xfrm>
              <a:off x="5958658" y="3783722"/>
              <a:ext cx="897533" cy="694550"/>
            </a:xfrm>
            <a:prstGeom prst="flowChartMagneticTape">
              <a:avLst/>
            </a:prstGeom>
            <a:gradFill>
              <a:gsLst>
                <a:gs pos="0">
                  <a:srgbClr val="4FA556"/>
                </a:gs>
                <a:gs pos="100000">
                  <a:srgbClr val="A6F4AA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HPSS</a:t>
              </a:r>
              <a:endParaRPr lang="en-US" sz="16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42365" y="1387879"/>
              <a:ext cx="661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/>
                <a:t>136 GB/s</a:t>
              </a:r>
              <a:endParaRPr lang="en-US" sz="1000" i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107883" y="2302279"/>
              <a:ext cx="595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4</a:t>
              </a:r>
              <a:r>
                <a:rPr lang="en-US" sz="1000" i="1" dirty="0" smtClean="0"/>
                <a:t>0 GB/s</a:t>
              </a:r>
              <a:endParaRPr lang="en-US" sz="1000" i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107883" y="3140479"/>
              <a:ext cx="595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5</a:t>
              </a:r>
              <a:r>
                <a:rPr lang="en-US" sz="1000" i="1" dirty="0" smtClean="0"/>
                <a:t> GB/s</a:t>
              </a:r>
              <a:endParaRPr lang="en-US" sz="1000" i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121796" y="3986805"/>
              <a:ext cx="595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/>
                <a:t>24 GB/s</a:t>
              </a:r>
              <a:endParaRPr lang="en-US" sz="1000" i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38383" y="2877840"/>
            <a:ext cx="4032511" cy="1627483"/>
            <a:chOff x="238383" y="2877840"/>
            <a:chExt cx="4032511" cy="1627483"/>
          </a:xfrm>
        </p:grpSpPr>
        <p:sp>
          <p:nvSpPr>
            <p:cNvPr id="38" name="Rectangle 37"/>
            <p:cNvSpPr/>
            <p:nvPr/>
          </p:nvSpPr>
          <p:spPr>
            <a:xfrm>
              <a:off x="3236142" y="3156857"/>
              <a:ext cx="369609" cy="11210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8383" y="2877840"/>
              <a:ext cx="4032511" cy="1627483"/>
              <a:chOff x="238383" y="2877840"/>
              <a:chExt cx="4032511" cy="162748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276600" y="4178885"/>
                <a:ext cx="8216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smtClean="0"/>
                  <a:t>32x </a:t>
                </a:r>
                <a:r>
                  <a:rPr lang="en-US" sz="1000" i="1" dirty="0"/>
                  <a:t>F</a:t>
                </a:r>
                <a:r>
                  <a:rPr lang="en-US" sz="1000" i="1" dirty="0" smtClean="0"/>
                  <a:t>DR </a:t>
                </a:r>
                <a:r>
                  <a:rPr lang="en-US" sz="1000" i="1" dirty="0"/>
                  <a:t>IB</a:t>
                </a:r>
              </a:p>
            </p:txBody>
          </p:sp>
          <p:graphicFrame>
            <p:nvGraphicFramePr>
              <p:cNvPr id="4" name="Diagram 3"/>
              <p:cNvGraphicFramePr/>
              <p:nvPr>
                <p:extLst/>
              </p:nvPr>
            </p:nvGraphicFramePr>
            <p:xfrm>
              <a:off x="238383" y="2895600"/>
              <a:ext cx="3036913" cy="16097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3" r:lo="rId24" r:qs="rId25" r:cs="rId26"/>
              </a:graphicData>
            </a:graphic>
          </p:graphicFrame>
          <p:sp>
            <p:nvSpPr>
              <p:cNvPr id="35" name="Can 34"/>
              <p:cNvSpPr/>
              <p:nvPr/>
            </p:nvSpPr>
            <p:spPr>
              <a:xfrm>
                <a:off x="3467218" y="2877840"/>
                <a:ext cx="803676" cy="435041"/>
              </a:xfrm>
              <a:prstGeom prst="can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i="1" dirty="0" smtClean="0">
                    <a:solidFill>
                      <a:schemeClr val="tx1"/>
                    </a:solidFill>
                  </a:rPr>
                  <a:t>28 PB Local Scratch</a:t>
                </a:r>
                <a:endParaRPr lang="en-US" sz="900" b="1" i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900" b="1" i="1" dirty="0" smtClean="0">
                    <a:solidFill>
                      <a:schemeClr val="tx1"/>
                    </a:solidFill>
                  </a:rPr>
                  <a:t>&gt;700 </a:t>
                </a:r>
                <a:r>
                  <a:rPr lang="en-US" sz="900" b="1" i="1" dirty="0">
                    <a:solidFill>
                      <a:schemeClr val="tx1"/>
                    </a:solidFill>
                  </a:rPr>
                  <a:t>GB/s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98539" y="2905134"/>
                <a:ext cx="26072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 smtClean="0">
                    <a:solidFill>
                      <a:schemeClr val="bg1"/>
                    </a:solidFill>
                  </a:rPr>
                  <a:t>Cori: Cray XC-40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93760" y="4123439"/>
                <a:ext cx="28772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i="1" dirty="0" smtClean="0">
                    <a:solidFill>
                      <a:schemeClr val="bg1"/>
                    </a:solidFill>
                  </a:rPr>
                  <a:t>2,004 nodes, 64K 2.3GHz Intel “</a:t>
                </a:r>
                <a:r>
                  <a:rPr lang="en-US" sz="800" b="1" i="1" dirty="0" err="1" smtClean="0">
                    <a:solidFill>
                      <a:schemeClr val="bg1"/>
                    </a:solidFill>
                  </a:rPr>
                  <a:t>Haswell</a:t>
                </a:r>
                <a:r>
                  <a:rPr lang="en-US" sz="800" b="1" i="1" dirty="0" smtClean="0">
                    <a:solidFill>
                      <a:schemeClr val="bg1"/>
                    </a:solidFill>
                  </a:rPr>
                  <a:t>” Cores, 203TB RAM</a:t>
                </a:r>
              </a:p>
              <a:p>
                <a:pPr algn="ctr"/>
                <a:r>
                  <a:rPr lang="en-US" sz="800" b="1" i="1" dirty="0" smtClean="0">
                    <a:solidFill>
                      <a:schemeClr val="bg1"/>
                    </a:solidFill>
                  </a:rPr>
                  <a:t>9,688 nodes, with 1.4GHz  Intel “KNL” Cores, 1PB RAM</a:t>
                </a:r>
                <a:endParaRPr lang="en-US" sz="800" b="1" i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116656" y="6352526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5</a:t>
            </a:fld>
            <a:r>
              <a:rPr lang="en-US" dirty="0" smtClean="0"/>
              <a:t> -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80648" y="1187884"/>
            <a:ext cx="4262752" cy="1605494"/>
            <a:chOff x="80648" y="1187884"/>
            <a:chExt cx="4262752" cy="1605494"/>
          </a:xfrm>
        </p:grpSpPr>
        <p:sp>
          <p:nvSpPr>
            <p:cNvPr id="60" name="Rectangle 59"/>
            <p:cNvSpPr/>
            <p:nvPr/>
          </p:nvSpPr>
          <p:spPr>
            <a:xfrm>
              <a:off x="3233160" y="1676400"/>
              <a:ext cx="342638" cy="11210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0648" y="1187884"/>
              <a:ext cx="4262752" cy="1605494"/>
              <a:chOff x="80648" y="1187884"/>
              <a:chExt cx="4262752" cy="1605494"/>
            </a:xfrm>
          </p:grpSpPr>
          <p:graphicFrame>
            <p:nvGraphicFramePr>
              <p:cNvPr id="6" name="Diagram 5"/>
              <p:cNvGraphicFramePr/>
              <p:nvPr>
                <p:extLst/>
              </p:nvPr>
            </p:nvGraphicFramePr>
            <p:xfrm>
              <a:off x="251589" y="1211311"/>
              <a:ext cx="3019395" cy="15820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8" r:lo="rId29" r:qs="rId30" r:cs="rId31"/>
              </a:graphicData>
            </a:graphic>
          </p:graphicFrame>
          <p:sp>
            <p:nvSpPr>
              <p:cNvPr id="37" name="Can 36"/>
              <p:cNvSpPr/>
              <p:nvPr/>
            </p:nvSpPr>
            <p:spPr>
              <a:xfrm>
                <a:off x="3463524" y="1371601"/>
                <a:ext cx="879876" cy="645540"/>
              </a:xfrm>
              <a:prstGeom prst="can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i="1" dirty="0" smtClean="0">
                    <a:solidFill>
                      <a:schemeClr val="tx1"/>
                    </a:solidFill>
                  </a:rPr>
                  <a:t>7.6 </a:t>
                </a:r>
                <a:r>
                  <a:rPr lang="en-US" sz="1100" b="1" i="1" dirty="0">
                    <a:solidFill>
                      <a:schemeClr val="tx1"/>
                    </a:solidFill>
                  </a:rPr>
                  <a:t>PB Local </a:t>
                </a:r>
                <a:r>
                  <a:rPr lang="en-US" sz="1100" b="1" i="1" dirty="0" smtClean="0">
                    <a:solidFill>
                      <a:schemeClr val="tx1"/>
                    </a:solidFill>
                  </a:rPr>
                  <a:t>Scratch</a:t>
                </a:r>
                <a:endParaRPr lang="en-US" sz="1100" b="1" i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100" b="1" i="1" dirty="0" smtClean="0">
                    <a:solidFill>
                      <a:schemeClr val="tx1"/>
                    </a:solidFill>
                  </a:rPr>
                  <a:t>163 </a:t>
                </a:r>
                <a:r>
                  <a:rPr lang="en-US" sz="1100" b="1" i="1" dirty="0">
                    <a:solidFill>
                      <a:schemeClr val="tx1"/>
                    </a:solidFill>
                  </a:rPr>
                  <a:t>GB/s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386203" y="2286000"/>
                <a:ext cx="7955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smtClean="0"/>
                  <a:t>16x FDR IB</a:t>
                </a:r>
                <a:endParaRPr lang="en-US" sz="1000" i="1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17751" y="1187884"/>
                <a:ext cx="22912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 smtClean="0">
                    <a:solidFill>
                      <a:schemeClr val="bg1"/>
                    </a:solidFill>
                  </a:rPr>
                  <a:t>Edison: Cray XC-30</a:t>
                </a:r>
                <a:endParaRPr lang="en-US" sz="1400" b="1" i="1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400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80648" y="2511623"/>
                <a:ext cx="31241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i="1" dirty="0" smtClean="0">
                    <a:solidFill>
                      <a:schemeClr val="bg1"/>
                    </a:solidFill>
                  </a:rPr>
                  <a:t>5,576 nodes, 133K  2.4GHz Intel “</a:t>
                </a:r>
                <a:r>
                  <a:rPr lang="en-US" sz="800" b="1" i="1" dirty="0" err="1" smtClean="0">
                    <a:solidFill>
                      <a:schemeClr val="bg1"/>
                    </a:solidFill>
                  </a:rPr>
                  <a:t>IvyBridge</a:t>
                </a:r>
                <a:r>
                  <a:rPr lang="en-US" sz="800" b="1" i="1" dirty="0" smtClean="0">
                    <a:solidFill>
                      <a:schemeClr val="bg1"/>
                    </a:solidFill>
                  </a:rPr>
                  <a:t>” Cores, 357TB RAM</a:t>
                </a:r>
                <a:endParaRPr lang="en-US" sz="800" b="1" i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3" name="Picture 62" descr="Edison-p2-small.jpg"/>
              <p:cNvPicPr>
                <a:picLocks noChangeAspect="1"/>
              </p:cNvPicPr>
              <p:nvPr/>
            </p:nvPicPr>
            <p:blipFill>
              <a:blip r:embed="rId3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539" y="1488262"/>
                <a:ext cx="2425929" cy="946719"/>
              </a:xfrm>
              <a:prstGeom prst="rect">
                <a:avLst/>
              </a:prstGeom>
            </p:spPr>
          </p:pic>
        </p:grpSp>
      </p:grpSp>
      <p:sp>
        <p:nvSpPr>
          <p:cNvPr id="21" name="Bent Arrow 20"/>
          <p:cNvSpPr/>
          <p:nvPr/>
        </p:nvSpPr>
        <p:spPr>
          <a:xfrm rot="5400000">
            <a:off x="2490767" y="2907617"/>
            <a:ext cx="2747759" cy="1260112"/>
          </a:xfrm>
          <a:prstGeom prst="bentArrow">
            <a:avLst>
              <a:gd name="adj1" fmla="val 25000"/>
              <a:gd name="adj2" fmla="val 4455"/>
              <a:gd name="adj3" fmla="val 0"/>
              <a:gd name="adj4" fmla="val 43750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5" name="Diagram 24"/>
          <p:cNvGraphicFramePr/>
          <p:nvPr>
            <p:extLst/>
          </p:nvPr>
        </p:nvGraphicFramePr>
        <p:xfrm>
          <a:off x="3599946" y="4848277"/>
          <a:ext cx="1906582" cy="142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pic>
        <p:nvPicPr>
          <p:cNvPr id="73" name="Picture 72" descr="Cori-Ph1.png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94" y="3254441"/>
            <a:ext cx="2614290" cy="821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61259" y="4818264"/>
            <a:ext cx="1812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Ethernet &amp;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IB Fabric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Science Friendly </a:t>
            </a:r>
            <a:r>
              <a:rPr lang="en-US" sz="1200" i="1" dirty="0" smtClean="0">
                <a:solidFill>
                  <a:schemeClr val="bg1"/>
                </a:solidFill>
              </a:rPr>
              <a:t>Security</a:t>
            </a:r>
          </a:p>
          <a:p>
            <a:pPr algn="ctr"/>
            <a:r>
              <a:rPr lang="en-US" sz="1200" i="1" dirty="0" smtClean="0">
                <a:solidFill>
                  <a:schemeClr val="bg1"/>
                </a:solidFill>
              </a:rPr>
              <a:t>Production Monitoring</a:t>
            </a:r>
            <a:endParaRPr lang="en-US" sz="1200" i="1" dirty="0">
              <a:solidFill>
                <a:schemeClr val="bg1"/>
              </a:solidFill>
            </a:endParaRP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Power </a:t>
            </a:r>
            <a:r>
              <a:rPr lang="en-US" sz="1200" i="1" dirty="0" smtClean="0">
                <a:solidFill>
                  <a:schemeClr val="bg1"/>
                </a:solidFill>
              </a:rPr>
              <a:t>Efficiency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WAN</a:t>
            </a:r>
          </a:p>
          <a:p>
            <a:pPr algn="ctr"/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66" name="Can 65"/>
          <p:cNvSpPr/>
          <p:nvPr/>
        </p:nvSpPr>
        <p:spPr>
          <a:xfrm>
            <a:off x="3446397" y="3419678"/>
            <a:ext cx="803676" cy="435041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i="1" dirty="0" smtClean="0">
                <a:solidFill>
                  <a:schemeClr val="tx1"/>
                </a:solidFill>
              </a:rPr>
              <a:t>2PB “</a:t>
            </a:r>
            <a:r>
              <a:rPr lang="en-US" sz="800" b="1" i="1" dirty="0" err="1" smtClean="0">
                <a:solidFill>
                  <a:schemeClr val="tx1"/>
                </a:solidFill>
              </a:rPr>
              <a:t>DataWarp</a:t>
            </a:r>
            <a:r>
              <a:rPr lang="en-US" sz="800" b="1" i="1" dirty="0" smtClean="0">
                <a:solidFill>
                  <a:schemeClr val="tx1"/>
                </a:solidFill>
              </a:rPr>
              <a:t>”   I/O </a:t>
            </a:r>
            <a:r>
              <a:rPr lang="en-US" sz="800" b="1" i="1" dirty="0" err="1" smtClean="0">
                <a:solidFill>
                  <a:schemeClr val="tx1"/>
                </a:solidFill>
              </a:rPr>
              <a:t>Accl</a:t>
            </a:r>
            <a:r>
              <a:rPr lang="en-US" sz="800" b="1" i="1" dirty="0" smtClean="0">
                <a:solidFill>
                  <a:schemeClr val="tx1"/>
                </a:solidFill>
              </a:rPr>
              <a:t>. Layer</a:t>
            </a:r>
            <a:endParaRPr lang="en-US" sz="800" b="1" i="1" dirty="0">
              <a:solidFill>
                <a:schemeClr val="tx1"/>
              </a:solidFill>
            </a:endParaRPr>
          </a:p>
          <a:p>
            <a:pPr algn="ctr"/>
            <a:r>
              <a:rPr lang="en-US" sz="800" b="1" i="1" dirty="0" smtClean="0">
                <a:solidFill>
                  <a:schemeClr val="tx1"/>
                </a:solidFill>
              </a:rPr>
              <a:t>&gt;1.5 </a:t>
            </a:r>
            <a:r>
              <a:rPr lang="en-US" sz="800" b="1" i="1" dirty="0">
                <a:solidFill>
                  <a:schemeClr val="tx1"/>
                </a:solidFill>
              </a:rPr>
              <a:t>T</a:t>
            </a:r>
            <a:r>
              <a:rPr lang="en-US" sz="800" b="1" i="1" dirty="0" smtClean="0">
                <a:solidFill>
                  <a:schemeClr val="tx1"/>
                </a:solidFill>
              </a:rPr>
              <a:t>B</a:t>
            </a:r>
            <a:r>
              <a:rPr lang="en-US" sz="800" b="1" i="1" dirty="0">
                <a:solidFill>
                  <a:schemeClr val="tx1"/>
                </a:solidFill>
              </a:rPr>
              <a:t>/s</a:t>
            </a:r>
          </a:p>
        </p:txBody>
      </p:sp>
      <p:sp>
        <p:nvSpPr>
          <p:cNvPr id="74" name="Can 73"/>
          <p:cNvSpPr/>
          <p:nvPr/>
        </p:nvSpPr>
        <p:spPr>
          <a:xfrm>
            <a:off x="5873337" y="2119802"/>
            <a:ext cx="982854" cy="607265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Sponsored Storage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876610" y="2118177"/>
            <a:ext cx="17334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bg1"/>
                </a:solidFill>
              </a:rPr>
              <a:t>5.1 PB</a:t>
            </a:r>
            <a:endParaRPr lang="en-US" sz="1600" b="1" i="1" dirty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DDN SFA12KE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241250" y="4638374"/>
            <a:ext cx="821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14x FDR IB</a:t>
            </a:r>
            <a:endParaRPr lang="en-US" sz="1000" i="1" dirty="0"/>
          </a:p>
        </p:txBody>
      </p:sp>
      <p:pic>
        <p:nvPicPr>
          <p:cNvPr id="77" name="Picture 76" descr="ESnet_logo.jpeg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255" y="5292838"/>
            <a:ext cx="1456470" cy="4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8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38" y="1295400"/>
            <a:ext cx="8616462" cy="4830764"/>
          </a:xfrm>
        </p:spPr>
        <p:txBody>
          <a:bodyPr>
            <a:normAutofit lnSpcReduction="10000"/>
          </a:bodyPr>
          <a:lstStyle/>
          <a:p>
            <a:r>
              <a:rPr lang="en-US" sz="2000" dirty="0" err="1" smtClean="0"/>
              <a:t>Lustre</a:t>
            </a:r>
            <a:r>
              <a:rPr lang="en-US" sz="2000" dirty="0" smtClean="0"/>
              <a:t> scratch </a:t>
            </a:r>
            <a:r>
              <a:rPr lang="en-US" sz="2000" dirty="0"/>
              <a:t>for Large Compute </a:t>
            </a:r>
            <a:r>
              <a:rPr lang="en-US" sz="2000" dirty="0" smtClean="0"/>
              <a:t>systems</a:t>
            </a:r>
          </a:p>
          <a:p>
            <a:pPr lvl="1"/>
            <a:r>
              <a:rPr lang="en-US" sz="1800" dirty="0" smtClean="0"/>
              <a:t>Edison: 7.6 PB with 168 GB/s aggregate bandwidth</a:t>
            </a:r>
          </a:p>
          <a:p>
            <a:pPr lvl="1"/>
            <a:r>
              <a:rPr lang="en-US" sz="1800" dirty="0" smtClean="0"/>
              <a:t>Cori: 28 PB with  ~700 GB/s aggregate bandwidth</a:t>
            </a:r>
          </a:p>
          <a:p>
            <a:pPr lvl="1"/>
            <a:r>
              <a:rPr lang="en-US" sz="1800" dirty="0" smtClean="0"/>
              <a:t>Periodically purged</a:t>
            </a:r>
          </a:p>
          <a:p>
            <a:r>
              <a:rPr lang="en-US" sz="1800" dirty="0" smtClean="0"/>
              <a:t>GPFS mounted across all compute platforms</a:t>
            </a:r>
          </a:p>
          <a:p>
            <a:pPr lvl="1"/>
            <a:r>
              <a:rPr lang="en-US" sz="1800" dirty="0" smtClean="0"/>
              <a:t>Home Directories: 275 TB, optimized </a:t>
            </a:r>
            <a:r>
              <a:rPr lang="en-US" sz="1800" dirty="0"/>
              <a:t>(SSDs) for </a:t>
            </a:r>
            <a:r>
              <a:rPr lang="en-US" sz="1800" dirty="0" smtClean="0"/>
              <a:t>small files, and high number of I/O operations</a:t>
            </a:r>
          </a:p>
          <a:p>
            <a:pPr lvl="1"/>
            <a:r>
              <a:rPr lang="en-US" sz="1800" dirty="0" smtClean="0"/>
              <a:t>Project </a:t>
            </a:r>
            <a:r>
              <a:rPr lang="en-US" sz="1800" dirty="0"/>
              <a:t>directories: 7.1 </a:t>
            </a:r>
            <a:r>
              <a:rPr lang="en-US" sz="1800" dirty="0" smtClean="0"/>
              <a:t>PB, 4TB/1M </a:t>
            </a:r>
            <a:r>
              <a:rPr lang="en-US" sz="1800" dirty="0" err="1" smtClean="0"/>
              <a:t>inode</a:t>
            </a:r>
            <a:r>
              <a:rPr lang="en-US" sz="1800" dirty="0" smtClean="0"/>
              <a:t> quota by default.  Intended for larger files (SSD for metadata only), streaming I/O, and data that is actively being used.  There is no purge policy, however inactive projects may be moved to the tape archive</a:t>
            </a:r>
          </a:p>
          <a:p>
            <a:pPr lvl="1"/>
            <a:r>
              <a:rPr lang="en-US" sz="1800" dirty="0" smtClean="0"/>
              <a:t>Sponsored File System </a:t>
            </a:r>
            <a:r>
              <a:rPr lang="en-US" sz="1800" dirty="0"/>
              <a:t>Storage: 5.1 PB </a:t>
            </a:r>
            <a:r>
              <a:rPr lang="en-US" sz="1800" dirty="0" smtClean="0"/>
              <a:t>on a separate file system, but with the same I/O characteristics as the Project file system (minus SSDs).  This is a ‘buy-in’ program for projects that need additional space on disk.  Program has a fixed $/TB, and a 5 year service agreement</a:t>
            </a:r>
          </a:p>
          <a:p>
            <a:pPr lvl="1"/>
            <a:r>
              <a:rPr lang="en-US" sz="1800" dirty="0" smtClean="0"/>
              <a:t>GPFS file systems accessible </a:t>
            </a:r>
            <a:r>
              <a:rPr lang="en-US" sz="1800" dirty="0"/>
              <a:t>from Cray compute nodes </a:t>
            </a:r>
            <a:r>
              <a:rPr lang="en-US" sz="1800" dirty="0" smtClean="0"/>
              <a:t>via DVS I/O forwarding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6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162" y="1052759"/>
            <a:ext cx="1801445" cy="180144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6954715" y="1573823"/>
            <a:ext cx="1046285" cy="677008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9450461">
            <a:off x="7912307" y="1137724"/>
            <a:ext cx="92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GPFS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401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Tape Archive - HPSS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900" dirty="0" smtClean="0"/>
              <a:t>High Performance Storage System (HPSS) </a:t>
            </a:r>
            <a:endParaRPr lang="en-US" dirty="0" smtClean="0"/>
          </a:p>
          <a:p>
            <a:pPr lvl="1"/>
            <a:r>
              <a:rPr lang="en-US" dirty="0"/>
              <a:t>Developed </a:t>
            </a:r>
            <a:r>
              <a:rPr lang="en-US" dirty="0" smtClean="0"/>
              <a:t>over &gt;20 years of </a:t>
            </a:r>
            <a:r>
              <a:rPr lang="en-US" dirty="0"/>
              <a:t>collaboration among five Department of Energy laboratories and IBM, with significant contributions by universities and other laboratories worldwide.</a:t>
            </a:r>
            <a:endParaRPr lang="en-US" sz="2100" dirty="0" smtClean="0"/>
          </a:p>
          <a:p>
            <a:pPr lvl="1">
              <a:lnSpc>
                <a:spcPct val="130000"/>
              </a:lnSpc>
            </a:pPr>
            <a:r>
              <a:rPr lang="en-US" sz="2800" dirty="0" smtClean="0"/>
              <a:t>archival </a:t>
            </a:r>
            <a:r>
              <a:rPr lang="en-US" sz="2800" dirty="0"/>
              <a:t>storage system for long term data </a:t>
            </a:r>
            <a:r>
              <a:rPr lang="en-US" sz="2800" dirty="0" smtClean="0"/>
              <a:t>retention since 1998</a:t>
            </a:r>
            <a:endParaRPr lang="en-US" sz="2600" dirty="0" smtClean="0"/>
          </a:p>
          <a:p>
            <a:pPr lvl="1">
              <a:lnSpc>
                <a:spcPct val="130000"/>
              </a:lnSpc>
            </a:pPr>
            <a:r>
              <a:rPr lang="en-US" sz="2600" dirty="0" smtClean="0"/>
              <a:t>Tiered </a:t>
            </a:r>
            <a:r>
              <a:rPr lang="en-US" sz="2600" dirty="0"/>
              <a:t>storage system with a disk </a:t>
            </a:r>
            <a:r>
              <a:rPr lang="en-US" sz="2600" dirty="0" smtClean="0"/>
              <a:t>cache </a:t>
            </a:r>
            <a:r>
              <a:rPr lang="en-US" sz="2600" dirty="0"/>
              <a:t>in front of a pool of </a:t>
            </a:r>
            <a:r>
              <a:rPr lang="en-US" sz="2600" dirty="0" smtClean="0"/>
              <a:t>tapes</a:t>
            </a:r>
          </a:p>
          <a:p>
            <a:pPr lvl="2">
              <a:lnSpc>
                <a:spcPct val="130000"/>
              </a:lnSpc>
            </a:pPr>
            <a:r>
              <a:rPr lang="en-US" sz="2200" dirty="0"/>
              <a:t>On tape: ~</a:t>
            </a:r>
            <a:r>
              <a:rPr lang="en-US" sz="2200" dirty="0" smtClean="0"/>
              <a:t>150 </a:t>
            </a:r>
            <a:r>
              <a:rPr lang="en-US" sz="2200" dirty="0"/>
              <a:t>PB</a:t>
            </a:r>
          </a:p>
          <a:p>
            <a:pPr lvl="2">
              <a:lnSpc>
                <a:spcPct val="130000"/>
              </a:lnSpc>
            </a:pPr>
            <a:r>
              <a:rPr lang="en-US" sz="2200" dirty="0"/>
              <a:t>Disk Cache: </a:t>
            </a:r>
            <a:r>
              <a:rPr lang="en-US" sz="2200" dirty="0" smtClean="0"/>
              <a:t>4 PB</a:t>
            </a:r>
            <a:endParaRPr lang="en-US" sz="2200" dirty="0" smtClean="0"/>
          </a:p>
          <a:p>
            <a:pPr lvl="1">
              <a:lnSpc>
                <a:spcPct val="130000"/>
              </a:lnSpc>
            </a:pPr>
            <a:r>
              <a:rPr lang="en-US" sz="2600" dirty="0" smtClean="0"/>
              <a:t>Contains </a:t>
            </a:r>
            <a:r>
              <a:rPr lang="en-US" sz="2600" dirty="0" smtClean="0"/>
              <a:t>42 </a:t>
            </a:r>
            <a:r>
              <a:rPr lang="en-US" sz="2600" dirty="0"/>
              <a:t>years of data archived by the scientific </a:t>
            </a:r>
            <a:r>
              <a:rPr lang="en-US" sz="2600" dirty="0" smtClean="0"/>
              <a:t>community</a:t>
            </a:r>
          </a:p>
          <a:p>
            <a:pPr>
              <a:lnSpc>
                <a:spcPct val="130000"/>
              </a:lnSpc>
            </a:pPr>
            <a:r>
              <a:rPr lang="en-US" sz="2600" dirty="0" smtClean="0"/>
              <a:t>Data Transfers via transfer client - there is no direct file system interface</a:t>
            </a:r>
          </a:p>
          <a:p>
            <a:pPr lvl="1">
              <a:lnSpc>
                <a:spcPct val="130000"/>
              </a:lnSpc>
            </a:pPr>
            <a:r>
              <a:rPr lang="en-US" sz="2600" dirty="0" smtClean="0"/>
              <a:t>We provide numerous clients: HSI/HTAR (proprietary tools), FTP, </a:t>
            </a:r>
            <a:r>
              <a:rPr lang="en-US" sz="2600" dirty="0" err="1" smtClean="0"/>
              <a:t>pFTP</a:t>
            </a:r>
            <a:r>
              <a:rPr lang="en-US" sz="2600" dirty="0" smtClean="0"/>
              <a:t>, </a:t>
            </a:r>
            <a:r>
              <a:rPr lang="en-US" sz="2600" dirty="0" err="1" smtClean="0"/>
              <a:t>gridFTP</a:t>
            </a:r>
            <a:r>
              <a:rPr lang="en-US" sz="2600" dirty="0" smtClean="0"/>
              <a:t>, Globus Online, etc. [VFS is an option which we don’t use]</a:t>
            </a:r>
          </a:p>
        </p:txBody>
      </p:sp>
    </p:spTree>
    <p:extLst>
      <p:ext uri="{BB962C8B-B14F-4D97-AF65-F5344CB8AC3E}">
        <p14:creationId xmlns:p14="http://schemas.microsoft.com/office/powerpoint/2010/main" val="20664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Current Storage Challenges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8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HPSS Archive </a:t>
            </a:r>
            <a:r>
              <a:rPr lang="mr-IN" dirty="0" smtClean="0"/>
              <a:t>–</a:t>
            </a:r>
            <a:r>
              <a:rPr lang="en-US" dirty="0" smtClean="0"/>
              <a:t> Two significant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 </a:t>
            </a:r>
            <a:r>
              <a:rPr lang="en-US" dirty="0" smtClean="0"/>
              <a:t>decision needed</a:t>
            </a:r>
            <a:endParaRPr lang="en-US" dirty="0" smtClean="0"/>
          </a:p>
          <a:p>
            <a:pPr lvl="1"/>
            <a:r>
              <a:rPr lang="en-US" dirty="0" smtClean="0"/>
              <a:t>Discontinued Oracle Enterprise Tape Drive</a:t>
            </a:r>
          </a:p>
          <a:p>
            <a:pPr lvl="2"/>
            <a:r>
              <a:rPr lang="en-US" dirty="0" smtClean="0"/>
              <a:t>4 </a:t>
            </a:r>
            <a:r>
              <a:rPr lang="en-US" dirty="0" smtClean="0"/>
              <a:t>fully-configured </a:t>
            </a:r>
            <a:r>
              <a:rPr lang="en-US" dirty="0" smtClean="0"/>
              <a:t>Oracle SL8500 libraries (archive)</a:t>
            </a:r>
          </a:p>
          <a:p>
            <a:pPr lvl="2"/>
            <a:r>
              <a:rPr lang="en-US" dirty="0" smtClean="0"/>
              <a:t>60 Oracle T10KC tape drives (archive)</a:t>
            </a:r>
          </a:p>
          <a:p>
            <a:pPr lvl="2"/>
            <a:r>
              <a:rPr lang="en-US" dirty="0" smtClean="0"/>
              <a:t>1 IBM TS3500 (mainly system backups)</a:t>
            </a:r>
          </a:p>
          <a:p>
            <a:pPr lvl="2"/>
            <a:r>
              <a:rPr lang="en-US" dirty="0" smtClean="0"/>
              <a:t>36 IBM TS1150 tape drives </a:t>
            </a:r>
            <a:r>
              <a:rPr lang="en-US" dirty="0"/>
              <a:t>(mainly system backups</a:t>
            </a:r>
            <a:r>
              <a:rPr lang="en-US" dirty="0" smtClean="0"/>
              <a:t>)</a:t>
            </a:r>
          </a:p>
          <a:p>
            <a:r>
              <a:rPr lang="en-US" dirty="0"/>
              <a:t>Physical move required </a:t>
            </a:r>
          </a:p>
          <a:p>
            <a:pPr lvl="1"/>
            <a:r>
              <a:rPr lang="en-US" dirty="0"/>
              <a:t>Oakland to Berkeley (~6 mi/~9 km)</a:t>
            </a:r>
          </a:p>
          <a:p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9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093" y="3727938"/>
            <a:ext cx="3339991" cy="300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RSC">
  <a:themeElements>
    <a:clrScheme name="NERSC Palette">
      <a:dk1>
        <a:sysClr val="windowText" lastClr="000000"/>
      </a:dk1>
      <a:lt1>
        <a:sysClr val="window" lastClr="FFFFFF"/>
      </a:lt1>
      <a:dk2>
        <a:srgbClr val="194963"/>
      </a:dk2>
      <a:lt2>
        <a:srgbClr val="FEE8B4"/>
      </a:lt2>
      <a:accent1>
        <a:srgbClr val="194963"/>
      </a:accent1>
      <a:accent2>
        <a:srgbClr val="FCD235"/>
      </a:accent2>
      <a:accent3>
        <a:srgbClr val="4FA556"/>
      </a:accent3>
      <a:accent4>
        <a:srgbClr val="8E2A20"/>
      </a:accent4>
      <a:accent5>
        <a:srgbClr val="679AC3"/>
      </a:accent5>
      <a:accent6>
        <a:srgbClr val="F68B4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41147</TotalTime>
  <Words>2201</Words>
  <Application>Microsoft Macintosh PowerPoint</Application>
  <PresentationFormat>On-screen Show (4:3)</PresentationFormat>
  <Paragraphs>368</Paragraphs>
  <Slides>31</Slides>
  <Notes>18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Calibri</vt:lpstr>
      <vt:lpstr>Helvetica Neue Bold Condensed</vt:lpstr>
      <vt:lpstr>Mangal</vt:lpstr>
      <vt:lpstr>Wingdings</vt:lpstr>
      <vt:lpstr>Arial</vt:lpstr>
      <vt:lpstr>NERSC</vt:lpstr>
      <vt:lpstr>Kristy Kallback-Rose Senior HPC Storage Systems Analyst</vt:lpstr>
      <vt:lpstr>Agenda</vt:lpstr>
      <vt:lpstr>Systems &amp; Storage Overview</vt:lpstr>
      <vt:lpstr>NERSC is the mission HPC computing center for the DOE Office of Science</vt:lpstr>
      <vt:lpstr>NERSC - Resources at a Glance 2018</vt:lpstr>
      <vt:lpstr>File Systems</vt:lpstr>
      <vt:lpstr>Tape Archive - HPSS</vt:lpstr>
      <vt:lpstr>Current Storage Challenges</vt:lpstr>
      <vt:lpstr>HPSS Archive – Two significant needs</vt:lpstr>
      <vt:lpstr>HPSS Archive – Data Center Constraints</vt:lpstr>
      <vt:lpstr>HPSS Archive – Data Center Realities</vt:lpstr>
      <vt:lpstr>Alternatives to Consider</vt:lpstr>
      <vt:lpstr>HPSS Archive – Tape Tech Decision</vt:lpstr>
      <vt:lpstr>LTO vs. 3592 Media</vt:lpstr>
      <vt:lpstr>That being said…</vt:lpstr>
      <vt:lpstr>HPSS Archive – Green Data Center Solution</vt:lpstr>
      <vt:lpstr>HPSS Archive – Tape Tech Decision</vt:lpstr>
      <vt:lpstr>HPSS Archive – Tech Change</vt:lpstr>
      <vt:lpstr>HPSS Archive – Tech Change</vt:lpstr>
      <vt:lpstr>HPSS Archive – Tech Change</vt:lpstr>
      <vt:lpstr>HPSS Archive – Tech Change (CRT)</vt:lpstr>
      <vt:lpstr>HPSS Archive – Tech Change (CRT)</vt:lpstr>
      <vt:lpstr>HPSS Archive – Loose timeline</vt:lpstr>
      <vt:lpstr>NERSC Storage Team &amp; Fellow Contributors</vt:lpstr>
      <vt:lpstr>National Energy Research Scientific Computing Center</vt:lpstr>
      <vt:lpstr>Backup Slides</vt:lpstr>
      <vt:lpstr>3592 Cartridge Details</vt:lpstr>
      <vt:lpstr>LTO v. Enterprise Media</vt:lpstr>
      <vt:lpstr>Other Projects – Future Talks?</vt:lpstr>
      <vt:lpstr>Cori is NERSC’s Newest System</vt:lpstr>
      <vt:lpstr>NERSC Resources at a Glance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 Broughton</dc:creator>
  <cp:lastModifiedBy>Microsoft Office User</cp:lastModifiedBy>
  <cp:revision>229</cp:revision>
  <cp:lastPrinted>2012-06-09T14:57:01Z</cp:lastPrinted>
  <dcterms:created xsi:type="dcterms:W3CDTF">2012-09-05T15:57:49Z</dcterms:created>
  <dcterms:modified xsi:type="dcterms:W3CDTF">2018-05-07T17:38:17Z</dcterms:modified>
</cp:coreProperties>
</file>