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0" r:id="rId1"/>
    <p:sldMasterId id="2147484048" r:id="rId2"/>
    <p:sldMasterId id="2147484054" r:id="rId3"/>
    <p:sldMasterId id="2147484115" r:id="rId4"/>
  </p:sldMasterIdLst>
  <p:notesMasterIdLst>
    <p:notesMasterId r:id="rId56"/>
  </p:notesMasterIdLst>
  <p:handoutMasterIdLst>
    <p:handoutMasterId r:id="rId57"/>
  </p:handoutMasterIdLst>
  <p:sldIdLst>
    <p:sldId id="257" r:id="rId5"/>
    <p:sldId id="394" r:id="rId6"/>
    <p:sldId id="287" r:id="rId7"/>
    <p:sldId id="338" r:id="rId8"/>
    <p:sldId id="353" r:id="rId9"/>
    <p:sldId id="449" r:id="rId10"/>
    <p:sldId id="470" r:id="rId11"/>
    <p:sldId id="447" r:id="rId12"/>
    <p:sldId id="472" r:id="rId13"/>
    <p:sldId id="450" r:id="rId14"/>
    <p:sldId id="357" r:id="rId15"/>
    <p:sldId id="297" r:id="rId16"/>
    <p:sldId id="473" r:id="rId17"/>
    <p:sldId id="446" r:id="rId18"/>
    <p:sldId id="464" r:id="rId19"/>
    <p:sldId id="465" r:id="rId20"/>
    <p:sldId id="462" r:id="rId21"/>
    <p:sldId id="347" r:id="rId22"/>
    <p:sldId id="348" r:id="rId23"/>
    <p:sldId id="349" r:id="rId24"/>
    <p:sldId id="395" r:id="rId25"/>
    <p:sldId id="350" r:id="rId26"/>
    <p:sldId id="420" r:id="rId27"/>
    <p:sldId id="452" r:id="rId28"/>
    <p:sldId id="451" r:id="rId29"/>
    <p:sldId id="453" r:id="rId30"/>
    <p:sldId id="454" r:id="rId31"/>
    <p:sldId id="467" r:id="rId32"/>
    <p:sldId id="455" r:id="rId33"/>
    <p:sldId id="456" r:id="rId34"/>
    <p:sldId id="463" r:id="rId35"/>
    <p:sldId id="457" r:id="rId36"/>
    <p:sldId id="468" r:id="rId37"/>
    <p:sldId id="458" r:id="rId38"/>
    <p:sldId id="469" r:id="rId39"/>
    <p:sldId id="460" r:id="rId40"/>
    <p:sldId id="461" r:id="rId41"/>
    <p:sldId id="474" r:id="rId42"/>
    <p:sldId id="475" r:id="rId43"/>
    <p:sldId id="436" r:id="rId44"/>
    <p:sldId id="437" r:id="rId45"/>
    <p:sldId id="438" r:id="rId46"/>
    <p:sldId id="439" r:id="rId47"/>
    <p:sldId id="440" r:id="rId48"/>
    <p:sldId id="441" r:id="rId49"/>
    <p:sldId id="442" r:id="rId50"/>
    <p:sldId id="444" r:id="rId51"/>
    <p:sldId id="445" r:id="rId52"/>
    <p:sldId id="471" r:id="rId53"/>
    <p:sldId id="476" r:id="rId54"/>
    <p:sldId id="259" r:id="rId5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outline"/>
  <p:clrMru>
    <a:srgbClr val="FF8000"/>
    <a:srgbClr val="D28DFF"/>
    <a:srgbClr val="FFF7DC"/>
    <a:srgbClr val="D2F1FF"/>
    <a:srgbClr val="7DCBEC"/>
    <a:srgbClr val="4687BC"/>
    <a:srgbClr val="65CBF3"/>
    <a:srgbClr val="003057"/>
    <a:srgbClr val="00436C"/>
    <a:srgbClr val="FF8A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4331" autoAdjust="0"/>
    <p:restoredTop sz="88909" autoAdjust="0"/>
  </p:normalViewPr>
  <p:slideViewPr>
    <p:cSldViewPr snapToGrid="0">
      <p:cViewPr varScale="1">
        <p:scale>
          <a:sx n="82" d="100"/>
          <a:sy n="82" d="100"/>
        </p:scale>
        <p:origin x="-1824" y="-96"/>
      </p:cViewPr>
      <p:guideLst>
        <p:guide orient="horz" pos="212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92"/>
    </p:cViewPr>
  </p:sorterViewPr>
  <p:notesViewPr>
    <p:cSldViewPr snapToGrid="0" snapToObjects="1">
      <p:cViewPr>
        <p:scale>
          <a:sx n="150" d="100"/>
          <a:sy n="150" d="100"/>
        </p:scale>
        <p:origin x="-1488"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r>
              <a:rPr lang="en-US" dirty="0" smtClean="0"/>
              <a:t>Cloud Computing and Midrange</a:t>
            </a:r>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r>
              <a:rPr lang="en-US" dirty="0" smtClean="0"/>
              <a:t>NERSC Policy Board</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9300515-3FEB-7640-A513-48613D91BCAE}" type="slidenum">
              <a:rPr lang="en-US"/>
              <a:pPr>
                <a:defRPr/>
              </a:pPr>
              <a:t>‹#›</a:t>
            </a:fld>
            <a:endParaRPr lang="en-US"/>
          </a:p>
        </p:txBody>
      </p:sp>
      <p:sp>
        <p:nvSpPr>
          <p:cNvPr id="6" name="Header Placeholder 1"/>
          <p:cNvSpPr txBox="1">
            <a:spLocks/>
          </p:cNvSpPr>
          <p:nvPr/>
        </p:nvSpPr>
        <p:spPr>
          <a:xfrm>
            <a:off x="388620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Arial" charset="0"/>
                <a:ea typeface="ＭＳ Ｐゴシック" charset="-128"/>
                <a:cs typeface="ＭＳ Ｐゴシック" charset="-128"/>
              </a:rPr>
              <a:t>March 2, 2010</a:t>
            </a:r>
            <a:endParaRPr kumimoji="0" lang="en-US" sz="1200" b="0" i="0" u="none" strike="noStrike" kern="1200" cap="none" spc="0" normalizeH="0" baseline="0" noProof="0" dirty="0">
              <a:ln>
                <a:noFill/>
              </a:ln>
              <a:solidFill>
                <a:schemeClr val="tx1"/>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1590769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BD2BEFE-FE1C-E949-AC45-DA6B37FCAE2F}" type="datetime1">
              <a:rPr lang="en-US"/>
              <a:pPr>
                <a:defRPr/>
              </a:pPr>
              <a:t>6/7/17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AA08B78-A8B5-C343-B834-0C229BF0A957}" type="slidenum">
              <a:rPr lang="en-US"/>
              <a:pPr>
                <a:defRPr/>
              </a:pPr>
              <a:t>‹#›</a:t>
            </a:fld>
            <a:endParaRPr lang="en-US"/>
          </a:p>
        </p:txBody>
      </p:sp>
    </p:spTree>
    <p:extLst>
      <p:ext uri="{BB962C8B-B14F-4D97-AF65-F5344CB8AC3E}">
        <p14:creationId xmlns:p14="http://schemas.microsoft.com/office/powerpoint/2010/main" val="196069346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everybody. And thanks for joining today’s presentation on Getting Started at NERSC. Today we’ll be talking about some of the things new users need to know to work smoothly at NERSC. I think that you will find that there’s lot of things to know, but that we’re here to help you get things done and be successful.</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data storage area you’ll be concerned about is your home directory. This is the directory you see when you first log into NERSC. Data and files stored in your home directory are permanent, but home is limited in size: 40 GB and 1M </a:t>
            </a:r>
            <a:r>
              <a:rPr lang="en-US" dirty="0" err="1" smtClean="0"/>
              <a:t>inodes</a:t>
            </a:r>
            <a:r>
              <a:rPr lang="en-US" dirty="0" smtClean="0"/>
              <a:t>, or files and directories. NERSC does not delete files in your home directory, but we don’t back them up for you either. You must store copies of important files in HPSS or elsewhere.  It’s important to note that your home directory is common to all NERSC machines. So if you log into Franklin, you’ll see the same files and directories as when you log into Hopper. This puts a bit of a burden on you to keep separate any files that might be relevant to only one system. For example, non of these systems are binary compatible, so a code compiled on one system will not run on another.</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Scratch directories, on the other hand, are large and tuned for streaming large amount of data from your programs. All significant IO from your applications should be reading and writing from the scratch file system. Each user has their own private space in scratch, referenced by the $SCRATH environment variable. Scratch data that has not been accessed in 12 weeks is purged to make room for newer data.</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make it easy for collaborators to share data, NERSC has a project file system. Project directories are available to any NERSC group of researchers upon request. Project, like home, is permanent, but not backed up. Performance is not as good as scratch, but recent upgrades have made it close.</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leaving the topic of disk storage I wanted to throw in a few random tips that might help you</a:t>
            </a:r>
            <a:r>
              <a:rPr lang="en-US" baseline="0" dirty="0" smtClean="0"/>
              <a:t>. The first is to use $SCRATCH for big IO; it’s tuned for performance. When reading and writing to disk, do so using large chunks of data. Also, use a parallel IO library. These are tuned for performance and offer data portability. When building a code $SCRATCH is not necessarily the best file system for the many small IO operations that might be be. You can use $HOME for that, but not if you’re exceeding the limit of 1M files and directories. Another tip: our high-performance storage systems perform very poorly if you put 1000s of individual files in a single directory. And finally, you have to back up all your important data yourself.</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I mentioned before, HPSS is </a:t>
            </a:r>
            <a:r>
              <a:rPr lang="en-US" dirty="0" err="1" smtClean="0"/>
              <a:t>NERSC’s</a:t>
            </a:r>
            <a:r>
              <a:rPr lang="en-US" dirty="0" smtClean="0"/>
              <a:t> archival storage system. The HPSS system you will be using is named “</a:t>
            </a:r>
            <a:r>
              <a:rPr lang="en-US" dirty="0" err="1" smtClean="0"/>
              <a:t>archive.nersc.gov</a:t>
            </a:r>
            <a:r>
              <a:rPr lang="en-US" dirty="0" smtClean="0"/>
              <a:t>” Data is stored and retrieved from HPSS with an HPSS utility named “</a:t>
            </a:r>
            <a:r>
              <a:rPr lang="en-US" dirty="0" err="1" smtClean="0"/>
              <a:t>hsi</a:t>
            </a:r>
            <a:r>
              <a:rPr lang="en-US" dirty="0" smtClean="0"/>
              <a:t>” or by ftp. NERSC provides </a:t>
            </a:r>
            <a:r>
              <a:rPr lang="en-US" dirty="0" err="1" smtClean="0"/>
              <a:t>hsi</a:t>
            </a:r>
            <a:r>
              <a:rPr lang="en-US" dirty="0" smtClean="0"/>
              <a:t> on all machines at the center and you can download a client from our website for many popular operating systems. If you want to access HPSS directly from outside NERSC, you have to follow a procedure that you can read about on our web pages. </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DE4339D-4F99-7E44-949C-9C575D08D953}" type="slidenum">
              <a:rPr lang="en-US"/>
              <a:pPr/>
              <a:t>23</a:t>
            </a:fld>
            <a:endParaRPr lang="en-US"/>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37</a:t>
            </a:fld>
            <a:endParaRPr lang="en-US"/>
          </a:p>
        </p:txBody>
      </p:sp>
    </p:spTree>
    <p:extLst>
      <p:ext uri="{BB962C8B-B14F-4D97-AF65-F5344CB8AC3E}">
        <p14:creationId xmlns:p14="http://schemas.microsoft.com/office/powerpoint/2010/main" val="3255894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Today’s presentation is about how to get things done at NERSC. This is not an introduction to programming– although we can do that if there is demand and interest . But today we’re going to talk about the practical aspects of using NERSC.</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a:t>
            </a:r>
            <a:r>
              <a:rPr lang="en-US" baseline="0" dirty="0" smtClean="0"/>
              <a:t> </a:t>
            </a:r>
            <a:r>
              <a:rPr lang="en-US" dirty="0" smtClean="0"/>
              <a:t>today’s outline. There’s going to be a lot information presented and I don’t expect you to remember it all the first time. So the slides and audio will be available  on the web site after we’re finished. So now just sit back and listen and ask lots of questions. You</a:t>
            </a:r>
            <a:r>
              <a:rPr lang="en-US" baseline="0" dirty="0" smtClean="0"/>
              <a:t> can ask via the phone or type into the WebEx chat windows. We’ll try to monitor the chat as best we can.</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what</a:t>
            </a:r>
            <a:r>
              <a:rPr lang="en-US" baseline="0" dirty="0" smtClean="0"/>
              <a:t> NERSC has to offer you in terms of compute power.</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of the things that sets NERSC aside from all other centers, is our emphasis on providing services that enable you to be successful. At the forefront of this effort are our HPC consultants. When you contact our help desk either by email, phone, through the web, you immediately get in touch with an HPC expert, no matter how big or small your issue. I think you’ll find that we’ll do as much as we can to solve your problem or honor your request.</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thought</a:t>
            </a:r>
            <a:r>
              <a:rPr lang="en-US" baseline="0" dirty="0" smtClean="0"/>
              <a:t> we would be done by now!</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6/7/17</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8</a:t>
            </a:fld>
            <a:endParaRPr lang="en-US"/>
          </a:p>
        </p:txBody>
      </p:sp>
    </p:spTree>
    <p:extLst>
      <p:ext uri="{BB962C8B-B14F-4D97-AF65-F5344CB8AC3E}">
        <p14:creationId xmlns:p14="http://schemas.microsoft.com/office/powerpoint/2010/main" val="417417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Computing is only part</a:t>
            </a:r>
            <a:r>
              <a:rPr lang="en-US" baseline="0" dirty="0" smtClean="0"/>
              <a:t> of the story. The world is becoming full of detectors and sensors of all kinds and they’re producing lots of data. Even if all you do is simulations, the data you are producing when you run on thousands of cores can be staggering. NERSC is innovating to help you deal with data in today’s environment.</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282 128GB nodes</a:t>
            </a:r>
          </a:p>
          <a:p>
            <a:r>
              <a:rPr lang="en-US" dirty="0" smtClean="0"/>
              <a:t>88 256GB </a:t>
            </a:r>
          </a:p>
          <a:p>
            <a:r>
              <a:rPr lang="en-US" dirty="0" smtClean="0"/>
              <a:t>20 512GB</a:t>
            </a:r>
          </a:p>
          <a:p>
            <a:r>
              <a:rPr lang="en-US" dirty="0" smtClean="0"/>
              <a:t>2 1TB,2TB </a:t>
            </a:r>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6/7/17</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14</a:t>
            </a:fld>
            <a:endParaRPr lang="en-US"/>
          </a:p>
        </p:txBody>
      </p:sp>
    </p:spTree>
    <p:extLst>
      <p:ext uri="{BB962C8B-B14F-4D97-AF65-F5344CB8AC3E}">
        <p14:creationId xmlns:p14="http://schemas.microsoft.com/office/powerpoint/2010/main" val="1137301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6.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6.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18.png"/><Relationship Id="rId9" Type="http://schemas.openxmlformats.org/officeDocument/2006/relationships/image" Target="../media/image26.png"/><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Page-1">
    <p:bg>
      <p:bgRef idx="1001">
        <a:schemeClr val="bg1"/>
      </p:bgRef>
    </p:bg>
    <p:spTree>
      <p:nvGrpSpPr>
        <p:cNvPr id="1" name=""/>
        <p:cNvGrpSpPr/>
        <p:nvPr/>
      </p:nvGrpSpPr>
      <p:grpSpPr>
        <a:xfrm>
          <a:off x="0" y="0"/>
          <a:ext cx="0" cy="0"/>
          <a:chOff x="0" y="0"/>
          <a:chExt cx="0" cy="0"/>
        </a:xfrm>
      </p:grpSpPr>
      <p:pic>
        <p:nvPicPr>
          <p:cNvPr id="6" name="Picture 5" descr="DOE LOGO"/>
          <p:cNvPicPr>
            <a:picLocks noChangeAspect="1" noChangeArrowheads="1"/>
          </p:cNvPicPr>
          <p:nvPr userDrawn="1"/>
        </p:nvPicPr>
        <p:blipFill>
          <a:blip r:embed="rId2"/>
          <a:srcRect/>
          <a:stretch>
            <a:fillRect/>
          </a:stretch>
        </p:blipFill>
        <p:spPr bwMode="auto">
          <a:xfrm>
            <a:off x="254000" y="6187501"/>
            <a:ext cx="2374900" cy="670499"/>
          </a:xfrm>
          <a:prstGeom prst="rect">
            <a:avLst/>
          </a:prstGeom>
          <a:noFill/>
          <a:ln w="9525">
            <a:noFill/>
            <a:miter lim="800000"/>
            <a:headEnd/>
            <a:tailEnd/>
          </a:ln>
        </p:spPr>
      </p:pic>
      <p:pic>
        <p:nvPicPr>
          <p:cNvPr id="14" name="Picture 13" descr="LBNL_Alt_Logo_StackRight_Final.jpg"/>
          <p:cNvPicPr>
            <a:picLocks noChangeAspect="1"/>
          </p:cNvPicPr>
          <p:nvPr userDrawn="1"/>
        </p:nvPicPr>
        <p:blipFill>
          <a:blip r:embed="rId3"/>
          <a:stretch>
            <a:fillRect/>
          </a:stretch>
        </p:blipFill>
        <p:spPr>
          <a:xfrm>
            <a:off x="7239000" y="6184901"/>
            <a:ext cx="1691686" cy="594722"/>
          </a:xfrm>
          <a:prstGeom prst="rect">
            <a:avLst/>
          </a:prstGeom>
        </p:spPr>
      </p:pic>
      <p:pic>
        <p:nvPicPr>
          <p:cNvPr id="16" name="Picture 11"/>
          <p:cNvPicPr>
            <a:picLocks noChangeAspect="1"/>
          </p:cNvPicPr>
          <p:nvPr userDrawn="1"/>
        </p:nvPicPr>
        <p:blipFill>
          <a:blip r:embed="rId4"/>
          <a:srcRect/>
          <a:stretch>
            <a:fillRect/>
          </a:stretch>
        </p:blipFill>
        <p:spPr bwMode="auto">
          <a:xfrm>
            <a:off x="539750" y="385763"/>
            <a:ext cx="1308100" cy="1219200"/>
          </a:xfrm>
          <a:prstGeom prst="rect">
            <a:avLst/>
          </a:prstGeom>
          <a:noFill/>
          <a:ln w="9525">
            <a:noFill/>
            <a:miter lim="800000"/>
            <a:headEnd/>
            <a:tailEnd/>
          </a:ln>
        </p:spPr>
      </p:pic>
      <p:pic>
        <p:nvPicPr>
          <p:cNvPr id="17" name="Picture 12"/>
          <p:cNvPicPr>
            <a:picLocks/>
          </p:cNvPicPr>
          <p:nvPr userDrawn="1"/>
        </p:nvPicPr>
        <p:blipFill>
          <a:blip r:embed="rId5"/>
          <a:srcRect/>
          <a:stretch>
            <a:fillRect/>
          </a:stretch>
        </p:blipFill>
        <p:spPr bwMode="auto">
          <a:xfrm>
            <a:off x="7319963" y="385763"/>
            <a:ext cx="1306512" cy="1216025"/>
          </a:xfrm>
          <a:prstGeom prst="rect">
            <a:avLst/>
          </a:prstGeom>
          <a:noFill/>
          <a:ln w="9525">
            <a:noFill/>
            <a:miter lim="800000"/>
            <a:headEnd/>
            <a:tailEnd/>
          </a:ln>
        </p:spPr>
      </p:pic>
      <p:pic>
        <p:nvPicPr>
          <p:cNvPr id="18" name="Picture 13"/>
          <p:cNvPicPr>
            <a:picLocks/>
          </p:cNvPicPr>
          <p:nvPr userDrawn="1"/>
        </p:nvPicPr>
        <p:blipFill>
          <a:blip r:embed="rId6"/>
          <a:srcRect/>
          <a:stretch>
            <a:fillRect/>
          </a:stretch>
        </p:blipFill>
        <p:spPr bwMode="auto">
          <a:xfrm>
            <a:off x="5964238" y="385763"/>
            <a:ext cx="1306512" cy="1216025"/>
          </a:xfrm>
          <a:prstGeom prst="rect">
            <a:avLst/>
          </a:prstGeom>
          <a:noFill/>
          <a:ln w="9525">
            <a:noFill/>
            <a:miter lim="800000"/>
            <a:headEnd/>
            <a:tailEnd/>
          </a:ln>
        </p:spPr>
      </p:pic>
      <p:pic>
        <p:nvPicPr>
          <p:cNvPr id="19" name="Picture 14"/>
          <p:cNvPicPr>
            <a:picLocks/>
          </p:cNvPicPr>
          <p:nvPr userDrawn="1"/>
        </p:nvPicPr>
        <p:blipFill>
          <a:blip r:embed="rId7"/>
          <a:srcRect/>
          <a:stretch>
            <a:fillRect/>
          </a:stretch>
        </p:blipFill>
        <p:spPr bwMode="auto">
          <a:xfrm>
            <a:off x="4608513" y="385763"/>
            <a:ext cx="1306512" cy="1216025"/>
          </a:xfrm>
          <a:prstGeom prst="rect">
            <a:avLst/>
          </a:prstGeom>
          <a:noFill/>
          <a:ln w="9525">
            <a:noFill/>
            <a:miter lim="800000"/>
            <a:headEnd/>
            <a:tailEnd/>
          </a:ln>
        </p:spPr>
      </p:pic>
      <p:pic>
        <p:nvPicPr>
          <p:cNvPr id="20" name="Picture 15"/>
          <p:cNvPicPr>
            <a:picLocks/>
          </p:cNvPicPr>
          <p:nvPr userDrawn="1"/>
        </p:nvPicPr>
        <p:blipFill>
          <a:blip r:embed="rId8"/>
          <a:srcRect/>
          <a:stretch>
            <a:fillRect/>
          </a:stretch>
        </p:blipFill>
        <p:spPr bwMode="auto">
          <a:xfrm>
            <a:off x="3251200" y="385763"/>
            <a:ext cx="1308100" cy="1216025"/>
          </a:xfrm>
          <a:prstGeom prst="rect">
            <a:avLst/>
          </a:prstGeom>
          <a:noFill/>
          <a:ln w="9525">
            <a:noFill/>
            <a:miter lim="800000"/>
            <a:headEnd/>
            <a:tailEnd/>
          </a:ln>
        </p:spPr>
      </p:pic>
      <p:pic>
        <p:nvPicPr>
          <p:cNvPr id="21" name="Picture 16"/>
          <p:cNvPicPr>
            <a:picLocks/>
          </p:cNvPicPr>
          <p:nvPr userDrawn="1"/>
        </p:nvPicPr>
        <p:blipFill>
          <a:blip r:embed="rId9"/>
          <a:srcRect/>
          <a:stretch>
            <a:fillRect/>
          </a:stretch>
        </p:blipFill>
        <p:spPr bwMode="auto">
          <a:xfrm>
            <a:off x="1898650" y="393700"/>
            <a:ext cx="1308100" cy="1216025"/>
          </a:xfrm>
          <a:prstGeom prst="rect">
            <a:avLst/>
          </a:prstGeom>
          <a:noFill/>
          <a:ln w="9525">
            <a:noFill/>
            <a:miter lim="800000"/>
            <a:headEnd/>
            <a:tailEnd/>
          </a:ln>
        </p:spPr>
      </p:pic>
      <p:pic>
        <p:nvPicPr>
          <p:cNvPr id="23" name="Picture 22" descr="nersc_horizLOCKUP-tight.ai"/>
          <p:cNvPicPr>
            <a:picLocks noChangeAspect="1"/>
          </p:cNvPicPr>
          <p:nvPr userDrawn="1"/>
        </p:nvPicPr>
        <p:blipFill>
          <a:blip r:embed="rId10"/>
          <a:stretch>
            <a:fillRect/>
          </a:stretch>
        </p:blipFill>
        <p:spPr>
          <a:xfrm>
            <a:off x="3257550" y="6180150"/>
            <a:ext cx="3384550" cy="612950"/>
          </a:xfrm>
          <a:prstGeom prst="rect">
            <a:avLst/>
          </a:prstGeom>
        </p:spPr>
      </p:pic>
      <p:sp>
        <p:nvSpPr>
          <p:cNvPr id="22" name="Title 1"/>
          <p:cNvSpPr>
            <a:spLocks noGrp="1"/>
          </p:cNvSpPr>
          <p:nvPr>
            <p:ph type="ctrTitle"/>
          </p:nvPr>
        </p:nvSpPr>
        <p:spPr>
          <a:xfrm>
            <a:off x="685800" y="2181225"/>
            <a:ext cx="7772400" cy="1628775"/>
          </a:xfrm>
          <a:prstGeom prst="rect">
            <a:avLst/>
          </a:prstGeom>
        </p:spPr>
        <p:txBody>
          <a:bodyPr anchor="ctr" anchorCtr="1">
            <a:noAutofit/>
          </a:bodyPr>
          <a:lstStyle>
            <a:lvl1pPr>
              <a:defRPr sz="3600" b="1" i="0" spc="-20" baseline="0">
                <a:solidFill>
                  <a:schemeClr val="accent6"/>
                </a:solidFill>
              </a:defRPr>
            </a:lvl1pPr>
          </a:lstStyle>
          <a:p>
            <a:endParaRPr lang="en-US" dirty="0"/>
          </a:p>
        </p:txBody>
      </p:sp>
      <p:sp>
        <p:nvSpPr>
          <p:cNvPr id="24" name="Subtitle 2"/>
          <p:cNvSpPr>
            <a:spLocks noGrp="1"/>
          </p:cNvSpPr>
          <p:nvPr>
            <p:ph type="subTitle" idx="1"/>
          </p:nvPr>
        </p:nvSpPr>
        <p:spPr>
          <a:xfrm>
            <a:off x="1714500" y="3835400"/>
            <a:ext cx="5727700" cy="1866900"/>
          </a:xfrm>
          <a:prstGeom prst="rect">
            <a:avLst/>
          </a:prstGeom>
        </p:spPr>
        <p:txBody>
          <a:bodyPr anchor="t" anchorCtr="1">
            <a:normAutofit/>
          </a:bodyPr>
          <a:lstStyle>
            <a:lvl1pPr marL="0" indent="0" algn="ctr">
              <a:buNone/>
              <a:defRPr sz="2400" b="0" i="0" kern="0" spc="0" baseline="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footer only BLUE">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9222806-2C00-644B-BCAA-E5B6EBC9D46F}" type="slidenum">
              <a:rPr lang="en-US"/>
              <a:pPr>
                <a:defRPr/>
              </a:pPr>
              <a:t>‹#›</a:t>
            </a:fld>
            <a:endParaRPr lang="en-US"/>
          </a:p>
        </p:txBody>
      </p:sp>
      <p:sp>
        <p:nvSpPr>
          <p:cNvPr id="6"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pic>
        <p:nvPicPr>
          <p:cNvPr id="4" name="Picture 3" descr="NERSC_logo_color.ai"/>
          <p:cNvPicPr>
            <a:picLocks noChangeAspect="1"/>
          </p:cNvPicPr>
          <p:nvPr userDrawn="1"/>
        </p:nvPicPr>
        <p:blipFill>
          <a:blip r:embed="rId2"/>
          <a:stretch>
            <a:fillRect/>
          </a:stretch>
        </p:blipFill>
        <p:spPr>
          <a:xfrm>
            <a:off x="-82550" y="-63500"/>
            <a:ext cx="2763057" cy="13335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Caption BLUE">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30300"/>
            <a:ext cx="5073650" cy="4995863"/>
          </a:xfrm>
          <a:prstGeom prst="rect">
            <a:avLst/>
          </a:prstGeom>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p:nvPr>
        </p:nvSpPr>
        <p:spPr>
          <a:xfrm>
            <a:off x="457200" y="1130300"/>
            <a:ext cx="3008313" cy="4995863"/>
          </a:xfrm>
          <a:prstGeom prst="rect">
            <a:avLst/>
          </a:prstGeo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AB0D3187-5A92-DD4B-8A7F-9B9A40BBCBCB}" type="slidenum">
              <a:rPr lang="en-US"/>
              <a:pPr>
                <a:defRPr/>
              </a:pPr>
              <a:t>‹#›</a:t>
            </a:fld>
            <a:endParaRPr lang="en-US"/>
          </a:p>
        </p:txBody>
      </p:sp>
      <p:pic>
        <p:nvPicPr>
          <p:cNvPr id="7" name="Picture 6" descr="DOE LOGO"/>
          <p:cNvPicPr>
            <a:picLocks noChangeAspect="1" noChangeArrowheads="1"/>
          </p:cNvPicPr>
          <p:nvPr userDrawn="1"/>
        </p:nvPicPr>
        <p:blipFill>
          <a:blip r:embed="rId2"/>
          <a:srcRect/>
          <a:stretch>
            <a:fillRect/>
          </a:stretch>
        </p:blipFill>
        <p:spPr bwMode="auto">
          <a:xfrm>
            <a:off x="254000" y="6234113"/>
            <a:ext cx="2209800" cy="623887"/>
          </a:xfrm>
          <a:prstGeom prst="rect">
            <a:avLst/>
          </a:prstGeom>
          <a:noFill/>
          <a:ln w="9525">
            <a:noFill/>
            <a:miter lim="800000"/>
            <a:headEnd/>
            <a:tailEnd/>
          </a:ln>
        </p:spPr>
      </p:pic>
      <p:pic>
        <p:nvPicPr>
          <p:cNvPr id="11" name="Picture 10" descr="LBNL_Alt_Logo_StackRight_Final.jpg"/>
          <p:cNvPicPr>
            <a:picLocks noChangeAspect="1"/>
          </p:cNvPicPr>
          <p:nvPr userDrawn="1"/>
        </p:nvPicPr>
        <p:blipFill>
          <a:blip r:embed="rId3"/>
          <a:stretch>
            <a:fillRect/>
          </a:stretch>
        </p:blipFill>
        <p:spPr>
          <a:xfrm>
            <a:off x="7239000" y="6184901"/>
            <a:ext cx="1691686" cy="594722"/>
          </a:xfrm>
          <a:prstGeom prst="rect">
            <a:avLst/>
          </a:prstGeom>
        </p:spPr>
      </p:pic>
      <p:pic>
        <p:nvPicPr>
          <p:cNvPr id="12" name="Picture 11" descr="DOE LOGO"/>
          <p:cNvPicPr>
            <a:picLocks noChangeAspect="1" noChangeArrowheads="1"/>
          </p:cNvPicPr>
          <p:nvPr userDrawn="1"/>
        </p:nvPicPr>
        <p:blipFill>
          <a:blip r:embed="rId2"/>
          <a:srcRect/>
          <a:stretch>
            <a:fillRect/>
          </a:stretch>
        </p:blipFill>
        <p:spPr bwMode="auto">
          <a:xfrm>
            <a:off x="254000" y="6187501"/>
            <a:ext cx="2374900" cy="670499"/>
          </a:xfrm>
          <a:prstGeom prst="rect">
            <a:avLst/>
          </a:prstGeom>
          <a:noFill/>
          <a:ln w="9525">
            <a:noFill/>
            <a:miter lim="800000"/>
            <a:headEnd/>
            <a:tailEnd/>
          </a:ln>
        </p:spPr>
      </p:pic>
      <p:sp>
        <p:nvSpPr>
          <p:cNvPr id="9"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pic>
        <p:nvPicPr>
          <p:cNvPr id="10" name="Picture 9" descr="NERSC_logo_color.ai"/>
          <p:cNvPicPr>
            <a:picLocks noChangeAspect="1"/>
          </p:cNvPicPr>
          <p:nvPr userDrawn="1"/>
        </p:nvPicPr>
        <p:blipFill>
          <a:blip r:embed="rId4"/>
          <a:stretch>
            <a:fillRect/>
          </a:stretch>
        </p:blipFill>
        <p:spPr>
          <a:xfrm>
            <a:off x="-82550" y="-63500"/>
            <a:ext cx="2763057" cy="13335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Caption BLUE">
    <p:spTree>
      <p:nvGrpSpPr>
        <p:cNvPr id="1" name=""/>
        <p:cNvGrpSpPr/>
        <p:nvPr/>
      </p:nvGrpSpPr>
      <p:grpSpPr>
        <a:xfrm>
          <a:off x="0" y="0"/>
          <a:ext cx="0" cy="0"/>
          <a:chOff x="0" y="0"/>
          <a:chExt cx="0" cy="0"/>
        </a:xfrm>
      </p:grpSpPr>
      <p:sp>
        <p:nvSpPr>
          <p:cNvPr id="2" name="Title 1"/>
          <p:cNvSpPr>
            <a:spLocks noGrp="1"/>
          </p:cNvSpPr>
          <p:nvPr>
            <p:ph type="title"/>
          </p:nvPr>
        </p:nvSpPr>
        <p:spPr>
          <a:xfrm>
            <a:off x="482600" y="4747820"/>
            <a:ext cx="8229600" cy="457200"/>
          </a:xfrm>
          <a:prstGeom prst="rect">
            <a:avLst/>
          </a:prstGeom>
        </p:spPr>
        <p:txBody>
          <a:bodyPr anchor="b"/>
          <a:lstStyle>
            <a:lvl1pPr algn="l">
              <a:defRPr sz="2000" b="1">
                <a:solidFill>
                  <a:schemeClr val="accent6"/>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82600" y="1079500"/>
            <a:ext cx="8216900" cy="3670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463550" y="5224826"/>
            <a:ext cx="8216900" cy="667974"/>
          </a:xfrm>
          <a:prstGeom prst="rect">
            <a:avLst/>
          </a:prstGeom>
        </p:spPr>
        <p:txBody>
          <a:bodyPr/>
          <a:lstStyle>
            <a:lvl1pPr marL="0" indent="0">
              <a:buNone/>
              <a:defRPr sz="14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9A07CDD-3C27-A543-B986-46EDFD4B4BC2}" type="slidenum">
              <a:rPr lang="en-US" smtClean="0"/>
              <a:pPr>
                <a:defRPr/>
              </a:pPr>
              <a:t>‹#›</a:t>
            </a:fld>
            <a:endParaRPr lang="en-US" dirty="0"/>
          </a:p>
        </p:txBody>
      </p:sp>
      <p:pic>
        <p:nvPicPr>
          <p:cNvPr id="7" name="Picture 6" descr="DOE LOGO"/>
          <p:cNvPicPr>
            <a:picLocks noChangeAspect="1" noChangeArrowheads="1"/>
          </p:cNvPicPr>
          <p:nvPr userDrawn="1"/>
        </p:nvPicPr>
        <p:blipFill>
          <a:blip r:embed="rId2"/>
          <a:srcRect/>
          <a:stretch>
            <a:fillRect/>
          </a:stretch>
        </p:blipFill>
        <p:spPr bwMode="auto">
          <a:xfrm>
            <a:off x="254000" y="6234113"/>
            <a:ext cx="2209800" cy="623887"/>
          </a:xfrm>
          <a:prstGeom prst="rect">
            <a:avLst/>
          </a:prstGeom>
          <a:noFill/>
          <a:ln w="9525">
            <a:noFill/>
            <a:miter lim="800000"/>
            <a:headEnd/>
            <a:tailEnd/>
          </a:ln>
        </p:spPr>
      </p:pic>
      <p:pic>
        <p:nvPicPr>
          <p:cNvPr id="10" name="Picture 9" descr="LBNL_Alt_Logo_StackRight_Final.jpg"/>
          <p:cNvPicPr>
            <a:picLocks noChangeAspect="1"/>
          </p:cNvPicPr>
          <p:nvPr userDrawn="1"/>
        </p:nvPicPr>
        <p:blipFill>
          <a:blip r:embed="rId3"/>
          <a:stretch>
            <a:fillRect/>
          </a:stretch>
        </p:blipFill>
        <p:spPr>
          <a:xfrm>
            <a:off x="7239000" y="6184901"/>
            <a:ext cx="1691686" cy="594722"/>
          </a:xfrm>
          <a:prstGeom prst="rect">
            <a:avLst/>
          </a:prstGeom>
        </p:spPr>
      </p:pic>
      <p:pic>
        <p:nvPicPr>
          <p:cNvPr id="11" name="Picture 10" descr="DOE LOGO"/>
          <p:cNvPicPr>
            <a:picLocks noChangeAspect="1" noChangeArrowheads="1"/>
          </p:cNvPicPr>
          <p:nvPr userDrawn="1"/>
        </p:nvPicPr>
        <p:blipFill>
          <a:blip r:embed="rId2"/>
          <a:srcRect/>
          <a:stretch>
            <a:fillRect/>
          </a:stretch>
        </p:blipFill>
        <p:spPr bwMode="auto">
          <a:xfrm>
            <a:off x="254000" y="6187501"/>
            <a:ext cx="2374900" cy="670499"/>
          </a:xfrm>
          <a:prstGeom prst="rect">
            <a:avLst/>
          </a:prstGeom>
          <a:noFill/>
          <a:ln w="9525">
            <a:noFill/>
            <a:miter lim="800000"/>
            <a:headEnd/>
            <a:tailEnd/>
          </a:ln>
        </p:spPr>
      </p:pic>
      <p:pic>
        <p:nvPicPr>
          <p:cNvPr id="9" name="Picture 8" descr="NERSC_logo_color.ai"/>
          <p:cNvPicPr>
            <a:picLocks noChangeAspect="1"/>
          </p:cNvPicPr>
          <p:nvPr userDrawn="1"/>
        </p:nvPicPr>
        <p:blipFill>
          <a:blip r:embed="rId4"/>
          <a:stretch>
            <a:fillRect/>
          </a:stretch>
        </p:blipFill>
        <p:spPr>
          <a:xfrm>
            <a:off x="-82550" y="-63500"/>
            <a:ext cx="2763057" cy="13335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Page-2">
    <p:spTree>
      <p:nvGrpSpPr>
        <p:cNvPr id="1" name=""/>
        <p:cNvGrpSpPr/>
        <p:nvPr/>
      </p:nvGrpSpPr>
      <p:grpSpPr>
        <a:xfrm>
          <a:off x="0" y="0"/>
          <a:ext cx="0" cy="0"/>
          <a:chOff x="0" y="0"/>
          <a:chExt cx="0" cy="0"/>
        </a:xfrm>
      </p:grpSpPr>
      <p:pic>
        <p:nvPicPr>
          <p:cNvPr id="7" name="Picture 6" descr="NERSC_Hopper_Image_small.jpg"/>
          <p:cNvPicPr>
            <a:picLocks noChangeAspect="1"/>
          </p:cNvPicPr>
          <p:nvPr userDrawn="1"/>
        </p:nvPicPr>
        <p:blipFill>
          <a:blip r:embed="rId2"/>
          <a:stretch>
            <a:fillRect/>
          </a:stretch>
        </p:blipFill>
        <p:spPr>
          <a:xfrm>
            <a:off x="-1" y="0"/>
            <a:ext cx="9166525" cy="1676400"/>
          </a:xfrm>
          <a:prstGeom prst="rect">
            <a:avLst/>
          </a:prstGeom>
        </p:spPr>
      </p:pic>
      <p:sp>
        <p:nvSpPr>
          <p:cNvPr id="9" name="Title 1"/>
          <p:cNvSpPr>
            <a:spLocks noGrp="1"/>
          </p:cNvSpPr>
          <p:nvPr>
            <p:ph type="ctrTitle"/>
          </p:nvPr>
        </p:nvSpPr>
        <p:spPr>
          <a:xfrm>
            <a:off x="762000" y="2714625"/>
            <a:ext cx="7772400" cy="1628775"/>
          </a:xfrm>
          <a:prstGeom prst="rect">
            <a:avLst/>
          </a:prstGeom>
        </p:spPr>
        <p:txBody>
          <a:bodyPr anchor="ctr" anchorCtr="1">
            <a:noAutofit/>
          </a:bodyPr>
          <a:lstStyle>
            <a:lvl1pPr>
              <a:defRPr sz="3600" b="1" i="0" spc="-20" baseline="0">
                <a:solidFill>
                  <a:schemeClr val="accent6"/>
                </a:solidFill>
              </a:defRPr>
            </a:lvl1pPr>
          </a:lstStyle>
          <a:p>
            <a:endParaRPr lang="en-US" dirty="0"/>
          </a:p>
        </p:txBody>
      </p:sp>
      <p:pic>
        <p:nvPicPr>
          <p:cNvPr id="11" name="Picture 10"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pic>
        <p:nvPicPr>
          <p:cNvPr id="12" name="Picture 11" descr="LBNL_Alt_Logo_StackRight_Final.jpg"/>
          <p:cNvPicPr>
            <a:picLocks noChangeAspect="1"/>
          </p:cNvPicPr>
          <p:nvPr userDrawn="1"/>
        </p:nvPicPr>
        <p:blipFill>
          <a:blip r:embed="rId4"/>
          <a:stretch>
            <a:fillRect/>
          </a:stretch>
        </p:blipFill>
        <p:spPr>
          <a:xfrm>
            <a:off x="7239000" y="6184901"/>
            <a:ext cx="1691686" cy="594722"/>
          </a:xfrm>
          <a:prstGeom prst="rect">
            <a:avLst/>
          </a:prstGeom>
        </p:spPr>
      </p:pic>
      <p:pic>
        <p:nvPicPr>
          <p:cNvPr id="13" name="Picture 12" descr="nersc_horizLOCKUP-tight.ai"/>
          <p:cNvPicPr>
            <a:picLocks noChangeAspect="1"/>
          </p:cNvPicPr>
          <p:nvPr userDrawn="1"/>
        </p:nvPicPr>
        <p:blipFill>
          <a:blip r:embed="rId5"/>
          <a:stretch>
            <a:fillRect/>
          </a:stretch>
        </p:blipFill>
        <p:spPr>
          <a:xfrm>
            <a:off x="3257550" y="6180150"/>
            <a:ext cx="3384550" cy="612950"/>
          </a:xfrm>
          <a:prstGeom prst="rect">
            <a:avLst/>
          </a:prstGeom>
        </p:spPr>
      </p:pic>
      <p:sp>
        <p:nvSpPr>
          <p:cNvPr id="8" name="Subtitle 2"/>
          <p:cNvSpPr>
            <a:spLocks noGrp="1"/>
          </p:cNvSpPr>
          <p:nvPr>
            <p:ph type="subTitle" idx="1"/>
          </p:nvPr>
        </p:nvSpPr>
        <p:spPr>
          <a:xfrm>
            <a:off x="1739900" y="4445000"/>
            <a:ext cx="5727700" cy="1371600"/>
          </a:xfrm>
          <a:prstGeom prst="rect">
            <a:avLst/>
          </a:prstGeom>
        </p:spPr>
        <p:txBody>
          <a:bodyPr anchor="t" anchorCtr="1">
            <a:normAutofit/>
          </a:bodyPr>
          <a:lstStyle>
            <a:lvl1pPr marL="0" indent="0" algn="ctr">
              <a:buNone/>
              <a:defRPr sz="2400" b="0" i="0" kern="0" spc="0" baseline="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NERSCvertLOCKUP.ai"/>
          <p:cNvPicPr>
            <a:picLocks noChangeAspect="1"/>
          </p:cNvPicPr>
          <p:nvPr userDrawn="1"/>
        </p:nvPicPr>
        <p:blipFill>
          <a:blip r:embed="rId2"/>
          <a:stretch>
            <a:fillRect/>
          </a:stretch>
        </p:blipFill>
        <p:spPr>
          <a:xfrm>
            <a:off x="457200" y="-673100"/>
            <a:ext cx="8305800" cy="83058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8513" y="306388"/>
            <a:ext cx="7659687" cy="4222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01E815D-975C-0B45-BD41-0E6E83CC7F2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Page-1">
    <p:bg>
      <p:bgRef idx="1001">
        <a:schemeClr val="bg1"/>
      </p:bgRef>
    </p:bg>
    <p:spTree>
      <p:nvGrpSpPr>
        <p:cNvPr id="1" name=""/>
        <p:cNvGrpSpPr/>
        <p:nvPr/>
      </p:nvGrpSpPr>
      <p:grpSpPr>
        <a:xfrm>
          <a:off x="0" y="0"/>
          <a:ext cx="0" cy="0"/>
          <a:chOff x="0" y="0"/>
          <a:chExt cx="0" cy="0"/>
        </a:xfrm>
      </p:grpSpPr>
      <p:pic>
        <p:nvPicPr>
          <p:cNvPr id="6" name="Picture 5" descr="DOE LOGO"/>
          <p:cNvPicPr>
            <a:picLocks noChangeAspect="1" noChangeArrowheads="1"/>
          </p:cNvPicPr>
          <p:nvPr userDrawn="1"/>
        </p:nvPicPr>
        <p:blipFill>
          <a:blip r:embed="rId2"/>
          <a:srcRect/>
          <a:stretch>
            <a:fillRect/>
          </a:stretch>
        </p:blipFill>
        <p:spPr bwMode="auto">
          <a:xfrm>
            <a:off x="254000" y="6187501"/>
            <a:ext cx="2374900" cy="670499"/>
          </a:xfrm>
          <a:prstGeom prst="rect">
            <a:avLst/>
          </a:prstGeom>
          <a:noFill/>
          <a:ln w="9525">
            <a:noFill/>
            <a:miter lim="800000"/>
            <a:headEnd/>
            <a:tailEnd/>
          </a:ln>
        </p:spPr>
      </p:pic>
      <p:pic>
        <p:nvPicPr>
          <p:cNvPr id="14" name="Picture 13" descr="LBNL_Alt_Logo_StackRight_Final.jpg"/>
          <p:cNvPicPr>
            <a:picLocks noChangeAspect="1"/>
          </p:cNvPicPr>
          <p:nvPr userDrawn="1"/>
        </p:nvPicPr>
        <p:blipFill>
          <a:blip r:embed="rId3"/>
          <a:stretch>
            <a:fillRect/>
          </a:stretch>
        </p:blipFill>
        <p:spPr>
          <a:xfrm>
            <a:off x="7239000" y="6184901"/>
            <a:ext cx="1691686" cy="594722"/>
          </a:xfrm>
          <a:prstGeom prst="rect">
            <a:avLst/>
          </a:prstGeom>
        </p:spPr>
      </p:pic>
      <p:pic>
        <p:nvPicPr>
          <p:cNvPr id="16" name="Picture 11"/>
          <p:cNvPicPr>
            <a:picLocks noChangeAspect="1"/>
          </p:cNvPicPr>
          <p:nvPr userDrawn="1"/>
        </p:nvPicPr>
        <p:blipFill>
          <a:blip r:embed="rId4"/>
          <a:srcRect/>
          <a:stretch>
            <a:fillRect/>
          </a:stretch>
        </p:blipFill>
        <p:spPr bwMode="auto">
          <a:xfrm>
            <a:off x="539750" y="385763"/>
            <a:ext cx="1308100" cy="1219200"/>
          </a:xfrm>
          <a:prstGeom prst="rect">
            <a:avLst/>
          </a:prstGeom>
          <a:noFill/>
          <a:ln w="9525">
            <a:noFill/>
            <a:miter lim="800000"/>
            <a:headEnd/>
            <a:tailEnd/>
          </a:ln>
        </p:spPr>
      </p:pic>
      <p:pic>
        <p:nvPicPr>
          <p:cNvPr id="17" name="Picture 12"/>
          <p:cNvPicPr>
            <a:picLocks/>
          </p:cNvPicPr>
          <p:nvPr userDrawn="1"/>
        </p:nvPicPr>
        <p:blipFill>
          <a:blip r:embed="rId5"/>
          <a:srcRect/>
          <a:stretch>
            <a:fillRect/>
          </a:stretch>
        </p:blipFill>
        <p:spPr bwMode="auto">
          <a:xfrm>
            <a:off x="7319963" y="385763"/>
            <a:ext cx="1306512" cy="1216025"/>
          </a:xfrm>
          <a:prstGeom prst="rect">
            <a:avLst/>
          </a:prstGeom>
          <a:noFill/>
          <a:ln w="9525">
            <a:noFill/>
            <a:miter lim="800000"/>
            <a:headEnd/>
            <a:tailEnd/>
          </a:ln>
        </p:spPr>
      </p:pic>
      <p:pic>
        <p:nvPicPr>
          <p:cNvPr id="18" name="Picture 13"/>
          <p:cNvPicPr>
            <a:picLocks/>
          </p:cNvPicPr>
          <p:nvPr userDrawn="1"/>
        </p:nvPicPr>
        <p:blipFill>
          <a:blip r:embed="rId6"/>
          <a:srcRect/>
          <a:stretch>
            <a:fillRect/>
          </a:stretch>
        </p:blipFill>
        <p:spPr bwMode="auto">
          <a:xfrm>
            <a:off x="5964238" y="385763"/>
            <a:ext cx="1306512" cy="1216025"/>
          </a:xfrm>
          <a:prstGeom prst="rect">
            <a:avLst/>
          </a:prstGeom>
          <a:noFill/>
          <a:ln w="9525">
            <a:noFill/>
            <a:miter lim="800000"/>
            <a:headEnd/>
            <a:tailEnd/>
          </a:ln>
        </p:spPr>
      </p:pic>
      <p:pic>
        <p:nvPicPr>
          <p:cNvPr id="19" name="Picture 14"/>
          <p:cNvPicPr>
            <a:picLocks/>
          </p:cNvPicPr>
          <p:nvPr userDrawn="1"/>
        </p:nvPicPr>
        <p:blipFill>
          <a:blip r:embed="rId7"/>
          <a:srcRect/>
          <a:stretch>
            <a:fillRect/>
          </a:stretch>
        </p:blipFill>
        <p:spPr bwMode="auto">
          <a:xfrm>
            <a:off x="4608513" y="385763"/>
            <a:ext cx="1306512" cy="1216025"/>
          </a:xfrm>
          <a:prstGeom prst="rect">
            <a:avLst/>
          </a:prstGeom>
          <a:noFill/>
          <a:ln w="9525">
            <a:noFill/>
            <a:miter lim="800000"/>
            <a:headEnd/>
            <a:tailEnd/>
          </a:ln>
        </p:spPr>
      </p:pic>
      <p:pic>
        <p:nvPicPr>
          <p:cNvPr id="20" name="Picture 15"/>
          <p:cNvPicPr>
            <a:picLocks/>
          </p:cNvPicPr>
          <p:nvPr userDrawn="1"/>
        </p:nvPicPr>
        <p:blipFill>
          <a:blip r:embed="rId8"/>
          <a:srcRect/>
          <a:stretch>
            <a:fillRect/>
          </a:stretch>
        </p:blipFill>
        <p:spPr bwMode="auto">
          <a:xfrm>
            <a:off x="3251200" y="385763"/>
            <a:ext cx="1308100" cy="1216025"/>
          </a:xfrm>
          <a:prstGeom prst="rect">
            <a:avLst/>
          </a:prstGeom>
          <a:noFill/>
          <a:ln w="9525">
            <a:noFill/>
            <a:miter lim="800000"/>
            <a:headEnd/>
            <a:tailEnd/>
          </a:ln>
        </p:spPr>
      </p:pic>
      <p:pic>
        <p:nvPicPr>
          <p:cNvPr id="21" name="Picture 16"/>
          <p:cNvPicPr>
            <a:picLocks/>
          </p:cNvPicPr>
          <p:nvPr userDrawn="1"/>
        </p:nvPicPr>
        <p:blipFill>
          <a:blip r:embed="rId9"/>
          <a:srcRect/>
          <a:stretch>
            <a:fillRect/>
          </a:stretch>
        </p:blipFill>
        <p:spPr bwMode="auto">
          <a:xfrm>
            <a:off x="1898650" y="393700"/>
            <a:ext cx="1308100" cy="1216025"/>
          </a:xfrm>
          <a:prstGeom prst="rect">
            <a:avLst/>
          </a:prstGeom>
          <a:noFill/>
          <a:ln w="9525">
            <a:noFill/>
            <a:miter lim="800000"/>
            <a:headEnd/>
            <a:tailEnd/>
          </a:ln>
        </p:spPr>
      </p:pic>
      <p:pic>
        <p:nvPicPr>
          <p:cNvPr id="23" name="Picture 22" descr="nersc_horizLOCKUP-tight.ai"/>
          <p:cNvPicPr>
            <a:picLocks noChangeAspect="1"/>
          </p:cNvPicPr>
          <p:nvPr userDrawn="1"/>
        </p:nvPicPr>
        <p:blipFill>
          <a:blip r:embed="rId10"/>
          <a:stretch>
            <a:fillRect/>
          </a:stretch>
        </p:blipFill>
        <p:spPr>
          <a:xfrm>
            <a:off x="3257550" y="6180150"/>
            <a:ext cx="3384550" cy="612950"/>
          </a:xfrm>
          <a:prstGeom prst="rect">
            <a:avLst/>
          </a:prstGeom>
        </p:spPr>
      </p:pic>
      <p:sp>
        <p:nvSpPr>
          <p:cNvPr id="22" name="Title 1"/>
          <p:cNvSpPr>
            <a:spLocks noGrp="1"/>
          </p:cNvSpPr>
          <p:nvPr>
            <p:ph type="ctrTitle"/>
          </p:nvPr>
        </p:nvSpPr>
        <p:spPr>
          <a:xfrm>
            <a:off x="685800" y="2181225"/>
            <a:ext cx="7772400" cy="1628775"/>
          </a:xfrm>
          <a:prstGeom prst="rect">
            <a:avLst/>
          </a:prstGeom>
        </p:spPr>
        <p:txBody>
          <a:bodyPr anchor="ctr" anchorCtr="1">
            <a:noAutofit/>
          </a:bodyPr>
          <a:lstStyle>
            <a:lvl1pPr>
              <a:defRPr sz="3600" b="1" i="0" spc="-20" baseline="0">
                <a:solidFill>
                  <a:schemeClr val="accent6"/>
                </a:solidFill>
              </a:defRPr>
            </a:lvl1pPr>
          </a:lstStyle>
          <a:p>
            <a:endParaRPr lang="en-US" dirty="0"/>
          </a:p>
        </p:txBody>
      </p:sp>
      <p:sp>
        <p:nvSpPr>
          <p:cNvPr id="24" name="Subtitle 2"/>
          <p:cNvSpPr>
            <a:spLocks noGrp="1"/>
          </p:cNvSpPr>
          <p:nvPr>
            <p:ph type="subTitle" idx="1"/>
          </p:nvPr>
        </p:nvSpPr>
        <p:spPr>
          <a:xfrm>
            <a:off x="1714500" y="3835400"/>
            <a:ext cx="5727700" cy="1866900"/>
          </a:xfrm>
          <a:prstGeom prst="rect">
            <a:avLst/>
          </a:prstGeom>
        </p:spPr>
        <p:txBody>
          <a:bodyPr anchor="t" anchorCtr="1">
            <a:normAutofit/>
          </a:bodyPr>
          <a:lstStyle>
            <a:lvl1pPr marL="0" indent="0" algn="ctr">
              <a:buNone/>
              <a:defRPr sz="2400" b="0" i="0" kern="0" spc="0" baseline="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DF411C54-4B4E-D144-B7D5-56BE52E2B111}"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6781800" cy="8683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FE8754F-C834-754C-A278-3659DB8C747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6781800" cy="868363"/>
          </a:xfrm>
          <a:prstGeom prst="rect">
            <a:avLst/>
          </a:prstGeom>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7730A71-5C05-454D-B833-E0EEA766E7D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Page-2">
    <p:spTree>
      <p:nvGrpSpPr>
        <p:cNvPr id="1" name=""/>
        <p:cNvGrpSpPr/>
        <p:nvPr/>
      </p:nvGrpSpPr>
      <p:grpSpPr>
        <a:xfrm>
          <a:off x="0" y="0"/>
          <a:ext cx="0" cy="0"/>
          <a:chOff x="0" y="0"/>
          <a:chExt cx="0" cy="0"/>
        </a:xfrm>
      </p:grpSpPr>
      <p:pic>
        <p:nvPicPr>
          <p:cNvPr id="7" name="Picture 6" descr="NERSC_Hopper_Image_small.jpg"/>
          <p:cNvPicPr>
            <a:picLocks noChangeAspect="1"/>
          </p:cNvPicPr>
          <p:nvPr userDrawn="1"/>
        </p:nvPicPr>
        <p:blipFill>
          <a:blip r:embed="rId2"/>
          <a:stretch>
            <a:fillRect/>
          </a:stretch>
        </p:blipFill>
        <p:spPr>
          <a:xfrm>
            <a:off x="427094" y="333756"/>
            <a:ext cx="8335906" cy="1524494"/>
          </a:xfrm>
          <a:prstGeom prst="rect">
            <a:avLst/>
          </a:prstGeom>
        </p:spPr>
      </p:pic>
      <p:sp>
        <p:nvSpPr>
          <p:cNvPr id="9" name="Title 1"/>
          <p:cNvSpPr>
            <a:spLocks noGrp="1"/>
          </p:cNvSpPr>
          <p:nvPr>
            <p:ph type="ctrTitle"/>
          </p:nvPr>
        </p:nvSpPr>
        <p:spPr>
          <a:xfrm>
            <a:off x="685800" y="2181225"/>
            <a:ext cx="7772400" cy="1628775"/>
          </a:xfrm>
          <a:prstGeom prst="rect">
            <a:avLst/>
          </a:prstGeom>
        </p:spPr>
        <p:txBody>
          <a:bodyPr anchor="ctr" anchorCtr="1">
            <a:noAutofit/>
          </a:bodyPr>
          <a:lstStyle>
            <a:lvl1pPr>
              <a:defRPr sz="3600" b="1" i="0" spc="-20" baseline="0">
                <a:solidFill>
                  <a:schemeClr val="accent6"/>
                </a:solidFill>
              </a:defRPr>
            </a:lvl1pPr>
          </a:lstStyle>
          <a:p>
            <a:endParaRPr lang="en-US" dirty="0"/>
          </a:p>
        </p:txBody>
      </p:sp>
      <p:pic>
        <p:nvPicPr>
          <p:cNvPr id="11" name="Picture 10"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pic>
        <p:nvPicPr>
          <p:cNvPr id="12" name="Picture 11" descr="LBNL_Alt_Logo_StackRight_Final.jpg"/>
          <p:cNvPicPr>
            <a:picLocks noChangeAspect="1"/>
          </p:cNvPicPr>
          <p:nvPr userDrawn="1"/>
        </p:nvPicPr>
        <p:blipFill>
          <a:blip r:embed="rId4"/>
          <a:stretch>
            <a:fillRect/>
          </a:stretch>
        </p:blipFill>
        <p:spPr>
          <a:xfrm>
            <a:off x="7239000" y="6184901"/>
            <a:ext cx="1691686" cy="594722"/>
          </a:xfrm>
          <a:prstGeom prst="rect">
            <a:avLst/>
          </a:prstGeom>
        </p:spPr>
      </p:pic>
      <p:pic>
        <p:nvPicPr>
          <p:cNvPr id="13" name="Picture 12" descr="nersc_horizLOCKUP-tight.ai"/>
          <p:cNvPicPr>
            <a:picLocks noChangeAspect="1"/>
          </p:cNvPicPr>
          <p:nvPr userDrawn="1"/>
        </p:nvPicPr>
        <p:blipFill>
          <a:blip r:embed="rId5"/>
          <a:stretch>
            <a:fillRect/>
          </a:stretch>
        </p:blipFill>
        <p:spPr>
          <a:xfrm>
            <a:off x="3257550" y="6180150"/>
            <a:ext cx="3384550" cy="612950"/>
          </a:xfrm>
          <a:prstGeom prst="rect">
            <a:avLst/>
          </a:prstGeom>
        </p:spPr>
      </p:pic>
      <p:sp>
        <p:nvSpPr>
          <p:cNvPr id="8" name="Subtitle 2"/>
          <p:cNvSpPr>
            <a:spLocks noGrp="1"/>
          </p:cNvSpPr>
          <p:nvPr>
            <p:ph type="subTitle" idx="1"/>
          </p:nvPr>
        </p:nvSpPr>
        <p:spPr>
          <a:xfrm>
            <a:off x="1714500" y="3835400"/>
            <a:ext cx="5727700" cy="1866900"/>
          </a:xfrm>
          <a:prstGeom prst="rect">
            <a:avLst/>
          </a:prstGeom>
        </p:spPr>
        <p:txBody>
          <a:bodyPr anchor="t" anchorCtr="1">
            <a:normAutofit/>
          </a:bodyPr>
          <a:lstStyle>
            <a:lvl1pPr marL="0" indent="0" algn="ctr">
              <a:buNone/>
              <a:defRPr sz="2400" b="0" i="0" kern="0" spc="0" baseline="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smtClean="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Content GOLD">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p:txBody>
          <a:bodyPr/>
          <a:lstStyle>
            <a:lvl1pPr>
              <a:defRPr/>
            </a:lvl1pPr>
          </a:lstStyle>
          <a:p>
            <a:pPr>
              <a:defRPr/>
            </a:pPr>
            <a:fld id="{87A5EC17-5166-B041-A83C-F216E1F49AF0}" type="slidenum">
              <a:rPr lang="en-US"/>
              <a:pPr>
                <a:defRPr/>
              </a:pPr>
              <a:t>‹#›</a:t>
            </a:fld>
            <a:endParaRPr lang="en-US"/>
          </a:p>
        </p:txBody>
      </p:sp>
      <p:pic>
        <p:nvPicPr>
          <p:cNvPr id="14" name="Picture 13" descr="LBNL_Alt_Logo_StackRight_Final.jpg"/>
          <p:cNvPicPr>
            <a:picLocks noChangeAspect="1"/>
          </p:cNvPicPr>
          <p:nvPr userDrawn="1"/>
        </p:nvPicPr>
        <p:blipFill>
          <a:blip r:embed="rId2"/>
          <a:stretch>
            <a:fillRect/>
          </a:stretch>
        </p:blipFill>
        <p:spPr>
          <a:xfrm>
            <a:off x="7239000" y="6184901"/>
            <a:ext cx="1691686" cy="594722"/>
          </a:xfrm>
          <a:prstGeom prst="rect">
            <a:avLst/>
          </a:prstGeom>
        </p:spPr>
      </p:pic>
      <p:pic>
        <p:nvPicPr>
          <p:cNvPr id="10" name="Picture 9"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sp>
        <p:nvSpPr>
          <p:cNvPr id="9" name="TextBox 8"/>
          <p:cNvSpPr txBox="1"/>
          <p:nvPr userDrawn="1"/>
        </p:nvSpPr>
        <p:spPr>
          <a:xfrm>
            <a:off x="762000" y="723900"/>
            <a:ext cx="914400" cy="914400"/>
          </a:xfrm>
          <a:prstGeom prst="rect">
            <a:avLst/>
          </a:prstGeom>
        </p:spPr>
        <p:txBody>
          <a:bodyPr vert="horz" wrap="non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sp>
        <p:nvSpPr>
          <p:cNvPr id="16"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sp>
        <p:nvSpPr>
          <p:cNvPr id="17" name="TextBox 16"/>
          <p:cNvSpPr txBox="1"/>
          <p:nvPr userDrawn="1"/>
        </p:nvSpPr>
        <p:spPr>
          <a:xfrm>
            <a:off x="8826500" y="558800"/>
            <a:ext cx="914400" cy="914400"/>
          </a:xfrm>
          <a:prstGeom prst="rect">
            <a:avLst/>
          </a:prstGeom>
        </p:spPr>
        <p:txBody>
          <a:bodyPr vert="horz" wrap="non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sp>
        <p:nvSpPr>
          <p:cNvPr id="11" name="Content Placeholder 14"/>
          <p:cNvSpPr>
            <a:spLocks noGrp="1"/>
          </p:cNvSpPr>
          <p:nvPr>
            <p:ph sz="quarter" idx="11"/>
          </p:nvPr>
        </p:nvSpPr>
        <p:spPr>
          <a:xfrm>
            <a:off x="457200" y="1188720"/>
            <a:ext cx="8229600" cy="4855464"/>
          </a:xfrm>
          <a:prstGeom prst="rect">
            <a:avLst/>
          </a:prstGeom>
        </p:spPr>
        <p:txBody>
          <a:bodyPr lIns="91440" tIns="91440" rIns="91440" bIns="91440"/>
          <a:lstStyle>
            <a:lvl1pPr marL="342900" marR="0" indent="457200" algn="l" defTabSz="914400" rtl="0" eaLnBrk="0" fontAlgn="base" latinLnBrk="0" hangingPunct="0">
              <a:lnSpc>
                <a:spcPct val="100000"/>
              </a:lnSpc>
              <a:spcBef>
                <a:spcPts val="500"/>
              </a:spcBef>
              <a:spcAft>
                <a:spcPct val="0"/>
              </a:spcAft>
              <a:buClrTx/>
              <a:buSzTx/>
              <a:buFontTx/>
              <a:buChar char="•"/>
              <a:tabLst/>
              <a:defRPr b="1"/>
            </a:lvl1pPr>
            <a:lvl2pPr marL="742950" marR="0" indent="457200" algn="l" defTabSz="914400" rtl="0" eaLnBrk="0" fontAlgn="base" latinLnBrk="0" hangingPunct="0">
              <a:lnSpc>
                <a:spcPct val="100000"/>
              </a:lnSpc>
              <a:spcBef>
                <a:spcPts val="500"/>
              </a:spcBef>
              <a:spcAft>
                <a:spcPct val="0"/>
              </a:spcAft>
              <a:buClrTx/>
              <a:buSzTx/>
              <a:buFontTx/>
              <a:buChar char="–"/>
              <a:tabLst/>
              <a:defRPr b="0"/>
            </a:lvl2pPr>
            <a:lvl3pPr marL="1143000" marR="0" indent="457200" algn="l" defTabSz="914400" rtl="0" eaLnBrk="0" fontAlgn="base" latinLnBrk="0" hangingPunct="0">
              <a:lnSpc>
                <a:spcPct val="100000"/>
              </a:lnSpc>
              <a:spcBef>
                <a:spcPts val="500"/>
              </a:spcBef>
              <a:spcAft>
                <a:spcPct val="0"/>
              </a:spcAft>
              <a:buClrTx/>
              <a:buSzTx/>
              <a:buFontTx/>
              <a:buChar char="•"/>
              <a:tabLst/>
              <a:defRPr b="0"/>
            </a:lvl3pPr>
            <a:lvl4pPr marL="1600200" marR="0" indent="457200" algn="l" defTabSz="914400" rtl="0" eaLnBrk="0" fontAlgn="base" latinLnBrk="0" hangingPunct="0">
              <a:lnSpc>
                <a:spcPct val="100000"/>
              </a:lnSpc>
              <a:spcBef>
                <a:spcPts val="500"/>
              </a:spcBef>
              <a:spcAft>
                <a:spcPct val="0"/>
              </a:spcAft>
              <a:buClrTx/>
              <a:buSzTx/>
              <a:buFontTx/>
              <a:buChar char="–"/>
              <a:tabLst/>
              <a:defRPr b="0"/>
            </a:lvl4pPr>
            <a:lvl5pPr marL="2057400" marR="0" indent="457200" algn="l" defTabSz="914400" rtl="0" eaLnBrk="0" fontAlgn="base" latinLnBrk="0" hangingPunct="0">
              <a:lnSpc>
                <a:spcPct val="100000"/>
              </a:lnSpc>
              <a:spcBef>
                <a:spcPts val="500"/>
              </a:spcBef>
              <a:spcAft>
                <a:spcPct val="0"/>
              </a:spcAft>
              <a:buClrTx/>
              <a:buSzTx/>
              <a:buFontTx/>
              <a:buChar char="»"/>
              <a:tabLst/>
              <a:defRPr b="0"/>
            </a:lvl5pPr>
          </a:lstStyle>
          <a:p>
            <a:pPr marL="342900" marR="0" lvl="0" indent="457200" algn="l" defTabSz="914400" rtl="0" eaLnBrk="0" fontAlgn="base" latinLnBrk="0" hangingPunct="0">
              <a:lnSpc>
                <a:spcPct val="100000"/>
              </a:lnSpc>
              <a:spcBef>
                <a:spcPts val="500"/>
              </a:spcBef>
              <a:spcAft>
                <a:spcPct val="0"/>
              </a:spcAft>
              <a:buClrTx/>
              <a:buSzTx/>
              <a:buFontTx/>
              <a:buChar char="•"/>
              <a:tabLst/>
              <a:defRPr/>
            </a:pPr>
            <a:r>
              <a:rPr kumimoji="0" lang="en-US" sz="3200" b="1"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Click to edit Master text styles</a:t>
            </a:r>
          </a:p>
          <a:p>
            <a:pPr marL="742950" marR="0" lvl="1" indent="457200" algn="l" defTabSz="914400" rtl="0" eaLnBrk="0" fontAlgn="base" latinLnBrk="0" hangingPunct="0">
              <a:lnSpc>
                <a:spcPct val="100000"/>
              </a:lnSpc>
              <a:spcBef>
                <a:spcPts val="500"/>
              </a:spcBef>
              <a:spcAft>
                <a:spcPct val="0"/>
              </a:spcAft>
              <a:buClrTx/>
              <a:buSzTx/>
              <a:buFontTx/>
              <a:buChar char="–"/>
              <a:tabLst/>
              <a:defRPr/>
            </a:pPr>
            <a:r>
              <a:rPr kumimoji="0" lang="en-US" sz="2800" b="0"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Second level</a:t>
            </a:r>
          </a:p>
          <a:p>
            <a:pPr marL="1143000" marR="0" lvl="2" indent="457200"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Third level</a:t>
            </a:r>
          </a:p>
          <a:p>
            <a:pPr marL="1600200" marR="0" lvl="3" indent="457200" algn="l" defTabSz="914400" rtl="0" eaLnBrk="0" fontAlgn="base" latinLnBrk="0" hangingPunct="0">
              <a:lnSpc>
                <a:spcPct val="100000"/>
              </a:lnSpc>
              <a:spcBef>
                <a:spcPts val="500"/>
              </a:spcBef>
              <a:spcAft>
                <a:spcPct val="0"/>
              </a:spcAft>
              <a:buClrTx/>
              <a:buSzTx/>
              <a:buFontTx/>
              <a:buChar char="–"/>
              <a:tabLst/>
              <a:defRPr/>
            </a:pPr>
            <a:r>
              <a:rPr kumimoji="0" lang="en-US" sz="2000" b="0"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Fourth level</a:t>
            </a:r>
          </a:p>
          <a:p>
            <a:pPr marL="2057400" marR="0" lvl="4" indent="457200" algn="l" defTabSz="914400" rtl="0" eaLnBrk="0" fontAlgn="base" latinLnBrk="0" hangingPunct="0">
              <a:lnSpc>
                <a:spcPct val="100000"/>
              </a:lnSpc>
              <a:spcBef>
                <a:spcPts val="500"/>
              </a:spcBef>
              <a:spcAft>
                <a:spcPct val="0"/>
              </a:spcAft>
              <a:buClrTx/>
              <a:buSzTx/>
              <a:buFontTx/>
              <a:buChar char="»"/>
              <a:tabLst/>
              <a:defRPr/>
            </a:pPr>
            <a:r>
              <a:rPr kumimoji="0" lang="en-US" sz="2000" b="1"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Fifth level</a:t>
            </a:r>
            <a:endParaRPr kumimoji="0" lang="en-US" sz="2000" b="1" i="0" u="none" strike="noStrike" kern="0" cap="none" spc="0" normalizeH="0" baseline="0" noProof="0" dirty="0">
              <a:ln>
                <a:noFill/>
              </a:ln>
              <a:solidFill>
                <a:srgbClr val="0C1527"/>
              </a:solidFill>
              <a:effectLst/>
              <a:uLnTx/>
              <a:uFillTx/>
              <a:latin typeface="+mj-lt"/>
              <a:ea typeface="ＭＳ Ｐゴシック" pitchFamily="-65" charset="-128"/>
              <a:cs typeface="Century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GOLD">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193800"/>
            <a:ext cx="4038600" cy="4932363"/>
          </a:xfrm>
          <a:custGeom>
            <a:avLst/>
            <a:gdLst>
              <a:gd name="connsiteX0" fmla="*/ 0 w 4038600"/>
              <a:gd name="connsiteY0" fmla="*/ 0 h 4932363"/>
              <a:gd name="connsiteX1" fmla="*/ 4038600 w 4038600"/>
              <a:gd name="connsiteY1" fmla="*/ 0 h 4932363"/>
              <a:gd name="connsiteX2" fmla="*/ 4038600 w 4038600"/>
              <a:gd name="connsiteY2" fmla="*/ 4932363 h 4932363"/>
              <a:gd name="connsiteX3" fmla="*/ 0 w 4038600"/>
              <a:gd name="connsiteY3" fmla="*/ 4932363 h 4932363"/>
              <a:gd name="connsiteX4" fmla="*/ 0 w 4038600"/>
              <a:gd name="connsiteY4" fmla="*/ 0 h 49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932363">
                <a:moveTo>
                  <a:pt x="0" y="0"/>
                </a:moveTo>
                <a:lnTo>
                  <a:pt x="4038600" y="0"/>
                </a:lnTo>
                <a:lnTo>
                  <a:pt x="4038600" y="4932363"/>
                </a:lnTo>
                <a:lnTo>
                  <a:pt x="0" y="4932363"/>
                </a:lnTo>
                <a:lnTo>
                  <a:pt x="0" y="0"/>
                </a:lnTo>
                <a:close/>
              </a:path>
            </a:pathLst>
          </a:cu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648200" y="1193800"/>
            <a:ext cx="4038600" cy="4932363"/>
          </a:xfrm>
          <a:custGeom>
            <a:avLst/>
            <a:gdLst>
              <a:gd name="connsiteX0" fmla="*/ 0 w 4038600"/>
              <a:gd name="connsiteY0" fmla="*/ 0 h 4932363"/>
              <a:gd name="connsiteX1" fmla="*/ 4038600 w 4038600"/>
              <a:gd name="connsiteY1" fmla="*/ 0 h 4932363"/>
              <a:gd name="connsiteX2" fmla="*/ 4038600 w 4038600"/>
              <a:gd name="connsiteY2" fmla="*/ 4932363 h 4932363"/>
              <a:gd name="connsiteX3" fmla="*/ 0 w 4038600"/>
              <a:gd name="connsiteY3" fmla="*/ 4932363 h 4932363"/>
              <a:gd name="connsiteX4" fmla="*/ 0 w 4038600"/>
              <a:gd name="connsiteY4" fmla="*/ 0 h 49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932363">
                <a:moveTo>
                  <a:pt x="0" y="0"/>
                </a:moveTo>
                <a:lnTo>
                  <a:pt x="4038600" y="0"/>
                </a:lnTo>
                <a:lnTo>
                  <a:pt x="4038600" y="4932363"/>
                </a:lnTo>
                <a:lnTo>
                  <a:pt x="0" y="4932363"/>
                </a:lnTo>
                <a:lnTo>
                  <a:pt x="0" y="0"/>
                </a:lnTo>
                <a:close/>
              </a:path>
            </a:pathLst>
          </a:cu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7615BAFB-6413-AA4E-9D4A-3BD19E1062BF}" type="slidenum">
              <a:rPr lang="en-US"/>
              <a:pPr>
                <a:defRPr/>
              </a:pPr>
              <a:t>‹#›</a:t>
            </a:fld>
            <a:endParaRPr lang="en-US"/>
          </a:p>
        </p:txBody>
      </p:sp>
      <p:pic>
        <p:nvPicPr>
          <p:cNvPr id="11" name="Picture 10" descr="LBNL_Alt_Logo_StackRight_Final.jpg"/>
          <p:cNvPicPr>
            <a:picLocks noChangeAspect="1"/>
          </p:cNvPicPr>
          <p:nvPr userDrawn="1"/>
        </p:nvPicPr>
        <p:blipFill>
          <a:blip r:embed="rId2"/>
          <a:stretch>
            <a:fillRect/>
          </a:stretch>
        </p:blipFill>
        <p:spPr>
          <a:xfrm>
            <a:off x="7239000" y="6184901"/>
            <a:ext cx="1691686" cy="594722"/>
          </a:xfrm>
          <a:prstGeom prst="rect">
            <a:avLst/>
          </a:prstGeom>
        </p:spPr>
      </p:pic>
      <p:pic>
        <p:nvPicPr>
          <p:cNvPr id="12" name="Picture 11"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sp>
        <p:nvSpPr>
          <p:cNvPr id="9"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footer only GOLD">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9222806-2C00-644B-BCAA-E5B6EBC9D46F}" type="slidenum">
              <a:rPr lang="en-US"/>
              <a:pPr>
                <a:defRPr/>
              </a:pPr>
              <a:t>‹#›</a:t>
            </a:fld>
            <a:endParaRPr lang="en-US"/>
          </a:p>
        </p:txBody>
      </p:sp>
      <p:pic>
        <p:nvPicPr>
          <p:cNvPr id="8" name="Picture 7" descr="LBNL_Alt_Logo_StackRight_Final.jpg"/>
          <p:cNvPicPr>
            <a:picLocks noChangeAspect="1"/>
          </p:cNvPicPr>
          <p:nvPr userDrawn="1"/>
        </p:nvPicPr>
        <p:blipFill>
          <a:blip r:embed="rId2"/>
          <a:stretch>
            <a:fillRect/>
          </a:stretch>
        </p:blipFill>
        <p:spPr>
          <a:xfrm>
            <a:off x="7239000" y="6184901"/>
            <a:ext cx="1691686" cy="594722"/>
          </a:xfrm>
          <a:prstGeom prst="rect">
            <a:avLst/>
          </a:prstGeom>
        </p:spPr>
      </p:pic>
      <p:pic>
        <p:nvPicPr>
          <p:cNvPr id="9" name="Picture 8"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sp>
        <p:nvSpPr>
          <p:cNvPr id="6"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Caption G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30300"/>
            <a:ext cx="5073650" cy="4995863"/>
          </a:xfrm>
          <a:prstGeom prst="rect">
            <a:avLst/>
          </a:prstGeom>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p:nvPr>
        </p:nvSpPr>
        <p:spPr>
          <a:xfrm>
            <a:off x="457200" y="1130300"/>
            <a:ext cx="3008313" cy="4995863"/>
          </a:xfrm>
          <a:prstGeom prst="rect">
            <a:avLst/>
          </a:prstGeo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AB0D3187-5A92-DD4B-8A7F-9B9A40BBCBCB}" type="slidenum">
              <a:rPr lang="en-US"/>
              <a:pPr>
                <a:defRPr/>
              </a:pPr>
              <a:t>‹#›</a:t>
            </a:fld>
            <a:endParaRPr lang="en-US"/>
          </a:p>
        </p:txBody>
      </p:sp>
      <p:pic>
        <p:nvPicPr>
          <p:cNvPr id="7" name="Picture 6" descr="DOE LOGO"/>
          <p:cNvPicPr>
            <a:picLocks noChangeAspect="1" noChangeArrowheads="1"/>
          </p:cNvPicPr>
          <p:nvPr userDrawn="1"/>
        </p:nvPicPr>
        <p:blipFill>
          <a:blip r:embed="rId2"/>
          <a:srcRect/>
          <a:stretch>
            <a:fillRect/>
          </a:stretch>
        </p:blipFill>
        <p:spPr bwMode="auto">
          <a:xfrm>
            <a:off x="254000" y="6234113"/>
            <a:ext cx="2209800" cy="623887"/>
          </a:xfrm>
          <a:prstGeom prst="rect">
            <a:avLst/>
          </a:prstGeom>
          <a:noFill/>
          <a:ln w="9525">
            <a:noFill/>
            <a:miter lim="800000"/>
            <a:headEnd/>
            <a:tailEnd/>
          </a:ln>
        </p:spPr>
      </p:pic>
      <p:pic>
        <p:nvPicPr>
          <p:cNvPr id="11" name="Picture 10" descr="LBNL_Alt_Logo_StackRight_Final.jpg"/>
          <p:cNvPicPr>
            <a:picLocks noChangeAspect="1"/>
          </p:cNvPicPr>
          <p:nvPr userDrawn="1"/>
        </p:nvPicPr>
        <p:blipFill>
          <a:blip r:embed="rId3"/>
          <a:stretch>
            <a:fillRect/>
          </a:stretch>
        </p:blipFill>
        <p:spPr>
          <a:xfrm>
            <a:off x="7239000" y="6184901"/>
            <a:ext cx="1691686" cy="594722"/>
          </a:xfrm>
          <a:prstGeom prst="rect">
            <a:avLst/>
          </a:prstGeom>
        </p:spPr>
      </p:pic>
      <p:pic>
        <p:nvPicPr>
          <p:cNvPr id="12" name="Picture 11" descr="DOE LOGO"/>
          <p:cNvPicPr>
            <a:picLocks noChangeAspect="1" noChangeArrowheads="1"/>
          </p:cNvPicPr>
          <p:nvPr userDrawn="1"/>
        </p:nvPicPr>
        <p:blipFill>
          <a:blip r:embed="rId2"/>
          <a:srcRect/>
          <a:stretch>
            <a:fillRect/>
          </a:stretch>
        </p:blipFill>
        <p:spPr bwMode="auto">
          <a:xfrm>
            <a:off x="254000" y="6187501"/>
            <a:ext cx="2374900" cy="670499"/>
          </a:xfrm>
          <a:prstGeom prst="rect">
            <a:avLst/>
          </a:prstGeom>
          <a:noFill/>
          <a:ln w="9525">
            <a:noFill/>
            <a:miter lim="800000"/>
            <a:headEnd/>
            <a:tailEnd/>
          </a:ln>
        </p:spPr>
      </p:pic>
      <p:sp>
        <p:nvSpPr>
          <p:cNvPr id="9"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Caption Gold">
    <p:spTree>
      <p:nvGrpSpPr>
        <p:cNvPr id="1" name=""/>
        <p:cNvGrpSpPr/>
        <p:nvPr/>
      </p:nvGrpSpPr>
      <p:grpSpPr>
        <a:xfrm>
          <a:off x="0" y="0"/>
          <a:ext cx="0" cy="0"/>
          <a:chOff x="0" y="0"/>
          <a:chExt cx="0" cy="0"/>
        </a:xfrm>
      </p:grpSpPr>
      <p:sp>
        <p:nvSpPr>
          <p:cNvPr id="2" name="Title 1"/>
          <p:cNvSpPr>
            <a:spLocks noGrp="1"/>
          </p:cNvSpPr>
          <p:nvPr>
            <p:ph type="title"/>
          </p:nvPr>
        </p:nvSpPr>
        <p:spPr>
          <a:xfrm>
            <a:off x="482600" y="4747820"/>
            <a:ext cx="8229600" cy="457200"/>
          </a:xfrm>
          <a:prstGeom prst="rect">
            <a:avLst/>
          </a:prstGeom>
        </p:spPr>
        <p:txBody>
          <a:bodyPr anchor="b"/>
          <a:lstStyle>
            <a:lvl1pPr algn="l">
              <a:defRPr sz="2000" b="1">
                <a:solidFill>
                  <a:schemeClr val="accent6"/>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82600" y="1079500"/>
            <a:ext cx="8216900" cy="3670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463550" y="5224826"/>
            <a:ext cx="8216900" cy="667974"/>
          </a:xfrm>
          <a:prstGeom prst="rect">
            <a:avLst/>
          </a:prstGeom>
        </p:spPr>
        <p:txBody>
          <a:bodyPr/>
          <a:lstStyle>
            <a:lvl1pPr marL="0" indent="0">
              <a:buNone/>
              <a:defRPr sz="14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9A07CDD-3C27-A543-B986-46EDFD4B4BC2}" type="slidenum">
              <a:rPr lang="en-US" smtClean="0"/>
              <a:pPr>
                <a:defRPr/>
              </a:pPr>
              <a:t>‹#›</a:t>
            </a:fld>
            <a:endParaRPr lang="en-US" dirty="0"/>
          </a:p>
        </p:txBody>
      </p:sp>
      <p:pic>
        <p:nvPicPr>
          <p:cNvPr id="7" name="Picture 6" descr="DOE LOGO"/>
          <p:cNvPicPr>
            <a:picLocks noChangeAspect="1" noChangeArrowheads="1"/>
          </p:cNvPicPr>
          <p:nvPr userDrawn="1"/>
        </p:nvPicPr>
        <p:blipFill>
          <a:blip r:embed="rId2"/>
          <a:srcRect/>
          <a:stretch>
            <a:fillRect/>
          </a:stretch>
        </p:blipFill>
        <p:spPr bwMode="auto">
          <a:xfrm>
            <a:off x="254000" y="6234113"/>
            <a:ext cx="2209800" cy="623887"/>
          </a:xfrm>
          <a:prstGeom prst="rect">
            <a:avLst/>
          </a:prstGeom>
          <a:noFill/>
          <a:ln w="9525">
            <a:noFill/>
            <a:miter lim="800000"/>
            <a:headEnd/>
            <a:tailEnd/>
          </a:ln>
        </p:spPr>
      </p:pic>
      <p:pic>
        <p:nvPicPr>
          <p:cNvPr id="10" name="Picture 9" descr="LBNL_Alt_Logo_StackRight_Final.jpg"/>
          <p:cNvPicPr>
            <a:picLocks noChangeAspect="1"/>
          </p:cNvPicPr>
          <p:nvPr userDrawn="1"/>
        </p:nvPicPr>
        <p:blipFill>
          <a:blip r:embed="rId3"/>
          <a:stretch>
            <a:fillRect/>
          </a:stretch>
        </p:blipFill>
        <p:spPr>
          <a:xfrm>
            <a:off x="7239000" y="6184901"/>
            <a:ext cx="1691686" cy="594722"/>
          </a:xfrm>
          <a:prstGeom prst="rect">
            <a:avLst/>
          </a:prstGeom>
        </p:spPr>
      </p:pic>
      <p:pic>
        <p:nvPicPr>
          <p:cNvPr id="11" name="Picture 10" descr="DOE LOGO"/>
          <p:cNvPicPr>
            <a:picLocks noChangeAspect="1" noChangeArrowheads="1"/>
          </p:cNvPicPr>
          <p:nvPr userDrawn="1"/>
        </p:nvPicPr>
        <p:blipFill>
          <a:blip r:embed="rId2"/>
          <a:srcRect/>
          <a:stretch>
            <a:fillRect/>
          </a:stretch>
        </p:blipFill>
        <p:spPr bwMode="auto">
          <a:xfrm>
            <a:off x="254000" y="6187501"/>
            <a:ext cx="2374900" cy="670499"/>
          </a:xfrm>
          <a:prstGeom prst="rect">
            <a:avLst/>
          </a:prstGeom>
          <a:noFill/>
          <a:ln w="9525">
            <a:noFill/>
            <a:miter lim="800000"/>
            <a:headEnd/>
            <a:tailEnd/>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31" name="Rectangle 30"/>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Title 1"/>
          <p:cNvSpPr>
            <a:spLocks noGrp="1"/>
          </p:cNvSpPr>
          <p:nvPr>
            <p:ph type="ctrTitle" hasCustomPrompt="1"/>
          </p:nvPr>
        </p:nvSpPr>
        <p:spPr>
          <a:xfrm>
            <a:off x="4624388" y="4764682"/>
            <a:ext cx="4214812" cy="933450"/>
          </a:xfrm>
        </p:spPr>
        <p:txBody>
          <a:bodyPr anchor="ctr" anchorCtr="0">
            <a:normAutofit/>
          </a:bodyPr>
          <a:lstStyle>
            <a:lvl1pPr marL="0" indent="0">
              <a:defRPr sz="2800"/>
            </a:lvl1pPr>
          </a:lstStyle>
          <a:p>
            <a:r>
              <a:rPr lang="en-US" dirty="0" smtClean="0"/>
              <a:t>Click to edit Master subtitle style</a:t>
            </a:r>
            <a:endParaRPr dirty="0"/>
          </a:p>
        </p:txBody>
      </p:sp>
      <p:sp>
        <p:nvSpPr>
          <p:cNvPr id="25" name="Text Placeholder 3"/>
          <p:cNvSpPr>
            <a:spLocks noGrp="1"/>
          </p:cNvSpPr>
          <p:nvPr>
            <p:ph type="body" sz="half" idx="2" hasCustomPrompt="1"/>
          </p:nvPr>
        </p:nvSpPr>
        <p:spPr>
          <a:xfrm>
            <a:off x="674786" y="595580"/>
            <a:ext cx="3470021" cy="3468418"/>
          </a:xfrm>
        </p:spPr>
        <p:txBody>
          <a:bodyPr lIns="45720" tIns="45720" rIns="45720" anchor="ctr" anchorCtr="0">
            <a:normAutofit/>
          </a:bodyPr>
          <a:lstStyle>
            <a:lvl1pPr marL="0" indent="0" algn="l">
              <a:buNone/>
              <a:defRPr sz="3600" b="0" i="0">
                <a:solidFill>
                  <a:schemeClr val="bg1"/>
                </a:solidFill>
                <a:latin typeface="Helvetica Neue Bold Condensed"/>
                <a:cs typeface="Helvetica Neue Bold Condensed"/>
              </a:defRPr>
            </a:lvl1pPr>
            <a:lvl2pPr>
              <a:defRPr sz="1200"/>
            </a:lvl2pPr>
            <a:lvl3pPr>
              <a:defRPr sz="1000"/>
            </a:lvl3pPr>
            <a:lvl4pPr>
              <a:defRPr sz="900"/>
            </a:lvl4pPr>
            <a:lvl5pPr>
              <a:defRPr sz="900"/>
            </a:lvl5pPr>
          </a:lstStyle>
          <a:p>
            <a:pPr lvl="0" eaLnBrk="1" latinLnBrk="0" hangingPunct="1"/>
            <a:r>
              <a:rPr kumimoji="0" lang="en-US" dirty="0" smtClean="0"/>
              <a:t>Click to edit Master title styles</a:t>
            </a:r>
          </a:p>
        </p:txBody>
      </p:sp>
      <p:pic>
        <p:nvPicPr>
          <p:cNvPr id="26" name="Picture 25" descr="NERSC_logo_color_s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3950" y="4416552"/>
            <a:ext cx="2401904" cy="1615494"/>
          </a:xfrm>
          <a:prstGeom prst="rect">
            <a:avLst/>
          </a:prstGeom>
        </p:spPr>
      </p:pic>
      <p:sp>
        <p:nvSpPr>
          <p:cNvPr id="11" name="Footer Placeholder 2"/>
          <p:cNvSpPr>
            <a:spLocks noGrp="1"/>
          </p:cNvSpPr>
          <p:nvPr>
            <p:ph type="ftr" sz="quarter" idx="10"/>
          </p:nvPr>
        </p:nvSpPr>
        <p:spPr>
          <a:xfrm>
            <a:off x="5239927" y="6368805"/>
            <a:ext cx="2864157" cy="365125"/>
          </a:xfrm>
        </p:spPr>
        <p:txBody>
          <a:bodyPr/>
          <a:lstStyle/>
          <a:p>
            <a:endParaRPr lang="en-US"/>
          </a:p>
        </p:txBody>
      </p:sp>
      <p:sp>
        <p:nvSpPr>
          <p:cNvPr id="12" name="Slide Number Placeholder 3"/>
          <p:cNvSpPr>
            <a:spLocks noGrp="1"/>
          </p:cNvSpPr>
          <p:nvPr>
            <p:ph type="sldNum" sz="quarter" idx="11"/>
          </p:nvPr>
        </p:nvSpPr>
        <p:spPr>
          <a:xfrm>
            <a:off x="4116656" y="6368805"/>
            <a:ext cx="925708" cy="365125"/>
          </a:xfrm>
        </p:spPr>
        <p:txBody>
          <a:bodyPr/>
          <a:lstStyle/>
          <a:p>
            <a:fld id="{0FB56013-B943-42BA-886F-6F9D4EB85E9D}" type="slidenum">
              <a:rPr lang="en-US" smtClean="0"/>
              <a:t>‹#›</a:t>
            </a:fld>
            <a:endParaRPr lang="en-US"/>
          </a:p>
        </p:txBody>
      </p:sp>
      <p:sp>
        <p:nvSpPr>
          <p:cNvPr id="13" name="Date Placeholder 3"/>
          <p:cNvSpPr>
            <a:spLocks noGrp="1"/>
          </p:cNvSpPr>
          <p:nvPr>
            <p:ph type="dt" sz="half" idx="16"/>
          </p:nvPr>
        </p:nvSpPr>
        <p:spPr>
          <a:xfrm>
            <a:off x="4624388" y="5781988"/>
            <a:ext cx="2133600" cy="365125"/>
          </a:xfrm>
          <a:prstGeom prst="rect">
            <a:avLst/>
          </a:prstGeom>
        </p:spPr>
        <p:txBody>
          <a:bodyPr vert="horz" lIns="91440" tIns="45720" rIns="91440" bIns="45720" rtlCol="0" anchor="ctr" anchorCtr="0"/>
          <a:lstStyle>
            <a:lvl1pPr algn="l">
              <a:defRPr sz="1400" b="1" i="0">
                <a:solidFill>
                  <a:schemeClr val="accent5"/>
                </a:solidFill>
              </a:defRPr>
            </a:lvl1pPr>
          </a:lstStyle>
          <a:p>
            <a:fld id="{6BFECD78-3C8E-49F2-8FAB-59489D168ABB}" type="datetimeFigureOut">
              <a:rPr lang="en-US" smtClean="0"/>
              <a:t>6/7/17</a:t>
            </a:fld>
            <a:endParaRPr lang="en-US"/>
          </a:p>
        </p:txBody>
      </p:sp>
      <p:pic>
        <p:nvPicPr>
          <p:cNvPr id="14" name="Picture Placeholder 17"/>
          <p:cNvPicPr>
            <a:picLocks/>
          </p:cNvPicPr>
          <p:nvPr/>
        </p:nvPicPr>
        <p:blipFill>
          <a:blip r:embed="rId3" cstate="print">
            <a:extLst>
              <a:ext uri="{28A0092B-C50C-407E-A947-70E740481C1C}">
                <a14:useLocalDpi xmlns:a14="http://schemas.microsoft.com/office/drawing/2010/main"/>
              </a:ext>
            </a:extLst>
          </a:blip>
          <a:srcRect l="-467" r="-467"/>
          <a:stretch>
            <a:fillRect/>
          </a:stretch>
        </p:blipFill>
        <p:spPr>
          <a:xfrm>
            <a:off x="4624388" y="231648"/>
            <a:ext cx="2057400" cy="2057400"/>
          </a:xfrm>
          <a:prstGeom prst="rect">
            <a:avLst/>
          </a:prstGeom>
        </p:spPr>
      </p:pic>
      <p:pic>
        <p:nvPicPr>
          <p:cNvPr id="15" name="Picture Placeholder 19"/>
          <p:cNvPicPr>
            <a:picLocks/>
          </p:cNvPicPr>
          <p:nvPr/>
        </p:nvPicPr>
        <p:blipFill>
          <a:blip r:embed="rId4" cstate="print">
            <a:extLst>
              <a:ext uri="{28A0092B-C50C-407E-A947-70E740481C1C}">
                <a14:useLocalDpi xmlns:a14="http://schemas.microsoft.com/office/drawing/2010/main"/>
              </a:ext>
            </a:extLst>
          </a:blip>
          <a:srcRect l="-895" r="-895"/>
          <a:stretch>
            <a:fillRect/>
          </a:stretch>
        </p:blipFill>
        <p:spPr>
          <a:xfrm>
            <a:off x="4636639" y="2383083"/>
            <a:ext cx="960120" cy="960120"/>
          </a:xfrm>
          <a:prstGeom prst="rect">
            <a:avLst/>
          </a:prstGeom>
        </p:spPr>
      </p:pic>
      <p:pic>
        <p:nvPicPr>
          <p:cNvPr id="16" name="Picture Placeholder 18"/>
          <p:cNvPicPr>
            <a:picLocks/>
          </p:cNvPicPr>
          <p:nvPr/>
        </p:nvPicPr>
        <p:blipFill>
          <a:blip r:embed="rId5" cstate="print">
            <a:extLst>
              <a:ext uri="{28A0092B-C50C-407E-A947-70E740481C1C}">
                <a14:useLocalDpi xmlns:a14="http://schemas.microsoft.com/office/drawing/2010/main"/>
              </a:ext>
            </a:extLst>
          </a:blip>
          <a:srcRect l="-467" r="-467"/>
          <a:stretch>
            <a:fillRect/>
          </a:stretch>
        </p:blipFill>
        <p:spPr>
          <a:xfrm>
            <a:off x="6767402" y="231648"/>
            <a:ext cx="2057400" cy="2057400"/>
          </a:xfrm>
          <a:prstGeom prst="rect">
            <a:avLst/>
          </a:prstGeom>
        </p:spPr>
      </p:pic>
      <p:pic>
        <p:nvPicPr>
          <p:cNvPr id="18" name="Picture 17"/>
          <p:cNvPicPr>
            <a:picLocks noChangeAspect="1"/>
          </p:cNvPicPr>
          <p:nvPr/>
        </p:nvPicPr>
        <p:blipFill>
          <a:blip r:embed="rId6"/>
          <a:stretch>
            <a:fillRect/>
          </a:stretch>
        </p:blipFill>
        <p:spPr>
          <a:xfrm>
            <a:off x="5720221" y="3454985"/>
            <a:ext cx="961567" cy="961568"/>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720221" y="2383083"/>
            <a:ext cx="955924" cy="955925"/>
          </a:xfrm>
          <a:prstGeom prst="rect">
            <a:avLst/>
          </a:prstGeom>
        </p:spPr>
      </p:pic>
      <p:pic>
        <p:nvPicPr>
          <p:cNvPr id="22" name="Picture 21"/>
          <p:cNvPicPr>
            <a:picLocks noChangeAspect="1"/>
          </p:cNvPicPr>
          <p:nvPr/>
        </p:nvPicPr>
        <p:blipFill>
          <a:blip r:embed="rId8"/>
          <a:stretch>
            <a:fillRect/>
          </a:stretch>
        </p:blipFill>
        <p:spPr>
          <a:xfrm>
            <a:off x="4635192" y="3454985"/>
            <a:ext cx="961567" cy="961568"/>
          </a:xfrm>
          <a:prstGeom prst="rect">
            <a:avLst/>
          </a:prstGeom>
        </p:spPr>
      </p:pic>
      <p:pic>
        <p:nvPicPr>
          <p:cNvPr id="2" name="Picture 1" descr="m152_Ott_s271115_snap.png"/>
          <p:cNvPicPr>
            <a:picLocks/>
          </p:cNvPicPr>
          <p:nvPr/>
        </p:nvPicPr>
        <p:blipFill>
          <a:blip r:embed="rId9" cstate="print">
            <a:extLst>
              <a:ext uri="{28A0092B-C50C-407E-A947-70E740481C1C}">
                <a14:useLocalDpi xmlns:a14="http://schemas.microsoft.com/office/drawing/2010/main"/>
              </a:ext>
            </a:extLst>
          </a:blip>
          <a:stretch>
            <a:fillRect/>
          </a:stretch>
        </p:blipFill>
        <p:spPr>
          <a:xfrm>
            <a:off x="6767402" y="2377440"/>
            <a:ext cx="2057400" cy="2039112"/>
          </a:xfrm>
          <a:prstGeom prst="rect">
            <a:avLst/>
          </a:prstGeom>
        </p:spPr>
      </p:pic>
    </p:spTree>
    <p:extLst>
      <p:ext uri="{BB962C8B-B14F-4D97-AF65-F5344CB8AC3E}">
        <p14:creationId xmlns:p14="http://schemas.microsoft.com/office/powerpoint/2010/main" val="363220396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Subtitle Slide">
    <p:spTree>
      <p:nvGrpSpPr>
        <p:cNvPr id="1" name=""/>
        <p:cNvGrpSpPr/>
        <p:nvPr/>
      </p:nvGrpSpPr>
      <p:grpSpPr>
        <a:xfrm>
          <a:off x="0" y="0"/>
          <a:ext cx="0" cy="0"/>
          <a:chOff x="0" y="0"/>
          <a:chExt cx="0" cy="0"/>
        </a:xfrm>
      </p:grpSpPr>
      <p:sp>
        <p:nvSpPr>
          <p:cNvPr id="31" name="Rectangle 30"/>
          <p:cNvSpPr/>
          <p:nvPr/>
        </p:nvSpPr>
        <p:spPr>
          <a:xfrm>
            <a:off x="274564" y="1413567"/>
            <a:ext cx="6404872" cy="2039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656897" y="1499558"/>
            <a:ext cx="5937121" cy="1859978"/>
          </a:xfrm>
        </p:spPr>
        <p:txBody>
          <a:bodyPr anchor="ctr" anchorCtr="0">
            <a:normAutofit/>
          </a:bodyPr>
          <a:lstStyle>
            <a:lvl1pPr algn="l">
              <a:defRPr sz="3600">
                <a:solidFill>
                  <a:schemeClr val="bg1"/>
                </a:solidFill>
              </a:defRPr>
            </a:lvl1pPr>
          </a:lstStyle>
          <a:p>
            <a:r>
              <a:rPr lang="en-US" smtClean="0"/>
              <a:t>Click to edit Master title style</a:t>
            </a:r>
            <a:endParaRPr lang="en-US" dirty="0"/>
          </a:p>
        </p:txBody>
      </p:sp>
      <p:pic>
        <p:nvPicPr>
          <p:cNvPr id="7" name="Picture 10" descr="DOE LOGO"/>
          <p:cNvPicPr>
            <a:picLocks noChangeAspect="1" noChangeArrowheads="1"/>
          </p:cNvPicPr>
          <p:nvPr/>
        </p:nvPicPr>
        <p:blipFill>
          <a:blip r:embed="rId2" cstate="print">
            <a:extLst>
              <a:ext uri="{28A0092B-C50C-407E-A947-70E740481C1C}">
                <a14:useLocalDpi xmlns:a14="http://schemas.microsoft.com/office/drawing/2010/main"/>
              </a:ext>
            </a:extLst>
          </a:blip>
          <a:srcRect b="19329"/>
          <a:stretch>
            <a:fillRect/>
          </a:stretch>
        </p:blipFill>
        <p:spPr bwMode="auto">
          <a:xfrm>
            <a:off x="247292" y="6277668"/>
            <a:ext cx="2209800" cy="503297"/>
          </a:xfrm>
          <a:prstGeom prst="rect">
            <a:avLst/>
          </a:prstGeom>
          <a:noFill/>
          <a:ln w="9525">
            <a:noFill/>
            <a:miter lim="800000"/>
            <a:headEnd/>
            <a:tailEnd/>
          </a:ln>
        </p:spPr>
      </p:pic>
      <p:sp>
        <p:nvSpPr>
          <p:cNvPr id="8" name="Footer Placeholder 11"/>
          <p:cNvSpPr>
            <a:spLocks noGrp="1"/>
          </p:cNvSpPr>
          <p:nvPr>
            <p:ph type="ftr" sz="quarter" idx="3"/>
          </p:nvPr>
        </p:nvSpPr>
        <p:spPr>
          <a:xfrm>
            <a:off x="5239927" y="6368805"/>
            <a:ext cx="2864157" cy="365125"/>
          </a:xfrm>
          <a:prstGeom prst="rect">
            <a:avLst/>
          </a:prstGeom>
        </p:spPr>
        <p:txBody>
          <a:bodyPr vert="horz" lIns="91440" tIns="45720" rIns="91440" bIns="45720" rtlCol="0" anchor="ctr"/>
          <a:lstStyle>
            <a:lvl1pPr algn="r">
              <a:defRPr sz="1100">
                <a:solidFill>
                  <a:srgbClr val="114766"/>
                </a:solidFill>
              </a:defRPr>
            </a:lvl1pPr>
          </a:lstStyle>
          <a:p>
            <a:endParaRPr lang="en-US"/>
          </a:p>
        </p:txBody>
      </p:sp>
      <p:sp>
        <p:nvSpPr>
          <p:cNvPr id="9" name="Slide Number Placeholder 12"/>
          <p:cNvSpPr>
            <a:spLocks noGrp="1"/>
          </p:cNvSpPr>
          <p:nvPr>
            <p:ph type="sldNum" sz="quarter" idx="4"/>
          </p:nvPr>
        </p:nvSpPr>
        <p:spPr>
          <a:xfrm>
            <a:off x="4116656" y="6368805"/>
            <a:ext cx="925708" cy="365125"/>
          </a:xfrm>
          <a:prstGeom prst="rect">
            <a:avLst/>
          </a:prstGeom>
        </p:spPr>
        <p:txBody>
          <a:bodyPr vert="horz" lIns="91440" tIns="45720" rIns="91440" bIns="45720" rtlCol="0" anchor="ctr"/>
          <a:lstStyle>
            <a:lvl1pPr algn="ctr">
              <a:defRPr sz="1100">
                <a:solidFill>
                  <a:srgbClr val="114766"/>
                </a:solidFill>
              </a:defRPr>
            </a:lvl1pPr>
          </a:lstStyle>
          <a:p>
            <a:fld id="{0FB56013-B943-42BA-886F-6F9D4EB85E9D}" type="slidenum">
              <a:rPr lang="en-US" smtClean="0"/>
              <a:t>‹#›</a:t>
            </a:fld>
            <a:endParaRPr lang="en-US"/>
          </a:p>
        </p:txBody>
      </p:sp>
      <p:sp>
        <p:nvSpPr>
          <p:cNvPr id="16" name="Subtitle 2"/>
          <p:cNvSpPr txBox="1">
            <a:spLocks/>
          </p:cNvSpPr>
          <p:nvPr/>
        </p:nvSpPr>
        <p:spPr>
          <a:xfrm>
            <a:off x="1983841" y="3810610"/>
            <a:ext cx="4214812" cy="467837"/>
          </a:xfrm>
          <a:prstGeom prst="rect">
            <a:avLst/>
          </a:prstGeom>
        </p:spPr>
        <p:txBody>
          <a:bodyPr vert="horz" lIns="91440" tIns="45720" rIns="91440" bIns="45720" rtlCol="0">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ts val="300"/>
              </a:spcBef>
              <a:spcAft>
                <a:spcPts val="0"/>
              </a:spcAft>
              <a:buClrTx/>
              <a:buSzTx/>
              <a:buFont typeface="Arial"/>
              <a:buNone/>
              <a:tabLst/>
              <a:defRPr/>
            </a:pPr>
            <a:endParaRPr kumimoji="0" lang="en-US" sz="14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7" name="Title 1"/>
          <p:cNvSpPr txBox="1">
            <a:spLocks/>
          </p:cNvSpPr>
          <p:nvPr/>
        </p:nvSpPr>
        <p:spPr>
          <a:xfrm>
            <a:off x="1983840" y="2382290"/>
            <a:ext cx="6586999" cy="933450"/>
          </a:xfrm>
          <a:prstGeom prst="rect">
            <a:avLst/>
          </a:prstGeom>
        </p:spPr>
        <p:txBody>
          <a:bodyPr vert="horz" lIns="91440" tIns="0" rIns="91440" bIns="0" rtlCol="0" anchor="ctr" anchorCtr="0">
            <a:normAutofit/>
          </a:bodyPr>
          <a:lstStyle>
            <a:lvl1pPr marL="0" indent="0">
              <a:defRPr sz="2800"/>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tx2"/>
              </a:solidFill>
              <a:effectLst/>
              <a:uLnTx/>
              <a:uFillTx/>
              <a:latin typeface="Helvetica Neue Bold Condensed"/>
              <a:ea typeface="+mj-ea"/>
              <a:cs typeface="Helvetica Neue Bold Condensed"/>
            </a:endParaRPr>
          </a:p>
        </p:txBody>
      </p:sp>
      <p:pic>
        <p:nvPicPr>
          <p:cNvPr id="13" name="Picture Placeholder 19"/>
          <p:cNvPicPr>
            <a:picLocks/>
          </p:cNvPicPr>
          <p:nvPr/>
        </p:nvPicPr>
        <p:blipFill>
          <a:blip r:embed="rId3" cstate="print">
            <a:extLst>
              <a:ext uri="{28A0092B-C50C-407E-A947-70E740481C1C}">
                <a14:useLocalDpi xmlns:a14="http://schemas.microsoft.com/office/drawing/2010/main"/>
              </a:ext>
            </a:extLst>
          </a:blip>
          <a:srcRect l="-895" r="-895"/>
          <a:stretch>
            <a:fillRect/>
          </a:stretch>
        </p:blipFill>
        <p:spPr>
          <a:xfrm>
            <a:off x="3534123" y="3555702"/>
            <a:ext cx="1004970" cy="955925"/>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84814" y="3555702"/>
            <a:ext cx="955924" cy="955925"/>
          </a:xfrm>
          <a:prstGeom prst="rect">
            <a:avLst/>
          </a:prstGeom>
        </p:spPr>
      </p:pic>
      <p:pic>
        <p:nvPicPr>
          <p:cNvPr id="19" name="Picture 18"/>
          <p:cNvPicPr>
            <a:picLocks noChangeAspect="1"/>
          </p:cNvPicPr>
          <p:nvPr/>
        </p:nvPicPr>
        <p:blipFill>
          <a:blip r:embed="rId5"/>
          <a:stretch>
            <a:fillRect/>
          </a:stretch>
        </p:blipFill>
        <p:spPr>
          <a:xfrm>
            <a:off x="5717869" y="3550059"/>
            <a:ext cx="961567" cy="961568"/>
          </a:xfrm>
          <a:prstGeom prst="rect">
            <a:avLst/>
          </a:prstGeom>
        </p:spPr>
      </p:pic>
      <p:pic>
        <p:nvPicPr>
          <p:cNvPr id="21" name="Picture Placeholder 17"/>
          <p:cNvPicPr>
            <a:picLocks/>
          </p:cNvPicPr>
          <p:nvPr/>
        </p:nvPicPr>
        <p:blipFill>
          <a:blip r:embed="rId6" cstate="print">
            <a:extLst>
              <a:ext uri="{28A0092B-C50C-407E-A947-70E740481C1C}">
                <a14:useLocalDpi xmlns:a14="http://schemas.microsoft.com/office/drawing/2010/main"/>
              </a:ext>
            </a:extLst>
          </a:blip>
          <a:srcRect l="-467" r="-467"/>
          <a:stretch>
            <a:fillRect/>
          </a:stretch>
        </p:blipFill>
        <p:spPr>
          <a:xfrm>
            <a:off x="6783338" y="1413567"/>
            <a:ext cx="2057400" cy="2039112"/>
          </a:xfrm>
          <a:prstGeom prst="rect">
            <a:avLst/>
          </a:prstGeom>
        </p:spPr>
      </p:pic>
      <p:pic>
        <p:nvPicPr>
          <p:cNvPr id="22" name="Picture Placeholder 18"/>
          <p:cNvPicPr>
            <a:picLocks/>
          </p:cNvPicPr>
          <p:nvPr/>
        </p:nvPicPr>
        <p:blipFill>
          <a:blip r:embed="rId7" cstate="print">
            <a:extLst>
              <a:ext uri="{28A0092B-C50C-407E-A947-70E740481C1C}">
                <a14:useLocalDpi xmlns:a14="http://schemas.microsoft.com/office/drawing/2010/main"/>
              </a:ext>
            </a:extLst>
          </a:blip>
          <a:srcRect l="-467" r="-467"/>
          <a:stretch>
            <a:fillRect/>
          </a:stretch>
        </p:blipFill>
        <p:spPr>
          <a:xfrm>
            <a:off x="4643122" y="3550059"/>
            <a:ext cx="970192" cy="961568"/>
          </a:xfrm>
          <a:prstGeom prst="rect">
            <a:avLst/>
          </a:prstGeom>
        </p:spPr>
      </p:pic>
      <p:pic>
        <p:nvPicPr>
          <p:cNvPr id="23" name="Picture 22" descr="NERSC_logo_color_s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674" y="3254428"/>
            <a:ext cx="2401904" cy="1615494"/>
          </a:xfrm>
          <a:prstGeom prst="rect">
            <a:avLst/>
          </a:prstGeom>
        </p:spPr>
      </p:pic>
      <p:pic>
        <p:nvPicPr>
          <p:cNvPr id="20" name="Picture 19" descr="m152_Ott_s271115_snap.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93678" y="3550059"/>
            <a:ext cx="960120" cy="961568"/>
          </a:xfrm>
          <a:prstGeom prst="rect">
            <a:avLst/>
          </a:prstGeom>
        </p:spPr>
      </p:pic>
    </p:spTree>
    <p:extLst>
      <p:ext uri="{BB962C8B-B14F-4D97-AF65-F5344CB8AC3E}">
        <p14:creationId xmlns:p14="http://schemas.microsoft.com/office/powerpoint/2010/main" val="201378412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7" name="Straight Connector 6"/>
          <p:cNvCxnSpPr/>
          <p:nvPr/>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0" descr="DOE LOGO"/>
          <p:cNvPicPr>
            <a:picLocks noChangeAspect="1" noChangeArrowheads="1"/>
          </p:cNvPicPr>
          <p:nvPr/>
        </p:nvPicPr>
        <p:blipFill>
          <a:blip r:embed="rId3" cstate="print">
            <a:extLst>
              <a:ext uri="{28A0092B-C50C-407E-A947-70E740481C1C}">
                <a14:useLocalDpi xmlns:a14="http://schemas.microsoft.com/office/drawing/2010/main"/>
              </a:ext>
            </a:extLst>
          </a:blip>
          <a:srcRect b="19329"/>
          <a:stretch>
            <a:fillRect/>
          </a:stretch>
        </p:blipFill>
        <p:spPr bwMode="auto">
          <a:xfrm>
            <a:off x="247292" y="6277668"/>
            <a:ext cx="2209800" cy="503297"/>
          </a:xfrm>
          <a:prstGeom prst="rect">
            <a:avLst/>
          </a:prstGeom>
          <a:noFill/>
          <a:ln w="9525">
            <a:noFill/>
            <a:miter lim="800000"/>
            <a:headEnd/>
            <a:tailEnd/>
          </a:ln>
        </p:spPr>
      </p:pic>
      <p:sp>
        <p:nvSpPr>
          <p:cNvPr id="15" name="Footer Placeholder 11"/>
          <p:cNvSpPr>
            <a:spLocks noGrp="1"/>
          </p:cNvSpPr>
          <p:nvPr>
            <p:ph type="ftr" sz="quarter" idx="3"/>
          </p:nvPr>
        </p:nvSpPr>
        <p:spPr>
          <a:xfrm>
            <a:off x="5239927" y="6368805"/>
            <a:ext cx="2864157" cy="365125"/>
          </a:xfrm>
          <a:prstGeom prst="rect">
            <a:avLst/>
          </a:prstGeom>
        </p:spPr>
        <p:txBody>
          <a:bodyPr vert="horz" lIns="91440" tIns="45720" rIns="91440" bIns="45720" rtlCol="0" anchor="ctr"/>
          <a:lstStyle>
            <a:lvl1pPr algn="r">
              <a:defRPr sz="1100">
                <a:solidFill>
                  <a:srgbClr val="114766"/>
                </a:solidFill>
              </a:defRPr>
            </a:lvl1pPr>
          </a:lstStyle>
          <a:p>
            <a:r>
              <a:rPr lang="en-US" smtClean="0"/>
              <a:t>Footer Information</a:t>
            </a:r>
            <a:endParaRPr lang="en-US" dirty="0"/>
          </a:p>
        </p:txBody>
      </p:sp>
      <p:sp>
        <p:nvSpPr>
          <p:cNvPr id="16" name="Slide Number Placeholder 12"/>
          <p:cNvSpPr>
            <a:spLocks noGrp="1"/>
          </p:cNvSpPr>
          <p:nvPr>
            <p:ph type="sldNum" sz="quarter" idx="4"/>
          </p:nvPr>
        </p:nvSpPr>
        <p:spPr>
          <a:xfrm>
            <a:off x="4116656" y="6368805"/>
            <a:ext cx="925708" cy="365125"/>
          </a:xfrm>
          <a:prstGeom prst="rect">
            <a:avLst/>
          </a:prstGeom>
        </p:spPr>
        <p:txBody>
          <a:bodyPr vert="horz" lIns="91440" tIns="45720" rIns="91440" bIns="45720" rtlCol="0" anchor="ctr"/>
          <a:lstStyle>
            <a:lvl1pPr algn="ctr">
              <a:defRPr sz="1100">
                <a:solidFill>
                  <a:srgbClr val="114766"/>
                </a:solidFill>
              </a:defRPr>
            </a:lvl1pPr>
          </a:lstStyle>
          <a:p>
            <a:pPr>
              <a:defRPr/>
            </a:pPr>
            <a:fld id="{001E815D-975C-0B45-BD41-0E6E83CC7F22}" type="slidenum">
              <a:rPr lang="en-US" smtClean="0"/>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260480"/>
            <a:ext cx="4038600" cy="48656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0480"/>
            <a:ext cx="4038600" cy="48656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0"/>
          </p:nvPr>
        </p:nvSpPr>
        <p:spPr>
          <a:xfrm>
            <a:off x="4116656" y="6368805"/>
            <a:ext cx="925708" cy="365125"/>
          </a:xfrm>
          <a:prstGeom prst="rect">
            <a:avLst/>
          </a:prstGeom>
        </p:spPr>
        <p:txBody>
          <a:bodyPr/>
          <a:lstStyle/>
          <a:p>
            <a:pPr>
              <a:defRPr/>
            </a:pPr>
            <a:fld id="{CFE8754F-C834-754C-A278-3659DB8C7478}" type="slidenum">
              <a:rPr lang="en-US" smtClean="0"/>
              <a:pPr>
                <a:defRPr/>
              </a:pPr>
              <a:t>‹#›</a:t>
            </a:fld>
            <a:endParaRPr lang="en-US"/>
          </a:p>
        </p:txBody>
      </p:sp>
      <p:sp>
        <p:nvSpPr>
          <p:cNvPr id="10" name="Footer Placeholder 9"/>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7"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8" name="Straight Connector 7"/>
          <p:cNvCxnSpPr/>
          <p:nvPr/>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5080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90565"/>
            <a:ext cx="4040188" cy="4235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5080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90565"/>
            <a:ext cx="4041775" cy="4235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10"/>
          <p:cNvSpPr>
            <a:spLocks noGrp="1"/>
          </p:cNvSpPr>
          <p:nvPr>
            <p:ph type="sldNum" sz="quarter" idx="10"/>
          </p:nvPr>
        </p:nvSpPr>
        <p:spPr>
          <a:xfrm>
            <a:off x="4116656" y="6368805"/>
            <a:ext cx="925708" cy="365125"/>
          </a:xfrm>
          <a:prstGeom prst="rect">
            <a:avLst/>
          </a:prstGeom>
        </p:spPr>
        <p:txBody>
          <a:bodyPr/>
          <a:lstStyle/>
          <a:p>
            <a:pPr>
              <a:defRPr/>
            </a:pPr>
            <a:fld id="{DF411C54-4B4E-D144-B7D5-56BE52E2B111}" type="slidenum">
              <a:rPr lang="en-US" smtClean="0"/>
              <a:pPr>
                <a:defRPr/>
              </a:pPr>
              <a:t>‹#›</a:t>
            </a:fld>
            <a:endParaRPr lang="en-US"/>
          </a:p>
        </p:txBody>
      </p:sp>
      <p:sp>
        <p:nvSpPr>
          <p:cNvPr id="12" name="Footer Placeholder 11"/>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9"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10" name="Straight Connector 9"/>
          <p:cNvCxnSpPr/>
          <p:nvPr/>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NERSCvertLOCKUP.ai"/>
          <p:cNvPicPr>
            <a:picLocks noChangeAspect="1"/>
          </p:cNvPicPr>
          <p:nvPr userDrawn="1"/>
        </p:nvPicPr>
        <p:blipFill>
          <a:blip r:embed="rId2"/>
          <a:stretch>
            <a:fillRect/>
          </a:stretch>
        </p:blipFill>
        <p:spPr>
          <a:xfrm>
            <a:off x="457200" y="-673100"/>
            <a:ext cx="8305800" cy="83058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6"/>
          <p:cNvSpPr>
            <a:spLocks noGrp="1"/>
          </p:cNvSpPr>
          <p:nvPr>
            <p:ph type="sldNum" sz="quarter" idx="10"/>
          </p:nvPr>
        </p:nvSpPr>
        <p:spPr>
          <a:xfrm>
            <a:off x="4116656" y="6368805"/>
            <a:ext cx="925708" cy="365125"/>
          </a:xfrm>
          <a:prstGeom prst="rect">
            <a:avLst/>
          </a:prstGeom>
        </p:spPr>
        <p:txBody>
          <a:bodyPr/>
          <a:lstStyle/>
          <a:p>
            <a:pPr>
              <a:defRPr/>
            </a:pPr>
            <a:fld id="{67730A71-5C05-454D-B833-E0EEA766E7DC}" type="slidenum">
              <a:rPr lang="en-US" smtClean="0"/>
              <a:pPr>
                <a:defRPr/>
              </a:pPr>
              <a:t>‹#›</a:t>
            </a:fld>
            <a:endParaRPr lang="en-US"/>
          </a:p>
        </p:txBody>
      </p:sp>
      <p:sp>
        <p:nvSpPr>
          <p:cNvPr id="8" name="Footer Placeholder 7"/>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5"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6" name="Straight Connector 5"/>
          <p:cNvCxnSpPr/>
          <p:nvPr/>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4116656" y="6368805"/>
            <a:ext cx="925708" cy="365125"/>
          </a:xfrm>
          <a:prstGeom prst="rect">
            <a:avLst/>
          </a:prstGeom>
        </p:spPr>
        <p:txBody>
          <a:bodyPr/>
          <a:lstStyle/>
          <a:p>
            <a:pPr>
              <a:defRPr/>
            </a:pPr>
            <a:fld id="{08615582-267A-AC4E-A9D2-6E6142F5E649}" type="slidenum">
              <a:rPr lang="en-US" smtClean="0"/>
              <a:pPr>
                <a:defRPr/>
              </a:pPr>
              <a:t>‹#›</a:t>
            </a:fld>
            <a:endParaRPr lang="en-US" dirty="0"/>
          </a:p>
        </p:txBody>
      </p:sp>
      <p:sp>
        <p:nvSpPr>
          <p:cNvPr id="7" name="Footer Placeholder 6"/>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4"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5" name="Straight Connector 4"/>
          <p:cNvCxnSpPr/>
          <p:nvPr/>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91171"/>
            <a:ext cx="3008313" cy="1030519"/>
          </a:xfrm>
        </p:spPr>
        <p:txBody>
          <a:bodyPr anchor="ctr" anchorCtr="0"/>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91171"/>
            <a:ext cx="5111750" cy="4934991"/>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328798"/>
            <a:ext cx="3008313" cy="37973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8"/>
          <p:cNvSpPr>
            <a:spLocks noGrp="1"/>
          </p:cNvSpPr>
          <p:nvPr>
            <p:ph type="sldNum" sz="quarter" idx="10"/>
          </p:nvPr>
        </p:nvSpPr>
        <p:spPr>
          <a:xfrm>
            <a:off x="4116656" y="6368805"/>
            <a:ext cx="925708" cy="365125"/>
          </a:xfrm>
          <a:prstGeom prst="rect">
            <a:avLst/>
          </a:prstGeom>
        </p:spPr>
        <p:txBody>
          <a:bodyPr/>
          <a:lstStyle/>
          <a:p>
            <a:pPr>
              <a:defRPr/>
            </a:pPr>
            <a:fld id="{08615582-267A-AC4E-A9D2-6E6142F5E649}" type="slidenum">
              <a:rPr lang="en-US" smtClean="0"/>
              <a:pPr>
                <a:defRPr/>
              </a:pPr>
              <a:t>‹#›</a:t>
            </a:fld>
            <a:endParaRPr lang="en-US" dirty="0"/>
          </a:p>
        </p:txBody>
      </p:sp>
      <p:sp>
        <p:nvSpPr>
          <p:cNvPr id="10" name="Footer Placeholder 9"/>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7"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32047"/>
            <a:ext cx="5486400" cy="3495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9"/>
          <p:cNvSpPr>
            <a:spLocks noGrp="1"/>
          </p:cNvSpPr>
          <p:nvPr>
            <p:ph type="sldNum" sz="quarter" idx="10"/>
          </p:nvPr>
        </p:nvSpPr>
        <p:spPr>
          <a:xfrm>
            <a:off x="4116656" y="6368805"/>
            <a:ext cx="925708" cy="365125"/>
          </a:xfrm>
          <a:prstGeom prst="rect">
            <a:avLst/>
          </a:prstGeom>
        </p:spPr>
        <p:txBody>
          <a:bodyPr/>
          <a:lstStyle/>
          <a:p>
            <a:pPr>
              <a:defRPr/>
            </a:pPr>
            <a:fld id="{08615582-267A-AC4E-A9D2-6E6142F5E649}" type="slidenum">
              <a:rPr lang="en-US" smtClean="0"/>
              <a:pPr>
                <a:defRPr/>
              </a:pPr>
              <a:t>‹#›</a:t>
            </a:fld>
            <a:endParaRPr lang="en-US" dirty="0"/>
          </a:p>
        </p:txBody>
      </p:sp>
      <p:sp>
        <p:nvSpPr>
          <p:cNvPr id="11" name="Footer Placeholder 10"/>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7"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0"/>
          </p:nvPr>
        </p:nvSpPr>
        <p:spPr>
          <a:xfrm>
            <a:off x="4116656" y="6368805"/>
            <a:ext cx="925708" cy="365125"/>
          </a:xfrm>
          <a:prstGeom prst="rect">
            <a:avLst/>
          </a:prstGeom>
        </p:spPr>
        <p:txBody>
          <a:bodyPr/>
          <a:lstStyle/>
          <a:p>
            <a:pPr>
              <a:defRPr/>
            </a:pPr>
            <a:fld id="{08615582-267A-AC4E-A9D2-6E6142F5E649}" type="slidenum">
              <a:rPr lang="en-US" smtClean="0"/>
              <a:pPr>
                <a:defRPr/>
              </a:pPr>
              <a:t>‹#›</a:t>
            </a:fld>
            <a:endParaRPr lang="en-US" dirty="0"/>
          </a:p>
        </p:txBody>
      </p:sp>
      <p:sp>
        <p:nvSpPr>
          <p:cNvPr id="9" name="Footer Placeholder 8"/>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6"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7" name="Straight Connector 6"/>
          <p:cNvCxnSpPr/>
          <p:nvPr/>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ogo Slide">
    <p:spTree>
      <p:nvGrpSpPr>
        <p:cNvPr id="1" name=""/>
        <p:cNvGrpSpPr/>
        <p:nvPr/>
      </p:nvGrpSpPr>
      <p:grpSpPr>
        <a:xfrm>
          <a:off x="0" y="0"/>
          <a:ext cx="0" cy="0"/>
          <a:chOff x="0" y="0"/>
          <a:chExt cx="0" cy="0"/>
        </a:xfrm>
      </p:grpSpPr>
      <p:sp>
        <p:nvSpPr>
          <p:cNvPr id="2" name="Title 1"/>
          <p:cNvSpPr>
            <a:spLocks noGrp="1"/>
          </p:cNvSpPr>
          <p:nvPr>
            <p:ph type="title"/>
          </p:nvPr>
        </p:nvSpPr>
        <p:spPr>
          <a:xfrm>
            <a:off x="360342" y="4450221"/>
            <a:ext cx="8499496" cy="769479"/>
          </a:xfrm>
        </p:spPr>
        <p:txBody>
          <a:bodyPr anchor="ctr" anchorCtr="0">
            <a:normAutofit/>
          </a:bodyPr>
          <a:lstStyle>
            <a:lvl1pPr algn="ctr">
              <a:defRPr sz="28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0FB56013-B943-42BA-886F-6F9D4EB85E9D}" type="slidenum">
              <a:rPr lang="en-US" smtClean="0"/>
              <a:t>‹#›</a:t>
            </a:fld>
            <a:endParaRPr lang="en-US"/>
          </a:p>
        </p:txBody>
      </p:sp>
      <p:pic>
        <p:nvPicPr>
          <p:cNvPr id="6" name="Picture 8" descr="NERSCvertLOCKUP.ai"/>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9358" y="1462527"/>
            <a:ext cx="8305800" cy="2957073"/>
          </a:xfrm>
          <a:prstGeom prst="rect">
            <a:avLst/>
          </a:prstGeom>
          <a:noFill/>
          <a:ln w="9525">
            <a:noFill/>
            <a:miter lim="800000"/>
            <a:headEnd/>
            <a:tailEnd/>
          </a:ln>
        </p:spPr>
      </p:pic>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wo Column BLU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193800"/>
            <a:ext cx="4038600" cy="4932363"/>
          </a:xfrm>
          <a:custGeom>
            <a:avLst/>
            <a:gdLst>
              <a:gd name="connsiteX0" fmla="*/ 0 w 4038600"/>
              <a:gd name="connsiteY0" fmla="*/ 0 h 4932363"/>
              <a:gd name="connsiteX1" fmla="*/ 4038600 w 4038600"/>
              <a:gd name="connsiteY1" fmla="*/ 0 h 4932363"/>
              <a:gd name="connsiteX2" fmla="*/ 4038600 w 4038600"/>
              <a:gd name="connsiteY2" fmla="*/ 4932363 h 4932363"/>
              <a:gd name="connsiteX3" fmla="*/ 0 w 4038600"/>
              <a:gd name="connsiteY3" fmla="*/ 4932363 h 4932363"/>
              <a:gd name="connsiteX4" fmla="*/ 0 w 4038600"/>
              <a:gd name="connsiteY4" fmla="*/ 0 h 49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932363">
                <a:moveTo>
                  <a:pt x="0" y="0"/>
                </a:moveTo>
                <a:lnTo>
                  <a:pt x="4038600" y="0"/>
                </a:lnTo>
                <a:lnTo>
                  <a:pt x="4038600" y="4932363"/>
                </a:lnTo>
                <a:lnTo>
                  <a:pt x="0" y="4932363"/>
                </a:lnTo>
                <a:lnTo>
                  <a:pt x="0" y="0"/>
                </a:lnTo>
                <a:close/>
              </a:path>
            </a:pathLst>
          </a:cu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648200" y="1193800"/>
            <a:ext cx="4038600" cy="4932363"/>
          </a:xfrm>
          <a:custGeom>
            <a:avLst/>
            <a:gdLst>
              <a:gd name="connsiteX0" fmla="*/ 0 w 4038600"/>
              <a:gd name="connsiteY0" fmla="*/ 0 h 4932363"/>
              <a:gd name="connsiteX1" fmla="*/ 4038600 w 4038600"/>
              <a:gd name="connsiteY1" fmla="*/ 0 h 4932363"/>
              <a:gd name="connsiteX2" fmla="*/ 4038600 w 4038600"/>
              <a:gd name="connsiteY2" fmla="*/ 4932363 h 4932363"/>
              <a:gd name="connsiteX3" fmla="*/ 0 w 4038600"/>
              <a:gd name="connsiteY3" fmla="*/ 4932363 h 4932363"/>
              <a:gd name="connsiteX4" fmla="*/ 0 w 4038600"/>
              <a:gd name="connsiteY4" fmla="*/ 0 h 49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932363">
                <a:moveTo>
                  <a:pt x="0" y="0"/>
                </a:moveTo>
                <a:lnTo>
                  <a:pt x="4038600" y="0"/>
                </a:lnTo>
                <a:lnTo>
                  <a:pt x="4038600" y="4932363"/>
                </a:lnTo>
                <a:lnTo>
                  <a:pt x="0" y="4932363"/>
                </a:lnTo>
                <a:lnTo>
                  <a:pt x="0" y="0"/>
                </a:lnTo>
                <a:close/>
              </a:path>
            </a:pathLst>
          </a:cu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7615BAFB-6413-AA4E-9D4A-3BD19E1062BF}" type="slidenum">
              <a:rPr lang="en-US"/>
              <a:pPr>
                <a:defRPr/>
              </a:pPr>
              <a:t>‹#›</a:t>
            </a:fld>
            <a:endParaRPr lang="en-US"/>
          </a:p>
        </p:txBody>
      </p:sp>
      <p:pic>
        <p:nvPicPr>
          <p:cNvPr id="11" name="Picture 10" descr="LBNL_Alt_Logo_StackRight_Final.jpg"/>
          <p:cNvPicPr>
            <a:picLocks noChangeAspect="1"/>
          </p:cNvPicPr>
          <p:nvPr userDrawn="1"/>
        </p:nvPicPr>
        <p:blipFill>
          <a:blip r:embed="rId2"/>
          <a:stretch>
            <a:fillRect/>
          </a:stretch>
        </p:blipFill>
        <p:spPr>
          <a:xfrm>
            <a:off x="7239000" y="6184901"/>
            <a:ext cx="1691686" cy="594722"/>
          </a:xfrm>
          <a:prstGeom prst="rect">
            <a:avLst/>
          </a:prstGeom>
        </p:spPr>
      </p:pic>
      <p:pic>
        <p:nvPicPr>
          <p:cNvPr id="12" name="Picture 11"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sp>
        <p:nvSpPr>
          <p:cNvPr id="9"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pic>
        <p:nvPicPr>
          <p:cNvPr id="8" name="Picture 7" descr="NERSC_logo_color.ai"/>
          <p:cNvPicPr>
            <a:picLocks noChangeAspect="1"/>
          </p:cNvPicPr>
          <p:nvPr userDrawn="1"/>
        </p:nvPicPr>
        <p:blipFill>
          <a:blip r:embed="rId4"/>
          <a:stretch>
            <a:fillRect/>
          </a:stretch>
        </p:blipFill>
        <p:spPr>
          <a:xfrm>
            <a:off x="-82550" y="-63500"/>
            <a:ext cx="2763057" cy="1333500"/>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NERSCvertLOCKUP.ai"/>
          <p:cNvPicPr>
            <a:picLocks noChangeAspect="1"/>
          </p:cNvPicPr>
          <p:nvPr userDrawn="1"/>
        </p:nvPicPr>
        <p:blipFill>
          <a:blip r:embed="rId2"/>
          <a:stretch>
            <a:fillRect/>
          </a:stretch>
        </p:blipFill>
        <p:spPr>
          <a:xfrm>
            <a:off x="457200" y="-673100"/>
            <a:ext cx="8305800" cy="83058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RSC color palette">
    <p:bg>
      <p:bgRef idx="1001">
        <a:schemeClr val="bg1"/>
      </p:bgRef>
    </p:bg>
    <p:spTree>
      <p:nvGrpSpPr>
        <p:cNvPr id="1" name=""/>
        <p:cNvGrpSpPr/>
        <p:nvPr/>
      </p:nvGrpSpPr>
      <p:grpSpPr>
        <a:xfrm>
          <a:off x="0" y="0"/>
          <a:ext cx="0" cy="0"/>
          <a:chOff x="0" y="0"/>
          <a:chExt cx="0" cy="0"/>
        </a:xfrm>
      </p:grpSpPr>
      <p:pic>
        <p:nvPicPr>
          <p:cNvPr id="2" name="Picture 1" descr="NERSC_Color_palette_WEB.psd"/>
          <p:cNvPicPr>
            <a:picLocks noChangeAspect="1"/>
          </p:cNvPicPr>
          <p:nvPr userDrawn="1"/>
        </p:nvPicPr>
        <p:blipFill>
          <a:blip r:embed="rId2"/>
          <a:stretch>
            <a:fillRect/>
          </a:stretch>
        </p:blipFill>
        <p:spPr>
          <a:xfrm>
            <a:off x="2235200" y="274114"/>
            <a:ext cx="5080000" cy="651359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title">
    <p:spTree>
      <p:nvGrpSpPr>
        <p:cNvPr id="1" name=""/>
        <p:cNvGrpSpPr/>
        <p:nvPr/>
      </p:nvGrpSpPr>
      <p:grpSpPr>
        <a:xfrm>
          <a:off x="0" y="0"/>
          <a:ext cx="0" cy="0"/>
          <a:chOff x="0" y="0"/>
          <a:chExt cx="0" cy="0"/>
        </a:xfrm>
      </p:grpSpPr>
      <p:pic>
        <p:nvPicPr>
          <p:cNvPr id="3" name="Picture 2" descr="NERSC_logo_color.ai"/>
          <p:cNvPicPr>
            <a:picLocks noChangeAspect="1"/>
          </p:cNvPicPr>
          <p:nvPr userDrawn="1"/>
        </p:nvPicPr>
        <p:blipFill>
          <a:blip r:embed="rId2"/>
          <a:stretch>
            <a:fillRect/>
          </a:stretch>
        </p:blipFill>
        <p:spPr>
          <a:xfrm>
            <a:off x="7203914" y="6045200"/>
            <a:ext cx="2105186" cy="1016000"/>
          </a:xfrm>
          <a:prstGeom prst="rect">
            <a:avLst/>
          </a:prstGeom>
        </p:spPr>
      </p:pic>
      <p:pic>
        <p:nvPicPr>
          <p:cNvPr id="9" name="Picture 8" descr="DOE_SC-shield.psd"/>
          <p:cNvPicPr>
            <a:picLocks noChangeAspect="1"/>
          </p:cNvPicPr>
          <p:nvPr userDrawn="1"/>
        </p:nvPicPr>
        <p:blipFill>
          <a:blip r:embed="rId3"/>
          <a:stretch>
            <a:fillRect/>
          </a:stretch>
        </p:blipFill>
        <p:spPr>
          <a:xfrm>
            <a:off x="5778500" y="6218854"/>
            <a:ext cx="609600" cy="613747"/>
          </a:xfrm>
          <a:prstGeom prst="rect">
            <a:avLst/>
          </a:prstGeom>
        </p:spPr>
      </p:pic>
      <p:pic>
        <p:nvPicPr>
          <p:cNvPr id="10" name="Picture 9" descr="LBNL_short.jpg"/>
          <p:cNvPicPr>
            <a:picLocks noChangeAspect="1"/>
          </p:cNvPicPr>
          <p:nvPr userDrawn="1"/>
        </p:nvPicPr>
        <p:blipFill>
          <a:blip r:embed="rId4"/>
          <a:stretch>
            <a:fillRect/>
          </a:stretch>
        </p:blipFill>
        <p:spPr>
          <a:xfrm>
            <a:off x="6609975" y="6255172"/>
            <a:ext cx="730625" cy="552028"/>
          </a:xfrm>
          <a:prstGeom prst="rect">
            <a:avLst/>
          </a:prstGeom>
        </p:spPr>
      </p:pic>
      <p:sp>
        <p:nvSpPr>
          <p:cNvPr id="12" name="Title 1"/>
          <p:cNvSpPr>
            <a:spLocks noGrp="1"/>
          </p:cNvSpPr>
          <p:nvPr>
            <p:ph type="title"/>
          </p:nvPr>
        </p:nvSpPr>
        <p:spPr>
          <a:xfrm>
            <a:off x="190500" y="317500"/>
            <a:ext cx="88011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sp>
        <p:nvSpPr>
          <p:cNvPr id="14" name="TextBox 13"/>
          <p:cNvSpPr txBox="1"/>
          <p:nvPr userDrawn="1"/>
        </p:nvSpPr>
        <p:spPr>
          <a:xfrm>
            <a:off x="3556000" y="6565900"/>
            <a:ext cx="914400" cy="914400"/>
          </a:xfrm>
          <a:prstGeom prst="rect">
            <a:avLst/>
          </a:prstGeom>
        </p:spPr>
        <p:txBody>
          <a:bodyPr vert="horz" wrap="non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sp>
        <p:nvSpPr>
          <p:cNvPr id="15" name="Rectangle 6"/>
          <p:cNvSpPr>
            <a:spLocks noGrp="1" noChangeArrowheads="1"/>
          </p:cNvSpPr>
          <p:nvPr>
            <p:ph type="sldNum" sz="quarter" idx="4"/>
          </p:nvPr>
        </p:nvSpPr>
        <p:spPr bwMode="auto">
          <a:xfrm>
            <a:off x="3505200" y="64770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08615582-267A-AC4E-A9D2-6E6142F5E649}"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NERSC_logo_color.ai"/>
          <p:cNvPicPr>
            <a:picLocks noChangeAspect="1"/>
          </p:cNvPicPr>
          <p:nvPr userDrawn="1"/>
        </p:nvPicPr>
        <p:blipFill>
          <a:blip r:embed="rId2"/>
          <a:stretch>
            <a:fillRect/>
          </a:stretch>
        </p:blipFill>
        <p:spPr>
          <a:xfrm>
            <a:off x="7203914" y="6045200"/>
            <a:ext cx="2105186" cy="1016000"/>
          </a:xfrm>
          <a:prstGeom prst="rect">
            <a:avLst/>
          </a:prstGeom>
        </p:spPr>
      </p:pic>
      <p:pic>
        <p:nvPicPr>
          <p:cNvPr id="9" name="Picture 8" descr="DOE_SC-shield.psd"/>
          <p:cNvPicPr>
            <a:picLocks noChangeAspect="1"/>
          </p:cNvPicPr>
          <p:nvPr userDrawn="1"/>
        </p:nvPicPr>
        <p:blipFill>
          <a:blip r:embed="rId3"/>
          <a:stretch>
            <a:fillRect/>
          </a:stretch>
        </p:blipFill>
        <p:spPr>
          <a:xfrm>
            <a:off x="5778500" y="6218854"/>
            <a:ext cx="609600" cy="613747"/>
          </a:xfrm>
          <a:prstGeom prst="rect">
            <a:avLst/>
          </a:prstGeom>
        </p:spPr>
      </p:pic>
      <p:pic>
        <p:nvPicPr>
          <p:cNvPr id="10" name="Picture 9" descr="LBNL_short.jpg"/>
          <p:cNvPicPr>
            <a:picLocks noChangeAspect="1"/>
          </p:cNvPicPr>
          <p:nvPr userDrawn="1"/>
        </p:nvPicPr>
        <p:blipFill>
          <a:blip r:embed="rId4"/>
          <a:stretch>
            <a:fillRect/>
          </a:stretch>
        </p:blipFill>
        <p:spPr>
          <a:xfrm>
            <a:off x="6609975" y="6255172"/>
            <a:ext cx="730625" cy="552028"/>
          </a:xfrm>
          <a:prstGeom prst="rect">
            <a:avLst/>
          </a:prstGeom>
        </p:spPr>
      </p:pic>
      <p:sp>
        <p:nvSpPr>
          <p:cNvPr id="6" name="Rectangle 6"/>
          <p:cNvSpPr>
            <a:spLocks noGrp="1" noChangeArrowheads="1"/>
          </p:cNvSpPr>
          <p:nvPr>
            <p:ph type="sldNum" sz="quarter" idx="4"/>
          </p:nvPr>
        </p:nvSpPr>
        <p:spPr bwMode="auto">
          <a:xfrm>
            <a:off x="3505200" y="64770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08615582-267A-AC4E-A9D2-6E6142F5E649}"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71675" y="160338"/>
            <a:ext cx="5181600" cy="863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66838"/>
            <a:ext cx="3810000" cy="487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66838"/>
            <a:ext cx="3810000" cy="2363787"/>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3025"/>
            <a:ext cx="3810000" cy="2363788"/>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4324350" y="6400800"/>
            <a:ext cx="541338" cy="457200"/>
          </a:xfrm>
          <a:prstGeom prst="rect">
            <a:avLst/>
          </a:prstGeom>
        </p:spPr>
        <p:txBody>
          <a:bodyPr/>
          <a:lstStyle>
            <a:lvl1pPr>
              <a:defRPr/>
            </a:lvl1pPr>
          </a:lstStyle>
          <a:p>
            <a:pPr>
              <a:defRPr/>
            </a:pPr>
            <a:fld id="{B7682F4C-595E-E14B-894F-1158D3795A3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Content BLUE">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p:txBody>
          <a:bodyPr/>
          <a:lstStyle>
            <a:lvl1pPr>
              <a:defRPr/>
            </a:lvl1pPr>
          </a:lstStyle>
          <a:p>
            <a:pPr>
              <a:defRPr/>
            </a:pPr>
            <a:fld id="{87A5EC17-5166-B041-A83C-F216E1F49AF0}" type="slidenum">
              <a:rPr lang="en-US"/>
              <a:pPr>
                <a:defRPr/>
              </a:pPr>
              <a:t>‹#›</a:t>
            </a:fld>
            <a:endParaRPr lang="en-US"/>
          </a:p>
        </p:txBody>
      </p:sp>
      <p:pic>
        <p:nvPicPr>
          <p:cNvPr id="14" name="Picture 13" descr="LBNL_Alt_Logo_StackRight_Final.jpg"/>
          <p:cNvPicPr>
            <a:picLocks noChangeAspect="1"/>
          </p:cNvPicPr>
          <p:nvPr userDrawn="1"/>
        </p:nvPicPr>
        <p:blipFill>
          <a:blip r:embed="rId2"/>
          <a:stretch>
            <a:fillRect/>
          </a:stretch>
        </p:blipFill>
        <p:spPr>
          <a:xfrm>
            <a:off x="7239000" y="6184901"/>
            <a:ext cx="1691686" cy="594722"/>
          </a:xfrm>
          <a:prstGeom prst="rect">
            <a:avLst/>
          </a:prstGeom>
        </p:spPr>
      </p:pic>
      <p:sp>
        <p:nvSpPr>
          <p:cNvPr id="15" name="Content Placeholder 14"/>
          <p:cNvSpPr>
            <a:spLocks noGrp="1"/>
          </p:cNvSpPr>
          <p:nvPr>
            <p:ph sz="quarter" idx="11"/>
          </p:nvPr>
        </p:nvSpPr>
        <p:spPr>
          <a:xfrm>
            <a:off x="457200" y="1188720"/>
            <a:ext cx="8229600" cy="4855464"/>
          </a:xfrm>
          <a:prstGeom prst="rect">
            <a:avLst/>
          </a:prstGeom>
        </p:spPr>
        <p:txBody>
          <a:bodyPr lIns="91440" tIns="91440" rIns="91440" bIns="91440"/>
          <a:lstStyle>
            <a:lvl1pPr marL="342900" marR="0" indent="457200" algn="l" defTabSz="914400" rtl="0" eaLnBrk="0" fontAlgn="base" latinLnBrk="0" hangingPunct="0">
              <a:lnSpc>
                <a:spcPct val="100000"/>
              </a:lnSpc>
              <a:spcBef>
                <a:spcPts val="500"/>
              </a:spcBef>
              <a:spcAft>
                <a:spcPct val="0"/>
              </a:spcAft>
              <a:buClrTx/>
              <a:buSzTx/>
              <a:buFontTx/>
              <a:buChar char="•"/>
              <a:tabLst/>
              <a:defRPr b="1"/>
            </a:lvl1pPr>
            <a:lvl2pPr marL="742950" marR="0" indent="457200" algn="l" defTabSz="914400" rtl="0" eaLnBrk="0" fontAlgn="base" latinLnBrk="0" hangingPunct="0">
              <a:lnSpc>
                <a:spcPct val="100000"/>
              </a:lnSpc>
              <a:spcBef>
                <a:spcPts val="500"/>
              </a:spcBef>
              <a:spcAft>
                <a:spcPct val="0"/>
              </a:spcAft>
              <a:buClrTx/>
              <a:buSzTx/>
              <a:buFontTx/>
              <a:buChar char="–"/>
              <a:tabLst/>
              <a:defRPr b="0"/>
            </a:lvl2pPr>
            <a:lvl3pPr marL="1143000" marR="0" indent="457200" algn="l" defTabSz="914400" rtl="0" eaLnBrk="0" fontAlgn="base" latinLnBrk="0" hangingPunct="0">
              <a:lnSpc>
                <a:spcPct val="100000"/>
              </a:lnSpc>
              <a:spcBef>
                <a:spcPts val="500"/>
              </a:spcBef>
              <a:spcAft>
                <a:spcPct val="0"/>
              </a:spcAft>
              <a:buClrTx/>
              <a:buSzTx/>
              <a:buFontTx/>
              <a:buChar char="•"/>
              <a:tabLst/>
              <a:defRPr b="0"/>
            </a:lvl3pPr>
            <a:lvl4pPr marL="1600200" marR="0" indent="457200" algn="l" defTabSz="914400" rtl="0" eaLnBrk="0" fontAlgn="base" latinLnBrk="0" hangingPunct="0">
              <a:lnSpc>
                <a:spcPct val="100000"/>
              </a:lnSpc>
              <a:spcBef>
                <a:spcPts val="500"/>
              </a:spcBef>
              <a:spcAft>
                <a:spcPct val="0"/>
              </a:spcAft>
              <a:buClrTx/>
              <a:buSzTx/>
              <a:buFontTx/>
              <a:buChar char="–"/>
              <a:tabLst/>
              <a:defRPr b="0"/>
            </a:lvl4pPr>
            <a:lvl5pPr marL="2057400" marR="0" indent="457200" algn="l" defTabSz="914400" rtl="0" eaLnBrk="0" fontAlgn="base" latinLnBrk="0" hangingPunct="0">
              <a:lnSpc>
                <a:spcPct val="100000"/>
              </a:lnSpc>
              <a:spcBef>
                <a:spcPts val="500"/>
              </a:spcBef>
              <a:spcAft>
                <a:spcPct val="0"/>
              </a:spcAft>
              <a:buClrTx/>
              <a:buSzTx/>
              <a:buFontTx/>
              <a:buChar char="»"/>
              <a:tabLst/>
              <a:defRPr b="0"/>
            </a:lvl5pPr>
          </a:lstStyle>
          <a:p>
            <a:pPr marL="342900" marR="0" lvl="0" indent="457200" algn="l" defTabSz="914400" rtl="0" eaLnBrk="0" fontAlgn="base" latinLnBrk="0" hangingPunct="0">
              <a:lnSpc>
                <a:spcPct val="100000"/>
              </a:lnSpc>
              <a:spcBef>
                <a:spcPts val="500"/>
              </a:spcBef>
              <a:spcAft>
                <a:spcPct val="0"/>
              </a:spcAft>
              <a:buClrTx/>
              <a:buSzTx/>
              <a:buFontTx/>
              <a:buChar char="•"/>
              <a:tabLst/>
              <a:defRPr/>
            </a:pPr>
            <a:r>
              <a:rPr kumimoji="0" lang="en-US" sz="3200" b="1"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Click to edit Master text styles</a:t>
            </a:r>
          </a:p>
          <a:p>
            <a:pPr marL="742950" marR="0" lvl="1" indent="457200" algn="l" defTabSz="914400" rtl="0" eaLnBrk="0" fontAlgn="base" latinLnBrk="0" hangingPunct="0">
              <a:lnSpc>
                <a:spcPct val="100000"/>
              </a:lnSpc>
              <a:spcBef>
                <a:spcPts val="500"/>
              </a:spcBef>
              <a:spcAft>
                <a:spcPct val="0"/>
              </a:spcAft>
              <a:buClrTx/>
              <a:buSzTx/>
              <a:buFontTx/>
              <a:buChar char="–"/>
              <a:tabLst/>
              <a:defRPr/>
            </a:pPr>
            <a:r>
              <a:rPr kumimoji="0" lang="en-US" sz="2800" b="0"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Second level</a:t>
            </a:r>
          </a:p>
          <a:p>
            <a:pPr marL="1143000" marR="0" lvl="2" indent="457200"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Third level</a:t>
            </a:r>
          </a:p>
          <a:p>
            <a:pPr marL="1600200" marR="0" lvl="3" indent="457200" algn="l" defTabSz="914400" rtl="0" eaLnBrk="0" fontAlgn="base" latinLnBrk="0" hangingPunct="0">
              <a:lnSpc>
                <a:spcPct val="100000"/>
              </a:lnSpc>
              <a:spcBef>
                <a:spcPts val="500"/>
              </a:spcBef>
              <a:spcAft>
                <a:spcPct val="0"/>
              </a:spcAft>
              <a:buClrTx/>
              <a:buSzTx/>
              <a:buFontTx/>
              <a:buChar char="–"/>
              <a:tabLst/>
              <a:defRPr/>
            </a:pPr>
            <a:r>
              <a:rPr kumimoji="0" lang="en-US" sz="2000" b="0"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Fourth level</a:t>
            </a:r>
          </a:p>
          <a:p>
            <a:pPr marL="2057400" marR="0" lvl="4" indent="457200" algn="l" defTabSz="914400" rtl="0" eaLnBrk="0" fontAlgn="base" latinLnBrk="0" hangingPunct="0">
              <a:lnSpc>
                <a:spcPct val="100000"/>
              </a:lnSpc>
              <a:spcBef>
                <a:spcPts val="500"/>
              </a:spcBef>
              <a:spcAft>
                <a:spcPct val="0"/>
              </a:spcAft>
              <a:buClrTx/>
              <a:buSzTx/>
              <a:buFontTx/>
              <a:buChar char="»"/>
              <a:tabLst/>
              <a:defRPr/>
            </a:pPr>
            <a:r>
              <a:rPr kumimoji="0" lang="en-US" sz="2000" b="1"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Fifth level</a:t>
            </a:r>
            <a:endParaRPr kumimoji="0" lang="en-US" sz="2000" b="1" i="0" u="none" strike="noStrike" kern="0" cap="none" spc="0" normalizeH="0" baseline="0" noProof="0" dirty="0">
              <a:ln>
                <a:noFill/>
              </a:ln>
              <a:solidFill>
                <a:srgbClr val="0C1527"/>
              </a:solidFill>
              <a:effectLst/>
              <a:uLnTx/>
              <a:uFillTx/>
              <a:latin typeface="+mj-lt"/>
              <a:ea typeface="ＭＳ Ｐゴシック" pitchFamily="-65" charset="-128"/>
              <a:cs typeface="Century Gothic"/>
            </a:endParaRPr>
          </a:p>
        </p:txBody>
      </p:sp>
      <p:pic>
        <p:nvPicPr>
          <p:cNvPr id="10" name="Picture 9"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sp>
        <p:nvSpPr>
          <p:cNvPr id="9" name="TextBox 8"/>
          <p:cNvSpPr txBox="1"/>
          <p:nvPr userDrawn="1"/>
        </p:nvSpPr>
        <p:spPr>
          <a:xfrm>
            <a:off x="762000" y="723900"/>
            <a:ext cx="914400" cy="914400"/>
          </a:xfrm>
          <a:prstGeom prst="rect">
            <a:avLst/>
          </a:prstGeom>
        </p:spPr>
        <p:txBody>
          <a:bodyPr vert="horz" wrap="non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sp>
        <p:nvSpPr>
          <p:cNvPr id="16"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sp>
        <p:nvSpPr>
          <p:cNvPr id="17" name="TextBox 16"/>
          <p:cNvSpPr txBox="1"/>
          <p:nvPr userDrawn="1"/>
        </p:nvSpPr>
        <p:spPr>
          <a:xfrm>
            <a:off x="8826500" y="558800"/>
            <a:ext cx="914400" cy="914400"/>
          </a:xfrm>
          <a:prstGeom prst="rect">
            <a:avLst/>
          </a:prstGeom>
        </p:spPr>
        <p:txBody>
          <a:bodyPr vert="horz" wrap="non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pic>
        <p:nvPicPr>
          <p:cNvPr id="11" name="Picture 10" descr="NERSC_logo_color.ai"/>
          <p:cNvPicPr>
            <a:picLocks noChangeAspect="1"/>
          </p:cNvPicPr>
          <p:nvPr userDrawn="1"/>
        </p:nvPicPr>
        <p:blipFill>
          <a:blip r:embed="rId4"/>
          <a:stretch>
            <a:fillRect/>
          </a:stretch>
        </p:blipFill>
        <p:spPr>
          <a:xfrm>
            <a:off x="-82550" y="-63500"/>
            <a:ext cx="2763057" cy="1333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LU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193800"/>
            <a:ext cx="4038600" cy="4932363"/>
          </a:xfrm>
          <a:custGeom>
            <a:avLst/>
            <a:gdLst>
              <a:gd name="connsiteX0" fmla="*/ 0 w 4038600"/>
              <a:gd name="connsiteY0" fmla="*/ 0 h 4932363"/>
              <a:gd name="connsiteX1" fmla="*/ 4038600 w 4038600"/>
              <a:gd name="connsiteY1" fmla="*/ 0 h 4932363"/>
              <a:gd name="connsiteX2" fmla="*/ 4038600 w 4038600"/>
              <a:gd name="connsiteY2" fmla="*/ 4932363 h 4932363"/>
              <a:gd name="connsiteX3" fmla="*/ 0 w 4038600"/>
              <a:gd name="connsiteY3" fmla="*/ 4932363 h 4932363"/>
              <a:gd name="connsiteX4" fmla="*/ 0 w 4038600"/>
              <a:gd name="connsiteY4" fmla="*/ 0 h 49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932363">
                <a:moveTo>
                  <a:pt x="0" y="0"/>
                </a:moveTo>
                <a:lnTo>
                  <a:pt x="4038600" y="0"/>
                </a:lnTo>
                <a:lnTo>
                  <a:pt x="4038600" y="4932363"/>
                </a:lnTo>
                <a:lnTo>
                  <a:pt x="0" y="4932363"/>
                </a:lnTo>
                <a:lnTo>
                  <a:pt x="0" y="0"/>
                </a:lnTo>
                <a:close/>
              </a:path>
            </a:pathLst>
          </a:cu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648200" y="1193800"/>
            <a:ext cx="4038600" cy="4932363"/>
          </a:xfrm>
          <a:custGeom>
            <a:avLst/>
            <a:gdLst>
              <a:gd name="connsiteX0" fmla="*/ 0 w 4038600"/>
              <a:gd name="connsiteY0" fmla="*/ 0 h 4932363"/>
              <a:gd name="connsiteX1" fmla="*/ 4038600 w 4038600"/>
              <a:gd name="connsiteY1" fmla="*/ 0 h 4932363"/>
              <a:gd name="connsiteX2" fmla="*/ 4038600 w 4038600"/>
              <a:gd name="connsiteY2" fmla="*/ 4932363 h 4932363"/>
              <a:gd name="connsiteX3" fmla="*/ 0 w 4038600"/>
              <a:gd name="connsiteY3" fmla="*/ 4932363 h 4932363"/>
              <a:gd name="connsiteX4" fmla="*/ 0 w 4038600"/>
              <a:gd name="connsiteY4" fmla="*/ 0 h 49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932363">
                <a:moveTo>
                  <a:pt x="0" y="0"/>
                </a:moveTo>
                <a:lnTo>
                  <a:pt x="4038600" y="0"/>
                </a:lnTo>
                <a:lnTo>
                  <a:pt x="4038600" y="4932363"/>
                </a:lnTo>
                <a:lnTo>
                  <a:pt x="0" y="4932363"/>
                </a:lnTo>
                <a:lnTo>
                  <a:pt x="0" y="0"/>
                </a:lnTo>
                <a:close/>
              </a:path>
            </a:pathLst>
          </a:cu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7615BAFB-6413-AA4E-9D4A-3BD19E1062BF}" type="slidenum">
              <a:rPr lang="en-US"/>
              <a:pPr>
                <a:defRPr/>
              </a:pPr>
              <a:t>‹#›</a:t>
            </a:fld>
            <a:endParaRPr lang="en-US"/>
          </a:p>
        </p:txBody>
      </p:sp>
      <p:pic>
        <p:nvPicPr>
          <p:cNvPr id="11" name="Picture 10" descr="LBNL_Alt_Logo_StackRight_Final.jpg"/>
          <p:cNvPicPr>
            <a:picLocks noChangeAspect="1"/>
          </p:cNvPicPr>
          <p:nvPr userDrawn="1"/>
        </p:nvPicPr>
        <p:blipFill>
          <a:blip r:embed="rId2"/>
          <a:stretch>
            <a:fillRect/>
          </a:stretch>
        </p:blipFill>
        <p:spPr>
          <a:xfrm>
            <a:off x="7239000" y="6184901"/>
            <a:ext cx="1691686" cy="594722"/>
          </a:xfrm>
          <a:prstGeom prst="rect">
            <a:avLst/>
          </a:prstGeom>
        </p:spPr>
      </p:pic>
      <p:pic>
        <p:nvPicPr>
          <p:cNvPr id="12" name="Picture 11"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sp>
        <p:nvSpPr>
          <p:cNvPr id="9"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pic>
        <p:nvPicPr>
          <p:cNvPr id="8" name="Picture 7" descr="NERSC_logo_color.ai"/>
          <p:cNvPicPr>
            <a:picLocks noChangeAspect="1"/>
          </p:cNvPicPr>
          <p:nvPr userDrawn="1"/>
        </p:nvPicPr>
        <p:blipFill>
          <a:blip r:embed="rId4"/>
          <a:stretch>
            <a:fillRect/>
          </a:stretch>
        </p:blipFill>
        <p:spPr>
          <a:xfrm>
            <a:off x="-82550" y="-63500"/>
            <a:ext cx="2763057" cy="1333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theme" Target="../theme/theme2.xml"/><Relationship Id="rId14" Type="http://schemas.openxmlformats.org/officeDocument/2006/relationships/image" Target="../media/image2.jpeg"/><Relationship Id="rId15" Type="http://schemas.openxmlformats.org/officeDocument/2006/relationships/image" Target="../media/image1.png"/><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theme" Target="../theme/theme3.xml"/><Relationship Id="rId7" Type="http://schemas.openxmlformats.org/officeDocument/2006/relationships/image" Target="../media/image16.png"/><Relationship Id="rId8" Type="http://schemas.openxmlformats.org/officeDocument/2006/relationships/image" Target="../media/image2.jpeg"/><Relationship Id="rId9" Type="http://schemas.openxmlformats.org/officeDocument/2006/relationships/image" Target="../media/image1.pn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4.xml"/><Relationship Id="rId15"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600200"/>
            <a:ext cx="8229600" cy="4525963"/>
          </a:xfrm>
          <a:prstGeom prst="rect">
            <a:avLst/>
          </a:prstGeom>
        </p:spPr>
        <p:txBody>
          <a:bodyPr vert="horz" lIns="365760" tIns="45720" rIns="36576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61" r:id="rId3"/>
    <p:sldLayoutId id="2147484063" r:id="rId4"/>
    <p:sldLayoutId id="2147484038" r:id="rId5"/>
    <p:sldLayoutId id="2147484040" r:id="rId6"/>
    <p:sldLayoutId id="2147484076" r:id="rId7"/>
  </p:sldLayoutIdLst>
  <p:hf hdr="0" ftr="0" dt="0"/>
  <p:txStyles>
    <p:titleStyle>
      <a:lvl1pPr algn="ctr" rtl="0" eaLnBrk="0" fontAlgn="base" hangingPunct="0">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3200" b="1">
          <a:solidFill>
            <a:srgbClr val="000099"/>
          </a:solidFill>
          <a:latin typeface="Arial" pitchFamily="-65" charset="0"/>
        </a:defRPr>
      </a:lvl6pPr>
      <a:lvl7pPr marL="914400" algn="ctr" rtl="0" fontAlgn="base">
        <a:spcBef>
          <a:spcPct val="0"/>
        </a:spcBef>
        <a:spcAft>
          <a:spcPct val="0"/>
        </a:spcAft>
        <a:defRPr sz="3200" b="1">
          <a:solidFill>
            <a:srgbClr val="000099"/>
          </a:solidFill>
          <a:latin typeface="Arial" pitchFamily="-65" charset="0"/>
        </a:defRPr>
      </a:lvl7pPr>
      <a:lvl8pPr marL="1371600" algn="ctr" rtl="0" fontAlgn="base">
        <a:spcBef>
          <a:spcPct val="0"/>
        </a:spcBef>
        <a:spcAft>
          <a:spcPct val="0"/>
        </a:spcAft>
        <a:defRPr sz="3200" b="1">
          <a:solidFill>
            <a:srgbClr val="000099"/>
          </a:solidFill>
          <a:latin typeface="Arial" pitchFamily="-65" charset="0"/>
        </a:defRPr>
      </a:lvl8pPr>
      <a:lvl9pPr marL="1828800" algn="ctr" rtl="0" fontAlgn="base">
        <a:spcBef>
          <a:spcPct val="0"/>
        </a:spcBef>
        <a:spcAft>
          <a:spcPct val="0"/>
        </a:spcAft>
        <a:defRPr sz="3200" b="1">
          <a:solidFill>
            <a:srgbClr val="000099"/>
          </a:solidFill>
          <a:latin typeface="Arial" pitchFamily="-65" charset="0"/>
        </a:defRPr>
      </a:lvl9pPr>
    </p:titleStyle>
    <p:bodyStyle>
      <a:lvl1pPr marL="0" marR="0" indent="457200" algn="l" defTabSz="914400" rtl="0" eaLnBrk="0" fontAlgn="base" latinLnBrk="0" hangingPunct="0">
        <a:lnSpc>
          <a:spcPct val="100000"/>
        </a:lnSpc>
        <a:spcBef>
          <a:spcPts val="500"/>
        </a:spcBef>
        <a:spcAft>
          <a:spcPct val="0"/>
        </a:spcAft>
        <a:buClrTx/>
        <a:buSzTx/>
        <a:buFontTx/>
        <a:buChar char="•"/>
        <a:tabLst/>
        <a:defRPr sz="3200" b="1" i="0">
          <a:solidFill>
            <a:schemeClr val="tx1"/>
          </a:solidFill>
          <a:latin typeface="+mj-lt"/>
          <a:ea typeface="ＭＳ Ｐゴシック" pitchFamily="-65" charset="-128"/>
          <a:cs typeface="Century Gothic"/>
        </a:defRPr>
      </a:lvl1pPr>
      <a:lvl2pPr marL="742950" marR="0" indent="457200" algn="l" defTabSz="914400" rtl="0" eaLnBrk="0" fontAlgn="base" latinLnBrk="0" hangingPunct="0">
        <a:lnSpc>
          <a:spcPct val="100000"/>
        </a:lnSpc>
        <a:spcBef>
          <a:spcPts val="500"/>
        </a:spcBef>
        <a:spcAft>
          <a:spcPct val="0"/>
        </a:spcAft>
        <a:buClrTx/>
        <a:buSzTx/>
        <a:buFontTx/>
        <a:buChar char="–"/>
        <a:tabLst/>
        <a:defRPr sz="2800" b="0" i="0">
          <a:solidFill>
            <a:schemeClr val="tx1"/>
          </a:solidFill>
          <a:latin typeface="+mj-lt"/>
          <a:ea typeface="ＭＳ Ｐゴシック" pitchFamily="-65" charset="-128"/>
          <a:cs typeface="Century Gothic"/>
        </a:defRPr>
      </a:lvl2pPr>
      <a:lvl3pPr marL="1143000" marR="0" indent="457200" algn="l" defTabSz="914400" rtl="0" eaLnBrk="0" fontAlgn="base" latinLnBrk="0" hangingPunct="0">
        <a:lnSpc>
          <a:spcPct val="100000"/>
        </a:lnSpc>
        <a:spcBef>
          <a:spcPts val="500"/>
        </a:spcBef>
        <a:spcAft>
          <a:spcPct val="0"/>
        </a:spcAft>
        <a:buClrTx/>
        <a:buSzTx/>
        <a:buFontTx/>
        <a:buChar char="•"/>
        <a:tabLst/>
        <a:defRPr sz="2400" b="1" i="0">
          <a:solidFill>
            <a:schemeClr val="tx1"/>
          </a:solidFill>
          <a:latin typeface="+mj-lt"/>
          <a:ea typeface="ＭＳ Ｐゴシック" pitchFamily="-65" charset="-128"/>
          <a:cs typeface="Century Gothic"/>
        </a:defRPr>
      </a:lvl3pPr>
      <a:lvl4pPr marL="1600200" marR="0" indent="457200" algn="l" defTabSz="914400" rtl="0" eaLnBrk="0" fontAlgn="base" latinLnBrk="0" hangingPunct="0">
        <a:lnSpc>
          <a:spcPct val="100000"/>
        </a:lnSpc>
        <a:spcBef>
          <a:spcPts val="500"/>
        </a:spcBef>
        <a:spcAft>
          <a:spcPct val="0"/>
        </a:spcAft>
        <a:buClrTx/>
        <a:buSzTx/>
        <a:buFontTx/>
        <a:buChar char="–"/>
        <a:tabLst/>
        <a:defRPr sz="2000" b="0" i="0">
          <a:solidFill>
            <a:schemeClr val="tx1"/>
          </a:solidFill>
          <a:latin typeface="+mj-lt"/>
          <a:ea typeface="ＭＳ Ｐゴシック" pitchFamily="-65" charset="-128"/>
          <a:cs typeface="Century Gothic"/>
        </a:defRPr>
      </a:lvl4pPr>
      <a:lvl5pPr marL="2057400" marR="0" indent="457200" algn="l" defTabSz="914400" rtl="0" eaLnBrk="0" fontAlgn="base" latinLnBrk="0" hangingPunct="0">
        <a:lnSpc>
          <a:spcPct val="100000"/>
        </a:lnSpc>
        <a:spcBef>
          <a:spcPts val="500"/>
        </a:spcBef>
        <a:spcAft>
          <a:spcPct val="0"/>
        </a:spcAft>
        <a:buClrTx/>
        <a:buSzTx/>
        <a:buFontTx/>
        <a:buChar char="»"/>
        <a:tabLst/>
        <a:defRPr sz="2000" b="1" i="0">
          <a:solidFill>
            <a:schemeClr val="tx1"/>
          </a:solidFill>
          <a:latin typeface="+mj-lt"/>
          <a:ea typeface="ＭＳ Ｐゴシック" pitchFamily="-65" charset="-128"/>
          <a:cs typeface="Century Gothic"/>
        </a:defRPr>
      </a:lvl5pPr>
      <a:lvl6pPr marL="2514600" indent="-228600" algn="l" rtl="0" fontAlgn="base">
        <a:spcBef>
          <a:spcPct val="20000"/>
        </a:spcBef>
        <a:spcAft>
          <a:spcPct val="0"/>
        </a:spcAft>
        <a:buChar char="»"/>
        <a:defRPr sz="2000" b="1">
          <a:solidFill>
            <a:srgbClr val="000099"/>
          </a:solidFill>
          <a:latin typeface="+mn-lt"/>
          <a:ea typeface="ＭＳ Ｐゴシック" pitchFamily="-65" charset="-128"/>
        </a:defRPr>
      </a:lvl6pPr>
      <a:lvl7pPr marL="2971800" indent="-228600" algn="l" rtl="0" fontAlgn="base">
        <a:spcBef>
          <a:spcPct val="20000"/>
        </a:spcBef>
        <a:spcAft>
          <a:spcPct val="0"/>
        </a:spcAft>
        <a:buChar char="»"/>
        <a:defRPr sz="2000" b="1">
          <a:solidFill>
            <a:srgbClr val="000099"/>
          </a:solidFill>
          <a:latin typeface="+mn-lt"/>
          <a:ea typeface="ＭＳ Ｐゴシック" pitchFamily="-65" charset="-128"/>
        </a:defRPr>
      </a:lvl7pPr>
      <a:lvl8pPr marL="3429000" indent="-228600" algn="l" rtl="0" fontAlgn="base">
        <a:spcBef>
          <a:spcPct val="20000"/>
        </a:spcBef>
        <a:spcAft>
          <a:spcPct val="0"/>
        </a:spcAft>
        <a:buChar char="»"/>
        <a:defRPr sz="2000" b="1">
          <a:solidFill>
            <a:srgbClr val="000099"/>
          </a:solidFill>
          <a:latin typeface="+mn-lt"/>
          <a:ea typeface="ＭＳ Ｐゴシック" pitchFamily="-65" charset="-128"/>
        </a:defRPr>
      </a:lvl8pPr>
      <a:lvl9pPr marL="3886200" indent="-228600" algn="l" rtl="0" fontAlgn="base">
        <a:spcBef>
          <a:spcPct val="20000"/>
        </a:spcBef>
        <a:spcAft>
          <a:spcPct val="0"/>
        </a:spcAft>
        <a:buChar char="»"/>
        <a:defRPr sz="2000" b="1">
          <a:solidFill>
            <a:srgbClr val="000099"/>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5" name="Rectangle 14"/>
          <p:cNvSpPr/>
          <p:nvPr/>
        </p:nvSpPr>
        <p:spPr>
          <a:xfrm>
            <a:off x="12700" y="0"/>
            <a:ext cx="9144000" cy="1003300"/>
          </a:xfrm>
          <a:prstGeom prst="rect">
            <a:avLst/>
          </a:prstGeom>
          <a:gradFill flip="none" rotWithShape="1">
            <a:gsLst>
              <a:gs pos="0">
                <a:srgbClr val="4687BC"/>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0" name="Rectangle 6"/>
          <p:cNvSpPr>
            <a:spLocks noGrp="1" noChangeArrowheads="1"/>
          </p:cNvSpPr>
          <p:nvPr>
            <p:ph type="sldNum" sz="quarter" idx="4"/>
          </p:nvPr>
        </p:nvSpPr>
        <p:spPr bwMode="auto">
          <a:xfrm>
            <a:off x="3505200" y="64770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08615582-267A-AC4E-A9D2-6E6142F5E649}" type="slidenum">
              <a:rPr lang="en-US" smtClean="0"/>
              <a:pPr>
                <a:defRPr/>
              </a:pPr>
              <a:t>‹#›</a:t>
            </a:fld>
            <a:endParaRPr lang="en-US" dirty="0"/>
          </a:p>
        </p:txBody>
      </p:sp>
      <p:sp>
        <p:nvSpPr>
          <p:cNvPr id="8" name="TextBox 7"/>
          <p:cNvSpPr txBox="1"/>
          <p:nvPr/>
        </p:nvSpPr>
        <p:spPr>
          <a:xfrm>
            <a:off x="2400300" y="0"/>
            <a:ext cx="6426200" cy="901700"/>
          </a:xfrm>
          <a:prstGeom prst="rect">
            <a:avLst/>
          </a:prstGeom>
        </p:spPr>
        <p:txBody>
          <a:bodyPr vert="horz" wrap="squar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pic>
        <p:nvPicPr>
          <p:cNvPr id="7" name="Picture 6" descr="LBNL_Alt_Logo_StackRight_Final.jpg"/>
          <p:cNvPicPr>
            <a:picLocks noChangeAspect="1"/>
          </p:cNvPicPr>
          <p:nvPr/>
        </p:nvPicPr>
        <p:blipFill>
          <a:blip r:embed="rId14"/>
          <a:stretch>
            <a:fillRect/>
          </a:stretch>
        </p:blipFill>
        <p:spPr>
          <a:xfrm>
            <a:off x="7239000" y="6184901"/>
            <a:ext cx="1691686" cy="594722"/>
          </a:xfrm>
          <a:prstGeom prst="rect">
            <a:avLst/>
          </a:prstGeom>
        </p:spPr>
      </p:pic>
      <p:pic>
        <p:nvPicPr>
          <p:cNvPr id="9" name="Picture 8" descr="DOE LOGO"/>
          <p:cNvPicPr>
            <a:picLocks noChangeAspect="1" noChangeArrowheads="1"/>
          </p:cNvPicPr>
          <p:nvPr/>
        </p:nvPicPr>
        <p:blipFill>
          <a:blip r:embed="rId15"/>
          <a:srcRect/>
          <a:stretch>
            <a:fillRect/>
          </a:stretch>
        </p:blipFill>
        <p:spPr bwMode="auto">
          <a:xfrm>
            <a:off x="266700" y="6187501"/>
            <a:ext cx="2374900" cy="670499"/>
          </a:xfrm>
          <a:prstGeom prst="rect">
            <a:avLst/>
          </a:prstGeom>
          <a:noFill/>
          <a:ln w="9525">
            <a:noFill/>
            <a:miter lim="800000"/>
            <a:headEnd/>
            <a:tailEnd/>
          </a:ln>
        </p:spPr>
      </p:pic>
      <p:sp>
        <p:nvSpPr>
          <p:cNvPr id="13" name="Text Placeholder 12"/>
          <p:cNvSpPr>
            <a:spLocks noGrp="1"/>
          </p:cNvSpPr>
          <p:nvPr>
            <p:ph type="body" idx="1"/>
          </p:nvPr>
        </p:nvSpPr>
        <p:spPr>
          <a:xfrm>
            <a:off x="457200" y="1320799"/>
            <a:ext cx="8229600" cy="4855464"/>
          </a:xfrm>
          <a:prstGeom prst="rect">
            <a:avLst/>
          </a:prstGeom>
        </p:spPr>
        <p:txBody>
          <a:bodyPr vert="horz" lIns="457200" tIns="9144" rIns="457200" bIns="914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4071" r:id="rId1"/>
    <p:sldLayoutId id="2147484050" r:id="rId2"/>
    <p:sldLayoutId id="2147484051" r:id="rId3"/>
    <p:sldLayoutId id="2147484052" r:id="rId4"/>
    <p:sldLayoutId id="2147484053" r:id="rId5"/>
    <p:sldLayoutId id="2147484072" r:id="rId6"/>
    <p:sldLayoutId id="2147484073" r:id="rId7"/>
    <p:sldLayoutId id="2147484074" r:id="rId8"/>
    <p:sldLayoutId id="2147484077" r:id="rId9"/>
    <p:sldLayoutId id="2147484078" r:id="rId10"/>
    <p:sldLayoutId id="2147484079" r:id="rId11"/>
    <p:sldLayoutId id="2147484080" r:id="rId12"/>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3200" b="1">
          <a:solidFill>
            <a:srgbClr val="000099"/>
          </a:solidFill>
          <a:latin typeface="Arial" pitchFamily="-65" charset="0"/>
        </a:defRPr>
      </a:lvl6pPr>
      <a:lvl7pPr marL="914400" algn="ctr" rtl="0" fontAlgn="base">
        <a:spcBef>
          <a:spcPct val="0"/>
        </a:spcBef>
        <a:spcAft>
          <a:spcPct val="0"/>
        </a:spcAft>
        <a:defRPr sz="3200" b="1">
          <a:solidFill>
            <a:srgbClr val="000099"/>
          </a:solidFill>
          <a:latin typeface="Arial" pitchFamily="-65" charset="0"/>
        </a:defRPr>
      </a:lvl7pPr>
      <a:lvl8pPr marL="1371600" algn="ctr" rtl="0" fontAlgn="base">
        <a:spcBef>
          <a:spcPct val="0"/>
        </a:spcBef>
        <a:spcAft>
          <a:spcPct val="0"/>
        </a:spcAft>
        <a:defRPr sz="3200" b="1">
          <a:solidFill>
            <a:srgbClr val="000099"/>
          </a:solidFill>
          <a:latin typeface="Arial" pitchFamily="-65" charset="0"/>
        </a:defRPr>
      </a:lvl8pPr>
      <a:lvl9pPr marL="1828800" algn="ctr" rtl="0" fontAlgn="base">
        <a:spcBef>
          <a:spcPct val="0"/>
        </a:spcBef>
        <a:spcAft>
          <a:spcPct val="0"/>
        </a:spcAft>
        <a:defRPr sz="3200" b="1">
          <a:solidFill>
            <a:srgbClr val="000099"/>
          </a:solidFill>
          <a:latin typeface="Arial" pitchFamily="-65" charset="0"/>
        </a:defRPr>
      </a:lvl9pPr>
    </p:titleStyle>
    <p:bodyStyle>
      <a:lvl1pPr marL="342900" marR="0" indent="-365760" algn="l" defTabSz="914400" rtl="0" eaLnBrk="0" fontAlgn="base" latinLnBrk="0" hangingPunct="0">
        <a:lnSpc>
          <a:spcPct val="100000"/>
        </a:lnSpc>
        <a:spcBef>
          <a:spcPts val="500"/>
        </a:spcBef>
        <a:spcAft>
          <a:spcPct val="0"/>
        </a:spcAft>
        <a:buClrTx/>
        <a:buSzTx/>
        <a:buFontTx/>
        <a:buChar char="•"/>
        <a:tabLst/>
        <a:defRPr sz="3200" b="1" i="0">
          <a:solidFill>
            <a:schemeClr val="tx1"/>
          </a:solidFill>
          <a:latin typeface="+mj-lt"/>
          <a:ea typeface="ＭＳ Ｐゴシック" pitchFamily="-65" charset="-128"/>
          <a:cs typeface="Century Gothic"/>
        </a:defRPr>
      </a:lvl1pPr>
      <a:lvl2pPr marL="742950" marR="0" indent="-274320" algn="l" defTabSz="914400" rtl="0" eaLnBrk="0" fontAlgn="base" latinLnBrk="0" hangingPunct="0">
        <a:lnSpc>
          <a:spcPct val="100000"/>
        </a:lnSpc>
        <a:spcBef>
          <a:spcPts val="500"/>
        </a:spcBef>
        <a:spcAft>
          <a:spcPts val="0"/>
        </a:spcAft>
        <a:buClrTx/>
        <a:buSzTx/>
        <a:buFontTx/>
        <a:buChar char="–"/>
        <a:tabLst/>
        <a:defRPr sz="2800" b="0" i="0">
          <a:solidFill>
            <a:schemeClr val="tx1"/>
          </a:solidFill>
          <a:latin typeface="+mj-lt"/>
          <a:ea typeface="ＭＳ Ｐゴシック" pitchFamily="-65" charset="-128"/>
          <a:cs typeface="Century Gothic"/>
        </a:defRPr>
      </a:lvl2pPr>
      <a:lvl3pPr marL="1143000" marR="0" indent="-274320" algn="l" defTabSz="914400" rtl="0" eaLnBrk="0" fontAlgn="base" latinLnBrk="0" hangingPunct="0">
        <a:lnSpc>
          <a:spcPct val="100000"/>
        </a:lnSpc>
        <a:spcBef>
          <a:spcPts val="500"/>
        </a:spcBef>
        <a:spcAft>
          <a:spcPct val="0"/>
        </a:spcAft>
        <a:buClrTx/>
        <a:buSzTx/>
        <a:buFontTx/>
        <a:buChar char="•"/>
        <a:tabLst/>
        <a:defRPr sz="2400" b="1" i="0">
          <a:solidFill>
            <a:schemeClr val="tx1"/>
          </a:solidFill>
          <a:latin typeface="+mj-lt"/>
          <a:ea typeface="ＭＳ Ｐゴシック" pitchFamily="-65" charset="-128"/>
          <a:cs typeface="Century Gothic"/>
        </a:defRPr>
      </a:lvl3pPr>
      <a:lvl4pPr marL="1600200" marR="0" indent="-457200" algn="l" defTabSz="914400" rtl="0" eaLnBrk="0" fontAlgn="base" latinLnBrk="0" hangingPunct="0">
        <a:lnSpc>
          <a:spcPct val="100000"/>
        </a:lnSpc>
        <a:spcBef>
          <a:spcPts val="500"/>
        </a:spcBef>
        <a:spcAft>
          <a:spcPct val="0"/>
        </a:spcAft>
        <a:buClrTx/>
        <a:buSzTx/>
        <a:buFontTx/>
        <a:buChar char="–"/>
        <a:tabLst/>
        <a:defRPr sz="2000" b="0" i="0">
          <a:solidFill>
            <a:schemeClr val="tx1"/>
          </a:solidFill>
          <a:latin typeface="+mj-lt"/>
          <a:ea typeface="ＭＳ Ｐゴシック" pitchFamily="-65" charset="-128"/>
          <a:cs typeface="Century Gothic"/>
        </a:defRPr>
      </a:lvl4pPr>
      <a:lvl5pPr marL="2057400" marR="0" indent="-457200" algn="l" defTabSz="914400" rtl="0" eaLnBrk="0" fontAlgn="base" latinLnBrk="0" hangingPunct="0">
        <a:lnSpc>
          <a:spcPct val="100000"/>
        </a:lnSpc>
        <a:spcBef>
          <a:spcPts val="500"/>
        </a:spcBef>
        <a:spcAft>
          <a:spcPct val="0"/>
        </a:spcAft>
        <a:buClrTx/>
        <a:buSzTx/>
        <a:buFontTx/>
        <a:buChar char="»"/>
        <a:tabLst/>
        <a:defRPr sz="2000" b="1" i="0">
          <a:solidFill>
            <a:schemeClr val="tx1"/>
          </a:solidFill>
          <a:latin typeface="+mj-lt"/>
          <a:ea typeface="ＭＳ Ｐゴシック" pitchFamily="-65" charset="-128"/>
          <a:cs typeface="Century Gothic"/>
        </a:defRPr>
      </a:lvl5pPr>
      <a:lvl6pPr marL="2514600" indent="-228600" algn="l" rtl="0" fontAlgn="base">
        <a:spcBef>
          <a:spcPct val="20000"/>
        </a:spcBef>
        <a:spcAft>
          <a:spcPct val="0"/>
        </a:spcAft>
        <a:buChar char="»"/>
        <a:defRPr sz="2000" b="1">
          <a:solidFill>
            <a:srgbClr val="000099"/>
          </a:solidFill>
          <a:latin typeface="+mn-lt"/>
          <a:ea typeface="ＭＳ Ｐゴシック" pitchFamily="-65" charset="-128"/>
        </a:defRPr>
      </a:lvl6pPr>
      <a:lvl7pPr marL="2971800" indent="-228600" algn="l" rtl="0" fontAlgn="base">
        <a:spcBef>
          <a:spcPct val="20000"/>
        </a:spcBef>
        <a:spcAft>
          <a:spcPct val="0"/>
        </a:spcAft>
        <a:buChar char="»"/>
        <a:defRPr sz="2000" b="1">
          <a:solidFill>
            <a:srgbClr val="000099"/>
          </a:solidFill>
          <a:latin typeface="+mn-lt"/>
          <a:ea typeface="ＭＳ Ｐゴシック" pitchFamily="-65" charset="-128"/>
        </a:defRPr>
      </a:lvl7pPr>
      <a:lvl8pPr marL="3429000" indent="-228600" algn="l" rtl="0" fontAlgn="base">
        <a:spcBef>
          <a:spcPct val="20000"/>
        </a:spcBef>
        <a:spcAft>
          <a:spcPct val="0"/>
        </a:spcAft>
        <a:buChar char="»"/>
        <a:defRPr sz="2000" b="1">
          <a:solidFill>
            <a:srgbClr val="000099"/>
          </a:solidFill>
          <a:latin typeface="+mn-lt"/>
          <a:ea typeface="ＭＳ Ｐゴシック" pitchFamily="-65" charset="-128"/>
        </a:defRPr>
      </a:lvl8pPr>
      <a:lvl9pPr marL="3886200" indent="-228600" algn="l" rtl="0" fontAlgn="base">
        <a:spcBef>
          <a:spcPct val="20000"/>
        </a:spcBef>
        <a:spcAft>
          <a:spcPct val="0"/>
        </a:spcAft>
        <a:buChar char="»"/>
        <a:defRPr sz="2000" b="1">
          <a:solidFill>
            <a:srgbClr val="000099"/>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005840"/>
          </a:xfrm>
          <a:prstGeom prst="rect">
            <a:avLst/>
          </a:prstGeom>
          <a:gradFill flip="none" rotWithShape="1">
            <a:gsLst>
              <a:gs pos="0">
                <a:schemeClr val="accent2">
                  <a:lumMod val="60000"/>
                  <a:lumOff val="40000"/>
                </a:schemeClr>
              </a:gs>
              <a:gs pos="100000">
                <a:srgbClr val="FFFFFF"/>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0" name="Rectangle 6"/>
          <p:cNvSpPr>
            <a:spLocks noGrp="1" noChangeArrowheads="1"/>
          </p:cNvSpPr>
          <p:nvPr>
            <p:ph type="sldNum" sz="quarter" idx="4"/>
          </p:nvPr>
        </p:nvSpPr>
        <p:spPr bwMode="auto">
          <a:xfrm>
            <a:off x="3505200" y="64770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08615582-267A-AC4E-A9D2-6E6142F5E649}" type="slidenum">
              <a:rPr lang="en-US" smtClean="0"/>
              <a:pPr>
                <a:defRPr/>
              </a:pPr>
              <a:t>‹#›</a:t>
            </a:fld>
            <a:endParaRPr lang="en-US" dirty="0"/>
          </a:p>
        </p:txBody>
      </p:sp>
      <p:sp>
        <p:nvSpPr>
          <p:cNvPr id="8" name="TextBox 7"/>
          <p:cNvSpPr txBox="1"/>
          <p:nvPr/>
        </p:nvSpPr>
        <p:spPr>
          <a:xfrm>
            <a:off x="2400300" y="0"/>
            <a:ext cx="6426200" cy="901700"/>
          </a:xfrm>
          <a:prstGeom prst="rect">
            <a:avLst/>
          </a:prstGeom>
        </p:spPr>
        <p:txBody>
          <a:bodyPr vert="horz" wrap="squar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pic>
        <p:nvPicPr>
          <p:cNvPr id="11" name="Picture 10" descr="NERSC_logo_color.ai"/>
          <p:cNvPicPr>
            <a:picLocks noChangeAspect="1"/>
          </p:cNvPicPr>
          <p:nvPr/>
        </p:nvPicPr>
        <p:blipFill>
          <a:blip r:embed="rId7"/>
          <a:stretch>
            <a:fillRect/>
          </a:stretch>
        </p:blipFill>
        <p:spPr>
          <a:xfrm>
            <a:off x="-82550" y="-63500"/>
            <a:ext cx="2763057" cy="1333500"/>
          </a:xfrm>
          <a:prstGeom prst="rect">
            <a:avLst/>
          </a:prstGeom>
        </p:spPr>
      </p:pic>
      <p:pic>
        <p:nvPicPr>
          <p:cNvPr id="9" name="Picture 8" descr="LBNL_Alt_Logo_StackRight_Final.jpg"/>
          <p:cNvPicPr>
            <a:picLocks noChangeAspect="1"/>
          </p:cNvPicPr>
          <p:nvPr/>
        </p:nvPicPr>
        <p:blipFill>
          <a:blip r:embed="rId8"/>
          <a:stretch>
            <a:fillRect/>
          </a:stretch>
        </p:blipFill>
        <p:spPr>
          <a:xfrm>
            <a:off x="7239000" y="6184901"/>
            <a:ext cx="1691686" cy="594722"/>
          </a:xfrm>
          <a:prstGeom prst="rect">
            <a:avLst/>
          </a:prstGeom>
        </p:spPr>
      </p:pic>
      <p:pic>
        <p:nvPicPr>
          <p:cNvPr id="10" name="Picture 9" descr="DOE LOGO"/>
          <p:cNvPicPr>
            <a:picLocks noChangeAspect="1" noChangeArrowheads="1"/>
          </p:cNvPicPr>
          <p:nvPr/>
        </p:nvPicPr>
        <p:blipFill>
          <a:blip r:embed="rId9"/>
          <a:srcRect/>
          <a:stretch>
            <a:fillRect/>
          </a:stretch>
        </p:blipFill>
        <p:spPr bwMode="auto">
          <a:xfrm>
            <a:off x="266700" y="6187501"/>
            <a:ext cx="2374900" cy="670499"/>
          </a:xfrm>
          <a:prstGeom prst="rect">
            <a:avLst/>
          </a:prstGeom>
          <a:noFill/>
          <a:ln w="9525">
            <a:noFill/>
            <a:miter lim="800000"/>
            <a:headEnd/>
            <a:tailEnd/>
          </a:ln>
        </p:spPr>
      </p:pic>
      <p:sp>
        <p:nvSpPr>
          <p:cNvPr id="12" name="Text Placeholder 11"/>
          <p:cNvSpPr>
            <a:spLocks noGrp="1"/>
          </p:cNvSpPr>
          <p:nvPr>
            <p:ph type="body" idx="1"/>
          </p:nvPr>
        </p:nvSpPr>
        <p:spPr>
          <a:xfrm>
            <a:off x="457200" y="1316735"/>
            <a:ext cx="8229600" cy="4855464"/>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3200" b="1">
          <a:solidFill>
            <a:srgbClr val="000099"/>
          </a:solidFill>
          <a:latin typeface="Arial" pitchFamily="-65" charset="0"/>
        </a:defRPr>
      </a:lvl6pPr>
      <a:lvl7pPr marL="914400" algn="ctr" rtl="0" fontAlgn="base">
        <a:spcBef>
          <a:spcPct val="0"/>
        </a:spcBef>
        <a:spcAft>
          <a:spcPct val="0"/>
        </a:spcAft>
        <a:defRPr sz="3200" b="1">
          <a:solidFill>
            <a:srgbClr val="000099"/>
          </a:solidFill>
          <a:latin typeface="Arial" pitchFamily="-65" charset="0"/>
        </a:defRPr>
      </a:lvl7pPr>
      <a:lvl8pPr marL="1371600" algn="ctr" rtl="0" fontAlgn="base">
        <a:spcBef>
          <a:spcPct val="0"/>
        </a:spcBef>
        <a:spcAft>
          <a:spcPct val="0"/>
        </a:spcAft>
        <a:defRPr sz="3200" b="1">
          <a:solidFill>
            <a:srgbClr val="000099"/>
          </a:solidFill>
          <a:latin typeface="Arial" pitchFamily="-65" charset="0"/>
        </a:defRPr>
      </a:lvl8pPr>
      <a:lvl9pPr marL="1828800" algn="ctr" rtl="0" fontAlgn="base">
        <a:spcBef>
          <a:spcPct val="0"/>
        </a:spcBef>
        <a:spcAft>
          <a:spcPct val="0"/>
        </a:spcAft>
        <a:defRPr sz="3200" b="1">
          <a:solidFill>
            <a:srgbClr val="000099"/>
          </a:solidFill>
          <a:latin typeface="Arial" pitchFamily="-65" charset="0"/>
        </a:defRPr>
      </a:lvl9pPr>
    </p:titleStyle>
    <p:bodyStyle>
      <a:lvl1pPr marL="342900" marR="0" indent="457200" algn="l" defTabSz="914400" rtl="0" eaLnBrk="0" fontAlgn="base" latinLnBrk="0" hangingPunct="0">
        <a:lnSpc>
          <a:spcPct val="100000"/>
        </a:lnSpc>
        <a:spcBef>
          <a:spcPts val="500"/>
        </a:spcBef>
        <a:spcAft>
          <a:spcPct val="0"/>
        </a:spcAft>
        <a:buClrTx/>
        <a:buSzTx/>
        <a:buFontTx/>
        <a:buChar char="•"/>
        <a:tabLst/>
        <a:defRPr sz="3200" b="1" i="0">
          <a:solidFill>
            <a:schemeClr val="tx1"/>
          </a:solidFill>
          <a:latin typeface="+mj-lt"/>
          <a:ea typeface="ＭＳ Ｐゴシック" pitchFamily="-65" charset="-128"/>
          <a:cs typeface="Century Gothic"/>
        </a:defRPr>
      </a:lvl1pPr>
      <a:lvl2pPr marL="742950" marR="0" indent="457200" algn="l" defTabSz="914400" rtl="0" eaLnBrk="0" fontAlgn="base" latinLnBrk="0" hangingPunct="0">
        <a:lnSpc>
          <a:spcPct val="100000"/>
        </a:lnSpc>
        <a:spcBef>
          <a:spcPts val="500"/>
        </a:spcBef>
        <a:spcAft>
          <a:spcPct val="0"/>
        </a:spcAft>
        <a:buClrTx/>
        <a:buSzTx/>
        <a:buFontTx/>
        <a:buChar char="–"/>
        <a:tabLst/>
        <a:defRPr sz="2800" b="0" i="0">
          <a:solidFill>
            <a:schemeClr val="tx1"/>
          </a:solidFill>
          <a:latin typeface="+mj-lt"/>
          <a:ea typeface="ＭＳ Ｐゴシック" pitchFamily="-65" charset="-128"/>
          <a:cs typeface="Century Gothic"/>
        </a:defRPr>
      </a:lvl2pPr>
      <a:lvl3pPr marL="1143000" marR="0" indent="457200" algn="l" defTabSz="914400" rtl="0" eaLnBrk="0" fontAlgn="base" latinLnBrk="0" hangingPunct="0">
        <a:lnSpc>
          <a:spcPct val="100000"/>
        </a:lnSpc>
        <a:spcBef>
          <a:spcPts val="500"/>
        </a:spcBef>
        <a:spcAft>
          <a:spcPct val="0"/>
        </a:spcAft>
        <a:buClrTx/>
        <a:buSzTx/>
        <a:buFontTx/>
        <a:buChar char="•"/>
        <a:tabLst/>
        <a:defRPr sz="2400" b="1" i="0">
          <a:solidFill>
            <a:schemeClr val="tx1"/>
          </a:solidFill>
          <a:latin typeface="+mj-lt"/>
          <a:ea typeface="ＭＳ Ｐゴシック" pitchFamily="-65" charset="-128"/>
          <a:cs typeface="Century Gothic"/>
        </a:defRPr>
      </a:lvl3pPr>
      <a:lvl4pPr marL="1600200" marR="0" indent="457200" algn="l" defTabSz="914400" rtl="0" eaLnBrk="0" fontAlgn="base" latinLnBrk="0" hangingPunct="0">
        <a:lnSpc>
          <a:spcPct val="100000"/>
        </a:lnSpc>
        <a:spcBef>
          <a:spcPts val="500"/>
        </a:spcBef>
        <a:spcAft>
          <a:spcPct val="0"/>
        </a:spcAft>
        <a:buClrTx/>
        <a:buSzTx/>
        <a:buFontTx/>
        <a:buChar char="–"/>
        <a:tabLst/>
        <a:defRPr sz="2000" b="0" i="0">
          <a:solidFill>
            <a:schemeClr val="tx1"/>
          </a:solidFill>
          <a:latin typeface="+mj-lt"/>
          <a:ea typeface="ＭＳ Ｐゴシック" pitchFamily="-65" charset="-128"/>
          <a:cs typeface="Century Gothic"/>
        </a:defRPr>
      </a:lvl4pPr>
      <a:lvl5pPr marL="2057400" marR="0" indent="457200" algn="l" defTabSz="914400" rtl="0" eaLnBrk="0" fontAlgn="base" latinLnBrk="0" hangingPunct="0">
        <a:lnSpc>
          <a:spcPct val="100000"/>
        </a:lnSpc>
        <a:spcBef>
          <a:spcPts val="500"/>
        </a:spcBef>
        <a:spcAft>
          <a:spcPct val="0"/>
        </a:spcAft>
        <a:buClrTx/>
        <a:buSzTx/>
        <a:buFontTx/>
        <a:buChar char="»"/>
        <a:tabLst/>
        <a:defRPr sz="2000" b="1" i="0">
          <a:solidFill>
            <a:schemeClr val="tx1"/>
          </a:solidFill>
          <a:latin typeface="+mj-lt"/>
          <a:ea typeface="ＭＳ Ｐゴシック" pitchFamily="-65" charset="-128"/>
          <a:cs typeface="Century Gothic"/>
        </a:defRPr>
      </a:lvl5pPr>
      <a:lvl6pPr marL="2514600" indent="-228600" algn="l" rtl="0" fontAlgn="base">
        <a:spcBef>
          <a:spcPct val="20000"/>
        </a:spcBef>
        <a:spcAft>
          <a:spcPct val="0"/>
        </a:spcAft>
        <a:buChar char="»"/>
        <a:defRPr sz="2000" b="1">
          <a:solidFill>
            <a:srgbClr val="000099"/>
          </a:solidFill>
          <a:latin typeface="+mn-lt"/>
          <a:ea typeface="ＭＳ Ｐゴシック" pitchFamily="-65" charset="-128"/>
        </a:defRPr>
      </a:lvl6pPr>
      <a:lvl7pPr marL="2971800" indent="-228600" algn="l" rtl="0" fontAlgn="base">
        <a:spcBef>
          <a:spcPct val="20000"/>
        </a:spcBef>
        <a:spcAft>
          <a:spcPct val="0"/>
        </a:spcAft>
        <a:buChar char="»"/>
        <a:defRPr sz="2000" b="1">
          <a:solidFill>
            <a:srgbClr val="000099"/>
          </a:solidFill>
          <a:latin typeface="+mn-lt"/>
          <a:ea typeface="ＭＳ Ｐゴシック" pitchFamily="-65" charset="-128"/>
        </a:defRPr>
      </a:lvl7pPr>
      <a:lvl8pPr marL="3429000" indent="-228600" algn="l" rtl="0" fontAlgn="base">
        <a:spcBef>
          <a:spcPct val="20000"/>
        </a:spcBef>
        <a:spcAft>
          <a:spcPct val="0"/>
        </a:spcAft>
        <a:buChar char="»"/>
        <a:defRPr sz="2000" b="1">
          <a:solidFill>
            <a:srgbClr val="000099"/>
          </a:solidFill>
          <a:latin typeface="+mn-lt"/>
          <a:ea typeface="ＭＳ Ｐゴシック" pitchFamily="-65" charset="-128"/>
        </a:defRPr>
      </a:lvl8pPr>
      <a:lvl9pPr marL="3886200" indent="-228600" algn="l" rtl="0" fontAlgn="base">
        <a:spcBef>
          <a:spcPct val="20000"/>
        </a:spcBef>
        <a:spcAft>
          <a:spcPct val="0"/>
        </a:spcAft>
        <a:buChar char="»"/>
        <a:defRPr sz="2000" b="1">
          <a:solidFill>
            <a:srgbClr val="000099"/>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342" y="179868"/>
            <a:ext cx="6819032" cy="769479"/>
          </a:xfrm>
          <a:prstGeom prst="rect">
            <a:avLst/>
          </a:prstGeom>
        </p:spPr>
        <p:txBody>
          <a:bodyPr vert="horz" lIns="91440" tIns="0" rIns="91440" bIns="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95400"/>
            <a:ext cx="8229600" cy="48307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Footer Placeholder 11"/>
          <p:cNvSpPr>
            <a:spLocks noGrp="1"/>
          </p:cNvSpPr>
          <p:nvPr>
            <p:ph type="ftr" sz="quarter" idx="3"/>
          </p:nvPr>
        </p:nvSpPr>
        <p:spPr>
          <a:xfrm>
            <a:off x="5239927" y="6368805"/>
            <a:ext cx="2864157" cy="365125"/>
          </a:xfrm>
          <a:prstGeom prst="rect">
            <a:avLst/>
          </a:prstGeom>
        </p:spPr>
        <p:txBody>
          <a:bodyPr vert="horz" lIns="91440" tIns="45720" rIns="91440" bIns="45720" rtlCol="0" anchor="ctr"/>
          <a:lstStyle>
            <a:lvl1pPr algn="r">
              <a:defRPr sz="1100">
                <a:solidFill>
                  <a:srgbClr val="114766"/>
                </a:solidFill>
              </a:defRPr>
            </a:lvl1pPr>
          </a:lstStyle>
          <a:p>
            <a:r>
              <a:rPr lang="en-US" dirty="0" smtClean="0"/>
              <a:t>Footer Information</a:t>
            </a:r>
            <a:endParaRPr lang="en-US" dirty="0"/>
          </a:p>
        </p:txBody>
      </p:sp>
      <p:sp>
        <p:nvSpPr>
          <p:cNvPr id="18" name="Slide Number Placeholder 12"/>
          <p:cNvSpPr>
            <a:spLocks noGrp="1"/>
          </p:cNvSpPr>
          <p:nvPr>
            <p:ph type="sldNum" sz="quarter" idx="4"/>
          </p:nvPr>
        </p:nvSpPr>
        <p:spPr>
          <a:xfrm>
            <a:off x="4116656" y="6368805"/>
            <a:ext cx="925708" cy="365125"/>
          </a:xfrm>
          <a:prstGeom prst="rect">
            <a:avLst/>
          </a:prstGeom>
        </p:spPr>
        <p:txBody>
          <a:bodyPr vert="horz" lIns="91440" tIns="45720" rIns="91440" bIns="45720" rtlCol="0" anchor="ctr"/>
          <a:lstStyle>
            <a:lvl1pPr algn="ctr">
              <a:defRPr sz="1100">
                <a:solidFill>
                  <a:srgbClr val="114766"/>
                </a:solidFill>
              </a:defRPr>
            </a:lvl1pPr>
          </a:lstStyle>
          <a:p>
            <a:r>
              <a:rPr lang="en-US" dirty="0" smtClean="0"/>
              <a:t>- </a:t>
            </a:r>
            <a:fld id="{D174BAF6-F8F2-EF4F-936C-8DF63288C82F}" type="slidenum">
              <a:rPr lang="en-US" smtClean="0"/>
              <a:pPr/>
              <a:t>‹#›</a:t>
            </a:fld>
            <a:r>
              <a:rPr lang="en-US" dirty="0" smtClean="0"/>
              <a:t> -</a:t>
            </a:r>
            <a:endParaRPr lang="en-US" dirty="0"/>
          </a:p>
        </p:txBody>
      </p:sp>
      <p:pic>
        <p:nvPicPr>
          <p:cNvPr id="9" name="Picture 10" descr="DOE LOGO"/>
          <p:cNvPicPr>
            <a:picLocks noChangeAspect="1" noChangeArrowheads="1"/>
          </p:cNvPicPr>
          <p:nvPr/>
        </p:nvPicPr>
        <p:blipFill>
          <a:blip r:embed="rId15" cstate="print">
            <a:extLst>
              <a:ext uri="{28A0092B-C50C-407E-A947-70E740481C1C}">
                <a14:useLocalDpi xmlns:a14="http://schemas.microsoft.com/office/drawing/2010/main"/>
              </a:ext>
            </a:extLst>
          </a:blip>
          <a:srcRect b="19329"/>
          <a:stretch>
            <a:fillRect/>
          </a:stretch>
        </p:blipFill>
        <p:spPr bwMode="auto">
          <a:xfrm>
            <a:off x="247292" y="6277668"/>
            <a:ext cx="2209800" cy="503297"/>
          </a:xfrm>
          <a:prstGeom prst="rect">
            <a:avLst/>
          </a:prstGeom>
          <a:noFill/>
          <a:ln w="9525">
            <a:noFill/>
            <a:miter lim="800000"/>
            <a:headEnd/>
            <a:tailEnd/>
          </a:ln>
        </p:spPr>
      </p:pic>
      <p:pic>
        <p:nvPicPr>
          <p:cNvPr id="10" name="Picture 11" descr="LBNL_Logo-Full.pn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227394" y="6277227"/>
            <a:ext cx="590020" cy="503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30" r:id="rId12"/>
    <p:sldLayoutId id="2147484131" r:id="rId13"/>
  </p:sldLayoutIdLst>
  <p:hf hdr="0" ftr="0" dt="0"/>
  <p:txStyles>
    <p:titleStyle>
      <a:lvl1pPr marL="228600" indent="-228600" algn="l" defTabSz="457200" rtl="0" eaLnBrk="1" latinLnBrk="0" hangingPunct="1">
        <a:spcBef>
          <a:spcPct val="0"/>
        </a:spcBef>
        <a:buNone/>
        <a:defRPr sz="3200" b="0" i="0" u="none" kern="1200" cap="none">
          <a:solidFill>
            <a:schemeClr val="tx2"/>
          </a:solidFill>
          <a:latin typeface="Helvetica Neue Bold Condensed"/>
          <a:ea typeface="+mj-ea"/>
          <a:cs typeface="Helvetica Neue Bold Condensed"/>
        </a:defRPr>
      </a:lvl1pPr>
    </p:titleStyle>
    <p:bodyStyle>
      <a:lvl1pPr marL="342900" indent="-342900" algn="l" defTabSz="457200" rtl="0" eaLnBrk="1" latinLnBrk="0" hangingPunct="1">
        <a:spcBef>
          <a:spcPct val="20000"/>
        </a:spcBef>
        <a:buFont typeface="Arial"/>
        <a:buChar char="•"/>
        <a:defRPr sz="28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help.nersc.gov" TargetMode="External"/><Relationship Id="rId4" Type="http://schemas.openxmlformats.org/officeDocument/2006/relationships/hyperlink" Target="mailto:consult@nersc.gov" TargetMode="External"/><Relationship Id="rId5" Type="http://schemas.openxmlformats.org/officeDocument/2006/relationships/hyperlink" Target="https://nim.nersc.gov/" TargetMode="External"/><Relationship Id="rId1" Type="http://schemas.openxmlformats.org/officeDocument/2006/relationships/slideLayout" Target="../slideLayouts/slideLayout27.xml"/><Relationship Id="rId2" Type="http://schemas.openxmlformats.org/officeDocument/2006/relationships/hyperlink" Target="https://www.nersc.gov/users/computational-systems/genepoo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hyperlink" Target="http://nim.nersc.go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30.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hyperlink" Target="https://www.nersc.gov/users/connecting-to-nersc/using-n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53.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5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hyperlink" Target="https://nim.nersc.gov/nersc_account_request.php"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7.xml"/><Relationship Id="rId2"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30.xml"/><Relationship Id="rId2"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Daniel Udwary</a:t>
            </a:r>
            <a:r>
              <a:rPr lang="en-US" dirty="0"/>
              <a:t>	</a:t>
            </a:r>
            <a:br>
              <a:rPr lang="en-US" dirty="0"/>
            </a:br>
            <a:r>
              <a:rPr lang="en-US" sz="2000" dirty="0"/>
              <a:t>NERSC </a:t>
            </a:r>
            <a:r>
              <a:rPr lang="en-US" sz="2000" dirty="0" smtClean="0"/>
              <a:t>Data Science Engagement Group</a:t>
            </a:r>
            <a:r>
              <a:rPr lang="en-US" sz="2000" dirty="0"/>
              <a:t/>
            </a:r>
            <a:br>
              <a:rPr lang="en-US" sz="2000" dirty="0"/>
            </a:br>
            <a:r>
              <a:rPr lang="en-US" sz="2000" dirty="0" smtClean="0"/>
              <a:t>June 22, 2016</a:t>
            </a:r>
            <a:endParaRPr lang="en-US" sz="2000" dirty="0"/>
          </a:p>
        </p:txBody>
      </p:sp>
      <p:sp>
        <p:nvSpPr>
          <p:cNvPr id="3" name="Subtitle 2"/>
          <p:cNvSpPr>
            <a:spLocks noGrp="1"/>
          </p:cNvSpPr>
          <p:nvPr>
            <p:ph type="body" sz="half" idx="2"/>
          </p:nvPr>
        </p:nvSpPr>
        <p:spPr/>
        <p:txBody>
          <a:bodyPr>
            <a:normAutofit/>
          </a:bodyPr>
          <a:lstStyle/>
          <a:p>
            <a:r>
              <a:rPr lang="en-US" dirty="0" smtClean="0"/>
              <a:t>Getting Started at NERSC</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get started on getting help</a:t>
            </a:r>
            <a:endParaRPr lang="en-US" dirty="0"/>
          </a:p>
        </p:txBody>
      </p:sp>
      <p:sp>
        <p:nvSpPr>
          <p:cNvPr id="3" name="Content Placeholder 2"/>
          <p:cNvSpPr>
            <a:spLocks noGrp="1"/>
          </p:cNvSpPr>
          <p:nvPr>
            <p:ph idx="1"/>
          </p:nvPr>
        </p:nvSpPr>
        <p:spPr/>
        <p:txBody>
          <a:bodyPr>
            <a:normAutofit lnSpcReduction="10000"/>
          </a:bodyPr>
          <a:lstStyle/>
          <a:p>
            <a:r>
              <a:rPr lang="en-US" dirty="0" smtClean="0"/>
              <a:t>NERSC </a:t>
            </a:r>
            <a:r>
              <a:rPr lang="en-US" dirty="0" err="1" smtClean="0"/>
              <a:t>Genepool</a:t>
            </a:r>
            <a:r>
              <a:rPr lang="en-US" dirty="0" smtClean="0"/>
              <a:t> webpage</a:t>
            </a:r>
          </a:p>
          <a:p>
            <a:pPr lvl="1"/>
            <a:r>
              <a:rPr lang="en-US" sz="2000" dirty="0">
                <a:hlinkClick r:id="rId2"/>
              </a:rPr>
              <a:t>https://www.nersc.gov/users/computational-systems/genepool</a:t>
            </a:r>
            <a:r>
              <a:rPr lang="en-US" sz="2000" dirty="0" smtClean="0">
                <a:hlinkClick r:id="rId2"/>
              </a:rPr>
              <a:t>/</a:t>
            </a:r>
            <a:endParaRPr lang="en-US" sz="2000" dirty="0" smtClean="0"/>
          </a:p>
          <a:p>
            <a:r>
              <a:rPr lang="en-US" dirty="0" smtClean="0"/>
              <a:t>Online Helpdesk – </a:t>
            </a:r>
            <a:r>
              <a:rPr lang="en-US" dirty="0" smtClean="0">
                <a:hlinkClick r:id="rId3"/>
              </a:rPr>
              <a:t>http://help.nersc.gov</a:t>
            </a:r>
            <a:endParaRPr lang="en-US" dirty="0" smtClean="0"/>
          </a:p>
          <a:p>
            <a:pPr lvl="1"/>
            <a:r>
              <a:rPr lang="en-US" dirty="0" smtClean="0"/>
              <a:t>Create and monitor trouble tickets</a:t>
            </a:r>
          </a:p>
          <a:p>
            <a:pPr lvl="1"/>
            <a:r>
              <a:rPr lang="en-US" dirty="0" smtClean="0"/>
              <a:t>Or email </a:t>
            </a:r>
            <a:r>
              <a:rPr lang="en-US" dirty="0" smtClean="0">
                <a:hlinkClick r:id="rId4"/>
              </a:rPr>
              <a:t>consult@nersc.gov</a:t>
            </a:r>
            <a:endParaRPr lang="en-US" dirty="0" smtClean="0"/>
          </a:p>
          <a:p>
            <a:r>
              <a:rPr lang="en-US" dirty="0" smtClean="0"/>
              <a:t>NERSC Information management (NIM) webpage</a:t>
            </a:r>
          </a:p>
          <a:p>
            <a:pPr lvl="1"/>
            <a:r>
              <a:rPr lang="en-US" dirty="0">
                <a:hlinkClick r:id="rId5"/>
              </a:rPr>
              <a:t>https://nim.nersc.gov</a:t>
            </a:r>
            <a:r>
              <a:rPr lang="en-US" dirty="0" smtClean="0">
                <a:hlinkClick r:id="rId5"/>
              </a:rPr>
              <a:t>/</a:t>
            </a:r>
            <a:r>
              <a:rPr lang="en-US" dirty="0" smtClean="0"/>
              <a:t> - change NERSC password</a:t>
            </a:r>
            <a:endParaRPr lang="en-US" dirty="0"/>
          </a:p>
          <a:p>
            <a:r>
              <a:rPr lang="en-US" dirty="0" err="1" smtClean="0"/>
              <a:t>my.nersc.gov</a:t>
            </a:r>
            <a:endParaRPr lang="en-US" dirty="0" smtClean="0"/>
          </a:p>
          <a:p>
            <a:pPr lvl="1"/>
            <a:r>
              <a:rPr lang="en-US" dirty="0" smtClean="0"/>
              <a:t>More information on your account and usage</a:t>
            </a:r>
          </a:p>
          <a:p>
            <a:r>
              <a:rPr lang="en-US" dirty="0" smtClean="0"/>
              <a:t>Consulting line – 1-800-66-NERSC (menu option 3)</a:t>
            </a:r>
          </a:p>
          <a:p>
            <a:pPr lvl="1"/>
            <a:r>
              <a:rPr lang="en-US" dirty="0" smtClean="0"/>
              <a:t>Talk to a real live consultant 8-5, M-F</a:t>
            </a:r>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10</a:t>
            </a:fld>
            <a:endParaRPr lang="en-US"/>
          </a:p>
        </p:txBody>
      </p:sp>
    </p:spTree>
    <p:extLst>
      <p:ext uri="{BB962C8B-B14F-4D97-AF65-F5344CB8AC3E}">
        <p14:creationId xmlns:p14="http://schemas.microsoft.com/office/powerpoint/2010/main" val="649595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NERSC Information Management (NIM)</a:t>
            </a:r>
            <a:endParaRPr lang="en-US" dirty="0"/>
          </a:p>
        </p:txBody>
      </p:sp>
      <p:sp>
        <p:nvSpPr>
          <p:cNvPr id="4" name="Slide Number Placeholder 3"/>
          <p:cNvSpPr>
            <a:spLocks noGrp="1"/>
          </p:cNvSpPr>
          <p:nvPr>
            <p:ph type="sldNum" sz="quarter" idx="4"/>
          </p:nvPr>
        </p:nvSpPr>
        <p:spPr/>
        <p:txBody>
          <a:bodyPr/>
          <a:lstStyle/>
          <a:p>
            <a:pPr>
              <a:defRPr/>
            </a:pPr>
            <a:fld id="{7615BAFB-6413-AA4E-9D4A-3BD19E1062BF}" type="slidenum">
              <a:rPr lang="en-US" smtClean="0"/>
              <a:pPr>
                <a:defRPr/>
              </a:pPr>
              <a:t>11</a:t>
            </a:fld>
            <a:endParaRPr lang="en-US"/>
          </a:p>
        </p:txBody>
      </p:sp>
      <p:sp>
        <p:nvSpPr>
          <p:cNvPr id="6" name="Content Placeholder 5"/>
          <p:cNvSpPr>
            <a:spLocks noGrp="1"/>
          </p:cNvSpPr>
          <p:nvPr>
            <p:ph idx="1"/>
          </p:nvPr>
        </p:nvSpPr>
        <p:spPr/>
        <p:txBody>
          <a:bodyPr>
            <a:normAutofit lnSpcReduction="10000"/>
          </a:bodyPr>
          <a:lstStyle/>
          <a:p>
            <a:pPr marL="0" indent="0">
              <a:buNone/>
            </a:pPr>
            <a:r>
              <a:rPr lang="en-US" dirty="0" smtClean="0">
                <a:hlinkClick r:id="rId3"/>
              </a:rPr>
              <a:t>http://nim.nersc.gov</a:t>
            </a:r>
            <a:endParaRPr lang="en-US" dirty="0" smtClean="0"/>
          </a:p>
          <a:p>
            <a:endParaRPr lang="en-US" dirty="0"/>
          </a:p>
          <a:p>
            <a:r>
              <a:rPr lang="en-US" dirty="0" smtClean="0"/>
              <a:t>NERSC-wide management of passwords and other account information</a:t>
            </a:r>
          </a:p>
          <a:p>
            <a:pPr lvl="1"/>
            <a:r>
              <a:rPr lang="en-US" dirty="0" smtClean="0"/>
              <a:t>Same password used for all NERSC systems</a:t>
            </a:r>
          </a:p>
          <a:p>
            <a:pPr lvl="2"/>
            <a:r>
              <a:rPr lang="en-US" dirty="0" smtClean="0"/>
              <a:t>5  consecutive unsuccessful logins will lock you out</a:t>
            </a:r>
          </a:p>
          <a:p>
            <a:pPr lvl="3"/>
            <a:r>
              <a:rPr lang="en-US" dirty="0" smtClean="0"/>
              <a:t>Log into NIM to reset failures, or reset password</a:t>
            </a:r>
          </a:p>
          <a:p>
            <a:pPr lvl="1"/>
            <a:r>
              <a:rPr lang="en-US" dirty="0" err="1" smtClean="0"/>
              <a:t>ssh</a:t>
            </a:r>
            <a:r>
              <a:rPr lang="en-US" dirty="0" smtClean="0"/>
              <a:t> public keys should be deposited here</a:t>
            </a:r>
          </a:p>
          <a:p>
            <a:pPr lvl="1"/>
            <a:r>
              <a:rPr lang="en-US" dirty="0" smtClean="0"/>
              <a:t>Be sure contact info (especially email) is kept up-to-date</a:t>
            </a:r>
          </a:p>
          <a:p>
            <a:pPr lvl="1"/>
            <a:r>
              <a:rPr lang="en-US" dirty="0" smtClean="0"/>
              <a:t>Change your default shell (per system)</a:t>
            </a:r>
          </a:p>
          <a:p>
            <a:pPr lvl="1"/>
            <a:r>
              <a:rPr lang="en-US" dirty="0" smtClean="0"/>
              <a:t>View NERSC account usage: compute time, quotas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p:txBody>
          <a:bodyPr/>
          <a:lstStyle/>
          <a:p>
            <a:r>
              <a:rPr lang="en-US" dirty="0" smtClean="0"/>
              <a:t>Computing r</a:t>
            </a:r>
            <a:r>
              <a:rPr lang="en-US" dirty="0" smtClean="0"/>
              <a:t>esources</a:t>
            </a:r>
            <a:endParaRPr lang="en-US" dirty="0"/>
          </a:p>
        </p:txBody>
      </p:sp>
      <p:sp>
        <p:nvSpPr>
          <p:cNvPr id="2" name="Slide Number Placeholder 1"/>
          <p:cNvSpPr>
            <a:spLocks noGrp="1"/>
          </p:cNvSpPr>
          <p:nvPr>
            <p:ph type="sldNum" sz="quarter" idx="4"/>
          </p:nvPr>
        </p:nvSpPr>
        <p:spPr>
          <a:prstGeom prst="rect">
            <a:avLst/>
          </a:prstGeom>
        </p:spPr>
        <p:txBody>
          <a:bodyPr/>
          <a:lstStyle/>
          <a:p>
            <a:fld id="{A9222806-2C00-644B-BCAA-E5B6EBC9D46F}" type="slidenum">
              <a:rPr lang="en-US" smtClean="0"/>
              <a:pPr/>
              <a:t>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NERSC computing world</a:t>
            </a:r>
            <a:endParaRPr lang="en-US" dirty="0"/>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13</a:t>
            </a:fld>
            <a:endParaRPr lang="en-US"/>
          </a:p>
        </p:txBody>
      </p:sp>
      <p:sp>
        <p:nvSpPr>
          <p:cNvPr id="4" name="Rectangle 3"/>
          <p:cNvSpPr/>
          <p:nvPr/>
        </p:nvSpPr>
        <p:spPr>
          <a:xfrm>
            <a:off x="402700" y="1626403"/>
            <a:ext cx="3221600" cy="14250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Edison</a:t>
            </a:r>
          </a:p>
          <a:p>
            <a:pPr algn="ctr"/>
            <a:r>
              <a:rPr lang="en-US" dirty="0" smtClean="0"/>
              <a:t>4182 nodes,134k cores</a:t>
            </a:r>
            <a:endParaRPr lang="en-US" dirty="0"/>
          </a:p>
        </p:txBody>
      </p:sp>
      <p:sp>
        <p:nvSpPr>
          <p:cNvPr id="5" name="Rectangle 4"/>
          <p:cNvSpPr/>
          <p:nvPr/>
        </p:nvSpPr>
        <p:spPr>
          <a:xfrm>
            <a:off x="387212" y="3392212"/>
            <a:ext cx="3221599" cy="26332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Cori</a:t>
            </a:r>
          </a:p>
          <a:p>
            <a:pPr algn="ctr"/>
            <a:r>
              <a:rPr lang="en-US" dirty="0" smtClean="0"/>
              <a:t>12k nodes,745k cores</a:t>
            </a:r>
            <a:endParaRPr lang="en-US" dirty="0" smtClean="0"/>
          </a:p>
          <a:p>
            <a:pPr algn="ctr"/>
            <a:endParaRPr lang="en-US" dirty="0"/>
          </a:p>
        </p:txBody>
      </p:sp>
      <p:sp>
        <p:nvSpPr>
          <p:cNvPr id="6" name="Rectangle 5"/>
          <p:cNvSpPr/>
          <p:nvPr/>
        </p:nvSpPr>
        <p:spPr>
          <a:xfrm>
            <a:off x="4495660" y="1626403"/>
            <a:ext cx="2694992" cy="72800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Genepool</a:t>
            </a:r>
            <a:endParaRPr lang="en-US" dirty="0"/>
          </a:p>
        </p:txBody>
      </p:sp>
      <p:sp>
        <p:nvSpPr>
          <p:cNvPr id="8" name="Rectangle 7"/>
          <p:cNvSpPr/>
          <p:nvPr/>
        </p:nvSpPr>
        <p:spPr>
          <a:xfrm>
            <a:off x="2827364" y="5355460"/>
            <a:ext cx="650516" cy="58901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TextBox 9"/>
          <p:cNvSpPr txBox="1"/>
          <p:nvPr/>
        </p:nvSpPr>
        <p:spPr>
          <a:xfrm>
            <a:off x="4650051" y="4546905"/>
            <a:ext cx="2528006" cy="461665"/>
          </a:xfrm>
          <a:prstGeom prst="rect">
            <a:avLst/>
          </a:prstGeom>
          <a:noFill/>
        </p:spPr>
        <p:txBody>
          <a:bodyPr wrap="none" rtlCol="0">
            <a:spAutoFit/>
          </a:bodyPr>
          <a:lstStyle/>
          <a:p>
            <a:r>
              <a:rPr lang="en-US" dirty="0" smtClean="0"/>
              <a:t>Global filesystem</a:t>
            </a:r>
          </a:p>
        </p:txBody>
      </p:sp>
      <p:sp>
        <p:nvSpPr>
          <p:cNvPr id="11" name="Rectangle 10"/>
          <p:cNvSpPr/>
          <p:nvPr/>
        </p:nvSpPr>
        <p:spPr>
          <a:xfrm>
            <a:off x="7190648" y="1623908"/>
            <a:ext cx="973289" cy="7280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PDSF</a:t>
            </a:r>
            <a:endParaRPr lang="en-US" dirty="0"/>
          </a:p>
        </p:txBody>
      </p:sp>
      <p:sp>
        <p:nvSpPr>
          <p:cNvPr id="12" name="TextBox 11"/>
          <p:cNvSpPr txBox="1"/>
          <p:nvPr/>
        </p:nvSpPr>
        <p:spPr>
          <a:xfrm>
            <a:off x="5764593" y="1172437"/>
            <a:ext cx="1194107" cy="461665"/>
          </a:xfrm>
          <a:prstGeom prst="rect">
            <a:avLst/>
          </a:prstGeom>
          <a:noFill/>
        </p:spPr>
        <p:txBody>
          <a:bodyPr wrap="none" rtlCol="0">
            <a:spAutoFit/>
          </a:bodyPr>
          <a:lstStyle/>
          <a:p>
            <a:r>
              <a:rPr lang="en-US" dirty="0" smtClean="0"/>
              <a:t>Mendel</a:t>
            </a:r>
          </a:p>
        </p:txBody>
      </p:sp>
      <p:sp>
        <p:nvSpPr>
          <p:cNvPr id="13" name="Rectangle 12"/>
          <p:cNvSpPr/>
          <p:nvPr/>
        </p:nvSpPr>
        <p:spPr>
          <a:xfrm>
            <a:off x="7620322" y="3361233"/>
            <a:ext cx="1115169" cy="1161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a:t>
            </a:r>
          </a:p>
          <a:p>
            <a:pPr algn="ctr"/>
            <a:r>
              <a:rPr lang="en-US" dirty="0" smtClean="0"/>
              <a:t>servers</a:t>
            </a:r>
            <a:endParaRPr lang="en-US" dirty="0"/>
          </a:p>
        </p:txBody>
      </p:sp>
      <p:sp>
        <p:nvSpPr>
          <p:cNvPr id="15" name="TextBox 14"/>
          <p:cNvSpPr txBox="1"/>
          <p:nvPr/>
        </p:nvSpPr>
        <p:spPr>
          <a:xfrm>
            <a:off x="2919796" y="5368554"/>
            <a:ext cx="1685878" cy="461665"/>
          </a:xfrm>
          <a:prstGeom prst="rect">
            <a:avLst/>
          </a:prstGeom>
          <a:noFill/>
        </p:spPr>
        <p:txBody>
          <a:bodyPr wrap="none" rtlCol="0">
            <a:spAutoFit/>
          </a:bodyPr>
          <a:lstStyle/>
          <a:p>
            <a:r>
              <a:rPr lang="en-US" dirty="0" smtClean="0"/>
              <a:t>jgi partition</a:t>
            </a:r>
          </a:p>
        </p:txBody>
      </p:sp>
      <p:cxnSp>
        <p:nvCxnSpPr>
          <p:cNvPr id="17" name="Straight Arrow Connector 16"/>
          <p:cNvCxnSpPr>
            <a:stCxn id="7" idx="1"/>
            <a:endCxn id="5" idx="3"/>
          </p:cNvCxnSpPr>
          <p:nvPr/>
        </p:nvCxnSpPr>
        <p:spPr>
          <a:xfrm flipH="1">
            <a:off x="3608811" y="3942092"/>
            <a:ext cx="1254567" cy="766732"/>
          </a:xfrm>
          <a:prstGeom prst="straightConnector1">
            <a:avLst/>
          </a:prstGeom>
          <a:ln w="38100" cmpd="sng">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1"/>
            <a:endCxn id="4" idx="3"/>
          </p:cNvCxnSpPr>
          <p:nvPr/>
        </p:nvCxnSpPr>
        <p:spPr>
          <a:xfrm flipH="1" flipV="1">
            <a:off x="3624300" y="2338923"/>
            <a:ext cx="1239078" cy="1603169"/>
          </a:xfrm>
          <a:prstGeom prst="straightConnector1">
            <a:avLst/>
          </a:prstGeom>
          <a:ln w="38100" cmpd="sng">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7" idx="0"/>
            <a:endCxn id="6" idx="2"/>
          </p:cNvCxnSpPr>
          <p:nvPr/>
        </p:nvCxnSpPr>
        <p:spPr>
          <a:xfrm flipV="1">
            <a:off x="5842481" y="2354412"/>
            <a:ext cx="675" cy="1006822"/>
          </a:xfrm>
          <a:prstGeom prst="straightConnector1">
            <a:avLst/>
          </a:prstGeom>
          <a:ln w="38100" cmpd="sng">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7" idx="3"/>
            <a:endCxn id="13" idx="1"/>
          </p:cNvCxnSpPr>
          <p:nvPr/>
        </p:nvCxnSpPr>
        <p:spPr>
          <a:xfrm>
            <a:off x="6821584" y="3942092"/>
            <a:ext cx="798738" cy="0"/>
          </a:xfrm>
          <a:prstGeom prst="straightConnector1">
            <a:avLst/>
          </a:prstGeom>
          <a:ln w="38100" cmpd="sng">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5001622" y="5237613"/>
            <a:ext cx="1767589" cy="120465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HPSS</a:t>
            </a:r>
          </a:p>
          <a:p>
            <a:pPr algn="ctr"/>
            <a:r>
              <a:rPr lang="en-US" dirty="0" smtClean="0"/>
              <a:t>&gt;250Pb tape storage</a:t>
            </a:r>
            <a:endParaRPr lang="en-US" dirty="0"/>
          </a:p>
        </p:txBody>
      </p:sp>
      <p:grpSp>
        <p:nvGrpSpPr>
          <p:cNvPr id="16" name="Group 15"/>
          <p:cNvGrpSpPr/>
          <p:nvPr/>
        </p:nvGrpSpPr>
        <p:grpSpPr>
          <a:xfrm>
            <a:off x="4863378" y="3361234"/>
            <a:ext cx="1958206" cy="1161716"/>
            <a:chOff x="4863378" y="3361234"/>
            <a:chExt cx="1958206" cy="1161716"/>
          </a:xfrm>
        </p:grpSpPr>
        <p:sp>
          <p:nvSpPr>
            <p:cNvPr id="7" name="Rectangle 6"/>
            <p:cNvSpPr/>
            <p:nvPr/>
          </p:nvSpPr>
          <p:spPr>
            <a:xfrm>
              <a:off x="4863378" y="3361234"/>
              <a:ext cx="1958206" cy="116171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30" name="TextBox 29"/>
            <p:cNvSpPr txBox="1"/>
            <p:nvPr/>
          </p:nvSpPr>
          <p:spPr>
            <a:xfrm>
              <a:off x="5328953" y="3443731"/>
              <a:ext cx="1022636" cy="461665"/>
            </a:xfrm>
            <a:prstGeom prst="rect">
              <a:avLst/>
            </a:prstGeom>
            <a:noFill/>
          </p:spPr>
          <p:txBody>
            <a:bodyPr wrap="none" rtlCol="0">
              <a:spAutoFit/>
            </a:bodyPr>
            <a:lstStyle/>
            <a:p>
              <a:r>
                <a:rPr lang="en-US" dirty="0" smtClean="0"/>
                <a:t>GPFS</a:t>
              </a:r>
            </a:p>
          </p:txBody>
        </p:sp>
      </p:grpSp>
      <p:cxnSp>
        <p:nvCxnSpPr>
          <p:cNvPr id="32" name="Straight Connector 31"/>
          <p:cNvCxnSpPr/>
          <p:nvPr/>
        </p:nvCxnSpPr>
        <p:spPr>
          <a:xfrm>
            <a:off x="445171" y="5106673"/>
            <a:ext cx="3142380"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10637" y="5447118"/>
            <a:ext cx="1844676" cy="369332"/>
          </a:xfrm>
          <a:prstGeom prst="rect">
            <a:avLst/>
          </a:prstGeom>
          <a:noFill/>
        </p:spPr>
        <p:txBody>
          <a:bodyPr wrap="none" rtlCol="0">
            <a:spAutoFit/>
          </a:bodyPr>
          <a:lstStyle/>
          <a:p>
            <a:r>
              <a:rPr lang="en-US" sz="1800" dirty="0" smtClean="0">
                <a:solidFill>
                  <a:schemeClr val="bg1"/>
                </a:solidFill>
              </a:rPr>
              <a:t>“</a:t>
            </a:r>
            <a:r>
              <a:rPr lang="en-US" sz="1800" dirty="0" err="1" smtClean="0">
                <a:solidFill>
                  <a:schemeClr val="bg1"/>
                </a:solidFill>
              </a:rPr>
              <a:t>Haswell</a:t>
            </a:r>
            <a:r>
              <a:rPr lang="en-US" sz="1800" dirty="0" smtClean="0">
                <a:solidFill>
                  <a:schemeClr val="bg1"/>
                </a:solidFill>
              </a:rPr>
              <a:t>” nodes</a:t>
            </a:r>
          </a:p>
        </p:txBody>
      </p:sp>
      <p:sp>
        <p:nvSpPr>
          <p:cNvPr id="34" name="TextBox 33"/>
          <p:cNvSpPr txBox="1"/>
          <p:nvPr/>
        </p:nvSpPr>
        <p:spPr>
          <a:xfrm>
            <a:off x="466639" y="3478285"/>
            <a:ext cx="3043722" cy="338554"/>
          </a:xfrm>
          <a:prstGeom prst="rect">
            <a:avLst/>
          </a:prstGeom>
          <a:noFill/>
        </p:spPr>
        <p:txBody>
          <a:bodyPr wrap="none" rtlCol="0">
            <a:spAutoFit/>
          </a:bodyPr>
          <a:lstStyle/>
          <a:p>
            <a:r>
              <a:rPr lang="en-US" sz="1600" dirty="0" smtClean="0"/>
              <a:t>“Knight’s Landing” (KNL) nodes</a:t>
            </a:r>
          </a:p>
        </p:txBody>
      </p:sp>
      <p:grpSp>
        <p:nvGrpSpPr>
          <p:cNvPr id="14" name="Group 13"/>
          <p:cNvGrpSpPr/>
          <p:nvPr/>
        </p:nvGrpSpPr>
        <p:grpSpPr>
          <a:xfrm>
            <a:off x="6808493" y="1990293"/>
            <a:ext cx="1541279" cy="990691"/>
            <a:chOff x="6808493" y="1990293"/>
            <a:chExt cx="1541279" cy="990691"/>
          </a:xfrm>
        </p:grpSpPr>
        <p:sp>
          <p:nvSpPr>
            <p:cNvPr id="35" name="Rectangle 34"/>
            <p:cNvSpPr/>
            <p:nvPr/>
          </p:nvSpPr>
          <p:spPr>
            <a:xfrm>
              <a:off x="6808493" y="1990293"/>
              <a:ext cx="261865" cy="26188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37" name="Straight Connector 36"/>
            <p:cNvCxnSpPr/>
            <p:nvPr/>
          </p:nvCxnSpPr>
          <p:spPr>
            <a:xfrm>
              <a:off x="6926330" y="2121233"/>
              <a:ext cx="13094" cy="4713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939424" y="2592619"/>
              <a:ext cx="209492" cy="0"/>
            </a:xfrm>
            <a:prstGeom prst="line">
              <a:avLst/>
            </a:prstGeom>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070355" y="2396208"/>
              <a:ext cx="1279417" cy="584776"/>
            </a:xfrm>
            <a:prstGeom prst="rect">
              <a:avLst/>
            </a:prstGeom>
            <a:noFill/>
          </p:spPr>
          <p:txBody>
            <a:bodyPr wrap="none" rtlCol="0">
              <a:spAutoFit/>
            </a:bodyPr>
            <a:lstStyle/>
            <a:p>
              <a:r>
                <a:rPr lang="en-US" sz="1600" b="1" dirty="0" smtClean="0"/>
                <a:t>“</a:t>
              </a:r>
              <a:r>
                <a:rPr lang="en-US" sz="1600" b="1" dirty="0" err="1" smtClean="0"/>
                <a:t>Denovo</a:t>
              </a:r>
              <a:r>
                <a:rPr lang="en-US" sz="1600" b="1" dirty="0" smtClean="0"/>
                <a:t>”</a:t>
              </a:r>
            </a:p>
            <a:p>
              <a:r>
                <a:rPr lang="en-US" sz="1600" b="1" dirty="0" smtClean="0"/>
                <a:t>test cluster</a:t>
              </a:r>
            </a:p>
          </p:txBody>
        </p:sp>
      </p:grpSp>
      <p:sp>
        <p:nvSpPr>
          <p:cNvPr id="9" name="Rectangle 8"/>
          <p:cNvSpPr/>
          <p:nvPr/>
        </p:nvSpPr>
        <p:spPr>
          <a:xfrm>
            <a:off x="5446793" y="4059150"/>
            <a:ext cx="1272805" cy="30888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smtClean="0"/>
              <a:t>projectb</a:t>
            </a:r>
            <a:endParaRPr lang="en-US" sz="2000" dirty="0"/>
          </a:p>
        </p:txBody>
      </p:sp>
    </p:spTree>
    <p:extLst>
      <p:ext uri="{BB962C8B-B14F-4D97-AF65-F5344CB8AC3E}">
        <p14:creationId xmlns:p14="http://schemas.microsoft.com/office/powerpoint/2010/main" val="2653613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p:bldP spid="11" grpId="0" animBg="1"/>
      <p:bldP spid="12" grpId="0"/>
      <p:bldP spid="13" grpId="0" animBg="1"/>
      <p:bldP spid="15" grpId="0"/>
      <p:bldP spid="29" grpId="0" animBg="1"/>
      <p:bldP spid="33" grpId="0"/>
      <p:bldP spid="34"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 name="Picture 890" descr="computeBlock.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3340" y="2257076"/>
            <a:ext cx="3090466" cy="4029188"/>
          </a:xfrm>
          <a:prstGeom prst="rect">
            <a:avLst/>
          </a:prstGeom>
        </p:spPr>
      </p:pic>
      <p:sp>
        <p:nvSpPr>
          <p:cNvPr id="4" name="Title 3"/>
          <p:cNvSpPr>
            <a:spLocks noGrp="1"/>
          </p:cNvSpPr>
          <p:nvPr>
            <p:ph type="title"/>
          </p:nvPr>
        </p:nvSpPr>
        <p:spPr>
          <a:xfrm>
            <a:off x="331776" y="22349"/>
            <a:ext cx="8229600" cy="750718"/>
          </a:xfrm>
        </p:spPr>
        <p:txBody>
          <a:bodyPr>
            <a:noAutofit/>
          </a:bodyPr>
          <a:lstStyle/>
          <a:p>
            <a:r>
              <a:rPr lang="en-US" dirty="0" smtClean="0"/>
              <a:t>Structure of the </a:t>
            </a:r>
            <a:r>
              <a:rPr lang="en-US" dirty="0" err="1" smtClean="0"/>
              <a:t>Genepool</a:t>
            </a:r>
            <a:r>
              <a:rPr lang="en-US" dirty="0" smtClean="0"/>
              <a:t> </a:t>
            </a:r>
            <a:r>
              <a:rPr lang="en-US" dirty="0"/>
              <a:t>s</a:t>
            </a:r>
            <a:r>
              <a:rPr lang="en-US" dirty="0" smtClean="0"/>
              <a:t>ystem</a:t>
            </a:r>
            <a:endParaRPr lang="en-US" dirty="0"/>
          </a:p>
        </p:txBody>
      </p:sp>
      <p:sp>
        <p:nvSpPr>
          <p:cNvPr id="889" name="TextBox 888"/>
          <p:cNvSpPr txBox="1"/>
          <p:nvPr/>
        </p:nvSpPr>
        <p:spPr>
          <a:xfrm>
            <a:off x="994661" y="3122358"/>
            <a:ext cx="2948460" cy="1669688"/>
          </a:xfrm>
          <a:prstGeom prst="rect">
            <a:avLst/>
          </a:prstGeom>
          <a:noFill/>
          <a:effectLst/>
        </p:spPr>
        <p:txBody>
          <a:bodyPr wrap="square" rtlCol="0">
            <a:spAutoFit/>
          </a:bodyPr>
          <a:lstStyle/>
          <a:p>
            <a:pPr algn="ctr"/>
            <a:r>
              <a:rPr lang="en-US" sz="2000" dirty="0">
                <a:solidFill>
                  <a:schemeClr val="bg1"/>
                </a:solidFill>
                <a:effectLst>
                  <a:glow rad="101600">
                    <a:schemeClr val="accent4">
                      <a:satMod val="175000"/>
                      <a:alpha val="40000"/>
                    </a:schemeClr>
                  </a:glow>
                </a:effectLst>
              </a:rPr>
              <a:t>c</a:t>
            </a:r>
            <a:r>
              <a:rPr lang="en-US" sz="2000" dirty="0" smtClean="0">
                <a:solidFill>
                  <a:schemeClr val="bg1"/>
                </a:solidFill>
                <a:effectLst>
                  <a:glow rad="101600">
                    <a:schemeClr val="accent4">
                      <a:satMod val="175000"/>
                      <a:alpha val="40000"/>
                    </a:schemeClr>
                  </a:glow>
                </a:effectLst>
              </a:rPr>
              <a:t>ompute nodes</a:t>
            </a:r>
          </a:p>
          <a:p>
            <a:pPr algn="ctr"/>
            <a:r>
              <a:rPr lang="en-US" sz="1800" spc="50" dirty="0" smtClean="0">
                <a:ln w="12700" cmpd="sng">
                  <a:solidFill>
                    <a:schemeClr val="accent6">
                      <a:satMod val="120000"/>
                      <a:shade val="80000"/>
                    </a:schemeClr>
                  </a:solidFill>
                  <a:prstDash val="solid"/>
                </a:ln>
                <a:solidFill>
                  <a:schemeClr val="bg1"/>
                </a:solidFill>
                <a:effectLst/>
                <a:cs typeface="Garamond"/>
              </a:rPr>
              <a:t>~400 nodes</a:t>
            </a:r>
          </a:p>
          <a:p>
            <a:pPr algn="ctr"/>
            <a:r>
              <a:rPr lang="en-US" sz="1800" spc="50" dirty="0" smtClean="0">
                <a:ln w="12700" cmpd="sng">
                  <a:solidFill>
                    <a:schemeClr val="accent6">
                      <a:satMod val="120000"/>
                      <a:shade val="80000"/>
                    </a:schemeClr>
                  </a:solidFill>
                  <a:prstDash val="solid"/>
                </a:ln>
                <a:solidFill>
                  <a:schemeClr val="bg1"/>
                </a:solidFill>
                <a:cs typeface="Garamond"/>
              </a:rPr>
              <a:t>&gt;8000 cores</a:t>
            </a:r>
            <a:endParaRPr lang="en-US" sz="1800" spc="50" dirty="0" smtClean="0">
              <a:ln w="12700" cmpd="sng">
                <a:solidFill>
                  <a:schemeClr val="accent6">
                    <a:satMod val="120000"/>
                    <a:shade val="80000"/>
                  </a:schemeClr>
                </a:solidFill>
                <a:prstDash val="solid"/>
              </a:ln>
              <a:solidFill>
                <a:schemeClr val="bg1"/>
              </a:solidFill>
              <a:effectLst/>
              <a:cs typeface="Garamond"/>
            </a:endParaRPr>
          </a:p>
          <a:p>
            <a:pPr algn="ctr"/>
            <a:r>
              <a:rPr lang="en-US" sz="1800" spc="50" dirty="0" smtClean="0">
                <a:ln w="12700" cmpd="sng">
                  <a:solidFill>
                    <a:schemeClr val="accent6">
                      <a:satMod val="120000"/>
                      <a:shade val="80000"/>
                    </a:schemeClr>
                  </a:solidFill>
                  <a:prstDash val="solid"/>
                </a:ln>
                <a:solidFill>
                  <a:schemeClr val="bg1"/>
                </a:solidFill>
                <a:cs typeface="Garamond"/>
              </a:rPr>
              <a:t>80+M Core Hours</a:t>
            </a:r>
            <a:endParaRPr lang="en-US" sz="1800" spc="50" dirty="0" smtClean="0">
              <a:ln w="12700" cmpd="sng">
                <a:solidFill>
                  <a:schemeClr val="accent6">
                    <a:satMod val="120000"/>
                    <a:shade val="80000"/>
                  </a:schemeClr>
                </a:solidFill>
                <a:prstDash val="solid"/>
              </a:ln>
              <a:solidFill>
                <a:schemeClr val="bg1"/>
              </a:solidFill>
              <a:effectLst/>
              <a:cs typeface="Garamond"/>
            </a:endParaRPr>
          </a:p>
          <a:p>
            <a:pPr algn="ctr"/>
            <a:endParaRPr lang="en-US" sz="1050" spc="50" dirty="0" smtClean="0">
              <a:ln w="12700" cmpd="sng">
                <a:solidFill>
                  <a:schemeClr val="accent6">
                    <a:satMod val="120000"/>
                    <a:shade val="80000"/>
                  </a:schemeClr>
                </a:solidFill>
                <a:prstDash val="solid"/>
              </a:ln>
              <a:solidFill>
                <a:schemeClr val="accent4">
                  <a:lumMod val="20000"/>
                  <a:lumOff val="80000"/>
                </a:schemeClr>
              </a:solidFill>
              <a:effectLst/>
              <a:cs typeface="Garamond"/>
            </a:endParaRPr>
          </a:p>
          <a:p>
            <a:pPr algn="ctr"/>
            <a:endParaRPr lang="en-US" sz="1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Garamond"/>
            </a:endParaRPr>
          </a:p>
        </p:txBody>
      </p:sp>
      <p:grpSp>
        <p:nvGrpSpPr>
          <p:cNvPr id="2" name="Group 917"/>
          <p:cNvGrpSpPr/>
          <p:nvPr/>
        </p:nvGrpSpPr>
        <p:grpSpPr>
          <a:xfrm>
            <a:off x="4072445" y="2281863"/>
            <a:ext cx="1294091" cy="1651909"/>
            <a:chOff x="3454400" y="2356314"/>
            <a:chExt cx="1330325" cy="1698162"/>
          </a:xfrm>
        </p:grpSpPr>
        <p:sp>
          <p:nvSpPr>
            <p:cNvPr id="892" name="Rectangle 891"/>
            <p:cNvSpPr/>
            <p:nvPr/>
          </p:nvSpPr>
          <p:spPr>
            <a:xfrm>
              <a:off x="3454400" y="2356314"/>
              <a:ext cx="1330325" cy="1698162"/>
            </a:xfrm>
            <a:prstGeom prst="rect">
              <a:avLst/>
            </a:prstGeom>
            <a:gradFill>
              <a:gsLst>
                <a:gs pos="0">
                  <a:schemeClr val="accent1"/>
                </a:gs>
                <a:gs pos="100000">
                  <a:schemeClr val="accent3"/>
                </a:gs>
              </a:gsLst>
              <a:lin ang="5400000" scaled="0"/>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3" name="Rectangle 892"/>
            <p:cNvSpPr/>
            <p:nvPr/>
          </p:nvSpPr>
          <p:spPr>
            <a:xfrm>
              <a:off x="3484870" y="240510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4" name="Rectangle 893"/>
            <p:cNvSpPr/>
            <p:nvPr/>
          </p:nvSpPr>
          <p:spPr>
            <a:xfrm>
              <a:off x="3747700" y="240510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5" name="Rectangle 894"/>
            <p:cNvSpPr/>
            <p:nvPr/>
          </p:nvSpPr>
          <p:spPr>
            <a:xfrm>
              <a:off x="4006226" y="240510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6" name="Rectangle 895"/>
            <p:cNvSpPr/>
            <p:nvPr/>
          </p:nvSpPr>
          <p:spPr>
            <a:xfrm>
              <a:off x="4265920" y="240510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7" name="Rectangle 896"/>
            <p:cNvSpPr/>
            <p:nvPr/>
          </p:nvSpPr>
          <p:spPr>
            <a:xfrm>
              <a:off x="4527631" y="240510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8" name="Rectangle 897"/>
            <p:cNvSpPr/>
            <p:nvPr/>
          </p:nvSpPr>
          <p:spPr>
            <a:xfrm>
              <a:off x="3484870" y="273847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9" name="Rectangle 898"/>
            <p:cNvSpPr/>
            <p:nvPr/>
          </p:nvSpPr>
          <p:spPr>
            <a:xfrm>
              <a:off x="3747700" y="273847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0" name="Rectangle 899"/>
            <p:cNvSpPr/>
            <p:nvPr/>
          </p:nvSpPr>
          <p:spPr>
            <a:xfrm>
              <a:off x="4006226" y="273847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1" name="Rectangle 900"/>
            <p:cNvSpPr/>
            <p:nvPr/>
          </p:nvSpPr>
          <p:spPr>
            <a:xfrm>
              <a:off x="4265920" y="273847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2" name="Rectangle 901"/>
            <p:cNvSpPr/>
            <p:nvPr/>
          </p:nvSpPr>
          <p:spPr>
            <a:xfrm>
              <a:off x="4527631" y="273847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3" name="Rectangle 902"/>
            <p:cNvSpPr/>
            <p:nvPr/>
          </p:nvSpPr>
          <p:spPr>
            <a:xfrm>
              <a:off x="3484870" y="307185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4" name="Rectangle 903"/>
            <p:cNvSpPr/>
            <p:nvPr/>
          </p:nvSpPr>
          <p:spPr>
            <a:xfrm>
              <a:off x="3747700" y="307185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5" name="Rectangle 904"/>
            <p:cNvSpPr/>
            <p:nvPr/>
          </p:nvSpPr>
          <p:spPr>
            <a:xfrm>
              <a:off x="4006226" y="307185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6" name="Rectangle 905"/>
            <p:cNvSpPr/>
            <p:nvPr/>
          </p:nvSpPr>
          <p:spPr>
            <a:xfrm>
              <a:off x="4265920" y="307185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7" name="Rectangle 906"/>
            <p:cNvSpPr/>
            <p:nvPr/>
          </p:nvSpPr>
          <p:spPr>
            <a:xfrm>
              <a:off x="4527631" y="307185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8" name="Rectangle 907"/>
            <p:cNvSpPr/>
            <p:nvPr/>
          </p:nvSpPr>
          <p:spPr>
            <a:xfrm>
              <a:off x="3484870" y="34052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9" name="Rectangle 908"/>
            <p:cNvSpPr/>
            <p:nvPr/>
          </p:nvSpPr>
          <p:spPr>
            <a:xfrm>
              <a:off x="3747700" y="34052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0" name="Rectangle 909"/>
            <p:cNvSpPr/>
            <p:nvPr/>
          </p:nvSpPr>
          <p:spPr>
            <a:xfrm>
              <a:off x="4006226" y="34052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1" name="Rectangle 910"/>
            <p:cNvSpPr/>
            <p:nvPr/>
          </p:nvSpPr>
          <p:spPr>
            <a:xfrm>
              <a:off x="4265920" y="34052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2" name="Rectangle 911"/>
            <p:cNvSpPr/>
            <p:nvPr/>
          </p:nvSpPr>
          <p:spPr>
            <a:xfrm>
              <a:off x="4527631" y="34052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3" name="Rectangle 912"/>
            <p:cNvSpPr/>
            <p:nvPr/>
          </p:nvSpPr>
          <p:spPr>
            <a:xfrm>
              <a:off x="3484870" y="37354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4" name="Rectangle 913"/>
            <p:cNvSpPr/>
            <p:nvPr/>
          </p:nvSpPr>
          <p:spPr>
            <a:xfrm>
              <a:off x="3747700" y="37354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5" name="Rectangle 914"/>
            <p:cNvSpPr/>
            <p:nvPr/>
          </p:nvSpPr>
          <p:spPr>
            <a:xfrm>
              <a:off x="4006226" y="37354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6" name="Rectangle 915"/>
            <p:cNvSpPr/>
            <p:nvPr/>
          </p:nvSpPr>
          <p:spPr>
            <a:xfrm>
              <a:off x="4265920" y="37354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7" name="Rectangle 916"/>
            <p:cNvSpPr/>
            <p:nvPr/>
          </p:nvSpPr>
          <p:spPr>
            <a:xfrm>
              <a:off x="4527631" y="37354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19" name="TextBox 918"/>
          <p:cNvSpPr txBox="1"/>
          <p:nvPr/>
        </p:nvSpPr>
        <p:spPr>
          <a:xfrm>
            <a:off x="4037608" y="2624757"/>
            <a:ext cx="1330325" cy="830997"/>
          </a:xfrm>
          <a:prstGeom prst="rect">
            <a:avLst/>
          </a:prstGeom>
          <a:noFill/>
        </p:spPr>
        <p:txBody>
          <a:bodyPr wrap="square" rtlCol="0">
            <a:spAutoFit/>
          </a:bodyPr>
          <a:lstStyle/>
          <a:p>
            <a:pPr algn="ctr"/>
            <a:r>
              <a:rPr lang="en-US"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gpint</a:t>
            </a:r>
            <a:endPar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nodes</a:t>
            </a:r>
          </a:p>
        </p:txBody>
      </p:sp>
      <p:grpSp>
        <p:nvGrpSpPr>
          <p:cNvPr id="8" name="Group 1029"/>
          <p:cNvGrpSpPr/>
          <p:nvPr/>
        </p:nvGrpSpPr>
        <p:grpSpPr>
          <a:xfrm>
            <a:off x="5899972" y="1416371"/>
            <a:ext cx="1563039" cy="1006468"/>
            <a:chOff x="5417351" y="1355750"/>
            <a:chExt cx="1563039" cy="1006468"/>
          </a:xfrm>
        </p:grpSpPr>
        <p:sp>
          <p:nvSpPr>
            <p:cNvPr id="920" name="Rectangle 919"/>
            <p:cNvSpPr/>
            <p:nvPr/>
          </p:nvSpPr>
          <p:spPr>
            <a:xfrm>
              <a:off x="5417351" y="1355750"/>
              <a:ext cx="1563039" cy="1006468"/>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9" name="Rectangle 978"/>
            <p:cNvSpPr/>
            <p:nvPr/>
          </p:nvSpPr>
          <p:spPr>
            <a:xfrm>
              <a:off x="5479517" y="1411999"/>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0" name="Rectangle 979"/>
            <p:cNvSpPr/>
            <p:nvPr/>
          </p:nvSpPr>
          <p:spPr>
            <a:xfrm>
              <a:off x="5836178" y="1411999"/>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1" name="Rectangle 980"/>
            <p:cNvSpPr/>
            <p:nvPr/>
          </p:nvSpPr>
          <p:spPr>
            <a:xfrm>
              <a:off x="6200295" y="1411999"/>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2" name="Rectangle 981"/>
            <p:cNvSpPr/>
            <p:nvPr/>
          </p:nvSpPr>
          <p:spPr>
            <a:xfrm>
              <a:off x="6555531" y="1411999"/>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9" name="Rectangle 988"/>
            <p:cNvSpPr/>
            <p:nvPr/>
          </p:nvSpPr>
          <p:spPr>
            <a:xfrm>
              <a:off x="5479517" y="1856027"/>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0" name="Rectangle 989"/>
            <p:cNvSpPr/>
            <p:nvPr/>
          </p:nvSpPr>
          <p:spPr>
            <a:xfrm>
              <a:off x="5836178" y="1856027"/>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1" name="Rectangle 990"/>
            <p:cNvSpPr/>
            <p:nvPr/>
          </p:nvSpPr>
          <p:spPr>
            <a:xfrm>
              <a:off x="6200295" y="1856027"/>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2" name="Rectangle 991"/>
            <p:cNvSpPr/>
            <p:nvPr/>
          </p:nvSpPr>
          <p:spPr>
            <a:xfrm>
              <a:off x="6555531" y="1856027"/>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3" name="Rectangle 992"/>
            <p:cNvSpPr/>
            <p:nvPr/>
          </p:nvSpPr>
          <p:spPr>
            <a:xfrm>
              <a:off x="5516464" y="1466708"/>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4" name="Rectangle 993"/>
            <p:cNvSpPr/>
            <p:nvPr/>
          </p:nvSpPr>
          <p:spPr>
            <a:xfrm>
              <a:off x="5873125" y="1466708"/>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5" name="Rectangle 994"/>
            <p:cNvSpPr/>
            <p:nvPr/>
          </p:nvSpPr>
          <p:spPr>
            <a:xfrm>
              <a:off x="6237242" y="1466708"/>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6" name="Rectangle 995"/>
            <p:cNvSpPr/>
            <p:nvPr/>
          </p:nvSpPr>
          <p:spPr>
            <a:xfrm>
              <a:off x="6592478" y="1466708"/>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7" name="Rectangle 996"/>
            <p:cNvSpPr/>
            <p:nvPr/>
          </p:nvSpPr>
          <p:spPr>
            <a:xfrm>
              <a:off x="5516464" y="1910736"/>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8" name="Rectangle 997"/>
            <p:cNvSpPr/>
            <p:nvPr/>
          </p:nvSpPr>
          <p:spPr>
            <a:xfrm>
              <a:off x="5873125" y="1910736"/>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9" name="Rectangle 998"/>
            <p:cNvSpPr/>
            <p:nvPr/>
          </p:nvSpPr>
          <p:spPr>
            <a:xfrm>
              <a:off x="6237242" y="1910736"/>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0" name="Rectangle 999"/>
            <p:cNvSpPr/>
            <p:nvPr/>
          </p:nvSpPr>
          <p:spPr>
            <a:xfrm>
              <a:off x="6592478" y="1910736"/>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0" name="TextBox 1019"/>
            <p:cNvSpPr txBox="1"/>
            <p:nvPr/>
          </p:nvSpPr>
          <p:spPr>
            <a:xfrm>
              <a:off x="5417351" y="1433769"/>
              <a:ext cx="1563039" cy="830997"/>
            </a:xfrm>
            <a:prstGeom prst="rect">
              <a:avLst/>
            </a:prstGeom>
            <a:noFill/>
          </p:spPr>
          <p:txBody>
            <a:bodyPr wrap="square" rtlCol="0">
              <a:spAutoFit/>
            </a:bodyPr>
            <a:lstStyle/>
            <a:p>
              <a:pPr algn="ct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t>
              </a: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eb services</a:t>
              </a:r>
            </a:p>
          </p:txBody>
        </p:sp>
      </p:grpSp>
      <p:grpSp>
        <p:nvGrpSpPr>
          <p:cNvPr id="9" name="Group 1030"/>
          <p:cNvGrpSpPr/>
          <p:nvPr/>
        </p:nvGrpSpPr>
        <p:grpSpPr>
          <a:xfrm>
            <a:off x="5926615" y="2539979"/>
            <a:ext cx="1517207" cy="1006468"/>
            <a:chOff x="5417351" y="2639216"/>
            <a:chExt cx="1517207" cy="1006468"/>
          </a:xfrm>
        </p:grpSpPr>
        <p:sp>
          <p:nvSpPr>
            <p:cNvPr id="1001" name="Rectangle 1000"/>
            <p:cNvSpPr/>
            <p:nvPr/>
          </p:nvSpPr>
          <p:spPr>
            <a:xfrm>
              <a:off x="5417351" y="2639216"/>
              <a:ext cx="1517206" cy="1006468"/>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2" name="Rectangle 1001"/>
            <p:cNvSpPr/>
            <p:nvPr/>
          </p:nvSpPr>
          <p:spPr>
            <a:xfrm>
              <a:off x="5479516" y="2695465"/>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3" name="Rectangle 1002"/>
            <p:cNvSpPr/>
            <p:nvPr/>
          </p:nvSpPr>
          <p:spPr>
            <a:xfrm>
              <a:off x="5836177" y="2695465"/>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4" name="Rectangle 1003"/>
            <p:cNvSpPr/>
            <p:nvPr/>
          </p:nvSpPr>
          <p:spPr>
            <a:xfrm>
              <a:off x="6200294" y="2695465"/>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5" name="Rectangle 1004"/>
            <p:cNvSpPr/>
            <p:nvPr/>
          </p:nvSpPr>
          <p:spPr>
            <a:xfrm>
              <a:off x="6555530" y="2695465"/>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6" name="Rectangle 1005"/>
            <p:cNvSpPr/>
            <p:nvPr/>
          </p:nvSpPr>
          <p:spPr>
            <a:xfrm>
              <a:off x="5479516" y="3139493"/>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7" name="Rectangle 1006"/>
            <p:cNvSpPr/>
            <p:nvPr/>
          </p:nvSpPr>
          <p:spPr>
            <a:xfrm>
              <a:off x="5836177" y="3139493"/>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8" name="Rectangle 1007"/>
            <p:cNvSpPr/>
            <p:nvPr/>
          </p:nvSpPr>
          <p:spPr>
            <a:xfrm>
              <a:off x="6200294" y="3139493"/>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9" name="Rectangle 1008"/>
            <p:cNvSpPr/>
            <p:nvPr/>
          </p:nvSpPr>
          <p:spPr>
            <a:xfrm>
              <a:off x="6555530" y="3139493"/>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1" name="TextBox 1020"/>
            <p:cNvSpPr txBox="1"/>
            <p:nvPr/>
          </p:nvSpPr>
          <p:spPr>
            <a:xfrm>
              <a:off x="5417352" y="2757433"/>
              <a:ext cx="1517206" cy="830997"/>
            </a:xfrm>
            <a:prstGeom prst="rect">
              <a:avLst/>
            </a:prstGeom>
            <a:noFill/>
          </p:spPr>
          <p:txBody>
            <a:bodyPr wrap="square" rtlCol="0">
              <a:spAutoFit/>
            </a:bodyPr>
            <a:lstStyle/>
            <a:p>
              <a:pPr algn="ct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t>
              </a: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atabase services</a:t>
              </a:r>
            </a:p>
          </p:txBody>
        </p:sp>
      </p:grpSp>
      <p:grpSp>
        <p:nvGrpSpPr>
          <p:cNvPr id="10" name="Group 1028"/>
          <p:cNvGrpSpPr/>
          <p:nvPr/>
        </p:nvGrpSpPr>
        <p:grpSpPr>
          <a:xfrm>
            <a:off x="2502055" y="1425257"/>
            <a:ext cx="1864853" cy="722290"/>
            <a:chOff x="1747178" y="1391279"/>
            <a:chExt cx="1707493" cy="722290"/>
          </a:xfrm>
        </p:grpSpPr>
        <p:sp>
          <p:nvSpPr>
            <p:cNvPr id="7" name="Rectangle 6"/>
            <p:cNvSpPr/>
            <p:nvPr/>
          </p:nvSpPr>
          <p:spPr>
            <a:xfrm>
              <a:off x="1747178" y="1391279"/>
              <a:ext cx="1707493" cy="722290"/>
            </a:xfrm>
            <a:prstGeom prst="rect">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75" name="Rectangle 974"/>
            <p:cNvSpPr/>
            <p:nvPr/>
          </p:nvSpPr>
          <p:spPr>
            <a:xfrm>
              <a:off x="1820585" y="1488965"/>
              <a:ext cx="337475" cy="500277"/>
            </a:xfrm>
            <a:prstGeom prst="rect">
              <a:avLst/>
            </a:prstGeom>
            <a:solidFill>
              <a:schemeClr val="tx2">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6" name="Rectangle 975"/>
            <p:cNvSpPr/>
            <p:nvPr/>
          </p:nvSpPr>
          <p:spPr>
            <a:xfrm>
              <a:off x="2230532" y="1488965"/>
              <a:ext cx="337475" cy="500277"/>
            </a:xfrm>
            <a:prstGeom prst="rect">
              <a:avLst/>
            </a:prstGeom>
            <a:solidFill>
              <a:schemeClr val="tx2">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7" name="Rectangle 976"/>
            <p:cNvSpPr/>
            <p:nvPr/>
          </p:nvSpPr>
          <p:spPr>
            <a:xfrm>
              <a:off x="2631665" y="1488965"/>
              <a:ext cx="337475" cy="500277"/>
            </a:xfrm>
            <a:prstGeom prst="rect">
              <a:avLst/>
            </a:prstGeom>
            <a:solidFill>
              <a:schemeClr val="tx2">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8" name="Rectangle 977"/>
            <p:cNvSpPr/>
            <p:nvPr/>
          </p:nvSpPr>
          <p:spPr>
            <a:xfrm>
              <a:off x="3030027" y="1488965"/>
              <a:ext cx="337475" cy="500277"/>
            </a:xfrm>
            <a:prstGeom prst="rect">
              <a:avLst/>
            </a:prstGeom>
            <a:solidFill>
              <a:schemeClr val="tx2">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2" name="TextBox 1021"/>
            <p:cNvSpPr txBox="1"/>
            <p:nvPr/>
          </p:nvSpPr>
          <p:spPr>
            <a:xfrm>
              <a:off x="1820585" y="1554222"/>
              <a:ext cx="1552628" cy="400110"/>
            </a:xfrm>
            <a:prstGeom prst="rect">
              <a:avLst/>
            </a:prstGeom>
            <a:noFill/>
          </p:spPr>
          <p:txBody>
            <a:bodyPr wrap="square" rtlCol="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ogin nodes</a:t>
              </a:r>
            </a:p>
          </p:txBody>
        </p:sp>
      </p:grpSp>
      <p:grpSp>
        <p:nvGrpSpPr>
          <p:cNvPr id="11" name="Group 1031"/>
          <p:cNvGrpSpPr/>
          <p:nvPr/>
        </p:nvGrpSpPr>
        <p:grpSpPr>
          <a:xfrm>
            <a:off x="5939223" y="3941438"/>
            <a:ext cx="1892725" cy="2077431"/>
            <a:chOff x="5210989" y="4058437"/>
            <a:chExt cx="1892725" cy="2300929"/>
          </a:xfrm>
        </p:grpSpPr>
        <p:sp>
          <p:nvSpPr>
            <p:cNvPr id="1027" name="Can 1026"/>
            <p:cNvSpPr/>
            <p:nvPr/>
          </p:nvSpPr>
          <p:spPr>
            <a:xfrm>
              <a:off x="6189314" y="5143214"/>
              <a:ext cx="914400" cy="1216152"/>
            </a:xfrm>
            <a:prstGeom prst="can">
              <a:avLst/>
            </a:prstGeom>
            <a:gradFill>
              <a:gsLst>
                <a:gs pos="0">
                  <a:schemeClr val="accent2">
                    <a:lumMod val="75000"/>
                  </a:schemeClr>
                </a:gs>
                <a:gs pos="100000">
                  <a:schemeClr val="accent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6" name="Can 1025"/>
            <p:cNvSpPr/>
            <p:nvPr/>
          </p:nvSpPr>
          <p:spPr>
            <a:xfrm>
              <a:off x="5219116" y="5143214"/>
              <a:ext cx="914400" cy="1216152"/>
            </a:xfrm>
            <a:prstGeom prst="can">
              <a:avLst/>
            </a:prstGeom>
            <a:gradFill>
              <a:gsLst>
                <a:gs pos="0">
                  <a:schemeClr val="accent2">
                    <a:lumMod val="75000"/>
                  </a:schemeClr>
                </a:gs>
                <a:gs pos="100000">
                  <a:schemeClr val="accent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4" name="Can 1023"/>
            <p:cNvSpPr/>
            <p:nvPr/>
          </p:nvSpPr>
          <p:spPr>
            <a:xfrm>
              <a:off x="6189314" y="4058437"/>
              <a:ext cx="914400" cy="1216152"/>
            </a:xfrm>
            <a:prstGeom prst="can">
              <a:avLst/>
            </a:prstGeom>
            <a:gradFill>
              <a:gsLst>
                <a:gs pos="0">
                  <a:schemeClr val="accent2">
                    <a:lumMod val="75000"/>
                  </a:schemeClr>
                </a:gs>
                <a:gs pos="100000">
                  <a:schemeClr val="accent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5" name="Can 1024"/>
            <p:cNvSpPr/>
            <p:nvPr/>
          </p:nvSpPr>
          <p:spPr>
            <a:xfrm>
              <a:off x="5210989" y="4058437"/>
              <a:ext cx="914400" cy="1216152"/>
            </a:xfrm>
            <a:prstGeom prst="can">
              <a:avLst/>
            </a:prstGeom>
            <a:gradFill>
              <a:gsLst>
                <a:gs pos="0">
                  <a:schemeClr val="accent2">
                    <a:lumMod val="75000"/>
                  </a:schemeClr>
                </a:gs>
                <a:gs pos="100000">
                  <a:schemeClr val="accent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33" name="TextBox 1032"/>
          <p:cNvSpPr txBox="1"/>
          <p:nvPr/>
        </p:nvSpPr>
        <p:spPr>
          <a:xfrm>
            <a:off x="2237989" y="1074537"/>
            <a:ext cx="2564574" cy="307777"/>
          </a:xfrm>
          <a:prstGeom prst="rect">
            <a:avLst/>
          </a:prstGeom>
          <a:noFill/>
        </p:spPr>
        <p:txBody>
          <a:bodyPr wrap="none" rtlCol="0">
            <a:spAutoFit/>
          </a:bodyPr>
          <a:lstStyle/>
          <a:p>
            <a:r>
              <a:rPr lang="en-US" sz="1400" smtClean="0">
                <a:latin typeface="Lucida Console"/>
                <a:cs typeface="Lucida Console"/>
              </a:rPr>
              <a:t>ssh genepool.nersc.gov</a:t>
            </a:r>
            <a:endParaRPr lang="en-US" sz="1400" dirty="0" smtClean="0">
              <a:latin typeface="Lucida Console"/>
              <a:cs typeface="Lucida Console"/>
            </a:endParaRPr>
          </a:p>
        </p:txBody>
      </p:sp>
      <p:sp>
        <p:nvSpPr>
          <p:cNvPr id="1034" name="TextBox 1033"/>
          <p:cNvSpPr txBox="1"/>
          <p:nvPr/>
        </p:nvSpPr>
        <p:spPr>
          <a:xfrm>
            <a:off x="5968257" y="1064801"/>
            <a:ext cx="1783436" cy="338554"/>
          </a:xfrm>
          <a:prstGeom prst="rect">
            <a:avLst/>
          </a:prstGeom>
          <a:noFill/>
        </p:spPr>
        <p:txBody>
          <a:bodyPr wrap="square" rtlCol="0">
            <a:spAutoFit/>
          </a:bodyPr>
          <a:lstStyle/>
          <a:p>
            <a:r>
              <a:rPr lang="en-US" sz="1600" dirty="0" smtClean="0"/>
              <a:t>http://…</a:t>
            </a:r>
            <a:r>
              <a:rPr lang="en-US" sz="1600" dirty="0" err="1" smtClean="0"/>
              <a:t>jgi-psf.org</a:t>
            </a:r>
            <a:endParaRPr lang="en-US" sz="1600" dirty="0" smtClean="0"/>
          </a:p>
        </p:txBody>
      </p:sp>
      <p:pic>
        <p:nvPicPr>
          <p:cNvPr id="1035" name="Picture 103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1129" y="1128019"/>
            <a:ext cx="263176" cy="263176"/>
          </a:xfrm>
          <a:prstGeom prst="rect">
            <a:avLst/>
          </a:prstGeom>
        </p:spPr>
      </p:pic>
      <p:pic>
        <p:nvPicPr>
          <p:cNvPr id="1036" name="Picture 10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27404" y="1109752"/>
            <a:ext cx="263871" cy="263871"/>
          </a:xfrm>
          <a:prstGeom prst="rect">
            <a:avLst/>
          </a:prstGeom>
        </p:spPr>
      </p:pic>
      <p:grpSp>
        <p:nvGrpSpPr>
          <p:cNvPr id="12" name="Group 1040"/>
          <p:cNvGrpSpPr/>
          <p:nvPr/>
        </p:nvGrpSpPr>
        <p:grpSpPr>
          <a:xfrm>
            <a:off x="44403" y="1047891"/>
            <a:ext cx="1609961" cy="954107"/>
            <a:chOff x="62165" y="1136701"/>
            <a:chExt cx="1609961" cy="954107"/>
          </a:xfrm>
        </p:grpSpPr>
        <p:sp>
          <p:nvSpPr>
            <p:cNvPr id="1037" name="TextBox 1036"/>
            <p:cNvSpPr txBox="1"/>
            <p:nvPr/>
          </p:nvSpPr>
          <p:spPr>
            <a:xfrm>
              <a:off x="62165" y="1136701"/>
              <a:ext cx="1609961" cy="954107"/>
            </a:xfrm>
            <a:prstGeom prst="rect">
              <a:avLst/>
            </a:prstGeom>
            <a:noFill/>
          </p:spPr>
          <p:txBody>
            <a:bodyPr wrap="none" rtlCol="0">
              <a:spAutoFit/>
            </a:bodyPr>
            <a:lstStyle/>
            <a:p>
              <a:r>
                <a:rPr lang="en-US" sz="2000" u="sng" dirty="0" smtClean="0"/>
                <a:t>User Access</a:t>
              </a:r>
            </a:p>
            <a:p>
              <a:r>
                <a:rPr lang="en-US" sz="1200" dirty="0"/>
                <a:t> </a:t>
              </a:r>
              <a:r>
                <a:rPr lang="en-US" sz="1200" dirty="0" smtClean="0"/>
                <a:t>    Command Line</a:t>
              </a:r>
            </a:p>
            <a:p>
              <a:r>
                <a:rPr lang="en-US" sz="1200" dirty="0" smtClean="0"/>
                <a:t>     Scheduler</a:t>
              </a:r>
            </a:p>
            <a:p>
              <a:r>
                <a:rPr lang="en-US" sz="1200" dirty="0" smtClean="0"/>
                <a:t>     Service</a:t>
              </a:r>
            </a:p>
          </p:txBody>
        </p:sp>
        <p:sp>
          <p:nvSpPr>
            <p:cNvPr id="1038" name="Rectangle 1037"/>
            <p:cNvSpPr/>
            <p:nvPr/>
          </p:nvSpPr>
          <p:spPr>
            <a:xfrm>
              <a:off x="124332" y="1497048"/>
              <a:ext cx="200486" cy="1480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39" name="Rectangle 1038"/>
            <p:cNvSpPr/>
            <p:nvPr/>
          </p:nvSpPr>
          <p:spPr>
            <a:xfrm>
              <a:off x="120557" y="1708631"/>
              <a:ext cx="200486" cy="148067"/>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40" name="Rectangle 1039"/>
            <p:cNvSpPr/>
            <p:nvPr/>
          </p:nvSpPr>
          <p:spPr>
            <a:xfrm>
              <a:off x="121980" y="1932079"/>
              <a:ext cx="200486" cy="148067"/>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23" name="TextBox 122"/>
          <p:cNvSpPr txBox="1"/>
          <p:nvPr/>
        </p:nvSpPr>
        <p:spPr>
          <a:xfrm>
            <a:off x="5955395" y="4253793"/>
            <a:ext cx="941634" cy="369332"/>
          </a:xfrm>
          <a:prstGeom prst="rect">
            <a:avLst/>
          </a:prstGeom>
          <a:noFill/>
        </p:spPr>
        <p:txBody>
          <a:bodyPr wrap="none" rtlCol="0">
            <a:spAutoFit/>
          </a:bodyPr>
          <a:lstStyle/>
          <a:p>
            <a:r>
              <a:rPr lang="en-US" sz="1800" dirty="0" smtClean="0"/>
              <a:t>/homes</a:t>
            </a:r>
          </a:p>
        </p:txBody>
      </p:sp>
      <p:sp>
        <p:nvSpPr>
          <p:cNvPr id="125" name="TextBox 124"/>
          <p:cNvSpPr txBox="1"/>
          <p:nvPr/>
        </p:nvSpPr>
        <p:spPr>
          <a:xfrm>
            <a:off x="6938833" y="4270909"/>
            <a:ext cx="992805" cy="369332"/>
          </a:xfrm>
          <a:prstGeom prst="rect">
            <a:avLst/>
          </a:prstGeom>
          <a:noFill/>
        </p:spPr>
        <p:txBody>
          <a:bodyPr wrap="none" rtlCol="0">
            <a:spAutoFit/>
          </a:bodyPr>
          <a:lstStyle/>
          <a:p>
            <a:r>
              <a:rPr lang="en-US" sz="1800" dirty="0" smtClean="0"/>
              <a:t>/scratch</a:t>
            </a:r>
          </a:p>
        </p:txBody>
      </p:sp>
      <p:sp>
        <p:nvSpPr>
          <p:cNvPr id="126" name="TextBox 125"/>
          <p:cNvSpPr txBox="1"/>
          <p:nvPr/>
        </p:nvSpPr>
        <p:spPr>
          <a:xfrm>
            <a:off x="5988687" y="5262552"/>
            <a:ext cx="800520" cy="369332"/>
          </a:xfrm>
          <a:prstGeom prst="rect">
            <a:avLst/>
          </a:prstGeom>
          <a:noFill/>
        </p:spPr>
        <p:txBody>
          <a:bodyPr wrap="none" rtlCol="0">
            <a:spAutoFit/>
          </a:bodyPr>
          <a:lstStyle/>
          <a:p>
            <a:r>
              <a:rPr lang="en-US" sz="1800" dirty="0" smtClean="0"/>
              <a:t>/</a:t>
            </a:r>
            <a:r>
              <a:rPr lang="en-US" sz="1800" dirty="0" err="1" smtClean="0"/>
              <a:t>seqfs</a:t>
            </a:r>
            <a:endParaRPr lang="en-US" sz="1800" dirty="0" smtClean="0"/>
          </a:p>
        </p:txBody>
      </p:sp>
      <p:sp>
        <p:nvSpPr>
          <p:cNvPr id="127" name="TextBox 126"/>
          <p:cNvSpPr txBox="1"/>
          <p:nvPr/>
        </p:nvSpPr>
        <p:spPr>
          <a:xfrm>
            <a:off x="6779023" y="5288146"/>
            <a:ext cx="1608884" cy="369332"/>
          </a:xfrm>
          <a:prstGeom prst="rect">
            <a:avLst/>
          </a:prstGeom>
          <a:noFill/>
        </p:spPr>
        <p:txBody>
          <a:bodyPr wrap="none" rtlCol="0">
            <a:spAutoFit/>
          </a:bodyPr>
          <a:lstStyle/>
          <a:p>
            <a:r>
              <a:rPr lang="en-US" sz="1800" dirty="0" smtClean="0"/>
              <a:t>/</a:t>
            </a:r>
            <a:r>
              <a:rPr lang="en-US" sz="1800" dirty="0" err="1" smtClean="0"/>
              <a:t>dataNarchive</a:t>
            </a:r>
            <a:endParaRPr lang="en-US" sz="1800" dirty="0" smtClean="0"/>
          </a:p>
        </p:txBody>
      </p:sp>
      <p:sp>
        <p:nvSpPr>
          <p:cNvPr id="128" name="TextBox 127"/>
          <p:cNvSpPr txBox="1"/>
          <p:nvPr/>
        </p:nvSpPr>
        <p:spPr>
          <a:xfrm>
            <a:off x="6271357" y="5664000"/>
            <a:ext cx="1364977" cy="369332"/>
          </a:xfrm>
          <a:prstGeom prst="rect">
            <a:avLst/>
          </a:prstGeom>
          <a:noFill/>
        </p:spPr>
        <p:txBody>
          <a:bodyPr wrap="square" rtlCol="0">
            <a:spAutoFit/>
          </a:bodyPr>
          <a:lstStyle/>
          <a:p>
            <a:r>
              <a:rPr lang="en-US" sz="1800" dirty="0" smtClean="0"/>
              <a:t>/software</a:t>
            </a:r>
          </a:p>
        </p:txBody>
      </p:sp>
      <p:sp>
        <p:nvSpPr>
          <p:cNvPr id="14" name="Slide Number Placeholder 13"/>
          <p:cNvSpPr>
            <a:spLocks noGrp="1"/>
          </p:cNvSpPr>
          <p:nvPr>
            <p:ph type="sldNum" sz="quarter" idx="4294967295"/>
          </p:nvPr>
        </p:nvSpPr>
        <p:spPr>
          <a:xfrm>
            <a:off x="8105775" y="6356350"/>
            <a:ext cx="581025" cy="365125"/>
          </a:xfrm>
          <a:prstGeom prst="rect">
            <a:avLst/>
          </a:prstGeom>
        </p:spPr>
        <p:txBody>
          <a:bodyPr/>
          <a:lstStyle/>
          <a:p>
            <a:pPr>
              <a:defRPr/>
            </a:pPr>
            <a:fld id="{CC09BB2A-9F00-5345-AD89-A0EAFED042BD}" type="slidenum">
              <a:rPr lang="en-US" smtClean="0"/>
              <a:pPr>
                <a:defRPr/>
              </a:pPr>
              <a:t>14</a:t>
            </a:fld>
            <a:endParaRPr lang="en-US"/>
          </a:p>
        </p:txBody>
      </p:sp>
      <p:sp>
        <p:nvSpPr>
          <p:cNvPr id="3" name="TextBox 2"/>
          <p:cNvSpPr txBox="1"/>
          <p:nvPr/>
        </p:nvSpPr>
        <p:spPr>
          <a:xfrm>
            <a:off x="5799368" y="4667782"/>
            <a:ext cx="2308269" cy="400110"/>
          </a:xfrm>
          <a:prstGeom prst="rect">
            <a:avLst/>
          </a:prstGeom>
          <a:solidFill>
            <a:schemeClr val="accent4">
              <a:lumMod val="75000"/>
            </a:schemeClr>
          </a:solidFill>
        </p:spPr>
        <p:txBody>
          <a:bodyPr wrap="none" rtlCol="0">
            <a:spAutoFit/>
          </a:bodyPr>
          <a:lstStyle/>
          <a:p>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7.1 PB of Storage</a:t>
            </a: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TextBox 15"/>
          <p:cNvSpPr txBox="1"/>
          <p:nvPr/>
        </p:nvSpPr>
        <p:spPr>
          <a:xfrm>
            <a:off x="5988687" y="6214830"/>
            <a:ext cx="2009602" cy="369332"/>
          </a:xfrm>
          <a:prstGeom prst="rect">
            <a:avLst/>
          </a:prstGeom>
          <a:noFill/>
        </p:spPr>
        <p:txBody>
          <a:bodyPr wrap="square" rtlCol="0">
            <a:spAutoFit/>
          </a:bodyPr>
          <a:lstStyle/>
          <a:p>
            <a:r>
              <a:rPr lang="en-US" sz="1800" b="1" dirty="0" smtClean="0"/>
              <a:t>JGI File Systems</a:t>
            </a:r>
            <a:endParaRPr lang="en-US" sz="1800" b="1" dirty="0"/>
          </a:p>
        </p:txBody>
      </p:sp>
      <p:sp>
        <p:nvSpPr>
          <p:cNvPr id="5" name="TextBox 4"/>
          <p:cNvSpPr txBox="1"/>
          <p:nvPr/>
        </p:nvSpPr>
        <p:spPr>
          <a:xfrm>
            <a:off x="7430529" y="1430729"/>
            <a:ext cx="1245503" cy="830997"/>
          </a:xfrm>
          <a:prstGeom prst="rect">
            <a:avLst/>
          </a:prstGeom>
          <a:noFill/>
        </p:spPr>
        <p:txBody>
          <a:bodyPr wrap="none" rtlCol="0">
            <a:spAutoFit/>
          </a:bodyPr>
          <a:lstStyle/>
          <a:p>
            <a:r>
              <a:rPr lang="en-US" dirty="0" err="1" smtClean="0"/>
              <a:t>gpwebs</a:t>
            </a:r>
            <a:endParaRPr lang="en-US" dirty="0" smtClean="0"/>
          </a:p>
          <a:p>
            <a:r>
              <a:rPr lang="en-US" dirty="0" err="1" smtClean="0"/>
              <a:t>gnwebs</a:t>
            </a:r>
            <a:endParaRPr lang="en-US" dirty="0" smtClean="0"/>
          </a:p>
        </p:txBody>
      </p:sp>
      <p:sp>
        <p:nvSpPr>
          <p:cNvPr id="6" name="TextBox 5"/>
          <p:cNvSpPr txBox="1"/>
          <p:nvPr/>
        </p:nvSpPr>
        <p:spPr>
          <a:xfrm>
            <a:off x="7430533" y="2423482"/>
            <a:ext cx="1672904" cy="1200328"/>
          </a:xfrm>
          <a:prstGeom prst="rect">
            <a:avLst/>
          </a:prstGeom>
          <a:noFill/>
        </p:spPr>
        <p:txBody>
          <a:bodyPr wrap="none" rtlCol="0">
            <a:spAutoFit/>
          </a:bodyPr>
          <a:lstStyle/>
          <a:p>
            <a:r>
              <a:rPr lang="en-US" dirty="0" err="1" smtClean="0"/>
              <a:t>gpdbs</a:t>
            </a:r>
            <a:endParaRPr lang="en-US" dirty="0" smtClean="0"/>
          </a:p>
          <a:p>
            <a:r>
              <a:rPr lang="en-US" dirty="0" err="1" smtClean="0"/>
              <a:t>scidbs</a:t>
            </a:r>
            <a:endParaRPr lang="en-US" dirty="0" smtClean="0"/>
          </a:p>
          <a:p>
            <a:r>
              <a:rPr lang="en-US" dirty="0" smtClean="0"/>
              <a:t>Oracle </a:t>
            </a:r>
            <a:r>
              <a:rPr lang="en-US" dirty="0" err="1" smtClean="0"/>
              <a:t>dbs</a:t>
            </a:r>
            <a:endParaRPr lang="en-US" dirty="0" smtClean="0"/>
          </a:p>
        </p:txBody>
      </p:sp>
    </p:spTree>
    <p:extLst>
      <p:ext uri="{BB962C8B-B14F-4D97-AF65-F5344CB8AC3E}">
        <p14:creationId xmlns:p14="http://schemas.microsoft.com/office/powerpoint/2010/main" val="326301483"/>
      </p:ext>
    </p:extLst>
  </p:cSld>
  <p:clrMapOvr>
    <a:masterClrMapping/>
  </p:clrMapOvr>
  <mc:AlternateContent xmlns:mc="http://schemas.openxmlformats.org/markup-compatibility/2006" xmlns:p14="http://schemas.microsoft.com/office/powerpoint/2010/main">
    <mc:Choice Requires="p14">
      <p:transition spd="slow" p14:dur="2000" advTm="83946"/>
    </mc:Choice>
    <mc:Fallback xmlns="">
      <p:transition xmlns:p14="http://schemas.microsoft.com/office/powerpoint/2010/main" spd="slow" advTm="83946"/>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Genepool</a:t>
            </a:r>
            <a:r>
              <a:rPr lang="en-US" dirty="0" smtClean="0"/>
              <a:t> is a heterogeneous computing environment</a:t>
            </a:r>
            <a:endParaRPr lang="en-US" dirty="0"/>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15</a:t>
            </a:fld>
            <a:endParaRPr lang="en-US"/>
          </a:p>
        </p:txBody>
      </p:sp>
      <p:pic>
        <p:nvPicPr>
          <p:cNvPr id="4" name="Picture 3" descr="Screen Shot 2016-03-16 at 1.52.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333500"/>
            <a:ext cx="8940800" cy="4191000"/>
          </a:xfrm>
          <a:prstGeom prst="rect">
            <a:avLst/>
          </a:prstGeom>
        </p:spPr>
      </p:pic>
    </p:spTree>
    <p:extLst>
      <p:ext uri="{BB962C8B-B14F-4D97-AF65-F5344CB8AC3E}">
        <p14:creationId xmlns:p14="http://schemas.microsoft.com/office/powerpoint/2010/main" val="26021027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nodes (GPINTs)</a:t>
            </a:r>
            <a:endParaRPr lang="en-US" dirty="0"/>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16</a:t>
            </a:fld>
            <a:endParaRPr lang="en-US"/>
          </a:p>
        </p:txBody>
      </p:sp>
      <p:pic>
        <p:nvPicPr>
          <p:cNvPr id="4" name="Picture 3" descr="Screen Shot 2016-03-16 at 1.44.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35" y="1153864"/>
            <a:ext cx="8932325" cy="5686495"/>
          </a:xfrm>
          <a:prstGeom prst="rect">
            <a:avLst/>
          </a:prstGeom>
        </p:spPr>
      </p:pic>
    </p:spTree>
    <p:extLst>
      <p:ext uri="{BB962C8B-B14F-4D97-AF65-F5344CB8AC3E}">
        <p14:creationId xmlns:p14="http://schemas.microsoft.com/office/powerpoint/2010/main" val="3064315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to </a:t>
            </a:r>
            <a:r>
              <a:rPr lang="en-US" dirty="0" err="1" smtClean="0"/>
              <a:t>Genepool</a:t>
            </a:r>
            <a:endParaRPr lang="en-US" dirty="0"/>
          </a:p>
        </p:txBody>
      </p:sp>
      <p:sp>
        <p:nvSpPr>
          <p:cNvPr id="3" name="Content Placeholder 2"/>
          <p:cNvSpPr>
            <a:spLocks noGrp="1"/>
          </p:cNvSpPr>
          <p:nvPr>
            <p:ph idx="1"/>
          </p:nvPr>
        </p:nvSpPr>
        <p:spPr/>
        <p:txBody>
          <a:bodyPr/>
          <a:lstStyle/>
          <a:p>
            <a:r>
              <a:rPr lang="en-US" dirty="0" err="1" smtClean="0"/>
              <a:t>ssh</a:t>
            </a:r>
            <a:r>
              <a:rPr lang="en-US" dirty="0" smtClean="0"/>
              <a:t> </a:t>
            </a:r>
            <a:r>
              <a:rPr lang="en-US" dirty="0" err="1" smtClean="0"/>
              <a:t>genepool.nersc.gov</a:t>
            </a:r>
            <a:endParaRPr lang="en-US" dirty="0" smtClean="0"/>
          </a:p>
          <a:p>
            <a:pPr lvl="1"/>
            <a:r>
              <a:rPr lang="en-US" dirty="0" smtClean="0"/>
              <a:t>Will take you to the least-utilized login node</a:t>
            </a:r>
          </a:p>
          <a:p>
            <a:pPr lvl="1"/>
            <a:r>
              <a:rPr lang="en-US" dirty="0" err="1" smtClean="0"/>
              <a:t>ssh</a:t>
            </a:r>
            <a:r>
              <a:rPr lang="en-US" dirty="0" smtClean="0"/>
              <a:t> in </a:t>
            </a:r>
            <a:r>
              <a:rPr lang="en-US" dirty="0" err="1" smtClean="0"/>
              <a:t>MacOS</a:t>
            </a:r>
            <a:r>
              <a:rPr lang="en-US" dirty="0" smtClean="0"/>
              <a:t>, Linux. Putty commonly used in Windows</a:t>
            </a:r>
            <a:endParaRPr lang="en-US" dirty="0"/>
          </a:p>
          <a:p>
            <a:endParaRPr lang="en-US" dirty="0" smtClean="0"/>
          </a:p>
          <a:p>
            <a:r>
              <a:rPr lang="en-US" dirty="0" err="1" smtClean="0"/>
              <a:t>ssh</a:t>
            </a:r>
            <a:r>
              <a:rPr lang="en-US" dirty="0" smtClean="0"/>
              <a:t> </a:t>
            </a:r>
            <a:r>
              <a:rPr lang="en-US" dirty="0" err="1" smtClean="0"/>
              <a:t>gpint</a:t>
            </a:r>
            <a:r>
              <a:rPr lang="en-US" dirty="0" smtClean="0"/>
              <a:t>[xxx].</a:t>
            </a:r>
            <a:r>
              <a:rPr lang="en-US" dirty="0" err="1" smtClean="0"/>
              <a:t>nersc.gov</a:t>
            </a:r>
            <a:endParaRPr lang="en-US" dirty="0" smtClean="0"/>
          </a:p>
          <a:p>
            <a:pPr lvl="1"/>
            <a:r>
              <a:rPr lang="en-US" dirty="0" smtClean="0"/>
              <a:t>If your group owns its own interactive node</a:t>
            </a:r>
          </a:p>
          <a:p>
            <a:pPr lvl="1"/>
            <a:endParaRPr lang="en-US" dirty="0"/>
          </a:p>
          <a:p>
            <a:r>
              <a:rPr lang="en-US" dirty="0" smtClean="0"/>
              <a:t>Use NX for graphical (X-Windows) applications</a:t>
            </a:r>
          </a:p>
          <a:p>
            <a:pPr lvl="1"/>
            <a:r>
              <a:rPr lang="en-US" sz="2000" dirty="0">
                <a:hlinkClick r:id="rId2"/>
              </a:rPr>
              <a:t>https://www.nersc.gov/users/connecting-to-nersc/using-nx</a:t>
            </a:r>
            <a:r>
              <a:rPr lang="en-US" sz="2000" dirty="0" smtClean="0">
                <a:hlinkClick r:id="rId2"/>
              </a:rPr>
              <a:t>/</a:t>
            </a:r>
            <a:endParaRPr lang="en-US" sz="2000" dirty="0" smtClean="0"/>
          </a:p>
          <a:p>
            <a:pPr lvl="1"/>
            <a:r>
              <a:rPr lang="en-US" sz="2000" dirty="0" smtClean="0"/>
              <a:t>Managed and supported by NERSC’s DAS group</a:t>
            </a:r>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17</a:t>
            </a:fld>
            <a:endParaRPr lang="en-US"/>
          </a:p>
        </p:txBody>
      </p:sp>
    </p:spTree>
    <p:extLst>
      <p:ext uri="{BB962C8B-B14F-4D97-AF65-F5344CB8AC3E}">
        <p14:creationId xmlns:p14="http://schemas.microsoft.com/office/powerpoint/2010/main" val="37506431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mtClean="0"/>
              <a:t>Home Directory</a:t>
            </a:r>
          </a:p>
        </p:txBody>
      </p:sp>
      <p:sp>
        <p:nvSpPr>
          <p:cNvPr id="3" name="Content Placeholder 2"/>
          <p:cNvSpPr>
            <a:spLocks noGrp="1"/>
          </p:cNvSpPr>
          <p:nvPr>
            <p:ph idx="1"/>
          </p:nvPr>
        </p:nvSpPr>
        <p:spPr>
          <a:xfrm>
            <a:off x="457200" y="1295400"/>
            <a:ext cx="8229600" cy="4791996"/>
          </a:xfrm>
        </p:spPr>
        <p:txBody>
          <a:bodyPr lIns="0" rIns="0">
            <a:normAutofit/>
          </a:bodyPr>
          <a:lstStyle/>
          <a:p>
            <a:pPr indent="274320" eaLnBrk="1" hangingPunct="1">
              <a:spcBef>
                <a:spcPts val="0"/>
              </a:spcBef>
              <a:spcAft>
                <a:spcPts val="1200"/>
              </a:spcAft>
              <a:defRPr/>
            </a:pPr>
            <a:r>
              <a:rPr lang="en-US" sz="2000" b="0" dirty="0" smtClean="0"/>
              <a:t>When you log in you are in your "Home" directory.</a:t>
            </a:r>
          </a:p>
          <a:p>
            <a:pPr indent="274320" eaLnBrk="1" hangingPunct="1">
              <a:spcBef>
                <a:spcPts val="0"/>
              </a:spcBef>
              <a:spcAft>
                <a:spcPts val="1200"/>
              </a:spcAft>
              <a:defRPr/>
            </a:pPr>
            <a:r>
              <a:rPr lang="en-US" sz="2000" b="0" dirty="0" smtClean="0"/>
              <a:t>Permanent storage</a:t>
            </a:r>
          </a:p>
          <a:p>
            <a:pPr lvl="1" indent="274320">
              <a:spcBef>
                <a:spcPts val="0"/>
              </a:spcBef>
              <a:spcAft>
                <a:spcPts val="1200"/>
              </a:spcAft>
              <a:defRPr/>
            </a:pPr>
            <a:r>
              <a:rPr lang="en-US" sz="1600" b="0" dirty="0" smtClean="0"/>
              <a:t>Weeklong daily snapshots taken: $HOME/.snapshots</a:t>
            </a:r>
          </a:p>
          <a:p>
            <a:pPr indent="274320" eaLnBrk="1" hangingPunct="1">
              <a:spcBef>
                <a:spcPts val="0"/>
              </a:spcBef>
              <a:spcAft>
                <a:spcPts val="1200"/>
              </a:spcAft>
              <a:defRPr/>
            </a:pPr>
            <a:r>
              <a:rPr lang="en-US" sz="2000" b="0" dirty="0" smtClean="0"/>
              <a:t>The full UNIX pathname is stored in the environment variable $HOME</a:t>
            </a:r>
          </a:p>
          <a:p>
            <a:pPr indent="274320" eaLnBrk="1" hangingPunct="1">
              <a:spcBef>
                <a:spcPts val="0"/>
              </a:spcBef>
              <a:spcAft>
                <a:spcPts val="1200"/>
              </a:spcAft>
              <a:defRPr/>
            </a:pPr>
            <a:endParaRPr lang="en-US" sz="2000" b="0" dirty="0" smtClean="0"/>
          </a:p>
          <a:p>
            <a:pPr indent="274320" eaLnBrk="1" hangingPunct="1">
              <a:spcBef>
                <a:spcPts val="0"/>
              </a:spcBef>
              <a:spcAft>
                <a:spcPts val="1200"/>
              </a:spcAft>
              <a:defRPr/>
            </a:pPr>
            <a:endParaRPr lang="en-US" sz="2000" b="0" dirty="0"/>
          </a:p>
          <a:p>
            <a:pPr indent="274320" eaLnBrk="1" hangingPunct="1">
              <a:spcBef>
                <a:spcPts val="0"/>
              </a:spcBef>
              <a:spcAft>
                <a:spcPts val="1200"/>
              </a:spcAft>
              <a:defRPr/>
            </a:pPr>
            <a:r>
              <a:rPr lang="en-US" sz="2000" b="0" dirty="0" smtClean="0"/>
              <a:t>$HOME is </a:t>
            </a:r>
            <a:r>
              <a:rPr lang="en-US" sz="2000" b="0" dirty="0" smtClean="0"/>
              <a:t>a </a:t>
            </a:r>
            <a:r>
              <a:rPr lang="en-US" sz="2000" b="0" dirty="0" smtClean="0"/>
              <a:t>global file system</a:t>
            </a:r>
          </a:p>
          <a:p>
            <a:pPr lvl="1" indent="274320">
              <a:spcBef>
                <a:spcPts val="0"/>
              </a:spcBef>
              <a:spcAft>
                <a:spcPts val="1200"/>
              </a:spcAft>
              <a:defRPr/>
            </a:pPr>
            <a:r>
              <a:rPr lang="en-US" sz="1600" b="0" dirty="0" smtClean="0"/>
              <a:t>You see all the same directories and files when you log in to any NERSC computer. </a:t>
            </a:r>
          </a:p>
          <a:p>
            <a:pPr indent="274320" eaLnBrk="1" hangingPunct="1">
              <a:spcBef>
                <a:spcPts val="0"/>
              </a:spcBef>
              <a:spcAft>
                <a:spcPts val="1200"/>
              </a:spcAft>
              <a:defRPr/>
            </a:pPr>
            <a:r>
              <a:rPr lang="en-US" sz="2000" b="0" dirty="0" smtClean="0"/>
              <a:t>Your quota in $HOME is 40 GB and 1M </a:t>
            </a:r>
            <a:r>
              <a:rPr lang="en-US" sz="2000" b="0" dirty="0" err="1" smtClean="0"/>
              <a:t>inodes</a:t>
            </a:r>
            <a:r>
              <a:rPr lang="en-US" sz="2000" b="0" dirty="0" smtClean="0"/>
              <a:t> (files and directories). </a:t>
            </a:r>
          </a:p>
          <a:p>
            <a:pPr indent="274320">
              <a:spcBef>
                <a:spcPts val="0"/>
              </a:spcBef>
              <a:spcAft>
                <a:spcPts val="1200"/>
              </a:spcAft>
              <a:defRPr/>
            </a:pPr>
            <a:r>
              <a:rPr lang="en-US" sz="2000" b="0" dirty="0" smtClean="0"/>
              <a:t>Use “</a:t>
            </a:r>
            <a:r>
              <a:rPr lang="en-US" sz="2000" b="0" dirty="0" err="1" smtClean="0"/>
              <a:t>myquota</a:t>
            </a:r>
            <a:r>
              <a:rPr lang="en-US" sz="2000" b="0" dirty="0" smtClean="0"/>
              <a:t>” command to check your usage and quota</a:t>
            </a:r>
          </a:p>
        </p:txBody>
      </p:sp>
      <p:sp>
        <p:nvSpPr>
          <p:cNvPr id="31748" name="Slide Number Placeholder 3"/>
          <p:cNvSpPr>
            <a:spLocks noGrp="1"/>
          </p:cNvSpPr>
          <p:nvPr>
            <p:ph type="sldNum" sz="quarter" idx="4"/>
          </p:nvPr>
        </p:nvSpPr>
        <p:spPr>
          <a:noFill/>
        </p:spPr>
        <p:txBody>
          <a:bodyPr/>
          <a:lstStyle/>
          <a:p>
            <a:fld id="{F2628BCB-F10C-BB4B-9240-20D65FEC3E0A}" type="slidenum">
              <a:rPr lang="en-US" smtClean="0"/>
              <a:pPr/>
              <a:t>18</a:t>
            </a:fld>
            <a:endParaRPr lang="en-US" smtClean="0"/>
          </a:p>
        </p:txBody>
      </p:sp>
      <p:sp>
        <p:nvSpPr>
          <p:cNvPr id="5" name="TextBox 4"/>
          <p:cNvSpPr txBox="1"/>
          <p:nvPr/>
        </p:nvSpPr>
        <p:spPr>
          <a:xfrm>
            <a:off x="1481976" y="3101722"/>
            <a:ext cx="3846398" cy="761144"/>
          </a:xfrm>
          <a:prstGeom prst="rect">
            <a:avLst/>
          </a:prstGeom>
          <a:solidFill>
            <a:schemeClr val="bg1">
              <a:lumMod val="95000"/>
            </a:schemeClr>
          </a:solidFill>
          <a:ln>
            <a:solidFill>
              <a:schemeClr val="tx1"/>
            </a:solidFill>
          </a:ln>
        </p:spPr>
        <p:txBody>
          <a:bodyPr vert="horz" wrap="square" lIns="91440" tIns="45720" rIns="91440" bIns="45720" rtlCol="0" anchor="ctr">
            <a:normAutofit fontScale="85000" lnSpcReduction="20000"/>
          </a:bodyPr>
          <a:lstStyle/>
          <a:p>
            <a:pPr eaLnBrk="0" hangingPunct="0"/>
            <a:endParaRPr lang="en-US" sz="2162" b="1" kern="0" dirty="0" smtClean="0">
              <a:latin typeface="Courier New"/>
              <a:ea typeface="ＭＳ Ｐゴシック" pitchFamily="-65" charset="-128"/>
              <a:cs typeface="Courier New"/>
            </a:endParaRPr>
          </a:p>
          <a:p>
            <a:pPr eaLnBrk="0" hangingPunct="0"/>
            <a:r>
              <a:rPr lang="en-US" sz="2162" b="1" kern="0" dirty="0" smtClean="0">
                <a:latin typeface="Courier New"/>
                <a:ea typeface="ＭＳ Ｐゴシック" pitchFamily="-65" charset="-128"/>
                <a:cs typeface="Courier New"/>
              </a:rPr>
              <a:t>genepool04% </a:t>
            </a:r>
            <a:r>
              <a:rPr lang="en-US" sz="2162" b="1" kern="0" dirty="0" smtClean="0">
                <a:solidFill>
                  <a:srgbClr val="3366FF"/>
                </a:solidFill>
                <a:latin typeface="Courier New"/>
                <a:ea typeface="ＭＳ Ｐゴシック" pitchFamily="-65" charset="-128"/>
                <a:cs typeface="Courier New"/>
              </a:rPr>
              <a:t>echo $HOME</a:t>
            </a:r>
          </a:p>
          <a:p>
            <a:pPr eaLnBrk="0" hangingPunct="0"/>
            <a:r>
              <a:rPr lang="en-US" sz="2000" b="1" kern="0" dirty="0" smtClean="0">
                <a:latin typeface="Courier New"/>
                <a:ea typeface="ＭＳ Ｐゴシック" pitchFamily="-65" charset="-128"/>
                <a:cs typeface="Courier New"/>
              </a:rPr>
              <a:t>/global/homes/d/</a:t>
            </a:r>
            <a:r>
              <a:rPr lang="en-US" sz="2000" b="1" kern="0" dirty="0" err="1" smtClean="0">
                <a:latin typeface="Courier New"/>
                <a:ea typeface="ＭＳ Ｐゴシック" pitchFamily="-65" charset="-128"/>
                <a:cs typeface="Courier New"/>
              </a:rPr>
              <a:t>dudwary</a:t>
            </a:r>
            <a:endParaRPr lang="en-US" sz="2000" b="1" kern="0" dirty="0" smtClean="0">
              <a:latin typeface="Courier New"/>
              <a:ea typeface="ＭＳ Ｐゴシック" pitchFamily="-65" charset="-128"/>
              <a:cs typeface="Courier New"/>
            </a:endParaRPr>
          </a:p>
          <a:p>
            <a:pPr marL="0" marR="0" indent="0"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dirty="0" smtClean="0"/>
              <a:t>Scratch Directories</a:t>
            </a:r>
          </a:p>
        </p:txBody>
      </p:sp>
      <p:sp>
        <p:nvSpPr>
          <p:cNvPr id="3" name="Content Placeholder 2"/>
          <p:cNvSpPr>
            <a:spLocks noGrp="1"/>
          </p:cNvSpPr>
          <p:nvPr>
            <p:ph idx="1"/>
          </p:nvPr>
        </p:nvSpPr>
        <p:spPr>
          <a:xfrm>
            <a:off x="457200" y="1215959"/>
            <a:ext cx="8229600" cy="5095263"/>
          </a:xfrm>
        </p:spPr>
        <p:txBody>
          <a:bodyPr>
            <a:normAutofit fontScale="70000" lnSpcReduction="20000"/>
          </a:bodyPr>
          <a:lstStyle/>
          <a:p>
            <a:pPr indent="274320">
              <a:spcAft>
                <a:spcPts val="1200"/>
              </a:spcAft>
              <a:defRPr/>
            </a:pPr>
            <a:r>
              <a:rPr lang="en-US" b="0" dirty="0"/>
              <a:t>Each </a:t>
            </a:r>
            <a:r>
              <a:rPr lang="en-US" b="0" dirty="0" err="1"/>
              <a:t>Genepool</a:t>
            </a:r>
            <a:r>
              <a:rPr lang="en-US" b="0" dirty="0"/>
              <a:t> user may have, on request, a personal directory referenced by $SCRATCH and $BSCRATCH </a:t>
            </a:r>
          </a:p>
          <a:p>
            <a:pPr lvl="1" indent="274320">
              <a:spcAft>
                <a:spcPts val="1200"/>
              </a:spcAft>
              <a:defRPr/>
            </a:pPr>
            <a:r>
              <a:rPr lang="en-US" dirty="0"/>
              <a:t>on </a:t>
            </a:r>
            <a:r>
              <a:rPr lang="en-US" dirty="0" err="1"/>
              <a:t>Genepool</a:t>
            </a:r>
            <a:r>
              <a:rPr lang="en-US" dirty="0"/>
              <a:t> this points to /global/</a:t>
            </a:r>
            <a:r>
              <a:rPr lang="en-US" dirty="0" err="1"/>
              <a:t>projectb</a:t>
            </a:r>
            <a:r>
              <a:rPr lang="en-US" dirty="0"/>
              <a:t>/scratch/&lt;username&gt;</a:t>
            </a:r>
          </a:p>
          <a:p>
            <a:pPr lvl="1" indent="274320">
              <a:spcAft>
                <a:spcPts val="1200"/>
              </a:spcAft>
              <a:defRPr/>
            </a:pPr>
            <a:r>
              <a:rPr lang="en-US" dirty="0"/>
              <a:t>$SCRATCH is local on Edison and </a:t>
            </a:r>
            <a:r>
              <a:rPr lang="en-US" dirty="0" smtClean="0"/>
              <a:t>Cori </a:t>
            </a:r>
            <a:r>
              <a:rPr lang="en-US" dirty="0"/>
              <a:t>(</a:t>
            </a:r>
            <a:r>
              <a:rPr lang="en-US" dirty="0" err="1"/>
              <a:t>ie</a:t>
            </a:r>
            <a:r>
              <a:rPr lang="en-US" dirty="0"/>
              <a:t> does not point to projectb). </a:t>
            </a:r>
          </a:p>
          <a:p>
            <a:pPr indent="274320" eaLnBrk="1" hangingPunct="1">
              <a:spcAft>
                <a:spcPts val="1200"/>
              </a:spcAft>
              <a:defRPr/>
            </a:pPr>
            <a:r>
              <a:rPr lang="en-US" b="0" dirty="0" smtClean="0"/>
              <a:t>“Scratch” file systems are </a:t>
            </a:r>
            <a:r>
              <a:rPr lang="en-US" b="0" dirty="0" smtClean="0">
                <a:ea typeface="+mn-ea"/>
                <a:cs typeface="+mn-cs"/>
              </a:rPr>
              <a:t>large, high-performance file systems, intended to be temporary.</a:t>
            </a:r>
          </a:p>
          <a:p>
            <a:pPr lvl="1" indent="274320">
              <a:spcAft>
                <a:spcPts val="1200"/>
              </a:spcAft>
              <a:defRPr/>
            </a:pPr>
            <a:r>
              <a:rPr lang="en-US" dirty="0" smtClean="0"/>
              <a:t>Standard </a:t>
            </a:r>
            <a:r>
              <a:rPr lang="en-US" dirty="0" err="1" smtClean="0"/>
              <a:t>projectb</a:t>
            </a:r>
            <a:r>
              <a:rPr lang="en-US" dirty="0" smtClean="0"/>
              <a:t> scratch size: 20TB and 1M </a:t>
            </a:r>
            <a:r>
              <a:rPr lang="en-US" dirty="0" err="1" smtClean="0"/>
              <a:t>inodes</a:t>
            </a:r>
            <a:endParaRPr lang="en-US" b="0" dirty="0" smtClean="0">
              <a:ea typeface="+mn-ea"/>
              <a:cs typeface="+mn-cs"/>
            </a:endParaRPr>
          </a:p>
          <a:p>
            <a:pPr indent="274320" eaLnBrk="1" hangingPunct="1">
              <a:spcAft>
                <a:spcPts val="1200"/>
              </a:spcAft>
              <a:defRPr/>
            </a:pPr>
            <a:r>
              <a:rPr lang="en-US" b="0" dirty="0" smtClean="0">
                <a:ea typeface="+mn-ea"/>
                <a:cs typeface="+mn-cs"/>
              </a:rPr>
              <a:t>Significant I/O from your compute jobs should be directed to $SCRATCH</a:t>
            </a:r>
          </a:p>
          <a:p>
            <a:pPr indent="274320" eaLnBrk="1" hangingPunct="1">
              <a:spcAft>
                <a:spcPts val="1200"/>
              </a:spcAft>
              <a:defRPr/>
            </a:pPr>
            <a:r>
              <a:rPr lang="en-US" b="0" dirty="0" smtClean="0">
                <a:ea typeface="+mn-ea"/>
                <a:cs typeface="+mn-cs"/>
              </a:rPr>
              <a:t>Data in $BSCRATCH is purged (12 weeks from last access)</a:t>
            </a:r>
          </a:p>
          <a:p>
            <a:pPr indent="274320" eaLnBrk="1" hangingPunct="1">
              <a:spcAft>
                <a:spcPts val="1200"/>
              </a:spcAft>
              <a:defRPr/>
            </a:pPr>
            <a:r>
              <a:rPr lang="en-US" b="0" dirty="0" smtClean="0">
                <a:ea typeface="+mn-ea"/>
                <a:cs typeface="+mn-cs"/>
              </a:rPr>
              <a:t>Always save data you want to keep to HPSS (see below)</a:t>
            </a:r>
          </a:p>
          <a:p>
            <a:pPr indent="274320" eaLnBrk="1" hangingPunct="1">
              <a:spcAft>
                <a:spcPts val="1200"/>
              </a:spcAft>
              <a:defRPr/>
            </a:pPr>
            <a:r>
              <a:rPr lang="en-US" b="0" dirty="0" smtClean="0">
                <a:ea typeface="+mn-ea"/>
                <a:cs typeface="+mn-cs"/>
              </a:rPr>
              <a:t>Data in $BSCRATCH is </a:t>
            </a:r>
            <a:r>
              <a:rPr lang="en-US" i="1" dirty="0" smtClean="0">
                <a:ea typeface="+mn-ea"/>
                <a:cs typeface="+mn-cs"/>
              </a:rPr>
              <a:t>not</a:t>
            </a:r>
            <a:r>
              <a:rPr lang="en-US" b="0" dirty="0" smtClean="0">
                <a:ea typeface="+mn-ea"/>
                <a:cs typeface="+mn-cs"/>
              </a:rPr>
              <a:t> backed up and could be lost if a file system fails.</a:t>
            </a:r>
          </a:p>
        </p:txBody>
      </p:sp>
      <p:sp>
        <p:nvSpPr>
          <p:cNvPr id="32772" name="Slide Number Placeholder 3"/>
          <p:cNvSpPr>
            <a:spLocks noGrp="1"/>
          </p:cNvSpPr>
          <p:nvPr>
            <p:ph type="sldNum" sz="quarter" idx="4"/>
          </p:nvPr>
        </p:nvSpPr>
        <p:spPr>
          <a:noFill/>
        </p:spPr>
        <p:txBody>
          <a:bodyPr/>
          <a:lstStyle/>
          <a:p>
            <a:fld id="{34FE9E20-D58F-8540-8C17-BFA7D34372DB}" type="slidenum">
              <a:rPr lang="en-US" smtClean="0"/>
              <a:pPr/>
              <a:t>19</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Purpose</a:t>
            </a:r>
            <a:endParaRPr lang="en-US" dirty="0"/>
          </a:p>
        </p:txBody>
      </p:sp>
      <p:sp>
        <p:nvSpPr>
          <p:cNvPr id="2" name="Content Placeholder 1"/>
          <p:cNvSpPr>
            <a:spLocks noGrp="1"/>
          </p:cNvSpPr>
          <p:nvPr>
            <p:ph idx="1"/>
          </p:nvPr>
        </p:nvSpPr>
        <p:spPr/>
        <p:txBody>
          <a:bodyPr>
            <a:normAutofit/>
          </a:bodyPr>
          <a:lstStyle/>
          <a:p>
            <a:r>
              <a:rPr lang="en-US" dirty="0" smtClean="0"/>
              <a:t>This presentation will help you get familiar with NERSC and its facilities</a:t>
            </a:r>
          </a:p>
          <a:p>
            <a:pPr lvl="1"/>
            <a:r>
              <a:rPr lang="en-US" dirty="0" smtClean="0"/>
              <a:t>Practical information</a:t>
            </a:r>
          </a:p>
          <a:p>
            <a:pPr lvl="1"/>
            <a:r>
              <a:rPr lang="en-US" dirty="0" smtClean="0"/>
              <a:t>Introduction to terms and acronyms</a:t>
            </a:r>
          </a:p>
          <a:p>
            <a:r>
              <a:rPr lang="en-US" dirty="0" smtClean="0"/>
              <a:t>This is not a programming tutorial</a:t>
            </a:r>
          </a:p>
          <a:p>
            <a:pPr lvl="1"/>
            <a:r>
              <a:rPr lang="en-US" dirty="0" smtClean="0"/>
              <a:t>But you will learn how to get help and what kind of help is available</a:t>
            </a:r>
          </a:p>
          <a:p>
            <a:pPr lvl="1"/>
            <a:r>
              <a:rPr lang="en-US" dirty="0" smtClean="0"/>
              <a:t>We can give presentations on programming languages and parallel libraries – just ask</a:t>
            </a:r>
          </a:p>
          <a:p>
            <a:pPr lvl="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Project Directories</a:t>
            </a:r>
          </a:p>
        </p:txBody>
      </p:sp>
      <p:sp>
        <p:nvSpPr>
          <p:cNvPr id="3" name="Content Placeholder 2"/>
          <p:cNvSpPr>
            <a:spLocks noGrp="1"/>
          </p:cNvSpPr>
          <p:nvPr>
            <p:ph idx="1"/>
          </p:nvPr>
        </p:nvSpPr>
        <p:spPr/>
        <p:txBody>
          <a:bodyPr>
            <a:normAutofit lnSpcReduction="10000"/>
          </a:bodyPr>
          <a:lstStyle/>
          <a:p>
            <a:pPr indent="274320" eaLnBrk="1" hangingPunct="1">
              <a:spcAft>
                <a:spcPts val="1200"/>
              </a:spcAft>
              <a:defRPr/>
            </a:pPr>
            <a:r>
              <a:rPr lang="en-US" b="0" dirty="0" smtClean="0">
                <a:ea typeface="+mn-ea"/>
                <a:cs typeface="+mn-cs"/>
              </a:rPr>
              <a:t>All NERSC systems mount the NERSC global "Project” file systems.  </a:t>
            </a:r>
          </a:p>
          <a:p>
            <a:pPr indent="274320" eaLnBrk="1" hangingPunct="1">
              <a:spcAft>
                <a:spcPts val="1200"/>
              </a:spcAft>
              <a:defRPr/>
            </a:pPr>
            <a:r>
              <a:rPr lang="en-US" b="0" dirty="0" err="1" smtClean="0">
                <a:ea typeface="+mn-ea"/>
                <a:cs typeface="+mn-cs"/>
              </a:rPr>
              <a:t>Projectb</a:t>
            </a:r>
            <a:r>
              <a:rPr lang="en-US" b="0" dirty="0" smtClean="0">
                <a:ea typeface="+mn-ea"/>
                <a:cs typeface="+mn-cs"/>
              </a:rPr>
              <a:t> is specific to the JGI, but is also accessible on </a:t>
            </a:r>
            <a:r>
              <a:rPr lang="en-US" b="0" dirty="0" smtClean="0"/>
              <a:t>Edison and Cori</a:t>
            </a:r>
            <a:r>
              <a:rPr lang="en-US" b="0" dirty="0" smtClean="0">
                <a:ea typeface="+mn-ea"/>
                <a:cs typeface="+mn-cs"/>
              </a:rPr>
              <a:t>.</a:t>
            </a:r>
          </a:p>
          <a:p>
            <a:pPr indent="274320" eaLnBrk="1" hangingPunct="1">
              <a:spcAft>
                <a:spcPts val="1200"/>
              </a:spcAft>
              <a:defRPr/>
            </a:pPr>
            <a:r>
              <a:rPr lang="en-US" b="0" dirty="0" smtClean="0">
                <a:ea typeface="+mn-ea"/>
                <a:cs typeface="+mn-cs"/>
              </a:rPr>
              <a:t>"Project directories” are created upon request for projects (groups of researchers) to store and share data.</a:t>
            </a:r>
          </a:p>
          <a:p>
            <a:pPr indent="274320" eaLnBrk="1" hangingPunct="1">
              <a:spcAft>
                <a:spcPts val="1200"/>
              </a:spcAft>
              <a:defRPr/>
            </a:pPr>
            <a:r>
              <a:rPr lang="en-US" b="0" dirty="0" smtClean="0">
                <a:ea typeface="+mn-ea"/>
                <a:cs typeface="+mn-cs"/>
              </a:rPr>
              <a:t>Data in /</a:t>
            </a:r>
            <a:r>
              <a:rPr lang="en-US" b="0" dirty="0" err="1" smtClean="0">
                <a:ea typeface="+mn-ea"/>
                <a:cs typeface="+mn-cs"/>
              </a:rPr>
              <a:t>projectb</a:t>
            </a:r>
            <a:r>
              <a:rPr lang="en-US" b="0" dirty="0" smtClean="0">
                <a:ea typeface="+mn-ea"/>
                <a:cs typeface="+mn-cs"/>
              </a:rPr>
              <a:t>/</a:t>
            </a:r>
            <a:r>
              <a:rPr lang="en-US" b="0" dirty="0" err="1" smtClean="0">
                <a:ea typeface="+mn-ea"/>
                <a:cs typeface="+mn-cs"/>
              </a:rPr>
              <a:t>projectdirs</a:t>
            </a:r>
            <a:r>
              <a:rPr lang="en-US" b="0" dirty="0" smtClean="0">
                <a:ea typeface="+mn-ea"/>
                <a:cs typeface="+mn-cs"/>
              </a:rPr>
              <a:t> is not purged</a:t>
            </a:r>
            <a:r>
              <a:rPr lang="en-US" b="0" dirty="0" smtClean="0"/>
              <a:t>.  This may change in the future, but for long term storage, you should use the archive.</a:t>
            </a:r>
            <a:endParaRPr lang="en-US" b="0" dirty="0" smtClean="0">
              <a:ea typeface="+mn-ea"/>
              <a:cs typeface="+mn-cs"/>
            </a:endParaRPr>
          </a:p>
        </p:txBody>
      </p:sp>
      <p:sp>
        <p:nvSpPr>
          <p:cNvPr id="33796" name="Slide Number Placeholder 3"/>
          <p:cNvSpPr>
            <a:spLocks noGrp="1"/>
          </p:cNvSpPr>
          <p:nvPr>
            <p:ph type="sldNum" sz="quarter" idx="4"/>
          </p:nvPr>
        </p:nvSpPr>
        <p:spPr>
          <a:noFill/>
        </p:spPr>
        <p:txBody>
          <a:bodyPr/>
          <a:lstStyle/>
          <a:p>
            <a:fld id="{8B63A950-7C32-9245-AA1D-50355A04508A}" type="slidenum">
              <a:rPr lang="en-US" smtClean="0"/>
              <a:pPr/>
              <a:t>20</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IO Tips</a:t>
            </a:r>
            <a:endParaRPr lang="en-US" dirty="0"/>
          </a:p>
        </p:txBody>
      </p:sp>
      <p:sp>
        <p:nvSpPr>
          <p:cNvPr id="2" name="Content Placeholder 1"/>
          <p:cNvSpPr>
            <a:spLocks noGrp="1"/>
          </p:cNvSpPr>
          <p:nvPr>
            <p:ph idx="1"/>
          </p:nvPr>
        </p:nvSpPr>
        <p:spPr/>
        <p:txBody>
          <a:bodyPr>
            <a:normAutofit fontScale="92500" lnSpcReduction="10000"/>
          </a:bodyPr>
          <a:lstStyle/>
          <a:p>
            <a:pPr>
              <a:spcAft>
                <a:spcPts val="600"/>
              </a:spcAft>
            </a:pPr>
            <a:r>
              <a:rPr lang="en-US" b="0" dirty="0" smtClean="0"/>
              <a:t>Use $</a:t>
            </a:r>
            <a:r>
              <a:rPr lang="en-US" b="0" dirty="0" smtClean="0"/>
              <a:t>SCRATCH or $BSCRATCH </a:t>
            </a:r>
            <a:r>
              <a:rPr lang="en-US" b="0" dirty="0" smtClean="0"/>
              <a:t>for good IO performance </a:t>
            </a:r>
          </a:p>
          <a:p>
            <a:pPr>
              <a:spcAft>
                <a:spcPts val="600"/>
              </a:spcAft>
            </a:pPr>
            <a:r>
              <a:rPr lang="en-US" b="0" dirty="0" smtClean="0"/>
              <a:t>Write large chunks of data (MBs or more) at a time </a:t>
            </a:r>
          </a:p>
          <a:p>
            <a:pPr>
              <a:spcAft>
                <a:spcPts val="600"/>
              </a:spcAft>
            </a:pPr>
            <a:r>
              <a:rPr lang="en-US" b="0" dirty="0" smtClean="0"/>
              <a:t>Use a parallel IO library (e.g. HDF5)</a:t>
            </a:r>
          </a:p>
          <a:p>
            <a:pPr>
              <a:spcAft>
                <a:spcPts val="600"/>
              </a:spcAft>
            </a:pPr>
            <a:r>
              <a:rPr lang="en-US" b="0" dirty="0" smtClean="0"/>
              <a:t>Read/write to as few files as practical from your code (try to avoid 1 file per MPI task)</a:t>
            </a:r>
          </a:p>
          <a:p>
            <a:pPr>
              <a:spcAft>
                <a:spcPts val="600"/>
              </a:spcAft>
            </a:pPr>
            <a:r>
              <a:rPr lang="en-US" b="0" dirty="0" smtClean="0"/>
              <a:t>Use $HOME to compile unless you have too many source files or intermediate (*.</a:t>
            </a:r>
            <a:r>
              <a:rPr lang="en-US" b="0" dirty="0" err="1" smtClean="0"/>
              <a:t>o</a:t>
            </a:r>
            <a:r>
              <a:rPr lang="en-US" b="0" dirty="0" smtClean="0"/>
              <a:t>) files</a:t>
            </a:r>
          </a:p>
          <a:p>
            <a:pPr>
              <a:spcAft>
                <a:spcPts val="600"/>
              </a:spcAft>
            </a:pPr>
            <a:r>
              <a:rPr lang="en-US" b="0" dirty="0" smtClean="0"/>
              <a:t>Do not put more than a few 1,000s of files in a single directory</a:t>
            </a:r>
          </a:p>
          <a:p>
            <a:pPr>
              <a:spcAft>
                <a:spcPts val="600"/>
              </a:spcAft>
            </a:pPr>
            <a:r>
              <a:rPr lang="en-US" b="0" dirty="0" smtClean="0"/>
              <a:t>Save any and everything important to HPSS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Archival Storage (HPSS)</a:t>
            </a:r>
          </a:p>
        </p:txBody>
      </p:sp>
      <p:sp>
        <p:nvSpPr>
          <p:cNvPr id="5" name="Content Placeholder 4"/>
          <p:cNvSpPr>
            <a:spLocks noGrp="1"/>
          </p:cNvSpPr>
          <p:nvPr>
            <p:ph idx="1"/>
          </p:nvPr>
        </p:nvSpPr>
        <p:spPr>
          <a:xfrm>
            <a:off x="457200" y="1295400"/>
            <a:ext cx="4367091" cy="4808257"/>
          </a:xfrm>
        </p:spPr>
        <p:txBody>
          <a:bodyPr lIns="91440" rIns="91440">
            <a:normAutofit fontScale="92500" lnSpcReduction="10000"/>
          </a:bodyPr>
          <a:lstStyle/>
          <a:p>
            <a:pPr eaLnBrk="1" hangingPunct="1">
              <a:spcAft>
                <a:spcPts val="600"/>
              </a:spcAft>
              <a:defRPr/>
            </a:pPr>
            <a:r>
              <a:rPr lang="en-US" b="0" dirty="0" smtClean="0">
                <a:ea typeface="+mn-ea"/>
                <a:cs typeface="+mn-cs"/>
              </a:rPr>
              <a:t>For permanent, archival storage</a:t>
            </a:r>
          </a:p>
          <a:p>
            <a:pPr indent="-274320"/>
            <a:r>
              <a:rPr lang="en-US" b="0" dirty="0" smtClean="0"/>
              <a:t>Permanent storage is magnetic tape, disk cache is transient</a:t>
            </a:r>
          </a:p>
          <a:p>
            <a:pPr lvl="1"/>
            <a:r>
              <a:rPr lang="en-US" sz="2000" dirty="0" smtClean="0"/>
              <a:t>100PB data in &gt;400M files written to 32k cartridges</a:t>
            </a:r>
          </a:p>
          <a:p>
            <a:pPr lvl="1"/>
            <a:r>
              <a:rPr lang="en-US" sz="2000" dirty="0" smtClean="0"/>
              <a:t>Cartridges are loaded/unloaded into tape drives by sophisticated library robotics </a:t>
            </a:r>
          </a:p>
          <a:p>
            <a:r>
              <a:rPr lang="en-US" sz="2595" b="0" dirty="0" smtClean="0"/>
              <a:t>Front-ending the tape subsystem is 150TB fast-access disk</a:t>
            </a:r>
          </a:p>
          <a:p>
            <a:pPr lvl="1"/>
            <a:endParaRPr lang="en-US" sz="3273" b="0" dirty="0" smtClean="0">
              <a:ea typeface="+mn-ea"/>
              <a:cs typeface="+mn-cs"/>
            </a:endParaRPr>
          </a:p>
        </p:txBody>
      </p:sp>
      <p:sp>
        <p:nvSpPr>
          <p:cNvPr id="34821" name="Slide Number Placeholder 3"/>
          <p:cNvSpPr>
            <a:spLocks noGrp="1"/>
          </p:cNvSpPr>
          <p:nvPr>
            <p:ph type="sldNum" sz="quarter" idx="4"/>
          </p:nvPr>
        </p:nvSpPr>
        <p:spPr>
          <a:noFill/>
        </p:spPr>
        <p:txBody>
          <a:bodyPr/>
          <a:lstStyle/>
          <a:p>
            <a:fld id="{2B757C53-C8B9-4E46-B311-E7D1ECF819F3}" type="slidenum">
              <a:rPr lang="en-US" smtClean="0"/>
              <a:pPr/>
              <a:t>22</a:t>
            </a:fld>
            <a:endParaRPr lang="en-US" dirty="0" smtClean="0"/>
          </a:p>
        </p:txBody>
      </p:sp>
      <p:sp>
        <p:nvSpPr>
          <p:cNvPr id="34820" name="Content Placeholder 5"/>
          <p:cNvSpPr>
            <a:spLocks noGrp="1"/>
          </p:cNvSpPr>
          <p:nvPr>
            <p:ph sz="half" idx="4294967295"/>
          </p:nvPr>
        </p:nvSpPr>
        <p:spPr>
          <a:xfrm>
            <a:off x="5119688" y="3255963"/>
            <a:ext cx="4024312" cy="2870200"/>
          </a:xfrm>
        </p:spPr>
        <p:txBody>
          <a:bodyPr lIns="91440" rIns="91440">
            <a:normAutofit/>
          </a:bodyPr>
          <a:lstStyle/>
          <a:p>
            <a:pPr eaLnBrk="1" hangingPunct="1"/>
            <a:r>
              <a:rPr lang="en-US" sz="1600" dirty="0" smtClean="0"/>
              <a:t>Hostname: </a:t>
            </a:r>
            <a:r>
              <a:rPr lang="en-US" sz="1600" dirty="0" err="1" smtClean="0"/>
              <a:t>archive.nersc.gov</a:t>
            </a:r>
            <a:endParaRPr lang="en-US" sz="1600" dirty="0" smtClean="0"/>
          </a:p>
          <a:p>
            <a:pPr eaLnBrk="1" hangingPunct="1"/>
            <a:r>
              <a:rPr lang="en-US" sz="1600" dirty="0" smtClean="0"/>
              <a:t>Over 100 </a:t>
            </a:r>
            <a:r>
              <a:rPr lang="en-US" sz="1600" dirty="0" err="1" smtClean="0"/>
              <a:t>Petabyes</a:t>
            </a:r>
            <a:r>
              <a:rPr lang="en-US" sz="1600" dirty="0" smtClean="0"/>
              <a:t> of data stored</a:t>
            </a:r>
          </a:p>
          <a:p>
            <a:pPr eaLnBrk="1" hangingPunct="1"/>
            <a:r>
              <a:rPr lang="en-US" sz="1600" dirty="0" smtClean="0"/>
              <a:t>Data increasing by 1.7X per year</a:t>
            </a:r>
          </a:p>
          <a:p>
            <a:pPr eaLnBrk="1" hangingPunct="1"/>
            <a:r>
              <a:rPr lang="en-US" sz="1600" dirty="0" smtClean="0"/>
              <a:t>150 TB disk cache</a:t>
            </a:r>
          </a:p>
          <a:p>
            <a:pPr eaLnBrk="1" hangingPunct="1"/>
            <a:r>
              <a:rPr lang="en-US" sz="1600" dirty="0" smtClean="0"/>
              <a:t>8 STK robots</a:t>
            </a:r>
          </a:p>
          <a:p>
            <a:pPr eaLnBrk="1" hangingPunct="1"/>
            <a:r>
              <a:rPr lang="en-US" sz="1600" dirty="0" smtClean="0"/>
              <a:t>44,000 tape slots</a:t>
            </a:r>
          </a:p>
          <a:p>
            <a:pPr eaLnBrk="1" hangingPunct="1"/>
            <a:r>
              <a:rPr lang="en-US" sz="1600" dirty="0" smtClean="0"/>
              <a:t>Average data </a:t>
            </a:r>
            <a:r>
              <a:rPr lang="en-US" sz="1600" dirty="0" err="1" smtClean="0"/>
              <a:t>xfer</a:t>
            </a:r>
            <a:r>
              <a:rPr lang="en-US" sz="1600" dirty="0" smtClean="0"/>
              <a:t> rate: 100 MB/sec</a:t>
            </a:r>
          </a:p>
        </p:txBody>
      </p:sp>
      <p:pic>
        <p:nvPicPr>
          <p:cNvPr id="34822" name="Picture 6"/>
          <p:cNvPicPr>
            <a:picLocks noChangeAspect="1"/>
          </p:cNvPicPr>
          <p:nvPr/>
        </p:nvPicPr>
        <p:blipFill>
          <a:blip r:embed="rId3"/>
          <a:srcRect/>
          <a:stretch>
            <a:fillRect/>
          </a:stretch>
        </p:blipFill>
        <p:spPr bwMode="auto">
          <a:xfrm>
            <a:off x="4953000" y="1295400"/>
            <a:ext cx="3556000" cy="1841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title"/>
          </p:nvPr>
        </p:nvSpPr>
        <p:spPr/>
        <p:txBody>
          <a:bodyPr/>
          <a:lstStyle/>
          <a:p>
            <a:pPr eaLnBrk="1" hangingPunct="1"/>
            <a:r>
              <a:rPr lang="en-US" dirty="0" smtClean="0">
                <a:ea typeface="ＭＳ Ｐゴシック" charset="-128"/>
                <a:cs typeface="ＭＳ Ｐゴシック" charset="-128"/>
              </a:rPr>
              <a:t>HPSS Clients</a:t>
            </a:r>
          </a:p>
        </p:txBody>
      </p:sp>
      <p:sp>
        <p:nvSpPr>
          <p:cNvPr id="33797" name="Rectangle 3"/>
          <p:cNvSpPr>
            <a:spLocks noGrp="1" noChangeArrowheads="1"/>
          </p:cNvSpPr>
          <p:nvPr>
            <p:ph idx="1"/>
          </p:nvPr>
        </p:nvSpPr>
        <p:spPr>
          <a:xfrm>
            <a:off x="457200" y="1295399"/>
            <a:ext cx="5322103" cy="4975615"/>
          </a:xfrm>
        </p:spPr>
        <p:txBody>
          <a:bodyPr/>
          <a:lstStyle/>
          <a:p>
            <a:pPr indent="-274320" eaLnBrk="1" hangingPunct="1">
              <a:lnSpc>
                <a:spcPct val="90000"/>
              </a:lnSpc>
            </a:pPr>
            <a:r>
              <a:rPr lang="en-US" sz="2400" dirty="0" smtClean="0">
                <a:ea typeface="ＭＳ Ｐゴシック" charset="-128"/>
                <a:cs typeface="ＭＳ Ｐゴシック" charset="-128"/>
              </a:rPr>
              <a:t>Parallel, threaded, high performance:</a:t>
            </a:r>
          </a:p>
          <a:p>
            <a:pPr lvl="1" indent="-274320" eaLnBrk="1" hangingPunct="1">
              <a:lnSpc>
                <a:spcPct val="90000"/>
              </a:lnSpc>
            </a:pPr>
            <a:r>
              <a:rPr lang="en-US" sz="2000" dirty="0" smtClean="0">
                <a:ea typeface="ＭＳ Ｐゴシック" charset="-128"/>
                <a:cs typeface="ＭＳ Ｐゴシック" charset="-128"/>
              </a:rPr>
              <a:t>HSI</a:t>
            </a:r>
          </a:p>
          <a:p>
            <a:pPr lvl="2" indent="-274320" eaLnBrk="1" hangingPunct="1">
              <a:lnSpc>
                <a:spcPct val="90000"/>
              </a:lnSpc>
            </a:pPr>
            <a:r>
              <a:rPr lang="en-US" sz="1600" dirty="0" smtClean="0">
                <a:ea typeface="ＭＳ Ｐゴシック" charset="-128"/>
                <a:cs typeface="ＭＳ Ｐゴシック" charset="-128"/>
              </a:rPr>
              <a:t>Unix shell-like interface</a:t>
            </a:r>
          </a:p>
          <a:p>
            <a:pPr lvl="1" indent="-274320" eaLnBrk="1" hangingPunct="1">
              <a:lnSpc>
                <a:spcPct val="90000"/>
              </a:lnSpc>
            </a:pPr>
            <a:r>
              <a:rPr lang="en-US" sz="2000" dirty="0" smtClean="0">
                <a:ea typeface="ＭＳ Ｐゴシック" charset="-128"/>
                <a:cs typeface="ＭＳ Ｐゴシック" charset="-128"/>
              </a:rPr>
              <a:t>HTAR</a:t>
            </a:r>
          </a:p>
          <a:p>
            <a:pPr lvl="2" indent="-274320" eaLnBrk="1" hangingPunct="1">
              <a:lnSpc>
                <a:spcPct val="90000"/>
              </a:lnSpc>
            </a:pPr>
            <a:r>
              <a:rPr lang="en-US" sz="1600" dirty="0" smtClean="0">
                <a:ea typeface="ＭＳ Ｐゴシック" charset="-128"/>
                <a:cs typeface="ＭＳ Ｐゴシック" charset="-128"/>
              </a:rPr>
              <a:t>Like Unix tar, for aggregation of small files</a:t>
            </a:r>
          </a:p>
          <a:p>
            <a:pPr lvl="1" indent="-274320" eaLnBrk="1" hangingPunct="1">
              <a:lnSpc>
                <a:spcPct val="90000"/>
              </a:lnSpc>
            </a:pPr>
            <a:r>
              <a:rPr lang="en-US" sz="2000" dirty="0" smtClean="0">
                <a:ea typeface="ＭＳ Ｐゴシック" charset="-128"/>
                <a:cs typeface="ＭＳ Ｐゴシック" charset="-128"/>
              </a:rPr>
              <a:t>PFTP</a:t>
            </a:r>
          </a:p>
          <a:p>
            <a:pPr lvl="2" indent="-274320" eaLnBrk="1" hangingPunct="1">
              <a:lnSpc>
                <a:spcPct val="90000"/>
              </a:lnSpc>
            </a:pPr>
            <a:r>
              <a:rPr lang="en-US" sz="1600" dirty="0" smtClean="0">
                <a:ea typeface="ＭＳ Ｐゴシック" charset="-128"/>
                <a:cs typeface="ＭＳ Ｐゴシック" charset="-128"/>
              </a:rPr>
              <a:t>Parallel FTP</a:t>
            </a:r>
            <a:endParaRPr lang="en-US" sz="2400" dirty="0" smtClean="0">
              <a:ea typeface="ＭＳ Ｐゴシック" charset="-128"/>
              <a:cs typeface="ＭＳ Ｐゴシック" charset="-128"/>
            </a:endParaRPr>
          </a:p>
          <a:p>
            <a:pPr indent="-274320" eaLnBrk="1" hangingPunct="1">
              <a:lnSpc>
                <a:spcPct val="90000"/>
              </a:lnSpc>
            </a:pPr>
            <a:r>
              <a:rPr lang="en-US" sz="2400" dirty="0" smtClean="0">
                <a:ea typeface="ＭＳ Ｐゴシック" charset="-128"/>
                <a:cs typeface="ＭＳ Ｐゴシック" charset="-128"/>
              </a:rPr>
              <a:t>Non-parallel:</a:t>
            </a:r>
          </a:p>
          <a:p>
            <a:pPr lvl="1" indent="-274320" eaLnBrk="1" hangingPunct="1">
              <a:lnSpc>
                <a:spcPct val="90000"/>
              </a:lnSpc>
            </a:pPr>
            <a:r>
              <a:rPr lang="en-US" sz="2000" dirty="0" smtClean="0">
                <a:ea typeface="ＭＳ Ｐゴシック" charset="-128"/>
                <a:cs typeface="ＭＳ Ｐゴシック" charset="-128"/>
              </a:rPr>
              <a:t>FTP</a:t>
            </a:r>
          </a:p>
          <a:p>
            <a:pPr lvl="2" indent="-274320" eaLnBrk="1" hangingPunct="1">
              <a:lnSpc>
                <a:spcPct val="90000"/>
              </a:lnSpc>
            </a:pPr>
            <a:r>
              <a:rPr lang="en-US" sz="1600" dirty="0" smtClean="0">
                <a:ea typeface="ＭＳ Ｐゴシック" charset="-128"/>
                <a:cs typeface="ＭＳ Ｐゴシック" charset="-128"/>
              </a:rPr>
              <a:t>Ubiquitous, many free scripting utilities</a:t>
            </a:r>
          </a:p>
          <a:p>
            <a:pPr indent="-274320" eaLnBrk="1" hangingPunct="1">
              <a:lnSpc>
                <a:spcPct val="90000"/>
              </a:lnSpc>
            </a:pPr>
            <a:r>
              <a:rPr lang="en-US" sz="2400" dirty="0" err="1" smtClean="0">
                <a:ea typeface="ＭＳ Ｐゴシック" charset="-128"/>
                <a:cs typeface="ＭＳ Ｐゴシック" charset="-128"/>
              </a:rPr>
              <a:t>GridFTP</a:t>
            </a:r>
            <a:r>
              <a:rPr lang="en-US" sz="2400" dirty="0" smtClean="0">
                <a:ea typeface="ＭＳ Ｐゴシック" charset="-128"/>
                <a:cs typeface="ＭＳ Ｐゴシック" charset="-128"/>
              </a:rPr>
              <a:t> interface (</a:t>
            </a:r>
            <a:r>
              <a:rPr lang="en-US" sz="2400" dirty="0" err="1" smtClean="0">
                <a:ea typeface="ＭＳ Ｐゴシック" charset="-128"/>
                <a:cs typeface="ＭＳ Ｐゴシック" charset="-128"/>
              </a:rPr>
              <a:t>garchive</a:t>
            </a:r>
            <a:r>
              <a:rPr lang="en-US" sz="2400" dirty="0" smtClean="0">
                <a:ea typeface="ＭＳ Ｐゴシック" charset="-128"/>
                <a:cs typeface="ＭＳ Ｐゴシック" charset="-128"/>
              </a:rPr>
              <a:t>)</a:t>
            </a:r>
          </a:p>
          <a:p>
            <a:pPr lvl="1" indent="-274320" eaLnBrk="1" hangingPunct="1">
              <a:lnSpc>
                <a:spcPct val="90000"/>
              </a:lnSpc>
            </a:pPr>
            <a:r>
              <a:rPr lang="en-US" sz="2000" dirty="0" smtClean="0">
                <a:ea typeface="ＭＳ Ｐゴシック" charset="-128"/>
                <a:cs typeface="ＭＳ Ｐゴシック" charset="-128"/>
              </a:rPr>
              <a:t>Connect to other grid-enabled storage systems</a:t>
            </a:r>
            <a:endParaRPr lang="en-US" sz="2400" dirty="0" smtClean="0">
              <a:ea typeface="ＭＳ Ｐゴシック" charset="-128"/>
              <a:cs typeface="ＭＳ Ｐゴシック" charset="-128"/>
            </a:endParaRPr>
          </a:p>
          <a:p>
            <a:pPr eaLnBrk="1" hangingPunct="1">
              <a:lnSpc>
                <a:spcPct val="90000"/>
              </a:lnSpc>
            </a:pPr>
            <a:endParaRPr lang="en-US" sz="2800" dirty="0" smtClean="0">
              <a:ea typeface="ＭＳ Ｐゴシック" charset="-128"/>
              <a:cs typeface="ＭＳ Ｐゴシック" charset="-128"/>
            </a:endParaRPr>
          </a:p>
          <a:p>
            <a:pPr eaLnBrk="1" hangingPunct="1">
              <a:lnSpc>
                <a:spcPct val="90000"/>
              </a:lnSpc>
            </a:pPr>
            <a:endParaRPr lang="en-US" sz="2400" dirty="0" smtClean="0">
              <a:ea typeface="ＭＳ Ｐゴシック" charset="-128"/>
              <a:cs typeface="ＭＳ Ｐゴシック" charset="-128"/>
            </a:endParaRPr>
          </a:p>
          <a:p>
            <a:pPr eaLnBrk="1" hangingPunct="1">
              <a:lnSpc>
                <a:spcPct val="90000"/>
              </a:lnSpc>
            </a:pPr>
            <a:endParaRPr lang="en-US" sz="2400" dirty="0" smtClean="0">
              <a:ea typeface="ＭＳ Ｐゴシック" charset="-128"/>
              <a:cs typeface="ＭＳ Ｐゴシック" charset="-128"/>
            </a:endParaRPr>
          </a:p>
        </p:txBody>
      </p:sp>
      <p:pic>
        <p:nvPicPr>
          <p:cNvPr id="33798" name="Picture 5"/>
          <p:cNvPicPr>
            <a:picLocks noChangeAspect="1"/>
          </p:cNvPicPr>
          <p:nvPr/>
        </p:nvPicPr>
        <p:blipFill>
          <a:blip r:embed="rId3"/>
          <a:srcRect/>
          <a:stretch>
            <a:fillRect/>
          </a:stretch>
        </p:blipFill>
        <p:spPr bwMode="auto">
          <a:xfrm>
            <a:off x="5969000" y="996950"/>
            <a:ext cx="3175000" cy="50736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Running and Monitoring Jobs</a:t>
            </a:r>
            <a:endParaRPr lang="en-US" dirty="0"/>
          </a:p>
        </p:txBody>
      </p:sp>
      <p:sp>
        <p:nvSpPr>
          <p:cNvPr id="3" name="Slide Number Placeholder 2"/>
          <p:cNvSpPr>
            <a:spLocks noGrp="1"/>
          </p:cNvSpPr>
          <p:nvPr>
            <p:ph type="sldNum" sz="quarter" idx="4"/>
          </p:nvPr>
        </p:nvSpPr>
        <p:spPr/>
        <p:txBody>
          <a:bodyPr/>
          <a:lstStyle/>
          <a:p>
            <a:fld id="{0FB56013-B943-42BA-886F-6F9D4EB85E9D}" type="slidenum">
              <a:rPr lang="en-US" smtClean="0"/>
              <a:t>24</a:t>
            </a:fld>
            <a:endParaRPr lang="en-US"/>
          </a:p>
        </p:txBody>
      </p:sp>
    </p:spTree>
    <p:extLst>
      <p:ext uri="{BB962C8B-B14F-4D97-AF65-F5344CB8AC3E}">
        <p14:creationId xmlns:p14="http://schemas.microsoft.com/office/powerpoint/2010/main" val="36502558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Jobs on </a:t>
            </a:r>
            <a:r>
              <a:rPr lang="en-US" dirty="0" err="1" smtClean="0"/>
              <a:t>Genepool</a:t>
            </a:r>
            <a:endParaRPr lang="en-US" dirty="0"/>
          </a:p>
        </p:txBody>
      </p:sp>
      <p:sp>
        <p:nvSpPr>
          <p:cNvPr id="4" name="Content Placeholder 3"/>
          <p:cNvSpPr>
            <a:spLocks noGrp="1"/>
          </p:cNvSpPr>
          <p:nvPr>
            <p:ph idx="1"/>
          </p:nvPr>
        </p:nvSpPr>
        <p:spPr/>
        <p:txBody>
          <a:bodyPr>
            <a:normAutofit lnSpcReduction="10000"/>
          </a:bodyPr>
          <a:lstStyle/>
          <a:p>
            <a:r>
              <a:rPr lang="en-US" dirty="0" smtClean="0"/>
              <a:t>Batch – Scheduled</a:t>
            </a:r>
          </a:p>
          <a:p>
            <a:pPr lvl="1"/>
            <a:r>
              <a:rPr lang="en-US" dirty="0" err="1" smtClean="0"/>
              <a:t>qsub</a:t>
            </a:r>
            <a:r>
              <a:rPr lang="en-US" dirty="0" smtClean="0"/>
              <a:t> </a:t>
            </a:r>
            <a:endParaRPr lang="en-US" dirty="0"/>
          </a:p>
          <a:p>
            <a:r>
              <a:rPr lang="en-US" dirty="0" smtClean="0"/>
              <a:t>Interactive – Scheduled</a:t>
            </a:r>
          </a:p>
          <a:p>
            <a:pPr lvl="1"/>
            <a:r>
              <a:rPr lang="en-US" dirty="0" err="1" smtClean="0"/>
              <a:t>qlogin</a:t>
            </a:r>
            <a:endParaRPr lang="en-US" dirty="0" smtClean="0"/>
          </a:p>
          <a:p>
            <a:r>
              <a:rPr lang="en-US" dirty="0" smtClean="0"/>
              <a:t>Interactive – Unscheduled</a:t>
            </a:r>
          </a:p>
          <a:p>
            <a:pPr lvl="1"/>
            <a:r>
              <a:rPr lang="en-US" dirty="0" smtClean="0"/>
              <a:t>2 login nodes, 17 </a:t>
            </a:r>
            <a:r>
              <a:rPr lang="en-US" dirty="0" err="1" smtClean="0"/>
              <a:t>gpint</a:t>
            </a:r>
            <a:r>
              <a:rPr lang="en-US" dirty="0" smtClean="0"/>
              <a:t> interactive nodes</a:t>
            </a:r>
          </a:p>
          <a:p>
            <a:pPr lvl="1"/>
            <a:r>
              <a:rPr lang="en-US" dirty="0" smtClean="0"/>
              <a:t>direct login via </a:t>
            </a:r>
            <a:r>
              <a:rPr lang="en-US" dirty="0" err="1" smtClean="0"/>
              <a:t>ssh</a:t>
            </a:r>
            <a:endParaRPr lang="en-US" dirty="0" smtClean="0"/>
          </a:p>
          <a:p>
            <a:r>
              <a:rPr lang="en-US" dirty="0" smtClean="0"/>
              <a:t>Services – Unscheduled</a:t>
            </a:r>
          </a:p>
          <a:p>
            <a:pPr lvl="1"/>
            <a:r>
              <a:rPr lang="en-US" dirty="0" smtClean="0"/>
              <a:t>Web services</a:t>
            </a:r>
          </a:p>
          <a:p>
            <a:pPr lvl="1"/>
            <a:r>
              <a:rPr lang="en-US" dirty="0" smtClean="0"/>
              <a:t>Database Services</a:t>
            </a:r>
          </a:p>
          <a:p>
            <a:pPr lvl="1"/>
            <a:r>
              <a:rPr lang="en-US" dirty="0" smtClean="0"/>
              <a:t>Automated job submissions</a:t>
            </a:r>
            <a:endParaRPr lang="en-US" dirty="0"/>
          </a:p>
        </p:txBody>
      </p:sp>
      <p:sp>
        <p:nvSpPr>
          <p:cNvPr id="3" name="Slide Number Placeholder 2"/>
          <p:cNvSpPr>
            <a:spLocks noGrp="1"/>
          </p:cNvSpPr>
          <p:nvPr>
            <p:ph type="sldNum" sz="quarter" idx="4"/>
          </p:nvPr>
        </p:nvSpPr>
        <p:spPr/>
        <p:txBody>
          <a:bodyPr/>
          <a:lstStyle/>
          <a:p>
            <a:pPr>
              <a:defRPr/>
            </a:pPr>
            <a:fld id="{67730A71-5C05-454D-B833-E0EEA766E7DC}" type="slidenum">
              <a:rPr lang="en-US" smtClean="0"/>
              <a:pPr>
                <a:defRPr/>
              </a:pPr>
              <a:t>25</a:t>
            </a:fld>
            <a:endParaRPr lang="en-US"/>
          </a:p>
        </p:txBody>
      </p:sp>
    </p:spTree>
    <p:extLst>
      <p:ext uri="{BB962C8B-B14F-4D97-AF65-F5344CB8AC3E}">
        <p14:creationId xmlns:p14="http://schemas.microsoft.com/office/powerpoint/2010/main" val="38694250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26</a:t>
            </a:fld>
            <a:endParaRPr lang="en-US"/>
          </a:p>
        </p:txBody>
      </p:sp>
      <p:pic>
        <p:nvPicPr>
          <p:cNvPr id="5" name="Picture 4"/>
          <p:cNvPicPr>
            <a:picLocks noChangeAspect="1"/>
          </p:cNvPicPr>
          <p:nvPr/>
        </p:nvPicPr>
        <p:blipFill>
          <a:blip r:embed="rId2"/>
          <a:stretch>
            <a:fillRect/>
          </a:stretch>
        </p:blipFill>
        <p:spPr>
          <a:xfrm>
            <a:off x="177800" y="0"/>
            <a:ext cx="8780804" cy="6858000"/>
          </a:xfrm>
          <a:prstGeom prst="rect">
            <a:avLst/>
          </a:prstGeom>
        </p:spPr>
      </p:pic>
    </p:spTree>
    <p:extLst>
      <p:ext uri="{BB962C8B-B14F-4D97-AF65-F5344CB8AC3E}">
        <p14:creationId xmlns:p14="http://schemas.microsoft.com/office/powerpoint/2010/main" val="30965359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27</a:t>
            </a:fld>
            <a:endParaRPr lang="en-US"/>
          </a:p>
        </p:txBody>
      </p:sp>
      <p:pic>
        <p:nvPicPr>
          <p:cNvPr id="5" name="Picture 4"/>
          <p:cNvPicPr>
            <a:picLocks noChangeAspect="1"/>
          </p:cNvPicPr>
          <p:nvPr/>
        </p:nvPicPr>
        <p:blipFill>
          <a:blip r:embed="rId2"/>
          <a:stretch>
            <a:fillRect/>
          </a:stretch>
        </p:blipFill>
        <p:spPr>
          <a:xfrm>
            <a:off x="127000" y="0"/>
            <a:ext cx="8875690" cy="6858000"/>
          </a:xfrm>
          <a:prstGeom prst="rect">
            <a:avLst/>
          </a:prstGeom>
        </p:spPr>
      </p:pic>
    </p:spTree>
    <p:extLst>
      <p:ext uri="{BB962C8B-B14F-4D97-AF65-F5344CB8AC3E}">
        <p14:creationId xmlns:p14="http://schemas.microsoft.com/office/powerpoint/2010/main" val="30396343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JSV?</a:t>
            </a:r>
            <a:endParaRPr lang="en-US" dirty="0"/>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28</a:t>
            </a:fld>
            <a:endParaRPr lang="en-US"/>
          </a:p>
        </p:txBody>
      </p:sp>
      <p:sp>
        <p:nvSpPr>
          <p:cNvPr id="4" name="TextBox 3"/>
          <p:cNvSpPr txBox="1"/>
          <p:nvPr/>
        </p:nvSpPr>
        <p:spPr>
          <a:xfrm>
            <a:off x="369933" y="1687449"/>
            <a:ext cx="5236211" cy="3785652"/>
          </a:xfrm>
          <a:prstGeom prst="rect">
            <a:avLst/>
          </a:prstGeom>
          <a:noFill/>
        </p:spPr>
        <p:txBody>
          <a:bodyPr wrap="square" rtlCol="0">
            <a:spAutoFit/>
          </a:bodyPr>
          <a:lstStyle/>
          <a:p>
            <a:pPr marL="342900" indent="-342900">
              <a:buFont typeface="Arial"/>
              <a:buChar char="•"/>
            </a:pPr>
            <a:r>
              <a:rPr lang="en-US" dirty="0" smtClean="0"/>
              <a:t>Job Schedule Verifier</a:t>
            </a:r>
          </a:p>
          <a:p>
            <a:pPr marL="342900" indent="-342900">
              <a:buFont typeface="Arial"/>
              <a:buChar char="•"/>
            </a:pPr>
            <a:endParaRPr lang="en-US" dirty="0"/>
          </a:p>
          <a:p>
            <a:pPr marL="342900" indent="-342900">
              <a:buFont typeface="Arial"/>
              <a:buChar char="•"/>
            </a:pPr>
            <a:r>
              <a:rPr lang="en-US" dirty="0" smtClean="0"/>
              <a:t>Upon job submission, evaluates the requirements you provided (if you did), and sends the job to the right queue</a:t>
            </a:r>
          </a:p>
          <a:p>
            <a:pPr marL="342900" indent="-342900">
              <a:buFont typeface="Arial"/>
              <a:buChar char="•"/>
            </a:pPr>
            <a:endParaRPr lang="en-US" dirty="0"/>
          </a:p>
          <a:p>
            <a:pPr marL="342900" indent="-342900">
              <a:buFont typeface="Arial"/>
              <a:buChar char="•"/>
            </a:pPr>
            <a:r>
              <a:rPr lang="en-US" dirty="0" smtClean="0"/>
              <a:t>Occasionally adjusted by CSG staff at NERSC to accommodate changes in </a:t>
            </a:r>
            <a:r>
              <a:rPr lang="en-US" dirty="0" err="1" smtClean="0"/>
              <a:t>Genepool</a:t>
            </a:r>
            <a:r>
              <a:rPr lang="en-US" dirty="0" smtClean="0"/>
              <a:t> configuration</a:t>
            </a:r>
          </a:p>
        </p:txBody>
      </p:sp>
      <p:pic>
        <p:nvPicPr>
          <p:cNvPr id="5" name="Picture 4"/>
          <p:cNvPicPr>
            <a:picLocks noChangeAspect="1"/>
          </p:cNvPicPr>
          <p:nvPr/>
        </p:nvPicPr>
        <p:blipFill rotWithShape="1">
          <a:blip r:embed="rId2"/>
          <a:srcRect l="25793" t="5820" r="42262" b="3439"/>
          <a:stretch/>
        </p:blipFill>
        <p:spPr>
          <a:xfrm>
            <a:off x="6316305" y="1270000"/>
            <a:ext cx="2265265" cy="4826000"/>
          </a:xfrm>
          <a:prstGeom prst="rect">
            <a:avLst/>
          </a:prstGeom>
        </p:spPr>
      </p:pic>
    </p:spTree>
    <p:extLst>
      <p:ext uri="{BB962C8B-B14F-4D97-AF65-F5344CB8AC3E}">
        <p14:creationId xmlns:p14="http://schemas.microsoft.com/office/powerpoint/2010/main" val="34610510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29</a:t>
            </a:fld>
            <a:endParaRPr lang="en-US"/>
          </a:p>
        </p:txBody>
      </p:sp>
      <p:pic>
        <p:nvPicPr>
          <p:cNvPr id="4" name="Picture 3"/>
          <p:cNvPicPr>
            <a:picLocks noChangeAspect="1"/>
          </p:cNvPicPr>
          <p:nvPr/>
        </p:nvPicPr>
        <p:blipFill>
          <a:blip r:embed="rId2"/>
          <a:stretch>
            <a:fillRect/>
          </a:stretch>
        </p:blipFill>
        <p:spPr>
          <a:xfrm>
            <a:off x="127000" y="0"/>
            <a:ext cx="8864958" cy="6858000"/>
          </a:xfrm>
          <a:prstGeom prst="rect">
            <a:avLst/>
          </a:prstGeom>
        </p:spPr>
      </p:pic>
    </p:spTree>
    <p:extLst>
      <p:ext uri="{BB962C8B-B14F-4D97-AF65-F5344CB8AC3E}">
        <p14:creationId xmlns:p14="http://schemas.microsoft.com/office/powerpoint/2010/main" val="8685964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Outline</a:t>
            </a:r>
            <a:endParaRPr lang="en-US" dirty="0"/>
          </a:p>
        </p:txBody>
      </p:sp>
      <p:sp>
        <p:nvSpPr>
          <p:cNvPr id="7" name="Content Placeholder 6"/>
          <p:cNvSpPr>
            <a:spLocks noGrp="1"/>
          </p:cNvSpPr>
          <p:nvPr>
            <p:ph idx="1"/>
          </p:nvPr>
        </p:nvSpPr>
        <p:spPr/>
        <p:txBody>
          <a:bodyPr>
            <a:normAutofit/>
          </a:bodyPr>
          <a:lstStyle/>
          <a:p>
            <a:endParaRPr lang="en-US" dirty="0" smtClean="0"/>
          </a:p>
          <a:p>
            <a:r>
              <a:rPr lang="en-US" dirty="0" smtClean="0"/>
              <a:t>NERSC and its computing systems</a:t>
            </a:r>
          </a:p>
          <a:p>
            <a:r>
              <a:rPr lang="en-US" dirty="0" smtClean="0"/>
              <a:t>How to get help</a:t>
            </a:r>
          </a:p>
          <a:p>
            <a:r>
              <a:rPr lang="en-US" dirty="0" smtClean="0"/>
              <a:t>Running and Monitoring Jobs</a:t>
            </a:r>
          </a:p>
          <a:p>
            <a:r>
              <a:rPr lang="en-US" dirty="0" smtClean="0"/>
              <a:t>Software Modules</a:t>
            </a:r>
            <a:endParaRPr lang="en-US" dirty="0"/>
          </a:p>
          <a:p>
            <a:endParaRPr lang="en-US" dirty="0"/>
          </a:p>
        </p:txBody>
      </p:sp>
      <p:sp>
        <p:nvSpPr>
          <p:cNvPr id="4" name="Slide Number Placeholder 3"/>
          <p:cNvSpPr>
            <a:spLocks noGrp="1"/>
          </p:cNvSpPr>
          <p:nvPr>
            <p:ph type="sldNum" sz="quarter" idx="4"/>
          </p:nvPr>
        </p:nvSpPr>
        <p:spPr/>
        <p:txBody>
          <a:bodyPr/>
          <a:lstStyle/>
          <a:p>
            <a:pPr>
              <a:defRPr/>
            </a:pPr>
            <a:fld id="{7615BAFB-6413-AA4E-9D4A-3BD19E1062BF}" type="slidenum">
              <a:rPr lang="en-US" smtClean="0"/>
              <a:pPr>
                <a:defRPr/>
              </a:pPr>
              <a:t>3</a:t>
            </a:fld>
            <a:endParaRPr lang="en-US"/>
          </a:p>
        </p:txBody>
      </p:sp>
      <p:pic>
        <p:nvPicPr>
          <p:cNvPr id="5" name="Picture 4" descr="TurbJet.png"/>
          <p:cNvPicPr>
            <a:picLocks noChangeAspect="1"/>
          </p:cNvPicPr>
          <p:nvPr/>
        </p:nvPicPr>
        <p:blipFill>
          <a:blip r:embed="rId3"/>
          <a:stretch>
            <a:fillRect/>
          </a:stretch>
        </p:blipFill>
        <p:spPr>
          <a:xfrm>
            <a:off x="7208999" y="1082254"/>
            <a:ext cx="1359239" cy="500298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examples on the NERSC webpage</a:t>
            </a:r>
            <a:endParaRPr lang="en-US" dirty="0"/>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30</a:t>
            </a:fld>
            <a:endParaRPr lang="en-US"/>
          </a:p>
        </p:txBody>
      </p:sp>
      <p:pic>
        <p:nvPicPr>
          <p:cNvPr id="4" name="Picture 3"/>
          <p:cNvPicPr>
            <a:picLocks noChangeAspect="1"/>
          </p:cNvPicPr>
          <p:nvPr/>
        </p:nvPicPr>
        <p:blipFill>
          <a:blip r:embed="rId2"/>
          <a:stretch>
            <a:fillRect/>
          </a:stretch>
        </p:blipFill>
        <p:spPr>
          <a:xfrm>
            <a:off x="1744373" y="1715073"/>
            <a:ext cx="5922078" cy="5017316"/>
          </a:xfrm>
          <a:prstGeom prst="rect">
            <a:avLst/>
          </a:prstGeom>
        </p:spPr>
      </p:pic>
      <p:sp>
        <p:nvSpPr>
          <p:cNvPr id="5" name="Rectangle 4"/>
          <p:cNvSpPr/>
          <p:nvPr/>
        </p:nvSpPr>
        <p:spPr>
          <a:xfrm>
            <a:off x="404694" y="1214238"/>
            <a:ext cx="8456718" cy="338554"/>
          </a:xfrm>
          <a:prstGeom prst="rect">
            <a:avLst/>
          </a:prstGeom>
        </p:spPr>
        <p:txBody>
          <a:bodyPr wrap="square">
            <a:spAutoFit/>
          </a:bodyPr>
          <a:lstStyle/>
          <a:p>
            <a:r>
              <a:rPr lang="en-US" sz="1600" dirty="0"/>
              <a:t>https://</a:t>
            </a:r>
            <a:r>
              <a:rPr lang="en-US" sz="1600" dirty="0" err="1"/>
              <a:t>www.nersc.gov</a:t>
            </a:r>
            <a:r>
              <a:rPr lang="en-US" sz="1600" dirty="0"/>
              <a:t>/users/computational-systems/</a:t>
            </a:r>
            <a:r>
              <a:rPr lang="en-US" sz="1600" dirty="0" err="1"/>
              <a:t>genepool</a:t>
            </a:r>
            <a:r>
              <a:rPr lang="en-US" sz="1600" dirty="0"/>
              <a:t>/running-jobs/submitting-jobs/</a:t>
            </a:r>
          </a:p>
        </p:txBody>
      </p:sp>
    </p:spTree>
    <p:extLst>
      <p:ext uri="{BB962C8B-B14F-4D97-AF65-F5344CB8AC3E}">
        <p14:creationId xmlns:p14="http://schemas.microsoft.com/office/powerpoint/2010/main" val="9164567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Genepool</a:t>
            </a:r>
            <a:r>
              <a:rPr lang="en-US" dirty="0" smtClean="0"/>
              <a:t> Queues</a:t>
            </a:r>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31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533461427"/>
              </p:ext>
            </p:extLst>
          </p:nvPr>
        </p:nvGraphicFramePr>
        <p:xfrm>
          <a:off x="832706" y="1627046"/>
          <a:ext cx="7821437" cy="3102684"/>
        </p:xfrm>
        <a:graphic>
          <a:graphicData uri="http://schemas.openxmlformats.org/drawingml/2006/table">
            <a:tbl>
              <a:tblPr firstRow="1" bandRow="1">
                <a:tableStyleId>{5C22544A-7EE6-4342-B048-85BDC9FD1C3A}</a:tableStyleId>
              </a:tblPr>
              <a:tblGrid>
                <a:gridCol w="1496400"/>
                <a:gridCol w="2768719"/>
                <a:gridCol w="1830303"/>
                <a:gridCol w="764007"/>
                <a:gridCol w="962008"/>
              </a:tblGrid>
              <a:tr h="370840">
                <a:tc>
                  <a:txBody>
                    <a:bodyPr/>
                    <a:lstStyle/>
                    <a:p>
                      <a:pPr algn="l" fontAlgn="b"/>
                      <a:r>
                        <a:rPr lang="en-US" sz="1440" b="1" i="0" u="none" strike="noStrike" dirty="0">
                          <a:solidFill>
                            <a:srgbClr val="509C2D"/>
                          </a:solidFill>
                          <a:effectLst/>
                          <a:latin typeface="Inherit"/>
                        </a:rPr>
                        <a:t>Queue Name</a:t>
                      </a:r>
                    </a:p>
                  </a:txBody>
                  <a:tcPr marL="12700" marR="12700" marT="12700" marB="0" anchor="b"/>
                </a:tc>
                <a:tc>
                  <a:txBody>
                    <a:bodyPr/>
                    <a:lstStyle/>
                    <a:p>
                      <a:pPr algn="l" fontAlgn="b"/>
                      <a:r>
                        <a:rPr lang="en-US" sz="1440" b="1" i="0" u="none" strike="noStrike">
                          <a:solidFill>
                            <a:srgbClr val="509C2D"/>
                          </a:solidFill>
                          <a:effectLst/>
                          <a:latin typeface="Inherit"/>
                        </a:rPr>
                        <a:t>Purpose</a:t>
                      </a:r>
                    </a:p>
                  </a:txBody>
                  <a:tcPr marL="12700" marR="12700" marT="12700" marB="0" anchor="b"/>
                </a:tc>
                <a:tc>
                  <a:txBody>
                    <a:bodyPr/>
                    <a:lstStyle/>
                    <a:p>
                      <a:pPr algn="l" fontAlgn="b"/>
                      <a:r>
                        <a:rPr lang="en-US" sz="1440" b="1" i="0" u="none" strike="noStrike" dirty="0">
                          <a:solidFill>
                            <a:srgbClr val="509C2D"/>
                          </a:solidFill>
                          <a:effectLst/>
                          <a:latin typeface="Inherit"/>
                        </a:rPr>
                        <a:t>User </a:t>
                      </a:r>
                      <a:r>
                        <a:rPr lang="en-US" sz="1440" b="1" i="0" u="none" strike="noStrike" dirty="0" err="1">
                          <a:solidFill>
                            <a:srgbClr val="509C2D"/>
                          </a:solidFill>
                          <a:effectLst/>
                          <a:latin typeface="Inherit"/>
                        </a:rPr>
                        <a:t>Requestable</a:t>
                      </a:r>
                      <a:endParaRPr lang="en-US" sz="1440" b="1" i="0" u="none" strike="noStrike" dirty="0">
                        <a:solidFill>
                          <a:srgbClr val="509C2D"/>
                        </a:solidFill>
                        <a:effectLst/>
                        <a:latin typeface="Inherit"/>
                      </a:endParaRPr>
                    </a:p>
                  </a:txBody>
                  <a:tcPr marL="12700" marR="12700" marT="12700" marB="0" anchor="b"/>
                </a:tc>
                <a:tc>
                  <a:txBody>
                    <a:bodyPr/>
                    <a:lstStyle/>
                    <a:p>
                      <a:pPr algn="l" fontAlgn="b"/>
                      <a:r>
                        <a:rPr lang="en-US" sz="1440" b="1" i="0" u="none" strike="noStrike" dirty="0">
                          <a:solidFill>
                            <a:srgbClr val="509C2D"/>
                          </a:solidFill>
                          <a:effectLst/>
                          <a:latin typeface="Inherit"/>
                        </a:rPr>
                        <a:t>Slot Limit</a:t>
                      </a:r>
                    </a:p>
                  </a:txBody>
                  <a:tcPr marL="12700" marR="12700" marT="12700" marB="0" anchor="b"/>
                </a:tc>
                <a:tc>
                  <a:txBody>
                    <a:bodyPr/>
                    <a:lstStyle/>
                    <a:p>
                      <a:pPr algn="l" fontAlgn="b"/>
                      <a:r>
                        <a:rPr lang="en-US" sz="1440" b="1" i="0" u="none" strike="noStrike" dirty="0">
                          <a:solidFill>
                            <a:srgbClr val="509C2D"/>
                          </a:solidFill>
                          <a:effectLst/>
                          <a:latin typeface="Inherit"/>
                        </a:rPr>
                        <a:t>Wall Clock Limit</a:t>
                      </a:r>
                    </a:p>
                  </a:txBody>
                  <a:tcPr marL="12700" marR="12700" marT="12700" marB="0" anchor="b"/>
                </a:tc>
              </a:tr>
              <a:tr h="370840">
                <a:tc>
                  <a:txBody>
                    <a:bodyPr/>
                    <a:lstStyle/>
                    <a:p>
                      <a:pPr algn="l" fontAlgn="b"/>
                      <a:r>
                        <a:rPr lang="en-US" sz="1400" b="1" i="0" u="none" strike="noStrike" dirty="0" err="1">
                          <a:solidFill>
                            <a:srgbClr val="173040"/>
                          </a:solidFill>
                          <a:effectLst/>
                          <a:latin typeface="Inherit"/>
                        </a:rPr>
                        <a:t>normal.q</a:t>
                      </a:r>
                      <a:endParaRPr lang="en-US" sz="1400" b="1" i="0" u="none" strike="noStrike" dirty="0">
                        <a:solidFill>
                          <a:srgbClr val="173040"/>
                        </a:solidFill>
                        <a:effectLst/>
                        <a:latin typeface="Inherit"/>
                      </a:endParaRPr>
                    </a:p>
                  </a:txBody>
                  <a:tcPr marL="12700" marR="12700" marT="12700" marB="0" anchor="b"/>
                </a:tc>
                <a:tc>
                  <a:txBody>
                    <a:bodyPr/>
                    <a:lstStyle/>
                    <a:p>
                      <a:pPr algn="l" fontAlgn="b"/>
                      <a:r>
                        <a:rPr lang="en-US" sz="1200" b="0" i="0" u="none" strike="noStrike" dirty="0" smtClean="0">
                          <a:solidFill>
                            <a:srgbClr val="173040"/>
                          </a:solidFill>
                          <a:effectLst/>
                          <a:latin typeface="Inherit"/>
                        </a:rPr>
                        <a:t>Default </a:t>
                      </a:r>
                      <a:r>
                        <a:rPr lang="en-US" sz="1200" b="0" i="0" u="none" strike="noStrike" dirty="0">
                          <a:solidFill>
                            <a:srgbClr val="173040"/>
                          </a:solidFill>
                          <a:effectLst/>
                          <a:latin typeface="Inherit"/>
                        </a:rPr>
                        <a:t>queue</a:t>
                      </a:r>
                    </a:p>
                  </a:txBody>
                  <a:tcPr marL="12700" marR="12700" marT="12700" marB="0" anchor="b"/>
                </a:tc>
                <a:tc>
                  <a:txBody>
                    <a:bodyPr/>
                    <a:lstStyle/>
                    <a:p>
                      <a:r>
                        <a:rPr lang="en-US" dirty="0" smtClean="0"/>
                        <a:t>No</a:t>
                      </a:r>
                      <a:endParaRPr lang="en-US" dirty="0"/>
                    </a:p>
                  </a:txBody>
                  <a:tcPr marL="12700" marR="12700" marT="12700" marB="0" anchor="b"/>
                </a:tc>
                <a:tc>
                  <a:txBody>
                    <a:bodyPr/>
                    <a:lstStyle/>
                    <a:p>
                      <a:pPr algn="ctr" fontAlgn="b"/>
                      <a:r>
                        <a:rPr lang="en-US" sz="1200" b="0" i="0" u="none" strike="noStrike" dirty="0" smtClean="0">
                          <a:solidFill>
                            <a:srgbClr val="173040"/>
                          </a:solidFill>
                          <a:effectLst/>
                          <a:latin typeface="Inherit"/>
                        </a:rPr>
                        <a:t>2460</a:t>
                      </a:r>
                      <a:endParaRPr lang="en-US" sz="1200" b="0" i="0" u="none" strike="noStrike" dirty="0">
                        <a:solidFill>
                          <a:srgbClr val="173040"/>
                        </a:solidFill>
                        <a:effectLst/>
                        <a:latin typeface="Inherit"/>
                      </a:endParaRPr>
                    </a:p>
                  </a:txBody>
                  <a:tcPr marL="12700" marR="12700" marT="12700" marB="0" anchor="b"/>
                </a:tc>
                <a:tc>
                  <a:txBody>
                    <a:bodyPr/>
                    <a:lstStyle/>
                    <a:p>
                      <a:pPr algn="ctr" fontAlgn="b"/>
                      <a:r>
                        <a:rPr lang="en-US" sz="1200" b="0" i="0" u="none" strike="noStrike">
                          <a:solidFill>
                            <a:srgbClr val="173040"/>
                          </a:solidFill>
                          <a:effectLst/>
                          <a:latin typeface="Inherit"/>
                        </a:rPr>
                        <a:t>12 hours</a:t>
                      </a:r>
                    </a:p>
                  </a:txBody>
                  <a:tcPr marL="12700" marR="12700" marT="12700" marB="0" anchor="b"/>
                </a:tc>
              </a:tr>
              <a:tr h="370840">
                <a:tc>
                  <a:txBody>
                    <a:bodyPr/>
                    <a:lstStyle/>
                    <a:p>
                      <a:pPr algn="l" fontAlgn="b"/>
                      <a:r>
                        <a:rPr lang="en-US" sz="1400" b="1" i="0" u="none" strike="noStrike" dirty="0" err="1">
                          <a:solidFill>
                            <a:srgbClr val="173040"/>
                          </a:solidFill>
                          <a:effectLst/>
                          <a:latin typeface="Inherit"/>
                        </a:rPr>
                        <a:t>normal_excl.q</a:t>
                      </a:r>
                      <a:endParaRPr lang="en-US" sz="1400" b="1" i="0" u="none" strike="noStrike" dirty="0">
                        <a:solidFill>
                          <a:srgbClr val="173040"/>
                        </a:solidFill>
                        <a:effectLst/>
                        <a:latin typeface="Inherit"/>
                      </a:endParaRPr>
                    </a:p>
                  </a:txBody>
                  <a:tcPr marL="12700" marR="12700" marT="12700" marB="0" anchor="b"/>
                </a:tc>
                <a:tc>
                  <a:txBody>
                    <a:bodyPr/>
                    <a:lstStyle/>
                    <a:p>
                      <a:pPr algn="l" fontAlgn="b"/>
                      <a:endParaRPr lang="en-US" sz="1200" b="0" i="0" u="none" strike="noStrike" dirty="0">
                        <a:solidFill>
                          <a:srgbClr val="173040"/>
                        </a:solidFill>
                        <a:effectLst/>
                        <a:latin typeface="Inherit"/>
                      </a:endParaRPr>
                    </a:p>
                  </a:txBody>
                  <a:tcPr marL="12700" marR="12700" marT="12700" marB="0" anchor="b"/>
                </a:tc>
                <a:tc>
                  <a:txBody>
                    <a:bodyPr/>
                    <a:lstStyle/>
                    <a:p>
                      <a:r>
                        <a:rPr lang="en-US" dirty="0" smtClean="0"/>
                        <a:t>No</a:t>
                      </a:r>
                      <a:endParaRPr lang="en-US" dirty="0"/>
                    </a:p>
                  </a:txBody>
                  <a:tcPr marL="12700" marR="12700" marT="12700" marB="0" anchor="b"/>
                </a:tc>
                <a:tc>
                  <a:txBody>
                    <a:bodyPr/>
                    <a:lstStyle/>
                    <a:p>
                      <a:pPr algn="ctr" fontAlgn="b"/>
                      <a:r>
                        <a:rPr lang="en-US" sz="1200" b="0" i="0" u="none" strike="noStrike" dirty="0" smtClean="0">
                          <a:solidFill>
                            <a:srgbClr val="173040"/>
                          </a:solidFill>
                          <a:effectLst/>
                          <a:latin typeface="Inherit"/>
                        </a:rPr>
                        <a:t>3348</a:t>
                      </a:r>
                      <a:endParaRPr lang="en-US" sz="1200" b="0" i="0" u="none" strike="noStrike" dirty="0">
                        <a:solidFill>
                          <a:srgbClr val="173040"/>
                        </a:solidFill>
                        <a:effectLst/>
                        <a:latin typeface="Inherit"/>
                      </a:endParaRPr>
                    </a:p>
                  </a:txBody>
                  <a:tcPr marL="12700" marR="12700" marT="12700" marB="0" anchor="b"/>
                </a:tc>
                <a:tc>
                  <a:txBody>
                    <a:bodyPr/>
                    <a:lstStyle/>
                    <a:p>
                      <a:pPr algn="ctr" fontAlgn="b"/>
                      <a:r>
                        <a:rPr lang="en-US" sz="1200" b="0" i="0" u="none" strike="noStrike" dirty="0">
                          <a:solidFill>
                            <a:srgbClr val="173040"/>
                          </a:solidFill>
                          <a:effectLst/>
                          <a:latin typeface="Inherit"/>
                        </a:rPr>
                        <a:t>12 hours</a:t>
                      </a:r>
                    </a:p>
                  </a:txBody>
                  <a:tcPr marL="12700" marR="12700" marT="12700" marB="0" anchor="b"/>
                </a:tc>
              </a:tr>
              <a:tr h="370840">
                <a:tc>
                  <a:txBody>
                    <a:bodyPr/>
                    <a:lstStyle/>
                    <a:p>
                      <a:pPr algn="l" fontAlgn="b"/>
                      <a:r>
                        <a:rPr lang="en-US" sz="1400" b="1" i="0" u="none" strike="noStrike" dirty="0" err="1">
                          <a:solidFill>
                            <a:srgbClr val="173040"/>
                          </a:solidFill>
                          <a:effectLst/>
                          <a:latin typeface="Inherit"/>
                        </a:rPr>
                        <a:t>long.q</a:t>
                      </a:r>
                      <a:endParaRPr lang="en-US" sz="1400" b="1" i="0" u="none" strike="noStrike" dirty="0">
                        <a:solidFill>
                          <a:srgbClr val="173040"/>
                        </a:solidFill>
                        <a:effectLst/>
                        <a:latin typeface="Inherit"/>
                      </a:endParaRPr>
                    </a:p>
                  </a:txBody>
                  <a:tcPr marL="12700" marR="12700" marT="12700" marB="0" anchor="b"/>
                </a:tc>
                <a:tc>
                  <a:txBody>
                    <a:bodyPr/>
                    <a:lstStyle/>
                    <a:p>
                      <a:pPr algn="l" fontAlgn="b"/>
                      <a:r>
                        <a:rPr lang="en-US" sz="1200" b="0" i="0" u="none" strike="noStrike" dirty="0" smtClean="0">
                          <a:solidFill>
                            <a:srgbClr val="173040"/>
                          </a:solidFill>
                          <a:effectLst/>
                          <a:latin typeface="Inherit"/>
                        </a:rPr>
                        <a:t>Workflows </a:t>
                      </a:r>
                      <a:r>
                        <a:rPr lang="en-US" sz="1200" b="0" i="0" u="none" strike="noStrike" dirty="0">
                          <a:solidFill>
                            <a:srgbClr val="173040"/>
                          </a:solidFill>
                          <a:effectLst/>
                          <a:latin typeface="Inherit"/>
                        </a:rPr>
                        <a:t>that need more than 12 hours</a:t>
                      </a:r>
                    </a:p>
                  </a:txBody>
                  <a:tcPr marL="12700" marR="12700" marT="12700" marB="0" anchor="b"/>
                </a:tc>
                <a:tc>
                  <a:txBody>
                    <a:bodyPr/>
                    <a:lstStyle/>
                    <a:p>
                      <a:r>
                        <a:rPr lang="en-US" dirty="0" smtClean="0"/>
                        <a:t>No</a:t>
                      </a:r>
                      <a:endParaRPr lang="en-US" dirty="0"/>
                    </a:p>
                  </a:txBody>
                  <a:tcPr marL="12700" marR="12700" marT="12700" marB="0" anchor="b"/>
                </a:tc>
                <a:tc>
                  <a:txBody>
                    <a:bodyPr/>
                    <a:lstStyle/>
                    <a:p>
                      <a:pPr algn="ctr" fontAlgn="b"/>
                      <a:r>
                        <a:rPr lang="is-IS" sz="1200" b="0" i="0" u="none" strike="noStrike" dirty="0">
                          <a:solidFill>
                            <a:srgbClr val="173040"/>
                          </a:solidFill>
                          <a:effectLst/>
                          <a:latin typeface="Inherit"/>
                        </a:rPr>
                        <a:t>320</a:t>
                      </a:r>
                    </a:p>
                  </a:txBody>
                  <a:tcPr marL="12700" marR="12700" marT="12700" marB="0" anchor="b"/>
                </a:tc>
                <a:tc>
                  <a:txBody>
                    <a:bodyPr/>
                    <a:lstStyle/>
                    <a:p>
                      <a:pPr algn="ctr" fontAlgn="b"/>
                      <a:r>
                        <a:rPr lang="en-US" sz="1200" b="0" i="0" u="none" strike="noStrike" dirty="0">
                          <a:solidFill>
                            <a:srgbClr val="173040"/>
                          </a:solidFill>
                          <a:effectLst/>
                          <a:latin typeface="Inherit"/>
                        </a:rPr>
                        <a:t>240 hours</a:t>
                      </a:r>
                    </a:p>
                  </a:txBody>
                  <a:tcPr marL="12700" marR="12700" marT="12700" marB="0" anchor="b"/>
                </a:tc>
              </a:tr>
              <a:tr h="370840">
                <a:tc>
                  <a:txBody>
                    <a:bodyPr/>
                    <a:lstStyle/>
                    <a:p>
                      <a:pPr algn="l" fontAlgn="b"/>
                      <a:r>
                        <a:rPr lang="en-US" sz="1400" b="1" i="0" u="none" strike="noStrike" dirty="0" err="1">
                          <a:solidFill>
                            <a:srgbClr val="173040"/>
                          </a:solidFill>
                          <a:effectLst/>
                          <a:latin typeface="Inherit"/>
                        </a:rPr>
                        <a:t>long_excl.q</a:t>
                      </a:r>
                      <a:endParaRPr lang="en-US" sz="1400" b="1" i="0" u="none" strike="noStrike" dirty="0">
                        <a:solidFill>
                          <a:srgbClr val="173040"/>
                        </a:solidFill>
                        <a:effectLst/>
                        <a:latin typeface="Inherit"/>
                      </a:endParaRPr>
                    </a:p>
                  </a:txBody>
                  <a:tcPr marL="12700" marR="12700" marT="12700" marB="0" anchor="b"/>
                </a:tc>
                <a:tc>
                  <a:txBody>
                    <a:bodyPr/>
                    <a:lstStyle/>
                    <a:p>
                      <a:pPr algn="l" fontAlgn="b"/>
                      <a:endParaRPr lang="en-US" sz="1200" b="0" i="0" u="none" strike="noStrike" dirty="0">
                        <a:solidFill>
                          <a:srgbClr val="173040"/>
                        </a:solidFill>
                        <a:effectLst/>
                        <a:latin typeface="Inherit"/>
                      </a:endParaRPr>
                    </a:p>
                  </a:txBody>
                  <a:tcPr marL="12700" marR="12700" marT="12700" marB="0" anchor="b"/>
                </a:tc>
                <a:tc>
                  <a:txBody>
                    <a:bodyPr/>
                    <a:lstStyle/>
                    <a:p>
                      <a:r>
                        <a:rPr lang="en-US" dirty="0" smtClean="0"/>
                        <a:t>No</a:t>
                      </a:r>
                      <a:endParaRPr lang="en-US" dirty="0"/>
                    </a:p>
                  </a:txBody>
                  <a:tcPr marL="12700" marR="12700" marT="12700" marB="0" anchor="b"/>
                </a:tc>
                <a:tc>
                  <a:txBody>
                    <a:bodyPr/>
                    <a:lstStyle/>
                    <a:p>
                      <a:pPr algn="ctr" fontAlgn="b"/>
                      <a:r>
                        <a:rPr lang="en-US" sz="1200" b="0" i="0" u="none" strike="noStrike" dirty="0" smtClean="0">
                          <a:solidFill>
                            <a:srgbClr val="173040"/>
                          </a:solidFill>
                          <a:effectLst/>
                          <a:latin typeface="Inherit"/>
                        </a:rPr>
                        <a:t>1548</a:t>
                      </a:r>
                      <a:endParaRPr lang="en-US" sz="1200" b="0" i="0" u="none" strike="noStrike" dirty="0">
                        <a:solidFill>
                          <a:srgbClr val="173040"/>
                        </a:solidFill>
                        <a:effectLst/>
                        <a:latin typeface="Inherit"/>
                      </a:endParaRPr>
                    </a:p>
                  </a:txBody>
                  <a:tcPr marL="12700" marR="12700" marT="12700" marB="0" anchor="b"/>
                </a:tc>
                <a:tc>
                  <a:txBody>
                    <a:bodyPr/>
                    <a:lstStyle/>
                    <a:p>
                      <a:pPr algn="ctr" fontAlgn="b"/>
                      <a:r>
                        <a:rPr lang="en-US" sz="1200" b="0" i="0" u="none" strike="noStrike" dirty="0">
                          <a:solidFill>
                            <a:srgbClr val="173040"/>
                          </a:solidFill>
                          <a:effectLst/>
                          <a:latin typeface="Inherit"/>
                        </a:rPr>
                        <a:t>240 hours</a:t>
                      </a:r>
                    </a:p>
                  </a:txBody>
                  <a:tcPr marL="12700" marR="12700" marT="12700" marB="0" anchor="b"/>
                </a:tc>
              </a:tr>
              <a:tr h="373861">
                <a:tc>
                  <a:txBody>
                    <a:bodyPr/>
                    <a:lstStyle/>
                    <a:p>
                      <a:pPr algn="l" fontAlgn="b"/>
                      <a:r>
                        <a:rPr lang="en-US" sz="1400" b="1" i="0" u="none" strike="noStrike" dirty="0" err="1">
                          <a:solidFill>
                            <a:srgbClr val="173040"/>
                          </a:solidFill>
                          <a:effectLst/>
                          <a:latin typeface="Inherit"/>
                        </a:rPr>
                        <a:t>high.q</a:t>
                      </a:r>
                      <a:endParaRPr lang="en-US" sz="1400" b="1" i="0" u="none" strike="noStrike" dirty="0">
                        <a:solidFill>
                          <a:srgbClr val="173040"/>
                        </a:solidFill>
                        <a:effectLst/>
                        <a:latin typeface="Inherit"/>
                      </a:endParaRPr>
                    </a:p>
                  </a:txBody>
                  <a:tcPr marL="12700" marR="12700" marT="12700" marB="0" anchor="b"/>
                </a:tc>
                <a:tc>
                  <a:txBody>
                    <a:bodyPr/>
                    <a:lstStyle/>
                    <a:p>
                      <a:pPr algn="l" fontAlgn="b"/>
                      <a:r>
                        <a:rPr lang="en-US" sz="1200" b="0" i="0" u="none" strike="noStrike" dirty="0">
                          <a:solidFill>
                            <a:srgbClr val="173040"/>
                          </a:solidFill>
                          <a:effectLst/>
                          <a:latin typeface="Inherit"/>
                        </a:rPr>
                        <a:t>High priority jobs and debugging jobs</a:t>
                      </a:r>
                    </a:p>
                  </a:txBody>
                  <a:tcPr marL="12700" marR="12700" marT="12700" marB="0" anchor="b"/>
                </a:tc>
                <a:tc>
                  <a:txBody>
                    <a:bodyPr/>
                    <a:lstStyle/>
                    <a:p>
                      <a:r>
                        <a:rPr lang="en-US" dirty="0" smtClean="0"/>
                        <a:t>Yes</a:t>
                      </a:r>
                      <a:endParaRPr lang="en-US" dirty="0"/>
                    </a:p>
                  </a:txBody>
                  <a:tcPr marL="12700" marR="12700" marT="12700" marB="0" anchor="b"/>
                </a:tc>
                <a:tc>
                  <a:txBody>
                    <a:bodyPr/>
                    <a:lstStyle/>
                    <a:p>
                      <a:pPr algn="ctr" fontAlgn="b"/>
                      <a:r>
                        <a:rPr lang="en-US" sz="1200" b="0" i="0" u="none" strike="noStrike" dirty="0" smtClean="0">
                          <a:solidFill>
                            <a:srgbClr val="173040"/>
                          </a:solidFill>
                          <a:effectLst/>
                          <a:latin typeface="Inherit"/>
                        </a:rPr>
                        <a:t>32</a:t>
                      </a:r>
                      <a:endParaRPr lang="en-US" sz="1200" b="0" i="0" u="none" strike="noStrike" dirty="0">
                        <a:solidFill>
                          <a:srgbClr val="173040"/>
                        </a:solidFill>
                        <a:effectLst/>
                        <a:latin typeface="Inherit"/>
                      </a:endParaRPr>
                    </a:p>
                  </a:txBody>
                  <a:tcPr marL="12700" marR="12700" marT="12700" marB="0" anchor="b"/>
                </a:tc>
                <a:tc>
                  <a:txBody>
                    <a:bodyPr/>
                    <a:lstStyle/>
                    <a:p>
                      <a:pPr algn="ctr" fontAlgn="b"/>
                      <a:r>
                        <a:rPr lang="en-US" sz="1200" b="0" i="0" u="none" strike="noStrike" dirty="0">
                          <a:solidFill>
                            <a:srgbClr val="173040"/>
                          </a:solidFill>
                          <a:effectLst/>
                          <a:latin typeface="Inherit"/>
                        </a:rPr>
                        <a:t>240 hours</a:t>
                      </a:r>
                    </a:p>
                  </a:txBody>
                  <a:tcPr marL="12700" marR="12700" marT="12700" marB="0" anchor="b"/>
                </a:tc>
              </a:tr>
              <a:tr h="370840">
                <a:tc>
                  <a:txBody>
                    <a:bodyPr/>
                    <a:lstStyle/>
                    <a:p>
                      <a:pPr algn="l" fontAlgn="b"/>
                      <a:r>
                        <a:rPr lang="en-US" sz="1400" b="1" i="0" u="none" strike="noStrike" dirty="0" err="1" smtClean="0">
                          <a:solidFill>
                            <a:srgbClr val="173040"/>
                          </a:solidFill>
                          <a:effectLst/>
                          <a:latin typeface="Inherit"/>
                        </a:rPr>
                        <a:t>high_exclusive.q</a:t>
                      </a:r>
                      <a:endParaRPr lang="en-US" sz="1400" b="1" i="0" u="none" strike="noStrike" dirty="0">
                        <a:solidFill>
                          <a:srgbClr val="173040"/>
                        </a:solidFill>
                        <a:effectLst/>
                        <a:latin typeface="Inherit"/>
                      </a:endParaRPr>
                    </a:p>
                  </a:txBody>
                  <a:tcPr marL="12700" marR="12700" marT="12700" marB="0" anchor="b"/>
                </a:tc>
                <a:tc>
                  <a:txBody>
                    <a:bodyPr/>
                    <a:lstStyle/>
                    <a:p>
                      <a:pPr algn="l" fontAlgn="b"/>
                      <a:endParaRPr lang="en-US" sz="1200" b="0" i="0" u="none" strike="noStrike" dirty="0">
                        <a:solidFill>
                          <a:srgbClr val="173040"/>
                        </a:solidFill>
                        <a:effectLst/>
                        <a:latin typeface="Inherit"/>
                      </a:endParaRPr>
                    </a:p>
                  </a:txBody>
                  <a:tcPr marL="12700" marR="12700" marT="12700" marB="0" anchor="b"/>
                </a:tc>
                <a:tc>
                  <a:txBody>
                    <a:bodyPr/>
                    <a:lstStyle/>
                    <a:p>
                      <a:r>
                        <a:rPr lang="en-US" dirty="0" smtClean="0"/>
                        <a:t>Yes</a:t>
                      </a:r>
                      <a:endParaRPr lang="en-US" dirty="0"/>
                    </a:p>
                  </a:txBody>
                  <a:tcPr marL="12700" marR="12700" marT="12700" marB="0" anchor="b"/>
                </a:tc>
                <a:tc>
                  <a:txBody>
                    <a:bodyPr/>
                    <a:lstStyle/>
                    <a:p>
                      <a:pPr algn="ctr" fontAlgn="b"/>
                      <a:r>
                        <a:rPr lang="en-US" sz="1200" b="0" i="0" u="none" strike="noStrike" dirty="0" smtClean="0">
                          <a:solidFill>
                            <a:srgbClr val="173040"/>
                          </a:solidFill>
                          <a:effectLst/>
                          <a:latin typeface="Inherit"/>
                        </a:rPr>
                        <a:t>64</a:t>
                      </a:r>
                      <a:endParaRPr lang="en-US" sz="1200" b="0" i="0" u="none" strike="noStrike" dirty="0">
                        <a:solidFill>
                          <a:srgbClr val="173040"/>
                        </a:solidFill>
                        <a:effectLst/>
                        <a:latin typeface="Inherit"/>
                      </a:endParaRPr>
                    </a:p>
                  </a:txBody>
                  <a:tcPr marL="12700" marR="12700" marT="12700" marB="0" anchor="b"/>
                </a:tc>
                <a:tc>
                  <a:txBody>
                    <a:bodyPr/>
                    <a:lstStyle/>
                    <a:p>
                      <a:pPr algn="ctr" fontAlgn="b"/>
                      <a:r>
                        <a:rPr lang="en-US" sz="1200" b="0" i="0" u="none" strike="noStrike" dirty="0" smtClean="0">
                          <a:solidFill>
                            <a:srgbClr val="173040"/>
                          </a:solidFill>
                          <a:effectLst/>
                          <a:latin typeface="Inherit"/>
                        </a:rPr>
                        <a:t>72 hours</a:t>
                      </a:r>
                      <a:endParaRPr lang="en-US" sz="1200" b="0" i="0" u="none" strike="noStrike" dirty="0">
                        <a:solidFill>
                          <a:srgbClr val="173040"/>
                        </a:solidFill>
                        <a:effectLst/>
                        <a:latin typeface="Inherit"/>
                      </a:endParaRPr>
                    </a:p>
                  </a:txBody>
                  <a:tcPr marL="12700" marR="12700" marT="12700" marB="0" anchor="b"/>
                </a:tc>
              </a:tr>
              <a:tr h="423012">
                <a:tc>
                  <a:txBody>
                    <a:bodyPr/>
                    <a:lstStyle/>
                    <a:p>
                      <a:pPr algn="l" fontAlgn="b"/>
                      <a:r>
                        <a:rPr lang="en-US" sz="1400" b="1" i="0" u="none" strike="noStrike" dirty="0" err="1">
                          <a:solidFill>
                            <a:srgbClr val="173040"/>
                          </a:solidFill>
                          <a:effectLst/>
                          <a:latin typeface="Inherit"/>
                        </a:rPr>
                        <a:t>xfer.q</a:t>
                      </a:r>
                      <a:endParaRPr lang="en-US" sz="1400" b="1" i="0" u="none" strike="noStrike" dirty="0">
                        <a:solidFill>
                          <a:srgbClr val="173040"/>
                        </a:solidFill>
                        <a:effectLst/>
                        <a:latin typeface="Inherit"/>
                      </a:endParaRPr>
                    </a:p>
                  </a:txBody>
                  <a:tcPr marL="12700" marR="12700" marT="12700" marB="0" anchor="b"/>
                </a:tc>
                <a:tc>
                  <a:txBody>
                    <a:bodyPr/>
                    <a:lstStyle/>
                    <a:p>
                      <a:pPr algn="l" fontAlgn="b"/>
                      <a:r>
                        <a:rPr lang="en-US" sz="1200" b="0" i="0" u="none" strike="noStrike">
                          <a:solidFill>
                            <a:srgbClr val="173040"/>
                          </a:solidFill>
                          <a:effectLst/>
                          <a:latin typeface="Inherit"/>
                        </a:rPr>
                        <a:t>Data Transfer Queue on genepool; Use this to transfer data to /global/dna</a:t>
                      </a:r>
                    </a:p>
                  </a:txBody>
                  <a:tcPr marL="12700" marR="12700" marT="12700" marB="0" anchor="b"/>
                </a:tc>
                <a:tc>
                  <a:txBody>
                    <a:bodyPr/>
                    <a:lstStyle/>
                    <a:p>
                      <a:pPr algn="l" fontAlgn="b"/>
                      <a:r>
                        <a:rPr lang="en-US" sz="1200" b="0" i="0" u="none" strike="noStrike">
                          <a:solidFill>
                            <a:srgbClr val="173040"/>
                          </a:solidFill>
                          <a:effectLst/>
                          <a:latin typeface="Inherit"/>
                        </a:rPr>
                        <a:t>Yes, request "-l xfer.c".</a:t>
                      </a:r>
                    </a:p>
                  </a:txBody>
                  <a:tcPr marL="12700" marR="12700" marT="12700" marB="0" anchor="b"/>
                </a:tc>
                <a:tc>
                  <a:txBody>
                    <a:bodyPr/>
                    <a:lstStyle/>
                    <a:p>
                      <a:pPr algn="ctr" fontAlgn="b"/>
                      <a:r>
                        <a:rPr lang="is-IS" sz="1200" b="0" i="0" u="none" strike="noStrike">
                          <a:solidFill>
                            <a:srgbClr val="173040"/>
                          </a:solidFill>
                          <a:effectLst/>
                          <a:latin typeface="Inherit"/>
                        </a:rPr>
                        <a:t>2</a:t>
                      </a:r>
                    </a:p>
                  </a:txBody>
                  <a:tcPr marL="12700" marR="12700" marT="12700" marB="0" anchor="b"/>
                </a:tc>
                <a:tc>
                  <a:txBody>
                    <a:bodyPr/>
                    <a:lstStyle/>
                    <a:p>
                      <a:pPr algn="ctr" fontAlgn="b"/>
                      <a:r>
                        <a:rPr lang="en-US" sz="1200" b="0" i="0" u="none" strike="noStrike" dirty="0">
                          <a:solidFill>
                            <a:srgbClr val="173040"/>
                          </a:solidFill>
                          <a:effectLst/>
                          <a:latin typeface="Inherit"/>
                        </a:rPr>
                        <a:t>72 hours</a:t>
                      </a:r>
                    </a:p>
                  </a:txBody>
                  <a:tcPr marL="12700" marR="12700" marT="12700" marB="0" anchor="b"/>
                </a:tc>
              </a:tr>
            </a:tbl>
          </a:graphicData>
        </a:graphic>
      </p:graphicFrame>
      <p:sp>
        <p:nvSpPr>
          <p:cNvPr id="6" name="TextBox 5"/>
          <p:cNvSpPr txBox="1"/>
          <p:nvPr/>
        </p:nvSpPr>
        <p:spPr>
          <a:xfrm>
            <a:off x="5751725" y="1182539"/>
            <a:ext cx="3053039" cy="338554"/>
          </a:xfrm>
          <a:prstGeom prst="rect">
            <a:avLst/>
          </a:prstGeom>
          <a:noFill/>
        </p:spPr>
        <p:txBody>
          <a:bodyPr wrap="none" rtlCol="0">
            <a:spAutoFit/>
          </a:bodyPr>
          <a:lstStyle/>
          <a:p>
            <a:r>
              <a:rPr lang="en-US" sz="1600" dirty="0" smtClean="0"/>
              <a:t>Exclusive = all CPUs on a node</a:t>
            </a:r>
          </a:p>
        </p:txBody>
      </p:sp>
      <p:sp>
        <p:nvSpPr>
          <p:cNvPr id="3" name="TextBox 2"/>
          <p:cNvSpPr txBox="1"/>
          <p:nvPr/>
        </p:nvSpPr>
        <p:spPr>
          <a:xfrm>
            <a:off x="761999" y="5025571"/>
            <a:ext cx="8019143" cy="830997"/>
          </a:xfrm>
          <a:prstGeom prst="rect">
            <a:avLst/>
          </a:prstGeom>
          <a:noFill/>
        </p:spPr>
        <p:txBody>
          <a:bodyPr wrap="square" rtlCol="0">
            <a:spAutoFit/>
          </a:bodyPr>
          <a:lstStyle/>
          <a:p>
            <a:r>
              <a:rPr lang="en-US" dirty="0" smtClean="0"/>
              <a:t>The number of nodes devoted to each queue is highly variable at the moment as we examine queue wait times</a:t>
            </a:r>
          </a:p>
        </p:txBody>
      </p:sp>
    </p:spTree>
    <p:extLst>
      <p:ext uri="{BB962C8B-B14F-4D97-AF65-F5344CB8AC3E}">
        <p14:creationId xmlns:p14="http://schemas.microsoft.com/office/powerpoint/2010/main" val="10612980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Pointers to avoid common mistakes</a:t>
            </a:r>
            <a:endParaRPr lang="en-US" dirty="0"/>
          </a:p>
        </p:txBody>
      </p:sp>
      <p:sp>
        <p:nvSpPr>
          <p:cNvPr id="3" name="Content Placeholder 2"/>
          <p:cNvSpPr>
            <a:spLocks noGrp="1"/>
          </p:cNvSpPr>
          <p:nvPr>
            <p:ph idx="1"/>
          </p:nvPr>
        </p:nvSpPr>
        <p:spPr>
          <a:xfrm>
            <a:off x="457199" y="1295400"/>
            <a:ext cx="8541657" cy="4830764"/>
          </a:xfrm>
        </p:spPr>
        <p:txBody>
          <a:bodyPr>
            <a:normAutofit fontScale="92500" lnSpcReduction="10000"/>
          </a:bodyPr>
          <a:lstStyle/>
          <a:p>
            <a:r>
              <a:rPr lang="en-US" dirty="0" smtClean="0"/>
              <a:t>For new users, trust the JSV</a:t>
            </a:r>
          </a:p>
          <a:p>
            <a:pPr lvl="1"/>
            <a:r>
              <a:rPr lang="en-US" dirty="0" smtClean="0"/>
              <a:t>The JSV will do its best to place your job where it will run best given your specifications.</a:t>
            </a:r>
          </a:p>
          <a:p>
            <a:pPr lvl="1"/>
            <a:endParaRPr lang="en-US" dirty="0" smtClean="0"/>
          </a:p>
          <a:p>
            <a:r>
              <a:rPr lang="en-US" dirty="0" smtClean="0"/>
              <a:t>It helps to know 3 things:</a:t>
            </a:r>
          </a:p>
          <a:p>
            <a:pPr lvl="1"/>
            <a:r>
              <a:rPr lang="en-US" dirty="0" smtClean="0"/>
              <a:t>Max runtime:		-l </a:t>
            </a:r>
            <a:r>
              <a:rPr lang="en-US" dirty="0" err="1" smtClean="0"/>
              <a:t>h_rt</a:t>
            </a:r>
            <a:r>
              <a:rPr lang="en-US" dirty="0" smtClean="0"/>
              <a:t>=6:00:00		run for up to 6 hours</a:t>
            </a:r>
          </a:p>
          <a:p>
            <a:pPr lvl="1"/>
            <a:r>
              <a:rPr lang="en-US" dirty="0" smtClean="0"/>
              <a:t>Number of CPUs	-</a:t>
            </a:r>
            <a:r>
              <a:rPr lang="en-US" dirty="0" err="1" smtClean="0"/>
              <a:t>pe</a:t>
            </a:r>
            <a:r>
              <a:rPr lang="en-US" dirty="0" smtClean="0"/>
              <a:t> </a:t>
            </a:r>
            <a:r>
              <a:rPr lang="en-US" dirty="0" err="1" smtClean="0"/>
              <a:t>pe_slots</a:t>
            </a:r>
            <a:r>
              <a:rPr lang="en-US" dirty="0" smtClean="0"/>
              <a:t> 8		give me 8 slots</a:t>
            </a:r>
          </a:p>
          <a:p>
            <a:pPr lvl="1"/>
            <a:r>
              <a:rPr lang="en-US" dirty="0" smtClean="0"/>
              <a:t>Memory 			-l </a:t>
            </a:r>
            <a:r>
              <a:rPr lang="en-US" dirty="0" err="1" smtClean="0"/>
              <a:t>ram.c</a:t>
            </a:r>
            <a:r>
              <a:rPr lang="en-US" dirty="0" smtClean="0"/>
              <a:t>=120G		I need 120G memory</a:t>
            </a:r>
          </a:p>
          <a:p>
            <a:pPr lvl="1"/>
            <a:endParaRPr lang="en-US" dirty="0"/>
          </a:p>
          <a:p>
            <a:r>
              <a:rPr lang="en-US" dirty="0" smtClean="0"/>
              <a:t>Problems come in when memory and CPUs get combined. </a:t>
            </a:r>
            <a:endParaRPr lang="en-US" dirty="0"/>
          </a:p>
          <a:p>
            <a:pPr lvl="1"/>
            <a:r>
              <a:rPr lang="en-US" dirty="0" err="1" smtClean="0"/>
              <a:t>ram.c</a:t>
            </a:r>
            <a:r>
              <a:rPr lang="en-US" dirty="0" smtClean="0"/>
              <a:t> specifies memory PER CPU</a:t>
            </a:r>
          </a:p>
          <a:p>
            <a:pPr lvl="2"/>
            <a:r>
              <a:rPr lang="en-US" dirty="0" smtClean="0"/>
              <a:t>so: </a:t>
            </a:r>
            <a:r>
              <a:rPr lang="en-US" dirty="0" err="1" smtClean="0"/>
              <a:t>qsub</a:t>
            </a:r>
            <a:r>
              <a:rPr lang="en-US" dirty="0" smtClean="0"/>
              <a:t> -</a:t>
            </a:r>
            <a:r>
              <a:rPr lang="en-US" dirty="0" err="1" smtClean="0"/>
              <a:t>pe</a:t>
            </a:r>
            <a:r>
              <a:rPr lang="en-US" dirty="0" smtClean="0"/>
              <a:t> </a:t>
            </a:r>
            <a:r>
              <a:rPr lang="en-US" dirty="0" err="1" smtClean="0"/>
              <a:t>pe_slots</a:t>
            </a:r>
            <a:r>
              <a:rPr lang="en-US" dirty="0" smtClean="0"/>
              <a:t> 8 –l </a:t>
            </a:r>
            <a:r>
              <a:rPr lang="en-US" dirty="0" err="1" smtClean="0"/>
              <a:t>ram.c</a:t>
            </a:r>
            <a:r>
              <a:rPr lang="en-US" dirty="0" smtClean="0"/>
              <a:t>=120G		would only run on 1TB nodes</a:t>
            </a:r>
          </a:p>
          <a:p>
            <a:pPr marL="914400" lvl="2" indent="0">
              <a:buNone/>
            </a:pPr>
            <a:endParaRPr lang="en-US" dirty="0"/>
          </a:p>
          <a:p>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32</a:t>
            </a:fld>
            <a:endParaRPr lang="en-US"/>
          </a:p>
        </p:txBody>
      </p:sp>
    </p:spTree>
    <p:extLst>
      <p:ext uri="{BB962C8B-B14F-4D97-AF65-F5344CB8AC3E}">
        <p14:creationId xmlns:p14="http://schemas.microsoft.com/office/powerpoint/2010/main" val="1446745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pointers</a:t>
            </a:r>
            <a:endParaRPr lang="en-US" dirty="0"/>
          </a:p>
        </p:txBody>
      </p:sp>
      <p:sp>
        <p:nvSpPr>
          <p:cNvPr id="3" name="Content Placeholder 2"/>
          <p:cNvSpPr>
            <a:spLocks noGrp="1"/>
          </p:cNvSpPr>
          <p:nvPr>
            <p:ph idx="1"/>
          </p:nvPr>
        </p:nvSpPr>
        <p:spPr/>
        <p:txBody>
          <a:bodyPr>
            <a:normAutofit fontScale="85000" lnSpcReduction="20000"/>
          </a:bodyPr>
          <a:lstStyle/>
          <a:p>
            <a:r>
              <a:rPr lang="en-US" dirty="0"/>
              <a:t>Be aware of how many threads your software will use, and be sure you’ve requested the right number (typically with “</a:t>
            </a:r>
            <a:r>
              <a:rPr lang="en-US" dirty="0" err="1"/>
              <a:t>qsub</a:t>
            </a:r>
            <a:r>
              <a:rPr lang="en-US" dirty="0"/>
              <a:t> –</a:t>
            </a:r>
            <a:r>
              <a:rPr lang="en-US" dirty="0" err="1"/>
              <a:t>pe</a:t>
            </a:r>
            <a:r>
              <a:rPr lang="en-US" dirty="0"/>
              <a:t> </a:t>
            </a:r>
            <a:r>
              <a:rPr lang="en-US" dirty="0" err="1"/>
              <a:t>pe_slots</a:t>
            </a:r>
            <a:r>
              <a:rPr lang="en-US" dirty="0"/>
              <a:t> 8”)</a:t>
            </a:r>
          </a:p>
          <a:p>
            <a:pPr lvl="1"/>
            <a:r>
              <a:rPr lang="en-US" dirty="0" err="1"/>
              <a:t>hmmer</a:t>
            </a:r>
            <a:r>
              <a:rPr lang="en-US" dirty="0"/>
              <a:t> is commonly problematic – by default will try to take all CPUs on a machine, unless otherwise specified</a:t>
            </a:r>
          </a:p>
          <a:p>
            <a:endParaRPr lang="en-US" dirty="0" smtClean="0"/>
          </a:p>
          <a:p>
            <a:r>
              <a:rPr lang="en-US" dirty="0" smtClean="0"/>
              <a:t>If </a:t>
            </a:r>
            <a:r>
              <a:rPr lang="en-US" dirty="0"/>
              <a:t>at all possible, use 12 hours or less</a:t>
            </a:r>
          </a:p>
          <a:p>
            <a:pPr lvl="1"/>
            <a:r>
              <a:rPr lang="en-US" dirty="0"/>
              <a:t>The long queue has few nodes, and usage is constrained</a:t>
            </a:r>
          </a:p>
          <a:p>
            <a:endParaRPr lang="en-US" dirty="0" smtClean="0"/>
          </a:p>
          <a:p>
            <a:r>
              <a:rPr lang="en-US" dirty="0" smtClean="0"/>
              <a:t>Use </a:t>
            </a:r>
            <a:r>
              <a:rPr lang="en-US" dirty="0"/>
              <a:t>–</a:t>
            </a:r>
            <a:r>
              <a:rPr lang="en-US" dirty="0" err="1"/>
              <a:t>cwd</a:t>
            </a:r>
            <a:r>
              <a:rPr lang="en-US" dirty="0"/>
              <a:t> or –</a:t>
            </a:r>
            <a:r>
              <a:rPr lang="en-US" dirty="0" err="1"/>
              <a:t>wd</a:t>
            </a:r>
            <a:r>
              <a:rPr lang="en-US" dirty="0"/>
              <a:t> &lt;directory&gt; with </a:t>
            </a:r>
            <a:r>
              <a:rPr lang="en-US" dirty="0" err="1"/>
              <a:t>qsub</a:t>
            </a:r>
            <a:endParaRPr lang="en-US" dirty="0"/>
          </a:p>
          <a:p>
            <a:pPr lvl="1"/>
            <a:r>
              <a:rPr lang="en-US" dirty="0"/>
              <a:t>Writing output to your home directory can slow everyone down. Write to scratch</a:t>
            </a:r>
            <a:r>
              <a:rPr lang="en-US" dirty="0" smtClean="0"/>
              <a:t>!</a:t>
            </a:r>
          </a:p>
          <a:p>
            <a:pPr lvl="1"/>
            <a:endParaRPr lang="en-US" dirty="0"/>
          </a:p>
          <a:p>
            <a:r>
              <a:rPr lang="en-US" dirty="0" smtClean="0"/>
              <a:t>For exclusive nodes:</a:t>
            </a:r>
          </a:p>
          <a:p>
            <a:pPr lvl="1"/>
            <a:r>
              <a:rPr lang="en-US" dirty="0" smtClean="0"/>
              <a:t> </a:t>
            </a:r>
            <a:r>
              <a:rPr lang="en-US" dirty="0" err="1" smtClean="0"/>
              <a:t>qsub</a:t>
            </a:r>
            <a:r>
              <a:rPr lang="en-US" dirty="0" smtClean="0"/>
              <a:t> –l </a:t>
            </a:r>
            <a:r>
              <a:rPr lang="en-US" dirty="0" err="1" smtClean="0"/>
              <a:t>exclusive.c</a:t>
            </a:r>
            <a:endParaRPr lang="en-US" dirty="0"/>
          </a:p>
          <a:p>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33</a:t>
            </a:fld>
            <a:endParaRPr lang="en-US"/>
          </a:p>
        </p:txBody>
      </p:sp>
    </p:spTree>
    <p:extLst>
      <p:ext uri="{BB962C8B-B14F-4D97-AF65-F5344CB8AC3E}">
        <p14:creationId xmlns:p14="http://schemas.microsoft.com/office/powerpoint/2010/main" val="84424978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Check job status with </a:t>
            </a:r>
            <a:r>
              <a:rPr lang="en-US" dirty="0" err="1" smtClean="0"/>
              <a:t>qs</a:t>
            </a:r>
            <a:r>
              <a:rPr lang="en-US" dirty="0" smtClean="0"/>
              <a:t> (cached </a:t>
            </a:r>
            <a:r>
              <a:rPr lang="en-US" dirty="0" err="1" smtClean="0"/>
              <a:t>qstat</a:t>
            </a:r>
            <a:r>
              <a:rPr lang="en-US" dirty="0" smtClean="0"/>
              <a:t>)</a:t>
            </a:r>
            <a:endParaRPr lang="en-US" dirty="0"/>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34</a:t>
            </a:fld>
            <a:endParaRPr lang="en-US"/>
          </a:p>
        </p:txBody>
      </p:sp>
      <p:pic>
        <p:nvPicPr>
          <p:cNvPr id="4" name="Picture 3"/>
          <p:cNvPicPr>
            <a:picLocks noChangeAspect="1"/>
          </p:cNvPicPr>
          <p:nvPr/>
        </p:nvPicPr>
        <p:blipFill rotWithShape="1">
          <a:blip r:embed="rId2"/>
          <a:srcRect t="16667"/>
          <a:stretch/>
        </p:blipFill>
        <p:spPr>
          <a:xfrm>
            <a:off x="76200" y="1143000"/>
            <a:ext cx="8991126" cy="5715000"/>
          </a:xfrm>
          <a:prstGeom prst="rect">
            <a:avLst/>
          </a:prstGeom>
        </p:spPr>
      </p:pic>
    </p:spTree>
    <p:extLst>
      <p:ext uri="{BB962C8B-B14F-4D97-AF65-F5344CB8AC3E}">
        <p14:creationId xmlns:p14="http://schemas.microsoft.com/office/powerpoint/2010/main" val="17225882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hasn’t my job run yet?</a:t>
            </a:r>
            <a:endParaRPr lang="en-US" dirty="0"/>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35</a:t>
            </a:fld>
            <a:endParaRPr lang="en-US"/>
          </a:p>
        </p:txBody>
      </p:sp>
      <p:sp>
        <p:nvSpPr>
          <p:cNvPr id="4" name="TextBox 3"/>
          <p:cNvSpPr txBox="1"/>
          <p:nvPr/>
        </p:nvSpPr>
        <p:spPr>
          <a:xfrm>
            <a:off x="1016000" y="1270000"/>
            <a:ext cx="6646509" cy="369332"/>
          </a:xfrm>
          <a:prstGeom prst="rect">
            <a:avLst/>
          </a:prstGeom>
          <a:noFill/>
        </p:spPr>
        <p:txBody>
          <a:bodyPr wrap="none" rtlCol="0">
            <a:spAutoFit/>
          </a:bodyPr>
          <a:lstStyle/>
          <a:p>
            <a:r>
              <a:rPr lang="en-US" sz="1800" dirty="0" err="1"/>
              <a:t>sh</a:t>
            </a:r>
            <a:r>
              <a:rPr lang="en-US" sz="1800" dirty="0"/>
              <a:t> /</a:t>
            </a:r>
            <a:r>
              <a:rPr lang="en-US" sz="1800" dirty="0" err="1"/>
              <a:t>genepool</a:t>
            </a:r>
            <a:r>
              <a:rPr lang="en-US" sz="1800" dirty="0"/>
              <a:t>/</a:t>
            </a:r>
            <a:r>
              <a:rPr lang="en-US" sz="1800" dirty="0" err="1"/>
              <a:t>nsg</a:t>
            </a:r>
            <a:r>
              <a:rPr lang="en-US" sz="1800" dirty="0"/>
              <a:t>/opt/scripts/</a:t>
            </a:r>
            <a:r>
              <a:rPr lang="en-US" sz="1800" dirty="0" err="1"/>
              <a:t>daily_summary</a:t>
            </a:r>
            <a:r>
              <a:rPr lang="en-US" sz="1800" dirty="0"/>
              <a:t>/</a:t>
            </a:r>
            <a:r>
              <a:rPr lang="en-US" sz="1800" dirty="0" err="1"/>
              <a:t>show_summary.sh</a:t>
            </a:r>
            <a:endParaRPr lang="en-US" sz="1800" dirty="0" smtClean="0"/>
          </a:p>
        </p:txBody>
      </p:sp>
      <p:pic>
        <p:nvPicPr>
          <p:cNvPr id="5" name="Picture 4" descr="Screen Shot 2016-03-16 at 3.10.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0"/>
            <a:ext cx="9129285" cy="4826000"/>
          </a:xfrm>
          <a:prstGeom prst="rect">
            <a:avLst/>
          </a:prstGeom>
        </p:spPr>
      </p:pic>
    </p:spTree>
    <p:extLst>
      <p:ext uri="{BB962C8B-B14F-4D97-AF65-F5344CB8AC3E}">
        <p14:creationId xmlns:p14="http://schemas.microsoft.com/office/powerpoint/2010/main" val="9671200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36</a:t>
            </a:fld>
            <a:endParaRPr lang="en-US"/>
          </a:p>
        </p:txBody>
      </p:sp>
      <p:pic>
        <p:nvPicPr>
          <p:cNvPr id="4" name="Picture 3"/>
          <p:cNvPicPr>
            <a:picLocks noChangeAspect="1"/>
          </p:cNvPicPr>
          <p:nvPr/>
        </p:nvPicPr>
        <p:blipFill>
          <a:blip r:embed="rId2"/>
          <a:stretch>
            <a:fillRect/>
          </a:stretch>
        </p:blipFill>
        <p:spPr>
          <a:xfrm>
            <a:off x="165100" y="0"/>
            <a:ext cx="8803608" cy="6858000"/>
          </a:xfrm>
          <a:prstGeom prst="rect">
            <a:avLst/>
          </a:prstGeom>
        </p:spPr>
      </p:pic>
    </p:spTree>
    <p:extLst>
      <p:ext uri="{BB962C8B-B14F-4D97-AF65-F5344CB8AC3E}">
        <p14:creationId xmlns:p14="http://schemas.microsoft.com/office/powerpoint/2010/main" val="4860443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37</a:t>
            </a:fld>
            <a:endParaRPr lang="en-US"/>
          </a:p>
        </p:txBody>
      </p:sp>
      <p:pic>
        <p:nvPicPr>
          <p:cNvPr id="4" name="Picture 3"/>
          <p:cNvPicPr>
            <a:picLocks noChangeAspect="1"/>
          </p:cNvPicPr>
          <p:nvPr/>
        </p:nvPicPr>
        <p:blipFill>
          <a:blip r:embed="rId3"/>
          <a:stretch>
            <a:fillRect/>
          </a:stretch>
        </p:blipFill>
        <p:spPr>
          <a:xfrm>
            <a:off x="203200" y="0"/>
            <a:ext cx="8727393" cy="6858000"/>
          </a:xfrm>
          <a:prstGeom prst="rect">
            <a:avLst/>
          </a:prstGeom>
        </p:spPr>
      </p:pic>
    </p:spTree>
    <p:extLst>
      <p:ext uri="{BB962C8B-B14F-4D97-AF65-F5344CB8AC3E}">
        <p14:creationId xmlns:p14="http://schemas.microsoft.com/office/powerpoint/2010/main" val="248494730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Jobs on Cori</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Over time, we’re aiming to move JGI to Cori-like systems</a:t>
            </a:r>
          </a:p>
          <a:p>
            <a:endParaRPr lang="en-US" dirty="0"/>
          </a:p>
          <a:p>
            <a:r>
              <a:rPr lang="en-US" dirty="0" smtClean="0"/>
              <a:t>Cori differences:</a:t>
            </a:r>
          </a:p>
          <a:p>
            <a:pPr lvl="1"/>
            <a:r>
              <a:rPr lang="en-US" dirty="0" smtClean="0"/>
              <a:t>uses SLURM scheduler, not UGE</a:t>
            </a:r>
          </a:p>
          <a:p>
            <a:pPr lvl="1"/>
            <a:r>
              <a:rPr lang="en-US" dirty="0" smtClean="0"/>
              <a:t>Users urged to provide and run their software in containers</a:t>
            </a:r>
          </a:p>
          <a:p>
            <a:pPr lvl="1"/>
            <a:r>
              <a:rPr lang="en-US" dirty="0" smtClean="0"/>
              <a:t>Anaconda Python (NERSC will not manage packages for you)</a:t>
            </a:r>
          </a:p>
          <a:p>
            <a:pPr lvl="1"/>
            <a:r>
              <a:rPr lang="en-US" dirty="0" smtClean="0"/>
              <a:t>Jobs may be charged to JGI</a:t>
            </a:r>
            <a:endParaRPr lang="en-US" dirty="0"/>
          </a:p>
          <a:p>
            <a:pPr lvl="1"/>
            <a:r>
              <a:rPr lang="en-US" dirty="0" smtClean="0"/>
              <a:t>Software may need to be recompiled due to OS differences</a:t>
            </a:r>
          </a:p>
          <a:p>
            <a:endParaRPr lang="en-US" dirty="0"/>
          </a:p>
          <a:p>
            <a:r>
              <a:rPr lang="en-US" dirty="0" smtClean="0"/>
              <a:t>If you think you’ll need to run jobs on Cori, please talk to a consultant!</a:t>
            </a:r>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38</a:t>
            </a:fld>
            <a:endParaRPr lang="en-US"/>
          </a:p>
        </p:txBody>
      </p:sp>
    </p:spTree>
    <p:extLst>
      <p:ext uri="{BB962C8B-B14F-4D97-AF65-F5344CB8AC3E}">
        <p14:creationId xmlns:p14="http://schemas.microsoft.com/office/powerpoint/2010/main" val="198846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Jobs on </a:t>
            </a:r>
            <a:r>
              <a:rPr lang="en-US" dirty="0" err="1" smtClean="0"/>
              <a:t>Denovo</a:t>
            </a:r>
            <a:endParaRPr lang="en-US" dirty="0"/>
          </a:p>
        </p:txBody>
      </p:sp>
      <p:sp>
        <p:nvSpPr>
          <p:cNvPr id="3" name="Content Placeholder 2"/>
          <p:cNvSpPr>
            <a:spLocks noGrp="1"/>
          </p:cNvSpPr>
          <p:nvPr>
            <p:ph idx="1"/>
          </p:nvPr>
        </p:nvSpPr>
        <p:spPr/>
        <p:txBody>
          <a:bodyPr/>
          <a:lstStyle/>
          <a:p>
            <a:r>
              <a:rPr lang="en-US" dirty="0" err="1" smtClean="0"/>
              <a:t>Denovo</a:t>
            </a:r>
            <a:r>
              <a:rPr lang="en-US" dirty="0" smtClean="0"/>
              <a:t> is </a:t>
            </a:r>
            <a:r>
              <a:rPr lang="en-US" dirty="0" err="1" smtClean="0"/>
              <a:t>Genepool’s</a:t>
            </a:r>
            <a:r>
              <a:rPr lang="en-US" dirty="0" smtClean="0"/>
              <a:t> test cluster</a:t>
            </a:r>
          </a:p>
          <a:p>
            <a:r>
              <a:rPr lang="en-US" dirty="0" smtClean="0"/>
              <a:t>Runs SLURM, Shifter, has upgraded OS</a:t>
            </a:r>
          </a:p>
          <a:p>
            <a:endParaRPr lang="en-US" dirty="0"/>
          </a:p>
          <a:p>
            <a:r>
              <a:rPr lang="en-US" dirty="0" smtClean="0"/>
              <a:t>Over time, Genepool will transition to become more like </a:t>
            </a:r>
            <a:r>
              <a:rPr lang="en-US" dirty="0" err="1" smtClean="0"/>
              <a:t>Denovo</a:t>
            </a:r>
            <a:endParaRPr lang="en-US" dirty="0" smtClean="0"/>
          </a:p>
          <a:p>
            <a:endParaRPr lang="en-US" dirty="0"/>
          </a:p>
          <a:p>
            <a:r>
              <a:rPr lang="en-US" dirty="0" smtClean="0"/>
              <a:t>Long-term projects should consider how/whether they’ll run on Cori/</a:t>
            </a:r>
            <a:r>
              <a:rPr lang="en-US" dirty="0" err="1" smtClean="0"/>
              <a:t>Denovo</a:t>
            </a:r>
            <a:r>
              <a:rPr lang="en-US" dirty="0" smtClean="0"/>
              <a:t> with SLURM</a:t>
            </a:r>
          </a:p>
          <a:p>
            <a:pPr lvl="1"/>
            <a:r>
              <a:rPr lang="en-US" dirty="0" smtClean="0"/>
              <a:t>Containers instead of NERSC-supplied modules</a:t>
            </a:r>
          </a:p>
          <a:p>
            <a:pPr lvl="1"/>
            <a:r>
              <a:rPr lang="en-US" dirty="0" smtClean="0"/>
              <a:t>Anaconda Python for user-maintained environments</a:t>
            </a:r>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39</a:t>
            </a:fld>
            <a:endParaRPr lang="en-US"/>
          </a:p>
        </p:txBody>
      </p:sp>
    </p:spTree>
    <p:extLst>
      <p:ext uri="{BB962C8B-B14F-4D97-AF65-F5344CB8AC3E}">
        <p14:creationId xmlns:p14="http://schemas.microsoft.com/office/powerpoint/2010/main" val="3435915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What’s a NERSC?</a:t>
            </a:r>
            <a:endParaRPr lang="en-US" dirty="0"/>
          </a:p>
        </p:txBody>
      </p:sp>
      <p:sp>
        <p:nvSpPr>
          <p:cNvPr id="4" name="Slide Number Placeholder 3"/>
          <p:cNvSpPr>
            <a:spLocks noGrp="1"/>
          </p:cNvSpPr>
          <p:nvPr>
            <p:ph type="sldNum" sz="quarter" idx="4"/>
          </p:nvPr>
        </p:nvSpPr>
        <p:spPr>
          <a:prstGeom prst="rect">
            <a:avLst/>
          </a:prstGeom>
        </p:spPr>
        <p:txBody>
          <a:bodyPr/>
          <a:lstStyle/>
          <a:p>
            <a:pPr>
              <a:defRPr/>
            </a:pPr>
            <a:fld id="{7615BAFB-6413-AA4E-9D4A-3BD19E1062BF}" type="slidenum">
              <a:rPr lang="en-US" smtClean="0"/>
              <a:pPr>
                <a:defRPr/>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Modules</a:t>
            </a:r>
            <a:endParaRPr lang="en-US" dirty="0"/>
          </a:p>
        </p:txBody>
      </p:sp>
      <p:sp>
        <p:nvSpPr>
          <p:cNvPr id="3" name="Slide Number Placeholder 2"/>
          <p:cNvSpPr>
            <a:spLocks noGrp="1"/>
          </p:cNvSpPr>
          <p:nvPr>
            <p:ph type="sldNum" sz="quarter" idx="4"/>
          </p:nvPr>
        </p:nvSpPr>
        <p:spPr/>
        <p:txBody>
          <a:bodyPr/>
          <a:lstStyle/>
          <a:p>
            <a:fld id="{0FB56013-B943-42BA-886F-6F9D4EB85E9D}" type="slidenum">
              <a:rPr lang="en-US" smtClean="0"/>
              <a:t>40</a:t>
            </a:fld>
            <a:endParaRPr lang="en-US"/>
          </a:p>
        </p:txBody>
      </p:sp>
    </p:spTree>
    <p:extLst>
      <p:ext uri="{BB962C8B-B14F-4D97-AF65-F5344CB8AC3E}">
        <p14:creationId xmlns:p14="http://schemas.microsoft.com/office/powerpoint/2010/main" val="31617592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Software and the UNIX Environment</a:t>
            </a:r>
            <a:endParaRPr lang="en-US" dirty="0"/>
          </a:p>
        </p:txBody>
      </p:sp>
      <p:sp>
        <p:nvSpPr>
          <p:cNvPr id="6" name="Content Placeholder 5"/>
          <p:cNvSpPr>
            <a:spLocks noGrp="1"/>
          </p:cNvSpPr>
          <p:nvPr>
            <p:ph idx="1"/>
          </p:nvPr>
        </p:nvSpPr>
        <p:spPr>
          <a:xfrm>
            <a:off x="199410" y="1295400"/>
            <a:ext cx="8795032" cy="5180798"/>
          </a:xfrm>
          <a:solidFill>
            <a:schemeClr val="bg1"/>
          </a:solidFill>
        </p:spPr>
        <p:txBody>
          <a:bodyPr>
            <a:normAutofit fontScale="92500" lnSpcReduction="10000"/>
          </a:bodyPr>
          <a:lstStyle/>
          <a:p>
            <a:r>
              <a:rPr lang="en-US" dirty="0" smtClean="0"/>
              <a:t>Providing large-scale installations of software for many different users on an HPC system presents a number of challenges:</a:t>
            </a:r>
          </a:p>
          <a:p>
            <a:pPr lvl="1"/>
            <a:r>
              <a:rPr lang="en-US" dirty="0" smtClean="0"/>
              <a:t>Different users need different software, use different shells</a:t>
            </a:r>
          </a:p>
          <a:p>
            <a:pPr lvl="1"/>
            <a:r>
              <a:rPr lang="en-US" dirty="0" smtClean="0"/>
              <a:t>Some users need different specific versions, including older versions</a:t>
            </a:r>
          </a:p>
          <a:p>
            <a:pPr lvl="1"/>
            <a:r>
              <a:rPr lang="en-US" dirty="0" smtClean="0"/>
              <a:t>All users need to access the software quickly and easily from “everywhere” [network-mounted, non-standard paths]</a:t>
            </a:r>
          </a:p>
          <a:p>
            <a:pPr lvl="1"/>
            <a:r>
              <a:rPr lang="en-US" dirty="0" smtClean="0"/>
              <a:t>Providing a user interface for accessing that software can be challenging</a:t>
            </a:r>
          </a:p>
          <a:p>
            <a:pPr lvl="2"/>
            <a:r>
              <a:rPr lang="en-US" dirty="0" smtClean="0"/>
              <a:t>Example:  How would you use software installed in</a:t>
            </a:r>
          </a:p>
          <a:p>
            <a:pPr marL="1371600" lvl="3" indent="0">
              <a:buNone/>
            </a:pPr>
            <a:r>
              <a:rPr lang="en-US" dirty="0" smtClean="0"/>
              <a:t>/</a:t>
            </a:r>
            <a:r>
              <a:rPr lang="en-US" dirty="0" err="1" smtClean="0"/>
              <a:t>usr</a:t>
            </a:r>
            <a:r>
              <a:rPr lang="en-US" dirty="0" smtClean="0"/>
              <a:t>/common/</a:t>
            </a:r>
            <a:r>
              <a:rPr lang="en-US" dirty="0" err="1" smtClean="0"/>
              <a:t>jgi</a:t>
            </a:r>
            <a:r>
              <a:rPr lang="en-US" dirty="0" smtClean="0"/>
              <a:t>/aligners/blast+/2.2.28</a:t>
            </a:r>
          </a:p>
          <a:p>
            <a:pPr lvl="2"/>
            <a:r>
              <a:rPr lang="en-US" dirty="0" smtClean="0"/>
              <a:t>Answer:</a:t>
            </a:r>
          </a:p>
          <a:p>
            <a:pPr lvl="3"/>
            <a:r>
              <a:rPr lang="en-US" dirty="0" smtClean="0"/>
              <a:t>Add /</a:t>
            </a:r>
            <a:r>
              <a:rPr lang="en-US" dirty="0" err="1" smtClean="0"/>
              <a:t>usr</a:t>
            </a:r>
            <a:r>
              <a:rPr lang="en-US" dirty="0" smtClean="0"/>
              <a:t>/common/</a:t>
            </a:r>
            <a:r>
              <a:rPr lang="en-US" dirty="0" err="1" smtClean="0"/>
              <a:t>jgi</a:t>
            </a:r>
            <a:r>
              <a:rPr lang="en-US" dirty="0" smtClean="0"/>
              <a:t>/aligners/blast+/2.2.28/bin to PATH;</a:t>
            </a:r>
          </a:p>
          <a:p>
            <a:pPr lvl="3"/>
            <a:r>
              <a:rPr lang="en-US" dirty="0" err="1"/>
              <a:t>c</a:t>
            </a:r>
            <a:r>
              <a:rPr lang="en-US" dirty="0" err="1" smtClean="0"/>
              <a:t>sh</a:t>
            </a:r>
            <a:r>
              <a:rPr lang="en-US" dirty="0" smtClean="0"/>
              <a:t>: </a:t>
            </a:r>
            <a:r>
              <a:rPr lang="en-US" dirty="0" err="1" smtClean="0"/>
              <a:t>setenv</a:t>
            </a:r>
            <a:r>
              <a:rPr lang="en-US" dirty="0" smtClean="0"/>
              <a:t> PATH /</a:t>
            </a:r>
            <a:r>
              <a:rPr lang="en-US" dirty="0" err="1" smtClean="0"/>
              <a:t>usr</a:t>
            </a:r>
            <a:r>
              <a:rPr lang="en-US" dirty="0" smtClean="0"/>
              <a:t>/common/</a:t>
            </a:r>
            <a:r>
              <a:rPr lang="en-US" dirty="0" err="1" smtClean="0"/>
              <a:t>jgi</a:t>
            </a:r>
            <a:r>
              <a:rPr lang="en-US" dirty="0" smtClean="0"/>
              <a:t>/aligners/blast+/2.2.28/bin:$PATH</a:t>
            </a:r>
          </a:p>
          <a:p>
            <a:pPr lvl="3"/>
            <a:r>
              <a:rPr lang="en-US" dirty="0"/>
              <a:t>b</a:t>
            </a:r>
            <a:r>
              <a:rPr lang="en-US" dirty="0" smtClean="0"/>
              <a:t>ash: export PATH=</a:t>
            </a:r>
            <a:r>
              <a:rPr lang="en-US" dirty="0"/>
              <a:t>/</a:t>
            </a:r>
            <a:r>
              <a:rPr lang="en-US" dirty="0" err="1"/>
              <a:t>usr</a:t>
            </a:r>
            <a:r>
              <a:rPr lang="en-US" dirty="0"/>
              <a:t>/common/</a:t>
            </a:r>
            <a:r>
              <a:rPr lang="en-US" dirty="0" err="1"/>
              <a:t>jgi</a:t>
            </a:r>
            <a:r>
              <a:rPr lang="en-US" dirty="0"/>
              <a:t>/aligners/blast+/2.2.28/bin:$PATH</a:t>
            </a:r>
          </a:p>
          <a:p>
            <a:pPr lvl="3"/>
            <a:endParaRPr lang="en-US" dirty="0" smtClean="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41</a:t>
            </a:fld>
            <a:r>
              <a:rPr lang="en-US" smtClean="0"/>
              <a:t> -</a:t>
            </a:r>
            <a:endParaRPr lang="en-US" dirty="0"/>
          </a:p>
        </p:txBody>
      </p:sp>
    </p:spTree>
    <p:extLst>
      <p:ext uri="{BB962C8B-B14F-4D97-AF65-F5344CB8AC3E}">
        <p14:creationId xmlns:p14="http://schemas.microsoft.com/office/powerpoint/2010/main" val="15719794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Modules?</a:t>
            </a:r>
            <a:endParaRPr lang="en-US"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42</a:t>
            </a:fld>
            <a:r>
              <a:rPr lang="en-US" smtClean="0"/>
              <a:t> -</a:t>
            </a:r>
            <a:endParaRPr lang="en-US" dirty="0"/>
          </a:p>
        </p:txBody>
      </p:sp>
      <p:pic>
        <p:nvPicPr>
          <p:cNvPr id="7" name="Content Placeholder 6" descr="simplifiedPerlPython-noEdge.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6" b="-225"/>
          <a:stretch/>
        </p:blipFill>
        <p:spPr>
          <a:xfrm>
            <a:off x="2294572" y="1448485"/>
            <a:ext cx="4572000" cy="3936101"/>
          </a:xfrm>
        </p:spPr>
      </p:pic>
      <p:sp>
        <p:nvSpPr>
          <p:cNvPr id="8" name="TextBox 7"/>
          <p:cNvSpPr txBox="1"/>
          <p:nvPr/>
        </p:nvSpPr>
        <p:spPr>
          <a:xfrm>
            <a:off x="4898710" y="1165086"/>
            <a:ext cx="3935724" cy="923330"/>
          </a:xfrm>
          <a:prstGeom prst="rect">
            <a:avLst/>
          </a:prstGeom>
          <a:noFill/>
        </p:spPr>
        <p:txBody>
          <a:bodyPr wrap="square" rtlCol="0">
            <a:spAutoFit/>
          </a:bodyPr>
          <a:lstStyle/>
          <a:p>
            <a:r>
              <a:rPr lang="en-US" sz="1800" dirty="0" smtClean="0"/>
              <a:t>A “module” is something that can be loaded or unloaded dynamically into the environment.</a:t>
            </a:r>
          </a:p>
        </p:txBody>
      </p:sp>
      <p:grpSp>
        <p:nvGrpSpPr>
          <p:cNvPr id="14" name="Group 13"/>
          <p:cNvGrpSpPr/>
          <p:nvPr/>
        </p:nvGrpSpPr>
        <p:grpSpPr>
          <a:xfrm>
            <a:off x="213408" y="1201779"/>
            <a:ext cx="2914181" cy="498617"/>
            <a:chOff x="213408" y="1201779"/>
            <a:chExt cx="2914181" cy="498617"/>
          </a:xfrm>
        </p:grpSpPr>
        <p:sp>
          <p:nvSpPr>
            <p:cNvPr id="9" name="TextBox 8"/>
            <p:cNvSpPr txBox="1"/>
            <p:nvPr/>
          </p:nvSpPr>
          <p:spPr>
            <a:xfrm>
              <a:off x="213408" y="1201779"/>
              <a:ext cx="2708268" cy="400110"/>
            </a:xfrm>
            <a:prstGeom prst="rect">
              <a:avLst/>
            </a:prstGeom>
            <a:noFill/>
            <a:ln>
              <a:solidFill>
                <a:srgbClr val="000000"/>
              </a:solidFill>
              <a:prstDash val="dash"/>
            </a:ln>
          </p:spPr>
          <p:txBody>
            <a:bodyPr wrap="none" rtlCol="0">
              <a:spAutoFit/>
            </a:bodyPr>
            <a:lstStyle/>
            <a:p>
              <a:r>
                <a:rPr lang="en-US" sz="2000" dirty="0" smtClean="0"/>
                <a:t>Modules have a name</a:t>
              </a:r>
            </a:p>
          </p:txBody>
        </p:sp>
        <p:cxnSp>
          <p:nvCxnSpPr>
            <p:cNvPr id="12" name="Straight Arrow Connector 11"/>
            <p:cNvCxnSpPr>
              <a:stCxn id="9" idx="3"/>
            </p:cNvCxnSpPr>
            <p:nvPr/>
          </p:nvCxnSpPr>
          <p:spPr>
            <a:xfrm>
              <a:off x="2921676" y="1401834"/>
              <a:ext cx="205913" cy="2985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943440" y="4748751"/>
            <a:ext cx="3877985" cy="707886"/>
          </a:xfrm>
          <a:prstGeom prst="rect">
            <a:avLst/>
          </a:prstGeom>
          <a:noFill/>
          <a:ln>
            <a:solidFill>
              <a:srgbClr val="000000"/>
            </a:solidFill>
            <a:prstDash val="dash"/>
          </a:ln>
        </p:spPr>
        <p:txBody>
          <a:bodyPr wrap="none" rtlCol="0">
            <a:spAutoFit/>
          </a:bodyPr>
          <a:lstStyle/>
          <a:p>
            <a:r>
              <a:rPr lang="en-US" sz="2000" dirty="0" smtClean="0"/>
              <a:t>Modules have a version</a:t>
            </a:r>
          </a:p>
          <a:p>
            <a:r>
              <a:rPr lang="en-US" sz="2000" dirty="0"/>
              <a:t>	</a:t>
            </a:r>
            <a:r>
              <a:rPr lang="en-US" sz="2000" dirty="0" smtClean="0"/>
              <a:t>can have </a:t>
            </a:r>
            <a:r>
              <a:rPr lang="en-US" sz="2000" i="1" dirty="0" smtClean="0"/>
              <a:t>many versions</a:t>
            </a:r>
            <a:endParaRPr lang="en-US" sz="2000" dirty="0" smtClean="0"/>
          </a:p>
        </p:txBody>
      </p:sp>
      <p:cxnSp>
        <p:nvCxnSpPr>
          <p:cNvPr id="16" name="Straight Arrow Connector 15"/>
          <p:cNvCxnSpPr>
            <a:stCxn id="10" idx="0"/>
          </p:cNvCxnSpPr>
          <p:nvPr/>
        </p:nvCxnSpPr>
        <p:spPr>
          <a:xfrm flipV="1">
            <a:off x="2882433" y="4062057"/>
            <a:ext cx="245158" cy="6866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0" idx="0"/>
          </p:cNvCxnSpPr>
          <p:nvPr/>
        </p:nvCxnSpPr>
        <p:spPr>
          <a:xfrm flipH="1" flipV="1">
            <a:off x="2791741" y="3558235"/>
            <a:ext cx="90692" cy="11905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0" idx="0"/>
          </p:cNvCxnSpPr>
          <p:nvPr/>
        </p:nvCxnSpPr>
        <p:spPr>
          <a:xfrm flipV="1">
            <a:off x="2882433" y="3747169"/>
            <a:ext cx="1234223" cy="1001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866572" y="4502899"/>
            <a:ext cx="2096474" cy="1015663"/>
          </a:xfrm>
          <a:prstGeom prst="rect">
            <a:avLst/>
          </a:prstGeom>
          <a:noFill/>
          <a:ln>
            <a:solidFill>
              <a:srgbClr val="000000"/>
            </a:solidFill>
            <a:prstDash val="dash"/>
          </a:ln>
        </p:spPr>
        <p:txBody>
          <a:bodyPr wrap="square" rtlCol="0">
            <a:spAutoFit/>
          </a:bodyPr>
          <a:lstStyle/>
          <a:p>
            <a:r>
              <a:rPr lang="en-US" sz="2000" dirty="0" smtClean="0"/>
              <a:t>Modules can have a </a:t>
            </a:r>
            <a:r>
              <a:rPr lang="en-US" sz="2000" i="1" dirty="0" smtClean="0"/>
              <a:t>default</a:t>
            </a:r>
            <a:r>
              <a:rPr lang="en-US" sz="2000" dirty="0" smtClean="0"/>
              <a:t> version</a:t>
            </a:r>
          </a:p>
        </p:txBody>
      </p:sp>
      <p:cxnSp>
        <p:nvCxnSpPr>
          <p:cNvPr id="27" name="Straight Arrow Connector 26"/>
          <p:cNvCxnSpPr/>
          <p:nvPr/>
        </p:nvCxnSpPr>
        <p:spPr>
          <a:xfrm flipH="1" flipV="1">
            <a:off x="6444093" y="3883620"/>
            <a:ext cx="422479" cy="8651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653389" y="5649242"/>
            <a:ext cx="6138219" cy="1077218"/>
          </a:xfrm>
          <a:prstGeom prst="rect">
            <a:avLst/>
          </a:prstGeom>
          <a:solidFill>
            <a:schemeClr val="bg1">
              <a:lumMod val="85000"/>
            </a:schemeClr>
          </a:solidFill>
          <a:ln>
            <a:solidFill>
              <a:srgbClr val="000000"/>
            </a:solidFill>
          </a:ln>
        </p:spPr>
        <p:txBody>
          <a:bodyPr wrap="none" rtlCol="0">
            <a:spAutoFit/>
          </a:bodyPr>
          <a:lstStyle/>
          <a:p>
            <a:r>
              <a:rPr lang="en-US" sz="1600" dirty="0" smtClean="0"/>
              <a:t>To refer to the </a:t>
            </a:r>
            <a:r>
              <a:rPr lang="en-US" sz="1600" i="1" dirty="0" smtClean="0"/>
              <a:t>default version </a:t>
            </a:r>
            <a:r>
              <a:rPr lang="en-US" sz="1600" dirty="0" smtClean="0"/>
              <a:t>of a module, use:  &lt;name&gt;</a:t>
            </a:r>
          </a:p>
          <a:p>
            <a:r>
              <a:rPr lang="en-US" sz="1600" dirty="0"/>
              <a:t>	</a:t>
            </a:r>
            <a:r>
              <a:rPr lang="en-US" sz="1600" dirty="0" smtClean="0"/>
              <a:t>e.g. module load </a:t>
            </a:r>
            <a:r>
              <a:rPr lang="en-US" sz="1600" dirty="0" err="1" smtClean="0"/>
              <a:t>gcc</a:t>
            </a:r>
            <a:endParaRPr lang="en-US" sz="1600" dirty="0" smtClean="0"/>
          </a:p>
          <a:p>
            <a:r>
              <a:rPr lang="en-US" sz="1600" dirty="0" smtClean="0"/>
              <a:t>To refer to a </a:t>
            </a:r>
            <a:r>
              <a:rPr lang="en-US" sz="1600" i="1" dirty="0" smtClean="0"/>
              <a:t>specific version </a:t>
            </a:r>
            <a:r>
              <a:rPr lang="en-US" sz="1600" dirty="0" smtClean="0"/>
              <a:t>of a module, use: &lt;name&gt;/&lt;version&gt;</a:t>
            </a:r>
          </a:p>
          <a:p>
            <a:r>
              <a:rPr lang="en-US" sz="1600" dirty="0"/>
              <a:t>	</a:t>
            </a:r>
            <a:r>
              <a:rPr lang="en-US" sz="1600" dirty="0" smtClean="0"/>
              <a:t>e.g. module load </a:t>
            </a:r>
            <a:r>
              <a:rPr lang="en-US" sz="1600" dirty="0" err="1" smtClean="0"/>
              <a:t>gcc</a:t>
            </a:r>
            <a:r>
              <a:rPr lang="en-US" sz="1600" dirty="0" smtClean="0"/>
              <a:t>/4.8.1</a:t>
            </a:r>
          </a:p>
        </p:txBody>
      </p:sp>
    </p:spTree>
    <p:extLst>
      <p:ext uri="{BB962C8B-B14F-4D97-AF65-F5344CB8AC3E}">
        <p14:creationId xmlns:p14="http://schemas.microsoft.com/office/powerpoint/2010/main" val="4170961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Basic Modules Functionality</a:t>
            </a:r>
            <a:endParaRPr lang="en-US" dirty="0"/>
          </a:p>
        </p:txBody>
      </p:sp>
      <p:sp>
        <p:nvSpPr>
          <p:cNvPr id="5" name="Content Placeholder 4"/>
          <p:cNvSpPr>
            <a:spLocks noGrp="1"/>
          </p:cNvSpPr>
          <p:nvPr>
            <p:ph idx="1"/>
          </p:nvPr>
        </p:nvSpPr>
        <p:spPr/>
        <p:txBody>
          <a:bodyPr>
            <a:normAutofit fontScale="92500" lnSpcReduction="20000"/>
          </a:bodyPr>
          <a:lstStyle/>
          <a:p>
            <a:r>
              <a:rPr lang="en-US" dirty="0" smtClean="0"/>
              <a:t>Modules manipulate the environment</a:t>
            </a:r>
          </a:p>
          <a:p>
            <a:pPr lvl="1"/>
            <a:r>
              <a:rPr lang="en-US" dirty="0" smtClean="0"/>
              <a:t>Loading can:</a:t>
            </a:r>
          </a:p>
          <a:p>
            <a:pPr lvl="2"/>
            <a:r>
              <a:rPr lang="en-US" dirty="0" smtClean="0"/>
              <a:t>Set an environment variable (possibly by replacing)</a:t>
            </a:r>
          </a:p>
          <a:p>
            <a:pPr lvl="2"/>
            <a:r>
              <a:rPr lang="en-US" dirty="0" smtClean="0"/>
              <a:t>Append (or prepend) to a compound environment variable</a:t>
            </a:r>
          </a:p>
          <a:p>
            <a:pPr lvl="2"/>
            <a:r>
              <a:rPr lang="en-US" dirty="0" smtClean="0"/>
              <a:t>Unset an environment variable</a:t>
            </a:r>
          </a:p>
          <a:p>
            <a:pPr lvl="2"/>
            <a:r>
              <a:rPr lang="en-US" dirty="0" smtClean="0"/>
              <a:t>*can* execute a command (not recommended if the command changes the state of the system)</a:t>
            </a:r>
          </a:p>
          <a:p>
            <a:pPr lvl="1"/>
            <a:r>
              <a:rPr lang="en-US" dirty="0" smtClean="0"/>
              <a:t>‘module unload’ reverses the effects of the ‘module load’</a:t>
            </a:r>
          </a:p>
          <a:p>
            <a:pPr lvl="1"/>
            <a:r>
              <a:rPr lang="en-US" dirty="0" smtClean="0"/>
              <a:t>Which effects of a module might be irreversible?</a:t>
            </a:r>
          </a:p>
          <a:p>
            <a:pPr lvl="2"/>
            <a:r>
              <a:rPr lang="en-US" dirty="0" smtClean="0"/>
              <a:t>Answer:</a:t>
            </a:r>
          </a:p>
          <a:p>
            <a:pPr lvl="3"/>
            <a:r>
              <a:rPr lang="en-US" dirty="0" err="1" smtClean="0"/>
              <a:t>setenv</a:t>
            </a:r>
            <a:r>
              <a:rPr lang="en-US" dirty="0" smtClean="0"/>
              <a:t> won’t restore the environment to its original state</a:t>
            </a:r>
          </a:p>
          <a:p>
            <a:pPr lvl="3"/>
            <a:r>
              <a:rPr lang="en-US" dirty="0" smtClean="0"/>
              <a:t>multiple modules calling ‘</a:t>
            </a:r>
            <a:r>
              <a:rPr lang="en-US" dirty="0" err="1" smtClean="0"/>
              <a:t>setenv</a:t>
            </a:r>
            <a:r>
              <a:rPr lang="en-US" dirty="0" smtClean="0"/>
              <a:t>’ or ‘</a:t>
            </a:r>
            <a:r>
              <a:rPr lang="en-US" dirty="0" err="1" smtClean="0"/>
              <a:t>unsetenv</a:t>
            </a:r>
            <a:r>
              <a:rPr lang="en-US" dirty="0" smtClean="0"/>
              <a:t>’ on the same variable might lead to an inconsistent state (those modules should conflict)</a:t>
            </a:r>
          </a:p>
          <a:p>
            <a:pPr lvl="3"/>
            <a:r>
              <a:rPr lang="en-US" dirty="0" smtClean="0"/>
              <a:t>Executing system calls which change system state (e.g. </a:t>
            </a:r>
            <a:r>
              <a:rPr lang="en-US" dirty="0" err="1" smtClean="0"/>
              <a:t>xhost</a:t>
            </a:r>
            <a:r>
              <a:rPr lang="en-US" dirty="0" smtClean="0"/>
              <a:t>) are not trivially reversible by unloading the module</a:t>
            </a:r>
          </a:p>
          <a:p>
            <a:pPr lvl="3"/>
            <a:endParaRPr lang="en-US" dirty="0"/>
          </a:p>
        </p:txBody>
      </p:sp>
      <p:sp>
        <p:nvSpPr>
          <p:cNvPr id="3" name="Slide Number Placeholder 2"/>
          <p:cNvSpPr>
            <a:spLocks noGrp="1"/>
          </p:cNvSpPr>
          <p:nvPr>
            <p:ph type="sldNum" sz="quarter" idx="4"/>
          </p:nvPr>
        </p:nvSpPr>
        <p:spPr/>
        <p:txBody>
          <a:bodyPr/>
          <a:lstStyle/>
          <a:p>
            <a:r>
              <a:rPr lang="en-US" smtClean="0"/>
              <a:t>- </a:t>
            </a:r>
            <a:fld id="{D174BAF6-F8F2-EF4F-936C-8DF63288C82F}" type="slidenum">
              <a:rPr lang="en-US" smtClean="0"/>
              <a:pPr/>
              <a:t>43</a:t>
            </a:fld>
            <a:r>
              <a:rPr lang="en-US" smtClean="0"/>
              <a:t> -</a:t>
            </a:r>
            <a:endParaRPr lang="en-US" dirty="0"/>
          </a:p>
        </p:txBody>
      </p:sp>
    </p:spTree>
    <p:extLst>
      <p:ext uri="{BB962C8B-B14F-4D97-AF65-F5344CB8AC3E}">
        <p14:creationId xmlns:p14="http://schemas.microsoft.com/office/powerpoint/2010/main" val="3929217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Modules: conflicting and swapping</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Some modules are incompatible</a:t>
            </a:r>
          </a:p>
          <a:p>
            <a:pPr lvl="1"/>
            <a:r>
              <a:rPr lang="en-US" dirty="0" smtClean="0"/>
              <a:t>E.g. both </a:t>
            </a:r>
            <a:r>
              <a:rPr lang="en-US" dirty="0" err="1" smtClean="0"/>
              <a:t>wublast</a:t>
            </a:r>
            <a:r>
              <a:rPr lang="en-US" dirty="0" smtClean="0"/>
              <a:t> and blast+ provide different </a:t>
            </a:r>
            <a:r>
              <a:rPr lang="en-US" dirty="0" err="1" smtClean="0"/>
              <a:t>blastn</a:t>
            </a:r>
            <a:r>
              <a:rPr lang="en-US" dirty="0" smtClean="0"/>
              <a:t>, </a:t>
            </a:r>
            <a:r>
              <a:rPr lang="en-US" dirty="0" err="1" smtClean="0"/>
              <a:t>blastx</a:t>
            </a:r>
            <a:r>
              <a:rPr lang="en-US" dirty="0" smtClean="0"/>
              <a:t>, etc. </a:t>
            </a:r>
            <a:r>
              <a:rPr lang="en-US" dirty="0" err="1" smtClean="0"/>
              <a:t>executables</a:t>
            </a:r>
            <a:endParaRPr lang="en-US" dirty="0" smtClean="0"/>
          </a:p>
          <a:p>
            <a:pPr lvl="1"/>
            <a:r>
              <a:rPr lang="en-US" dirty="0" smtClean="0"/>
              <a:t>To prevent these modules from being simultaneously loaded, they conflict</a:t>
            </a:r>
          </a:p>
          <a:p>
            <a:pPr marL="457200" lvl="1" indent="0">
              <a:buNone/>
            </a:pPr>
            <a:r>
              <a:rPr lang="en-US" sz="1600" dirty="0">
                <a:latin typeface="Courier"/>
                <a:cs typeface="Courier"/>
              </a:rPr>
              <a:t>dmj@genepool02:~$ module load </a:t>
            </a:r>
            <a:r>
              <a:rPr lang="en-US" sz="1600" dirty="0" err="1">
                <a:latin typeface="Courier"/>
                <a:cs typeface="Courier"/>
              </a:rPr>
              <a:t>wublast</a:t>
            </a:r>
            <a:endParaRPr lang="en-US" sz="1600" dirty="0">
              <a:latin typeface="Courier"/>
              <a:cs typeface="Courier"/>
            </a:endParaRPr>
          </a:p>
          <a:p>
            <a:pPr marL="457200" lvl="1" indent="0">
              <a:buNone/>
            </a:pPr>
            <a:r>
              <a:rPr lang="en-US" sz="1600" dirty="0">
                <a:latin typeface="Courier"/>
                <a:cs typeface="Courier"/>
              </a:rPr>
              <a:t>dmj@genepool02:~$ module load blast+</a:t>
            </a:r>
          </a:p>
          <a:p>
            <a:pPr marL="457200" lvl="1" indent="0">
              <a:buNone/>
            </a:pPr>
            <a:r>
              <a:rPr lang="en-US" sz="1600" dirty="0">
                <a:latin typeface="Courier"/>
                <a:cs typeface="Courier"/>
              </a:rPr>
              <a:t>blast+/2.2.26(25):ERROR:150: Module 'blast+/2.2.26' conflicts with the currently loaded module(s) '</a:t>
            </a:r>
            <a:r>
              <a:rPr lang="en-US" sz="1600" dirty="0" err="1">
                <a:latin typeface="Courier"/>
                <a:cs typeface="Courier"/>
              </a:rPr>
              <a:t>wublast</a:t>
            </a:r>
            <a:r>
              <a:rPr lang="en-US" sz="1600" dirty="0">
                <a:latin typeface="Courier"/>
                <a:cs typeface="Courier"/>
              </a:rPr>
              <a:t>/</a:t>
            </a:r>
            <a:r>
              <a:rPr lang="en-US" sz="1600" dirty="0" smtClean="0">
                <a:latin typeface="Courier"/>
                <a:cs typeface="Courier"/>
              </a:rPr>
              <a:t>20060510’</a:t>
            </a:r>
          </a:p>
          <a:p>
            <a:pPr marL="457200" lvl="1" indent="0">
              <a:buNone/>
            </a:pPr>
            <a:endParaRPr lang="en-US" sz="1600" dirty="0">
              <a:latin typeface="Courier"/>
              <a:cs typeface="Courier"/>
            </a:endParaRPr>
          </a:p>
          <a:p>
            <a:r>
              <a:rPr lang="en-US" dirty="0" smtClean="0"/>
              <a:t>Most of the time, only a single version of a module should be loaded at a time:</a:t>
            </a:r>
          </a:p>
          <a:p>
            <a:pPr lvl="1"/>
            <a:r>
              <a:rPr lang="en-US" dirty="0"/>
              <a:t>e</a:t>
            </a:r>
            <a:r>
              <a:rPr lang="en-US" dirty="0" smtClean="0"/>
              <a:t>.g., doesn’t make sense to load more than one version of </a:t>
            </a:r>
            <a:r>
              <a:rPr lang="en-US" dirty="0" err="1" smtClean="0"/>
              <a:t>gcc</a:t>
            </a:r>
            <a:endParaRPr lang="en-US" dirty="0" smtClean="0"/>
          </a:p>
          <a:p>
            <a:pPr lvl="1"/>
            <a:endParaRPr lang="en-US" dirty="0" smtClean="0"/>
          </a:p>
          <a:p>
            <a:pPr lvl="1"/>
            <a:r>
              <a:rPr lang="en-US" dirty="0" smtClean="0"/>
              <a:t>Try:</a:t>
            </a:r>
          </a:p>
          <a:p>
            <a:pPr marL="514350" lvl="1" indent="0">
              <a:buNone/>
            </a:pPr>
            <a:r>
              <a:rPr lang="en-US" sz="1500" dirty="0" smtClean="0">
                <a:latin typeface="Courier"/>
                <a:cs typeface="Courier"/>
              </a:rPr>
              <a:t>module purge			## cleans everything out</a:t>
            </a:r>
          </a:p>
          <a:p>
            <a:pPr marL="514350" lvl="1" indent="0">
              <a:buNone/>
            </a:pPr>
            <a:r>
              <a:rPr lang="en-US" sz="1500" dirty="0" smtClean="0">
                <a:latin typeface="Courier"/>
                <a:cs typeface="Courier"/>
              </a:rPr>
              <a:t>module load </a:t>
            </a:r>
            <a:r>
              <a:rPr lang="en-US" sz="1500" dirty="0" err="1" smtClean="0">
                <a:latin typeface="Courier"/>
                <a:cs typeface="Courier"/>
              </a:rPr>
              <a:t>gcc</a:t>
            </a:r>
            <a:endParaRPr lang="en-US" sz="1500" dirty="0" smtClean="0">
              <a:latin typeface="Courier"/>
              <a:cs typeface="Courier"/>
            </a:endParaRPr>
          </a:p>
          <a:p>
            <a:pPr marL="514350" lvl="1" indent="0">
              <a:buNone/>
            </a:pPr>
            <a:r>
              <a:rPr lang="en-US" sz="1500" dirty="0" smtClean="0">
                <a:latin typeface="Courier"/>
                <a:cs typeface="Courier"/>
              </a:rPr>
              <a:t>Module load </a:t>
            </a:r>
            <a:r>
              <a:rPr lang="en-US" sz="1500" dirty="0" err="1" smtClean="0">
                <a:latin typeface="Courier"/>
                <a:cs typeface="Courier"/>
              </a:rPr>
              <a:t>gcc</a:t>
            </a:r>
            <a:r>
              <a:rPr lang="en-US" sz="1500" dirty="0" smtClean="0">
                <a:latin typeface="Courier"/>
                <a:cs typeface="Courier"/>
              </a:rPr>
              <a:t>/4.8.1</a:t>
            </a:r>
          </a:p>
          <a:p>
            <a:pPr lvl="1"/>
            <a:r>
              <a:rPr lang="en-US" sz="2300" dirty="0" smtClean="0">
                <a:latin typeface="+mj-lt"/>
                <a:cs typeface="Courier"/>
              </a:rPr>
              <a:t>Error? </a:t>
            </a:r>
            <a:r>
              <a:rPr lang="en-US" sz="2300" dirty="0">
                <a:latin typeface="+mj-lt"/>
                <a:cs typeface="Courier"/>
              </a:rPr>
              <a:t>t</a:t>
            </a:r>
            <a:r>
              <a:rPr lang="en-US" sz="2300" dirty="0" smtClean="0"/>
              <a:t>o </a:t>
            </a:r>
            <a:r>
              <a:rPr lang="en-US" sz="2300" dirty="0"/>
              <a:t>change from </a:t>
            </a:r>
            <a:r>
              <a:rPr lang="en-US" sz="2300" dirty="0" err="1"/>
              <a:t>gcc</a:t>
            </a:r>
            <a:r>
              <a:rPr lang="en-US" sz="2300" dirty="0"/>
              <a:t>/4.6.3 (the default) to </a:t>
            </a:r>
            <a:r>
              <a:rPr lang="en-US" sz="2300" dirty="0" err="1"/>
              <a:t>gcc</a:t>
            </a:r>
            <a:r>
              <a:rPr lang="en-US" sz="2300" dirty="0"/>
              <a:t>/4.8.1 (the latest), swap!</a:t>
            </a:r>
            <a:endParaRPr lang="en-US" sz="2300" dirty="0" smtClean="0">
              <a:latin typeface="+mj-lt"/>
              <a:cs typeface="Courier"/>
            </a:endParaRPr>
          </a:p>
          <a:p>
            <a:pPr marL="514350" lvl="1" indent="0">
              <a:buNone/>
            </a:pPr>
            <a:r>
              <a:rPr lang="en-US" sz="1500" dirty="0">
                <a:latin typeface="Courier"/>
                <a:cs typeface="Courier"/>
              </a:rPr>
              <a:t>m</a:t>
            </a:r>
            <a:r>
              <a:rPr lang="en-US" sz="1500" dirty="0" smtClean="0">
                <a:latin typeface="Courier"/>
                <a:cs typeface="Courier"/>
              </a:rPr>
              <a:t>odule swap </a:t>
            </a:r>
            <a:r>
              <a:rPr lang="en-US" sz="1500" dirty="0" err="1" smtClean="0">
                <a:latin typeface="Courier"/>
                <a:cs typeface="Courier"/>
              </a:rPr>
              <a:t>gcc</a:t>
            </a:r>
            <a:r>
              <a:rPr lang="en-US" sz="1500" dirty="0" smtClean="0">
                <a:latin typeface="Courier"/>
                <a:cs typeface="Courier"/>
              </a:rPr>
              <a:t> </a:t>
            </a:r>
            <a:r>
              <a:rPr lang="en-US" sz="1500" dirty="0" err="1" smtClean="0">
                <a:latin typeface="Courier"/>
                <a:cs typeface="Courier"/>
              </a:rPr>
              <a:t>gcc</a:t>
            </a:r>
            <a:r>
              <a:rPr lang="en-US" sz="1500" dirty="0" smtClean="0">
                <a:latin typeface="Courier"/>
                <a:cs typeface="Courier"/>
              </a:rPr>
              <a:t>/4.8.1</a:t>
            </a:r>
            <a:r>
              <a:rPr lang="en-US" sz="1500" dirty="0" smtClean="0">
                <a:latin typeface="+mj-lt"/>
                <a:cs typeface="Courier"/>
              </a:rPr>
              <a:t>	</a:t>
            </a:r>
            <a:r>
              <a:rPr lang="en-US" sz="2100" b="1" dirty="0" smtClean="0">
                <a:latin typeface="+mj-lt"/>
                <a:cs typeface="Courier"/>
              </a:rPr>
              <a:t>-or-</a:t>
            </a:r>
            <a:r>
              <a:rPr lang="en-US" sz="1500" dirty="0" smtClean="0">
                <a:latin typeface="+mj-lt"/>
                <a:cs typeface="Courier"/>
              </a:rPr>
              <a:t>	</a:t>
            </a:r>
            <a:r>
              <a:rPr lang="en-US" sz="1500" dirty="0" smtClean="0">
                <a:latin typeface="Courier"/>
                <a:cs typeface="Courier"/>
              </a:rPr>
              <a:t>module swap </a:t>
            </a:r>
            <a:r>
              <a:rPr lang="en-US" sz="1500" dirty="0" err="1" smtClean="0">
                <a:latin typeface="Courier"/>
                <a:cs typeface="Courier"/>
              </a:rPr>
              <a:t>gcc</a:t>
            </a:r>
            <a:r>
              <a:rPr lang="en-US" sz="1500" dirty="0" smtClean="0">
                <a:latin typeface="Courier"/>
                <a:cs typeface="Courier"/>
              </a:rPr>
              <a:t>/4.8.1</a:t>
            </a:r>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44</a:t>
            </a:fld>
            <a:r>
              <a:rPr lang="en-US" smtClean="0"/>
              <a:t> -</a:t>
            </a:r>
            <a:endParaRPr lang="en-US" dirty="0"/>
          </a:p>
        </p:txBody>
      </p:sp>
    </p:spTree>
    <p:extLst>
      <p:ext uri="{BB962C8B-B14F-4D97-AF65-F5344CB8AC3E}">
        <p14:creationId xmlns:p14="http://schemas.microsoft.com/office/powerpoint/2010/main" val="39692549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Environment Variables in Modules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Modules for software packages commonly set:</a:t>
            </a:r>
          </a:p>
          <a:p>
            <a:pPr lvl="1"/>
            <a:r>
              <a:rPr lang="en-US" dirty="0" smtClean="0"/>
              <a:t>PATH</a:t>
            </a:r>
          </a:p>
          <a:p>
            <a:pPr lvl="1"/>
            <a:r>
              <a:rPr lang="en-US" dirty="0" smtClean="0"/>
              <a:t>LD_LIBRARY_PATH</a:t>
            </a:r>
          </a:p>
          <a:p>
            <a:pPr lvl="1"/>
            <a:r>
              <a:rPr lang="en-US" dirty="0" smtClean="0"/>
              <a:t>PYTHONPATH</a:t>
            </a:r>
          </a:p>
          <a:p>
            <a:pPr lvl="1"/>
            <a:r>
              <a:rPr lang="en-US" dirty="0" smtClean="0"/>
              <a:t>PERL5DIR</a:t>
            </a:r>
          </a:p>
          <a:p>
            <a:r>
              <a:rPr lang="en-US" dirty="0" smtClean="0"/>
              <a:t>Every </a:t>
            </a:r>
            <a:r>
              <a:rPr lang="en-US" dirty="0" err="1" smtClean="0"/>
              <a:t>usg</a:t>
            </a:r>
            <a:r>
              <a:rPr lang="en-US" dirty="0" smtClean="0"/>
              <a:t>/</a:t>
            </a:r>
            <a:r>
              <a:rPr lang="en-US" dirty="0" err="1" smtClean="0"/>
              <a:t>jgi</a:t>
            </a:r>
            <a:r>
              <a:rPr lang="en-US" dirty="0" smtClean="0"/>
              <a:t> module for software also sets an environment variable pointing to the base of the distribution:</a:t>
            </a:r>
          </a:p>
          <a:p>
            <a:pPr lvl="1"/>
            <a:r>
              <a:rPr lang="en-US" dirty="0" smtClean="0"/>
              <a:t>E.g. BOOST_ROOT, PERL_DIR, PYTHON_DIR, GIT_PATH</a:t>
            </a:r>
          </a:p>
          <a:p>
            <a:r>
              <a:rPr lang="en-US" dirty="0" smtClean="0"/>
              <a:t>Exercise:</a:t>
            </a:r>
          </a:p>
          <a:p>
            <a:pPr lvl="1"/>
            <a:r>
              <a:rPr lang="en-US" dirty="0" smtClean="0"/>
              <a:t>Load the python module first</a:t>
            </a:r>
          </a:p>
          <a:p>
            <a:pPr lvl="1"/>
            <a:r>
              <a:rPr lang="en-US" dirty="0" smtClean="0"/>
              <a:t>Use ‘module info’ to investigate the effects of:</a:t>
            </a:r>
          </a:p>
          <a:p>
            <a:pPr lvl="2"/>
            <a:r>
              <a:rPr lang="en-US" dirty="0" err="1" smtClean="0"/>
              <a:t>graphviz</a:t>
            </a:r>
            <a:endParaRPr lang="en-US" dirty="0" smtClean="0"/>
          </a:p>
          <a:p>
            <a:pPr lvl="2"/>
            <a:r>
              <a:rPr lang="en-US" dirty="0" err="1" smtClean="0"/>
              <a:t>RSeQC</a:t>
            </a:r>
            <a:endParaRPr lang="en-US" dirty="0" smtClean="0"/>
          </a:p>
          <a:p>
            <a:pPr lvl="2"/>
            <a:r>
              <a:rPr lang="en-US" dirty="0" err="1" smtClean="0"/>
              <a:t>Smrtanalysis</a:t>
            </a:r>
            <a:endParaRPr lang="en-US" dirty="0" smtClean="0"/>
          </a:p>
          <a:p>
            <a:pPr lvl="1"/>
            <a:r>
              <a:rPr lang="en-US" dirty="0" smtClean="0"/>
              <a:t>Are there commonalities?  Differences?</a:t>
            </a:r>
          </a:p>
          <a:p>
            <a:pPr lvl="2"/>
            <a:endParaRPr lang="en-US" dirty="0" smtClean="0"/>
          </a:p>
          <a:p>
            <a:pPr lvl="1"/>
            <a:endParaRPr lang="en-US" dirty="0" smtClean="0"/>
          </a:p>
          <a:p>
            <a:pPr lvl="1"/>
            <a:endParaRPr lang="en-US"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45</a:t>
            </a:fld>
            <a:r>
              <a:rPr lang="en-US" smtClean="0"/>
              <a:t> -</a:t>
            </a:r>
            <a:endParaRPr lang="en-US" dirty="0"/>
          </a:p>
        </p:txBody>
      </p:sp>
      <p:sp>
        <p:nvSpPr>
          <p:cNvPr id="5" name="TextBox 4"/>
          <p:cNvSpPr txBox="1"/>
          <p:nvPr/>
        </p:nvSpPr>
        <p:spPr>
          <a:xfrm>
            <a:off x="5798678" y="1951422"/>
            <a:ext cx="2529359" cy="830997"/>
          </a:xfrm>
          <a:prstGeom prst="rect">
            <a:avLst/>
          </a:prstGeom>
          <a:solidFill>
            <a:srgbClr val="F2F2F2"/>
          </a:solidFill>
          <a:ln>
            <a:solidFill>
              <a:schemeClr val="tx1"/>
            </a:solidFill>
            <a:prstDash val="dash"/>
          </a:ln>
        </p:spPr>
        <p:txBody>
          <a:bodyPr wrap="square" rtlCol="0">
            <a:spAutoFit/>
          </a:bodyPr>
          <a:lstStyle/>
          <a:p>
            <a:r>
              <a:rPr lang="en-US" sz="1600" dirty="0" smtClean="0"/>
              <a:t>Be VERY careful about manipulating these environment variables!!!</a:t>
            </a:r>
          </a:p>
        </p:txBody>
      </p:sp>
    </p:spTree>
    <p:extLst>
      <p:ext uri="{BB962C8B-B14F-4D97-AF65-F5344CB8AC3E}">
        <p14:creationId xmlns:p14="http://schemas.microsoft.com/office/powerpoint/2010/main" val="129348498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Modules may have dependencies</a:t>
            </a:r>
            <a:endParaRPr lang="en-US"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46</a:t>
            </a:fld>
            <a:r>
              <a:rPr lang="en-US" smtClean="0"/>
              <a:t> -</a:t>
            </a:r>
            <a:endParaRPr lang="en-US" dirty="0"/>
          </a:p>
        </p:txBody>
      </p:sp>
      <p:pic>
        <p:nvPicPr>
          <p:cNvPr id="7" name="Content Placeholder 6" descr="simplifiedPerlPython.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5" b="-15"/>
          <a:stretch/>
        </p:blipFill>
        <p:spPr>
          <a:xfrm>
            <a:off x="2295117" y="1458981"/>
            <a:ext cx="4572000" cy="3924687"/>
          </a:xfrm>
        </p:spPr>
      </p:pic>
      <p:sp>
        <p:nvSpPr>
          <p:cNvPr id="8" name="TextBox 7"/>
          <p:cNvSpPr txBox="1"/>
          <p:nvPr/>
        </p:nvSpPr>
        <p:spPr>
          <a:xfrm>
            <a:off x="895601" y="4628855"/>
            <a:ext cx="4289061" cy="1631216"/>
          </a:xfrm>
          <a:prstGeom prst="rect">
            <a:avLst/>
          </a:prstGeom>
          <a:noFill/>
        </p:spPr>
        <p:txBody>
          <a:bodyPr wrap="square" rtlCol="0">
            <a:spAutoFit/>
          </a:bodyPr>
          <a:lstStyle/>
          <a:p>
            <a:pPr marL="285750" indent="-285750">
              <a:buFont typeface="Arial"/>
              <a:buChar char="•"/>
            </a:pPr>
            <a:r>
              <a:rPr lang="en-US" sz="2000" dirty="0" smtClean="0"/>
              <a:t>Python needs some of </a:t>
            </a:r>
            <a:r>
              <a:rPr lang="en-US" sz="2000" dirty="0" err="1" smtClean="0"/>
              <a:t>gcc’s</a:t>
            </a:r>
            <a:r>
              <a:rPr lang="en-US" sz="2000" dirty="0" smtClean="0"/>
              <a:t> libraries</a:t>
            </a:r>
          </a:p>
          <a:p>
            <a:pPr marL="285750" indent="-285750">
              <a:buFont typeface="Arial"/>
              <a:buChar char="•"/>
            </a:pPr>
            <a:r>
              <a:rPr lang="en-US" sz="2000" dirty="0" smtClean="0"/>
              <a:t>Perl needs some of </a:t>
            </a:r>
            <a:r>
              <a:rPr lang="en-US" sz="2000" dirty="0" err="1" smtClean="0"/>
              <a:t>gcc’s</a:t>
            </a:r>
            <a:r>
              <a:rPr lang="en-US" sz="2000" dirty="0" smtClean="0"/>
              <a:t> libraries</a:t>
            </a:r>
          </a:p>
          <a:p>
            <a:pPr marL="285750" indent="-285750">
              <a:buFont typeface="Arial"/>
              <a:buChar char="•"/>
            </a:pPr>
            <a:r>
              <a:rPr lang="en-US" sz="2000" dirty="0" smtClean="0"/>
              <a:t>Python also needs </a:t>
            </a:r>
            <a:r>
              <a:rPr lang="en-US" sz="2000" dirty="0" err="1" smtClean="0"/>
              <a:t>readline’s</a:t>
            </a:r>
            <a:r>
              <a:rPr lang="en-US" sz="2000" dirty="0" smtClean="0"/>
              <a:t> libraries</a:t>
            </a:r>
          </a:p>
        </p:txBody>
      </p:sp>
      <p:sp>
        <p:nvSpPr>
          <p:cNvPr id="9" name="TextBox 8"/>
          <p:cNvSpPr txBox="1"/>
          <p:nvPr/>
        </p:nvSpPr>
        <p:spPr>
          <a:xfrm>
            <a:off x="4756868" y="1815854"/>
            <a:ext cx="3891231" cy="523220"/>
          </a:xfrm>
          <a:prstGeom prst="rect">
            <a:avLst/>
          </a:prstGeom>
          <a:noFill/>
          <a:ln>
            <a:solidFill>
              <a:schemeClr val="tx1"/>
            </a:solidFill>
            <a:prstDash val="dash"/>
          </a:ln>
        </p:spPr>
        <p:txBody>
          <a:bodyPr wrap="square" rtlCol="0">
            <a:spAutoFit/>
          </a:bodyPr>
          <a:lstStyle/>
          <a:p>
            <a:r>
              <a:rPr lang="en-US" sz="1400" dirty="0" smtClean="0"/>
              <a:t>For the </a:t>
            </a:r>
            <a:r>
              <a:rPr lang="en-US" sz="1400" dirty="0" smtClean="0">
                <a:solidFill>
                  <a:srgbClr val="FF0000"/>
                </a:solidFill>
              </a:rPr>
              <a:t>python</a:t>
            </a:r>
            <a:r>
              <a:rPr lang="en-US" sz="1400" dirty="0" smtClean="0"/>
              <a:t> module to function, </a:t>
            </a:r>
            <a:r>
              <a:rPr lang="en-US" sz="1400" i="1" dirty="0" smtClean="0"/>
              <a:t>both</a:t>
            </a:r>
            <a:r>
              <a:rPr lang="en-US" sz="1400" dirty="0" smtClean="0"/>
              <a:t> the </a:t>
            </a:r>
            <a:r>
              <a:rPr lang="en-US" sz="1400" dirty="0" err="1" smtClean="0">
                <a:solidFill>
                  <a:srgbClr val="FF0000"/>
                </a:solidFill>
              </a:rPr>
              <a:t>gcc</a:t>
            </a:r>
            <a:r>
              <a:rPr lang="en-US" sz="1400" dirty="0" smtClean="0">
                <a:solidFill>
                  <a:srgbClr val="FF0000"/>
                </a:solidFill>
              </a:rPr>
              <a:t> </a:t>
            </a:r>
            <a:r>
              <a:rPr lang="en-US" sz="1400" dirty="0" smtClean="0"/>
              <a:t>and </a:t>
            </a:r>
            <a:r>
              <a:rPr lang="en-US" sz="1400" dirty="0" err="1" smtClean="0">
                <a:solidFill>
                  <a:srgbClr val="FF0000"/>
                </a:solidFill>
              </a:rPr>
              <a:t>readline</a:t>
            </a:r>
            <a:r>
              <a:rPr lang="en-US" sz="1400" dirty="0" smtClean="0">
                <a:solidFill>
                  <a:srgbClr val="FF0000"/>
                </a:solidFill>
              </a:rPr>
              <a:t> </a:t>
            </a:r>
            <a:r>
              <a:rPr lang="en-US" sz="1400" dirty="0" smtClean="0"/>
              <a:t>modules need to be loaded</a:t>
            </a:r>
          </a:p>
        </p:txBody>
      </p:sp>
      <p:sp>
        <p:nvSpPr>
          <p:cNvPr id="10" name="TextBox 9"/>
          <p:cNvSpPr txBox="1"/>
          <p:nvPr/>
        </p:nvSpPr>
        <p:spPr>
          <a:xfrm>
            <a:off x="270362" y="1995048"/>
            <a:ext cx="2279987" cy="738664"/>
          </a:xfrm>
          <a:prstGeom prst="rect">
            <a:avLst/>
          </a:prstGeom>
          <a:noFill/>
          <a:ln>
            <a:solidFill>
              <a:schemeClr val="tx1"/>
            </a:solidFill>
            <a:prstDash val="dash"/>
          </a:ln>
        </p:spPr>
        <p:txBody>
          <a:bodyPr wrap="square" rtlCol="0">
            <a:spAutoFit/>
          </a:bodyPr>
          <a:lstStyle/>
          <a:p>
            <a:r>
              <a:rPr lang="en-US" sz="1400" dirty="0" smtClean="0"/>
              <a:t>For the </a:t>
            </a:r>
            <a:r>
              <a:rPr lang="en-US" sz="1400" dirty="0" err="1" smtClean="0">
                <a:solidFill>
                  <a:srgbClr val="FF0000"/>
                </a:solidFill>
              </a:rPr>
              <a:t>perl</a:t>
            </a:r>
            <a:r>
              <a:rPr lang="en-US" sz="1400" dirty="0" smtClean="0">
                <a:solidFill>
                  <a:srgbClr val="FF0000"/>
                </a:solidFill>
              </a:rPr>
              <a:t> </a:t>
            </a:r>
            <a:r>
              <a:rPr lang="en-US" sz="1400" dirty="0" smtClean="0"/>
              <a:t>module to function, the </a:t>
            </a:r>
            <a:r>
              <a:rPr lang="en-US" sz="1400" dirty="0" err="1" smtClean="0">
                <a:solidFill>
                  <a:srgbClr val="FF0000"/>
                </a:solidFill>
              </a:rPr>
              <a:t>gcc</a:t>
            </a:r>
            <a:r>
              <a:rPr lang="en-US" sz="1400" dirty="0" smtClean="0">
                <a:solidFill>
                  <a:srgbClr val="FF0000"/>
                </a:solidFill>
              </a:rPr>
              <a:t> </a:t>
            </a:r>
            <a:r>
              <a:rPr lang="en-US" sz="1400" dirty="0" smtClean="0"/>
              <a:t>module needs to be loaded</a:t>
            </a:r>
          </a:p>
        </p:txBody>
      </p:sp>
    </p:spTree>
    <p:extLst>
      <p:ext uri="{BB962C8B-B14F-4D97-AF65-F5344CB8AC3E}">
        <p14:creationId xmlns:p14="http://schemas.microsoft.com/office/powerpoint/2010/main" val="2547605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commands reference</a:t>
            </a:r>
            <a:endParaRPr lang="en-US" dirty="0"/>
          </a:p>
        </p:txBody>
      </p:sp>
      <p:sp>
        <p:nvSpPr>
          <p:cNvPr id="3" name="Content Placeholder 2"/>
          <p:cNvSpPr>
            <a:spLocks noGrp="1"/>
          </p:cNvSpPr>
          <p:nvPr>
            <p:ph idx="1"/>
          </p:nvPr>
        </p:nvSpPr>
        <p:spPr/>
        <p:txBody>
          <a:bodyPr>
            <a:normAutofit/>
          </a:bodyPr>
          <a:lstStyle/>
          <a:p>
            <a:r>
              <a:rPr lang="en-US" sz="2000" dirty="0" smtClean="0"/>
              <a:t>module list</a:t>
            </a:r>
          </a:p>
          <a:p>
            <a:pPr lvl="1"/>
            <a:r>
              <a:rPr lang="en-US" sz="1800" dirty="0" smtClean="0"/>
              <a:t>show all loaded modules</a:t>
            </a:r>
          </a:p>
          <a:p>
            <a:r>
              <a:rPr lang="en-US" sz="2000" dirty="0" smtClean="0"/>
              <a:t>module avail &lt;module name&gt;</a:t>
            </a:r>
          </a:p>
          <a:p>
            <a:pPr lvl="1"/>
            <a:r>
              <a:rPr lang="en-US" sz="1800" dirty="0" smtClean="0"/>
              <a:t>list modules with &lt;module name&gt; that can be loaded</a:t>
            </a:r>
          </a:p>
          <a:p>
            <a:r>
              <a:rPr lang="en-US" sz="2000" dirty="0" smtClean="0"/>
              <a:t>module load &lt;module name&gt;</a:t>
            </a:r>
          </a:p>
          <a:p>
            <a:r>
              <a:rPr lang="en-US" sz="2000" dirty="0" smtClean="0"/>
              <a:t>module unload</a:t>
            </a:r>
          </a:p>
          <a:p>
            <a:r>
              <a:rPr lang="en-US" sz="2000" dirty="0" smtClean="0"/>
              <a:t>module swap &lt;current module&gt; &lt;new module&gt;</a:t>
            </a:r>
          </a:p>
          <a:p>
            <a:pPr lvl="1"/>
            <a:r>
              <a:rPr lang="en-US" sz="1800" dirty="0" smtClean="0"/>
              <a:t>unload a loaded module and load the new one</a:t>
            </a:r>
          </a:p>
          <a:p>
            <a:r>
              <a:rPr lang="en-US" sz="2000" dirty="0" smtClean="0"/>
              <a:t>module purge</a:t>
            </a:r>
          </a:p>
          <a:p>
            <a:pPr lvl="1"/>
            <a:r>
              <a:rPr lang="en-US" sz="1800" dirty="0" smtClean="0"/>
              <a:t>unload all modules (it’s a good idea to start a batch script this way!)</a:t>
            </a:r>
          </a:p>
          <a:p>
            <a:r>
              <a:rPr lang="en-US" sz="2000" dirty="0" smtClean="0"/>
              <a:t>module use &lt;a directory&gt;</a:t>
            </a:r>
          </a:p>
          <a:p>
            <a:pPr lvl="1"/>
            <a:r>
              <a:rPr lang="en-US" sz="1600" dirty="0" smtClean="0"/>
              <a:t>Use a different $MODULEPATH</a:t>
            </a:r>
            <a:endParaRPr lang="en-US" sz="1600" dirty="0"/>
          </a:p>
          <a:p>
            <a:pPr marL="0" indent="0">
              <a:buNone/>
            </a:pPr>
            <a:r>
              <a:rPr lang="en-US" sz="1800" dirty="0" smtClean="0">
                <a:solidFill>
                  <a:schemeClr val="accent4"/>
                </a:solidFill>
              </a:rPr>
              <a:t>For </a:t>
            </a:r>
            <a:r>
              <a:rPr lang="en-US" sz="1800" dirty="0" err="1" smtClean="0">
                <a:solidFill>
                  <a:schemeClr val="accent4"/>
                </a:solidFill>
              </a:rPr>
              <a:t>Genepool</a:t>
            </a:r>
            <a:r>
              <a:rPr lang="en-US" sz="1800" dirty="0" smtClean="0">
                <a:solidFill>
                  <a:schemeClr val="accent4"/>
                </a:solidFill>
              </a:rPr>
              <a:t>-wide installation of new modules, or software upgrades, contact your consultants!</a:t>
            </a:r>
            <a:endParaRPr lang="en-US" sz="1800" dirty="0">
              <a:solidFill>
                <a:schemeClr val="accent4"/>
              </a:solidFill>
            </a:endParaRPr>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47</a:t>
            </a:fld>
            <a:endParaRPr lang="en-US"/>
          </a:p>
        </p:txBody>
      </p:sp>
    </p:spTree>
    <p:extLst>
      <p:ext uri="{BB962C8B-B14F-4D97-AF65-F5344CB8AC3E}">
        <p14:creationId xmlns:p14="http://schemas.microsoft.com/office/powerpoint/2010/main" val="150568800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Modules in Batch Scripts</a:t>
            </a:r>
            <a:endParaRPr lang="en-US"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48</a:t>
            </a:fld>
            <a:r>
              <a:rPr lang="en-US" smtClean="0"/>
              <a:t> -</a:t>
            </a:r>
            <a:endParaRPr lang="en-US" dirty="0"/>
          </a:p>
        </p:txBody>
      </p:sp>
      <p:sp>
        <p:nvSpPr>
          <p:cNvPr id="5" name="TextBox 4"/>
          <p:cNvSpPr txBox="1"/>
          <p:nvPr/>
        </p:nvSpPr>
        <p:spPr>
          <a:xfrm>
            <a:off x="360342" y="1962802"/>
            <a:ext cx="6314647" cy="3970318"/>
          </a:xfrm>
          <a:prstGeom prst="rect">
            <a:avLst/>
          </a:prstGeom>
          <a:noFill/>
        </p:spPr>
        <p:txBody>
          <a:bodyPr wrap="square" rtlCol="0">
            <a:spAutoFit/>
          </a:bodyPr>
          <a:lstStyle/>
          <a:p>
            <a:r>
              <a:rPr lang="en-US" sz="1800" dirty="0" smtClean="0">
                <a:latin typeface="Courier"/>
                <a:cs typeface="Courier"/>
              </a:rPr>
              <a:t>#!/bin/bash –l</a:t>
            </a:r>
          </a:p>
          <a:p>
            <a:r>
              <a:rPr lang="en-US" sz="1800" dirty="0" smtClean="0">
                <a:latin typeface="Courier"/>
                <a:cs typeface="Courier"/>
              </a:rPr>
              <a:t>#$ -l </a:t>
            </a:r>
            <a:r>
              <a:rPr lang="en-US" sz="1800" dirty="0" err="1" smtClean="0">
                <a:latin typeface="Courier"/>
                <a:cs typeface="Courier"/>
              </a:rPr>
              <a:t>ram.c</a:t>
            </a:r>
            <a:r>
              <a:rPr lang="en-US" sz="1800" dirty="0" smtClean="0">
                <a:latin typeface="Courier"/>
                <a:cs typeface="Courier"/>
              </a:rPr>
              <a:t>=10G</a:t>
            </a:r>
          </a:p>
          <a:p>
            <a:r>
              <a:rPr lang="en-US" sz="1800" dirty="0" smtClean="0">
                <a:latin typeface="Courier"/>
                <a:cs typeface="Courier"/>
              </a:rPr>
              <a:t>#$ -l </a:t>
            </a:r>
            <a:r>
              <a:rPr lang="en-US" sz="1800" dirty="0" err="1" smtClean="0">
                <a:latin typeface="Courier"/>
                <a:cs typeface="Courier"/>
              </a:rPr>
              <a:t>h_rt</a:t>
            </a:r>
            <a:r>
              <a:rPr lang="en-US" sz="1800" dirty="0" smtClean="0">
                <a:latin typeface="Courier"/>
                <a:cs typeface="Courier"/>
              </a:rPr>
              <a:t>=8:00:00</a:t>
            </a:r>
          </a:p>
          <a:p>
            <a:endParaRPr lang="en-US" sz="1800" dirty="0" smtClean="0">
              <a:latin typeface="Courier"/>
              <a:cs typeface="Courier"/>
            </a:endParaRPr>
          </a:p>
          <a:p>
            <a:r>
              <a:rPr lang="en-US" sz="1800" dirty="0" smtClean="0">
                <a:latin typeface="Courier"/>
                <a:cs typeface="Courier"/>
              </a:rPr>
              <a:t>set –e</a:t>
            </a:r>
          </a:p>
          <a:p>
            <a:r>
              <a:rPr lang="en-US" sz="1800" dirty="0" smtClean="0">
                <a:latin typeface="Courier"/>
                <a:cs typeface="Courier"/>
              </a:rPr>
              <a:t> </a:t>
            </a:r>
            <a:endParaRPr lang="en-US" sz="1800" dirty="0">
              <a:latin typeface="Courier"/>
              <a:cs typeface="Courier"/>
            </a:endParaRPr>
          </a:p>
          <a:p>
            <a:r>
              <a:rPr lang="en-US" sz="1800" dirty="0">
                <a:latin typeface="Courier"/>
                <a:cs typeface="Courier"/>
              </a:rPr>
              <a:t>m</a:t>
            </a:r>
            <a:r>
              <a:rPr lang="en-US" sz="1800" dirty="0" smtClean="0">
                <a:latin typeface="Courier"/>
                <a:cs typeface="Courier"/>
              </a:rPr>
              <a:t>odule purge</a:t>
            </a:r>
          </a:p>
          <a:p>
            <a:r>
              <a:rPr lang="en-US" sz="1800" dirty="0">
                <a:latin typeface="Courier"/>
                <a:cs typeface="Courier"/>
              </a:rPr>
              <a:t>m</a:t>
            </a:r>
            <a:r>
              <a:rPr lang="en-US" sz="1800" dirty="0" smtClean="0">
                <a:latin typeface="Courier"/>
                <a:cs typeface="Courier"/>
              </a:rPr>
              <a:t>odule load </a:t>
            </a:r>
            <a:r>
              <a:rPr lang="en-US" sz="1800" dirty="0" err="1" smtClean="0">
                <a:latin typeface="Courier"/>
                <a:cs typeface="Courier"/>
              </a:rPr>
              <a:t>PrgEnv</a:t>
            </a:r>
            <a:r>
              <a:rPr lang="en-US" sz="1800" dirty="0" smtClean="0">
                <a:latin typeface="Courier"/>
                <a:cs typeface="Courier"/>
              </a:rPr>
              <a:t>-gnu/4.6</a:t>
            </a:r>
          </a:p>
          <a:p>
            <a:r>
              <a:rPr lang="en-US" sz="1800" dirty="0">
                <a:latin typeface="Courier"/>
                <a:cs typeface="Courier"/>
              </a:rPr>
              <a:t>m</a:t>
            </a:r>
            <a:r>
              <a:rPr lang="en-US" sz="1800" dirty="0" smtClean="0">
                <a:latin typeface="Courier"/>
                <a:cs typeface="Courier"/>
              </a:rPr>
              <a:t>odule load python/2.7.4</a:t>
            </a:r>
          </a:p>
          <a:p>
            <a:endParaRPr lang="en-US" sz="1800" dirty="0" smtClean="0">
              <a:latin typeface="Courier"/>
              <a:cs typeface="Courier"/>
            </a:endParaRPr>
          </a:p>
          <a:p>
            <a:r>
              <a:rPr lang="en-US" sz="1800" dirty="0" smtClean="0">
                <a:latin typeface="Courier"/>
                <a:cs typeface="Courier"/>
              </a:rPr>
              <a:t>module use /path/to/my/groups/</a:t>
            </a:r>
            <a:r>
              <a:rPr lang="en-US" sz="1800" dirty="0" err="1" smtClean="0">
                <a:latin typeface="Courier"/>
                <a:cs typeface="Courier"/>
              </a:rPr>
              <a:t>modulefiles</a:t>
            </a:r>
            <a:endParaRPr lang="en-US" sz="1800" dirty="0" smtClean="0">
              <a:latin typeface="Courier"/>
              <a:cs typeface="Courier"/>
            </a:endParaRPr>
          </a:p>
          <a:p>
            <a:r>
              <a:rPr lang="en-US" sz="1800" dirty="0">
                <a:latin typeface="Courier"/>
                <a:cs typeface="Courier"/>
              </a:rPr>
              <a:t>m</a:t>
            </a:r>
            <a:r>
              <a:rPr lang="en-US" sz="1800" dirty="0" smtClean="0">
                <a:latin typeface="Courier"/>
                <a:cs typeface="Courier"/>
              </a:rPr>
              <a:t>odule load </a:t>
            </a:r>
            <a:r>
              <a:rPr lang="en-US" sz="1800" dirty="0" err="1" smtClean="0">
                <a:latin typeface="Courier"/>
                <a:cs typeface="Courier"/>
              </a:rPr>
              <a:t>MyPipeline</a:t>
            </a:r>
            <a:r>
              <a:rPr lang="en-US" sz="1800" dirty="0" smtClean="0">
                <a:latin typeface="Courier"/>
                <a:cs typeface="Courier"/>
              </a:rPr>
              <a:t>/1.0</a:t>
            </a:r>
          </a:p>
          <a:p>
            <a:endParaRPr lang="en-US" sz="1800" dirty="0">
              <a:latin typeface="Courier"/>
              <a:cs typeface="Courier"/>
            </a:endParaRPr>
          </a:p>
          <a:p>
            <a:r>
              <a:rPr lang="en-US" sz="1800" dirty="0" smtClean="0">
                <a:latin typeface="Courier"/>
                <a:cs typeface="Courier"/>
              </a:rPr>
              <a:t>#…. Run your programs here ….</a:t>
            </a:r>
          </a:p>
        </p:txBody>
      </p:sp>
      <p:sp>
        <p:nvSpPr>
          <p:cNvPr id="7" name="TextBox 6"/>
          <p:cNvSpPr txBox="1"/>
          <p:nvPr/>
        </p:nvSpPr>
        <p:spPr>
          <a:xfrm>
            <a:off x="5468034" y="1326968"/>
            <a:ext cx="2697284" cy="584776"/>
          </a:xfrm>
          <a:prstGeom prst="rect">
            <a:avLst/>
          </a:prstGeom>
          <a:noFill/>
          <a:ln>
            <a:solidFill>
              <a:schemeClr val="tx1"/>
            </a:solidFill>
            <a:prstDash val="dash"/>
          </a:ln>
        </p:spPr>
        <p:txBody>
          <a:bodyPr wrap="square" rtlCol="0">
            <a:spAutoFit/>
          </a:bodyPr>
          <a:lstStyle/>
          <a:p>
            <a:r>
              <a:rPr lang="en-US" sz="1600" dirty="0" smtClean="0"/>
              <a:t>Ensures login environment is initialized</a:t>
            </a:r>
          </a:p>
        </p:txBody>
      </p:sp>
      <p:cxnSp>
        <p:nvCxnSpPr>
          <p:cNvPr id="9" name="Straight Arrow Connector 8"/>
          <p:cNvCxnSpPr>
            <a:stCxn id="7" idx="1"/>
          </p:cNvCxnSpPr>
          <p:nvPr/>
        </p:nvCxnSpPr>
        <p:spPr>
          <a:xfrm flipH="1">
            <a:off x="2476884" y="1619356"/>
            <a:ext cx="2991150" cy="54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98339" y="2162231"/>
            <a:ext cx="2697284" cy="338554"/>
          </a:xfrm>
          <a:prstGeom prst="rect">
            <a:avLst/>
          </a:prstGeom>
          <a:noFill/>
          <a:ln>
            <a:solidFill>
              <a:schemeClr val="tx1"/>
            </a:solidFill>
            <a:prstDash val="dash"/>
          </a:ln>
        </p:spPr>
        <p:txBody>
          <a:bodyPr wrap="square" rtlCol="0">
            <a:spAutoFit/>
          </a:bodyPr>
          <a:lstStyle/>
          <a:p>
            <a:r>
              <a:rPr lang="en-US" sz="1600" dirty="0" smtClean="0"/>
              <a:t>UGE options</a:t>
            </a:r>
          </a:p>
        </p:txBody>
      </p:sp>
      <p:cxnSp>
        <p:nvCxnSpPr>
          <p:cNvPr id="11" name="Straight Arrow Connector 10"/>
          <p:cNvCxnSpPr>
            <a:stCxn id="10" idx="1"/>
          </p:cNvCxnSpPr>
          <p:nvPr/>
        </p:nvCxnSpPr>
        <p:spPr>
          <a:xfrm flipH="1">
            <a:off x="3033133" y="2331508"/>
            <a:ext cx="2865206" cy="200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830732" y="2815627"/>
            <a:ext cx="2697284" cy="584776"/>
          </a:xfrm>
          <a:prstGeom prst="rect">
            <a:avLst/>
          </a:prstGeom>
          <a:noFill/>
          <a:ln>
            <a:solidFill>
              <a:schemeClr val="tx1"/>
            </a:solidFill>
            <a:prstDash val="dash"/>
          </a:ln>
        </p:spPr>
        <p:txBody>
          <a:bodyPr wrap="square" rtlCol="0">
            <a:spAutoFit/>
          </a:bodyPr>
          <a:lstStyle/>
          <a:p>
            <a:r>
              <a:rPr lang="en-US" sz="1600" dirty="0" smtClean="0"/>
              <a:t>Kill script if any commands give non-zero exit status</a:t>
            </a:r>
          </a:p>
        </p:txBody>
      </p:sp>
      <p:cxnSp>
        <p:nvCxnSpPr>
          <p:cNvPr id="14" name="Straight Arrow Connector 13"/>
          <p:cNvCxnSpPr>
            <a:stCxn id="13" idx="1"/>
          </p:cNvCxnSpPr>
          <p:nvPr/>
        </p:nvCxnSpPr>
        <p:spPr>
          <a:xfrm flipH="1">
            <a:off x="1385376" y="3108015"/>
            <a:ext cx="4445356" cy="166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184220" y="3605672"/>
            <a:ext cx="2697284" cy="830997"/>
          </a:xfrm>
          <a:prstGeom prst="rect">
            <a:avLst/>
          </a:prstGeom>
          <a:noFill/>
          <a:ln>
            <a:solidFill>
              <a:schemeClr val="tx1"/>
            </a:solidFill>
            <a:prstDash val="dash"/>
          </a:ln>
        </p:spPr>
        <p:txBody>
          <a:bodyPr wrap="square" rtlCol="0">
            <a:spAutoFit/>
          </a:bodyPr>
          <a:lstStyle/>
          <a:p>
            <a:r>
              <a:rPr lang="en-US" sz="1600" dirty="0" smtClean="0"/>
              <a:t>Clear all the modules, load any needed variant-provider modules</a:t>
            </a:r>
          </a:p>
        </p:txBody>
      </p:sp>
      <p:cxnSp>
        <p:nvCxnSpPr>
          <p:cNvPr id="18" name="Straight Arrow Connector 17"/>
          <p:cNvCxnSpPr>
            <a:stCxn id="17" idx="1"/>
          </p:cNvCxnSpPr>
          <p:nvPr/>
        </p:nvCxnSpPr>
        <p:spPr>
          <a:xfrm flipH="1">
            <a:off x="4102764" y="4021171"/>
            <a:ext cx="2081456" cy="1518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184219" y="4999360"/>
            <a:ext cx="2883689" cy="830997"/>
          </a:xfrm>
          <a:prstGeom prst="rect">
            <a:avLst/>
          </a:prstGeom>
          <a:noFill/>
          <a:ln>
            <a:solidFill>
              <a:schemeClr val="tx1"/>
            </a:solidFill>
            <a:prstDash val="dash"/>
          </a:ln>
        </p:spPr>
        <p:txBody>
          <a:bodyPr wrap="square" rtlCol="0">
            <a:spAutoFit/>
          </a:bodyPr>
          <a:lstStyle/>
          <a:p>
            <a:r>
              <a:rPr lang="en-US" sz="1600" dirty="0" smtClean="0"/>
              <a:t>Add your </a:t>
            </a:r>
            <a:r>
              <a:rPr lang="en-US" sz="1600" dirty="0" err="1" smtClean="0"/>
              <a:t>modulefiles</a:t>
            </a:r>
            <a:r>
              <a:rPr lang="en-US" sz="1600" dirty="0" smtClean="0"/>
              <a:t> to MODULEPATH (module use)</a:t>
            </a:r>
          </a:p>
          <a:p>
            <a:r>
              <a:rPr lang="en-US" sz="1600" dirty="0" smtClean="0"/>
              <a:t>Load your pipeline module</a:t>
            </a:r>
          </a:p>
        </p:txBody>
      </p:sp>
      <p:cxnSp>
        <p:nvCxnSpPr>
          <p:cNvPr id="16" name="Straight Arrow Connector 15"/>
          <p:cNvCxnSpPr>
            <a:stCxn id="19" idx="1"/>
          </p:cNvCxnSpPr>
          <p:nvPr/>
        </p:nvCxnSpPr>
        <p:spPr>
          <a:xfrm flipH="1" flipV="1">
            <a:off x="4282069" y="5122181"/>
            <a:ext cx="1902150" cy="292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7628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7"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 up next for </a:t>
            </a:r>
            <a:r>
              <a:rPr lang="en-US" dirty="0" err="1" smtClean="0"/>
              <a:t>Genepool</a:t>
            </a:r>
            <a:r>
              <a:rPr lang="en-US" dirty="0" smtClean="0"/>
              <a:t>?</a:t>
            </a:r>
            <a:endParaRPr lang="en-US" dirty="0"/>
          </a:p>
        </p:txBody>
      </p:sp>
      <p:sp>
        <p:nvSpPr>
          <p:cNvPr id="3" name="Content Placeholder 2"/>
          <p:cNvSpPr>
            <a:spLocks noGrp="1"/>
          </p:cNvSpPr>
          <p:nvPr>
            <p:ph idx="1"/>
          </p:nvPr>
        </p:nvSpPr>
        <p:spPr/>
        <p:txBody>
          <a:bodyPr/>
          <a:lstStyle/>
          <a:p>
            <a:r>
              <a:rPr lang="en-US" dirty="0" smtClean="0"/>
              <a:t>OS Upgrade this year</a:t>
            </a:r>
          </a:p>
          <a:p>
            <a:pPr lvl="1"/>
            <a:r>
              <a:rPr lang="en-US" dirty="0" smtClean="0"/>
              <a:t>Deb6 -&gt; CentOS7?</a:t>
            </a:r>
          </a:p>
          <a:p>
            <a:pPr lvl="1"/>
            <a:r>
              <a:rPr lang="en-US" dirty="0" smtClean="0"/>
              <a:t>Expecting lots of software re-installation</a:t>
            </a:r>
          </a:p>
          <a:p>
            <a:r>
              <a:rPr lang="en-US" dirty="0" smtClean="0"/>
              <a:t>Move scheduler from UGE to SLURM </a:t>
            </a:r>
            <a:r>
              <a:rPr lang="en-US" dirty="0" smtClean="0"/>
              <a:t>(</a:t>
            </a:r>
            <a:r>
              <a:rPr lang="en-US" dirty="0" smtClean="0"/>
              <a:t>Nov </a:t>
            </a:r>
            <a:r>
              <a:rPr lang="en-US" dirty="0" smtClean="0"/>
              <a:t>2017?)</a:t>
            </a:r>
            <a:endParaRPr lang="en-US" dirty="0" smtClean="0"/>
          </a:p>
          <a:p>
            <a:pPr lvl="1"/>
            <a:r>
              <a:rPr lang="en-US" dirty="0" smtClean="0"/>
              <a:t>Standardization with other NERSC systems</a:t>
            </a:r>
          </a:p>
          <a:p>
            <a:r>
              <a:rPr lang="en-US" dirty="0" smtClean="0"/>
              <a:t>Move more computation to Cori/Edison/NERSC9</a:t>
            </a:r>
          </a:p>
          <a:p>
            <a:pPr lvl="1"/>
            <a:r>
              <a:rPr lang="en-US" dirty="0" smtClean="0"/>
              <a:t>Large Cray systems designed around heavy parallelization</a:t>
            </a:r>
          </a:p>
          <a:p>
            <a:pPr lvl="1"/>
            <a:r>
              <a:rPr lang="en-US" dirty="0" smtClean="0"/>
              <a:t>Use of </a:t>
            </a:r>
            <a:r>
              <a:rPr lang="en-US" dirty="0" err="1" smtClean="0"/>
              <a:t>Docker</a:t>
            </a:r>
            <a:r>
              <a:rPr lang="en-US" dirty="0" smtClean="0"/>
              <a:t>/Shifter containers</a:t>
            </a:r>
          </a:p>
          <a:p>
            <a:pPr lvl="1"/>
            <a:r>
              <a:rPr lang="en-US" dirty="0" smtClean="0"/>
              <a:t>Adaptation of pipelines to workflow managers</a:t>
            </a:r>
          </a:p>
          <a:p>
            <a:pPr lvl="2"/>
            <a:r>
              <a:rPr lang="en-US" dirty="0" err="1" smtClean="0"/>
              <a:t>Taskfarmer</a:t>
            </a:r>
            <a:r>
              <a:rPr lang="en-US" dirty="0" smtClean="0"/>
              <a:t>, </a:t>
            </a:r>
            <a:r>
              <a:rPr lang="en-US" dirty="0" err="1" smtClean="0"/>
              <a:t>NextFlow</a:t>
            </a:r>
            <a:r>
              <a:rPr lang="en-US" dirty="0" smtClean="0"/>
              <a:t>, </a:t>
            </a:r>
            <a:r>
              <a:rPr lang="en-US" dirty="0" err="1" smtClean="0"/>
              <a:t>FireWorks</a:t>
            </a:r>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49</a:t>
            </a:fld>
            <a:endParaRPr lang="en-US"/>
          </a:p>
        </p:txBody>
      </p:sp>
    </p:spTree>
    <p:extLst>
      <p:ext uri="{BB962C8B-B14F-4D97-AF65-F5344CB8AC3E}">
        <p14:creationId xmlns:p14="http://schemas.microsoft.com/office/powerpoint/2010/main" val="4005586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NERSC Services</a:t>
            </a:r>
            <a:endParaRPr lang="en-US" dirty="0"/>
          </a:p>
        </p:txBody>
      </p:sp>
      <p:sp>
        <p:nvSpPr>
          <p:cNvPr id="5" name="Content Placeholder 4"/>
          <p:cNvSpPr>
            <a:spLocks noGrp="1"/>
          </p:cNvSpPr>
          <p:nvPr>
            <p:ph idx="1"/>
          </p:nvPr>
        </p:nvSpPr>
        <p:spPr>
          <a:xfrm>
            <a:off x="397436" y="1295400"/>
            <a:ext cx="8328212" cy="4830764"/>
          </a:xfrm>
        </p:spPr>
        <p:txBody>
          <a:bodyPr>
            <a:normAutofit fontScale="85000" lnSpcReduction="20000"/>
          </a:bodyPr>
          <a:lstStyle/>
          <a:p>
            <a:pPr indent="274320">
              <a:spcAft>
                <a:spcPts val="600"/>
              </a:spcAft>
            </a:pPr>
            <a:r>
              <a:rPr lang="en-US" dirty="0" err="1" smtClean="0"/>
              <a:t>NERSC’s</a:t>
            </a:r>
            <a:r>
              <a:rPr lang="en-US" dirty="0" smtClean="0"/>
              <a:t> emphasis is on enabling scientific discovery</a:t>
            </a:r>
          </a:p>
          <a:p>
            <a:pPr indent="274320">
              <a:spcAft>
                <a:spcPts val="600"/>
              </a:spcAft>
            </a:pPr>
            <a:r>
              <a:rPr lang="en-US" dirty="0" smtClean="0"/>
              <a:t>User-oriented systems and services</a:t>
            </a:r>
          </a:p>
          <a:p>
            <a:pPr lvl="1" indent="274320">
              <a:spcAft>
                <a:spcPts val="600"/>
              </a:spcAft>
            </a:pPr>
            <a:r>
              <a:rPr lang="en-US" dirty="0" smtClean="0"/>
              <a:t>We think this is what sets NERSC apart from other centers</a:t>
            </a:r>
          </a:p>
          <a:p>
            <a:pPr indent="274320">
              <a:spcAft>
                <a:spcPts val="600"/>
              </a:spcAft>
            </a:pPr>
            <a:r>
              <a:rPr lang="en-US" dirty="0" smtClean="0"/>
              <a:t>Help Desk / Consulting</a:t>
            </a:r>
          </a:p>
          <a:p>
            <a:pPr lvl="1" indent="274320">
              <a:spcAft>
                <a:spcPts val="600"/>
              </a:spcAft>
            </a:pPr>
            <a:r>
              <a:rPr lang="en-US" dirty="0" smtClean="0"/>
              <a:t>Immediate direct access to consulting staff that includes many </a:t>
            </a:r>
            <a:r>
              <a:rPr lang="en-US" dirty="0" err="1" smtClean="0"/>
              <a:t>Ph.Ds</a:t>
            </a:r>
            <a:r>
              <a:rPr lang="en-US" dirty="0" smtClean="0"/>
              <a:t> </a:t>
            </a:r>
          </a:p>
          <a:p>
            <a:pPr indent="274320">
              <a:spcAft>
                <a:spcPts val="600"/>
              </a:spcAft>
            </a:pPr>
            <a:r>
              <a:rPr lang="en-US" dirty="0" smtClean="0"/>
              <a:t>User group (NUG) has tremendous influence</a:t>
            </a:r>
          </a:p>
          <a:p>
            <a:pPr lvl="1" indent="274320">
              <a:spcAft>
                <a:spcPts val="600"/>
              </a:spcAft>
            </a:pPr>
            <a:r>
              <a:rPr lang="en-US" dirty="0" smtClean="0"/>
              <a:t>Monthly teleconferences &amp; yearly meetings</a:t>
            </a:r>
          </a:p>
          <a:p>
            <a:pPr indent="274320">
              <a:spcAft>
                <a:spcPts val="600"/>
              </a:spcAft>
            </a:pPr>
            <a:r>
              <a:rPr lang="en-US" dirty="0" smtClean="0"/>
              <a:t>Requirement-gathering workshops with top scientists </a:t>
            </a:r>
          </a:p>
          <a:p>
            <a:pPr lvl="1" indent="274320">
              <a:spcAft>
                <a:spcPts val="600"/>
              </a:spcAft>
            </a:pPr>
            <a:r>
              <a:rPr lang="en-US" dirty="0" smtClean="0"/>
              <a:t>One each for the six DOE Program Offices in the Office of Science</a:t>
            </a:r>
          </a:p>
          <a:p>
            <a:pPr lvl="1" indent="274320">
              <a:spcAft>
                <a:spcPts val="600"/>
              </a:spcAft>
            </a:pPr>
            <a:r>
              <a:rPr lang="en-US" dirty="0" smtClean="0"/>
              <a:t>http://</a:t>
            </a:r>
            <a:r>
              <a:rPr lang="en-US" dirty="0" err="1" smtClean="0"/>
              <a:t>www.nersc.gov</a:t>
            </a:r>
            <a:r>
              <a:rPr lang="en-US" dirty="0" smtClean="0"/>
              <a:t>/science/requirements-workshops/</a:t>
            </a:r>
          </a:p>
          <a:p>
            <a:pPr indent="274320">
              <a:spcAft>
                <a:spcPts val="600"/>
              </a:spcAft>
            </a:pPr>
            <a:r>
              <a:rPr lang="en-US" dirty="0" smtClean="0"/>
              <a:t>Ask, and we’ll do whatever we can to fulfill your request</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Checklist</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charset="2"/>
              <a:buChar char="q"/>
            </a:pPr>
            <a:r>
              <a:rPr lang="en-US" dirty="0" smtClean="0"/>
              <a:t>Get a NERSC account</a:t>
            </a:r>
          </a:p>
          <a:p>
            <a:pPr marL="457200" lvl="1" indent="0">
              <a:buNone/>
            </a:pPr>
            <a:r>
              <a:rPr lang="en-US" dirty="0">
                <a:hlinkClick r:id="rId2"/>
              </a:rPr>
              <a:t>https://nim.nersc.gov/</a:t>
            </a:r>
            <a:r>
              <a:rPr lang="en-US" dirty="0" smtClean="0">
                <a:hlinkClick r:id="rId2"/>
              </a:rPr>
              <a:t>nersc_account_request.php</a:t>
            </a:r>
            <a:endParaRPr lang="en-US" dirty="0" smtClean="0"/>
          </a:p>
          <a:p>
            <a:pPr>
              <a:buFont typeface="Wingdings" charset="2"/>
              <a:buChar char="q"/>
            </a:pPr>
            <a:r>
              <a:rPr lang="en-US" dirty="0" smtClean="0"/>
              <a:t>Get added to a project in UGE on Genepool</a:t>
            </a:r>
          </a:p>
          <a:p>
            <a:pPr>
              <a:buFont typeface="Wingdings" charset="2"/>
              <a:buChar char="q"/>
            </a:pPr>
            <a:r>
              <a:rPr lang="en-US" dirty="0" smtClean="0"/>
              <a:t>Request $BSCRATCH space</a:t>
            </a:r>
          </a:p>
          <a:p>
            <a:pPr>
              <a:buFont typeface="Wingdings" charset="2"/>
              <a:buChar char="q"/>
            </a:pPr>
            <a:endParaRPr lang="en-US" dirty="0" smtClean="0"/>
          </a:p>
          <a:p>
            <a:pPr>
              <a:buFont typeface="Wingdings" charset="2"/>
              <a:buChar char="q"/>
            </a:pPr>
            <a:r>
              <a:rPr lang="en-US" dirty="0" smtClean="0"/>
              <a:t>(Optional) Get activated on </a:t>
            </a:r>
            <a:r>
              <a:rPr lang="en-US" dirty="0" err="1" smtClean="0"/>
              <a:t>Denovo</a:t>
            </a:r>
            <a:endParaRPr lang="en-US" dirty="0" smtClean="0"/>
          </a:p>
          <a:p>
            <a:pPr>
              <a:buFont typeface="Wingdings" charset="2"/>
              <a:buChar char="q"/>
            </a:pPr>
            <a:endParaRPr lang="en-US" dirty="0"/>
          </a:p>
          <a:p>
            <a:pPr>
              <a:buFont typeface="Wingdings" charset="2"/>
              <a:buChar char="q"/>
            </a:pPr>
            <a:r>
              <a:rPr lang="en-US" dirty="0" smtClean="0"/>
              <a:t>(Optional) Get activated on Cori</a:t>
            </a:r>
          </a:p>
          <a:p>
            <a:pPr lvl="1"/>
            <a:r>
              <a:rPr lang="en-US" dirty="0" smtClean="0"/>
              <a:t>Addition to a project repo</a:t>
            </a:r>
            <a:endParaRPr lang="en-US" dirty="0"/>
          </a:p>
          <a:p>
            <a:pPr marL="457200" lvl="1" indent="0">
              <a:buNone/>
            </a:pPr>
            <a:r>
              <a:rPr lang="en-US" dirty="0" smtClean="0"/>
              <a:t>or</a:t>
            </a:r>
          </a:p>
          <a:p>
            <a:pPr lvl="1"/>
            <a:r>
              <a:rPr lang="en-US" dirty="0" smtClean="0"/>
              <a:t>Activation on JGI Cori partition</a:t>
            </a:r>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50</a:t>
            </a:fld>
            <a:endParaRPr lang="en-US"/>
          </a:p>
        </p:txBody>
      </p:sp>
    </p:spTree>
    <p:extLst>
      <p:ext uri="{BB962C8B-B14F-4D97-AF65-F5344CB8AC3E}">
        <p14:creationId xmlns:p14="http://schemas.microsoft.com/office/powerpoint/2010/main" val="1480790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NERSC Consultants</a:t>
            </a:r>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6</a:t>
            </a:fld>
            <a:endParaRPr lang="en-US"/>
          </a:p>
        </p:txBody>
      </p:sp>
      <p:pic>
        <p:nvPicPr>
          <p:cNvPr id="8" name="Picture 7"/>
          <p:cNvPicPr>
            <a:picLocks noChangeAspect="1"/>
          </p:cNvPicPr>
          <p:nvPr/>
        </p:nvPicPr>
        <p:blipFill>
          <a:blip r:embed="rId2"/>
          <a:stretch>
            <a:fillRect/>
          </a:stretch>
        </p:blipFill>
        <p:spPr>
          <a:xfrm>
            <a:off x="678351" y="1310510"/>
            <a:ext cx="2275933" cy="2202516"/>
          </a:xfrm>
          <a:prstGeom prst="rect">
            <a:avLst/>
          </a:prstGeom>
        </p:spPr>
      </p:pic>
      <p:sp>
        <p:nvSpPr>
          <p:cNvPr id="12" name="TextBox 11"/>
          <p:cNvSpPr txBox="1"/>
          <p:nvPr/>
        </p:nvSpPr>
        <p:spPr>
          <a:xfrm>
            <a:off x="149412" y="3564676"/>
            <a:ext cx="3426049" cy="1877437"/>
          </a:xfrm>
          <a:prstGeom prst="rect">
            <a:avLst/>
          </a:prstGeom>
          <a:noFill/>
        </p:spPr>
        <p:txBody>
          <a:bodyPr wrap="square" rtlCol="0">
            <a:spAutoFit/>
          </a:bodyPr>
          <a:lstStyle/>
          <a:p>
            <a:pPr algn="ctr"/>
            <a:r>
              <a:rPr lang="en-US" sz="2000" dirty="0" err="1" smtClean="0"/>
              <a:t>Kjiersten</a:t>
            </a:r>
            <a:r>
              <a:rPr lang="en-US" sz="2000" dirty="0" smtClean="0"/>
              <a:t> </a:t>
            </a:r>
            <a:r>
              <a:rPr lang="en-US" sz="2000" dirty="0" err="1" smtClean="0"/>
              <a:t>Fagnan</a:t>
            </a:r>
            <a:endParaRPr lang="en-US" sz="2000" dirty="0" smtClean="0"/>
          </a:p>
          <a:p>
            <a:pPr algn="ctr"/>
            <a:r>
              <a:rPr lang="en-US" sz="1600" dirty="0" smtClean="0"/>
              <a:t>Applied Math</a:t>
            </a:r>
          </a:p>
          <a:p>
            <a:pPr algn="ctr"/>
            <a:r>
              <a:rPr lang="en-US" sz="2000" dirty="0" smtClean="0"/>
              <a:t>JGI’s CIO </a:t>
            </a:r>
          </a:p>
          <a:p>
            <a:pPr algn="ctr"/>
            <a:r>
              <a:rPr lang="en-US" sz="2000" dirty="0" smtClean="0"/>
              <a:t>and Head of NERSC’s</a:t>
            </a:r>
          </a:p>
          <a:p>
            <a:pPr algn="ctr"/>
            <a:r>
              <a:rPr lang="en-US" sz="2000" dirty="0" smtClean="0"/>
              <a:t>Data Science Engagement Group (DSEG)</a:t>
            </a:r>
          </a:p>
        </p:txBody>
      </p:sp>
      <p:sp>
        <p:nvSpPr>
          <p:cNvPr id="13" name="TextBox 12"/>
          <p:cNvSpPr txBox="1"/>
          <p:nvPr/>
        </p:nvSpPr>
        <p:spPr>
          <a:xfrm>
            <a:off x="3506437" y="5254359"/>
            <a:ext cx="5535752" cy="1200328"/>
          </a:xfrm>
          <a:prstGeom prst="rect">
            <a:avLst/>
          </a:prstGeom>
          <a:noFill/>
        </p:spPr>
        <p:txBody>
          <a:bodyPr wrap="square" rtlCol="0">
            <a:spAutoFit/>
          </a:bodyPr>
          <a:lstStyle/>
          <a:p>
            <a:pPr algn="ctr"/>
            <a:r>
              <a:rPr lang="en-US" dirty="0" smtClean="0"/>
              <a:t>Office hours are W &amp; </a:t>
            </a:r>
            <a:r>
              <a:rPr lang="en-US" dirty="0" err="1" smtClean="0"/>
              <a:t>Th</a:t>
            </a:r>
            <a:r>
              <a:rPr lang="en-US" dirty="0" smtClean="0"/>
              <a:t>, 10-12. </a:t>
            </a:r>
          </a:p>
          <a:p>
            <a:pPr algn="ctr"/>
            <a:r>
              <a:rPr lang="en-US" dirty="0" smtClean="0"/>
              <a:t>Stop by 400-413 if you have questions!</a:t>
            </a:r>
          </a:p>
          <a:p>
            <a:pPr algn="ctr"/>
            <a:r>
              <a:rPr lang="en-US" dirty="0" err="1" smtClean="0"/>
              <a:t>consult@nersc.gov</a:t>
            </a:r>
            <a:endParaRPr lang="en-US" dirty="0" smtClean="0"/>
          </a:p>
        </p:txBody>
      </p:sp>
      <p:pic>
        <p:nvPicPr>
          <p:cNvPr id="3" name="Picture 2"/>
          <p:cNvPicPr>
            <a:picLocks noChangeAspect="1"/>
          </p:cNvPicPr>
          <p:nvPr/>
        </p:nvPicPr>
        <p:blipFill>
          <a:blip r:embed="rId3"/>
          <a:stretch>
            <a:fillRect/>
          </a:stretch>
        </p:blipFill>
        <p:spPr>
          <a:xfrm>
            <a:off x="3984786" y="1249076"/>
            <a:ext cx="2238734" cy="2635629"/>
          </a:xfrm>
          <a:prstGeom prst="rect">
            <a:avLst/>
          </a:prstGeom>
        </p:spPr>
      </p:pic>
      <p:sp>
        <p:nvSpPr>
          <p:cNvPr id="6" name="TextBox 5"/>
          <p:cNvSpPr txBox="1"/>
          <p:nvPr/>
        </p:nvSpPr>
        <p:spPr>
          <a:xfrm>
            <a:off x="6266522" y="3916086"/>
            <a:ext cx="2818901" cy="646331"/>
          </a:xfrm>
          <a:prstGeom prst="rect">
            <a:avLst/>
          </a:prstGeom>
          <a:noFill/>
        </p:spPr>
        <p:txBody>
          <a:bodyPr wrap="none" rtlCol="0">
            <a:spAutoFit/>
          </a:bodyPr>
          <a:lstStyle/>
          <a:p>
            <a:pPr algn="ctr"/>
            <a:r>
              <a:rPr lang="en-US" sz="2000" dirty="0" smtClean="0"/>
              <a:t>Tony Wildish</a:t>
            </a:r>
          </a:p>
          <a:p>
            <a:pPr algn="ctr"/>
            <a:r>
              <a:rPr lang="en-US" sz="1600" dirty="0" smtClean="0"/>
              <a:t>High Energy Particle Physics</a:t>
            </a:r>
          </a:p>
        </p:txBody>
      </p:sp>
      <p:sp>
        <p:nvSpPr>
          <p:cNvPr id="14" name="TextBox 13"/>
          <p:cNvSpPr txBox="1"/>
          <p:nvPr/>
        </p:nvSpPr>
        <p:spPr>
          <a:xfrm>
            <a:off x="4057465" y="3914589"/>
            <a:ext cx="2089033" cy="646331"/>
          </a:xfrm>
          <a:prstGeom prst="rect">
            <a:avLst/>
          </a:prstGeom>
          <a:noFill/>
        </p:spPr>
        <p:txBody>
          <a:bodyPr wrap="none" rtlCol="0">
            <a:spAutoFit/>
          </a:bodyPr>
          <a:lstStyle/>
          <a:p>
            <a:pPr algn="ctr"/>
            <a:r>
              <a:rPr lang="en-US" sz="2000" dirty="0" smtClean="0"/>
              <a:t>Dan Udwary</a:t>
            </a:r>
            <a:endParaRPr lang="en-US" sz="2000" dirty="0"/>
          </a:p>
          <a:p>
            <a:pPr algn="ctr"/>
            <a:r>
              <a:rPr lang="en-US" sz="1600" dirty="0" smtClean="0"/>
              <a:t>Bioorganic chemistry</a:t>
            </a:r>
          </a:p>
        </p:txBody>
      </p:sp>
      <p:pic>
        <p:nvPicPr>
          <p:cNvPr id="7" name="Picture 6"/>
          <p:cNvPicPr>
            <a:picLocks noChangeAspect="1"/>
          </p:cNvPicPr>
          <p:nvPr/>
        </p:nvPicPr>
        <p:blipFill>
          <a:blip r:embed="rId4"/>
          <a:stretch>
            <a:fillRect/>
          </a:stretch>
        </p:blipFill>
        <p:spPr>
          <a:xfrm>
            <a:off x="6350243" y="1353380"/>
            <a:ext cx="2524629" cy="2524629"/>
          </a:xfrm>
          <a:prstGeom prst="rect">
            <a:avLst/>
          </a:prstGeom>
        </p:spPr>
      </p:pic>
    </p:spTree>
    <p:extLst>
      <p:ext uri="{BB962C8B-B14F-4D97-AF65-F5344CB8AC3E}">
        <p14:creationId xmlns:p14="http://schemas.microsoft.com/office/powerpoint/2010/main" val="11911664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your Consultants do?</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Software installation, troubleshooting, optimization</a:t>
            </a:r>
          </a:p>
          <a:p>
            <a:r>
              <a:rPr lang="en-US" dirty="0" err="1" smtClean="0"/>
              <a:t>Genepool</a:t>
            </a:r>
            <a:r>
              <a:rPr lang="en-US" dirty="0" smtClean="0"/>
              <a:t> </a:t>
            </a:r>
            <a:r>
              <a:rPr lang="en-US" dirty="0"/>
              <a:t>a</a:t>
            </a:r>
            <a:r>
              <a:rPr lang="en-US" dirty="0" smtClean="0"/>
              <a:t>ccount support</a:t>
            </a:r>
          </a:p>
          <a:p>
            <a:pPr lvl="1"/>
            <a:r>
              <a:rPr lang="en-US" dirty="0" smtClean="0"/>
              <a:t>Setting up project membership, disk quotas</a:t>
            </a:r>
          </a:p>
          <a:p>
            <a:r>
              <a:rPr lang="en-US" dirty="0" smtClean="0"/>
              <a:t>Liaison for other NERSC departments</a:t>
            </a:r>
          </a:p>
          <a:p>
            <a:pPr lvl="1"/>
            <a:r>
              <a:rPr lang="en-US" dirty="0"/>
              <a:t>Computing Services (CSG): keeps your servers maintained</a:t>
            </a:r>
          </a:p>
          <a:p>
            <a:pPr lvl="2"/>
            <a:r>
              <a:rPr lang="en-US" strike="sngStrike" dirty="0" err="1"/>
              <a:t>Bhupender</a:t>
            </a:r>
            <a:r>
              <a:rPr lang="en-US" strike="sngStrike" dirty="0"/>
              <a:t> </a:t>
            </a:r>
            <a:r>
              <a:rPr lang="en-US" strike="sngStrike" dirty="0" smtClean="0"/>
              <a:t>Thakur</a:t>
            </a:r>
            <a:r>
              <a:rPr lang="en-US" dirty="0" smtClean="0"/>
              <a:t>  position open</a:t>
            </a:r>
            <a:endParaRPr lang="en-US" strike="sngStrike" dirty="0" smtClean="0"/>
          </a:p>
          <a:p>
            <a:pPr lvl="1"/>
            <a:r>
              <a:rPr lang="en-US" dirty="0" smtClean="0"/>
              <a:t>Infrastructure Services (ISG): web and </a:t>
            </a:r>
            <a:r>
              <a:rPr lang="en-US" dirty="0" err="1" smtClean="0"/>
              <a:t>db</a:t>
            </a:r>
            <a:r>
              <a:rPr lang="en-US" dirty="0" smtClean="0"/>
              <a:t> services</a:t>
            </a:r>
          </a:p>
          <a:p>
            <a:pPr lvl="2"/>
            <a:r>
              <a:rPr lang="en-US" dirty="0" smtClean="0"/>
              <a:t>Cory </a:t>
            </a:r>
            <a:r>
              <a:rPr lang="en-US" dirty="0" err="1" smtClean="0"/>
              <a:t>Snavely</a:t>
            </a:r>
            <a:r>
              <a:rPr lang="en-US" dirty="0" smtClean="0"/>
              <a:t>, Brian </a:t>
            </a:r>
            <a:r>
              <a:rPr lang="en-US" dirty="0" err="1" smtClean="0"/>
              <a:t>Yumae</a:t>
            </a:r>
            <a:r>
              <a:rPr lang="en-US" dirty="0" smtClean="0"/>
              <a:t>, Matt </a:t>
            </a:r>
            <a:r>
              <a:rPr lang="en-US" dirty="0" err="1" smtClean="0"/>
              <a:t>Dunford</a:t>
            </a:r>
            <a:endParaRPr lang="en-US" dirty="0" smtClean="0"/>
          </a:p>
          <a:p>
            <a:pPr lvl="1"/>
            <a:r>
              <a:rPr lang="en-US" dirty="0" err="1" smtClean="0"/>
              <a:t>Filesystem</a:t>
            </a:r>
            <a:r>
              <a:rPr lang="en-US" dirty="0" smtClean="0"/>
              <a:t> admins (NGF)</a:t>
            </a:r>
          </a:p>
          <a:p>
            <a:pPr lvl="2"/>
            <a:r>
              <a:rPr lang="en-US" dirty="0" smtClean="0"/>
              <a:t>Ravi </a:t>
            </a:r>
            <a:r>
              <a:rPr lang="en-US" dirty="0" err="1" smtClean="0"/>
              <a:t>Cheema</a:t>
            </a:r>
            <a:endParaRPr lang="en-US" dirty="0" smtClean="0"/>
          </a:p>
          <a:p>
            <a:pPr lvl="1"/>
            <a:r>
              <a:rPr lang="en-US" dirty="0" smtClean="0"/>
              <a:t>Data and Analytical Services (DAS): tool support</a:t>
            </a:r>
          </a:p>
          <a:p>
            <a:pPr lvl="2"/>
            <a:r>
              <a:rPr lang="en-US" dirty="0" err="1" smtClean="0"/>
              <a:t>NoMachine</a:t>
            </a:r>
            <a:r>
              <a:rPr lang="en-US" dirty="0" smtClean="0"/>
              <a:t>, </a:t>
            </a:r>
            <a:r>
              <a:rPr lang="en-US" dirty="0" err="1" smtClean="0"/>
              <a:t>ipython</a:t>
            </a:r>
            <a:r>
              <a:rPr lang="en-US" dirty="0" smtClean="0"/>
              <a:t>, </a:t>
            </a:r>
            <a:r>
              <a:rPr lang="en-US" dirty="0" smtClean="0"/>
              <a:t>Globus, machine learning</a:t>
            </a:r>
            <a:endParaRPr lang="en-US" dirty="0" smtClean="0"/>
          </a:p>
          <a:p>
            <a:r>
              <a:rPr lang="en-US" dirty="0" smtClean="0"/>
              <a:t>Advice </a:t>
            </a:r>
            <a:r>
              <a:rPr lang="en-US" dirty="0"/>
              <a:t>on software, computation, </a:t>
            </a:r>
            <a:r>
              <a:rPr lang="en-US" dirty="0" smtClean="0"/>
              <a:t>bioinformatics</a:t>
            </a:r>
          </a:p>
          <a:p>
            <a:pPr lvl="1"/>
            <a:r>
              <a:rPr lang="en-US" dirty="0" smtClean="0"/>
              <a:t>Data </a:t>
            </a:r>
            <a:r>
              <a:rPr lang="en-US" dirty="0" smtClean="0"/>
              <a:t>Science </a:t>
            </a:r>
            <a:r>
              <a:rPr lang="en-US" dirty="0" smtClean="0"/>
              <a:t>Engagement Group (DSEG)</a:t>
            </a:r>
            <a:endParaRPr lang="en-US" dirty="0" smtClean="0"/>
          </a:p>
          <a:p>
            <a:pPr marL="457200" lvl="1" indent="0">
              <a:buNone/>
            </a:pPr>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7</a:t>
            </a:fld>
            <a:endParaRPr lang="en-US"/>
          </a:p>
        </p:txBody>
      </p:sp>
    </p:spTree>
    <p:extLst>
      <p:ext uri="{BB962C8B-B14F-4D97-AF65-F5344CB8AC3E}">
        <p14:creationId xmlns:p14="http://schemas.microsoft.com/office/powerpoint/2010/main" val="4212494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NERSC is in a new building at LBL</a:t>
            </a:r>
            <a:endParaRPr lang="en-US" dirty="0"/>
          </a:p>
        </p:txBody>
      </p:sp>
      <p:sp>
        <p:nvSpPr>
          <p:cNvPr id="3" name="Content Placeholder 2"/>
          <p:cNvSpPr>
            <a:spLocks noGrp="1"/>
          </p:cNvSpPr>
          <p:nvPr>
            <p:ph idx="1"/>
          </p:nvPr>
        </p:nvSpPr>
        <p:spPr/>
        <p:txBody>
          <a:bodyPr>
            <a:normAutofit/>
          </a:bodyPr>
          <a:lstStyle/>
          <a:p>
            <a:r>
              <a:rPr lang="en-US" sz="2400" dirty="0" smtClean="0"/>
              <a:t>Wang Hall 	or Building 59	 or “CRT”</a:t>
            </a:r>
            <a:endParaRPr lang="en-US" sz="2400"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8</a:t>
            </a:fld>
            <a:r>
              <a:rPr lang="en-US" smtClean="0"/>
              <a:t> -</a:t>
            </a:r>
            <a:endParaRPr lang="en-US" dirty="0"/>
          </a:p>
        </p:txBody>
      </p:sp>
      <p:pic>
        <p:nvPicPr>
          <p:cNvPr id="5" name="Picture 4"/>
          <p:cNvPicPr>
            <a:picLocks noChangeAspect="1"/>
          </p:cNvPicPr>
          <p:nvPr/>
        </p:nvPicPr>
        <p:blipFill>
          <a:blip r:embed="rId3"/>
          <a:stretch>
            <a:fillRect/>
          </a:stretch>
        </p:blipFill>
        <p:spPr>
          <a:xfrm>
            <a:off x="1346889" y="1828193"/>
            <a:ext cx="5886656" cy="3928119"/>
          </a:xfrm>
          <a:prstGeom prst="rect">
            <a:avLst/>
          </a:prstGeom>
        </p:spPr>
      </p:pic>
    </p:spTree>
    <p:extLst>
      <p:ext uri="{BB962C8B-B14F-4D97-AF65-F5344CB8AC3E}">
        <p14:creationId xmlns:p14="http://schemas.microsoft.com/office/powerpoint/2010/main" val="34448807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NERSC Systems</a:t>
            </a:r>
            <a:endParaRPr lang="en-US" dirty="0"/>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9</a:t>
            </a:fld>
            <a:endParaRPr lang="en-US"/>
          </a:p>
        </p:txBody>
      </p:sp>
      <p:pic>
        <p:nvPicPr>
          <p:cNvPr id="4" name="Picture 3"/>
          <p:cNvPicPr>
            <a:picLocks noChangeAspect="1"/>
          </p:cNvPicPr>
          <p:nvPr/>
        </p:nvPicPr>
        <p:blipFill rotWithShape="1">
          <a:blip r:embed="rId2"/>
          <a:srcRect t="16239"/>
          <a:stretch/>
        </p:blipFill>
        <p:spPr>
          <a:xfrm>
            <a:off x="247816" y="1320808"/>
            <a:ext cx="3604516" cy="3019166"/>
          </a:xfrm>
          <a:prstGeom prst="rect">
            <a:avLst/>
          </a:prstGeom>
        </p:spPr>
      </p:pic>
      <p:pic>
        <p:nvPicPr>
          <p:cNvPr id="6" name="Picture 5"/>
          <p:cNvPicPr>
            <a:picLocks noChangeAspect="1"/>
          </p:cNvPicPr>
          <p:nvPr/>
        </p:nvPicPr>
        <p:blipFill>
          <a:blip r:embed="rId3"/>
          <a:stretch>
            <a:fillRect/>
          </a:stretch>
        </p:blipFill>
        <p:spPr>
          <a:xfrm>
            <a:off x="4673600" y="2318239"/>
            <a:ext cx="3742267" cy="1996117"/>
          </a:xfrm>
          <a:prstGeom prst="rect">
            <a:avLst/>
          </a:prstGeom>
        </p:spPr>
      </p:pic>
      <p:sp>
        <p:nvSpPr>
          <p:cNvPr id="8" name="TextBox 7"/>
          <p:cNvSpPr txBox="1"/>
          <p:nvPr/>
        </p:nvSpPr>
        <p:spPr>
          <a:xfrm rot="613684">
            <a:off x="1634173" y="1168409"/>
            <a:ext cx="1603925" cy="461665"/>
          </a:xfrm>
          <a:prstGeom prst="rect">
            <a:avLst/>
          </a:prstGeom>
          <a:noFill/>
        </p:spPr>
        <p:txBody>
          <a:bodyPr wrap="none" rtlCol="0">
            <a:spAutoFit/>
          </a:bodyPr>
          <a:lstStyle/>
          <a:p>
            <a:r>
              <a:rPr lang="en-US" b="1" dirty="0" smtClean="0"/>
              <a:t>Genepool</a:t>
            </a:r>
          </a:p>
        </p:txBody>
      </p:sp>
      <p:pic>
        <p:nvPicPr>
          <p:cNvPr id="9" name="Picture 8"/>
          <p:cNvPicPr>
            <a:picLocks noChangeAspect="1"/>
          </p:cNvPicPr>
          <p:nvPr/>
        </p:nvPicPr>
        <p:blipFill>
          <a:blip r:embed="rId4"/>
          <a:stretch>
            <a:fillRect/>
          </a:stretch>
        </p:blipFill>
        <p:spPr>
          <a:xfrm>
            <a:off x="4673599" y="1230650"/>
            <a:ext cx="3742268" cy="905161"/>
          </a:xfrm>
          <a:prstGeom prst="rect">
            <a:avLst/>
          </a:prstGeom>
        </p:spPr>
      </p:pic>
      <p:sp>
        <p:nvSpPr>
          <p:cNvPr id="10" name="TextBox 9"/>
          <p:cNvSpPr txBox="1"/>
          <p:nvPr/>
        </p:nvSpPr>
        <p:spPr>
          <a:xfrm>
            <a:off x="1626234" y="3859365"/>
            <a:ext cx="2186115" cy="461665"/>
          </a:xfrm>
          <a:prstGeom prst="rect">
            <a:avLst/>
          </a:prstGeom>
          <a:noFill/>
        </p:spPr>
        <p:txBody>
          <a:bodyPr wrap="none" rtlCol="0">
            <a:spAutoFit/>
          </a:bodyPr>
          <a:lstStyle/>
          <a:p>
            <a:r>
              <a:rPr lang="en-US" dirty="0" smtClean="0"/>
              <a:t>Mendel cluster</a:t>
            </a:r>
          </a:p>
        </p:txBody>
      </p:sp>
      <p:sp>
        <p:nvSpPr>
          <p:cNvPr id="12" name="TextBox 11"/>
          <p:cNvSpPr txBox="1"/>
          <p:nvPr/>
        </p:nvSpPr>
        <p:spPr>
          <a:xfrm>
            <a:off x="655661" y="4776643"/>
            <a:ext cx="7237879" cy="1323439"/>
          </a:xfrm>
          <a:prstGeom prst="rect">
            <a:avLst/>
          </a:prstGeom>
          <a:noFill/>
        </p:spPr>
        <p:txBody>
          <a:bodyPr wrap="none" rtlCol="0">
            <a:spAutoFit/>
          </a:bodyPr>
          <a:lstStyle/>
          <a:p>
            <a:pPr marL="342900" indent="-342900">
              <a:buFont typeface="Arial"/>
              <a:buChar char="•"/>
            </a:pPr>
            <a:r>
              <a:rPr lang="en-US" sz="2000" dirty="0" smtClean="0"/>
              <a:t>Genepool </a:t>
            </a:r>
            <a:r>
              <a:rPr lang="mr-IN" sz="2000" dirty="0" smtClean="0"/>
              <a:t>–</a:t>
            </a:r>
            <a:r>
              <a:rPr lang="en-US" sz="2000" dirty="0" smtClean="0"/>
              <a:t> JGI-specific cluster. Main workhorse for JGI</a:t>
            </a:r>
          </a:p>
          <a:p>
            <a:pPr marL="342900" indent="-342900">
              <a:buFont typeface="Arial"/>
              <a:buChar char="•"/>
            </a:pPr>
            <a:r>
              <a:rPr lang="en-US" sz="2000" dirty="0" smtClean="0"/>
              <a:t>Edison</a:t>
            </a:r>
          </a:p>
          <a:p>
            <a:pPr marL="342900" indent="-342900">
              <a:buFont typeface="Arial"/>
              <a:buChar char="•"/>
            </a:pPr>
            <a:r>
              <a:rPr lang="en-US" sz="2000" dirty="0" smtClean="0"/>
              <a:t>Cori </a:t>
            </a:r>
            <a:r>
              <a:rPr lang="mr-IN" sz="2000" dirty="0" smtClean="0"/>
              <a:t>–</a:t>
            </a:r>
            <a:r>
              <a:rPr lang="en-US" sz="2000" dirty="0" smtClean="0"/>
              <a:t> newest generation Cray supercomputer (5</a:t>
            </a:r>
            <a:r>
              <a:rPr lang="en-US" sz="2000" baseline="30000" dirty="0" smtClean="0"/>
              <a:t>th</a:t>
            </a:r>
            <a:r>
              <a:rPr lang="en-US" sz="2000" dirty="0" smtClean="0"/>
              <a:t> in world)</a:t>
            </a:r>
          </a:p>
          <a:p>
            <a:pPr marL="800100" lvl="1" indent="-342900">
              <a:buFont typeface="Arial"/>
              <a:buChar char="•"/>
            </a:pPr>
            <a:r>
              <a:rPr lang="en-US" sz="2000" dirty="0" smtClean="0"/>
              <a:t>JGI recently acquired a Cori </a:t>
            </a:r>
            <a:r>
              <a:rPr lang="en-US" sz="2000" dirty="0" smtClean="0"/>
              <a:t>partition</a:t>
            </a:r>
            <a:endParaRPr lang="en-US" sz="2000" dirty="0" smtClean="0"/>
          </a:p>
        </p:txBody>
      </p:sp>
    </p:spTree>
    <p:extLst>
      <p:ext uri="{BB962C8B-B14F-4D97-AF65-F5344CB8AC3E}">
        <p14:creationId xmlns:p14="http://schemas.microsoft.com/office/powerpoint/2010/main" val="741822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ERSC-template-FY11-v1">
  <a:themeElements>
    <a:clrScheme name="NERSC New Palette">
      <a:dk1>
        <a:srgbClr val="0C1527"/>
      </a:dk1>
      <a:lt1>
        <a:sysClr val="window" lastClr="FFFFFF"/>
      </a:lt1>
      <a:dk2>
        <a:srgbClr val="114766"/>
      </a:dk2>
      <a:lt2>
        <a:srgbClr val="FFFFFF"/>
      </a:lt2>
      <a:accent1>
        <a:srgbClr val="114766"/>
      </a:accent1>
      <a:accent2>
        <a:srgbClr val="FF6500"/>
      </a:accent2>
      <a:accent3>
        <a:srgbClr val="FFB900"/>
      </a:accent3>
      <a:accent4>
        <a:srgbClr val="0090BD"/>
      </a:accent4>
      <a:accent5>
        <a:srgbClr val="6BD4FB"/>
      </a:accent5>
      <a:accent6>
        <a:srgbClr val="114766"/>
      </a:accent6>
      <a:hlink>
        <a:srgbClr val="00AFE5"/>
      </a:hlink>
      <a:folHlink>
        <a:srgbClr val="8994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
  <a:themeElements>
    <a:clrScheme name="NERSC Palette 2">
      <a:dk1>
        <a:srgbClr val="0C1527"/>
      </a:dk1>
      <a:lt1>
        <a:sysClr val="window" lastClr="FFFFFF"/>
      </a:lt1>
      <a:dk2>
        <a:srgbClr val="114766"/>
      </a:dk2>
      <a:lt2>
        <a:srgbClr val="FFFFFF"/>
      </a:lt2>
      <a:accent1>
        <a:srgbClr val="008329"/>
      </a:accent1>
      <a:accent2>
        <a:srgbClr val="FFB900"/>
      </a:accent2>
      <a:accent3>
        <a:srgbClr val="FF6500"/>
      </a:accent3>
      <a:accent4>
        <a:srgbClr val="0090BD"/>
      </a:accent4>
      <a:accent5>
        <a:srgbClr val="6BD4FB"/>
      </a:accent5>
      <a:accent6>
        <a:srgbClr val="114766"/>
      </a:accent6>
      <a:hlink>
        <a:srgbClr val="00AFE5"/>
      </a:hlink>
      <a:folHlink>
        <a:srgbClr val="8994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OLD">
  <a:themeElements>
    <a:clrScheme name="NERSC Palette 2">
      <a:dk1>
        <a:srgbClr val="0C1527"/>
      </a:dk1>
      <a:lt1>
        <a:sysClr val="window" lastClr="FFFFFF"/>
      </a:lt1>
      <a:dk2>
        <a:srgbClr val="114766"/>
      </a:dk2>
      <a:lt2>
        <a:srgbClr val="FFFFFF"/>
      </a:lt2>
      <a:accent1>
        <a:srgbClr val="008329"/>
      </a:accent1>
      <a:accent2>
        <a:srgbClr val="FFB900"/>
      </a:accent2>
      <a:accent3>
        <a:srgbClr val="FF6500"/>
      </a:accent3>
      <a:accent4>
        <a:srgbClr val="0090BD"/>
      </a:accent4>
      <a:accent5>
        <a:srgbClr val="6BD4FB"/>
      </a:accent5>
      <a:accent6>
        <a:srgbClr val="114766"/>
      </a:accent6>
      <a:hlink>
        <a:srgbClr val="00AFE5"/>
      </a:hlink>
      <a:folHlink>
        <a:srgbClr val="8994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ERSC 2012">
  <a:themeElements>
    <a:clrScheme name="NERSC Palette">
      <a:dk1>
        <a:sysClr val="windowText" lastClr="000000"/>
      </a:dk1>
      <a:lt1>
        <a:sysClr val="window" lastClr="FFFFFF"/>
      </a:lt1>
      <a:dk2>
        <a:srgbClr val="194963"/>
      </a:dk2>
      <a:lt2>
        <a:srgbClr val="FEE8B4"/>
      </a:lt2>
      <a:accent1>
        <a:srgbClr val="194963"/>
      </a:accent1>
      <a:accent2>
        <a:srgbClr val="FCD235"/>
      </a:accent2>
      <a:accent3>
        <a:srgbClr val="4FA556"/>
      </a:accent3>
      <a:accent4>
        <a:srgbClr val="8E2A20"/>
      </a:accent4>
      <a:accent5>
        <a:srgbClr val="679AC3"/>
      </a:accent5>
      <a:accent6>
        <a:srgbClr val="F68B4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NERSC-template-FY11-v1.potx</Template>
  <TotalTime>41404</TotalTime>
  <Words>3834</Words>
  <Application>Microsoft Macintosh PowerPoint</Application>
  <PresentationFormat>On-screen Show (4:3)</PresentationFormat>
  <Paragraphs>537</Paragraphs>
  <Slides>51</Slides>
  <Notes>16</Notes>
  <HiddenSlides>0</HiddenSlides>
  <MMClips>0</MMClips>
  <ScaleCrop>false</ScaleCrop>
  <HeadingPairs>
    <vt:vector size="4" baseType="variant">
      <vt:variant>
        <vt:lpstr>Theme</vt:lpstr>
      </vt:variant>
      <vt:variant>
        <vt:i4>4</vt:i4>
      </vt:variant>
      <vt:variant>
        <vt:lpstr>Slide Titles</vt:lpstr>
      </vt:variant>
      <vt:variant>
        <vt:i4>51</vt:i4>
      </vt:variant>
    </vt:vector>
  </HeadingPairs>
  <TitlesOfParts>
    <vt:vector size="55" baseType="lpstr">
      <vt:lpstr>NERSC-template-FY11-v1</vt:lpstr>
      <vt:lpstr>BLUE</vt:lpstr>
      <vt:lpstr>GOLD</vt:lpstr>
      <vt:lpstr>NERSC 2012</vt:lpstr>
      <vt:lpstr>Daniel Udwary  NERSC Data Science Engagement Group June 22, 2016</vt:lpstr>
      <vt:lpstr>Purpose</vt:lpstr>
      <vt:lpstr>Outline</vt:lpstr>
      <vt:lpstr>What’s a NERSC?</vt:lpstr>
      <vt:lpstr>NERSC Services</vt:lpstr>
      <vt:lpstr>Your NERSC Consultants</vt:lpstr>
      <vt:lpstr>What do your Consultants do?</vt:lpstr>
      <vt:lpstr>NERSC is in a new building at LBL</vt:lpstr>
      <vt:lpstr>NERSC Systems</vt:lpstr>
      <vt:lpstr>Where to get started on getting help</vt:lpstr>
      <vt:lpstr>NERSC Information Management (NIM)</vt:lpstr>
      <vt:lpstr>Computing resources</vt:lpstr>
      <vt:lpstr>The NERSC computing world</vt:lpstr>
      <vt:lpstr>Structure of the Genepool system</vt:lpstr>
      <vt:lpstr>Genepool is a heterogeneous computing environment</vt:lpstr>
      <vt:lpstr>Interactive nodes (GPINTs)</vt:lpstr>
      <vt:lpstr>Connecting to Genepool</vt:lpstr>
      <vt:lpstr>Home Directory</vt:lpstr>
      <vt:lpstr>Scratch Directories</vt:lpstr>
      <vt:lpstr>Project Directories</vt:lpstr>
      <vt:lpstr>IO Tips</vt:lpstr>
      <vt:lpstr>Archival Storage (HPSS)</vt:lpstr>
      <vt:lpstr>HPSS Clients</vt:lpstr>
      <vt:lpstr>Running and Monitoring Jobs</vt:lpstr>
      <vt:lpstr>Types of Jobs on Genepool</vt:lpstr>
      <vt:lpstr>PowerPoint Presentation</vt:lpstr>
      <vt:lpstr>PowerPoint Presentation</vt:lpstr>
      <vt:lpstr>What is a JSV?</vt:lpstr>
      <vt:lpstr>PowerPoint Presentation</vt:lpstr>
      <vt:lpstr>Many examples on the NERSC webpage</vt:lpstr>
      <vt:lpstr>Genepool Queues</vt:lpstr>
      <vt:lpstr>Pointers to avoid common mistakes</vt:lpstr>
      <vt:lpstr>More pointers</vt:lpstr>
      <vt:lpstr>Check job status with qs (cached qstat)</vt:lpstr>
      <vt:lpstr>Why hasn’t my job run yet?</vt:lpstr>
      <vt:lpstr>PowerPoint Presentation</vt:lpstr>
      <vt:lpstr>PowerPoint Presentation</vt:lpstr>
      <vt:lpstr>Running Jobs on Cori</vt:lpstr>
      <vt:lpstr>Running Jobs on Denovo</vt:lpstr>
      <vt:lpstr>Modules</vt:lpstr>
      <vt:lpstr>Using Software and the UNIX Environment</vt:lpstr>
      <vt:lpstr>What are Modules?</vt:lpstr>
      <vt:lpstr>Basic Modules Functionality</vt:lpstr>
      <vt:lpstr>Modules: conflicting and swapping</vt:lpstr>
      <vt:lpstr>Common Environment Variables in Modules</vt:lpstr>
      <vt:lpstr>Modules may have dependencies</vt:lpstr>
      <vt:lpstr>Module commands reference</vt:lpstr>
      <vt:lpstr>Using Modules in Batch Scripts</vt:lpstr>
      <vt:lpstr>What’s coming up next for Genepool?</vt:lpstr>
      <vt:lpstr>Getting Started Checklist</vt:lpstr>
      <vt:lpstr>PowerPoint Presentation</vt:lpstr>
    </vt:vector>
  </TitlesOfParts>
  <Company>NERSC / Lawrence Berkeley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ASCR Requirements Workshop</dc:title>
  <dc:creator>Richard Gerber</dc:creator>
  <cp:lastModifiedBy>Daniel Udwary</cp:lastModifiedBy>
  <cp:revision>342</cp:revision>
  <cp:lastPrinted>2010-02-25T15:45:22Z</cp:lastPrinted>
  <dcterms:created xsi:type="dcterms:W3CDTF">2011-09-12T17:51:30Z</dcterms:created>
  <dcterms:modified xsi:type="dcterms:W3CDTF">2017-06-08T17:32:55Z</dcterms:modified>
</cp:coreProperties>
</file>