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xlsx" ContentType="application/vnd.openxmlformats-officedocument.spreadsheetml.sheet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030" r:id="rId1"/>
    <p:sldMasterId id="2147484048" r:id="rId2"/>
    <p:sldMasterId id="2147484054" r:id="rId3"/>
    <p:sldMasterId id="2147484115" r:id="rId4"/>
  </p:sldMasterIdLst>
  <p:notesMasterIdLst>
    <p:notesMasterId r:id="rId21"/>
  </p:notesMasterIdLst>
  <p:handoutMasterIdLst>
    <p:handoutMasterId r:id="rId22"/>
  </p:handoutMasterIdLst>
  <p:sldIdLst>
    <p:sldId id="257" r:id="rId5"/>
    <p:sldId id="284" r:id="rId6"/>
    <p:sldId id="294" r:id="rId7"/>
    <p:sldId id="290" r:id="rId8"/>
    <p:sldId id="291" r:id="rId9"/>
    <p:sldId id="295" r:id="rId10"/>
    <p:sldId id="286" r:id="rId11"/>
    <p:sldId id="287" r:id="rId12"/>
    <p:sldId id="288" r:id="rId13"/>
    <p:sldId id="289" r:id="rId14"/>
    <p:sldId id="292" r:id="rId15"/>
    <p:sldId id="293" r:id="rId16"/>
    <p:sldId id="296" r:id="rId17"/>
    <p:sldId id="297" r:id="rId18"/>
    <p:sldId id="298" r:id="rId19"/>
    <p:sldId id="259" r:id="rId2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outline"/>
  <p:clrMru>
    <a:srgbClr val="1EE2C6"/>
    <a:srgbClr val="FF8000"/>
    <a:srgbClr val="D28DFF"/>
    <a:srgbClr val="FFF7DC"/>
    <a:srgbClr val="D2F1FF"/>
    <a:srgbClr val="7DCBEC"/>
    <a:srgbClr val="4687BC"/>
    <a:srgbClr val="65CBF3"/>
    <a:srgbClr val="003057"/>
    <a:srgbClr val="0043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>
  <p:normalViewPr>
    <p:restoredLeft sz="14331" autoAdjust="0"/>
    <p:restoredTop sz="88909" autoAdjust="0"/>
  </p:normalViewPr>
  <p:slideViewPr>
    <p:cSldViewPr snapToGrid="0">
      <p:cViewPr varScale="1">
        <p:scale>
          <a:sx n="205" d="100"/>
          <a:sy n="205" d="100"/>
        </p:scale>
        <p:origin x="-2776" y="-104"/>
      </p:cViewPr>
      <p:guideLst>
        <p:guide orient="horz" pos="2128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392"/>
    </p:cViewPr>
  </p:sorterViewPr>
  <p:notesViewPr>
    <p:cSldViewPr snapToGrid="0" snapToObjects="1">
      <p:cViewPr>
        <p:scale>
          <a:sx n="150" d="100"/>
          <a:sy n="150" d="100"/>
        </p:scale>
        <p:origin x="-1488" y="1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slide" Target="slides/slide16.xml"/><Relationship Id="rId21" Type="http://schemas.openxmlformats.org/officeDocument/2006/relationships/notesMaster" Target="notesMasters/notesMaster1.xml"/><Relationship Id="rId22" Type="http://schemas.openxmlformats.org/officeDocument/2006/relationships/handoutMaster" Target="handoutMasters/handout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980454700106931"/>
          <c:y val="0.0368057799564996"/>
          <c:w val="0.881892801594245"/>
          <c:h val="0.749600839453312"/>
        </c:manualLayout>
      </c:layout>
      <c:area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128GB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numRef>
              <c:f>Sheet1!$A$2:$A$34</c:f>
              <c:numCache>
                <c:formatCode>mmm\-yy</c:formatCode>
                <c:ptCount val="33"/>
                <c:pt idx="0">
                  <c:v>42644.0</c:v>
                </c:pt>
                <c:pt idx="1">
                  <c:v>42675.0</c:v>
                </c:pt>
                <c:pt idx="2">
                  <c:v>42705.0</c:v>
                </c:pt>
                <c:pt idx="3">
                  <c:v>42736.0</c:v>
                </c:pt>
                <c:pt idx="4">
                  <c:v>42767.0</c:v>
                </c:pt>
                <c:pt idx="5">
                  <c:v>42795.0</c:v>
                </c:pt>
                <c:pt idx="6">
                  <c:v>42826.0</c:v>
                </c:pt>
                <c:pt idx="7">
                  <c:v>42856.0</c:v>
                </c:pt>
                <c:pt idx="8">
                  <c:v>42887.0</c:v>
                </c:pt>
                <c:pt idx="9">
                  <c:v>42917.0</c:v>
                </c:pt>
                <c:pt idx="10">
                  <c:v>42948.0</c:v>
                </c:pt>
                <c:pt idx="11">
                  <c:v>42979.0</c:v>
                </c:pt>
                <c:pt idx="12">
                  <c:v>43009.0</c:v>
                </c:pt>
                <c:pt idx="13">
                  <c:v>43040.0</c:v>
                </c:pt>
                <c:pt idx="14">
                  <c:v>43070.0</c:v>
                </c:pt>
                <c:pt idx="15">
                  <c:v>43101.0</c:v>
                </c:pt>
                <c:pt idx="16">
                  <c:v>43132.0</c:v>
                </c:pt>
                <c:pt idx="17">
                  <c:v>43160.0</c:v>
                </c:pt>
                <c:pt idx="18">
                  <c:v>43191.0</c:v>
                </c:pt>
                <c:pt idx="19">
                  <c:v>43221.0</c:v>
                </c:pt>
                <c:pt idx="20">
                  <c:v>43252.0</c:v>
                </c:pt>
                <c:pt idx="21">
                  <c:v>43282.0</c:v>
                </c:pt>
                <c:pt idx="22">
                  <c:v>43313.0</c:v>
                </c:pt>
                <c:pt idx="23">
                  <c:v>43344.0</c:v>
                </c:pt>
                <c:pt idx="24">
                  <c:v>43374.0</c:v>
                </c:pt>
                <c:pt idx="25">
                  <c:v>43405.0</c:v>
                </c:pt>
                <c:pt idx="26">
                  <c:v>43435.0</c:v>
                </c:pt>
                <c:pt idx="27">
                  <c:v>43466.0</c:v>
                </c:pt>
                <c:pt idx="28">
                  <c:v>43497.0</c:v>
                </c:pt>
                <c:pt idx="29">
                  <c:v>43525.0</c:v>
                </c:pt>
                <c:pt idx="30">
                  <c:v>43556.0</c:v>
                </c:pt>
                <c:pt idx="31">
                  <c:v>43586.0</c:v>
                </c:pt>
                <c:pt idx="32">
                  <c:v>43617.0</c:v>
                </c:pt>
              </c:numCache>
            </c:numRef>
          </c:cat>
          <c:val>
            <c:numRef>
              <c:f>Sheet1!$B$2:$B$34</c:f>
              <c:numCache>
                <c:formatCode>General</c:formatCode>
                <c:ptCount val="33"/>
                <c:pt idx="0">
                  <c:v>243.0</c:v>
                </c:pt>
                <c:pt idx="1">
                  <c:v>243.0</c:v>
                </c:pt>
                <c:pt idx="2">
                  <c:v>243.0</c:v>
                </c:pt>
                <c:pt idx="3">
                  <c:v>243.0</c:v>
                </c:pt>
                <c:pt idx="4">
                  <c:v>243.0</c:v>
                </c:pt>
                <c:pt idx="5">
                  <c:v>243.0</c:v>
                </c:pt>
                <c:pt idx="6">
                  <c:v>243.0</c:v>
                </c:pt>
                <c:pt idx="7">
                  <c:v>243.0</c:v>
                </c:pt>
                <c:pt idx="8">
                  <c:v>243.0</c:v>
                </c:pt>
                <c:pt idx="9">
                  <c:v>243.0</c:v>
                </c:pt>
                <c:pt idx="10">
                  <c:v>243.0</c:v>
                </c:pt>
                <c:pt idx="11">
                  <c:v>243.0</c:v>
                </c:pt>
                <c:pt idx="12">
                  <c:v>243.0</c:v>
                </c:pt>
                <c:pt idx="13">
                  <c:v>243.0</c:v>
                </c:pt>
                <c:pt idx="14">
                  <c:v>243.0</c:v>
                </c:pt>
                <c:pt idx="15">
                  <c:v>243.0</c:v>
                </c:pt>
                <c:pt idx="16">
                  <c:v>243.0</c:v>
                </c:pt>
                <c:pt idx="17">
                  <c:v>30.0</c:v>
                </c:pt>
                <c:pt idx="18">
                  <c:v>30.0</c:v>
                </c:pt>
                <c:pt idx="19">
                  <c:v>30.0</c:v>
                </c:pt>
                <c:pt idx="20">
                  <c:v>30.0</c:v>
                </c:pt>
                <c:pt idx="21">
                  <c:v>30.0</c:v>
                </c:pt>
                <c:pt idx="22">
                  <c:v>30.0</c:v>
                </c:pt>
                <c:pt idx="23">
                  <c:v>15.0</c:v>
                </c:pt>
                <c:pt idx="24">
                  <c:v>15.0</c:v>
                </c:pt>
                <c:pt idx="25">
                  <c:v>15.0</c:v>
                </c:pt>
                <c:pt idx="26">
                  <c:v>15.0</c:v>
                </c:pt>
                <c:pt idx="27">
                  <c:v>15.0</c:v>
                </c:pt>
                <c:pt idx="28">
                  <c:v>15.0</c:v>
                </c:pt>
                <c:pt idx="29">
                  <c:v>15.0</c:v>
                </c:pt>
                <c:pt idx="30">
                  <c:v>15.0</c:v>
                </c:pt>
                <c:pt idx="31">
                  <c:v>15.0</c:v>
                </c:pt>
                <c:pt idx="32">
                  <c:v>0.0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256GB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numRef>
              <c:f>Sheet1!$A$2:$A$34</c:f>
              <c:numCache>
                <c:formatCode>mmm\-yy</c:formatCode>
                <c:ptCount val="33"/>
                <c:pt idx="0">
                  <c:v>42644.0</c:v>
                </c:pt>
                <c:pt idx="1">
                  <c:v>42675.0</c:v>
                </c:pt>
                <c:pt idx="2">
                  <c:v>42705.0</c:v>
                </c:pt>
                <c:pt idx="3">
                  <c:v>42736.0</c:v>
                </c:pt>
                <c:pt idx="4">
                  <c:v>42767.0</c:v>
                </c:pt>
                <c:pt idx="5">
                  <c:v>42795.0</c:v>
                </c:pt>
                <c:pt idx="6">
                  <c:v>42826.0</c:v>
                </c:pt>
                <c:pt idx="7">
                  <c:v>42856.0</c:v>
                </c:pt>
                <c:pt idx="8">
                  <c:v>42887.0</c:v>
                </c:pt>
                <c:pt idx="9">
                  <c:v>42917.0</c:v>
                </c:pt>
                <c:pt idx="10">
                  <c:v>42948.0</c:v>
                </c:pt>
                <c:pt idx="11">
                  <c:v>42979.0</c:v>
                </c:pt>
                <c:pt idx="12">
                  <c:v>43009.0</c:v>
                </c:pt>
                <c:pt idx="13">
                  <c:v>43040.0</c:v>
                </c:pt>
                <c:pt idx="14">
                  <c:v>43070.0</c:v>
                </c:pt>
                <c:pt idx="15">
                  <c:v>43101.0</c:v>
                </c:pt>
                <c:pt idx="16">
                  <c:v>43132.0</c:v>
                </c:pt>
                <c:pt idx="17">
                  <c:v>43160.0</c:v>
                </c:pt>
                <c:pt idx="18">
                  <c:v>43191.0</c:v>
                </c:pt>
                <c:pt idx="19">
                  <c:v>43221.0</c:v>
                </c:pt>
                <c:pt idx="20">
                  <c:v>43252.0</c:v>
                </c:pt>
                <c:pt idx="21">
                  <c:v>43282.0</c:v>
                </c:pt>
                <c:pt idx="22">
                  <c:v>43313.0</c:v>
                </c:pt>
                <c:pt idx="23">
                  <c:v>43344.0</c:v>
                </c:pt>
                <c:pt idx="24">
                  <c:v>43374.0</c:v>
                </c:pt>
                <c:pt idx="25">
                  <c:v>43405.0</c:v>
                </c:pt>
                <c:pt idx="26">
                  <c:v>43435.0</c:v>
                </c:pt>
                <c:pt idx="27">
                  <c:v>43466.0</c:v>
                </c:pt>
                <c:pt idx="28">
                  <c:v>43497.0</c:v>
                </c:pt>
                <c:pt idx="29">
                  <c:v>43525.0</c:v>
                </c:pt>
                <c:pt idx="30">
                  <c:v>43556.0</c:v>
                </c:pt>
                <c:pt idx="31">
                  <c:v>43586.0</c:v>
                </c:pt>
                <c:pt idx="32">
                  <c:v>43617.0</c:v>
                </c:pt>
              </c:numCache>
            </c:numRef>
          </c:cat>
          <c:val>
            <c:numRef>
              <c:f>Sheet1!$C$2:$C$34</c:f>
              <c:numCache>
                <c:formatCode>General</c:formatCode>
                <c:ptCount val="33"/>
                <c:pt idx="0">
                  <c:v>98.0</c:v>
                </c:pt>
                <c:pt idx="1">
                  <c:v>98.0</c:v>
                </c:pt>
                <c:pt idx="2">
                  <c:v>98.0</c:v>
                </c:pt>
                <c:pt idx="3">
                  <c:v>98.0</c:v>
                </c:pt>
                <c:pt idx="4">
                  <c:v>98.0</c:v>
                </c:pt>
                <c:pt idx="5">
                  <c:v>98.0</c:v>
                </c:pt>
                <c:pt idx="6">
                  <c:v>98.0</c:v>
                </c:pt>
                <c:pt idx="7">
                  <c:v>98.0</c:v>
                </c:pt>
                <c:pt idx="8">
                  <c:v>98.0</c:v>
                </c:pt>
                <c:pt idx="9">
                  <c:v>98.0</c:v>
                </c:pt>
                <c:pt idx="10">
                  <c:v>98.0</c:v>
                </c:pt>
                <c:pt idx="11">
                  <c:v>98.0</c:v>
                </c:pt>
                <c:pt idx="12">
                  <c:v>98.0</c:v>
                </c:pt>
                <c:pt idx="13">
                  <c:v>98.0</c:v>
                </c:pt>
                <c:pt idx="14">
                  <c:v>98.0</c:v>
                </c:pt>
                <c:pt idx="15">
                  <c:v>98.0</c:v>
                </c:pt>
                <c:pt idx="16">
                  <c:v>98.0</c:v>
                </c:pt>
                <c:pt idx="17">
                  <c:v>90.0</c:v>
                </c:pt>
                <c:pt idx="18">
                  <c:v>90.0</c:v>
                </c:pt>
                <c:pt idx="19">
                  <c:v>90.0</c:v>
                </c:pt>
                <c:pt idx="20">
                  <c:v>90.0</c:v>
                </c:pt>
                <c:pt idx="21">
                  <c:v>90.0</c:v>
                </c:pt>
                <c:pt idx="22">
                  <c:v>90.0</c:v>
                </c:pt>
                <c:pt idx="23">
                  <c:v>90.0</c:v>
                </c:pt>
                <c:pt idx="24">
                  <c:v>90.0</c:v>
                </c:pt>
                <c:pt idx="25">
                  <c:v>90.0</c:v>
                </c:pt>
                <c:pt idx="26">
                  <c:v>90.0</c:v>
                </c:pt>
                <c:pt idx="27">
                  <c:v>90.0</c:v>
                </c:pt>
                <c:pt idx="28">
                  <c:v>90.0</c:v>
                </c:pt>
                <c:pt idx="29">
                  <c:v>90.0</c:v>
                </c:pt>
                <c:pt idx="30">
                  <c:v>90.0</c:v>
                </c:pt>
                <c:pt idx="31">
                  <c:v>90.0</c:v>
                </c:pt>
                <c:pt idx="32">
                  <c:v>0.0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512GB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numRef>
              <c:f>Sheet1!$A$2:$A$34</c:f>
              <c:numCache>
                <c:formatCode>mmm\-yy</c:formatCode>
                <c:ptCount val="33"/>
                <c:pt idx="0">
                  <c:v>42644.0</c:v>
                </c:pt>
                <c:pt idx="1">
                  <c:v>42675.0</c:v>
                </c:pt>
                <c:pt idx="2">
                  <c:v>42705.0</c:v>
                </c:pt>
                <c:pt idx="3">
                  <c:v>42736.0</c:v>
                </c:pt>
                <c:pt idx="4">
                  <c:v>42767.0</c:v>
                </c:pt>
                <c:pt idx="5">
                  <c:v>42795.0</c:v>
                </c:pt>
                <c:pt idx="6">
                  <c:v>42826.0</c:v>
                </c:pt>
                <c:pt idx="7">
                  <c:v>42856.0</c:v>
                </c:pt>
                <c:pt idx="8">
                  <c:v>42887.0</c:v>
                </c:pt>
                <c:pt idx="9">
                  <c:v>42917.0</c:v>
                </c:pt>
                <c:pt idx="10">
                  <c:v>42948.0</c:v>
                </c:pt>
                <c:pt idx="11">
                  <c:v>42979.0</c:v>
                </c:pt>
                <c:pt idx="12">
                  <c:v>43009.0</c:v>
                </c:pt>
                <c:pt idx="13">
                  <c:v>43040.0</c:v>
                </c:pt>
                <c:pt idx="14">
                  <c:v>43070.0</c:v>
                </c:pt>
                <c:pt idx="15">
                  <c:v>43101.0</c:v>
                </c:pt>
                <c:pt idx="16">
                  <c:v>43132.0</c:v>
                </c:pt>
                <c:pt idx="17">
                  <c:v>43160.0</c:v>
                </c:pt>
                <c:pt idx="18">
                  <c:v>43191.0</c:v>
                </c:pt>
                <c:pt idx="19">
                  <c:v>43221.0</c:v>
                </c:pt>
                <c:pt idx="20">
                  <c:v>43252.0</c:v>
                </c:pt>
                <c:pt idx="21">
                  <c:v>43282.0</c:v>
                </c:pt>
                <c:pt idx="22">
                  <c:v>43313.0</c:v>
                </c:pt>
                <c:pt idx="23">
                  <c:v>43344.0</c:v>
                </c:pt>
                <c:pt idx="24">
                  <c:v>43374.0</c:v>
                </c:pt>
                <c:pt idx="25">
                  <c:v>43405.0</c:v>
                </c:pt>
                <c:pt idx="26">
                  <c:v>43435.0</c:v>
                </c:pt>
                <c:pt idx="27">
                  <c:v>43466.0</c:v>
                </c:pt>
                <c:pt idx="28">
                  <c:v>43497.0</c:v>
                </c:pt>
                <c:pt idx="29">
                  <c:v>43525.0</c:v>
                </c:pt>
                <c:pt idx="30">
                  <c:v>43556.0</c:v>
                </c:pt>
                <c:pt idx="31">
                  <c:v>43586.0</c:v>
                </c:pt>
                <c:pt idx="32">
                  <c:v>43617.0</c:v>
                </c:pt>
              </c:numCache>
            </c:numRef>
          </c:cat>
          <c:val>
            <c:numRef>
              <c:f>Sheet1!$D$2:$D$34</c:f>
              <c:numCache>
                <c:formatCode>General</c:formatCode>
                <c:ptCount val="33"/>
                <c:pt idx="0">
                  <c:v>15.0</c:v>
                </c:pt>
                <c:pt idx="1">
                  <c:v>15.0</c:v>
                </c:pt>
                <c:pt idx="2">
                  <c:v>15.0</c:v>
                </c:pt>
                <c:pt idx="3">
                  <c:v>15.0</c:v>
                </c:pt>
                <c:pt idx="4">
                  <c:v>15.0</c:v>
                </c:pt>
                <c:pt idx="5">
                  <c:v>15.0</c:v>
                </c:pt>
                <c:pt idx="6">
                  <c:v>15.0</c:v>
                </c:pt>
                <c:pt idx="7">
                  <c:v>15.0</c:v>
                </c:pt>
                <c:pt idx="8">
                  <c:v>15.0</c:v>
                </c:pt>
                <c:pt idx="9">
                  <c:v>15.0</c:v>
                </c:pt>
                <c:pt idx="10">
                  <c:v>15.0</c:v>
                </c:pt>
                <c:pt idx="11">
                  <c:v>15.0</c:v>
                </c:pt>
                <c:pt idx="12">
                  <c:v>15.0</c:v>
                </c:pt>
                <c:pt idx="13">
                  <c:v>15.0</c:v>
                </c:pt>
                <c:pt idx="14">
                  <c:v>15.0</c:v>
                </c:pt>
                <c:pt idx="15">
                  <c:v>15.0</c:v>
                </c:pt>
                <c:pt idx="16">
                  <c:v>15.0</c:v>
                </c:pt>
                <c:pt idx="17">
                  <c:v>12.0</c:v>
                </c:pt>
                <c:pt idx="18">
                  <c:v>12.0</c:v>
                </c:pt>
                <c:pt idx="19">
                  <c:v>12.0</c:v>
                </c:pt>
                <c:pt idx="20">
                  <c:v>12.0</c:v>
                </c:pt>
                <c:pt idx="21">
                  <c:v>12.0</c:v>
                </c:pt>
                <c:pt idx="22">
                  <c:v>12.0</c:v>
                </c:pt>
                <c:pt idx="23">
                  <c:v>12.0</c:v>
                </c:pt>
                <c:pt idx="24">
                  <c:v>12.0</c:v>
                </c:pt>
                <c:pt idx="25">
                  <c:v>12.0</c:v>
                </c:pt>
                <c:pt idx="26">
                  <c:v>12.0</c:v>
                </c:pt>
                <c:pt idx="27">
                  <c:v>12.0</c:v>
                </c:pt>
                <c:pt idx="28">
                  <c:v>12.0</c:v>
                </c:pt>
                <c:pt idx="29">
                  <c:v>12.0</c:v>
                </c:pt>
                <c:pt idx="30">
                  <c:v>12.0</c:v>
                </c:pt>
                <c:pt idx="31">
                  <c:v>12.0</c:v>
                </c:pt>
                <c:pt idx="32">
                  <c:v>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35615832"/>
        <c:axId val="-2135612408"/>
      </c:areaChart>
      <c:dateAx>
        <c:axId val="-2135615832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35612408"/>
        <c:crosses val="autoZero"/>
        <c:auto val="1"/>
        <c:lblOffset val="100"/>
        <c:baseTimeUnit val="months"/>
      </c:dateAx>
      <c:valAx>
        <c:axId val="-2135612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smtClean="0"/>
                  <a:t>Number</a:t>
                </a:r>
                <a:r>
                  <a:rPr lang="en-US" baseline="0" dirty="0" smtClean="0"/>
                  <a:t> of Nodes</a:t>
                </a:r>
                <a:endParaRPr lang="en-US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3561583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980454700106931"/>
          <c:y val="0.0368057799564996"/>
          <c:w val="0.881892801594245"/>
          <c:h val="0.749600839453312"/>
        </c:manualLayout>
      </c:layout>
      <c:area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128GB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numRef>
              <c:f>Sheet1!$A$2:$A$34</c:f>
              <c:numCache>
                <c:formatCode>mmm\-yy</c:formatCode>
                <c:ptCount val="33"/>
                <c:pt idx="0">
                  <c:v>42644.0</c:v>
                </c:pt>
                <c:pt idx="1">
                  <c:v>42675.0</c:v>
                </c:pt>
                <c:pt idx="2">
                  <c:v>42705.0</c:v>
                </c:pt>
                <c:pt idx="3">
                  <c:v>42736.0</c:v>
                </c:pt>
                <c:pt idx="4">
                  <c:v>42767.0</c:v>
                </c:pt>
                <c:pt idx="5">
                  <c:v>42795.0</c:v>
                </c:pt>
                <c:pt idx="6">
                  <c:v>42826.0</c:v>
                </c:pt>
                <c:pt idx="7">
                  <c:v>42856.0</c:v>
                </c:pt>
                <c:pt idx="8">
                  <c:v>42887.0</c:v>
                </c:pt>
                <c:pt idx="9">
                  <c:v>42917.0</c:v>
                </c:pt>
                <c:pt idx="10">
                  <c:v>42948.0</c:v>
                </c:pt>
                <c:pt idx="11">
                  <c:v>42979.0</c:v>
                </c:pt>
                <c:pt idx="12">
                  <c:v>43009.0</c:v>
                </c:pt>
                <c:pt idx="13">
                  <c:v>43040.0</c:v>
                </c:pt>
                <c:pt idx="14">
                  <c:v>43070.0</c:v>
                </c:pt>
                <c:pt idx="15">
                  <c:v>43101.0</c:v>
                </c:pt>
                <c:pt idx="16">
                  <c:v>43132.0</c:v>
                </c:pt>
                <c:pt idx="17">
                  <c:v>43160.0</c:v>
                </c:pt>
                <c:pt idx="18">
                  <c:v>43191.0</c:v>
                </c:pt>
                <c:pt idx="19">
                  <c:v>43221.0</c:v>
                </c:pt>
                <c:pt idx="20">
                  <c:v>43252.0</c:v>
                </c:pt>
                <c:pt idx="21">
                  <c:v>43282.0</c:v>
                </c:pt>
                <c:pt idx="22">
                  <c:v>43313.0</c:v>
                </c:pt>
                <c:pt idx="23">
                  <c:v>43344.0</c:v>
                </c:pt>
                <c:pt idx="24">
                  <c:v>43374.0</c:v>
                </c:pt>
                <c:pt idx="25">
                  <c:v>43405.0</c:v>
                </c:pt>
                <c:pt idx="26">
                  <c:v>43435.0</c:v>
                </c:pt>
                <c:pt idx="27">
                  <c:v>43466.0</c:v>
                </c:pt>
                <c:pt idx="28">
                  <c:v>43497.0</c:v>
                </c:pt>
                <c:pt idx="29">
                  <c:v>43525.0</c:v>
                </c:pt>
                <c:pt idx="30">
                  <c:v>43556.0</c:v>
                </c:pt>
                <c:pt idx="31">
                  <c:v>43586.0</c:v>
                </c:pt>
                <c:pt idx="32">
                  <c:v>43617.0</c:v>
                </c:pt>
              </c:numCache>
            </c:numRef>
          </c:cat>
          <c:val>
            <c:numRef>
              <c:f>Sheet1!$B$2:$B$34</c:f>
              <c:numCache>
                <c:formatCode>General</c:formatCode>
                <c:ptCount val="33"/>
                <c:pt idx="0">
                  <c:v>243.0</c:v>
                </c:pt>
                <c:pt idx="1">
                  <c:v>243.0</c:v>
                </c:pt>
                <c:pt idx="2">
                  <c:v>243.0</c:v>
                </c:pt>
                <c:pt idx="3">
                  <c:v>243.0</c:v>
                </c:pt>
                <c:pt idx="4">
                  <c:v>243.0</c:v>
                </c:pt>
                <c:pt idx="5">
                  <c:v>243.0</c:v>
                </c:pt>
                <c:pt idx="6">
                  <c:v>435.0</c:v>
                </c:pt>
                <c:pt idx="7">
                  <c:v>435.0</c:v>
                </c:pt>
                <c:pt idx="8">
                  <c:v>435.0</c:v>
                </c:pt>
                <c:pt idx="9">
                  <c:v>435.0</c:v>
                </c:pt>
                <c:pt idx="10">
                  <c:v>435.0</c:v>
                </c:pt>
                <c:pt idx="11">
                  <c:v>435.0</c:v>
                </c:pt>
                <c:pt idx="12">
                  <c:v>435.0</c:v>
                </c:pt>
                <c:pt idx="13">
                  <c:v>435.0</c:v>
                </c:pt>
                <c:pt idx="14">
                  <c:v>435.0</c:v>
                </c:pt>
                <c:pt idx="15">
                  <c:v>435.0</c:v>
                </c:pt>
                <c:pt idx="16">
                  <c:v>435.0</c:v>
                </c:pt>
                <c:pt idx="17">
                  <c:v>222.0</c:v>
                </c:pt>
                <c:pt idx="18">
                  <c:v>222.0</c:v>
                </c:pt>
                <c:pt idx="19">
                  <c:v>222.0</c:v>
                </c:pt>
                <c:pt idx="20">
                  <c:v>222.0</c:v>
                </c:pt>
                <c:pt idx="21">
                  <c:v>222.0</c:v>
                </c:pt>
                <c:pt idx="22">
                  <c:v>222.0</c:v>
                </c:pt>
                <c:pt idx="23">
                  <c:v>207.0</c:v>
                </c:pt>
                <c:pt idx="24">
                  <c:v>207.0</c:v>
                </c:pt>
                <c:pt idx="25">
                  <c:v>207.0</c:v>
                </c:pt>
                <c:pt idx="26">
                  <c:v>207.0</c:v>
                </c:pt>
                <c:pt idx="27">
                  <c:v>207.0</c:v>
                </c:pt>
                <c:pt idx="28">
                  <c:v>207.0</c:v>
                </c:pt>
                <c:pt idx="29">
                  <c:v>207.0</c:v>
                </c:pt>
                <c:pt idx="30">
                  <c:v>207.0</c:v>
                </c:pt>
                <c:pt idx="31">
                  <c:v>207.0</c:v>
                </c:pt>
                <c:pt idx="32">
                  <c:v>192.0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256GB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numRef>
              <c:f>Sheet1!$A$2:$A$34</c:f>
              <c:numCache>
                <c:formatCode>mmm\-yy</c:formatCode>
                <c:ptCount val="33"/>
                <c:pt idx="0">
                  <c:v>42644.0</c:v>
                </c:pt>
                <c:pt idx="1">
                  <c:v>42675.0</c:v>
                </c:pt>
                <c:pt idx="2">
                  <c:v>42705.0</c:v>
                </c:pt>
                <c:pt idx="3">
                  <c:v>42736.0</c:v>
                </c:pt>
                <c:pt idx="4">
                  <c:v>42767.0</c:v>
                </c:pt>
                <c:pt idx="5">
                  <c:v>42795.0</c:v>
                </c:pt>
                <c:pt idx="6">
                  <c:v>42826.0</c:v>
                </c:pt>
                <c:pt idx="7">
                  <c:v>42856.0</c:v>
                </c:pt>
                <c:pt idx="8">
                  <c:v>42887.0</c:v>
                </c:pt>
                <c:pt idx="9">
                  <c:v>42917.0</c:v>
                </c:pt>
                <c:pt idx="10">
                  <c:v>42948.0</c:v>
                </c:pt>
                <c:pt idx="11">
                  <c:v>42979.0</c:v>
                </c:pt>
                <c:pt idx="12">
                  <c:v>43009.0</c:v>
                </c:pt>
                <c:pt idx="13">
                  <c:v>43040.0</c:v>
                </c:pt>
                <c:pt idx="14">
                  <c:v>43070.0</c:v>
                </c:pt>
                <c:pt idx="15">
                  <c:v>43101.0</c:v>
                </c:pt>
                <c:pt idx="16">
                  <c:v>43132.0</c:v>
                </c:pt>
                <c:pt idx="17">
                  <c:v>43160.0</c:v>
                </c:pt>
                <c:pt idx="18">
                  <c:v>43191.0</c:v>
                </c:pt>
                <c:pt idx="19">
                  <c:v>43221.0</c:v>
                </c:pt>
                <c:pt idx="20">
                  <c:v>43252.0</c:v>
                </c:pt>
                <c:pt idx="21">
                  <c:v>43282.0</c:v>
                </c:pt>
                <c:pt idx="22">
                  <c:v>43313.0</c:v>
                </c:pt>
                <c:pt idx="23">
                  <c:v>43344.0</c:v>
                </c:pt>
                <c:pt idx="24">
                  <c:v>43374.0</c:v>
                </c:pt>
                <c:pt idx="25">
                  <c:v>43405.0</c:v>
                </c:pt>
                <c:pt idx="26">
                  <c:v>43435.0</c:v>
                </c:pt>
                <c:pt idx="27">
                  <c:v>43466.0</c:v>
                </c:pt>
                <c:pt idx="28">
                  <c:v>43497.0</c:v>
                </c:pt>
                <c:pt idx="29">
                  <c:v>43525.0</c:v>
                </c:pt>
                <c:pt idx="30">
                  <c:v>43556.0</c:v>
                </c:pt>
                <c:pt idx="31">
                  <c:v>43586.0</c:v>
                </c:pt>
                <c:pt idx="32">
                  <c:v>43617.0</c:v>
                </c:pt>
              </c:numCache>
            </c:numRef>
          </c:cat>
          <c:val>
            <c:numRef>
              <c:f>Sheet1!$C$2:$C$34</c:f>
              <c:numCache>
                <c:formatCode>General</c:formatCode>
                <c:ptCount val="33"/>
                <c:pt idx="0">
                  <c:v>98.0</c:v>
                </c:pt>
                <c:pt idx="1">
                  <c:v>98.0</c:v>
                </c:pt>
                <c:pt idx="2">
                  <c:v>98.0</c:v>
                </c:pt>
                <c:pt idx="3">
                  <c:v>98.0</c:v>
                </c:pt>
                <c:pt idx="4">
                  <c:v>98.0</c:v>
                </c:pt>
                <c:pt idx="5">
                  <c:v>98.0</c:v>
                </c:pt>
                <c:pt idx="6">
                  <c:v>98.0</c:v>
                </c:pt>
                <c:pt idx="7">
                  <c:v>98.0</c:v>
                </c:pt>
                <c:pt idx="8">
                  <c:v>98.0</c:v>
                </c:pt>
                <c:pt idx="9">
                  <c:v>98.0</c:v>
                </c:pt>
                <c:pt idx="10">
                  <c:v>98.0</c:v>
                </c:pt>
                <c:pt idx="11">
                  <c:v>98.0</c:v>
                </c:pt>
                <c:pt idx="12">
                  <c:v>98.0</c:v>
                </c:pt>
                <c:pt idx="13">
                  <c:v>98.0</c:v>
                </c:pt>
                <c:pt idx="14">
                  <c:v>98.0</c:v>
                </c:pt>
                <c:pt idx="15">
                  <c:v>98.0</c:v>
                </c:pt>
                <c:pt idx="16">
                  <c:v>98.0</c:v>
                </c:pt>
                <c:pt idx="17">
                  <c:v>90.0</c:v>
                </c:pt>
                <c:pt idx="18">
                  <c:v>90.0</c:v>
                </c:pt>
                <c:pt idx="19">
                  <c:v>90.0</c:v>
                </c:pt>
                <c:pt idx="20">
                  <c:v>90.0</c:v>
                </c:pt>
                <c:pt idx="21">
                  <c:v>90.0</c:v>
                </c:pt>
                <c:pt idx="22">
                  <c:v>90.0</c:v>
                </c:pt>
                <c:pt idx="23">
                  <c:v>90.0</c:v>
                </c:pt>
                <c:pt idx="24">
                  <c:v>90.0</c:v>
                </c:pt>
                <c:pt idx="25">
                  <c:v>90.0</c:v>
                </c:pt>
                <c:pt idx="26">
                  <c:v>90.0</c:v>
                </c:pt>
                <c:pt idx="27">
                  <c:v>90.0</c:v>
                </c:pt>
                <c:pt idx="28">
                  <c:v>90.0</c:v>
                </c:pt>
                <c:pt idx="29">
                  <c:v>90.0</c:v>
                </c:pt>
                <c:pt idx="30">
                  <c:v>90.0</c:v>
                </c:pt>
                <c:pt idx="31">
                  <c:v>90.0</c:v>
                </c:pt>
                <c:pt idx="32">
                  <c:v>0.0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512GB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numRef>
              <c:f>Sheet1!$A$2:$A$34</c:f>
              <c:numCache>
                <c:formatCode>mmm\-yy</c:formatCode>
                <c:ptCount val="33"/>
                <c:pt idx="0">
                  <c:v>42644.0</c:v>
                </c:pt>
                <c:pt idx="1">
                  <c:v>42675.0</c:v>
                </c:pt>
                <c:pt idx="2">
                  <c:v>42705.0</c:v>
                </c:pt>
                <c:pt idx="3">
                  <c:v>42736.0</c:v>
                </c:pt>
                <c:pt idx="4">
                  <c:v>42767.0</c:v>
                </c:pt>
                <c:pt idx="5">
                  <c:v>42795.0</c:v>
                </c:pt>
                <c:pt idx="6">
                  <c:v>42826.0</c:v>
                </c:pt>
                <c:pt idx="7">
                  <c:v>42856.0</c:v>
                </c:pt>
                <c:pt idx="8">
                  <c:v>42887.0</c:v>
                </c:pt>
                <c:pt idx="9">
                  <c:v>42917.0</c:v>
                </c:pt>
                <c:pt idx="10">
                  <c:v>42948.0</c:v>
                </c:pt>
                <c:pt idx="11">
                  <c:v>42979.0</c:v>
                </c:pt>
                <c:pt idx="12">
                  <c:v>43009.0</c:v>
                </c:pt>
                <c:pt idx="13">
                  <c:v>43040.0</c:v>
                </c:pt>
                <c:pt idx="14">
                  <c:v>43070.0</c:v>
                </c:pt>
                <c:pt idx="15">
                  <c:v>43101.0</c:v>
                </c:pt>
                <c:pt idx="16">
                  <c:v>43132.0</c:v>
                </c:pt>
                <c:pt idx="17">
                  <c:v>43160.0</c:v>
                </c:pt>
                <c:pt idx="18">
                  <c:v>43191.0</c:v>
                </c:pt>
                <c:pt idx="19">
                  <c:v>43221.0</c:v>
                </c:pt>
                <c:pt idx="20">
                  <c:v>43252.0</c:v>
                </c:pt>
                <c:pt idx="21">
                  <c:v>43282.0</c:v>
                </c:pt>
                <c:pt idx="22">
                  <c:v>43313.0</c:v>
                </c:pt>
                <c:pt idx="23">
                  <c:v>43344.0</c:v>
                </c:pt>
                <c:pt idx="24">
                  <c:v>43374.0</c:v>
                </c:pt>
                <c:pt idx="25">
                  <c:v>43405.0</c:v>
                </c:pt>
                <c:pt idx="26">
                  <c:v>43435.0</c:v>
                </c:pt>
                <c:pt idx="27">
                  <c:v>43466.0</c:v>
                </c:pt>
                <c:pt idx="28">
                  <c:v>43497.0</c:v>
                </c:pt>
                <c:pt idx="29">
                  <c:v>43525.0</c:v>
                </c:pt>
                <c:pt idx="30">
                  <c:v>43556.0</c:v>
                </c:pt>
                <c:pt idx="31">
                  <c:v>43586.0</c:v>
                </c:pt>
                <c:pt idx="32">
                  <c:v>43617.0</c:v>
                </c:pt>
              </c:numCache>
            </c:numRef>
          </c:cat>
          <c:val>
            <c:numRef>
              <c:f>Sheet1!$D$2:$D$34</c:f>
              <c:numCache>
                <c:formatCode>General</c:formatCode>
                <c:ptCount val="33"/>
                <c:pt idx="0">
                  <c:v>15.0</c:v>
                </c:pt>
                <c:pt idx="1">
                  <c:v>15.0</c:v>
                </c:pt>
                <c:pt idx="2">
                  <c:v>15.0</c:v>
                </c:pt>
                <c:pt idx="3">
                  <c:v>15.0</c:v>
                </c:pt>
                <c:pt idx="4">
                  <c:v>15.0</c:v>
                </c:pt>
                <c:pt idx="5">
                  <c:v>15.0</c:v>
                </c:pt>
                <c:pt idx="6">
                  <c:v>15.0</c:v>
                </c:pt>
                <c:pt idx="7">
                  <c:v>15.0</c:v>
                </c:pt>
                <c:pt idx="8">
                  <c:v>15.0</c:v>
                </c:pt>
                <c:pt idx="9">
                  <c:v>15.0</c:v>
                </c:pt>
                <c:pt idx="10">
                  <c:v>15.0</c:v>
                </c:pt>
                <c:pt idx="11">
                  <c:v>15.0</c:v>
                </c:pt>
                <c:pt idx="12">
                  <c:v>15.0</c:v>
                </c:pt>
                <c:pt idx="13">
                  <c:v>15.0</c:v>
                </c:pt>
                <c:pt idx="14">
                  <c:v>15.0</c:v>
                </c:pt>
                <c:pt idx="15">
                  <c:v>15.0</c:v>
                </c:pt>
                <c:pt idx="16">
                  <c:v>15.0</c:v>
                </c:pt>
                <c:pt idx="17">
                  <c:v>12.0</c:v>
                </c:pt>
                <c:pt idx="18">
                  <c:v>12.0</c:v>
                </c:pt>
                <c:pt idx="19">
                  <c:v>12.0</c:v>
                </c:pt>
                <c:pt idx="20">
                  <c:v>12.0</c:v>
                </c:pt>
                <c:pt idx="21">
                  <c:v>12.0</c:v>
                </c:pt>
                <c:pt idx="22">
                  <c:v>12.0</c:v>
                </c:pt>
                <c:pt idx="23">
                  <c:v>12.0</c:v>
                </c:pt>
                <c:pt idx="24">
                  <c:v>12.0</c:v>
                </c:pt>
                <c:pt idx="25">
                  <c:v>12.0</c:v>
                </c:pt>
                <c:pt idx="26">
                  <c:v>12.0</c:v>
                </c:pt>
                <c:pt idx="27">
                  <c:v>12.0</c:v>
                </c:pt>
                <c:pt idx="28">
                  <c:v>12.0</c:v>
                </c:pt>
                <c:pt idx="29">
                  <c:v>12.0</c:v>
                </c:pt>
                <c:pt idx="30">
                  <c:v>12.0</c:v>
                </c:pt>
                <c:pt idx="31">
                  <c:v>12.0</c:v>
                </c:pt>
                <c:pt idx="32">
                  <c:v>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35904024"/>
        <c:axId val="-2135640888"/>
      </c:areaChart>
      <c:dateAx>
        <c:axId val="-2135904024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35640888"/>
        <c:crosses val="autoZero"/>
        <c:auto val="1"/>
        <c:lblOffset val="100"/>
        <c:baseTimeUnit val="months"/>
      </c:dateAx>
      <c:valAx>
        <c:axId val="-2135640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 smtClean="0"/>
                  <a:t>Number</a:t>
                </a:r>
                <a:r>
                  <a:rPr lang="en-US" baseline="0" dirty="0" smtClean="0"/>
                  <a:t> of Nodes</a:t>
                </a:r>
                <a:endParaRPr lang="en-US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35904024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r>
              <a:rPr lang="en-US" dirty="0" smtClean="0"/>
              <a:t>Cloud Computing and Midrange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r>
              <a:rPr lang="en-US" dirty="0" smtClean="0"/>
              <a:t>NERSC Policy Board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9300515-3FEB-7640-A513-48613D91BC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Header Placeholder 1"/>
          <p:cNvSpPr txBox="1">
            <a:spLocks/>
          </p:cNvSpPr>
          <p:nvPr/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ＭＳ Ｐゴシック" charset="-128"/>
              </a:rPr>
              <a:t>March 2, 2010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5907694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BD2BEFE-FE1C-E949-AC45-DA6B37FCAE2F}" type="datetime1">
              <a:rPr lang="en-US"/>
              <a:pPr>
                <a:defRPr/>
              </a:pPr>
              <a:t>3/15/17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AA08B78-A8B5-C343-B834-0C229BF0A9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69346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ＭＳ Ｐゴシック" pitchFamily="-65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A08B78-A8B5-C343-B834-0C229BF0A957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5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0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5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e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jpeg"/><Relationship Id="rId3" Type="http://schemas.openxmlformats.org/officeDocument/2006/relationships/image" Target="../media/image1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jpeg"/><Relationship Id="rId3" Type="http://schemas.openxmlformats.org/officeDocument/2006/relationships/image" Target="../media/image1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jpeg"/><Relationship Id="rId3" Type="http://schemas.openxmlformats.org/officeDocument/2006/relationships/image" Target="../media/image1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png"/><Relationship Id="rId3" Type="http://schemas.openxmlformats.org/officeDocument/2006/relationships/image" Target="../media/image2.jpe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Relationship Id="rId9" Type="http://schemas.openxmlformats.org/officeDocument/2006/relationships/image" Target="../media/image25.png"/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8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19.png"/><Relationship Id="rId7" Type="http://schemas.openxmlformats.org/officeDocument/2006/relationships/image" Target="../media/image21.png"/><Relationship Id="rId8" Type="http://schemas.openxmlformats.org/officeDocument/2006/relationships/image" Target="../media/image18.png"/><Relationship Id="rId9" Type="http://schemas.openxmlformats.org/officeDocument/2006/relationships/image" Target="../media/image26.png"/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7.png"/><Relationship Id="rId3" Type="http://schemas.openxmlformats.org/officeDocument/2006/relationships/image" Target="../media/image1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7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7.png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7.pn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7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7.pn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7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8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jpe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Page-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OE LOGO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54000" y="6187501"/>
            <a:ext cx="2374900" cy="670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LBNL_Alt_Logo_StackRight_Final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39000" y="6184901"/>
            <a:ext cx="1691686" cy="594722"/>
          </a:xfrm>
          <a:prstGeom prst="rect">
            <a:avLst/>
          </a:prstGeom>
        </p:spPr>
      </p:pic>
      <p:pic>
        <p:nvPicPr>
          <p:cNvPr id="16" name="Picture 11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539750" y="385763"/>
            <a:ext cx="13081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2"/>
          <p:cNvPicPr>
            <a:picLocks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7319963" y="385763"/>
            <a:ext cx="1306512" cy="121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3"/>
          <p:cNvPicPr>
            <a:picLocks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5964238" y="385763"/>
            <a:ext cx="1306512" cy="121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4"/>
          <p:cNvPicPr>
            <a:picLocks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4608513" y="385763"/>
            <a:ext cx="1306512" cy="121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5"/>
          <p:cNvPicPr>
            <a:picLocks/>
          </p:cNvPicPr>
          <p:nvPr userDrawn="1"/>
        </p:nvPicPr>
        <p:blipFill>
          <a:blip r:embed="rId8"/>
          <a:srcRect/>
          <a:stretch>
            <a:fillRect/>
          </a:stretch>
        </p:blipFill>
        <p:spPr bwMode="auto">
          <a:xfrm>
            <a:off x="3251200" y="385763"/>
            <a:ext cx="1308100" cy="121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6"/>
          <p:cNvPicPr>
            <a:picLocks/>
          </p:cNvPicPr>
          <p:nvPr userDrawn="1"/>
        </p:nvPicPr>
        <p:blipFill>
          <a:blip r:embed="rId9"/>
          <a:srcRect/>
          <a:stretch>
            <a:fillRect/>
          </a:stretch>
        </p:blipFill>
        <p:spPr bwMode="auto">
          <a:xfrm>
            <a:off x="1898650" y="393700"/>
            <a:ext cx="1308100" cy="121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 descr="nersc_horizLOCKUP-tight.ai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257550" y="6180150"/>
            <a:ext cx="3384550" cy="612950"/>
          </a:xfrm>
          <a:prstGeom prst="rect">
            <a:avLst/>
          </a:prstGeom>
        </p:spPr>
      </p:pic>
      <p:sp>
        <p:nvSpPr>
          <p:cNvPr id="22" name="Title 1"/>
          <p:cNvSpPr>
            <a:spLocks noGrp="1"/>
          </p:cNvSpPr>
          <p:nvPr>
            <p:ph type="ctrTitle"/>
          </p:nvPr>
        </p:nvSpPr>
        <p:spPr>
          <a:xfrm>
            <a:off x="685800" y="2181225"/>
            <a:ext cx="7772400" cy="1628775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>
              <a:defRPr sz="3600" b="1" i="0" spc="-20" baseline="0">
                <a:solidFill>
                  <a:schemeClr val="accent6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4" name="Subtitle 2"/>
          <p:cNvSpPr>
            <a:spLocks noGrp="1"/>
          </p:cNvSpPr>
          <p:nvPr>
            <p:ph type="subTitle" idx="1"/>
          </p:nvPr>
        </p:nvSpPr>
        <p:spPr>
          <a:xfrm>
            <a:off x="1714500" y="3835400"/>
            <a:ext cx="5727700" cy="1866900"/>
          </a:xfrm>
          <a:prstGeom prst="rect">
            <a:avLst/>
          </a:prstGeom>
        </p:spPr>
        <p:txBody>
          <a:bodyPr anchor="t" anchorCtr="1">
            <a:normAutofit/>
          </a:bodyPr>
          <a:lstStyle>
            <a:lvl1pPr marL="0" indent="0" algn="ctr">
              <a:buNone/>
              <a:defRPr sz="2400" b="0" i="0" kern="0" spc="0" baseline="0">
                <a:solidFill>
                  <a:schemeClr val="accent6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endParaRPr lang="en-US" dirty="0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footer only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222806-2C00-644B-BCAA-E5B6EBC9D4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374900" y="317500"/>
            <a:ext cx="6616700" cy="5461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ctr">
              <a:defRPr sz="3200" b="1" spc="5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4" name="Picture 3" descr="NERSC_logo_color.ai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82550" y="-63500"/>
            <a:ext cx="2763057" cy="133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Capti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130300"/>
            <a:ext cx="5073650" cy="4995863"/>
          </a:xfrm>
          <a:prstGeom prst="rect">
            <a:avLst/>
          </a:prstGeom>
        </p:spPr>
        <p:txBody>
          <a:bodyPr/>
          <a:lstStyle>
            <a:lvl1pPr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130300"/>
            <a:ext cx="3008313" cy="4995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 smtClean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0D3187-5A92-DD4B-8A7F-9B9A40BBCB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Picture 6" descr="DOE LOGO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54000" y="6234113"/>
            <a:ext cx="2209800" cy="62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LBNL_Alt_Logo_StackRight_Final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39000" y="6184901"/>
            <a:ext cx="1691686" cy="594722"/>
          </a:xfrm>
          <a:prstGeom prst="rect">
            <a:avLst/>
          </a:prstGeom>
        </p:spPr>
      </p:pic>
      <p:pic>
        <p:nvPicPr>
          <p:cNvPr id="12" name="Picture 11" descr="DOE LOGO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54000" y="6187501"/>
            <a:ext cx="2374900" cy="670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374900" y="317500"/>
            <a:ext cx="6616700" cy="5461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ctr">
              <a:defRPr sz="3200" b="1" spc="5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0" name="Picture 9" descr="NERSC_logo_color.ai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82550" y="-63500"/>
            <a:ext cx="2763057" cy="133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/Captio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600" y="4747820"/>
            <a:ext cx="8229600" cy="45720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accent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2600" y="1079500"/>
            <a:ext cx="8216900" cy="36702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3550" y="5224826"/>
            <a:ext cx="8216900" cy="6679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accent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A07CDD-3C27-A543-B986-46EDFD4B4BC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DOE LOGO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54000" y="6234113"/>
            <a:ext cx="2209800" cy="62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LBNL_Alt_Logo_StackRight_Final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39000" y="6184901"/>
            <a:ext cx="1691686" cy="594722"/>
          </a:xfrm>
          <a:prstGeom prst="rect">
            <a:avLst/>
          </a:prstGeom>
        </p:spPr>
      </p:pic>
      <p:pic>
        <p:nvPicPr>
          <p:cNvPr id="11" name="Picture 10" descr="DOE LOGO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54000" y="6187501"/>
            <a:ext cx="2374900" cy="670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NERSC_logo_color.ai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82550" y="-63500"/>
            <a:ext cx="2763057" cy="133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-Pag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NERSC_Hopper_Image_small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9166525" cy="16764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762000" y="2714625"/>
            <a:ext cx="7772400" cy="1628775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>
              <a:defRPr sz="3600" b="1" i="0" spc="-20" baseline="0">
                <a:solidFill>
                  <a:schemeClr val="accent6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1" name="Picture 10" descr="DOE LOGO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254000" y="6187501"/>
            <a:ext cx="2374900" cy="670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LBNL_Alt_Logo_StackRight_Final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39000" y="6184901"/>
            <a:ext cx="1691686" cy="594722"/>
          </a:xfrm>
          <a:prstGeom prst="rect">
            <a:avLst/>
          </a:prstGeom>
        </p:spPr>
      </p:pic>
      <p:pic>
        <p:nvPicPr>
          <p:cNvPr id="13" name="Picture 12" descr="nersc_horizLOCKUP-tight.ai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257550" y="6180150"/>
            <a:ext cx="3384550" cy="612950"/>
          </a:xfrm>
          <a:prstGeom prst="rect">
            <a:avLst/>
          </a:prstGeom>
        </p:spPr>
      </p:pic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739900" y="4445000"/>
            <a:ext cx="5727700" cy="1371600"/>
          </a:xfrm>
          <a:prstGeom prst="rect">
            <a:avLst/>
          </a:prstGeom>
        </p:spPr>
        <p:txBody>
          <a:bodyPr anchor="t" anchorCtr="1">
            <a:normAutofit/>
          </a:bodyPr>
          <a:lstStyle>
            <a:lvl1pPr marL="0" indent="0" algn="ctr">
              <a:buNone/>
              <a:defRPr sz="2400" b="0" i="0" kern="0" spc="0" baseline="0">
                <a:solidFill>
                  <a:schemeClr val="accent6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endParaRPr lang="en-US" dirty="0" smtClean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RSCvertLOCKUP.ai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200" y="-673100"/>
            <a:ext cx="8305800" cy="83058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8513" y="306388"/>
            <a:ext cx="7659687" cy="42227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1E815D-975C-0B45-BD41-0E6E83CC7F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-Page-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OE LOGO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54000" y="6187501"/>
            <a:ext cx="2374900" cy="670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 descr="LBNL_Alt_Logo_StackRight_Final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39000" y="6184901"/>
            <a:ext cx="1691686" cy="594722"/>
          </a:xfrm>
          <a:prstGeom prst="rect">
            <a:avLst/>
          </a:prstGeom>
        </p:spPr>
      </p:pic>
      <p:pic>
        <p:nvPicPr>
          <p:cNvPr id="16" name="Picture 11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539750" y="385763"/>
            <a:ext cx="13081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2"/>
          <p:cNvPicPr>
            <a:picLocks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7319963" y="385763"/>
            <a:ext cx="1306512" cy="121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3"/>
          <p:cNvPicPr>
            <a:picLocks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5964238" y="385763"/>
            <a:ext cx="1306512" cy="121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4"/>
          <p:cNvPicPr>
            <a:picLocks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4608513" y="385763"/>
            <a:ext cx="1306512" cy="121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5"/>
          <p:cNvPicPr>
            <a:picLocks/>
          </p:cNvPicPr>
          <p:nvPr userDrawn="1"/>
        </p:nvPicPr>
        <p:blipFill>
          <a:blip r:embed="rId8"/>
          <a:srcRect/>
          <a:stretch>
            <a:fillRect/>
          </a:stretch>
        </p:blipFill>
        <p:spPr bwMode="auto">
          <a:xfrm>
            <a:off x="3251200" y="385763"/>
            <a:ext cx="1308100" cy="121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16"/>
          <p:cNvPicPr>
            <a:picLocks/>
          </p:cNvPicPr>
          <p:nvPr userDrawn="1"/>
        </p:nvPicPr>
        <p:blipFill>
          <a:blip r:embed="rId9"/>
          <a:srcRect/>
          <a:stretch>
            <a:fillRect/>
          </a:stretch>
        </p:blipFill>
        <p:spPr bwMode="auto">
          <a:xfrm>
            <a:off x="1898650" y="393700"/>
            <a:ext cx="1308100" cy="121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 descr="nersc_horizLOCKUP-tight.ai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257550" y="6180150"/>
            <a:ext cx="3384550" cy="612950"/>
          </a:xfrm>
          <a:prstGeom prst="rect">
            <a:avLst/>
          </a:prstGeom>
        </p:spPr>
      </p:pic>
      <p:sp>
        <p:nvSpPr>
          <p:cNvPr id="22" name="Title 1"/>
          <p:cNvSpPr>
            <a:spLocks noGrp="1"/>
          </p:cNvSpPr>
          <p:nvPr>
            <p:ph type="ctrTitle"/>
          </p:nvPr>
        </p:nvSpPr>
        <p:spPr>
          <a:xfrm>
            <a:off x="685800" y="2181225"/>
            <a:ext cx="7772400" cy="1628775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>
              <a:defRPr sz="3600" b="1" i="0" spc="-20" baseline="0">
                <a:solidFill>
                  <a:schemeClr val="accent6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4" name="Subtitle 2"/>
          <p:cNvSpPr>
            <a:spLocks noGrp="1"/>
          </p:cNvSpPr>
          <p:nvPr>
            <p:ph type="subTitle" idx="1"/>
          </p:nvPr>
        </p:nvSpPr>
        <p:spPr>
          <a:xfrm>
            <a:off x="1714500" y="3835400"/>
            <a:ext cx="5727700" cy="1866900"/>
          </a:xfrm>
          <a:prstGeom prst="rect">
            <a:avLst/>
          </a:prstGeom>
        </p:spPr>
        <p:txBody>
          <a:bodyPr anchor="t" anchorCtr="1">
            <a:normAutofit/>
          </a:bodyPr>
          <a:lstStyle>
            <a:lvl1pPr marL="0" indent="0" algn="ctr">
              <a:buNone/>
              <a:defRPr sz="2400" b="0" i="0" kern="0" spc="0" baseline="0">
                <a:solidFill>
                  <a:schemeClr val="accent6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endParaRPr lang="en-US" dirty="0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411C54-4B4E-D144-B7D5-56BE52E2B1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76200"/>
            <a:ext cx="6781800" cy="8683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E8754F-C834-754C-A278-3659DB8C74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76200"/>
            <a:ext cx="6781800" cy="8683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730A71-5C05-454D-B833-E0EEA766E7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-Pag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NERSC_Hopper_Image_small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7094" y="333756"/>
            <a:ext cx="8335906" cy="152449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685800" y="2181225"/>
            <a:ext cx="7772400" cy="1628775"/>
          </a:xfrm>
          <a:prstGeom prst="rect">
            <a:avLst/>
          </a:prstGeom>
        </p:spPr>
        <p:txBody>
          <a:bodyPr anchor="ctr" anchorCtr="1">
            <a:noAutofit/>
          </a:bodyPr>
          <a:lstStyle>
            <a:lvl1pPr>
              <a:defRPr sz="3600" b="1" i="0" spc="-20" baseline="0">
                <a:solidFill>
                  <a:schemeClr val="accent6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1" name="Picture 10" descr="DOE LOGO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254000" y="6187501"/>
            <a:ext cx="2374900" cy="670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LBNL_Alt_Logo_StackRight_Final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39000" y="6184901"/>
            <a:ext cx="1691686" cy="594722"/>
          </a:xfrm>
          <a:prstGeom prst="rect">
            <a:avLst/>
          </a:prstGeom>
        </p:spPr>
      </p:pic>
      <p:pic>
        <p:nvPicPr>
          <p:cNvPr id="13" name="Picture 12" descr="nersc_horizLOCKUP-tight.ai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257550" y="6180150"/>
            <a:ext cx="3384550" cy="612950"/>
          </a:xfrm>
          <a:prstGeom prst="rect">
            <a:avLst/>
          </a:prstGeom>
        </p:spPr>
      </p:pic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714500" y="3835400"/>
            <a:ext cx="5727700" cy="1866900"/>
          </a:xfrm>
          <a:prstGeom prst="rect">
            <a:avLst/>
          </a:prstGeom>
        </p:spPr>
        <p:txBody>
          <a:bodyPr anchor="t" anchorCtr="1">
            <a:normAutofit/>
          </a:bodyPr>
          <a:lstStyle>
            <a:lvl1pPr marL="0" indent="0" algn="ctr">
              <a:buNone/>
              <a:defRPr sz="2400" b="0" i="0" kern="0" spc="0" baseline="0">
                <a:solidFill>
                  <a:schemeClr val="accent6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endParaRPr lang="en-US" dirty="0" smtClean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ontent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A5EC17-5166-B041-A83C-F216E1F49A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4" name="Picture 13" descr="LBNL_Alt_Logo_StackRight_Final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39000" y="6184901"/>
            <a:ext cx="1691686" cy="594722"/>
          </a:xfrm>
          <a:prstGeom prst="rect">
            <a:avLst/>
          </a:prstGeom>
        </p:spPr>
      </p:pic>
      <p:pic>
        <p:nvPicPr>
          <p:cNvPr id="10" name="Picture 9" descr="DOE LOGO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254000" y="6187501"/>
            <a:ext cx="2374900" cy="670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 userDrawn="1"/>
        </p:nvSpPr>
        <p:spPr>
          <a:xfrm>
            <a:off x="762000" y="72390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2374900" y="317500"/>
            <a:ext cx="6616700" cy="5461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ctr">
              <a:defRPr sz="3200" b="1" spc="5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8826500" y="55880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1" name="Content Placeholder 14"/>
          <p:cNvSpPr>
            <a:spLocks noGrp="1"/>
          </p:cNvSpPr>
          <p:nvPr>
            <p:ph sz="quarter" idx="11"/>
          </p:nvPr>
        </p:nvSpPr>
        <p:spPr>
          <a:xfrm>
            <a:off x="457200" y="1188720"/>
            <a:ext cx="8229600" cy="4855464"/>
          </a:xfrm>
          <a:prstGeom prst="rect">
            <a:avLst/>
          </a:prstGeom>
        </p:spPr>
        <p:txBody>
          <a:bodyPr lIns="91440" tIns="91440" rIns="91440" bIns="91440"/>
          <a:lstStyle>
            <a:lvl1pPr marL="342900" marR="0" indent="457200" algn="l" defTabSz="914400" rtl="0" eaLnBrk="0" fontAlgn="base" latinLnBrk="0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b="1"/>
            </a:lvl1pPr>
            <a:lvl2pPr marL="742950" marR="0" indent="457200" algn="l" defTabSz="914400" rtl="0" eaLnBrk="0" fontAlgn="base" latinLnBrk="0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b="0"/>
            </a:lvl2pPr>
            <a:lvl3pPr marL="1143000" marR="0" indent="457200" algn="l" defTabSz="914400" rtl="0" eaLnBrk="0" fontAlgn="base" latinLnBrk="0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b="0"/>
            </a:lvl3pPr>
            <a:lvl4pPr marL="1600200" marR="0" indent="457200" algn="l" defTabSz="914400" rtl="0" eaLnBrk="0" fontAlgn="base" latinLnBrk="0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b="0"/>
            </a:lvl4pPr>
            <a:lvl5pPr marL="2057400" marR="0" indent="457200" algn="l" defTabSz="914400" rtl="0" eaLnBrk="0" fontAlgn="base" latinLnBrk="0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Char char="»"/>
              <a:tabLst/>
              <a:defRPr b="0"/>
            </a:lvl5pPr>
          </a:lstStyle>
          <a:p>
            <a:pPr marL="342900" marR="0" lvl="0" indent="457200" algn="l" defTabSz="914400" rtl="0" eaLnBrk="0" fontAlgn="base" latinLnBrk="0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C1527"/>
                </a:solidFill>
                <a:effectLst/>
                <a:uLnTx/>
                <a:uFillTx/>
                <a:latin typeface="+mj-lt"/>
                <a:ea typeface="ＭＳ Ｐゴシック" pitchFamily="-65" charset="-128"/>
                <a:cs typeface="Century Gothic"/>
              </a:rPr>
              <a:t>Click to edit Master text styles</a:t>
            </a:r>
          </a:p>
          <a:p>
            <a:pPr marL="742950" marR="0" lvl="1" indent="457200" algn="l" defTabSz="914400" rtl="0" eaLnBrk="0" fontAlgn="base" latinLnBrk="0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C1527"/>
                </a:solidFill>
                <a:effectLst/>
                <a:uLnTx/>
                <a:uFillTx/>
                <a:latin typeface="+mj-lt"/>
                <a:ea typeface="ＭＳ Ｐゴシック" pitchFamily="-65" charset="-128"/>
                <a:cs typeface="Century Gothic"/>
              </a:rPr>
              <a:t>Second level</a:t>
            </a:r>
          </a:p>
          <a:p>
            <a:pPr marL="1143000" marR="0" lvl="2" indent="457200" algn="l" defTabSz="914400" rtl="0" eaLnBrk="0" fontAlgn="base" latinLnBrk="0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C1527"/>
                </a:solidFill>
                <a:effectLst/>
                <a:uLnTx/>
                <a:uFillTx/>
                <a:latin typeface="+mj-lt"/>
                <a:ea typeface="ＭＳ Ｐゴシック" pitchFamily="-65" charset="-128"/>
                <a:cs typeface="Century Gothic"/>
              </a:rPr>
              <a:t>Third level</a:t>
            </a:r>
          </a:p>
          <a:p>
            <a:pPr marL="1600200" marR="0" lvl="3" indent="457200" algn="l" defTabSz="914400" rtl="0" eaLnBrk="0" fontAlgn="base" latinLnBrk="0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C1527"/>
                </a:solidFill>
                <a:effectLst/>
                <a:uLnTx/>
                <a:uFillTx/>
                <a:latin typeface="+mj-lt"/>
                <a:ea typeface="ＭＳ Ｐゴシック" pitchFamily="-65" charset="-128"/>
                <a:cs typeface="Century Gothic"/>
              </a:rPr>
              <a:t>Fourth level</a:t>
            </a:r>
          </a:p>
          <a:p>
            <a:pPr marL="2057400" marR="0" lvl="4" indent="457200" algn="l" defTabSz="914400" rtl="0" eaLnBrk="0" fontAlgn="base" latinLnBrk="0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Char char="»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C1527"/>
                </a:solidFill>
                <a:effectLst/>
                <a:uLnTx/>
                <a:uFillTx/>
                <a:latin typeface="+mj-lt"/>
                <a:ea typeface="ＭＳ Ｐゴシック" pitchFamily="-65" charset="-128"/>
                <a:cs typeface="Century Gothic"/>
              </a:rPr>
              <a:t>Fifth level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C1527"/>
              </a:solidFill>
              <a:effectLst/>
              <a:uLnTx/>
              <a:uFillTx/>
              <a:latin typeface="+mj-lt"/>
              <a:ea typeface="ＭＳ Ｐゴシック" pitchFamily="-65" charset="-128"/>
              <a:cs typeface="Century Gothic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193800"/>
            <a:ext cx="4038600" cy="4932363"/>
          </a:xfrm>
          <a:custGeom>
            <a:avLst/>
            <a:gdLst>
              <a:gd name="connsiteX0" fmla="*/ 0 w 4038600"/>
              <a:gd name="connsiteY0" fmla="*/ 0 h 4932363"/>
              <a:gd name="connsiteX1" fmla="*/ 4038600 w 4038600"/>
              <a:gd name="connsiteY1" fmla="*/ 0 h 4932363"/>
              <a:gd name="connsiteX2" fmla="*/ 4038600 w 4038600"/>
              <a:gd name="connsiteY2" fmla="*/ 4932363 h 4932363"/>
              <a:gd name="connsiteX3" fmla="*/ 0 w 4038600"/>
              <a:gd name="connsiteY3" fmla="*/ 4932363 h 4932363"/>
              <a:gd name="connsiteX4" fmla="*/ 0 w 4038600"/>
              <a:gd name="connsiteY4" fmla="*/ 0 h 4932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4932363">
                <a:moveTo>
                  <a:pt x="0" y="0"/>
                </a:moveTo>
                <a:lnTo>
                  <a:pt x="4038600" y="0"/>
                </a:lnTo>
                <a:lnTo>
                  <a:pt x="4038600" y="4932363"/>
                </a:lnTo>
                <a:lnTo>
                  <a:pt x="0" y="4932363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buNone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3800"/>
            <a:ext cx="4038600" cy="4932363"/>
          </a:xfrm>
          <a:custGeom>
            <a:avLst/>
            <a:gdLst>
              <a:gd name="connsiteX0" fmla="*/ 0 w 4038600"/>
              <a:gd name="connsiteY0" fmla="*/ 0 h 4932363"/>
              <a:gd name="connsiteX1" fmla="*/ 4038600 w 4038600"/>
              <a:gd name="connsiteY1" fmla="*/ 0 h 4932363"/>
              <a:gd name="connsiteX2" fmla="*/ 4038600 w 4038600"/>
              <a:gd name="connsiteY2" fmla="*/ 4932363 h 4932363"/>
              <a:gd name="connsiteX3" fmla="*/ 0 w 4038600"/>
              <a:gd name="connsiteY3" fmla="*/ 4932363 h 4932363"/>
              <a:gd name="connsiteX4" fmla="*/ 0 w 4038600"/>
              <a:gd name="connsiteY4" fmla="*/ 0 h 4932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4932363">
                <a:moveTo>
                  <a:pt x="0" y="0"/>
                </a:moveTo>
                <a:lnTo>
                  <a:pt x="4038600" y="0"/>
                </a:lnTo>
                <a:lnTo>
                  <a:pt x="4038600" y="4932363"/>
                </a:lnTo>
                <a:lnTo>
                  <a:pt x="0" y="4932363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buNone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 dirty="0" smtClean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15BAFB-6413-AA4E-9D4A-3BD19E1062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1" name="Picture 10" descr="LBNL_Alt_Logo_StackRight_Final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39000" y="6184901"/>
            <a:ext cx="1691686" cy="594722"/>
          </a:xfrm>
          <a:prstGeom prst="rect">
            <a:avLst/>
          </a:prstGeom>
        </p:spPr>
      </p:pic>
      <p:pic>
        <p:nvPicPr>
          <p:cNvPr id="12" name="Picture 11" descr="DOE LOGO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254000" y="6187501"/>
            <a:ext cx="2374900" cy="670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374900" y="317500"/>
            <a:ext cx="6616700" cy="5461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ctr">
              <a:defRPr sz="3200" b="1" spc="5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, footer only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222806-2C00-644B-BCAA-E5B6EBC9D4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Picture 7" descr="LBNL_Alt_Logo_StackRight_Final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39000" y="6184901"/>
            <a:ext cx="1691686" cy="594722"/>
          </a:xfrm>
          <a:prstGeom prst="rect">
            <a:avLst/>
          </a:prstGeom>
        </p:spPr>
      </p:pic>
      <p:pic>
        <p:nvPicPr>
          <p:cNvPr id="9" name="Picture 8" descr="DOE LOGO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254000" y="6187501"/>
            <a:ext cx="2374900" cy="670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374900" y="317500"/>
            <a:ext cx="6616700" cy="5461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ctr">
              <a:defRPr sz="3200" b="1" spc="5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Caption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130300"/>
            <a:ext cx="5073650" cy="4995863"/>
          </a:xfrm>
          <a:prstGeom prst="rect">
            <a:avLst/>
          </a:prstGeom>
        </p:spPr>
        <p:txBody>
          <a:bodyPr/>
          <a:lstStyle>
            <a:lvl1pPr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130300"/>
            <a:ext cx="3008313" cy="49958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endParaRPr lang="en-US" dirty="0" smtClean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0D3187-5A92-DD4B-8A7F-9B9A40BBCB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Picture 6" descr="DOE LOGO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54000" y="6234113"/>
            <a:ext cx="2209800" cy="62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LBNL_Alt_Logo_StackRight_Final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39000" y="6184901"/>
            <a:ext cx="1691686" cy="594722"/>
          </a:xfrm>
          <a:prstGeom prst="rect">
            <a:avLst/>
          </a:prstGeom>
        </p:spPr>
      </p:pic>
      <p:pic>
        <p:nvPicPr>
          <p:cNvPr id="12" name="Picture 11" descr="DOE LOGO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54000" y="6187501"/>
            <a:ext cx="2374900" cy="670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374900" y="317500"/>
            <a:ext cx="6616700" cy="5461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ctr">
              <a:defRPr sz="3200" b="1" spc="5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/Caption G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600" y="4747820"/>
            <a:ext cx="8229600" cy="45720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accent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82600" y="1079500"/>
            <a:ext cx="8216900" cy="36702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3550" y="5224826"/>
            <a:ext cx="8216900" cy="6679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accent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A07CDD-3C27-A543-B986-46EDFD4B4BC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DOE LOGO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54000" y="6234113"/>
            <a:ext cx="2209800" cy="62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LBNL_Alt_Logo_StackRight_Final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39000" y="6184901"/>
            <a:ext cx="1691686" cy="594722"/>
          </a:xfrm>
          <a:prstGeom prst="rect">
            <a:avLst/>
          </a:prstGeom>
        </p:spPr>
      </p:pic>
      <p:pic>
        <p:nvPicPr>
          <p:cNvPr id="11" name="Picture 10" descr="DOE LOGO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54000" y="6187501"/>
            <a:ext cx="2374900" cy="670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0" name="Title 1"/>
          <p:cNvSpPr>
            <a:spLocks noGrp="1"/>
          </p:cNvSpPr>
          <p:nvPr>
            <p:ph type="ctrTitle" hasCustomPrompt="1"/>
          </p:nvPr>
        </p:nvSpPr>
        <p:spPr>
          <a:xfrm>
            <a:off x="4624388" y="4764682"/>
            <a:ext cx="4214812" cy="933450"/>
          </a:xfrm>
        </p:spPr>
        <p:txBody>
          <a:bodyPr anchor="ctr" anchorCtr="0">
            <a:normAutofit/>
          </a:bodyPr>
          <a:lstStyle>
            <a:lvl1pPr marL="0" indent="0">
              <a:defRPr sz="2800"/>
            </a:lvl1pPr>
          </a:lstStyle>
          <a:p>
            <a:r>
              <a:rPr lang="en-US" dirty="0" smtClean="0"/>
              <a:t>Click to edit Master subtitle style</a:t>
            </a:r>
            <a:endParaRPr dirty="0"/>
          </a:p>
        </p:txBody>
      </p:sp>
      <p:sp>
        <p:nvSpPr>
          <p:cNvPr id="25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74786" y="595580"/>
            <a:ext cx="3470021" cy="3468418"/>
          </a:xfrm>
        </p:spPr>
        <p:txBody>
          <a:bodyPr lIns="45720" tIns="45720" rIns="45720" anchor="ctr" anchorCtr="0">
            <a:normAutofit/>
          </a:bodyPr>
          <a:lstStyle>
            <a:lvl1pPr marL="0" indent="0" algn="l">
              <a:buNone/>
              <a:defRPr sz="3600" b="0" i="0">
                <a:solidFill>
                  <a:schemeClr val="bg1"/>
                </a:solidFill>
                <a:latin typeface="Helvetica Neue Bold Condensed"/>
                <a:cs typeface="Helvetica Neue Bold Condensed"/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dirty="0" smtClean="0"/>
              <a:t>Click to edit Master title styles</a:t>
            </a:r>
          </a:p>
        </p:txBody>
      </p:sp>
      <p:pic>
        <p:nvPicPr>
          <p:cNvPr id="26" name="Picture 25" descr="NERSC_logo_color_s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950" y="4416552"/>
            <a:ext cx="2401904" cy="1615494"/>
          </a:xfrm>
          <a:prstGeom prst="rect">
            <a:avLst/>
          </a:prstGeom>
        </p:spPr>
      </p:pic>
      <p:sp>
        <p:nvSpPr>
          <p:cNvPr id="11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5239927" y="6368805"/>
            <a:ext cx="286415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4116656" y="6368805"/>
            <a:ext cx="925708" cy="365125"/>
          </a:xfrm>
        </p:spPr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6"/>
          </p:nvPr>
        </p:nvSpPr>
        <p:spPr>
          <a:xfrm>
            <a:off x="4624388" y="578198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 anchorCtr="0"/>
          <a:lstStyle>
            <a:lvl1pPr algn="l">
              <a:defRPr sz="1400" b="1" i="0">
                <a:solidFill>
                  <a:schemeClr val="accent5"/>
                </a:solidFill>
              </a:defRPr>
            </a:lvl1pPr>
          </a:lstStyle>
          <a:p>
            <a:fld id="{6BFECD78-3C8E-49F2-8FAB-59489D168ABB}" type="datetimeFigureOut">
              <a:rPr lang="en-US" smtClean="0"/>
              <a:t>3/15/17</a:t>
            </a:fld>
            <a:endParaRPr lang="en-US"/>
          </a:p>
        </p:txBody>
      </p:sp>
      <p:pic>
        <p:nvPicPr>
          <p:cNvPr id="14" name="Picture Placeholder 17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67" r="-467"/>
          <a:stretch>
            <a:fillRect/>
          </a:stretch>
        </p:blipFill>
        <p:spPr>
          <a:xfrm>
            <a:off x="4624388" y="231648"/>
            <a:ext cx="2057400" cy="2057400"/>
          </a:xfrm>
          <a:prstGeom prst="rect">
            <a:avLst/>
          </a:prstGeom>
        </p:spPr>
      </p:pic>
      <p:pic>
        <p:nvPicPr>
          <p:cNvPr id="15" name="Picture Placeholder 19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95" r="-895"/>
          <a:stretch>
            <a:fillRect/>
          </a:stretch>
        </p:blipFill>
        <p:spPr>
          <a:xfrm>
            <a:off x="4636639" y="2383083"/>
            <a:ext cx="960120" cy="960120"/>
          </a:xfrm>
          <a:prstGeom prst="rect">
            <a:avLst/>
          </a:prstGeom>
        </p:spPr>
      </p:pic>
      <p:pic>
        <p:nvPicPr>
          <p:cNvPr id="16" name="Picture Placeholder 18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67" r="-467"/>
          <a:stretch>
            <a:fillRect/>
          </a:stretch>
        </p:blipFill>
        <p:spPr>
          <a:xfrm>
            <a:off x="6767402" y="231648"/>
            <a:ext cx="2057400" cy="20574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0221" y="3454985"/>
            <a:ext cx="961567" cy="96156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0221" y="2383083"/>
            <a:ext cx="955924" cy="95592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35192" y="3454985"/>
            <a:ext cx="961567" cy="961568"/>
          </a:xfrm>
          <a:prstGeom prst="rect">
            <a:avLst/>
          </a:prstGeom>
        </p:spPr>
      </p:pic>
      <p:pic>
        <p:nvPicPr>
          <p:cNvPr id="2" name="Picture 1" descr="m152_Ott_s271115_snap.png"/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7402" y="2377440"/>
            <a:ext cx="2057400" cy="203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203965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ub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274564" y="1413567"/>
            <a:ext cx="6404872" cy="20391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897" y="1499558"/>
            <a:ext cx="5937121" cy="1859978"/>
          </a:xfrm>
        </p:spPr>
        <p:txBody>
          <a:bodyPr anchor="ctr" anchorCtr="0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7" name="Picture 10" descr="DOE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329"/>
          <a:stretch>
            <a:fillRect/>
          </a:stretch>
        </p:blipFill>
        <p:spPr bwMode="auto">
          <a:xfrm>
            <a:off x="247292" y="6277668"/>
            <a:ext cx="2209800" cy="503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5239927" y="6368805"/>
            <a:ext cx="28641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114766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12"/>
          <p:cNvSpPr>
            <a:spLocks noGrp="1"/>
          </p:cNvSpPr>
          <p:nvPr>
            <p:ph type="sldNum" sz="quarter" idx="4"/>
          </p:nvPr>
        </p:nvSpPr>
        <p:spPr>
          <a:xfrm>
            <a:off x="4116656" y="6368805"/>
            <a:ext cx="9257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114766"/>
                </a:solidFill>
              </a:defRPr>
            </a:lvl1pPr>
          </a:lstStyle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1983841" y="3810610"/>
            <a:ext cx="4214812" cy="4678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1983840" y="2382290"/>
            <a:ext cx="6586999" cy="933450"/>
          </a:xfrm>
          <a:prstGeom prst="rect">
            <a:avLst/>
          </a:prstGeom>
        </p:spPr>
        <p:txBody>
          <a:bodyPr vert="horz" lIns="91440" tIns="0" rIns="91440" bIns="0" rtlCol="0" anchor="ctr" anchorCtr="0">
            <a:normAutofit/>
          </a:bodyPr>
          <a:lstStyle>
            <a:lvl1pPr marL="0" indent="0">
              <a:defRPr sz="2800"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Helvetica Neue Bold Condensed"/>
              <a:ea typeface="+mj-ea"/>
              <a:cs typeface="Helvetica Neue Bold Condensed"/>
            </a:endParaRPr>
          </a:p>
        </p:txBody>
      </p:sp>
      <p:pic>
        <p:nvPicPr>
          <p:cNvPr id="13" name="Picture Placeholder 19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95" r="-895"/>
          <a:stretch>
            <a:fillRect/>
          </a:stretch>
        </p:blipFill>
        <p:spPr>
          <a:xfrm>
            <a:off x="3534123" y="3555702"/>
            <a:ext cx="1004970" cy="9559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4814" y="3555702"/>
            <a:ext cx="955924" cy="95592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7869" y="3550059"/>
            <a:ext cx="961567" cy="961568"/>
          </a:xfrm>
          <a:prstGeom prst="rect">
            <a:avLst/>
          </a:prstGeom>
        </p:spPr>
      </p:pic>
      <p:pic>
        <p:nvPicPr>
          <p:cNvPr id="21" name="Picture Placeholder 17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67" r="-467"/>
          <a:stretch>
            <a:fillRect/>
          </a:stretch>
        </p:blipFill>
        <p:spPr>
          <a:xfrm>
            <a:off x="6783338" y="1413567"/>
            <a:ext cx="2057400" cy="2039112"/>
          </a:xfrm>
          <a:prstGeom prst="rect">
            <a:avLst/>
          </a:prstGeom>
        </p:spPr>
      </p:pic>
      <p:pic>
        <p:nvPicPr>
          <p:cNvPr id="22" name="Picture Placeholder 18"/>
          <p:cNvPicPr>
            <a:picLocks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67" r="-467"/>
          <a:stretch>
            <a:fillRect/>
          </a:stretch>
        </p:blipFill>
        <p:spPr>
          <a:xfrm>
            <a:off x="4643122" y="3550059"/>
            <a:ext cx="970192" cy="961568"/>
          </a:xfrm>
          <a:prstGeom prst="rect">
            <a:avLst/>
          </a:prstGeom>
        </p:spPr>
      </p:pic>
      <p:pic>
        <p:nvPicPr>
          <p:cNvPr id="23" name="Picture 22" descr="NERSC_logo_color_sm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674" y="3254428"/>
            <a:ext cx="2401904" cy="1615494"/>
          </a:xfrm>
          <a:prstGeom prst="rect">
            <a:avLst/>
          </a:prstGeom>
        </p:spPr>
      </p:pic>
      <p:pic>
        <p:nvPicPr>
          <p:cNvPr id="20" name="Picture 19" descr="m152_Ott_s271115_snap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3678" y="3550059"/>
            <a:ext cx="960120" cy="96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784127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6" name="Picture 1" descr="NERSC-logo-color-transparent-edges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8753" y="357657"/>
            <a:ext cx="1558661" cy="591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 flipV="1">
            <a:off x="360342" y="1033027"/>
            <a:ext cx="8457072" cy="18814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0" descr="DOE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329"/>
          <a:stretch>
            <a:fillRect/>
          </a:stretch>
        </p:blipFill>
        <p:spPr bwMode="auto">
          <a:xfrm>
            <a:off x="247292" y="6277668"/>
            <a:ext cx="2209800" cy="503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5239927" y="6368805"/>
            <a:ext cx="28641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114766"/>
                </a:solidFill>
              </a:defRPr>
            </a:lvl1pPr>
          </a:lstStyle>
          <a:p>
            <a:r>
              <a:rPr lang="en-US" smtClean="0"/>
              <a:t>Footer Information</a:t>
            </a:r>
            <a:endParaRPr lang="en-US" dirty="0"/>
          </a:p>
        </p:txBody>
      </p:sp>
      <p:sp>
        <p:nvSpPr>
          <p:cNvPr id="16" name="Slide Number Placeholder 12"/>
          <p:cNvSpPr>
            <a:spLocks noGrp="1"/>
          </p:cNvSpPr>
          <p:nvPr>
            <p:ph type="sldNum" sz="quarter" idx="4"/>
          </p:nvPr>
        </p:nvSpPr>
        <p:spPr>
          <a:xfrm>
            <a:off x="4116656" y="6368805"/>
            <a:ext cx="9257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114766"/>
                </a:solidFill>
              </a:defRPr>
            </a:lvl1pPr>
          </a:lstStyle>
          <a:p>
            <a:pPr>
              <a:defRPr/>
            </a:pPr>
            <a:fld id="{001E815D-975C-0B45-BD41-0E6E83CC7F2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60480"/>
            <a:ext cx="4038600" cy="486568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60480"/>
            <a:ext cx="4038600" cy="486568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4116656" y="6368805"/>
            <a:ext cx="925708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FE8754F-C834-754C-A278-3659DB8C747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5239927" y="6368805"/>
            <a:ext cx="2864157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Footer Information</a:t>
            </a:r>
            <a:endParaRPr lang="en-US" dirty="0"/>
          </a:p>
        </p:txBody>
      </p:sp>
      <p:pic>
        <p:nvPicPr>
          <p:cNvPr id="7" name="Picture 1" descr="NERSC-logo-color-transparent-edges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8753" y="357657"/>
            <a:ext cx="1558661" cy="591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7"/>
          <p:cNvCxnSpPr/>
          <p:nvPr/>
        </p:nvCxnSpPr>
        <p:spPr>
          <a:xfrm flipV="1">
            <a:off x="360342" y="1033027"/>
            <a:ext cx="8457072" cy="18814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5080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90565"/>
            <a:ext cx="4040188" cy="423559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5080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890565"/>
            <a:ext cx="4041775" cy="423559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0"/>
          </p:nvPr>
        </p:nvSpPr>
        <p:spPr>
          <a:xfrm>
            <a:off x="4116656" y="6368805"/>
            <a:ext cx="925708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DF411C54-4B4E-D144-B7D5-56BE52E2B11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5239927" y="6368805"/>
            <a:ext cx="2864157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Footer Information</a:t>
            </a:r>
            <a:endParaRPr lang="en-US" dirty="0"/>
          </a:p>
        </p:txBody>
      </p:sp>
      <p:pic>
        <p:nvPicPr>
          <p:cNvPr id="9" name="Picture 1" descr="NERSC-logo-color-transparent-edges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8753" y="357657"/>
            <a:ext cx="1558661" cy="591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Connector 9"/>
          <p:cNvCxnSpPr/>
          <p:nvPr/>
        </p:nvCxnSpPr>
        <p:spPr>
          <a:xfrm flipV="1">
            <a:off x="360342" y="1033027"/>
            <a:ext cx="8457072" cy="18814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RSCvertLOCKUP.ai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200" y="-673100"/>
            <a:ext cx="8305800" cy="83058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4116656" y="6368805"/>
            <a:ext cx="925708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7730A71-5C05-454D-B833-E0EEA766E7D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239927" y="6368805"/>
            <a:ext cx="2864157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Footer Information</a:t>
            </a:r>
            <a:endParaRPr lang="en-US" dirty="0"/>
          </a:p>
        </p:txBody>
      </p:sp>
      <p:pic>
        <p:nvPicPr>
          <p:cNvPr id="5" name="Picture 1" descr="NERSC-logo-color-transparent-edges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8753" y="357657"/>
            <a:ext cx="1558661" cy="591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 flipV="1">
            <a:off x="360342" y="1033027"/>
            <a:ext cx="8457072" cy="18814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4116656" y="6368805"/>
            <a:ext cx="925708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8615582-267A-AC4E-A9D2-6E6142F5E64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5239927" y="6368805"/>
            <a:ext cx="2864157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Footer Information</a:t>
            </a:r>
            <a:endParaRPr lang="en-US" dirty="0"/>
          </a:p>
        </p:txBody>
      </p:sp>
      <p:pic>
        <p:nvPicPr>
          <p:cNvPr id="4" name="Picture 1" descr="NERSC-logo-color-transparent-edges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8753" y="357657"/>
            <a:ext cx="1558661" cy="591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4"/>
          <p:cNvCxnSpPr/>
          <p:nvPr/>
        </p:nvCxnSpPr>
        <p:spPr>
          <a:xfrm flipV="1">
            <a:off x="360342" y="1033027"/>
            <a:ext cx="8457072" cy="18814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91171"/>
            <a:ext cx="3008313" cy="1030519"/>
          </a:xfrm>
        </p:spPr>
        <p:txBody>
          <a:bodyPr anchor="ctr" anchorCtr="0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191171"/>
            <a:ext cx="5111750" cy="493499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328798"/>
            <a:ext cx="3008313" cy="379736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>
          <a:xfrm>
            <a:off x="4116656" y="6368805"/>
            <a:ext cx="925708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8615582-267A-AC4E-A9D2-6E6142F5E64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5239927" y="6368805"/>
            <a:ext cx="2864157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Footer Information</a:t>
            </a:r>
            <a:endParaRPr lang="en-US" dirty="0"/>
          </a:p>
        </p:txBody>
      </p:sp>
      <p:pic>
        <p:nvPicPr>
          <p:cNvPr id="7" name="Picture 1" descr="NERSC-logo-color-transparent-edges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8753" y="357657"/>
            <a:ext cx="1558661" cy="591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232047"/>
            <a:ext cx="5486400" cy="349552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0"/>
          </p:nvPr>
        </p:nvSpPr>
        <p:spPr>
          <a:xfrm>
            <a:off x="4116656" y="6368805"/>
            <a:ext cx="925708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8615582-267A-AC4E-A9D2-6E6142F5E64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5239927" y="6368805"/>
            <a:ext cx="2864157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Footer Information</a:t>
            </a:r>
            <a:endParaRPr lang="en-US" dirty="0"/>
          </a:p>
        </p:txBody>
      </p:sp>
      <p:pic>
        <p:nvPicPr>
          <p:cNvPr id="7" name="Picture 1" descr="NERSC-logo-color-transparent-edges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8753" y="357657"/>
            <a:ext cx="1558661" cy="591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>
          <a:xfrm>
            <a:off x="4116656" y="6368805"/>
            <a:ext cx="925708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8615582-267A-AC4E-A9D2-6E6142F5E64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5239927" y="6368805"/>
            <a:ext cx="2864157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Footer Information</a:t>
            </a:r>
            <a:endParaRPr lang="en-US" dirty="0"/>
          </a:p>
        </p:txBody>
      </p:sp>
      <p:pic>
        <p:nvPicPr>
          <p:cNvPr id="6" name="Picture 1" descr="NERSC-logo-color-transparent-edges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8753" y="357657"/>
            <a:ext cx="1558661" cy="591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 flipV="1">
            <a:off x="360342" y="1033027"/>
            <a:ext cx="8457072" cy="18814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342" y="4450221"/>
            <a:ext cx="8499496" cy="769479"/>
          </a:xfrm>
        </p:spPr>
        <p:txBody>
          <a:bodyPr anchor="ctr" anchorCtr="0">
            <a:normAutofit/>
          </a:bodyPr>
          <a:lstStyle>
            <a:lvl1pPr algn="ctr"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8" descr="NERSCvertLOCKUP.ai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358" y="1462527"/>
            <a:ext cx="8305800" cy="2957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um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193800"/>
            <a:ext cx="4038600" cy="4932363"/>
          </a:xfrm>
          <a:custGeom>
            <a:avLst/>
            <a:gdLst>
              <a:gd name="connsiteX0" fmla="*/ 0 w 4038600"/>
              <a:gd name="connsiteY0" fmla="*/ 0 h 4932363"/>
              <a:gd name="connsiteX1" fmla="*/ 4038600 w 4038600"/>
              <a:gd name="connsiteY1" fmla="*/ 0 h 4932363"/>
              <a:gd name="connsiteX2" fmla="*/ 4038600 w 4038600"/>
              <a:gd name="connsiteY2" fmla="*/ 4932363 h 4932363"/>
              <a:gd name="connsiteX3" fmla="*/ 0 w 4038600"/>
              <a:gd name="connsiteY3" fmla="*/ 4932363 h 4932363"/>
              <a:gd name="connsiteX4" fmla="*/ 0 w 4038600"/>
              <a:gd name="connsiteY4" fmla="*/ 0 h 4932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4932363">
                <a:moveTo>
                  <a:pt x="0" y="0"/>
                </a:moveTo>
                <a:lnTo>
                  <a:pt x="4038600" y="0"/>
                </a:lnTo>
                <a:lnTo>
                  <a:pt x="4038600" y="4932363"/>
                </a:lnTo>
                <a:lnTo>
                  <a:pt x="0" y="4932363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buNone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3800"/>
            <a:ext cx="4038600" cy="4932363"/>
          </a:xfrm>
          <a:custGeom>
            <a:avLst/>
            <a:gdLst>
              <a:gd name="connsiteX0" fmla="*/ 0 w 4038600"/>
              <a:gd name="connsiteY0" fmla="*/ 0 h 4932363"/>
              <a:gd name="connsiteX1" fmla="*/ 4038600 w 4038600"/>
              <a:gd name="connsiteY1" fmla="*/ 0 h 4932363"/>
              <a:gd name="connsiteX2" fmla="*/ 4038600 w 4038600"/>
              <a:gd name="connsiteY2" fmla="*/ 4932363 h 4932363"/>
              <a:gd name="connsiteX3" fmla="*/ 0 w 4038600"/>
              <a:gd name="connsiteY3" fmla="*/ 4932363 h 4932363"/>
              <a:gd name="connsiteX4" fmla="*/ 0 w 4038600"/>
              <a:gd name="connsiteY4" fmla="*/ 0 h 4932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4932363">
                <a:moveTo>
                  <a:pt x="0" y="0"/>
                </a:moveTo>
                <a:lnTo>
                  <a:pt x="4038600" y="0"/>
                </a:lnTo>
                <a:lnTo>
                  <a:pt x="4038600" y="4932363"/>
                </a:lnTo>
                <a:lnTo>
                  <a:pt x="0" y="4932363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buNone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 dirty="0" smtClean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15BAFB-6413-AA4E-9D4A-3BD19E1062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1" name="Picture 10" descr="LBNL_Alt_Logo_StackRight_Final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39000" y="6184901"/>
            <a:ext cx="1691686" cy="594722"/>
          </a:xfrm>
          <a:prstGeom prst="rect">
            <a:avLst/>
          </a:prstGeom>
        </p:spPr>
      </p:pic>
      <p:pic>
        <p:nvPicPr>
          <p:cNvPr id="12" name="Picture 11" descr="DOE LOGO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254000" y="6187501"/>
            <a:ext cx="2374900" cy="670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374900" y="317500"/>
            <a:ext cx="6616700" cy="5461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ctr">
              <a:defRPr sz="3200" b="1" spc="5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8" name="Picture 7" descr="NERSC_logo_color.ai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82550" y="-63500"/>
            <a:ext cx="2763057" cy="133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RSCvertLOCKUP.ai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7200" y="-673100"/>
            <a:ext cx="8305800" cy="83058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RSC color palet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ERSC_Color_palette_WEB.psd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35200" y="274114"/>
            <a:ext cx="5080000" cy="6513596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/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ERSC_logo_color.ai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03914" y="6045200"/>
            <a:ext cx="2105186" cy="1016000"/>
          </a:xfrm>
          <a:prstGeom prst="rect">
            <a:avLst/>
          </a:prstGeom>
        </p:spPr>
      </p:pic>
      <p:pic>
        <p:nvPicPr>
          <p:cNvPr id="9" name="Picture 8" descr="DOE_SC-shield.psd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78500" y="6218854"/>
            <a:ext cx="609600" cy="613747"/>
          </a:xfrm>
          <a:prstGeom prst="rect">
            <a:avLst/>
          </a:prstGeom>
        </p:spPr>
      </p:pic>
      <p:pic>
        <p:nvPicPr>
          <p:cNvPr id="10" name="Picture 9" descr="LBNL_short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609975" y="6255172"/>
            <a:ext cx="730625" cy="552028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90500" y="317500"/>
            <a:ext cx="8801100" cy="5461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ctr">
              <a:defRPr sz="3200" b="1" spc="5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3556000" y="656590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5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05200" y="64770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fld id="{08615582-267A-AC4E-A9D2-6E6142F5E64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ERSC_logo_color.ai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03914" y="6045200"/>
            <a:ext cx="2105186" cy="1016000"/>
          </a:xfrm>
          <a:prstGeom prst="rect">
            <a:avLst/>
          </a:prstGeom>
        </p:spPr>
      </p:pic>
      <p:pic>
        <p:nvPicPr>
          <p:cNvPr id="9" name="Picture 8" descr="DOE_SC-shield.psd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78500" y="6218854"/>
            <a:ext cx="609600" cy="613747"/>
          </a:xfrm>
          <a:prstGeom prst="rect">
            <a:avLst/>
          </a:prstGeom>
        </p:spPr>
      </p:pic>
      <p:pic>
        <p:nvPicPr>
          <p:cNvPr id="10" name="Picture 9" descr="LBNL_short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609975" y="6255172"/>
            <a:ext cx="730625" cy="552028"/>
          </a:xfrm>
          <a:prstGeom prst="rect">
            <a:avLst/>
          </a:prstGeom>
        </p:spPr>
      </p:pic>
      <p:sp>
        <p:nvSpPr>
          <p:cNvPr id="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05200" y="64770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fld id="{08615582-267A-AC4E-A9D2-6E6142F5E64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675" y="160338"/>
            <a:ext cx="5181600" cy="863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366838"/>
            <a:ext cx="3810000" cy="48799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66838"/>
            <a:ext cx="3810000" cy="23637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883025"/>
            <a:ext cx="3810000" cy="23637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4324350" y="6400800"/>
            <a:ext cx="541338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682F4C-595E-E14B-894F-1158D3795A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A5EC17-5166-B041-A83C-F216E1F49A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4" name="Picture 13" descr="LBNL_Alt_Logo_StackRight_Final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39000" y="6184901"/>
            <a:ext cx="1691686" cy="594722"/>
          </a:xfrm>
          <a:prstGeom prst="rect">
            <a:avLst/>
          </a:prstGeom>
        </p:spPr>
      </p:pic>
      <p:sp>
        <p:nvSpPr>
          <p:cNvPr id="15" name="Content Placeholder 14"/>
          <p:cNvSpPr>
            <a:spLocks noGrp="1"/>
          </p:cNvSpPr>
          <p:nvPr>
            <p:ph sz="quarter" idx="11"/>
          </p:nvPr>
        </p:nvSpPr>
        <p:spPr>
          <a:xfrm>
            <a:off x="457200" y="1188720"/>
            <a:ext cx="8229600" cy="4855464"/>
          </a:xfrm>
          <a:prstGeom prst="rect">
            <a:avLst/>
          </a:prstGeom>
        </p:spPr>
        <p:txBody>
          <a:bodyPr lIns="91440" tIns="91440" rIns="91440" bIns="91440"/>
          <a:lstStyle>
            <a:lvl1pPr marL="342900" marR="0" indent="457200" algn="l" defTabSz="914400" rtl="0" eaLnBrk="0" fontAlgn="base" latinLnBrk="0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b="1"/>
            </a:lvl1pPr>
            <a:lvl2pPr marL="742950" marR="0" indent="457200" algn="l" defTabSz="914400" rtl="0" eaLnBrk="0" fontAlgn="base" latinLnBrk="0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b="0"/>
            </a:lvl2pPr>
            <a:lvl3pPr marL="1143000" marR="0" indent="457200" algn="l" defTabSz="914400" rtl="0" eaLnBrk="0" fontAlgn="base" latinLnBrk="0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b="0"/>
            </a:lvl3pPr>
            <a:lvl4pPr marL="1600200" marR="0" indent="457200" algn="l" defTabSz="914400" rtl="0" eaLnBrk="0" fontAlgn="base" latinLnBrk="0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b="0"/>
            </a:lvl4pPr>
            <a:lvl5pPr marL="2057400" marR="0" indent="457200" algn="l" defTabSz="914400" rtl="0" eaLnBrk="0" fontAlgn="base" latinLnBrk="0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Char char="»"/>
              <a:tabLst/>
              <a:defRPr b="0"/>
            </a:lvl5pPr>
          </a:lstStyle>
          <a:p>
            <a:pPr marL="342900" marR="0" lvl="0" indent="457200" algn="l" defTabSz="914400" rtl="0" eaLnBrk="0" fontAlgn="base" latinLnBrk="0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C1527"/>
                </a:solidFill>
                <a:effectLst/>
                <a:uLnTx/>
                <a:uFillTx/>
                <a:latin typeface="+mj-lt"/>
                <a:ea typeface="ＭＳ Ｐゴシック" pitchFamily="-65" charset="-128"/>
                <a:cs typeface="Century Gothic"/>
              </a:rPr>
              <a:t>Click to edit Master text styles</a:t>
            </a:r>
          </a:p>
          <a:p>
            <a:pPr marL="742950" marR="0" lvl="1" indent="457200" algn="l" defTabSz="914400" rtl="0" eaLnBrk="0" fontAlgn="base" latinLnBrk="0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C1527"/>
                </a:solidFill>
                <a:effectLst/>
                <a:uLnTx/>
                <a:uFillTx/>
                <a:latin typeface="+mj-lt"/>
                <a:ea typeface="ＭＳ Ｐゴシック" pitchFamily="-65" charset="-128"/>
                <a:cs typeface="Century Gothic"/>
              </a:rPr>
              <a:t>Second level</a:t>
            </a:r>
          </a:p>
          <a:p>
            <a:pPr marL="1143000" marR="0" lvl="2" indent="457200" algn="l" defTabSz="914400" rtl="0" eaLnBrk="0" fontAlgn="base" latinLnBrk="0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C1527"/>
                </a:solidFill>
                <a:effectLst/>
                <a:uLnTx/>
                <a:uFillTx/>
                <a:latin typeface="+mj-lt"/>
                <a:ea typeface="ＭＳ Ｐゴシック" pitchFamily="-65" charset="-128"/>
                <a:cs typeface="Century Gothic"/>
              </a:rPr>
              <a:t>Third level</a:t>
            </a:r>
          </a:p>
          <a:p>
            <a:pPr marL="1600200" marR="0" lvl="3" indent="457200" algn="l" defTabSz="914400" rtl="0" eaLnBrk="0" fontAlgn="base" latinLnBrk="0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C1527"/>
                </a:solidFill>
                <a:effectLst/>
                <a:uLnTx/>
                <a:uFillTx/>
                <a:latin typeface="+mj-lt"/>
                <a:ea typeface="ＭＳ Ｐゴシック" pitchFamily="-65" charset="-128"/>
                <a:cs typeface="Century Gothic"/>
              </a:rPr>
              <a:t>Fourth level</a:t>
            </a:r>
          </a:p>
          <a:p>
            <a:pPr marL="2057400" marR="0" lvl="4" indent="457200" algn="l" defTabSz="914400" rtl="0" eaLnBrk="0" fontAlgn="base" latinLnBrk="0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Tx/>
              <a:buFontTx/>
              <a:buChar char="»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C1527"/>
                </a:solidFill>
                <a:effectLst/>
                <a:uLnTx/>
                <a:uFillTx/>
                <a:latin typeface="+mj-lt"/>
                <a:ea typeface="ＭＳ Ｐゴシック" pitchFamily="-65" charset="-128"/>
                <a:cs typeface="Century Gothic"/>
              </a:rPr>
              <a:t>Fifth level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0C1527"/>
              </a:solidFill>
              <a:effectLst/>
              <a:uLnTx/>
              <a:uFillTx/>
              <a:latin typeface="+mj-lt"/>
              <a:ea typeface="ＭＳ Ｐゴシック" pitchFamily="-65" charset="-128"/>
              <a:cs typeface="Century Gothic"/>
            </a:endParaRPr>
          </a:p>
        </p:txBody>
      </p:sp>
      <p:pic>
        <p:nvPicPr>
          <p:cNvPr id="10" name="Picture 9" descr="DOE LOGO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254000" y="6187501"/>
            <a:ext cx="2374900" cy="670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 userDrawn="1"/>
        </p:nvSpPr>
        <p:spPr>
          <a:xfrm>
            <a:off x="762000" y="72390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2374900" y="317500"/>
            <a:ext cx="6616700" cy="5461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ctr">
              <a:defRPr sz="3200" b="1" spc="5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8826500" y="55880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11" name="Picture 10" descr="NERSC_logo_color.ai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82550" y="-63500"/>
            <a:ext cx="2763057" cy="133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193800"/>
            <a:ext cx="4038600" cy="4932363"/>
          </a:xfrm>
          <a:custGeom>
            <a:avLst/>
            <a:gdLst>
              <a:gd name="connsiteX0" fmla="*/ 0 w 4038600"/>
              <a:gd name="connsiteY0" fmla="*/ 0 h 4932363"/>
              <a:gd name="connsiteX1" fmla="*/ 4038600 w 4038600"/>
              <a:gd name="connsiteY1" fmla="*/ 0 h 4932363"/>
              <a:gd name="connsiteX2" fmla="*/ 4038600 w 4038600"/>
              <a:gd name="connsiteY2" fmla="*/ 4932363 h 4932363"/>
              <a:gd name="connsiteX3" fmla="*/ 0 w 4038600"/>
              <a:gd name="connsiteY3" fmla="*/ 4932363 h 4932363"/>
              <a:gd name="connsiteX4" fmla="*/ 0 w 4038600"/>
              <a:gd name="connsiteY4" fmla="*/ 0 h 4932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4932363">
                <a:moveTo>
                  <a:pt x="0" y="0"/>
                </a:moveTo>
                <a:lnTo>
                  <a:pt x="4038600" y="0"/>
                </a:lnTo>
                <a:lnTo>
                  <a:pt x="4038600" y="4932363"/>
                </a:lnTo>
                <a:lnTo>
                  <a:pt x="0" y="4932363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buNone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3800"/>
            <a:ext cx="4038600" cy="4932363"/>
          </a:xfrm>
          <a:custGeom>
            <a:avLst/>
            <a:gdLst>
              <a:gd name="connsiteX0" fmla="*/ 0 w 4038600"/>
              <a:gd name="connsiteY0" fmla="*/ 0 h 4932363"/>
              <a:gd name="connsiteX1" fmla="*/ 4038600 w 4038600"/>
              <a:gd name="connsiteY1" fmla="*/ 0 h 4932363"/>
              <a:gd name="connsiteX2" fmla="*/ 4038600 w 4038600"/>
              <a:gd name="connsiteY2" fmla="*/ 4932363 h 4932363"/>
              <a:gd name="connsiteX3" fmla="*/ 0 w 4038600"/>
              <a:gd name="connsiteY3" fmla="*/ 4932363 h 4932363"/>
              <a:gd name="connsiteX4" fmla="*/ 0 w 4038600"/>
              <a:gd name="connsiteY4" fmla="*/ 0 h 4932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4932363">
                <a:moveTo>
                  <a:pt x="0" y="0"/>
                </a:moveTo>
                <a:lnTo>
                  <a:pt x="4038600" y="0"/>
                </a:lnTo>
                <a:lnTo>
                  <a:pt x="4038600" y="4932363"/>
                </a:lnTo>
                <a:lnTo>
                  <a:pt x="0" y="4932363"/>
                </a:lnTo>
                <a:lnTo>
                  <a:pt x="0" y="0"/>
                </a:lnTo>
                <a:close/>
              </a:path>
            </a:pathLst>
          </a:custGeom>
        </p:spPr>
        <p:txBody>
          <a:bodyPr/>
          <a:lstStyle>
            <a:lvl1pPr>
              <a:buNone/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 dirty="0" smtClean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15BAFB-6413-AA4E-9D4A-3BD19E1062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1" name="Picture 10" descr="LBNL_Alt_Logo_StackRight_Final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239000" y="6184901"/>
            <a:ext cx="1691686" cy="594722"/>
          </a:xfrm>
          <a:prstGeom prst="rect">
            <a:avLst/>
          </a:prstGeom>
        </p:spPr>
      </p:pic>
      <p:pic>
        <p:nvPicPr>
          <p:cNvPr id="12" name="Picture 11" descr="DOE LOGO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254000" y="6187501"/>
            <a:ext cx="2374900" cy="670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374900" y="317500"/>
            <a:ext cx="6616700" cy="546100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ctr">
              <a:defRPr sz="3200" b="1" spc="5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8" name="Picture 7" descr="NERSC_logo_color.ai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82550" y="-63500"/>
            <a:ext cx="2763057" cy="13335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14" Type="http://schemas.openxmlformats.org/officeDocument/2006/relationships/image" Target="../media/image2.jpeg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2" Type="http://schemas.openxmlformats.org/officeDocument/2006/relationships/slideLayout" Target="../slideLayouts/slideLayout9.xml"/><Relationship Id="rId3" Type="http://schemas.openxmlformats.org/officeDocument/2006/relationships/slideLayout" Target="../slideLayouts/slideLayout10.xml"/><Relationship Id="rId4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4.xml"/><Relationship Id="rId8" Type="http://schemas.openxmlformats.org/officeDocument/2006/relationships/slideLayout" Target="../slideLayouts/slideLayout15.xml"/><Relationship Id="rId9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4.xml"/><Relationship Id="rId6" Type="http://schemas.openxmlformats.org/officeDocument/2006/relationships/theme" Target="../theme/theme3.xml"/><Relationship Id="rId7" Type="http://schemas.openxmlformats.org/officeDocument/2006/relationships/image" Target="../media/image16.png"/><Relationship Id="rId8" Type="http://schemas.openxmlformats.org/officeDocument/2006/relationships/image" Target="../media/image2.jpeg"/><Relationship Id="rId9" Type="http://schemas.openxmlformats.org/officeDocument/2006/relationships/image" Target="../media/image1.png"/><Relationship Id="rId1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37.xml"/><Relationship Id="rId14" Type="http://schemas.openxmlformats.org/officeDocument/2006/relationships/theme" Target="../theme/theme4.xml"/><Relationship Id="rId15" Type="http://schemas.openxmlformats.org/officeDocument/2006/relationships/image" Target="../media/image1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365760" tIns="45720" rIns="365760" bIns="4572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1" r:id="rId1"/>
    <p:sldLayoutId id="2147484032" r:id="rId2"/>
    <p:sldLayoutId id="2147484061" r:id="rId3"/>
    <p:sldLayoutId id="2147484063" r:id="rId4"/>
    <p:sldLayoutId id="2147484038" r:id="rId5"/>
    <p:sldLayoutId id="2147484040" r:id="rId6"/>
    <p:sldLayoutId id="2147484076" r:id="rId7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-6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-6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-6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-65" charset="0"/>
        </a:defRPr>
      </a:lvl9pPr>
    </p:titleStyle>
    <p:bodyStyle>
      <a:lvl1pPr marL="0" marR="0" indent="457200" algn="l" defTabSz="914400" rtl="0" eaLnBrk="0" fontAlgn="base" latinLnBrk="0" hangingPunct="0">
        <a:lnSpc>
          <a:spcPct val="100000"/>
        </a:lnSpc>
        <a:spcBef>
          <a:spcPts val="500"/>
        </a:spcBef>
        <a:spcAft>
          <a:spcPct val="0"/>
        </a:spcAft>
        <a:buClrTx/>
        <a:buSzTx/>
        <a:buFontTx/>
        <a:buChar char="•"/>
        <a:tabLst/>
        <a:defRPr sz="3200" b="1" i="0">
          <a:solidFill>
            <a:schemeClr val="tx1"/>
          </a:solidFill>
          <a:latin typeface="+mj-lt"/>
          <a:ea typeface="ＭＳ Ｐゴシック" pitchFamily="-65" charset="-128"/>
          <a:cs typeface="Century Gothic"/>
        </a:defRPr>
      </a:lvl1pPr>
      <a:lvl2pPr marL="742950" marR="0" indent="457200" algn="l" defTabSz="914400" rtl="0" eaLnBrk="0" fontAlgn="base" latinLnBrk="0" hangingPunct="0">
        <a:lnSpc>
          <a:spcPct val="100000"/>
        </a:lnSpc>
        <a:spcBef>
          <a:spcPts val="500"/>
        </a:spcBef>
        <a:spcAft>
          <a:spcPct val="0"/>
        </a:spcAft>
        <a:buClrTx/>
        <a:buSzTx/>
        <a:buFontTx/>
        <a:buChar char="–"/>
        <a:tabLst/>
        <a:defRPr sz="2800" b="0" i="0">
          <a:solidFill>
            <a:schemeClr val="tx1"/>
          </a:solidFill>
          <a:latin typeface="+mj-lt"/>
          <a:ea typeface="ＭＳ Ｐゴシック" pitchFamily="-65" charset="-128"/>
          <a:cs typeface="Century Gothic"/>
        </a:defRPr>
      </a:lvl2pPr>
      <a:lvl3pPr marL="1143000" marR="0" indent="457200" algn="l" defTabSz="914400" rtl="0" eaLnBrk="0" fontAlgn="base" latinLnBrk="0" hangingPunct="0">
        <a:lnSpc>
          <a:spcPct val="100000"/>
        </a:lnSpc>
        <a:spcBef>
          <a:spcPts val="500"/>
        </a:spcBef>
        <a:spcAft>
          <a:spcPct val="0"/>
        </a:spcAft>
        <a:buClrTx/>
        <a:buSzTx/>
        <a:buFontTx/>
        <a:buChar char="•"/>
        <a:tabLst/>
        <a:defRPr sz="2400" b="1" i="0">
          <a:solidFill>
            <a:schemeClr val="tx1"/>
          </a:solidFill>
          <a:latin typeface="+mj-lt"/>
          <a:ea typeface="ＭＳ Ｐゴシック" pitchFamily="-65" charset="-128"/>
          <a:cs typeface="Century Gothic"/>
        </a:defRPr>
      </a:lvl3pPr>
      <a:lvl4pPr marL="1600200" marR="0" indent="457200" algn="l" defTabSz="914400" rtl="0" eaLnBrk="0" fontAlgn="base" latinLnBrk="0" hangingPunct="0">
        <a:lnSpc>
          <a:spcPct val="100000"/>
        </a:lnSpc>
        <a:spcBef>
          <a:spcPts val="500"/>
        </a:spcBef>
        <a:spcAft>
          <a:spcPct val="0"/>
        </a:spcAft>
        <a:buClrTx/>
        <a:buSzTx/>
        <a:buFontTx/>
        <a:buChar char="–"/>
        <a:tabLst/>
        <a:defRPr sz="2000" b="0" i="0">
          <a:solidFill>
            <a:schemeClr val="tx1"/>
          </a:solidFill>
          <a:latin typeface="+mj-lt"/>
          <a:ea typeface="ＭＳ Ｐゴシック" pitchFamily="-65" charset="-128"/>
          <a:cs typeface="Century Gothic"/>
        </a:defRPr>
      </a:lvl4pPr>
      <a:lvl5pPr marL="2057400" marR="0" indent="457200" algn="l" defTabSz="914400" rtl="0" eaLnBrk="0" fontAlgn="base" latinLnBrk="0" hangingPunct="0">
        <a:lnSpc>
          <a:spcPct val="100000"/>
        </a:lnSpc>
        <a:spcBef>
          <a:spcPts val="500"/>
        </a:spcBef>
        <a:spcAft>
          <a:spcPct val="0"/>
        </a:spcAft>
        <a:buClrTx/>
        <a:buSzTx/>
        <a:buFontTx/>
        <a:buChar char="»"/>
        <a:tabLst/>
        <a:defRPr sz="2000" b="1" i="0">
          <a:solidFill>
            <a:schemeClr val="tx1"/>
          </a:solidFill>
          <a:latin typeface="+mj-lt"/>
          <a:ea typeface="ＭＳ Ｐゴシック" pitchFamily="-65" charset="-128"/>
          <a:cs typeface="Century Gothic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rgbClr val="000099"/>
          </a:solidFill>
          <a:latin typeface="+mn-lt"/>
          <a:ea typeface="ＭＳ Ｐゴシック" pitchFamily="-6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rgbClr val="000099"/>
          </a:solidFill>
          <a:latin typeface="+mn-lt"/>
          <a:ea typeface="ＭＳ Ｐゴシック" pitchFamily="-6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rgbClr val="000099"/>
          </a:solidFill>
          <a:latin typeface="+mn-lt"/>
          <a:ea typeface="ＭＳ Ｐゴシック" pitchFamily="-6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rgbClr val="000099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2700" y="0"/>
            <a:ext cx="9144000" cy="1003300"/>
          </a:xfrm>
          <a:prstGeom prst="rect">
            <a:avLst/>
          </a:prstGeom>
          <a:gradFill flip="none" rotWithShape="1">
            <a:gsLst>
              <a:gs pos="0">
                <a:srgbClr val="4687BC"/>
              </a:gs>
              <a:gs pos="100000">
                <a:srgbClr val="FFFFFF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05200" y="64770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fld id="{08615582-267A-AC4E-A9D2-6E6142F5E64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400300" y="0"/>
            <a:ext cx="6426200" cy="9017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7" name="Picture 6" descr="LBNL_Alt_Logo_StackRight_Final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39000" y="6184901"/>
            <a:ext cx="1691686" cy="594722"/>
          </a:xfrm>
          <a:prstGeom prst="rect">
            <a:avLst/>
          </a:prstGeom>
        </p:spPr>
      </p:pic>
      <p:pic>
        <p:nvPicPr>
          <p:cNvPr id="9" name="Picture 8" descr="DOE LOGO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266700" y="6187501"/>
            <a:ext cx="2374900" cy="670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320799"/>
            <a:ext cx="8229600" cy="4855464"/>
          </a:xfrm>
          <a:prstGeom prst="rect">
            <a:avLst/>
          </a:prstGeom>
        </p:spPr>
        <p:txBody>
          <a:bodyPr vert="horz" lIns="457200" tIns="9144" rIns="457200" bIns="9144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1" r:id="rId1"/>
    <p:sldLayoutId id="2147484050" r:id="rId2"/>
    <p:sldLayoutId id="2147484051" r:id="rId3"/>
    <p:sldLayoutId id="2147484052" r:id="rId4"/>
    <p:sldLayoutId id="2147484053" r:id="rId5"/>
    <p:sldLayoutId id="2147484072" r:id="rId6"/>
    <p:sldLayoutId id="2147484073" r:id="rId7"/>
    <p:sldLayoutId id="2147484074" r:id="rId8"/>
    <p:sldLayoutId id="2147484077" r:id="rId9"/>
    <p:sldLayoutId id="2147484078" r:id="rId10"/>
    <p:sldLayoutId id="2147484079" r:id="rId11"/>
    <p:sldLayoutId id="2147484080" r:id="rId12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-6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-6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-6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-65" charset="0"/>
        </a:defRPr>
      </a:lvl9pPr>
    </p:titleStyle>
    <p:bodyStyle>
      <a:lvl1pPr marL="342900" marR="0" indent="-365760" algn="l" defTabSz="914400" rtl="0" eaLnBrk="0" fontAlgn="base" latinLnBrk="0" hangingPunct="0">
        <a:lnSpc>
          <a:spcPct val="100000"/>
        </a:lnSpc>
        <a:spcBef>
          <a:spcPts val="500"/>
        </a:spcBef>
        <a:spcAft>
          <a:spcPct val="0"/>
        </a:spcAft>
        <a:buClrTx/>
        <a:buSzTx/>
        <a:buFontTx/>
        <a:buChar char="•"/>
        <a:tabLst/>
        <a:defRPr sz="3200" b="1" i="0">
          <a:solidFill>
            <a:schemeClr val="tx1"/>
          </a:solidFill>
          <a:latin typeface="+mj-lt"/>
          <a:ea typeface="ＭＳ Ｐゴシック" pitchFamily="-65" charset="-128"/>
          <a:cs typeface="Century Gothic"/>
        </a:defRPr>
      </a:lvl1pPr>
      <a:lvl2pPr marL="742950" marR="0" indent="-274320" algn="l" defTabSz="914400" rtl="0" eaLnBrk="0" fontAlgn="base" latinLnBrk="0" hangingPunct="0">
        <a:lnSpc>
          <a:spcPct val="100000"/>
        </a:lnSpc>
        <a:spcBef>
          <a:spcPts val="500"/>
        </a:spcBef>
        <a:spcAft>
          <a:spcPts val="0"/>
        </a:spcAft>
        <a:buClrTx/>
        <a:buSzTx/>
        <a:buFontTx/>
        <a:buChar char="–"/>
        <a:tabLst/>
        <a:defRPr sz="2800" b="0" i="0">
          <a:solidFill>
            <a:schemeClr val="tx1"/>
          </a:solidFill>
          <a:latin typeface="+mj-lt"/>
          <a:ea typeface="ＭＳ Ｐゴシック" pitchFamily="-65" charset="-128"/>
          <a:cs typeface="Century Gothic"/>
        </a:defRPr>
      </a:lvl2pPr>
      <a:lvl3pPr marL="1143000" marR="0" indent="-274320" algn="l" defTabSz="914400" rtl="0" eaLnBrk="0" fontAlgn="base" latinLnBrk="0" hangingPunct="0">
        <a:lnSpc>
          <a:spcPct val="100000"/>
        </a:lnSpc>
        <a:spcBef>
          <a:spcPts val="500"/>
        </a:spcBef>
        <a:spcAft>
          <a:spcPct val="0"/>
        </a:spcAft>
        <a:buClrTx/>
        <a:buSzTx/>
        <a:buFontTx/>
        <a:buChar char="•"/>
        <a:tabLst/>
        <a:defRPr sz="2400" b="1" i="0">
          <a:solidFill>
            <a:schemeClr val="tx1"/>
          </a:solidFill>
          <a:latin typeface="+mj-lt"/>
          <a:ea typeface="ＭＳ Ｐゴシック" pitchFamily="-65" charset="-128"/>
          <a:cs typeface="Century Gothic"/>
        </a:defRPr>
      </a:lvl3pPr>
      <a:lvl4pPr marL="1600200" marR="0" indent="-457200" algn="l" defTabSz="914400" rtl="0" eaLnBrk="0" fontAlgn="base" latinLnBrk="0" hangingPunct="0">
        <a:lnSpc>
          <a:spcPct val="100000"/>
        </a:lnSpc>
        <a:spcBef>
          <a:spcPts val="500"/>
        </a:spcBef>
        <a:spcAft>
          <a:spcPct val="0"/>
        </a:spcAft>
        <a:buClrTx/>
        <a:buSzTx/>
        <a:buFontTx/>
        <a:buChar char="–"/>
        <a:tabLst/>
        <a:defRPr sz="2000" b="0" i="0">
          <a:solidFill>
            <a:schemeClr val="tx1"/>
          </a:solidFill>
          <a:latin typeface="+mj-lt"/>
          <a:ea typeface="ＭＳ Ｐゴシック" pitchFamily="-65" charset="-128"/>
          <a:cs typeface="Century Gothic"/>
        </a:defRPr>
      </a:lvl4pPr>
      <a:lvl5pPr marL="2057400" marR="0" indent="-457200" algn="l" defTabSz="914400" rtl="0" eaLnBrk="0" fontAlgn="base" latinLnBrk="0" hangingPunct="0">
        <a:lnSpc>
          <a:spcPct val="100000"/>
        </a:lnSpc>
        <a:spcBef>
          <a:spcPts val="500"/>
        </a:spcBef>
        <a:spcAft>
          <a:spcPct val="0"/>
        </a:spcAft>
        <a:buClrTx/>
        <a:buSzTx/>
        <a:buFontTx/>
        <a:buChar char="»"/>
        <a:tabLst/>
        <a:defRPr sz="2000" b="1" i="0">
          <a:solidFill>
            <a:schemeClr val="tx1"/>
          </a:solidFill>
          <a:latin typeface="+mj-lt"/>
          <a:ea typeface="ＭＳ Ｐゴシック" pitchFamily="-65" charset="-128"/>
          <a:cs typeface="Century Gothic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rgbClr val="000099"/>
          </a:solidFill>
          <a:latin typeface="+mn-lt"/>
          <a:ea typeface="ＭＳ Ｐゴシック" pitchFamily="-6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rgbClr val="000099"/>
          </a:solidFill>
          <a:latin typeface="+mn-lt"/>
          <a:ea typeface="ＭＳ Ｐゴシック" pitchFamily="-6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rgbClr val="000099"/>
          </a:solidFill>
          <a:latin typeface="+mn-lt"/>
          <a:ea typeface="ＭＳ Ｐゴシック" pitchFamily="-6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rgbClr val="000099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100584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rgbClr val="FFFFFF"/>
              </a:gs>
            </a:gsLst>
            <a:lin ang="108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505200" y="64770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fld id="{08615582-267A-AC4E-A9D2-6E6142F5E64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400300" y="0"/>
            <a:ext cx="6426200" cy="90170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11" name="Picture 10" descr="NERSC_logo_color.ai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82550" y="-63500"/>
            <a:ext cx="2763057" cy="1333500"/>
          </a:xfrm>
          <a:prstGeom prst="rect">
            <a:avLst/>
          </a:prstGeom>
        </p:spPr>
      </p:pic>
      <p:pic>
        <p:nvPicPr>
          <p:cNvPr id="9" name="Picture 8" descr="LBNL_Alt_Logo_StackRight_Final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39000" y="6184901"/>
            <a:ext cx="1691686" cy="594722"/>
          </a:xfrm>
          <a:prstGeom prst="rect">
            <a:avLst/>
          </a:prstGeom>
        </p:spPr>
      </p:pic>
      <p:pic>
        <p:nvPicPr>
          <p:cNvPr id="10" name="Picture 9" descr="DOE LOGO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66700" y="6187501"/>
            <a:ext cx="2374900" cy="670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Placeholder 11"/>
          <p:cNvSpPr>
            <a:spLocks noGrp="1"/>
          </p:cNvSpPr>
          <p:nvPr>
            <p:ph type="body" idx="1"/>
          </p:nvPr>
        </p:nvSpPr>
        <p:spPr>
          <a:xfrm>
            <a:off x="457200" y="1316735"/>
            <a:ext cx="8229600" cy="48554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5" r:id="rId1"/>
    <p:sldLayoutId id="2147484056" r:id="rId2"/>
    <p:sldLayoutId id="2147484057" r:id="rId3"/>
    <p:sldLayoutId id="2147484058" r:id="rId4"/>
    <p:sldLayoutId id="2147484059" r:id="rId5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-65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-65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-65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000099"/>
          </a:solidFill>
          <a:latin typeface="Arial" pitchFamily="-65" charset="0"/>
        </a:defRPr>
      </a:lvl9pPr>
    </p:titleStyle>
    <p:bodyStyle>
      <a:lvl1pPr marL="342900" marR="0" indent="457200" algn="l" defTabSz="914400" rtl="0" eaLnBrk="0" fontAlgn="base" latinLnBrk="0" hangingPunct="0">
        <a:lnSpc>
          <a:spcPct val="100000"/>
        </a:lnSpc>
        <a:spcBef>
          <a:spcPts val="500"/>
        </a:spcBef>
        <a:spcAft>
          <a:spcPct val="0"/>
        </a:spcAft>
        <a:buClrTx/>
        <a:buSzTx/>
        <a:buFontTx/>
        <a:buChar char="•"/>
        <a:tabLst/>
        <a:defRPr sz="3200" b="1" i="0">
          <a:solidFill>
            <a:schemeClr val="tx1"/>
          </a:solidFill>
          <a:latin typeface="+mj-lt"/>
          <a:ea typeface="ＭＳ Ｐゴシック" pitchFamily="-65" charset="-128"/>
          <a:cs typeface="Century Gothic"/>
        </a:defRPr>
      </a:lvl1pPr>
      <a:lvl2pPr marL="742950" marR="0" indent="457200" algn="l" defTabSz="914400" rtl="0" eaLnBrk="0" fontAlgn="base" latinLnBrk="0" hangingPunct="0">
        <a:lnSpc>
          <a:spcPct val="100000"/>
        </a:lnSpc>
        <a:spcBef>
          <a:spcPts val="500"/>
        </a:spcBef>
        <a:spcAft>
          <a:spcPct val="0"/>
        </a:spcAft>
        <a:buClrTx/>
        <a:buSzTx/>
        <a:buFontTx/>
        <a:buChar char="–"/>
        <a:tabLst/>
        <a:defRPr sz="2800" b="0" i="0">
          <a:solidFill>
            <a:schemeClr val="tx1"/>
          </a:solidFill>
          <a:latin typeface="+mj-lt"/>
          <a:ea typeface="ＭＳ Ｐゴシック" pitchFamily="-65" charset="-128"/>
          <a:cs typeface="Century Gothic"/>
        </a:defRPr>
      </a:lvl2pPr>
      <a:lvl3pPr marL="1143000" marR="0" indent="457200" algn="l" defTabSz="914400" rtl="0" eaLnBrk="0" fontAlgn="base" latinLnBrk="0" hangingPunct="0">
        <a:lnSpc>
          <a:spcPct val="100000"/>
        </a:lnSpc>
        <a:spcBef>
          <a:spcPts val="500"/>
        </a:spcBef>
        <a:spcAft>
          <a:spcPct val="0"/>
        </a:spcAft>
        <a:buClrTx/>
        <a:buSzTx/>
        <a:buFontTx/>
        <a:buChar char="•"/>
        <a:tabLst/>
        <a:defRPr sz="2400" b="1" i="0">
          <a:solidFill>
            <a:schemeClr val="tx1"/>
          </a:solidFill>
          <a:latin typeface="+mj-lt"/>
          <a:ea typeface="ＭＳ Ｐゴシック" pitchFamily="-65" charset="-128"/>
          <a:cs typeface="Century Gothic"/>
        </a:defRPr>
      </a:lvl3pPr>
      <a:lvl4pPr marL="1600200" marR="0" indent="457200" algn="l" defTabSz="914400" rtl="0" eaLnBrk="0" fontAlgn="base" latinLnBrk="0" hangingPunct="0">
        <a:lnSpc>
          <a:spcPct val="100000"/>
        </a:lnSpc>
        <a:spcBef>
          <a:spcPts val="500"/>
        </a:spcBef>
        <a:spcAft>
          <a:spcPct val="0"/>
        </a:spcAft>
        <a:buClrTx/>
        <a:buSzTx/>
        <a:buFontTx/>
        <a:buChar char="–"/>
        <a:tabLst/>
        <a:defRPr sz="2000" b="0" i="0">
          <a:solidFill>
            <a:schemeClr val="tx1"/>
          </a:solidFill>
          <a:latin typeface="+mj-lt"/>
          <a:ea typeface="ＭＳ Ｐゴシック" pitchFamily="-65" charset="-128"/>
          <a:cs typeface="Century Gothic"/>
        </a:defRPr>
      </a:lvl4pPr>
      <a:lvl5pPr marL="2057400" marR="0" indent="457200" algn="l" defTabSz="914400" rtl="0" eaLnBrk="0" fontAlgn="base" latinLnBrk="0" hangingPunct="0">
        <a:lnSpc>
          <a:spcPct val="100000"/>
        </a:lnSpc>
        <a:spcBef>
          <a:spcPts val="500"/>
        </a:spcBef>
        <a:spcAft>
          <a:spcPct val="0"/>
        </a:spcAft>
        <a:buClrTx/>
        <a:buSzTx/>
        <a:buFontTx/>
        <a:buChar char="»"/>
        <a:tabLst/>
        <a:defRPr sz="2000" b="1" i="0">
          <a:solidFill>
            <a:schemeClr val="tx1"/>
          </a:solidFill>
          <a:latin typeface="+mj-lt"/>
          <a:ea typeface="ＭＳ Ｐゴシック" pitchFamily="-65" charset="-128"/>
          <a:cs typeface="Century Gothic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rgbClr val="000099"/>
          </a:solidFill>
          <a:latin typeface="+mn-lt"/>
          <a:ea typeface="ＭＳ Ｐゴシック" pitchFamily="-6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rgbClr val="000099"/>
          </a:solidFill>
          <a:latin typeface="+mn-lt"/>
          <a:ea typeface="ＭＳ Ｐゴシック" pitchFamily="-6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rgbClr val="000099"/>
          </a:solidFill>
          <a:latin typeface="+mn-lt"/>
          <a:ea typeface="ＭＳ Ｐゴシック" pitchFamily="-6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rgbClr val="000099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0342" y="179868"/>
            <a:ext cx="6819032" cy="769479"/>
          </a:xfrm>
          <a:prstGeom prst="rect">
            <a:avLst/>
          </a:prstGeom>
        </p:spPr>
        <p:txBody>
          <a:bodyPr vert="horz" lIns="91440" tIns="0" rIns="91440" bIns="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8229600" cy="4830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5239927" y="6368805"/>
            <a:ext cx="28641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114766"/>
                </a:solidFill>
              </a:defRPr>
            </a:lvl1pPr>
          </a:lstStyle>
          <a:p>
            <a:r>
              <a:rPr lang="en-US" dirty="0" smtClean="0"/>
              <a:t>Footer Information</a:t>
            </a:r>
            <a:endParaRPr lang="en-US" dirty="0"/>
          </a:p>
        </p:txBody>
      </p:sp>
      <p:sp>
        <p:nvSpPr>
          <p:cNvPr id="18" name="Slide Number Placeholder 12"/>
          <p:cNvSpPr>
            <a:spLocks noGrp="1"/>
          </p:cNvSpPr>
          <p:nvPr>
            <p:ph type="sldNum" sz="quarter" idx="4"/>
          </p:nvPr>
        </p:nvSpPr>
        <p:spPr>
          <a:xfrm>
            <a:off x="4116656" y="6368805"/>
            <a:ext cx="9257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114766"/>
                </a:solidFill>
              </a:defRPr>
            </a:lvl1pPr>
          </a:lstStyle>
          <a:p>
            <a:r>
              <a:rPr lang="en-US" dirty="0" smtClean="0"/>
              <a:t>- </a:t>
            </a:r>
            <a:fld id="{D174BAF6-F8F2-EF4F-936C-8DF63288C82F}" type="slidenum">
              <a:rPr lang="en-US" smtClean="0"/>
              <a:pPr/>
              <a:t>‹#›</a:t>
            </a:fld>
            <a:r>
              <a:rPr lang="en-US" dirty="0" smtClean="0"/>
              <a:t> -</a:t>
            </a:r>
            <a:endParaRPr lang="en-US" dirty="0"/>
          </a:p>
        </p:txBody>
      </p:sp>
      <p:pic>
        <p:nvPicPr>
          <p:cNvPr id="9" name="Picture 10" descr="DOE LOGO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329"/>
          <a:stretch>
            <a:fillRect/>
          </a:stretch>
        </p:blipFill>
        <p:spPr bwMode="auto">
          <a:xfrm>
            <a:off x="247292" y="6277668"/>
            <a:ext cx="2209800" cy="503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1" descr="LBNL_Logo-Full.pn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7394" y="6277227"/>
            <a:ext cx="590020" cy="50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16" r:id="rId1"/>
    <p:sldLayoutId id="2147484117" r:id="rId2"/>
    <p:sldLayoutId id="2147484118" r:id="rId3"/>
    <p:sldLayoutId id="2147484119" r:id="rId4"/>
    <p:sldLayoutId id="2147484120" r:id="rId5"/>
    <p:sldLayoutId id="2147484121" r:id="rId6"/>
    <p:sldLayoutId id="2147484122" r:id="rId7"/>
    <p:sldLayoutId id="2147484123" r:id="rId8"/>
    <p:sldLayoutId id="2147484124" r:id="rId9"/>
    <p:sldLayoutId id="2147484125" r:id="rId10"/>
    <p:sldLayoutId id="2147484126" r:id="rId11"/>
    <p:sldLayoutId id="2147484130" r:id="rId12"/>
    <p:sldLayoutId id="2147484131" r:id="rId13"/>
  </p:sldLayoutIdLst>
  <p:hf hdr="0" ftr="0" dt="0"/>
  <p:txStyles>
    <p:titleStyle>
      <a:lvl1pPr marL="228600" indent="-228600" algn="l" defTabSz="457200" rtl="0" eaLnBrk="1" latinLnBrk="0" hangingPunct="1">
        <a:spcBef>
          <a:spcPct val="0"/>
        </a:spcBef>
        <a:buNone/>
        <a:defRPr sz="3200" b="0" i="0" u="none" kern="1200" cap="none">
          <a:solidFill>
            <a:schemeClr val="tx2"/>
          </a:solidFill>
          <a:latin typeface="Helvetica Neue Bold Condensed"/>
          <a:ea typeface="+mj-ea"/>
          <a:cs typeface="Helvetica Neue Bold Condense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hyperlink" Target="https://www.nersc.gov/assets/Uploads/Git+Docker-Tutorial-Dec01-2016.pdf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9749" y="4764682"/>
            <a:ext cx="4214812" cy="9334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Daniel Udwary</a:t>
            </a:r>
            <a:r>
              <a:rPr lang="en-US" dirty="0"/>
              <a:t>	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Tony Wildish</a:t>
            </a:r>
            <a:br>
              <a:rPr lang="en-US" dirty="0" smtClean="0"/>
            </a:br>
            <a:r>
              <a:rPr lang="en-US" sz="2000" dirty="0" smtClean="0"/>
              <a:t>NERSC Data Science Engagement Group</a:t>
            </a: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3" name="Subtitle 2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Where is </a:t>
            </a:r>
            <a:r>
              <a:rPr lang="en-US" dirty="0" err="1" smtClean="0"/>
              <a:t>Genepool</a:t>
            </a:r>
            <a:r>
              <a:rPr lang="en-US" dirty="0" smtClean="0"/>
              <a:t> headed, and why do containers matter?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-576146" y="935463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043767" y="4791756"/>
            <a:ext cx="175179" cy="715364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Talk with a consultant about adapting your pipelines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Help us help you adapt, test, benchmark your pipeline on the new OS and scheduler</a:t>
            </a:r>
          </a:p>
          <a:p>
            <a:r>
              <a:rPr lang="en-US" sz="2400" dirty="0" smtClean="0"/>
              <a:t>Work out a schedule with us, and you’ll get focused consulting attention</a:t>
            </a:r>
          </a:p>
          <a:p>
            <a:r>
              <a:rPr lang="en-US" sz="2400" dirty="0" smtClean="0"/>
              <a:t>When you’re ready, we’ll open up more </a:t>
            </a:r>
            <a:r>
              <a:rPr lang="en-US" sz="2400" dirty="0" err="1" smtClean="0"/>
              <a:t>Denovo</a:t>
            </a:r>
            <a:r>
              <a:rPr lang="en-US" sz="2400" dirty="0" smtClean="0"/>
              <a:t> nodes to accommodate your pipeline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29922" y="4791756"/>
            <a:ext cx="1313846" cy="715364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715240" y="4783565"/>
            <a:ext cx="736339" cy="715364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962555" y="4783565"/>
            <a:ext cx="738088" cy="715364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977980" y="4783564"/>
            <a:ext cx="1422457" cy="715364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911413" y="4783564"/>
            <a:ext cx="66567" cy="715364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1416034" y="4598759"/>
            <a:ext cx="6569227" cy="0"/>
          </a:xfrm>
          <a:prstGeom prst="line">
            <a:avLst/>
          </a:prstGeom>
          <a:ln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007282" y="4116984"/>
            <a:ext cx="813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Now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415927" y="4058587"/>
            <a:ext cx="1159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August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06489" y="4116983"/>
            <a:ext cx="852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June</a:t>
            </a:r>
          </a:p>
        </p:txBody>
      </p:sp>
    </p:spTree>
    <p:extLst>
      <p:ext uri="{BB962C8B-B14F-4D97-AF65-F5344CB8AC3E}">
        <p14:creationId xmlns:p14="http://schemas.microsoft.com/office/powerpoint/2010/main" val="2167037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Goals for JGI-NERSC computing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Short term:</a:t>
            </a:r>
          </a:p>
          <a:p>
            <a:pPr lvl="1"/>
            <a:r>
              <a:rPr lang="en-US" sz="2800" dirty="0" smtClean="0"/>
              <a:t>Transition to adaptable pipelines that can run on </a:t>
            </a:r>
            <a:r>
              <a:rPr lang="en-US" sz="2800" dirty="0" err="1" smtClean="0"/>
              <a:t>Genepool</a:t>
            </a:r>
            <a:r>
              <a:rPr lang="en-US" sz="2800" dirty="0" smtClean="0"/>
              <a:t>/</a:t>
            </a:r>
            <a:r>
              <a:rPr lang="en-US" sz="2800" dirty="0" err="1" smtClean="0"/>
              <a:t>Denovo</a:t>
            </a:r>
            <a:r>
              <a:rPr lang="en-US" sz="2800" dirty="0" smtClean="0"/>
              <a:t>, Cori, N9, or the cloud</a:t>
            </a:r>
          </a:p>
          <a:p>
            <a:pPr lvl="2"/>
            <a:r>
              <a:rPr lang="en-US" sz="2400" dirty="0" smtClean="0"/>
              <a:t>Adapt job submissions to SLURM</a:t>
            </a:r>
          </a:p>
          <a:p>
            <a:pPr lvl="2"/>
            <a:r>
              <a:rPr lang="en-US" sz="2400" dirty="0" smtClean="0"/>
              <a:t>Get away from module dependency for bioinformatics code</a:t>
            </a:r>
          </a:p>
          <a:p>
            <a:endParaRPr lang="en-US" sz="3200" dirty="0" smtClean="0"/>
          </a:p>
          <a:p>
            <a:r>
              <a:rPr lang="en-US" sz="3200" dirty="0" smtClean="0"/>
              <a:t>Long term:</a:t>
            </a:r>
          </a:p>
          <a:p>
            <a:pPr lvl="1"/>
            <a:r>
              <a:rPr lang="en-US" dirty="0" smtClean="0"/>
              <a:t>Build a portable, reproducible set of containers that can be used by all of JGI, or by external scientists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01E815D-975C-0B45-BD41-0E6E83CC7F22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3081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Pros and Cons of Containerization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Advantages:</a:t>
            </a:r>
          </a:p>
          <a:p>
            <a:pPr lvl="1"/>
            <a:r>
              <a:rPr lang="en-US" dirty="0" smtClean="0"/>
              <a:t>Portability of software</a:t>
            </a:r>
          </a:p>
          <a:p>
            <a:pPr lvl="1"/>
            <a:r>
              <a:rPr lang="en-US" dirty="0" smtClean="0"/>
              <a:t>Easier distribution</a:t>
            </a:r>
          </a:p>
          <a:p>
            <a:pPr lvl="1"/>
            <a:r>
              <a:rPr lang="en-US" dirty="0" smtClean="0"/>
              <a:t>Reproducibility and transparency</a:t>
            </a:r>
          </a:p>
          <a:p>
            <a:pPr lvl="1"/>
            <a:r>
              <a:rPr lang="en-US" dirty="0"/>
              <a:t>Opportunity to revisit some stale </a:t>
            </a:r>
            <a:r>
              <a:rPr lang="en-US" dirty="0" smtClean="0"/>
              <a:t>workflows</a:t>
            </a:r>
          </a:p>
          <a:p>
            <a:pPr lvl="1"/>
            <a:r>
              <a:rPr lang="en-US" dirty="0" smtClean="0"/>
              <a:t>Users have control of the software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Disadvantages</a:t>
            </a:r>
          </a:p>
          <a:p>
            <a:pPr lvl="1"/>
            <a:r>
              <a:rPr lang="en-US" dirty="0" smtClean="0"/>
              <a:t>Users have control of the software</a:t>
            </a:r>
          </a:p>
          <a:p>
            <a:pPr lvl="1"/>
            <a:r>
              <a:rPr lang="en-US" dirty="0" smtClean="0"/>
              <a:t>Time and effort and some basic knowledge required to adapt workflows</a:t>
            </a:r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01E815D-975C-0B45-BD41-0E6E83CC7F22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620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should go in a container?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295400"/>
            <a:ext cx="6722534" cy="12954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000" dirty="0" smtClean="0"/>
              <a:t>#!/bin/bash </a:t>
            </a:r>
            <a:r>
              <a:rPr lang="mr-IN" sz="2000" dirty="0" smtClean="0"/>
              <a:t>–</a:t>
            </a:r>
            <a:r>
              <a:rPr lang="en-US" sz="2000" dirty="0" smtClean="0"/>
              <a:t>l</a:t>
            </a:r>
          </a:p>
          <a:p>
            <a:pPr marL="0" indent="0">
              <a:buNone/>
            </a:pPr>
            <a:r>
              <a:rPr lang="en-US" sz="2000" dirty="0" smtClean="0"/>
              <a:t>module load spades</a:t>
            </a:r>
          </a:p>
          <a:p>
            <a:pPr marL="0" indent="0">
              <a:buNone/>
            </a:pPr>
            <a:r>
              <a:rPr lang="en-US" sz="2000" dirty="0" smtClean="0"/>
              <a:t>module load blast+</a:t>
            </a:r>
          </a:p>
          <a:p>
            <a:pPr marL="0" indent="0">
              <a:buNone/>
            </a:pPr>
            <a:r>
              <a:rPr lang="en-US" sz="2000" dirty="0" smtClean="0"/>
              <a:t>python </a:t>
            </a:r>
            <a:r>
              <a:rPr lang="en-US" sz="2000" dirty="0" err="1" smtClean="0"/>
              <a:t>myscript.py</a:t>
            </a:r>
            <a:r>
              <a:rPr lang="en-US" sz="2000" dirty="0" smtClean="0"/>
              <a:t> </a:t>
            </a:r>
            <a:r>
              <a:rPr lang="mr-IN" sz="2000" dirty="0" smtClean="0"/>
              <a:t>–</a:t>
            </a:r>
            <a:r>
              <a:rPr lang="en-US" sz="2000" dirty="0" smtClean="0"/>
              <a:t>in=</a:t>
            </a:r>
            <a:r>
              <a:rPr lang="en-US" sz="2000" dirty="0" err="1" smtClean="0"/>
              <a:t>reads.fasta</a:t>
            </a:r>
            <a:r>
              <a:rPr lang="en-US" sz="2000" dirty="0" smtClean="0"/>
              <a:t> -out=</a:t>
            </a:r>
            <a:r>
              <a:rPr lang="en-US" sz="2000" dirty="0" err="1" smtClean="0"/>
              <a:t>gene_hits.out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01E815D-975C-0B45-BD41-0E6E83CC7F22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5" name="Trapezoid 4"/>
          <p:cNvSpPr/>
          <p:nvPr/>
        </p:nvSpPr>
        <p:spPr>
          <a:xfrm>
            <a:off x="1879600" y="2861735"/>
            <a:ext cx="5638799" cy="2523066"/>
          </a:xfrm>
          <a:prstGeom prst="trapezoi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2404531" y="3539066"/>
            <a:ext cx="1964267" cy="1490133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4995332" y="3183467"/>
            <a:ext cx="1286933" cy="812800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4995333" y="4334933"/>
            <a:ext cx="1286933" cy="812800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/>
          <p:cNvSpPr/>
          <p:nvPr/>
        </p:nvSpPr>
        <p:spPr>
          <a:xfrm flipV="1">
            <a:off x="7535332" y="4385733"/>
            <a:ext cx="1473199" cy="982134"/>
          </a:xfrm>
          <a:prstGeom prst="triangl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539998" y="2912534"/>
            <a:ext cx="6848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env</a:t>
            </a:r>
            <a:endParaRPr lang="en-US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2810933" y="3623741"/>
            <a:ext cx="1108747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your</a:t>
            </a:r>
          </a:p>
          <a:p>
            <a:pPr algn="ctr"/>
            <a:r>
              <a:rPr lang="en-US" dirty="0" smtClean="0"/>
              <a:t>python</a:t>
            </a:r>
          </a:p>
          <a:p>
            <a:pPr algn="ctr"/>
            <a:r>
              <a:rPr lang="en-US" dirty="0" smtClean="0"/>
              <a:t>script</a:t>
            </a:r>
            <a:endParaRPr lang="en-US" dirty="0" smtClean="0"/>
          </a:p>
        </p:txBody>
      </p:sp>
      <p:cxnSp>
        <p:nvCxnSpPr>
          <p:cNvPr id="13" name="Straight Arrow Connector 12"/>
          <p:cNvCxnSpPr>
            <a:stCxn id="6" idx="7"/>
            <a:endCxn id="7" idx="1"/>
          </p:cNvCxnSpPr>
          <p:nvPr/>
        </p:nvCxnSpPr>
        <p:spPr>
          <a:xfrm flipV="1">
            <a:off x="4081138" y="3589867"/>
            <a:ext cx="914194" cy="16742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4131940" y="3708401"/>
            <a:ext cx="914194" cy="167424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063065" y="3318934"/>
            <a:ext cx="11771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spades</a:t>
            </a:r>
            <a:endParaRPr lang="en-US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5147731" y="4521200"/>
            <a:ext cx="10145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blast+</a:t>
            </a:r>
            <a:endParaRPr lang="en-US" dirty="0" smtClean="0"/>
          </a:p>
        </p:txBody>
      </p:sp>
      <p:sp>
        <p:nvSpPr>
          <p:cNvPr id="17" name="TextBox 16"/>
          <p:cNvSpPr txBox="1"/>
          <p:nvPr/>
        </p:nvSpPr>
        <p:spPr>
          <a:xfrm>
            <a:off x="7840132" y="4318001"/>
            <a:ext cx="8386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blast</a:t>
            </a:r>
          </a:p>
          <a:p>
            <a:pPr algn="ctr"/>
            <a:r>
              <a:rPr lang="en-US" dirty="0" err="1" smtClean="0"/>
              <a:t>db</a:t>
            </a:r>
            <a:endParaRPr lang="en-US" dirty="0" smtClean="0"/>
          </a:p>
        </p:txBody>
      </p:sp>
      <p:cxnSp>
        <p:nvCxnSpPr>
          <p:cNvPr id="21" name="Straight Arrow Connector 20"/>
          <p:cNvCxnSpPr>
            <a:stCxn id="8" idx="3"/>
            <a:endCxn id="17" idx="1"/>
          </p:cNvCxnSpPr>
          <p:nvPr/>
        </p:nvCxnSpPr>
        <p:spPr>
          <a:xfrm flipV="1">
            <a:off x="6282266" y="4733500"/>
            <a:ext cx="1557866" cy="7833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endCxn id="8" idx="1"/>
          </p:cNvCxnSpPr>
          <p:nvPr/>
        </p:nvCxnSpPr>
        <p:spPr>
          <a:xfrm>
            <a:off x="4165599" y="4673600"/>
            <a:ext cx="829734" cy="6773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4131732" y="4775201"/>
            <a:ext cx="812800" cy="84667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Diamond 27"/>
          <p:cNvSpPr/>
          <p:nvPr/>
        </p:nvSpPr>
        <p:spPr>
          <a:xfrm>
            <a:off x="186265" y="2929466"/>
            <a:ext cx="1930400" cy="965200"/>
          </a:xfrm>
          <a:prstGeom prst="diamond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91065" y="3200401"/>
            <a:ext cx="1326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/>
              <a:t>reads.fasta</a:t>
            </a:r>
            <a:endParaRPr lang="en-US" sz="1800" dirty="0" smtClean="0"/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1676399" y="3640667"/>
            <a:ext cx="948266" cy="338666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gular Pentagon 31"/>
          <p:cNvSpPr/>
          <p:nvPr/>
        </p:nvSpPr>
        <p:spPr>
          <a:xfrm>
            <a:off x="203199" y="4622800"/>
            <a:ext cx="1642533" cy="1032933"/>
          </a:xfrm>
          <a:prstGeom prst="pentagon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220131" y="4927600"/>
            <a:ext cx="16387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contigs.temp</a:t>
            </a:r>
            <a:endParaRPr lang="en-US" sz="2000" dirty="0" smtClean="0"/>
          </a:p>
        </p:txBody>
      </p:sp>
      <p:cxnSp>
        <p:nvCxnSpPr>
          <p:cNvPr id="35" name="Straight Arrow Connector 34"/>
          <p:cNvCxnSpPr/>
          <p:nvPr/>
        </p:nvCxnSpPr>
        <p:spPr>
          <a:xfrm flipH="1">
            <a:off x="1303865" y="4605867"/>
            <a:ext cx="1202267" cy="220133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1439332" y="4690535"/>
            <a:ext cx="1202267" cy="220133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3098799" y="5774267"/>
            <a:ext cx="2489200" cy="575733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3352798" y="5842000"/>
            <a:ext cx="20328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gene_hits.out</a:t>
            </a:r>
            <a:endParaRPr lang="en-US" dirty="0" smtClean="0"/>
          </a:p>
        </p:txBody>
      </p:sp>
      <p:cxnSp>
        <p:nvCxnSpPr>
          <p:cNvPr id="41" name="Straight Arrow Connector 40"/>
          <p:cNvCxnSpPr>
            <a:stCxn id="6" idx="4"/>
          </p:cNvCxnSpPr>
          <p:nvPr/>
        </p:nvCxnSpPr>
        <p:spPr>
          <a:xfrm>
            <a:off x="3386665" y="5029199"/>
            <a:ext cx="220134" cy="829734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4329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/>
      <p:bldP spid="15" grpId="0"/>
      <p:bldP spid="16" grpId="0"/>
      <p:bldP spid="17" grpId="0"/>
      <p:bldP spid="28" grpId="0" animBg="1"/>
      <p:bldP spid="29" grpId="0"/>
      <p:bldP spid="32" grpId="0" animBg="1"/>
      <p:bldP spid="33" grpId="0"/>
      <p:bldP spid="38" grpId="0" animBg="1"/>
      <p:bldP spid="3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rapezoid 31"/>
          <p:cNvSpPr/>
          <p:nvPr/>
        </p:nvSpPr>
        <p:spPr>
          <a:xfrm>
            <a:off x="5333997" y="4622797"/>
            <a:ext cx="3810003" cy="1270001"/>
          </a:xfrm>
          <a:prstGeom prst="trapezoid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rapezoid 29"/>
          <p:cNvSpPr/>
          <p:nvPr/>
        </p:nvSpPr>
        <p:spPr>
          <a:xfrm>
            <a:off x="4859864" y="3014130"/>
            <a:ext cx="1896533" cy="1270001"/>
          </a:xfrm>
          <a:prstGeom prst="trapezoid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So, it might look like this, instead:</a:t>
            </a:r>
            <a:endParaRPr lang="en-US" dirty="0"/>
          </a:p>
        </p:txBody>
      </p:sp>
      <p:sp>
        <p:nvSpPr>
          <p:cNvPr id="5" name="Trapezoid 4"/>
          <p:cNvSpPr/>
          <p:nvPr/>
        </p:nvSpPr>
        <p:spPr>
          <a:xfrm>
            <a:off x="1879600" y="3335859"/>
            <a:ext cx="2929467" cy="2523066"/>
          </a:xfrm>
          <a:prstGeom prst="trapezoi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2404531" y="4013190"/>
            <a:ext cx="1964267" cy="1490133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5147729" y="3318931"/>
            <a:ext cx="1286933" cy="812800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5757318" y="4927588"/>
            <a:ext cx="1286933" cy="812800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Isosceles Triangle 8"/>
          <p:cNvSpPr/>
          <p:nvPr/>
        </p:nvSpPr>
        <p:spPr>
          <a:xfrm flipV="1">
            <a:off x="7281337" y="4859857"/>
            <a:ext cx="1473199" cy="982134"/>
          </a:xfrm>
          <a:prstGeom prst="triangl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539998" y="3386658"/>
            <a:ext cx="6848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env</a:t>
            </a:r>
            <a:endParaRPr lang="en-US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2810933" y="4097865"/>
            <a:ext cx="1108747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your</a:t>
            </a:r>
          </a:p>
          <a:p>
            <a:pPr algn="ctr"/>
            <a:r>
              <a:rPr lang="en-US" dirty="0" smtClean="0"/>
              <a:t>python</a:t>
            </a:r>
          </a:p>
          <a:p>
            <a:pPr algn="ctr"/>
            <a:r>
              <a:rPr lang="en-US" dirty="0" smtClean="0"/>
              <a:t>script</a:t>
            </a:r>
            <a:endParaRPr lang="en-US" dirty="0" smtClean="0"/>
          </a:p>
        </p:txBody>
      </p:sp>
      <p:cxnSp>
        <p:nvCxnSpPr>
          <p:cNvPr id="12" name="Straight Arrow Connector 11"/>
          <p:cNvCxnSpPr>
            <a:stCxn id="6" idx="7"/>
            <a:endCxn id="7" idx="1"/>
          </p:cNvCxnSpPr>
          <p:nvPr/>
        </p:nvCxnSpPr>
        <p:spPr>
          <a:xfrm flipV="1">
            <a:off x="4081138" y="3725331"/>
            <a:ext cx="1066591" cy="50608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4131940" y="3894657"/>
            <a:ext cx="1032727" cy="455292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198529" y="3454398"/>
            <a:ext cx="11771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spades</a:t>
            </a:r>
            <a:endParaRPr lang="en-US" dirty="0" smtClean="0"/>
          </a:p>
        </p:txBody>
      </p:sp>
      <p:sp>
        <p:nvSpPr>
          <p:cNvPr id="15" name="TextBox 14"/>
          <p:cNvSpPr txBox="1"/>
          <p:nvPr/>
        </p:nvSpPr>
        <p:spPr>
          <a:xfrm>
            <a:off x="5892797" y="5096925"/>
            <a:ext cx="10145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blast+</a:t>
            </a:r>
            <a:endParaRPr lang="en-US" dirty="0" smtClean="0"/>
          </a:p>
        </p:txBody>
      </p:sp>
      <p:sp>
        <p:nvSpPr>
          <p:cNvPr id="16" name="TextBox 15"/>
          <p:cNvSpPr txBox="1"/>
          <p:nvPr/>
        </p:nvSpPr>
        <p:spPr>
          <a:xfrm>
            <a:off x="7603070" y="4792125"/>
            <a:ext cx="8386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blast</a:t>
            </a:r>
          </a:p>
          <a:p>
            <a:pPr algn="ctr"/>
            <a:r>
              <a:rPr lang="en-US" dirty="0" err="1" smtClean="0"/>
              <a:t>db</a:t>
            </a:r>
            <a:endParaRPr lang="en-US" dirty="0" smtClean="0"/>
          </a:p>
        </p:txBody>
      </p:sp>
      <p:cxnSp>
        <p:nvCxnSpPr>
          <p:cNvPr id="17" name="Straight Arrow Connector 16"/>
          <p:cNvCxnSpPr>
            <a:stCxn id="8" idx="3"/>
            <a:endCxn id="9" idx="1"/>
          </p:cNvCxnSpPr>
          <p:nvPr/>
        </p:nvCxnSpPr>
        <p:spPr>
          <a:xfrm>
            <a:off x="7044251" y="5333988"/>
            <a:ext cx="605386" cy="16936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endCxn id="8" idx="1"/>
          </p:cNvCxnSpPr>
          <p:nvPr/>
        </p:nvCxnSpPr>
        <p:spPr>
          <a:xfrm>
            <a:off x="4199467" y="5164657"/>
            <a:ext cx="1557851" cy="16933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4131732" y="5249325"/>
            <a:ext cx="1625601" cy="203199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Diamond 19"/>
          <p:cNvSpPr/>
          <p:nvPr/>
        </p:nvSpPr>
        <p:spPr>
          <a:xfrm>
            <a:off x="186265" y="3403590"/>
            <a:ext cx="1930400" cy="965200"/>
          </a:xfrm>
          <a:prstGeom prst="diamond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91065" y="3674525"/>
            <a:ext cx="1326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/>
              <a:t>reads.fasta</a:t>
            </a:r>
            <a:endParaRPr lang="en-US" sz="1800" dirty="0" smtClean="0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1676399" y="4114791"/>
            <a:ext cx="948266" cy="338666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gular Pentagon 22"/>
          <p:cNvSpPr/>
          <p:nvPr/>
        </p:nvSpPr>
        <p:spPr>
          <a:xfrm>
            <a:off x="203199" y="5096924"/>
            <a:ext cx="1642533" cy="1032933"/>
          </a:xfrm>
          <a:prstGeom prst="pentagon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220131" y="5401724"/>
            <a:ext cx="16387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contigs.temp</a:t>
            </a:r>
            <a:endParaRPr lang="en-US" sz="2000" dirty="0" smtClean="0"/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1303865" y="5079991"/>
            <a:ext cx="1202267" cy="220133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1439332" y="5164659"/>
            <a:ext cx="1202267" cy="220133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3098799" y="6248391"/>
            <a:ext cx="2489200" cy="575733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3352798" y="6316124"/>
            <a:ext cx="20328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gene_hits.out</a:t>
            </a:r>
            <a:endParaRPr lang="en-US" dirty="0" smtClean="0"/>
          </a:p>
        </p:txBody>
      </p:sp>
      <p:cxnSp>
        <p:nvCxnSpPr>
          <p:cNvPr id="29" name="Straight Arrow Connector 28"/>
          <p:cNvCxnSpPr>
            <a:stCxn id="6" idx="4"/>
          </p:cNvCxnSpPr>
          <p:nvPr/>
        </p:nvCxnSpPr>
        <p:spPr>
          <a:xfrm>
            <a:off x="3386665" y="5503323"/>
            <a:ext cx="220134" cy="829734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Content Placeholder 2"/>
          <p:cNvSpPr>
            <a:spLocks noGrp="1"/>
          </p:cNvSpPr>
          <p:nvPr>
            <p:ph idx="1"/>
          </p:nvPr>
        </p:nvSpPr>
        <p:spPr>
          <a:xfrm>
            <a:off x="372533" y="1143000"/>
            <a:ext cx="6722534" cy="1295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 smtClean="0"/>
              <a:t>#!/bin/bash </a:t>
            </a:r>
            <a:r>
              <a:rPr lang="mr-IN" sz="2000" dirty="0" smtClean="0"/>
              <a:t>–</a:t>
            </a:r>
            <a:r>
              <a:rPr lang="en-US" sz="2000" dirty="0" smtClean="0"/>
              <a:t>l</a:t>
            </a:r>
          </a:p>
          <a:p>
            <a:pPr marL="0" indent="0">
              <a:buNone/>
            </a:pPr>
            <a:r>
              <a:rPr lang="en-US" sz="2000" dirty="0" smtClean="0"/>
              <a:t>python </a:t>
            </a:r>
            <a:r>
              <a:rPr lang="en-US" sz="2000" dirty="0" err="1" smtClean="0"/>
              <a:t>myscript.py</a:t>
            </a:r>
            <a:r>
              <a:rPr lang="en-US" sz="2000" dirty="0" smtClean="0"/>
              <a:t> </a:t>
            </a:r>
            <a:r>
              <a:rPr lang="mr-IN" sz="2000" dirty="0" smtClean="0"/>
              <a:t>–</a:t>
            </a:r>
            <a:r>
              <a:rPr lang="en-US" sz="2000" dirty="0" smtClean="0"/>
              <a:t>in=</a:t>
            </a:r>
            <a:r>
              <a:rPr lang="en-US" sz="2000" dirty="0" err="1" smtClean="0"/>
              <a:t>reads.fasta</a:t>
            </a:r>
            <a:r>
              <a:rPr lang="en-US" sz="2000" dirty="0" smtClean="0"/>
              <a:t> -out=</a:t>
            </a:r>
            <a:r>
              <a:rPr lang="en-US" sz="2000" dirty="0" err="1" smtClean="0"/>
              <a:t>gene_hits.out</a:t>
            </a:r>
            <a:endParaRPr lang="en-US" sz="2000" dirty="0"/>
          </a:p>
        </p:txBody>
      </p:sp>
      <p:sp>
        <p:nvSpPr>
          <p:cNvPr id="38" name="TextBox 37"/>
          <p:cNvSpPr txBox="1"/>
          <p:nvPr/>
        </p:nvSpPr>
        <p:spPr>
          <a:xfrm>
            <a:off x="914400" y="2218266"/>
            <a:ext cx="65710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1800" dirty="0" smtClean="0"/>
              <a:t>Less importance in defining </a:t>
            </a:r>
            <a:r>
              <a:rPr lang="en-US" sz="1800" dirty="0" err="1" smtClean="0"/>
              <a:t>env</a:t>
            </a:r>
            <a:r>
              <a:rPr lang="en-US" sz="1800" dirty="0" smtClean="0"/>
              <a:t> through modules</a:t>
            </a:r>
          </a:p>
          <a:p>
            <a:pPr marL="342900" indent="-342900">
              <a:buFont typeface="Arial"/>
              <a:buChar char="•"/>
            </a:pPr>
            <a:r>
              <a:rPr lang="en-US" sz="1800" dirty="0" smtClean="0"/>
              <a:t>Various pieces can </a:t>
            </a:r>
            <a:r>
              <a:rPr lang="en-US" sz="1800" dirty="0" smtClean="0"/>
              <a:t>live and run </a:t>
            </a:r>
            <a:r>
              <a:rPr lang="en-US" sz="1800" dirty="0" smtClean="0"/>
              <a:t>wherever you need them to</a:t>
            </a:r>
            <a:endParaRPr lang="en-US" sz="1800" dirty="0" smtClean="0"/>
          </a:p>
        </p:txBody>
      </p:sp>
      <p:sp>
        <p:nvSpPr>
          <p:cNvPr id="39" name="TextBox 38"/>
          <p:cNvSpPr txBox="1"/>
          <p:nvPr/>
        </p:nvSpPr>
        <p:spPr>
          <a:xfrm>
            <a:off x="7162009" y="4046874"/>
            <a:ext cx="19819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(maybe the </a:t>
            </a:r>
            <a:r>
              <a:rPr lang="en-US" sz="1600" dirty="0" err="1" smtClean="0"/>
              <a:t>db</a:t>
            </a:r>
            <a:r>
              <a:rPr lang="en-US" sz="1600" dirty="0" smtClean="0"/>
              <a:t> goes in the container, maybe not)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951040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In a “container world” many things don’t change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Python, Perl, bash, common tools will all still be in the new OS</a:t>
            </a:r>
          </a:p>
          <a:p>
            <a:pPr lvl="1"/>
            <a:r>
              <a:rPr lang="en-US" dirty="0" smtClean="0"/>
              <a:t>Python moves to Anaconda, so </a:t>
            </a:r>
            <a:r>
              <a:rPr lang="en-US" dirty="0" err="1" smtClean="0"/>
              <a:t>virtualenvs</a:t>
            </a:r>
            <a:r>
              <a:rPr lang="en-US" dirty="0" smtClean="0"/>
              <a:t> will be more transportable as well</a:t>
            </a:r>
          </a:p>
          <a:p>
            <a:r>
              <a:rPr lang="en-US" dirty="0" smtClean="0"/>
              <a:t>Modules will still exist</a:t>
            </a:r>
          </a:p>
          <a:p>
            <a:pPr lvl="1"/>
            <a:r>
              <a:rPr lang="en-US" dirty="0" smtClean="0"/>
              <a:t>On Cori, modules typically for system and programming tools, users responsible for their software</a:t>
            </a:r>
          </a:p>
          <a:p>
            <a:pPr lvl="2"/>
            <a:r>
              <a:rPr lang="en-US" dirty="0" smtClean="0"/>
              <a:t>~650 modules, across many consultants and DAS</a:t>
            </a:r>
          </a:p>
          <a:p>
            <a:pPr lvl="1"/>
            <a:r>
              <a:rPr lang="en-US" dirty="0" smtClean="0"/>
              <a:t>Many (most?) bioinformatics applications could be containerized (or already are)</a:t>
            </a:r>
          </a:p>
          <a:p>
            <a:r>
              <a:rPr lang="en-US" dirty="0" err="1" smtClean="0"/>
              <a:t>Filesystems</a:t>
            </a:r>
            <a:r>
              <a:rPr lang="en-US" dirty="0" smtClean="0"/>
              <a:t> won’t change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01E815D-975C-0B45-BD41-0E6E83CC7F22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7766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are we here?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295400"/>
            <a:ext cx="8398933" cy="4830764"/>
          </a:xfrm>
        </p:spPr>
        <p:txBody>
          <a:bodyPr>
            <a:normAutofit/>
          </a:bodyPr>
          <a:lstStyle/>
          <a:p>
            <a:r>
              <a:rPr lang="en-US" dirty="0" smtClean="0"/>
              <a:t>Didn’t we just do a container training?</a:t>
            </a:r>
          </a:p>
          <a:p>
            <a:pPr lvl="1"/>
            <a:r>
              <a:rPr lang="en-US" dirty="0" smtClean="0"/>
              <a:t>Yes! </a:t>
            </a:r>
            <a:r>
              <a:rPr lang="en-US" dirty="0" smtClean="0">
                <a:hlinkClick r:id="rId2"/>
              </a:rPr>
              <a:t>Link to </a:t>
            </a:r>
            <a:r>
              <a:rPr lang="en-US" dirty="0" err="1" smtClean="0">
                <a:hlinkClick r:id="rId2"/>
              </a:rPr>
              <a:t>Docker</a:t>
            </a:r>
            <a:r>
              <a:rPr lang="en-US" dirty="0" smtClean="0">
                <a:hlinkClick r:id="rId2"/>
              </a:rPr>
              <a:t> workshop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What makes today different?</a:t>
            </a:r>
          </a:p>
          <a:p>
            <a:pPr lvl="1"/>
            <a:r>
              <a:rPr lang="en-US" dirty="0" smtClean="0"/>
              <a:t>Upcoming changes to </a:t>
            </a:r>
            <a:r>
              <a:rPr lang="en-US" dirty="0" err="1" smtClean="0"/>
              <a:t>Genepool</a:t>
            </a:r>
            <a:endParaRPr lang="en-US" dirty="0" smtClean="0"/>
          </a:p>
          <a:p>
            <a:pPr lvl="1"/>
            <a:r>
              <a:rPr lang="en-US" dirty="0" smtClean="0"/>
              <a:t>Review of </a:t>
            </a:r>
            <a:r>
              <a:rPr lang="en-US" dirty="0" err="1" smtClean="0"/>
              <a:t>Docker</a:t>
            </a:r>
            <a:r>
              <a:rPr lang="en-US" dirty="0" smtClean="0"/>
              <a:t> containers, and running them with Shifter</a:t>
            </a:r>
          </a:p>
          <a:p>
            <a:pPr lvl="1"/>
            <a:r>
              <a:rPr lang="en-US" dirty="0" smtClean="0"/>
              <a:t>What does a containerized JGI look like, and how could we get there?</a:t>
            </a:r>
          </a:p>
          <a:p>
            <a:pPr lvl="1"/>
            <a:r>
              <a:rPr lang="en-US" dirty="0" smtClean="0"/>
              <a:t>Hands-On Running </a:t>
            </a:r>
            <a:r>
              <a:rPr lang="en-US" dirty="0" err="1" smtClean="0"/>
              <a:t>Docker</a:t>
            </a:r>
            <a:r>
              <a:rPr lang="en-US" dirty="0" smtClean="0"/>
              <a:t> on the Google cloud</a:t>
            </a:r>
          </a:p>
          <a:p>
            <a:pPr lvl="1"/>
            <a:r>
              <a:rPr lang="en-US" dirty="0" err="1" smtClean="0"/>
              <a:t>Hackathon</a:t>
            </a:r>
            <a:r>
              <a:rPr lang="en-US" dirty="0" smtClean="0"/>
              <a:t> to build containers that can be used at JGI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01E815D-975C-0B45-BD41-0E6E83CC7F22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3400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NERSC Systems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730A71-5C05-454D-B833-E0EEA766E7D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6239"/>
          <a:stretch/>
        </p:blipFill>
        <p:spPr>
          <a:xfrm>
            <a:off x="880532" y="1320808"/>
            <a:ext cx="2971799" cy="24891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3600" y="2318239"/>
            <a:ext cx="3742267" cy="199611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613684">
            <a:off x="1634173" y="1168409"/>
            <a:ext cx="1603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Genepool</a:t>
            </a:r>
            <a:endParaRPr lang="en-US" b="1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3599" y="1230650"/>
            <a:ext cx="3742268" cy="90516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69999" y="3843875"/>
            <a:ext cx="21861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Mendel cluster</a:t>
            </a:r>
            <a:endParaRPr lang="en-US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423334" y="4792133"/>
            <a:ext cx="8404865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err="1" smtClean="0"/>
              <a:t>Genepool</a:t>
            </a:r>
            <a:r>
              <a:rPr lang="en-US" dirty="0" smtClean="0"/>
              <a:t> is aging. Replacement uncertain.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NERSC will keep building Cori-like supercomputers.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/>
              <a:t>So, c</a:t>
            </a:r>
            <a:r>
              <a:rPr lang="en-US" dirty="0" smtClean="0"/>
              <a:t>an we transition JGI’s workload to Cori-like systems?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392879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Genepool</a:t>
            </a:r>
            <a:r>
              <a:rPr lang="en-US" dirty="0" smtClean="0"/>
              <a:t> node count warranty lifespan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295400"/>
          <a:ext cx="8229600" cy="48307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4</a:t>
            </a:fld>
            <a:r>
              <a:rPr lang="en-US" smtClean="0"/>
              <a:t> 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945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Profile with </a:t>
            </a:r>
            <a:r>
              <a:rPr lang="en-US" dirty="0" smtClean="0"/>
              <a:t>Cori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295400"/>
          <a:ext cx="8229600" cy="48307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- </a:t>
            </a:r>
            <a:fld id="{D174BAF6-F8F2-EF4F-936C-8DF63288C82F}" type="slidenum">
              <a:rPr lang="en-US" smtClean="0"/>
              <a:pPr/>
              <a:t>5</a:t>
            </a:fld>
            <a:r>
              <a:rPr lang="en-US" smtClean="0"/>
              <a:t> -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066690" y="1068256"/>
            <a:ext cx="2975674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/>
              <a:t>Extra capacity for a year to help with transition to Cori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63891" y="2123267"/>
            <a:ext cx="2991173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 dirty="0" smtClean="0"/>
              <a:t>Renew Mendel Phase 2 for at least 1 year </a:t>
            </a:r>
            <a:r>
              <a:rPr lang="mr-IN" sz="1800" dirty="0" smtClean="0"/>
              <a:t>–</a:t>
            </a:r>
            <a:r>
              <a:rPr lang="en-US" sz="1800" dirty="0" smtClean="0"/>
              <a:t> replace large memory capacity FY18/19</a:t>
            </a:r>
          </a:p>
        </p:txBody>
      </p:sp>
    </p:spTree>
    <p:extLst>
      <p:ext uri="{BB962C8B-B14F-4D97-AF65-F5344CB8AC3E}">
        <p14:creationId xmlns:p14="http://schemas.microsoft.com/office/powerpoint/2010/main" val="3408062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we start migrating workloads?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Answer: make </a:t>
            </a:r>
            <a:r>
              <a:rPr lang="en-US" dirty="0" err="1" smtClean="0"/>
              <a:t>Genepool</a:t>
            </a:r>
            <a:r>
              <a:rPr lang="en-US" dirty="0" smtClean="0"/>
              <a:t> more like the systems we need to move to</a:t>
            </a:r>
            <a:endParaRPr lang="en-US" dirty="0"/>
          </a:p>
          <a:p>
            <a:pPr lvl="1"/>
            <a:r>
              <a:rPr lang="en-US" dirty="0" smtClean="0"/>
              <a:t>SLURM Scheduler</a:t>
            </a:r>
          </a:p>
          <a:p>
            <a:pPr lvl="1"/>
            <a:r>
              <a:rPr lang="en-US" dirty="0" smtClean="0"/>
              <a:t>Anaconda as default python</a:t>
            </a:r>
          </a:p>
          <a:p>
            <a:pPr lvl="1"/>
            <a:r>
              <a:rPr lang="en-US" dirty="0" smtClean="0"/>
              <a:t>Major OS Upgrade</a:t>
            </a:r>
          </a:p>
          <a:p>
            <a:pPr lvl="1"/>
            <a:r>
              <a:rPr lang="en-US" dirty="0" smtClean="0"/>
              <a:t>Availability of Shifter to run containers</a:t>
            </a:r>
          </a:p>
          <a:p>
            <a:endParaRPr lang="en-US" dirty="0" smtClean="0"/>
          </a:p>
          <a:p>
            <a:r>
              <a:rPr lang="en-US" dirty="0" smtClean="0"/>
              <a:t>But, the systems are different enough, that we take the opportunity to produce programs/pipelines/workflows that can run anywhere code can run.</a:t>
            </a:r>
          </a:p>
          <a:p>
            <a:pPr lvl="1"/>
            <a:r>
              <a:rPr lang="en-US" dirty="0" err="1" smtClean="0"/>
              <a:t>ie</a:t>
            </a:r>
            <a:r>
              <a:rPr lang="en-US" dirty="0" smtClean="0"/>
              <a:t>, let’s not just adapt to Cori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01E815D-975C-0B45-BD41-0E6E83CC7F22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843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Genepool</a:t>
            </a:r>
            <a:r>
              <a:rPr lang="en-US" dirty="0" smtClean="0"/>
              <a:t> System Upgrade Roadmap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Genepool</a:t>
            </a:r>
            <a:r>
              <a:rPr lang="en-US" dirty="0" smtClean="0"/>
              <a:t> must transition to SLURM by August 2017</a:t>
            </a:r>
            <a:endParaRPr lang="en-US" dirty="0"/>
          </a:p>
          <a:p>
            <a:pPr lvl="1"/>
            <a:r>
              <a:rPr lang="en-US" dirty="0" smtClean="0"/>
              <a:t>Parity with other NERSC systems (Cori, Edison, N9)</a:t>
            </a:r>
          </a:p>
          <a:p>
            <a:pPr lvl="2"/>
            <a:r>
              <a:rPr lang="en-US" dirty="0" smtClean="0"/>
              <a:t>More consultants and admins available to help</a:t>
            </a:r>
          </a:p>
          <a:p>
            <a:pPr lvl="2"/>
            <a:r>
              <a:rPr lang="en-US" dirty="0" smtClean="0"/>
              <a:t>More training and educational resources</a:t>
            </a:r>
          </a:p>
          <a:p>
            <a:pPr lvl="2"/>
            <a:r>
              <a:rPr lang="en-US" dirty="0" smtClean="0"/>
              <a:t>Ability to run your software/pipelines on other NERSC systems</a:t>
            </a:r>
          </a:p>
          <a:p>
            <a:pPr lvl="1"/>
            <a:r>
              <a:rPr lang="en-US" dirty="0" smtClean="0"/>
              <a:t>Avoid costly licensing fee for UGE</a:t>
            </a:r>
          </a:p>
          <a:p>
            <a:pPr lvl="1"/>
            <a:r>
              <a:rPr lang="en-US" dirty="0" smtClean="0"/>
              <a:t>Interesting features that may be useful to JGI</a:t>
            </a:r>
          </a:p>
          <a:p>
            <a:pPr lvl="2"/>
            <a:r>
              <a:rPr lang="en-US" dirty="0" smtClean="0"/>
              <a:t>Shifter integration</a:t>
            </a:r>
          </a:p>
          <a:p>
            <a:pPr lvl="2"/>
            <a:r>
              <a:rPr lang="en-US" dirty="0" smtClean="0"/>
              <a:t>Better resource management</a:t>
            </a:r>
          </a:p>
          <a:p>
            <a:pPr lvl="2"/>
            <a:r>
              <a:rPr lang="en-US" dirty="0" smtClean="0"/>
              <a:t>Opportunities for more customization than UGE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01E815D-975C-0B45-BD41-0E6E83CC7F22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996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627727" y="1182540"/>
            <a:ext cx="8174820" cy="339331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Genepool</a:t>
            </a:r>
            <a:r>
              <a:rPr lang="en-US" dirty="0" smtClean="0"/>
              <a:t> also needs an OS upgrade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01E815D-975C-0B45-BD41-0E6E83CC7F22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64956" y="2481877"/>
            <a:ext cx="1401435" cy="84675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default “deb6gp”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867715" y="3408044"/>
            <a:ext cx="2095736" cy="846756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Scientific Linux 6.3 (-&gt;6.8)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035577" y="2488284"/>
            <a:ext cx="1401435" cy="84675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“sl6gp”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655953" y="2488284"/>
            <a:ext cx="1401435" cy="84675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“deb6gp”?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158712" y="3414451"/>
            <a:ext cx="2095736" cy="846756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Scientific Linux 7.2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326574" y="2494691"/>
            <a:ext cx="1401435" cy="84675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“sles12”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817434" y="5737508"/>
            <a:ext cx="310388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Switching OSs:</a:t>
            </a:r>
          </a:p>
          <a:p>
            <a:r>
              <a:rPr lang="en-US" sz="1400" dirty="0" err="1"/>
              <a:t>env</a:t>
            </a:r>
            <a:r>
              <a:rPr lang="en-US" sz="1400" dirty="0"/>
              <a:t> CHOS</a:t>
            </a:r>
            <a:r>
              <a:rPr lang="en-US" sz="1400" dirty="0" smtClean="0"/>
              <a:t>=deb6gp </a:t>
            </a:r>
            <a:r>
              <a:rPr lang="en-US" sz="1400" dirty="0" err="1" smtClean="0"/>
              <a:t>chos</a:t>
            </a:r>
            <a:r>
              <a:rPr lang="en-US" sz="1400" dirty="0" smtClean="0"/>
              <a:t> </a:t>
            </a:r>
            <a:r>
              <a:rPr lang="en-US" sz="1400" dirty="0"/>
              <a:t>/bin/bash -l</a:t>
            </a:r>
          </a:p>
          <a:p>
            <a:r>
              <a:rPr lang="en-US" sz="1400" dirty="0" err="1"/>
              <a:t>env</a:t>
            </a:r>
            <a:r>
              <a:rPr lang="en-US" sz="1400" dirty="0"/>
              <a:t> CHOS=sl6gp </a:t>
            </a:r>
            <a:r>
              <a:rPr lang="en-US" sz="1400" dirty="0" err="1"/>
              <a:t>chos</a:t>
            </a:r>
            <a:r>
              <a:rPr lang="en-US" sz="1400" dirty="0"/>
              <a:t> /bin/bash -l</a:t>
            </a:r>
          </a:p>
          <a:p>
            <a:r>
              <a:rPr lang="en-US" sz="1400" dirty="0" err="1"/>
              <a:t>env</a:t>
            </a:r>
            <a:r>
              <a:rPr lang="en-US" sz="1400" dirty="0"/>
              <a:t> CHOS=sles12 </a:t>
            </a:r>
            <a:r>
              <a:rPr lang="en-US" sz="1400" dirty="0" err="1"/>
              <a:t>chos</a:t>
            </a:r>
            <a:r>
              <a:rPr lang="en-US" sz="1400" dirty="0"/>
              <a:t> /bin/bash -l</a:t>
            </a:r>
            <a:endParaRPr lang="en-US" sz="1400" dirty="0" smtClean="0"/>
          </a:p>
        </p:txBody>
      </p:sp>
      <p:sp>
        <p:nvSpPr>
          <p:cNvPr id="13" name="TextBox 12"/>
          <p:cNvSpPr txBox="1"/>
          <p:nvPr/>
        </p:nvSpPr>
        <p:spPr>
          <a:xfrm>
            <a:off x="3868544" y="3606023"/>
            <a:ext cx="13649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Root OS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38666" y="1751914"/>
            <a:ext cx="1603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err="1" smtClean="0">
                <a:solidFill>
                  <a:schemeClr val="accent4"/>
                </a:solidFill>
              </a:rPr>
              <a:t>Genepool</a:t>
            </a:r>
            <a:endParaRPr lang="en-US" b="1" u="sng" dirty="0" smtClean="0">
              <a:solidFill>
                <a:schemeClr val="accent4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54630" y="1795711"/>
            <a:ext cx="13132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err="1" smtClean="0">
                <a:solidFill>
                  <a:schemeClr val="accent3"/>
                </a:solidFill>
              </a:rPr>
              <a:t>Denovo</a:t>
            </a:r>
            <a:endParaRPr lang="en-US" b="1" u="sng" dirty="0" smtClean="0">
              <a:solidFill>
                <a:schemeClr val="accent3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01345" y="2540274"/>
            <a:ext cx="17243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CHOS</a:t>
            </a:r>
          </a:p>
          <a:p>
            <a:pPr algn="ctr"/>
            <a:r>
              <a:rPr lang="en-US" sz="2000" dirty="0" smtClean="0"/>
              <a:t>environments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59110" y="4627956"/>
            <a:ext cx="68788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dirty="0" smtClean="0"/>
              <a:t>Different modules on each CHOS environment</a:t>
            </a:r>
          </a:p>
          <a:p>
            <a:pPr marL="800100" lvl="1" indent="-342900">
              <a:buFontTx/>
              <a:buChar char="-"/>
            </a:pPr>
            <a:r>
              <a:rPr lang="en-US" dirty="0" smtClean="0"/>
              <a:t>deb6gp (</a:t>
            </a:r>
            <a:r>
              <a:rPr lang="en-US" dirty="0" err="1" smtClean="0"/>
              <a:t>Genepool</a:t>
            </a:r>
            <a:r>
              <a:rPr lang="en-US" dirty="0" smtClean="0"/>
              <a:t> default) = 933 modules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35761" y="1182540"/>
            <a:ext cx="8364816" cy="350382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361 nodes</a:t>
            </a:r>
            <a:endParaRPr lang="en-US" dirty="0"/>
          </a:p>
        </p:txBody>
      </p:sp>
      <p:cxnSp>
        <p:nvCxnSpPr>
          <p:cNvPr id="21" name="Elbow Connector 20"/>
          <p:cNvCxnSpPr/>
          <p:nvPr/>
        </p:nvCxnSpPr>
        <p:spPr>
          <a:xfrm flipV="1">
            <a:off x="7832314" y="1859538"/>
            <a:ext cx="952579" cy="317483"/>
          </a:xfrm>
          <a:prstGeom prst="bentConnector3">
            <a:avLst>
              <a:gd name="adj1" fmla="val 99206"/>
            </a:avLst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8633690" y="1526940"/>
            <a:ext cx="31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4FA556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422790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9" grpId="0" animBg="1"/>
      <p:bldP spid="10" grpId="0" animBg="1"/>
      <p:bldP spid="11" grpId="0" animBg="1"/>
      <p:bldP spid="15" grpId="0"/>
      <p:bldP spid="18" grpId="0" animBg="1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we’d like to do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01E815D-975C-0B45-BD41-0E6E83CC7F22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64956" y="2481877"/>
            <a:ext cx="1401435" cy="84675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default “deb6gp”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867715" y="3408044"/>
            <a:ext cx="2095736" cy="846756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Scientific Linux 6.3 (-&gt;6.8)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35577" y="2488284"/>
            <a:ext cx="1401435" cy="84675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“sl6gp”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158712" y="3414451"/>
            <a:ext cx="2095736" cy="846756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Scientific Linux 7.2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494488" y="2494691"/>
            <a:ext cx="1401435" cy="84675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“sles12”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218869" y="1605915"/>
            <a:ext cx="19291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u="sng" dirty="0" err="1" smtClean="0">
                <a:solidFill>
                  <a:schemeClr val="accent3"/>
                </a:solidFill>
              </a:rPr>
              <a:t>Denovo</a:t>
            </a:r>
            <a:r>
              <a:rPr lang="en-US" b="1" u="sng" dirty="0" smtClean="0">
                <a:solidFill>
                  <a:schemeClr val="accent3"/>
                </a:solidFill>
              </a:rPr>
              <a:t>-like</a:t>
            </a:r>
          </a:p>
          <a:p>
            <a:pPr algn="ctr"/>
            <a:r>
              <a:rPr lang="en-US" b="1" u="sng" dirty="0" err="1" smtClean="0">
                <a:solidFill>
                  <a:schemeClr val="accent3"/>
                </a:solidFill>
              </a:rPr>
              <a:t>Genepool</a:t>
            </a:r>
            <a:endParaRPr lang="en-US" b="1" u="sng" dirty="0" smtClean="0">
              <a:solidFill>
                <a:schemeClr val="accent3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38666" y="1927102"/>
            <a:ext cx="1603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err="1" smtClean="0">
                <a:solidFill>
                  <a:schemeClr val="accent4"/>
                </a:solidFill>
              </a:rPr>
              <a:t>Genepool</a:t>
            </a:r>
            <a:endParaRPr lang="en-US" b="1" u="sng" dirty="0" smtClean="0">
              <a:solidFill>
                <a:schemeClr val="accent4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970733" y="3168038"/>
            <a:ext cx="156201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636996" y="4365176"/>
            <a:ext cx="3126577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SLURM</a:t>
            </a:r>
          </a:p>
          <a:p>
            <a:pPr algn="ctr"/>
            <a:r>
              <a:rPr lang="en-US" dirty="0" smtClean="0"/>
              <a:t>Shifter-capable</a:t>
            </a:r>
          </a:p>
          <a:p>
            <a:pPr algn="ctr"/>
            <a:r>
              <a:rPr lang="en-US" dirty="0" smtClean="0"/>
              <a:t>More Cori-compatible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3708" y="5679110"/>
            <a:ext cx="7637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Removal of inefficient/outdated bioinformatics software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10940" y="1182540"/>
            <a:ext cx="8291607" cy="335783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35761" y="1182540"/>
            <a:ext cx="160581" cy="335783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69333" y="4700960"/>
            <a:ext cx="42389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Explicit versioning of modules</a:t>
            </a:r>
          </a:p>
          <a:p>
            <a:r>
              <a:rPr lang="en-US" dirty="0" smtClean="0"/>
              <a:t>(</a:t>
            </a:r>
            <a:r>
              <a:rPr lang="en-US" dirty="0" err="1" smtClean="0"/>
              <a:t>ie</a:t>
            </a:r>
            <a:r>
              <a:rPr lang="en-US" dirty="0" smtClean="0"/>
              <a:t> no defaults!)</a:t>
            </a:r>
          </a:p>
        </p:txBody>
      </p:sp>
    </p:spTree>
    <p:extLst>
      <p:ext uri="{BB962C8B-B14F-4D97-AF65-F5344CB8AC3E}">
        <p14:creationId xmlns:p14="http://schemas.microsoft.com/office/powerpoint/2010/main" val="26548084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theme/theme1.xml><?xml version="1.0" encoding="utf-8"?>
<a:theme xmlns:a="http://schemas.openxmlformats.org/drawingml/2006/main" name="NERSC-template-FY11-v1">
  <a:themeElements>
    <a:clrScheme name="NERSC New Palette">
      <a:dk1>
        <a:srgbClr val="0C1527"/>
      </a:dk1>
      <a:lt1>
        <a:sysClr val="window" lastClr="FFFFFF"/>
      </a:lt1>
      <a:dk2>
        <a:srgbClr val="114766"/>
      </a:dk2>
      <a:lt2>
        <a:srgbClr val="FFFFFF"/>
      </a:lt2>
      <a:accent1>
        <a:srgbClr val="114766"/>
      </a:accent1>
      <a:accent2>
        <a:srgbClr val="FF6500"/>
      </a:accent2>
      <a:accent3>
        <a:srgbClr val="FFB900"/>
      </a:accent3>
      <a:accent4>
        <a:srgbClr val="0090BD"/>
      </a:accent4>
      <a:accent5>
        <a:srgbClr val="6BD4FB"/>
      </a:accent5>
      <a:accent6>
        <a:srgbClr val="114766"/>
      </a:accent6>
      <a:hlink>
        <a:srgbClr val="00AFE5"/>
      </a:hlink>
      <a:folHlink>
        <a:srgbClr val="89949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ctr">
        <a:norm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3200" b="1" i="0" u="none" strike="noStrike" kern="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+mj-lt"/>
            <a:ea typeface="ＭＳ Ｐゴシック" pitchFamily="-65" charset="-128"/>
            <a:cs typeface="ＭＳ Ｐゴシック" pitchFamily="-65" charset="-128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LUE">
  <a:themeElements>
    <a:clrScheme name="NERSC Palette 2">
      <a:dk1>
        <a:srgbClr val="0C1527"/>
      </a:dk1>
      <a:lt1>
        <a:sysClr val="window" lastClr="FFFFFF"/>
      </a:lt1>
      <a:dk2>
        <a:srgbClr val="114766"/>
      </a:dk2>
      <a:lt2>
        <a:srgbClr val="FFFFFF"/>
      </a:lt2>
      <a:accent1>
        <a:srgbClr val="008329"/>
      </a:accent1>
      <a:accent2>
        <a:srgbClr val="FFB900"/>
      </a:accent2>
      <a:accent3>
        <a:srgbClr val="FF6500"/>
      </a:accent3>
      <a:accent4>
        <a:srgbClr val="0090BD"/>
      </a:accent4>
      <a:accent5>
        <a:srgbClr val="6BD4FB"/>
      </a:accent5>
      <a:accent6>
        <a:srgbClr val="114766"/>
      </a:accent6>
      <a:hlink>
        <a:srgbClr val="00AFE5"/>
      </a:hlink>
      <a:folHlink>
        <a:srgbClr val="89949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ctr">
        <a:norm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3200" b="1" i="0" u="none" strike="noStrike" kern="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+mj-lt"/>
            <a:ea typeface="ＭＳ Ｐゴシック" pitchFamily="-65" charset="-128"/>
            <a:cs typeface="ＭＳ Ｐゴシック" pitchFamily="-65" charset="-128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GOLD">
  <a:themeElements>
    <a:clrScheme name="NERSC Palette 2">
      <a:dk1>
        <a:srgbClr val="0C1527"/>
      </a:dk1>
      <a:lt1>
        <a:sysClr val="window" lastClr="FFFFFF"/>
      </a:lt1>
      <a:dk2>
        <a:srgbClr val="114766"/>
      </a:dk2>
      <a:lt2>
        <a:srgbClr val="FFFFFF"/>
      </a:lt2>
      <a:accent1>
        <a:srgbClr val="008329"/>
      </a:accent1>
      <a:accent2>
        <a:srgbClr val="FFB900"/>
      </a:accent2>
      <a:accent3>
        <a:srgbClr val="FF6500"/>
      </a:accent3>
      <a:accent4>
        <a:srgbClr val="0090BD"/>
      </a:accent4>
      <a:accent5>
        <a:srgbClr val="6BD4FB"/>
      </a:accent5>
      <a:accent6>
        <a:srgbClr val="114766"/>
      </a:accent6>
      <a:hlink>
        <a:srgbClr val="00AFE5"/>
      </a:hlink>
      <a:folHlink>
        <a:srgbClr val="89949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ctr">
        <a:norm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3200" b="1" i="0" u="none" strike="noStrike" kern="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+mj-lt"/>
            <a:ea typeface="ＭＳ Ｐゴシック" pitchFamily="-65" charset="-128"/>
            <a:cs typeface="ＭＳ Ｐゴシック" pitchFamily="-65" charset="-128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NERSC 2012">
  <a:themeElements>
    <a:clrScheme name="NERSC Palette">
      <a:dk1>
        <a:sysClr val="windowText" lastClr="000000"/>
      </a:dk1>
      <a:lt1>
        <a:sysClr val="window" lastClr="FFFFFF"/>
      </a:lt1>
      <a:dk2>
        <a:srgbClr val="194963"/>
      </a:dk2>
      <a:lt2>
        <a:srgbClr val="FEE8B4"/>
      </a:lt2>
      <a:accent1>
        <a:srgbClr val="194963"/>
      </a:accent1>
      <a:accent2>
        <a:srgbClr val="FCD235"/>
      </a:accent2>
      <a:accent3>
        <a:srgbClr val="4FA556"/>
      </a:accent3>
      <a:accent4>
        <a:srgbClr val="8E2A20"/>
      </a:accent4>
      <a:accent5>
        <a:srgbClr val="679AC3"/>
      </a:accent5>
      <a:accent6>
        <a:srgbClr val="F68B44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smtClean="0"/>
        </a:defPPr>
      </a:lstStyle>
    </a:tx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NERSC-template-FY11-v1.potx</Template>
  <TotalTime>86006</TotalTime>
  <Words>832</Words>
  <Application>Microsoft Macintosh PowerPoint</Application>
  <PresentationFormat>On-screen Show (4:3)</PresentationFormat>
  <Paragraphs>160</Paragraphs>
  <Slides>16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NERSC-template-FY11-v1</vt:lpstr>
      <vt:lpstr>BLUE</vt:lpstr>
      <vt:lpstr>GOLD</vt:lpstr>
      <vt:lpstr>NERSC 2012</vt:lpstr>
      <vt:lpstr>Daniel Udwary   Tony Wildish NERSC Data Science Engagement Group </vt:lpstr>
      <vt:lpstr>Why are we here?</vt:lpstr>
      <vt:lpstr>NERSC Systems</vt:lpstr>
      <vt:lpstr>Genepool node count warranty lifespan</vt:lpstr>
      <vt:lpstr>Profile with Cori</vt:lpstr>
      <vt:lpstr>How do we start migrating workloads?</vt:lpstr>
      <vt:lpstr>Genepool System Upgrade Roadmap</vt:lpstr>
      <vt:lpstr>Genepool also needs an OS upgrade</vt:lpstr>
      <vt:lpstr>What we’d like to do</vt:lpstr>
      <vt:lpstr>Talk with a consultant about adapting your pipelines</vt:lpstr>
      <vt:lpstr>Goals for JGI-NERSC computing</vt:lpstr>
      <vt:lpstr>Pros and Cons of Containerization</vt:lpstr>
      <vt:lpstr>What should go in a container?</vt:lpstr>
      <vt:lpstr>So, it might look like this, instead:</vt:lpstr>
      <vt:lpstr>In a “container world” many things don’t change</vt:lpstr>
      <vt:lpstr>PowerPoint Presentation</vt:lpstr>
    </vt:vector>
  </TitlesOfParts>
  <Company>NERSC / Lawrence Berkeley 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ASCR Requirements Workshop</dc:title>
  <dc:creator>Richard Gerber</dc:creator>
  <cp:lastModifiedBy>Daniel Udwary</cp:lastModifiedBy>
  <cp:revision>447</cp:revision>
  <cp:lastPrinted>2010-02-25T15:45:22Z</cp:lastPrinted>
  <dcterms:created xsi:type="dcterms:W3CDTF">2011-09-12T17:51:30Z</dcterms:created>
  <dcterms:modified xsi:type="dcterms:W3CDTF">2017-03-17T16:54:13Z</dcterms:modified>
</cp:coreProperties>
</file>