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FEA6979-556E-40E8-B444-6F9F65CC9958}">
  <a:tblStyle styleId="{8FEA6979-556E-40E8-B444-6F9F65CC9958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jan-pag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  <a:solidFill>
            <a:srgbClr val="FFE000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200"/>
              <a:t>‹#›</a:t>
            </a:fld>
          </a:p>
        </p:txBody>
      </p:sp>
      <p:sp>
        <p:nvSpPr>
          <p:cNvPr id="16" name="Shape 16"/>
          <p:cNvSpPr txBox="1"/>
          <p:nvPr/>
        </p:nvSpPr>
        <p:spPr>
          <a:xfrm>
            <a:off x="2313700" y="4869450"/>
            <a:ext cx="58281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Jan Balewski, NERSC                       Google GCE Tutorial               March  2017</a:t>
            </a:r>
          </a:p>
        </p:txBody>
      </p:sp>
      <p:pic>
        <p:nvPicPr>
          <p:cNvPr id="17" name="Shape 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67275"/>
            <a:ext cx="151447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0500" y="4749900"/>
            <a:ext cx="4534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jpg"/><Relationship Id="rId4" Type="http://schemas.openxmlformats.org/officeDocument/2006/relationships/image" Target="../media/image29.jp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oo.gl/VqAAKh" TargetMode="External"/><Relationship Id="rId4" Type="http://schemas.openxmlformats.org/officeDocument/2006/relationships/hyperlink" Target="https://bitbucket.org/balewski/tutornersc" TargetMode="External"/><Relationship Id="rId5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hyperlink" Target="https://goo.gl/VqAAKh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37.jpg"/><Relationship Id="rId5" Type="http://schemas.openxmlformats.org/officeDocument/2006/relationships/image" Target="../media/image39.png"/><Relationship Id="rId6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console.cloud.google.com" TargetMode="External"/><Relationship Id="rId4" Type="http://schemas.openxmlformats.org/officeDocument/2006/relationships/image" Target="../media/image03.png"/><Relationship Id="rId5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Relationship Id="rId4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08.png"/><Relationship Id="rId5" Type="http://schemas.openxmlformats.org/officeDocument/2006/relationships/image" Target="../media/image10.png"/><Relationship Id="rId6" Type="http://schemas.openxmlformats.org/officeDocument/2006/relationships/image" Target="../media/image09.png"/><Relationship Id="rId7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hyperlink" Target="https://goo.gl/MXFHP7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Important Note for this Hands-On Workshop</a:t>
            </a:r>
          </a:p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59" name="Shape 59"/>
          <p:cNvSpPr txBox="1"/>
          <p:nvPr/>
        </p:nvSpPr>
        <p:spPr>
          <a:xfrm>
            <a:off x="759600" y="769500"/>
            <a:ext cx="7624800" cy="3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900"/>
              <a:t>The following training materials were presented for hands-on workshops presented onsite at JGI, and at the JGI Users Meeting in March 2017.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900" u="sng"/>
          </a:p>
          <a:p>
            <a:pPr lvl="0">
              <a:spcBef>
                <a:spcPts val="0"/>
              </a:spcBef>
              <a:buNone/>
            </a:pPr>
            <a:r>
              <a:rPr lang="en" sz="1900"/>
              <a:t>The materials assume access to a Google Cloud Project, which were temporary and may not be available now. Please adjust accordingly!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200" u="sng"/>
          </a:p>
          <a:p>
            <a:pPr lvl="0" rtl="0">
              <a:spcBef>
                <a:spcPts val="0"/>
              </a:spcBef>
              <a:buNone/>
            </a:pPr>
            <a:r>
              <a:rPr b="1" lang="en" sz="2000" u="sng"/>
              <a:t>What you need right now: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Docker installed, updated, and working on your laptop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A Google account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Your laptop connected to the Internet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Access to a Google Cloud Project - a free trial should work, but has not been tested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Worksheet 1.3  - Launch/monitor/kill  VM</a:t>
            </a: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065607" y="47323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375" y="1028700"/>
            <a:ext cx="7315201" cy="113521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2813925" y="807025"/>
            <a:ext cx="957300" cy="566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5161950" y="1824100"/>
            <a:ext cx="22668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4.Wait, then fire console connecting to running VM 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2988375" y="766825"/>
            <a:ext cx="119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1.create</a:t>
            </a:r>
          </a:p>
        </p:txBody>
      </p:sp>
      <p:sp>
        <p:nvSpPr>
          <p:cNvPr id="187" name="Shape 187"/>
          <p:cNvSpPr/>
          <p:nvPr/>
        </p:nvSpPr>
        <p:spPr>
          <a:xfrm>
            <a:off x="4833075" y="1755175"/>
            <a:ext cx="2719500" cy="713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723150" y="1824100"/>
            <a:ext cx="1000200" cy="39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350775" y="2092900"/>
            <a:ext cx="1639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See </a:t>
            </a:r>
            <a:r>
              <a:rPr lang="en"/>
              <a:t>previously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Launched VMs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350" y="2470212"/>
            <a:ext cx="33147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9012" y="3645475"/>
            <a:ext cx="2567025" cy="80602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1975725" y="3054925"/>
            <a:ext cx="3186300" cy="713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2724075" y="3079075"/>
            <a:ext cx="28128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2. set VM a name: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E.g. your first name+integer </a:t>
            </a:r>
          </a:p>
        </p:txBody>
      </p:sp>
      <p:sp>
        <p:nvSpPr>
          <p:cNvPr id="194" name="Shape 194"/>
          <p:cNvSpPr/>
          <p:nvPr/>
        </p:nvSpPr>
        <p:spPr>
          <a:xfrm>
            <a:off x="5804850" y="3769262"/>
            <a:ext cx="2628600" cy="566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7117125" y="3837212"/>
            <a:ext cx="119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3.Launch your VM </a:t>
            </a:r>
          </a:p>
        </p:txBody>
      </p:sp>
      <p:sp>
        <p:nvSpPr>
          <p:cNvPr id="196" name="Shape 196"/>
          <p:cNvSpPr/>
          <p:nvPr/>
        </p:nvSpPr>
        <p:spPr>
          <a:xfrm>
            <a:off x="6685650" y="571500"/>
            <a:ext cx="867000" cy="87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6436275" y="674100"/>
            <a:ext cx="119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5. terminate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Worksheet 1.4  - execute task inside VM</a:t>
            </a:r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065607" y="47323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275" y="957275"/>
            <a:ext cx="4962174" cy="31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>
            <a:off x="2729300" y="3638550"/>
            <a:ext cx="2940600" cy="35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5020375" y="4154450"/>
            <a:ext cx="35163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Your Debian VM:</a:t>
            </a:r>
          </a:p>
          <a:p>
            <a:pPr indent="-228600" lvl="0" marL="457200" rtl="0" algn="l">
              <a:spcBef>
                <a:spcPts val="0"/>
              </a:spcBef>
              <a:buChar char="-"/>
            </a:pPr>
            <a:r>
              <a:rPr lang="en"/>
              <a:t>Ping 8.8.8.8  has internet access</a:t>
            </a:r>
          </a:p>
          <a:p>
            <a:pPr indent="-228600" lvl="0" marL="457200" rtl="0" algn="l">
              <a:spcBef>
                <a:spcPts val="0"/>
              </a:spcBef>
              <a:buChar char="-"/>
            </a:pPr>
            <a:r>
              <a:rPr lang="en"/>
              <a:t>No Docker software - bad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b="0" l="0" r="55416" t="0"/>
          <a:stretch/>
        </p:blipFill>
        <p:spPr>
          <a:xfrm>
            <a:off x="504425" y="1785950"/>
            <a:ext cx="2275650" cy="229229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594825" y="1012300"/>
            <a:ext cx="11448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Virtual Machine 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1613225" y="917050"/>
            <a:ext cx="12669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rgbClr val="0000FF"/>
                </a:solidFill>
              </a:rPr>
              <a:t>Your Debian VM instance is </a:t>
            </a:r>
            <a:r>
              <a:rPr b="1" i="1" lang="en" sz="1200">
                <a:solidFill>
                  <a:srgbClr val="0000FF"/>
                </a:solidFill>
              </a:rPr>
              <a:t>fully isolated</a:t>
            </a:r>
            <a:r>
              <a:rPr i="1" lang="en" sz="1200">
                <a:solidFill>
                  <a:srgbClr val="0000FF"/>
                </a:solidFill>
              </a:rPr>
              <a:t>,  computations  are private</a:t>
            </a:r>
          </a:p>
        </p:txBody>
      </p:sp>
      <p:cxnSp>
        <p:nvCxnSpPr>
          <p:cNvPr id="210" name="Shape 210"/>
          <p:cNvCxnSpPr/>
          <p:nvPr/>
        </p:nvCxnSpPr>
        <p:spPr>
          <a:xfrm flipH="1">
            <a:off x="2316325" y="1788350"/>
            <a:ext cx="570300" cy="1362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211" name="Shape 211"/>
          <p:cNvSpPr txBox="1"/>
          <p:nvPr/>
        </p:nvSpPr>
        <p:spPr>
          <a:xfrm>
            <a:off x="2780075" y="4292575"/>
            <a:ext cx="2020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rgbClr val="980000"/>
                </a:solidFill>
              </a:rPr>
              <a:t>Hardware controlled by some OS not visible for you</a:t>
            </a:r>
          </a:p>
        </p:txBody>
      </p:sp>
      <p:cxnSp>
        <p:nvCxnSpPr>
          <p:cNvPr id="212" name="Shape 212"/>
          <p:cNvCxnSpPr/>
          <p:nvPr/>
        </p:nvCxnSpPr>
        <p:spPr>
          <a:xfrm rot="10800000">
            <a:off x="2316200" y="4078250"/>
            <a:ext cx="501300" cy="3966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13" name="Shape 213"/>
          <p:cNvSpPr/>
          <p:nvPr/>
        </p:nvSpPr>
        <p:spPr>
          <a:xfrm>
            <a:off x="2723625" y="2496625"/>
            <a:ext cx="4301100" cy="65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b="0" l="24600" r="46831" t="0"/>
          <a:stretch/>
        </p:blipFill>
        <p:spPr>
          <a:xfrm rot="-2188922">
            <a:off x="784313" y="2194572"/>
            <a:ext cx="634623" cy="54313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1739612" y="2075525"/>
            <a:ext cx="4536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rgbClr val="0000FF"/>
                </a:solidFill>
              </a:rPr>
              <a:t>You </a:t>
            </a:r>
          </a:p>
        </p:txBody>
      </p:sp>
      <p:sp>
        <p:nvSpPr>
          <p:cNvPr id="216" name="Shape 216"/>
          <p:cNvSpPr/>
          <p:nvPr/>
        </p:nvSpPr>
        <p:spPr>
          <a:xfrm>
            <a:off x="2856275" y="1131350"/>
            <a:ext cx="3352800" cy="396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Worksheet 1.5  - Monitor load on VM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062" y="1204425"/>
            <a:ext cx="2357450" cy="246747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4232225" y="1992850"/>
            <a:ext cx="15243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5% CPU use  → very wasteful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875" y="1292749"/>
            <a:ext cx="2200275" cy="103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675" y="2399050"/>
            <a:ext cx="24288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>
            <a:off x="942025" y="3537575"/>
            <a:ext cx="1480800" cy="441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7450" y="1391837"/>
            <a:ext cx="2186124" cy="209263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/>
          <p:nvPr/>
        </p:nvSpPr>
        <p:spPr>
          <a:xfrm>
            <a:off x="3732850" y="1691425"/>
            <a:ext cx="842700" cy="25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6361750" y="1739050"/>
            <a:ext cx="1109400" cy="25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6537275" y="1992850"/>
            <a:ext cx="15243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Some data are copied   in/out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2546300" y="3671887"/>
            <a:ext cx="28293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1 VM is still running and generating cost  - wasteful</a:t>
            </a:r>
          </a:p>
        </p:txBody>
      </p:sp>
      <p:sp>
        <p:nvSpPr>
          <p:cNvPr id="232" name="Shape 232"/>
          <p:cNvSpPr/>
          <p:nvPr/>
        </p:nvSpPr>
        <p:spPr>
          <a:xfrm>
            <a:off x="302250" y="1393887"/>
            <a:ext cx="1049400" cy="295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Billing example  </a:t>
            </a:r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6325"/>
            <a:ext cx="8839202" cy="35548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Shape 240"/>
          <p:cNvCxnSpPr/>
          <p:nvPr/>
        </p:nvCxnSpPr>
        <p:spPr>
          <a:xfrm flipH="1" rot="10800000">
            <a:off x="2084925" y="2035700"/>
            <a:ext cx="6549900" cy="9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1" name="Shape 241"/>
          <p:cNvCxnSpPr/>
          <p:nvPr/>
        </p:nvCxnSpPr>
        <p:spPr>
          <a:xfrm flipH="1" rot="10800000">
            <a:off x="2140600" y="1598025"/>
            <a:ext cx="6549900" cy="99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2" name="Shape 242"/>
          <p:cNvCxnSpPr/>
          <p:nvPr/>
        </p:nvCxnSpPr>
        <p:spPr>
          <a:xfrm flipH="1" rot="10800000">
            <a:off x="2256975" y="3800975"/>
            <a:ext cx="6549900" cy="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375" y="2694730"/>
            <a:ext cx="8514299" cy="3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2528100" y="3812000"/>
            <a:ext cx="2442096" cy="1306151"/>
          </a:xfrm>
          <a:prstGeom prst="cloud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Are you ready for ‘level 4’ experience?</a:t>
            </a:r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Image result for inception movie"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307" y="683925"/>
            <a:ext cx="7467441" cy="3128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ception movie"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262" y="880850"/>
            <a:ext cx="2175625" cy="135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316875" y="2278775"/>
            <a:ext cx="17784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$ cat /etc/*release</a:t>
            </a:r>
          </a:p>
        </p:txBody>
      </p:sp>
      <p:pic>
        <p:nvPicPr>
          <p:cNvPr descr="Image result for female user at laptop" id="254" name="Shape 2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84" y="3556344"/>
            <a:ext cx="1305981" cy="13061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Shape 255"/>
          <p:cNvGrpSpPr/>
          <p:nvPr/>
        </p:nvGrpSpPr>
        <p:grpSpPr>
          <a:xfrm>
            <a:off x="650172" y="3199388"/>
            <a:ext cx="832933" cy="564713"/>
            <a:chOff x="1412569" y="1833258"/>
            <a:chExt cx="1872180" cy="1242768"/>
          </a:xfrm>
        </p:grpSpPr>
        <p:grpSp>
          <p:nvGrpSpPr>
            <p:cNvPr id="256" name="Shape 256"/>
            <p:cNvGrpSpPr/>
            <p:nvPr/>
          </p:nvGrpSpPr>
          <p:grpSpPr>
            <a:xfrm>
              <a:off x="1412569" y="1833258"/>
              <a:ext cx="1872180" cy="1242768"/>
              <a:chOff x="3007729" y="488937"/>
              <a:chExt cx="2964186" cy="2251800"/>
            </a:xfrm>
          </p:grpSpPr>
          <p:sp>
            <p:nvSpPr>
              <p:cNvPr id="257" name="Shape 257"/>
              <p:cNvSpPr/>
              <p:nvPr/>
            </p:nvSpPr>
            <p:spPr>
              <a:xfrm>
                <a:off x="3667125" y="1659250"/>
                <a:ext cx="561900" cy="647700"/>
              </a:xfrm>
              <a:prstGeom prst="can">
                <a:avLst>
                  <a:gd fmla="val 25000" name="adj"/>
                </a:avLst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3007729" y="488937"/>
                <a:ext cx="2363100" cy="2251800"/>
              </a:xfrm>
              <a:prstGeom prst="pie">
                <a:avLst>
                  <a:gd fmla="val 0" name="adj1"/>
                  <a:gd fmla="val 10757497" name="adj2"/>
                </a:avLst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Shape 259"/>
              <p:cNvSpPr/>
              <p:nvPr/>
            </p:nvSpPr>
            <p:spPr>
              <a:xfrm rot="10222639">
                <a:off x="5163673" y="865483"/>
                <a:ext cx="387654" cy="625081"/>
              </a:xfrm>
              <a:prstGeom prst="hear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Shape 260"/>
              <p:cNvSpPr/>
              <p:nvPr/>
            </p:nvSpPr>
            <p:spPr>
              <a:xfrm rot="-8759474">
                <a:off x="5154919" y="1248134"/>
                <a:ext cx="403883" cy="523865"/>
              </a:xfrm>
              <a:prstGeom prst="trapezoid">
                <a:avLst>
                  <a:gd fmla="val 25000" name="adj"/>
                </a:avLst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rot="-6731536">
                <a:off x="5514320" y="1046201"/>
                <a:ext cx="318493" cy="514650"/>
              </a:xfrm>
              <a:prstGeom prst="hear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2" name="Shape 262"/>
            <p:cNvSpPr/>
            <p:nvPr/>
          </p:nvSpPr>
          <p:spPr>
            <a:xfrm rot="1752678">
              <a:off x="3037834" y="2678440"/>
              <a:ext cx="95895" cy="195003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 rot="1752678">
              <a:off x="2935821" y="2844704"/>
              <a:ext cx="95895" cy="195003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264" name="Shape 264"/>
            <p:cNvCxnSpPr>
              <a:endCxn id="263" idx="0"/>
            </p:cNvCxnSpPr>
            <p:nvPr/>
          </p:nvCxnSpPr>
          <p:spPr>
            <a:xfrm>
              <a:off x="2767769" y="2805106"/>
              <a:ext cx="267000" cy="54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265" name="Shape 265"/>
          <p:cNvSpPr/>
          <p:nvPr/>
        </p:nvSpPr>
        <p:spPr>
          <a:xfrm>
            <a:off x="1622800" y="4491150"/>
            <a:ext cx="905400" cy="173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4125" y="4135975"/>
            <a:ext cx="905400" cy="80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1299" y="3880324"/>
            <a:ext cx="1399525" cy="7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650175" y="3199400"/>
            <a:ext cx="2940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059075" y="4233025"/>
            <a:ext cx="2940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2375700" y="4588650"/>
            <a:ext cx="2940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3179825" y="4588650"/>
            <a:ext cx="2940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873125" y="4233025"/>
            <a:ext cx="2940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Hands-on Tutorials 2-6</a:t>
            </a:r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79" name="Shape 279"/>
          <p:cNvSpPr txBox="1"/>
          <p:nvPr/>
        </p:nvSpPr>
        <p:spPr>
          <a:xfrm>
            <a:off x="524925" y="1338775"/>
            <a:ext cx="75663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Hands-on 2- validate GCE creds on laptop              </a:t>
            </a:r>
            <a:r>
              <a:rPr lang="en" sz="1800">
                <a:solidFill>
                  <a:srgbClr val="FF0000"/>
                </a:solidFill>
              </a:rPr>
              <a:t>(10 min - 1pt)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Hands-on 3 - run computation in Docker in VM        </a:t>
            </a:r>
            <a:r>
              <a:rPr lang="en" sz="1800">
                <a:solidFill>
                  <a:srgbClr val="FF0000"/>
                </a:solidFill>
              </a:rPr>
              <a:t>(30 min - 3 pt)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Hands-on 4 - S3 bucket manipulation (GCS)            </a:t>
            </a:r>
            <a:r>
              <a:rPr lang="en" sz="1800">
                <a:solidFill>
                  <a:srgbClr val="FF0000"/>
                </a:solidFill>
              </a:rPr>
              <a:t>(8 min - 1 pt)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Hands-on 5 - assemble genome in Docker BioBox   </a:t>
            </a:r>
            <a:r>
              <a:rPr lang="en" sz="1800">
                <a:solidFill>
                  <a:srgbClr val="FF0000"/>
                </a:solidFill>
              </a:rPr>
              <a:t>(10 min - 2 pt)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Optional 6 - Bulk data transfer to S3 bucket              </a:t>
            </a:r>
            <a:r>
              <a:rPr lang="en" sz="1800">
                <a:solidFill>
                  <a:srgbClr val="FF0000"/>
                </a:solidFill>
              </a:rPr>
              <a:t>(15 min - 1 pt)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640850" y="3199250"/>
            <a:ext cx="6004500" cy="1218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9900FF"/>
                </a:solidFill>
              </a:rPr>
              <a:t>View worksheets</a:t>
            </a:r>
            <a:r>
              <a:rPr lang="en" sz="1800">
                <a:solidFill>
                  <a:srgbClr val="9900FF"/>
                </a:solidFill>
              </a:rPr>
              <a:t>        </a:t>
            </a:r>
            <a:r>
              <a:rPr lang="en" sz="1800" u="sng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https://goo.gl/VqAAKh</a:t>
            </a:r>
            <a:r>
              <a:rPr lang="en" sz="18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OR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9900FF"/>
                </a:solidFill>
              </a:rPr>
              <a:t>git clone </a:t>
            </a:r>
            <a:r>
              <a:rPr lang="en" sz="1800" u="sng">
                <a:solidFill>
                  <a:srgbClr val="9900FF"/>
                </a:solidFill>
                <a:hlinkClick r:id="rId4"/>
              </a:rPr>
              <a:t>https://bitbucket.org/balewski/tutorNersc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9900FF"/>
                </a:solidFill>
              </a:rPr>
              <a:t>cd tutorNersc/2017-03-google-gce 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5">
            <a:alphaModFix/>
          </a:blip>
          <a:srcRect b="0" l="0" r="0" t="6907"/>
          <a:stretch/>
        </p:blipFill>
        <p:spPr>
          <a:xfrm rot="-851796">
            <a:off x="6143725" y="2977275"/>
            <a:ext cx="3019925" cy="136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5884900" y="727500"/>
            <a:ext cx="28056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Earn your Google-Master</a:t>
            </a:r>
            <a:r>
              <a:rPr b="1" lang="en" sz="1800">
                <a:solidFill>
                  <a:srgbClr val="FF0000"/>
                </a:solidFill>
              </a:rPr>
              <a:t> points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Hands-on 2 : Validate GCE creds on your laptop </a:t>
            </a:r>
          </a:p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89" name="Shape 289"/>
          <p:cNvSpPr/>
          <p:nvPr/>
        </p:nvSpPr>
        <p:spPr>
          <a:xfrm>
            <a:off x="1332650" y="1112759"/>
            <a:ext cx="3253284" cy="2178360"/>
          </a:xfrm>
          <a:prstGeom prst="cloud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2088800" y="1569746"/>
            <a:ext cx="11442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/>
              <a:t>Google Cloud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descr="Image result for female user at laptop"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89234" y="2990719"/>
            <a:ext cx="1305981" cy="130611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/>
          <p:nvPr/>
        </p:nvSpPr>
        <p:spPr>
          <a:xfrm>
            <a:off x="3655726" y="2538699"/>
            <a:ext cx="1965685" cy="1508420"/>
          </a:xfrm>
          <a:custGeom>
            <a:pathLst>
              <a:path extrusionOk="0" h="107629" w="126492">
                <a:moveTo>
                  <a:pt x="126492" y="106680"/>
                </a:moveTo>
                <a:cubicBezTo>
                  <a:pt x="112966" y="104965"/>
                  <a:pt x="66421" y="114173"/>
                  <a:pt x="45339" y="96393"/>
                </a:cubicBezTo>
                <a:cubicBezTo>
                  <a:pt x="24257" y="78613"/>
                  <a:pt x="7556" y="16065"/>
                  <a:pt x="0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stealth"/>
          </a:ln>
        </p:spPr>
      </p:sp>
      <p:grpSp>
        <p:nvGrpSpPr>
          <p:cNvPr id="293" name="Shape 293"/>
          <p:cNvGrpSpPr/>
          <p:nvPr/>
        </p:nvGrpSpPr>
        <p:grpSpPr>
          <a:xfrm>
            <a:off x="6925433" y="1685808"/>
            <a:ext cx="631688" cy="476164"/>
            <a:chOff x="2990850" y="388062"/>
            <a:chExt cx="2981066" cy="2396400"/>
          </a:xfrm>
        </p:grpSpPr>
        <p:sp>
          <p:nvSpPr>
            <p:cNvPr id="294" name="Shape 294"/>
            <p:cNvSpPr/>
            <p:nvPr/>
          </p:nvSpPr>
          <p:spPr>
            <a:xfrm>
              <a:off x="3667125" y="1659250"/>
              <a:ext cx="561900" cy="647700"/>
            </a:xfrm>
            <a:prstGeom prst="can">
              <a:avLst>
                <a:gd fmla="val 25000" name="adj"/>
              </a:avLst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990850" y="388062"/>
              <a:ext cx="2363100" cy="2396400"/>
            </a:xfrm>
            <a:prstGeom prst="pie">
              <a:avLst>
                <a:gd fmla="val 0" name="adj1"/>
                <a:gd fmla="val 10757497" name="adj2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 rot="10222639">
              <a:off x="5163673" y="865483"/>
              <a:ext cx="387654" cy="625081"/>
            </a:xfrm>
            <a:prstGeom prst="hear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 rot="-8759474">
              <a:off x="5154919" y="1248134"/>
              <a:ext cx="403883" cy="523865"/>
            </a:xfrm>
            <a:prstGeom prst="trapezoid">
              <a:avLst>
                <a:gd fmla="val 25000" name="adj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 rot="-6731536">
              <a:off x="5514320" y="1046201"/>
              <a:ext cx="318493" cy="514650"/>
            </a:xfrm>
            <a:prstGeom prst="hear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Shape 299"/>
          <p:cNvSpPr/>
          <p:nvPr/>
        </p:nvSpPr>
        <p:spPr>
          <a:xfrm rot="-1082956">
            <a:off x="6733979" y="2179157"/>
            <a:ext cx="1014734" cy="85402"/>
          </a:xfrm>
          <a:prstGeom prst="parallelogram">
            <a:avLst>
              <a:gd fmla="val 25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 rot="4039647">
            <a:off x="7100695" y="2203709"/>
            <a:ext cx="501992" cy="36271"/>
          </a:xfrm>
          <a:prstGeom prst="parallelogram">
            <a:avLst>
              <a:gd fmla="val 25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 rot="4039647">
            <a:off x="6873092" y="2244357"/>
            <a:ext cx="501992" cy="36271"/>
          </a:xfrm>
          <a:prstGeom prst="parallelogram">
            <a:avLst>
              <a:gd fmla="val 25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 rot="4039647">
            <a:off x="6645489" y="2312696"/>
            <a:ext cx="501992" cy="36271"/>
          </a:xfrm>
          <a:prstGeom prst="parallelogram">
            <a:avLst>
              <a:gd fmla="val 25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03" name="Shape 303"/>
          <p:cNvGrpSpPr/>
          <p:nvPr/>
        </p:nvGrpSpPr>
        <p:grpSpPr>
          <a:xfrm>
            <a:off x="6580477" y="2204366"/>
            <a:ext cx="631688" cy="476164"/>
            <a:chOff x="2990850" y="388062"/>
            <a:chExt cx="2981066" cy="2396400"/>
          </a:xfrm>
        </p:grpSpPr>
        <p:sp>
          <p:nvSpPr>
            <p:cNvPr id="304" name="Shape 304"/>
            <p:cNvSpPr/>
            <p:nvPr/>
          </p:nvSpPr>
          <p:spPr>
            <a:xfrm>
              <a:off x="3667125" y="1659250"/>
              <a:ext cx="561900" cy="647700"/>
            </a:xfrm>
            <a:prstGeom prst="can">
              <a:avLst>
                <a:gd fmla="val 25000" name="adj"/>
              </a:avLst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990850" y="388062"/>
              <a:ext cx="2363100" cy="2396400"/>
            </a:xfrm>
            <a:prstGeom prst="pie">
              <a:avLst>
                <a:gd fmla="val 0" name="adj1"/>
                <a:gd fmla="val 10757497" name="adj2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 rot="10222639">
              <a:off x="5163673" y="865483"/>
              <a:ext cx="387654" cy="625081"/>
            </a:xfrm>
            <a:prstGeom prst="hear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 rot="-8759474">
              <a:off x="5154919" y="1248134"/>
              <a:ext cx="403883" cy="523865"/>
            </a:xfrm>
            <a:prstGeom prst="trapezoid">
              <a:avLst>
                <a:gd fmla="val 25000" name="adj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 rot="-6731536">
              <a:off x="5514320" y="1046201"/>
              <a:ext cx="318493" cy="514650"/>
            </a:xfrm>
            <a:prstGeom prst="hear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7237801" y="2024474"/>
            <a:ext cx="631688" cy="476164"/>
            <a:chOff x="2990850" y="388062"/>
            <a:chExt cx="2981066" cy="2396400"/>
          </a:xfrm>
        </p:grpSpPr>
        <p:sp>
          <p:nvSpPr>
            <p:cNvPr id="310" name="Shape 310"/>
            <p:cNvSpPr/>
            <p:nvPr/>
          </p:nvSpPr>
          <p:spPr>
            <a:xfrm>
              <a:off x="3667125" y="1659250"/>
              <a:ext cx="561900" cy="647700"/>
            </a:xfrm>
            <a:prstGeom prst="can">
              <a:avLst>
                <a:gd fmla="val 25000" name="adj"/>
              </a:avLst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2990850" y="388062"/>
              <a:ext cx="2363100" cy="2396400"/>
            </a:xfrm>
            <a:prstGeom prst="pie">
              <a:avLst>
                <a:gd fmla="val 0" name="adj1"/>
                <a:gd fmla="val 10757497" name="adj2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rot="10222639">
              <a:off x="5163673" y="865483"/>
              <a:ext cx="387654" cy="625081"/>
            </a:xfrm>
            <a:prstGeom prst="hear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rot="-8759474">
              <a:off x="5154919" y="1248134"/>
              <a:ext cx="403883" cy="523865"/>
            </a:xfrm>
            <a:prstGeom prst="trapezoid">
              <a:avLst>
                <a:gd fmla="val 25000" name="adj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 rot="-6731536">
              <a:off x="5514320" y="1046201"/>
              <a:ext cx="318493" cy="514650"/>
            </a:xfrm>
            <a:prstGeom prst="hear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Shape 315"/>
          <p:cNvSpPr txBox="1"/>
          <p:nvPr/>
        </p:nvSpPr>
        <p:spPr>
          <a:xfrm>
            <a:off x="6615450" y="996820"/>
            <a:ext cx="2133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/>
              <a:t>Docker Hub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 image repository </a:t>
            </a:r>
          </a:p>
        </p:txBody>
      </p:sp>
      <p:sp>
        <p:nvSpPr>
          <p:cNvPr id="316" name="Shape 316"/>
          <p:cNvSpPr/>
          <p:nvPr/>
        </p:nvSpPr>
        <p:spPr>
          <a:xfrm rot="10800000">
            <a:off x="6056535" y="2612856"/>
            <a:ext cx="687388" cy="1205943"/>
          </a:xfrm>
          <a:custGeom>
            <a:pathLst>
              <a:path extrusionOk="0" h="43587" w="62179">
                <a:moveTo>
                  <a:pt x="0" y="43587"/>
                </a:moveTo>
                <a:cubicBezTo>
                  <a:pt x="8128" y="40335"/>
                  <a:pt x="38404" y="31343"/>
                  <a:pt x="48768" y="24079"/>
                </a:cubicBezTo>
                <a:cubicBezTo>
                  <a:pt x="59131" y="16814"/>
                  <a:pt x="59943" y="4013"/>
                  <a:pt x="62179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dash"/>
            <a:round/>
            <a:headEnd len="lg" w="lg" type="none"/>
            <a:tailEnd len="lg" w="lg" type="stealth"/>
          </a:ln>
        </p:spPr>
      </p:sp>
      <p:sp>
        <p:nvSpPr>
          <p:cNvPr id="317" name="Shape 317"/>
          <p:cNvSpPr txBox="1"/>
          <p:nvPr/>
        </p:nvSpPr>
        <p:spPr>
          <a:xfrm>
            <a:off x="7695231" y="1872049"/>
            <a:ext cx="13434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b</a:t>
            </a:r>
            <a:r>
              <a:rPr lang="en"/>
              <a:t>alewski/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google-sdk</a:t>
            </a:r>
          </a:p>
        </p:txBody>
      </p:sp>
      <p:sp>
        <p:nvSpPr>
          <p:cNvPr id="318" name="Shape 318"/>
          <p:cNvSpPr/>
          <p:nvPr/>
        </p:nvSpPr>
        <p:spPr>
          <a:xfrm>
            <a:off x="5621325" y="4209175"/>
            <a:ext cx="1305900" cy="599400"/>
          </a:xfrm>
          <a:prstGeom prst="can">
            <a:avLst>
              <a:gd fmla="val 25000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private/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google-sdk</a:t>
            </a:r>
          </a:p>
        </p:txBody>
      </p:sp>
      <p:sp>
        <p:nvSpPr>
          <p:cNvPr id="319" name="Shape 319"/>
          <p:cNvSpPr/>
          <p:nvPr/>
        </p:nvSpPr>
        <p:spPr>
          <a:xfrm rot="-10591232">
            <a:off x="3746793" y="2227109"/>
            <a:ext cx="2193620" cy="1508237"/>
          </a:xfrm>
          <a:custGeom>
            <a:pathLst>
              <a:path extrusionOk="0" h="107629" w="126492">
                <a:moveTo>
                  <a:pt x="126492" y="106680"/>
                </a:moveTo>
                <a:cubicBezTo>
                  <a:pt x="112966" y="104965"/>
                  <a:pt x="66421" y="114173"/>
                  <a:pt x="45339" y="96393"/>
                </a:cubicBezTo>
                <a:cubicBezTo>
                  <a:pt x="24257" y="78613"/>
                  <a:pt x="7556" y="16065"/>
                  <a:pt x="0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stealth"/>
          </a:ln>
        </p:spPr>
      </p:sp>
      <p:sp>
        <p:nvSpPr>
          <p:cNvPr id="320" name="Shape 320"/>
          <p:cNvSpPr txBox="1"/>
          <p:nvPr/>
        </p:nvSpPr>
        <p:spPr>
          <a:xfrm>
            <a:off x="4692353" y="2459899"/>
            <a:ext cx="631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Your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GCE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cert</a:t>
            </a:r>
          </a:p>
        </p:txBody>
      </p:sp>
      <p:grpSp>
        <p:nvGrpSpPr>
          <p:cNvPr id="321" name="Shape 321"/>
          <p:cNvGrpSpPr/>
          <p:nvPr/>
        </p:nvGrpSpPr>
        <p:grpSpPr>
          <a:xfrm>
            <a:off x="5683472" y="3679088"/>
            <a:ext cx="832933" cy="564713"/>
            <a:chOff x="1412569" y="1833258"/>
            <a:chExt cx="1872180" cy="1242768"/>
          </a:xfrm>
        </p:grpSpPr>
        <p:grpSp>
          <p:nvGrpSpPr>
            <p:cNvPr id="322" name="Shape 322"/>
            <p:cNvGrpSpPr/>
            <p:nvPr/>
          </p:nvGrpSpPr>
          <p:grpSpPr>
            <a:xfrm>
              <a:off x="1412569" y="1833258"/>
              <a:ext cx="1872180" cy="1242768"/>
              <a:chOff x="3007729" y="488937"/>
              <a:chExt cx="2964186" cy="2251800"/>
            </a:xfrm>
          </p:grpSpPr>
          <p:sp>
            <p:nvSpPr>
              <p:cNvPr id="323" name="Shape 323"/>
              <p:cNvSpPr/>
              <p:nvPr/>
            </p:nvSpPr>
            <p:spPr>
              <a:xfrm>
                <a:off x="3667125" y="1659250"/>
                <a:ext cx="561900" cy="647700"/>
              </a:xfrm>
              <a:prstGeom prst="can">
                <a:avLst>
                  <a:gd fmla="val 25000" name="adj"/>
                </a:avLst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3007729" y="488937"/>
                <a:ext cx="2363100" cy="2251800"/>
              </a:xfrm>
              <a:prstGeom prst="pie">
                <a:avLst>
                  <a:gd fmla="val 0" name="adj1"/>
                  <a:gd fmla="val 10757497" name="adj2"/>
                </a:avLst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Shape 325"/>
              <p:cNvSpPr/>
              <p:nvPr/>
            </p:nvSpPr>
            <p:spPr>
              <a:xfrm rot="10222639">
                <a:off x="5163673" y="865483"/>
                <a:ext cx="387654" cy="625081"/>
              </a:xfrm>
              <a:prstGeom prst="hear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Shape 326"/>
              <p:cNvSpPr/>
              <p:nvPr/>
            </p:nvSpPr>
            <p:spPr>
              <a:xfrm rot="-8759474">
                <a:off x="5154919" y="1248134"/>
                <a:ext cx="403883" cy="523865"/>
              </a:xfrm>
              <a:prstGeom prst="trapezoid">
                <a:avLst>
                  <a:gd fmla="val 25000" name="adj"/>
                </a:avLst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Shape 327"/>
              <p:cNvSpPr/>
              <p:nvPr/>
            </p:nvSpPr>
            <p:spPr>
              <a:xfrm rot="-6731536">
                <a:off x="5514320" y="1046201"/>
                <a:ext cx="318493" cy="514650"/>
              </a:xfrm>
              <a:prstGeom prst="hear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8" name="Shape 328"/>
            <p:cNvSpPr/>
            <p:nvPr/>
          </p:nvSpPr>
          <p:spPr>
            <a:xfrm rot="1752678">
              <a:off x="3037834" y="2678440"/>
              <a:ext cx="95895" cy="195003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 rot="1752678">
              <a:off x="2935821" y="2844704"/>
              <a:ext cx="95895" cy="195003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330" name="Shape 330"/>
            <p:cNvCxnSpPr>
              <a:endCxn id="329" idx="0"/>
            </p:cNvCxnSpPr>
            <p:nvPr/>
          </p:nvCxnSpPr>
          <p:spPr>
            <a:xfrm>
              <a:off x="2767769" y="2805106"/>
              <a:ext cx="267000" cy="54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331" name="Shape 331"/>
          <p:cNvSpPr txBox="1"/>
          <p:nvPr/>
        </p:nvSpPr>
        <p:spPr>
          <a:xfrm>
            <a:off x="155025" y="3719950"/>
            <a:ext cx="37395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9900FF"/>
                </a:solidFill>
              </a:rPr>
              <a:t> Hands-on tinyURL        </a:t>
            </a:r>
            <a:r>
              <a:rPr lang="en" sz="2400" u="sng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https://goo.gl/VqAAKh</a:t>
            </a:r>
            <a:r>
              <a:rPr lang="en" sz="24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237375" y="624350"/>
            <a:ext cx="17898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(10 min - 1pt)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Hands-on 3(5) : run computation in Docker in VM </a:t>
            </a:r>
          </a:p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39" name="Shape 339"/>
          <p:cNvSpPr/>
          <p:nvPr/>
        </p:nvSpPr>
        <p:spPr>
          <a:xfrm>
            <a:off x="1486524" y="906225"/>
            <a:ext cx="5265539" cy="3788424"/>
          </a:xfrm>
          <a:prstGeom prst="cloud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237375" y="1169349"/>
            <a:ext cx="25959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/>
              <a:t>Google Cloud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Image result for female user at laptop"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80684" y="2850106"/>
            <a:ext cx="1305981" cy="130611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/>
          <p:nvPr/>
        </p:nvSpPr>
        <p:spPr>
          <a:xfrm>
            <a:off x="5177400" y="3813325"/>
            <a:ext cx="1872397" cy="278759"/>
          </a:xfrm>
          <a:custGeom>
            <a:pathLst>
              <a:path extrusionOk="0" h="107629" w="126492">
                <a:moveTo>
                  <a:pt x="126492" y="106680"/>
                </a:moveTo>
                <a:cubicBezTo>
                  <a:pt x="112966" y="104965"/>
                  <a:pt x="66421" y="114173"/>
                  <a:pt x="45339" y="96393"/>
                </a:cubicBezTo>
                <a:cubicBezTo>
                  <a:pt x="24257" y="78613"/>
                  <a:pt x="7556" y="16065"/>
                  <a:pt x="0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stealth"/>
          </a:ln>
        </p:spPr>
      </p:sp>
      <p:grpSp>
        <p:nvGrpSpPr>
          <p:cNvPr id="343" name="Shape 343"/>
          <p:cNvGrpSpPr/>
          <p:nvPr/>
        </p:nvGrpSpPr>
        <p:grpSpPr>
          <a:xfrm>
            <a:off x="8080708" y="1314683"/>
            <a:ext cx="631688" cy="476164"/>
            <a:chOff x="2990850" y="388062"/>
            <a:chExt cx="2981066" cy="2396400"/>
          </a:xfrm>
        </p:grpSpPr>
        <p:sp>
          <p:nvSpPr>
            <p:cNvPr id="344" name="Shape 344"/>
            <p:cNvSpPr/>
            <p:nvPr/>
          </p:nvSpPr>
          <p:spPr>
            <a:xfrm>
              <a:off x="3667125" y="1659250"/>
              <a:ext cx="561900" cy="647700"/>
            </a:xfrm>
            <a:prstGeom prst="can">
              <a:avLst>
                <a:gd fmla="val 25000" name="adj"/>
              </a:avLst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2990850" y="388062"/>
              <a:ext cx="2363100" cy="2396400"/>
            </a:xfrm>
            <a:prstGeom prst="pie">
              <a:avLst>
                <a:gd fmla="val 0" name="adj1"/>
                <a:gd fmla="val 10757497" name="adj2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 rot="10222639">
              <a:off x="5163673" y="865483"/>
              <a:ext cx="387654" cy="625081"/>
            </a:xfrm>
            <a:prstGeom prst="hear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 rot="-8759474">
              <a:off x="5154919" y="1248134"/>
              <a:ext cx="403883" cy="523865"/>
            </a:xfrm>
            <a:prstGeom prst="trapezoid">
              <a:avLst>
                <a:gd fmla="val 25000" name="adj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 rot="-6731536">
              <a:off x="5514320" y="1046201"/>
              <a:ext cx="318493" cy="514650"/>
            </a:xfrm>
            <a:prstGeom prst="hear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Shape 349"/>
          <p:cNvSpPr/>
          <p:nvPr/>
        </p:nvSpPr>
        <p:spPr>
          <a:xfrm rot="-1082956">
            <a:off x="7889254" y="1808032"/>
            <a:ext cx="1014734" cy="85402"/>
          </a:xfrm>
          <a:prstGeom prst="parallelogram">
            <a:avLst>
              <a:gd fmla="val 25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 rot="4039647">
            <a:off x="8255970" y="1832584"/>
            <a:ext cx="501992" cy="36271"/>
          </a:xfrm>
          <a:prstGeom prst="parallelogram">
            <a:avLst>
              <a:gd fmla="val 25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/>
        </p:nvSpPr>
        <p:spPr>
          <a:xfrm rot="4039647">
            <a:off x="8028367" y="1873232"/>
            <a:ext cx="501992" cy="36271"/>
          </a:xfrm>
          <a:prstGeom prst="parallelogram">
            <a:avLst>
              <a:gd fmla="val 25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/>
        </p:nvSpPr>
        <p:spPr>
          <a:xfrm rot="4039647">
            <a:off x="7800764" y="1941571"/>
            <a:ext cx="501992" cy="36271"/>
          </a:xfrm>
          <a:prstGeom prst="parallelogram">
            <a:avLst>
              <a:gd fmla="val 25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53" name="Shape 353"/>
          <p:cNvGrpSpPr/>
          <p:nvPr/>
        </p:nvGrpSpPr>
        <p:grpSpPr>
          <a:xfrm>
            <a:off x="7735752" y="1833241"/>
            <a:ext cx="631688" cy="476164"/>
            <a:chOff x="2990850" y="388062"/>
            <a:chExt cx="2981066" cy="2396400"/>
          </a:xfrm>
        </p:grpSpPr>
        <p:sp>
          <p:nvSpPr>
            <p:cNvPr id="354" name="Shape 354"/>
            <p:cNvSpPr/>
            <p:nvPr/>
          </p:nvSpPr>
          <p:spPr>
            <a:xfrm>
              <a:off x="3667125" y="1659250"/>
              <a:ext cx="561900" cy="647700"/>
            </a:xfrm>
            <a:prstGeom prst="can">
              <a:avLst>
                <a:gd fmla="val 25000" name="adj"/>
              </a:avLst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2990850" y="388062"/>
              <a:ext cx="2363100" cy="2396400"/>
            </a:xfrm>
            <a:prstGeom prst="pie">
              <a:avLst>
                <a:gd fmla="val 0" name="adj1"/>
                <a:gd fmla="val 10757497" name="adj2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 rot="10222639">
              <a:off x="5163673" y="865483"/>
              <a:ext cx="387654" cy="625081"/>
            </a:xfrm>
            <a:prstGeom prst="hear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 rot="-8759474">
              <a:off x="5154919" y="1248134"/>
              <a:ext cx="403883" cy="523865"/>
            </a:xfrm>
            <a:prstGeom prst="trapezoid">
              <a:avLst>
                <a:gd fmla="val 25000" name="adj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 rot="-6731536">
              <a:off x="5514320" y="1046201"/>
              <a:ext cx="318493" cy="514650"/>
            </a:xfrm>
            <a:prstGeom prst="hear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" name="Shape 359"/>
          <p:cNvGrpSpPr/>
          <p:nvPr/>
        </p:nvGrpSpPr>
        <p:grpSpPr>
          <a:xfrm>
            <a:off x="8393076" y="1653349"/>
            <a:ext cx="631688" cy="476164"/>
            <a:chOff x="2990850" y="388062"/>
            <a:chExt cx="2981066" cy="2396400"/>
          </a:xfrm>
        </p:grpSpPr>
        <p:sp>
          <p:nvSpPr>
            <p:cNvPr id="360" name="Shape 360"/>
            <p:cNvSpPr/>
            <p:nvPr/>
          </p:nvSpPr>
          <p:spPr>
            <a:xfrm>
              <a:off x="3667125" y="1659250"/>
              <a:ext cx="561900" cy="647700"/>
            </a:xfrm>
            <a:prstGeom prst="can">
              <a:avLst>
                <a:gd fmla="val 25000" name="adj"/>
              </a:avLst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2990850" y="388062"/>
              <a:ext cx="2363100" cy="2396400"/>
            </a:xfrm>
            <a:prstGeom prst="pie">
              <a:avLst>
                <a:gd fmla="val 0" name="adj1"/>
                <a:gd fmla="val 10757497" name="adj2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 rot="10222639">
              <a:off x="5163673" y="865483"/>
              <a:ext cx="387654" cy="625081"/>
            </a:xfrm>
            <a:prstGeom prst="hear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 rot="-8759474">
              <a:off x="5154919" y="1248134"/>
              <a:ext cx="403883" cy="523865"/>
            </a:xfrm>
            <a:prstGeom prst="trapezoid">
              <a:avLst>
                <a:gd fmla="val 25000" name="adj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 rot="-6731536">
              <a:off x="5514320" y="1046201"/>
              <a:ext cx="318493" cy="514650"/>
            </a:xfrm>
            <a:prstGeom prst="hear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Shape 365"/>
          <p:cNvSpPr txBox="1"/>
          <p:nvPr/>
        </p:nvSpPr>
        <p:spPr>
          <a:xfrm>
            <a:off x="7355647" y="747875"/>
            <a:ext cx="16692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/>
              <a:t>Docker Hub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 image repository </a:t>
            </a:r>
          </a:p>
        </p:txBody>
      </p:sp>
      <p:sp>
        <p:nvSpPr>
          <p:cNvPr id="366" name="Shape 366"/>
          <p:cNvSpPr/>
          <p:nvPr/>
        </p:nvSpPr>
        <p:spPr>
          <a:xfrm rot="10800000">
            <a:off x="5357613" y="1612670"/>
            <a:ext cx="1493539" cy="278629"/>
          </a:xfrm>
          <a:custGeom>
            <a:pathLst>
              <a:path extrusionOk="0" h="43587" w="62179">
                <a:moveTo>
                  <a:pt x="0" y="43587"/>
                </a:moveTo>
                <a:cubicBezTo>
                  <a:pt x="8128" y="40335"/>
                  <a:pt x="38404" y="31343"/>
                  <a:pt x="48768" y="24079"/>
                </a:cubicBezTo>
                <a:cubicBezTo>
                  <a:pt x="59131" y="16814"/>
                  <a:pt x="59943" y="4013"/>
                  <a:pt x="62179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dash"/>
            <a:round/>
            <a:headEnd len="lg" w="lg" type="none"/>
            <a:tailEnd len="lg" w="lg" type="stealth"/>
          </a:ln>
        </p:spPr>
      </p:sp>
      <p:sp>
        <p:nvSpPr>
          <p:cNvPr id="367" name="Shape 367"/>
          <p:cNvSpPr txBox="1"/>
          <p:nvPr/>
        </p:nvSpPr>
        <p:spPr>
          <a:xfrm>
            <a:off x="6799073" y="1353262"/>
            <a:ext cx="16692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balewski/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ubu-condor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6058578" y="3767524"/>
            <a:ext cx="631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GCE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cert</a:t>
            </a:r>
          </a:p>
        </p:txBody>
      </p:sp>
      <p:pic>
        <p:nvPicPr>
          <p:cNvPr id="369" name="Shape 3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200" y="1653337"/>
            <a:ext cx="1146336" cy="107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Shape 370"/>
          <p:cNvGrpSpPr/>
          <p:nvPr/>
        </p:nvGrpSpPr>
        <p:grpSpPr>
          <a:xfrm>
            <a:off x="2286902" y="1285425"/>
            <a:ext cx="3299124" cy="2728109"/>
            <a:chOff x="3089923" y="1589939"/>
            <a:chExt cx="2809200" cy="2101131"/>
          </a:xfrm>
        </p:grpSpPr>
        <p:sp>
          <p:nvSpPr>
            <p:cNvPr id="371" name="Shape 371"/>
            <p:cNvSpPr/>
            <p:nvPr/>
          </p:nvSpPr>
          <p:spPr>
            <a:xfrm>
              <a:off x="3089923" y="1612671"/>
              <a:ext cx="2809200" cy="2078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E6B8A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1100"/>
            </a:p>
          </p:txBody>
        </p:sp>
        <p:sp>
          <p:nvSpPr>
            <p:cNvPr id="372" name="Shape 372"/>
            <p:cNvSpPr/>
            <p:nvPr/>
          </p:nvSpPr>
          <p:spPr>
            <a:xfrm>
              <a:off x="3683650" y="3163727"/>
              <a:ext cx="1414200" cy="476100"/>
            </a:xfrm>
            <a:prstGeom prst="can">
              <a:avLst>
                <a:gd fmla="val 25000" name="adj"/>
              </a:avLst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9</a:t>
              </a:r>
              <a:r>
                <a:rPr lang="en"/>
                <a:t>00GB</a:t>
              </a:r>
            </a:p>
          </p:txBody>
        </p:sp>
        <p:sp>
          <p:nvSpPr>
            <p:cNvPr id="373" name="Shape 373"/>
            <p:cNvSpPr txBox="1"/>
            <p:nvPr/>
          </p:nvSpPr>
          <p:spPr>
            <a:xfrm>
              <a:off x="3522976" y="1589939"/>
              <a:ext cx="20763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l">
                <a:spcBef>
                  <a:spcPts val="0"/>
                </a:spcBef>
                <a:buNone/>
              </a:pPr>
              <a:r>
                <a:rPr lang="en" sz="1800"/>
                <a:t>4 vCore VM @GCE</a:t>
              </a:r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7133072" y="3891538"/>
            <a:ext cx="832933" cy="564713"/>
            <a:chOff x="1412569" y="1833258"/>
            <a:chExt cx="1872180" cy="1242768"/>
          </a:xfrm>
        </p:grpSpPr>
        <p:grpSp>
          <p:nvGrpSpPr>
            <p:cNvPr id="375" name="Shape 375"/>
            <p:cNvGrpSpPr/>
            <p:nvPr/>
          </p:nvGrpSpPr>
          <p:grpSpPr>
            <a:xfrm>
              <a:off x="1412569" y="1833258"/>
              <a:ext cx="1872180" cy="1242768"/>
              <a:chOff x="3007729" y="488937"/>
              <a:chExt cx="2964186" cy="2251800"/>
            </a:xfrm>
          </p:grpSpPr>
          <p:sp>
            <p:nvSpPr>
              <p:cNvPr id="376" name="Shape 376"/>
              <p:cNvSpPr/>
              <p:nvPr/>
            </p:nvSpPr>
            <p:spPr>
              <a:xfrm>
                <a:off x="3667125" y="1659250"/>
                <a:ext cx="561900" cy="647700"/>
              </a:xfrm>
              <a:prstGeom prst="can">
                <a:avLst>
                  <a:gd fmla="val 25000" name="adj"/>
                </a:avLst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3007729" y="488937"/>
                <a:ext cx="2363100" cy="2251800"/>
              </a:xfrm>
              <a:prstGeom prst="pie">
                <a:avLst>
                  <a:gd fmla="val 0" name="adj1"/>
                  <a:gd fmla="val 10757497" name="adj2"/>
                </a:avLst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Shape 378"/>
              <p:cNvSpPr/>
              <p:nvPr/>
            </p:nvSpPr>
            <p:spPr>
              <a:xfrm rot="10222639">
                <a:off x="5163673" y="865483"/>
                <a:ext cx="387654" cy="625081"/>
              </a:xfrm>
              <a:prstGeom prst="hear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Shape 379"/>
              <p:cNvSpPr/>
              <p:nvPr/>
            </p:nvSpPr>
            <p:spPr>
              <a:xfrm rot="-8759474">
                <a:off x="5154919" y="1248134"/>
                <a:ext cx="403883" cy="523865"/>
              </a:xfrm>
              <a:prstGeom prst="trapezoid">
                <a:avLst>
                  <a:gd fmla="val 25000" name="adj"/>
                </a:avLst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Shape 380"/>
              <p:cNvSpPr/>
              <p:nvPr/>
            </p:nvSpPr>
            <p:spPr>
              <a:xfrm rot="-6731536">
                <a:off x="5514320" y="1046201"/>
                <a:ext cx="318493" cy="514650"/>
              </a:xfrm>
              <a:prstGeom prst="hear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1" name="Shape 381"/>
            <p:cNvSpPr/>
            <p:nvPr/>
          </p:nvSpPr>
          <p:spPr>
            <a:xfrm rot="1752678">
              <a:off x="3037834" y="2678440"/>
              <a:ext cx="95895" cy="195003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 rot="1752678">
              <a:off x="2935821" y="2844704"/>
              <a:ext cx="95895" cy="195003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383" name="Shape 383"/>
            <p:cNvCxnSpPr>
              <a:endCxn id="382" idx="0"/>
            </p:cNvCxnSpPr>
            <p:nvPr/>
          </p:nvCxnSpPr>
          <p:spPr>
            <a:xfrm>
              <a:off x="2767769" y="2805106"/>
              <a:ext cx="267000" cy="54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384" name="Shape 384"/>
          <p:cNvSpPr txBox="1"/>
          <p:nvPr/>
        </p:nvSpPr>
        <p:spPr>
          <a:xfrm>
            <a:off x="6752070" y="4168150"/>
            <a:ext cx="1414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personal/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google-sdk</a:t>
            </a:r>
          </a:p>
        </p:txBody>
      </p:sp>
      <p:grpSp>
        <p:nvGrpSpPr>
          <p:cNvPr id="385" name="Shape 385"/>
          <p:cNvGrpSpPr/>
          <p:nvPr/>
        </p:nvGrpSpPr>
        <p:grpSpPr>
          <a:xfrm>
            <a:off x="3208144" y="2027383"/>
            <a:ext cx="1872180" cy="1242768"/>
            <a:chOff x="442969" y="1515008"/>
            <a:chExt cx="1872180" cy="1242768"/>
          </a:xfrm>
        </p:grpSpPr>
        <p:grpSp>
          <p:nvGrpSpPr>
            <p:cNvPr id="386" name="Shape 386"/>
            <p:cNvGrpSpPr/>
            <p:nvPr/>
          </p:nvGrpSpPr>
          <p:grpSpPr>
            <a:xfrm>
              <a:off x="442969" y="1515008"/>
              <a:ext cx="1872180" cy="1242768"/>
              <a:chOff x="1412569" y="1833258"/>
              <a:chExt cx="1872180" cy="1242768"/>
            </a:xfrm>
          </p:grpSpPr>
          <p:grpSp>
            <p:nvGrpSpPr>
              <p:cNvPr id="387" name="Shape 387"/>
              <p:cNvGrpSpPr/>
              <p:nvPr/>
            </p:nvGrpSpPr>
            <p:grpSpPr>
              <a:xfrm>
                <a:off x="1412569" y="1833258"/>
                <a:ext cx="1872180" cy="1242768"/>
                <a:chOff x="3007729" y="488937"/>
                <a:chExt cx="2964186" cy="2251800"/>
              </a:xfrm>
            </p:grpSpPr>
            <p:sp>
              <p:nvSpPr>
                <p:cNvPr id="388" name="Shape 388"/>
                <p:cNvSpPr/>
                <p:nvPr/>
              </p:nvSpPr>
              <p:spPr>
                <a:xfrm>
                  <a:off x="3667125" y="1659250"/>
                  <a:ext cx="561900" cy="647700"/>
                </a:xfrm>
                <a:prstGeom prst="can">
                  <a:avLst>
                    <a:gd fmla="val 25000" name="adj"/>
                  </a:avLst>
                </a:prstGeom>
                <a:solidFill>
                  <a:srgbClr val="CFE2F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9" name="Shape 389"/>
                <p:cNvSpPr/>
                <p:nvPr/>
              </p:nvSpPr>
              <p:spPr>
                <a:xfrm>
                  <a:off x="3007729" y="488937"/>
                  <a:ext cx="2363100" cy="2251800"/>
                </a:xfrm>
                <a:prstGeom prst="pie">
                  <a:avLst>
                    <a:gd fmla="val 0" name="adj1"/>
                    <a:gd fmla="val 10757497" name="adj2"/>
                  </a:avLst>
                </a:prstGeom>
                <a:solidFill>
                  <a:srgbClr val="4A86E8"/>
                </a:solidFill>
                <a:ln>
                  <a:noFill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0" name="Shape 390"/>
                <p:cNvSpPr/>
                <p:nvPr/>
              </p:nvSpPr>
              <p:spPr>
                <a:xfrm rot="10222639">
                  <a:off x="5163673" y="865483"/>
                  <a:ext cx="387654" cy="625081"/>
                </a:xfrm>
                <a:prstGeom prst="heart">
                  <a:avLst/>
                </a:prstGeom>
                <a:solidFill>
                  <a:srgbClr val="4A86E8"/>
                </a:solidFill>
                <a:ln>
                  <a:noFill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" name="Shape 391"/>
                <p:cNvSpPr/>
                <p:nvPr/>
              </p:nvSpPr>
              <p:spPr>
                <a:xfrm rot="-8759474">
                  <a:off x="5154919" y="1248134"/>
                  <a:ext cx="403883" cy="523865"/>
                </a:xfrm>
                <a:prstGeom prst="trapezoid">
                  <a:avLst>
                    <a:gd fmla="val 25000" name="adj"/>
                  </a:avLst>
                </a:prstGeom>
                <a:solidFill>
                  <a:srgbClr val="4A86E8"/>
                </a:solidFill>
                <a:ln>
                  <a:noFill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" name="Shape 392"/>
                <p:cNvSpPr/>
                <p:nvPr/>
              </p:nvSpPr>
              <p:spPr>
                <a:xfrm rot="-6731536">
                  <a:off x="5514320" y="1046201"/>
                  <a:ext cx="318493" cy="514650"/>
                </a:xfrm>
                <a:prstGeom prst="heart">
                  <a:avLst/>
                </a:prstGeom>
                <a:solidFill>
                  <a:srgbClr val="4A86E8"/>
                </a:solidFill>
                <a:ln>
                  <a:noFill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93" name="Shape 393"/>
              <p:cNvSpPr/>
              <p:nvPr/>
            </p:nvSpPr>
            <p:spPr>
              <a:xfrm rot="1749451">
                <a:off x="3037848" y="2678408"/>
                <a:ext cx="95922" cy="195065"/>
              </a:xfrm>
              <a:prstGeom prst="ellipse">
                <a:avLst/>
              </a:prstGeom>
              <a:solidFill>
                <a:srgbClr val="4A86E8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Shape 394"/>
              <p:cNvSpPr/>
              <p:nvPr/>
            </p:nvSpPr>
            <p:spPr>
              <a:xfrm rot="1749451">
                <a:off x="2935835" y="2844673"/>
                <a:ext cx="95922" cy="195065"/>
              </a:xfrm>
              <a:prstGeom prst="ellipse">
                <a:avLst/>
              </a:prstGeom>
              <a:solidFill>
                <a:srgbClr val="4A86E8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95" name="Shape 395"/>
              <p:cNvCxnSpPr>
                <a:endCxn id="394" idx="0"/>
              </p:cNvCxnSpPr>
              <p:nvPr/>
            </p:nvCxnSpPr>
            <p:spPr>
              <a:xfrm>
                <a:off x="2768103" y="2804773"/>
                <a:ext cx="266700" cy="54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lg" w="lg" type="none"/>
                <a:tailEnd len="lg" w="lg" type="none"/>
              </a:ln>
            </p:spPr>
          </p:cxnSp>
        </p:grpSp>
        <p:sp>
          <p:nvSpPr>
            <p:cNvPr id="396" name="Shape 396"/>
            <p:cNvSpPr txBox="1"/>
            <p:nvPr/>
          </p:nvSpPr>
          <p:spPr>
            <a:xfrm>
              <a:off x="609325" y="2197750"/>
              <a:ext cx="11442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l">
                <a:spcBef>
                  <a:spcPts val="0"/>
                </a:spcBef>
                <a:buNone/>
              </a:pPr>
              <a:r>
                <a:rPr lang="en"/>
                <a:t>ubu-condor</a:t>
              </a:r>
            </a:p>
          </p:txBody>
        </p:sp>
      </p:grpSp>
      <p:pic>
        <p:nvPicPr>
          <p:cNvPr id="397" name="Shape 3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0599" y="1985637"/>
            <a:ext cx="915151" cy="800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4300" y="3710512"/>
            <a:ext cx="10001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2624" y="748722"/>
            <a:ext cx="2234123" cy="599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Shape 400"/>
          <p:cNvGrpSpPr/>
          <p:nvPr/>
        </p:nvGrpSpPr>
        <p:grpSpPr>
          <a:xfrm>
            <a:off x="84975" y="3162572"/>
            <a:ext cx="1200150" cy="1543731"/>
            <a:chOff x="84975" y="3162572"/>
            <a:chExt cx="1200150" cy="1543731"/>
          </a:xfrm>
        </p:grpSpPr>
        <p:sp>
          <p:nvSpPr>
            <p:cNvPr id="401" name="Shape 401"/>
            <p:cNvSpPr/>
            <p:nvPr/>
          </p:nvSpPr>
          <p:spPr>
            <a:xfrm>
              <a:off x="161177" y="3628950"/>
              <a:ext cx="1081296" cy="1077354"/>
            </a:xfrm>
            <a:prstGeom prst="flowChartMultidocument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User code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vet3.cxx</a:t>
              </a:r>
            </a:p>
          </p:txBody>
        </p:sp>
        <p:pic>
          <p:nvPicPr>
            <p:cNvPr descr="Image result for github" id="402" name="Shape 40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4975" y="3162572"/>
              <a:ext cx="1200150" cy="4577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Shape 403"/>
          <p:cNvSpPr/>
          <p:nvPr/>
        </p:nvSpPr>
        <p:spPr>
          <a:xfrm rot="10800000">
            <a:off x="1236638" y="2890864"/>
            <a:ext cx="2076312" cy="1242774"/>
          </a:xfrm>
          <a:custGeom>
            <a:pathLst>
              <a:path extrusionOk="0" h="43587" w="62179">
                <a:moveTo>
                  <a:pt x="0" y="43587"/>
                </a:moveTo>
                <a:cubicBezTo>
                  <a:pt x="8128" y="40335"/>
                  <a:pt x="38404" y="31343"/>
                  <a:pt x="48768" y="24079"/>
                </a:cubicBezTo>
                <a:cubicBezTo>
                  <a:pt x="59131" y="16814"/>
                  <a:pt x="59943" y="4013"/>
                  <a:pt x="62179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dot"/>
            <a:round/>
            <a:headEnd len="lg" w="lg" type="stealth"/>
            <a:tailEnd len="lg" w="lg" type="none"/>
          </a:ln>
        </p:spPr>
      </p:sp>
      <p:sp>
        <p:nvSpPr>
          <p:cNvPr id="404" name="Shape 404"/>
          <p:cNvSpPr txBox="1"/>
          <p:nvPr/>
        </p:nvSpPr>
        <p:spPr>
          <a:xfrm>
            <a:off x="237375" y="607725"/>
            <a:ext cx="1789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(30 min - 3pt)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Hands-on 4 : S3 bucket  manipulation (GCS)</a:t>
            </a:r>
          </a:p>
        </p:txBody>
      </p:sp>
      <p:sp>
        <p:nvSpPr>
          <p:cNvPr id="410" name="Shape 410"/>
          <p:cNvSpPr txBox="1"/>
          <p:nvPr>
            <p:ph idx="12" type="sldNum"/>
          </p:nvPr>
        </p:nvSpPr>
        <p:spPr>
          <a:xfrm>
            <a:off x="8129557" y="4749904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11" name="Shape 411"/>
          <p:cNvSpPr txBox="1"/>
          <p:nvPr/>
        </p:nvSpPr>
        <p:spPr>
          <a:xfrm>
            <a:off x="665050" y="1246587"/>
            <a:ext cx="14142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/>
              <a:t>Google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Cloud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Image result for female user at laptop"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216084" y="2475756"/>
            <a:ext cx="1305981" cy="130611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/>
          <p:nvPr/>
        </p:nvSpPr>
        <p:spPr>
          <a:xfrm>
            <a:off x="3940500" y="3713575"/>
            <a:ext cx="2970664" cy="278759"/>
          </a:xfrm>
          <a:custGeom>
            <a:pathLst>
              <a:path extrusionOk="0" h="107629" w="126492">
                <a:moveTo>
                  <a:pt x="126492" y="106680"/>
                </a:moveTo>
                <a:cubicBezTo>
                  <a:pt x="112966" y="104965"/>
                  <a:pt x="66421" y="114173"/>
                  <a:pt x="45339" y="96393"/>
                </a:cubicBezTo>
                <a:cubicBezTo>
                  <a:pt x="24257" y="78613"/>
                  <a:pt x="7556" y="16065"/>
                  <a:pt x="0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stealth"/>
          </a:ln>
        </p:spPr>
      </p:sp>
      <p:sp>
        <p:nvSpPr>
          <p:cNvPr id="414" name="Shape 414"/>
          <p:cNvSpPr txBox="1"/>
          <p:nvPr/>
        </p:nvSpPr>
        <p:spPr>
          <a:xfrm>
            <a:off x="5406778" y="4062399"/>
            <a:ext cx="631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GCE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cert</a:t>
            </a:r>
          </a:p>
        </p:txBody>
      </p:sp>
      <p:grpSp>
        <p:nvGrpSpPr>
          <p:cNvPr id="415" name="Shape 415"/>
          <p:cNvGrpSpPr/>
          <p:nvPr/>
        </p:nvGrpSpPr>
        <p:grpSpPr>
          <a:xfrm>
            <a:off x="7292272" y="3440988"/>
            <a:ext cx="832933" cy="564713"/>
            <a:chOff x="1412569" y="1833258"/>
            <a:chExt cx="1872180" cy="1242768"/>
          </a:xfrm>
        </p:grpSpPr>
        <p:grpSp>
          <p:nvGrpSpPr>
            <p:cNvPr id="416" name="Shape 416"/>
            <p:cNvGrpSpPr/>
            <p:nvPr/>
          </p:nvGrpSpPr>
          <p:grpSpPr>
            <a:xfrm>
              <a:off x="1412569" y="1833258"/>
              <a:ext cx="1872180" cy="1242768"/>
              <a:chOff x="3007729" y="488937"/>
              <a:chExt cx="2964186" cy="2251800"/>
            </a:xfrm>
          </p:grpSpPr>
          <p:sp>
            <p:nvSpPr>
              <p:cNvPr id="417" name="Shape 417"/>
              <p:cNvSpPr/>
              <p:nvPr/>
            </p:nvSpPr>
            <p:spPr>
              <a:xfrm>
                <a:off x="3667125" y="1659250"/>
                <a:ext cx="561900" cy="647700"/>
              </a:xfrm>
              <a:prstGeom prst="can">
                <a:avLst>
                  <a:gd fmla="val 25000" name="adj"/>
                </a:avLst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Shape 418"/>
              <p:cNvSpPr/>
              <p:nvPr/>
            </p:nvSpPr>
            <p:spPr>
              <a:xfrm>
                <a:off x="3007729" y="488937"/>
                <a:ext cx="2363100" cy="2251800"/>
              </a:xfrm>
              <a:prstGeom prst="pie">
                <a:avLst>
                  <a:gd fmla="val 0" name="adj1"/>
                  <a:gd fmla="val 10757497" name="adj2"/>
                </a:avLst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Shape 419"/>
              <p:cNvSpPr/>
              <p:nvPr/>
            </p:nvSpPr>
            <p:spPr>
              <a:xfrm rot="10222639">
                <a:off x="5163673" y="865483"/>
                <a:ext cx="387654" cy="625081"/>
              </a:xfrm>
              <a:prstGeom prst="hear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Shape 420"/>
              <p:cNvSpPr/>
              <p:nvPr/>
            </p:nvSpPr>
            <p:spPr>
              <a:xfrm rot="-8759474">
                <a:off x="5154919" y="1248134"/>
                <a:ext cx="403883" cy="523865"/>
              </a:xfrm>
              <a:prstGeom prst="trapezoid">
                <a:avLst>
                  <a:gd fmla="val 25000" name="adj"/>
                </a:avLst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Shape 421"/>
              <p:cNvSpPr/>
              <p:nvPr/>
            </p:nvSpPr>
            <p:spPr>
              <a:xfrm rot="-6731536">
                <a:off x="5514320" y="1046201"/>
                <a:ext cx="318493" cy="514650"/>
              </a:xfrm>
              <a:prstGeom prst="hear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2" name="Shape 422"/>
            <p:cNvSpPr/>
            <p:nvPr/>
          </p:nvSpPr>
          <p:spPr>
            <a:xfrm rot="1752678">
              <a:off x="3037834" y="2678440"/>
              <a:ext cx="95895" cy="195003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 rot="1752678">
              <a:off x="2935821" y="2844704"/>
              <a:ext cx="95895" cy="195003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424" name="Shape 424"/>
            <p:cNvCxnSpPr>
              <a:endCxn id="423" idx="0"/>
            </p:cNvCxnSpPr>
            <p:nvPr/>
          </p:nvCxnSpPr>
          <p:spPr>
            <a:xfrm>
              <a:off x="2767769" y="2805106"/>
              <a:ext cx="267000" cy="54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425" name="Shape 425"/>
          <p:cNvSpPr txBox="1"/>
          <p:nvPr/>
        </p:nvSpPr>
        <p:spPr>
          <a:xfrm>
            <a:off x="6911270" y="3717600"/>
            <a:ext cx="1414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personal/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google-sdk</a:t>
            </a:r>
          </a:p>
        </p:txBody>
      </p:sp>
      <p:pic>
        <p:nvPicPr>
          <p:cNvPr descr="Image result for air balloon transparent background" id="426" name="Shape 4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9248" y="879874"/>
            <a:ext cx="1540200" cy="1776643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/>
          <p:nvPr/>
        </p:nvSpPr>
        <p:spPr>
          <a:xfrm>
            <a:off x="1469900" y="2683450"/>
            <a:ext cx="2165700" cy="1338900"/>
          </a:xfrm>
          <a:prstGeom prst="can">
            <a:avLst>
              <a:gd fmla="val 25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gs://yourName-tanker22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3576250" y="732422"/>
            <a:ext cx="9849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900FF"/>
                </a:solidFill>
              </a:rPr>
              <a:t>GCS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900FF"/>
                </a:solidFill>
              </a:rPr>
              <a:t>persistent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900FF"/>
                </a:solidFill>
              </a:rPr>
              <a:t>storage</a:t>
            </a:r>
          </a:p>
        </p:txBody>
      </p:sp>
      <p:sp>
        <p:nvSpPr>
          <p:cNvPr id="429" name="Shape 429"/>
          <p:cNvSpPr/>
          <p:nvPr/>
        </p:nvSpPr>
        <p:spPr>
          <a:xfrm>
            <a:off x="6283200" y="2432375"/>
            <a:ext cx="1305900" cy="599400"/>
          </a:xfrm>
          <a:prstGeom prst="can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Local data</a:t>
            </a:r>
          </a:p>
        </p:txBody>
      </p:sp>
      <p:sp>
        <p:nvSpPr>
          <p:cNvPr id="430" name="Shape 430"/>
          <p:cNvSpPr/>
          <p:nvPr/>
        </p:nvSpPr>
        <p:spPr>
          <a:xfrm rot="10800000">
            <a:off x="3619460" y="2592711"/>
            <a:ext cx="2663748" cy="278738"/>
          </a:xfrm>
          <a:custGeom>
            <a:pathLst>
              <a:path extrusionOk="0" h="43587" w="62179">
                <a:moveTo>
                  <a:pt x="0" y="43587"/>
                </a:moveTo>
                <a:cubicBezTo>
                  <a:pt x="8128" y="40335"/>
                  <a:pt x="38404" y="31343"/>
                  <a:pt x="48768" y="24079"/>
                </a:cubicBezTo>
                <a:cubicBezTo>
                  <a:pt x="59131" y="16814"/>
                  <a:pt x="59943" y="4013"/>
                  <a:pt x="62179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dash"/>
            <a:round/>
            <a:headEnd len="lg" w="lg" type="none"/>
            <a:tailEnd len="lg" w="lg" type="stealth"/>
          </a:ln>
        </p:spPr>
      </p:sp>
      <p:sp>
        <p:nvSpPr>
          <p:cNvPr id="431" name="Shape 431"/>
          <p:cNvSpPr/>
          <p:nvPr/>
        </p:nvSpPr>
        <p:spPr>
          <a:xfrm>
            <a:off x="3771860" y="3049911"/>
            <a:ext cx="2663748" cy="278738"/>
          </a:xfrm>
          <a:custGeom>
            <a:pathLst>
              <a:path extrusionOk="0" h="43587" w="62179">
                <a:moveTo>
                  <a:pt x="0" y="43587"/>
                </a:moveTo>
                <a:cubicBezTo>
                  <a:pt x="8128" y="40335"/>
                  <a:pt x="38404" y="31343"/>
                  <a:pt x="48768" y="24079"/>
                </a:cubicBezTo>
                <a:cubicBezTo>
                  <a:pt x="59131" y="16814"/>
                  <a:pt x="59943" y="4013"/>
                  <a:pt x="62179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dash"/>
            <a:round/>
            <a:headEnd len="lg" w="lg" type="none"/>
            <a:tailEnd len="lg" w="lg" type="stealth"/>
          </a:ln>
        </p:spPr>
      </p:sp>
      <p:pic>
        <p:nvPicPr>
          <p:cNvPr id="432" name="Shape 4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5598" y="664275"/>
            <a:ext cx="2086474" cy="149596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/>
          <p:nvPr/>
        </p:nvSpPr>
        <p:spPr>
          <a:xfrm rot="10800000">
            <a:off x="3535693" y="1714071"/>
            <a:ext cx="3108172" cy="969374"/>
          </a:xfrm>
          <a:custGeom>
            <a:pathLst>
              <a:path extrusionOk="0" h="43587" w="62179">
                <a:moveTo>
                  <a:pt x="0" y="43587"/>
                </a:moveTo>
                <a:cubicBezTo>
                  <a:pt x="8128" y="40335"/>
                  <a:pt x="38404" y="31343"/>
                  <a:pt x="48768" y="24079"/>
                </a:cubicBezTo>
                <a:cubicBezTo>
                  <a:pt x="59131" y="16814"/>
                  <a:pt x="59943" y="4013"/>
                  <a:pt x="62179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dashDot"/>
            <a:round/>
            <a:headEnd len="lg" w="lg" type="stealth"/>
            <a:tailEnd len="lg" w="lg" type="stealth"/>
          </a:ln>
        </p:spPr>
      </p:sp>
      <p:sp>
        <p:nvSpPr>
          <p:cNvPr id="434" name="Shape 434"/>
          <p:cNvSpPr txBox="1"/>
          <p:nvPr/>
        </p:nvSpPr>
        <p:spPr>
          <a:xfrm>
            <a:off x="6643874" y="1477500"/>
            <a:ext cx="1372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Inspect manipulate</a:t>
            </a:r>
          </a:p>
        </p:txBody>
      </p:sp>
      <p:pic>
        <p:nvPicPr>
          <p:cNvPr id="435" name="Shape 4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525" y="2084037"/>
            <a:ext cx="1645246" cy="5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Shape 436"/>
          <p:cNvSpPr txBox="1"/>
          <p:nvPr/>
        </p:nvSpPr>
        <p:spPr>
          <a:xfrm>
            <a:off x="237375" y="607725"/>
            <a:ext cx="1789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(8 min - 1pt)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44500" y="280800"/>
            <a:ext cx="3720900" cy="16593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b="1" lang="en" sz="3200">
                <a:solidFill>
                  <a:srgbClr val="0000FF"/>
                </a:solidFill>
              </a:rPr>
              <a:t>Compute  on </a:t>
            </a:r>
          </a:p>
          <a:p>
            <a:pPr lvl="0" rtl="0" algn="r">
              <a:spcBef>
                <a:spcPts val="0"/>
              </a:spcBef>
              <a:buNone/>
            </a:pPr>
            <a:r>
              <a:rPr b="1" lang="en" sz="3200">
                <a:solidFill>
                  <a:srgbClr val="0000FF"/>
                </a:solidFill>
              </a:rPr>
              <a:t>with a private  </a:t>
            </a:r>
          </a:p>
          <a:p>
            <a:pPr lvl="0" rtl="0" algn="r">
              <a:spcBef>
                <a:spcPts val="0"/>
              </a:spcBef>
              <a:buNone/>
            </a:pPr>
            <a:r>
              <a:rPr b="1" lang="en" sz="3200">
                <a:solidFill>
                  <a:srgbClr val="0000FF"/>
                </a:solidFill>
              </a:rPr>
              <a:t>Docker image</a:t>
            </a:r>
          </a:p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6" name="Shape 66"/>
          <p:cNvSpPr txBox="1"/>
          <p:nvPr/>
        </p:nvSpPr>
        <p:spPr>
          <a:xfrm>
            <a:off x="363875" y="1970500"/>
            <a:ext cx="7566300" cy="2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Intro 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Prerequisites</a:t>
            </a:r>
            <a:r>
              <a:rPr lang="en" sz="1800"/>
              <a:t>  Q&amp;A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Hands-on 1* - Basic Web GUI features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Hands-on 2 </a:t>
            </a:r>
            <a:r>
              <a:rPr lang="en" sz="1800"/>
              <a:t>- </a:t>
            </a:r>
            <a:r>
              <a:rPr lang="en" sz="1800">
                <a:solidFill>
                  <a:schemeClr val="dk1"/>
                </a:solidFill>
              </a:rPr>
              <a:t>Validate GCE creds on laptop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Hands-on 3 - Run computation in Docker in VM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Hands-on 4 - S3 bucket manipulation (GCS)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Hands-on 5 - Assemble genome in BioBox Docker image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Optional 6 - Bulk data transfer to S3 bucket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Documentation URLs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249" y="207199"/>
            <a:ext cx="3720924" cy="21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Prerequisites</a:t>
            </a:r>
            <a:r>
              <a:rPr lang="en"/>
              <a:t> - summary</a:t>
            </a:r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4" name="Shape 74"/>
          <p:cNvSpPr txBox="1"/>
          <p:nvPr/>
        </p:nvSpPr>
        <p:spPr>
          <a:xfrm>
            <a:off x="320700" y="799025"/>
            <a:ext cx="7277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Before we get started, you need a Google Cloud account set up, with your account attached to the “JGI User Meeting” Project, and you must have Docker installed and functional.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237375" y="1425600"/>
            <a:ext cx="3760800" cy="2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u="sng"/>
              <a:t>Requirements: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Access to “</a:t>
            </a:r>
            <a:r>
              <a:rPr lang="en">
                <a:solidFill>
                  <a:srgbClr val="FF0000"/>
                </a:solidFill>
              </a:rPr>
              <a:t>JGI User Meeting</a:t>
            </a:r>
            <a:r>
              <a:rPr lang="en"/>
              <a:t>” project at </a:t>
            </a:r>
            <a:r>
              <a:rPr lang="en"/>
              <a:t>Google </a:t>
            </a:r>
          </a:p>
          <a:p>
            <a:pPr indent="-228600" lvl="0" marL="457200" rtl="0">
              <a:spcBef>
                <a:spcPts val="0"/>
              </a:spcBef>
              <a:buAutoNum type="alphaL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http://console.cloud.google.com</a:t>
            </a:r>
          </a:p>
          <a:p>
            <a:pPr indent="-228600" lvl="0" marL="457200" rtl="0">
              <a:spcBef>
                <a:spcPts val="0"/>
              </a:spcBef>
              <a:buAutoNum type="alphaLcPeriod"/>
            </a:pPr>
            <a:r>
              <a:rPr lang="en"/>
              <a:t>Check that the right project is selected</a:t>
            </a:r>
          </a:p>
          <a:p>
            <a:pPr indent="-228600" lvl="0" marL="457200" rtl="0">
              <a:spcBef>
                <a:spcPts val="0"/>
              </a:spcBef>
              <a:buAutoNum type="alphaLcPeriod"/>
            </a:pPr>
            <a:r>
              <a:rPr lang="en"/>
              <a:t>Navigate to “Compute Engine”, and verify that you can “Create” a VM Instance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Ability to deploy ubuntu14-google-sdk on your laptop. This will be used to manipulate VMs &amp; Docker images on Google Cloud with a command-line interface (CLI)</a:t>
            </a:r>
          </a:p>
          <a:p>
            <a:pPr indent="-228600" lvl="0" marL="457200" rtl="0">
              <a:spcBef>
                <a:spcPts val="0"/>
              </a:spcBef>
              <a:buAutoNum type="alphaLcPeriod"/>
            </a:pPr>
            <a:r>
              <a:rPr lang="en"/>
              <a:t>Verify that it can connect to the Internet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500" y="1285900"/>
            <a:ext cx="204787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5575" y="2219350"/>
            <a:ext cx="386715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4720500" y="2623925"/>
            <a:ext cx="636300" cy="426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3909400" y="3515450"/>
            <a:ext cx="5239500" cy="1346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[laptop]$</a:t>
            </a:r>
            <a:r>
              <a:rPr b="1" lang="en">
                <a:solidFill>
                  <a:srgbClr val="000000"/>
                </a:solidFill>
              </a:rPr>
              <a:t> $ docker run -it balewski/ubu14-google-sdk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[ubu14-instance] 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   root@d827a2:/#</a:t>
            </a:r>
            <a:r>
              <a:rPr b="1" lang="en">
                <a:solidFill>
                  <a:srgbClr val="000000"/>
                </a:solidFill>
              </a:rPr>
              <a:t>  ping 8.8.8.8 -c 3  </a:t>
            </a:r>
            <a:r>
              <a:rPr lang="en">
                <a:solidFill>
                  <a:srgbClr val="0000FF"/>
                </a:solidFill>
              </a:rPr>
              <a:t># check Ethernet speed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1200"/>
              <a:t>64 bytes from 8.8.8.8: icmp_seq=1 ttl=127</a:t>
            </a:r>
            <a:r>
              <a:rPr lang="en" sz="1200">
                <a:solidFill>
                  <a:srgbClr val="FF0000"/>
                </a:solidFill>
              </a:rPr>
              <a:t>   time=3.11 ms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1200">
                <a:solidFill>
                  <a:srgbClr val="0000FF"/>
                </a:solidFill>
              </a:rPr>
              <a:t>Or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root@d827a2:/#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b="1" lang="en" sz="1200"/>
              <a:t>curl http://www.google.com</a:t>
            </a:r>
            <a:r>
              <a:rPr lang="en" sz="1200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0000FF"/>
                </a:solidFill>
              </a:rPr>
              <a:t>#  prints lot of ‘junk’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Shape 84"/>
          <p:cNvGraphicFramePr/>
          <p:nvPr/>
        </p:nvGraphicFramePr>
        <p:xfrm>
          <a:off x="255637" y="1250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{8FEA6979-556E-40E8-B444-6F9F65CC9958}</a:tableStyleId>
              </a:tblPr>
              <a:tblGrid>
                <a:gridCol w="2876725"/>
                <a:gridCol w="2876725"/>
                <a:gridCol w="2876725"/>
              </a:tblGrid>
              <a:tr h="3466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Cori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Google GCE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448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Computing power/user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large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unbound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444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Virtualization support 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Only one format: Shifter ~ Docker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Many formats: Docker, VMware, KVM,..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516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Availability, agility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90% days,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long queue wait (hours,days)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99.999% days, 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minute&lt; and you run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44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User data storage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complimentary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Pay extra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448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Computing cost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PI takes care of it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Significant long term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448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Ease of access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Some bureaucracy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Just enter a credit card #, sleep 15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448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Software </a:t>
                      </a:r>
                      <a:r>
                        <a:rPr b="1" lang="en" sz="1200"/>
                        <a:t>availability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large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</a:t>
                      </a:r>
                      <a:r>
                        <a:rPr lang="en" sz="1200"/>
                        <a:t>ny, just pay extra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444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User </a:t>
                      </a:r>
                      <a:r>
                        <a:rPr b="1" lang="en" sz="1200"/>
                        <a:t>support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Friendly, competent &amp; outstanding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For a fee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</a:tbl>
          </a:graphicData>
        </a:graphic>
      </p:graphicFrame>
      <p:sp>
        <p:nvSpPr>
          <p:cNvPr id="85" name="Shape 85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 Cloud  vs. NERSC’s Cori</a:t>
            </a:r>
          </a:p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600" y="799780"/>
            <a:ext cx="1609894" cy="74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499" y="768550"/>
            <a:ext cx="1523350" cy="8111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6081000" y="856625"/>
            <a:ext cx="91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/>
              <a:t>comercial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346100" y="856612"/>
            <a:ext cx="91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/>
              <a:t>academic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Docker container in 60 seconds</a:t>
            </a:r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25" y="1745225"/>
            <a:ext cx="570547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725225" y="1259850"/>
            <a:ext cx="14913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Virtual Machine w/ containers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505850" y="836050"/>
            <a:ext cx="12768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rgbClr val="0000FF"/>
                </a:solidFill>
              </a:rPr>
              <a:t>Your image is </a:t>
            </a:r>
            <a:r>
              <a:rPr b="1" i="1" lang="en" sz="1200">
                <a:solidFill>
                  <a:srgbClr val="0000FF"/>
                </a:solidFill>
              </a:rPr>
              <a:t>fully isolated</a:t>
            </a:r>
            <a:r>
              <a:rPr i="1" lang="en" sz="1200">
                <a:solidFill>
                  <a:srgbClr val="0000FF"/>
                </a:solidFill>
              </a:rPr>
              <a:t>,  computations  are private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5249" y="711245"/>
            <a:ext cx="3168749" cy="2147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Shape 101"/>
          <p:cNvCxnSpPr/>
          <p:nvPr/>
        </p:nvCxnSpPr>
        <p:spPr>
          <a:xfrm flipH="1">
            <a:off x="2687375" y="1552050"/>
            <a:ext cx="376500" cy="5391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2" name="Shape 102"/>
          <p:cNvSpPr txBox="1"/>
          <p:nvPr/>
        </p:nvSpPr>
        <p:spPr>
          <a:xfrm>
            <a:off x="2063712" y="4452325"/>
            <a:ext cx="24819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rgbClr val="980000"/>
                </a:solidFill>
              </a:rPr>
              <a:t>Hardware controlled by some OS </a:t>
            </a:r>
          </a:p>
        </p:txBody>
      </p:sp>
      <p:cxnSp>
        <p:nvCxnSpPr>
          <p:cNvPr id="103" name="Shape 103"/>
          <p:cNvCxnSpPr/>
          <p:nvPr/>
        </p:nvCxnSpPr>
        <p:spPr>
          <a:xfrm rot="10800000">
            <a:off x="2353437" y="4244875"/>
            <a:ext cx="677400" cy="3621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4" name="Shape 104"/>
          <p:cNvCxnSpPr/>
          <p:nvPr/>
        </p:nvCxnSpPr>
        <p:spPr>
          <a:xfrm flipH="1" rot="10800000">
            <a:off x="3318862" y="4244875"/>
            <a:ext cx="677400" cy="3621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5" name="Shape 105"/>
          <p:cNvSpPr txBox="1"/>
          <p:nvPr/>
        </p:nvSpPr>
        <p:spPr>
          <a:xfrm>
            <a:off x="6420675" y="3419000"/>
            <a:ext cx="2331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rgbClr val="0000FF"/>
                </a:solidFill>
              </a:rPr>
              <a:t>Your image is meshed with hardware OS, your </a:t>
            </a:r>
            <a:r>
              <a:rPr i="1" lang="en" sz="1200">
                <a:solidFill>
                  <a:srgbClr val="0000FF"/>
                </a:solidFill>
              </a:rPr>
              <a:t>resources are capped, but </a:t>
            </a:r>
            <a:r>
              <a:rPr i="1" lang="en" sz="1200">
                <a:solidFill>
                  <a:srgbClr val="0000FF"/>
                </a:solidFill>
              </a:rPr>
              <a:t>computations  are public</a:t>
            </a:r>
          </a:p>
        </p:txBody>
      </p:sp>
      <p:cxnSp>
        <p:nvCxnSpPr>
          <p:cNvPr id="106" name="Shape 106"/>
          <p:cNvCxnSpPr/>
          <p:nvPr/>
        </p:nvCxnSpPr>
        <p:spPr>
          <a:xfrm rot="10800000">
            <a:off x="5835175" y="3005300"/>
            <a:ext cx="566400" cy="537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7" name="Shape 107"/>
          <p:cNvSpPr txBox="1"/>
          <p:nvPr/>
        </p:nvSpPr>
        <p:spPr>
          <a:xfrm>
            <a:off x="3867896" y="2019650"/>
            <a:ext cx="18555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rgbClr val="980000"/>
                </a:solidFill>
              </a:rPr>
              <a:t>Boundaries w/o  privacy</a:t>
            </a:r>
          </a:p>
        </p:txBody>
      </p:sp>
      <p:sp>
        <p:nvSpPr>
          <p:cNvPr id="108" name="Shape 108"/>
          <p:cNvSpPr/>
          <p:nvPr/>
        </p:nvSpPr>
        <p:spPr>
          <a:xfrm>
            <a:off x="4758400" y="2530225"/>
            <a:ext cx="1009800" cy="673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36293" r="0" t="0"/>
          <a:stretch/>
        </p:blipFill>
        <p:spPr>
          <a:xfrm rot="-628960">
            <a:off x="5413411" y="642148"/>
            <a:ext cx="3009075" cy="1644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Shape 114"/>
          <p:cNvGrpSpPr/>
          <p:nvPr/>
        </p:nvGrpSpPr>
        <p:grpSpPr>
          <a:xfrm>
            <a:off x="1994030" y="1132525"/>
            <a:ext cx="3294862" cy="3628817"/>
            <a:chOff x="2558925" y="869925"/>
            <a:chExt cx="3611600" cy="3988150"/>
          </a:xfrm>
        </p:grpSpPr>
        <p:pic>
          <p:nvPicPr>
            <p:cNvPr id="115" name="Shape 115"/>
            <p:cNvPicPr preferRelativeResize="0"/>
            <p:nvPr/>
          </p:nvPicPr>
          <p:blipFill rotWithShape="1">
            <a:blip r:embed="rId4">
              <a:alphaModFix/>
            </a:blip>
            <a:srcRect b="1747" l="2112" r="59480" t="3815"/>
            <a:stretch/>
          </p:blipFill>
          <p:spPr>
            <a:xfrm>
              <a:off x="2558925" y="869925"/>
              <a:ext cx="3611600" cy="398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Shape 116"/>
            <p:cNvPicPr preferRelativeResize="0"/>
            <p:nvPr/>
          </p:nvPicPr>
          <p:blipFill rotWithShape="1">
            <a:blip r:embed="rId4">
              <a:alphaModFix/>
            </a:blip>
            <a:srcRect b="0" l="54623" r="0" t="24023"/>
            <a:stretch/>
          </p:blipFill>
          <p:spPr>
            <a:xfrm>
              <a:off x="4475975" y="1185749"/>
              <a:ext cx="1601249" cy="1677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Shape 117"/>
            <p:cNvSpPr/>
            <p:nvPr/>
          </p:nvSpPr>
          <p:spPr>
            <a:xfrm>
              <a:off x="2653075" y="946950"/>
              <a:ext cx="1667400" cy="21825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18" name="Shape 118"/>
            <p:cNvPicPr preferRelativeResize="0"/>
            <p:nvPr/>
          </p:nvPicPr>
          <p:blipFill rotWithShape="1">
            <a:blip r:embed="rId5">
              <a:alphaModFix/>
            </a:blip>
            <a:srcRect b="0" l="0" r="22378" t="0"/>
            <a:stretch/>
          </p:blipFill>
          <p:spPr>
            <a:xfrm rot="-2188930">
              <a:off x="2624591" y="2022010"/>
              <a:ext cx="1724362" cy="543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Shape 119"/>
            <p:cNvSpPr txBox="1"/>
            <p:nvPr/>
          </p:nvSpPr>
          <p:spPr>
            <a:xfrm>
              <a:off x="2894335" y="1297608"/>
              <a:ext cx="806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i="1" lang="en" sz="1200">
                  <a:solidFill>
                    <a:srgbClr val="0000FF"/>
                  </a:solidFill>
                </a:rPr>
                <a:t>other clients do not see you</a:t>
              </a:r>
            </a:p>
          </p:txBody>
        </p:sp>
      </p:grpSp>
      <p:sp>
        <p:nvSpPr>
          <p:cNvPr id="120" name="Shape 120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Run Docker image inside VM on Google Cloud</a:t>
            </a:r>
          </a:p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22" name="Shape 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8040" y="2418200"/>
            <a:ext cx="211455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5288901" y="4099525"/>
            <a:ext cx="2114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980000"/>
                </a:solidFill>
              </a:rPr>
              <a:t>Google h</a:t>
            </a:r>
            <a:r>
              <a:rPr i="1" lang="en">
                <a:solidFill>
                  <a:srgbClr val="980000"/>
                </a:solidFill>
              </a:rPr>
              <a:t>ardware at undisclosed location</a:t>
            </a:r>
          </a:p>
        </p:txBody>
      </p:sp>
      <p:cxnSp>
        <p:nvCxnSpPr>
          <p:cNvPr id="124" name="Shape 124"/>
          <p:cNvCxnSpPr/>
          <p:nvPr/>
        </p:nvCxnSpPr>
        <p:spPr>
          <a:xfrm rot="10800000">
            <a:off x="5460275" y="3708525"/>
            <a:ext cx="735900" cy="1626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25" name="Shape 1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2975" y="2546974"/>
            <a:ext cx="2275724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3898125" y="1212525"/>
            <a:ext cx="4536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rgbClr val="0000FF"/>
                </a:solidFill>
              </a:rPr>
              <a:t>You </a:t>
            </a:r>
          </a:p>
        </p:txBody>
      </p:sp>
      <p:cxnSp>
        <p:nvCxnSpPr>
          <p:cNvPr id="127" name="Shape 127"/>
          <p:cNvCxnSpPr/>
          <p:nvPr/>
        </p:nvCxnSpPr>
        <p:spPr>
          <a:xfrm>
            <a:off x="2987912" y="859825"/>
            <a:ext cx="910200" cy="2727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8" name="Shape 128"/>
          <p:cNvSpPr txBox="1"/>
          <p:nvPr/>
        </p:nvSpPr>
        <p:spPr>
          <a:xfrm>
            <a:off x="320662" y="722825"/>
            <a:ext cx="2715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</a:t>
            </a:r>
            <a:r>
              <a:rPr lang="en"/>
              <a:t>Virtual Machine instances  run on one Google Cloud blade </a:t>
            </a:r>
          </a:p>
        </p:txBody>
      </p:sp>
      <p:cxnSp>
        <p:nvCxnSpPr>
          <p:cNvPr id="129" name="Shape 129"/>
          <p:cNvCxnSpPr/>
          <p:nvPr/>
        </p:nvCxnSpPr>
        <p:spPr>
          <a:xfrm>
            <a:off x="1381362" y="1188025"/>
            <a:ext cx="609900" cy="4257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0" name="Shape 130"/>
          <p:cNvCxnSpPr/>
          <p:nvPr/>
        </p:nvCxnSpPr>
        <p:spPr>
          <a:xfrm flipH="1">
            <a:off x="5099150" y="1879800"/>
            <a:ext cx="694800" cy="183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1" name="Shape 131"/>
          <p:cNvSpPr/>
          <p:nvPr/>
        </p:nvSpPr>
        <p:spPr>
          <a:xfrm>
            <a:off x="4433200" y="1588000"/>
            <a:ext cx="548700" cy="515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4433200" y="1633300"/>
            <a:ext cx="5487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rgbClr val="0000FF"/>
                </a:solidFill>
              </a:rPr>
              <a:t>You’ </a:t>
            </a:r>
          </a:p>
        </p:txBody>
      </p:sp>
      <p:grpSp>
        <p:nvGrpSpPr>
          <p:cNvPr id="133" name="Shape 133"/>
          <p:cNvGrpSpPr/>
          <p:nvPr/>
        </p:nvGrpSpPr>
        <p:grpSpPr>
          <a:xfrm>
            <a:off x="3988175" y="1738500"/>
            <a:ext cx="273900" cy="345850"/>
            <a:chOff x="3988175" y="1662300"/>
            <a:chExt cx="273900" cy="345850"/>
          </a:xfrm>
        </p:grpSpPr>
        <p:cxnSp>
          <p:nvCxnSpPr>
            <p:cNvPr id="134" name="Shape 134"/>
            <p:cNvCxnSpPr/>
            <p:nvPr/>
          </p:nvCxnSpPr>
          <p:spPr>
            <a:xfrm>
              <a:off x="3988175" y="1682950"/>
              <a:ext cx="273900" cy="3252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5" name="Shape 135"/>
            <p:cNvCxnSpPr/>
            <p:nvPr/>
          </p:nvCxnSpPr>
          <p:spPr>
            <a:xfrm flipH="1">
              <a:off x="3988175" y="1662300"/>
              <a:ext cx="273900" cy="3252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36" name="Shape 136"/>
          <p:cNvSpPr txBox="1"/>
          <p:nvPr/>
        </p:nvSpPr>
        <p:spPr>
          <a:xfrm>
            <a:off x="7029301" y="1785700"/>
            <a:ext cx="2114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980000"/>
                </a:solidFill>
              </a:rPr>
              <a:t>Docker Hub  at some </a:t>
            </a:r>
            <a:r>
              <a:rPr i="1" lang="en">
                <a:solidFill>
                  <a:srgbClr val="980000"/>
                </a:solidFill>
              </a:rPr>
              <a:t>undisclosed location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288900" y="783025"/>
            <a:ext cx="1499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1200">
                <a:solidFill>
                  <a:srgbClr val="0000FF"/>
                </a:solidFill>
              </a:rPr>
              <a:t>Your computation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rgbClr val="0000FF"/>
                </a:solidFill>
              </a:rPr>
              <a:t>image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0844">
            <a:off x="3007887" y="739343"/>
            <a:ext cx="3501899" cy="393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Hands-on Tutorials</a:t>
            </a:r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775" y="1235300"/>
            <a:ext cx="6803248" cy="361608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Worksheet 1.1  - GCP Web Dashboard</a:t>
            </a:r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141807" y="48085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52" name="Shape 152"/>
          <p:cNvSpPr/>
          <p:nvPr/>
        </p:nvSpPr>
        <p:spPr>
          <a:xfrm>
            <a:off x="2237575" y="1179400"/>
            <a:ext cx="1247700" cy="599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2199325" y="1398700"/>
            <a:ext cx="11718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200"/>
              <a:t>Project name</a:t>
            </a:r>
          </a:p>
        </p:txBody>
      </p:sp>
      <p:sp>
        <p:nvSpPr>
          <p:cNvPr id="154" name="Shape 154"/>
          <p:cNvSpPr/>
          <p:nvPr/>
        </p:nvSpPr>
        <p:spPr>
          <a:xfrm>
            <a:off x="6241625" y="1310375"/>
            <a:ext cx="2375100" cy="104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7262250" y="1508050"/>
            <a:ext cx="15585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Your Google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account info</a:t>
            </a:r>
          </a:p>
        </p:txBody>
      </p:sp>
      <p:sp>
        <p:nvSpPr>
          <p:cNvPr id="156" name="Shape 156"/>
          <p:cNvSpPr/>
          <p:nvPr/>
        </p:nvSpPr>
        <p:spPr>
          <a:xfrm>
            <a:off x="124925" y="1250950"/>
            <a:ext cx="1049400" cy="29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96275" y="1179400"/>
            <a:ext cx="954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Products &amp; services</a:t>
            </a:r>
          </a:p>
        </p:txBody>
      </p:sp>
      <p:sp>
        <p:nvSpPr>
          <p:cNvPr id="158" name="Shape 158"/>
          <p:cNvSpPr/>
          <p:nvPr/>
        </p:nvSpPr>
        <p:spPr>
          <a:xfrm>
            <a:off x="6241625" y="4132075"/>
            <a:ext cx="1962000" cy="676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7099975" y="4132075"/>
            <a:ext cx="1171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Cost of </a:t>
            </a:r>
            <a:r>
              <a:rPr lang="en"/>
              <a:t>research</a:t>
            </a:r>
          </a:p>
        </p:txBody>
      </p:sp>
      <p:sp>
        <p:nvSpPr>
          <p:cNvPr id="160" name="Shape 160"/>
          <p:cNvSpPr/>
          <p:nvPr/>
        </p:nvSpPr>
        <p:spPr>
          <a:xfrm>
            <a:off x="2406975" y="3840150"/>
            <a:ext cx="1402800" cy="849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1235175" y="3911775"/>
            <a:ext cx="1171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Your liability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99750" y="658650"/>
            <a:ext cx="7989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>
                <a:solidFill>
                  <a:srgbClr val="FF00FF"/>
                </a:solidFill>
              </a:rPr>
              <a:t>Go to </a:t>
            </a:r>
            <a:r>
              <a:rPr lang="en" sz="1800">
                <a:solidFill>
                  <a:srgbClr val="FF0000"/>
                </a:solidFill>
              </a:rPr>
              <a:t>JGI User Meeting</a:t>
            </a:r>
            <a:r>
              <a:rPr lang="en" sz="1800">
                <a:solidFill>
                  <a:srgbClr val="FF00FF"/>
                </a:solidFill>
              </a:rPr>
              <a:t> @ GCP</a:t>
            </a:r>
            <a:r>
              <a:rPr lang="en" sz="1800">
                <a:solidFill>
                  <a:srgbClr val="FF00FF"/>
                </a:solidFill>
              </a:rPr>
              <a:t>:   </a:t>
            </a:r>
            <a:r>
              <a:rPr lang="en" sz="2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https://console.cloud.google.com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025" y="609600"/>
            <a:ext cx="180975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b="4043" l="0" r="0" t="14602"/>
          <a:stretch/>
        </p:blipFill>
        <p:spPr>
          <a:xfrm>
            <a:off x="601050" y="794499"/>
            <a:ext cx="2981325" cy="34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type="title"/>
          </p:nvPr>
        </p:nvSpPr>
        <p:spPr>
          <a:xfrm>
            <a:off x="237375" y="84525"/>
            <a:ext cx="8514300" cy="59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Worksheet 1.2  - ‘Products &amp; Services’</a:t>
            </a:r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065607" y="47323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71" name="Shape 171"/>
          <p:cNvSpPr/>
          <p:nvPr/>
        </p:nvSpPr>
        <p:spPr>
          <a:xfrm>
            <a:off x="237375" y="2649925"/>
            <a:ext cx="1554300" cy="285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5856150" y="1471750"/>
            <a:ext cx="18210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1 VM at a time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Many VMs at once </a:t>
            </a:r>
          </a:p>
        </p:txBody>
      </p:sp>
      <p:sp>
        <p:nvSpPr>
          <p:cNvPr id="173" name="Shape 173"/>
          <p:cNvSpPr/>
          <p:nvPr/>
        </p:nvSpPr>
        <p:spPr>
          <a:xfrm>
            <a:off x="4091025" y="1395550"/>
            <a:ext cx="3224100" cy="45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4186275" y="1907500"/>
            <a:ext cx="3319200" cy="45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4091025" y="4462600"/>
            <a:ext cx="3319200" cy="45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5398950" y="4414900"/>
            <a:ext cx="18210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S3 persistent data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