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5" r:id="rId2"/>
    <p:sldId id="375" r:id="rId3"/>
    <p:sldId id="384" r:id="rId4"/>
    <p:sldId id="391" r:id="rId5"/>
    <p:sldId id="405" r:id="rId6"/>
    <p:sldId id="386" r:id="rId7"/>
    <p:sldId id="387" r:id="rId8"/>
    <p:sldId id="388" r:id="rId9"/>
    <p:sldId id="389" r:id="rId10"/>
    <p:sldId id="399" r:id="rId11"/>
    <p:sldId id="400" r:id="rId12"/>
    <p:sldId id="401" r:id="rId13"/>
    <p:sldId id="402" r:id="rId14"/>
    <p:sldId id="390" r:id="rId15"/>
    <p:sldId id="406" r:id="rId16"/>
    <p:sldId id="392" r:id="rId17"/>
    <p:sldId id="393" r:id="rId18"/>
    <p:sldId id="394" r:id="rId19"/>
    <p:sldId id="403" r:id="rId20"/>
    <p:sldId id="398" r:id="rId21"/>
    <p:sldId id="404" r:id="rId22"/>
    <p:sldId id="396" r:id="rId23"/>
    <p:sldId id="397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holas Wright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898989"/>
    <a:srgbClr val="008000"/>
    <a:srgbClr val="4FA556"/>
    <a:srgbClr val="82C387"/>
    <a:srgbClr val="82C376"/>
    <a:srgbClr val="229246"/>
    <a:srgbClr val="F8961D"/>
    <a:srgbClr val="194963"/>
    <a:srgbClr val="D2E3EB"/>
    <a:srgbClr val="23AB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12" autoAdjust="0"/>
    <p:restoredTop sz="97137" autoAdjust="0"/>
  </p:normalViewPr>
  <p:slideViewPr>
    <p:cSldViewPr snapToGrid="0" snapToObjects="1" showGuides="1">
      <p:cViewPr>
        <p:scale>
          <a:sx n="100" d="100"/>
          <a:sy n="100" d="100"/>
        </p:scale>
        <p:origin x="-320" y="-456"/>
      </p:cViewPr>
      <p:guideLst>
        <p:guide orient="horz" pos="3288"/>
        <p:guide orient="horz" pos="1428"/>
        <p:guide orient="horz" pos="1492"/>
        <p:guide orient="horz" pos="2784"/>
        <p:guide pos="2909"/>
        <p:guide pos="4281"/>
        <p:guide pos="4209"/>
        <p:guide pos="5581"/>
        <p:guide pos="15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printerSettings" Target="printerSettings/printerSettings1.bin"/><Relationship Id="rId28" Type="http://schemas.openxmlformats.org/officeDocument/2006/relationships/commentAuthors" Target="commentAuthors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z="900" smtClean="0"/>
              <a:t>NERSC Presentation</a:t>
            </a:r>
            <a:endParaRPr lang="en-US" sz="90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D68A3-9B80-584C-9BEB-F8B43CF5A651}" type="datetime1">
              <a:rPr lang="en-US" sz="900" smtClean="0"/>
              <a:pPr/>
              <a:t>3/16/17</a:t>
            </a:fld>
            <a:endParaRPr lang="en-US" sz="9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9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F58F80-FCEC-C745-BEA9-0BA1921C5D36}" type="slidenum">
              <a:rPr lang="en-US" sz="900" smtClean="0"/>
              <a:pPr/>
              <a:t>‹#›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057137354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NERSC Presentation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EAFF0-7375-1D4A-A389-D6238357B121}" type="datetime1">
              <a:rPr lang="en-US" smtClean="0"/>
              <a:pPr/>
              <a:t>3/16/17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511CB-48C6-1D49-AC56-5A39CE8EA9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984579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jpeg"/><Relationship Id="rId9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3.png"/><Relationship Id="rId7" Type="http://schemas.openxmlformats.org/officeDocument/2006/relationships/image" Target="../media/image5.png"/><Relationship Id="rId8" Type="http://schemas.openxmlformats.org/officeDocument/2006/relationships/image" Target="../media/image11.jpeg"/><Relationship Id="rId9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 userDrawn="1"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4388" y="4764682"/>
            <a:ext cx="4214812" cy="933450"/>
          </a:xfrm>
        </p:spPr>
        <p:txBody>
          <a:bodyPr anchor="ctr" anchorCtr="0">
            <a:normAutofit/>
          </a:bodyPr>
          <a:lstStyle>
            <a:lvl1pPr marL="0" indent="0">
              <a:defRPr sz="2800"/>
            </a:lvl1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74786" y="595580"/>
            <a:ext cx="3470021" cy="3468418"/>
          </a:xfrm>
        </p:spPr>
        <p:txBody>
          <a:bodyPr lIns="45720" tIns="45720" rIns="45720" anchor="ctr" anchorCtr="0">
            <a:normAutofit/>
          </a:bodyPr>
          <a:lstStyle>
            <a:lvl1pPr marL="0" indent="0" algn="l">
              <a:buNone/>
              <a:defRPr sz="3600" b="0" i="0">
                <a:solidFill>
                  <a:schemeClr val="bg1"/>
                </a:solidFill>
                <a:latin typeface="Helvetica Neue Bold Condensed"/>
                <a:cs typeface="Helvetica Neue Bold Condensed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dirty="0" smtClean="0"/>
              <a:t>Click to edit Master title styles</a:t>
            </a: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5239927" y="6368805"/>
            <a:ext cx="2864157" cy="365125"/>
          </a:xfrm>
        </p:spPr>
        <p:txBody>
          <a:bodyPr/>
          <a:lstStyle/>
          <a:p>
            <a:r>
              <a:rPr lang="en-US" smtClean="0"/>
              <a:t>Footer Information</a:t>
            </a:r>
            <a:endParaRPr lang="en-US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6"/>
          </p:nvPr>
        </p:nvSpPr>
        <p:spPr>
          <a:xfrm>
            <a:off x="4624388" y="57819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400" b="1" i="0">
                <a:solidFill>
                  <a:schemeClr val="accent5"/>
                </a:solidFill>
              </a:defRPr>
            </a:lvl1pPr>
          </a:lstStyle>
          <a:p>
            <a:fld id="{D897A66F-DFB6-CB44-8B31-7FAB7C20B0C7}" type="datetime4">
              <a:rPr lang="en-US" smtClean="0"/>
              <a:pPr/>
              <a:t>March 16, 2017</a:t>
            </a:fld>
            <a:endParaRPr lang="en-US" dirty="0"/>
          </a:p>
        </p:txBody>
      </p:sp>
      <p:pic>
        <p:nvPicPr>
          <p:cNvPr id="14" name="Picture Placeholder 17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67" r="-467"/>
          <a:stretch>
            <a:fillRect/>
          </a:stretch>
        </p:blipFill>
        <p:spPr>
          <a:xfrm>
            <a:off x="4624388" y="231648"/>
            <a:ext cx="2057400" cy="2057400"/>
          </a:xfrm>
          <a:prstGeom prst="rect">
            <a:avLst/>
          </a:prstGeom>
        </p:spPr>
      </p:pic>
      <p:pic>
        <p:nvPicPr>
          <p:cNvPr id="15" name="Picture Placeholder 19"/>
          <p:cNvPicPr>
            <a:picLocks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95" r="-895"/>
          <a:stretch>
            <a:fillRect/>
          </a:stretch>
        </p:blipFill>
        <p:spPr>
          <a:xfrm>
            <a:off x="4636639" y="2383083"/>
            <a:ext cx="960120" cy="960120"/>
          </a:xfrm>
          <a:prstGeom prst="rect">
            <a:avLst/>
          </a:prstGeom>
        </p:spPr>
      </p:pic>
      <p:pic>
        <p:nvPicPr>
          <p:cNvPr id="16" name="Picture Placeholder 18"/>
          <p:cNvPicPr>
            <a:picLocks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67" r="-467"/>
          <a:stretch>
            <a:fillRect/>
          </a:stretch>
        </p:blipFill>
        <p:spPr>
          <a:xfrm>
            <a:off x="6767402" y="231648"/>
            <a:ext cx="2057400" cy="20574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720221" y="3454985"/>
            <a:ext cx="961567" cy="96156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0221" y="2383083"/>
            <a:ext cx="955924" cy="9559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635192" y="3454985"/>
            <a:ext cx="961567" cy="961568"/>
          </a:xfrm>
          <a:prstGeom prst="rect">
            <a:avLst/>
          </a:prstGeom>
        </p:spPr>
      </p:pic>
      <p:pic>
        <p:nvPicPr>
          <p:cNvPr id="2" name="Picture 1" descr="m152_Ott_s271115_snap.png"/>
          <p:cNvPicPr>
            <a:picLocks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7402" y="2377440"/>
            <a:ext cx="2057400" cy="2039112"/>
          </a:xfrm>
          <a:prstGeom prst="rect">
            <a:avLst/>
          </a:prstGeom>
        </p:spPr>
      </p:pic>
      <p:pic>
        <p:nvPicPr>
          <p:cNvPr id="17" name="Picture 16" descr="NERSC_logo_color_sm.png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950" y="4416552"/>
            <a:ext cx="2401904" cy="161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203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>
          <a:xfrm>
            <a:off x="4116656" y="6368805"/>
            <a:ext cx="925708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‹#›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5239927" y="6368805"/>
            <a:ext cx="2864157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Information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360342" y="1033027"/>
            <a:ext cx="8457072" cy="18814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/>
          <a:srcRect r="7975"/>
          <a:stretch/>
        </p:blipFill>
        <p:spPr>
          <a:xfrm>
            <a:off x="7239000" y="179868"/>
            <a:ext cx="1905000" cy="8397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42" y="4450221"/>
            <a:ext cx="8499496" cy="769479"/>
          </a:xfrm>
        </p:spPr>
        <p:txBody>
          <a:bodyPr anchor="ctr" anchorCtr="0">
            <a:normAutofit/>
          </a:bodyPr>
          <a:lstStyle>
            <a:lvl1pPr algn="ctr"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Footer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‹#›</a:t>
            </a:fld>
            <a:r>
              <a:rPr lang="en-US" smtClean="0"/>
              <a:t> -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8156" y="1107627"/>
            <a:ext cx="5535344" cy="28293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b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 userDrawn="1"/>
        </p:nvSpPr>
        <p:spPr>
          <a:xfrm>
            <a:off x="274564" y="1413567"/>
            <a:ext cx="6404872" cy="20391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6897" y="1499558"/>
            <a:ext cx="5937121" cy="1859978"/>
          </a:xfrm>
        </p:spPr>
        <p:txBody>
          <a:bodyPr anchor="ctr" anchorCtr="0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7" name="Picture 10" descr="DOE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329"/>
          <a:stretch>
            <a:fillRect/>
          </a:stretch>
        </p:blipFill>
        <p:spPr bwMode="auto">
          <a:xfrm>
            <a:off x="247292" y="6277668"/>
            <a:ext cx="2209800" cy="50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5239927" y="6368805"/>
            <a:ext cx="2864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114766"/>
                </a:solidFill>
              </a:defRPr>
            </a:lvl1pPr>
          </a:lstStyle>
          <a:p>
            <a:r>
              <a:rPr lang="en-US" dirty="0" smtClean="0"/>
              <a:t>Footer Information</a:t>
            </a:r>
            <a:endParaRPr lang="en-US" dirty="0"/>
          </a:p>
        </p:txBody>
      </p:sp>
      <p:sp>
        <p:nvSpPr>
          <p:cNvPr id="9" name="Slide Number Placeholder 12"/>
          <p:cNvSpPr>
            <a:spLocks noGrp="1"/>
          </p:cNvSpPr>
          <p:nvPr>
            <p:ph type="sldNum" sz="quarter" idx="4"/>
          </p:nvPr>
        </p:nvSpPr>
        <p:spPr>
          <a:xfrm>
            <a:off x="4116656" y="6368805"/>
            <a:ext cx="9257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114766"/>
                </a:solidFill>
              </a:defRPr>
            </a:lvl1pPr>
          </a:lstStyle>
          <a:p>
            <a:r>
              <a:rPr lang="en-US" dirty="0" smtClean="0"/>
              <a:t>- </a:t>
            </a:r>
            <a:fld id="{D174BAF6-F8F2-EF4F-936C-8DF63288C82F}" type="slidenum">
              <a:rPr lang="en-US" smtClean="0"/>
              <a:pPr/>
              <a:t>‹#›</a:t>
            </a:fld>
            <a:r>
              <a:rPr lang="en-US" dirty="0" smtClean="0"/>
              <a:t> -</a:t>
            </a:r>
            <a:endParaRPr lang="en-US" dirty="0"/>
          </a:p>
        </p:txBody>
      </p:sp>
      <p:sp>
        <p:nvSpPr>
          <p:cNvPr id="16" name="Subtitle 2"/>
          <p:cNvSpPr txBox="1">
            <a:spLocks/>
          </p:cNvSpPr>
          <p:nvPr userDrawn="1"/>
        </p:nvSpPr>
        <p:spPr>
          <a:xfrm>
            <a:off x="1983841" y="3810610"/>
            <a:ext cx="4214812" cy="4678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itle 1"/>
          <p:cNvSpPr txBox="1">
            <a:spLocks/>
          </p:cNvSpPr>
          <p:nvPr userDrawn="1"/>
        </p:nvSpPr>
        <p:spPr>
          <a:xfrm>
            <a:off x="1983840" y="2382290"/>
            <a:ext cx="6586999" cy="933450"/>
          </a:xfrm>
          <a:prstGeom prst="rect">
            <a:avLst/>
          </a:prstGeo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defRPr sz="28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Helvetica Neue Bold Condensed"/>
              <a:ea typeface="+mj-ea"/>
              <a:cs typeface="Helvetica Neue Bold Condensed"/>
            </a:endParaRPr>
          </a:p>
        </p:txBody>
      </p:sp>
      <p:pic>
        <p:nvPicPr>
          <p:cNvPr id="13" name="Picture Placeholder 19"/>
          <p:cNvPicPr>
            <a:picLocks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95" r="-895"/>
          <a:stretch>
            <a:fillRect/>
          </a:stretch>
        </p:blipFill>
        <p:spPr>
          <a:xfrm>
            <a:off x="3534123" y="3555702"/>
            <a:ext cx="1004970" cy="9559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4814" y="3555702"/>
            <a:ext cx="955924" cy="9559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717869" y="3550059"/>
            <a:ext cx="961567" cy="961568"/>
          </a:xfrm>
          <a:prstGeom prst="rect">
            <a:avLst/>
          </a:prstGeom>
        </p:spPr>
      </p:pic>
      <p:pic>
        <p:nvPicPr>
          <p:cNvPr id="21" name="Picture Placeholder 17"/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67" r="-467"/>
          <a:stretch>
            <a:fillRect/>
          </a:stretch>
        </p:blipFill>
        <p:spPr>
          <a:xfrm>
            <a:off x="6783338" y="1413567"/>
            <a:ext cx="2057400" cy="2039112"/>
          </a:xfrm>
          <a:prstGeom prst="rect">
            <a:avLst/>
          </a:prstGeom>
        </p:spPr>
      </p:pic>
      <p:pic>
        <p:nvPicPr>
          <p:cNvPr id="22" name="Picture Placeholder 18"/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67" r="-467"/>
          <a:stretch>
            <a:fillRect/>
          </a:stretch>
        </p:blipFill>
        <p:spPr>
          <a:xfrm>
            <a:off x="4643122" y="3550059"/>
            <a:ext cx="970192" cy="961568"/>
          </a:xfrm>
          <a:prstGeom prst="rect">
            <a:avLst/>
          </a:prstGeom>
        </p:spPr>
      </p:pic>
      <p:pic>
        <p:nvPicPr>
          <p:cNvPr id="20" name="Picture 19" descr="m152_Ott_s271115_snap.pn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3678" y="3550059"/>
            <a:ext cx="960120" cy="961568"/>
          </a:xfrm>
          <a:prstGeom prst="rect">
            <a:avLst/>
          </a:prstGeom>
        </p:spPr>
      </p:pic>
      <p:pic>
        <p:nvPicPr>
          <p:cNvPr id="23" name="Picture 22" descr="NERSC_logo_color_sm.png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674" y="3254428"/>
            <a:ext cx="2401904" cy="161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784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360342" y="1033027"/>
            <a:ext cx="8457072" cy="18814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0" descr="DOE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329"/>
          <a:stretch>
            <a:fillRect/>
          </a:stretch>
        </p:blipFill>
        <p:spPr bwMode="auto">
          <a:xfrm>
            <a:off x="247292" y="6277668"/>
            <a:ext cx="2209800" cy="50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5239927" y="6368805"/>
            <a:ext cx="2864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114766"/>
                </a:solidFill>
              </a:defRPr>
            </a:lvl1pPr>
          </a:lstStyle>
          <a:p>
            <a:r>
              <a:rPr lang="en-US" dirty="0" smtClean="0"/>
              <a:t>Footer Information</a:t>
            </a:r>
            <a:endParaRPr lang="en-US" dirty="0"/>
          </a:p>
        </p:txBody>
      </p:sp>
      <p:sp>
        <p:nvSpPr>
          <p:cNvPr id="16" name="Slide Number Placeholder 12"/>
          <p:cNvSpPr>
            <a:spLocks noGrp="1"/>
          </p:cNvSpPr>
          <p:nvPr>
            <p:ph type="sldNum" sz="quarter" idx="4"/>
          </p:nvPr>
        </p:nvSpPr>
        <p:spPr>
          <a:xfrm>
            <a:off x="4116656" y="6368805"/>
            <a:ext cx="9257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114766"/>
                </a:solidFill>
              </a:defRPr>
            </a:lvl1pPr>
          </a:lstStyle>
          <a:p>
            <a:r>
              <a:rPr lang="en-US" dirty="0" smtClean="0"/>
              <a:t>- </a:t>
            </a:r>
            <a:fld id="{D174BAF6-F8F2-EF4F-936C-8DF63288C82F}" type="slidenum">
              <a:rPr lang="en-US" smtClean="0"/>
              <a:pPr/>
              <a:t>‹#›</a:t>
            </a:fld>
            <a:r>
              <a:rPr lang="en-US" dirty="0" smtClean="0"/>
              <a:t> -</a:t>
            </a:r>
            <a:endParaRPr lang="en-US" dirty="0"/>
          </a:p>
        </p:txBody>
      </p:sp>
      <p:pic>
        <p:nvPicPr>
          <p:cNvPr id="9" name="Picture 1" descr="NERSC-logo-color-transparent-edges.gif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8753" y="357657"/>
            <a:ext cx="1558661" cy="591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60480"/>
            <a:ext cx="4038600" cy="48656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0480"/>
            <a:ext cx="4038600" cy="48656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4116656" y="6368805"/>
            <a:ext cx="925708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‹#›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5239927" y="6368805"/>
            <a:ext cx="2864157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Information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 flipV="1">
            <a:off x="360342" y="1033027"/>
            <a:ext cx="8457072" cy="18814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/>
          <a:srcRect r="7975"/>
          <a:stretch/>
        </p:blipFill>
        <p:spPr>
          <a:xfrm>
            <a:off x="7239000" y="179868"/>
            <a:ext cx="1905000" cy="8397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080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90565"/>
            <a:ext cx="4040188" cy="423559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80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90565"/>
            <a:ext cx="4041775" cy="423559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4116656" y="6368805"/>
            <a:ext cx="925708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‹#›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5239927" y="6368805"/>
            <a:ext cx="2864157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Information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360342" y="1033027"/>
            <a:ext cx="8457072" cy="18814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/>
          <a:srcRect r="7975"/>
          <a:stretch/>
        </p:blipFill>
        <p:spPr>
          <a:xfrm>
            <a:off x="7239000" y="179868"/>
            <a:ext cx="1905000" cy="8397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4116656" y="6368805"/>
            <a:ext cx="925708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‹#›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239927" y="6368805"/>
            <a:ext cx="2864157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Information</a:t>
            </a:r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 flipV="1">
            <a:off x="360342" y="1033027"/>
            <a:ext cx="8457072" cy="18814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/>
          <a:srcRect r="7975"/>
          <a:stretch/>
        </p:blipFill>
        <p:spPr>
          <a:xfrm>
            <a:off x="7239000" y="179868"/>
            <a:ext cx="1905000" cy="8397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4116656" y="6368805"/>
            <a:ext cx="925708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‹#›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5239927" y="6368805"/>
            <a:ext cx="2864157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Information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360342" y="1033027"/>
            <a:ext cx="8457072" cy="18814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/>
          <a:srcRect r="7975"/>
          <a:stretch/>
        </p:blipFill>
        <p:spPr>
          <a:xfrm>
            <a:off x="7239000" y="179868"/>
            <a:ext cx="1905000" cy="8397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1171"/>
            <a:ext cx="3008313" cy="1030519"/>
          </a:xfrm>
        </p:spPr>
        <p:txBody>
          <a:bodyPr anchor="ctr" anchorCtr="0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1171"/>
            <a:ext cx="5111750" cy="49349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328798"/>
            <a:ext cx="3008313" cy="379736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4116656" y="6368805"/>
            <a:ext cx="925708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‹#›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5239927" y="6368805"/>
            <a:ext cx="2864157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Information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/>
          <a:srcRect r="7975"/>
          <a:stretch/>
        </p:blipFill>
        <p:spPr>
          <a:xfrm>
            <a:off x="7239000" y="179868"/>
            <a:ext cx="1905000" cy="8397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232047"/>
            <a:ext cx="5486400" cy="349552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>
          <a:xfrm>
            <a:off x="4116656" y="6368805"/>
            <a:ext cx="925708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‹#›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5239927" y="6368805"/>
            <a:ext cx="2864157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Footer Information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/>
          <a:srcRect r="7975"/>
          <a:stretch/>
        </p:blipFill>
        <p:spPr>
          <a:xfrm>
            <a:off x="7239000" y="179868"/>
            <a:ext cx="1905000" cy="83979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342" y="179868"/>
            <a:ext cx="6819032" cy="769479"/>
          </a:xfrm>
          <a:prstGeom prst="rect">
            <a:avLst/>
          </a:prstGeom>
        </p:spPr>
        <p:txBody>
          <a:bodyPr vert="horz" lIns="91440" tIns="0" rIns="91440" bIns="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8229600" cy="48307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5239927" y="6368805"/>
            <a:ext cx="28641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rgbClr val="114766"/>
                </a:solidFill>
              </a:defRPr>
            </a:lvl1pPr>
          </a:lstStyle>
          <a:p>
            <a:r>
              <a:rPr lang="en-US" dirty="0" smtClean="0"/>
              <a:t>Footer Information</a:t>
            </a:r>
            <a:endParaRPr lang="en-US" dirty="0"/>
          </a:p>
        </p:txBody>
      </p:sp>
      <p:sp>
        <p:nvSpPr>
          <p:cNvPr id="18" name="Slide Number Placeholder 12"/>
          <p:cNvSpPr>
            <a:spLocks noGrp="1"/>
          </p:cNvSpPr>
          <p:nvPr>
            <p:ph type="sldNum" sz="quarter" idx="4"/>
          </p:nvPr>
        </p:nvSpPr>
        <p:spPr>
          <a:xfrm>
            <a:off x="4116656" y="6368805"/>
            <a:ext cx="9257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114766"/>
                </a:solidFill>
              </a:defRPr>
            </a:lvl1pPr>
          </a:lstStyle>
          <a:p>
            <a:r>
              <a:rPr lang="en-US" dirty="0" smtClean="0"/>
              <a:t>- </a:t>
            </a:r>
            <a:fld id="{D174BAF6-F8F2-EF4F-936C-8DF63288C82F}" type="slidenum">
              <a:rPr lang="en-US" smtClean="0"/>
              <a:pPr/>
              <a:t>‹#›</a:t>
            </a:fld>
            <a:r>
              <a:rPr lang="en-US" dirty="0" smtClean="0"/>
              <a:t> -</a:t>
            </a:r>
            <a:endParaRPr lang="en-US" dirty="0"/>
          </a:p>
        </p:txBody>
      </p:sp>
      <p:pic>
        <p:nvPicPr>
          <p:cNvPr id="9" name="Picture 10" descr="DOE LOGO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329"/>
          <a:stretch>
            <a:fillRect/>
          </a:stretch>
        </p:blipFill>
        <p:spPr bwMode="auto">
          <a:xfrm>
            <a:off x="247292" y="6277668"/>
            <a:ext cx="2209800" cy="50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LBNL_Logo-Full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7394" y="6277227"/>
            <a:ext cx="590020" cy="50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marL="228600" indent="-228600" algn="l" defTabSz="457200" rtl="0" eaLnBrk="1" latinLnBrk="0" hangingPunct="1">
        <a:spcBef>
          <a:spcPct val="0"/>
        </a:spcBef>
        <a:buNone/>
        <a:defRPr sz="3200" b="0" i="0" u="none" kern="1200" cap="none">
          <a:solidFill>
            <a:schemeClr val="tx2"/>
          </a:solidFill>
          <a:latin typeface="Helvetica Neue Bold Condensed"/>
          <a:ea typeface="+mj-ea"/>
          <a:cs typeface="Helvetica Neue Bold Condense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24388" y="4764681"/>
            <a:ext cx="4214812" cy="175621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Daniel </a:t>
            </a:r>
            <a:r>
              <a:rPr lang="en-US" sz="2400" dirty="0" err="1" smtClean="0"/>
              <a:t>Udwary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Tony Wildish</a:t>
            </a:r>
            <a:br>
              <a:rPr lang="en-US" sz="2400" dirty="0" smtClean="0"/>
            </a:br>
            <a:r>
              <a:rPr lang="en-US" sz="2400" dirty="0" smtClean="0"/>
              <a:t>NERSC Data Science Engagement Group</a:t>
            </a:r>
            <a:endParaRPr lang="en-US" sz="1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Docker</a:t>
            </a:r>
            <a:r>
              <a:rPr lang="en-US" dirty="0" smtClean="0"/>
              <a:t> for </a:t>
            </a:r>
            <a:r>
              <a:rPr lang="en-US" smtClean="0"/>
              <a:t>reproducible pipelines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60973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10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03645" y="121082"/>
            <a:ext cx="5934637" cy="624786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/>
              <a:t>FROM</a:t>
            </a:r>
            <a:r>
              <a:rPr lang="en-US" sz="1600" dirty="0"/>
              <a:t> </a:t>
            </a:r>
            <a:r>
              <a:rPr lang="en-US" sz="1600" dirty="0" err="1"/>
              <a:t>debian:jessie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# LABEL lets you specify metadata, visible with '</a:t>
            </a:r>
            <a:r>
              <a:rPr lang="en-US" sz="1600" dirty="0" err="1"/>
              <a:t>docker</a:t>
            </a:r>
            <a:r>
              <a:rPr lang="en-US" sz="1600" dirty="0"/>
              <a:t> inspect'</a:t>
            </a:r>
          </a:p>
          <a:p>
            <a:r>
              <a:rPr lang="en-US" sz="1600" b="1" dirty="0"/>
              <a:t>LABEL</a:t>
            </a:r>
            <a:r>
              <a:rPr lang="en-US" sz="1600" dirty="0"/>
              <a:t> Maintainer="Tony Wildish, </a:t>
            </a:r>
            <a:r>
              <a:rPr lang="en-US" sz="1600" dirty="0" err="1"/>
              <a:t>wildish@lbl.gov</a:t>
            </a:r>
            <a:r>
              <a:rPr lang="en-US" sz="1600" dirty="0"/>
              <a:t>" Version=1.0</a:t>
            </a:r>
          </a:p>
          <a:p>
            <a:endParaRPr lang="en-US" sz="1600" dirty="0"/>
          </a:p>
          <a:p>
            <a:r>
              <a:rPr lang="en-US" sz="1600" dirty="0"/>
              <a:t># I can set environment variables</a:t>
            </a:r>
          </a:p>
          <a:p>
            <a:r>
              <a:rPr lang="en-US" sz="1600" b="1" dirty="0"/>
              <a:t>ENV</a:t>
            </a:r>
            <a:r>
              <a:rPr lang="en-US" sz="1600" dirty="0"/>
              <a:t> PATH /</a:t>
            </a:r>
            <a:r>
              <a:rPr lang="en-US" sz="1600" dirty="0" err="1"/>
              <a:t>usr</a:t>
            </a:r>
            <a:r>
              <a:rPr lang="en-US" sz="1600" dirty="0"/>
              <a:t>/local/</a:t>
            </a:r>
            <a:r>
              <a:rPr lang="en-US" sz="1600" dirty="0" err="1"/>
              <a:t>sbin</a:t>
            </a:r>
            <a:r>
              <a:rPr lang="en-US" sz="1600" dirty="0"/>
              <a:t>:/</a:t>
            </a:r>
            <a:r>
              <a:rPr lang="en-US" sz="1600" dirty="0" err="1"/>
              <a:t>usr</a:t>
            </a:r>
            <a:r>
              <a:rPr lang="en-US" sz="1600" dirty="0"/>
              <a:t>/local/bin:/</a:t>
            </a:r>
            <a:r>
              <a:rPr lang="en-US" sz="1600" dirty="0" err="1"/>
              <a:t>usr</a:t>
            </a:r>
            <a:r>
              <a:rPr lang="en-US" sz="1600" dirty="0"/>
              <a:t>/</a:t>
            </a:r>
            <a:r>
              <a:rPr lang="en-US" sz="1600" dirty="0" err="1"/>
              <a:t>sbin</a:t>
            </a:r>
            <a:r>
              <a:rPr lang="en-US" sz="1600" dirty="0"/>
              <a:t>:/</a:t>
            </a:r>
            <a:r>
              <a:rPr lang="en-US" sz="1600" dirty="0" err="1"/>
              <a:t>usr</a:t>
            </a:r>
            <a:r>
              <a:rPr lang="en-US" sz="1600" dirty="0"/>
              <a:t>/bin:/</a:t>
            </a:r>
            <a:r>
              <a:rPr lang="en-US" sz="1600" dirty="0" err="1"/>
              <a:t>sbin</a:t>
            </a:r>
            <a:r>
              <a:rPr lang="en-US" sz="1600" dirty="0"/>
              <a:t>:/bin</a:t>
            </a:r>
          </a:p>
          <a:p>
            <a:endParaRPr lang="en-US" sz="1600" dirty="0"/>
          </a:p>
          <a:p>
            <a:r>
              <a:rPr lang="en-US" sz="1600" dirty="0"/>
              <a:t># Commands to prepare the container</a:t>
            </a:r>
          </a:p>
          <a:p>
            <a:r>
              <a:rPr lang="en-US" sz="1600" b="1" dirty="0"/>
              <a:t>ENV</a:t>
            </a:r>
            <a:r>
              <a:rPr lang="en-US" sz="1600" dirty="0"/>
              <a:t> DEBIAN_FRONTEND=</a:t>
            </a:r>
            <a:r>
              <a:rPr lang="en-US" sz="1600" dirty="0" err="1"/>
              <a:t>noninteractive</a:t>
            </a:r>
            <a:endParaRPr lang="en-US" sz="1600" dirty="0"/>
          </a:p>
          <a:p>
            <a:r>
              <a:rPr lang="en-US" sz="1600" b="1" dirty="0"/>
              <a:t>RUN</a:t>
            </a:r>
            <a:r>
              <a:rPr lang="en-US" sz="1600" dirty="0"/>
              <a:t> apt-get update -y</a:t>
            </a:r>
          </a:p>
          <a:p>
            <a:r>
              <a:rPr lang="en-US" sz="1600" b="1" dirty="0"/>
              <a:t>RUN</a:t>
            </a:r>
            <a:r>
              <a:rPr lang="en-US" sz="1600" dirty="0"/>
              <a:t> apt-get install --assume-yes apt-</a:t>
            </a:r>
            <a:r>
              <a:rPr lang="en-US" sz="1600" dirty="0" err="1"/>
              <a:t>utils</a:t>
            </a:r>
            <a:endParaRPr lang="en-US" sz="1600" dirty="0"/>
          </a:p>
          <a:p>
            <a:r>
              <a:rPr lang="en-US" sz="1600" b="1" dirty="0"/>
              <a:t>RUN</a:t>
            </a:r>
            <a:r>
              <a:rPr lang="en-US" sz="1600" dirty="0"/>
              <a:t> apt-get install -y python</a:t>
            </a:r>
          </a:p>
          <a:p>
            <a:r>
              <a:rPr lang="en-US" sz="1600" b="1" dirty="0"/>
              <a:t>RUN</a:t>
            </a:r>
            <a:r>
              <a:rPr lang="en-US" sz="1600" dirty="0"/>
              <a:t> apt-get install -y python-pip</a:t>
            </a:r>
          </a:p>
          <a:p>
            <a:r>
              <a:rPr lang="en-US" sz="1600" b="1" dirty="0"/>
              <a:t>RUN</a:t>
            </a:r>
            <a:r>
              <a:rPr lang="en-US" sz="1600" dirty="0"/>
              <a:t> apt-get clean </a:t>
            </a:r>
            <a:r>
              <a:rPr lang="en-US" sz="1600" dirty="0" smtClean="0"/>
              <a:t>all</a:t>
            </a:r>
            <a:endParaRPr lang="en-US" sz="1600" dirty="0"/>
          </a:p>
          <a:p>
            <a:r>
              <a:rPr lang="en-US" sz="1600" b="1" dirty="0"/>
              <a:t>RUN</a:t>
            </a:r>
            <a:r>
              <a:rPr lang="en-US" sz="1600" dirty="0"/>
              <a:t> pip install bottle</a:t>
            </a:r>
          </a:p>
          <a:p>
            <a:endParaRPr lang="en-US" sz="1600" dirty="0"/>
          </a:p>
          <a:p>
            <a:r>
              <a:rPr lang="en-US" sz="1600" dirty="0"/>
              <a:t># Add local files</a:t>
            </a:r>
          </a:p>
          <a:p>
            <a:r>
              <a:rPr lang="en-US" sz="1600" b="1" dirty="0"/>
              <a:t>ADD</a:t>
            </a:r>
            <a:r>
              <a:rPr lang="en-US" sz="1600" dirty="0"/>
              <a:t> </a:t>
            </a:r>
            <a:r>
              <a:rPr lang="en-US" sz="1600" dirty="0" err="1"/>
              <a:t>hello.py</a:t>
            </a:r>
            <a:r>
              <a:rPr lang="en-US" sz="1600" dirty="0"/>
              <a:t> /</a:t>
            </a:r>
            <a:r>
              <a:rPr lang="en-US" sz="1600" dirty="0" err="1"/>
              <a:t>tmp</a:t>
            </a:r>
            <a:r>
              <a:rPr lang="en-US" sz="1600" dirty="0"/>
              <a:t>/</a:t>
            </a:r>
          </a:p>
          <a:p>
            <a:endParaRPr lang="en-US" sz="1600" dirty="0"/>
          </a:p>
          <a:p>
            <a:r>
              <a:rPr lang="en-US" sz="1600" dirty="0"/>
              <a:t># open a port</a:t>
            </a:r>
          </a:p>
          <a:p>
            <a:r>
              <a:rPr lang="sk-SK" sz="1600" b="1" dirty="0"/>
              <a:t>EXPOSE</a:t>
            </a:r>
            <a:r>
              <a:rPr lang="sk-SK" sz="1600" dirty="0"/>
              <a:t> 5000</a:t>
            </a:r>
          </a:p>
          <a:p>
            <a:endParaRPr lang="sk-SK" sz="1600" dirty="0"/>
          </a:p>
          <a:p>
            <a:r>
              <a:rPr lang="sk-SK" sz="1600" dirty="0"/>
              <a:t># specify the default command to run</a:t>
            </a:r>
          </a:p>
          <a:p>
            <a:r>
              <a:rPr lang="sk-SK" sz="1600" b="1" dirty="0"/>
              <a:t>CMD</a:t>
            </a:r>
            <a:r>
              <a:rPr lang="sk-SK" sz="1600" dirty="0"/>
              <a:t> ["python", "/tmp/</a:t>
            </a:r>
            <a:r>
              <a:rPr lang="sk-SK" sz="1600" dirty="0" smtClean="0"/>
              <a:t>hello.py“]</a:t>
            </a:r>
            <a:endParaRPr lang="sk-SK" sz="1600" dirty="0"/>
          </a:p>
        </p:txBody>
      </p:sp>
    </p:spTree>
    <p:extLst>
      <p:ext uri="{BB962C8B-B14F-4D97-AF65-F5344CB8AC3E}">
        <p14:creationId xmlns:p14="http://schemas.microsoft.com/office/powerpoint/2010/main" val="3755349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11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03645" y="121082"/>
            <a:ext cx="5954976" cy="64940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/>
              <a:t>FROM</a:t>
            </a:r>
            <a:r>
              <a:rPr lang="en-US" sz="1600" dirty="0"/>
              <a:t> </a:t>
            </a:r>
            <a:r>
              <a:rPr lang="en-US" sz="1600" dirty="0" err="1"/>
              <a:t>debian:jessie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# LABEL lets you specify metadata, visible with '</a:t>
            </a:r>
            <a:r>
              <a:rPr lang="en-US" sz="1600" dirty="0" err="1"/>
              <a:t>docker</a:t>
            </a:r>
            <a:r>
              <a:rPr lang="en-US" sz="1600" dirty="0"/>
              <a:t> inspect'</a:t>
            </a:r>
          </a:p>
          <a:p>
            <a:r>
              <a:rPr lang="en-US" sz="1600" b="1" dirty="0"/>
              <a:t>LABEL</a:t>
            </a:r>
            <a:r>
              <a:rPr lang="en-US" sz="1600" dirty="0"/>
              <a:t> Maintainer="Tony Wildish, </a:t>
            </a:r>
            <a:r>
              <a:rPr lang="en-US" sz="1600" dirty="0" err="1"/>
              <a:t>wildish@lbl.gov</a:t>
            </a:r>
            <a:r>
              <a:rPr lang="en-US" sz="1600" dirty="0"/>
              <a:t>" Version=1.0</a:t>
            </a:r>
          </a:p>
          <a:p>
            <a:endParaRPr lang="en-US" sz="1600" dirty="0"/>
          </a:p>
          <a:p>
            <a:r>
              <a:rPr lang="en-US" sz="1600" dirty="0"/>
              <a:t># I can set environment variables</a:t>
            </a:r>
          </a:p>
          <a:p>
            <a:r>
              <a:rPr lang="en-US" sz="1600" b="1" dirty="0"/>
              <a:t>ENV</a:t>
            </a:r>
            <a:r>
              <a:rPr lang="en-US" sz="1600" dirty="0"/>
              <a:t> PATH /</a:t>
            </a:r>
            <a:r>
              <a:rPr lang="en-US" sz="1600" dirty="0" err="1"/>
              <a:t>usr</a:t>
            </a:r>
            <a:r>
              <a:rPr lang="en-US" sz="1600" dirty="0"/>
              <a:t>/local/</a:t>
            </a:r>
            <a:r>
              <a:rPr lang="en-US" sz="1600" dirty="0" err="1"/>
              <a:t>sbin</a:t>
            </a:r>
            <a:r>
              <a:rPr lang="en-US" sz="1600" dirty="0"/>
              <a:t>:/</a:t>
            </a:r>
            <a:r>
              <a:rPr lang="en-US" sz="1600" dirty="0" err="1"/>
              <a:t>usr</a:t>
            </a:r>
            <a:r>
              <a:rPr lang="en-US" sz="1600" dirty="0"/>
              <a:t>/local/bin:/</a:t>
            </a:r>
            <a:r>
              <a:rPr lang="en-US" sz="1600" dirty="0" err="1"/>
              <a:t>usr</a:t>
            </a:r>
            <a:r>
              <a:rPr lang="en-US" sz="1600" dirty="0"/>
              <a:t>/</a:t>
            </a:r>
            <a:r>
              <a:rPr lang="en-US" sz="1600" dirty="0" err="1"/>
              <a:t>sbin</a:t>
            </a:r>
            <a:r>
              <a:rPr lang="en-US" sz="1600" dirty="0"/>
              <a:t>:/</a:t>
            </a:r>
            <a:r>
              <a:rPr lang="en-US" sz="1600" dirty="0" err="1"/>
              <a:t>usr</a:t>
            </a:r>
            <a:r>
              <a:rPr lang="en-US" sz="1600" dirty="0"/>
              <a:t>/bin:/</a:t>
            </a:r>
            <a:r>
              <a:rPr lang="en-US" sz="1600" dirty="0" err="1"/>
              <a:t>sbin</a:t>
            </a:r>
            <a:r>
              <a:rPr lang="en-US" sz="1600" dirty="0"/>
              <a:t>:/bin</a:t>
            </a:r>
          </a:p>
          <a:p>
            <a:endParaRPr lang="en-US" sz="1600" dirty="0"/>
          </a:p>
          <a:p>
            <a:r>
              <a:rPr lang="en-US" sz="1600" dirty="0"/>
              <a:t># Commands to prepare the container</a:t>
            </a:r>
          </a:p>
          <a:p>
            <a:r>
              <a:rPr lang="en-US" sz="1600" b="1" dirty="0"/>
              <a:t>ENV</a:t>
            </a:r>
            <a:r>
              <a:rPr lang="en-US" sz="1600" dirty="0"/>
              <a:t> DEBIAN_FRONTEND=</a:t>
            </a:r>
            <a:r>
              <a:rPr lang="en-US" sz="1600" dirty="0" err="1"/>
              <a:t>noninteractive</a:t>
            </a:r>
            <a:endParaRPr lang="en-US" sz="1600" dirty="0"/>
          </a:p>
          <a:p>
            <a:r>
              <a:rPr lang="en-US" sz="1600" b="1" dirty="0"/>
              <a:t>RUN</a:t>
            </a:r>
            <a:r>
              <a:rPr lang="en-US" sz="1600" dirty="0"/>
              <a:t> apt-get update </a:t>
            </a:r>
            <a:r>
              <a:rPr lang="en-US" sz="1600" dirty="0"/>
              <a:t>-</a:t>
            </a:r>
            <a:r>
              <a:rPr lang="en-US" sz="1600" dirty="0" smtClean="0"/>
              <a:t>y</a:t>
            </a:r>
          </a:p>
          <a:p>
            <a:r>
              <a:rPr lang="en-US" sz="1600" b="1" dirty="0" smtClean="0"/>
              <a:t>RUN</a:t>
            </a:r>
            <a:r>
              <a:rPr lang="en-US" sz="1600" dirty="0" smtClean="0"/>
              <a:t> apt-get upgrade -y</a:t>
            </a:r>
            <a:endParaRPr lang="en-US" sz="1600" b="1" dirty="0"/>
          </a:p>
          <a:p>
            <a:r>
              <a:rPr lang="en-US" sz="1600" b="1" dirty="0"/>
              <a:t>RUN</a:t>
            </a:r>
            <a:r>
              <a:rPr lang="en-US" sz="1600" dirty="0"/>
              <a:t> apt-get install --assume-yes apt-</a:t>
            </a:r>
            <a:r>
              <a:rPr lang="en-US" sz="1600" dirty="0" err="1"/>
              <a:t>utils</a:t>
            </a:r>
            <a:endParaRPr lang="en-US" sz="1600" dirty="0"/>
          </a:p>
          <a:p>
            <a:r>
              <a:rPr lang="en-US" sz="1600" b="1" dirty="0"/>
              <a:t>RUN</a:t>
            </a:r>
            <a:r>
              <a:rPr lang="en-US" sz="1600" dirty="0"/>
              <a:t> apt-get install -y python</a:t>
            </a:r>
          </a:p>
          <a:p>
            <a:r>
              <a:rPr lang="en-US" sz="1600" b="1" dirty="0"/>
              <a:t>RUN</a:t>
            </a:r>
            <a:r>
              <a:rPr lang="en-US" sz="1600" dirty="0"/>
              <a:t> apt-get install -y python-pip</a:t>
            </a:r>
          </a:p>
          <a:p>
            <a:r>
              <a:rPr lang="en-US" sz="1600" b="1" dirty="0"/>
              <a:t>RUN</a:t>
            </a:r>
            <a:r>
              <a:rPr lang="en-US" sz="1600" dirty="0"/>
              <a:t> apt-get clean </a:t>
            </a:r>
            <a:r>
              <a:rPr lang="en-US" sz="1600" dirty="0" smtClean="0"/>
              <a:t>all</a:t>
            </a:r>
            <a:endParaRPr lang="en-US" sz="1600" dirty="0"/>
          </a:p>
          <a:p>
            <a:r>
              <a:rPr lang="en-US" sz="1600" b="1" dirty="0"/>
              <a:t>RUN</a:t>
            </a:r>
            <a:r>
              <a:rPr lang="en-US" sz="1600" dirty="0"/>
              <a:t> pip install bottle</a:t>
            </a:r>
          </a:p>
          <a:p>
            <a:endParaRPr lang="en-US" sz="1600" dirty="0"/>
          </a:p>
          <a:p>
            <a:r>
              <a:rPr lang="en-US" sz="1600" dirty="0"/>
              <a:t># Add local files</a:t>
            </a:r>
          </a:p>
          <a:p>
            <a:r>
              <a:rPr lang="en-US" sz="1600" b="1" dirty="0"/>
              <a:t>ADD</a:t>
            </a:r>
            <a:r>
              <a:rPr lang="en-US" sz="1600" dirty="0"/>
              <a:t> </a:t>
            </a:r>
            <a:r>
              <a:rPr lang="en-US" sz="1600" dirty="0" err="1"/>
              <a:t>hello.py</a:t>
            </a:r>
            <a:r>
              <a:rPr lang="en-US" sz="1600" dirty="0"/>
              <a:t> /</a:t>
            </a:r>
            <a:r>
              <a:rPr lang="en-US" sz="1600" dirty="0" err="1"/>
              <a:t>tmp</a:t>
            </a:r>
            <a:r>
              <a:rPr lang="en-US" sz="1600" dirty="0"/>
              <a:t>/</a:t>
            </a:r>
          </a:p>
          <a:p>
            <a:endParaRPr lang="en-US" sz="1600" dirty="0"/>
          </a:p>
          <a:p>
            <a:r>
              <a:rPr lang="en-US" sz="1600" dirty="0"/>
              <a:t># open a port</a:t>
            </a:r>
          </a:p>
          <a:p>
            <a:r>
              <a:rPr lang="sk-SK" sz="1600" b="1" dirty="0"/>
              <a:t>EXPOSE</a:t>
            </a:r>
            <a:r>
              <a:rPr lang="sk-SK" sz="1600" dirty="0"/>
              <a:t> 5000</a:t>
            </a:r>
          </a:p>
          <a:p>
            <a:endParaRPr lang="sk-SK" sz="1600" dirty="0"/>
          </a:p>
          <a:p>
            <a:r>
              <a:rPr lang="sk-SK" sz="1600" dirty="0"/>
              <a:t># specify the default command to run</a:t>
            </a:r>
          </a:p>
          <a:p>
            <a:r>
              <a:rPr lang="sk-SK" sz="1600" b="1" dirty="0"/>
              <a:t>CMD</a:t>
            </a:r>
            <a:r>
              <a:rPr lang="sk-SK" sz="1600" dirty="0"/>
              <a:t> ["python", "/tmp/</a:t>
            </a:r>
            <a:r>
              <a:rPr lang="sk-SK" sz="1600" dirty="0" smtClean="0"/>
              <a:t>hello.py“]</a:t>
            </a:r>
            <a:endParaRPr lang="sk-SK" sz="1600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190500" y="279400"/>
            <a:ext cx="1549400" cy="520700"/>
          </a:xfrm>
          <a:prstGeom prst="wedgeRoundRectCallout">
            <a:avLst>
              <a:gd name="adj1" fmla="val 85629"/>
              <a:gd name="adj2" fmla="val -42378"/>
              <a:gd name="adj3" fmla="val 16667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5600" y="374134"/>
            <a:ext cx="1544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Name+version</a:t>
            </a:r>
            <a:endParaRPr lang="en-US" dirty="0" smtClean="0"/>
          </a:p>
        </p:txBody>
      </p:sp>
      <p:sp>
        <p:nvSpPr>
          <p:cNvPr id="12" name="Rounded Rectangular Callout 11"/>
          <p:cNvSpPr/>
          <p:nvPr/>
        </p:nvSpPr>
        <p:spPr>
          <a:xfrm>
            <a:off x="195600" y="979964"/>
            <a:ext cx="1549400" cy="475734"/>
          </a:xfrm>
          <a:prstGeom prst="wedgeRoundRectCallout">
            <a:avLst>
              <a:gd name="adj1" fmla="val 87268"/>
              <a:gd name="adj2" fmla="val -35983"/>
              <a:gd name="adj3" fmla="val 16667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89600" y="1086366"/>
            <a:ext cx="1332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Contact info</a:t>
            </a:r>
          </a:p>
        </p:txBody>
      </p:sp>
      <p:sp>
        <p:nvSpPr>
          <p:cNvPr id="14" name="Rounded Rectangular Callout 13"/>
          <p:cNvSpPr/>
          <p:nvPr/>
        </p:nvSpPr>
        <p:spPr>
          <a:xfrm>
            <a:off x="190500" y="2585998"/>
            <a:ext cx="1549400" cy="1452602"/>
          </a:xfrm>
          <a:prstGeom prst="wedgeRoundRectCallout">
            <a:avLst>
              <a:gd name="adj1" fmla="val 87268"/>
              <a:gd name="adj2" fmla="val -25305"/>
              <a:gd name="adj3" fmla="val 16667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89600" y="2737366"/>
            <a:ext cx="14034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Heavy lifting,</a:t>
            </a:r>
            <a:br>
              <a:rPr lang="en-US" dirty="0" smtClean="0"/>
            </a:br>
            <a:r>
              <a:rPr lang="en-US" dirty="0" smtClean="0"/>
              <a:t>install base</a:t>
            </a:r>
            <a:br>
              <a:rPr lang="en-US" dirty="0" smtClean="0"/>
            </a:br>
            <a:r>
              <a:rPr lang="en-US" dirty="0" smtClean="0"/>
              <a:t>tools before</a:t>
            </a:r>
            <a:br>
              <a:rPr lang="en-US" dirty="0" smtClean="0"/>
            </a:br>
            <a:r>
              <a:rPr lang="en-US" dirty="0" smtClean="0"/>
              <a:t>our code</a:t>
            </a:r>
          </a:p>
        </p:txBody>
      </p:sp>
    </p:spTree>
    <p:extLst>
      <p:ext uri="{BB962C8B-B14F-4D97-AF65-F5344CB8AC3E}">
        <p14:creationId xmlns:p14="http://schemas.microsoft.com/office/powerpoint/2010/main" val="59372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12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303645" y="121082"/>
            <a:ext cx="5954976" cy="64940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/>
              <a:t>FROM</a:t>
            </a:r>
            <a:r>
              <a:rPr lang="en-US" sz="1600" dirty="0"/>
              <a:t> </a:t>
            </a:r>
            <a:r>
              <a:rPr lang="en-US" sz="1600" dirty="0" err="1"/>
              <a:t>debian:jessie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# LABEL lets you specify metadata, visible with '</a:t>
            </a:r>
            <a:r>
              <a:rPr lang="en-US" sz="1600" dirty="0" err="1"/>
              <a:t>docker</a:t>
            </a:r>
            <a:r>
              <a:rPr lang="en-US" sz="1600" dirty="0"/>
              <a:t> inspect'</a:t>
            </a:r>
          </a:p>
          <a:p>
            <a:r>
              <a:rPr lang="en-US" sz="1600" b="1" dirty="0"/>
              <a:t>LABEL</a:t>
            </a:r>
            <a:r>
              <a:rPr lang="en-US" sz="1600" dirty="0"/>
              <a:t> Maintainer="Tony Wildish, </a:t>
            </a:r>
            <a:r>
              <a:rPr lang="en-US" sz="1600" dirty="0" err="1"/>
              <a:t>wildish@lbl.gov</a:t>
            </a:r>
            <a:r>
              <a:rPr lang="en-US" sz="1600" dirty="0"/>
              <a:t>" Version=1.0</a:t>
            </a:r>
          </a:p>
          <a:p>
            <a:endParaRPr lang="en-US" sz="1600" dirty="0"/>
          </a:p>
          <a:p>
            <a:r>
              <a:rPr lang="en-US" sz="1600" dirty="0"/>
              <a:t># I can set environment variables</a:t>
            </a:r>
          </a:p>
          <a:p>
            <a:r>
              <a:rPr lang="en-US" sz="1600" b="1" dirty="0"/>
              <a:t>ENV</a:t>
            </a:r>
            <a:r>
              <a:rPr lang="en-US" sz="1600" dirty="0"/>
              <a:t> PATH /</a:t>
            </a:r>
            <a:r>
              <a:rPr lang="en-US" sz="1600" dirty="0" err="1"/>
              <a:t>usr</a:t>
            </a:r>
            <a:r>
              <a:rPr lang="en-US" sz="1600" dirty="0"/>
              <a:t>/local/</a:t>
            </a:r>
            <a:r>
              <a:rPr lang="en-US" sz="1600" dirty="0" err="1"/>
              <a:t>sbin</a:t>
            </a:r>
            <a:r>
              <a:rPr lang="en-US" sz="1600" dirty="0"/>
              <a:t>:/</a:t>
            </a:r>
            <a:r>
              <a:rPr lang="en-US" sz="1600" dirty="0" err="1"/>
              <a:t>usr</a:t>
            </a:r>
            <a:r>
              <a:rPr lang="en-US" sz="1600" dirty="0"/>
              <a:t>/local/bin:/</a:t>
            </a:r>
            <a:r>
              <a:rPr lang="en-US" sz="1600" dirty="0" err="1"/>
              <a:t>usr</a:t>
            </a:r>
            <a:r>
              <a:rPr lang="en-US" sz="1600" dirty="0"/>
              <a:t>/</a:t>
            </a:r>
            <a:r>
              <a:rPr lang="en-US" sz="1600" dirty="0" err="1"/>
              <a:t>sbin</a:t>
            </a:r>
            <a:r>
              <a:rPr lang="en-US" sz="1600" dirty="0"/>
              <a:t>:/</a:t>
            </a:r>
            <a:r>
              <a:rPr lang="en-US" sz="1600" dirty="0" err="1"/>
              <a:t>usr</a:t>
            </a:r>
            <a:r>
              <a:rPr lang="en-US" sz="1600" dirty="0"/>
              <a:t>/bin:/</a:t>
            </a:r>
            <a:r>
              <a:rPr lang="en-US" sz="1600" dirty="0" err="1"/>
              <a:t>sbin</a:t>
            </a:r>
            <a:r>
              <a:rPr lang="en-US" sz="1600" dirty="0"/>
              <a:t>:/bin</a:t>
            </a:r>
          </a:p>
          <a:p>
            <a:endParaRPr lang="en-US" sz="1600" dirty="0"/>
          </a:p>
          <a:p>
            <a:r>
              <a:rPr lang="en-US" sz="1600" dirty="0"/>
              <a:t># Commands to prepare the container</a:t>
            </a:r>
          </a:p>
          <a:p>
            <a:r>
              <a:rPr lang="en-US" sz="1600" b="1" dirty="0"/>
              <a:t>ENV</a:t>
            </a:r>
            <a:r>
              <a:rPr lang="en-US" sz="1600" dirty="0"/>
              <a:t> DEBIAN_FRONTEND=</a:t>
            </a:r>
            <a:r>
              <a:rPr lang="en-US" sz="1600" dirty="0" err="1"/>
              <a:t>noninteractive</a:t>
            </a:r>
            <a:endParaRPr lang="en-US" sz="1600" dirty="0"/>
          </a:p>
          <a:p>
            <a:r>
              <a:rPr lang="en-US" sz="1600" b="1" dirty="0"/>
              <a:t>RUN</a:t>
            </a:r>
            <a:r>
              <a:rPr lang="en-US" sz="1600" dirty="0"/>
              <a:t> apt-get update </a:t>
            </a:r>
            <a:r>
              <a:rPr lang="en-US" sz="1600" dirty="0"/>
              <a:t>-</a:t>
            </a:r>
            <a:r>
              <a:rPr lang="en-US" sz="1600" dirty="0" smtClean="0"/>
              <a:t>y</a:t>
            </a:r>
          </a:p>
          <a:p>
            <a:r>
              <a:rPr lang="en-US" sz="1600" b="1" dirty="0" smtClean="0"/>
              <a:t>RUN</a:t>
            </a:r>
            <a:r>
              <a:rPr lang="en-US" sz="1600" dirty="0" smtClean="0"/>
              <a:t> apt-get upgrade -y</a:t>
            </a:r>
            <a:endParaRPr lang="en-US" sz="1600" dirty="0"/>
          </a:p>
          <a:p>
            <a:r>
              <a:rPr lang="en-US" sz="1600" b="1" dirty="0"/>
              <a:t>RUN</a:t>
            </a:r>
            <a:r>
              <a:rPr lang="en-US" sz="1600" dirty="0"/>
              <a:t> apt-get install --assume-yes apt-</a:t>
            </a:r>
            <a:r>
              <a:rPr lang="en-US" sz="1600" dirty="0" err="1"/>
              <a:t>utils</a:t>
            </a:r>
            <a:endParaRPr lang="en-US" sz="1600" dirty="0"/>
          </a:p>
          <a:p>
            <a:r>
              <a:rPr lang="en-US" sz="1600" b="1" dirty="0"/>
              <a:t>RUN</a:t>
            </a:r>
            <a:r>
              <a:rPr lang="en-US" sz="1600" dirty="0"/>
              <a:t> apt-get install -y python</a:t>
            </a:r>
          </a:p>
          <a:p>
            <a:r>
              <a:rPr lang="en-US" sz="1600" b="1" dirty="0"/>
              <a:t>RUN</a:t>
            </a:r>
            <a:r>
              <a:rPr lang="en-US" sz="1600" dirty="0"/>
              <a:t> apt-get install -y python-pip</a:t>
            </a:r>
          </a:p>
          <a:p>
            <a:r>
              <a:rPr lang="en-US" sz="1600" b="1" dirty="0"/>
              <a:t>RUN</a:t>
            </a:r>
            <a:r>
              <a:rPr lang="en-US" sz="1600" dirty="0"/>
              <a:t> apt-get clean </a:t>
            </a:r>
            <a:r>
              <a:rPr lang="en-US" sz="1600" dirty="0" smtClean="0"/>
              <a:t>all</a:t>
            </a:r>
            <a:endParaRPr lang="en-US" sz="1600" dirty="0"/>
          </a:p>
          <a:p>
            <a:r>
              <a:rPr lang="en-US" sz="1600" b="1" dirty="0"/>
              <a:t>RUN</a:t>
            </a:r>
            <a:r>
              <a:rPr lang="en-US" sz="1600" dirty="0"/>
              <a:t> pip install bottle</a:t>
            </a:r>
          </a:p>
          <a:p>
            <a:endParaRPr lang="en-US" sz="1600" dirty="0"/>
          </a:p>
          <a:p>
            <a:r>
              <a:rPr lang="en-US" sz="1600" dirty="0"/>
              <a:t># Add local files</a:t>
            </a:r>
          </a:p>
          <a:p>
            <a:r>
              <a:rPr lang="en-US" sz="1600" b="1" dirty="0"/>
              <a:t>ADD</a:t>
            </a:r>
            <a:r>
              <a:rPr lang="en-US" sz="1600" dirty="0"/>
              <a:t> </a:t>
            </a:r>
            <a:r>
              <a:rPr lang="en-US" sz="1600" dirty="0" err="1"/>
              <a:t>hello.py</a:t>
            </a:r>
            <a:r>
              <a:rPr lang="en-US" sz="1600" dirty="0"/>
              <a:t> /</a:t>
            </a:r>
            <a:r>
              <a:rPr lang="en-US" sz="1600" dirty="0" err="1"/>
              <a:t>tmp</a:t>
            </a:r>
            <a:r>
              <a:rPr lang="en-US" sz="1600" dirty="0"/>
              <a:t>/</a:t>
            </a:r>
          </a:p>
          <a:p>
            <a:endParaRPr lang="en-US" sz="1600" dirty="0"/>
          </a:p>
          <a:p>
            <a:r>
              <a:rPr lang="en-US" sz="1600" dirty="0"/>
              <a:t># open a port</a:t>
            </a:r>
          </a:p>
          <a:p>
            <a:r>
              <a:rPr lang="sk-SK" sz="1600" b="1" dirty="0"/>
              <a:t>EXPOSE</a:t>
            </a:r>
            <a:r>
              <a:rPr lang="sk-SK" sz="1600" dirty="0"/>
              <a:t> 5000</a:t>
            </a:r>
          </a:p>
          <a:p>
            <a:endParaRPr lang="sk-SK" sz="1600" dirty="0"/>
          </a:p>
          <a:p>
            <a:r>
              <a:rPr lang="sk-SK" sz="1600" dirty="0"/>
              <a:t># specify the default command to run</a:t>
            </a:r>
          </a:p>
          <a:p>
            <a:r>
              <a:rPr lang="sk-SK" sz="1600" b="1" dirty="0"/>
              <a:t>CMD</a:t>
            </a:r>
            <a:r>
              <a:rPr lang="sk-SK" sz="1600" dirty="0"/>
              <a:t> ["python", "/tmp/</a:t>
            </a:r>
            <a:r>
              <a:rPr lang="sk-SK" sz="1600" dirty="0" smtClean="0"/>
              <a:t>hello.py“]</a:t>
            </a:r>
            <a:endParaRPr lang="sk-SK" sz="1600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190500" y="279400"/>
            <a:ext cx="1549400" cy="520700"/>
          </a:xfrm>
          <a:prstGeom prst="wedgeRoundRectCallout">
            <a:avLst>
              <a:gd name="adj1" fmla="val 85629"/>
              <a:gd name="adj2" fmla="val -42378"/>
              <a:gd name="adj3" fmla="val 16667"/>
            </a:avLst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95600" y="374134"/>
            <a:ext cx="1544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Name+version</a:t>
            </a:r>
            <a:endParaRPr lang="en-US" dirty="0" smtClean="0"/>
          </a:p>
        </p:txBody>
      </p:sp>
      <p:sp>
        <p:nvSpPr>
          <p:cNvPr id="12" name="Rounded Rectangular Callout 11"/>
          <p:cNvSpPr/>
          <p:nvPr/>
        </p:nvSpPr>
        <p:spPr>
          <a:xfrm>
            <a:off x="195600" y="979964"/>
            <a:ext cx="1549400" cy="475734"/>
          </a:xfrm>
          <a:prstGeom prst="wedgeRoundRectCallout">
            <a:avLst>
              <a:gd name="adj1" fmla="val 87268"/>
              <a:gd name="adj2" fmla="val -35983"/>
              <a:gd name="adj3" fmla="val 16667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89600" y="1086366"/>
            <a:ext cx="1332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Contact info</a:t>
            </a:r>
          </a:p>
        </p:txBody>
      </p:sp>
      <p:sp>
        <p:nvSpPr>
          <p:cNvPr id="14" name="Rounded Rectangular Callout 13"/>
          <p:cNvSpPr/>
          <p:nvPr/>
        </p:nvSpPr>
        <p:spPr>
          <a:xfrm>
            <a:off x="190500" y="2585998"/>
            <a:ext cx="1549400" cy="1452602"/>
          </a:xfrm>
          <a:prstGeom prst="wedgeRoundRectCallout">
            <a:avLst>
              <a:gd name="adj1" fmla="val 87268"/>
              <a:gd name="adj2" fmla="val -25305"/>
              <a:gd name="adj3" fmla="val 16667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89600" y="2737366"/>
            <a:ext cx="14034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Heavy lifting,</a:t>
            </a:r>
            <a:br>
              <a:rPr lang="en-US" dirty="0" smtClean="0"/>
            </a:br>
            <a:r>
              <a:rPr lang="en-US" dirty="0" smtClean="0"/>
              <a:t>install base</a:t>
            </a:r>
            <a:br>
              <a:rPr lang="en-US" dirty="0" smtClean="0"/>
            </a:br>
            <a:r>
              <a:rPr lang="en-US" dirty="0" smtClean="0"/>
              <a:t>tools before</a:t>
            </a:r>
            <a:br>
              <a:rPr lang="en-US" dirty="0" smtClean="0"/>
            </a:br>
            <a:r>
              <a:rPr lang="en-US" dirty="0" smtClean="0"/>
              <a:t>our code</a:t>
            </a:r>
          </a:p>
        </p:txBody>
      </p:sp>
      <p:sp>
        <p:nvSpPr>
          <p:cNvPr id="17" name="Rounded Rectangular Callout 16"/>
          <p:cNvSpPr/>
          <p:nvPr/>
        </p:nvSpPr>
        <p:spPr>
          <a:xfrm>
            <a:off x="5042363" y="113784"/>
            <a:ext cx="2818691" cy="520700"/>
          </a:xfrm>
          <a:prstGeom prst="wedgeRoundRectCallout">
            <a:avLst>
              <a:gd name="adj1" fmla="val -81763"/>
              <a:gd name="adj2" fmla="val -5793"/>
              <a:gd name="adj3" fmla="val 16667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047464" y="189468"/>
            <a:ext cx="2813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‘heavy’ base image: 123 MB</a:t>
            </a:r>
          </a:p>
        </p:txBody>
      </p:sp>
      <p:sp>
        <p:nvSpPr>
          <p:cNvPr id="19" name="Rounded Rectangular Callout 18"/>
          <p:cNvSpPr/>
          <p:nvPr/>
        </p:nvSpPr>
        <p:spPr>
          <a:xfrm>
            <a:off x="6099988" y="3406438"/>
            <a:ext cx="2510612" cy="1062514"/>
          </a:xfrm>
          <a:prstGeom prst="wedgeRoundRectCallout">
            <a:avLst>
              <a:gd name="adj1" fmla="val -89795"/>
              <a:gd name="adj2" fmla="val -36870"/>
              <a:gd name="adj3" fmla="val 16667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6233026" y="3476030"/>
            <a:ext cx="23775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Lots of RUN commands</a:t>
            </a:r>
            <a:br>
              <a:rPr lang="en-US" dirty="0" smtClean="0"/>
            </a:br>
            <a:r>
              <a:rPr lang="en-US" dirty="0" smtClean="0"/>
              <a:t>means lots of layers,</a:t>
            </a:r>
            <a:br>
              <a:rPr lang="en-US" dirty="0" smtClean="0"/>
            </a:br>
            <a:r>
              <a:rPr lang="en-US" dirty="0" smtClean="0"/>
              <a:t>not ideal for the cache</a:t>
            </a:r>
          </a:p>
        </p:txBody>
      </p:sp>
      <p:sp>
        <p:nvSpPr>
          <p:cNvPr id="21" name="Rounded Rectangular Callout 20"/>
          <p:cNvSpPr/>
          <p:nvPr/>
        </p:nvSpPr>
        <p:spPr>
          <a:xfrm>
            <a:off x="6099988" y="2477015"/>
            <a:ext cx="2818691" cy="722015"/>
          </a:xfrm>
          <a:prstGeom prst="wedgeRoundRectCallout">
            <a:avLst>
              <a:gd name="adj1" fmla="val -109699"/>
              <a:gd name="adj2" fmla="val 19114"/>
              <a:gd name="adj3" fmla="val 16667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159876" y="2552700"/>
            <a:ext cx="26431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Blind update – to what???</a:t>
            </a:r>
          </a:p>
          <a:p>
            <a:r>
              <a:rPr lang="en-US" dirty="0" smtClean="0"/>
              <a:t>Container != VM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829300" y="4978400"/>
            <a:ext cx="1600200" cy="9144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Final image size: 360 MB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162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13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32145" y="1264082"/>
            <a:ext cx="5934637" cy="390876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/>
              <a:t>FROM</a:t>
            </a:r>
            <a:r>
              <a:rPr lang="en-US" sz="1600" dirty="0"/>
              <a:t> </a:t>
            </a:r>
            <a:r>
              <a:rPr lang="en-US" sz="1600" dirty="0" smtClean="0"/>
              <a:t>alpine:3.5</a:t>
            </a:r>
            <a:endParaRPr lang="en-US" sz="1600" dirty="0"/>
          </a:p>
          <a:p>
            <a:endParaRPr lang="en-US" sz="1600" dirty="0"/>
          </a:p>
          <a:p>
            <a:r>
              <a:rPr lang="en-US" sz="1600" b="1" dirty="0"/>
              <a:t>LABEL</a:t>
            </a:r>
            <a:r>
              <a:rPr lang="en-US" sz="1600" dirty="0"/>
              <a:t> Maintainer="Tony Wildish, </a:t>
            </a:r>
            <a:r>
              <a:rPr lang="en-US" sz="1600" dirty="0" err="1"/>
              <a:t>wildish@lbl.gov</a:t>
            </a:r>
            <a:r>
              <a:rPr lang="en-US" sz="1600" dirty="0"/>
              <a:t>" Version=1.0</a:t>
            </a:r>
          </a:p>
          <a:p>
            <a:endParaRPr lang="en-US" sz="1600" dirty="0"/>
          </a:p>
          <a:p>
            <a:r>
              <a:rPr lang="en-US" sz="1600" b="1" dirty="0"/>
              <a:t>ENV</a:t>
            </a:r>
            <a:r>
              <a:rPr lang="en-US" sz="1600" dirty="0"/>
              <a:t> PATH /</a:t>
            </a:r>
            <a:r>
              <a:rPr lang="en-US" sz="1600" dirty="0" err="1"/>
              <a:t>usr</a:t>
            </a:r>
            <a:r>
              <a:rPr lang="en-US" sz="1600" dirty="0"/>
              <a:t>/local/</a:t>
            </a:r>
            <a:r>
              <a:rPr lang="en-US" sz="1600" dirty="0" err="1"/>
              <a:t>sbin</a:t>
            </a:r>
            <a:r>
              <a:rPr lang="en-US" sz="1600" dirty="0"/>
              <a:t>:/</a:t>
            </a:r>
            <a:r>
              <a:rPr lang="en-US" sz="1600" dirty="0" err="1"/>
              <a:t>usr</a:t>
            </a:r>
            <a:r>
              <a:rPr lang="en-US" sz="1600" dirty="0"/>
              <a:t>/local/bin:/</a:t>
            </a:r>
            <a:r>
              <a:rPr lang="en-US" sz="1600" dirty="0" err="1"/>
              <a:t>usr</a:t>
            </a:r>
            <a:r>
              <a:rPr lang="en-US" sz="1600" dirty="0"/>
              <a:t>/</a:t>
            </a:r>
            <a:r>
              <a:rPr lang="en-US" sz="1600" dirty="0" err="1"/>
              <a:t>sbin</a:t>
            </a:r>
            <a:r>
              <a:rPr lang="en-US" sz="1600" dirty="0"/>
              <a:t>:/</a:t>
            </a:r>
            <a:r>
              <a:rPr lang="en-US" sz="1600" dirty="0" err="1"/>
              <a:t>usr</a:t>
            </a:r>
            <a:r>
              <a:rPr lang="en-US" sz="1600" dirty="0"/>
              <a:t>/bin:/</a:t>
            </a:r>
            <a:r>
              <a:rPr lang="en-US" sz="1600" dirty="0" err="1"/>
              <a:t>sbin</a:t>
            </a:r>
            <a:r>
              <a:rPr lang="en-US" sz="1600" dirty="0"/>
              <a:t>:/bin</a:t>
            </a:r>
          </a:p>
          <a:p>
            <a:endParaRPr lang="en-US" sz="1600" dirty="0"/>
          </a:p>
          <a:p>
            <a:r>
              <a:rPr lang="en-US" sz="1600" b="1" dirty="0"/>
              <a:t>RUN</a:t>
            </a:r>
            <a:r>
              <a:rPr lang="en-US" sz="1600" dirty="0"/>
              <a:t> </a:t>
            </a:r>
            <a:r>
              <a:rPr lang="en-US" sz="1600" dirty="0" err="1"/>
              <a:t>apk</a:t>
            </a:r>
            <a:r>
              <a:rPr lang="en-US" sz="1600" dirty="0"/>
              <a:t> add --no-cache --update-cache --update python &amp;&amp; \</a:t>
            </a:r>
          </a:p>
          <a:p>
            <a:r>
              <a:rPr lang="en-US" sz="1600" dirty="0"/>
              <a:t>   </a:t>
            </a:r>
            <a:r>
              <a:rPr lang="en-US" sz="1600" dirty="0" smtClean="0"/>
              <a:t>      </a:t>
            </a:r>
            <a:r>
              <a:rPr lang="en-US" sz="1600" dirty="0" err="1"/>
              <a:t>apk</a:t>
            </a:r>
            <a:r>
              <a:rPr lang="en-US" sz="1600" dirty="0"/>
              <a:t> add --no-cache --update py2-pip &amp;&amp; \</a:t>
            </a:r>
          </a:p>
          <a:p>
            <a:r>
              <a:rPr lang="en-US" sz="1600" dirty="0" smtClean="0"/>
              <a:t>         pip </a:t>
            </a:r>
            <a:r>
              <a:rPr lang="en-US" sz="1600" dirty="0"/>
              <a:t>install bottle</a:t>
            </a:r>
          </a:p>
          <a:p>
            <a:endParaRPr lang="en-US" sz="1600" dirty="0"/>
          </a:p>
          <a:p>
            <a:r>
              <a:rPr lang="en-US" sz="1600" b="1" dirty="0"/>
              <a:t>ADD</a:t>
            </a:r>
            <a:r>
              <a:rPr lang="en-US" sz="1600" dirty="0"/>
              <a:t> </a:t>
            </a:r>
            <a:r>
              <a:rPr lang="en-US" sz="1600" dirty="0" err="1"/>
              <a:t>hello.py</a:t>
            </a:r>
            <a:r>
              <a:rPr lang="en-US" sz="1600" dirty="0"/>
              <a:t> /</a:t>
            </a:r>
            <a:r>
              <a:rPr lang="en-US" sz="1600" dirty="0" err="1"/>
              <a:t>tmp</a:t>
            </a:r>
            <a:r>
              <a:rPr lang="en-US" sz="1600" dirty="0"/>
              <a:t>/</a:t>
            </a:r>
          </a:p>
          <a:p>
            <a:endParaRPr lang="en-US" sz="1600" dirty="0"/>
          </a:p>
          <a:p>
            <a:r>
              <a:rPr lang="sk-SK" sz="1600" b="1" dirty="0"/>
              <a:t>EXPOSE</a:t>
            </a:r>
            <a:r>
              <a:rPr lang="sk-SK" sz="1600" dirty="0"/>
              <a:t> 5000</a:t>
            </a:r>
          </a:p>
          <a:p>
            <a:endParaRPr lang="sk-SK" sz="1600" dirty="0"/>
          </a:p>
          <a:p>
            <a:r>
              <a:rPr lang="sk-SK" sz="1600" b="1" dirty="0"/>
              <a:t>CMD</a:t>
            </a:r>
            <a:r>
              <a:rPr lang="sk-SK" sz="1600" dirty="0"/>
              <a:t> ["python", "/tmp/hello.py"]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829300" y="4978400"/>
            <a:ext cx="1600200" cy="914400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Final image size: 53.2MB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4167457" y="1124382"/>
            <a:ext cx="2449243" cy="520700"/>
          </a:xfrm>
          <a:prstGeom prst="wedgeRoundRectCallout">
            <a:avLst>
              <a:gd name="adj1" fmla="val -81763"/>
              <a:gd name="adj2" fmla="val 18597"/>
              <a:gd name="adj3" fmla="val 16667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Base image only 5 MB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7340600" y="2738398"/>
            <a:ext cx="1710482" cy="1452602"/>
          </a:xfrm>
          <a:prstGeom prst="wedgeRoundRectCallout">
            <a:avLst>
              <a:gd name="adj1" fmla="val -67889"/>
              <a:gd name="adj2" fmla="val -34922"/>
              <a:gd name="adj3" fmla="val 16667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Command chaining with &amp;&amp;, reduces #layers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4616450" y="3340100"/>
            <a:ext cx="1758950" cy="749300"/>
          </a:xfrm>
          <a:prstGeom prst="wedgeRoundRectCallout">
            <a:avLst>
              <a:gd name="adj1" fmla="val -91090"/>
              <a:gd name="adj2" fmla="val -49302"/>
              <a:gd name="adj3" fmla="val 16667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Install only what we want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0213309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Building containers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 your container with ‘</a:t>
            </a:r>
            <a:r>
              <a:rPr lang="en-US" dirty="0" err="1" smtClean="0"/>
              <a:t>docker</a:t>
            </a:r>
            <a:r>
              <a:rPr lang="en-US" dirty="0" smtClean="0"/>
              <a:t> build’</a:t>
            </a:r>
          </a:p>
          <a:p>
            <a:pPr lvl="1"/>
            <a:r>
              <a:rPr lang="en-US" dirty="0" err="1" smtClean="0"/>
              <a:t>docker</a:t>
            </a:r>
            <a:r>
              <a:rPr lang="en-US" dirty="0" smtClean="0"/>
              <a:t> build -t user/</a:t>
            </a:r>
            <a:r>
              <a:rPr lang="en-US" dirty="0" err="1" smtClean="0"/>
              <a:t>package:version</a:t>
            </a:r>
            <a:r>
              <a:rPr lang="en-US" dirty="0" smtClean="0"/>
              <a:t> --f </a:t>
            </a:r>
            <a:r>
              <a:rPr lang="en-US" dirty="0" err="1" smtClean="0"/>
              <a:t>Dockerfile</a:t>
            </a:r>
            <a:r>
              <a:rPr lang="en-US" dirty="0" smtClean="0"/>
              <a:t> $</a:t>
            </a:r>
            <a:r>
              <a:rPr lang="en-US" dirty="0" err="1" smtClean="0"/>
              <a:t>dir</a:t>
            </a:r>
            <a:endParaRPr lang="en-US" dirty="0" smtClean="0"/>
          </a:p>
          <a:p>
            <a:pPr lvl="2"/>
            <a:r>
              <a:rPr lang="en-US" dirty="0" smtClean="0"/>
              <a:t>Tag (-t) not obligatory, but </a:t>
            </a:r>
            <a:r>
              <a:rPr lang="en-US" i="1" dirty="0" smtClean="0"/>
              <a:t>very</a:t>
            </a:r>
            <a:r>
              <a:rPr lang="en-US" dirty="0" smtClean="0"/>
              <a:t> good idea</a:t>
            </a:r>
          </a:p>
          <a:p>
            <a:endParaRPr lang="en-US" sz="1200" dirty="0" smtClean="0"/>
          </a:p>
          <a:p>
            <a:r>
              <a:rPr lang="en-US" dirty="0" smtClean="0"/>
              <a:t>Build ‘context’</a:t>
            </a:r>
          </a:p>
          <a:p>
            <a:pPr lvl="1"/>
            <a:r>
              <a:rPr lang="en-US" dirty="0" smtClean="0"/>
              <a:t>Everything in $</a:t>
            </a:r>
            <a:r>
              <a:rPr lang="en-US" dirty="0" err="1" smtClean="0"/>
              <a:t>dir</a:t>
            </a:r>
            <a:r>
              <a:rPr lang="en-US" dirty="0" smtClean="0"/>
              <a:t> is sent to the build as the ‘context’</a:t>
            </a:r>
          </a:p>
          <a:p>
            <a:pPr lvl="1"/>
            <a:r>
              <a:rPr lang="en-US" dirty="0" smtClean="0"/>
              <a:t>Use ‘</a:t>
            </a:r>
            <a:r>
              <a:rPr lang="en-US" b="1" dirty="0" smtClean="0"/>
              <a:t>.</a:t>
            </a:r>
            <a:r>
              <a:rPr lang="en-US" b="1" dirty="0" err="1" smtClean="0"/>
              <a:t>dockerignore</a:t>
            </a:r>
            <a:r>
              <a:rPr lang="en-US" dirty="0" smtClean="0"/>
              <a:t>’ file to exclude files/directories</a:t>
            </a:r>
          </a:p>
          <a:p>
            <a:pPr lvl="2"/>
            <a:r>
              <a:rPr lang="en-US" dirty="0" smtClean="0"/>
              <a:t>Can greatly speed build times</a:t>
            </a:r>
          </a:p>
          <a:p>
            <a:endParaRPr lang="en-US" sz="1200" dirty="0" smtClean="0"/>
          </a:p>
          <a:p>
            <a:r>
              <a:rPr lang="en-US" dirty="0" smtClean="0"/>
              <a:t>Upload your container to </a:t>
            </a:r>
            <a:r>
              <a:rPr lang="en-US" dirty="0" err="1" smtClean="0"/>
              <a:t>Dockerhub</a:t>
            </a:r>
            <a:endParaRPr lang="en-US" dirty="0" smtClean="0"/>
          </a:p>
          <a:p>
            <a:pPr lvl="1"/>
            <a:r>
              <a:rPr lang="en-US" dirty="0" err="1" smtClean="0"/>
              <a:t>docker</a:t>
            </a:r>
            <a:r>
              <a:rPr lang="en-US" dirty="0" smtClean="0"/>
              <a:t> push user/</a:t>
            </a:r>
            <a:r>
              <a:rPr lang="en-US" dirty="0" err="1" smtClean="0"/>
              <a:t>package:version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14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59489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Running containers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Run a container with a default command</a:t>
            </a:r>
          </a:p>
          <a:p>
            <a:pPr lvl="1"/>
            <a:r>
              <a:rPr lang="en-US" dirty="0" err="1" smtClean="0"/>
              <a:t>docker</a:t>
            </a:r>
            <a:r>
              <a:rPr lang="en-US" dirty="0" smtClean="0"/>
              <a:t> run -</a:t>
            </a:r>
            <a:r>
              <a:rPr lang="en-US" dirty="0" err="1" smtClean="0"/>
              <a:t>i</a:t>
            </a:r>
            <a:r>
              <a:rPr lang="en-US" dirty="0" smtClean="0"/>
              <a:t> -t </a:t>
            </a:r>
            <a:r>
              <a:rPr lang="en-US" dirty="0" err="1" smtClean="0"/>
              <a:t>ubuntu</a:t>
            </a:r>
            <a:endParaRPr lang="en-US" dirty="0" smtClean="0"/>
          </a:p>
          <a:p>
            <a:pPr lvl="2"/>
            <a:r>
              <a:rPr lang="en-US" dirty="0"/>
              <a:t>G</a:t>
            </a:r>
            <a:r>
              <a:rPr lang="en-US" dirty="0" smtClean="0"/>
              <a:t>ives you a shell prompt, ‘exit’ or CTRL-D to quit</a:t>
            </a:r>
          </a:p>
          <a:p>
            <a:pPr lvl="2"/>
            <a:r>
              <a:rPr lang="en-US" dirty="0" smtClean="0"/>
              <a:t>-</a:t>
            </a:r>
            <a:r>
              <a:rPr lang="en-US" dirty="0" err="1" smtClean="0"/>
              <a:t>i</a:t>
            </a:r>
            <a:r>
              <a:rPr lang="en-US" dirty="0" smtClean="0"/>
              <a:t> -t -&gt; use for interactive containers</a:t>
            </a:r>
          </a:p>
          <a:p>
            <a:r>
              <a:rPr lang="en-US" dirty="0" smtClean="0"/>
              <a:t>Run a container, specify the command explicitly</a:t>
            </a:r>
          </a:p>
          <a:p>
            <a:pPr lvl="1"/>
            <a:r>
              <a:rPr lang="en-US" dirty="0" err="1" smtClean="0"/>
              <a:t>docker</a:t>
            </a:r>
            <a:r>
              <a:rPr lang="en-US" dirty="0" smtClean="0"/>
              <a:t> run alpine:3.5 /bin/</a:t>
            </a:r>
            <a:r>
              <a:rPr lang="en-US" dirty="0" err="1" smtClean="0"/>
              <a:t>ls</a:t>
            </a:r>
            <a:r>
              <a:rPr lang="en-US" dirty="0" smtClean="0"/>
              <a:t> –l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Set an environment variable</a:t>
            </a:r>
          </a:p>
          <a:p>
            <a:pPr lvl="1"/>
            <a:r>
              <a:rPr lang="en-US" dirty="0" err="1" smtClean="0"/>
              <a:t>docker</a:t>
            </a:r>
            <a:r>
              <a:rPr lang="en-US" dirty="0" smtClean="0"/>
              <a:t> run -e PATH=/bin:/</a:t>
            </a:r>
            <a:r>
              <a:rPr lang="en-US" dirty="0" err="1" smtClean="0"/>
              <a:t>usr</a:t>
            </a:r>
            <a:r>
              <a:rPr lang="en-US" dirty="0" smtClean="0"/>
              <a:t>/bin alpine:3.5 </a:t>
            </a:r>
            <a:r>
              <a:rPr lang="en-US" dirty="0" err="1" smtClean="0"/>
              <a:t>ls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Open a second terminal in a running container</a:t>
            </a:r>
          </a:p>
          <a:p>
            <a:pPr lvl="1"/>
            <a:r>
              <a:rPr lang="en-US" dirty="0" err="1" smtClean="0"/>
              <a:t>docker</a:t>
            </a:r>
            <a:r>
              <a:rPr lang="en-US" dirty="0" smtClean="0"/>
              <a:t> run -</a:t>
            </a:r>
            <a:r>
              <a:rPr lang="en-US" dirty="0" err="1" smtClean="0"/>
              <a:t>i</a:t>
            </a:r>
            <a:r>
              <a:rPr lang="en-US" dirty="0" smtClean="0"/>
              <a:t> -t </a:t>
            </a:r>
            <a:r>
              <a:rPr lang="en-US" u="sng" dirty="0" smtClean="0"/>
              <a:t>--name blah </a:t>
            </a:r>
            <a:r>
              <a:rPr lang="en-US" dirty="0" err="1" smtClean="0"/>
              <a:t>ubuntu</a:t>
            </a:r>
            <a:endParaRPr lang="en-US" dirty="0" smtClean="0"/>
          </a:p>
          <a:p>
            <a:pPr lvl="1"/>
            <a:r>
              <a:rPr lang="en-US" dirty="0" err="1" smtClean="0"/>
              <a:t>docker</a:t>
            </a:r>
            <a:r>
              <a:rPr lang="en-US" dirty="0" smtClean="0"/>
              <a:t> </a:t>
            </a:r>
            <a:r>
              <a:rPr lang="en-US" u="sng" dirty="0" smtClean="0"/>
              <a:t>exec</a:t>
            </a:r>
            <a:r>
              <a:rPr lang="en-US" dirty="0" smtClean="0"/>
              <a:t> -</a:t>
            </a:r>
            <a:r>
              <a:rPr lang="en-US" dirty="0" err="1" smtClean="0"/>
              <a:t>i</a:t>
            </a:r>
            <a:r>
              <a:rPr lang="en-US" dirty="0" smtClean="0"/>
              <a:t> -t </a:t>
            </a:r>
            <a:r>
              <a:rPr lang="en-US" u="sng" dirty="0" smtClean="0"/>
              <a:t>blah</a:t>
            </a:r>
            <a:r>
              <a:rPr lang="en-US" dirty="0" smtClean="0"/>
              <a:t> /bin/bash</a:t>
            </a:r>
          </a:p>
          <a:p>
            <a:pPr lvl="1"/>
            <a:r>
              <a:rPr lang="en-US" dirty="0" smtClean="0"/>
              <a:t>Especially useful for debugging services</a:t>
            </a:r>
            <a:r>
              <a:rPr lang="is-IS" dirty="0" smtClean="0"/>
              <a:t>…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15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553238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data into/out of containers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Map external directories into a container</a:t>
            </a:r>
          </a:p>
          <a:p>
            <a:pPr lvl="1"/>
            <a:r>
              <a:rPr lang="en-US" dirty="0" err="1" smtClean="0"/>
              <a:t>docker</a:t>
            </a:r>
            <a:r>
              <a:rPr lang="en-US" dirty="0" smtClean="0"/>
              <a:t> run --volume /external/path:/</a:t>
            </a:r>
            <a:r>
              <a:rPr lang="en-US" dirty="0" err="1" smtClean="0"/>
              <a:t>internal:path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E.g</a:t>
            </a:r>
            <a:r>
              <a:rPr lang="en-US" dirty="0" smtClean="0"/>
              <a:t>: list your current directory, the </a:t>
            </a:r>
            <a:r>
              <a:rPr lang="en-US" dirty="0" err="1" smtClean="0"/>
              <a:t>docker</a:t>
            </a:r>
            <a:r>
              <a:rPr lang="en-US" dirty="0" smtClean="0"/>
              <a:t> way!</a:t>
            </a:r>
          </a:p>
          <a:p>
            <a:pPr lvl="1"/>
            <a:r>
              <a:rPr lang="en-US" dirty="0" err="1" smtClean="0"/>
              <a:t>docker</a:t>
            </a:r>
            <a:r>
              <a:rPr lang="en-US" dirty="0" smtClean="0"/>
              <a:t> run --volume `</a:t>
            </a:r>
            <a:r>
              <a:rPr lang="en-US" dirty="0" err="1" smtClean="0"/>
              <a:t>pwd</a:t>
            </a:r>
            <a:r>
              <a:rPr lang="en-US" dirty="0" smtClean="0"/>
              <a:t>`:/</a:t>
            </a:r>
            <a:r>
              <a:rPr lang="en-US" dirty="0" err="1" smtClean="0"/>
              <a:t>mnt</a:t>
            </a:r>
            <a:r>
              <a:rPr lang="en-US" dirty="0" smtClean="0"/>
              <a:t> alpine:3.5 /bin/</a:t>
            </a:r>
            <a:r>
              <a:rPr lang="en-US" dirty="0" err="1" smtClean="0"/>
              <a:t>ls</a:t>
            </a:r>
            <a:r>
              <a:rPr lang="en-US" dirty="0" smtClean="0"/>
              <a:t> -l /</a:t>
            </a:r>
            <a:r>
              <a:rPr lang="en-US" dirty="0" err="1" smtClean="0"/>
              <a:t>mnt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Can map multiple volumes</a:t>
            </a:r>
          </a:p>
          <a:p>
            <a:pPr lvl="1"/>
            <a:r>
              <a:rPr lang="en-US" dirty="0" smtClean="0"/>
              <a:t>Don’t nest them!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16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561674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Docker</a:t>
            </a:r>
            <a:r>
              <a:rPr lang="en-US" dirty="0" smtClean="0"/>
              <a:t> at NERSC: Shifter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Shifter:</a:t>
            </a:r>
          </a:p>
          <a:p>
            <a:pPr lvl="1"/>
            <a:r>
              <a:rPr lang="en-US" dirty="0" err="1" smtClean="0"/>
              <a:t>docker</a:t>
            </a:r>
            <a:r>
              <a:rPr lang="en-US" dirty="0" smtClean="0"/>
              <a:t> functionality with extra protection/limitations specific to NERSC</a:t>
            </a:r>
          </a:p>
          <a:p>
            <a:r>
              <a:rPr lang="en-US" dirty="0" smtClean="0"/>
              <a:t>Essentially drop-in replacement for </a:t>
            </a:r>
            <a:r>
              <a:rPr lang="en-US" dirty="0" err="1" smtClean="0"/>
              <a:t>docker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17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288729" y="3136841"/>
            <a:ext cx="6872269" cy="2862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&gt; </a:t>
            </a:r>
            <a:r>
              <a:rPr lang="en-US" dirty="0" err="1" smtClean="0"/>
              <a:t>ssh</a:t>
            </a:r>
            <a:r>
              <a:rPr lang="en-US" dirty="0" smtClean="0"/>
              <a:t> </a:t>
            </a:r>
            <a:r>
              <a:rPr lang="en-US" dirty="0" err="1" smtClean="0"/>
              <a:t>denovo.nersc.gov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&gt; CHOS=sles12 </a:t>
            </a:r>
            <a:r>
              <a:rPr lang="en-US" dirty="0" err="1" smtClean="0"/>
              <a:t>chos</a:t>
            </a:r>
            <a:r>
              <a:rPr lang="en-US" dirty="0" smtClean="0"/>
              <a:t> /bin/bash -l</a:t>
            </a:r>
          </a:p>
          <a:p>
            <a:r>
              <a:rPr lang="en-US" dirty="0" smtClean="0"/>
              <a:t>&gt; </a:t>
            </a:r>
            <a:r>
              <a:rPr lang="en-US" dirty="0" err="1" smtClean="0"/>
              <a:t>srun</a:t>
            </a:r>
            <a:r>
              <a:rPr lang="en-US" dirty="0" smtClean="0"/>
              <a:t> –</a:t>
            </a:r>
            <a:r>
              <a:rPr lang="en-US" dirty="0" err="1" smtClean="0"/>
              <a:t>pty</a:t>
            </a:r>
            <a:r>
              <a:rPr lang="en-US" dirty="0" smtClean="0"/>
              <a:t> /bin/bash</a:t>
            </a:r>
          </a:p>
          <a:p>
            <a:endParaRPr lang="en-US" dirty="0" smtClean="0"/>
          </a:p>
          <a:p>
            <a:r>
              <a:rPr lang="en-US" dirty="0" smtClean="0"/>
              <a:t>$ </a:t>
            </a:r>
            <a:r>
              <a:rPr lang="en-US" dirty="0" err="1" smtClean="0"/>
              <a:t>shifterimg</a:t>
            </a:r>
            <a:r>
              <a:rPr lang="en-US" dirty="0" smtClean="0"/>
              <a:t> </a:t>
            </a:r>
            <a:r>
              <a:rPr lang="en-US" dirty="0"/>
              <a:t>pull alpine:</a:t>
            </a:r>
            <a:r>
              <a:rPr lang="en-US" dirty="0" smtClean="0"/>
              <a:t>3.5</a:t>
            </a:r>
          </a:p>
          <a:p>
            <a:r>
              <a:rPr lang="en-US" dirty="0" smtClean="0"/>
              <a:t>$ shifter </a:t>
            </a:r>
            <a:r>
              <a:rPr lang="en-US" dirty="0"/>
              <a:t>--image=alpine:3.5 --volume=/global/</a:t>
            </a:r>
            <a:r>
              <a:rPr lang="en-US" dirty="0" err="1"/>
              <a:t>projectb</a:t>
            </a:r>
            <a:r>
              <a:rPr lang="en-US" dirty="0"/>
              <a:t>:/</a:t>
            </a:r>
            <a:r>
              <a:rPr lang="en-US" dirty="0" err="1"/>
              <a:t>mnt</a:t>
            </a:r>
            <a:r>
              <a:rPr lang="en-US" dirty="0"/>
              <a:t> /bin/</a:t>
            </a:r>
            <a:r>
              <a:rPr lang="en-US" dirty="0" err="1"/>
              <a:t>sh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/</a:t>
            </a:r>
            <a:r>
              <a:rPr lang="en-US" dirty="0" err="1"/>
              <a:t>chos</a:t>
            </a:r>
            <a:r>
              <a:rPr lang="en-US" dirty="0"/>
              <a:t>/global $ </a:t>
            </a:r>
            <a:r>
              <a:rPr lang="en-US" dirty="0" err="1"/>
              <a:t>ls</a:t>
            </a:r>
            <a:r>
              <a:rPr lang="en-US" dirty="0"/>
              <a:t> /</a:t>
            </a:r>
            <a:r>
              <a:rPr lang="en-US" dirty="0" err="1"/>
              <a:t>mnt</a:t>
            </a:r>
            <a:endParaRPr lang="en-US" dirty="0"/>
          </a:p>
          <a:p>
            <a:r>
              <a:rPr lang="en-US" dirty="0" err="1"/>
              <a:t>README.txt</a:t>
            </a:r>
            <a:r>
              <a:rPr lang="en-US" dirty="0"/>
              <a:t>     </a:t>
            </a:r>
            <a:r>
              <a:rPr lang="en-US" dirty="0" err="1"/>
              <a:t>group.quota</a:t>
            </a:r>
            <a:r>
              <a:rPr lang="en-US" dirty="0"/>
              <a:t>    reports        scratch        shared         test</a:t>
            </a:r>
          </a:p>
          <a:p>
            <a:r>
              <a:rPr lang="en-US" dirty="0" err="1"/>
              <a:t>fileset.quota</a:t>
            </a:r>
            <a:r>
              <a:rPr lang="en-US" dirty="0"/>
              <a:t>  </a:t>
            </a:r>
            <a:r>
              <a:rPr lang="en-US" dirty="0" err="1"/>
              <a:t>iotest</a:t>
            </a:r>
            <a:r>
              <a:rPr lang="en-US" dirty="0"/>
              <a:t>         sandbox        scripts        statistics     </a:t>
            </a:r>
            <a:r>
              <a:rPr lang="en-US" dirty="0" err="1"/>
              <a:t>user.quota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34155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pre-built containers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Q: What’s the best way to build a container?</a:t>
            </a:r>
          </a:p>
          <a:p>
            <a:pPr lvl="1"/>
            <a:r>
              <a:rPr lang="en-US" dirty="0" smtClean="0"/>
              <a:t>A: Don’t! Find one that’s been built </a:t>
            </a:r>
            <a:r>
              <a:rPr lang="en-US" dirty="0" smtClean="0"/>
              <a:t>already!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Q: How do you know which one to pick?</a:t>
            </a:r>
          </a:p>
          <a:p>
            <a:pPr lvl="1"/>
            <a:r>
              <a:rPr lang="en-US" dirty="0" smtClean="0"/>
              <a:t>A: trial and error </a:t>
            </a:r>
            <a:r>
              <a:rPr lang="en-US" dirty="0" smtClean="0">
                <a:sym typeface="Wingdings"/>
              </a:rPr>
              <a:t></a:t>
            </a:r>
          </a:p>
          <a:p>
            <a:pPr lvl="1"/>
            <a:r>
              <a:rPr lang="en-US" dirty="0" smtClean="0">
                <a:sym typeface="Wingdings"/>
              </a:rPr>
              <a:t>Look for official builds, #stars.</a:t>
            </a:r>
          </a:p>
          <a:p>
            <a:pPr lvl="1"/>
            <a:r>
              <a:rPr lang="en-US" dirty="0" smtClean="0">
                <a:sym typeface="Wingdings"/>
              </a:rPr>
              <a:t>depends on the details of how the container was built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18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0" y="2159000"/>
            <a:ext cx="916168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&gt; </a:t>
            </a:r>
            <a:r>
              <a:rPr lang="en-US" sz="1600" b="1" dirty="0" err="1"/>
              <a:t>docker</a:t>
            </a:r>
            <a:r>
              <a:rPr lang="en-US" sz="1600" b="1" dirty="0"/>
              <a:t> search spades</a:t>
            </a:r>
          </a:p>
          <a:p>
            <a:r>
              <a:rPr lang="de-DE" sz="1600" dirty="0"/>
              <a:t>NAME                       </a:t>
            </a:r>
            <a:r>
              <a:rPr lang="de-DE" sz="1600" dirty="0" smtClean="0"/>
              <a:t>                DESCRIPTION                                                            </a:t>
            </a:r>
            <a:r>
              <a:rPr lang="de-DE" sz="1600" dirty="0"/>
              <a:t>STARS     OFFICIAL   AUTOMATED</a:t>
            </a:r>
          </a:p>
          <a:p>
            <a:r>
              <a:rPr lang="de-DE" sz="1600" dirty="0" err="1"/>
              <a:t>nucleotides</a:t>
            </a:r>
            <a:r>
              <a:rPr lang="de-DE" sz="1600" dirty="0"/>
              <a:t>/</a:t>
            </a:r>
            <a:r>
              <a:rPr lang="de-DE" sz="1600" dirty="0" err="1"/>
              <a:t>spades</a:t>
            </a:r>
            <a:r>
              <a:rPr lang="de-DE" sz="1600" dirty="0"/>
              <a:t>                </a:t>
            </a:r>
            <a:r>
              <a:rPr lang="de-DE" sz="1600" dirty="0" smtClean="0"/>
              <a:t>                                                                                   </a:t>
            </a:r>
            <a:r>
              <a:rPr lang="de-DE" sz="1600" dirty="0"/>
              <a:t>3                   </a:t>
            </a:r>
            <a:r>
              <a:rPr lang="de-DE" sz="1600" dirty="0" smtClean="0"/>
              <a:t>              </a:t>
            </a:r>
            <a:r>
              <a:rPr lang="de-DE" sz="1600" dirty="0"/>
              <a:t>[OK]</a:t>
            </a:r>
          </a:p>
          <a:p>
            <a:r>
              <a:rPr lang="de-DE" sz="1600" dirty="0" err="1"/>
              <a:t>achubaty</a:t>
            </a:r>
            <a:r>
              <a:rPr lang="de-DE" sz="1600" dirty="0"/>
              <a:t>/</a:t>
            </a:r>
            <a:r>
              <a:rPr lang="de-DE" sz="1600" dirty="0" err="1"/>
              <a:t>r-spades-devel</a:t>
            </a:r>
            <a:r>
              <a:rPr lang="de-DE" sz="1600" dirty="0"/>
              <a:t>     </a:t>
            </a:r>
            <a:r>
              <a:rPr lang="de-DE" sz="1600" dirty="0" err="1"/>
              <a:t>Provides</a:t>
            </a:r>
            <a:r>
              <a:rPr lang="de-DE" sz="1600" dirty="0"/>
              <a:t> a </a:t>
            </a:r>
            <a:r>
              <a:rPr lang="de-DE" sz="1600" dirty="0" err="1"/>
              <a:t>testing</a:t>
            </a:r>
            <a:r>
              <a:rPr lang="de-DE" sz="1600" dirty="0"/>
              <a:t> </a:t>
            </a:r>
            <a:r>
              <a:rPr lang="de-DE" sz="1600" dirty="0" err="1"/>
              <a:t>environment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buildin</a:t>
            </a:r>
            <a:r>
              <a:rPr lang="de-DE" sz="1600" dirty="0"/>
              <a:t>... </a:t>
            </a:r>
            <a:r>
              <a:rPr lang="de-DE" sz="1600" dirty="0" smtClean="0"/>
              <a:t>     0                                </a:t>
            </a:r>
            <a:r>
              <a:rPr lang="de-DE" sz="1600" dirty="0"/>
              <a:t>[OK]</a:t>
            </a:r>
          </a:p>
          <a:p>
            <a:r>
              <a:rPr lang="en-US" sz="1600" dirty="0" err="1"/>
              <a:t>biodckrdev</a:t>
            </a:r>
            <a:r>
              <a:rPr lang="en-US" sz="1600" dirty="0"/>
              <a:t>/spades           </a:t>
            </a:r>
            <a:r>
              <a:rPr lang="en-US" sz="1600" dirty="0" smtClean="0"/>
              <a:t>     Tools </a:t>
            </a:r>
            <a:r>
              <a:rPr lang="en-US" sz="1600" dirty="0"/>
              <a:t>(written in C using </a:t>
            </a:r>
            <a:r>
              <a:rPr lang="en-US" sz="1600" dirty="0" err="1"/>
              <a:t>htslib</a:t>
            </a:r>
            <a:r>
              <a:rPr lang="en-US" sz="1600" dirty="0"/>
              <a:t>) for </a:t>
            </a:r>
            <a:r>
              <a:rPr lang="en-US" sz="1600" dirty="0" err="1"/>
              <a:t>mani</a:t>
            </a:r>
            <a:r>
              <a:rPr lang="en-US" sz="1600" dirty="0"/>
              <a:t>...   </a:t>
            </a:r>
            <a:r>
              <a:rPr lang="en-US" sz="1600" dirty="0" smtClean="0"/>
              <a:t>      0                                 [</a:t>
            </a:r>
            <a:r>
              <a:rPr lang="en-US" sz="1600" dirty="0"/>
              <a:t>OK]</a:t>
            </a:r>
          </a:p>
          <a:p>
            <a:r>
              <a:rPr lang="de-DE" sz="1600" dirty="0" err="1"/>
              <a:t>ycogne</a:t>
            </a:r>
            <a:r>
              <a:rPr lang="de-DE" sz="1600" dirty="0"/>
              <a:t>/</a:t>
            </a:r>
            <a:r>
              <a:rPr lang="de-DE" sz="1600" dirty="0" err="1"/>
              <a:t>spades</a:t>
            </a:r>
            <a:r>
              <a:rPr lang="de-DE" sz="1600" dirty="0"/>
              <a:t>               </a:t>
            </a:r>
            <a:r>
              <a:rPr lang="de-DE" sz="1600" dirty="0" smtClean="0"/>
              <a:t>        </a:t>
            </a:r>
            <a:r>
              <a:rPr lang="de-DE" sz="1600" dirty="0" err="1" smtClean="0"/>
              <a:t>spades</a:t>
            </a:r>
            <a:r>
              <a:rPr lang="de-DE" sz="1600" dirty="0" smtClean="0"/>
              <a:t> </a:t>
            </a:r>
            <a:r>
              <a:rPr lang="de-DE" sz="1600" dirty="0" err="1"/>
              <a:t>tools</a:t>
            </a:r>
            <a:r>
              <a:rPr lang="de-DE" sz="1600" dirty="0"/>
              <a:t>                                    </a:t>
            </a:r>
            <a:r>
              <a:rPr lang="de-DE" sz="1600" dirty="0" smtClean="0"/>
              <a:t>                          0                                 [</a:t>
            </a:r>
            <a:r>
              <a:rPr lang="de-DE" sz="1600" dirty="0"/>
              <a:t>OK]</a:t>
            </a:r>
          </a:p>
          <a:p>
            <a:r>
              <a:rPr lang="de-DE" sz="1600" dirty="0" err="1"/>
              <a:t>bioboxes</a:t>
            </a:r>
            <a:r>
              <a:rPr lang="de-DE" sz="1600" dirty="0"/>
              <a:t>/</a:t>
            </a:r>
            <a:r>
              <a:rPr lang="de-DE" sz="1600" dirty="0" err="1"/>
              <a:t>spades</a:t>
            </a:r>
            <a:r>
              <a:rPr lang="de-DE" sz="1600" dirty="0"/>
              <a:t>             </a:t>
            </a:r>
            <a:r>
              <a:rPr lang="de-DE" sz="1600" dirty="0" smtClean="0"/>
              <a:t>       St</a:t>
            </a:r>
            <a:r>
              <a:rPr lang="de-DE" sz="1600" dirty="0"/>
              <a:t>. Petersburg </a:t>
            </a:r>
            <a:r>
              <a:rPr lang="de-DE" sz="1600" dirty="0" err="1"/>
              <a:t>genome</a:t>
            </a:r>
            <a:r>
              <a:rPr lang="de-DE" sz="1600" dirty="0"/>
              <a:t> </a:t>
            </a:r>
            <a:r>
              <a:rPr lang="de-DE" sz="1600" dirty="0" err="1"/>
              <a:t>assembler</a:t>
            </a:r>
            <a:r>
              <a:rPr lang="de-DE" sz="1600" dirty="0"/>
              <a:t>                 </a:t>
            </a:r>
            <a:r>
              <a:rPr lang="de-DE" sz="1600" dirty="0" smtClean="0"/>
              <a:t>      0                                 </a:t>
            </a:r>
            <a:r>
              <a:rPr lang="de-DE" sz="1600" dirty="0"/>
              <a:t>[OK]</a:t>
            </a:r>
          </a:p>
          <a:p>
            <a:r>
              <a:rPr lang="de-DE" sz="1600" dirty="0" err="1"/>
              <a:t>unlhcc</a:t>
            </a:r>
            <a:r>
              <a:rPr lang="de-DE" sz="1600" dirty="0"/>
              <a:t>/</a:t>
            </a:r>
            <a:r>
              <a:rPr lang="de-DE" sz="1600" dirty="0" err="1"/>
              <a:t>spades</a:t>
            </a:r>
            <a:r>
              <a:rPr lang="de-DE" sz="1600" dirty="0"/>
              <a:t>                                                               </a:t>
            </a:r>
            <a:r>
              <a:rPr lang="de-DE" sz="1600" dirty="0" smtClean="0"/>
              <a:t>                                             0                    </a:t>
            </a:r>
            <a:endParaRPr lang="de-DE" sz="1600" dirty="0"/>
          </a:p>
          <a:p>
            <a:r>
              <a:rPr lang="de-DE" sz="1600" dirty="0" smtClean="0"/>
              <a:t>[...]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232966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pre-built containers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Alternative sources</a:t>
            </a:r>
          </a:p>
          <a:p>
            <a:pPr lvl="1"/>
            <a:r>
              <a:rPr lang="en-US" dirty="0" err="1" smtClean="0"/>
              <a:t>Dockerhub.com</a:t>
            </a:r>
            <a:endParaRPr lang="en-US" dirty="0" smtClean="0"/>
          </a:p>
          <a:p>
            <a:pPr lvl="2"/>
            <a:r>
              <a:rPr lang="en-US" dirty="0" smtClean="0"/>
              <a:t>Same as ‘</a:t>
            </a:r>
            <a:r>
              <a:rPr lang="en-US" dirty="0" err="1" smtClean="0"/>
              <a:t>docker</a:t>
            </a:r>
            <a:r>
              <a:rPr lang="en-US" dirty="0" smtClean="0"/>
              <a:t> search’, but can get more information about the build, instructions for use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endParaRPr lang="en-US" sz="1200" dirty="0" smtClean="0"/>
          </a:p>
          <a:p>
            <a:pPr lvl="1"/>
            <a:r>
              <a:rPr lang="en-US" dirty="0" smtClean="0"/>
              <a:t>Google: “</a:t>
            </a:r>
            <a:r>
              <a:rPr lang="en-US" dirty="0" err="1" smtClean="0"/>
              <a:t>dockerfile</a:t>
            </a:r>
            <a:r>
              <a:rPr lang="en-US" dirty="0" smtClean="0"/>
              <a:t> NCBI blast”</a:t>
            </a:r>
          </a:p>
          <a:p>
            <a:pPr lvl="1"/>
            <a:endParaRPr lang="en-US" sz="1200" dirty="0" smtClean="0"/>
          </a:p>
          <a:p>
            <a:pPr lvl="1"/>
            <a:r>
              <a:rPr lang="en-US" dirty="0" smtClean="0"/>
              <a:t>Ask the authors of your favorite package if they have a container already</a:t>
            </a:r>
          </a:p>
          <a:p>
            <a:pPr lvl="2"/>
            <a:r>
              <a:rPr lang="en-US" dirty="0" smtClean="0"/>
              <a:t>But check it before using, they may not be experts!</a:t>
            </a:r>
          </a:p>
          <a:p>
            <a:pPr lvl="2"/>
            <a:r>
              <a:rPr lang="en-US" dirty="0" err="1" smtClean="0"/>
              <a:t>docker</a:t>
            </a:r>
            <a:r>
              <a:rPr lang="en-US" dirty="0" smtClean="0"/>
              <a:t> images | </a:t>
            </a:r>
            <a:r>
              <a:rPr lang="en-US" dirty="0" err="1" smtClean="0"/>
              <a:t>grep</a:t>
            </a:r>
            <a:r>
              <a:rPr lang="en-US" dirty="0" smtClean="0"/>
              <a:t> &lt;image&gt; # check size</a:t>
            </a:r>
          </a:p>
          <a:p>
            <a:pPr lvl="2"/>
            <a:r>
              <a:rPr lang="en-US" dirty="0" err="1" smtClean="0"/>
              <a:t>docker</a:t>
            </a:r>
            <a:r>
              <a:rPr lang="en-US" dirty="0" smtClean="0"/>
              <a:t> history </a:t>
            </a:r>
            <a:r>
              <a:rPr lang="en-US" dirty="0" smtClean="0"/>
              <a:t>--no</a:t>
            </a:r>
            <a:r>
              <a:rPr lang="en-US" dirty="0" smtClean="0"/>
              <a:t>-</a:t>
            </a:r>
            <a:r>
              <a:rPr lang="en-US" dirty="0" err="1" smtClean="0"/>
              <a:t>trunc</a:t>
            </a:r>
            <a:r>
              <a:rPr lang="en-US" dirty="0" smtClean="0"/>
              <a:t> &lt;image&gt; # see how it was built</a:t>
            </a:r>
          </a:p>
          <a:p>
            <a:pPr lvl="2"/>
            <a:r>
              <a:rPr lang="en-US" dirty="0" smtClean="0"/>
              <a:t>Check their </a:t>
            </a:r>
            <a:r>
              <a:rPr lang="en-US" dirty="0" err="1" smtClean="0"/>
              <a:t>github</a:t>
            </a:r>
            <a:r>
              <a:rPr lang="en-US" dirty="0" smtClean="0"/>
              <a:t> repository!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19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589017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tutorial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What is </a:t>
            </a:r>
            <a:r>
              <a:rPr lang="en-US" dirty="0" err="1" smtClean="0"/>
              <a:t>Docker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Why use it?</a:t>
            </a:r>
          </a:p>
          <a:p>
            <a:r>
              <a:rPr lang="en-US" dirty="0" err="1" smtClean="0"/>
              <a:t>Docker</a:t>
            </a:r>
            <a:r>
              <a:rPr lang="en-US" dirty="0" smtClean="0"/>
              <a:t> concepts, components</a:t>
            </a:r>
          </a:p>
          <a:p>
            <a:r>
              <a:rPr lang="en-US" dirty="0" smtClean="0"/>
              <a:t>How to build a simple </a:t>
            </a:r>
            <a:r>
              <a:rPr lang="en-US" dirty="0" err="1" smtClean="0"/>
              <a:t>docker</a:t>
            </a:r>
            <a:r>
              <a:rPr lang="en-US" dirty="0" smtClean="0"/>
              <a:t> container</a:t>
            </a:r>
          </a:p>
          <a:p>
            <a:r>
              <a:rPr lang="en-US" dirty="0" smtClean="0"/>
              <a:t>Running </a:t>
            </a:r>
            <a:r>
              <a:rPr lang="en-US" dirty="0" err="1" smtClean="0"/>
              <a:t>docker</a:t>
            </a:r>
            <a:r>
              <a:rPr lang="en-US" dirty="0" smtClean="0"/>
              <a:t> containers</a:t>
            </a:r>
          </a:p>
          <a:p>
            <a:r>
              <a:rPr lang="en-US" dirty="0" smtClean="0"/>
              <a:t>How to get data into/out of a </a:t>
            </a:r>
            <a:r>
              <a:rPr lang="en-US" dirty="0" err="1" smtClean="0"/>
              <a:t>docker</a:t>
            </a:r>
            <a:r>
              <a:rPr lang="en-US" dirty="0" smtClean="0"/>
              <a:t> container</a:t>
            </a:r>
          </a:p>
          <a:p>
            <a:r>
              <a:rPr lang="en-US" dirty="0" smtClean="0"/>
              <a:t>Shifter – </a:t>
            </a:r>
            <a:r>
              <a:rPr lang="en-US" dirty="0" err="1" smtClean="0"/>
              <a:t>docker</a:t>
            </a:r>
            <a:r>
              <a:rPr lang="en-US" dirty="0" smtClean="0"/>
              <a:t> on Cori, Edison, and (eventually) </a:t>
            </a:r>
            <a:r>
              <a:rPr lang="en-US" dirty="0" err="1" smtClean="0"/>
              <a:t>Genepool</a:t>
            </a:r>
            <a:endParaRPr lang="en-US" dirty="0" smtClean="0"/>
          </a:p>
          <a:p>
            <a:r>
              <a:rPr lang="en-US" dirty="0" smtClean="0"/>
              <a:t>How to find containers built by other people</a:t>
            </a:r>
          </a:p>
          <a:p>
            <a:r>
              <a:rPr lang="en-US" dirty="0" err="1" smtClean="0"/>
              <a:t>Dockerizing</a:t>
            </a:r>
            <a:r>
              <a:rPr lang="en-US" dirty="0" smtClean="0"/>
              <a:t> a pipeline</a:t>
            </a:r>
          </a:p>
          <a:p>
            <a:r>
              <a:rPr lang="en-US" dirty="0" smtClean="0"/>
              <a:t>Best practices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2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0024109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Dockerizing</a:t>
            </a:r>
            <a:r>
              <a:rPr lang="en-US" dirty="0" smtClean="0"/>
              <a:t> a pipeline: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What goes into a container, what doesn’t?</a:t>
            </a:r>
          </a:p>
          <a:p>
            <a:pPr lvl="1"/>
            <a:r>
              <a:rPr lang="en-US" dirty="0" smtClean="0"/>
              <a:t>No hard and fast rules, here are some guidelines</a:t>
            </a:r>
          </a:p>
          <a:p>
            <a:endParaRPr lang="en-US" sz="1400" dirty="0" smtClean="0"/>
          </a:p>
          <a:p>
            <a:r>
              <a:rPr lang="en-US" dirty="0" smtClean="0"/>
              <a:t>Include</a:t>
            </a:r>
            <a:r>
              <a:rPr lang="is-IS" dirty="0" smtClean="0"/>
              <a:t>…</a:t>
            </a:r>
          </a:p>
          <a:p>
            <a:pPr lvl="1"/>
            <a:r>
              <a:rPr lang="en-US" dirty="0" smtClean="0"/>
              <a:t>Anything ‘compiled’, i.e. anything with system dependencies</a:t>
            </a:r>
          </a:p>
          <a:p>
            <a:pPr lvl="1"/>
            <a:r>
              <a:rPr lang="en-US" dirty="0" smtClean="0"/>
              <a:t>Anything that needs ‘installing’ to run</a:t>
            </a:r>
          </a:p>
          <a:p>
            <a:pPr lvl="1"/>
            <a:r>
              <a:rPr lang="en-US" dirty="0" smtClean="0"/>
              <a:t>Anything that has portability issues</a:t>
            </a:r>
          </a:p>
          <a:p>
            <a:pPr lvl="1"/>
            <a:r>
              <a:rPr lang="en-US" dirty="0" smtClean="0"/>
              <a:t>i.e. if you can’t install it on another machine without effort, put it in a container</a:t>
            </a:r>
          </a:p>
          <a:p>
            <a:endParaRPr lang="en-US" sz="1400" dirty="0" smtClean="0"/>
          </a:p>
          <a:p>
            <a:r>
              <a:rPr lang="en-US" dirty="0" smtClean="0"/>
              <a:t>Exclude</a:t>
            </a:r>
            <a:r>
              <a:rPr lang="is-IS" dirty="0" smtClean="0"/>
              <a:t>…</a:t>
            </a:r>
          </a:p>
          <a:p>
            <a:pPr lvl="1"/>
            <a:r>
              <a:rPr lang="en-US" dirty="0" smtClean="0"/>
              <a:t>S</a:t>
            </a:r>
            <a:r>
              <a:rPr lang="is-IS" dirty="0" smtClean="0"/>
              <a:t>imple bash/Perl/Python scripts =&gt; install from git etc</a:t>
            </a:r>
          </a:p>
          <a:p>
            <a:pPr lvl="2"/>
            <a:r>
              <a:rPr lang="en-US" dirty="0" smtClean="0"/>
              <a:t>Need P</a:t>
            </a:r>
            <a:r>
              <a:rPr lang="is-IS" dirty="0" smtClean="0"/>
              <a:t>ython/Perl modules? Include them in the container</a:t>
            </a:r>
          </a:p>
          <a:p>
            <a:pPr lvl="1"/>
            <a:r>
              <a:rPr lang="en-US" dirty="0" smtClean="0"/>
              <a:t>A</a:t>
            </a:r>
            <a:r>
              <a:rPr lang="is-IS" dirty="0" smtClean="0"/>
              <a:t>nything static: big reference DBs etc</a:t>
            </a:r>
          </a:p>
          <a:p>
            <a:pPr lvl="1"/>
            <a:r>
              <a:rPr lang="en-US" dirty="0" smtClean="0"/>
              <a:t>A</a:t>
            </a:r>
            <a:r>
              <a:rPr lang="is-IS" dirty="0" smtClean="0"/>
              <a:t>nything you could install by just copying to the filesystem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20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402912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Dockerizing</a:t>
            </a:r>
            <a:r>
              <a:rPr lang="en-US" dirty="0" smtClean="0"/>
              <a:t> a pipeline: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Q: how many containers for a pipeline with 25 steps</a:t>
            </a:r>
            <a:r>
              <a:rPr lang="is-IS" dirty="0" smtClean="0"/>
              <a:t>?</a:t>
            </a:r>
          </a:p>
          <a:p>
            <a:r>
              <a:rPr lang="is-IS" dirty="0" smtClean="0"/>
              <a:t>A: That depends on what your pipeline does</a:t>
            </a:r>
          </a:p>
          <a:p>
            <a:pPr lvl="1"/>
            <a:r>
              <a:rPr lang="is-IS" dirty="0" smtClean="0">
                <a:sym typeface="Wingdings"/>
              </a:rPr>
              <a:t> </a:t>
            </a:r>
            <a:r>
              <a:rPr lang="en-US" dirty="0" smtClean="0"/>
              <a:t>Not good: </a:t>
            </a:r>
            <a:r>
              <a:rPr lang="is-IS" dirty="0" smtClean="0"/>
              <a:t>putting the whole pipeline in a single container</a:t>
            </a:r>
          </a:p>
          <a:p>
            <a:pPr lvl="2"/>
            <a:r>
              <a:rPr lang="en-US" dirty="0" smtClean="0"/>
              <a:t>M</a:t>
            </a:r>
            <a:r>
              <a:rPr lang="is-IS" dirty="0" smtClean="0"/>
              <a:t>aintenance overhead, can’t optimize workflow</a:t>
            </a:r>
          </a:p>
          <a:p>
            <a:pPr lvl="2"/>
            <a:r>
              <a:rPr lang="en-US" dirty="0" smtClean="0"/>
              <a:t>R</a:t>
            </a:r>
            <a:r>
              <a:rPr lang="is-IS" dirty="0" smtClean="0"/>
              <a:t>emember, a container is not a VM!</a:t>
            </a:r>
          </a:p>
          <a:p>
            <a:pPr lvl="1"/>
            <a:r>
              <a:rPr lang="is-IS" dirty="0" smtClean="0">
                <a:sym typeface="Wingdings"/>
              </a:rPr>
              <a:t> </a:t>
            </a:r>
            <a:r>
              <a:rPr lang="en-US" dirty="0" smtClean="0"/>
              <a:t>B</a:t>
            </a:r>
            <a:r>
              <a:rPr lang="is-IS" dirty="0" smtClean="0"/>
              <a:t>etter: one container per (related set of) executable(s)</a:t>
            </a:r>
          </a:p>
          <a:p>
            <a:pPr lvl="2"/>
            <a:r>
              <a:rPr lang="en-US" dirty="0" smtClean="0"/>
              <a:t>Y</a:t>
            </a:r>
            <a:r>
              <a:rPr lang="is-IS" dirty="0" smtClean="0"/>
              <a:t>our pipeline then invokes one container after another</a:t>
            </a:r>
          </a:p>
          <a:p>
            <a:pPr lvl="2"/>
            <a:r>
              <a:rPr lang="en-US" dirty="0" smtClean="0"/>
              <a:t>Y</a:t>
            </a:r>
            <a:r>
              <a:rPr lang="is-IS" dirty="0" smtClean="0"/>
              <a:t>ou can re-use containers built by other people</a:t>
            </a:r>
          </a:p>
          <a:p>
            <a:pPr lvl="1"/>
            <a:r>
              <a:rPr lang="en-US" dirty="0" smtClean="0"/>
              <a:t>E</a:t>
            </a:r>
            <a:r>
              <a:rPr lang="is-IS" dirty="0" smtClean="0"/>
              <a:t>.g. </a:t>
            </a:r>
            <a:r>
              <a:rPr lang="en-US" dirty="0" smtClean="0"/>
              <a:t>O</a:t>
            </a:r>
            <a:r>
              <a:rPr lang="is-IS" dirty="0" smtClean="0"/>
              <a:t>ne container for blast, including blastp, blastn, blastx, tblastn, tblastx is reasonable</a:t>
            </a:r>
          </a:p>
          <a:p>
            <a:pPr lvl="2"/>
            <a:r>
              <a:rPr lang="en-US" dirty="0" smtClean="0"/>
              <a:t>B</a:t>
            </a:r>
            <a:r>
              <a:rPr lang="is-IS" dirty="0" smtClean="0"/>
              <a:t>ut do you use all of them? Or only one? Pick what you need!</a:t>
            </a:r>
          </a:p>
          <a:p>
            <a:pPr lvl="2"/>
            <a:r>
              <a:rPr lang="en-US" dirty="0" smtClean="0"/>
              <a:t>D</a:t>
            </a:r>
            <a:r>
              <a:rPr lang="is-IS" dirty="0" smtClean="0"/>
              <a:t>o you need the other binaries or files that come with it?</a:t>
            </a:r>
          </a:p>
          <a:p>
            <a:pPr lvl="2"/>
            <a:r>
              <a:rPr lang="en-US" dirty="0" smtClean="0"/>
              <a:t>B</a:t>
            </a:r>
            <a:r>
              <a:rPr lang="is-IS" dirty="0" smtClean="0"/>
              <a:t>last+2.6.0: 26 MB/binary for those, but 980 MB total installation.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21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941232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78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Document your containers</a:t>
            </a:r>
          </a:p>
          <a:p>
            <a:pPr lvl="1"/>
            <a:r>
              <a:rPr lang="en-US" dirty="0" smtClean="0"/>
              <a:t>Use </a:t>
            </a:r>
            <a:r>
              <a:rPr lang="en-US" b="1" dirty="0" smtClean="0"/>
              <a:t>LABEL</a:t>
            </a:r>
            <a:r>
              <a:rPr lang="en-US" dirty="0" smtClean="0"/>
              <a:t> to add metadata</a:t>
            </a:r>
          </a:p>
          <a:p>
            <a:pPr lvl="1"/>
            <a:r>
              <a:rPr lang="en-US" dirty="0" smtClean="0"/>
              <a:t>Tag your images, don’t use ‘latest’ by default</a:t>
            </a:r>
          </a:p>
          <a:p>
            <a:endParaRPr lang="en-US" sz="1000" dirty="0" smtClean="0"/>
          </a:p>
          <a:p>
            <a:r>
              <a:rPr lang="en-US" dirty="0" smtClean="0"/>
              <a:t>Keep </a:t>
            </a:r>
            <a:r>
              <a:rPr lang="en-US" dirty="0" smtClean="0"/>
              <a:t>your containers small</a:t>
            </a:r>
          </a:p>
          <a:p>
            <a:pPr lvl="1"/>
            <a:r>
              <a:rPr lang="en-US" dirty="0" smtClean="0"/>
              <a:t>Start from small image (alpine!)</a:t>
            </a:r>
          </a:p>
          <a:p>
            <a:pPr lvl="1"/>
            <a:r>
              <a:rPr lang="en-US" dirty="0" smtClean="0"/>
              <a:t>Add only what you need</a:t>
            </a:r>
          </a:p>
          <a:p>
            <a:pPr lvl="1"/>
            <a:r>
              <a:rPr lang="en-US" dirty="0" smtClean="0"/>
              <a:t>Use one container for one function/functionality</a:t>
            </a:r>
          </a:p>
          <a:p>
            <a:pPr lvl="1"/>
            <a:r>
              <a:rPr lang="en-US" dirty="0" smtClean="0"/>
              <a:t>Avoid VM-think!</a:t>
            </a:r>
          </a:p>
          <a:p>
            <a:endParaRPr lang="en-US" sz="1000" dirty="0" smtClean="0"/>
          </a:p>
          <a:p>
            <a:r>
              <a:rPr lang="en-US" dirty="0" smtClean="0"/>
              <a:t>Optimize </a:t>
            </a:r>
            <a:r>
              <a:rPr lang="en-US" dirty="0" smtClean="0"/>
              <a:t>your builds</a:t>
            </a:r>
          </a:p>
          <a:p>
            <a:pPr lvl="1"/>
            <a:r>
              <a:rPr lang="en-US" dirty="0" smtClean="0"/>
              <a:t>Put stable build-commands at the top of your </a:t>
            </a:r>
            <a:r>
              <a:rPr lang="en-US" dirty="0" err="1" smtClean="0"/>
              <a:t>Dockerfile</a:t>
            </a:r>
            <a:endParaRPr lang="en-US" dirty="0" smtClean="0"/>
          </a:p>
          <a:p>
            <a:pPr lvl="1"/>
            <a:r>
              <a:rPr lang="en-US" dirty="0" smtClean="0"/>
              <a:t>Combine layers where possible (‘&amp;&amp;’ chaining)</a:t>
            </a:r>
          </a:p>
          <a:p>
            <a:pPr lvl="1"/>
            <a:r>
              <a:rPr lang="en-US" dirty="0" smtClean="0"/>
              <a:t>Check for bloat: (size of your code)/(size of image)</a:t>
            </a:r>
          </a:p>
          <a:p>
            <a:endParaRPr lang="en-US" sz="1100" dirty="0" smtClean="0"/>
          </a:p>
          <a:p>
            <a:r>
              <a:rPr lang="en-US" dirty="0" smtClean="0"/>
              <a:t>Share </a:t>
            </a:r>
            <a:r>
              <a:rPr lang="en-US" dirty="0" smtClean="0"/>
              <a:t>your containers</a:t>
            </a:r>
          </a:p>
          <a:p>
            <a:pPr lvl="1"/>
            <a:r>
              <a:rPr lang="en-US" dirty="0" smtClean="0"/>
              <a:t>Put image in </a:t>
            </a:r>
            <a:r>
              <a:rPr lang="en-US" dirty="0" err="1" smtClean="0"/>
              <a:t>dockerhub</a:t>
            </a:r>
            <a:r>
              <a:rPr lang="en-US" dirty="0" smtClean="0"/>
              <a:t>, </a:t>
            </a:r>
            <a:r>
              <a:rPr lang="en-US" dirty="0" err="1" smtClean="0"/>
              <a:t>Dockerfiles</a:t>
            </a:r>
            <a:r>
              <a:rPr lang="en-US" dirty="0" smtClean="0"/>
              <a:t> in </a:t>
            </a:r>
            <a:r>
              <a:rPr lang="en-US" dirty="0" err="1" smtClean="0"/>
              <a:t>git</a:t>
            </a:r>
            <a:r>
              <a:rPr lang="is-IS" dirty="0" smtClean="0"/>
              <a:t>, tell us, tell your colleagues...</a:t>
            </a:r>
            <a:endParaRPr lang="is-IS" dirty="0" smtClean="0"/>
          </a:p>
          <a:p>
            <a:pPr lvl="1"/>
            <a:r>
              <a:rPr lang="en-US" dirty="0" smtClean="0"/>
              <a:t>(w</a:t>
            </a:r>
            <a:r>
              <a:rPr lang="is-IS" dirty="0" smtClean="0"/>
              <a:t>e’re looking into a JGI repository in dockerhub)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22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915170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Docker</a:t>
            </a:r>
            <a:r>
              <a:rPr lang="en-US" dirty="0" smtClean="0"/>
              <a:t> containers allow great portability</a:t>
            </a:r>
          </a:p>
          <a:p>
            <a:pPr lvl="1"/>
            <a:r>
              <a:rPr lang="en-US" dirty="0" smtClean="0"/>
              <a:t>Because there’s nothing to port anymore!</a:t>
            </a:r>
          </a:p>
          <a:p>
            <a:pPr lvl="1"/>
            <a:endParaRPr lang="en-US" sz="1000" dirty="0" smtClean="0"/>
          </a:p>
          <a:p>
            <a:r>
              <a:rPr lang="en-US" dirty="0" smtClean="0"/>
              <a:t>Building good </a:t>
            </a:r>
            <a:r>
              <a:rPr lang="en-US" dirty="0" err="1" smtClean="0"/>
              <a:t>docker</a:t>
            </a:r>
            <a:r>
              <a:rPr lang="en-US" dirty="0" smtClean="0"/>
              <a:t> containers requires care</a:t>
            </a:r>
          </a:p>
          <a:p>
            <a:pPr lvl="1"/>
            <a:r>
              <a:rPr lang="en-US" dirty="0" smtClean="0"/>
              <a:t>Not difficult, well worth </a:t>
            </a:r>
            <a:r>
              <a:rPr lang="en-US" dirty="0" smtClean="0"/>
              <a:t>taking the effort</a:t>
            </a:r>
            <a:endParaRPr lang="en-US" dirty="0" smtClean="0"/>
          </a:p>
          <a:p>
            <a:pPr lvl="1"/>
            <a:r>
              <a:rPr lang="en-US" dirty="0" smtClean="0"/>
              <a:t>We hope to have some tools to help with this soon</a:t>
            </a:r>
          </a:p>
          <a:p>
            <a:pPr lvl="1"/>
            <a:endParaRPr lang="en-US" sz="1000" dirty="0" smtClean="0"/>
          </a:p>
          <a:p>
            <a:r>
              <a:rPr lang="en-US" dirty="0" smtClean="0"/>
              <a:t>We can help!</a:t>
            </a:r>
          </a:p>
          <a:p>
            <a:pPr lvl="1"/>
            <a:r>
              <a:rPr lang="en-US" dirty="0" smtClean="0"/>
              <a:t>File tickets, come to office hours, send email</a:t>
            </a:r>
            <a:r>
              <a:rPr lang="is-IS" dirty="0" smtClean="0"/>
              <a:t>…</a:t>
            </a:r>
            <a:endParaRPr lang="en-US" dirty="0" smtClean="0"/>
          </a:p>
          <a:p>
            <a:pPr lvl="1"/>
            <a:r>
              <a:rPr lang="en-US" dirty="0"/>
              <a:t>T</a:t>
            </a:r>
            <a:r>
              <a:rPr lang="en-US" dirty="0" smtClean="0"/>
              <a:t>ell us what you want to </a:t>
            </a:r>
            <a:r>
              <a:rPr lang="en-US" dirty="0" smtClean="0"/>
              <a:t>achieve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23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986931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</a:t>
            </a:r>
            <a:r>
              <a:rPr lang="en-US" dirty="0" err="1" smtClean="0"/>
              <a:t>Docker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Docker</a:t>
            </a:r>
            <a:r>
              <a:rPr lang="en-US" dirty="0" smtClean="0"/>
              <a:t> is a ‘container technology’</a:t>
            </a:r>
          </a:p>
          <a:p>
            <a:pPr lvl="1"/>
            <a:r>
              <a:rPr lang="en-US" dirty="0" smtClean="0"/>
              <a:t>Linux-specific</a:t>
            </a:r>
          </a:p>
          <a:p>
            <a:pPr lvl="2"/>
            <a:r>
              <a:rPr lang="en-US" dirty="0" smtClean="0"/>
              <a:t>can’t run Mac OSX, Windows </a:t>
            </a:r>
            <a:r>
              <a:rPr lang="en-US" i="1" dirty="0" smtClean="0"/>
              <a:t>in</a:t>
            </a:r>
            <a:r>
              <a:rPr lang="en-US" dirty="0" smtClean="0"/>
              <a:t> </a:t>
            </a:r>
            <a:r>
              <a:rPr lang="en-US" dirty="0" err="1" smtClean="0"/>
              <a:t>docker</a:t>
            </a:r>
            <a:r>
              <a:rPr lang="en-US" dirty="0" smtClean="0"/>
              <a:t> containers</a:t>
            </a:r>
          </a:p>
          <a:p>
            <a:pPr lvl="2"/>
            <a:r>
              <a:rPr lang="en-US" dirty="0" smtClean="0"/>
              <a:t>But </a:t>
            </a:r>
            <a:r>
              <a:rPr lang="en-US" i="1" dirty="0" smtClean="0"/>
              <a:t>can</a:t>
            </a:r>
            <a:r>
              <a:rPr lang="en-US" dirty="0" smtClean="0"/>
              <a:t> run </a:t>
            </a:r>
            <a:r>
              <a:rPr lang="en-US" dirty="0" err="1" smtClean="0"/>
              <a:t>docker</a:t>
            </a:r>
            <a:r>
              <a:rPr lang="en-US" dirty="0" smtClean="0"/>
              <a:t> containers </a:t>
            </a:r>
            <a:r>
              <a:rPr lang="en-US" i="1" dirty="0" smtClean="0"/>
              <a:t>on</a:t>
            </a:r>
            <a:r>
              <a:rPr lang="en-US" dirty="0" smtClean="0"/>
              <a:t> Mac OSX &amp; Windows</a:t>
            </a:r>
          </a:p>
          <a:p>
            <a:pPr lvl="1"/>
            <a:r>
              <a:rPr lang="en-US" dirty="0" smtClean="0"/>
              <a:t>Shrink-wrap your software, run it on any Linux platform</a:t>
            </a:r>
          </a:p>
          <a:p>
            <a:endParaRPr lang="en-US" sz="1000" i="1" dirty="0" smtClean="0"/>
          </a:p>
          <a:p>
            <a:r>
              <a:rPr lang="en-US" i="1" dirty="0" smtClean="0"/>
              <a:t>Not</a:t>
            </a:r>
            <a:r>
              <a:rPr lang="en-US" dirty="0" smtClean="0"/>
              <a:t> a virtual machine</a:t>
            </a:r>
          </a:p>
          <a:p>
            <a:pPr lvl="1"/>
            <a:r>
              <a:rPr lang="en-US" dirty="0" smtClean="0"/>
              <a:t>Similar to virtual machines, but more lightweight</a:t>
            </a:r>
          </a:p>
          <a:p>
            <a:pPr lvl="2"/>
            <a:r>
              <a:rPr lang="en-US" dirty="0" smtClean="0"/>
              <a:t>Smaller, faster to start, easier to maintain and manage</a:t>
            </a:r>
          </a:p>
          <a:p>
            <a:pPr lvl="2"/>
            <a:r>
              <a:rPr lang="en-US" dirty="0" smtClean="0"/>
              <a:t>Lighter on system resources =&gt; vastly more scalable</a:t>
            </a:r>
          </a:p>
          <a:p>
            <a:pPr lvl="1"/>
            <a:r>
              <a:rPr lang="en-US" dirty="0" smtClean="0"/>
              <a:t>VM-thinking will lead to poor results, avoid it!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3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378978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 use it?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Portability:</a:t>
            </a:r>
          </a:p>
          <a:p>
            <a:pPr lvl="1"/>
            <a:r>
              <a:rPr lang="en-US" dirty="0" smtClean="0"/>
              <a:t>No need to rebuild your application for a new platform!</a:t>
            </a:r>
          </a:p>
          <a:p>
            <a:pPr lvl="2"/>
            <a:r>
              <a:rPr lang="en-US" dirty="0" smtClean="0"/>
              <a:t>Build a container once, run it anywhere</a:t>
            </a:r>
          </a:p>
          <a:p>
            <a:pPr lvl="3"/>
            <a:r>
              <a:rPr lang="en-US" dirty="0" smtClean="0"/>
              <a:t>Cori/Edison/</a:t>
            </a:r>
            <a:r>
              <a:rPr lang="en-US" dirty="0" err="1" smtClean="0"/>
              <a:t>Genepool</a:t>
            </a:r>
            <a:r>
              <a:rPr lang="en-US" dirty="0" smtClean="0"/>
              <a:t>/</a:t>
            </a:r>
            <a:r>
              <a:rPr lang="is-IS" dirty="0" smtClean="0"/>
              <a:t>…</a:t>
            </a:r>
            <a:endParaRPr lang="en-US" dirty="0" smtClean="0"/>
          </a:p>
          <a:p>
            <a:pPr lvl="3"/>
            <a:r>
              <a:rPr lang="en-US" dirty="0" smtClean="0"/>
              <a:t>AWS/GCP/</a:t>
            </a:r>
            <a:r>
              <a:rPr lang="is-IS" dirty="0" smtClean="0"/>
              <a:t>…</a:t>
            </a:r>
          </a:p>
          <a:p>
            <a:pPr lvl="2"/>
            <a:r>
              <a:rPr lang="en-US" dirty="0" smtClean="0"/>
              <a:t>S</a:t>
            </a:r>
            <a:r>
              <a:rPr lang="is-IS" dirty="0" smtClean="0"/>
              <a:t>table s/w versions across all platforms, no runtime glitches</a:t>
            </a:r>
            <a:endParaRPr lang="en-US" dirty="0" smtClean="0"/>
          </a:p>
          <a:p>
            <a:pPr lvl="1"/>
            <a:r>
              <a:rPr lang="en-US" dirty="0" smtClean="0"/>
              <a:t>Think of it as ‘modules-to-go’</a:t>
            </a:r>
          </a:p>
          <a:p>
            <a:pPr lvl="2"/>
            <a:r>
              <a:rPr lang="en-US" dirty="0" smtClean="0"/>
              <a:t>Instead of ‘module load PQR’ you ‘</a:t>
            </a:r>
            <a:r>
              <a:rPr lang="en-US" dirty="0" err="1" smtClean="0"/>
              <a:t>docker</a:t>
            </a:r>
            <a:r>
              <a:rPr lang="en-US" dirty="0" smtClean="0"/>
              <a:t> pull PQR’</a:t>
            </a:r>
          </a:p>
          <a:p>
            <a:pPr lvl="2"/>
            <a:r>
              <a:rPr lang="en-US" dirty="0" smtClean="0"/>
              <a:t>No waiting for modules to be built/deployed for you!</a:t>
            </a:r>
          </a:p>
          <a:p>
            <a:pPr marL="1371600" lvl="3" indent="0">
              <a:buNone/>
            </a:pPr>
            <a:endParaRPr lang="en-US" dirty="0" smtClean="0"/>
          </a:p>
          <a:p>
            <a:r>
              <a:rPr lang="en-US" dirty="0" smtClean="0"/>
              <a:t>Reproducibility:</a:t>
            </a:r>
          </a:p>
          <a:p>
            <a:pPr lvl="1"/>
            <a:r>
              <a:rPr lang="en-US" dirty="0" smtClean="0"/>
              <a:t>Because your s/w is stable, your pipeline is reproducible</a:t>
            </a:r>
          </a:p>
          <a:p>
            <a:pPr lvl="2"/>
            <a:r>
              <a:rPr lang="en-US" dirty="0" smtClean="0"/>
              <a:t>Run the exact same binaries again 10 years from now  </a:t>
            </a:r>
            <a:r>
              <a:rPr lang="en-US" dirty="0" smtClean="0">
                <a:sym typeface="Wingdings"/>
              </a:rPr>
              <a:t>  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4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10522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can you do with it?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Computational workloads</a:t>
            </a:r>
          </a:p>
          <a:p>
            <a:pPr lvl="1"/>
            <a:r>
              <a:rPr lang="en-US" dirty="0" smtClean="0"/>
              <a:t>Use applications without having to install </a:t>
            </a:r>
            <a:r>
              <a:rPr lang="en-US" dirty="0" smtClean="0"/>
              <a:t>them</a:t>
            </a:r>
            <a:endParaRPr lang="en-US" dirty="0" smtClean="0"/>
          </a:p>
          <a:p>
            <a:pPr lvl="1"/>
            <a:r>
              <a:rPr lang="en-US" dirty="0" smtClean="0"/>
              <a:t>Run your applications anywhere; c</a:t>
            </a:r>
            <a:r>
              <a:rPr lang="en-US" dirty="0" smtClean="0"/>
              <a:t>louds</a:t>
            </a:r>
            <a:r>
              <a:rPr lang="en-US" dirty="0" smtClean="0"/>
              <a:t>, </a:t>
            </a:r>
            <a:r>
              <a:rPr lang="en-US" dirty="0" smtClean="0"/>
              <a:t>NERSC, </a:t>
            </a:r>
            <a:r>
              <a:rPr lang="en-US" dirty="0" smtClean="0"/>
              <a:t>other HPC </a:t>
            </a:r>
            <a:r>
              <a:rPr lang="en-US" dirty="0" err="1" smtClean="0"/>
              <a:t>centres</a:t>
            </a:r>
            <a:endParaRPr lang="en-US" dirty="0" smtClean="0"/>
          </a:p>
          <a:p>
            <a:pPr lvl="1"/>
            <a:r>
              <a:rPr lang="en-US" b="1" dirty="0" smtClean="0"/>
              <a:t>Reproducible pipelines</a:t>
            </a:r>
            <a:r>
              <a:rPr lang="en-US" dirty="0" smtClean="0"/>
              <a:t> – today’s focus</a:t>
            </a:r>
            <a:endParaRPr lang="en-US" b="1" dirty="0" smtClean="0"/>
          </a:p>
          <a:p>
            <a:pPr lvl="1"/>
            <a:endParaRPr lang="en-US" sz="1500" b="1" dirty="0" smtClean="0"/>
          </a:p>
          <a:p>
            <a:r>
              <a:rPr lang="en-US" dirty="0" smtClean="0"/>
              <a:t>Services</a:t>
            </a:r>
          </a:p>
          <a:p>
            <a:pPr lvl="1"/>
            <a:r>
              <a:rPr lang="en-US" dirty="0" smtClean="0"/>
              <a:t>Web portals/gateways (R/Shiny, Apache, </a:t>
            </a:r>
            <a:r>
              <a:rPr lang="en-US" dirty="0" err="1" smtClean="0"/>
              <a:t>Jupyter</a:t>
            </a:r>
            <a:r>
              <a:rPr lang="is-IS" dirty="0" smtClean="0"/>
              <a:t>…)</a:t>
            </a:r>
            <a:endParaRPr lang="en-US" dirty="0" smtClean="0"/>
          </a:p>
          <a:p>
            <a:pPr lvl="1"/>
            <a:r>
              <a:rPr lang="en-US" dirty="0" smtClean="0"/>
              <a:t>Persistent workflow manager interfaces (Fireworks</a:t>
            </a:r>
            <a:r>
              <a:rPr lang="is-IS" dirty="0" smtClean="0"/>
              <a:t>…)</a:t>
            </a:r>
            <a:endParaRPr lang="en-US" dirty="0" smtClean="0"/>
          </a:p>
          <a:p>
            <a:pPr lvl="1"/>
            <a:r>
              <a:rPr lang="en-US" dirty="0" smtClean="0"/>
              <a:t>Continuous build systems (</a:t>
            </a:r>
            <a:r>
              <a:rPr lang="en-US" dirty="0" err="1" smtClean="0"/>
              <a:t>Gitlab</a:t>
            </a:r>
            <a:r>
              <a:rPr lang="is-IS" dirty="0" smtClean="0"/>
              <a:t>…)</a:t>
            </a:r>
          </a:p>
          <a:p>
            <a:pPr lvl="1"/>
            <a:r>
              <a:rPr lang="en-US" dirty="0" smtClean="0"/>
              <a:t>F</a:t>
            </a:r>
            <a:r>
              <a:rPr lang="is-IS" dirty="0" smtClean="0"/>
              <a:t>or prototyping or for production running (databases etc)</a:t>
            </a:r>
          </a:p>
          <a:p>
            <a:pPr lvl="1"/>
            <a:r>
              <a:rPr lang="en-US" dirty="0" smtClean="0"/>
              <a:t>A</a:t>
            </a:r>
            <a:r>
              <a:rPr lang="is-IS" dirty="0" smtClean="0"/>
              <a:t>ll those things you run in the background on the login nodes today!</a:t>
            </a:r>
          </a:p>
          <a:p>
            <a:pPr lvl="1"/>
            <a:endParaRPr lang="en-US" sz="1500" dirty="0" smtClean="0"/>
          </a:p>
          <a:p>
            <a:r>
              <a:rPr lang="en-US" dirty="0" smtClean="0"/>
              <a:t>NERSC internal cloud project, ‘SPIN’</a:t>
            </a:r>
          </a:p>
          <a:p>
            <a:pPr lvl="1"/>
            <a:r>
              <a:rPr lang="en-US" dirty="0" smtClean="0"/>
              <a:t>Host </a:t>
            </a:r>
            <a:r>
              <a:rPr lang="en-US" dirty="0" err="1" smtClean="0"/>
              <a:t>docker</a:t>
            </a:r>
            <a:r>
              <a:rPr lang="en-US" dirty="0" smtClean="0"/>
              <a:t>-based services for any/all NERSC users</a:t>
            </a:r>
          </a:p>
          <a:p>
            <a:pPr lvl="1"/>
            <a:r>
              <a:rPr lang="en-US" dirty="0" smtClean="0"/>
              <a:t>Now available for beta-testing, </a:t>
            </a:r>
            <a:r>
              <a:rPr lang="en-US" b="1" dirty="0" smtClean="0"/>
              <a:t>looking for interested </a:t>
            </a:r>
            <a:r>
              <a:rPr lang="en-US" b="1" dirty="0"/>
              <a:t>users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Please contact us, tell us about your use-case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5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096872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Docker</a:t>
            </a:r>
            <a:r>
              <a:rPr lang="en-US" dirty="0" smtClean="0"/>
              <a:t> components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‘</a:t>
            </a:r>
            <a:r>
              <a:rPr lang="en-US" dirty="0" err="1" smtClean="0"/>
              <a:t>docker</a:t>
            </a:r>
            <a:r>
              <a:rPr lang="en-US" dirty="0" smtClean="0"/>
              <a:t>’ command-line tool</a:t>
            </a:r>
          </a:p>
          <a:p>
            <a:pPr lvl="1"/>
            <a:r>
              <a:rPr lang="en-US" dirty="0" smtClean="0"/>
              <a:t>A bit of a kitchen-sink, your one-stop shop for everything </a:t>
            </a:r>
            <a:r>
              <a:rPr lang="en-US" dirty="0" err="1" smtClean="0"/>
              <a:t>docker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err="1" smtClean="0"/>
              <a:t>docker</a:t>
            </a:r>
            <a:r>
              <a:rPr lang="en-US" dirty="0" smtClean="0"/>
              <a:t>-daemon</a:t>
            </a:r>
          </a:p>
          <a:p>
            <a:pPr lvl="1"/>
            <a:r>
              <a:rPr lang="en-US" dirty="0" smtClean="0"/>
              <a:t>Works behind the scenes to carry out actions</a:t>
            </a:r>
          </a:p>
          <a:p>
            <a:pPr lvl="1"/>
            <a:r>
              <a:rPr lang="en-US" dirty="0" smtClean="0"/>
              <a:t>Manages container images, processes</a:t>
            </a:r>
          </a:p>
          <a:p>
            <a:pPr lvl="1"/>
            <a:r>
              <a:rPr lang="en-US" dirty="0" smtClean="0"/>
              <a:t>Builds containers when requested</a:t>
            </a:r>
          </a:p>
          <a:p>
            <a:pPr lvl="1"/>
            <a:r>
              <a:rPr lang="en-US" dirty="0" smtClean="0"/>
              <a:t>Runs as root, not a user-space daemon</a:t>
            </a:r>
          </a:p>
          <a:p>
            <a:r>
              <a:rPr lang="en-US" dirty="0" err="1" smtClean="0"/>
              <a:t>Docker.com</a:t>
            </a:r>
            <a:endParaRPr lang="en-US" dirty="0" smtClean="0"/>
          </a:p>
          <a:p>
            <a:pPr lvl="1"/>
            <a:r>
              <a:rPr lang="en-US" dirty="0" smtClean="0"/>
              <a:t>All things </a:t>
            </a:r>
            <a:r>
              <a:rPr lang="en-US" dirty="0" err="1" smtClean="0"/>
              <a:t>docker</a:t>
            </a:r>
            <a:r>
              <a:rPr lang="en-US" dirty="0" smtClean="0"/>
              <a:t>: installation, documentation, tutorials</a:t>
            </a:r>
            <a:endParaRPr lang="en-US" dirty="0"/>
          </a:p>
          <a:p>
            <a:r>
              <a:rPr lang="en-US" dirty="0" err="1" smtClean="0"/>
              <a:t>Dockerhub.com</a:t>
            </a:r>
            <a:endParaRPr lang="en-US" dirty="0" smtClean="0"/>
          </a:p>
          <a:p>
            <a:pPr lvl="1"/>
            <a:r>
              <a:rPr lang="en-US" dirty="0" smtClean="0"/>
              <a:t>Repository of </a:t>
            </a:r>
            <a:r>
              <a:rPr lang="en-US" dirty="0" err="1" smtClean="0"/>
              <a:t>docker</a:t>
            </a:r>
            <a:r>
              <a:rPr lang="en-US" dirty="0" smtClean="0"/>
              <a:t> containers. Many other repositories exist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6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837050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Docker</a:t>
            </a:r>
            <a:r>
              <a:rPr lang="en-US" dirty="0" smtClean="0"/>
              <a:t> concepts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Image</a:t>
            </a:r>
          </a:p>
          <a:p>
            <a:pPr lvl="1"/>
            <a:r>
              <a:rPr lang="en-US" dirty="0" smtClean="0"/>
              <a:t>A shrink-wrapped chunk of s/w + its execution environment</a:t>
            </a:r>
          </a:p>
          <a:p>
            <a:r>
              <a:rPr lang="en-US" dirty="0" smtClean="0"/>
              <a:t>Image tags</a:t>
            </a:r>
          </a:p>
          <a:p>
            <a:pPr lvl="1"/>
            <a:r>
              <a:rPr lang="en-US" dirty="0" smtClean="0"/>
              <a:t>Identify different versions of an image</a:t>
            </a:r>
          </a:p>
          <a:p>
            <a:pPr lvl="1"/>
            <a:r>
              <a:rPr lang="en-US" dirty="0" smtClean="0"/>
              <a:t>A namespace for separating your images from other peoples</a:t>
            </a:r>
          </a:p>
          <a:p>
            <a:r>
              <a:rPr lang="en-US" dirty="0" smtClean="0"/>
              <a:t>Image registry</a:t>
            </a:r>
          </a:p>
          <a:p>
            <a:pPr lvl="1"/>
            <a:r>
              <a:rPr lang="en-US" dirty="0" smtClean="0"/>
              <a:t>A place for sharing images with a wider community</a:t>
            </a:r>
          </a:p>
          <a:p>
            <a:pPr lvl="1"/>
            <a:r>
              <a:rPr lang="en-US" dirty="0" err="1" smtClean="0"/>
              <a:t>Dockerhub.com</a:t>
            </a:r>
            <a:r>
              <a:rPr lang="en-US" dirty="0" smtClean="0"/>
              <a:t>, plus some domain-specific registries</a:t>
            </a:r>
          </a:p>
          <a:p>
            <a:r>
              <a:rPr lang="en-US" dirty="0" smtClean="0"/>
              <a:t>Container</a:t>
            </a:r>
          </a:p>
          <a:p>
            <a:pPr lvl="1"/>
            <a:r>
              <a:rPr lang="en-US" dirty="0" smtClean="0"/>
              <a:t>A process instantiated from an image</a:t>
            </a:r>
          </a:p>
          <a:p>
            <a:r>
              <a:rPr lang="en-US" dirty="0" err="1" smtClean="0"/>
              <a:t>Dockerfile</a:t>
            </a:r>
            <a:endParaRPr lang="en-US" dirty="0" smtClean="0"/>
          </a:p>
          <a:p>
            <a:pPr lvl="1"/>
            <a:r>
              <a:rPr lang="en-US" dirty="0" smtClean="0"/>
              <a:t>A recipe for building an image: download, compile, configure</a:t>
            </a:r>
            <a:r>
              <a:rPr lang="is-IS" dirty="0" smtClean="0"/>
              <a:t>…</a:t>
            </a:r>
            <a:endParaRPr lang="en-US" dirty="0" smtClean="0"/>
          </a:p>
          <a:p>
            <a:pPr lvl="1"/>
            <a:r>
              <a:rPr lang="en-US" dirty="0" smtClean="0"/>
              <a:t>Can share either the </a:t>
            </a:r>
            <a:r>
              <a:rPr lang="en-US" dirty="0" err="1" smtClean="0"/>
              <a:t>Dockerfile</a:t>
            </a:r>
            <a:r>
              <a:rPr lang="en-US" dirty="0" smtClean="0"/>
              <a:t>, or the image, or both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7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733586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Docker</a:t>
            </a:r>
            <a:r>
              <a:rPr lang="en-US" dirty="0" smtClean="0"/>
              <a:t> images: layers &amp; caching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Images use the ‘overlay </a:t>
            </a:r>
            <a:r>
              <a:rPr lang="en-US" dirty="0" err="1" smtClean="0"/>
              <a:t>filesystem</a:t>
            </a:r>
            <a:r>
              <a:rPr lang="en-US" dirty="0" smtClean="0"/>
              <a:t>’ concept</a:t>
            </a:r>
          </a:p>
          <a:p>
            <a:pPr lvl="1"/>
            <a:r>
              <a:rPr lang="en-US" dirty="0" smtClean="0"/>
              <a:t>Image is built by adding layers to a base</a:t>
            </a:r>
          </a:p>
          <a:p>
            <a:pPr lvl="1"/>
            <a:r>
              <a:rPr lang="en-US" dirty="0" smtClean="0"/>
              <a:t>Each command in the </a:t>
            </a:r>
            <a:r>
              <a:rPr lang="en-US" dirty="0" err="1" smtClean="0"/>
              <a:t>Dockerfile</a:t>
            </a:r>
            <a:r>
              <a:rPr lang="en-US" dirty="0" smtClean="0"/>
              <a:t> adds a new layer</a:t>
            </a:r>
          </a:p>
          <a:p>
            <a:pPr lvl="1"/>
            <a:r>
              <a:rPr lang="en-US" dirty="0" smtClean="0"/>
              <a:t>Each layer is cached independently</a:t>
            </a:r>
          </a:p>
          <a:p>
            <a:pPr lvl="1"/>
            <a:r>
              <a:rPr lang="en-US" dirty="0" smtClean="0"/>
              <a:t>Layers can be shared between multiple images</a:t>
            </a:r>
          </a:p>
          <a:p>
            <a:pPr lvl="1"/>
            <a:r>
              <a:rPr lang="en-US" dirty="0" smtClean="0"/>
              <a:t>Change in one layer invalidates all following layers</a:t>
            </a:r>
          </a:p>
          <a:p>
            <a:pPr lvl="2"/>
            <a:r>
              <a:rPr lang="en-US" dirty="0"/>
              <a:t>F</a:t>
            </a:r>
            <a:r>
              <a:rPr lang="en-US" dirty="0" smtClean="0"/>
              <a:t>orces rebuild (similar to ‘make’ dependencies</a:t>
            </a:r>
            <a:r>
              <a:rPr lang="is-IS" dirty="0" smtClean="0"/>
              <a:t>…)</a:t>
            </a:r>
          </a:p>
          <a:p>
            <a:pPr lvl="2"/>
            <a:endParaRPr lang="is-IS" dirty="0" smtClean="0"/>
          </a:p>
          <a:p>
            <a:r>
              <a:rPr lang="en-US" dirty="0" smtClean="0"/>
              <a:t>Performance considerations</a:t>
            </a:r>
          </a:p>
          <a:p>
            <a:pPr lvl="1"/>
            <a:r>
              <a:rPr lang="en-US" dirty="0" smtClean="0"/>
              <a:t>Too many layers can impede performance</a:t>
            </a:r>
          </a:p>
          <a:p>
            <a:pPr lvl="1"/>
            <a:r>
              <a:rPr lang="en-US" dirty="0" smtClean="0"/>
              <a:t>Too few can cause excessive rebuilding</a:t>
            </a:r>
          </a:p>
          <a:p>
            <a:pPr lvl="1"/>
            <a:r>
              <a:rPr lang="en-US" dirty="0" smtClean="0"/>
              <a:t>Building production-quality images takes care, practice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8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923331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Building a container: the </a:t>
            </a:r>
            <a:r>
              <a:rPr lang="en-US" dirty="0" err="1" smtClean="0"/>
              <a:t>Dockerfile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 recipe for building a container</a:t>
            </a:r>
            <a:endParaRPr lang="en-US" dirty="0"/>
          </a:p>
          <a:p>
            <a:r>
              <a:rPr lang="en-US" dirty="0" smtClean="0"/>
              <a:t>Start with a base image, add software layer by layer</a:t>
            </a:r>
          </a:p>
          <a:p>
            <a:pPr lvl="1"/>
            <a:r>
              <a:rPr lang="en-US" dirty="0" smtClean="0"/>
              <a:t>Choosing the base image has a big effect on how large your container will be: go small (‘alpine’ or ‘</a:t>
            </a:r>
            <a:r>
              <a:rPr lang="en-US" dirty="0" err="1" smtClean="0"/>
              <a:t>busybox</a:t>
            </a:r>
            <a:r>
              <a:rPr lang="en-US" dirty="0" smtClean="0"/>
              <a:t>’)!</a:t>
            </a:r>
          </a:p>
          <a:p>
            <a:pPr lvl="1"/>
            <a:endParaRPr lang="en-US" sz="1500" dirty="0" smtClean="0"/>
          </a:p>
          <a:p>
            <a:r>
              <a:rPr lang="en-US" dirty="0" smtClean="0"/>
              <a:t>A</a:t>
            </a:r>
            <a:r>
              <a:rPr lang="is-IS" dirty="0" smtClean="0"/>
              <a:t>dd metadata describing the container</a:t>
            </a:r>
          </a:p>
          <a:p>
            <a:pPr lvl="1"/>
            <a:r>
              <a:rPr lang="en-US" dirty="0" smtClean="0"/>
              <a:t>A</a:t>
            </a:r>
            <a:r>
              <a:rPr lang="is-IS" dirty="0" smtClean="0"/>
              <a:t>lways a good </a:t>
            </a:r>
            <a:r>
              <a:rPr lang="is-IS" dirty="0" smtClean="0"/>
              <a:t>idea</a:t>
            </a:r>
            <a:endParaRPr lang="is-IS" dirty="0" smtClean="0"/>
          </a:p>
          <a:p>
            <a:pPr lvl="1"/>
            <a:endParaRPr lang="en-US" sz="1500" dirty="0" smtClean="0"/>
          </a:p>
          <a:p>
            <a:r>
              <a:rPr lang="en-US" dirty="0" smtClean="0"/>
              <a:t>Set the command to run when starting the container, map network ports, set environment variables</a:t>
            </a:r>
          </a:p>
          <a:p>
            <a:pPr lvl="1"/>
            <a:r>
              <a:rPr lang="en-US" dirty="0" smtClean="0"/>
              <a:t>Not strictly needed for batch applications, useful for services (web apps, databases</a:t>
            </a:r>
            <a:r>
              <a:rPr lang="is-IS" dirty="0" smtClean="0"/>
              <a:t>…)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- </a:t>
            </a:r>
            <a:fld id="{D174BAF6-F8F2-EF4F-936C-8DF63288C82F}" type="slidenum">
              <a:rPr lang="en-US" smtClean="0"/>
              <a:pPr/>
              <a:t>9</a:t>
            </a:fld>
            <a:r>
              <a:rPr lang="en-US" smtClean="0"/>
              <a:t> -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62300" y="6176964"/>
            <a:ext cx="267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https://</a:t>
            </a:r>
            <a:r>
              <a:rPr lang="en-US" sz="1600" dirty="0" err="1"/>
              <a:t>tinyurl.com</a:t>
            </a:r>
            <a:r>
              <a:rPr lang="en-US" sz="1600" dirty="0"/>
              <a:t>/</a:t>
            </a:r>
            <a:r>
              <a:rPr lang="en-US" sz="1600" dirty="0" err="1"/>
              <a:t>jgicontain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051457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NERSC">
  <a:themeElements>
    <a:clrScheme name="NERSC Palette">
      <a:dk1>
        <a:sysClr val="windowText" lastClr="000000"/>
      </a:dk1>
      <a:lt1>
        <a:sysClr val="window" lastClr="FFFFFF"/>
      </a:lt1>
      <a:dk2>
        <a:srgbClr val="194963"/>
      </a:dk2>
      <a:lt2>
        <a:srgbClr val="FEE8B4"/>
      </a:lt2>
      <a:accent1>
        <a:srgbClr val="194963"/>
      </a:accent1>
      <a:accent2>
        <a:srgbClr val="FCD235"/>
      </a:accent2>
      <a:accent3>
        <a:srgbClr val="4FA556"/>
      </a:accent3>
      <a:accent4>
        <a:srgbClr val="8E2A20"/>
      </a:accent4>
      <a:accent5>
        <a:srgbClr val="679AC3"/>
      </a:accent5>
      <a:accent6>
        <a:srgbClr val="F68B4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14393</TotalTime>
  <Words>2579</Words>
  <Application>Microsoft Macintosh PowerPoint</Application>
  <PresentationFormat>On-screen Show (4:3)</PresentationFormat>
  <Paragraphs>395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NERSC</vt:lpstr>
      <vt:lpstr>Daniel Udwary Tony Wildish NERSC Data Science Engagement Group</vt:lpstr>
      <vt:lpstr>This tutorial</vt:lpstr>
      <vt:lpstr>What is Docker?</vt:lpstr>
      <vt:lpstr>Why use it?</vt:lpstr>
      <vt:lpstr>What can you do with it?</vt:lpstr>
      <vt:lpstr>Docker components</vt:lpstr>
      <vt:lpstr>Docker concepts</vt:lpstr>
      <vt:lpstr>Docker images: layers &amp; caching</vt:lpstr>
      <vt:lpstr>Building a container: the Dockerfile</vt:lpstr>
      <vt:lpstr>PowerPoint Presentation</vt:lpstr>
      <vt:lpstr>PowerPoint Presentation</vt:lpstr>
      <vt:lpstr>PowerPoint Presentation</vt:lpstr>
      <vt:lpstr>PowerPoint Presentation</vt:lpstr>
      <vt:lpstr>Building containers</vt:lpstr>
      <vt:lpstr>Running containers</vt:lpstr>
      <vt:lpstr>Getting data into/out of containers</vt:lpstr>
      <vt:lpstr>Docker at NERSC: Shifter</vt:lpstr>
      <vt:lpstr>Finding pre-built containers</vt:lpstr>
      <vt:lpstr>Finding pre-built containers</vt:lpstr>
      <vt:lpstr>Dockerizing a pipeline:</vt:lpstr>
      <vt:lpstr>Dockerizing a pipeline:</vt:lpstr>
      <vt:lpstr>Best practices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Jeff Broughton</dc:creator>
  <cp:lastModifiedBy>Tony Wildish</cp:lastModifiedBy>
  <cp:revision>342</cp:revision>
  <cp:lastPrinted>2012-06-09T14:57:01Z</cp:lastPrinted>
  <dcterms:created xsi:type="dcterms:W3CDTF">2013-05-10T20:55:47Z</dcterms:created>
  <dcterms:modified xsi:type="dcterms:W3CDTF">2017-03-17T20:53:49Z</dcterms:modified>
</cp:coreProperties>
</file>