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304" r:id="rId2"/>
    <p:sldId id="568" r:id="rId3"/>
    <p:sldId id="591" r:id="rId4"/>
    <p:sldId id="567" r:id="rId5"/>
    <p:sldId id="569" r:id="rId6"/>
    <p:sldId id="626" r:id="rId7"/>
    <p:sldId id="570" r:id="rId8"/>
    <p:sldId id="571" r:id="rId9"/>
    <p:sldId id="572" r:id="rId10"/>
    <p:sldId id="573" r:id="rId11"/>
    <p:sldId id="574" r:id="rId12"/>
    <p:sldId id="575" r:id="rId13"/>
    <p:sldId id="576" r:id="rId14"/>
    <p:sldId id="577" r:id="rId15"/>
    <p:sldId id="578" r:id="rId16"/>
    <p:sldId id="579" r:id="rId17"/>
    <p:sldId id="580" r:id="rId18"/>
    <p:sldId id="582" r:id="rId19"/>
    <p:sldId id="583" r:id="rId20"/>
    <p:sldId id="581" r:id="rId21"/>
    <p:sldId id="584" r:id="rId22"/>
    <p:sldId id="585" r:id="rId23"/>
    <p:sldId id="586" r:id="rId24"/>
    <p:sldId id="587" r:id="rId25"/>
    <p:sldId id="588" r:id="rId26"/>
    <p:sldId id="589" r:id="rId27"/>
    <p:sldId id="590" r:id="rId28"/>
    <p:sldId id="592" r:id="rId29"/>
    <p:sldId id="593" r:id="rId30"/>
    <p:sldId id="594" r:id="rId31"/>
    <p:sldId id="595"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610" r:id="rId46"/>
    <p:sldId id="611" r:id="rId47"/>
    <p:sldId id="612" r:id="rId48"/>
    <p:sldId id="613" r:id="rId49"/>
    <p:sldId id="614" r:id="rId50"/>
    <p:sldId id="616" r:id="rId51"/>
    <p:sldId id="615" r:id="rId52"/>
    <p:sldId id="617" r:id="rId53"/>
    <p:sldId id="618" r:id="rId54"/>
    <p:sldId id="619" r:id="rId55"/>
    <p:sldId id="620" r:id="rId56"/>
    <p:sldId id="621" r:id="rId57"/>
    <p:sldId id="622" r:id="rId58"/>
    <p:sldId id="624" r:id="rId59"/>
    <p:sldId id="625" r:id="rId60"/>
    <p:sldId id="623"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E8A4EA-ED14-0E40-9B17-9655C7F6D4C2}">
          <p14:sldIdLst>
            <p14:sldId id="304"/>
            <p14:sldId id="568"/>
            <p14:sldId id="591"/>
            <p14:sldId id="567"/>
            <p14:sldId id="569"/>
            <p14:sldId id="626"/>
            <p14:sldId id="570"/>
            <p14:sldId id="571"/>
            <p14:sldId id="572"/>
            <p14:sldId id="573"/>
            <p14:sldId id="574"/>
            <p14:sldId id="575"/>
            <p14:sldId id="576"/>
            <p14:sldId id="577"/>
            <p14:sldId id="578"/>
            <p14:sldId id="579"/>
            <p14:sldId id="580"/>
            <p14:sldId id="582"/>
            <p14:sldId id="583"/>
            <p14:sldId id="581"/>
            <p14:sldId id="584"/>
            <p14:sldId id="585"/>
            <p14:sldId id="586"/>
            <p14:sldId id="587"/>
            <p14:sldId id="588"/>
            <p14:sldId id="589"/>
            <p14:sldId id="590"/>
            <p14:sldId id="592"/>
            <p14:sldId id="593"/>
            <p14:sldId id="594"/>
            <p14:sldId id="595"/>
            <p14:sldId id="597"/>
            <p14:sldId id="598"/>
            <p14:sldId id="599"/>
            <p14:sldId id="600"/>
            <p14:sldId id="601"/>
            <p14:sldId id="602"/>
            <p14:sldId id="603"/>
            <p14:sldId id="604"/>
            <p14:sldId id="605"/>
            <p14:sldId id="606"/>
            <p14:sldId id="607"/>
            <p14:sldId id="608"/>
            <p14:sldId id="609"/>
            <p14:sldId id="610"/>
            <p14:sldId id="611"/>
            <p14:sldId id="612"/>
            <p14:sldId id="613"/>
            <p14:sldId id="614"/>
            <p14:sldId id="616"/>
            <p14:sldId id="615"/>
            <p14:sldId id="617"/>
            <p14:sldId id="618"/>
            <p14:sldId id="619"/>
            <p14:sldId id="620"/>
            <p14:sldId id="621"/>
            <p14:sldId id="622"/>
            <p14:sldId id="624"/>
            <p14:sldId id="625"/>
            <p14:sldId id="6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e Canon" initials="" lastIdx="1" clrIdx="0"/>
  <p:cmAuthor id="1" name="Quincey Koziol" initials="QK" lastIdx="30" clrIdx="1">
    <p:extLst/>
  </p:cmAuthor>
  <p:cmAuthor id="2" name="Quincey Koziol" initials="QK [2]" lastIdx="1" clrIdx="2">
    <p:extLst/>
  </p:cmAuthor>
  <p:cmAuthor id="3" name="Quincey Koziol" initials="QK [3]" lastIdx="1" clrIdx="3">
    <p:extLst/>
  </p:cmAuthor>
  <p:cmAuthor id="4" name="Quincey Koziol" initials="QK [4]" lastIdx="1" clrIdx="4">
    <p:extLst/>
  </p:cmAuthor>
  <p:cmAuthor id="5" name="Quincey Koziol" initials="QK [5]" lastIdx="1" clrIdx="5">
    <p:extLst/>
  </p:cmAuthor>
  <p:cmAuthor id="6" name="Quincey Koziol" initials="QK [6]" lastIdx="1" clrIdx="6">
    <p:extLst/>
  </p:cmAuthor>
  <p:cmAuthor id="7" name="Quincey Koziol" initials="QK [7]" lastIdx="1" clrIdx="7">
    <p:extLst/>
  </p:cmAuthor>
  <p:cmAuthor id="8" name="Quincey Koziol" initials="QK [8]" lastIdx="1" clrIdx="8">
    <p:extLst/>
  </p:cmAuthor>
  <p:cmAuthor id="9" name="Quincey Koziol" initials="QK [9]" lastIdx="1" clrIdx="9">
    <p:extLst/>
  </p:cmAuthor>
  <p:cmAuthor id="10" name="Quincey Koziol" initials="QK [10]" lastIdx="1" clrIdx="10">
    <p:extLst/>
  </p:cmAuthor>
  <p:cmAuthor id="11" name="Quincey Koziol" initials="QK [11]" lastIdx="2" clrIdx="11">
    <p:extLst/>
  </p:cmAuthor>
  <p:cmAuthor id="12" name="Quincey Koziol" initials="QK [12]" lastIdx="1" clrIdx="12">
    <p:extLst/>
  </p:cmAuthor>
  <p:cmAuthor id="13" name="Quincey Koziol" initials="QK [13]" lastIdx="1" clrIdx="13">
    <p:extLst/>
  </p:cmAuthor>
  <p:cmAuthor id="14" name="Quincey Koziol" initials="QK [14]" lastIdx="1" clrIdx="14">
    <p:extLst/>
  </p:cmAuthor>
  <p:cmAuthor id="15" name="Prabhat" initials="" lastIdx="0" clrIdx="15"/>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94963"/>
    <a:srgbClr val="008000"/>
    <a:srgbClr val="4FA556"/>
    <a:srgbClr val="82C387"/>
    <a:srgbClr val="82C376"/>
    <a:srgbClr val="229246"/>
    <a:srgbClr val="F8961D"/>
    <a:srgbClr val="D2E3EB"/>
    <a:srgbClr val="23ABE3"/>
    <a:srgbClr val="008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4"/>
    <p:restoredTop sz="79986" autoAdjust="0"/>
  </p:normalViewPr>
  <p:slideViewPr>
    <p:cSldViewPr snapToGrid="0" snapToObjects="1" showGuides="1">
      <p:cViewPr>
        <p:scale>
          <a:sx n="204" d="100"/>
          <a:sy n="204" d="100"/>
        </p:scale>
        <p:origin x="1688"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04T12:21:19.791" idx="2">
    <p:pos x="1486" y="2321"/>
    <p:text>Needs a catchier name, and maybe one with "Intel" and "Cray" in it.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900" smtClean="0"/>
              <a:t>NERSC Presentation</a:t>
            </a:r>
            <a:endParaRPr lang="en-US" sz="9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B470BA-8E9F-584E-9D6F-3DB0E955D238}" type="datetime1">
              <a:rPr lang="en-US" sz="900" smtClean="0"/>
              <a:t>8/22/16</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58F80-FCEC-C745-BEA9-0BA1921C5D36}" type="slidenum">
              <a:rPr lang="en-US" sz="900" smtClean="0"/>
              <a:pPr/>
              <a:t>‹#›</a:t>
            </a:fld>
            <a:endParaRPr lang="en-US" sz="900"/>
          </a:p>
        </p:txBody>
      </p:sp>
    </p:spTree>
    <p:extLst>
      <p:ext uri="{BB962C8B-B14F-4D97-AF65-F5344CB8AC3E}">
        <p14:creationId xmlns:p14="http://schemas.microsoft.com/office/powerpoint/2010/main" val="10571373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NERSC Presentation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32DBF-8F3D-B447-BA24-0630DA61E7BE}" type="datetime1">
              <a:rPr lang="en-US" smtClean="0"/>
              <a:t>8/22/16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511CB-48C6-1D49-AC56-5A39CE8EA9E7}" type="slidenum">
              <a:rPr lang="en-US" smtClean="0"/>
              <a:pPr/>
              <a:t>‹#›</a:t>
            </a:fld>
            <a:endParaRPr lang="en-US"/>
          </a:p>
        </p:txBody>
      </p:sp>
    </p:spTree>
    <p:extLst>
      <p:ext uri="{BB962C8B-B14F-4D97-AF65-F5344CB8AC3E}">
        <p14:creationId xmlns:p14="http://schemas.microsoft.com/office/powerpoint/2010/main" val="313598457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NERSC provides a number of tools and technologies to represent and store data. </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a:t>
            </a:fld>
            <a:endParaRPr lang="en-US"/>
          </a:p>
        </p:txBody>
      </p:sp>
    </p:spTree>
    <p:extLst>
      <p:ext uri="{BB962C8B-B14F-4D97-AF65-F5344CB8AC3E}">
        <p14:creationId xmlns:p14="http://schemas.microsoft.com/office/powerpoint/2010/main" val="23334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instance, if your application creates output files in a subdirectory called output/, you can set the </a:t>
            </a:r>
            <a:r>
              <a:rPr lang="en-US" sz="1200" kern="1200" dirty="0" err="1" smtClean="0">
                <a:solidFill>
                  <a:schemeClr val="tx1"/>
                </a:solidFill>
                <a:latin typeface="+mn-lt"/>
                <a:ea typeface="+mn-ea"/>
                <a:cs typeface="+mn-cs"/>
              </a:rPr>
              <a:t>stiping</a:t>
            </a:r>
            <a:r>
              <a:rPr lang="en-US" sz="1200" kern="1200" dirty="0" smtClean="0">
                <a:solidFill>
                  <a:schemeClr val="tx1"/>
                </a:solidFill>
                <a:latin typeface="+mn-lt"/>
                <a:ea typeface="+mn-ea"/>
                <a:cs typeface="+mn-cs"/>
              </a:rPr>
              <a:t> parameters on that directory once before your application runs, and all of your output files will inherit those parameters.</a:t>
            </a:r>
          </a:p>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19</a:t>
            </a:fld>
            <a:endParaRPr lang="en-US"/>
          </a:p>
        </p:txBody>
      </p:sp>
    </p:spTree>
    <p:extLst>
      <p:ext uri="{BB962C8B-B14F-4D97-AF65-F5344CB8AC3E}">
        <p14:creationId xmlns:p14="http://schemas.microsoft.com/office/powerpoint/2010/main" val="154333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http://</a:t>
            </a:r>
            <a:r>
              <a:rPr lang="en-US" dirty="0" err="1" smtClean="0"/>
              <a:t>www.nersc.gov</a:t>
            </a:r>
            <a:r>
              <a:rPr lang="en-US" dirty="0" smtClean="0"/>
              <a:t>/users/storage-and-file-systems/optimizing-</a:t>
            </a:r>
            <a:r>
              <a:rPr lang="en-US" dirty="0" err="1" smtClean="0"/>
              <a:t>io</a:t>
            </a:r>
            <a:r>
              <a:rPr lang="en-US" dirty="0" smtClean="0"/>
              <a:t>-performance-for-</a:t>
            </a:r>
            <a:r>
              <a:rPr lang="en-US" dirty="0" err="1" smtClean="0"/>
              <a:t>lustre</a:t>
            </a:r>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22</a:t>
            </a:fld>
            <a:endParaRPr lang="en-US"/>
          </a:p>
        </p:txBody>
      </p:sp>
    </p:spTree>
    <p:extLst>
      <p:ext uri="{BB962C8B-B14F-4D97-AF65-F5344CB8AC3E}">
        <p14:creationId xmlns:p14="http://schemas.microsoft.com/office/powerpoint/2010/main" val="155860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Collective buffering, also called two-phase IO, breaks the IO operation into two stages. For a collective read, the first stage uses a subset of MPI tasks (called </a:t>
            </a:r>
            <a:r>
              <a:rPr lang="en-US" sz="1200" i="1" kern="1200" dirty="0" smtClean="0">
                <a:solidFill>
                  <a:schemeClr val="tx1"/>
                </a:solidFill>
                <a:latin typeface="+mn-lt"/>
                <a:ea typeface="+mn-ea"/>
                <a:cs typeface="+mn-cs"/>
              </a:rPr>
              <a:t>aggregators</a:t>
            </a:r>
            <a:r>
              <a:rPr lang="en-US" sz="1200" i="0" kern="1200" dirty="0" smtClean="0">
                <a:solidFill>
                  <a:schemeClr val="tx1"/>
                </a:solidFill>
                <a:latin typeface="+mn-lt"/>
                <a:ea typeface="+mn-ea"/>
                <a:cs typeface="+mn-cs"/>
              </a:rPr>
              <a:t>) to communicate with the IO servers (OSTs in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and read a large chunk of data into a temporary buffer. In the second stage, the aggregators ship the data from the buffer to its destination among the remaining MPI tasks using point-to-point MPI calls. A collective write does the reverse, aggregating the data through MPI into buffers on the aggregator nodes, then writing from the aggregator nodes to the IO servers. The advantage of collective buffering is that fewer nodes are communicating with the IO servers, which reduces contention while still attaining high performance through concurrent I/O transfers. In fact,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prefers a one-to-one mapping of aggregator nodes to OSTs.</a:t>
            </a:r>
          </a:p>
          <a:p>
            <a:pPr marL="171450" indent="-171450">
              <a:buFont typeface="Arial" charset="0"/>
              <a:buChar char="•"/>
            </a:pPr>
            <a:r>
              <a:rPr lang="en-US" sz="1200" i="0" kern="1200" dirty="0" smtClean="0">
                <a:solidFill>
                  <a:schemeClr val="tx1"/>
                </a:solidFill>
                <a:latin typeface="+mn-lt"/>
                <a:ea typeface="+mn-ea"/>
                <a:cs typeface="+mn-cs"/>
              </a:rPr>
              <a:t>Since the release of </a:t>
            </a:r>
            <a:r>
              <a:rPr lang="en-US" sz="1200" i="0" kern="1200" dirty="0" err="1" smtClean="0">
                <a:solidFill>
                  <a:schemeClr val="tx1"/>
                </a:solidFill>
                <a:latin typeface="+mn-lt"/>
                <a:ea typeface="+mn-ea"/>
                <a:cs typeface="+mn-cs"/>
              </a:rPr>
              <a:t>mpt</a:t>
            </a:r>
            <a:r>
              <a:rPr lang="en-US" sz="1200" i="0" kern="1200" dirty="0" smtClean="0">
                <a:solidFill>
                  <a:schemeClr val="tx1"/>
                </a:solidFill>
                <a:latin typeface="+mn-lt"/>
                <a:ea typeface="+mn-ea"/>
                <a:cs typeface="+mn-cs"/>
              </a:rPr>
              <a:t>/3.3, Cray has included a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-aware implementation of the MPI-IO collective buffering algorithm. This implementation is able to buffer data on the aggregator nodes into stripe-sized chunks so that all read and writes to the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filesystem are automatically stripe aligned without requiring any padding or manual alignment from the developer. Because of the way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is designed, alignment is a key factor in achieving optimal performance.</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24</a:t>
            </a:fld>
            <a:endParaRPr lang="en-US"/>
          </a:p>
        </p:txBody>
      </p:sp>
    </p:spTree>
    <p:extLst>
      <p:ext uri="{BB962C8B-B14F-4D97-AF65-F5344CB8AC3E}">
        <p14:creationId xmlns:p14="http://schemas.microsoft.com/office/powerpoint/2010/main" val="128408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Collective buffering, also called two-phase IO, breaks the IO operation into two stages. For a collective read, the first stage uses a subset of MPI tasks (called </a:t>
            </a:r>
            <a:r>
              <a:rPr lang="en-US" sz="1200" i="1" kern="1200" dirty="0" smtClean="0">
                <a:solidFill>
                  <a:schemeClr val="tx1"/>
                </a:solidFill>
                <a:latin typeface="+mn-lt"/>
                <a:ea typeface="+mn-ea"/>
                <a:cs typeface="+mn-cs"/>
              </a:rPr>
              <a:t>aggregators</a:t>
            </a:r>
            <a:r>
              <a:rPr lang="en-US" sz="1200" i="0" kern="1200" dirty="0" smtClean="0">
                <a:solidFill>
                  <a:schemeClr val="tx1"/>
                </a:solidFill>
                <a:latin typeface="+mn-lt"/>
                <a:ea typeface="+mn-ea"/>
                <a:cs typeface="+mn-cs"/>
              </a:rPr>
              <a:t>) to communicate with the IO servers (OSTs in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and read a large chunk of data into a temporary buffer. In the second stage, the aggregators ship the data from the buffer to its destination among the remaining MPI tasks using point-to-point MPI calls. A collective write does the reverse, aggregating the data through MPI into buffers on the aggregator nodes, then writing from the aggregator nodes to the IO servers. The advantage of collective buffering is that fewer nodes are communicating with the IO servers, which reduces contention while still attaining high performance through concurrent I/O transfers. In fact,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prefers a one-to-one mapping of aggregator nodes to OSTs.</a:t>
            </a:r>
          </a:p>
          <a:p>
            <a:pPr marL="171450" indent="-171450">
              <a:buFont typeface="Arial" charset="0"/>
              <a:buChar char="•"/>
            </a:pPr>
            <a:r>
              <a:rPr lang="en-US" sz="1200" i="0" kern="1200" dirty="0" smtClean="0">
                <a:solidFill>
                  <a:schemeClr val="tx1"/>
                </a:solidFill>
                <a:latin typeface="+mn-lt"/>
                <a:ea typeface="+mn-ea"/>
                <a:cs typeface="+mn-cs"/>
              </a:rPr>
              <a:t>Since the release of </a:t>
            </a:r>
            <a:r>
              <a:rPr lang="en-US" sz="1200" i="0" kern="1200" dirty="0" err="1" smtClean="0">
                <a:solidFill>
                  <a:schemeClr val="tx1"/>
                </a:solidFill>
                <a:latin typeface="+mn-lt"/>
                <a:ea typeface="+mn-ea"/>
                <a:cs typeface="+mn-cs"/>
              </a:rPr>
              <a:t>mpt</a:t>
            </a:r>
            <a:r>
              <a:rPr lang="en-US" sz="1200" i="0" kern="1200" dirty="0" smtClean="0">
                <a:solidFill>
                  <a:schemeClr val="tx1"/>
                </a:solidFill>
                <a:latin typeface="+mn-lt"/>
                <a:ea typeface="+mn-ea"/>
                <a:cs typeface="+mn-cs"/>
              </a:rPr>
              <a:t>/3.3, Cray has included a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-aware implementation of the MPI-IO collective buffering algorithm. This implementation is able to buffer data on the aggregator nodes into stripe-sized chunks so that all read and writes to the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filesystem are automatically stripe aligned without requiring any padding or manual alignment from the developer. Because of the way </a:t>
            </a:r>
            <a:r>
              <a:rPr lang="en-US" sz="1200" i="0" kern="1200" dirty="0" err="1" smtClean="0">
                <a:solidFill>
                  <a:schemeClr val="tx1"/>
                </a:solidFill>
                <a:latin typeface="+mn-lt"/>
                <a:ea typeface="+mn-ea"/>
                <a:cs typeface="+mn-cs"/>
              </a:rPr>
              <a:t>Lustre</a:t>
            </a:r>
            <a:r>
              <a:rPr lang="en-US" sz="1200" i="0" kern="1200" dirty="0" smtClean="0">
                <a:solidFill>
                  <a:schemeClr val="tx1"/>
                </a:solidFill>
                <a:latin typeface="+mn-lt"/>
                <a:ea typeface="+mn-ea"/>
                <a:cs typeface="+mn-cs"/>
              </a:rPr>
              <a:t> is designed, alignment is a key factor in achieving optimal performance.</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25</a:t>
            </a:fld>
            <a:endParaRPr lang="en-US"/>
          </a:p>
        </p:txBody>
      </p:sp>
    </p:spTree>
    <p:extLst>
      <p:ext uri="{BB962C8B-B14F-4D97-AF65-F5344CB8AC3E}">
        <p14:creationId xmlns:p14="http://schemas.microsoft.com/office/powerpoint/2010/main" val="55879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28</a:t>
            </a:fld>
            <a:endParaRPr lang="en-US"/>
          </a:p>
        </p:txBody>
      </p:sp>
    </p:spTree>
    <p:extLst>
      <p:ext uri="{BB962C8B-B14F-4D97-AF65-F5344CB8AC3E}">
        <p14:creationId xmlns:p14="http://schemas.microsoft.com/office/powerpoint/2010/main" val="112361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factors that may prevent the I/O systems from achieving the peak bandwidth include poor I/O access patterns, load imbalance either among the MPI processes or in the underlying file system or both, lock contention, etc.</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29</a:t>
            </a:fld>
            <a:endParaRPr lang="en-US"/>
          </a:p>
        </p:txBody>
      </p:sp>
    </p:spTree>
    <p:extLst>
      <p:ext uri="{BB962C8B-B14F-4D97-AF65-F5344CB8AC3E}">
        <p14:creationId xmlns:p14="http://schemas.microsoft.com/office/powerpoint/2010/main" val="16935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When accessing a dataset in parallel, two dataspaces are </a:t>
            </a:r>
            <a:r>
              <a:rPr lang="en-US" sz="1200" kern="1200" dirty="0" err="1" smtClean="0">
                <a:solidFill>
                  <a:schemeClr val="tx1"/>
                </a:solidFill>
                <a:latin typeface="+mn-lt"/>
                <a:ea typeface="+mn-ea"/>
                <a:cs typeface="+mn-cs"/>
              </a:rPr>
              <a:t>neccessary</a:t>
            </a:r>
            <a:r>
              <a:rPr lang="en-US" sz="1200" kern="1200" dirty="0" smtClean="0">
                <a:solidFill>
                  <a:schemeClr val="tx1"/>
                </a:solidFill>
                <a:latin typeface="+mn-lt"/>
                <a:ea typeface="+mn-ea"/>
                <a:cs typeface="+mn-cs"/>
              </a:rPr>
              <a:t>: one to specify the shape of the data in each processor's memory, and another to specify the layout of the data in the file. In the above code, each processor has the same number count of elements in a 1D array, and they write into a 1D array in the file according to their processor rank. The layout is specified with a 'hyperslab' in HDF5, and although this regular 1D array example is perhaps the simplest possible example, more complicated layouts are described in the next section.</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34</a:t>
            </a:fld>
            <a:endParaRPr lang="en-US"/>
          </a:p>
        </p:txBody>
      </p:sp>
    </p:spTree>
    <p:extLst>
      <p:ext uri="{BB962C8B-B14F-4D97-AF65-F5344CB8AC3E}">
        <p14:creationId xmlns:p14="http://schemas.microsoft.com/office/powerpoint/2010/main" val="81312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All of the netCDF</a:t>
            </a:r>
            <a:r>
              <a:rPr lang="en-US" b="0" baseline="0" dirty="0" smtClean="0"/>
              <a:t> tool module load commands will </a:t>
            </a:r>
            <a:r>
              <a:rPr lang="en-US" b="0" dirty="0" smtClean="0"/>
              <a:t>automatically load the </a:t>
            </a:r>
            <a:r>
              <a:rPr lang="en-US" b="0" smtClean="0"/>
              <a:t>netCDF module file</a:t>
            </a:r>
            <a:r>
              <a:rPr lang="en-US" b="0" dirty="0" smtClean="0"/>
              <a:t>.</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39</a:t>
            </a:fld>
            <a:endParaRPr lang="en-US"/>
          </a:p>
        </p:txBody>
      </p:sp>
    </p:spTree>
    <p:extLst>
      <p:ext uri="{BB962C8B-B14F-4D97-AF65-F5344CB8AC3E}">
        <p14:creationId xmlns:p14="http://schemas.microsoft.com/office/powerpoint/2010/main" val="200805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42</a:t>
            </a:fld>
            <a:endParaRPr lang="en-US"/>
          </a:p>
        </p:txBody>
      </p:sp>
    </p:spTree>
    <p:extLst>
      <p:ext uri="{BB962C8B-B14F-4D97-AF65-F5344CB8AC3E}">
        <p14:creationId xmlns:p14="http://schemas.microsoft.com/office/powerpoint/2010/main" val="203475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 a NERSC system, type the following commands to use the </a:t>
            </a:r>
            <a:r>
              <a:rPr lang="en-US" sz="1200" kern="1200" dirty="0" err="1" smtClean="0">
                <a:solidFill>
                  <a:schemeClr val="tx1"/>
                </a:solidFill>
                <a:latin typeface="+mn-lt"/>
                <a:ea typeface="+mn-ea"/>
                <a:cs typeface="+mn-cs"/>
              </a:rPr>
              <a:t>psql</a:t>
            </a:r>
            <a:r>
              <a:rPr lang="en-US" sz="1200" kern="1200" dirty="0" smtClean="0">
                <a:solidFill>
                  <a:schemeClr val="tx1"/>
                </a:solidFill>
                <a:latin typeface="+mn-lt"/>
                <a:ea typeface="+mn-ea"/>
                <a:cs typeface="+mn-cs"/>
              </a:rPr>
              <a:t> command line client:</a:t>
            </a:r>
          </a:p>
          <a:p>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psql</a:t>
            </a:r>
            <a:r>
              <a:rPr lang="en-US" sz="1200" kern="1200" dirty="0" smtClean="0">
                <a:solidFill>
                  <a:schemeClr val="tx1"/>
                </a:solidFill>
                <a:latin typeface="+mn-lt"/>
                <a:ea typeface="+mn-ea"/>
                <a:cs typeface="+mn-cs"/>
              </a:rPr>
              <a:t> -h scidb1.nersc.gov </a:t>
            </a:r>
            <a:r>
              <a:rPr lang="en-US" sz="1200" kern="1200" dirty="0" err="1" smtClean="0">
                <a:solidFill>
                  <a:schemeClr val="tx1"/>
                </a:solidFill>
                <a:latin typeface="+mn-lt"/>
                <a:ea typeface="+mn-ea"/>
                <a:cs typeface="+mn-cs"/>
              </a:rPr>
              <a:t>yourdb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dbuser</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Replace </a:t>
            </a:r>
            <a:r>
              <a:rPr lang="en-US" sz="1200" kern="1200" dirty="0" err="1" smtClean="0">
                <a:solidFill>
                  <a:schemeClr val="tx1"/>
                </a:solidFill>
                <a:latin typeface="+mn-lt"/>
                <a:ea typeface="+mn-ea"/>
                <a:cs typeface="+mn-cs"/>
              </a:rPr>
              <a:t>yourdb</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dbuser</a:t>
            </a:r>
            <a:r>
              <a:rPr lang="en-US" sz="1200" kern="1200" dirty="0" smtClean="0">
                <a:solidFill>
                  <a:schemeClr val="tx1"/>
                </a:solidFill>
                <a:latin typeface="+mn-lt"/>
                <a:ea typeface="+mn-ea"/>
                <a:cs typeface="+mn-cs"/>
              </a:rPr>
              <a:t> with the name of the database and user provided to you by NERSC.</a:t>
            </a:r>
          </a:p>
          <a:p>
            <a:r>
              <a:rPr lang="en-US" sz="1200" kern="1200" dirty="0" smtClean="0">
                <a:solidFill>
                  <a:schemeClr val="tx1"/>
                </a:solidFill>
                <a:latin typeface="+mn-lt"/>
                <a:ea typeface="+mn-ea"/>
                <a:cs typeface="+mn-cs"/>
              </a:rPr>
              <a:t>You may need to replace scidb1 with scidb2. </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45</a:t>
            </a:fld>
            <a:endParaRPr lang="en-US"/>
          </a:p>
        </p:txBody>
      </p:sp>
    </p:spTree>
    <p:extLst>
      <p:ext uri="{BB962C8B-B14F-4D97-AF65-F5344CB8AC3E}">
        <p14:creationId xmlns:p14="http://schemas.microsoft.com/office/powerpoint/2010/main" val="107285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NERSC provides a number of tools and technologies to represent and store data. </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3</a:t>
            </a:fld>
            <a:endParaRPr lang="en-US"/>
          </a:p>
        </p:txBody>
      </p:sp>
    </p:spTree>
    <p:extLst>
      <p:ext uri="{BB962C8B-B14F-4D97-AF65-F5344CB8AC3E}">
        <p14:creationId xmlns:p14="http://schemas.microsoft.com/office/powerpoint/2010/main" val="103132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52</a:t>
            </a:fld>
            <a:endParaRPr lang="en-US"/>
          </a:p>
        </p:txBody>
      </p:sp>
    </p:spTree>
    <p:extLst>
      <p:ext uri="{BB962C8B-B14F-4D97-AF65-F5344CB8AC3E}">
        <p14:creationId xmlns:p14="http://schemas.microsoft.com/office/powerpoint/2010/main" val="210493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NASA’s tape baking machine</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4</a:t>
            </a:fld>
            <a:endParaRPr lang="en-US"/>
          </a:p>
        </p:txBody>
      </p:sp>
    </p:spTree>
    <p:extLst>
      <p:ext uri="{BB962C8B-B14F-4D97-AF65-F5344CB8AC3E}">
        <p14:creationId xmlns:p14="http://schemas.microsoft.com/office/powerpoint/2010/main" val="181686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In most cases, scientific applications write large amounts of data in a structured or sequential 'append-only' way that does not overwrite previously written data or require random seeks throughout the file.</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9</a:t>
            </a:fld>
            <a:endParaRPr lang="en-US"/>
          </a:p>
        </p:txBody>
      </p:sp>
    </p:spTree>
    <p:extLst>
      <p:ext uri="{BB962C8B-B14F-4D97-AF65-F5344CB8AC3E}">
        <p14:creationId xmlns:p14="http://schemas.microsoft.com/office/powerpoint/2010/main" val="166945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Most HPC systems are equipped with a parallel file system such as </a:t>
            </a:r>
            <a:r>
              <a:rPr lang="en-US" sz="1200" kern="1200" dirty="0" err="1" smtClean="0">
                <a:solidFill>
                  <a:schemeClr val="tx1"/>
                </a:solidFill>
                <a:latin typeface="+mn-lt"/>
                <a:ea typeface="+mn-ea"/>
                <a:cs typeface="+mn-cs"/>
              </a:rPr>
              <a:t>Lustre</a:t>
            </a:r>
            <a:r>
              <a:rPr lang="en-US" sz="1200" kern="1200" dirty="0" smtClean="0">
                <a:solidFill>
                  <a:schemeClr val="tx1"/>
                </a:solidFill>
                <a:latin typeface="+mn-lt"/>
                <a:ea typeface="+mn-ea"/>
                <a:cs typeface="+mn-cs"/>
              </a:rPr>
              <a:t> or GPFS that abstracts away spinning disks, RAID arrays, and I/O </a:t>
            </a:r>
            <a:r>
              <a:rPr lang="en-US" sz="1200" kern="1200" dirty="0" err="1" smtClean="0">
                <a:solidFill>
                  <a:schemeClr val="tx1"/>
                </a:solidFill>
                <a:latin typeface="+mn-lt"/>
                <a:ea typeface="+mn-ea"/>
                <a:cs typeface="+mn-cs"/>
              </a:rPr>
              <a:t>subservers</a:t>
            </a:r>
            <a:r>
              <a:rPr lang="en-US" sz="1200" kern="1200" dirty="0" smtClean="0">
                <a:solidFill>
                  <a:schemeClr val="tx1"/>
                </a:solidFill>
                <a:latin typeface="+mn-lt"/>
                <a:ea typeface="+mn-ea"/>
                <a:cs typeface="+mn-cs"/>
              </a:rPr>
              <a:t> to present the user with a simplified view of a single address space for reading and writing to files.</a:t>
            </a:r>
          </a:p>
          <a:p>
            <a:pPr marL="171450" indent="-171450">
              <a:buFont typeface="Arial" charset="0"/>
              <a:buChar char="•"/>
            </a:pPr>
            <a:r>
              <a:rPr lang="en-US" sz="1200" kern="1200" dirty="0" smtClean="0">
                <a:solidFill>
                  <a:schemeClr val="tx1"/>
                </a:solidFill>
                <a:latin typeface="+mn-lt"/>
                <a:ea typeface="+mn-ea"/>
                <a:cs typeface="+mn-cs"/>
              </a:rPr>
              <a:t>Three common methods for an application to interact with the parallel file system are shown in the figure</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10</a:t>
            </a:fld>
            <a:endParaRPr lang="en-US"/>
          </a:p>
        </p:txBody>
      </p:sp>
    </p:spTree>
    <p:extLst>
      <p:ext uri="{BB962C8B-B14F-4D97-AF65-F5344CB8AC3E}">
        <p14:creationId xmlns:p14="http://schemas.microsoft.com/office/powerpoint/2010/main" val="166263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simplest to implement since each processor maintains its own </a:t>
            </a:r>
            <a:r>
              <a:rPr lang="en-US" dirty="0" err="1" smtClean="0"/>
              <a:t>filehandle</a:t>
            </a:r>
            <a:r>
              <a:rPr lang="en-US" dirty="0" smtClean="0"/>
              <a:t> to a unique file and can write independently without any coordination with other processors. Parallel file systems often perform well with this type of access up to several thousand files, but synchronizing metadata for a large collection of files introduces a bottleneck. One way to mitigate this is to use a 'square-root' file layout, for example by dividing 10,000 files into 100 subdirectories of 100 files.</a:t>
            </a:r>
          </a:p>
          <a:p>
            <a:pPr marL="171450" indent="-171450">
              <a:buFont typeface="Arial" charset="0"/>
              <a:buChar char="•"/>
            </a:pPr>
            <a:r>
              <a:rPr lang="en-US" dirty="0" smtClean="0"/>
              <a:t>Even so, large collections of files can be unwieldy to manage. Even simple utilities like ls can break with thousands of files. This may not be a concern in the case of </a:t>
            </a:r>
            <a:r>
              <a:rPr lang="en-US" dirty="0" err="1" smtClean="0"/>
              <a:t>checkpointing</a:t>
            </a:r>
            <a:r>
              <a:rPr lang="en-US" dirty="0" smtClean="0"/>
              <a:t>, where the files are typically thrown away except in the infrequent case of a system failure. Still, another disadvantage of file-per-processor access is that later restarts will require the same number and layout of processors, because these are implicit in the structure of the file hierarchy.</a:t>
            </a:r>
          </a:p>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11</a:t>
            </a:fld>
            <a:endParaRPr lang="en-US"/>
          </a:p>
        </p:txBody>
      </p:sp>
    </p:spTree>
    <p:extLst>
      <p:ext uri="{BB962C8B-B14F-4D97-AF65-F5344CB8AC3E}">
        <p14:creationId xmlns:p14="http://schemas.microsoft.com/office/powerpoint/2010/main" val="121872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Shared file access allows many processors to share a common </a:t>
            </a:r>
            <a:r>
              <a:rPr lang="en-US" sz="1200" kern="1200" dirty="0" err="1" smtClean="0">
                <a:solidFill>
                  <a:schemeClr val="tx1"/>
                </a:solidFill>
                <a:latin typeface="+mn-lt"/>
                <a:ea typeface="+mn-ea"/>
                <a:cs typeface="+mn-cs"/>
              </a:rPr>
              <a:t>filehandle</a:t>
            </a:r>
            <a:r>
              <a:rPr lang="en-US" sz="1200" kern="1200" dirty="0" smtClean="0">
                <a:solidFill>
                  <a:schemeClr val="tx1"/>
                </a:solidFill>
                <a:latin typeface="+mn-lt"/>
                <a:ea typeface="+mn-ea"/>
                <a:cs typeface="+mn-cs"/>
              </a:rPr>
              <a:t> but write independently to </a:t>
            </a:r>
            <a:r>
              <a:rPr lang="en-US" sz="1200" kern="1200" dirty="0" err="1" smtClean="0">
                <a:solidFill>
                  <a:schemeClr val="tx1"/>
                </a:solidFill>
                <a:latin typeface="+mn-lt"/>
                <a:ea typeface="+mn-ea"/>
                <a:cs typeface="+mn-cs"/>
              </a:rPr>
              <a:t>exlusive</a:t>
            </a:r>
            <a:r>
              <a:rPr lang="en-US" sz="1200" kern="1200" dirty="0" smtClean="0">
                <a:solidFill>
                  <a:schemeClr val="tx1"/>
                </a:solidFill>
                <a:latin typeface="+mn-lt"/>
                <a:ea typeface="+mn-ea"/>
                <a:cs typeface="+mn-cs"/>
              </a:rPr>
              <a:t> regions of the file. This coordination can take place at the parallel file system level. However, there can be significant overhead for write patterns where the regions in the file may be contested by two or more processors. In these cases, the file system uses a 'lock manager' to serialize access to the contested region and guarantee file consistency. Especially at high concurrency, such lock mechanisms can degrade performance by orders of magnitude. Even in ideal cases where the file system is guaranteed that processors are writing to exclusive regions, shared file performance can be lower compared to file-per-processor.</a:t>
            </a:r>
          </a:p>
          <a:p>
            <a:endParaRPr lang="en-US" sz="12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The advantage of shared file access lies in data management and portability, especially when a higher-level I/O format such as HDF5 or netCDF is used to encapsulate the data in the file. These libraries provide database-like functionality, cross-platform compatibility, and other features that are helpful or even essential when storing or archiving simulation output.</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12</a:t>
            </a:fld>
            <a:endParaRPr lang="en-US"/>
          </a:p>
        </p:txBody>
      </p:sp>
    </p:spTree>
    <p:extLst>
      <p:ext uri="{BB962C8B-B14F-4D97-AF65-F5344CB8AC3E}">
        <p14:creationId xmlns:p14="http://schemas.microsoft.com/office/powerpoint/2010/main" val="65892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Collective buffering is a technique used to improve the performance of shared-file access by offloading some of the coordination work from the file system to the application. A subset of the processors is chosen to be the 'aggregators' who collect the data from all other processors and pack it into contiguous buffers in memory that are then written to the file system. Reducing the number of processors that interact with the I/O </a:t>
            </a:r>
            <a:r>
              <a:rPr lang="en-US" sz="1200" kern="1200" dirty="0" err="1" smtClean="0">
                <a:solidFill>
                  <a:schemeClr val="tx1"/>
                </a:solidFill>
                <a:latin typeface="+mn-lt"/>
                <a:ea typeface="+mn-ea"/>
                <a:cs typeface="+mn-cs"/>
              </a:rPr>
              <a:t>subservers</a:t>
            </a:r>
            <a:r>
              <a:rPr lang="en-US" sz="1200" kern="1200" dirty="0" smtClean="0">
                <a:solidFill>
                  <a:schemeClr val="tx1"/>
                </a:solidFill>
                <a:latin typeface="+mn-lt"/>
                <a:ea typeface="+mn-ea"/>
                <a:cs typeface="+mn-cs"/>
              </a:rPr>
              <a:t> is often beneficial, because it reduces contention.</a:t>
            </a:r>
          </a:p>
          <a:p>
            <a:endParaRPr lang="en-US" sz="12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Originally, collective buffering was developed to reduce the number of small, noncontiguous writes, but another benefit that is important for file systems such as </a:t>
            </a:r>
            <a:r>
              <a:rPr lang="en-US" sz="1200" kern="1200" dirty="0" err="1" smtClean="0">
                <a:solidFill>
                  <a:schemeClr val="tx1"/>
                </a:solidFill>
                <a:latin typeface="+mn-lt"/>
                <a:ea typeface="+mn-ea"/>
                <a:cs typeface="+mn-cs"/>
              </a:rPr>
              <a:t>Lustre</a:t>
            </a:r>
            <a:r>
              <a:rPr lang="en-US" sz="1200" kern="1200" dirty="0" smtClean="0">
                <a:solidFill>
                  <a:schemeClr val="tx1"/>
                </a:solidFill>
                <a:latin typeface="+mn-lt"/>
                <a:ea typeface="+mn-ea"/>
                <a:cs typeface="+mn-cs"/>
              </a:rPr>
              <a:t> is that the buffer size can be set to a multiple of the ideal transfer size preferred by the file system. This is explained in the next section on </a:t>
            </a:r>
            <a:r>
              <a:rPr lang="en-US" sz="1200" kern="1200" dirty="0" err="1" smtClean="0">
                <a:solidFill>
                  <a:schemeClr val="tx1"/>
                </a:solidFill>
                <a:latin typeface="+mn-lt"/>
                <a:ea typeface="+mn-ea"/>
                <a:cs typeface="+mn-cs"/>
              </a:rPr>
              <a:t>Lustre</a:t>
            </a:r>
            <a:r>
              <a:rPr lang="en-US" sz="1200" kern="1200" dirty="0" smtClean="0">
                <a:solidFill>
                  <a:schemeClr val="tx1"/>
                </a:solidFill>
                <a:latin typeface="+mn-lt"/>
                <a:ea typeface="+mn-ea"/>
                <a:cs typeface="+mn-cs"/>
              </a:rPr>
              <a:t> striping.</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13</a:t>
            </a:fld>
            <a:endParaRPr lang="en-US"/>
          </a:p>
        </p:txBody>
      </p:sp>
    </p:spTree>
    <p:extLst>
      <p:ext uri="{BB962C8B-B14F-4D97-AF65-F5344CB8AC3E}">
        <p14:creationId xmlns:p14="http://schemas.microsoft.com/office/powerpoint/2010/main" val="823720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instance, if your application creates output files in a subdirectory called output/, you can set the </a:t>
            </a:r>
            <a:r>
              <a:rPr lang="en-US" sz="1200" kern="1200" dirty="0" err="1" smtClean="0">
                <a:solidFill>
                  <a:schemeClr val="tx1"/>
                </a:solidFill>
                <a:latin typeface="+mn-lt"/>
                <a:ea typeface="+mn-ea"/>
                <a:cs typeface="+mn-cs"/>
              </a:rPr>
              <a:t>stiping</a:t>
            </a:r>
            <a:r>
              <a:rPr lang="en-US" sz="1200" kern="1200" dirty="0" smtClean="0">
                <a:solidFill>
                  <a:schemeClr val="tx1"/>
                </a:solidFill>
                <a:latin typeface="+mn-lt"/>
                <a:ea typeface="+mn-ea"/>
                <a:cs typeface="+mn-cs"/>
              </a:rPr>
              <a:t> parameters on that directory once before your application runs, and all of your output files will inherit those parameters.</a:t>
            </a:r>
          </a:p>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FA832DBF-8F3D-B447-BA24-0630DA61E7BE}" type="datetime1">
              <a:rPr lang="en-US" smtClean="0"/>
              <a:t>8/22/16</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18</a:t>
            </a:fld>
            <a:endParaRPr lang="en-US"/>
          </a:p>
        </p:txBody>
      </p:sp>
    </p:spTree>
    <p:extLst>
      <p:ext uri="{BB962C8B-B14F-4D97-AF65-F5344CB8AC3E}">
        <p14:creationId xmlns:p14="http://schemas.microsoft.com/office/powerpoint/2010/main" val="722327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101734"/>
          </a:xfrm>
          <a:prstGeom prst="rect">
            <a:avLst/>
          </a:prstGeom>
          <a:gradFill rotWithShape="0">
            <a:gsLst>
              <a:gs pos="0">
                <a:srgbClr val="4687BC"/>
              </a:gs>
              <a:gs pos="100000">
                <a:schemeClr val="bg1"/>
              </a:gs>
            </a:gsLst>
            <a:lin ang="5400000" scaled="1"/>
          </a:gradFill>
          <a:ln w="9525">
            <a:noFill/>
            <a:miter lim="800000"/>
            <a:headEnd/>
            <a:tailEnd/>
          </a:ln>
        </p:spPr>
        <p:txBody>
          <a:bodyPr wrap="none" anchor="ctr">
            <a:prstTxWarp prst="textNoShape">
              <a:avLst/>
            </a:prstTxWarp>
          </a:bodyPr>
          <a:lstStyle/>
          <a:p>
            <a:endParaRPr lang="en-US" sz="1800"/>
          </a:p>
        </p:txBody>
      </p:sp>
      <p:sp>
        <p:nvSpPr>
          <p:cNvPr id="2" name="Title 1"/>
          <p:cNvSpPr>
            <a:spLocks noGrp="1"/>
          </p:cNvSpPr>
          <p:nvPr>
            <p:ph type="ctrTitle"/>
          </p:nvPr>
        </p:nvSpPr>
        <p:spPr>
          <a:xfrm>
            <a:off x="685800" y="1741868"/>
            <a:ext cx="7772400" cy="1470025"/>
          </a:xfrm>
        </p:spPr>
        <p:txBody>
          <a:bodyPr anchor="ctr" anchorCtr="0">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497642"/>
            <a:ext cx="7772400" cy="122681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3" name="Date Placeholder 12"/>
          <p:cNvSpPr>
            <a:spLocks noGrp="1"/>
          </p:cNvSpPr>
          <p:nvPr>
            <p:ph type="dt" sz="half" idx="12"/>
          </p:nvPr>
        </p:nvSpPr>
        <p:spPr>
          <a:xfrm>
            <a:off x="1371600" y="4746760"/>
            <a:ext cx="6400800" cy="494267"/>
          </a:xfrm>
          <a:prstGeom prst="rect">
            <a:avLst/>
          </a:prstGeom>
        </p:spPr>
        <p:txBody>
          <a:bodyPr anchor="ctr" anchorCtr="0"/>
          <a:lstStyle>
            <a:lvl1pPr algn="ctr">
              <a:defRPr sz="2400" b="1"/>
            </a:lvl1pPr>
          </a:lstStyle>
          <a:p>
            <a:endParaRPr lang="en-US" dirty="0"/>
          </a:p>
        </p:txBody>
      </p:sp>
      <p:sp>
        <p:nvSpPr>
          <p:cNvPr id="14" name="Slide Number Placeholder 13"/>
          <p:cNvSpPr>
            <a:spLocks noGrp="1"/>
          </p:cNvSpPr>
          <p:nvPr>
            <p:ph type="sldNum" sz="quarter" idx="13"/>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7" name="Picture 6"/>
          <p:cNvPicPr>
            <a:picLocks noChangeAspect="1"/>
          </p:cNvPicPr>
          <p:nvPr userDrawn="1"/>
        </p:nvPicPr>
        <p:blipFill>
          <a:blip r:embed="rId2"/>
          <a:stretch>
            <a:fillRect/>
          </a:stretch>
        </p:blipFill>
        <p:spPr>
          <a:xfrm>
            <a:off x="5219700" y="548640"/>
            <a:ext cx="1205932" cy="1216152"/>
          </a:xfrm>
          <a:prstGeom prst="rect">
            <a:avLst/>
          </a:prstGeom>
        </p:spPr>
      </p:pic>
      <p:pic>
        <p:nvPicPr>
          <p:cNvPr id="8" name="Picture 7"/>
          <p:cNvPicPr>
            <a:picLocks noChangeAspect="1"/>
          </p:cNvPicPr>
          <p:nvPr userDrawn="1"/>
        </p:nvPicPr>
        <p:blipFill>
          <a:blip r:embed="rId3"/>
          <a:stretch>
            <a:fillRect/>
          </a:stretch>
        </p:blipFill>
        <p:spPr>
          <a:xfrm>
            <a:off x="1409700" y="548640"/>
            <a:ext cx="1216152" cy="1216152"/>
          </a:xfrm>
          <a:prstGeom prst="rect">
            <a:avLst/>
          </a:prstGeom>
        </p:spPr>
      </p:pic>
      <p:pic>
        <p:nvPicPr>
          <p:cNvPr id="9" name="Picture 8"/>
          <p:cNvPicPr>
            <a:picLocks noChangeAspect="1"/>
          </p:cNvPicPr>
          <p:nvPr userDrawn="1"/>
        </p:nvPicPr>
        <p:blipFill>
          <a:blip r:embed="rId4"/>
          <a:stretch>
            <a:fillRect/>
          </a:stretch>
        </p:blipFill>
        <p:spPr>
          <a:xfrm>
            <a:off x="139700" y="548640"/>
            <a:ext cx="1216152" cy="1216152"/>
          </a:xfrm>
          <a:prstGeom prst="rect">
            <a:avLst/>
          </a:prstGeom>
        </p:spPr>
      </p:pic>
      <p:pic>
        <p:nvPicPr>
          <p:cNvPr id="10" name="Picture 9"/>
          <p:cNvPicPr>
            <a:picLocks noChangeAspect="1"/>
          </p:cNvPicPr>
          <p:nvPr userDrawn="1"/>
        </p:nvPicPr>
        <p:blipFill>
          <a:blip r:embed="rId5"/>
          <a:stretch>
            <a:fillRect/>
          </a:stretch>
        </p:blipFill>
        <p:spPr>
          <a:xfrm>
            <a:off x="2679700" y="548640"/>
            <a:ext cx="1216152" cy="1216152"/>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3937000" y="548640"/>
            <a:ext cx="1229816" cy="1216152"/>
          </a:xfrm>
          <a:prstGeom prst="rect">
            <a:avLst/>
          </a:prstGeom>
        </p:spPr>
      </p:pic>
      <p:pic>
        <p:nvPicPr>
          <p:cNvPr id="12" name="Picture 11"/>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6477000" y="548640"/>
            <a:ext cx="1216152" cy="1216152"/>
          </a:xfrm>
          <a:prstGeom prst="rect">
            <a:avLst/>
          </a:prstGeom>
        </p:spPr>
      </p:pic>
      <p:pic>
        <p:nvPicPr>
          <p:cNvPr id="16" name="Picture 15"/>
          <p:cNvPicPr>
            <a:picLocks noChangeAspect="1"/>
          </p:cNvPicPr>
          <p:nvPr userDrawn="1"/>
        </p:nvPicPr>
        <p:blipFill>
          <a:blip r:embed="rId8"/>
          <a:stretch>
            <a:fillRect/>
          </a:stretch>
        </p:blipFill>
        <p:spPr>
          <a:xfrm>
            <a:off x="7759700" y="548640"/>
            <a:ext cx="1216152" cy="1216152"/>
          </a:xfrm>
          <a:prstGeom prst="rect">
            <a:avLst/>
          </a:prstGeom>
        </p:spPr>
      </p:pic>
    </p:spTree>
    <p:extLst>
      <p:ext uri="{BB962C8B-B14F-4D97-AF65-F5344CB8AC3E}">
        <p14:creationId xmlns:p14="http://schemas.microsoft.com/office/powerpoint/2010/main" val="18316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ubtitle Slide">
    <p:spTree>
      <p:nvGrpSpPr>
        <p:cNvPr id="1" name=""/>
        <p:cNvGrpSpPr/>
        <p:nvPr/>
      </p:nvGrpSpPr>
      <p:grpSpPr>
        <a:xfrm>
          <a:off x="0" y="0"/>
          <a:ext cx="0" cy="0"/>
          <a:chOff x="0" y="0"/>
          <a:chExt cx="0" cy="0"/>
        </a:xfrm>
      </p:grpSpPr>
      <p:sp>
        <p:nvSpPr>
          <p:cNvPr id="31" name="Rectangle 30"/>
          <p:cNvSpPr/>
          <p:nvPr userDrawn="1"/>
        </p:nvSpPr>
        <p:spPr>
          <a:xfrm>
            <a:off x="274564" y="1413567"/>
            <a:ext cx="6404872" cy="203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56897" y="1499558"/>
            <a:ext cx="5937121" cy="1859978"/>
          </a:xfrm>
        </p:spPr>
        <p:txBody>
          <a:bodyPr anchor="ctr" anchorCtr="0">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10" descr="DOE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
        <p:nvSpPr>
          <p:cNvPr id="8"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endParaRPr lang="en-US" dirty="0"/>
          </a:p>
        </p:txBody>
      </p:sp>
      <p:sp>
        <p:nvSpPr>
          <p:cNvPr id="9"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
        <p:nvSpPr>
          <p:cNvPr id="16" name="Subtitle 2"/>
          <p:cNvSpPr txBox="1">
            <a:spLocks/>
          </p:cNvSpPr>
          <p:nvPr userDrawn="1"/>
        </p:nvSpPr>
        <p:spPr>
          <a:xfrm>
            <a:off x="1983841" y="3810610"/>
            <a:ext cx="4214812" cy="467837"/>
          </a:xfrm>
          <a:prstGeom prst="rect">
            <a:avLst/>
          </a:prstGeom>
        </p:spPr>
        <p:txBody>
          <a:bodyPr vert="horz" lIns="91440" tIns="45720" rIns="91440" bIns="45720" rtlCol="0">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ts val="300"/>
              </a:spcBef>
              <a:spcAft>
                <a:spcPts val="0"/>
              </a:spcAft>
              <a:buClrTx/>
              <a:buSzTx/>
              <a:buFont typeface="Arial"/>
              <a:buNone/>
              <a:tabLst/>
              <a:defRPr/>
            </a:pPr>
            <a:endParaRPr kumimoji="0" lang="en-US" sz="1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Title 1"/>
          <p:cNvSpPr txBox="1">
            <a:spLocks/>
          </p:cNvSpPr>
          <p:nvPr userDrawn="1"/>
        </p:nvSpPr>
        <p:spPr>
          <a:xfrm>
            <a:off x="1983840" y="2382290"/>
            <a:ext cx="6586999" cy="933450"/>
          </a:xfrm>
          <a:prstGeom prst="rect">
            <a:avLst/>
          </a:prstGeom>
        </p:spPr>
        <p:txBody>
          <a:bodyPr vert="horz" lIns="91440" tIns="0" rIns="91440" bIns="0" rtlCol="0" anchor="ctr" anchorCtr="0">
            <a:normAutofit/>
          </a:bodyPr>
          <a:lstStyle>
            <a:lvl1pPr marL="0" indent="0">
              <a:defRPr sz="2800"/>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Helvetica Neue Bold Condensed"/>
              <a:ea typeface="+mj-ea"/>
              <a:cs typeface="Helvetica Neue Bold Condensed"/>
            </a:endParaRPr>
          </a:p>
        </p:txBody>
      </p:sp>
      <p:pic>
        <p:nvPicPr>
          <p:cNvPr id="13" name="Picture Placeholder 19"/>
          <p:cNvPicPr>
            <a:picLocks/>
          </p:cNvPicPr>
          <p:nvPr userDrawn="1"/>
        </p:nvPicPr>
        <p:blipFill>
          <a:blip r:embed="rId3" cstate="print">
            <a:extLst>
              <a:ext uri="{28A0092B-C50C-407E-A947-70E740481C1C}">
                <a14:useLocalDpi xmlns:a14="http://schemas.microsoft.com/office/drawing/2010/main"/>
              </a:ext>
            </a:extLst>
          </a:blip>
          <a:srcRect l="-895" r="-895"/>
          <a:stretch>
            <a:fillRect/>
          </a:stretch>
        </p:blipFill>
        <p:spPr>
          <a:xfrm>
            <a:off x="3534123" y="3555702"/>
            <a:ext cx="1004970" cy="955925"/>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884814" y="3555702"/>
            <a:ext cx="955924" cy="955925"/>
          </a:xfrm>
          <a:prstGeom prst="rect">
            <a:avLst/>
          </a:prstGeom>
        </p:spPr>
      </p:pic>
      <p:pic>
        <p:nvPicPr>
          <p:cNvPr id="19" name="Picture 18"/>
          <p:cNvPicPr>
            <a:picLocks noChangeAspect="1"/>
          </p:cNvPicPr>
          <p:nvPr userDrawn="1"/>
        </p:nvPicPr>
        <p:blipFill>
          <a:blip r:embed="rId5"/>
          <a:stretch>
            <a:fillRect/>
          </a:stretch>
        </p:blipFill>
        <p:spPr>
          <a:xfrm>
            <a:off x="5717869" y="3550059"/>
            <a:ext cx="961567" cy="961568"/>
          </a:xfrm>
          <a:prstGeom prst="rect">
            <a:avLst/>
          </a:prstGeom>
        </p:spPr>
      </p:pic>
      <p:pic>
        <p:nvPicPr>
          <p:cNvPr id="21" name="Picture Placeholder 17"/>
          <p:cNvPicPr>
            <a:picLocks/>
          </p:cNvPicPr>
          <p:nvPr userDrawn="1"/>
        </p:nvPicPr>
        <p:blipFill>
          <a:blip r:embed="rId6" cstate="print">
            <a:extLst>
              <a:ext uri="{28A0092B-C50C-407E-A947-70E740481C1C}">
                <a14:useLocalDpi xmlns:a14="http://schemas.microsoft.com/office/drawing/2010/main"/>
              </a:ext>
            </a:extLst>
          </a:blip>
          <a:srcRect l="-467" r="-467"/>
          <a:stretch>
            <a:fillRect/>
          </a:stretch>
        </p:blipFill>
        <p:spPr>
          <a:xfrm>
            <a:off x="6783338" y="1413567"/>
            <a:ext cx="2057400" cy="2039112"/>
          </a:xfrm>
          <a:prstGeom prst="rect">
            <a:avLst/>
          </a:prstGeom>
        </p:spPr>
      </p:pic>
      <p:pic>
        <p:nvPicPr>
          <p:cNvPr id="22" name="Picture Placeholder 18"/>
          <p:cNvPicPr>
            <a:picLocks/>
          </p:cNvPicPr>
          <p:nvPr userDrawn="1"/>
        </p:nvPicPr>
        <p:blipFill>
          <a:blip r:embed="rId7" cstate="print">
            <a:extLst>
              <a:ext uri="{28A0092B-C50C-407E-A947-70E740481C1C}">
                <a14:useLocalDpi xmlns:a14="http://schemas.microsoft.com/office/drawing/2010/main"/>
              </a:ext>
            </a:extLst>
          </a:blip>
          <a:srcRect l="-467" r="-467"/>
          <a:stretch>
            <a:fillRect/>
          </a:stretch>
        </p:blipFill>
        <p:spPr>
          <a:xfrm>
            <a:off x="4643122" y="3550059"/>
            <a:ext cx="970192" cy="961568"/>
          </a:xfrm>
          <a:prstGeom prst="rect">
            <a:avLst/>
          </a:prstGeom>
        </p:spPr>
      </p:pic>
      <p:pic>
        <p:nvPicPr>
          <p:cNvPr id="23" name="Picture 22" descr="NERSC_logo_color_sm.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89674" y="3254428"/>
            <a:ext cx="2401904" cy="1615494"/>
          </a:xfrm>
          <a:prstGeom prst="rect">
            <a:avLst/>
          </a:prstGeom>
        </p:spPr>
      </p:pic>
      <p:pic>
        <p:nvPicPr>
          <p:cNvPr id="20" name="Picture 19" descr="m152_Ott_s271115_snap.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793678" y="3550059"/>
            <a:ext cx="960120" cy="961568"/>
          </a:xfrm>
          <a:prstGeom prst="rect">
            <a:avLst/>
          </a:prstGeom>
        </p:spPr>
      </p:pic>
    </p:spTree>
    <p:extLst>
      <p:ext uri="{BB962C8B-B14F-4D97-AF65-F5344CB8AC3E}">
        <p14:creationId xmlns:p14="http://schemas.microsoft.com/office/powerpoint/2010/main" val="427159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5080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90565"/>
            <a:ext cx="4040188"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5080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90565"/>
            <a:ext cx="4041775"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9641"/>
            <a:ext cx="3008313" cy="1162050"/>
          </a:xfrm>
        </p:spPr>
        <p:txBody>
          <a:bodyPr anchor="ctr" anchorCtr="0"/>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51979"/>
            <a:ext cx="5111750" cy="5074184"/>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21692"/>
            <a:ext cx="3008313" cy="39044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2047"/>
            <a:ext cx="5486400" cy="3495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r>
              <a:rPr lang="en-US" smtClean="0"/>
              <a:t>- </a:t>
            </a:r>
            <a:fld id="{D174BAF6-F8F2-EF4F-936C-8DF63288C82F}" type="slidenum">
              <a:rPr lang="en-US" smtClean="0"/>
              <a:pPr/>
              <a:t>‹#›</a:t>
            </a:fld>
            <a:r>
              <a:rPr lang="en-US" smtClean="0"/>
              <a:t>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42" y="179868"/>
            <a:ext cx="8326458" cy="769479"/>
          </a:xfrm>
          <a:prstGeom prst="rect">
            <a:avLst/>
          </a:prstGeom>
        </p:spPr>
        <p:txBody>
          <a:bodyPr vert="horz" lIns="91440" tIns="0" rIns="9144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0" descr="DOE LOGO"/>
          <p:cNvPicPr>
            <a:picLocks noChangeAspect="1" noChangeArrowheads="1"/>
          </p:cNvPicPr>
          <p:nvPr userDrawn="1"/>
        </p:nvPicPr>
        <p:blipFill>
          <a:blip r:embed="rId12"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pic>
        <p:nvPicPr>
          <p:cNvPr id="10" name="Picture 11" descr="LBNL_Logo-Full.png"/>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8227394" y="6277227"/>
            <a:ext cx="590020" cy="503738"/>
          </a:xfrm>
          <a:prstGeom prst="rect">
            <a:avLst/>
          </a:prstGeom>
          <a:noFill/>
          <a:ln w="9525">
            <a:noFill/>
            <a:miter lim="800000"/>
            <a:headEnd/>
            <a:tailEnd/>
          </a:ln>
        </p:spPr>
      </p:pic>
      <p:cxnSp>
        <p:nvCxnSpPr>
          <p:cNvPr id="11" name="Straight Connector 10"/>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200">
                <a:solidFill>
                  <a:srgbClr val="114766"/>
                </a:solidFill>
              </a:defRPr>
            </a:lvl1pPr>
          </a:lstStyle>
          <a:p>
            <a:r>
              <a:rPr lang="en-US" smtClean="0"/>
              <a:t>- </a:t>
            </a:r>
            <a:fld id="{D174BAF6-F8F2-EF4F-936C-8DF63288C82F}" type="slidenum">
              <a:rPr lang="en-US" smtClean="0"/>
              <a:pPr/>
              <a:t>‹#›</a:t>
            </a:fld>
            <a:r>
              <a:rPr lang="en-US" smtClean="0"/>
              <a:t> -</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5" r:id="rId10"/>
  </p:sldLayoutIdLst>
  <p:hf sldNum="0" hdr="0" ftr="0" dt="0"/>
  <p:txStyles>
    <p:title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data-management/i-o-libraries/i-o-library-lis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 Id="rId3" Type="http://schemas.openxmlformats.org/officeDocument/2006/relationships/hyperlink" Target="https://www.hdfgroup.org/HDF5/Tutor/index.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dfgroup.org/HDF5/Tutor/parallel.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nersc.gov/users/training/online-tutorials/introduction-to-scientific-i-o/?show_all=1#toc-anchor-5"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ersc.gov/users/data-analytics/data-management/i-o-libraries/hdf5-2/h5py/" TargetMode="External"/><Relationship Id="rId4" Type="http://schemas.openxmlformats.org/officeDocument/2006/relationships/hyperlink" Target="http://www.nersc.gov/users/data-analytics/data-management/i-o-libraries/hdf5-2/h5spark/" TargetMode="External"/><Relationship Id="rId1" Type="http://schemas.openxmlformats.org/officeDocument/2006/relationships/slideLayout" Target="../slideLayouts/slideLayout2.xml"/><Relationship Id="rId2" Type="http://schemas.openxmlformats.org/officeDocument/2006/relationships/hyperlink" Target="http://www.nersc.gov/users/data-analytics/data-management/i-o-libraries/hdf5-2/h5par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data.ucar.edu/software/netcdf/docs/netc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nersc.gov/users/data-analytics/data-management/i-o-libraries/netcdf-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oot.cern.ch/drupa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data-management/i-o-libraries/roo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data-management/databases/science-database-request-for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stgresql.org/doc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nersc.gov/users/data-analytics/data-management/databases/postgresq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v.mysql.com/do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data-management/databases/mysq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radigm4.atlassian.net/wiki/display/ESD/SciDB+Documentation"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mongodb.com/v2.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data-management/databases/mongodb/"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3.xml.rels><?xml version="1.0" encoding="UTF-8" standalone="yes"?>
<Relationships xmlns="http://schemas.openxmlformats.org/package/2006/relationships"><Relationship Id="rId3" Type="http://schemas.openxmlformats.org/officeDocument/2006/relationships/hyperlink" Target="http://www.nersc.gov/users/software/grid/data-transfer/" TargetMode="External"/><Relationship Id="rId4" Type="http://schemas.openxmlformats.org/officeDocument/2006/relationships/hyperlink" Target="http://www.nersc.gov/users/storage-and-file-systems/data-transfer-nodes/" TargetMode="External"/><Relationship Id="rId1" Type="http://schemas.openxmlformats.org/officeDocument/2006/relationships/slideLayout" Target="../slideLayouts/slideLayout2.xml"/><Relationship Id="rId2" Type="http://schemas.openxmlformats.org/officeDocument/2006/relationships/hyperlink" Target="http://www.nersc.gov/users/storage-and-file-systems/transferring-data/globus-onlin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workflow-tools/swift/" TargetMode="External"/><Relationship Id="rId3" Type="http://schemas.openxmlformats.org/officeDocument/2006/relationships/hyperlink" Target="http://www.nersc.gov/users/data-analytics/workflow-tools/firework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gres.lbl.gov/" TargetMode="External"/><Relationship Id="rId3" Type="http://schemas.openxmlformats.org/officeDocument/2006/relationships/hyperlink" Target="http://www.nersc.gov/users/data-analytics/workflow-tools/taskfarmer/"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workflow-tools/other-workflow-tool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science-gateway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nersc.gov/users/data-analytics/data-visualization/visit-2/" TargetMode="External"/><Relationship Id="rId4" Type="http://schemas.openxmlformats.org/officeDocument/2006/relationships/hyperlink" Target="http://www.nersc.gov/users/data-analytics/data-visualization/ncar/" TargetMode="External"/><Relationship Id="rId1" Type="http://schemas.openxmlformats.org/officeDocument/2006/relationships/slideLayout" Target="../slideLayouts/slideLayout2.xml"/><Relationship Id="rId2" Type="http://schemas.openxmlformats.org/officeDocument/2006/relationships/hyperlink" Target="http://www.nersc.gov/users/data-analytics/data-visualization/paraview-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data-analytic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storage-and-file-system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sc.gov/users/storage-and-file-systems/hpss/getting-start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gn="ctr"/>
            <a:r>
              <a:rPr lang="en-US" sz="4400" dirty="0" smtClean="0"/>
              <a:t>Data Management at NERSC</a:t>
            </a:r>
            <a:endParaRPr lang="en-US" sz="4400" dirty="0"/>
          </a:p>
        </p:txBody>
      </p:sp>
      <p:sp>
        <p:nvSpPr>
          <p:cNvPr id="7" name="Title 1"/>
          <p:cNvSpPr txBox="1">
            <a:spLocks/>
          </p:cNvSpPr>
          <p:nvPr/>
        </p:nvSpPr>
        <p:spPr>
          <a:xfrm>
            <a:off x="4248319" y="4877856"/>
            <a:ext cx="4590881" cy="1856073"/>
          </a:xfrm>
          <a:prstGeom prst="rect">
            <a:avLst/>
          </a:prstGeom>
        </p:spPr>
        <p:txBody>
          <a:bodyPr vert="horz" lIns="91440" tIns="0" rIns="91440" bIns="0" rtlCol="0" anchor="ctr" anchorCtr="0">
            <a:normAutofit/>
          </a:bodyPr>
          <a:lstStyle>
            <a:lvl1pPr marL="228600" indent="-228600" algn="l" defTabSz="457200" rtl="0" eaLnBrk="1" latinLnBrk="0" hangingPunct="1">
              <a:spcBef>
                <a:spcPct val="0"/>
              </a:spcBef>
              <a:buNone/>
              <a:defRPr sz="3600" b="0" i="0" u="none" kern="1200" cap="none">
                <a:solidFill>
                  <a:schemeClr val="bg1"/>
                </a:solidFill>
                <a:latin typeface="Helvetica Neue Bold Condensed"/>
                <a:ea typeface="+mj-ea"/>
                <a:cs typeface="Helvetica Neue Bold Condensed"/>
              </a:defRPr>
            </a:lvl1pPr>
          </a:lstStyle>
          <a:p>
            <a:r>
              <a:rPr lang="en-US" dirty="0" smtClean="0">
                <a:solidFill>
                  <a:schemeClr val="accent1"/>
                </a:solidFill>
              </a:rPr>
              <a:t>Quincey Koziol</a:t>
            </a:r>
            <a:endParaRPr lang="en-US" sz="2000" dirty="0" smtClean="0">
              <a:solidFill>
                <a:schemeClr val="accent1"/>
              </a:solidFill>
            </a:endParaRPr>
          </a:p>
          <a:p>
            <a:r>
              <a:rPr lang="en-US" sz="2000" dirty="0" smtClean="0">
                <a:solidFill>
                  <a:schemeClr val="accent1"/>
                </a:solidFill>
              </a:rPr>
              <a:t>NERSC Data and Analytics Services Group</a:t>
            </a:r>
          </a:p>
          <a:p>
            <a:r>
              <a:rPr lang="en-US" sz="2000" dirty="0" smtClean="0">
                <a:solidFill>
                  <a:schemeClr val="accent1"/>
                </a:solidFill>
              </a:rPr>
              <a:t>August 22, 2016</a:t>
            </a:r>
          </a:p>
          <a:p>
            <a:r>
              <a:rPr lang="en-US" sz="2000" dirty="0" err="1" smtClean="0">
                <a:solidFill>
                  <a:schemeClr val="accent1"/>
                </a:solidFill>
              </a:rPr>
              <a:t>koziol@lbl.gov</a:t>
            </a:r>
            <a:endParaRPr lang="en-US" sz="2000" dirty="0" smtClean="0">
              <a:solidFill>
                <a:schemeClr val="accent1"/>
              </a:solidFill>
            </a:endParaRPr>
          </a:p>
          <a:p>
            <a:endParaRPr lang="en-US" sz="2000" dirty="0">
              <a:solidFill>
                <a:schemeClr val="accent1"/>
              </a:solidFill>
            </a:endParaRPr>
          </a:p>
        </p:txBody>
      </p:sp>
    </p:spTree>
    <p:extLst>
      <p:ext uri="{BB962C8B-B14F-4D97-AF65-F5344CB8AC3E}">
        <p14:creationId xmlns:p14="http://schemas.microsoft.com/office/powerpoint/2010/main" val="1865406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43538" y="1074733"/>
            <a:ext cx="6059133" cy="5301016"/>
          </a:xfrm>
          <a:prstGeom prst="rect">
            <a:avLst/>
          </a:prstGeom>
        </p:spPr>
      </p:pic>
      <p:sp>
        <p:nvSpPr>
          <p:cNvPr id="2" name="Title 1"/>
          <p:cNvSpPr>
            <a:spLocks noGrp="1"/>
          </p:cNvSpPr>
          <p:nvPr>
            <p:ph type="title"/>
          </p:nvPr>
        </p:nvSpPr>
        <p:spPr/>
        <p:txBody>
          <a:bodyPr/>
          <a:lstStyle/>
          <a:p>
            <a:r>
              <a:rPr lang="en-US" dirty="0" smtClean="0"/>
              <a:t>Types of Application I/O to Parallel File Systems</a:t>
            </a:r>
            <a:endParaRPr lang="en-US" dirty="0"/>
          </a:p>
        </p:txBody>
      </p:sp>
    </p:spTree>
    <p:extLst>
      <p:ext uri="{BB962C8B-B14F-4D97-AF65-F5344CB8AC3E}">
        <p14:creationId xmlns:p14="http://schemas.microsoft.com/office/powerpoint/2010/main" val="97974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File-per-processor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simplest to implement </a:t>
            </a:r>
            <a:endParaRPr lang="en-US" dirty="0" smtClean="0"/>
          </a:p>
          <a:p>
            <a:r>
              <a:rPr lang="en-US" dirty="0"/>
              <a:t>P</a:t>
            </a:r>
            <a:r>
              <a:rPr lang="en-US" dirty="0" smtClean="0"/>
              <a:t>arallel </a:t>
            </a:r>
            <a:r>
              <a:rPr lang="en-US" dirty="0"/>
              <a:t>file systems often perform well with this type of access up to several thousand files, but synchronizing metadata for a large collection of files introduces a </a:t>
            </a:r>
            <a:r>
              <a:rPr lang="en-US" dirty="0" smtClean="0"/>
              <a:t>bottleneck.</a:t>
            </a:r>
          </a:p>
          <a:p>
            <a:pPr lvl="1"/>
            <a:r>
              <a:rPr lang="en-US" dirty="0" smtClean="0"/>
              <a:t>One </a:t>
            </a:r>
            <a:r>
              <a:rPr lang="en-US" dirty="0"/>
              <a:t>way to mitigate this is to use a 'square-root' file layout, for example by dividing 10,000 files into 100 subdirectories of 100 files</a:t>
            </a:r>
            <a:r>
              <a:rPr lang="en-US" dirty="0" smtClean="0"/>
              <a:t>.</a:t>
            </a:r>
            <a:endParaRPr lang="en-US" dirty="0"/>
          </a:p>
          <a:p>
            <a:r>
              <a:rPr lang="en-US" dirty="0" smtClean="0"/>
              <a:t>However, large </a:t>
            </a:r>
            <a:r>
              <a:rPr lang="en-US" dirty="0"/>
              <a:t>collections of files can be unwieldy to </a:t>
            </a:r>
            <a:r>
              <a:rPr lang="en-US" dirty="0" smtClean="0"/>
              <a:t>manage.</a:t>
            </a:r>
          </a:p>
          <a:p>
            <a:pPr lvl="1"/>
            <a:r>
              <a:rPr lang="en-US" dirty="0" smtClean="0"/>
              <a:t>May not </a:t>
            </a:r>
            <a:r>
              <a:rPr lang="en-US" dirty="0"/>
              <a:t>be a concern in the case of </a:t>
            </a:r>
            <a:r>
              <a:rPr lang="en-US" dirty="0" err="1" smtClean="0"/>
              <a:t>checkpointing</a:t>
            </a:r>
            <a:r>
              <a:rPr lang="en-US" dirty="0" smtClean="0"/>
              <a:t>. </a:t>
            </a:r>
          </a:p>
          <a:p>
            <a:r>
              <a:rPr lang="en-US" dirty="0" smtClean="0"/>
              <a:t>Another disadvantage </a:t>
            </a:r>
            <a:r>
              <a:rPr lang="en-US" dirty="0"/>
              <a:t>of file-per-processor access is that later restarts </a:t>
            </a:r>
            <a:r>
              <a:rPr lang="en-US" dirty="0" smtClean="0"/>
              <a:t>(probably) require </a:t>
            </a:r>
            <a:r>
              <a:rPr lang="en-US" dirty="0"/>
              <a:t>the same number and layout of </a:t>
            </a:r>
            <a:r>
              <a:rPr lang="en-US" dirty="0" smtClean="0"/>
              <a:t>processors.</a:t>
            </a:r>
            <a:endParaRPr lang="en-US" dirty="0"/>
          </a:p>
        </p:txBody>
      </p:sp>
      <p:pic>
        <p:nvPicPr>
          <p:cNvPr id="4" name="Picture 3"/>
          <p:cNvPicPr>
            <a:picLocks noChangeAspect="1"/>
          </p:cNvPicPr>
          <p:nvPr/>
        </p:nvPicPr>
        <p:blipFill>
          <a:blip r:embed="rId3"/>
          <a:stretch>
            <a:fillRect/>
          </a:stretch>
        </p:blipFill>
        <p:spPr>
          <a:xfrm>
            <a:off x="6187858" y="72198"/>
            <a:ext cx="2792172" cy="946273"/>
          </a:xfrm>
          <a:prstGeom prst="rect">
            <a:avLst/>
          </a:prstGeom>
        </p:spPr>
      </p:pic>
    </p:spTree>
    <p:extLst>
      <p:ext uri="{BB962C8B-B14F-4D97-AF65-F5344CB8AC3E}">
        <p14:creationId xmlns:p14="http://schemas.microsoft.com/office/powerpoint/2010/main" val="47268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Shared-file (Independent)</a:t>
            </a:r>
            <a:endParaRPr lang="en-US" dirty="0"/>
          </a:p>
        </p:txBody>
      </p:sp>
      <p:sp>
        <p:nvSpPr>
          <p:cNvPr id="3" name="Content Placeholder 2"/>
          <p:cNvSpPr>
            <a:spLocks noGrp="1"/>
          </p:cNvSpPr>
          <p:nvPr>
            <p:ph idx="1"/>
          </p:nvPr>
        </p:nvSpPr>
        <p:spPr/>
        <p:txBody>
          <a:bodyPr>
            <a:normAutofit fontScale="92500"/>
          </a:bodyPr>
          <a:lstStyle/>
          <a:p>
            <a:r>
              <a:rPr lang="en-US" dirty="0" smtClean="0"/>
              <a:t>Allows </a:t>
            </a:r>
            <a:r>
              <a:rPr lang="en-US" dirty="0"/>
              <a:t>many processors to share a common </a:t>
            </a:r>
            <a:r>
              <a:rPr lang="en-US" dirty="0" smtClean="0"/>
              <a:t>file handle, </a:t>
            </a:r>
            <a:r>
              <a:rPr lang="en-US" dirty="0"/>
              <a:t>but write independently to </a:t>
            </a:r>
            <a:r>
              <a:rPr lang="en-US" dirty="0" smtClean="0"/>
              <a:t>exclusive </a:t>
            </a:r>
            <a:r>
              <a:rPr lang="en-US" dirty="0"/>
              <a:t>regions of the file. </a:t>
            </a:r>
            <a:endParaRPr lang="en-US" dirty="0" smtClean="0"/>
          </a:p>
          <a:p>
            <a:r>
              <a:rPr lang="en-US" dirty="0" smtClean="0"/>
              <a:t>However</a:t>
            </a:r>
            <a:r>
              <a:rPr lang="en-US" dirty="0"/>
              <a:t>, there can be significant overhead for write patterns where the regions in the file may be contested by two or more </a:t>
            </a:r>
            <a:r>
              <a:rPr lang="en-US" dirty="0" smtClean="0"/>
              <a:t>processors.</a:t>
            </a:r>
          </a:p>
          <a:p>
            <a:pPr lvl="1"/>
            <a:r>
              <a:rPr lang="en-US" dirty="0" smtClean="0"/>
              <a:t>In </a:t>
            </a:r>
            <a:r>
              <a:rPr lang="en-US" dirty="0"/>
              <a:t>these cases, the file system uses a 'lock manager' to serialize access to the contested region and guarantee file consistency. </a:t>
            </a:r>
          </a:p>
          <a:p>
            <a:r>
              <a:rPr lang="en-US" dirty="0"/>
              <a:t>The advantage of shared file access lies in data management and portability, especially when a higher-level I/O format such as HDF5 or netCDF is used to encapsulate the data in the </a:t>
            </a:r>
            <a:r>
              <a:rPr lang="en-US" dirty="0" smtClean="0"/>
              <a:t>file.</a:t>
            </a:r>
            <a:endParaRPr lang="en-US" dirty="0"/>
          </a:p>
        </p:txBody>
      </p:sp>
      <p:pic>
        <p:nvPicPr>
          <p:cNvPr id="4" name="Picture 3"/>
          <p:cNvPicPr>
            <a:picLocks noChangeAspect="1"/>
          </p:cNvPicPr>
          <p:nvPr/>
        </p:nvPicPr>
        <p:blipFill>
          <a:blip r:embed="rId3"/>
          <a:stretch>
            <a:fillRect/>
          </a:stretch>
        </p:blipFill>
        <p:spPr>
          <a:xfrm>
            <a:off x="6275540" y="0"/>
            <a:ext cx="2803132" cy="1013601"/>
          </a:xfrm>
          <a:prstGeom prst="rect">
            <a:avLst/>
          </a:prstGeom>
        </p:spPr>
      </p:pic>
    </p:spTree>
    <p:extLst>
      <p:ext uri="{BB962C8B-B14F-4D97-AF65-F5344CB8AC3E}">
        <p14:creationId xmlns:p14="http://schemas.microsoft.com/office/powerpoint/2010/main" val="1880919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Shared-file (Collective Buffering)</a:t>
            </a:r>
            <a:endParaRPr lang="en-US" dirty="0"/>
          </a:p>
        </p:txBody>
      </p:sp>
      <p:sp>
        <p:nvSpPr>
          <p:cNvPr id="3" name="Content Placeholder 2"/>
          <p:cNvSpPr>
            <a:spLocks noGrp="1"/>
          </p:cNvSpPr>
          <p:nvPr>
            <p:ph idx="1"/>
          </p:nvPr>
        </p:nvSpPr>
        <p:spPr/>
        <p:txBody>
          <a:bodyPr>
            <a:normAutofit fontScale="92500"/>
          </a:bodyPr>
          <a:lstStyle/>
          <a:p>
            <a:r>
              <a:rPr lang="en-US" dirty="0" smtClean="0"/>
              <a:t>Improves </a:t>
            </a:r>
            <a:r>
              <a:rPr lang="en-US" dirty="0"/>
              <a:t>the performance of shared-file access by offloading some of the coordination work from the file system to the </a:t>
            </a:r>
            <a:r>
              <a:rPr lang="en-US" dirty="0" smtClean="0"/>
              <a:t>application*.</a:t>
            </a:r>
          </a:p>
          <a:p>
            <a:pPr lvl="1"/>
            <a:r>
              <a:rPr lang="en-US" dirty="0" smtClean="0"/>
              <a:t>A </a:t>
            </a:r>
            <a:r>
              <a:rPr lang="en-US" dirty="0"/>
              <a:t>subset of the processors is chosen to be </a:t>
            </a:r>
            <a:r>
              <a:rPr lang="en-US" dirty="0" smtClean="0"/>
              <a:t>'aggregators’, which collect </a:t>
            </a:r>
            <a:r>
              <a:rPr lang="en-US" dirty="0"/>
              <a:t>the data from </a:t>
            </a:r>
            <a:r>
              <a:rPr lang="en-US" dirty="0" smtClean="0"/>
              <a:t>other processors, pack </a:t>
            </a:r>
            <a:r>
              <a:rPr lang="en-US" dirty="0"/>
              <a:t>it into contiguous buffers in </a:t>
            </a:r>
            <a:r>
              <a:rPr lang="en-US" dirty="0" smtClean="0"/>
              <a:t>memory, and is then written </a:t>
            </a:r>
            <a:r>
              <a:rPr lang="en-US" dirty="0"/>
              <a:t>to the file </a:t>
            </a:r>
            <a:r>
              <a:rPr lang="en-US" dirty="0" smtClean="0"/>
              <a:t>system.</a:t>
            </a:r>
          </a:p>
          <a:p>
            <a:r>
              <a:rPr lang="en-US" dirty="0" smtClean="0"/>
              <a:t>Originally</a:t>
            </a:r>
            <a:r>
              <a:rPr lang="en-US" dirty="0"/>
              <a:t>, collective buffering was developed to reduce the number of small, noncontiguous writes, but another benefit that is important for file systems such as </a:t>
            </a:r>
            <a:r>
              <a:rPr lang="en-US" dirty="0" err="1"/>
              <a:t>Lustre</a:t>
            </a:r>
            <a:r>
              <a:rPr lang="en-US" dirty="0"/>
              <a:t> is that the buffer size can be set to a multiple of the ideal transfer size preferred by the file system</a:t>
            </a:r>
            <a:r>
              <a:rPr lang="en-US" dirty="0" smtClean="0"/>
              <a:t>.</a:t>
            </a:r>
          </a:p>
        </p:txBody>
      </p:sp>
      <p:pic>
        <p:nvPicPr>
          <p:cNvPr id="5" name="Picture 4"/>
          <p:cNvPicPr>
            <a:picLocks noChangeAspect="1"/>
          </p:cNvPicPr>
          <p:nvPr/>
        </p:nvPicPr>
        <p:blipFill>
          <a:blip r:embed="rId3"/>
          <a:stretch>
            <a:fillRect/>
          </a:stretch>
        </p:blipFill>
        <p:spPr>
          <a:xfrm>
            <a:off x="6269277" y="77052"/>
            <a:ext cx="2617851" cy="937873"/>
          </a:xfrm>
          <a:prstGeom prst="rect">
            <a:avLst/>
          </a:prstGeom>
        </p:spPr>
      </p:pic>
      <p:sp>
        <p:nvSpPr>
          <p:cNvPr id="6" name="Rectangle 5"/>
          <p:cNvSpPr/>
          <p:nvPr/>
        </p:nvSpPr>
        <p:spPr>
          <a:xfrm>
            <a:off x="2755638" y="6181291"/>
            <a:ext cx="5273546" cy="646331"/>
          </a:xfrm>
          <a:prstGeom prst="rect">
            <a:avLst/>
          </a:prstGeom>
        </p:spPr>
        <p:txBody>
          <a:bodyPr wrap="square">
            <a:spAutoFit/>
          </a:bodyPr>
          <a:lstStyle/>
          <a:p>
            <a:pPr lvl="1"/>
            <a:r>
              <a:rPr lang="en-US" i="1" dirty="0" smtClean="0"/>
              <a:t>*Also </a:t>
            </a:r>
            <a:r>
              <a:rPr lang="en-US" i="1" dirty="0"/>
              <a:t>implemented within </a:t>
            </a:r>
            <a:r>
              <a:rPr lang="en-US" i="1" dirty="0" smtClean="0"/>
              <a:t>MPI-IO </a:t>
            </a:r>
            <a:r>
              <a:rPr lang="en-US" i="1" dirty="0"/>
              <a:t>for collective I/O operations </a:t>
            </a:r>
            <a:r>
              <a:rPr lang="en-US" i="1" dirty="0" smtClean="0"/>
              <a:t>(and used </a:t>
            </a:r>
            <a:r>
              <a:rPr lang="en-US" i="1" dirty="0"/>
              <a:t>by HDF5, </a:t>
            </a:r>
            <a:r>
              <a:rPr lang="en-US" i="1" dirty="0" err="1"/>
              <a:t>etc</a:t>
            </a:r>
            <a:r>
              <a:rPr lang="en-US" i="1" dirty="0"/>
              <a:t>).</a:t>
            </a:r>
          </a:p>
        </p:txBody>
      </p:sp>
    </p:spTree>
    <p:extLst>
      <p:ext uri="{BB962C8B-B14F-4D97-AF65-F5344CB8AC3E}">
        <p14:creationId xmlns:p14="http://schemas.microsoft.com/office/powerpoint/2010/main" val="303313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endParaRPr lang="en-US" dirty="0"/>
          </a:p>
        </p:txBody>
      </p:sp>
      <p:sp>
        <p:nvSpPr>
          <p:cNvPr id="3" name="Content Placeholder 2"/>
          <p:cNvSpPr>
            <a:spLocks noGrp="1"/>
          </p:cNvSpPr>
          <p:nvPr>
            <p:ph idx="1"/>
          </p:nvPr>
        </p:nvSpPr>
        <p:spPr>
          <a:xfrm>
            <a:off x="457200" y="3190505"/>
            <a:ext cx="8229600" cy="2935659"/>
          </a:xfrm>
        </p:spPr>
        <p:txBody>
          <a:bodyPr/>
          <a:lstStyle/>
          <a:p>
            <a:r>
              <a:rPr lang="en-US" dirty="0"/>
              <a:t>S</a:t>
            </a:r>
            <a:r>
              <a:rPr lang="en-US" dirty="0" smtClean="0"/>
              <a:t>calable</a:t>
            </a:r>
            <a:r>
              <a:rPr lang="en-US" dirty="0"/>
              <a:t>, POSIX-compliant parallel file system designed for large, distributed-memory </a:t>
            </a:r>
            <a:r>
              <a:rPr lang="en-US" dirty="0" smtClean="0"/>
              <a:t>systems</a:t>
            </a:r>
          </a:p>
          <a:p>
            <a:r>
              <a:rPr lang="en-US" dirty="0" smtClean="0"/>
              <a:t>Uses </a:t>
            </a:r>
            <a:r>
              <a:rPr lang="en-US" dirty="0"/>
              <a:t>a server-client model with separate servers for file metadata and file content</a:t>
            </a:r>
          </a:p>
        </p:txBody>
      </p:sp>
      <p:pic>
        <p:nvPicPr>
          <p:cNvPr id="4" name="Picture 3"/>
          <p:cNvPicPr>
            <a:picLocks noChangeAspect="1"/>
          </p:cNvPicPr>
          <p:nvPr/>
        </p:nvPicPr>
        <p:blipFill>
          <a:blip r:embed="rId2"/>
          <a:stretch>
            <a:fillRect/>
          </a:stretch>
        </p:blipFill>
        <p:spPr>
          <a:xfrm>
            <a:off x="762000" y="1104726"/>
            <a:ext cx="7620000" cy="1930400"/>
          </a:xfrm>
          <a:prstGeom prst="rect">
            <a:avLst/>
          </a:prstGeom>
        </p:spPr>
      </p:pic>
    </p:spTree>
    <p:extLst>
      <p:ext uri="{BB962C8B-B14F-4D97-AF65-F5344CB8AC3E}">
        <p14:creationId xmlns:p14="http://schemas.microsoft.com/office/powerpoint/2010/main" val="986439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Lustre</a:t>
            </a:r>
            <a:r>
              <a:rPr lang="en-US" dirty="0" smtClean="0"/>
              <a:t> Files</a:t>
            </a:r>
            <a:endParaRPr lang="en-US" dirty="0"/>
          </a:p>
        </p:txBody>
      </p:sp>
      <p:sp>
        <p:nvSpPr>
          <p:cNvPr id="3" name="Content Placeholder 2"/>
          <p:cNvSpPr>
            <a:spLocks noGrp="1"/>
          </p:cNvSpPr>
          <p:nvPr>
            <p:ph idx="1"/>
          </p:nvPr>
        </p:nvSpPr>
        <p:spPr>
          <a:xfrm>
            <a:off x="457200" y="2010426"/>
            <a:ext cx="8229600" cy="4115737"/>
          </a:xfrm>
        </p:spPr>
        <p:txBody>
          <a:bodyPr>
            <a:normAutofit/>
          </a:bodyPr>
          <a:lstStyle/>
          <a:p>
            <a:r>
              <a:rPr lang="en-US" dirty="0" err="1" smtClean="0"/>
              <a:t>Lustre</a:t>
            </a:r>
            <a:r>
              <a:rPr lang="en-US" dirty="0" smtClean="0"/>
              <a:t> performs </a:t>
            </a:r>
            <a:r>
              <a:rPr lang="en-US" dirty="0"/>
              <a:t>much better when the I/O accesses are aligned to </a:t>
            </a:r>
            <a:r>
              <a:rPr lang="en-US" dirty="0" err="1"/>
              <a:t>Lustre's</a:t>
            </a:r>
            <a:r>
              <a:rPr lang="en-US" dirty="0"/>
              <a:t> fundamental unit of storage, which is called a stripe and has a default size (on NERSC systems) of 1MB</a:t>
            </a:r>
            <a:r>
              <a:rPr lang="en-US" dirty="0" smtClean="0"/>
              <a:t>.</a:t>
            </a:r>
            <a:endParaRPr lang="en-US" dirty="0"/>
          </a:p>
          <a:p>
            <a:r>
              <a:rPr lang="en-US" dirty="0"/>
              <a:t>Striping </a:t>
            </a:r>
            <a:r>
              <a:rPr lang="en-US" dirty="0" smtClean="0"/>
              <a:t>divides </a:t>
            </a:r>
            <a:r>
              <a:rPr lang="en-US" dirty="0"/>
              <a:t>up a </a:t>
            </a:r>
            <a:r>
              <a:rPr lang="en-US" dirty="0" smtClean="0"/>
              <a:t>file </a:t>
            </a:r>
            <a:r>
              <a:rPr lang="en-US" dirty="0"/>
              <a:t>across many </a:t>
            </a:r>
            <a:r>
              <a:rPr lang="en-US" dirty="0" smtClean="0"/>
              <a:t>OSTs.</a:t>
            </a:r>
          </a:p>
          <a:p>
            <a:r>
              <a:rPr lang="en-US" dirty="0" smtClean="0"/>
              <a:t>Each </a:t>
            </a:r>
            <a:r>
              <a:rPr lang="en-US" dirty="0"/>
              <a:t>stripe is stored on a different OST, and the assignment of stripes to OSTs is round-robin.</a:t>
            </a:r>
          </a:p>
        </p:txBody>
      </p:sp>
      <p:pic>
        <p:nvPicPr>
          <p:cNvPr id="4" name="Picture 3"/>
          <p:cNvPicPr>
            <a:picLocks noChangeAspect="1"/>
          </p:cNvPicPr>
          <p:nvPr/>
        </p:nvPicPr>
        <p:blipFill>
          <a:blip r:embed="rId2"/>
          <a:stretch>
            <a:fillRect/>
          </a:stretch>
        </p:blipFill>
        <p:spPr>
          <a:xfrm>
            <a:off x="762000" y="1485378"/>
            <a:ext cx="7620000" cy="304800"/>
          </a:xfrm>
          <a:prstGeom prst="rect">
            <a:avLst/>
          </a:prstGeom>
        </p:spPr>
      </p:pic>
    </p:spTree>
    <p:extLst>
      <p:ext uri="{BB962C8B-B14F-4D97-AF65-F5344CB8AC3E}">
        <p14:creationId xmlns:p14="http://schemas.microsoft.com/office/powerpoint/2010/main" val="963588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r>
              <a:rPr lang="en-US" dirty="0" smtClean="0"/>
              <a:t> Striping</a:t>
            </a:r>
            <a:endParaRPr lang="en-US" dirty="0"/>
          </a:p>
        </p:txBody>
      </p:sp>
      <p:sp>
        <p:nvSpPr>
          <p:cNvPr id="3" name="Content Placeholder 2"/>
          <p:cNvSpPr>
            <a:spLocks noGrp="1"/>
          </p:cNvSpPr>
          <p:nvPr>
            <p:ph idx="1"/>
          </p:nvPr>
        </p:nvSpPr>
        <p:spPr/>
        <p:txBody>
          <a:bodyPr>
            <a:normAutofit/>
          </a:bodyPr>
          <a:lstStyle/>
          <a:p>
            <a:r>
              <a:rPr lang="en-US" dirty="0" smtClean="0"/>
              <a:t>Striping </a:t>
            </a:r>
            <a:r>
              <a:rPr lang="en-US" dirty="0"/>
              <a:t>a file </a:t>
            </a:r>
            <a:r>
              <a:rPr lang="en-US" dirty="0" smtClean="0"/>
              <a:t>increases </a:t>
            </a:r>
            <a:r>
              <a:rPr lang="en-US" dirty="0"/>
              <a:t>the available bandwidth</a:t>
            </a:r>
            <a:r>
              <a:rPr lang="en-US" dirty="0" smtClean="0"/>
              <a:t>.</a:t>
            </a:r>
          </a:p>
          <a:p>
            <a:r>
              <a:rPr lang="en-US" dirty="0" smtClean="0"/>
              <a:t>Writing </a:t>
            </a:r>
            <a:r>
              <a:rPr lang="en-US" dirty="0"/>
              <a:t>to several OSTs in parallel aggregates the bandwidth of each of the individual </a:t>
            </a:r>
            <a:r>
              <a:rPr lang="en-US" dirty="0" smtClean="0"/>
              <a:t>OSTs.</a:t>
            </a:r>
          </a:p>
          <a:p>
            <a:pPr lvl="1"/>
            <a:r>
              <a:rPr lang="en-US" dirty="0" smtClean="0"/>
              <a:t>Same </a:t>
            </a:r>
            <a:r>
              <a:rPr lang="en-US" dirty="0"/>
              <a:t>principal behind the use of striping in a RAID array of disks. In fact, the disk arrays backing a </a:t>
            </a:r>
            <a:r>
              <a:rPr lang="en-US" dirty="0" err="1"/>
              <a:t>Lustre</a:t>
            </a:r>
            <a:r>
              <a:rPr lang="en-US" dirty="0"/>
              <a:t> file system are also RAID striped, so you can think of </a:t>
            </a:r>
            <a:r>
              <a:rPr lang="en-US" dirty="0" err="1"/>
              <a:t>Lustre</a:t>
            </a:r>
            <a:r>
              <a:rPr lang="en-US" dirty="0"/>
              <a:t> striping as a second layer of striping that allows you to access every single physical disk in the file system if you want the maximum available bandwidth (i.e. by striping over all available OSTs).</a:t>
            </a:r>
          </a:p>
        </p:txBody>
      </p:sp>
    </p:spTree>
    <p:extLst>
      <p:ext uri="{BB962C8B-B14F-4D97-AF65-F5344CB8AC3E}">
        <p14:creationId xmlns:p14="http://schemas.microsoft.com/office/powerpoint/2010/main" val="1131454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r>
              <a:rPr lang="en-US" dirty="0" smtClean="0"/>
              <a:t> Striping</a:t>
            </a:r>
            <a:endParaRPr lang="en-US" dirty="0"/>
          </a:p>
        </p:txBody>
      </p:sp>
      <p:sp>
        <p:nvSpPr>
          <p:cNvPr id="3" name="Content Placeholder 2"/>
          <p:cNvSpPr>
            <a:spLocks noGrp="1"/>
          </p:cNvSpPr>
          <p:nvPr>
            <p:ph idx="1"/>
          </p:nvPr>
        </p:nvSpPr>
        <p:spPr>
          <a:xfrm>
            <a:off x="457200" y="1941534"/>
            <a:ext cx="8229600" cy="4184629"/>
          </a:xfrm>
        </p:spPr>
        <p:txBody>
          <a:bodyPr>
            <a:normAutofit/>
          </a:bodyPr>
          <a:lstStyle/>
          <a:p>
            <a:r>
              <a:rPr lang="en-US" dirty="0" err="1"/>
              <a:t>Lustre</a:t>
            </a:r>
            <a:r>
              <a:rPr lang="en-US" dirty="0"/>
              <a:t> allows you to modify three striping parameters for a shared file:</a:t>
            </a:r>
          </a:p>
          <a:p>
            <a:pPr lvl="1"/>
            <a:r>
              <a:rPr lang="en-US" dirty="0"/>
              <a:t>S</a:t>
            </a:r>
            <a:r>
              <a:rPr lang="en-US" dirty="0" smtClean="0"/>
              <a:t>tripe </a:t>
            </a:r>
            <a:r>
              <a:rPr lang="en-US" dirty="0"/>
              <a:t>count controls how many OSTs the file is striped </a:t>
            </a:r>
            <a:r>
              <a:rPr lang="en-US" dirty="0" smtClean="0"/>
              <a:t>over</a:t>
            </a:r>
          </a:p>
          <a:p>
            <a:pPr lvl="2"/>
            <a:r>
              <a:rPr lang="en-US" dirty="0" smtClean="0"/>
              <a:t>For </a:t>
            </a:r>
            <a:r>
              <a:rPr lang="en-US" dirty="0"/>
              <a:t>example, the stripe count is 4 for the file shown </a:t>
            </a:r>
            <a:r>
              <a:rPr lang="en-US" dirty="0" smtClean="0"/>
              <a:t>above</a:t>
            </a:r>
            <a:endParaRPr lang="en-US" dirty="0"/>
          </a:p>
          <a:p>
            <a:pPr lvl="1"/>
            <a:r>
              <a:rPr lang="en-US" dirty="0" smtClean="0"/>
              <a:t>Stripe </a:t>
            </a:r>
            <a:r>
              <a:rPr lang="en-US" dirty="0"/>
              <a:t>size controls the number of bytes in each </a:t>
            </a:r>
            <a:r>
              <a:rPr lang="en-US" dirty="0" smtClean="0"/>
              <a:t>stripe</a:t>
            </a:r>
            <a:endParaRPr lang="en-US" dirty="0"/>
          </a:p>
          <a:p>
            <a:pPr lvl="1"/>
            <a:r>
              <a:rPr lang="en-US" dirty="0"/>
              <a:t>S</a:t>
            </a:r>
            <a:r>
              <a:rPr lang="en-US" dirty="0" smtClean="0"/>
              <a:t>tart </a:t>
            </a:r>
            <a:r>
              <a:rPr lang="en-US" dirty="0"/>
              <a:t>index chooses where in the list of OSTs to start the round-robin </a:t>
            </a:r>
            <a:r>
              <a:rPr lang="en-US" dirty="0" smtClean="0"/>
              <a:t>assignment</a:t>
            </a:r>
          </a:p>
          <a:p>
            <a:pPr lvl="2"/>
            <a:r>
              <a:rPr lang="en-US" dirty="0" smtClean="0"/>
              <a:t>The </a:t>
            </a:r>
            <a:r>
              <a:rPr lang="en-US" dirty="0"/>
              <a:t>default </a:t>
            </a:r>
            <a:r>
              <a:rPr lang="en-US" dirty="0" smtClean="0"/>
              <a:t>value of </a:t>
            </a:r>
            <a:r>
              <a:rPr lang="en-US" dirty="0"/>
              <a:t>-1 allows the system to choose the offset in order to load balance the file </a:t>
            </a:r>
            <a:r>
              <a:rPr lang="en-US" dirty="0" smtClean="0"/>
              <a:t>system.</a:t>
            </a:r>
            <a:endParaRPr lang="en-US" dirty="0"/>
          </a:p>
        </p:txBody>
      </p:sp>
      <p:pic>
        <p:nvPicPr>
          <p:cNvPr id="4" name="Picture 3"/>
          <p:cNvPicPr>
            <a:picLocks noChangeAspect="1"/>
          </p:cNvPicPr>
          <p:nvPr/>
        </p:nvPicPr>
        <p:blipFill>
          <a:blip r:embed="rId2"/>
          <a:stretch>
            <a:fillRect/>
          </a:stretch>
        </p:blipFill>
        <p:spPr>
          <a:xfrm>
            <a:off x="762000" y="1485378"/>
            <a:ext cx="7620000" cy="304800"/>
          </a:xfrm>
          <a:prstGeom prst="rect">
            <a:avLst/>
          </a:prstGeom>
        </p:spPr>
      </p:pic>
    </p:spTree>
    <p:extLst>
      <p:ext uri="{BB962C8B-B14F-4D97-AF65-F5344CB8AC3E}">
        <p14:creationId xmlns:p14="http://schemas.microsoft.com/office/powerpoint/2010/main" val="1596805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r>
              <a:rPr lang="en-US" dirty="0" smtClean="0"/>
              <a:t> Striping</a:t>
            </a:r>
            <a:endParaRPr lang="en-US" dirty="0"/>
          </a:p>
        </p:txBody>
      </p:sp>
      <p:sp>
        <p:nvSpPr>
          <p:cNvPr id="3" name="Content Placeholder 2"/>
          <p:cNvSpPr>
            <a:spLocks noGrp="1"/>
          </p:cNvSpPr>
          <p:nvPr>
            <p:ph idx="1"/>
          </p:nvPr>
        </p:nvSpPr>
        <p:spPr/>
        <p:txBody>
          <a:bodyPr>
            <a:normAutofit fontScale="92500"/>
          </a:bodyPr>
          <a:lstStyle/>
          <a:p>
            <a:r>
              <a:rPr lang="en-US" dirty="0" smtClean="0"/>
              <a:t>Stripe parameters </a:t>
            </a:r>
            <a:r>
              <a:rPr lang="en-US" dirty="0"/>
              <a:t>can be changed and viewed on a per-file or per-directory basis using the commands:</a:t>
            </a:r>
          </a:p>
          <a:p>
            <a:pPr lvl="1"/>
            <a:r>
              <a:rPr lang="en-US" dirty="0" err="1"/>
              <a:t>lfs</a:t>
            </a:r>
            <a:r>
              <a:rPr lang="en-US" dirty="0"/>
              <a:t> </a:t>
            </a:r>
            <a:r>
              <a:rPr lang="en-US" dirty="0" err="1"/>
              <a:t>setstripe</a:t>
            </a:r>
            <a:r>
              <a:rPr lang="en-US" dirty="0"/>
              <a:t> [</a:t>
            </a:r>
            <a:r>
              <a:rPr lang="en-US" dirty="0" err="1"/>
              <a:t>file,dir</a:t>
            </a:r>
            <a:r>
              <a:rPr lang="en-US" dirty="0"/>
              <a:t>] -c [count] -s [size] -</a:t>
            </a:r>
            <a:r>
              <a:rPr lang="en-US" dirty="0" err="1"/>
              <a:t>i</a:t>
            </a:r>
            <a:r>
              <a:rPr lang="en-US" dirty="0"/>
              <a:t> [index]</a:t>
            </a:r>
          </a:p>
          <a:p>
            <a:pPr lvl="1"/>
            <a:r>
              <a:rPr lang="en-US" dirty="0" err="1"/>
              <a:t>lfs</a:t>
            </a:r>
            <a:r>
              <a:rPr lang="en-US" dirty="0"/>
              <a:t> </a:t>
            </a:r>
            <a:r>
              <a:rPr lang="en-US" dirty="0" err="1"/>
              <a:t>getstripe</a:t>
            </a:r>
            <a:r>
              <a:rPr lang="en-US" dirty="0"/>
              <a:t> [</a:t>
            </a:r>
            <a:r>
              <a:rPr lang="en-US" dirty="0" err="1"/>
              <a:t>file,dir</a:t>
            </a:r>
            <a:r>
              <a:rPr lang="en-US" dirty="0"/>
              <a:t>]</a:t>
            </a:r>
          </a:p>
          <a:p>
            <a:r>
              <a:rPr lang="en-US" dirty="0" smtClean="0"/>
              <a:t>Striping </a:t>
            </a:r>
            <a:r>
              <a:rPr lang="en-US" dirty="0"/>
              <a:t>parameters must be set before a file is written to (either by touching a file and setting the parameters or by setting the parameters on the directory</a:t>
            </a:r>
            <a:r>
              <a:rPr lang="en-US" dirty="0" smtClean="0"/>
              <a:t>).</a:t>
            </a:r>
          </a:p>
          <a:p>
            <a:pPr lvl="1"/>
            <a:r>
              <a:rPr lang="en-US" dirty="0" smtClean="0"/>
              <a:t>To </a:t>
            </a:r>
            <a:r>
              <a:rPr lang="en-US" dirty="0"/>
              <a:t>change the parameters after a file has been written to, the file must be copied over to a new file with the desired parameters, for instance with these </a:t>
            </a:r>
            <a:r>
              <a:rPr lang="en-US" dirty="0" smtClean="0"/>
              <a:t>commands:</a:t>
            </a:r>
          </a:p>
          <a:p>
            <a:pPr lvl="2"/>
            <a:r>
              <a:rPr lang="en-US" dirty="0" err="1" smtClean="0"/>
              <a:t>lfs</a:t>
            </a:r>
            <a:r>
              <a:rPr lang="en-US" dirty="0" smtClean="0"/>
              <a:t> </a:t>
            </a:r>
            <a:r>
              <a:rPr lang="en-US" dirty="0" err="1"/>
              <a:t>setstripe</a:t>
            </a:r>
            <a:r>
              <a:rPr lang="en-US" dirty="0"/>
              <a:t> </a:t>
            </a:r>
            <a:r>
              <a:rPr lang="en-US" dirty="0" err="1"/>
              <a:t>newfile</a:t>
            </a:r>
            <a:r>
              <a:rPr lang="en-US" dirty="0"/>
              <a:t> [new </a:t>
            </a:r>
            <a:r>
              <a:rPr lang="en-US" dirty="0" smtClean="0"/>
              <a:t>parameters]</a:t>
            </a:r>
          </a:p>
          <a:p>
            <a:pPr lvl="2"/>
            <a:r>
              <a:rPr lang="en-US" dirty="0" err="1" smtClean="0"/>
              <a:t>cp</a:t>
            </a:r>
            <a:r>
              <a:rPr lang="en-US" dirty="0" smtClean="0"/>
              <a:t> </a:t>
            </a:r>
            <a:r>
              <a:rPr lang="en-US" dirty="0" err="1"/>
              <a:t>oldfile</a:t>
            </a:r>
            <a:r>
              <a:rPr lang="en-US" dirty="0"/>
              <a:t> </a:t>
            </a:r>
            <a:r>
              <a:rPr lang="en-US" dirty="0" err="1"/>
              <a:t>newfile</a:t>
            </a:r>
            <a:r>
              <a:rPr lang="en-US" dirty="0"/>
              <a:t>	</a:t>
            </a:r>
          </a:p>
          <a:p>
            <a:endParaRPr lang="en-US" dirty="0"/>
          </a:p>
        </p:txBody>
      </p:sp>
    </p:spTree>
    <p:extLst>
      <p:ext uri="{BB962C8B-B14F-4D97-AF65-F5344CB8AC3E}">
        <p14:creationId xmlns:p14="http://schemas.microsoft.com/office/powerpoint/2010/main" val="1084079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r>
              <a:rPr lang="en-US" dirty="0" smtClean="0"/>
              <a:t> Striping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file automatically inherits the striping parameters of the directory it is created in.</a:t>
            </a:r>
          </a:p>
          <a:p>
            <a:r>
              <a:rPr lang="en-US" dirty="0"/>
              <a:t>Files inherit the striping configuration of the directory in which they are </a:t>
            </a:r>
            <a:r>
              <a:rPr lang="en-US" dirty="0" smtClean="0"/>
              <a:t>created.</a:t>
            </a:r>
          </a:p>
          <a:p>
            <a:pPr lvl="1"/>
            <a:r>
              <a:rPr lang="en-US" dirty="0" smtClean="0"/>
              <a:t>Importantly</a:t>
            </a:r>
            <a:r>
              <a:rPr lang="en-US" dirty="0"/>
              <a:t>, the desired striping must be set on the directory before creating the files (later changes of the directory striping are not inherited</a:t>
            </a:r>
            <a:r>
              <a:rPr lang="en-US" dirty="0" smtClean="0"/>
              <a:t>).</a:t>
            </a:r>
          </a:p>
          <a:p>
            <a:r>
              <a:rPr lang="en-US" dirty="0" smtClean="0"/>
              <a:t>When </a:t>
            </a:r>
            <a:r>
              <a:rPr lang="en-US" dirty="0"/>
              <a:t>copying an existing striped file into a striped directory, the new copy will inherit the directory's striping </a:t>
            </a:r>
            <a:r>
              <a:rPr lang="en-US" dirty="0" smtClean="0"/>
              <a:t>configuration.</a:t>
            </a:r>
          </a:p>
          <a:p>
            <a:pPr lvl="1"/>
            <a:r>
              <a:rPr lang="en-US" dirty="0" smtClean="0"/>
              <a:t>This </a:t>
            </a:r>
            <a:r>
              <a:rPr lang="en-US" dirty="0"/>
              <a:t>provides another approach to changing the striping of an existing file.</a:t>
            </a:r>
          </a:p>
        </p:txBody>
      </p:sp>
    </p:spTree>
    <p:extLst>
      <p:ext uri="{BB962C8B-B14F-4D97-AF65-F5344CB8AC3E}">
        <p14:creationId xmlns:p14="http://schemas.microsoft.com/office/powerpoint/2010/main" val="1339793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b="0" dirty="0" smtClean="0"/>
              <a:t>Best Practices and Guidelines</a:t>
            </a:r>
          </a:p>
          <a:p>
            <a:r>
              <a:rPr lang="en-US" b="0" dirty="0" smtClean="0"/>
              <a:t>I/O Libraries</a:t>
            </a:r>
          </a:p>
          <a:p>
            <a:r>
              <a:rPr lang="en-US" b="0" dirty="0" smtClean="0"/>
              <a:t>Databases</a:t>
            </a:r>
          </a:p>
          <a:p>
            <a:r>
              <a:rPr lang="en-US" b="0" dirty="0" smtClean="0"/>
              <a:t>Related </a:t>
            </a:r>
            <a:r>
              <a:rPr lang="en-US" b="0" dirty="0" smtClean="0"/>
              <a:t>topics</a:t>
            </a:r>
            <a:endParaRPr lang="en-US" b="0" dirty="0"/>
          </a:p>
        </p:txBody>
      </p:sp>
    </p:spTree>
    <p:extLst>
      <p:ext uri="{BB962C8B-B14F-4D97-AF65-F5344CB8AC3E}">
        <p14:creationId xmlns:p14="http://schemas.microsoft.com/office/powerpoint/2010/main" val="54314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r>
              <a:rPr lang="en-US" dirty="0" smtClean="0"/>
              <a:t> Striping</a:t>
            </a:r>
            <a:endParaRPr lang="en-US" dirty="0"/>
          </a:p>
        </p:txBody>
      </p:sp>
      <p:sp>
        <p:nvSpPr>
          <p:cNvPr id="3" name="Content Placeholder 2"/>
          <p:cNvSpPr>
            <a:spLocks noGrp="1"/>
          </p:cNvSpPr>
          <p:nvPr>
            <p:ph idx="1"/>
          </p:nvPr>
        </p:nvSpPr>
        <p:spPr/>
        <p:txBody>
          <a:bodyPr>
            <a:normAutofit/>
          </a:bodyPr>
          <a:lstStyle/>
          <a:p>
            <a:r>
              <a:rPr lang="en-US" dirty="0" smtClean="0"/>
              <a:t>Striping on NERSC scratch file systems:</a:t>
            </a:r>
          </a:p>
          <a:p>
            <a:pPr lvl="1"/>
            <a:r>
              <a:rPr lang="en-US" dirty="0" smtClean="0"/>
              <a:t>Default 2 </a:t>
            </a:r>
            <a:r>
              <a:rPr lang="en-US" dirty="0"/>
              <a:t>on Edison's $</a:t>
            </a:r>
            <a:r>
              <a:rPr lang="en-US" dirty="0" smtClean="0"/>
              <a:t>SCRATCH, max 96</a:t>
            </a:r>
          </a:p>
          <a:p>
            <a:pPr lvl="2"/>
            <a:r>
              <a:rPr lang="en-US" dirty="0" smtClean="0"/>
              <a:t>Backed </a:t>
            </a:r>
            <a:r>
              <a:rPr lang="en-US" dirty="0"/>
              <a:t>by either /scratch1 </a:t>
            </a:r>
            <a:r>
              <a:rPr lang="en-US" dirty="0" smtClean="0"/>
              <a:t>or /scratch2</a:t>
            </a:r>
          </a:p>
          <a:p>
            <a:pPr lvl="1"/>
            <a:r>
              <a:rPr lang="en-US" dirty="0" smtClean="0"/>
              <a:t>8 </a:t>
            </a:r>
            <a:r>
              <a:rPr lang="en-US" dirty="0"/>
              <a:t>on Edison's $</a:t>
            </a:r>
            <a:r>
              <a:rPr lang="en-US" dirty="0" smtClean="0"/>
              <a:t>SCRATCH3, max 36</a:t>
            </a:r>
          </a:p>
          <a:p>
            <a:pPr lvl="1"/>
            <a:r>
              <a:rPr lang="en-US" dirty="0" smtClean="0"/>
              <a:t>1 </a:t>
            </a:r>
            <a:r>
              <a:rPr lang="en-US" dirty="0"/>
              <a:t>on Cori's $</a:t>
            </a:r>
            <a:r>
              <a:rPr lang="en-US" dirty="0" smtClean="0"/>
              <a:t>SCRATCH, max 248*</a:t>
            </a:r>
          </a:p>
          <a:p>
            <a:r>
              <a:rPr lang="en-US" dirty="0" smtClean="0"/>
              <a:t>Selecting the best striping can be complicated since striping a file over too few OSTs will not take advantage of the system's available bandwidth but striping over too many will cause unnecessary overhead and lead to a loss in performance.</a:t>
            </a:r>
            <a:endParaRPr lang="en-US" dirty="0"/>
          </a:p>
        </p:txBody>
      </p:sp>
      <p:sp>
        <p:nvSpPr>
          <p:cNvPr id="4" name="Rectangle 3"/>
          <p:cNvSpPr/>
          <p:nvPr/>
        </p:nvSpPr>
        <p:spPr>
          <a:xfrm>
            <a:off x="457200" y="5689551"/>
            <a:ext cx="8229600" cy="646331"/>
          </a:xfrm>
          <a:prstGeom prst="rect">
            <a:avLst/>
          </a:prstGeom>
        </p:spPr>
        <p:txBody>
          <a:bodyPr wrap="square">
            <a:spAutoFit/>
          </a:bodyPr>
          <a:lstStyle/>
          <a:p>
            <a:r>
              <a:rPr lang="en-US" smtClean="0">
                <a:solidFill>
                  <a:srgbClr val="132431"/>
                </a:solidFill>
                <a:latin typeface="HelveticaNeue" charset="0"/>
              </a:rPr>
              <a:t>*We </a:t>
            </a:r>
            <a:r>
              <a:rPr lang="en-US" dirty="0">
                <a:solidFill>
                  <a:srgbClr val="132431"/>
                </a:solidFill>
                <a:latin typeface="HelveticaNeue" charset="0"/>
              </a:rPr>
              <a:t>recommend the striping on Cori to be less than 160 OSTs, otherwise it will cause filesystem problems</a:t>
            </a:r>
            <a:endParaRPr lang="en-US" dirty="0"/>
          </a:p>
        </p:txBody>
      </p:sp>
    </p:spTree>
    <p:extLst>
      <p:ext uri="{BB962C8B-B14F-4D97-AF65-F5344CB8AC3E}">
        <p14:creationId xmlns:p14="http://schemas.microsoft.com/office/powerpoint/2010/main" val="289342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r>
              <a:rPr lang="en-US" dirty="0" smtClean="0"/>
              <a:t> Striping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NERSC has also created the following shortcut commands for applying roughly optimal striping parameters for a range of common file sizes and access </a:t>
            </a:r>
            <a:r>
              <a:rPr lang="en-US" dirty="0" smtClean="0"/>
              <a:t>patterns:</a:t>
            </a:r>
          </a:p>
          <a:p>
            <a:pPr lvl="1"/>
            <a:r>
              <a:rPr lang="en-US" dirty="0" err="1" smtClean="0"/>
              <a:t>stripe_fpp</a:t>
            </a:r>
            <a:r>
              <a:rPr lang="en-US" dirty="0" smtClean="0"/>
              <a:t> </a:t>
            </a:r>
            <a:r>
              <a:rPr lang="en-US" dirty="0"/>
              <a:t>[</a:t>
            </a:r>
            <a:r>
              <a:rPr lang="en-US" dirty="0" err="1" smtClean="0"/>
              <a:t>file,dir</a:t>
            </a:r>
            <a:r>
              <a:rPr lang="en-US" dirty="0" smtClean="0"/>
              <a:t>]</a:t>
            </a:r>
            <a:endParaRPr lang="en-US" dirty="0"/>
          </a:p>
          <a:p>
            <a:pPr lvl="1"/>
            <a:r>
              <a:rPr lang="en-US" dirty="0" err="1" smtClean="0"/>
              <a:t>stripe_small</a:t>
            </a:r>
            <a:r>
              <a:rPr lang="en-US" dirty="0" smtClean="0"/>
              <a:t> </a:t>
            </a:r>
            <a:r>
              <a:rPr lang="en-US" dirty="0"/>
              <a:t>[</a:t>
            </a:r>
            <a:r>
              <a:rPr lang="en-US" dirty="0" err="1" smtClean="0"/>
              <a:t>file,dir</a:t>
            </a:r>
            <a:r>
              <a:rPr lang="en-US" dirty="0" smtClean="0"/>
              <a:t>]</a:t>
            </a:r>
            <a:endParaRPr lang="en-US" dirty="0"/>
          </a:p>
          <a:p>
            <a:pPr lvl="1"/>
            <a:r>
              <a:rPr lang="en-US" dirty="0" err="1" smtClean="0"/>
              <a:t>stripe_medium</a:t>
            </a:r>
            <a:r>
              <a:rPr lang="en-US" dirty="0" smtClean="0"/>
              <a:t> </a:t>
            </a:r>
            <a:r>
              <a:rPr lang="en-US" dirty="0"/>
              <a:t>[</a:t>
            </a:r>
            <a:r>
              <a:rPr lang="en-US" dirty="0" err="1"/>
              <a:t>file,dir</a:t>
            </a:r>
            <a:r>
              <a:rPr lang="en-US" dirty="0" smtClean="0"/>
              <a:t>]</a:t>
            </a:r>
          </a:p>
          <a:p>
            <a:pPr lvl="1"/>
            <a:r>
              <a:rPr lang="en-US" dirty="0" err="1" smtClean="0"/>
              <a:t>stripe_large</a:t>
            </a:r>
            <a:r>
              <a:rPr lang="en-US" dirty="0"/>
              <a:t>	</a:t>
            </a:r>
            <a:r>
              <a:rPr lang="en-US" dirty="0" smtClean="0"/>
              <a:t>[</a:t>
            </a:r>
            <a:r>
              <a:rPr lang="en-US" dirty="0" err="1" smtClean="0"/>
              <a:t>file,dir</a:t>
            </a:r>
            <a:r>
              <a:rPr lang="en-US" dirty="0" smtClean="0"/>
              <a:t>]</a:t>
            </a:r>
          </a:p>
          <a:p>
            <a:r>
              <a:rPr lang="en-US" dirty="0" err="1"/>
              <a:t>stripe_small</a:t>
            </a:r>
            <a:r>
              <a:rPr lang="en-US" dirty="0"/>
              <a:t> will set the number of </a:t>
            </a:r>
            <a:r>
              <a:rPr lang="en-US" dirty="0" err="1"/>
              <a:t>ost</a:t>
            </a:r>
            <a:r>
              <a:rPr lang="en-US" dirty="0"/>
              <a:t> </a:t>
            </a:r>
            <a:r>
              <a:rPr lang="en-US" dirty="0" smtClean="0"/>
              <a:t>to 8</a:t>
            </a:r>
            <a:r>
              <a:rPr lang="en-US" dirty="0"/>
              <a:t>, </a:t>
            </a:r>
            <a:r>
              <a:rPr lang="en-US" dirty="0" err="1"/>
              <a:t>stripe_medium</a:t>
            </a:r>
            <a:r>
              <a:rPr lang="en-US" dirty="0"/>
              <a:t> will have 24 </a:t>
            </a:r>
            <a:r>
              <a:rPr lang="en-US" dirty="0" err="1"/>
              <a:t>ost</a:t>
            </a:r>
            <a:r>
              <a:rPr lang="en-US" dirty="0"/>
              <a:t> and </a:t>
            </a:r>
            <a:r>
              <a:rPr lang="en-US" dirty="0" err="1"/>
              <a:t>stripe_large</a:t>
            </a:r>
            <a:r>
              <a:rPr lang="en-US" dirty="0"/>
              <a:t> will </a:t>
            </a:r>
            <a:r>
              <a:rPr lang="en-US" dirty="0" smtClean="0"/>
              <a:t>have 72.</a:t>
            </a:r>
          </a:p>
          <a:p>
            <a:pPr lvl="1"/>
            <a:r>
              <a:rPr lang="en-US" dirty="0" smtClean="0"/>
              <a:t>In </a:t>
            </a:r>
            <a:r>
              <a:rPr lang="en-US" dirty="0"/>
              <a:t>all cases, the stripe size is 1MB. </a:t>
            </a:r>
          </a:p>
        </p:txBody>
      </p:sp>
    </p:spTree>
    <p:extLst>
      <p:ext uri="{BB962C8B-B14F-4D97-AF65-F5344CB8AC3E}">
        <p14:creationId xmlns:p14="http://schemas.microsoft.com/office/powerpoint/2010/main" val="1584152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r>
              <a:rPr lang="en-US" dirty="0" smtClean="0"/>
              <a:t> Striping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4946820"/>
              </p:ext>
            </p:extLst>
          </p:nvPr>
        </p:nvGraphicFramePr>
        <p:xfrm>
          <a:off x="269311" y="1187743"/>
          <a:ext cx="8711850" cy="3807238"/>
        </p:xfrm>
        <a:graphic>
          <a:graphicData uri="http://schemas.openxmlformats.org/drawingml/2006/table">
            <a:tbl>
              <a:tblPr firstRow="1" bandRow="1">
                <a:tableStyleId>{5C22544A-7EE6-4342-B048-85BDC9FD1C3A}</a:tableStyleId>
              </a:tblPr>
              <a:tblGrid>
                <a:gridCol w="1991637"/>
                <a:gridCol w="3816263"/>
                <a:gridCol w="2903950"/>
              </a:tblGrid>
              <a:tr h="394524">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Single Shared-File I/O</a:t>
                      </a:r>
                      <a:endParaRPr lang="en-US" sz="1800" b="0" kern="1200" dirty="0" smtClean="0">
                        <a:solidFill>
                          <a:schemeClr val="lt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File per Processor</a:t>
                      </a:r>
                      <a:endParaRPr lang="en-US" sz="1800" b="0" kern="1200" dirty="0" smtClean="0">
                        <a:solidFill>
                          <a:schemeClr val="lt1"/>
                        </a:solidFill>
                        <a:latin typeface="+mn-lt"/>
                        <a:ea typeface="+mn-ea"/>
                        <a:cs typeface="+mn-cs"/>
                      </a:endParaRPr>
                    </a:p>
                  </a:txBody>
                  <a:tcPr/>
                </a:tc>
              </a:tr>
              <a:tr h="1370166">
                <a:tc>
                  <a:txBody>
                    <a:bodyPr/>
                    <a:lstStyle/>
                    <a:p>
                      <a:r>
                        <a:rPr lang="en-US" sz="1800" kern="1200" dirty="0" smtClean="0">
                          <a:solidFill>
                            <a:schemeClr val="dk1"/>
                          </a:solidFill>
                          <a:latin typeface="+mn-lt"/>
                          <a:ea typeface="+mn-ea"/>
                          <a:cs typeface="+mn-cs"/>
                        </a:rPr>
                        <a:t>Description</a:t>
                      </a:r>
                      <a:endParaRPr lang="en-US" dirty="0"/>
                    </a:p>
                  </a:txBody>
                  <a:tcPr/>
                </a:tc>
                <a:tc>
                  <a:txBody>
                    <a:bodyPr/>
                    <a:lstStyle/>
                    <a:p>
                      <a:r>
                        <a:rPr lang="en-US" sz="1800" kern="1200" dirty="0" smtClean="0">
                          <a:solidFill>
                            <a:schemeClr val="dk1"/>
                          </a:solidFill>
                          <a:latin typeface="+mn-lt"/>
                          <a:ea typeface="+mn-ea"/>
                          <a:cs typeface="+mn-cs"/>
                        </a:rPr>
                        <a:t>Either one processor does all the I/O for a simulation in serial or multiple processors write to a single shared file as with MPI-IO and parallel HDF5 or NetCDF</a:t>
                      </a:r>
                      <a:endParaRPr lang="en-US" dirty="0"/>
                    </a:p>
                  </a:txBody>
                  <a:tcPr/>
                </a:tc>
                <a:tc>
                  <a:txBody>
                    <a:bodyPr/>
                    <a:lstStyle/>
                    <a:p>
                      <a:r>
                        <a:rPr lang="en-US" sz="1800" kern="1200" dirty="0" smtClean="0">
                          <a:solidFill>
                            <a:schemeClr val="dk1"/>
                          </a:solidFill>
                          <a:latin typeface="+mn-lt"/>
                          <a:ea typeface="+mn-ea"/>
                          <a:cs typeface="+mn-cs"/>
                        </a:rPr>
                        <a:t>Each processor writes to its own file resulting in as many files as number of processors used (for a given output)</a:t>
                      </a:r>
                      <a:endParaRPr lang="en-US" dirty="0"/>
                    </a:p>
                  </a:txBody>
                  <a:tcPr/>
                </a:tc>
              </a:tr>
              <a:tr h="383902">
                <a:tc>
                  <a:txBody>
                    <a:bodyPr/>
                    <a:lstStyle/>
                    <a:p>
                      <a:r>
                        <a:rPr lang="en-US" sz="1800" b="1" kern="1200" dirty="0" smtClean="0">
                          <a:solidFill>
                            <a:schemeClr val="dk1"/>
                          </a:solidFill>
                          <a:latin typeface="+mn-lt"/>
                          <a:ea typeface="+mn-ea"/>
                          <a:cs typeface="+mn-cs"/>
                        </a:rPr>
                        <a:t>Size of File</a:t>
                      </a:r>
                      <a:endParaRPr lang="en-US" dirty="0"/>
                    </a:p>
                  </a:txBody>
                  <a:tcPr/>
                </a:tc>
                <a:tc gridSpan="2">
                  <a:txBody>
                    <a:bodyPr/>
                    <a:lstStyle/>
                    <a:p>
                      <a:pPr algn="ctr"/>
                      <a:r>
                        <a:rPr lang="en-US" sz="1800" b="1" kern="1200" dirty="0" smtClean="0">
                          <a:solidFill>
                            <a:schemeClr val="dk1"/>
                          </a:solidFill>
                          <a:latin typeface="+mn-lt"/>
                          <a:ea typeface="+mn-ea"/>
                          <a:cs typeface="+mn-cs"/>
                        </a:rPr>
                        <a:t>Command</a:t>
                      </a:r>
                      <a:endParaRPr lang="en-US" dirty="0"/>
                    </a:p>
                  </a:txBody>
                  <a:tcPr/>
                </a:tc>
                <a:tc hMerge="1">
                  <a:txBody>
                    <a:bodyPr/>
                    <a:lstStyle/>
                    <a:p>
                      <a:endParaRPr lang="en-US" dirty="0"/>
                    </a:p>
                  </a:txBody>
                  <a:tcPr/>
                </a:tc>
              </a:tr>
              <a:tr h="400004">
                <a:tc>
                  <a:txBody>
                    <a:bodyPr/>
                    <a:lstStyle/>
                    <a:p>
                      <a:r>
                        <a:rPr lang="hr-HR" sz="1800" kern="1200" dirty="0" smtClean="0">
                          <a:solidFill>
                            <a:schemeClr val="dk1"/>
                          </a:solidFill>
                          <a:latin typeface="+mn-lt"/>
                          <a:ea typeface="+mn-ea"/>
                          <a:cs typeface="+mn-cs"/>
                        </a:rPr>
                        <a:t>&lt; 1GB</a:t>
                      </a:r>
                      <a:endParaRPr lang="en-US" dirty="0"/>
                    </a:p>
                  </a:txBody>
                  <a:tcPr/>
                </a:tc>
                <a:tc>
                  <a:txBody>
                    <a:bodyPr/>
                    <a:lstStyle/>
                    <a:p>
                      <a:r>
                        <a:rPr lang="en-US" sz="1800" kern="1200" dirty="0" smtClean="0">
                          <a:solidFill>
                            <a:schemeClr val="dk1"/>
                          </a:solidFill>
                          <a:latin typeface="+mn-lt"/>
                          <a:ea typeface="+mn-ea"/>
                          <a:cs typeface="+mn-cs"/>
                        </a:rPr>
                        <a:t>Do nothing. (Use default striping)</a:t>
                      </a:r>
                      <a:endParaRPr lang="en-US" dirty="0"/>
                    </a:p>
                  </a:txBody>
                  <a:tcPr/>
                </a:tc>
                <a:tc>
                  <a:txBody>
                    <a:bodyPr/>
                    <a:lstStyle/>
                    <a:p>
                      <a:r>
                        <a:rPr lang="en-US" sz="1800" kern="1200" dirty="0" smtClean="0">
                          <a:solidFill>
                            <a:schemeClr val="dk1"/>
                          </a:solidFill>
                          <a:latin typeface="+mn-lt"/>
                          <a:ea typeface="+mn-ea"/>
                          <a:cs typeface="+mn-cs"/>
                        </a:rPr>
                        <a:t>Keep default striping</a:t>
                      </a:r>
                      <a:endParaRPr lang="en-US" dirty="0"/>
                    </a:p>
                  </a:txBody>
                  <a:tcPr/>
                </a:tc>
              </a:tr>
              <a:tr h="400004">
                <a:tc>
                  <a:txBody>
                    <a:bodyPr/>
                    <a:lstStyle/>
                    <a:p>
                      <a:r>
                        <a:rPr lang="en-US" sz="1800" kern="1200" dirty="0" smtClean="0">
                          <a:solidFill>
                            <a:schemeClr val="dk1"/>
                          </a:solidFill>
                          <a:latin typeface="+mn-lt"/>
                          <a:ea typeface="+mn-ea"/>
                          <a:cs typeface="+mn-cs"/>
                        </a:rPr>
                        <a:t>~1GB - ~10GB</a:t>
                      </a:r>
                      <a:endParaRPr lang="en-US" dirty="0"/>
                    </a:p>
                  </a:txBody>
                  <a:tcPr/>
                </a:tc>
                <a:tc>
                  <a:txBody>
                    <a:bodyPr/>
                    <a:lstStyle/>
                    <a:p>
                      <a:r>
                        <a:rPr lang="en-US" sz="1800" kern="1200" dirty="0" err="1" smtClean="0">
                          <a:solidFill>
                            <a:schemeClr val="dk1"/>
                          </a:solidFill>
                          <a:latin typeface="+mn-lt"/>
                          <a:ea typeface="+mn-ea"/>
                          <a:cs typeface="+mn-cs"/>
                        </a:rPr>
                        <a:t>stripe_small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Keep default striping</a:t>
                      </a:r>
                      <a:endParaRPr lang="en-US" dirty="0" smtClean="0"/>
                    </a:p>
                  </a:txBody>
                  <a:tcPr/>
                </a:tc>
              </a:tr>
              <a:tr h="400004">
                <a:tc>
                  <a:txBody>
                    <a:bodyPr/>
                    <a:lstStyle/>
                    <a:p>
                      <a:r>
                        <a:rPr lang="en-US" sz="1800" kern="1200" dirty="0" smtClean="0">
                          <a:solidFill>
                            <a:schemeClr val="dk1"/>
                          </a:solidFill>
                          <a:latin typeface="+mn-lt"/>
                          <a:ea typeface="+mn-ea"/>
                          <a:cs typeface="+mn-cs"/>
                        </a:rPr>
                        <a:t>~10GB - ~100GB</a:t>
                      </a:r>
                      <a:endParaRPr lang="en-US" dirty="0"/>
                    </a:p>
                  </a:txBody>
                  <a:tcPr/>
                </a:tc>
                <a:tc>
                  <a:txBody>
                    <a:bodyPr/>
                    <a:lstStyle/>
                    <a:p>
                      <a:r>
                        <a:rPr lang="en-US" sz="1800" kern="1200" dirty="0" err="1" smtClean="0">
                          <a:solidFill>
                            <a:schemeClr val="dk1"/>
                          </a:solidFill>
                          <a:latin typeface="+mn-lt"/>
                          <a:ea typeface="+mn-ea"/>
                          <a:cs typeface="+mn-cs"/>
                        </a:rPr>
                        <a:t>stripe_medium</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Keep default striping</a:t>
                      </a:r>
                      <a:endParaRPr lang="en-US" dirty="0" smtClean="0"/>
                    </a:p>
                  </a:txBody>
                  <a:tcPr/>
                </a:tc>
              </a:tr>
              <a:tr h="342542">
                <a:tc>
                  <a:txBody>
                    <a:bodyPr/>
                    <a:lstStyle/>
                    <a:p>
                      <a:r>
                        <a:rPr lang="en-US" sz="1800" kern="1200" dirty="0" smtClean="0">
                          <a:solidFill>
                            <a:schemeClr val="dk1"/>
                          </a:solidFill>
                          <a:latin typeface="+mn-lt"/>
                          <a:ea typeface="+mn-ea"/>
                          <a:cs typeface="+mn-cs"/>
                        </a:rPr>
                        <a:t>&gt;100GB</a:t>
                      </a:r>
                      <a:endParaRPr lang="en-US" dirty="0"/>
                    </a:p>
                  </a:txBody>
                  <a:tcPr/>
                </a:tc>
                <a:tc>
                  <a:txBody>
                    <a:bodyPr/>
                    <a:lstStyle/>
                    <a:p>
                      <a:r>
                        <a:rPr lang="en-US" sz="1800" kern="1200" dirty="0" err="1" smtClean="0">
                          <a:solidFill>
                            <a:schemeClr val="dk1"/>
                          </a:solidFill>
                          <a:latin typeface="+mn-lt"/>
                          <a:ea typeface="+mn-ea"/>
                          <a:cs typeface="+mn-cs"/>
                        </a:rPr>
                        <a:t>stripe_large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Ask consultants</a:t>
                      </a:r>
                      <a:endParaRPr lang="en-US" dirty="0" smtClean="0"/>
                    </a:p>
                  </a:txBody>
                  <a:tcPr/>
                </a:tc>
              </a:tr>
            </a:tbl>
          </a:graphicData>
        </a:graphic>
      </p:graphicFrame>
      <p:sp>
        <p:nvSpPr>
          <p:cNvPr id="6" name="Rectangle 5"/>
          <p:cNvSpPr/>
          <p:nvPr/>
        </p:nvSpPr>
        <p:spPr>
          <a:xfrm>
            <a:off x="206060" y="4992479"/>
            <a:ext cx="8856521" cy="1477328"/>
          </a:xfrm>
          <a:prstGeom prst="rect">
            <a:avLst/>
          </a:prstGeom>
        </p:spPr>
        <p:txBody>
          <a:bodyPr wrap="square">
            <a:spAutoFit/>
          </a:bodyPr>
          <a:lstStyle/>
          <a:p>
            <a:pPr marL="285750" indent="-285750">
              <a:buFont typeface="Arial" charset="0"/>
              <a:buChar char="•"/>
            </a:pPr>
            <a:r>
              <a:rPr lang="en-US" dirty="0">
                <a:solidFill>
                  <a:srgbClr val="132431"/>
                </a:solidFill>
                <a:latin typeface="HelveticaNeue" charset="0"/>
              </a:rPr>
              <a:t>Inheritance of striping provides a convenient way to set the striping on multiple output files at once, if all such files are written to the same output </a:t>
            </a:r>
            <a:r>
              <a:rPr lang="en-US" dirty="0" smtClean="0">
                <a:solidFill>
                  <a:srgbClr val="132431"/>
                </a:solidFill>
                <a:latin typeface="HelveticaNeue" charset="0"/>
              </a:rPr>
              <a:t>directory.</a:t>
            </a:r>
          </a:p>
          <a:p>
            <a:pPr marL="742950" lvl="1" indent="-285750">
              <a:buFont typeface="Arial" charset="0"/>
              <a:buChar char="•"/>
            </a:pPr>
            <a:r>
              <a:rPr lang="en-US" dirty="0" smtClean="0">
                <a:solidFill>
                  <a:srgbClr val="132431"/>
                </a:solidFill>
                <a:latin typeface="HelveticaNeue" charset="0"/>
              </a:rPr>
              <a:t>For </a:t>
            </a:r>
            <a:r>
              <a:rPr lang="en-US" dirty="0">
                <a:solidFill>
                  <a:srgbClr val="132431"/>
                </a:solidFill>
                <a:latin typeface="HelveticaNeue" charset="0"/>
              </a:rPr>
              <a:t>example, if a job will produce multiple 10-100 GB output files in a known output directory, the striping of the latter can be configured before job submission</a:t>
            </a:r>
            <a:r>
              <a:rPr lang="en-US" dirty="0" smtClean="0">
                <a:solidFill>
                  <a:srgbClr val="132431"/>
                </a:solidFill>
                <a:latin typeface="HelveticaNeue" charset="0"/>
              </a:rPr>
              <a:t>: </a:t>
            </a:r>
            <a:r>
              <a:rPr lang="en-US" dirty="0" err="1"/>
              <a:t>stripe_medium</a:t>
            </a:r>
            <a:r>
              <a:rPr lang="en-US" dirty="0"/>
              <a:t> [</a:t>
            </a:r>
            <a:r>
              <a:rPr lang="en-US" dirty="0" err="1"/>
              <a:t>myOutputDir</a:t>
            </a:r>
            <a:r>
              <a:rPr lang="en-US" dirty="0"/>
              <a:t>]</a:t>
            </a:r>
          </a:p>
        </p:txBody>
      </p:sp>
    </p:spTree>
    <p:extLst>
      <p:ext uri="{BB962C8B-B14F-4D97-AF65-F5344CB8AC3E}">
        <p14:creationId xmlns:p14="http://schemas.microsoft.com/office/powerpoint/2010/main" val="1042718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Collective I/O</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Collective </a:t>
            </a:r>
            <a:r>
              <a:rPr lang="en-US" i="1" dirty="0" smtClean="0"/>
              <a:t>I/O </a:t>
            </a:r>
            <a:r>
              <a:rPr lang="en-US" dirty="0" smtClean="0"/>
              <a:t>refers </a:t>
            </a:r>
            <a:r>
              <a:rPr lang="en-US" dirty="0"/>
              <a:t>to a set of optimizations available in many implementations of MPI-IO that improve the performance of large-scale IO to shared </a:t>
            </a:r>
            <a:r>
              <a:rPr lang="en-US" dirty="0" smtClean="0"/>
              <a:t>files.</a:t>
            </a:r>
          </a:p>
          <a:p>
            <a:r>
              <a:rPr lang="en-US" dirty="0" smtClean="0"/>
              <a:t>To </a:t>
            </a:r>
            <a:r>
              <a:rPr lang="en-US" dirty="0"/>
              <a:t>enable these optimizations, you must use the </a:t>
            </a:r>
            <a:r>
              <a:rPr lang="en-US" i="1" dirty="0"/>
              <a:t>collective</a:t>
            </a:r>
            <a:r>
              <a:rPr lang="en-US" dirty="0"/>
              <a:t> calls in the MPI-IO library that end in </a:t>
            </a:r>
            <a:r>
              <a:rPr lang="en-US" i="1" dirty="0"/>
              <a:t>_</a:t>
            </a:r>
            <a:r>
              <a:rPr lang="en-US" i="1" dirty="0" smtClean="0"/>
              <a:t>all</a:t>
            </a:r>
            <a:endParaRPr lang="en-US" dirty="0"/>
          </a:p>
          <a:p>
            <a:pPr lvl="1"/>
            <a:r>
              <a:rPr lang="en-US" dirty="0" smtClean="0"/>
              <a:t>For instance: </a:t>
            </a:r>
            <a:r>
              <a:rPr lang="en-US" dirty="0" err="1"/>
              <a:t>MPI_File_write_at_all</a:t>
            </a:r>
            <a:r>
              <a:rPr lang="en-US" dirty="0" smtClean="0"/>
              <a:t>().</a:t>
            </a:r>
          </a:p>
          <a:p>
            <a:r>
              <a:rPr lang="en-US" dirty="0" smtClean="0"/>
              <a:t>And, </a:t>
            </a:r>
            <a:r>
              <a:rPr lang="en-US" dirty="0"/>
              <a:t>all MPI tasks in the given MPI communicator must participate in the collective call, even if they are not performing any IO </a:t>
            </a:r>
            <a:r>
              <a:rPr lang="en-US" dirty="0" smtClean="0"/>
              <a:t>operations.</a:t>
            </a:r>
          </a:p>
          <a:p>
            <a:r>
              <a:rPr lang="en-US" dirty="0" smtClean="0"/>
              <a:t>The </a:t>
            </a:r>
            <a:r>
              <a:rPr lang="en-US" dirty="0"/>
              <a:t>MPI-IO library has a heuristic to determine whether to enable </a:t>
            </a:r>
            <a:r>
              <a:rPr lang="en-US" i="1" dirty="0"/>
              <a:t>collective buffering</a:t>
            </a:r>
            <a:r>
              <a:rPr lang="en-US" dirty="0"/>
              <a:t>, the primary optimization used in collective mode.</a:t>
            </a:r>
          </a:p>
        </p:txBody>
      </p:sp>
    </p:spTree>
    <p:extLst>
      <p:ext uri="{BB962C8B-B14F-4D97-AF65-F5344CB8AC3E}">
        <p14:creationId xmlns:p14="http://schemas.microsoft.com/office/powerpoint/2010/main" val="2065897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MPI-IO Collective Buffering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Collective </a:t>
            </a:r>
            <a:r>
              <a:rPr lang="en-US" dirty="0" smtClean="0"/>
              <a:t>buffering breaks an I/O </a:t>
            </a:r>
            <a:r>
              <a:rPr lang="en-US" dirty="0"/>
              <a:t>operation into two </a:t>
            </a:r>
            <a:r>
              <a:rPr lang="en-US" dirty="0" smtClean="0"/>
              <a:t>stages.</a:t>
            </a:r>
          </a:p>
          <a:p>
            <a:r>
              <a:rPr lang="en-US" dirty="0" smtClean="0"/>
              <a:t>For </a:t>
            </a:r>
            <a:r>
              <a:rPr lang="en-US" dirty="0"/>
              <a:t>a collective </a:t>
            </a:r>
            <a:r>
              <a:rPr lang="en-US" dirty="0" smtClean="0"/>
              <a:t>read</a:t>
            </a:r>
          </a:p>
          <a:p>
            <a:pPr lvl="1"/>
            <a:r>
              <a:rPr lang="en-US" dirty="0"/>
              <a:t>T</a:t>
            </a:r>
            <a:r>
              <a:rPr lang="en-US" dirty="0" smtClean="0"/>
              <a:t>he </a:t>
            </a:r>
            <a:r>
              <a:rPr lang="en-US" dirty="0"/>
              <a:t>first stage uses a subset of MPI tasks (called </a:t>
            </a:r>
            <a:r>
              <a:rPr lang="en-US" i="1" dirty="0"/>
              <a:t>aggregators</a:t>
            </a:r>
            <a:r>
              <a:rPr lang="en-US" dirty="0"/>
              <a:t>) to communicate with the IO servers (OSTs in </a:t>
            </a:r>
            <a:r>
              <a:rPr lang="en-US" dirty="0" err="1"/>
              <a:t>Lustre</a:t>
            </a:r>
            <a:r>
              <a:rPr lang="en-US" dirty="0"/>
              <a:t>) and read a large chunk of data into a temporary </a:t>
            </a:r>
            <a:r>
              <a:rPr lang="en-US" dirty="0" smtClean="0"/>
              <a:t>buffer.</a:t>
            </a:r>
          </a:p>
          <a:p>
            <a:pPr lvl="1"/>
            <a:r>
              <a:rPr lang="en-US" dirty="0" smtClean="0"/>
              <a:t>In </a:t>
            </a:r>
            <a:r>
              <a:rPr lang="en-US" dirty="0"/>
              <a:t>the second stage, the aggregators ship the data from the buffer to its destination among the remaining MPI tasks using point-to-point MPI </a:t>
            </a:r>
            <a:r>
              <a:rPr lang="en-US" dirty="0" smtClean="0"/>
              <a:t>calls.</a:t>
            </a:r>
          </a:p>
          <a:p>
            <a:r>
              <a:rPr lang="en-US" dirty="0" smtClean="0"/>
              <a:t>A </a:t>
            </a:r>
            <a:r>
              <a:rPr lang="en-US" dirty="0"/>
              <a:t>collective write does the </a:t>
            </a:r>
            <a:r>
              <a:rPr lang="en-US" dirty="0" smtClean="0"/>
              <a:t>reverse:</a:t>
            </a:r>
          </a:p>
          <a:p>
            <a:pPr lvl="1"/>
            <a:r>
              <a:rPr lang="en-US" dirty="0" smtClean="0"/>
              <a:t>Sending data </a:t>
            </a:r>
            <a:r>
              <a:rPr lang="en-US" dirty="0"/>
              <a:t>through MPI into buffers on the aggregator </a:t>
            </a:r>
            <a:r>
              <a:rPr lang="en-US" dirty="0" smtClean="0"/>
              <a:t>nodes.</a:t>
            </a:r>
          </a:p>
          <a:p>
            <a:pPr lvl="1"/>
            <a:r>
              <a:rPr lang="en-US" dirty="0" smtClean="0"/>
              <a:t>Then </a:t>
            </a:r>
            <a:r>
              <a:rPr lang="en-US" dirty="0"/>
              <a:t>writing from the aggregator nodes to the IO </a:t>
            </a:r>
            <a:r>
              <a:rPr lang="en-US" dirty="0" smtClean="0"/>
              <a:t>servers.</a:t>
            </a:r>
          </a:p>
          <a:p>
            <a:r>
              <a:rPr lang="en-US" dirty="0" smtClean="0"/>
              <a:t>The </a:t>
            </a:r>
            <a:r>
              <a:rPr lang="en-US" dirty="0"/>
              <a:t>advantage of collective buffering is that fewer nodes are communicating with the IO servers, which reduces contention while still attaining high performance through concurrent I/O </a:t>
            </a:r>
            <a:r>
              <a:rPr lang="en-US" dirty="0" smtClean="0"/>
              <a:t>transfers.</a:t>
            </a:r>
          </a:p>
          <a:p>
            <a:pPr lvl="1"/>
            <a:r>
              <a:rPr lang="en-US" dirty="0" err="1" smtClean="0"/>
              <a:t>Lustre</a:t>
            </a:r>
            <a:r>
              <a:rPr lang="en-US" dirty="0" smtClean="0"/>
              <a:t> </a:t>
            </a:r>
            <a:r>
              <a:rPr lang="en-US" dirty="0"/>
              <a:t>prefers a one-to-one mapping of aggregator nodes to OSTs</a:t>
            </a:r>
            <a:r>
              <a:rPr lang="en-US" dirty="0" smtClean="0"/>
              <a:t>.</a:t>
            </a:r>
            <a:endParaRPr lang="en-US" dirty="0"/>
          </a:p>
        </p:txBody>
      </p:sp>
    </p:spTree>
    <p:extLst>
      <p:ext uri="{BB962C8B-B14F-4D97-AF65-F5344CB8AC3E}">
        <p14:creationId xmlns:p14="http://schemas.microsoft.com/office/powerpoint/2010/main" val="631895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MPI-IO Collective Buffering</a:t>
            </a:r>
            <a:endParaRPr lang="en-US" dirty="0"/>
          </a:p>
        </p:txBody>
      </p:sp>
      <p:sp>
        <p:nvSpPr>
          <p:cNvPr id="3" name="Content Placeholder 2"/>
          <p:cNvSpPr>
            <a:spLocks noGrp="1"/>
          </p:cNvSpPr>
          <p:nvPr>
            <p:ph idx="1"/>
          </p:nvPr>
        </p:nvSpPr>
        <p:spPr/>
        <p:txBody>
          <a:bodyPr>
            <a:normAutofit/>
          </a:bodyPr>
          <a:lstStyle/>
          <a:p>
            <a:r>
              <a:rPr lang="en-US" dirty="0" smtClean="0"/>
              <a:t>Since </a:t>
            </a:r>
            <a:r>
              <a:rPr lang="en-US" dirty="0"/>
              <a:t>the release of </a:t>
            </a:r>
            <a:r>
              <a:rPr lang="en-US" dirty="0" err="1"/>
              <a:t>mpt</a:t>
            </a:r>
            <a:r>
              <a:rPr lang="en-US" dirty="0"/>
              <a:t>/3.3, Cray has included a </a:t>
            </a:r>
            <a:r>
              <a:rPr lang="en-US" dirty="0" err="1"/>
              <a:t>Lustre</a:t>
            </a:r>
            <a:r>
              <a:rPr lang="en-US" dirty="0"/>
              <a:t>-aware implementation of the MPI-IO collective buffering </a:t>
            </a:r>
            <a:r>
              <a:rPr lang="en-US" dirty="0" smtClean="0"/>
              <a:t>algorithm.</a:t>
            </a:r>
          </a:p>
          <a:p>
            <a:r>
              <a:rPr lang="en-US" dirty="0" smtClean="0"/>
              <a:t>This </a:t>
            </a:r>
            <a:r>
              <a:rPr lang="en-US" dirty="0"/>
              <a:t>implementation is able to buffer data on the aggregator nodes into stripe-sized chunks so that all read and writes to the </a:t>
            </a:r>
            <a:r>
              <a:rPr lang="en-US" dirty="0" err="1"/>
              <a:t>Lustre</a:t>
            </a:r>
            <a:r>
              <a:rPr lang="en-US" dirty="0"/>
              <a:t> filesystem are automatically stripe aligned without requiring any padding or manual alignment from the </a:t>
            </a:r>
            <a:r>
              <a:rPr lang="en-US" dirty="0" smtClean="0"/>
              <a:t>developer.</a:t>
            </a:r>
          </a:p>
          <a:p>
            <a:r>
              <a:rPr lang="en-US" dirty="0" smtClean="0"/>
              <a:t>Because </a:t>
            </a:r>
            <a:r>
              <a:rPr lang="en-US" dirty="0"/>
              <a:t>of the way </a:t>
            </a:r>
            <a:r>
              <a:rPr lang="en-US" dirty="0" err="1"/>
              <a:t>Lustre</a:t>
            </a:r>
            <a:r>
              <a:rPr lang="en-US" dirty="0"/>
              <a:t> is designed, alignment is a key factor in achieving optimal performance.</a:t>
            </a:r>
          </a:p>
        </p:txBody>
      </p:sp>
    </p:spTree>
    <p:extLst>
      <p:ext uri="{BB962C8B-B14F-4D97-AF65-F5344CB8AC3E}">
        <p14:creationId xmlns:p14="http://schemas.microsoft.com/office/powerpoint/2010/main" val="2139978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MPI-IO Hints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Several environment variables can be used to control the behavior of collective buffering on Edison and </a:t>
            </a:r>
            <a:r>
              <a:rPr lang="en-US" dirty="0" smtClean="0"/>
              <a:t>Cori.</a:t>
            </a:r>
          </a:p>
          <a:p>
            <a:r>
              <a:rPr lang="en-US" dirty="0" smtClean="0"/>
              <a:t>The </a:t>
            </a:r>
            <a:r>
              <a:rPr lang="en-US" dirty="0"/>
              <a:t>MPICH_MPIIO_HINTS variable specifies </a:t>
            </a:r>
            <a:r>
              <a:rPr lang="en-US" i="1" dirty="0"/>
              <a:t>hints</a:t>
            </a:r>
            <a:r>
              <a:rPr lang="en-US" dirty="0"/>
              <a:t> to the MPI-IO library that can, for instance, override the built-in heuristic and force collective buffering </a:t>
            </a:r>
            <a:r>
              <a:rPr lang="en-US" dirty="0" smtClean="0"/>
              <a:t>on:</a:t>
            </a:r>
          </a:p>
          <a:p>
            <a:pPr marL="457200" lvl="1" indent="0">
              <a:buNone/>
            </a:pPr>
            <a:r>
              <a:rPr lang="en-US" dirty="0" err="1" smtClean="0"/>
              <a:t>setenv</a:t>
            </a:r>
            <a:r>
              <a:rPr lang="en-US" dirty="0" smtClean="0"/>
              <a:t> </a:t>
            </a:r>
            <a:r>
              <a:rPr lang="en-US" dirty="0"/>
              <a:t>MPICH_MPIIO_HINTS="*:</a:t>
            </a:r>
            <a:r>
              <a:rPr lang="en-US" dirty="0" err="1"/>
              <a:t>romio_cb_write</a:t>
            </a:r>
            <a:r>
              <a:rPr lang="en-US" dirty="0"/>
              <a:t>=</a:t>
            </a:r>
            <a:r>
              <a:rPr lang="en-US" dirty="0" err="1"/>
              <a:t>enable:romio_ds_write</a:t>
            </a:r>
            <a:r>
              <a:rPr lang="en-US" dirty="0"/>
              <a:t>=disable"	</a:t>
            </a:r>
          </a:p>
          <a:p>
            <a:pPr lvl="1"/>
            <a:r>
              <a:rPr lang="en-US" dirty="0"/>
              <a:t>Placing this command in your batch file before calling </a:t>
            </a:r>
            <a:r>
              <a:rPr lang="en-US" dirty="0" err="1"/>
              <a:t>aprun</a:t>
            </a:r>
            <a:r>
              <a:rPr lang="en-US" dirty="0"/>
              <a:t> will cause your program to use these </a:t>
            </a:r>
            <a:r>
              <a:rPr lang="en-US" dirty="0" smtClean="0"/>
              <a:t>hints.</a:t>
            </a:r>
          </a:p>
          <a:p>
            <a:pPr lvl="1"/>
            <a:r>
              <a:rPr lang="en-US" dirty="0" smtClean="0"/>
              <a:t>The </a:t>
            </a:r>
            <a:r>
              <a:rPr lang="en-US" dirty="0"/>
              <a:t>* indicates that the hint applies to any file opened by MPI-IO, while </a:t>
            </a:r>
            <a:r>
              <a:rPr lang="en-US" i="1" dirty="0" err="1"/>
              <a:t>romio_cb_write</a:t>
            </a:r>
            <a:r>
              <a:rPr lang="en-US" dirty="0"/>
              <a:t> controls collective buffering for writes and </a:t>
            </a:r>
            <a:r>
              <a:rPr lang="en-US" i="1" dirty="0" err="1"/>
              <a:t>romio_ds_write</a:t>
            </a:r>
            <a:r>
              <a:rPr lang="en-US" dirty="0"/>
              <a:t> controls data sieving for writes, an older collective mode optimization that is no longer used and can interfere with collective </a:t>
            </a:r>
            <a:r>
              <a:rPr lang="en-US" dirty="0" smtClean="0"/>
              <a:t>buffering.</a:t>
            </a:r>
          </a:p>
          <a:p>
            <a:pPr lvl="1"/>
            <a:r>
              <a:rPr lang="en-US" dirty="0" smtClean="0"/>
              <a:t>The </a:t>
            </a:r>
            <a:r>
              <a:rPr lang="en-US" dirty="0"/>
              <a:t>options for these hints are enabled, disabled, or automatic (the default value, which uses the built-in heuristic).</a:t>
            </a:r>
          </a:p>
          <a:p>
            <a:pPr lvl="1"/>
            <a:r>
              <a:rPr lang="en-US" dirty="0"/>
              <a:t>It is also possible to control the number of aggregator nodes using the </a:t>
            </a:r>
            <a:r>
              <a:rPr lang="en-US" i="1" dirty="0" err="1"/>
              <a:t>cb_nodes</a:t>
            </a:r>
            <a:r>
              <a:rPr lang="en-US" dirty="0"/>
              <a:t> hint, although the MPI-IO library will automatically set this to the stripe count of your file</a:t>
            </a:r>
            <a:r>
              <a:rPr lang="en-US" dirty="0" smtClean="0"/>
              <a:t>.</a:t>
            </a:r>
            <a:endParaRPr lang="en-US" dirty="0"/>
          </a:p>
        </p:txBody>
      </p:sp>
    </p:spTree>
    <p:extLst>
      <p:ext uri="{BB962C8B-B14F-4D97-AF65-F5344CB8AC3E}">
        <p14:creationId xmlns:p14="http://schemas.microsoft.com/office/powerpoint/2010/main" val="2035762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MPI-IO Hints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a:t>
            </a:r>
            <a:r>
              <a:rPr lang="en-US" dirty="0"/>
              <a:t>set to 1, the MPICH_MPIIO_HINTS_DISPLAY variable causes your program to dump a summary of the current MPI-IO hints to </a:t>
            </a:r>
            <a:r>
              <a:rPr lang="en-US" dirty="0" err="1"/>
              <a:t>stderr</a:t>
            </a:r>
            <a:r>
              <a:rPr lang="en-US" dirty="0"/>
              <a:t> each time a file is </a:t>
            </a:r>
            <a:r>
              <a:rPr lang="en-US" dirty="0" smtClean="0"/>
              <a:t>opened.</a:t>
            </a:r>
          </a:p>
          <a:p>
            <a:pPr lvl="1"/>
            <a:r>
              <a:rPr lang="en-US" dirty="0" smtClean="0"/>
              <a:t>This </a:t>
            </a:r>
            <a:r>
              <a:rPr lang="en-US" dirty="0"/>
              <a:t>is useful for debugging and as a sanity check against spelling errors in your hints.</a:t>
            </a:r>
          </a:p>
          <a:p>
            <a:r>
              <a:rPr lang="en-US" dirty="0" smtClean="0"/>
              <a:t>The </a:t>
            </a:r>
            <a:r>
              <a:rPr lang="en-US" dirty="0"/>
              <a:t>MPICH_MPIIO_XSTATS variable enables profiling of the collective buffering algorithm, including binning of read/write calls and timings for the two </a:t>
            </a:r>
            <a:r>
              <a:rPr lang="en-US" dirty="0" smtClean="0"/>
              <a:t>phases.</a:t>
            </a:r>
          </a:p>
          <a:p>
            <a:pPr lvl="1"/>
            <a:r>
              <a:rPr lang="en-US" dirty="0" smtClean="0"/>
              <a:t>Setting </a:t>
            </a:r>
            <a:r>
              <a:rPr lang="en-US" dirty="0"/>
              <a:t>it to 1 provides summary data, while setting it to 2 or 3 provides more detail</a:t>
            </a:r>
            <a:r>
              <a:rPr lang="en-US" dirty="0" smtClean="0"/>
              <a:t>.</a:t>
            </a:r>
            <a:endParaRPr lang="en-US" dirty="0"/>
          </a:p>
          <a:p>
            <a:r>
              <a:rPr lang="en-US" dirty="0"/>
              <a:t>More detail on MPICH runtime environment variables, including a full list and description of MPI-IO hints, is available from the </a:t>
            </a:r>
            <a:r>
              <a:rPr lang="en-US" i="1" dirty="0" err="1"/>
              <a:t>intro_mpi</a:t>
            </a:r>
            <a:r>
              <a:rPr lang="en-US" dirty="0"/>
              <a:t> man </a:t>
            </a:r>
            <a:r>
              <a:rPr lang="en-US" dirty="0" smtClean="0"/>
              <a:t>page.</a:t>
            </a:r>
            <a:endParaRPr lang="en-US" dirty="0"/>
          </a:p>
        </p:txBody>
      </p:sp>
    </p:spTree>
    <p:extLst>
      <p:ext uri="{BB962C8B-B14F-4D97-AF65-F5344CB8AC3E}">
        <p14:creationId xmlns:p14="http://schemas.microsoft.com/office/powerpoint/2010/main" val="1672053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b="0" dirty="0" smtClean="0"/>
              <a:t>Best Practices and Guidelines</a:t>
            </a:r>
          </a:p>
          <a:p>
            <a:r>
              <a:rPr lang="en-US" dirty="0" smtClean="0"/>
              <a:t>I/O Libraries</a:t>
            </a:r>
          </a:p>
          <a:p>
            <a:r>
              <a:rPr lang="en-US" b="0" dirty="0" smtClean="0"/>
              <a:t>Databases</a:t>
            </a:r>
          </a:p>
          <a:p>
            <a:r>
              <a:rPr lang="en-US" b="0" dirty="0" smtClean="0"/>
              <a:t>Related </a:t>
            </a:r>
            <a:r>
              <a:rPr lang="en-US" b="0" dirty="0" smtClean="0"/>
              <a:t>topics</a:t>
            </a:r>
            <a:endParaRPr lang="en-US" b="0" dirty="0"/>
          </a:p>
        </p:txBody>
      </p:sp>
    </p:spTree>
    <p:extLst>
      <p:ext uri="{BB962C8B-B14F-4D97-AF65-F5344CB8AC3E}">
        <p14:creationId xmlns:p14="http://schemas.microsoft.com/office/powerpoint/2010/main" val="680842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I/O Middleware?</a:t>
            </a:r>
            <a:endParaRPr lang="en-US" dirty="0"/>
          </a:p>
        </p:txBody>
      </p:sp>
      <p:sp>
        <p:nvSpPr>
          <p:cNvPr id="3" name="Content Placeholder 2"/>
          <p:cNvSpPr>
            <a:spLocks noGrp="1"/>
          </p:cNvSpPr>
          <p:nvPr>
            <p:ph idx="1"/>
          </p:nvPr>
        </p:nvSpPr>
        <p:spPr/>
        <p:txBody>
          <a:bodyPr>
            <a:normAutofit/>
          </a:bodyPr>
          <a:lstStyle/>
          <a:p>
            <a:r>
              <a:rPr lang="en-US" dirty="0"/>
              <a:t>The complexity of I/O systems poses significant challenges in investigating the root cause of performance </a:t>
            </a:r>
            <a:r>
              <a:rPr lang="en-US" dirty="0" smtClean="0"/>
              <a:t>loss. </a:t>
            </a:r>
            <a:endParaRPr lang="en-US" dirty="0"/>
          </a:p>
          <a:p>
            <a:r>
              <a:rPr lang="en-US" dirty="0" smtClean="0"/>
              <a:t>Use of I/O middleware for </a:t>
            </a:r>
            <a:r>
              <a:rPr lang="en-US" dirty="0"/>
              <a:t>writing parallel </a:t>
            </a:r>
            <a:r>
              <a:rPr lang="en-US" dirty="0" smtClean="0"/>
              <a:t>applications </a:t>
            </a:r>
            <a:r>
              <a:rPr lang="en-US" dirty="0"/>
              <a:t>has been shown to greatly enhance developer’s </a:t>
            </a:r>
            <a:r>
              <a:rPr lang="en-US" dirty="0" smtClean="0"/>
              <a:t>productivity.</a:t>
            </a:r>
          </a:p>
          <a:p>
            <a:pPr lvl="1"/>
            <a:r>
              <a:rPr lang="en-US" dirty="0" smtClean="0"/>
              <a:t>Such </a:t>
            </a:r>
            <a:r>
              <a:rPr lang="en-US" dirty="0"/>
              <a:t>an approach hides many of the complexities associated with </a:t>
            </a:r>
            <a:r>
              <a:rPr lang="en-US" dirty="0" smtClean="0"/>
              <a:t>performing parallel I/O, </a:t>
            </a:r>
            <a:r>
              <a:rPr lang="en-US" dirty="0"/>
              <a:t>rather than relying purely on programming language aids and parallel library support, such as </a:t>
            </a:r>
            <a:r>
              <a:rPr lang="en-US" dirty="0" smtClean="0"/>
              <a:t>MPI.</a:t>
            </a:r>
            <a:endParaRPr lang="en-US" dirty="0"/>
          </a:p>
          <a:p>
            <a:endParaRPr lang="en-US" dirty="0"/>
          </a:p>
        </p:txBody>
      </p:sp>
    </p:spTree>
    <p:extLst>
      <p:ext uri="{BB962C8B-B14F-4D97-AF65-F5344CB8AC3E}">
        <p14:creationId xmlns:p14="http://schemas.microsoft.com/office/powerpoint/2010/main" val="81433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Best Practices and Guidelines</a:t>
            </a:r>
          </a:p>
          <a:p>
            <a:r>
              <a:rPr lang="en-US" b="0" dirty="0" smtClean="0"/>
              <a:t>I/O Libraries</a:t>
            </a:r>
          </a:p>
          <a:p>
            <a:r>
              <a:rPr lang="en-US" b="0" dirty="0" smtClean="0"/>
              <a:t>Databases</a:t>
            </a:r>
          </a:p>
          <a:p>
            <a:r>
              <a:rPr lang="en-US" b="0" dirty="0" smtClean="0"/>
              <a:t>Related </a:t>
            </a:r>
            <a:r>
              <a:rPr lang="en-US" b="0" dirty="0" smtClean="0"/>
              <a:t>topics</a:t>
            </a:r>
            <a:endParaRPr lang="en-US" b="0" dirty="0"/>
          </a:p>
        </p:txBody>
      </p:sp>
    </p:spTree>
    <p:extLst>
      <p:ext uri="{BB962C8B-B14F-4D97-AF65-F5344CB8AC3E}">
        <p14:creationId xmlns:p14="http://schemas.microsoft.com/office/powerpoint/2010/main" val="441517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Middleware @ NERSC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HDF5</a:t>
            </a:r>
          </a:p>
          <a:p>
            <a:pPr lvl="1"/>
            <a:r>
              <a:rPr lang="en-US" dirty="0" smtClean="0"/>
              <a:t>A data model and set </a:t>
            </a:r>
            <a:r>
              <a:rPr lang="en-US" dirty="0"/>
              <a:t>of </a:t>
            </a:r>
            <a:r>
              <a:rPr lang="en-US" dirty="0" smtClean="0"/>
              <a:t>libraries &amp; tools </a:t>
            </a:r>
            <a:r>
              <a:rPr lang="en-US" dirty="0"/>
              <a:t>for storing and managing large scientific datasets.</a:t>
            </a:r>
            <a:endParaRPr lang="en-US" dirty="0" smtClean="0"/>
          </a:p>
          <a:p>
            <a:r>
              <a:rPr lang="en-US" dirty="0" smtClean="0"/>
              <a:t>netCDF</a:t>
            </a:r>
          </a:p>
          <a:p>
            <a:pPr lvl="1"/>
            <a:r>
              <a:rPr lang="en-US" dirty="0"/>
              <a:t>A</a:t>
            </a:r>
            <a:r>
              <a:rPr lang="en-US" dirty="0" smtClean="0"/>
              <a:t> </a:t>
            </a:r>
            <a:r>
              <a:rPr lang="en-US" dirty="0"/>
              <a:t>set of libraries and machine-independent data formats for creation, access, and sharing of array-oriented scientific data</a:t>
            </a:r>
            <a:r>
              <a:rPr lang="en-US" dirty="0" smtClean="0"/>
              <a:t>.</a:t>
            </a:r>
          </a:p>
          <a:p>
            <a:r>
              <a:rPr lang="en-US" dirty="0" smtClean="0"/>
              <a:t>ROOT</a:t>
            </a:r>
          </a:p>
          <a:p>
            <a:pPr lvl="1"/>
            <a:r>
              <a:rPr lang="en-US" dirty="0"/>
              <a:t>A</a:t>
            </a:r>
            <a:r>
              <a:rPr lang="en-US" dirty="0" smtClean="0"/>
              <a:t> </a:t>
            </a:r>
            <a:r>
              <a:rPr lang="en-US" dirty="0"/>
              <a:t>self-describing, column-based binary file format that allows serialization of a large collection of C++ objects and efficient subsequent analysis.</a:t>
            </a:r>
            <a:endParaRPr lang="en-US" dirty="0" smtClean="0"/>
          </a:p>
          <a:p>
            <a:r>
              <a:rPr lang="en-US" dirty="0" smtClean="0"/>
              <a:t>Others</a:t>
            </a:r>
          </a:p>
          <a:p>
            <a:pPr lvl="1"/>
            <a:r>
              <a:rPr lang="en-US" dirty="0">
                <a:hlinkClick r:id="rId2"/>
              </a:rPr>
              <a:t>http://www.nersc.gov/users/data-analytics/data-management/i-o-libraries/i-o-library-list</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889886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HDF5</a:t>
            </a:r>
            <a:endParaRPr lang="en-US" dirty="0"/>
          </a:p>
        </p:txBody>
      </p:sp>
      <p:sp>
        <p:nvSpPr>
          <p:cNvPr id="3" name="Content Placeholder 2"/>
          <p:cNvSpPr>
            <a:spLocks noGrp="1"/>
          </p:cNvSpPr>
          <p:nvPr>
            <p:ph idx="1"/>
          </p:nvPr>
        </p:nvSpPr>
        <p:spPr>
          <a:xfrm>
            <a:off x="457200" y="1295399"/>
            <a:ext cx="8229600" cy="5249450"/>
          </a:xfrm>
        </p:spPr>
        <p:txBody>
          <a:bodyPr>
            <a:normAutofit fontScale="77500" lnSpcReduction="20000"/>
          </a:bodyPr>
          <a:lstStyle/>
          <a:p>
            <a:r>
              <a:rPr lang="en-US" dirty="0"/>
              <a:t>The Hierarchical Data Format v5 (HDF5) library is a portable I/O library used for storing </a:t>
            </a:r>
            <a:r>
              <a:rPr lang="en-US" dirty="0" smtClean="0"/>
              <a:t>scientific data.</a:t>
            </a:r>
            <a:endParaRPr lang="en-US" dirty="0" smtClean="0"/>
          </a:p>
          <a:p>
            <a:r>
              <a:rPr lang="en-US" dirty="0"/>
              <a:t>The HDF5 technology suite includes:</a:t>
            </a:r>
            <a:endParaRPr lang="en-US" b="0" dirty="0"/>
          </a:p>
          <a:p>
            <a:pPr lvl="1"/>
            <a:r>
              <a:rPr lang="en-US" dirty="0"/>
              <a:t>A versatile data model that can represent very complex data objects and a wide variety of metadata.</a:t>
            </a:r>
          </a:p>
          <a:p>
            <a:pPr lvl="1"/>
            <a:r>
              <a:rPr lang="fr-FR" dirty="0"/>
              <a:t>A </a:t>
            </a:r>
            <a:r>
              <a:rPr lang="fr-FR" dirty="0" err="1"/>
              <a:t>completely</a:t>
            </a:r>
            <a:r>
              <a:rPr lang="fr-FR" dirty="0"/>
              <a:t> portable file format </a:t>
            </a:r>
            <a:r>
              <a:rPr lang="fr-FR" dirty="0" err="1"/>
              <a:t>with</a:t>
            </a:r>
            <a:r>
              <a:rPr lang="fr-FR" dirty="0"/>
              <a:t> no </a:t>
            </a:r>
            <a:r>
              <a:rPr lang="fr-FR" dirty="0" err="1"/>
              <a:t>limit</a:t>
            </a:r>
            <a:r>
              <a:rPr lang="fr-FR" dirty="0"/>
              <a:t> on the </a:t>
            </a:r>
            <a:r>
              <a:rPr lang="fr-FR" dirty="0" err="1"/>
              <a:t>number</a:t>
            </a:r>
            <a:r>
              <a:rPr lang="fr-FR" dirty="0"/>
              <a:t> or size of data </a:t>
            </a:r>
            <a:r>
              <a:rPr lang="fr-FR" dirty="0" err="1"/>
              <a:t>objects</a:t>
            </a:r>
            <a:r>
              <a:rPr lang="fr-FR" dirty="0"/>
              <a:t> in the collection.</a:t>
            </a:r>
          </a:p>
          <a:p>
            <a:pPr lvl="1"/>
            <a:r>
              <a:rPr lang="fr-FR" dirty="0"/>
              <a:t>A software </a:t>
            </a:r>
            <a:r>
              <a:rPr lang="fr-FR" dirty="0" err="1"/>
              <a:t>library</a:t>
            </a:r>
            <a:r>
              <a:rPr lang="fr-FR" dirty="0"/>
              <a:t> </a:t>
            </a:r>
            <a:r>
              <a:rPr lang="fr-FR" dirty="0" err="1"/>
              <a:t>that</a:t>
            </a:r>
            <a:r>
              <a:rPr lang="fr-FR" dirty="0"/>
              <a:t> </a:t>
            </a:r>
            <a:r>
              <a:rPr lang="fr-FR" dirty="0" err="1"/>
              <a:t>runs</a:t>
            </a:r>
            <a:r>
              <a:rPr lang="fr-FR" dirty="0"/>
              <a:t> on a range of </a:t>
            </a:r>
            <a:r>
              <a:rPr lang="fr-FR" dirty="0" err="1"/>
              <a:t>computational</a:t>
            </a:r>
            <a:r>
              <a:rPr lang="fr-FR" dirty="0"/>
              <a:t> </a:t>
            </a:r>
            <a:r>
              <a:rPr lang="fr-FR" dirty="0" err="1"/>
              <a:t>platforms</a:t>
            </a:r>
            <a:r>
              <a:rPr lang="fr-FR" dirty="0"/>
              <a:t>, </a:t>
            </a:r>
            <a:r>
              <a:rPr lang="fr-FR" dirty="0" err="1"/>
              <a:t>from</a:t>
            </a:r>
            <a:r>
              <a:rPr lang="fr-FR" dirty="0"/>
              <a:t> laptops to </a:t>
            </a:r>
            <a:r>
              <a:rPr lang="fr-FR" dirty="0" err="1"/>
              <a:t>massively</a:t>
            </a:r>
            <a:r>
              <a:rPr lang="fr-FR" dirty="0"/>
              <a:t> </a:t>
            </a:r>
            <a:r>
              <a:rPr lang="fr-FR" dirty="0" err="1"/>
              <a:t>parallel</a:t>
            </a:r>
            <a:r>
              <a:rPr lang="fr-FR" dirty="0"/>
              <a:t> </a:t>
            </a:r>
            <a:r>
              <a:rPr lang="fr-FR" dirty="0" err="1"/>
              <a:t>systems</a:t>
            </a:r>
            <a:r>
              <a:rPr lang="fr-FR" dirty="0"/>
              <a:t>, and </a:t>
            </a:r>
            <a:r>
              <a:rPr lang="fr-FR" dirty="0" err="1"/>
              <a:t>implements</a:t>
            </a:r>
            <a:r>
              <a:rPr lang="fr-FR" dirty="0"/>
              <a:t> a high-</a:t>
            </a:r>
            <a:r>
              <a:rPr lang="fr-FR" dirty="0" err="1"/>
              <a:t>level</a:t>
            </a:r>
            <a:r>
              <a:rPr lang="fr-FR" dirty="0"/>
              <a:t> API </a:t>
            </a:r>
            <a:r>
              <a:rPr lang="fr-FR" dirty="0" err="1"/>
              <a:t>with</a:t>
            </a:r>
            <a:r>
              <a:rPr lang="fr-FR" dirty="0"/>
              <a:t> C, C++, Fortran 90, and Java interfaces.</a:t>
            </a:r>
          </a:p>
          <a:p>
            <a:pPr lvl="1"/>
            <a:r>
              <a:rPr lang="fr-FR" dirty="0"/>
              <a:t>A </a:t>
            </a:r>
            <a:r>
              <a:rPr lang="fr-FR" dirty="0" err="1"/>
              <a:t>rich</a:t>
            </a:r>
            <a:r>
              <a:rPr lang="fr-FR" dirty="0"/>
              <a:t> set of </a:t>
            </a:r>
            <a:r>
              <a:rPr lang="fr-FR" dirty="0" err="1"/>
              <a:t>integrated</a:t>
            </a:r>
            <a:r>
              <a:rPr lang="fr-FR" dirty="0"/>
              <a:t> performance </a:t>
            </a:r>
            <a:r>
              <a:rPr lang="fr-FR" dirty="0" err="1"/>
              <a:t>features</a:t>
            </a:r>
            <a:r>
              <a:rPr lang="fr-FR" dirty="0"/>
              <a:t> </a:t>
            </a:r>
            <a:r>
              <a:rPr lang="fr-FR" dirty="0" err="1"/>
              <a:t>that</a:t>
            </a:r>
            <a:r>
              <a:rPr lang="fr-FR" dirty="0"/>
              <a:t> </a:t>
            </a:r>
            <a:r>
              <a:rPr lang="fr-FR" dirty="0" err="1"/>
              <a:t>allow</a:t>
            </a:r>
            <a:r>
              <a:rPr lang="fr-FR" dirty="0"/>
              <a:t> for </a:t>
            </a:r>
            <a:r>
              <a:rPr lang="fr-FR" dirty="0" err="1"/>
              <a:t>access</a:t>
            </a:r>
            <a:r>
              <a:rPr lang="fr-FR" dirty="0"/>
              <a:t> time and </a:t>
            </a:r>
            <a:r>
              <a:rPr lang="fr-FR" dirty="0" err="1"/>
              <a:t>storage</a:t>
            </a:r>
            <a:r>
              <a:rPr lang="fr-FR" dirty="0"/>
              <a:t> </a:t>
            </a:r>
            <a:r>
              <a:rPr lang="fr-FR" dirty="0" err="1"/>
              <a:t>space</a:t>
            </a:r>
            <a:r>
              <a:rPr lang="fr-FR" dirty="0"/>
              <a:t> </a:t>
            </a:r>
            <a:r>
              <a:rPr lang="fr-FR" dirty="0" err="1"/>
              <a:t>optimizations</a:t>
            </a:r>
            <a:r>
              <a:rPr lang="fr-FR" dirty="0"/>
              <a:t>.</a:t>
            </a:r>
          </a:p>
          <a:p>
            <a:pPr lvl="1"/>
            <a:r>
              <a:rPr lang="fr-FR" dirty="0"/>
              <a:t>Tools and applications for </a:t>
            </a:r>
            <a:r>
              <a:rPr lang="fr-FR" dirty="0" err="1"/>
              <a:t>managing</a:t>
            </a:r>
            <a:r>
              <a:rPr lang="fr-FR" dirty="0"/>
              <a:t>, </a:t>
            </a:r>
            <a:r>
              <a:rPr lang="fr-FR" dirty="0" err="1"/>
              <a:t>manipulating</a:t>
            </a:r>
            <a:r>
              <a:rPr lang="fr-FR" dirty="0"/>
              <a:t>, </a:t>
            </a:r>
            <a:r>
              <a:rPr lang="fr-FR" dirty="0" err="1"/>
              <a:t>viewing</a:t>
            </a:r>
            <a:r>
              <a:rPr lang="fr-FR" dirty="0"/>
              <a:t>, and </a:t>
            </a:r>
            <a:r>
              <a:rPr lang="fr-FR" dirty="0" err="1"/>
              <a:t>analyzing</a:t>
            </a:r>
            <a:r>
              <a:rPr lang="fr-FR" dirty="0"/>
              <a:t> the data in the collection.</a:t>
            </a:r>
            <a:endParaRPr lang="en-US" dirty="0"/>
          </a:p>
          <a:p>
            <a:r>
              <a:rPr lang="en-US" dirty="0" smtClean="0"/>
              <a:t>HDF5's </a:t>
            </a:r>
            <a:r>
              <a:rPr lang="en-US" dirty="0"/>
              <a:t>'object database' data model enables users to focus on high-level concepts of relationships between data objects rather than descending into the details of the specific layout of every byte in the data </a:t>
            </a:r>
            <a:r>
              <a:rPr lang="en-US" dirty="0" smtClean="0"/>
              <a:t>file.</a:t>
            </a:r>
          </a:p>
        </p:txBody>
      </p:sp>
    </p:spTree>
    <p:extLst>
      <p:ext uri="{BB962C8B-B14F-4D97-AF65-F5344CB8AC3E}">
        <p14:creationId xmlns:p14="http://schemas.microsoft.com/office/powerpoint/2010/main" val="143270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4253" y="1442048"/>
            <a:ext cx="3682652" cy="2025459"/>
          </a:xfrm>
          <a:prstGeom prst="rect">
            <a:avLst/>
          </a:prstGeom>
        </p:spPr>
      </p:pic>
      <p:sp>
        <p:nvSpPr>
          <p:cNvPr id="2" name="Title 1"/>
          <p:cNvSpPr>
            <a:spLocks noGrp="1"/>
          </p:cNvSpPr>
          <p:nvPr>
            <p:ph type="title"/>
          </p:nvPr>
        </p:nvSpPr>
        <p:spPr/>
        <p:txBody>
          <a:bodyPr/>
          <a:lstStyle/>
          <a:p>
            <a:r>
              <a:rPr lang="en-US" dirty="0" smtClean="0"/>
              <a:t>HDF5</a:t>
            </a:r>
            <a:endParaRPr lang="en-US" dirty="0"/>
          </a:p>
        </p:txBody>
      </p:sp>
      <p:sp>
        <p:nvSpPr>
          <p:cNvPr id="3" name="Content Placeholder 2"/>
          <p:cNvSpPr>
            <a:spLocks noGrp="1"/>
          </p:cNvSpPr>
          <p:nvPr>
            <p:ph idx="1"/>
          </p:nvPr>
        </p:nvSpPr>
        <p:spPr>
          <a:xfrm>
            <a:off x="457200" y="1295399"/>
            <a:ext cx="4966570" cy="2963449"/>
          </a:xfrm>
        </p:spPr>
        <p:txBody>
          <a:bodyPr>
            <a:normAutofit fontScale="70000" lnSpcReduction="20000"/>
          </a:bodyPr>
          <a:lstStyle/>
          <a:p>
            <a:r>
              <a:rPr lang="en-US" dirty="0"/>
              <a:t>An HDF5 file has a root </a:t>
            </a:r>
            <a:r>
              <a:rPr lang="en-US" dirty="0" smtClean="0"/>
              <a:t>group, under </a:t>
            </a:r>
            <a:r>
              <a:rPr lang="en-US" dirty="0"/>
              <a:t>which you can add groups, datasets of various </a:t>
            </a:r>
            <a:r>
              <a:rPr lang="en-US" dirty="0" smtClean="0"/>
              <a:t>dimensions, </a:t>
            </a:r>
            <a:r>
              <a:rPr lang="en-US" dirty="0"/>
              <a:t>single-value attributes, and links </a:t>
            </a:r>
            <a:r>
              <a:rPr lang="en-US" dirty="0" smtClean="0"/>
              <a:t>between groups </a:t>
            </a:r>
            <a:r>
              <a:rPr lang="en-US" dirty="0"/>
              <a:t>and </a:t>
            </a:r>
            <a:r>
              <a:rPr lang="en-US" dirty="0" smtClean="0"/>
              <a:t>datasets.</a:t>
            </a:r>
          </a:p>
          <a:p>
            <a:r>
              <a:rPr lang="en-US" dirty="0" smtClean="0"/>
              <a:t>The </a:t>
            </a:r>
            <a:r>
              <a:rPr lang="en-US" dirty="0"/>
              <a:t>HDF5 library provides a 'logical view' of the file's contents as a </a:t>
            </a:r>
            <a:r>
              <a:rPr lang="en-US" dirty="0" smtClean="0"/>
              <a:t>graph. </a:t>
            </a:r>
            <a:r>
              <a:rPr lang="en-US" dirty="0"/>
              <a:t>The flexibility to create arbitrary graphs of objects allows HDF5 to express a wide variety of data </a:t>
            </a:r>
            <a:r>
              <a:rPr lang="en-US" dirty="0" smtClean="0"/>
              <a:t>models.</a:t>
            </a:r>
          </a:p>
        </p:txBody>
      </p:sp>
      <p:sp>
        <p:nvSpPr>
          <p:cNvPr id="5" name="Content Placeholder 2"/>
          <p:cNvSpPr txBox="1">
            <a:spLocks/>
          </p:cNvSpPr>
          <p:nvPr/>
        </p:nvSpPr>
        <p:spPr>
          <a:xfrm>
            <a:off x="457200" y="3858016"/>
            <a:ext cx="8395351" cy="243005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The library transparently handles how these logical objects of the file map to the actual bytes in the file.</a:t>
            </a:r>
          </a:p>
          <a:p>
            <a:r>
              <a:rPr lang="en-US" sz="2200" dirty="0" smtClean="0"/>
              <a:t>In many ways, HDF5 provides an abstracted filesystem-within-a-file that is portable to any system with the HDF5 library, regardless of the underlying storage type, filesystem, or conventions about binary data (i.e. '</a:t>
            </a:r>
            <a:r>
              <a:rPr lang="en-US" sz="2200" dirty="0" err="1" smtClean="0"/>
              <a:t>endianess</a:t>
            </a:r>
            <a:r>
              <a:rPr lang="en-US" sz="2200" dirty="0" smtClean="0"/>
              <a:t>').</a:t>
            </a:r>
          </a:p>
          <a:p>
            <a:r>
              <a:rPr lang="en-US" sz="2200" dirty="0" smtClean="0"/>
              <a:t>Additional information can be found in the HDF5 Tutorial from the HDF Group:</a:t>
            </a:r>
          </a:p>
          <a:p>
            <a:pPr lvl="1"/>
            <a:r>
              <a:rPr lang="en-US" sz="1700" dirty="0" smtClean="0">
                <a:hlinkClick r:id="rId3"/>
              </a:rPr>
              <a:t>https://www.hdfgroup.org/HDF5/Tutor/index.html</a:t>
            </a:r>
            <a:r>
              <a:rPr lang="en-US" sz="1700" dirty="0" smtClean="0"/>
              <a:t> </a:t>
            </a:r>
            <a:endParaRPr lang="en-US" sz="1700" dirty="0"/>
          </a:p>
        </p:txBody>
      </p:sp>
    </p:spTree>
    <p:extLst>
      <p:ext uri="{BB962C8B-B14F-4D97-AF65-F5344CB8AC3E}">
        <p14:creationId xmlns:p14="http://schemas.microsoft.com/office/powerpoint/2010/main" val="854183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HDF5</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HDF5 library can be compiled to provide parallel support using the MPI </a:t>
            </a:r>
            <a:r>
              <a:rPr lang="en-US" dirty="0" smtClean="0"/>
              <a:t>library.</a:t>
            </a:r>
          </a:p>
          <a:p>
            <a:pPr lvl="1"/>
            <a:r>
              <a:rPr lang="en-US" dirty="0" smtClean="0"/>
              <a:t>The </a:t>
            </a:r>
            <a:r>
              <a:rPr lang="en-US" dirty="0"/>
              <a:t>HDF Group maintains a </a:t>
            </a:r>
            <a:r>
              <a:rPr lang="en-US" dirty="0" smtClean="0"/>
              <a:t>tutorial </a:t>
            </a:r>
            <a:r>
              <a:rPr lang="en-US" dirty="0"/>
              <a:t>on parallel topics: </a:t>
            </a:r>
            <a:r>
              <a:rPr lang="en-US" dirty="0">
                <a:hlinkClick r:id="rId2"/>
              </a:rPr>
              <a:t>https://</a:t>
            </a:r>
            <a:r>
              <a:rPr lang="en-US" dirty="0" smtClean="0">
                <a:hlinkClick r:id="rId2"/>
              </a:rPr>
              <a:t>www.hdfgroup.org/HDF5/Tutor/parallel.html</a:t>
            </a:r>
            <a:r>
              <a:rPr lang="en-US" dirty="0" smtClean="0"/>
              <a:t> </a:t>
            </a:r>
            <a:endParaRPr lang="en-US" dirty="0"/>
          </a:p>
          <a:p>
            <a:r>
              <a:rPr lang="en-US" dirty="0"/>
              <a:t>An HDF5 file can be opened in parallel from an MPI application by specifying a parallel 'file driver' with an MPI communicator and info structure. This information is communicated to HDF5 through a 'property list,' </a:t>
            </a:r>
            <a:r>
              <a:rPr lang="en-US" dirty="0" smtClean="0"/>
              <a:t>an HDF5 </a:t>
            </a:r>
            <a:r>
              <a:rPr lang="en-US" dirty="0"/>
              <a:t>structure that is used to modify the default behavior of the library. In the following code, a file access property list is created and set to use the MPI-IO file driver:</a:t>
            </a:r>
          </a:p>
          <a:p>
            <a:pPr marL="457200" lvl="1" indent="0">
              <a:buNone/>
            </a:pPr>
            <a:r>
              <a:rPr lang="en-US" dirty="0" err="1" smtClean="0"/>
              <a:t>fapl_id</a:t>
            </a:r>
            <a:r>
              <a:rPr lang="en-US" dirty="0" smtClean="0"/>
              <a:t> </a:t>
            </a:r>
            <a:r>
              <a:rPr lang="en-US" dirty="0"/>
              <a:t>= H5Pcreate(H5P_FILE_ACCESS</a:t>
            </a:r>
            <a:r>
              <a:rPr lang="en-US" dirty="0" smtClean="0"/>
              <a:t>);</a:t>
            </a:r>
            <a:endParaRPr lang="en-US" dirty="0"/>
          </a:p>
          <a:p>
            <a:pPr marL="457200" lvl="1" indent="0">
              <a:buNone/>
            </a:pPr>
            <a:r>
              <a:rPr lang="en-US" dirty="0" smtClean="0"/>
              <a:t>H5Pset_fapl_mpio(</a:t>
            </a:r>
            <a:r>
              <a:rPr lang="en-US" dirty="0" err="1" smtClean="0"/>
              <a:t>fapl_id</a:t>
            </a:r>
            <a:r>
              <a:rPr lang="en-US" dirty="0"/>
              <a:t>, </a:t>
            </a:r>
            <a:r>
              <a:rPr lang="en-US" dirty="0" err="1"/>
              <a:t>mpi_comm</a:t>
            </a:r>
            <a:r>
              <a:rPr lang="en-US" dirty="0"/>
              <a:t>, </a:t>
            </a:r>
            <a:r>
              <a:rPr lang="en-US" dirty="0" err="1"/>
              <a:t>mpi_info</a:t>
            </a:r>
            <a:r>
              <a:rPr lang="en-US" dirty="0" smtClean="0"/>
              <a:t>);</a:t>
            </a:r>
            <a:endParaRPr lang="en-US" dirty="0"/>
          </a:p>
          <a:p>
            <a:pPr marL="457200" lvl="1" indent="0">
              <a:buNone/>
            </a:pPr>
            <a:r>
              <a:rPr lang="en-US" dirty="0" err="1" smtClean="0"/>
              <a:t>file_id</a:t>
            </a:r>
            <a:r>
              <a:rPr lang="en-US" dirty="0" smtClean="0"/>
              <a:t> </a:t>
            </a:r>
            <a:r>
              <a:rPr lang="en-US" dirty="0"/>
              <a:t>= H5Fcreate("myparfile.h5", H5F_ACC_TRUNC, H5P_DEFAULT, </a:t>
            </a:r>
            <a:r>
              <a:rPr lang="en-US" dirty="0" err="1" smtClean="0"/>
              <a:t>fapl_id</a:t>
            </a:r>
            <a:r>
              <a:rPr lang="en-US" dirty="0" smtClean="0"/>
              <a:t>);</a:t>
            </a:r>
            <a:r>
              <a:rPr lang="en-US" dirty="0"/>
              <a:t>	</a:t>
            </a:r>
          </a:p>
          <a:p>
            <a:r>
              <a:rPr lang="en-US" dirty="0"/>
              <a:t>The MPI-IO file driver defaults to independent mode, where each processor can access the file independently and any conflicting accesses are handled by the underlying parallel file system.</a:t>
            </a:r>
          </a:p>
        </p:txBody>
      </p:sp>
    </p:spTree>
    <p:extLst>
      <p:ext uri="{BB962C8B-B14F-4D97-AF65-F5344CB8AC3E}">
        <p14:creationId xmlns:p14="http://schemas.microsoft.com/office/powerpoint/2010/main" val="2064727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HDF5</a:t>
            </a:r>
            <a:endParaRPr lang="en-US" dirty="0"/>
          </a:p>
        </p:txBody>
      </p:sp>
      <p:sp>
        <p:nvSpPr>
          <p:cNvPr id="3" name="Content Placeholder 2"/>
          <p:cNvSpPr>
            <a:spLocks noGrp="1"/>
          </p:cNvSpPr>
          <p:nvPr>
            <p:ph idx="1"/>
          </p:nvPr>
        </p:nvSpPr>
        <p:spPr>
          <a:xfrm>
            <a:off x="360342" y="1295400"/>
            <a:ext cx="8514348" cy="5562600"/>
          </a:xfrm>
        </p:spPr>
        <p:txBody>
          <a:bodyPr>
            <a:normAutofit fontScale="62500" lnSpcReduction="20000"/>
          </a:bodyPr>
          <a:lstStyle/>
          <a:p>
            <a:r>
              <a:rPr lang="en-US" dirty="0"/>
              <a:t>Alternatively, the MPI-IO file driver can be </a:t>
            </a:r>
            <a:r>
              <a:rPr lang="en-US" dirty="0" smtClean="0"/>
              <a:t>used to perform collective I/O.</a:t>
            </a:r>
          </a:p>
          <a:p>
            <a:r>
              <a:rPr lang="en-US" dirty="0" smtClean="0"/>
              <a:t>This </a:t>
            </a:r>
            <a:r>
              <a:rPr lang="en-US" dirty="0"/>
              <a:t>is not specified during file creation, but rather during each </a:t>
            </a:r>
            <a:r>
              <a:rPr lang="en-US" dirty="0" smtClean="0"/>
              <a:t>access (read </a:t>
            </a:r>
            <a:r>
              <a:rPr lang="en-US" dirty="0"/>
              <a:t>or write) to a </a:t>
            </a:r>
            <a:r>
              <a:rPr lang="en-US" dirty="0" smtClean="0"/>
              <a:t>dataset </a:t>
            </a:r>
            <a:r>
              <a:rPr lang="en-US" dirty="0"/>
              <a:t>by passing a dataset transfer property list to the read or write </a:t>
            </a:r>
            <a:r>
              <a:rPr lang="en-US" dirty="0" smtClean="0"/>
              <a:t>call.  The </a:t>
            </a:r>
            <a:r>
              <a:rPr lang="en-US" dirty="0"/>
              <a:t>following code shows how to write </a:t>
            </a:r>
            <a:r>
              <a:rPr lang="en-US" dirty="0" smtClean="0"/>
              <a:t>collectively:</a:t>
            </a:r>
          </a:p>
          <a:p>
            <a:endParaRPr lang="en-US" dirty="0"/>
          </a:p>
          <a:p>
            <a:pPr marL="400050" lvl="1" indent="0">
              <a:buNone/>
            </a:pPr>
            <a:r>
              <a:rPr lang="en-US" b="0" dirty="0" err="1" smtClean="0"/>
              <a:t>dxpl_id</a:t>
            </a:r>
            <a:r>
              <a:rPr lang="en-US" b="0" dirty="0" smtClean="0"/>
              <a:t> </a:t>
            </a:r>
            <a:r>
              <a:rPr lang="en-US" b="0" dirty="0"/>
              <a:t>= H5Pcreate(H5P_DATASET_XFER);	</a:t>
            </a:r>
          </a:p>
          <a:p>
            <a:pPr marL="400050" lvl="1" indent="0">
              <a:buNone/>
            </a:pPr>
            <a:r>
              <a:rPr lang="en-US" b="0" dirty="0" smtClean="0"/>
              <a:t>H5Pset_dxpl_mpio(</a:t>
            </a:r>
            <a:r>
              <a:rPr lang="en-US" b="0" dirty="0" err="1" smtClean="0"/>
              <a:t>dxpl_id</a:t>
            </a:r>
            <a:r>
              <a:rPr lang="en-US" b="0" dirty="0"/>
              <a:t>, H5FD_MPIO_COLLECTIVE);	</a:t>
            </a:r>
          </a:p>
          <a:p>
            <a:pPr marL="400050" lvl="1" indent="0">
              <a:buNone/>
            </a:pPr>
            <a:endParaRPr lang="sk-SK" b="0" dirty="0" smtClean="0"/>
          </a:p>
          <a:p>
            <a:pPr marL="400050" lvl="1" indent="0">
              <a:buNone/>
            </a:pPr>
            <a:r>
              <a:rPr lang="sk-SK" b="0" dirty="0" smtClean="0"/>
              <a:t>/* </a:t>
            </a:r>
            <a:r>
              <a:rPr lang="sk-SK" b="0" dirty="0" err="1"/>
              <a:t>describe</a:t>
            </a:r>
            <a:r>
              <a:rPr lang="sk-SK" b="0" dirty="0"/>
              <a:t> a 1D </a:t>
            </a:r>
            <a:r>
              <a:rPr lang="sk-SK" b="0" dirty="0" err="1"/>
              <a:t>array</a:t>
            </a:r>
            <a:r>
              <a:rPr lang="sk-SK" b="0" dirty="0"/>
              <a:t> of </a:t>
            </a:r>
            <a:r>
              <a:rPr lang="sk-SK" b="0" dirty="0" err="1"/>
              <a:t>elements</a:t>
            </a:r>
            <a:r>
              <a:rPr lang="sk-SK" b="0" dirty="0"/>
              <a:t> on </a:t>
            </a:r>
            <a:r>
              <a:rPr lang="sk-SK" b="0" dirty="0" err="1"/>
              <a:t>this</a:t>
            </a:r>
            <a:r>
              <a:rPr lang="sk-SK" b="0" dirty="0"/>
              <a:t> </a:t>
            </a:r>
            <a:r>
              <a:rPr lang="sk-SK" b="0" dirty="0" err="1"/>
              <a:t>processor</a:t>
            </a:r>
            <a:r>
              <a:rPr lang="sk-SK" b="0" dirty="0"/>
              <a:t> */	</a:t>
            </a:r>
          </a:p>
          <a:p>
            <a:pPr marL="400050" lvl="1" indent="0">
              <a:buNone/>
            </a:pPr>
            <a:r>
              <a:rPr lang="sk-SK" b="0" dirty="0" err="1" smtClean="0"/>
              <a:t>memspace</a:t>
            </a:r>
            <a:r>
              <a:rPr lang="sk-SK" b="0" dirty="0" smtClean="0"/>
              <a:t> </a:t>
            </a:r>
            <a:r>
              <a:rPr lang="sk-SK" b="0" dirty="0"/>
              <a:t>= H5Screate_simple(1, </a:t>
            </a:r>
            <a:r>
              <a:rPr lang="sk-SK" b="0" dirty="0" err="1"/>
              <a:t>count</a:t>
            </a:r>
            <a:r>
              <a:rPr lang="sk-SK" b="0" dirty="0"/>
              <a:t>, NULL);	</a:t>
            </a:r>
          </a:p>
          <a:p>
            <a:pPr marL="400050" lvl="1" indent="0">
              <a:buNone/>
            </a:pPr>
            <a:endParaRPr lang="en-US" b="0" dirty="0" smtClean="0"/>
          </a:p>
          <a:p>
            <a:pPr marL="400050" lvl="1" indent="0">
              <a:buNone/>
            </a:pPr>
            <a:r>
              <a:rPr lang="en-US" b="0" dirty="0" smtClean="0"/>
              <a:t>/* </a:t>
            </a:r>
            <a:r>
              <a:rPr lang="en-US" b="0" dirty="0"/>
              <a:t>map this processor's elements into the shared file */	</a:t>
            </a:r>
          </a:p>
          <a:p>
            <a:pPr marL="400050" lvl="1" indent="0">
              <a:buNone/>
            </a:pPr>
            <a:r>
              <a:rPr lang="en-US" b="0" dirty="0" err="1" smtClean="0"/>
              <a:t>filespace</a:t>
            </a:r>
            <a:r>
              <a:rPr lang="en-US" b="0" dirty="0" smtClean="0"/>
              <a:t> </a:t>
            </a:r>
            <a:r>
              <a:rPr lang="en-US" b="0" dirty="0"/>
              <a:t>= H5Screate_simple(1, </a:t>
            </a:r>
            <a:r>
              <a:rPr lang="en-US" b="0" dirty="0" err="1"/>
              <a:t>mpi_size</a:t>
            </a:r>
            <a:r>
              <a:rPr lang="en-US" b="0" dirty="0"/>
              <a:t>*count, NULL);	</a:t>
            </a:r>
          </a:p>
          <a:p>
            <a:pPr marL="400050" lvl="1" indent="0">
              <a:buNone/>
            </a:pPr>
            <a:r>
              <a:rPr lang="en-US" b="0" dirty="0" smtClean="0"/>
              <a:t>offset </a:t>
            </a:r>
            <a:r>
              <a:rPr lang="en-US" b="0" dirty="0"/>
              <a:t>= </a:t>
            </a:r>
            <a:r>
              <a:rPr lang="en-US" b="0" dirty="0" err="1"/>
              <a:t>mpi_rank</a:t>
            </a:r>
            <a:r>
              <a:rPr lang="en-US" b="0" dirty="0"/>
              <a:t> * count;	</a:t>
            </a:r>
          </a:p>
          <a:p>
            <a:pPr marL="400050" lvl="1" indent="0">
              <a:buNone/>
            </a:pPr>
            <a:r>
              <a:rPr lang="en-US" b="0" dirty="0" smtClean="0"/>
              <a:t>H5Sselect_hyperslab(</a:t>
            </a:r>
            <a:r>
              <a:rPr lang="en-US" b="0" dirty="0" err="1" smtClean="0"/>
              <a:t>filespace</a:t>
            </a:r>
            <a:r>
              <a:rPr lang="en-US" b="0" dirty="0"/>
              <a:t>, H5S_SELECT_SET, &amp;offset, NULL, &amp;count, NULL);	</a:t>
            </a:r>
          </a:p>
          <a:p>
            <a:pPr marL="400050" lvl="1" indent="0">
              <a:buNone/>
            </a:pPr>
            <a:endParaRPr lang="en-US" b="0" dirty="0" smtClean="0"/>
          </a:p>
          <a:p>
            <a:pPr marL="400050" lvl="1" indent="0">
              <a:buNone/>
            </a:pPr>
            <a:r>
              <a:rPr lang="en-US" b="0" dirty="0" smtClean="0"/>
              <a:t>H5Dwrite(</a:t>
            </a:r>
            <a:r>
              <a:rPr lang="en-US" b="0" dirty="0" err="1" smtClean="0"/>
              <a:t>dset_id</a:t>
            </a:r>
            <a:r>
              <a:rPr lang="en-US" b="0" dirty="0"/>
              <a:t>, H5T_NATIVE_FLOAT, </a:t>
            </a:r>
            <a:r>
              <a:rPr lang="en-US" b="0" dirty="0" err="1" smtClean="0"/>
              <a:t>memspace</a:t>
            </a:r>
            <a:r>
              <a:rPr lang="en-US" b="0" dirty="0"/>
              <a:t>, </a:t>
            </a:r>
            <a:r>
              <a:rPr lang="en-US" b="0" dirty="0" err="1"/>
              <a:t>filespace</a:t>
            </a:r>
            <a:r>
              <a:rPr lang="en-US" b="0" dirty="0"/>
              <a:t>, </a:t>
            </a:r>
            <a:r>
              <a:rPr lang="en-US" b="0" dirty="0" err="1"/>
              <a:t>dxpl_id</a:t>
            </a:r>
            <a:r>
              <a:rPr lang="en-US" b="0" dirty="0"/>
              <a:t>, somedata0</a:t>
            </a:r>
            <a:r>
              <a:rPr lang="en-US" b="0" dirty="0" smtClean="0"/>
              <a:t>);</a:t>
            </a:r>
          </a:p>
          <a:p>
            <a:pPr marL="400050" lvl="1" indent="0">
              <a:buNone/>
            </a:pPr>
            <a:endParaRPr lang="en-US" b="0" dirty="0" smtClean="0"/>
          </a:p>
          <a:p>
            <a:r>
              <a:rPr lang="en-US" dirty="0" smtClean="0"/>
              <a:t>For more examples, see:</a:t>
            </a:r>
          </a:p>
          <a:p>
            <a:pPr lvl="1"/>
            <a:r>
              <a:rPr lang="en-US" dirty="0">
                <a:hlinkClick r:id="rId3"/>
              </a:rPr>
              <a:t>http://www.nersc.gov/users/training/online-tutorials/introduction-to-scientific-i-o/?</a:t>
            </a:r>
            <a:r>
              <a:rPr lang="en-US" dirty="0" smtClean="0">
                <a:hlinkClick r:id="rId3"/>
              </a:rPr>
              <a:t>show_all=1#toc-anchor-5</a:t>
            </a:r>
            <a:r>
              <a:rPr lang="en-US" dirty="0" smtClean="0"/>
              <a:t> </a:t>
            </a:r>
            <a:endParaRPr lang="en-US" b="0" dirty="0"/>
          </a:p>
        </p:txBody>
      </p:sp>
    </p:spTree>
    <p:extLst>
      <p:ext uri="{BB962C8B-B14F-4D97-AF65-F5344CB8AC3E}">
        <p14:creationId xmlns:p14="http://schemas.microsoft.com/office/powerpoint/2010/main" val="520858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HDF5 @ NERSC</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a:t>
            </a:r>
            <a:r>
              <a:rPr lang="en-US" dirty="0"/>
              <a:t>are HDF5 libraries provided by </a:t>
            </a:r>
            <a:r>
              <a:rPr lang="en-US" dirty="0" smtClean="0"/>
              <a:t>Cray</a:t>
            </a:r>
          </a:p>
          <a:p>
            <a:pPr lvl="1"/>
            <a:r>
              <a:rPr lang="en-US" b="0" dirty="0" smtClean="0"/>
              <a:t>Use </a:t>
            </a:r>
            <a:r>
              <a:rPr lang="en-US" b="0" dirty="0"/>
              <a:t>the command "module avail cray-hdf5"  to see the available Cray versions. </a:t>
            </a:r>
          </a:p>
          <a:p>
            <a:r>
              <a:rPr lang="en-US" dirty="0"/>
              <a:t>Cray serial HDF5 on Edison and </a:t>
            </a:r>
            <a:r>
              <a:rPr lang="en-US" dirty="0" smtClean="0"/>
              <a:t>Cori:</a:t>
            </a:r>
            <a:endParaRPr lang="en-US" dirty="0"/>
          </a:p>
          <a:p>
            <a:pPr marL="457200" lvl="1" indent="0">
              <a:buNone/>
            </a:pPr>
            <a:r>
              <a:rPr lang="en-US" b="0" dirty="0" smtClean="0"/>
              <a:t>module </a:t>
            </a:r>
            <a:r>
              <a:rPr lang="en-US" b="0" dirty="0"/>
              <a:t>swap </a:t>
            </a:r>
            <a:r>
              <a:rPr lang="en-US" b="0" dirty="0" err="1"/>
              <a:t>PrgEnv</a:t>
            </a:r>
            <a:r>
              <a:rPr lang="en-US" b="0" dirty="0"/>
              <a:t>-intel </a:t>
            </a:r>
            <a:r>
              <a:rPr lang="en-US" b="0" dirty="0" err="1"/>
              <a:t>PrgEnv</a:t>
            </a:r>
            <a:r>
              <a:rPr lang="en-US" b="0" dirty="0"/>
              <a:t>-gnu (Optional)</a:t>
            </a:r>
          </a:p>
          <a:p>
            <a:pPr marL="457200" lvl="1" indent="0">
              <a:buNone/>
            </a:pPr>
            <a:r>
              <a:rPr lang="en-US" b="0" dirty="0" smtClean="0"/>
              <a:t>module </a:t>
            </a:r>
            <a:r>
              <a:rPr lang="en-US" b="0" dirty="0"/>
              <a:t>load cray-hdf5</a:t>
            </a:r>
          </a:p>
          <a:p>
            <a:pPr marL="457200" lvl="1" indent="0">
              <a:buNone/>
            </a:pPr>
            <a:r>
              <a:rPr lang="en-US" b="0" dirty="0" err="1" smtClean="0"/>
              <a:t>ftn</a:t>
            </a:r>
            <a:r>
              <a:rPr lang="en-US" b="0" dirty="0" smtClean="0"/>
              <a:t>  </a:t>
            </a:r>
            <a:r>
              <a:rPr lang="en-US" b="0" dirty="0"/>
              <a:t>...  (for Fortran code)</a:t>
            </a:r>
          </a:p>
          <a:p>
            <a:pPr marL="457200" lvl="1" indent="0">
              <a:buNone/>
            </a:pPr>
            <a:r>
              <a:rPr lang="en-US" b="0" dirty="0" smtClean="0"/>
              <a:t>cc  </a:t>
            </a:r>
            <a:r>
              <a:rPr lang="en-US" b="0" dirty="0"/>
              <a:t>...   (for C code)</a:t>
            </a:r>
          </a:p>
          <a:p>
            <a:pPr marL="457200" lvl="1" indent="0">
              <a:buNone/>
            </a:pPr>
            <a:r>
              <a:rPr lang="de-DE" b="0" dirty="0" smtClean="0"/>
              <a:t>CC  </a:t>
            </a:r>
            <a:r>
              <a:rPr lang="de-DE" b="0" dirty="0"/>
              <a:t>...   (</a:t>
            </a:r>
            <a:r>
              <a:rPr lang="de-DE" b="0" dirty="0" err="1"/>
              <a:t>for</a:t>
            </a:r>
            <a:r>
              <a:rPr lang="de-DE" b="0" dirty="0"/>
              <a:t> C++ </a:t>
            </a:r>
            <a:r>
              <a:rPr lang="de-DE" b="0" dirty="0" err="1"/>
              <a:t>code</a:t>
            </a:r>
            <a:r>
              <a:rPr lang="de-DE" b="0" dirty="0"/>
              <a:t>)</a:t>
            </a:r>
          </a:p>
          <a:p>
            <a:r>
              <a:rPr lang="de-DE" dirty="0"/>
              <a:t>Cray parallel HDF5 on Edison </a:t>
            </a:r>
            <a:r>
              <a:rPr lang="de-DE" dirty="0" err="1"/>
              <a:t>and</a:t>
            </a:r>
            <a:r>
              <a:rPr lang="de-DE" dirty="0"/>
              <a:t> </a:t>
            </a:r>
            <a:r>
              <a:rPr lang="de-DE" dirty="0" smtClean="0"/>
              <a:t>Cori:</a:t>
            </a:r>
            <a:endParaRPr lang="de-DE" dirty="0"/>
          </a:p>
          <a:p>
            <a:pPr marL="457200" lvl="1" indent="0">
              <a:buNone/>
            </a:pPr>
            <a:r>
              <a:rPr lang="de-DE" b="0" dirty="0" err="1" smtClean="0"/>
              <a:t>module</a:t>
            </a:r>
            <a:r>
              <a:rPr lang="de-DE" b="0" dirty="0" smtClean="0"/>
              <a:t> </a:t>
            </a:r>
            <a:r>
              <a:rPr lang="de-DE" b="0" dirty="0" err="1"/>
              <a:t>swap</a:t>
            </a:r>
            <a:r>
              <a:rPr lang="de-DE" b="0" dirty="0"/>
              <a:t> </a:t>
            </a:r>
            <a:r>
              <a:rPr lang="de-DE" b="0" dirty="0" err="1"/>
              <a:t>PrgEnv</a:t>
            </a:r>
            <a:r>
              <a:rPr lang="de-DE" b="0" dirty="0"/>
              <a:t>-intel </a:t>
            </a:r>
            <a:r>
              <a:rPr lang="de-DE" b="0" dirty="0" err="1"/>
              <a:t>PrgEnv</a:t>
            </a:r>
            <a:r>
              <a:rPr lang="de-DE" b="0" dirty="0"/>
              <a:t>-gnu (</a:t>
            </a:r>
            <a:r>
              <a:rPr lang="de-DE" b="0" dirty="0" err="1"/>
              <a:t>or</a:t>
            </a:r>
            <a:r>
              <a:rPr lang="de-DE" b="0" dirty="0"/>
              <a:t> </a:t>
            </a:r>
            <a:r>
              <a:rPr lang="de-DE" b="0" dirty="0" err="1"/>
              <a:t>similar</a:t>
            </a:r>
            <a:r>
              <a:rPr lang="de-DE" b="0" dirty="0"/>
              <a:t> </a:t>
            </a:r>
            <a:r>
              <a:rPr lang="de-DE" b="0" dirty="0" err="1"/>
              <a:t>command</a:t>
            </a:r>
            <a:r>
              <a:rPr lang="de-DE" b="0" dirty="0"/>
              <a:t> </a:t>
            </a:r>
            <a:r>
              <a:rPr lang="de-DE" b="0" dirty="0" err="1"/>
              <a:t>to</a:t>
            </a:r>
            <a:r>
              <a:rPr lang="de-DE" b="0" dirty="0"/>
              <a:t> </a:t>
            </a:r>
            <a:r>
              <a:rPr lang="de-DE" b="0" dirty="0" err="1"/>
              <a:t>use</a:t>
            </a:r>
            <a:r>
              <a:rPr lang="de-DE" b="0" dirty="0"/>
              <a:t> </a:t>
            </a:r>
            <a:r>
              <a:rPr lang="de-DE" b="0" dirty="0" err="1"/>
              <a:t>another</a:t>
            </a:r>
            <a:r>
              <a:rPr lang="de-DE" b="0" dirty="0"/>
              <a:t> </a:t>
            </a:r>
            <a:r>
              <a:rPr lang="de-DE" b="0" dirty="0" err="1"/>
              <a:t>compiler</a:t>
            </a:r>
            <a:r>
              <a:rPr lang="de-DE" b="0" dirty="0"/>
              <a:t>)</a:t>
            </a:r>
          </a:p>
          <a:p>
            <a:pPr marL="457200" lvl="1" indent="0">
              <a:buNone/>
            </a:pPr>
            <a:r>
              <a:rPr lang="de-DE" b="0" dirty="0" err="1" smtClean="0"/>
              <a:t>module</a:t>
            </a:r>
            <a:r>
              <a:rPr lang="de-DE" b="0" dirty="0" smtClean="0"/>
              <a:t> </a:t>
            </a:r>
            <a:r>
              <a:rPr lang="de-DE" b="0" dirty="0" err="1"/>
              <a:t>load</a:t>
            </a:r>
            <a:r>
              <a:rPr lang="de-DE" b="0" dirty="0"/>
              <a:t> cray-hdf5-parallel </a:t>
            </a:r>
          </a:p>
          <a:p>
            <a:pPr marL="457200" lvl="1" indent="0">
              <a:buNone/>
            </a:pPr>
            <a:r>
              <a:rPr lang="en-US" b="0" dirty="0" smtClean="0"/>
              <a:t>cc </a:t>
            </a:r>
            <a:r>
              <a:rPr lang="en-US" b="0" dirty="0"/>
              <a:t>... (for C code)</a:t>
            </a:r>
          </a:p>
          <a:p>
            <a:pPr marL="457200" lvl="1" indent="0">
              <a:buNone/>
            </a:pPr>
            <a:r>
              <a:rPr lang="en-US" b="0" dirty="0" err="1" smtClean="0"/>
              <a:t>ftn</a:t>
            </a:r>
            <a:r>
              <a:rPr lang="en-US" b="0" dirty="0" smtClean="0"/>
              <a:t> </a:t>
            </a:r>
            <a:r>
              <a:rPr lang="en-US" b="0" dirty="0"/>
              <a:t>... (for Fortran code)</a:t>
            </a:r>
          </a:p>
          <a:p>
            <a:r>
              <a:rPr lang="en-US" dirty="0"/>
              <a:t>With </a:t>
            </a:r>
            <a:r>
              <a:rPr lang="en-US" dirty="0" smtClean="0"/>
              <a:t>Cray's </a:t>
            </a:r>
            <a:r>
              <a:rPr lang="en-US" dirty="0"/>
              <a:t>HDF5, </a:t>
            </a:r>
            <a:r>
              <a:rPr lang="en-US" dirty="0" smtClean="0"/>
              <a:t>Cray's </a:t>
            </a:r>
            <a:r>
              <a:rPr lang="en-US" dirty="0"/>
              <a:t>compiler wrapper cc/</a:t>
            </a:r>
            <a:r>
              <a:rPr lang="en-US" dirty="0" err="1"/>
              <a:t>ftn</a:t>
            </a:r>
            <a:r>
              <a:rPr lang="en-US" dirty="0"/>
              <a:t> should be </a:t>
            </a:r>
            <a:r>
              <a:rPr lang="en-US" dirty="0" smtClean="0"/>
              <a:t>used</a:t>
            </a:r>
            <a:endParaRPr lang="en-US" dirty="0"/>
          </a:p>
        </p:txBody>
      </p:sp>
    </p:spTree>
    <p:extLst>
      <p:ext uri="{BB962C8B-B14F-4D97-AF65-F5344CB8AC3E}">
        <p14:creationId xmlns:p14="http://schemas.microsoft.com/office/powerpoint/2010/main" val="306949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HDF5 Tools @ NERSC</a:t>
            </a:r>
            <a:endParaRPr lang="en-US" dirty="0"/>
          </a:p>
        </p:txBody>
      </p:sp>
      <p:sp>
        <p:nvSpPr>
          <p:cNvPr id="3" name="Content Placeholder 2"/>
          <p:cNvSpPr>
            <a:spLocks noGrp="1"/>
          </p:cNvSpPr>
          <p:nvPr>
            <p:ph idx="1"/>
          </p:nvPr>
        </p:nvSpPr>
        <p:spPr/>
        <p:txBody>
          <a:bodyPr>
            <a:normAutofit/>
          </a:bodyPr>
          <a:lstStyle/>
          <a:p>
            <a:r>
              <a:rPr lang="en-US" dirty="0" smtClean="0"/>
              <a:t>H5hut</a:t>
            </a:r>
            <a:r>
              <a:rPr lang="en-US" dirty="0"/>
              <a:t> </a:t>
            </a:r>
            <a:r>
              <a:rPr lang="en-US" dirty="0" smtClean="0"/>
              <a:t>- </a:t>
            </a:r>
            <a:r>
              <a:rPr lang="en-US" b="0" dirty="0" smtClean="0"/>
              <a:t>H5hut </a:t>
            </a:r>
            <a:r>
              <a:rPr lang="en-US" b="0" dirty="0"/>
              <a:t>(HDF5 Utility Toolkit) is a veneer API for </a:t>
            </a:r>
            <a:r>
              <a:rPr lang="en-US" b="0" dirty="0" smtClean="0"/>
              <a:t>storing particle-based simulation data in HDF5</a:t>
            </a:r>
          </a:p>
          <a:p>
            <a:pPr lvl="1"/>
            <a:r>
              <a:rPr lang="en-US" dirty="0">
                <a:hlinkClick r:id="rId2"/>
              </a:rPr>
              <a:t>http://www.nersc.gov/users/data-analytics/data-management/i-o-libraries/hdf5-2/h5part</a:t>
            </a:r>
            <a:r>
              <a:rPr lang="en-US" dirty="0" smtClean="0">
                <a:hlinkClick r:id="rId2"/>
              </a:rPr>
              <a:t>/</a:t>
            </a:r>
            <a:r>
              <a:rPr lang="en-US" dirty="0" smtClean="0"/>
              <a:t> </a:t>
            </a:r>
            <a:endParaRPr lang="en-US" dirty="0"/>
          </a:p>
          <a:p>
            <a:r>
              <a:rPr lang="en-US" dirty="0" smtClean="0"/>
              <a:t>H5py - </a:t>
            </a:r>
            <a:r>
              <a:rPr lang="en-US" b="0" dirty="0" smtClean="0"/>
              <a:t>A </a:t>
            </a:r>
            <a:r>
              <a:rPr lang="en-US" b="0" dirty="0" err="1"/>
              <a:t>Pythonic</a:t>
            </a:r>
            <a:r>
              <a:rPr lang="en-US" b="0" dirty="0"/>
              <a:t> interface to </a:t>
            </a:r>
            <a:r>
              <a:rPr lang="en-US" b="0" dirty="0" smtClean="0"/>
              <a:t>HDF5 data</a:t>
            </a:r>
            <a:endParaRPr lang="en-US" b="0" dirty="0"/>
          </a:p>
          <a:p>
            <a:pPr lvl="1"/>
            <a:r>
              <a:rPr lang="en-US" dirty="0">
                <a:hlinkClick r:id="rId3"/>
              </a:rPr>
              <a:t>http://www.nersc.gov/users/data-analytics/data-management/i-o-libraries/hdf5-2/h5py</a:t>
            </a:r>
            <a:r>
              <a:rPr lang="en-US" dirty="0" smtClean="0">
                <a:hlinkClick r:id="rId3"/>
              </a:rPr>
              <a:t>/ </a:t>
            </a:r>
            <a:endParaRPr lang="en-US" dirty="0">
              <a:hlinkClick r:id="rId4"/>
            </a:endParaRPr>
          </a:p>
          <a:p>
            <a:r>
              <a:rPr lang="en-US" dirty="0" smtClean="0"/>
              <a:t>H5spark</a:t>
            </a:r>
            <a:r>
              <a:rPr lang="en-US" dirty="0"/>
              <a:t> </a:t>
            </a:r>
            <a:r>
              <a:rPr lang="en-US" dirty="0" smtClean="0"/>
              <a:t>- </a:t>
            </a:r>
            <a:r>
              <a:rPr lang="en-US" b="0" dirty="0" smtClean="0"/>
              <a:t>Supports accessing HDF5/NetCDF4 data in Spark</a:t>
            </a:r>
          </a:p>
          <a:p>
            <a:pPr lvl="1"/>
            <a:r>
              <a:rPr lang="en-US" dirty="0" smtClean="0">
                <a:hlinkClick r:id="rId4"/>
              </a:rPr>
              <a:t>http://www.nersc.gov/users/data-analytics/data-management/i-o-libraries/hdf5-2/h5spark/</a:t>
            </a:r>
            <a:r>
              <a:rPr lang="en-US" dirty="0" smtClean="0"/>
              <a:t> </a:t>
            </a:r>
            <a:endParaRPr lang="en-US" dirty="0"/>
          </a:p>
        </p:txBody>
      </p:sp>
    </p:spTree>
    <p:extLst>
      <p:ext uri="{BB962C8B-B14F-4D97-AF65-F5344CB8AC3E}">
        <p14:creationId xmlns:p14="http://schemas.microsoft.com/office/powerpoint/2010/main" val="1743011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netCDF</a:t>
            </a:r>
            <a:endParaRPr lang="en-US" dirty="0"/>
          </a:p>
        </p:txBody>
      </p:sp>
      <p:sp>
        <p:nvSpPr>
          <p:cNvPr id="3" name="Content Placeholder 2"/>
          <p:cNvSpPr>
            <a:spLocks noGrp="1"/>
          </p:cNvSpPr>
          <p:nvPr>
            <p:ph idx="1"/>
          </p:nvPr>
        </p:nvSpPr>
        <p:spPr/>
        <p:txBody>
          <a:bodyPr/>
          <a:lstStyle/>
          <a:p>
            <a:r>
              <a:rPr lang="en-US" dirty="0"/>
              <a:t>n</a:t>
            </a:r>
            <a:r>
              <a:rPr lang="en-US" dirty="0" smtClean="0"/>
              <a:t>etCDF </a:t>
            </a:r>
            <a:r>
              <a:rPr lang="en-US" dirty="0"/>
              <a:t>(Network Common Data Form) is a set of software libraries and machine-independent data formats that support the creation, access, and sharing of array-oriented scientific </a:t>
            </a:r>
            <a:r>
              <a:rPr lang="en-US" dirty="0" smtClean="0"/>
              <a:t>data.</a:t>
            </a:r>
          </a:p>
          <a:p>
            <a:r>
              <a:rPr lang="en-US" dirty="0" smtClean="0"/>
              <a:t>Typically used in the climate field</a:t>
            </a:r>
          </a:p>
          <a:p>
            <a:r>
              <a:rPr lang="en-US" dirty="0" smtClean="0"/>
              <a:t>More constrained than HDF5 and at a higher level of abstraction</a:t>
            </a:r>
          </a:p>
          <a:p>
            <a:r>
              <a:rPr lang="en-US" dirty="0" smtClean="0"/>
              <a:t>More netCDF information here:</a:t>
            </a:r>
          </a:p>
          <a:p>
            <a:pPr marL="457200" lvl="1" indent="0">
              <a:buNone/>
            </a:pPr>
            <a:r>
              <a:rPr lang="en-US" dirty="0">
                <a:hlinkClick r:id="rId2"/>
              </a:rPr>
              <a:t>http://www.unidata.ucar.edu/software/netcdf/docs/netcdf</a:t>
            </a:r>
            <a:r>
              <a:rPr lang="en-US" dirty="0" smtClean="0">
                <a:hlinkClick r:id="rId2"/>
              </a:rPr>
              <a:t>/</a:t>
            </a:r>
            <a:r>
              <a:rPr lang="en-US" dirty="0" smtClean="0"/>
              <a:t> </a:t>
            </a:r>
          </a:p>
        </p:txBody>
      </p:sp>
    </p:spTree>
    <p:extLst>
      <p:ext uri="{BB962C8B-B14F-4D97-AF65-F5344CB8AC3E}">
        <p14:creationId xmlns:p14="http://schemas.microsoft.com/office/powerpoint/2010/main" val="1593393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netCDF @ NERSC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a:t>
            </a:r>
            <a:r>
              <a:rPr lang="en-US" dirty="0"/>
              <a:t>see the available Cray installations and versions use the following </a:t>
            </a:r>
            <a:r>
              <a:rPr lang="en-US" dirty="0" smtClean="0"/>
              <a:t>command: </a:t>
            </a:r>
            <a:r>
              <a:rPr lang="en-US" b="0" dirty="0" smtClean="0"/>
              <a:t>module </a:t>
            </a:r>
            <a:r>
              <a:rPr lang="en-US" b="0" dirty="0"/>
              <a:t>avail cray-</a:t>
            </a:r>
            <a:r>
              <a:rPr lang="en-US" b="0" dirty="0" err="1"/>
              <a:t>netcdf</a:t>
            </a:r>
            <a:endParaRPr lang="en-US" b="0" dirty="0"/>
          </a:p>
          <a:p>
            <a:pPr lvl="1"/>
            <a:r>
              <a:rPr lang="en-US" dirty="0"/>
              <a:t>Loading the Cray </a:t>
            </a:r>
            <a:r>
              <a:rPr lang="en-US" dirty="0" smtClean="0"/>
              <a:t>netCDF module files </a:t>
            </a:r>
            <a:r>
              <a:rPr lang="en-US" dirty="0"/>
              <a:t>will also load a cray-hdf5 </a:t>
            </a:r>
            <a:r>
              <a:rPr lang="en-US" dirty="0" smtClean="0"/>
              <a:t>module file</a:t>
            </a:r>
            <a:r>
              <a:rPr lang="en-US" dirty="0"/>
              <a:t>. </a:t>
            </a:r>
          </a:p>
          <a:p>
            <a:r>
              <a:rPr lang="en-US" dirty="0"/>
              <a:t>Using the Cray </a:t>
            </a:r>
            <a:r>
              <a:rPr lang="en-US" dirty="0" smtClean="0"/>
              <a:t>netCDF </a:t>
            </a:r>
            <a:r>
              <a:rPr lang="en-US" dirty="0"/>
              <a:t>Library </a:t>
            </a:r>
          </a:p>
          <a:p>
            <a:pPr lvl="1"/>
            <a:r>
              <a:rPr lang="en-US" dirty="0"/>
              <a:t>No compile or link options are required as long as you use the Cray compiler wrappers. Below is an example for using the Cray compiler on Edison:</a:t>
            </a:r>
          </a:p>
          <a:p>
            <a:pPr marL="457200" lvl="1" indent="0">
              <a:buNone/>
            </a:pPr>
            <a:r>
              <a:rPr lang="en-US" b="0" u="sng" dirty="0" smtClean="0"/>
              <a:t>module </a:t>
            </a:r>
            <a:r>
              <a:rPr lang="en-US" b="0" u="sng" dirty="0"/>
              <a:t>swap </a:t>
            </a:r>
            <a:r>
              <a:rPr lang="en-US" b="0" u="sng" dirty="0" err="1"/>
              <a:t>PrgEnv</a:t>
            </a:r>
            <a:r>
              <a:rPr lang="en-US" b="0" u="sng" dirty="0"/>
              <a:t>-intel </a:t>
            </a:r>
            <a:r>
              <a:rPr lang="en-US" b="0" u="sng" dirty="0" err="1"/>
              <a:t>PrgEnv</a:t>
            </a:r>
            <a:r>
              <a:rPr lang="en-US" b="0" u="sng" dirty="0"/>
              <a:t>-cray  (# or similar if needed to swap to another compiler)	</a:t>
            </a:r>
          </a:p>
          <a:p>
            <a:pPr marL="457200" lvl="1" indent="0">
              <a:buNone/>
            </a:pPr>
            <a:r>
              <a:rPr lang="en-US" b="0" u="sng" dirty="0" smtClean="0"/>
              <a:t>module </a:t>
            </a:r>
            <a:r>
              <a:rPr lang="en-US" b="0" u="sng" dirty="0"/>
              <a:t>load cray-</a:t>
            </a:r>
            <a:r>
              <a:rPr lang="en-US" b="0" u="sng" dirty="0" err="1"/>
              <a:t>netcdf</a:t>
            </a:r>
            <a:r>
              <a:rPr lang="en-US" b="0" u="sng" dirty="0"/>
              <a:t>	</a:t>
            </a:r>
          </a:p>
          <a:p>
            <a:pPr marL="457200" lvl="1" indent="0">
              <a:buNone/>
            </a:pPr>
            <a:r>
              <a:rPr lang="is-IS" b="0" u="sng" dirty="0" smtClean="0"/>
              <a:t>ftn</a:t>
            </a:r>
            <a:r>
              <a:rPr lang="is-IS" b="0" u="sng" dirty="0"/>
              <a:t>  ...	</a:t>
            </a:r>
          </a:p>
          <a:p>
            <a:pPr marL="457200" lvl="1" indent="0">
              <a:buNone/>
            </a:pPr>
            <a:r>
              <a:rPr lang="pl-PL" b="0" u="sng" dirty="0" smtClean="0"/>
              <a:t>cc</a:t>
            </a:r>
            <a:r>
              <a:rPr lang="pl-PL" b="0" u="sng" dirty="0"/>
              <a:t>   ...	</a:t>
            </a:r>
          </a:p>
          <a:p>
            <a:pPr marL="457200" lvl="1" indent="0">
              <a:buNone/>
            </a:pPr>
            <a:r>
              <a:rPr lang="pl-PL" b="0" u="sng" dirty="0" smtClean="0"/>
              <a:t>CC</a:t>
            </a:r>
            <a:r>
              <a:rPr lang="pl-PL" b="0" u="sng" dirty="0"/>
              <a:t>   ...	</a:t>
            </a:r>
          </a:p>
          <a:p>
            <a:endParaRPr lang="en-US" dirty="0"/>
          </a:p>
        </p:txBody>
      </p:sp>
    </p:spTree>
    <p:extLst>
      <p:ext uri="{BB962C8B-B14F-4D97-AF65-F5344CB8AC3E}">
        <p14:creationId xmlns:p14="http://schemas.microsoft.com/office/powerpoint/2010/main" val="743518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netCDF Tools @ NERSC</a:t>
            </a:r>
            <a:endParaRPr lang="en-US" dirty="0"/>
          </a:p>
        </p:txBody>
      </p:sp>
      <p:sp>
        <p:nvSpPr>
          <p:cNvPr id="3" name="Content Placeholder 2"/>
          <p:cNvSpPr>
            <a:spLocks noGrp="1"/>
          </p:cNvSpPr>
          <p:nvPr>
            <p:ph idx="1"/>
          </p:nvPr>
        </p:nvSpPr>
        <p:spPr/>
        <p:txBody>
          <a:bodyPr>
            <a:normAutofit fontScale="77500" lnSpcReduction="20000"/>
          </a:bodyPr>
          <a:lstStyle/>
          <a:p>
            <a:r>
              <a:rPr lang="en-US" dirty="0"/>
              <a:t>NetCDF Operators (</a:t>
            </a:r>
            <a:r>
              <a:rPr lang="en-US" dirty="0" smtClean="0"/>
              <a:t>NCO) - </a:t>
            </a:r>
            <a:r>
              <a:rPr lang="en-US" b="0" dirty="0"/>
              <a:t>A</a:t>
            </a:r>
            <a:r>
              <a:rPr lang="en-US" b="0" dirty="0" smtClean="0"/>
              <a:t> </a:t>
            </a:r>
            <a:r>
              <a:rPr lang="en-US" b="0" dirty="0"/>
              <a:t>suite of file operators that facilitate manipulation and analysis of self-describing data stored in the </a:t>
            </a:r>
            <a:r>
              <a:rPr lang="en-US" b="0" dirty="0" smtClean="0"/>
              <a:t>netCDF </a:t>
            </a:r>
            <a:r>
              <a:rPr lang="en-US" b="0" dirty="0"/>
              <a:t>or HDF4 formats.</a:t>
            </a:r>
          </a:p>
          <a:p>
            <a:pPr lvl="1"/>
            <a:r>
              <a:rPr lang="en-US" b="0" dirty="0"/>
              <a:t>To </a:t>
            </a:r>
            <a:r>
              <a:rPr lang="en-US" b="0" dirty="0" smtClean="0"/>
              <a:t>access, use: ‘module </a:t>
            </a:r>
            <a:r>
              <a:rPr lang="en-US" b="0" dirty="0"/>
              <a:t>load </a:t>
            </a:r>
            <a:r>
              <a:rPr lang="en-US" b="0" dirty="0" err="1" smtClean="0"/>
              <a:t>nco</a:t>
            </a:r>
            <a:r>
              <a:rPr lang="en-US" b="0" dirty="0" smtClean="0"/>
              <a:t>’</a:t>
            </a:r>
            <a:endParaRPr lang="en-US" b="0" dirty="0"/>
          </a:p>
          <a:p>
            <a:r>
              <a:rPr lang="en-US" dirty="0" smtClean="0"/>
              <a:t>NCCMP</a:t>
            </a:r>
            <a:r>
              <a:rPr lang="en-US" dirty="0"/>
              <a:t> </a:t>
            </a:r>
            <a:r>
              <a:rPr lang="en-US" b="0" dirty="0" smtClean="0"/>
              <a:t>- Compares </a:t>
            </a:r>
            <a:r>
              <a:rPr lang="en-US" b="0" dirty="0"/>
              <a:t>two </a:t>
            </a:r>
            <a:r>
              <a:rPr lang="en-US" b="0" dirty="0" smtClean="0"/>
              <a:t>netCDF </a:t>
            </a:r>
            <a:r>
              <a:rPr lang="en-US" b="0" dirty="0"/>
              <a:t>files bitwise or with a user-defined tolerance (absolute or relative percentage).</a:t>
            </a:r>
          </a:p>
          <a:p>
            <a:pPr lvl="1"/>
            <a:r>
              <a:rPr lang="en-US" b="0" dirty="0"/>
              <a:t>To </a:t>
            </a:r>
            <a:r>
              <a:rPr lang="en-US" b="0" dirty="0" smtClean="0"/>
              <a:t>access, use: ‘module </a:t>
            </a:r>
            <a:r>
              <a:rPr lang="en-US" b="0" dirty="0"/>
              <a:t>load </a:t>
            </a:r>
            <a:r>
              <a:rPr lang="en-US" b="0" dirty="0" err="1" smtClean="0"/>
              <a:t>nccmp</a:t>
            </a:r>
            <a:r>
              <a:rPr lang="en-US" b="0" dirty="0" smtClean="0"/>
              <a:t>’</a:t>
            </a:r>
            <a:endParaRPr lang="en-US" b="0" dirty="0"/>
          </a:p>
          <a:p>
            <a:r>
              <a:rPr lang="en-US" dirty="0" smtClean="0"/>
              <a:t>Climate </a:t>
            </a:r>
            <a:r>
              <a:rPr lang="en-US" dirty="0"/>
              <a:t>Data Operators (CDO</a:t>
            </a:r>
            <a:r>
              <a:rPr lang="en-US" dirty="0" smtClean="0"/>
              <a:t>)</a:t>
            </a:r>
            <a:r>
              <a:rPr lang="en-US" b="0" dirty="0" smtClean="0"/>
              <a:t> - A </a:t>
            </a:r>
            <a:r>
              <a:rPr lang="en-US" b="0" dirty="0"/>
              <a:t>collection of command line operators to manipulate and </a:t>
            </a:r>
            <a:r>
              <a:rPr lang="en-US" b="0" dirty="0" err="1"/>
              <a:t>analyse</a:t>
            </a:r>
            <a:r>
              <a:rPr lang="en-US" b="0" dirty="0"/>
              <a:t> climate model data. Supported data formats are GRIB, netCDF, SERVICE, EXTRA and IEG. There are more than 350 operators </a:t>
            </a:r>
            <a:r>
              <a:rPr lang="en-US" b="0" dirty="0" smtClean="0"/>
              <a:t>available.</a:t>
            </a:r>
          </a:p>
          <a:p>
            <a:pPr lvl="1"/>
            <a:r>
              <a:rPr lang="en-US" b="0" dirty="0" smtClean="0"/>
              <a:t>To access, use: ‘module load </a:t>
            </a:r>
            <a:r>
              <a:rPr lang="en-US" b="0" dirty="0" err="1" smtClean="0"/>
              <a:t>cdo</a:t>
            </a:r>
            <a:r>
              <a:rPr lang="en-US" b="0" dirty="0" smtClean="0"/>
              <a:t>’</a:t>
            </a:r>
          </a:p>
          <a:p>
            <a:r>
              <a:rPr lang="en-US" dirty="0" err="1" smtClean="0"/>
              <a:t>NCView</a:t>
            </a:r>
            <a:r>
              <a:rPr lang="en-US" b="0" dirty="0" smtClean="0"/>
              <a:t> </a:t>
            </a:r>
            <a:r>
              <a:rPr lang="en-US" b="0" dirty="0"/>
              <a:t>- A</a:t>
            </a:r>
            <a:r>
              <a:rPr lang="en-US" b="0" dirty="0" smtClean="0"/>
              <a:t> </a:t>
            </a:r>
            <a:r>
              <a:rPr lang="en-US" b="0" dirty="0"/>
              <a:t>visual browser for NetCDF format files</a:t>
            </a:r>
            <a:r>
              <a:rPr lang="en-US" b="0" dirty="0" smtClean="0"/>
              <a:t>.</a:t>
            </a:r>
            <a:endParaRPr lang="en-US" b="0" dirty="0"/>
          </a:p>
          <a:p>
            <a:pPr lvl="1"/>
            <a:r>
              <a:rPr lang="en-US" dirty="0"/>
              <a:t>To </a:t>
            </a:r>
            <a:r>
              <a:rPr lang="en-US" dirty="0" smtClean="0"/>
              <a:t>access, </a:t>
            </a:r>
            <a:r>
              <a:rPr lang="en-US" dirty="0"/>
              <a:t>use: ‘module load </a:t>
            </a:r>
            <a:r>
              <a:rPr lang="en-US" dirty="0" err="1" smtClean="0"/>
              <a:t>ncview</a:t>
            </a:r>
            <a:r>
              <a:rPr lang="en-US" dirty="0" smtClean="0"/>
              <a:t>’</a:t>
            </a:r>
            <a:endParaRPr lang="en-US" dirty="0"/>
          </a:p>
          <a:p>
            <a:r>
              <a:rPr lang="en-US" dirty="0" smtClean="0"/>
              <a:t>netCDF-python - </a:t>
            </a:r>
            <a:r>
              <a:rPr lang="en-US" b="0" dirty="0" smtClean="0"/>
              <a:t>An object </a:t>
            </a:r>
            <a:r>
              <a:rPr lang="en-US" b="0" dirty="0"/>
              <a:t>oriented python interface to the netCDF C </a:t>
            </a:r>
            <a:r>
              <a:rPr lang="en-US" b="0" dirty="0" smtClean="0"/>
              <a:t>library</a:t>
            </a:r>
          </a:p>
        </p:txBody>
      </p:sp>
      <p:sp>
        <p:nvSpPr>
          <p:cNvPr id="4" name="Rectangle 3"/>
          <p:cNvSpPr/>
          <p:nvPr/>
        </p:nvSpPr>
        <p:spPr>
          <a:xfrm>
            <a:off x="457200" y="5941498"/>
            <a:ext cx="8123129" cy="369332"/>
          </a:xfrm>
          <a:prstGeom prst="rect">
            <a:avLst/>
          </a:prstGeom>
        </p:spPr>
        <p:txBody>
          <a:bodyPr wrap="square">
            <a:spAutoFit/>
          </a:bodyPr>
          <a:lstStyle/>
          <a:p>
            <a:r>
              <a:rPr lang="en-US" dirty="0">
                <a:hlinkClick r:id="rId3"/>
              </a:rPr>
              <a:t>http://www.nersc.gov/users/data-analytics/data-management/i-o-libraries/netcdf-2</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321516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Manage Your Data?</a:t>
            </a:r>
            <a:endParaRPr lang="en-US" dirty="0"/>
          </a:p>
        </p:txBody>
      </p:sp>
      <p:sp>
        <p:nvSpPr>
          <p:cNvPr id="4" name="Content Placeholder 3"/>
          <p:cNvSpPr>
            <a:spLocks noGrp="1"/>
          </p:cNvSpPr>
          <p:nvPr>
            <p:ph idx="1"/>
          </p:nvPr>
        </p:nvSpPr>
        <p:spPr>
          <a:xfrm>
            <a:off x="457200" y="1295400"/>
            <a:ext cx="4312508" cy="4830764"/>
          </a:xfrm>
        </p:spPr>
        <p:txBody>
          <a:bodyPr/>
          <a:lstStyle/>
          <a:p>
            <a:r>
              <a:rPr lang="en-US" dirty="0" smtClean="0"/>
              <a:t>“Data </a:t>
            </a:r>
            <a:r>
              <a:rPr lang="en-US" dirty="0"/>
              <a:t>management is the development, execution and supervision of plans, policies, programs and practices that control, protect, deliver and enhance the value of data and information </a:t>
            </a:r>
            <a:r>
              <a:rPr lang="en-US" dirty="0" smtClean="0"/>
              <a:t>assets.”*</a:t>
            </a:r>
            <a:endParaRPr lang="en-US" dirty="0"/>
          </a:p>
        </p:txBody>
      </p:sp>
      <p:pic>
        <p:nvPicPr>
          <p:cNvPr id="6" name="Picture 5"/>
          <p:cNvPicPr>
            <a:picLocks noChangeAspect="1"/>
          </p:cNvPicPr>
          <p:nvPr/>
        </p:nvPicPr>
        <p:blipFill>
          <a:blip r:embed="rId3"/>
          <a:stretch>
            <a:fillRect/>
          </a:stretch>
        </p:blipFill>
        <p:spPr>
          <a:xfrm>
            <a:off x="4395172" y="949347"/>
            <a:ext cx="4532274" cy="3669957"/>
          </a:xfrm>
          <a:prstGeom prst="rect">
            <a:avLst/>
          </a:prstGeom>
        </p:spPr>
      </p:pic>
      <p:sp>
        <p:nvSpPr>
          <p:cNvPr id="7" name="Rectangle 6"/>
          <p:cNvSpPr/>
          <p:nvPr/>
        </p:nvSpPr>
        <p:spPr>
          <a:xfrm>
            <a:off x="360342" y="5808187"/>
            <a:ext cx="5436973" cy="523220"/>
          </a:xfrm>
          <a:prstGeom prst="rect">
            <a:avLst/>
          </a:prstGeom>
        </p:spPr>
        <p:txBody>
          <a:bodyPr wrap="square">
            <a:spAutoFit/>
          </a:bodyPr>
          <a:lstStyle/>
          <a:p>
            <a:r>
              <a:rPr lang="en-US" sz="1400" smtClean="0">
                <a:solidFill>
                  <a:srgbClr val="1C1C1C"/>
                </a:solidFill>
                <a:latin typeface="Helvetica" charset="0"/>
              </a:rPr>
              <a:t>*DAMA-DMBOK </a:t>
            </a:r>
            <a:r>
              <a:rPr lang="en-US" sz="1400" dirty="0">
                <a:solidFill>
                  <a:srgbClr val="1C1C1C"/>
                </a:solidFill>
                <a:latin typeface="Helvetica" charset="0"/>
              </a:rPr>
              <a:t>Guide (Data Management Body of Knowledge) Introduction &amp; </a:t>
            </a:r>
            <a:r>
              <a:rPr lang="en-US" sz="1400">
                <a:solidFill>
                  <a:srgbClr val="1C1C1C"/>
                </a:solidFill>
                <a:latin typeface="Helvetica" charset="0"/>
              </a:rPr>
              <a:t>Project </a:t>
            </a:r>
            <a:r>
              <a:rPr lang="en-US" sz="1400" smtClean="0">
                <a:solidFill>
                  <a:srgbClr val="1C1C1C"/>
                </a:solidFill>
                <a:latin typeface="Helvetica" charset="0"/>
              </a:rPr>
              <a:t>Status</a:t>
            </a:r>
            <a:endParaRPr lang="en-US" sz="1400" dirty="0"/>
          </a:p>
        </p:txBody>
      </p:sp>
    </p:spTree>
    <p:extLst>
      <p:ext uri="{BB962C8B-B14F-4D97-AF65-F5344CB8AC3E}">
        <p14:creationId xmlns:p14="http://schemas.microsoft.com/office/powerpoint/2010/main" val="3147906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dirty="0"/>
              <a:t>set of object oriented frameworks with </a:t>
            </a:r>
            <a:r>
              <a:rPr lang="en-US" dirty="0" smtClean="0"/>
              <a:t>the </a:t>
            </a:r>
            <a:r>
              <a:rPr lang="en-US" dirty="0"/>
              <a:t>functionality needed to handle and analyze large amounts of data in a very efficient </a:t>
            </a:r>
            <a:r>
              <a:rPr lang="en-US" dirty="0" smtClean="0"/>
              <a:t>way.</a:t>
            </a:r>
          </a:p>
          <a:p>
            <a:r>
              <a:rPr lang="en-US" dirty="0"/>
              <a:t>ROOT is written in C++ and uses an indexed tree format as it base data unit, with substructures called branches and leaves.</a:t>
            </a:r>
          </a:p>
          <a:p>
            <a:r>
              <a:rPr lang="en-US" dirty="0" smtClean="0"/>
              <a:t>Originally </a:t>
            </a:r>
            <a:r>
              <a:rPr lang="en-US" dirty="0"/>
              <a:t>designed for particle physics, its usage has extended to other data-intensive fields like astrophysics and </a:t>
            </a:r>
            <a:r>
              <a:rPr lang="en-US" dirty="0" smtClean="0"/>
              <a:t>neuroscience.</a:t>
            </a:r>
          </a:p>
          <a:p>
            <a:pPr lvl="1"/>
            <a:r>
              <a:rPr lang="en-US" dirty="0"/>
              <a:t>ROOT is mainly used for data analysis at NERSC.</a:t>
            </a:r>
          </a:p>
          <a:p>
            <a:r>
              <a:rPr lang="en-US" dirty="0" smtClean="0"/>
              <a:t>ROOT Docs: </a:t>
            </a:r>
            <a:r>
              <a:rPr lang="en-US" dirty="0">
                <a:hlinkClick r:id="rId2"/>
              </a:rPr>
              <a:t>https://root.cern.ch/drupal</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616798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 NERSC</a:t>
            </a:r>
            <a:endParaRPr lang="en-US" dirty="0"/>
          </a:p>
        </p:txBody>
      </p:sp>
      <p:sp>
        <p:nvSpPr>
          <p:cNvPr id="3" name="Content Placeholder 2"/>
          <p:cNvSpPr>
            <a:spLocks noGrp="1"/>
          </p:cNvSpPr>
          <p:nvPr>
            <p:ph idx="1"/>
          </p:nvPr>
        </p:nvSpPr>
        <p:spPr/>
        <p:txBody>
          <a:bodyPr/>
          <a:lstStyle/>
          <a:p>
            <a:r>
              <a:rPr lang="en-US" dirty="0"/>
              <a:t>You can access ROOT interactively on NERSC systems </a:t>
            </a:r>
            <a:r>
              <a:rPr lang="en-US" dirty="0" smtClean="0"/>
              <a:t>with</a:t>
            </a:r>
          </a:p>
          <a:p>
            <a:pPr marL="457200" lvl="1" indent="0">
              <a:buNone/>
            </a:pPr>
            <a:r>
              <a:rPr lang="en-US" dirty="0" smtClean="0"/>
              <a:t>% module </a:t>
            </a:r>
            <a:r>
              <a:rPr lang="en-US" dirty="0"/>
              <a:t>swap </a:t>
            </a:r>
            <a:r>
              <a:rPr lang="en-US" dirty="0" err="1"/>
              <a:t>PrgEnv</a:t>
            </a:r>
            <a:r>
              <a:rPr lang="en-US" dirty="0"/>
              <a:t>-intel </a:t>
            </a:r>
            <a:r>
              <a:rPr lang="en-US" dirty="0" err="1" smtClean="0"/>
              <a:t>PrgEnv</a:t>
            </a:r>
            <a:r>
              <a:rPr lang="en-US" dirty="0" smtClean="0"/>
              <a:t>-gnu</a:t>
            </a:r>
            <a:endParaRPr lang="en-US" dirty="0"/>
          </a:p>
          <a:p>
            <a:pPr marL="457200" lvl="1" indent="0">
              <a:buNone/>
            </a:pPr>
            <a:r>
              <a:rPr lang="en-US" b="0" dirty="0" smtClean="0"/>
              <a:t>% module </a:t>
            </a:r>
            <a:r>
              <a:rPr lang="en-US" b="0" dirty="0"/>
              <a:t>load </a:t>
            </a:r>
            <a:r>
              <a:rPr lang="en-US" b="0" dirty="0" smtClean="0"/>
              <a:t>root</a:t>
            </a:r>
            <a:endParaRPr lang="en-US" dirty="0"/>
          </a:p>
          <a:p>
            <a:pPr marL="457200" lvl="1" indent="0">
              <a:buNone/>
            </a:pPr>
            <a:r>
              <a:rPr lang="nl-NL" b="0" dirty="0" smtClean="0"/>
              <a:t>% root</a:t>
            </a:r>
            <a:r>
              <a:rPr lang="nl-NL" b="0" dirty="0"/>
              <a:t>	</a:t>
            </a:r>
          </a:p>
          <a:p>
            <a:r>
              <a:rPr lang="en-US" dirty="0" smtClean="0"/>
              <a:t>For submitting ROOT jobs, see here:</a:t>
            </a:r>
          </a:p>
          <a:p>
            <a:pPr marL="457200" lvl="1" indent="0">
              <a:buNone/>
            </a:pPr>
            <a:r>
              <a:rPr lang="en-US" dirty="0">
                <a:hlinkClick r:id="rId2"/>
              </a:rPr>
              <a:t>http://www.nersc.gov/users/data-analytics/data-management/i-o-libraries/root</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573933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b="0" dirty="0" smtClean="0"/>
              <a:t>Best Practices and Guidelines</a:t>
            </a:r>
          </a:p>
          <a:p>
            <a:r>
              <a:rPr lang="en-US" b="0" dirty="0" smtClean="0"/>
              <a:t>I/O Libraries</a:t>
            </a:r>
          </a:p>
          <a:p>
            <a:r>
              <a:rPr lang="en-US" dirty="0" smtClean="0"/>
              <a:t>Databases</a:t>
            </a:r>
          </a:p>
          <a:p>
            <a:r>
              <a:rPr lang="en-US" b="0" dirty="0" smtClean="0"/>
              <a:t>Related </a:t>
            </a:r>
            <a:r>
              <a:rPr lang="en-US" b="0" dirty="0" smtClean="0"/>
              <a:t>topics</a:t>
            </a:r>
            <a:endParaRPr lang="en-US" b="0" dirty="0"/>
          </a:p>
        </p:txBody>
      </p:sp>
    </p:spTree>
    <p:extLst>
      <p:ext uri="{BB962C8B-B14F-4D97-AF65-F5344CB8AC3E}">
        <p14:creationId xmlns:p14="http://schemas.microsoft.com/office/powerpoint/2010/main" val="1659255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 NERSC</a:t>
            </a:r>
            <a:endParaRPr lang="en-US" dirty="0"/>
          </a:p>
        </p:txBody>
      </p:sp>
      <p:sp>
        <p:nvSpPr>
          <p:cNvPr id="3" name="Content Placeholder 2"/>
          <p:cNvSpPr>
            <a:spLocks noGrp="1"/>
          </p:cNvSpPr>
          <p:nvPr>
            <p:ph idx="1"/>
          </p:nvPr>
        </p:nvSpPr>
        <p:spPr/>
        <p:txBody>
          <a:bodyPr>
            <a:normAutofit fontScale="85000" lnSpcReduction="20000"/>
          </a:bodyPr>
          <a:lstStyle/>
          <a:p>
            <a:r>
              <a:rPr lang="en-US" dirty="0"/>
              <a:t>NERSC supports the provisioning of databases to hold large scientific datasets, as part of the science gateways </a:t>
            </a:r>
            <a:r>
              <a:rPr lang="en-US" dirty="0" smtClean="0"/>
              <a:t>effort.</a:t>
            </a:r>
          </a:p>
          <a:p>
            <a:r>
              <a:rPr lang="en-US" dirty="0" smtClean="0"/>
              <a:t>Data-centric </a:t>
            </a:r>
            <a:r>
              <a:rPr lang="en-US" dirty="0"/>
              <a:t>science often benefits from database solutions to store scientific data or metadata about data stored in more traditional file </a:t>
            </a:r>
            <a:r>
              <a:rPr lang="en-US" dirty="0" smtClean="0"/>
              <a:t>formats like HDF5, netCDF or ROOT.</a:t>
            </a:r>
          </a:p>
          <a:p>
            <a:r>
              <a:rPr lang="en-US" dirty="0" smtClean="0"/>
              <a:t>Our </a:t>
            </a:r>
            <a:r>
              <a:rPr lang="en-US" dirty="0"/>
              <a:t>database </a:t>
            </a:r>
            <a:r>
              <a:rPr lang="en-US" dirty="0" err="1"/>
              <a:t>offereings</a:t>
            </a:r>
            <a:r>
              <a:rPr lang="en-US" dirty="0"/>
              <a:t> are targeted toward large data sets and high </a:t>
            </a:r>
            <a:r>
              <a:rPr lang="en-US" dirty="0" smtClean="0"/>
              <a:t>performance. Currently </a:t>
            </a:r>
            <a:r>
              <a:rPr lang="en-US" dirty="0"/>
              <a:t>we support:</a:t>
            </a:r>
          </a:p>
          <a:p>
            <a:pPr lvl="1"/>
            <a:r>
              <a:rPr lang="en-US" dirty="0"/>
              <a:t>MySQL</a:t>
            </a:r>
          </a:p>
          <a:p>
            <a:pPr lvl="1"/>
            <a:r>
              <a:rPr lang="en-US" dirty="0"/>
              <a:t>PostgreSQL</a:t>
            </a:r>
          </a:p>
          <a:p>
            <a:pPr lvl="1"/>
            <a:r>
              <a:rPr lang="en-US" dirty="0"/>
              <a:t>MongoDB</a:t>
            </a:r>
          </a:p>
          <a:p>
            <a:pPr lvl="1"/>
            <a:r>
              <a:rPr lang="en-US" dirty="0" err="1" smtClean="0"/>
              <a:t>SciDB</a:t>
            </a:r>
            <a:endParaRPr lang="en-US" dirty="0" smtClean="0"/>
          </a:p>
          <a:p>
            <a:r>
              <a:rPr lang="en-US" dirty="0"/>
              <a:t>If you would like to </a:t>
            </a:r>
            <a:r>
              <a:rPr lang="en-US" dirty="0" smtClean="0"/>
              <a:t>request a database </a:t>
            </a:r>
            <a:r>
              <a:rPr lang="en-US" dirty="0"/>
              <a:t>at NERSC please fill out </a:t>
            </a:r>
            <a:r>
              <a:rPr lang="en-US" dirty="0" smtClean="0"/>
              <a:t>this form a</a:t>
            </a:r>
            <a:r>
              <a:rPr lang="en-US" dirty="0"/>
              <a:t>nd you'll be contacted by NERSC </a:t>
            </a:r>
            <a:r>
              <a:rPr lang="en-US" dirty="0" smtClean="0"/>
              <a:t>staff: </a:t>
            </a:r>
            <a:r>
              <a:rPr lang="en-US" dirty="0" smtClean="0">
                <a:hlinkClick r:id="rId2"/>
              </a:rPr>
              <a:t>http</a:t>
            </a:r>
            <a:r>
              <a:rPr lang="en-US" dirty="0">
                <a:hlinkClick r:id="rId2"/>
              </a:rPr>
              <a:t>://www.nersc.gov/users/data-analytics/data-management/databases/science-database-request-form</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421198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PostgreSQL</a:t>
            </a:r>
            <a:endParaRPr lang="en-US" dirty="0"/>
          </a:p>
        </p:txBody>
      </p:sp>
      <p:sp>
        <p:nvSpPr>
          <p:cNvPr id="3" name="Content Placeholder 2"/>
          <p:cNvSpPr>
            <a:spLocks noGrp="1"/>
          </p:cNvSpPr>
          <p:nvPr>
            <p:ph idx="1"/>
          </p:nvPr>
        </p:nvSpPr>
        <p:spPr/>
        <p:txBody>
          <a:bodyPr/>
          <a:lstStyle/>
          <a:p>
            <a:r>
              <a:rPr lang="en-US" dirty="0"/>
              <a:t>PostgreSQL is an object-relational database. It is known for having powerful and advanced features and extensions as well as supporting SQL standards.</a:t>
            </a:r>
          </a:p>
          <a:p>
            <a:r>
              <a:rPr lang="en-US" dirty="0"/>
              <a:t>NERSC provides a set of database nodes for users that wish to use PostgreSQL with their scientific applications</a:t>
            </a:r>
            <a:r>
              <a:rPr lang="en-US" dirty="0" smtClean="0"/>
              <a:t>.</a:t>
            </a:r>
          </a:p>
          <a:p>
            <a:r>
              <a:rPr lang="en-US" dirty="0" smtClean="0"/>
              <a:t>PostgreSQL documentation here:</a:t>
            </a:r>
          </a:p>
          <a:p>
            <a:pPr marL="457200" lvl="1" indent="0">
              <a:buNone/>
            </a:pPr>
            <a:r>
              <a:rPr lang="en-US" dirty="0" smtClean="0">
                <a:hlinkClick r:id="rId2"/>
              </a:rPr>
              <a:t>http</a:t>
            </a:r>
            <a:r>
              <a:rPr lang="en-US" dirty="0">
                <a:hlinkClick r:id="rId2"/>
              </a:rPr>
              <a:t>://www.postgresql.org/docs</a:t>
            </a:r>
            <a:r>
              <a:rPr lang="en-US" dirty="0" smtClean="0">
                <a:hlinkClick r:id="rId2"/>
              </a:rPr>
              <a:t>/</a:t>
            </a:r>
            <a:r>
              <a:rPr lang="en-US" dirty="0" smtClean="0"/>
              <a:t> </a:t>
            </a:r>
          </a:p>
        </p:txBody>
      </p:sp>
    </p:spTree>
    <p:extLst>
      <p:ext uri="{BB962C8B-B14F-4D97-AF65-F5344CB8AC3E}">
        <p14:creationId xmlns:p14="http://schemas.microsoft.com/office/powerpoint/2010/main" val="1233897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PostgreSQL @ NERSC</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a:t>
            </a:r>
            <a:r>
              <a:rPr lang="en-US" dirty="0" err="1"/>
              <a:t>psql</a:t>
            </a:r>
            <a:r>
              <a:rPr lang="en-US" dirty="0"/>
              <a:t> command line client is available </a:t>
            </a:r>
            <a:r>
              <a:rPr lang="en-US" dirty="0" smtClean="0"/>
              <a:t>on login at </a:t>
            </a:r>
            <a:r>
              <a:rPr lang="en-US" dirty="0"/>
              <a:t>NERSC on </a:t>
            </a:r>
            <a:r>
              <a:rPr lang="en-US" dirty="0" smtClean="0"/>
              <a:t>Edison and Cori, </a:t>
            </a:r>
            <a:r>
              <a:rPr lang="en-US" dirty="0"/>
              <a:t>and can be used to directly connect to a Postgres database via the command </a:t>
            </a:r>
            <a:r>
              <a:rPr lang="en-US" dirty="0" smtClean="0"/>
              <a:t>line (</a:t>
            </a:r>
            <a:r>
              <a:rPr lang="en-US" dirty="0"/>
              <a:t>you do not need to load a </a:t>
            </a:r>
            <a:r>
              <a:rPr lang="en-US" dirty="0" smtClean="0"/>
              <a:t>module).</a:t>
            </a:r>
          </a:p>
          <a:p>
            <a:r>
              <a:rPr lang="en-US" dirty="0"/>
              <a:t>The system version of the client is 9.1 so if you use this to connect to the NERSC </a:t>
            </a:r>
            <a:r>
              <a:rPr lang="en-US" dirty="0" err="1"/>
              <a:t>posgres</a:t>
            </a:r>
            <a:r>
              <a:rPr lang="en-US" dirty="0"/>
              <a:t> (</a:t>
            </a:r>
            <a:r>
              <a:rPr lang="en-US" dirty="0" err="1"/>
              <a:t>scidb</a:t>
            </a:r>
            <a:r>
              <a:rPr lang="en-US" dirty="0"/>
              <a:t>) servers which are at version 9.4 then you will get a warning. You can get a v9.4 client </a:t>
            </a:r>
            <a:r>
              <a:rPr lang="en-US" dirty="0" smtClean="0"/>
              <a:t>by </a:t>
            </a:r>
            <a:r>
              <a:rPr lang="en-US" dirty="0"/>
              <a:t>loading the </a:t>
            </a:r>
            <a:r>
              <a:rPr lang="en-US" dirty="0" smtClean="0"/>
              <a:t>module:</a:t>
            </a:r>
          </a:p>
          <a:p>
            <a:pPr marL="457200" lvl="1" indent="0">
              <a:buNone/>
            </a:pPr>
            <a:r>
              <a:rPr lang="en-US" dirty="0" smtClean="0"/>
              <a:t>% </a:t>
            </a:r>
            <a:r>
              <a:rPr lang="en-US" dirty="0"/>
              <a:t>module load </a:t>
            </a:r>
            <a:r>
              <a:rPr lang="en-US" dirty="0" err="1" smtClean="0"/>
              <a:t>postgresql</a:t>
            </a:r>
            <a:endParaRPr lang="en-US" dirty="0" smtClean="0"/>
          </a:p>
          <a:p>
            <a:r>
              <a:rPr lang="en-US" dirty="0"/>
              <a:t>On a NERSC system, type the following commands to use the </a:t>
            </a:r>
            <a:r>
              <a:rPr lang="en-US" dirty="0" err="1"/>
              <a:t>psql</a:t>
            </a:r>
            <a:r>
              <a:rPr lang="en-US" dirty="0"/>
              <a:t> command line </a:t>
            </a:r>
            <a:r>
              <a:rPr lang="en-US" dirty="0" smtClean="0"/>
              <a:t>client*:</a:t>
            </a:r>
            <a:endParaRPr lang="en-US" dirty="0"/>
          </a:p>
          <a:p>
            <a:pPr marL="457200" lvl="1" indent="0">
              <a:buNone/>
            </a:pPr>
            <a:r>
              <a:rPr lang="en-US" dirty="0" smtClean="0"/>
              <a:t>%</a:t>
            </a:r>
            <a:r>
              <a:rPr lang="en-US" dirty="0"/>
              <a:t> </a:t>
            </a:r>
            <a:r>
              <a:rPr lang="en-US" dirty="0" err="1"/>
              <a:t>psql</a:t>
            </a:r>
            <a:r>
              <a:rPr lang="en-US" dirty="0"/>
              <a:t> -h scidb1.nersc.gov </a:t>
            </a:r>
            <a:r>
              <a:rPr lang="en-US" dirty="0" smtClean="0"/>
              <a:t>&lt;</a:t>
            </a:r>
            <a:r>
              <a:rPr lang="en-US" dirty="0" err="1" smtClean="0"/>
              <a:t>yourdb</a:t>
            </a:r>
            <a:r>
              <a:rPr lang="en-US" dirty="0" smtClean="0"/>
              <a:t>&gt; &lt;</a:t>
            </a:r>
            <a:r>
              <a:rPr lang="en-US" dirty="0" err="1" smtClean="0"/>
              <a:t>dbuser</a:t>
            </a:r>
            <a:r>
              <a:rPr lang="en-US" dirty="0" smtClean="0"/>
              <a:t>&gt;</a:t>
            </a:r>
          </a:p>
          <a:p>
            <a:r>
              <a:rPr lang="en-US" dirty="0" smtClean="0"/>
              <a:t>NERSC PostgreSQL page:</a:t>
            </a:r>
          </a:p>
          <a:p>
            <a:pPr marL="457200" lvl="1" indent="0">
              <a:buNone/>
            </a:pPr>
            <a:r>
              <a:rPr lang="en-US" dirty="0">
                <a:hlinkClick r:id="rId3"/>
              </a:rPr>
              <a:t>http://www.nersc.gov/users/data-analytics/data-management/databases/postgresql</a:t>
            </a:r>
            <a:r>
              <a:rPr lang="en-US" dirty="0" smtClean="0">
                <a:hlinkClick r:id="rId3"/>
              </a:rPr>
              <a:t>/</a:t>
            </a:r>
            <a:r>
              <a:rPr lang="en-US" dirty="0" smtClean="0"/>
              <a:t> </a:t>
            </a:r>
            <a:endParaRPr lang="en-US" dirty="0"/>
          </a:p>
        </p:txBody>
      </p:sp>
      <p:sp>
        <p:nvSpPr>
          <p:cNvPr id="4" name="Rectangle 3"/>
          <p:cNvSpPr/>
          <p:nvPr/>
        </p:nvSpPr>
        <p:spPr>
          <a:xfrm>
            <a:off x="457200" y="5987534"/>
            <a:ext cx="4814588" cy="369332"/>
          </a:xfrm>
          <a:prstGeom prst="rect">
            <a:avLst/>
          </a:prstGeom>
        </p:spPr>
        <p:txBody>
          <a:bodyPr wrap="none">
            <a:spAutoFit/>
          </a:bodyPr>
          <a:lstStyle/>
          <a:p>
            <a:r>
              <a:rPr lang="en-US" i="1" dirty="0" smtClean="0"/>
              <a:t>*You </a:t>
            </a:r>
            <a:r>
              <a:rPr lang="en-US" i="1" dirty="0"/>
              <a:t>may need to replace </a:t>
            </a:r>
            <a:r>
              <a:rPr lang="en-US" i="1" dirty="0" smtClean="0"/>
              <a:t>“scidb1” </a:t>
            </a:r>
            <a:r>
              <a:rPr lang="en-US" i="1" dirty="0"/>
              <a:t>with </a:t>
            </a:r>
            <a:r>
              <a:rPr lang="en-US" i="1" dirty="0" smtClean="0"/>
              <a:t>“scidb2”.</a:t>
            </a:r>
            <a:endParaRPr lang="en-US" i="1" dirty="0"/>
          </a:p>
        </p:txBody>
      </p:sp>
    </p:spTree>
    <p:extLst>
      <p:ext uri="{BB962C8B-B14F-4D97-AF65-F5344CB8AC3E}">
        <p14:creationId xmlns:p14="http://schemas.microsoft.com/office/powerpoint/2010/main" val="2013016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MySQL</a:t>
            </a:r>
            <a:endParaRPr lang="en-US" dirty="0"/>
          </a:p>
        </p:txBody>
      </p:sp>
      <p:sp>
        <p:nvSpPr>
          <p:cNvPr id="3" name="Content Placeholder 2"/>
          <p:cNvSpPr>
            <a:spLocks noGrp="1"/>
          </p:cNvSpPr>
          <p:nvPr>
            <p:ph idx="1"/>
          </p:nvPr>
        </p:nvSpPr>
        <p:spPr/>
        <p:txBody>
          <a:bodyPr>
            <a:normAutofit fontScale="70000" lnSpcReduction="20000"/>
          </a:bodyPr>
          <a:lstStyle/>
          <a:p>
            <a:r>
              <a:rPr lang="en-US" dirty="0"/>
              <a:t>MySQL is a very </a:t>
            </a:r>
            <a:r>
              <a:rPr lang="en-US" dirty="0" smtClean="0"/>
              <a:t>popular and powerful </a:t>
            </a:r>
            <a:r>
              <a:rPr lang="en-US" dirty="0"/>
              <a:t>open-source relational </a:t>
            </a:r>
            <a:r>
              <a:rPr lang="en-US" dirty="0" smtClean="0"/>
              <a:t>database.</a:t>
            </a:r>
          </a:p>
          <a:p>
            <a:r>
              <a:rPr lang="en-US" dirty="0" smtClean="0"/>
              <a:t>It has many features:</a:t>
            </a:r>
            <a:endParaRPr lang="en-US" dirty="0"/>
          </a:p>
          <a:p>
            <a:pPr lvl="1"/>
            <a:r>
              <a:rPr lang="en-US" dirty="0"/>
              <a:t>Pluggable Storage Engine </a:t>
            </a:r>
            <a:r>
              <a:rPr lang="en-US" dirty="0" smtClean="0"/>
              <a:t>Architecture, with multiple storage engines:</a:t>
            </a:r>
            <a:endParaRPr lang="en-US" b="0" dirty="0"/>
          </a:p>
          <a:p>
            <a:pPr lvl="2"/>
            <a:r>
              <a:rPr lang="en-US" b="0" dirty="0" err="1" smtClean="0"/>
              <a:t>InnoDB</a:t>
            </a:r>
            <a:endParaRPr lang="en-US" b="0" dirty="0"/>
          </a:p>
          <a:p>
            <a:pPr lvl="2"/>
            <a:r>
              <a:rPr lang="en-US" b="0" dirty="0" err="1"/>
              <a:t>MyISAM</a:t>
            </a:r>
            <a:endParaRPr lang="en-US" b="0" dirty="0"/>
          </a:p>
          <a:p>
            <a:pPr lvl="2"/>
            <a:r>
              <a:rPr lang="en-US" b="0" dirty="0"/>
              <a:t>NDB (MySQL Cluster)</a:t>
            </a:r>
          </a:p>
          <a:p>
            <a:pPr lvl="2"/>
            <a:r>
              <a:rPr lang="en-US" b="0" dirty="0"/>
              <a:t>Memory</a:t>
            </a:r>
          </a:p>
          <a:p>
            <a:pPr lvl="2"/>
            <a:r>
              <a:rPr lang="en-US" b="0" dirty="0"/>
              <a:t>Merge</a:t>
            </a:r>
          </a:p>
          <a:p>
            <a:pPr lvl="2"/>
            <a:r>
              <a:rPr lang="en-US" b="0" dirty="0"/>
              <a:t>Archive</a:t>
            </a:r>
          </a:p>
          <a:p>
            <a:pPr lvl="2"/>
            <a:r>
              <a:rPr lang="en-US" b="0" dirty="0"/>
              <a:t>CSV</a:t>
            </a:r>
          </a:p>
          <a:p>
            <a:pPr lvl="2"/>
            <a:r>
              <a:rPr lang="en-US" b="0" dirty="0"/>
              <a:t>and more</a:t>
            </a:r>
          </a:p>
          <a:p>
            <a:pPr lvl="1"/>
            <a:r>
              <a:rPr lang="en-US" dirty="0" smtClean="0"/>
              <a:t>Replication</a:t>
            </a:r>
            <a:r>
              <a:rPr lang="en-US" b="0" dirty="0" smtClean="0"/>
              <a:t> </a:t>
            </a:r>
            <a:r>
              <a:rPr lang="en-US" b="0" dirty="0"/>
              <a:t>to improve application performance and scalability</a:t>
            </a:r>
          </a:p>
          <a:p>
            <a:pPr lvl="1"/>
            <a:r>
              <a:rPr lang="en-US" dirty="0" smtClean="0"/>
              <a:t>Partitioning</a:t>
            </a:r>
            <a:r>
              <a:rPr lang="en-US" b="0" dirty="0" smtClean="0"/>
              <a:t> </a:t>
            </a:r>
            <a:r>
              <a:rPr lang="en-US" b="0" dirty="0"/>
              <a:t>to improve performance and management of large database applications</a:t>
            </a:r>
          </a:p>
          <a:p>
            <a:pPr lvl="1"/>
            <a:r>
              <a:rPr lang="en-US" dirty="0"/>
              <a:t>Stored Procedures</a:t>
            </a:r>
            <a:r>
              <a:rPr lang="en-US" b="0" dirty="0"/>
              <a:t> to improve developer productivity</a:t>
            </a:r>
          </a:p>
          <a:p>
            <a:pPr lvl="1"/>
            <a:r>
              <a:rPr lang="en-US" dirty="0" smtClean="0"/>
              <a:t>Views</a:t>
            </a:r>
            <a:r>
              <a:rPr lang="en-US" b="0" dirty="0" smtClean="0"/>
              <a:t> </a:t>
            </a:r>
            <a:r>
              <a:rPr lang="en-US" b="0" dirty="0"/>
              <a:t>to ensure sensitive information is not </a:t>
            </a:r>
            <a:r>
              <a:rPr lang="en-US" b="0" dirty="0" smtClean="0"/>
              <a:t>compromised</a:t>
            </a:r>
          </a:p>
          <a:p>
            <a:pPr lvl="1"/>
            <a:r>
              <a:rPr lang="is-IS" dirty="0" smtClean="0"/>
              <a:t>…</a:t>
            </a:r>
            <a:endParaRPr lang="en-US" b="0" dirty="0"/>
          </a:p>
          <a:p>
            <a:r>
              <a:rPr lang="en-US" dirty="0" smtClean="0"/>
              <a:t>MySQL user documentation:</a:t>
            </a:r>
          </a:p>
          <a:p>
            <a:pPr marL="457200" lvl="1" indent="0">
              <a:buNone/>
            </a:pPr>
            <a:r>
              <a:rPr lang="en-US" dirty="0">
                <a:hlinkClick r:id="rId2"/>
              </a:rPr>
              <a:t>http://dev.mysql.com/doc</a:t>
            </a:r>
            <a:r>
              <a:rPr lang="en-US" dirty="0" smtClean="0">
                <a:hlinkClick r:id="rId2"/>
              </a:rPr>
              <a:t>/</a:t>
            </a:r>
            <a:r>
              <a:rPr lang="en-US" dirty="0" smtClean="0"/>
              <a:t> </a:t>
            </a:r>
          </a:p>
          <a:p>
            <a:endParaRPr lang="en-US" dirty="0"/>
          </a:p>
        </p:txBody>
      </p:sp>
    </p:spTree>
    <p:extLst>
      <p:ext uri="{BB962C8B-B14F-4D97-AF65-F5344CB8AC3E}">
        <p14:creationId xmlns:p14="http://schemas.microsoft.com/office/powerpoint/2010/main" val="2128116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MySQL @ NERSC</a:t>
            </a:r>
            <a:endParaRPr lang="en-US" dirty="0"/>
          </a:p>
        </p:txBody>
      </p:sp>
      <p:sp>
        <p:nvSpPr>
          <p:cNvPr id="3" name="Content Placeholder 2"/>
          <p:cNvSpPr>
            <a:spLocks noGrp="1"/>
          </p:cNvSpPr>
          <p:nvPr>
            <p:ph idx="1"/>
          </p:nvPr>
        </p:nvSpPr>
        <p:spPr/>
        <p:txBody>
          <a:bodyPr/>
          <a:lstStyle/>
          <a:p>
            <a:r>
              <a:rPr lang="en-US" dirty="0"/>
              <a:t>The </a:t>
            </a:r>
            <a:r>
              <a:rPr lang="en-US" dirty="0" err="1" smtClean="0"/>
              <a:t>mysql</a:t>
            </a:r>
            <a:r>
              <a:rPr lang="en-US" dirty="0" smtClean="0"/>
              <a:t> </a:t>
            </a:r>
            <a:r>
              <a:rPr lang="en-US" dirty="0"/>
              <a:t>command line client is available on login at NERSC on Edison and Cori, and can be used to directly connect to a </a:t>
            </a:r>
            <a:r>
              <a:rPr lang="en-US" dirty="0" smtClean="0"/>
              <a:t>MySQL database </a:t>
            </a:r>
            <a:r>
              <a:rPr lang="en-US" dirty="0"/>
              <a:t>via the command line (you do not need to load a module).</a:t>
            </a:r>
          </a:p>
          <a:p>
            <a:r>
              <a:rPr lang="en-US" dirty="0"/>
              <a:t>On a NERSC system, type the following commands to use the </a:t>
            </a:r>
            <a:r>
              <a:rPr lang="en-US" dirty="0" err="1"/>
              <a:t>psql</a:t>
            </a:r>
            <a:r>
              <a:rPr lang="en-US" dirty="0"/>
              <a:t> command line client*:</a:t>
            </a:r>
          </a:p>
          <a:p>
            <a:pPr marL="457200" lvl="1" indent="0">
              <a:buNone/>
            </a:pPr>
            <a:r>
              <a:rPr lang="en-US" dirty="0" smtClean="0"/>
              <a:t>% </a:t>
            </a:r>
            <a:r>
              <a:rPr lang="en-US" dirty="0" err="1" smtClean="0"/>
              <a:t>mysql</a:t>
            </a:r>
            <a:r>
              <a:rPr lang="en-US" dirty="0" smtClean="0"/>
              <a:t> -</a:t>
            </a:r>
            <a:r>
              <a:rPr lang="en-US" dirty="0" err="1"/>
              <a:t>yourdb</a:t>
            </a:r>
            <a:r>
              <a:rPr lang="en-US" dirty="0"/>
              <a:t> -u </a:t>
            </a:r>
            <a:r>
              <a:rPr lang="en-US" dirty="0" err="1"/>
              <a:t>dbuser</a:t>
            </a:r>
            <a:r>
              <a:rPr lang="en-US" dirty="0"/>
              <a:t> -h scidb1.nersc.gov -</a:t>
            </a:r>
            <a:r>
              <a:rPr lang="en-US" dirty="0" smtClean="0"/>
              <a:t>p</a:t>
            </a:r>
          </a:p>
          <a:p>
            <a:r>
              <a:rPr lang="en-US" dirty="0" smtClean="0"/>
              <a:t>NERSC MySQL page:</a:t>
            </a:r>
          </a:p>
          <a:p>
            <a:pPr marL="457200" lvl="1" indent="0">
              <a:buNone/>
            </a:pPr>
            <a:r>
              <a:rPr lang="en-US" dirty="0">
                <a:hlinkClick r:id="rId2"/>
              </a:rPr>
              <a:t>http://www.nersc.gov/users/data-analytics/data-management/databases/mysql</a:t>
            </a:r>
            <a:r>
              <a:rPr lang="en-US" dirty="0" smtClean="0">
                <a:hlinkClick r:id="rId2"/>
              </a:rPr>
              <a:t>/</a:t>
            </a:r>
            <a:r>
              <a:rPr lang="en-US" dirty="0" smtClean="0"/>
              <a:t> </a:t>
            </a:r>
            <a:endParaRPr lang="en-US" dirty="0"/>
          </a:p>
        </p:txBody>
      </p:sp>
      <p:sp>
        <p:nvSpPr>
          <p:cNvPr id="4" name="Rectangle 3"/>
          <p:cNvSpPr/>
          <p:nvPr/>
        </p:nvSpPr>
        <p:spPr>
          <a:xfrm>
            <a:off x="457200" y="5987534"/>
            <a:ext cx="4814588" cy="369332"/>
          </a:xfrm>
          <a:prstGeom prst="rect">
            <a:avLst/>
          </a:prstGeom>
        </p:spPr>
        <p:txBody>
          <a:bodyPr wrap="none">
            <a:spAutoFit/>
          </a:bodyPr>
          <a:lstStyle/>
          <a:p>
            <a:r>
              <a:rPr lang="en-US" i="1" dirty="0" smtClean="0"/>
              <a:t>*You </a:t>
            </a:r>
            <a:r>
              <a:rPr lang="en-US" i="1" dirty="0"/>
              <a:t>may need to replace </a:t>
            </a:r>
            <a:r>
              <a:rPr lang="en-US" i="1" dirty="0" smtClean="0"/>
              <a:t>“scidb1” </a:t>
            </a:r>
            <a:r>
              <a:rPr lang="en-US" i="1" dirty="0"/>
              <a:t>with </a:t>
            </a:r>
            <a:r>
              <a:rPr lang="en-US" i="1" dirty="0" smtClean="0"/>
              <a:t>“scidb2”.</a:t>
            </a:r>
            <a:endParaRPr lang="en-US" i="1" dirty="0"/>
          </a:p>
        </p:txBody>
      </p:sp>
    </p:spTree>
    <p:extLst>
      <p:ext uri="{BB962C8B-B14F-4D97-AF65-F5344CB8AC3E}">
        <p14:creationId xmlns:p14="http://schemas.microsoft.com/office/powerpoint/2010/main" val="818184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SciDB</a:t>
            </a:r>
            <a:endParaRPr lang="en-US" dirty="0"/>
          </a:p>
        </p:txBody>
      </p:sp>
      <p:sp>
        <p:nvSpPr>
          <p:cNvPr id="3" name="Content Placeholder 2"/>
          <p:cNvSpPr>
            <a:spLocks noGrp="1"/>
          </p:cNvSpPr>
          <p:nvPr>
            <p:ph idx="1"/>
          </p:nvPr>
        </p:nvSpPr>
        <p:spPr/>
        <p:txBody>
          <a:bodyPr>
            <a:normAutofit fontScale="92500"/>
          </a:bodyPr>
          <a:lstStyle/>
          <a:p>
            <a:r>
              <a:rPr lang="en-US" dirty="0" err="1"/>
              <a:t>SciDB</a:t>
            </a:r>
            <a:r>
              <a:rPr lang="en-US" dirty="0"/>
              <a:t> is a parallel database for array-structured data, </a:t>
            </a:r>
            <a:r>
              <a:rPr lang="en-US" dirty="0" smtClean="0"/>
              <a:t>good for TBs of time </a:t>
            </a:r>
            <a:r>
              <a:rPr lang="en-US" dirty="0"/>
              <a:t>series, spectra, imaging, </a:t>
            </a:r>
            <a:r>
              <a:rPr lang="en-US" dirty="0" smtClean="0"/>
              <a:t>etc.</a:t>
            </a:r>
          </a:p>
          <a:p>
            <a:r>
              <a:rPr lang="en-US" dirty="0"/>
              <a:t>A full ACID database management system that stores data in multidimensional arrays with strongly-typed attributes (aka fields) within each cell</a:t>
            </a:r>
            <a:r>
              <a:rPr lang="en-US" dirty="0" smtClean="0"/>
              <a:t>.</a:t>
            </a:r>
          </a:p>
          <a:p>
            <a:r>
              <a:rPr lang="en-US" dirty="0" err="1" smtClean="0"/>
              <a:t>SciDB</a:t>
            </a:r>
            <a:r>
              <a:rPr lang="en-US" dirty="0" smtClean="0"/>
              <a:t> User Documentation:</a:t>
            </a:r>
          </a:p>
          <a:p>
            <a:pPr marL="457200" lvl="1" indent="0">
              <a:buNone/>
            </a:pPr>
            <a:r>
              <a:rPr lang="en-US" dirty="0">
                <a:hlinkClick r:id="rId2"/>
              </a:rPr>
              <a:t>https://</a:t>
            </a:r>
            <a:r>
              <a:rPr lang="en-US" dirty="0" smtClean="0">
                <a:hlinkClick r:id="rId2"/>
              </a:rPr>
              <a:t>paradigm4.atlassian.net/wiki/display/ESD/SciDB+Documentation</a:t>
            </a:r>
            <a:endParaRPr lang="en-US" dirty="0"/>
          </a:p>
          <a:p>
            <a:r>
              <a:rPr lang="en-US" dirty="0" smtClean="0"/>
              <a:t>To request access to NERSC </a:t>
            </a:r>
            <a:r>
              <a:rPr lang="en-US" dirty="0" err="1" smtClean="0"/>
              <a:t>SciDB</a:t>
            </a:r>
            <a:r>
              <a:rPr lang="en-US" dirty="0" smtClean="0"/>
              <a:t> instances, please email </a:t>
            </a:r>
            <a:r>
              <a:rPr lang="en-US" dirty="0" err="1" smtClean="0"/>
              <a:t>consult@nersc.gov</a:t>
            </a:r>
            <a:endParaRPr lang="en-US" dirty="0" smtClean="0"/>
          </a:p>
        </p:txBody>
      </p:sp>
    </p:spTree>
    <p:extLst>
      <p:ext uri="{BB962C8B-B14F-4D97-AF65-F5344CB8AC3E}">
        <p14:creationId xmlns:p14="http://schemas.microsoft.com/office/powerpoint/2010/main" val="1732119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MongoDB</a:t>
            </a:r>
            <a:endParaRPr lang="en-US" dirty="0"/>
          </a:p>
        </p:txBody>
      </p:sp>
      <p:sp>
        <p:nvSpPr>
          <p:cNvPr id="3" name="Content Placeholder 2"/>
          <p:cNvSpPr>
            <a:spLocks noGrp="1"/>
          </p:cNvSpPr>
          <p:nvPr>
            <p:ph idx="1"/>
          </p:nvPr>
        </p:nvSpPr>
        <p:spPr/>
        <p:txBody>
          <a:bodyPr/>
          <a:lstStyle/>
          <a:p>
            <a:r>
              <a:rPr lang="en-US" dirty="0" smtClean="0"/>
              <a:t>A cross-platform </a:t>
            </a:r>
            <a:r>
              <a:rPr lang="en-US" dirty="0"/>
              <a:t>document-oriented </a:t>
            </a:r>
            <a:r>
              <a:rPr lang="en-US" dirty="0" smtClean="0"/>
              <a:t>database.</a:t>
            </a:r>
          </a:p>
          <a:p>
            <a:r>
              <a:rPr lang="en-US" dirty="0" smtClean="0"/>
              <a:t>Classified </a:t>
            </a:r>
            <a:r>
              <a:rPr lang="en-US" dirty="0"/>
              <a:t>as a NoSQL database, MongoDB eschews the traditional table-based relational database structure in favor of JSON-like documents with dynamic schemas, making the integration of data in certain types of applications easier and faster</a:t>
            </a:r>
            <a:r>
              <a:rPr lang="en-US" dirty="0" smtClean="0"/>
              <a:t>.</a:t>
            </a:r>
          </a:p>
          <a:p>
            <a:r>
              <a:rPr lang="en-US" dirty="0" smtClean="0"/>
              <a:t>MongoDB user documentation:</a:t>
            </a:r>
          </a:p>
          <a:p>
            <a:pPr marL="457200" lvl="1" indent="0">
              <a:buNone/>
            </a:pPr>
            <a:r>
              <a:rPr lang="en-US" dirty="0">
                <a:hlinkClick r:id="rId2"/>
              </a:rPr>
              <a:t>https://docs.mongodb.com/v2.6</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74852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NERSC</a:t>
            </a:r>
            <a:endParaRPr lang="en-US" dirty="0"/>
          </a:p>
        </p:txBody>
      </p:sp>
      <p:sp>
        <p:nvSpPr>
          <p:cNvPr id="3" name="Content Placeholder 2"/>
          <p:cNvSpPr>
            <a:spLocks noGrp="1"/>
          </p:cNvSpPr>
          <p:nvPr>
            <p:ph idx="1"/>
          </p:nvPr>
        </p:nvSpPr>
        <p:spPr>
          <a:xfrm>
            <a:off x="457199" y="1295400"/>
            <a:ext cx="8298493" cy="4830764"/>
          </a:xfrm>
        </p:spPr>
        <p:txBody>
          <a:bodyPr/>
          <a:lstStyle/>
          <a:p>
            <a:pPr marL="0" indent="0">
              <a:buNone/>
            </a:pPr>
            <a:r>
              <a:rPr lang="en-US" dirty="0"/>
              <a:t>NERSC offers a variety of services to support data-centric workloads. We provide tools in the areas </a:t>
            </a:r>
            <a:r>
              <a:rPr lang="en-US" dirty="0" smtClean="0"/>
              <a:t>of:</a:t>
            </a:r>
          </a:p>
          <a:p>
            <a:r>
              <a:rPr lang="en-US" dirty="0"/>
              <a:t>Data Analytics (statistics, machine learning, imaging)</a:t>
            </a:r>
          </a:p>
          <a:p>
            <a:r>
              <a:rPr lang="en-US" dirty="0" smtClean="0"/>
              <a:t>Data </a:t>
            </a:r>
            <a:r>
              <a:rPr lang="en-US" dirty="0"/>
              <a:t>Management (storage, </a:t>
            </a:r>
            <a:r>
              <a:rPr lang="en-US" dirty="0" smtClean="0"/>
              <a:t>representation)</a:t>
            </a:r>
          </a:p>
          <a:p>
            <a:r>
              <a:rPr lang="en-US" dirty="0" smtClean="0"/>
              <a:t>Data </a:t>
            </a:r>
            <a:r>
              <a:rPr lang="en-US" dirty="0" smtClean="0"/>
              <a:t>Transfer</a:t>
            </a:r>
          </a:p>
          <a:p>
            <a:r>
              <a:rPr lang="en-US" dirty="0" smtClean="0"/>
              <a:t>Workflows</a:t>
            </a:r>
          </a:p>
          <a:p>
            <a:r>
              <a:rPr lang="en-US" dirty="0" smtClean="0"/>
              <a:t>Science Gateways</a:t>
            </a:r>
          </a:p>
          <a:p>
            <a:r>
              <a:rPr lang="en-US" dirty="0" smtClean="0"/>
              <a:t>Visualization</a:t>
            </a:r>
            <a:endParaRPr lang="en-US" dirty="0"/>
          </a:p>
          <a:p>
            <a:endParaRPr lang="en-US" dirty="0"/>
          </a:p>
        </p:txBody>
      </p:sp>
      <p:sp>
        <p:nvSpPr>
          <p:cNvPr id="4" name="Rectangle 3"/>
          <p:cNvSpPr/>
          <p:nvPr/>
        </p:nvSpPr>
        <p:spPr>
          <a:xfrm>
            <a:off x="2337555" y="5756832"/>
            <a:ext cx="4372031" cy="369332"/>
          </a:xfrm>
          <a:prstGeom prst="rect">
            <a:avLst/>
          </a:prstGeom>
        </p:spPr>
        <p:txBody>
          <a:bodyPr wrap="none">
            <a:spAutoFit/>
          </a:bodyPr>
          <a:lstStyle/>
          <a:p>
            <a:r>
              <a:rPr lang="en-US" dirty="0">
                <a:hlinkClick r:id="rId2"/>
              </a:rPr>
              <a:t>http://www.nersc.gov/users/data-analytics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982824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MongoDB</a:t>
            </a:r>
            <a:endParaRPr lang="en-US" dirty="0"/>
          </a:p>
        </p:txBody>
      </p:sp>
      <p:sp>
        <p:nvSpPr>
          <p:cNvPr id="3" name="Content Placeholder 2"/>
          <p:cNvSpPr>
            <a:spLocks noGrp="1"/>
          </p:cNvSpPr>
          <p:nvPr>
            <p:ph idx="1"/>
          </p:nvPr>
        </p:nvSpPr>
        <p:spPr/>
        <p:txBody>
          <a:bodyPr>
            <a:normAutofit fontScale="92500" lnSpcReduction="20000"/>
          </a:bodyPr>
          <a:lstStyle/>
          <a:p>
            <a:r>
              <a:rPr lang="en-US" dirty="0"/>
              <a:t>Here are some considerations for when to use MongoDB as your scientific </a:t>
            </a:r>
            <a:r>
              <a:rPr lang="en-US" dirty="0" err="1"/>
              <a:t>datastore</a:t>
            </a:r>
            <a:r>
              <a:rPr lang="en-US" dirty="0"/>
              <a:t>. MongoDB is suitable for use cases where</a:t>
            </a:r>
          </a:p>
          <a:p>
            <a:pPr lvl="1"/>
            <a:r>
              <a:rPr lang="en-US" dirty="0"/>
              <a:t>Your data model and schema are evolving rapidly</a:t>
            </a:r>
          </a:p>
          <a:p>
            <a:pPr lvl="1"/>
            <a:r>
              <a:rPr lang="en-US" dirty="0"/>
              <a:t>You need a simple query interface to access the data i.e. you would like to interact with JSON objects directly</a:t>
            </a:r>
          </a:p>
          <a:p>
            <a:pPr lvl="1"/>
            <a:r>
              <a:rPr lang="en-US" dirty="0"/>
              <a:t>Your data is mostly non-relational - i.e. you data exists in self contained objects with minimal cross linking between objects</a:t>
            </a:r>
          </a:p>
          <a:p>
            <a:r>
              <a:rPr lang="en-US" dirty="0"/>
              <a:t>The MongoDB setup at NERSC may not be ideal in cases where</a:t>
            </a:r>
          </a:p>
          <a:p>
            <a:pPr lvl="1"/>
            <a:r>
              <a:rPr lang="en-US" dirty="0"/>
              <a:t>You need to do high volume transactional data writes. We can handle bulk loads and a small volume of writes at a time, but our current setup is not optimized for heavy write volumes</a:t>
            </a:r>
          </a:p>
          <a:p>
            <a:pPr lvl="1"/>
            <a:r>
              <a:rPr lang="en-US" dirty="0"/>
              <a:t>Your data model is heavily relational (lots of JOINs across data tables).</a:t>
            </a:r>
            <a:endParaRPr lang="en-US" dirty="0"/>
          </a:p>
        </p:txBody>
      </p:sp>
    </p:spTree>
    <p:extLst>
      <p:ext uri="{BB962C8B-B14F-4D97-AF65-F5344CB8AC3E}">
        <p14:creationId xmlns:p14="http://schemas.microsoft.com/office/powerpoint/2010/main" val="1912403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MongoDB @ NERSC</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t>
            </a:r>
            <a:r>
              <a:rPr lang="en-US" dirty="0" smtClean="0"/>
              <a:t>MongoDB command </a:t>
            </a:r>
            <a:r>
              <a:rPr lang="en-US" dirty="0"/>
              <a:t>line client is available on login at NERSC on Edison and Cori, and can be used to directly connect to a MySQL database via the command </a:t>
            </a:r>
            <a:r>
              <a:rPr lang="en-US" dirty="0" smtClean="0"/>
              <a:t>line.</a:t>
            </a:r>
            <a:endParaRPr lang="en-US" dirty="0"/>
          </a:p>
          <a:p>
            <a:r>
              <a:rPr lang="en-US" dirty="0"/>
              <a:t>If you wish to directly access MongoDB via the command line, you can use the Mongo JavaScript shell. On a NERSC system, type the following commands to use </a:t>
            </a:r>
            <a:r>
              <a:rPr lang="en-US" dirty="0" smtClean="0"/>
              <a:t>Mongo*:</a:t>
            </a:r>
            <a:endParaRPr lang="en-US" dirty="0"/>
          </a:p>
          <a:p>
            <a:pPr marL="457200" lvl="1" indent="0">
              <a:buNone/>
            </a:pPr>
            <a:r>
              <a:rPr lang="en-US" b="0" dirty="0" smtClean="0"/>
              <a:t>% </a:t>
            </a:r>
            <a:r>
              <a:rPr lang="en-US" b="0" dirty="0"/>
              <a:t>module load </a:t>
            </a:r>
            <a:r>
              <a:rPr lang="en-US" b="0" dirty="0" err="1"/>
              <a:t>mongodb</a:t>
            </a:r>
            <a:r>
              <a:rPr lang="en-US" b="0" dirty="0"/>
              <a:t>	</a:t>
            </a:r>
          </a:p>
          <a:p>
            <a:pPr marL="457200" lvl="1" indent="0">
              <a:buNone/>
            </a:pPr>
            <a:r>
              <a:rPr lang="en-US" b="0" dirty="0" smtClean="0"/>
              <a:t>% </a:t>
            </a:r>
            <a:r>
              <a:rPr lang="en-US" b="0" dirty="0"/>
              <a:t>mongo mongodb01.nersc.gov</a:t>
            </a:r>
            <a:r>
              <a:rPr lang="en-US" b="0" dirty="0" smtClean="0"/>
              <a:t>/&lt;</a:t>
            </a:r>
            <a:r>
              <a:rPr lang="en-US" b="0" dirty="0" err="1" smtClean="0"/>
              <a:t>yourdb</a:t>
            </a:r>
            <a:r>
              <a:rPr lang="en-US" b="0" dirty="0" smtClean="0"/>
              <a:t>&gt; </a:t>
            </a:r>
            <a:r>
              <a:rPr lang="en-US" b="0" dirty="0"/>
              <a:t>-u </a:t>
            </a:r>
            <a:r>
              <a:rPr lang="en-US" b="0" dirty="0" smtClean="0"/>
              <a:t>&lt;</a:t>
            </a:r>
            <a:r>
              <a:rPr lang="en-US" b="0" dirty="0" err="1" smtClean="0"/>
              <a:t>dbuser</a:t>
            </a:r>
            <a:r>
              <a:rPr lang="en-US" b="0" dirty="0" smtClean="0"/>
              <a:t>&gt; </a:t>
            </a:r>
            <a:r>
              <a:rPr lang="en-US" b="0" dirty="0"/>
              <a:t>-</a:t>
            </a:r>
            <a:r>
              <a:rPr lang="en-US" b="0" dirty="0" smtClean="0"/>
              <a:t>p</a:t>
            </a:r>
          </a:p>
          <a:p>
            <a:pPr marL="514350" indent="-457200"/>
            <a:r>
              <a:rPr lang="en-US" dirty="0" smtClean="0"/>
              <a:t>NERSC MongoDB page:</a:t>
            </a:r>
          </a:p>
          <a:p>
            <a:pPr marL="457200" lvl="1" indent="0">
              <a:buNone/>
            </a:pPr>
            <a:r>
              <a:rPr lang="en-US" b="0" dirty="0" smtClean="0">
                <a:hlinkClick r:id="rId2"/>
              </a:rPr>
              <a:t>http</a:t>
            </a:r>
            <a:r>
              <a:rPr lang="en-US" b="0" dirty="0">
                <a:hlinkClick r:id="rId2"/>
              </a:rPr>
              <a:t>://www.nersc.gov/users/data-analytics/data-management/databases/mongodb</a:t>
            </a:r>
            <a:r>
              <a:rPr lang="en-US" b="0" dirty="0" smtClean="0">
                <a:hlinkClick r:id="rId2"/>
              </a:rPr>
              <a:t>/</a:t>
            </a:r>
            <a:r>
              <a:rPr lang="en-US" b="0" dirty="0" smtClean="0"/>
              <a:t> </a:t>
            </a:r>
            <a:endParaRPr lang="en-US" b="0" dirty="0"/>
          </a:p>
          <a:p>
            <a:endParaRPr lang="en-US" dirty="0"/>
          </a:p>
        </p:txBody>
      </p:sp>
      <p:sp>
        <p:nvSpPr>
          <p:cNvPr id="4" name="Rectangle 3"/>
          <p:cNvSpPr/>
          <p:nvPr/>
        </p:nvSpPr>
        <p:spPr>
          <a:xfrm>
            <a:off x="2580363" y="5899852"/>
            <a:ext cx="6563637" cy="646331"/>
          </a:xfrm>
          <a:prstGeom prst="rect">
            <a:avLst/>
          </a:prstGeom>
        </p:spPr>
        <p:txBody>
          <a:bodyPr wrap="square">
            <a:spAutoFit/>
          </a:bodyPr>
          <a:lstStyle/>
          <a:p>
            <a:r>
              <a:rPr lang="en-US" i="1" dirty="0" smtClean="0"/>
              <a:t>*You </a:t>
            </a:r>
            <a:r>
              <a:rPr lang="en-US" i="1" dirty="0"/>
              <a:t>may need to replace </a:t>
            </a:r>
            <a:r>
              <a:rPr lang="en-US" i="1" dirty="0" smtClean="0"/>
              <a:t>“mongodb01” </a:t>
            </a:r>
            <a:r>
              <a:rPr lang="en-US" i="1" dirty="0"/>
              <a:t>with </a:t>
            </a:r>
            <a:r>
              <a:rPr lang="en-US" i="1" dirty="0" smtClean="0"/>
              <a:t>“mongodb03” if you are going to the development host.</a:t>
            </a:r>
            <a:endParaRPr lang="en-US" i="1" dirty="0"/>
          </a:p>
        </p:txBody>
      </p:sp>
    </p:spTree>
    <p:extLst>
      <p:ext uri="{BB962C8B-B14F-4D97-AF65-F5344CB8AC3E}">
        <p14:creationId xmlns:p14="http://schemas.microsoft.com/office/powerpoint/2010/main" val="1227440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b="0" dirty="0" smtClean="0"/>
              <a:t>Best Practices and Guidelines</a:t>
            </a:r>
          </a:p>
          <a:p>
            <a:r>
              <a:rPr lang="en-US" b="0" dirty="0" smtClean="0"/>
              <a:t>I/O Libraries</a:t>
            </a:r>
          </a:p>
          <a:p>
            <a:r>
              <a:rPr lang="en-US" b="0" dirty="0" smtClean="0"/>
              <a:t>Databases</a:t>
            </a:r>
          </a:p>
          <a:p>
            <a:r>
              <a:rPr lang="en-US" dirty="0" smtClean="0"/>
              <a:t>Related topics</a:t>
            </a:r>
            <a:endParaRPr lang="en-US" dirty="0"/>
          </a:p>
        </p:txBody>
      </p:sp>
    </p:spTree>
    <p:extLst>
      <p:ext uri="{BB962C8B-B14F-4D97-AF65-F5344CB8AC3E}">
        <p14:creationId xmlns:p14="http://schemas.microsoft.com/office/powerpoint/2010/main" val="1605978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a:t>
            </a:r>
            <a:endParaRPr lang="en-US" dirty="0"/>
          </a:p>
        </p:txBody>
      </p:sp>
      <p:sp>
        <p:nvSpPr>
          <p:cNvPr id="3" name="Content Placeholder 2"/>
          <p:cNvSpPr>
            <a:spLocks noGrp="1"/>
          </p:cNvSpPr>
          <p:nvPr>
            <p:ph idx="1"/>
          </p:nvPr>
        </p:nvSpPr>
        <p:spPr/>
        <p:txBody>
          <a:bodyPr>
            <a:normAutofit fontScale="92500"/>
          </a:bodyPr>
          <a:lstStyle/>
          <a:p>
            <a:r>
              <a:rPr lang="en-US" dirty="0"/>
              <a:t>T</a:t>
            </a:r>
            <a:r>
              <a:rPr lang="en-US" dirty="0" smtClean="0"/>
              <a:t>he </a:t>
            </a:r>
            <a:r>
              <a:rPr lang="en-US" dirty="0"/>
              <a:t>best ways to get your data into and out of NERSC</a:t>
            </a:r>
            <a:r>
              <a:rPr lang="en-US" dirty="0" smtClean="0"/>
              <a:t>.</a:t>
            </a:r>
          </a:p>
          <a:p>
            <a:r>
              <a:rPr lang="en-US" dirty="0" smtClean="0"/>
              <a:t>Several methods supported:</a:t>
            </a:r>
          </a:p>
          <a:p>
            <a:pPr lvl="1"/>
            <a:r>
              <a:rPr lang="en-US" dirty="0" smtClean="0"/>
              <a:t>Globus – A service </a:t>
            </a:r>
            <a:r>
              <a:rPr lang="en-US" dirty="0"/>
              <a:t>for fast reliable managed data transfers</a:t>
            </a:r>
            <a:r>
              <a:rPr lang="en-US" dirty="0" smtClean="0"/>
              <a:t>.</a:t>
            </a:r>
          </a:p>
          <a:p>
            <a:pPr marL="914400" lvl="2" indent="0">
              <a:buNone/>
            </a:pPr>
            <a:r>
              <a:rPr lang="en-US" dirty="0">
                <a:hlinkClick r:id="rId2"/>
              </a:rPr>
              <a:t>http://www.nersc.gov/users/storage-and-file-systems/transferring-data/globus-online</a:t>
            </a:r>
            <a:r>
              <a:rPr lang="en-US" dirty="0" smtClean="0">
                <a:hlinkClick r:id="rId2"/>
              </a:rPr>
              <a:t>/</a:t>
            </a:r>
            <a:r>
              <a:rPr lang="en-US" dirty="0" smtClean="0"/>
              <a:t> </a:t>
            </a:r>
          </a:p>
          <a:p>
            <a:pPr lvl="1"/>
            <a:r>
              <a:rPr lang="en-US" dirty="0" err="1" smtClean="0"/>
              <a:t>GridFTP</a:t>
            </a:r>
            <a:r>
              <a:rPr lang="en-US" dirty="0" smtClean="0"/>
              <a:t> - </a:t>
            </a:r>
            <a:r>
              <a:rPr lang="en-US" dirty="0"/>
              <a:t>A</a:t>
            </a:r>
            <a:r>
              <a:rPr lang="en-US" dirty="0" smtClean="0"/>
              <a:t> </a:t>
            </a:r>
            <a:r>
              <a:rPr lang="en-US" dirty="0"/>
              <a:t>high-performance, secure, reliable data transfer protocol optimized for high-bandwidth wide-area networks</a:t>
            </a:r>
            <a:r>
              <a:rPr lang="en-US" dirty="0" smtClean="0"/>
              <a:t>.</a:t>
            </a:r>
          </a:p>
          <a:p>
            <a:pPr marL="914400" lvl="2" indent="0">
              <a:buNone/>
            </a:pPr>
            <a:r>
              <a:rPr lang="en-US" dirty="0">
                <a:hlinkClick r:id="rId3"/>
              </a:rPr>
              <a:t>http://www.nersc.gov/users/software/grid/data-transfer</a:t>
            </a:r>
            <a:r>
              <a:rPr lang="en-US" dirty="0" smtClean="0">
                <a:hlinkClick r:id="rId3"/>
              </a:rPr>
              <a:t>/</a:t>
            </a:r>
            <a:r>
              <a:rPr lang="en-US" dirty="0" smtClean="0"/>
              <a:t> </a:t>
            </a:r>
          </a:p>
          <a:p>
            <a:pPr lvl="1"/>
            <a:r>
              <a:rPr lang="en-US" dirty="0" smtClean="0"/>
              <a:t>Data Transfer Nodes - </a:t>
            </a:r>
            <a:r>
              <a:rPr lang="en-US" dirty="0"/>
              <a:t>O</a:t>
            </a:r>
            <a:r>
              <a:rPr lang="en-US" dirty="0" smtClean="0"/>
              <a:t>ptimized </a:t>
            </a:r>
            <a:r>
              <a:rPr lang="en-US" dirty="0"/>
              <a:t>for moving data into and out of </a:t>
            </a:r>
            <a:r>
              <a:rPr lang="en-US" dirty="0" smtClean="0"/>
              <a:t>NERSC</a:t>
            </a:r>
          </a:p>
          <a:p>
            <a:pPr marL="914400" lvl="2" indent="0">
              <a:buNone/>
            </a:pPr>
            <a:r>
              <a:rPr lang="en-US" dirty="0">
                <a:hlinkClick r:id="rId4"/>
              </a:rPr>
              <a:t>http://www.nersc.gov/users/storage-and-file-systems/data-transfer-nodes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359227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Tools</a:t>
            </a:r>
            <a:endParaRPr lang="en-US" dirty="0"/>
          </a:p>
        </p:txBody>
      </p:sp>
      <p:sp>
        <p:nvSpPr>
          <p:cNvPr id="3" name="Content Placeholder 2"/>
          <p:cNvSpPr>
            <a:spLocks noGrp="1"/>
          </p:cNvSpPr>
          <p:nvPr>
            <p:ph idx="1"/>
          </p:nvPr>
        </p:nvSpPr>
        <p:spPr/>
        <p:txBody>
          <a:bodyPr/>
          <a:lstStyle/>
          <a:p>
            <a:r>
              <a:rPr lang="en-US" dirty="0"/>
              <a:t>Supporting data-centric science often involves the movement of data across file systems, multi-stage analytics and </a:t>
            </a:r>
            <a:r>
              <a:rPr lang="en-US" dirty="0" smtClean="0"/>
              <a:t>visualization.</a:t>
            </a:r>
          </a:p>
          <a:p>
            <a:r>
              <a:rPr lang="en-US" dirty="0" smtClean="0"/>
              <a:t>Workflow </a:t>
            </a:r>
            <a:r>
              <a:rPr lang="en-US" dirty="0"/>
              <a:t>technologies can improve the productivity and efficiency of data-centric science by orchestrating and automating these steps</a:t>
            </a:r>
            <a:r>
              <a:rPr lang="en-US" dirty="0" smtClean="0"/>
              <a:t>.</a:t>
            </a:r>
          </a:p>
        </p:txBody>
      </p:sp>
    </p:spTree>
    <p:extLst>
      <p:ext uri="{BB962C8B-B14F-4D97-AF65-F5344CB8AC3E}">
        <p14:creationId xmlns:p14="http://schemas.microsoft.com/office/powerpoint/2010/main" val="1275321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Tools @ NERSC</a:t>
            </a:r>
            <a:endParaRPr lang="en-US" dirty="0"/>
          </a:p>
        </p:txBody>
      </p:sp>
      <p:sp>
        <p:nvSpPr>
          <p:cNvPr id="3" name="Content Placeholder 2"/>
          <p:cNvSpPr>
            <a:spLocks noGrp="1"/>
          </p:cNvSpPr>
          <p:nvPr>
            <p:ph idx="1"/>
          </p:nvPr>
        </p:nvSpPr>
        <p:spPr/>
        <p:txBody>
          <a:bodyPr>
            <a:normAutofit fontScale="92500"/>
          </a:bodyPr>
          <a:lstStyle/>
          <a:p>
            <a:r>
              <a:rPr lang="en-US" dirty="0" smtClean="0"/>
              <a:t>Swift</a:t>
            </a:r>
          </a:p>
          <a:p>
            <a:pPr lvl="1"/>
            <a:r>
              <a:rPr lang="en-US" dirty="0"/>
              <a:t>The Swift scripting language provides a simple, compact way to write parallel scripts that run many copies of ordinary programs concurrently in various workflow patterns, reducing the need for complex parallel programming or arcane scripting to achieve this common high-level task</a:t>
            </a:r>
            <a:r>
              <a:rPr lang="en-US" dirty="0" smtClean="0"/>
              <a:t>.</a:t>
            </a:r>
          </a:p>
          <a:p>
            <a:pPr marL="914400" lvl="2" indent="0">
              <a:buNone/>
            </a:pPr>
            <a:r>
              <a:rPr lang="en-US" dirty="0">
                <a:hlinkClick r:id="rId2"/>
              </a:rPr>
              <a:t>http://www.nersc.gov/users/data-analytics/workflow-tools/swift</a:t>
            </a:r>
            <a:r>
              <a:rPr lang="en-US" dirty="0" smtClean="0">
                <a:hlinkClick r:id="rId2"/>
              </a:rPr>
              <a:t>/</a:t>
            </a:r>
            <a:endParaRPr lang="en-US" dirty="0"/>
          </a:p>
          <a:p>
            <a:r>
              <a:rPr lang="en-US" dirty="0" smtClean="0"/>
              <a:t>Fireworks</a:t>
            </a:r>
          </a:p>
          <a:p>
            <a:pPr lvl="1"/>
            <a:r>
              <a:rPr lang="en-US" dirty="0" err="1"/>
              <a:t>FireWorks</a:t>
            </a:r>
            <a:r>
              <a:rPr lang="en-US" dirty="0"/>
              <a:t> is a free, open-source code for defining, managing, and executing scientific workflows. It can be used to automate calculations over arbitrary computing resources, including those that have a queueing system</a:t>
            </a:r>
            <a:r>
              <a:rPr lang="en-US" dirty="0" smtClean="0"/>
              <a:t>.</a:t>
            </a:r>
          </a:p>
          <a:p>
            <a:pPr marL="914400" lvl="2" indent="0">
              <a:buNone/>
            </a:pPr>
            <a:r>
              <a:rPr lang="en-US" dirty="0">
                <a:hlinkClick r:id="rId3"/>
              </a:rPr>
              <a:t>http://www.nersc.gov/users/data-analytics/workflow-tools/fireworks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089276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Tools @ NERSC</a:t>
            </a:r>
            <a:endParaRPr lang="en-US" dirty="0"/>
          </a:p>
        </p:txBody>
      </p:sp>
      <p:sp>
        <p:nvSpPr>
          <p:cNvPr id="3" name="Content Placeholder 2"/>
          <p:cNvSpPr>
            <a:spLocks noGrp="1"/>
          </p:cNvSpPr>
          <p:nvPr>
            <p:ph idx="1"/>
          </p:nvPr>
        </p:nvSpPr>
        <p:spPr/>
        <p:txBody>
          <a:bodyPr>
            <a:normAutofit lnSpcReduction="10000"/>
          </a:bodyPr>
          <a:lstStyle/>
          <a:p>
            <a:r>
              <a:rPr lang="en-US" dirty="0" err="1" smtClean="0"/>
              <a:t>Tigres</a:t>
            </a:r>
            <a:endParaRPr lang="en-US" dirty="0" smtClean="0"/>
          </a:p>
          <a:p>
            <a:pPr lvl="1"/>
            <a:r>
              <a:rPr lang="en-US" dirty="0" err="1"/>
              <a:t>Tigres</a:t>
            </a:r>
            <a:r>
              <a:rPr lang="en-US" dirty="0"/>
              <a:t> provides a C and Python programming library to compose and execute large-scale data-intensive scientific workflows from desktops to supercomputers</a:t>
            </a:r>
            <a:r>
              <a:rPr lang="en-US" dirty="0" smtClean="0"/>
              <a:t>.</a:t>
            </a:r>
          </a:p>
          <a:p>
            <a:pPr marL="914400" lvl="2" indent="0">
              <a:buNone/>
            </a:pPr>
            <a:r>
              <a:rPr lang="en-US" dirty="0">
                <a:hlinkClick r:id="rId2"/>
              </a:rPr>
              <a:t>http://</a:t>
            </a:r>
            <a:r>
              <a:rPr lang="en-US" dirty="0" smtClean="0">
                <a:hlinkClick r:id="rId2"/>
              </a:rPr>
              <a:t>tigres.lbl.gov</a:t>
            </a:r>
            <a:r>
              <a:rPr lang="en-US" dirty="0" smtClean="0"/>
              <a:t> </a:t>
            </a:r>
          </a:p>
          <a:p>
            <a:pPr marL="457200"/>
            <a:r>
              <a:rPr lang="en-US" dirty="0" err="1" smtClean="0"/>
              <a:t>TaskFarmer</a:t>
            </a:r>
            <a:endParaRPr lang="en-US" dirty="0" smtClean="0"/>
          </a:p>
          <a:p>
            <a:pPr marL="857250" lvl="1"/>
            <a:r>
              <a:rPr lang="en-US" dirty="0" err="1"/>
              <a:t>TaskFarmer</a:t>
            </a:r>
            <a:r>
              <a:rPr lang="en-US" dirty="0"/>
              <a:t> is a utility developed in-house at NERSC to farm tasks onto a compute node - these can be single- or multi-core tasks. It tracks which tasks have completed successfully, and allows straightforward re-submission of failed or un-run jobs from a task list</a:t>
            </a:r>
            <a:r>
              <a:rPr lang="en-US" dirty="0" smtClean="0"/>
              <a:t>.</a:t>
            </a:r>
          </a:p>
          <a:p>
            <a:pPr marL="1028700" lvl="2" indent="0">
              <a:buNone/>
            </a:pPr>
            <a:r>
              <a:rPr lang="en-US" dirty="0">
                <a:hlinkClick r:id="rId3"/>
              </a:rPr>
              <a:t>http://www.nersc.gov/users/data-analytics/workflow-tools/taskfarmer</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517361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Tools @ NERSC</a:t>
            </a:r>
            <a:endParaRPr lang="en-US" dirty="0"/>
          </a:p>
        </p:txBody>
      </p:sp>
      <p:sp>
        <p:nvSpPr>
          <p:cNvPr id="3" name="Content Placeholder 2"/>
          <p:cNvSpPr>
            <a:spLocks noGrp="1"/>
          </p:cNvSpPr>
          <p:nvPr>
            <p:ph idx="1"/>
          </p:nvPr>
        </p:nvSpPr>
        <p:spPr/>
        <p:txBody>
          <a:bodyPr/>
          <a:lstStyle/>
          <a:p>
            <a:r>
              <a:rPr lang="en-US" dirty="0" smtClean="0"/>
              <a:t>Other Workflow Tools</a:t>
            </a:r>
          </a:p>
          <a:p>
            <a:pPr lvl="1"/>
            <a:r>
              <a:rPr lang="en-US" dirty="0"/>
              <a:t>Other tools and services in the workflow ecosystem being used by other NERSC projects. This includes workflow software (</a:t>
            </a:r>
            <a:r>
              <a:rPr lang="en-US" dirty="0" err="1"/>
              <a:t>qdo</a:t>
            </a:r>
            <a:r>
              <a:rPr lang="en-US" dirty="0"/>
              <a:t>, Galaxy), databases (</a:t>
            </a:r>
            <a:r>
              <a:rPr lang="en-US" dirty="0" err="1"/>
              <a:t>Postgresql</a:t>
            </a:r>
            <a:r>
              <a:rPr lang="en-US" dirty="0"/>
              <a:t>, MySQL, </a:t>
            </a:r>
            <a:r>
              <a:rPr lang="en-US" dirty="0" err="1"/>
              <a:t>SciDB</a:t>
            </a:r>
            <a:r>
              <a:rPr lang="en-US" dirty="0"/>
              <a:t>), message queues (</a:t>
            </a:r>
            <a:r>
              <a:rPr lang="en-US" dirty="0" err="1"/>
              <a:t>RabbitMQ</a:t>
            </a:r>
            <a:r>
              <a:rPr lang="en-US" dirty="0"/>
              <a:t>) and data analytics frameworks (Spark, Hadoop</a:t>
            </a:r>
            <a:r>
              <a:rPr lang="en-US" dirty="0" smtClean="0"/>
              <a:t>).</a:t>
            </a:r>
          </a:p>
          <a:p>
            <a:pPr marL="857250" lvl="2" indent="0">
              <a:buNone/>
            </a:pPr>
            <a:r>
              <a:rPr lang="en-US" dirty="0">
                <a:hlinkClick r:id="rId2"/>
              </a:rPr>
              <a:t>http://www.nersc.gov/users/data-analytics/workflow-tools/other-workflow-tools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683464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Gateways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science gateway is a web-based interface to access HPC computers and storage </a:t>
            </a:r>
            <a:r>
              <a:rPr lang="en-US" dirty="0" smtClean="0"/>
              <a:t>systems.</a:t>
            </a:r>
            <a:endParaRPr lang="en-US" dirty="0"/>
          </a:p>
          <a:p>
            <a:r>
              <a:rPr lang="en-US" dirty="0" smtClean="0"/>
              <a:t>Gateways </a:t>
            </a:r>
            <a:r>
              <a:rPr lang="en-US" dirty="0"/>
              <a:t>allow science teams to access  data, perform shared computations, and generally interact with NERSC resources over the </a:t>
            </a:r>
            <a:r>
              <a:rPr lang="en-US" dirty="0" smtClean="0"/>
              <a:t>web:</a:t>
            </a:r>
          </a:p>
          <a:p>
            <a:pPr lvl="1"/>
            <a:r>
              <a:rPr lang="en-US" dirty="0"/>
              <a:t>T</a:t>
            </a:r>
            <a:r>
              <a:rPr lang="en-US" dirty="0" smtClean="0"/>
              <a:t>o </a:t>
            </a:r>
            <a:r>
              <a:rPr lang="en-US" dirty="0"/>
              <a:t>improve ease of use in HPC so that more scientists can benefit from NERSC resources</a:t>
            </a:r>
          </a:p>
          <a:p>
            <a:pPr lvl="1"/>
            <a:r>
              <a:rPr lang="en-US" dirty="0"/>
              <a:t>T</a:t>
            </a:r>
            <a:r>
              <a:rPr lang="en-US" dirty="0" smtClean="0"/>
              <a:t>o </a:t>
            </a:r>
            <a:r>
              <a:rPr lang="en-US" dirty="0"/>
              <a:t>create collaborative workspaces around data and computing for science teams that use NERSC</a:t>
            </a:r>
          </a:p>
          <a:p>
            <a:pPr lvl="1"/>
            <a:r>
              <a:rPr lang="en-US" dirty="0"/>
              <a:t>T</a:t>
            </a:r>
            <a:r>
              <a:rPr lang="en-US" dirty="0" smtClean="0"/>
              <a:t>o </a:t>
            </a:r>
            <a:r>
              <a:rPr lang="en-US" dirty="0"/>
              <a:t>make your data accessible and useful to the broader scientific community</a:t>
            </a:r>
            <a:r>
              <a:rPr lang="en-US" dirty="0" smtClean="0"/>
              <a:t>.</a:t>
            </a:r>
          </a:p>
          <a:p>
            <a:r>
              <a:rPr lang="en-US" dirty="0" smtClean="0"/>
              <a:t>NERSC Science Gateways info:</a:t>
            </a:r>
          </a:p>
          <a:p>
            <a:pPr marL="457200" lvl="1" indent="0">
              <a:buNone/>
            </a:pPr>
            <a:r>
              <a:rPr lang="en-US" dirty="0">
                <a:hlinkClick r:id="rId2"/>
              </a:rPr>
              <a:t>http://www.nersc.gov/users/data-analytics/science-gateways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927278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Scientific Visualization is the process of creating visual imagery from raw scientific </a:t>
            </a:r>
            <a:r>
              <a:rPr lang="en-US" dirty="0" smtClean="0"/>
              <a:t>data.</a:t>
            </a:r>
          </a:p>
          <a:p>
            <a:r>
              <a:rPr lang="en-US" dirty="0" smtClean="0"/>
              <a:t>NERSC Supported packages:</a:t>
            </a:r>
          </a:p>
          <a:p>
            <a:pPr lvl="1"/>
            <a:r>
              <a:rPr lang="en-US" dirty="0" err="1" smtClean="0"/>
              <a:t>ParaView</a:t>
            </a:r>
            <a:endParaRPr lang="en-US" dirty="0" smtClean="0"/>
          </a:p>
          <a:p>
            <a:pPr lvl="2"/>
            <a:r>
              <a:rPr lang="en-US" dirty="0"/>
              <a:t>A</a:t>
            </a:r>
            <a:r>
              <a:rPr lang="en-US" dirty="0" smtClean="0"/>
              <a:t>n </a:t>
            </a:r>
            <a:r>
              <a:rPr lang="en-US" dirty="0"/>
              <a:t>open-source, multi-platform data analysis and visualization application. Data exploration can be done interactively in 3D or using batch processing</a:t>
            </a:r>
            <a:r>
              <a:rPr lang="en-US" dirty="0" smtClean="0"/>
              <a:t>.</a:t>
            </a:r>
          </a:p>
          <a:p>
            <a:pPr marL="1371600" lvl="3" indent="0">
              <a:buNone/>
            </a:pPr>
            <a:r>
              <a:rPr lang="en-US" dirty="0">
                <a:hlinkClick r:id="rId2"/>
              </a:rPr>
              <a:t>http://www.nersc.gov/users/data-analytics/data-visualization/paraview-2</a:t>
            </a:r>
            <a:r>
              <a:rPr lang="en-US" dirty="0" smtClean="0">
                <a:hlinkClick r:id="rId2"/>
              </a:rPr>
              <a:t>/</a:t>
            </a:r>
            <a:r>
              <a:rPr lang="en-US" dirty="0" smtClean="0"/>
              <a:t> </a:t>
            </a:r>
          </a:p>
          <a:p>
            <a:pPr lvl="1"/>
            <a:r>
              <a:rPr lang="en-US" dirty="0" err="1" smtClean="0"/>
              <a:t>VisIt</a:t>
            </a:r>
            <a:endParaRPr lang="en-US" dirty="0" smtClean="0"/>
          </a:p>
          <a:p>
            <a:pPr lvl="2"/>
            <a:r>
              <a:rPr lang="en-US" dirty="0" err="1"/>
              <a:t>VisIt</a:t>
            </a:r>
            <a:r>
              <a:rPr lang="en-US" dirty="0"/>
              <a:t> is a point-and-click 3D scientific visualization application that supports most common visualization techniques (e.g., </a:t>
            </a:r>
            <a:r>
              <a:rPr lang="en-US" dirty="0" err="1"/>
              <a:t>isocontouring</a:t>
            </a:r>
            <a:r>
              <a:rPr lang="en-US" dirty="0"/>
              <a:t> and volume rendering) on structured and unstructured grids</a:t>
            </a:r>
            <a:r>
              <a:rPr lang="en-US" dirty="0" smtClean="0"/>
              <a:t>.</a:t>
            </a:r>
          </a:p>
          <a:p>
            <a:pPr marL="1371600" lvl="3" indent="0">
              <a:buNone/>
            </a:pPr>
            <a:r>
              <a:rPr lang="en-US" dirty="0">
                <a:hlinkClick r:id="rId3"/>
              </a:rPr>
              <a:t>http://www.nersc.gov/users/data-analytics/data-visualization/visit-2</a:t>
            </a:r>
            <a:r>
              <a:rPr lang="en-US" dirty="0" smtClean="0">
                <a:hlinkClick r:id="rId3"/>
              </a:rPr>
              <a:t>/</a:t>
            </a:r>
            <a:r>
              <a:rPr lang="en-US" dirty="0" smtClean="0"/>
              <a:t> </a:t>
            </a:r>
          </a:p>
          <a:p>
            <a:pPr lvl="1"/>
            <a:r>
              <a:rPr lang="en-US" dirty="0" smtClean="0"/>
              <a:t>NCAR Graphics</a:t>
            </a:r>
          </a:p>
          <a:p>
            <a:pPr lvl="2"/>
            <a:r>
              <a:rPr lang="en-US" dirty="0"/>
              <a:t>NCAR Graphics is a collection of graphics libraries that support the display of scientific data. The low-level utilities (LLUs) are the traditional C and Fortran interfaces for contouring, mapping, drawing field flows, drawing surfaces, drawing histograms, drawing X/Y plots, labeling, and more</a:t>
            </a:r>
            <a:r>
              <a:rPr lang="en-US" dirty="0" smtClean="0"/>
              <a:t>.</a:t>
            </a:r>
          </a:p>
          <a:p>
            <a:pPr marL="1371600" lvl="3" indent="0">
              <a:buNone/>
            </a:pPr>
            <a:r>
              <a:rPr lang="en-US" dirty="0">
                <a:hlinkClick r:id="rId4"/>
              </a:rPr>
              <a:t>http://www.nersc.gov/users/data-analytics/data-visualization/ncar</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643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NERSC</a:t>
            </a:r>
            <a:endParaRPr lang="en-US" dirty="0"/>
          </a:p>
        </p:txBody>
      </p:sp>
      <p:sp>
        <p:nvSpPr>
          <p:cNvPr id="3" name="Content Placeholder 2"/>
          <p:cNvSpPr>
            <a:spLocks noGrp="1"/>
          </p:cNvSpPr>
          <p:nvPr>
            <p:ph idx="1"/>
          </p:nvPr>
        </p:nvSpPr>
        <p:spPr>
          <a:xfrm>
            <a:off x="457199" y="1295400"/>
            <a:ext cx="8298493" cy="4830764"/>
          </a:xfrm>
        </p:spPr>
        <p:txBody>
          <a:bodyPr/>
          <a:lstStyle/>
          <a:p>
            <a:pPr marL="0" indent="0">
              <a:buNone/>
            </a:pPr>
            <a:r>
              <a:rPr lang="en-US" dirty="0"/>
              <a:t>NERSC offers a variety of services to support data-centric workloads. We provide tools in the areas </a:t>
            </a:r>
            <a:r>
              <a:rPr lang="en-US" dirty="0" smtClean="0"/>
              <a:t>of:</a:t>
            </a:r>
          </a:p>
          <a:p>
            <a:r>
              <a:rPr lang="en-US" b="0" strike="sngStrike" dirty="0"/>
              <a:t>Data Analytics (statistics, machine learning, imaging)</a:t>
            </a:r>
          </a:p>
          <a:p>
            <a:r>
              <a:rPr lang="en-US" dirty="0" smtClean="0"/>
              <a:t>Data </a:t>
            </a:r>
            <a:r>
              <a:rPr lang="en-US" dirty="0"/>
              <a:t>Management (storage, </a:t>
            </a:r>
            <a:r>
              <a:rPr lang="en-US" dirty="0" smtClean="0"/>
              <a:t>representation)</a:t>
            </a:r>
          </a:p>
          <a:p>
            <a:r>
              <a:rPr lang="en-US" b="0" dirty="0" smtClean="0"/>
              <a:t>Data </a:t>
            </a:r>
            <a:r>
              <a:rPr lang="en-US" b="0" dirty="0" smtClean="0"/>
              <a:t>Transfer</a:t>
            </a:r>
          </a:p>
          <a:p>
            <a:r>
              <a:rPr lang="en-US" b="0" dirty="0" smtClean="0"/>
              <a:t>Workflows</a:t>
            </a:r>
          </a:p>
          <a:p>
            <a:r>
              <a:rPr lang="en-US" b="0" dirty="0" smtClean="0"/>
              <a:t>Science Gateways</a:t>
            </a:r>
          </a:p>
          <a:p>
            <a:r>
              <a:rPr lang="en-US" b="0" dirty="0" smtClean="0"/>
              <a:t>Visualization</a:t>
            </a:r>
            <a:endParaRPr lang="en-US" b="0" dirty="0"/>
          </a:p>
          <a:p>
            <a:endParaRPr lang="en-US" dirty="0"/>
          </a:p>
        </p:txBody>
      </p:sp>
      <p:sp>
        <p:nvSpPr>
          <p:cNvPr id="4" name="Rectangle 3"/>
          <p:cNvSpPr/>
          <p:nvPr/>
        </p:nvSpPr>
        <p:spPr>
          <a:xfrm>
            <a:off x="2337555" y="5756832"/>
            <a:ext cx="4372031" cy="369332"/>
          </a:xfrm>
          <a:prstGeom prst="rect">
            <a:avLst/>
          </a:prstGeom>
        </p:spPr>
        <p:txBody>
          <a:bodyPr wrap="none">
            <a:spAutoFit/>
          </a:bodyPr>
          <a:lstStyle/>
          <a:p>
            <a:r>
              <a:rPr lang="en-US" dirty="0">
                <a:hlinkClick r:id="rId2"/>
              </a:rPr>
              <a:t>http://www.nersc.gov/users/data-analytics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819929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Feedback?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794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Recommendations</a:t>
            </a:r>
            <a:endParaRPr lang="en-US" dirty="0"/>
          </a:p>
        </p:txBody>
      </p:sp>
      <p:sp>
        <p:nvSpPr>
          <p:cNvPr id="3" name="Content Placeholder 2"/>
          <p:cNvSpPr>
            <a:spLocks noGrp="1"/>
          </p:cNvSpPr>
          <p:nvPr>
            <p:ph idx="1"/>
          </p:nvPr>
        </p:nvSpPr>
        <p:spPr/>
        <p:txBody>
          <a:bodyPr/>
          <a:lstStyle/>
          <a:p>
            <a:r>
              <a:rPr lang="en-US" dirty="0"/>
              <a:t>NERSC recommends the use of modern, scientific I/O libraries (HDF5, NetCDF, ROOT) to represent and store </a:t>
            </a:r>
            <a:r>
              <a:rPr lang="en-US" dirty="0" smtClean="0"/>
              <a:t>scientific </a:t>
            </a:r>
            <a:r>
              <a:rPr lang="en-US" dirty="0"/>
              <a:t>data</a:t>
            </a:r>
            <a:r>
              <a:rPr lang="en-US" dirty="0" smtClean="0"/>
              <a:t>.</a:t>
            </a:r>
          </a:p>
          <a:p>
            <a:r>
              <a:rPr lang="en-US" dirty="0"/>
              <a:t>We provide database technologies (MongoDB, </a:t>
            </a:r>
            <a:r>
              <a:rPr lang="en-US" dirty="0" err="1"/>
              <a:t>SciDB</a:t>
            </a:r>
            <a:r>
              <a:rPr lang="en-US" dirty="0"/>
              <a:t>, MySQL, </a:t>
            </a:r>
            <a:r>
              <a:rPr lang="en-US" dirty="0" err="1"/>
              <a:t>PostGreSQL</a:t>
            </a:r>
            <a:r>
              <a:rPr lang="en-US" dirty="0"/>
              <a:t>) for our users as a complementary mechanism for storing and accessing </a:t>
            </a:r>
            <a:r>
              <a:rPr lang="en-US" dirty="0" smtClean="0"/>
              <a:t>data.</a:t>
            </a:r>
          </a:p>
          <a:p>
            <a:r>
              <a:rPr lang="en-US" dirty="0" smtClean="0"/>
              <a:t>Low-level, POSIX I/O from applications to NERSC file systems, if necessary</a:t>
            </a:r>
            <a:r>
              <a:rPr lang="en-US" dirty="0" smtClean="0"/>
              <a:t>. Details here:</a:t>
            </a:r>
          </a:p>
          <a:p>
            <a:pPr marL="457200" lvl="1" indent="0">
              <a:buNone/>
            </a:pPr>
            <a:r>
              <a:rPr lang="en-US" dirty="0">
                <a:hlinkClick r:id="rId2"/>
              </a:rPr>
              <a:t>http://www.nersc.gov/users/storage-and-file-systems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79734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NERSC File I/O</a:t>
            </a:r>
            <a:endParaRPr lang="en-US" dirty="0"/>
          </a:p>
        </p:txBody>
      </p:sp>
      <p:sp>
        <p:nvSpPr>
          <p:cNvPr id="3" name="Content Placeholder 2"/>
          <p:cNvSpPr>
            <a:spLocks noGrp="1"/>
          </p:cNvSpPr>
          <p:nvPr>
            <p:ph idx="1"/>
          </p:nvPr>
        </p:nvSpPr>
        <p:spPr/>
        <p:txBody>
          <a:bodyPr>
            <a:normAutofit/>
          </a:bodyPr>
          <a:lstStyle/>
          <a:p>
            <a:r>
              <a:rPr lang="en-US" dirty="0" smtClean="0"/>
              <a:t>Use the local scratch file system on Edison and Cori for best I/O rates.</a:t>
            </a:r>
          </a:p>
          <a:p>
            <a:r>
              <a:rPr lang="en-US" dirty="0" smtClean="0"/>
              <a:t>For </a:t>
            </a:r>
            <a:r>
              <a:rPr lang="en-US" dirty="0"/>
              <a:t>some types of I/O you can further optimize I/O rates using a </a:t>
            </a:r>
            <a:r>
              <a:rPr lang="en-US" dirty="0" smtClean="0"/>
              <a:t>technique called file striping.</a:t>
            </a:r>
          </a:p>
          <a:p>
            <a:r>
              <a:rPr lang="en-US" dirty="0" smtClean="0"/>
              <a:t>Keep in mind that data in the local scratch directories are purged, so you should always backup important files to HPSS* or project space.</a:t>
            </a:r>
          </a:p>
          <a:p>
            <a:r>
              <a:rPr lang="en-US" dirty="0"/>
              <a:t>You can share data with your collaborators using project directories. These are directories that are shared by all members of a NERSC repository</a:t>
            </a:r>
            <a:r>
              <a:rPr lang="en-US" dirty="0" smtClean="0"/>
              <a:t>.</a:t>
            </a:r>
            <a:endParaRPr lang="en-US" dirty="0"/>
          </a:p>
        </p:txBody>
      </p:sp>
      <p:sp>
        <p:nvSpPr>
          <p:cNvPr id="4" name="Rectangle 3"/>
          <p:cNvSpPr/>
          <p:nvPr/>
        </p:nvSpPr>
        <p:spPr>
          <a:xfrm>
            <a:off x="569934" y="5961769"/>
            <a:ext cx="8166970" cy="369332"/>
          </a:xfrm>
          <a:prstGeom prst="rect">
            <a:avLst/>
          </a:prstGeom>
        </p:spPr>
        <p:txBody>
          <a:bodyPr wrap="square">
            <a:spAutoFit/>
          </a:bodyPr>
          <a:lstStyle/>
          <a:p>
            <a:r>
              <a:rPr lang="en-US" smtClean="0">
                <a:hlinkClick r:id="rId2"/>
              </a:rPr>
              <a:t>*HPSS: http</a:t>
            </a:r>
            <a:r>
              <a:rPr lang="en-US" dirty="0">
                <a:hlinkClick r:id="rId2"/>
              </a:rPr>
              <a:t>://www.nersc.gov/users/storage-and-file-systems/hpss/getting-started</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00173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Scientific I/O</a:t>
            </a:r>
            <a:endParaRPr lang="en-US" dirty="0"/>
          </a:p>
        </p:txBody>
      </p:sp>
      <p:sp>
        <p:nvSpPr>
          <p:cNvPr id="3" name="Content Placeholder 2"/>
          <p:cNvSpPr>
            <a:spLocks noGrp="1"/>
          </p:cNvSpPr>
          <p:nvPr>
            <p:ph idx="1"/>
          </p:nvPr>
        </p:nvSpPr>
        <p:spPr/>
        <p:txBody>
          <a:bodyPr/>
          <a:lstStyle/>
          <a:p>
            <a:pPr marL="0" indent="0">
              <a:buNone/>
            </a:pPr>
            <a:r>
              <a:rPr lang="en-US" dirty="0"/>
              <a:t>I/O is commonly used by scientific applications to achieve goals like:</a:t>
            </a:r>
          </a:p>
          <a:p>
            <a:r>
              <a:rPr lang="en-US" dirty="0"/>
              <a:t>S</a:t>
            </a:r>
            <a:r>
              <a:rPr lang="en-US" dirty="0" smtClean="0"/>
              <a:t>toring </a:t>
            </a:r>
            <a:r>
              <a:rPr lang="en-US" dirty="0"/>
              <a:t>numerical output from simulations for later </a:t>
            </a:r>
            <a:r>
              <a:rPr lang="en-US" dirty="0" smtClean="0"/>
              <a:t>analysis</a:t>
            </a:r>
            <a:endParaRPr lang="en-US" dirty="0"/>
          </a:p>
          <a:p>
            <a:r>
              <a:rPr lang="en-US" dirty="0"/>
              <a:t>I</a:t>
            </a:r>
            <a:r>
              <a:rPr lang="en-US" dirty="0" smtClean="0"/>
              <a:t>mplementing </a:t>
            </a:r>
            <a:r>
              <a:rPr lang="en-US" dirty="0"/>
              <a:t>'out-of-core' techniques for algorithms that process more data than can fit in system memory and must page data in from </a:t>
            </a:r>
            <a:r>
              <a:rPr lang="en-US" dirty="0" smtClean="0"/>
              <a:t>disk</a:t>
            </a:r>
            <a:endParaRPr lang="en-US" dirty="0"/>
          </a:p>
          <a:p>
            <a:r>
              <a:rPr lang="en-US" dirty="0" err="1"/>
              <a:t>C</a:t>
            </a:r>
            <a:r>
              <a:rPr lang="en-US" dirty="0" err="1" smtClean="0"/>
              <a:t>heckpointing</a:t>
            </a:r>
            <a:r>
              <a:rPr lang="en-US" dirty="0" smtClean="0"/>
              <a:t> </a:t>
            </a:r>
            <a:r>
              <a:rPr lang="en-US" dirty="0"/>
              <a:t>to </a:t>
            </a:r>
            <a:r>
              <a:rPr lang="en-US" dirty="0" smtClean="0"/>
              <a:t>files, to save </a:t>
            </a:r>
            <a:r>
              <a:rPr lang="en-US" dirty="0"/>
              <a:t>the state of an application in case of system failure.</a:t>
            </a:r>
          </a:p>
        </p:txBody>
      </p:sp>
    </p:spTree>
    <p:extLst>
      <p:ext uri="{BB962C8B-B14F-4D97-AF65-F5344CB8AC3E}">
        <p14:creationId xmlns:p14="http://schemas.microsoft.com/office/powerpoint/2010/main" val="1831150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RSC Palette">
      <a:dk1>
        <a:sysClr val="windowText" lastClr="000000"/>
      </a:dk1>
      <a:lt1>
        <a:sysClr val="window" lastClr="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20395</TotalTime>
  <Words>5897</Words>
  <Application>Microsoft Macintosh PowerPoint</Application>
  <PresentationFormat>On-screen Show (4:3)</PresentationFormat>
  <Paragraphs>522</Paragraphs>
  <Slides>60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Calibri</vt:lpstr>
      <vt:lpstr>Helvetica</vt:lpstr>
      <vt:lpstr>Helvetica Neue Bold Condensed</vt:lpstr>
      <vt:lpstr>HelveticaNeue</vt:lpstr>
      <vt:lpstr>Arial</vt:lpstr>
      <vt:lpstr>Office Theme</vt:lpstr>
      <vt:lpstr>Data Management at NERSC</vt:lpstr>
      <vt:lpstr>Outline</vt:lpstr>
      <vt:lpstr>Outline</vt:lpstr>
      <vt:lpstr>Why Manage Your Data?</vt:lpstr>
      <vt:lpstr>Data @ NERSC</vt:lpstr>
      <vt:lpstr>Data @ NERSC</vt:lpstr>
      <vt:lpstr>General Recommendations</vt:lpstr>
      <vt:lpstr>Notes on NERSC File I/O</vt:lpstr>
      <vt:lpstr>Introduction to Scientific I/O</vt:lpstr>
      <vt:lpstr>Types of Application I/O to Parallel File Systems</vt:lpstr>
      <vt:lpstr>File-per-processor</vt:lpstr>
      <vt:lpstr>Shared-file (Independent)</vt:lpstr>
      <vt:lpstr>Shared-file (Collective Buffering)</vt:lpstr>
      <vt:lpstr>Lustre</vt:lpstr>
      <vt:lpstr>Lustre Files</vt:lpstr>
      <vt:lpstr>Lustre Striping</vt:lpstr>
      <vt:lpstr>Lustre Striping</vt:lpstr>
      <vt:lpstr>Lustre Striping</vt:lpstr>
      <vt:lpstr>Lustre Striping</vt:lpstr>
      <vt:lpstr>Lustre Striping</vt:lpstr>
      <vt:lpstr>Lustre Striping</vt:lpstr>
      <vt:lpstr>Lustre Striping</vt:lpstr>
      <vt:lpstr>MPI Collective I/O</vt:lpstr>
      <vt:lpstr>MPI-IO Collective Buffering</vt:lpstr>
      <vt:lpstr>MPI-IO Collective Buffering</vt:lpstr>
      <vt:lpstr>MPI-IO Hints</vt:lpstr>
      <vt:lpstr>MPI-IO Hints</vt:lpstr>
      <vt:lpstr>Outline</vt:lpstr>
      <vt:lpstr>Why I/O Middleware?</vt:lpstr>
      <vt:lpstr>I/O Middleware @ NERSC</vt:lpstr>
      <vt:lpstr>HDF5</vt:lpstr>
      <vt:lpstr>HDF5</vt:lpstr>
      <vt:lpstr>Parallel HDF5</vt:lpstr>
      <vt:lpstr>Parallel HDF5</vt:lpstr>
      <vt:lpstr>HDF5 @ NERSC</vt:lpstr>
      <vt:lpstr>Additional HDF5 Tools @ NERSC</vt:lpstr>
      <vt:lpstr>netCDF</vt:lpstr>
      <vt:lpstr>netCDF @ NERSC</vt:lpstr>
      <vt:lpstr>Additional netCDF Tools @ NERSC</vt:lpstr>
      <vt:lpstr>ROOT</vt:lpstr>
      <vt:lpstr>ROOT @ NERSC</vt:lpstr>
      <vt:lpstr>Outline</vt:lpstr>
      <vt:lpstr>Databases @ NERSC</vt:lpstr>
      <vt:lpstr>PostgreSQL</vt:lpstr>
      <vt:lpstr>PostgreSQL @ NERSC</vt:lpstr>
      <vt:lpstr>MySQL</vt:lpstr>
      <vt:lpstr>MySQL @ NERSC</vt:lpstr>
      <vt:lpstr>SciDB</vt:lpstr>
      <vt:lpstr>MongoDB</vt:lpstr>
      <vt:lpstr>MongoDB</vt:lpstr>
      <vt:lpstr>MongoDB @ NERSC</vt:lpstr>
      <vt:lpstr>Outline</vt:lpstr>
      <vt:lpstr>Data Transfer</vt:lpstr>
      <vt:lpstr>Workflow Tools</vt:lpstr>
      <vt:lpstr>Workflow Tools @ NERSC</vt:lpstr>
      <vt:lpstr>Workflow Tools @ NERSC</vt:lpstr>
      <vt:lpstr>Workflow Tools @ NERSC</vt:lpstr>
      <vt:lpstr>Science Gateways</vt:lpstr>
      <vt:lpstr>Data Visualization</vt:lpstr>
      <vt:lpstr>Questions, Comments, Feedback?</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Broughton</dc:creator>
  <cp:lastModifiedBy>Quincey Koziol</cp:lastModifiedBy>
  <cp:revision>470</cp:revision>
  <cp:lastPrinted>2012-06-09T14:57:01Z</cp:lastPrinted>
  <dcterms:created xsi:type="dcterms:W3CDTF">2012-06-02T14:29:20Z</dcterms:created>
  <dcterms:modified xsi:type="dcterms:W3CDTF">2016-08-22T22:26:46Z</dcterms:modified>
</cp:coreProperties>
</file>