
<file path=[Content_Types].xml><?xml version="1.0" encoding="utf-8"?>
<Types xmlns="http://schemas.openxmlformats.org/package/2006/content-types">
  <Default Extension="png" ContentType="image/png"/>
  <Default Extension="emf" ContentType="image/x-emf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autoCompressPictures="0">
  <p:sldMasterIdLst>
    <p:sldMasterId id="2147483683" r:id="rId1"/>
  </p:sldMasterIdLst>
  <p:notesMasterIdLst>
    <p:notesMasterId r:id="rId52"/>
  </p:notesMasterIdLst>
  <p:sldIdLst>
    <p:sldId id="256" r:id="rId2"/>
    <p:sldId id="498" r:id="rId3"/>
    <p:sldId id="257" r:id="rId4"/>
    <p:sldId id="496" r:id="rId5"/>
    <p:sldId id="495" r:id="rId6"/>
    <p:sldId id="511" r:id="rId7"/>
    <p:sldId id="507" r:id="rId8"/>
    <p:sldId id="377" r:id="rId9"/>
    <p:sldId id="499" r:id="rId10"/>
    <p:sldId id="268" r:id="rId11"/>
    <p:sldId id="269" r:id="rId12"/>
    <p:sldId id="345" r:id="rId13"/>
    <p:sldId id="514" r:id="rId14"/>
    <p:sldId id="516" r:id="rId15"/>
    <p:sldId id="515" r:id="rId16"/>
    <p:sldId id="261" r:id="rId17"/>
    <p:sldId id="262" r:id="rId18"/>
    <p:sldId id="263" r:id="rId19"/>
    <p:sldId id="517" r:id="rId20"/>
    <p:sldId id="264" r:id="rId21"/>
    <p:sldId id="265" r:id="rId22"/>
    <p:sldId id="277" r:id="rId23"/>
    <p:sldId id="811" r:id="rId24"/>
    <p:sldId id="812" r:id="rId25"/>
    <p:sldId id="813" r:id="rId26"/>
    <p:sldId id="814" r:id="rId27"/>
    <p:sldId id="815" r:id="rId28"/>
    <p:sldId id="276" r:id="rId29"/>
    <p:sldId id="816" r:id="rId30"/>
    <p:sldId id="278" r:id="rId31"/>
    <p:sldId id="500" r:id="rId32"/>
    <p:sldId id="307" r:id="rId33"/>
    <p:sldId id="809" r:id="rId34"/>
    <p:sldId id="771" r:id="rId35"/>
    <p:sldId id="804" r:id="rId36"/>
    <p:sldId id="807" r:id="rId37"/>
    <p:sldId id="810" r:id="rId38"/>
    <p:sldId id="293" r:id="rId39"/>
    <p:sldId id="783" r:id="rId40"/>
    <p:sldId id="784" r:id="rId41"/>
    <p:sldId id="343" r:id="rId42"/>
    <p:sldId id="501" r:id="rId43"/>
    <p:sldId id="267" r:id="rId44"/>
    <p:sldId id="520" r:id="rId45"/>
    <p:sldId id="266" r:id="rId46"/>
    <p:sldId id="521" r:id="rId47"/>
    <p:sldId id="524" r:id="rId48"/>
    <p:sldId id="525" r:id="rId49"/>
    <p:sldId id="284" r:id="rId50"/>
    <p:sldId id="504" r:id="rId51"/>
  </p:sldIdLst>
  <p:sldSz cx="9144000" cy="5143500" type="screen16x9"/>
  <p:notesSz cx="6858000" cy="9144000"/>
  <p:embeddedFontLst>
    <p:embeddedFont>
      <p:font typeface="Calibri" panose="020F0502020204030204" pitchFamily="34" charset="0"/>
      <p:regular r:id="rId53"/>
      <p:bold r:id="rId54"/>
      <p:italic r:id="rId55"/>
      <p:boldItalic r:id="rId56"/>
    </p:embeddedFont>
    <p:embeddedFont>
      <p:font typeface="Helvetica Neue" panose="02000503000000020004" pitchFamily="2" charset="0"/>
      <p:regular r:id="rId57"/>
      <p:bold r:id="rId58"/>
      <p:italic r:id="rId59"/>
      <p:boldItalic r:id="rId60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15FB"/>
    <a:srgbClr val="D4E3F3"/>
    <a:srgbClr val="5369F3"/>
    <a:srgbClr val="1C5188"/>
    <a:srgbClr val="00A3FF"/>
    <a:srgbClr val="D9E7F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97495F5E-8DD6-4CCB-B74F-5F50D4052F8E}">
  <a:tblStyle styleId="{97495F5E-8DD6-4CCB-B74F-5F50D4052F8E}" styleName="Table_0">
    <a:wholeTbl>
      <a:tcTxStyle b="off" i="off">
        <a:font>
          <a:latin typeface="Calibri"/>
          <a:ea typeface="Calibri"/>
          <a:cs typeface="Calibri"/>
        </a:font>
        <a:schemeClr val="dk1"/>
      </a:tcTxStyle>
      <a:tcStyle>
        <a:tcBdr>
          <a:lef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rgbClr val="E7E8EA"/>
          </a:solidFill>
        </a:fill>
      </a:tcStyle>
    </a:wholeTbl>
    <a:band1H>
      <a:tcTxStyle b="off" i="off"/>
      <a:tcStyle>
        <a:tcBdr/>
        <a:fill>
          <a:solidFill>
            <a:srgbClr val="CBCED2"/>
          </a:solidFill>
        </a:fill>
      </a:tcStyle>
    </a:band1H>
    <a:band2H>
      <a:tcTxStyle b="off" i="off"/>
      <a:tcStyle>
        <a:tcBdr/>
      </a:tcStyle>
    </a:band2H>
    <a:band1V>
      <a:tcTxStyle b="off" i="off"/>
      <a:tcStyle>
        <a:tcBdr/>
        <a:fill>
          <a:solidFill>
            <a:srgbClr val="CBCED2"/>
          </a:solidFill>
        </a:fill>
      </a:tcStyle>
    </a:band1V>
    <a:band2V>
      <a:tcTxStyle b="off" i="off"/>
      <a:tcStyle>
        <a:tcBdr/>
      </a:tcStyle>
    </a:band2V>
    <a:lastCol>
      <a:tcTxStyle b="on" i="off">
        <a:font>
          <a:latin typeface="Calibri"/>
          <a:ea typeface="Calibri"/>
          <a:cs typeface="Calibri"/>
        </a:font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 i="off">
        <a:font>
          <a:latin typeface="Calibri"/>
          <a:ea typeface="Calibri"/>
          <a:cs typeface="Calibri"/>
        </a:font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 i="off">
        <a:font>
          <a:latin typeface="Calibri"/>
          <a:ea typeface="Calibri"/>
          <a:cs typeface="Calibri"/>
        </a:font>
        <a:schemeClr val="lt1"/>
      </a:tcTxStyle>
      <a:tcStyle>
        <a:tcBdr>
          <a:top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</a:tcBdr>
        <a:fill>
          <a:solidFill>
            <a:schemeClr val="accent1"/>
          </a:solidFill>
        </a:fill>
      </a:tcStyle>
    </a:lastRow>
    <a:seCell>
      <a:tcTxStyle b="off" i="off"/>
      <a:tcStyle>
        <a:tcBdr/>
      </a:tcStyle>
    </a:seCell>
    <a:swCell>
      <a:tcTxStyle b="off" i="off"/>
      <a:tcStyle>
        <a:tcBdr/>
      </a:tcStyle>
    </a:swCell>
    <a:firstRow>
      <a:tcTxStyle b="on" i="off">
        <a:font>
          <a:latin typeface="Calibri"/>
          <a:ea typeface="Calibri"/>
          <a:cs typeface="Calibri"/>
        </a:font>
        <a:schemeClr val="lt1"/>
      </a:tcTxStyle>
      <a:tcStyle>
        <a:tcBdr>
          <a:bottom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</a:tcBdr>
        <a:fill>
          <a:solidFill>
            <a:schemeClr val="accent1"/>
          </a:solidFill>
        </a:fill>
      </a:tcStyle>
    </a:firstRow>
    <a:neCell>
      <a:tcTxStyle b="off" i="off"/>
      <a:tcStyle>
        <a:tcBdr/>
      </a:tcStyle>
    </a:neCell>
    <a:nwCell>
      <a:tcTxStyle b="off" i="off"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948"/>
    <p:restoredTop sz="94603"/>
  </p:normalViewPr>
  <p:slideViewPr>
    <p:cSldViewPr snapToGrid="0" snapToObjects="1">
      <p:cViewPr varScale="1">
        <p:scale>
          <a:sx n="242" d="100"/>
          <a:sy n="242" d="100"/>
        </p:scale>
        <p:origin x="184" y="7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200" d="100"/>
        <a:sy n="2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font" Target="fonts/font3.fntdata"/><Relationship Id="rId63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font" Target="fonts/font1.fntdata"/><Relationship Id="rId58" Type="http://schemas.openxmlformats.org/officeDocument/2006/relationships/font" Target="fonts/font6.fntdata"/><Relationship Id="rId5" Type="http://schemas.openxmlformats.org/officeDocument/2006/relationships/slide" Target="slides/slide4.xml"/><Relationship Id="rId61" Type="http://schemas.openxmlformats.org/officeDocument/2006/relationships/presProps" Target="presProps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font" Target="fonts/font4.fntdata"/><Relationship Id="rId64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font" Target="fonts/font7.fntdata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font" Target="fonts/font2.fntdata"/><Relationship Id="rId62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font" Target="fonts/font5.fntdata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notesMaster" Target="notesMasters/notesMaster1.xml"/><Relationship Id="rId60" Type="http://schemas.openxmlformats.org/officeDocument/2006/relationships/font" Target="fonts/font8.fntdata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4" name="Google Shape;294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5" name="Google Shape;295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74" name="Google Shape;174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299688522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81" name="Google Shape;181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82" name="Google Shape;182;p9:notes"/>
          <p:cNvSpPr txBox="1">
            <a:spLocks noGrp="1"/>
          </p:cNvSpPr>
          <p:nvPr>
            <p:ph type="hdr" idx="3"/>
          </p:nvPr>
        </p:nvSpPr>
        <p:spPr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NERSC Presentation</a:t>
            </a:r>
            <a:endParaRPr/>
          </a:p>
        </p:txBody>
      </p:sp>
      <p:sp>
        <p:nvSpPr>
          <p:cNvPr id="183" name="Google Shape;183;p9:notes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3/21/18</a:t>
            </a: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4" name="Google Shape;184;p9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20</a:t>
            </a:fld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58943024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192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93" name="Google Shape;193;p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4" name="Google Shape;194;p10:notes"/>
          <p:cNvSpPr txBox="1">
            <a:spLocks noGrp="1"/>
          </p:cNvSpPr>
          <p:nvPr>
            <p:ph type="hdr" idx="3"/>
          </p:nvPr>
        </p:nvSpPr>
        <p:spPr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NERSC Presentation</a:t>
            </a:r>
            <a:endParaRPr/>
          </a:p>
        </p:txBody>
      </p:sp>
      <p:sp>
        <p:nvSpPr>
          <p:cNvPr id="195" name="Google Shape;195;p10:notes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3/18/18</a:t>
            </a: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6" name="Google Shape;196;p1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21</a:t>
            </a:fld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18724857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" name="Google Shape;297;p2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98" name="Google Shape;298;p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116715498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Google Shape;202;p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03" name="Google Shape;203;p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26448687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Google Shape;209;p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10" name="Google Shape;210;p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272344569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Google Shape;217;p1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18" name="Google Shape;218;p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184425107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Google Shape;225;p1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26" name="Google Shape;226;p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28919922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Google Shape;233;p2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34" name="Google Shape;234;p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3357583495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Google Shape;241;g4e62b817cc_0_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42" name="Google Shape;242;g4e62b817cc_0_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115930167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0" name="Google Shape;300;g1c4f1da82e_1_3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1" name="Google Shape;301;g1c4f1da82e_1_3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" name="Google Shape;249;p2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50" name="Google Shape;250;p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550474058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" name="Google Shape;257;p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58" name="Google Shape;258;p2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761982325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8" name="Google Shape;558;p5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9" name="Google Shape;559;p5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825611748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NERSC Presentation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9FEAFF0-7375-1D4A-A389-D6238357B121}" type="datetime1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2/11/19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8B511CB-48C6-1D49-AC56-5A39CE8EA9E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06371042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" name="Google Shape;450;p3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451" name="Google Shape;451;p3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366586412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6" name="Google Shape;1016;g1bdf7b4f8d_0_1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17" name="Google Shape;1017;g1bdf7b4f8d_0_1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Shape 178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9" name="Shape 17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811273760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Shape 178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9" name="Shape 17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39700" indent="0">
              <a:buNone/>
            </a:pPr>
            <a:r>
              <a:rPr lang="en-US" sz="1100" b="0" i="0" u="none" strike="noStrike" cap="none" dirty="0" err="1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Sbatch</a:t>
            </a:r>
            <a:r>
              <a:rPr lang="en-US" sz="1100" b="0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 man page:    </a:t>
            </a:r>
          </a:p>
          <a:p>
            <a:pPr marL="139700" indent="0">
              <a:buNone/>
            </a:pPr>
            <a:r>
              <a:rPr lang="en-US" sz="1100" b="0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   </a:t>
            </a:r>
            <a:r>
              <a:rPr lang="en-US" sz="1100" b="1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--time-min</a:t>
            </a:r>
            <a:r>
              <a:rPr lang="en-US" sz="1100" b="0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=&lt;</a:t>
            </a:r>
            <a:r>
              <a:rPr lang="en-US" sz="1100" b="0" i="0" u="sng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time</a:t>
            </a:r>
            <a:r>
              <a:rPr lang="en-US" sz="1100" b="0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&gt;</a:t>
            </a:r>
          </a:p>
          <a:p>
            <a:pPr marL="139700" indent="0">
              <a:buNone/>
            </a:pPr>
            <a:r>
              <a:rPr lang="en-US" sz="1100" b="0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              Set a minimum time limit on the job allocation.  If specified, the job may have it's </a:t>
            </a:r>
            <a:r>
              <a:rPr lang="en-US" sz="1100" b="1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--time </a:t>
            </a:r>
            <a:r>
              <a:rPr lang="en-US" sz="1100" b="0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limit lowered to a value no lower than </a:t>
            </a:r>
            <a:r>
              <a:rPr lang="en-US" sz="1100" b="1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--time-min </a:t>
            </a:r>
            <a:r>
              <a:rPr lang="en-US" sz="1100" b="0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if doing  so  permits  the  job  to</a:t>
            </a:r>
          </a:p>
          <a:p>
            <a:pPr marL="139700" indent="0">
              <a:buNone/>
            </a:pPr>
            <a:r>
              <a:rPr lang="en-US" sz="1100" b="0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              begin  execution  earlier  than  otherwise  possible.  The job's time limit will not be changed after the job is allocated resources.  This is performed by a backfill scheduling</a:t>
            </a:r>
          </a:p>
          <a:p>
            <a:pPr marL="139700" indent="0">
              <a:buNone/>
            </a:pPr>
            <a:r>
              <a:rPr lang="en-US" sz="1100" b="0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              algorithm to allocate resources  otherwise  reserved  for  higher  priority  jobs.   Acceptable  time  formats  include  "minutes",  "</a:t>
            </a:r>
            <a:r>
              <a:rPr lang="en-US" sz="1100" b="0" i="0" u="none" strike="noStrike" cap="none" dirty="0" err="1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minutes:seconds</a:t>
            </a:r>
            <a:r>
              <a:rPr lang="en-US" sz="1100" b="0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",  "</a:t>
            </a:r>
            <a:r>
              <a:rPr lang="en-US" sz="1100" b="0" i="0" u="none" strike="noStrike" cap="none" dirty="0" err="1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hours:minutes:seconds</a:t>
            </a:r>
            <a:r>
              <a:rPr lang="en-US" sz="1100" b="0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",</a:t>
            </a:r>
          </a:p>
          <a:p>
            <a:pPr marL="139700" indent="0">
              <a:buNone/>
            </a:pPr>
            <a:r>
              <a:rPr lang="en-US" sz="1100" b="0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              "days-hours", "</a:t>
            </a:r>
            <a:r>
              <a:rPr lang="en-US" sz="1100" b="0" i="0" u="none" strike="noStrike" cap="none" dirty="0" err="1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days-hours:minutes</a:t>
            </a:r>
            <a:r>
              <a:rPr lang="en-US" sz="1100" b="0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" and "</a:t>
            </a:r>
            <a:r>
              <a:rPr lang="en-US" sz="1100" b="0" i="0" u="none" strike="noStrike" cap="none" dirty="0" err="1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days-hours:minutes:seconds</a:t>
            </a:r>
            <a:r>
              <a:rPr lang="en-US" sz="1100" b="0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".</a:t>
            </a:r>
          </a:p>
          <a:p>
            <a:pPr marL="139700" indent="0">
              <a:buNone/>
            </a:pPr>
            <a:br>
              <a:rPr lang="en-US" sz="1100" b="0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</a:br>
            <a:endParaRPr lang="en-US" sz="1100" b="0" i="0" u="none" strike="noStrike" cap="none" dirty="0">
              <a:solidFill>
                <a:srgbClr val="000000"/>
              </a:solidFill>
              <a:effectLst/>
              <a:latin typeface="Arial"/>
              <a:ea typeface="Arial"/>
              <a:cs typeface="Arial"/>
              <a:sym typeface="Arial"/>
            </a:endParaRPr>
          </a:p>
          <a:p>
            <a:pPr marL="139700" indent="0">
              <a:buNone/>
            </a:pPr>
            <a:br>
              <a:rPr lang="en-US" sz="1800" dirty="0"/>
            </a:br>
            <a:endParaRPr lang="en-US" sz="1800" dirty="0"/>
          </a:p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258259267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Shape 178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9" name="Shape 17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39700" indent="0">
              <a:buNone/>
            </a:pPr>
            <a:r>
              <a:rPr lang="en-US" sz="1100" b="0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       Adaptive  Time Allocation (ATA) - allows a job with application-level checkpointing to request a min and max </a:t>
            </a:r>
            <a:r>
              <a:rPr lang="en-US" sz="1100" b="0" i="0" u="none" strike="noStrike" cap="none" dirty="0" err="1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walltime</a:t>
            </a:r>
            <a:r>
              <a:rPr lang="en-US" sz="1100" b="0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.  </a:t>
            </a:r>
            <a:r>
              <a:rPr lang="en-US" sz="1100" b="0" i="0" u="none" strike="noStrike" cap="none" dirty="0" err="1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Slurm</a:t>
            </a:r>
            <a:r>
              <a:rPr lang="en-US" sz="1100" b="0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 will find a window within this range that the job can</a:t>
            </a:r>
          </a:p>
          <a:p>
            <a:pPr marL="139700" indent="0">
              <a:buNone/>
            </a:pPr>
            <a:r>
              <a:rPr lang="en-US" sz="1100" b="0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       fit into.  This increases the likelihood of a job chunk being backfilled and improves the time-to-results of long-running jobs.</a:t>
            </a:r>
          </a:p>
          <a:p>
            <a:pPr marL="139700" indent="0">
              <a:buNone/>
            </a:pPr>
            <a:br>
              <a:rPr lang="en-US" sz="1100" b="0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</a:br>
            <a:endParaRPr lang="en-US" sz="1100" b="0" i="0" u="none" strike="noStrike" cap="none" dirty="0">
              <a:solidFill>
                <a:srgbClr val="000000"/>
              </a:solidFill>
              <a:effectLst/>
              <a:latin typeface="Arial"/>
              <a:ea typeface="Arial"/>
              <a:cs typeface="Arial"/>
              <a:sym typeface="Arial"/>
            </a:endParaRPr>
          </a:p>
          <a:p>
            <a:pPr marL="139700" indent="0">
              <a:buNone/>
            </a:pPr>
            <a:r>
              <a:rPr lang="en-US" sz="1100" b="0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       If the time allocated is less than the total runtime, the job will be requeued and a new allocation within the range will  be  requested.  The  checkpoint,  requeue,  and  restart</a:t>
            </a:r>
          </a:p>
          <a:p>
            <a:pPr marL="139700" indent="0">
              <a:buNone/>
            </a:pPr>
            <a:r>
              <a:rPr lang="en-US" sz="1100" b="0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       process will continue until either the job terminates to the cumulative amount of time allocated has reached the total estimated </a:t>
            </a:r>
            <a:r>
              <a:rPr lang="en-US" sz="1100" b="0" i="0" u="none" strike="noStrike" cap="none" dirty="0" err="1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walltime</a:t>
            </a:r>
            <a:r>
              <a:rPr lang="en-US" sz="1100" b="0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.</a:t>
            </a:r>
          </a:p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4222356979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Shape 178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9" name="Shape 17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39700" indent="0">
              <a:buNone/>
            </a:pPr>
            <a:r>
              <a:rPr lang="en-US" sz="1100" b="0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       </a:t>
            </a:r>
            <a:r>
              <a:rPr lang="en-US" sz="1100" b="1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--signal</a:t>
            </a:r>
            <a:r>
              <a:rPr lang="en-US" sz="1100" b="0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=[B:]&lt;</a:t>
            </a:r>
            <a:r>
              <a:rPr lang="en-US" sz="1100" b="0" i="0" u="sng" strike="noStrike" cap="none" dirty="0" err="1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sig_num</a:t>
            </a:r>
            <a:r>
              <a:rPr lang="en-US" sz="1100" b="0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&gt;[@&lt;</a:t>
            </a:r>
            <a:r>
              <a:rPr lang="en-US" sz="1100" b="0" i="0" u="sng" strike="noStrike" cap="none" dirty="0" err="1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sig_time</a:t>
            </a:r>
            <a:r>
              <a:rPr lang="en-US" sz="1100" b="0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&gt;]</a:t>
            </a:r>
          </a:p>
          <a:p>
            <a:pPr marL="139700" indent="0">
              <a:buNone/>
            </a:pPr>
            <a:r>
              <a:rPr lang="en-US" sz="1100" b="0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              When  a  job  is  within </a:t>
            </a:r>
            <a:r>
              <a:rPr lang="en-US" sz="1100" b="0" i="0" u="sng" strike="noStrike" cap="none" dirty="0" err="1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sig_time</a:t>
            </a:r>
            <a:r>
              <a:rPr lang="en-US" sz="1100" b="0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 seconds of its end time, send it the signal </a:t>
            </a:r>
            <a:r>
              <a:rPr lang="en-US" sz="1100" b="0" i="0" u="sng" strike="noStrike" cap="none" dirty="0" err="1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sig_num</a:t>
            </a:r>
            <a:r>
              <a:rPr lang="en-US" sz="1100" b="0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.  Due to the resolution of event handling by </a:t>
            </a:r>
            <a:r>
              <a:rPr lang="en-US" sz="1100" b="0" i="0" u="none" strike="noStrike" cap="none" dirty="0" err="1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Slurm</a:t>
            </a:r>
            <a:r>
              <a:rPr lang="en-US" sz="1100" b="0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, the signal may be sent up to 60 seconds</a:t>
            </a:r>
          </a:p>
          <a:p>
            <a:pPr marL="139700" indent="0">
              <a:buNone/>
            </a:pPr>
            <a:r>
              <a:rPr lang="en-US" sz="1100" b="0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              earlier than specified.  </a:t>
            </a:r>
            <a:r>
              <a:rPr lang="en-US" sz="1100" b="0" i="0" u="sng" strike="noStrike" cap="none" dirty="0" err="1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sig_num</a:t>
            </a:r>
            <a:r>
              <a:rPr lang="en-US" sz="1100" b="0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 may either be a signal number or name (e.g. "10" or "USR1").  </a:t>
            </a:r>
            <a:r>
              <a:rPr lang="en-US" sz="1100" b="0" i="0" u="sng" strike="noStrike" cap="none" dirty="0" err="1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sig_time</a:t>
            </a:r>
            <a:r>
              <a:rPr lang="en-US" sz="1100" b="0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 must have an integer value between 0 and 65535.  By default, no signal is</a:t>
            </a:r>
          </a:p>
          <a:p>
            <a:pPr marL="139700" indent="0">
              <a:buNone/>
            </a:pPr>
            <a:r>
              <a:rPr lang="en-US" sz="1100" b="0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              sent  before  the job's end time.  If a </a:t>
            </a:r>
            <a:r>
              <a:rPr lang="en-US" sz="1100" b="0" i="0" u="sng" strike="noStrike" cap="none" dirty="0" err="1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sig_num</a:t>
            </a:r>
            <a:r>
              <a:rPr lang="en-US" sz="1100" b="0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 is specified without any </a:t>
            </a:r>
            <a:r>
              <a:rPr lang="en-US" sz="1100" b="0" i="0" u="sng" strike="noStrike" cap="none" dirty="0" err="1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sig_time</a:t>
            </a:r>
            <a:r>
              <a:rPr lang="en-US" sz="1100" b="0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, the default time will be 60 seconds.  Use the "B:" option to signal only the batch shell, none</a:t>
            </a:r>
          </a:p>
          <a:p>
            <a:pPr marL="139700" indent="0">
              <a:buNone/>
            </a:pPr>
            <a:r>
              <a:rPr lang="en-US" sz="1100" b="0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              of the other processes will be signaled. By default all job steps will be signaled, but not the batch shell itself.</a:t>
            </a:r>
          </a:p>
          <a:p>
            <a:pPr marL="139700" indent="0">
              <a:buNone/>
            </a:pPr>
            <a:endParaRPr lang="en-US" sz="1100" b="0" i="0" u="none" strike="noStrike" cap="none" dirty="0">
              <a:solidFill>
                <a:srgbClr val="000000"/>
              </a:solidFill>
              <a:effectLst/>
              <a:latin typeface="Arial"/>
              <a:ea typeface="Arial"/>
              <a:cs typeface="Arial"/>
              <a:sym typeface="Arial"/>
            </a:endParaRPr>
          </a:p>
          <a:p>
            <a:pPr marL="139700" indent="0">
              <a:buNone/>
            </a:pPr>
            <a:r>
              <a:rPr lang="en-US" sz="1100" b="0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       </a:t>
            </a:r>
            <a:r>
              <a:rPr lang="en-US" sz="1100" b="1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--requeue</a:t>
            </a:r>
            <a:endParaRPr lang="en-US" sz="1100" b="0" i="0" u="none" strike="noStrike" cap="none" dirty="0">
              <a:solidFill>
                <a:srgbClr val="000000"/>
              </a:solidFill>
              <a:effectLst/>
              <a:latin typeface="Arial"/>
              <a:ea typeface="Arial"/>
              <a:cs typeface="Arial"/>
              <a:sym typeface="Arial"/>
            </a:endParaRPr>
          </a:p>
          <a:p>
            <a:pPr marL="139700" indent="0">
              <a:buNone/>
            </a:pPr>
            <a:r>
              <a:rPr lang="en-US" sz="1100" b="0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              Specifies  that the batch job should eligible to being requeue.  The job may be requeued explicitly by a system administrator, after node failure, or upon preemption by a higher</a:t>
            </a:r>
          </a:p>
          <a:p>
            <a:pPr marL="139700" indent="0">
              <a:buNone/>
            </a:pPr>
            <a:r>
              <a:rPr lang="en-US" sz="1100" b="0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              priority job.  When a job is requeued, the batch script is initiated from its beginning.  Also see the </a:t>
            </a:r>
            <a:r>
              <a:rPr lang="en-US" sz="1100" b="1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--no-requeue </a:t>
            </a:r>
            <a:r>
              <a:rPr lang="en-US" sz="1100" b="0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option.  The </a:t>
            </a:r>
            <a:r>
              <a:rPr lang="en-US" sz="1100" b="0" i="0" u="sng" strike="noStrike" cap="none" dirty="0" err="1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JobRequeue</a:t>
            </a:r>
            <a:r>
              <a:rPr lang="en-US" sz="1100" b="0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 configuration parameter controls  the</a:t>
            </a:r>
          </a:p>
          <a:p>
            <a:pPr marL="139700" indent="0">
              <a:buNone/>
            </a:pPr>
            <a:r>
              <a:rPr lang="en-US" sz="1100" b="0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              default behavior on the cluster.</a:t>
            </a:r>
          </a:p>
          <a:p>
            <a:pPr marL="139700" indent="0">
              <a:buNone/>
            </a:pPr>
            <a:endParaRPr lang="en-US" sz="1100" b="0" i="0" u="none" strike="noStrike" cap="none" dirty="0">
              <a:solidFill>
                <a:srgbClr val="000000"/>
              </a:solidFill>
              <a:effectLst/>
              <a:latin typeface="Arial"/>
              <a:ea typeface="Arial"/>
              <a:cs typeface="Arial"/>
              <a:sym typeface="Arial"/>
            </a:endParaRPr>
          </a:p>
          <a:p>
            <a:pPr marL="139700" indent="0">
              <a:buNone/>
            </a:pPr>
            <a:r>
              <a:rPr lang="en-US" sz="1100" b="0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       </a:t>
            </a:r>
            <a:r>
              <a:rPr lang="en-US" sz="1100" b="1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--open-mode</a:t>
            </a:r>
            <a:r>
              <a:rPr lang="en-US" sz="1100" b="0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=</a:t>
            </a:r>
            <a:r>
              <a:rPr lang="en-US" sz="1100" b="0" i="0" u="none" strike="noStrike" cap="none" dirty="0" err="1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append|truncate</a:t>
            </a:r>
            <a:endParaRPr lang="en-US" sz="1100" b="0" i="0" u="none" strike="noStrike" cap="none" dirty="0">
              <a:solidFill>
                <a:srgbClr val="000000"/>
              </a:solidFill>
              <a:effectLst/>
              <a:latin typeface="Arial"/>
              <a:ea typeface="Arial"/>
              <a:cs typeface="Arial"/>
              <a:sym typeface="Arial"/>
            </a:endParaRPr>
          </a:p>
          <a:p>
            <a:pPr marL="139700" indent="0">
              <a:buNone/>
            </a:pPr>
            <a:r>
              <a:rPr lang="en-US" sz="1100" b="0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              Open the output and error files using append or truncate mode as specified.  The default value is specified by the system configuration parameter </a:t>
            </a:r>
            <a:r>
              <a:rPr lang="en-US" sz="1100" b="0" i="0" u="sng" strike="noStrike" cap="none" dirty="0" err="1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JobFileAppend</a:t>
            </a:r>
            <a:r>
              <a:rPr lang="en-US" sz="1100" b="0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.</a:t>
            </a:r>
          </a:p>
          <a:p>
            <a:pPr marL="139700" indent="0">
              <a:buNone/>
            </a:pPr>
            <a:endParaRPr lang="en-US" sz="1100" b="0" i="0" u="none" strike="noStrike" cap="none" dirty="0">
              <a:solidFill>
                <a:srgbClr val="000000"/>
              </a:solidFill>
              <a:effectLst/>
              <a:latin typeface="Arial"/>
              <a:ea typeface="Arial"/>
              <a:cs typeface="Arial"/>
              <a:sym typeface="Arial"/>
            </a:endParaRPr>
          </a:p>
          <a:p>
            <a:pPr marL="139700" indent="0">
              <a:buNone/>
            </a:pPr>
            <a:endParaRPr lang="en-US" sz="1100" b="0" i="0" u="none" strike="noStrike" cap="none" dirty="0">
              <a:solidFill>
                <a:srgbClr val="000000"/>
              </a:solidFill>
              <a:effectLst/>
              <a:latin typeface="Arial"/>
              <a:ea typeface="Arial"/>
              <a:cs typeface="Arial"/>
              <a:sym typeface="Arial"/>
            </a:endParaRPr>
          </a:p>
          <a:p>
            <a:pPr marL="139700" indent="0">
              <a:buNone/>
            </a:pPr>
            <a:endParaRPr lang="en-US" sz="1100" b="0" i="0" u="none" strike="noStrike" cap="none" dirty="0">
              <a:solidFill>
                <a:srgbClr val="000000"/>
              </a:solidFill>
              <a:effectLst/>
              <a:latin typeface="Arial"/>
              <a:ea typeface="Arial"/>
              <a:cs typeface="Arial"/>
              <a:sym typeface="Arial"/>
            </a:endParaRPr>
          </a:p>
          <a:p>
            <a:pPr marL="139700" indent="0">
              <a:buNone/>
            </a:pPr>
            <a:endParaRPr lang="en-US" sz="1100" b="0" i="0" u="none" strike="noStrike" cap="none" dirty="0">
              <a:solidFill>
                <a:srgbClr val="000000"/>
              </a:solidFill>
              <a:effectLst/>
              <a:latin typeface="Arial"/>
              <a:ea typeface="Arial"/>
              <a:cs typeface="Arial"/>
              <a:sym typeface="Arial"/>
            </a:endParaRPr>
          </a:p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414055496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Need a summary statement</a:t>
            </a:r>
          </a:p>
        </p:txBody>
      </p:sp>
    </p:spTree>
    <p:extLst>
      <p:ext uri="{BB962C8B-B14F-4D97-AF65-F5344CB8AC3E}">
        <p14:creationId xmlns:p14="http://schemas.microsoft.com/office/powerpoint/2010/main" val="3417012583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5" name="Google Shape;345;p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346" name="Google Shape;346;p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48335398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Google Shape;230;p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1" name="Google Shape;231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54902733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" name="Google Shape;239;p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40" name="Google Shape;240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15216574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dirty="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dirty="0"/>
          </a:p>
          <a:p>
            <a:pPr marL="0" lvl="0" indent="0" algn="l" rtl="0">
              <a:lnSpc>
                <a:spcPct val="90000"/>
              </a:lnSpc>
              <a:spcBef>
                <a:spcPts val="560"/>
              </a:spcBef>
              <a:spcAft>
                <a:spcPts val="0"/>
              </a:spcAft>
              <a:buNone/>
            </a:pPr>
            <a:endParaRPr dirty="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dirty="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dirty="0"/>
          </a:p>
        </p:txBody>
      </p:sp>
      <p:sp>
        <p:nvSpPr>
          <p:cNvPr id="123" name="Google Shape;123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198708802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59" name="Google Shape;159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328193660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66" name="Google Shape;166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29869665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74" name="Google Shape;174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163456917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4" y="144300"/>
            <a:ext cx="4596300" cy="24216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200"/>
              <a:buNone/>
              <a:defRPr sz="5200">
                <a:solidFill>
                  <a:srgbClr val="FFFFFF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4777950" y="3822825"/>
            <a:ext cx="4243200" cy="11205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None/>
              <a:defRPr sz="2800">
                <a:solidFill>
                  <a:srgbClr val="FFFFFF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13" name="Google Shape;13;p2" descr="bignersclogo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255000" y="238175"/>
            <a:ext cx="1528276" cy="5274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72" name="Google Shape;72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81000" algn="ctr">
              <a:spcBef>
                <a:spcPts val="0"/>
              </a:spcBef>
              <a:spcAft>
                <a:spcPts val="0"/>
              </a:spcAft>
              <a:buSzPts val="2400"/>
              <a:buChar char="●"/>
              <a:defRPr/>
            </a:lvl1pPr>
            <a:lvl2pPr marL="914400" lvl="1" indent="-342900" algn="ctr">
              <a:spcBef>
                <a:spcPts val="1600"/>
              </a:spcBef>
              <a:spcAft>
                <a:spcPts val="0"/>
              </a:spcAft>
              <a:buSzPts val="1800"/>
              <a:buChar char="○"/>
              <a:defRPr/>
            </a:lvl2pPr>
            <a:lvl3pPr marL="1371600" lvl="2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73" name="Google Shape;73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76" name="Google Shape;76;p12"/>
          <p:cNvSpPr/>
          <p:nvPr/>
        </p:nvSpPr>
        <p:spPr>
          <a:xfrm>
            <a:off x="0" y="0"/>
            <a:ext cx="9144000" cy="719700"/>
          </a:xfrm>
          <a:prstGeom prst="rect">
            <a:avLst/>
          </a:prstGeom>
          <a:solidFill>
            <a:srgbClr val="1F5B93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77;p12"/>
          <p:cNvSpPr/>
          <p:nvPr/>
        </p:nvSpPr>
        <p:spPr>
          <a:xfrm>
            <a:off x="0" y="4468800"/>
            <a:ext cx="9144000" cy="674700"/>
          </a:xfrm>
          <a:prstGeom prst="rect">
            <a:avLst/>
          </a:prstGeom>
          <a:solidFill>
            <a:srgbClr val="1F5B93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78" name="Google Shape;78;p12" descr="bignersclogo.png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7549250" y="85150"/>
            <a:ext cx="1528276" cy="527424"/>
          </a:xfrm>
          <a:prstGeom prst="rect">
            <a:avLst/>
          </a:prstGeom>
          <a:noFill/>
          <a:ln>
            <a:noFill/>
          </a:ln>
        </p:spPr>
      </p:pic>
      <p:pic>
        <p:nvPicPr>
          <p:cNvPr id="79" name="Google Shape;79;p12" descr="Untitled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28875" y="4542438"/>
            <a:ext cx="2233800" cy="527425"/>
          </a:xfrm>
          <a:prstGeom prst="rect">
            <a:avLst/>
          </a:prstGeom>
          <a:noFill/>
          <a:ln>
            <a:noFill/>
          </a:ln>
        </p:spPr>
      </p:pic>
      <p:pic>
        <p:nvPicPr>
          <p:cNvPr id="80" name="Google Shape;80;p12" descr="Untitled.png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572375" y="4578525"/>
            <a:ext cx="2448775" cy="4552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Title and Content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Shape 28"/>
          <p:cNvSpPr txBox="1">
            <a:spLocks noGrp="1"/>
          </p:cNvSpPr>
          <p:nvPr>
            <p:ph type="title"/>
          </p:nvPr>
        </p:nvSpPr>
        <p:spPr>
          <a:xfrm>
            <a:off x="360342" y="134902"/>
            <a:ext cx="6819032" cy="5771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L="171450" marR="0" lvl="0" indent="-17145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Helvetica Neue"/>
              <a:buNone/>
              <a:defRPr sz="2400" b="1" i="0" u="none" strike="noStrike" cap="non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lvl="1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350"/>
            </a:lvl2pPr>
            <a:lvl3pPr lvl="2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350"/>
            </a:lvl3pPr>
            <a:lvl4pPr lvl="3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350"/>
            </a:lvl4pPr>
            <a:lvl5pPr lvl="4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350"/>
            </a:lvl5pPr>
            <a:lvl6pPr lvl="5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350"/>
            </a:lvl6pPr>
            <a:lvl7pPr lvl="6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350"/>
            </a:lvl7pPr>
            <a:lvl8pPr lvl="7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350"/>
            </a:lvl8pPr>
            <a:lvl9pPr lvl="8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350"/>
            </a:lvl9pPr>
          </a:lstStyle>
          <a:p>
            <a:endParaRPr/>
          </a:p>
        </p:txBody>
      </p:sp>
      <p:sp>
        <p:nvSpPr>
          <p:cNvPr id="29" name="Shape 29"/>
          <p:cNvSpPr txBox="1">
            <a:spLocks noGrp="1"/>
          </p:cNvSpPr>
          <p:nvPr>
            <p:ph type="body" idx="1"/>
          </p:nvPr>
        </p:nvSpPr>
        <p:spPr>
          <a:xfrm>
            <a:off x="457200" y="971550"/>
            <a:ext cx="8229600" cy="36230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342900" marR="0" lvl="0" indent="-304800" algn="l" rtl="0">
              <a:spcBef>
                <a:spcPts val="42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1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685800" marR="0" lvl="1" indent="-28575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–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028700" marR="0" lvl="2" indent="-26670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-26670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714500" marR="0" lvl="4" indent="-26670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057400" marR="0" lvl="5" indent="-26670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400300" marR="0" lvl="6" indent="-26670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2743200" marR="0" lvl="7" indent="-26670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086100" marR="0" lvl="8" indent="-26670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pic>
        <p:nvPicPr>
          <p:cNvPr id="30" name="Shape 30" descr="NERSC-logo-color-transparent-edges.gif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258754" y="268243"/>
            <a:ext cx="1558661" cy="443767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31" name="Shape 31"/>
          <p:cNvCxnSpPr/>
          <p:nvPr/>
        </p:nvCxnSpPr>
        <p:spPr>
          <a:xfrm rot="10800000" flipH="1">
            <a:off x="360342" y="774770"/>
            <a:ext cx="8457072" cy="14111"/>
          </a:xfrm>
          <a:prstGeom prst="straightConnector1">
            <a:avLst/>
          </a:prstGeom>
          <a:noFill/>
          <a:ln w="38100" cap="flat" cmpd="sng">
            <a:solidFill>
              <a:srgbClr val="429FD2"/>
            </a:solidFill>
            <a:prstDash val="solid"/>
            <a:round/>
            <a:headEnd type="none" w="sm" len="sm"/>
            <a:tailEnd type="none" w="sm" len="sm"/>
          </a:ln>
        </p:spPr>
      </p:cxnSp>
      <p:pic>
        <p:nvPicPr>
          <p:cNvPr id="32" name="Shape 32" descr="DOE LOGO"/>
          <p:cNvPicPr preferRelativeResize="0"/>
          <p:nvPr/>
        </p:nvPicPr>
        <p:blipFill rotWithShape="1">
          <a:blip r:embed="rId3">
            <a:alphaModFix/>
          </a:blip>
          <a:srcRect b="19328"/>
          <a:stretch/>
        </p:blipFill>
        <p:spPr>
          <a:xfrm>
            <a:off x="247292" y="4708251"/>
            <a:ext cx="2209800" cy="377473"/>
          </a:xfrm>
          <a:prstGeom prst="rect">
            <a:avLst/>
          </a:prstGeom>
          <a:noFill/>
          <a:ln>
            <a:noFill/>
          </a:ln>
        </p:spPr>
      </p:pic>
      <p:sp>
        <p:nvSpPr>
          <p:cNvPr id="33" name="Shape 33"/>
          <p:cNvSpPr txBox="1">
            <a:spLocks noGrp="1"/>
          </p:cNvSpPr>
          <p:nvPr>
            <p:ph type="ftr" idx="11"/>
          </p:nvPr>
        </p:nvSpPr>
        <p:spPr>
          <a:xfrm>
            <a:off x="5239928" y="4776604"/>
            <a:ext cx="2864157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825" b="0" i="0" u="none" strike="noStrike" cap="none">
                <a:solidFill>
                  <a:srgbClr val="11476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3429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6858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0287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3716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17145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0574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24003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27432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4" name="Shape 34"/>
          <p:cNvSpPr txBox="1">
            <a:spLocks noGrp="1"/>
          </p:cNvSpPr>
          <p:nvPr>
            <p:ph type="sldNum" idx="12"/>
          </p:nvPr>
        </p:nvSpPr>
        <p:spPr>
          <a:xfrm>
            <a:off x="4116656" y="4776604"/>
            <a:ext cx="925708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ctr" rtl="0">
              <a:spcBef>
                <a:spcPts val="0"/>
              </a:spcBef>
              <a:buNone/>
              <a:defRPr sz="825" b="0" i="0" u="none" strike="noStrike" cap="none">
                <a:solidFill>
                  <a:srgbClr val="11476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ctr" rtl="0">
              <a:spcBef>
                <a:spcPts val="0"/>
              </a:spcBef>
              <a:buNone/>
              <a:defRPr sz="825" b="0" i="0" u="none" strike="noStrike" cap="none">
                <a:solidFill>
                  <a:srgbClr val="11476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ctr" rtl="0">
              <a:spcBef>
                <a:spcPts val="0"/>
              </a:spcBef>
              <a:buNone/>
              <a:defRPr sz="825" b="0" i="0" u="none" strike="noStrike" cap="none">
                <a:solidFill>
                  <a:srgbClr val="11476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ctr" rtl="0">
              <a:spcBef>
                <a:spcPts val="0"/>
              </a:spcBef>
              <a:buNone/>
              <a:defRPr sz="825" b="0" i="0" u="none" strike="noStrike" cap="none">
                <a:solidFill>
                  <a:srgbClr val="11476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ctr" rtl="0">
              <a:spcBef>
                <a:spcPts val="0"/>
              </a:spcBef>
              <a:buNone/>
              <a:defRPr sz="825" b="0" i="0" u="none" strike="noStrike" cap="none">
                <a:solidFill>
                  <a:srgbClr val="11476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ctr" rtl="0">
              <a:spcBef>
                <a:spcPts val="0"/>
              </a:spcBef>
              <a:buNone/>
              <a:defRPr sz="825" b="0" i="0" u="none" strike="noStrike" cap="none">
                <a:solidFill>
                  <a:srgbClr val="114766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ctr" rtl="0">
              <a:spcBef>
                <a:spcPts val="0"/>
              </a:spcBef>
              <a:buNone/>
              <a:defRPr sz="825" b="0" i="0" u="none" strike="noStrike" cap="none">
                <a:solidFill>
                  <a:srgbClr val="114766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ctr" rtl="0">
              <a:spcBef>
                <a:spcPts val="0"/>
              </a:spcBef>
              <a:buNone/>
              <a:defRPr sz="825" b="0" i="0" u="none" strike="noStrike" cap="none">
                <a:solidFill>
                  <a:srgbClr val="114766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ctr" rtl="0">
              <a:spcBef>
                <a:spcPts val="0"/>
              </a:spcBef>
              <a:buNone/>
              <a:defRPr sz="825" b="0" i="0" u="none" strike="noStrike" cap="none">
                <a:solidFill>
                  <a:srgbClr val="114766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r>
              <a:rPr lang="en"/>
              <a:t>- </a:t>
            </a:r>
            <a:fld id="{00000000-1234-1234-1234-123412341234}" type="slidenum">
              <a:rPr lang="en" smtClean="0"/>
              <a:pPr/>
              <a:t>‹#›</a:t>
            </a:fld>
            <a:r>
              <a:rPr lang="en"/>
              <a:t> -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38391340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15;p3"/>
          <p:cNvSpPr/>
          <p:nvPr/>
        </p:nvSpPr>
        <p:spPr>
          <a:xfrm>
            <a:off x="0" y="0"/>
            <a:ext cx="9144000" cy="719700"/>
          </a:xfrm>
          <a:prstGeom prst="rect">
            <a:avLst/>
          </a:prstGeom>
          <a:solidFill>
            <a:srgbClr val="1F5B93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" name="Google Shape;16;p3"/>
          <p:cNvSpPr txBox="1">
            <a:spLocks noGrp="1"/>
          </p:cNvSpPr>
          <p:nvPr>
            <p:ph type="title"/>
          </p:nvPr>
        </p:nvSpPr>
        <p:spPr>
          <a:xfrm>
            <a:off x="0" y="0"/>
            <a:ext cx="7549200" cy="6747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7" name="Google Shape;17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8" name="Google Shape;18;p3"/>
          <p:cNvSpPr/>
          <p:nvPr/>
        </p:nvSpPr>
        <p:spPr>
          <a:xfrm>
            <a:off x="0" y="4468800"/>
            <a:ext cx="9144000" cy="674700"/>
          </a:xfrm>
          <a:prstGeom prst="rect">
            <a:avLst/>
          </a:prstGeom>
          <a:solidFill>
            <a:srgbClr val="1F5B93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9" name="Google Shape;19;p3" descr="bignersclogo.png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7549250" y="85150"/>
            <a:ext cx="1528276" cy="527424"/>
          </a:xfrm>
          <a:prstGeom prst="rect">
            <a:avLst/>
          </a:prstGeom>
          <a:noFill/>
          <a:ln>
            <a:noFill/>
          </a:ln>
        </p:spPr>
      </p:pic>
      <p:pic>
        <p:nvPicPr>
          <p:cNvPr id="20" name="Google Shape;20;p3" descr="Untitled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28875" y="4542438"/>
            <a:ext cx="2233800" cy="5274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1" name="Google Shape;21;p3" descr="Untitled.png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572375" y="4578525"/>
            <a:ext cx="2448775" cy="4552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 preserve="1">
  <p:cSld name="1_Title and body">
    <p:spTree>
      <p:nvGrpSpPr>
        <p:cNvPr id="1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3;p4"/>
          <p:cNvSpPr/>
          <p:nvPr/>
        </p:nvSpPr>
        <p:spPr>
          <a:xfrm>
            <a:off x="0" y="0"/>
            <a:ext cx="9144000" cy="719700"/>
          </a:xfrm>
          <a:prstGeom prst="rect">
            <a:avLst/>
          </a:prstGeom>
          <a:solidFill>
            <a:srgbClr val="1F5B93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" name="Google Shape;24;p4"/>
          <p:cNvSpPr txBox="1">
            <a:spLocks noGrp="1"/>
          </p:cNvSpPr>
          <p:nvPr>
            <p:ph type="title"/>
          </p:nvPr>
        </p:nvSpPr>
        <p:spPr>
          <a:xfrm>
            <a:off x="159300" y="64025"/>
            <a:ext cx="881108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None/>
              <a:defRPr>
                <a:solidFill>
                  <a:srgbClr val="FFFFFF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 dirty="0"/>
          </a:p>
        </p:txBody>
      </p:sp>
      <p:sp>
        <p:nvSpPr>
          <p:cNvPr id="25" name="Google Shape;25;p4"/>
          <p:cNvSpPr txBox="1">
            <a:spLocks noGrp="1"/>
          </p:cNvSpPr>
          <p:nvPr>
            <p:ph type="body" idx="1"/>
          </p:nvPr>
        </p:nvSpPr>
        <p:spPr>
          <a:xfrm>
            <a:off x="311700" y="826475"/>
            <a:ext cx="8520600" cy="37425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81000">
              <a:spcBef>
                <a:spcPts val="0"/>
              </a:spcBef>
              <a:spcAft>
                <a:spcPts val="0"/>
              </a:spcAft>
              <a:buSzPts val="2400"/>
              <a:buChar char="●"/>
              <a:defRPr/>
            </a:lvl1pPr>
            <a:lvl2pPr marL="914400" lvl="1" indent="-342900">
              <a:spcBef>
                <a:spcPts val="1600"/>
              </a:spcBef>
              <a:spcAft>
                <a:spcPts val="0"/>
              </a:spcAft>
              <a:buSzPts val="18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26" name="Google Shape;26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6315837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5"/>
          <p:cNvSpPr txBox="1">
            <a:spLocks noGrp="1"/>
          </p:cNvSpPr>
          <p:nvPr>
            <p:ph type="body" idx="1"/>
          </p:nvPr>
        </p:nvSpPr>
        <p:spPr>
          <a:xfrm>
            <a:off x="311700" y="838900"/>
            <a:ext cx="3999900" cy="37299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3" name="Google Shape;33;p5"/>
          <p:cNvSpPr txBox="1">
            <a:spLocks noGrp="1"/>
          </p:cNvSpPr>
          <p:nvPr>
            <p:ph type="body" idx="2"/>
          </p:nvPr>
        </p:nvSpPr>
        <p:spPr>
          <a:xfrm>
            <a:off x="4832400" y="838975"/>
            <a:ext cx="3999900" cy="37299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4" name="Google Shape;34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35" name="Google Shape;35;p5"/>
          <p:cNvSpPr/>
          <p:nvPr/>
        </p:nvSpPr>
        <p:spPr>
          <a:xfrm>
            <a:off x="0" y="0"/>
            <a:ext cx="9144000" cy="719700"/>
          </a:xfrm>
          <a:prstGeom prst="rect">
            <a:avLst/>
          </a:prstGeom>
          <a:solidFill>
            <a:srgbClr val="1F5B93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" name="Google Shape;36;p5"/>
          <p:cNvSpPr/>
          <p:nvPr/>
        </p:nvSpPr>
        <p:spPr>
          <a:xfrm>
            <a:off x="0" y="4468800"/>
            <a:ext cx="9144000" cy="674700"/>
          </a:xfrm>
          <a:prstGeom prst="rect">
            <a:avLst/>
          </a:prstGeom>
          <a:solidFill>
            <a:srgbClr val="1F5B93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37" name="Google Shape;37;p5" descr="bignersclogo.png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7549250" y="85150"/>
            <a:ext cx="1528276" cy="527424"/>
          </a:xfrm>
          <a:prstGeom prst="rect">
            <a:avLst/>
          </a:prstGeom>
          <a:noFill/>
          <a:ln>
            <a:noFill/>
          </a:ln>
        </p:spPr>
      </p:pic>
      <p:pic>
        <p:nvPicPr>
          <p:cNvPr id="38" name="Google Shape;38;p5" descr="Untitled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28875" y="4542438"/>
            <a:ext cx="2233800" cy="527425"/>
          </a:xfrm>
          <a:prstGeom prst="rect">
            <a:avLst/>
          </a:prstGeom>
          <a:noFill/>
          <a:ln>
            <a:noFill/>
          </a:ln>
        </p:spPr>
      </p:pic>
      <p:pic>
        <p:nvPicPr>
          <p:cNvPr id="39" name="Google Shape;39;p5" descr="Untitled.png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572375" y="4578525"/>
            <a:ext cx="2448775" cy="455275"/>
          </a:xfrm>
          <a:prstGeom prst="rect">
            <a:avLst/>
          </a:prstGeom>
          <a:noFill/>
          <a:ln>
            <a:noFill/>
          </a:ln>
        </p:spPr>
      </p:pic>
      <p:sp>
        <p:nvSpPr>
          <p:cNvPr id="40" name="Google Shape;40;p5"/>
          <p:cNvSpPr txBox="1">
            <a:spLocks noGrp="1"/>
          </p:cNvSpPr>
          <p:nvPr>
            <p:ph type="title"/>
          </p:nvPr>
        </p:nvSpPr>
        <p:spPr>
          <a:xfrm>
            <a:off x="311700" y="64025"/>
            <a:ext cx="72375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None/>
              <a:defRPr>
                <a:solidFill>
                  <a:srgbClr val="FFFFFF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None/>
              <a:defRPr>
                <a:solidFill>
                  <a:srgbClr val="FFFFFF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None/>
              <a:defRPr>
                <a:solidFill>
                  <a:srgbClr val="FFFFFF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None/>
              <a:defRPr>
                <a:solidFill>
                  <a:srgbClr val="FFFFFF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None/>
              <a:defRPr>
                <a:solidFill>
                  <a:srgbClr val="FFFFFF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None/>
              <a:defRPr>
                <a:solidFill>
                  <a:srgbClr val="FFFFFF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None/>
              <a:defRPr>
                <a:solidFill>
                  <a:srgbClr val="FFFFFF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None/>
              <a:defRPr>
                <a:solidFill>
                  <a:srgbClr val="FFFFFF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None/>
              <a:defRPr>
                <a:solidFill>
                  <a:srgbClr val="FFFFFF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43" name="Google Shape;43;p6"/>
          <p:cNvSpPr/>
          <p:nvPr/>
        </p:nvSpPr>
        <p:spPr>
          <a:xfrm>
            <a:off x="0" y="0"/>
            <a:ext cx="9144000" cy="719700"/>
          </a:xfrm>
          <a:prstGeom prst="rect">
            <a:avLst/>
          </a:prstGeom>
          <a:solidFill>
            <a:srgbClr val="1F5B93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" name="Google Shape;44;p6"/>
          <p:cNvSpPr/>
          <p:nvPr/>
        </p:nvSpPr>
        <p:spPr>
          <a:xfrm>
            <a:off x="0" y="4468800"/>
            <a:ext cx="9144000" cy="674700"/>
          </a:xfrm>
          <a:prstGeom prst="rect">
            <a:avLst/>
          </a:prstGeom>
          <a:solidFill>
            <a:srgbClr val="1F5B93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45" name="Google Shape;45;p6" descr="bignersclogo.png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7549250" y="85150"/>
            <a:ext cx="1528276" cy="527424"/>
          </a:xfrm>
          <a:prstGeom prst="rect">
            <a:avLst/>
          </a:prstGeom>
          <a:noFill/>
          <a:ln>
            <a:noFill/>
          </a:ln>
        </p:spPr>
      </p:pic>
      <p:pic>
        <p:nvPicPr>
          <p:cNvPr id="46" name="Google Shape;46;p6" descr="Untitled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28875" y="4542438"/>
            <a:ext cx="2233800" cy="527425"/>
          </a:xfrm>
          <a:prstGeom prst="rect">
            <a:avLst/>
          </a:prstGeom>
          <a:noFill/>
          <a:ln>
            <a:noFill/>
          </a:ln>
        </p:spPr>
      </p:pic>
      <p:pic>
        <p:nvPicPr>
          <p:cNvPr id="47" name="Google Shape;47;p6" descr="Untitled.png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572375" y="4578525"/>
            <a:ext cx="2448775" cy="455275"/>
          </a:xfrm>
          <a:prstGeom prst="rect">
            <a:avLst/>
          </a:prstGeom>
          <a:noFill/>
          <a:ln>
            <a:noFill/>
          </a:ln>
        </p:spPr>
      </p:pic>
      <p:sp>
        <p:nvSpPr>
          <p:cNvPr id="48" name="Google Shape;48;p6"/>
          <p:cNvSpPr txBox="1">
            <a:spLocks noGrp="1"/>
          </p:cNvSpPr>
          <p:nvPr>
            <p:ph type="title"/>
          </p:nvPr>
        </p:nvSpPr>
        <p:spPr>
          <a:xfrm>
            <a:off x="159300" y="64025"/>
            <a:ext cx="73899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None/>
              <a:defRPr>
                <a:solidFill>
                  <a:srgbClr val="FFFFFF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51" name="Google Shape;51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52" name="Google Shape;52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55" name="Google Shape;55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56" name="Google Shape;56;p8"/>
          <p:cNvSpPr/>
          <p:nvPr/>
        </p:nvSpPr>
        <p:spPr>
          <a:xfrm>
            <a:off x="0" y="0"/>
            <a:ext cx="9144000" cy="719700"/>
          </a:xfrm>
          <a:prstGeom prst="rect">
            <a:avLst/>
          </a:prstGeom>
          <a:solidFill>
            <a:srgbClr val="1F5B93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57;p8"/>
          <p:cNvSpPr/>
          <p:nvPr/>
        </p:nvSpPr>
        <p:spPr>
          <a:xfrm>
            <a:off x="0" y="4468800"/>
            <a:ext cx="9144000" cy="674700"/>
          </a:xfrm>
          <a:prstGeom prst="rect">
            <a:avLst/>
          </a:prstGeom>
          <a:solidFill>
            <a:srgbClr val="1F5B93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58" name="Google Shape;58;p8" descr="bignersclogo.png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7549250" y="85150"/>
            <a:ext cx="1528276" cy="527424"/>
          </a:xfrm>
          <a:prstGeom prst="rect">
            <a:avLst/>
          </a:prstGeom>
          <a:noFill/>
          <a:ln>
            <a:noFill/>
          </a:ln>
        </p:spPr>
      </p:pic>
      <p:pic>
        <p:nvPicPr>
          <p:cNvPr id="59" name="Google Shape;59;p8" descr="Untitled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28875" y="4542438"/>
            <a:ext cx="2233800" cy="527425"/>
          </a:xfrm>
          <a:prstGeom prst="rect">
            <a:avLst/>
          </a:prstGeom>
          <a:noFill/>
          <a:ln>
            <a:noFill/>
          </a:ln>
        </p:spPr>
      </p:pic>
      <p:pic>
        <p:nvPicPr>
          <p:cNvPr id="60" name="Google Shape;60;p8" descr="Untitled.png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572375" y="4578525"/>
            <a:ext cx="2448775" cy="4552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63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64" name="Google Shape;64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65" name="Google Shape;65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marL="457200" lvl="0" indent="-381000">
              <a:spcBef>
                <a:spcPts val="0"/>
              </a:spcBef>
              <a:spcAft>
                <a:spcPts val="0"/>
              </a:spcAft>
              <a:buSzPts val="2400"/>
              <a:buChar char="●"/>
              <a:defRPr/>
            </a:lvl1pPr>
            <a:lvl2pPr marL="914400" lvl="1" indent="-342900">
              <a:spcBef>
                <a:spcPts val="1600"/>
              </a:spcBef>
              <a:spcAft>
                <a:spcPts val="0"/>
              </a:spcAft>
              <a:buSzPts val="18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66" name="Google Shape;66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1pPr>
          </a:lstStyle>
          <a:p>
            <a:endParaRPr/>
          </a:p>
        </p:txBody>
      </p:sp>
      <p:sp>
        <p:nvSpPr>
          <p:cNvPr id="69" name="Google Shape;69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381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Char char="●"/>
              <a:defRPr sz="2400">
                <a:solidFill>
                  <a:schemeClr val="dk2"/>
                </a:solidFill>
              </a:defRPr>
            </a:lvl1pPr>
            <a:lvl2pPr marL="914400" lvl="1" indent="-3429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800"/>
              <a:buChar char="○"/>
              <a:defRPr sz="1800"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87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88" r:id="rId12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hyperlink" Target="https://software.intel.com/en-us/articles/intel-mkl-link-line-advisor/" TargetMode="Externa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nersc.gov/users/computational-systems/cori/running-jobs/advanced-running-jobs-options/#toc-anchor-6" TargetMode="External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3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3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emf"/><Relationship Id="rId1" Type="http://schemas.openxmlformats.org/officeDocument/2006/relationships/slideLayout" Target="../slideLayouts/slideLayout3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3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3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3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3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3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9.xml.rels><?xml version="1.0" encoding="UTF-8" standalone="yes"?>
<Relationships xmlns="http://schemas.openxmlformats.org/package/2006/relationships"><Relationship Id="rId8" Type="http://schemas.openxmlformats.org/officeDocument/2006/relationships/hyperlink" Target="https://docs.nersc.gov/jobs/" TargetMode="External"/><Relationship Id="rId3" Type="http://schemas.openxmlformats.org/officeDocument/2006/relationships/hyperlink" Target="http://www.nersc.gov/users/computational-systems/cori/programming/compiling-codes-on-cori/" TargetMode="External"/><Relationship Id="rId7" Type="http://schemas.openxmlformats.org/officeDocument/2006/relationships/hyperlink" Target="http://www.nersc.gov/users/computational-systems/cori/running-jobs/example-batch-scripts-for-knl/" TargetMode="External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3.xml"/><Relationship Id="rId6" Type="http://schemas.openxmlformats.org/officeDocument/2006/relationships/hyperlink" Target="https://www.nersc.gov/users/training/events/intel-compilers-tools-and-libraries-training-march-6-2018/" TargetMode="External"/><Relationship Id="rId5" Type="http://schemas.openxmlformats.org/officeDocument/2006/relationships/hyperlink" Target="https://docs.nersc.gov/development/compilers/" TargetMode="External"/><Relationship Id="rId4" Type="http://schemas.openxmlformats.org/officeDocument/2006/relationships/hyperlink" Target="http://www.nersc.gov/users/computational-systems/edison/programming/" TargetMode="External"/><Relationship Id="rId9" Type="http://schemas.openxmlformats.org/officeDocument/2006/relationships/hyperlink" Target="https://my.nersc.gov/tickets.php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5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" name="Google Shape;297;p39"/>
          <p:cNvSpPr txBox="1">
            <a:spLocks noGrp="1"/>
          </p:cNvSpPr>
          <p:nvPr>
            <p:ph type="ctrTitle"/>
          </p:nvPr>
        </p:nvSpPr>
        <p:spPr>
          <a:xfrm>
            <a:off x="0" y="194975"/>
            <a:ext cx="5934300" cy="242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lang="en-US" sz="1000" b="1" dirty="0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00" b="1" dirty="0"/>
              <a:t>Introduction - The basics of compiling and running on KNL</a:t>
            </a:r>
            <a:endParaRPr sz="4400" b="1" dirty="0"/>
          </a:p>
        </p:txBody>
      </p:sp>
      <p:sp>
        <p:nvSpPr>
          <p:cNvPr id="298" name="Google Shape;298;p39"/>
          <p:cNvSpPr txBox="1">
            <a:spLocks noGrp="1"/>
          </p:cNvSpPr>
          <p:nvPr>
            <p:ph type="subTitle" idx="1"/>
          </p:nvPr>
        </p:nvSpPr>
        <p:spPr>
          <a:xfrm>
            <a:off x="4424850" y="3670425"/>
            <a:ext cx="4596300" cy="1120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 err="1"/>
              <a:t>Zhengji</a:t>
            </a:r>
            <a:r>
              <a:rPr lang="en" dirty="0"/>
              <a:t> Zhao</a:t>
            </a:r>
            <a:endParaRPr dirty="0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dirty="0"/>
              <a:t>User Engagement Group </a:t>
            </a:r>
            <a:endParaRPr sz="1800" dirty="0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dirty="0"/>
              <a:t>Cori KNL User Training</a:t>
            </a:r>
            <a:endParaRPr sz="1800" dirty="0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dirty="0"/>
              <a:t>February 12, 2019</a:t>
            </a:r>
            <a:endParaRPr sz="18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Google Shape;233;p26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68569" tIns="68569" rIns="68569" bIns="68569" anchor="b" anchorCtr="0">
            <a:noAutofit/>
          </a:bodyPr>
          <a:lstStyle/>
          <a:p>
            <a:r>
              <a:rPr lang="en-US" dirty="0"/>
              <a:t>Binary compatibility</a:t>
            </a:r>
            <a:endParaRPr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BC7049D-D893-6A42-87E0-85774B1FBDF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0" y="3482253"/>
            <a:ext cx="8913885" cy="1126081"/>
          </a:xfrm>
        </p:spPr>
        <p:txBody>
          <a:bodyPr/>
          <a:lstStyle/>
          <a:p>
            <a:pPr lvl="1">
              <a:lnSpc>
                <a:spcPct val="100000"/>
              </a:lnSpc>
            </a:pPr>
            <a:r>
              <a:rPr lang="en-US" dirty="0">
                <a:solidFill>
                  <a:schemeClr val="dk1"/>
                </a:solidFill>
                <a:latin typeface="+mn-lt"/>
                <a:ea typeface="Calibri"/>
                <a:cs typeface="Calibri"/>
                <a:sym typeface="Calibri"/>
              </a:rPr>
              <a:t>Edison binaries runs on Cori Haswell, and KNL; Haswell Binaries run on KNL</a:t>
            </a:r>
          </a:p>
          <a:p>
            <a:pPr lvl="1">
              <a:lnSpc>
                <a:spcPct val="100000"/>
              </a:lnSpc>
            </a:pPr>
            <a:r>
              <a:rPr lang="en-US" dirty="0">
                <a:solidFill>
                  <a:schemeClr val="dk1"/>
                </a:solidFill>
                <a:latin typeface="+mn-lt"/>
                <a:ea typeface="Calibri"/>
                <a:cs typeface="Calibri"/>
                <a:sym typeface="Calibri"/>
              </a:rPr>
              <a:t>Not vice versa</a:t>
            </a:r>
          </a:p>
          <a:p>
            <a:pPr marL="76200" indent="0">
              <a:buNone/>
            </a:pPr>
            <a:endParaRPr lang="en-US" sz="1800" dirty="0">
              <a:latin typeface="+mn-lt"/>
            </a:endParaRPr>
          </a:p>
          <a:p>
            <a:endParaRPr lang="en-US" dirty="0"/>
          </a:p>
        </p:txBody>
      </p:sp>
      <p:sp>
        <p:nvSpPr>
          <p:cNvPr id="234" name="Google Shape;234;p26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68569" tIns="34275" rIns="68569" bIns="34275" anchor="ctr" anchorCtr="0">
            <a:noAutofit/>
          </a:bodyPr>
          <a:lstStyle/>
          <a:p>
            <a:r>
              <a:rPr lang="en-US"/>
              <a:t>- </a:t>
            </a:r>
            <a:fld id="{00000000-1234-1234-1234-123412341234}" type="slidenum">
              <a:rPr lang="en-US"/>
              <a:pPr/>
              <a:t>10</a:t>
            </a:fld>
            <a:r>
              <a:rPr lang="en-US"/>
              <a:t> -</a:t>
            </a:r>
            <a:endParaRPr/>
          </a:p>
        </p:txBody>
      </p:sp>
      <p:graphicFrame>
        <p:nvGraphicFramePr>
          <p:cNvPr id="235" name="Google Shape;235;p26"/>
          <p:cNvGraphicFramePr/>
          <p:nvPr>
            <p:extLst>
              <p:ext uri="{D42A27DB-BD31-4B8C-83A1-F6EECF244321}">
                <p14:modId xmlns:p14="http://schemas.microsoft.com/office/powerpoint/2010/main" val="3502284517"/>
              </p:ext>
            </p:extLst>
          </p:nvPr>
        </p:nvGraphicFramePr>
        <p:xfrm>
          <a:off x="981012" y="987559"/>
          <a:ext cx="6453364" cy="2199776"/>
        </p:xfrm>
        <a:graphic>
          <a:graphicData uri="http://schemas.openxmlformats.org/drawingml/2006/table">
            <a:tbl>
              <a:tblPr firstRow="1" bandRow="1">
                <a:noFill/>
              </a:tblPr>
              <a:tblGrid>
                <a:gridCol w="28481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7813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8256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14454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525788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500" u="none" strike="noStrike" cap="none" dirty="0"/>
                        <a:t>Build system</a:t>
                      </a:r>
                      <a:endParaRPr sz="1100" dirty="0"/>
                    </a:p>
                  </a:txBody>
                  <a:tcPr marL="68588" marR="68588" marT="34294" marB="34294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500" u="none" strike="noStrike" cap="none" dirty="0"/>
                        <a:t>Edison</a:t>
                      </a:r>
                      <a:endParaRPr sz="1100" dirty="0"/>
                    </a:p>
                  </a:txBody>
                  <a:tcPr marL="68588" marR="68588" marT="34294" marB="34294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500" u="none" strike="noStrike" cap="none" dirty="0"/>
                        <a:t>Cori Haswell</a:t>
                      </a:r>
                      <a:endParaRPr sz="1100" dirty="0"/>
                    </a:p>
                  </a:txBody>
                  <a:tcPr marL="68588" marR="68588" marT="34294" marB="34294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500" u="none" strike="noStrike" cap="none" dirty="0"/>
                        <a:t>Cori KNL</a:t>
                      </a:r>
                      <a:endParaRPr sz="1100" dirty="0"/>
                    </a:p>
                  </a:txBody>
                  <a:tcPr marL="68588" marR="68588" marT="34294" marB="34294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81901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500" u="none" strike="noStrike" cap="none" dirty="0"/>
                        <a:t>Edison </a:t>
                      </a:r>
                      <a:endParaRPr sz="1100" dirty="0"/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100" dirty="0"/>
                    </a:p>
                  </a:txBody>
                  <a:tcPr marL="68588" marR="68588" marT="34294" marB="34294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u="none" strike="noStrike" cap="none"/>
                        <a:t>✅</a:t>
                      </a:r>
                      <a:endParaRPr sz="1100"/>
                    </a:p>
                  </a:txBody>
                  <a:tcPr marL="68588" marR="68588" marT="34294" marB="34294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100" u="none" strike="noStrike" cap="none"/>
                        <a:t>✅</a:t>
                      </a:r>
                      <a:endParaRPr sz="1100"/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100" u="none" strike="noStrike" cap="none"/>
                    </a:p>
                  </a:txBody>
                  <a:tcPr marL="68588" marR="68588" marT="34294" marB="34294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100" u="none" strike="noStrike" cap="none"/>
                        <a:t>✅</a:t>
                      </a:r>
                      <a:endParaRPr sz="1100"/>
                    </a:p>
                  </a:txBody>
                  <a:tcPr marL="68588" marR="68588" marT="34294" marB="34294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66299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500" u="none" strike="noStrike" cap="none" dirty="0"/>
                        <a:t>Cori Haswell</a:t>
                      </a:r>
                      <a:endParaRPr sz="1100" dirty="0"/>
                    </a:p>
                  </a:txBody>
                  <a:tcPr marL="68588" marR="68588" marT="34294" marB="34294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100" u="none" strike="noStrike" cap="none"/>
                    </a:p>
                  </a:txBody>
                  <a:tcPr marL="68588" marR="68588" marT="34294" marB="34294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100" u="none" strike="noStrike" cap="none" dirty="0"/>
                        <a:t>✅</a:t>
                      </a:r>
                      <a:endParaRPr sz="1100" dirty="0"/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100" u="none" strike="noStrike" cap="none" dirty="0"/>
                    </a:p>
                  </a:txBody>
                  <a:tcPr marL="68588" marR="68588" marT="34294" marB="34294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100" u="none" strike="noStrike" cap="none"/>
                        <a:t>✅</a:t>
                      </a:r>
                      <a:endParaRPr sz="1100"/>
                    </a:p>
                  </a:txBody>
                  <a:tcPr marL="68588" marR="68588" marT="34294" marB="34294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25788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500" u="none" strike="noStrike" cap="none" dirty="0"/>
                        <a:t>Cori KNL</a:t>
                      </a:r>
                      <a:endParaRPr sz="1100" dirty="0"/>
                    </a:p>
                  </a:txBody>
                  <a:tcPr marL="68588" marR="68588" marT="34294" marB="34294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100" u="none" strike="noStrike" cap="none"/>
                    </a:p>
                  </a:txBody>
                  <a:tcPr marL="68588" marR="68588" marT="34294" marB="34294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100" u="none" strike="noStrike" cap="none"/>
                    </a:p>
                  </a:txBody>
                  <a:tcPr marL="68588" marR="68588" marT="34294" marB="34294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100" u="none" strike="noStrike" cap="none" dirty="0"/>
                        <a:t>✅</a:t>
                      </a:r>
                      <a:endParaRPr sz="1100" dirty="0"/>
                    </a:p>
                  </a:txBody>
                  <a:tcPr marL="68588" marR="68588" marT="34294" marB="34294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236" name="Google Shape;236;p26"/>
          <p:cNvSpPr/>
          <p:nvPr/>
        </p:nvSpPr>
        <p:spPr>
          <a:xfrm>
            <a:off x="5325193" y="4860017"/>
            <a:ext cx="5530669" cy="5179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34275" rIns="68569" bIns="34275" anchor="t" anchorCtr="0">
            <a:noAutofit/>
          </a:bodyPr>
          <a:lstStyle/>
          <a:p>
            <a:pPr marL="265271" indent="-257175">
              <a:lnSpc>
                <a:spcPct val="80000"/>
              </a:lnSpc>
              <a:buClr>
                <a:schemeClr val="dk1"/>
              </a:buClr>
              <a:buSzPts val="2000"/>
              <a:buFont typeface="Arial"/>
              <a:buChar char="•"/>
            </a:pPr>
            <a:endParaRPr sz="1050" dirty="0"/>
          </a:p>
        </p:txBody>
      </p:sp>
      <p:sp>
        <p:nvSpPr>
          <p:cNvPr id="237" name="Google Shape;237;p26"/>
          <p:cNvSpPr/>
          <p:nvPr/>
        </p:nvSpPr>
        <p:spPr>
          <a:xfrm>
            <a:off x="1413257" y="4758725"/>
            <a:ext cx="5613185" cy="5179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34275" rIns="68569" bIns="34275" anchor="t" anchorCtr="0">
            <a:noAutofit/>
          </a:bodyPr>
          <a:lstStyle/>
          <a:p>
            <a:pPr marL="257175" indent="-249079">
              <a:lnSpc>
                <a:spcPct val="80000"/>
              </a:lnSpc>
              <a:buClr>
                <a:schemeClr val="dk1"/>
              </a:buClr>
              <a:buSzPts val="2000"/>
              <a:buFont typeface="Arial"/>
              <a:buChar char="•"/>
            </a:pPr>
            <a:endParaRPr sz="1050" dirty="0"/>
          </a:p>
        </p:txBody>
      </p:sp>
    </p:spTree>
    <p:extLst>
      <p:ext uri="{BB962C8B-B14F-4D97-AF65-F5344CB8AC3E}">
        <p14:creationId xmlns:p14="http://schemas.microsoft.com/office/powerpoint/2010/main" val="55652140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Google Shape;243;p27" descr="VASP_NESAP_Report_20170203.pdf">
            <a:extLst>
              <a:ext uri="{FF2B5EF4-FFF2-40B4-BE49-F238E27FC236}">
                <a16:creationId xmlns:a16="http://schemas.microsoft.com/office/drawing/2014/main" id="{2790E423-0585-4740-8F6A-D64DFF2AC67F}"/>
              </a:ext>
            </a:extLst>
          </p:cNvPr>
          <p:cNvPicPr preferRelativeResize="0">
            <a:picLocks/>
          </p:cNvPicPr>
          <p:nvPr/>
        </p:nvPicPr>
        <p:blipFill rotWithShape="1">
          <a:blip r:embed="rId3">
            <a:alphaModFix/>
          </a:blip>
          <a:stretch/>
        </p:blipFill>
        <p:spPr>
          <a:xfrm>
            <a:off x="1266353" y="945530"/>
            <a:ext cx="6149880" cy="3741737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769D687E-079B-6843-9E27-26ED60E4D6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9299" y="-135195"/>
            <a:ext cx="8899419" cy="840899"/>
          </a:xfrm>
        </p:spPr>
        <p:txBody>
          <a:bodyPr/>
          <a:lstStyle/>
          <a:p>
            <a:r>
              <a:rPr lang="en-US" sz="2400" dirty="0">
                <a:solidFill>
                  <a:schemeClr val="bg1"/>
                </a:solidFill>
                <a:ea typeface="Calibri"/>
                <a:cs typeface="Calibri"/>
                <a:sym typeface="Calibri"/>
              </a:rPr>
              <a:t>A separate build of your application for each platform is recommended for optimal performance</a:t>
            </a: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242" name="Google Shape;242;p27"/>
          <p:cNvSpPr txBox="1">
            <a:spLocks noGrp="1"/>
          </p:cNvSpPr>
          <p:nvPr>
            <p:ph type="sldNum" idx="12"/>
          </p:nvPr>
        </p:nvSpPr>
        <p:spPr>
          <a:xfrm>
            <a:off x="8510018" y="468726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34275" rIns="68569" bIns="34275" anchor="ctr" anchorCtr="0">
            <a:noAutofit/>
          </a:bodyPr>
          <a:lstStyle/>
          <a:p>
            <a:pPr algn="ctr">
              <a:buSzPts val="1100"/>
            </a:pPr>
            <a:r>
              <a:rPr lang="en-US" sz="825" dirty="0">
                <a:solidFill>
                  <a:srgbClr val="114766"/>
                </a:solidFill>
                <a:latin typeface="Calibri"/>
                <a:ea typeface="Calibri"/>
                <a:cs typeface="Calibri"/>
                <a:sym typeface="Calibri"/>
              </a:rPr>
              <a:t>- </a:t>
            </a:r>
            <a:fld id="{00000000-1234-1234-1234-123412341234}" type="slidenum">
              <a:rPr lang="en-US" sz="825">
                <a:solidFill>
                  <a:srgbClr val="114766"/>
                </a:solidFill>
                <a:latin typeface="Calibri"/>
                <a:ea typeface="Calibri"/>
                <a:cs typeface="Calibri"/>
                <a:sym typeface="Calibri"/>
              </a:rPr>
              <a:pPr algn="ctr">
                <a:buSzPts val="1100"/>
              </a:pPr>
              <a:t>11</a:t>
            </a:fld>
            <a:r>
              <a:rPr lang="en-US" sz="825" dirty="0">
                <a:solidFill>
                  <a:srgbClr val="114766"/>
                </a:solidFill>
                <a:latin typeface="Calibri"/>
                <a:ea typeface="Calibri"/>
                <a:cs typeface="Calibri"/>
                <a:sym typeface="Calibri"/>
              </a:rPr>
              <a:t> -</a:t>
            </a:r>
            <a:endParaRPr sz="825" dirty="0">
              <a:solidFill>
                <a:srgbClr val="114766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245" name="Google Shape;245;p27"/>
          <p:cNvCxnSpPr>
            <a:cxnSpLocks/>
          </p:cNvCxnSpPr>
          <p:nvPr/>
        </p:nvCxnSpPr>
        <p:spPr>
          <a:xfrm flipH="1">
            <a:off x="5467641" y="2164281"/>
            <a:ext cx="260391" cy="443958"/>
          </a:xfrm>
          <a:prstGeom prst="straightConnector1">
            <a:avLst/>
          </a:prstGeom>
          <a:noFill/>
          <a:ln w="25400" cap="flat" cmpd="sng">
            <a:solidFill>
              <a:schemeClr val="accent2"/>
            </a:solidFill>
            <a:prstDash val="solid"/>
            <a:round/>
            <a:headEnd type="none" w="sm" len="sm"/>
            <a:tailEnd type="triangle" w="med" len="med"/>
          </a:ln>
          <a:effectLst>
            <a:outerShdw blurRad="40000" dist="20000" dir="5400000" rotWithShape="0">
              <a:srgbClr val="000000">
                <a:alpha val="37254"/>
              </a:srgbClr>
            </a:outerShdw>
          </a:effectLst>
        </p:spPr>
      </p:cxnSp>
      <p:cxnSp>
        <p:nvCxnSpPr>
          <p:cNvPr id="246" name="Google Shape;246;p27"/>
          <p:cNvCxnSpPr>
            <a:cxnSpLocks/>
          </p:cNvCxnSpPr>
          <p:nvPr/>
        </p:nvCxnSpPr>
        <p:spPr>
          <a:xfrm flipH="1">
            <a:off x="3943561" y="2164281"/>
            <a:ext cx="1784471" cy="859322"/>
          </a:xfrm>
          <a:prstGeom prst="straightConnector1">
            <a:avLst/>
          </a:prstGeom>
          <a:noFill/>
          <a:ln w="25400" cap="flat" cmpd="sng">
            <a:solidFill>
              <a:schemeClr val="accent2"/>
            </a:solidFill>
            <a:prstDash val="solid"/>
            <a:round/>
            <a:headEnd type="none" w="sm" len="sm"/>
            <a:tailEnd type="triangle" w="med" len="med"/>
          </a:ln>
          <a:effectLst>
            <a:outerShdw blurRad="40000" dist="20000" dir="5400000" rotWithShape="0">
              <a:srgbClr val="000000">
                <a:alpha val="37254"/>
              </a:srgbClr>
            </a:outerShdw>
          </a:effectLst>
        </p:spPr>
      </p:cxnSp>
      <p:sp>
        <p:nvSpPr>
          <p:cNvPr id="247" name="Google Shape;247;p27"/>
          <p:cNvSpPr txBox="1"/>
          <p:nvPr/>
        </p:nvSpPr>
        <p:spPr>
          <a:xfrm>
            <a:off x="5770879" y="1887282"/>
            <a:ext cx="2079627" cy="553998"/>
          </a:xfrm>
          <a:prstGeom prst="rect">
            <a:avLst/>
          </a:prstGeom>
          <a:solidFill>
            <a:schemeClr val="lt1"/>
          </a:solidFill>
          <a:ln w="22225" cap="flat" cmpd="thickThin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68569" tIns="34275" rIns="68569" bIns="34275" anchor="t" anchorCtr="0">
            <a:noAutofit/>
          </a:bodyPr>
          <a:lstStyle/>
          <a:p>
            <a:pPr>
              <a:buSzPts val="1400"/>
            </a:pPr>
            <a:r>
              <a:rPr lang="en-US" sz="1050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VASP built with the –xMIC-AVX512  flag runs 35% faster than built with the –xCORE-AVX2 flag on Cori KNL.</a:t>
            </a:r>
            <a:endParaRPr sz="1050" dirty="0"/>
          </a:p>
        </p:txBody>
      </p:sp>
    </p:spTree>
    <p:extLst>
      <p:ext uri="{BB962C8B-B14F-4D97-AF65-F5344CB8AC3E}">
        <p14:creationId xmlns:p14="http://schemas.microsoft.com/office/powerpoint/2010/main" val="200866465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15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68569" tIns="0" rIns="68569" bIns="0" anchor="b" anchorCtr="0">
            <a:noAutofit/>
          </a:bodyPr>
          <a:lstStyle/>
          <a:p>
            <a:pPr marL="171450" indent="-171450"/>
            <a:r>
              <a:rPr lang="en-US" dirty="0"/>
              <a:t>We will talk about only</a:t>
            </a:r>
            <a:endParaRPr dirty="0"/>
          </a:p>
        </p:txBody>
      </p:sp>
      <p:sp>
        <p:nvSpPr>
          <p:cNvPr id="126" name="Google Shape;126;p15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68569" tIns="34275" rIns="68569" bIns="34275" anchor="t" anchorCtr="0">
            <a:noAutofit/>
          </a:bodyPr>
          <a:lstStyle/>
          <a:p>
            <a:pPr marL="257175" indent="-257175">
              <a:lnSpc>
                <a:spcPct val="90000"/>
              </a:lnSpc>
              <a:spcBef>
                <a:spcPts val="0"/>
              </a:spcBef>
            </a:pPr>
            <a:r>
              <a:rPr lang="en-US" dirty="0"/>
              <a:t>Compilation for Cori KNL nodes</a:t>
            </a:r>
          </a:p>
          <a:p>
            <a:pPr marL="257175" indent="-257175">
              <a:lnSpc>
                <a:spcPct val="90000"/>
              </a:lnSpc>
            </a:pPr>
            <a:r>
              <a:rPr lang="en-US" dirty="0"/>
              <a:t>Compile/link lines</a:t>
            </a:r>
            <a:endParaRPr dirty="0"/>
          </a:p>
          <a:p>
            <a:pPr marL="0" indent="0">
              <a:lnSpc>
                <a:spcPct val="90000"/>
              </a:lnSpc>
              <a:buNone/>
            </a:pPr>
            <a:r>
              <a:rPr lang="en-US" dirty="0"/>
              <a:t>		Compiler    +  </a:t>
            </a:r>
            <a:endParaRPr dirty="0"/>
          </a:p>
          <a:p>
            <a:pPr marL="0" indent="0">
              <a:lnSpc>
                <a:spcPct val="90000"/>
              </a:lnSpc>
              <a:spcBef>
                <a:spcPts val="120"/>
              </a:spcBef>
              <a:buSzPts val="800"/>
              <a:buNone/>
            </a:pPr>
            <a:endParaRPr sz="600" dirty="0"/>
          </a:p>
          <a:p>
            <a:pPr marL="0" indent="0">
              <a:lnSpc>
                <a:spcPct val="90000"/>
              </a:lnSpc>
              <a:buNone/>
            </a:pPr>
            <a:r>
              <a:rPr lang="en-US" dirty="0"/>
              <a:t>		Compiler Flags    + </a:t>
            </a:r>
            <a:endParaRPr dirty="0"/>
          </a:p>
          <a:p>
            <a:pPr marL="0" indent="0">
              <a:lnSpc>
                <a:spcPct val="90000"/>
              </a:lnSpc>
              <a:spcBef>
                <a:spcPts val="120"/>
              </a:spcBef>
              <a:buSzPts val="800"/>
              <a:buNone/>
            </a:pPr>
            <a:endParaRPr sz="600" dirty="0"/>
          </a:p>
          <a:p>
            <a:pPr marL="0" indent="0">
              <a:lnSpc>
                <a:spcPct val="90000"/>
              </a:lnSpc>
              <a:buNone/>
            </a:pPr>
            <a:r>
              <a:rPr lang="en-US" dirty="0"/>
              <a:t>		–I/path/to/headers   +  </a:t>
            </a:r>
            <a:endParaRPr dirty="0"/>
          </a:p>
          <a:p>
            <a:pPr marL="0" indent="0">
              <a:lnSpc>
                <a:spcPct val="90000"/>
              </a:lnSpc>
              <a:spcBef>
                <a:spcPts val="120"/>
              </a:spcBef>
              <a:buSzPts val="800"/>
              <a:buNone/>
            </a:pPr>
            <a:endParaRPr sz="600" dirty="0"/>
          </a:p>
          <a:p>
            <a:pPr marL="0" indent="0">
              <a:lnSpc>
                <a:spcPct val="90000"/>
              </a:lnSpc>
              <a:buNone/>
            </a:pPr>
            <a:r>
              <a:rPr lang="en-US" dirty="0"/>
              <a:t>		–L/path/to/library –l&lt;library&gt;</a:t>
            </a:r>
            <a:endParaRPr dirty="0"/>
          </a:p>
          <a:p>
            <a:pPr marL="257175" indent="-123825">
              <a:lnSpc>
                <a:spcPct val="90000"/>
              </a:lnSpc>
              <a:buNone/>
            </a:pPr>
            <a:endParaRPr dirty="0"/>
          </a:p>
          <a:p>
            <a:pPr marL="257175" indent="-257175">
              <a:lnSpc>
                <a:spcPct val="90000"/>
              </a:lnSpc>
            </a:pPr>
            <a:r>
              <a:rPr lang="en-US" dirty="0"/>
              <a:t>Available compilers, libraries, etc.</a:t>
            </a:r>
          </a:p>
          <a:p>
            <a:pPr marL="0" indent="0">
              <a:lnSpc>
                <a:spcPct val="90000"/>
              </a:lnSpc>
              <a:buNone/>
            </a:pPr>
            <a:endParaRPr lang="en-US" dirty="0"/>
          </a:p>
          <a:p>
            <a:pPr marL="0" indent="0" algn="ctr">
              <a:lnSpc>
                <a:spcPct val="90000"/>
              </a:lnSpc>
              <a:buNone/>
            </a:pPr>
            <a:r>
              <a:rPr lang="en-US" dirty="0"/>
              <a:t>Users will need to apply these info to their build systems. </a:t>
            </a:r>
          </a:p>
        </p:txBody>
      </p:sp>
      <p:sp>
        <p:nvSpPr>
          <p:cNvPr id="127" name="Google Shape;127;p15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68569" tIns="34275" rIns="68569" bIns="34275" anchor="ctr" anchorCtr="0">
            <a:noAutofit/>
          </a:bodyPr>
          <a:lstStyle/>
          <a:p>
            <a:r>
              <a:rPr lang="en-US"/>
              <a:t>- </a:t>
            </a:r>
            <a:fld id="{00000000-1234-1234-1234-123412341234}" type="slidenum">
              <a:rPr lang="en-US"/>
              <a:pPr/>
              <a:t>12</a:t>
            </a:fld>
            <a:r>
              <a:rPr lang="en-US"/>
              <a:t> -</a:t>
            </a:r>
            <a:endParaRPr/>
          </a:p>
        </p:txBody>
      </p:sp>
      <p:sp>
        <p:nvSpPr>
          <p:cNvPr id="128" name="Google Shape;128;p15"/>
          <p:cNvSpPr/>
          <p:nvPr/>
        </p:nvSpPr>
        <p:spPr>
          <a:xfrm>
            <a:off x="2178132" y="1474861"/>
            <a:ext cx="1376522" cy="352425"/>
          </a:xfrm>
          <a:prstGeom prst="rect">
            <a:avLst/>
          </a:prstGeom>
          <a:gradFill>
            <a:gsLst>
              <a:gs pos="0">
                <a:srgbClr val="0D4C6E">
                  <a:alpha val="0"/>
                </a:srgbClr>
              </a:gs>
              <a:gs pos="100000">
                <a:srgbClr val="AFBDCF">
                  <a:alpha val="0"/>
                </a:srgbClr>
              </a:gs>
            </a:gsLst>
            <a:lin ang="16200000" scaled="0"/>
          </a:gradFill>
          <a:ln w="1905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3000" dir="5400000" rotWithShape="0">
              <a:srgbClr val="000000">
                <a:alpha val="34509"/>
              </a:srgbClr>
            </a:outerShdw>
          </a:effectLst>
        </p:spPr>
        <p:txBody>
          <a:bodyPr spcFirstLastPara="1" wrap="square" lIns="68569" tIns="34275" rIns="68569" bIns="34275" anchor="ctr" anchorCtr="0">
            <a:noAutofit/>
          </a:bodyPr>
          <a:lstStyle/>
          <a:p>
            <a:pPr algn="ctr">
              <a:buSzPts val="1800"/>
            </a:pPr>
            <a:endParaRPr sz="135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9" name="Google Shape;129;p15"/>
          <p:cNvSpPr/>
          <p:nvPr/>
        </p:nvSpPr>
        <p:spPr>
          <a:xfrm>
            <a:off x="2178132" y="1913011"/>
            <a:ext cx="2194032" cy="381000"/>
          </a:xfrm>
          <a:prstGeom prst="rect">
            <a:avLst/>
          </a:prstGeom>
          <a:gradFill>
            <a:gsLst>
              <a:gs pos="0">
                <a:srgbClr val="0D4C6E">
                  <a:alpha val="0"/>
                </a:srgbClr>
              </a:gs>
              <a:gs pos="100000">
                <a:srgbClr val="AFBDCF">
                  <a:alpha val="0"/>
                </a:srgbClr>
              </a:gs>
            </a:gsLst>
            <a:lin ang="16200000" scaled="0"/>
          </a:gradFill>
          <a:ln w="1905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3000" dir="5400000" rotWithShape="0">
              <a:srgbClr val="000000">
                <a:alpha val="34509"/>
              </a:srgbClr>
            </a:outerShdw>
          </a:effectLst>
        </p:spPr>
        <p:txBody>
          <a:bodyPr spcFirstLastPara="1" wrap="square" lIns="68569" tIns="34275" rIns="68569" bIns="34275" anchor="ctr" anchorCtr="0">
            <a:noAutofit/>
          </a:bodyPr>
          <a:lstStyle/>
          <a:p>
            <a:pPr algn="ctr">
              <a:buSzPts val="1800"/>
            </a:pPr>
            <a:endParaRPr sz="135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0" name="Google Shape;130;p15"/>
          <p:cNvSpPr/>
          <p:nvPr/>
        </p:nvSpPr>
        <p:spPr>
          <a:xfrm>
            <a:off x="2178131" y="2360686"/>
            <a:ext cx="2560971" cy="400050"/>
          </a:xfrm>
          <a:prstGeom prst="rect">
            <a:avLst/>
          </a:prstGeom>
          <a:gradFill>
            <a:gsLst>
              <a:gs pos="0">
                <a:srgbClr val="0D4C6E">
                  <a:alpha val="0"/>
                </a:srgbClr>
              </a:gs>
              <a:gs pos="100000">
                <a:srgbClr val="AFBDCF">
                  <a:alpha val="0"/>
                </a:srgbClr>
              </a:gs>
            </a:gsLst>
            <a:lin ang="16200000" scaled="0"/>
          </a:gradFill>
          <a:ln w="1905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3000" dir="5400000" rotWithShape="0">
              <a:srgbClr val="000000">
                <a:alpha val="34509"/>
              </a:srgbClr>
            </a:outerShdw>
          </a:effectLst>
        </p:spPr>
        <p:txBody>
          <a:bodyPr spcFirstLastPara="1" wrap="square" lIns="68569" tIns="34275" rIns="68569" bIns="34275" anchor="ctr" anchorCtr="0">
            <a:noAutofit/>
          </a:bodyPr>
          <a:lstStyle/>
          <a:p>
            <a:pPr algn="ctr">
              <a:buSzPts val="1800"/>
            </a:pPr>
            <a:endParaRPr sz="135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1" name="Google Shape;131;p15"/>
          <p:cNvSpPr/>
          <p:nvPr/>
        </p:nvSpPr>
        <p:spPr>
          <a:xfrm>
            <a:off x="2187657" y="2827411"/>
            <a:ext cx="3862798" cy="400050"/>
          </a:xfrm>
          <a:prstGeom prst="rect">
            <a:avLst/>
          </a:prstGeom>
          <a:gradFill>
            <a:gsLst>
              <a:gs pos="0">
                <a:srgbClr val="0D4C6E">
                  <a:alpha val="0"/>
                </a:srgbClr>
              </a:gs>
              <a:gs pos="100000">
                <a:srgbClr val="AFBDCF">
                  <a:alpha val="0"/>
                </a:srgbClr>
              </a:gs>
            </a:gsLst>
            <a:lin ang="16200000" scaled="0"/>
          </a:gradFill>
          <a:ln w="1905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3000" dir="5400000" rotWithShape="0">
              <a:srgbClr val="000000">
                <a:alpha val="34509"/>
              </a:srgbClr>
            </a:outerShdw>
          </a:effectLst>
        </p:spPr>
        <p:txBody>
          <a:bodyPr spcFirstLastPara="1" wrap="square" lIns="68569" tIns="34275" rIns="68569" bIns="34275" anchor="ctr" anchorCtr="0">
            <a:noAutofit/>
          </a:bodyPr>
          <a:lstStyle/>
          <a:p>
            <a:pPr algn="ctr">
              <a:buSzPts val="1800"/>
            </a:pPr>
            <a:endParaRPr sz="135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44330941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14B3EDC3-081C-D645-A1A6-C15953456E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Compilations on Cori and Edison are very similar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D7DDDC84-0443-2244-B64F-29D139053C9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en-US" dirty="0"/>
              <a:t>Three programming environments are supported</a:t>
            </a:r>
          </a:p>
          <a:p>
            <a:pPr lvl="1">
              <a:lnSpc>
                <a:spcPct val="100000"/>
              </a:lnSpc>
            </a:pPr>
            <a:r>
              <a:rPr lang="en-US" dirty="0"/>
              <a:t>Intel, GNU and Cray compilers are available on Cori. </a:t>
            </a:r>
            <a:r>
              <a:rPr lang="en-US" dirty="0">
                <a:solidFill>
                  <a:srgbClr val="FF0000"/>
                </a:solidFill>
              </a:rPr>
              <a:t>Intel</a:t>
            </a:r>
            <a:r>
              <a:rPr lang="en-US" dirty="0"/>
              <a:t> is the default.</a:t>
            </a:r>
          </a:p>
          <a:p>
            <a:pPr lvl="1">
              <a:lnSpc>
                <a:spcPct val="100000"/>
              </a:lnSpc>
            </a:pPr>
            <a:r>
              <a:rPr lang="en-US" dirty="0" err="1"/>
              <a:t>PrgEnv</a:t>
            </a:r>
            <a:r>
              <a:rPr lang="en-US" dirty="0"/>
              <a:t>-intel, </a:t>
            </a:r>
            <a:r>
              <a:rPr lang="en-US" dirty="0" err="1"/>
              <a:t>PrgEnv</a:t>
            </a:r>
            <a:r>
              <a:rPr lang="en-US" dirty="0"/>
              <a:t>-gnu, and </a:t>
            </a:r>
            <a:r>
              <a:rPr lang="en-US" dirty="0" err="1"/>
              <a:t>PrgEnv</a:t>
            </a:r>
            <a:r>
              <a:rPr lang="en-US" dirty="0"/>
              <a:t>-cray loads the corresponding programming environment which includes the compilers and matching libraries. </a:t>
            </a:r>
          </a:p>
          <a:p>
            <a:pPr lvl="1">
              <a:lnSpc>
                <a:spcPct val="100000"/>
              </a:lnSpc>
            </a:pPr>
            <a:r>
              <a:rPr lang="en-US" dirty="0"/>
              <a:t>Using module swap </a:t>
            </a:r>
            <a:r>
              <a:rPr lang="en-US" dirty="0" err="1"/>
              <a:t>PrgEnv</a:t>
            </a:r>
            <a:r>
              <a:rPr lang="en-US" dirty="0"/>
              <a:t>-Intel </a:t>
            </a:r>
            <a:r>
              <a:rPr lang="en-US" dirty="0" err="1"/>
              <a:t>PrgEnv</a:t>
            </a:r>
            <a:r>
              <a:rPr lang="en-US" dirty="0"/>
              <a:t>-cray to swap programing environment.</a:t>
            </a:r>
          </a:p>
          <a:p>
            <a:pPr lvl="1">
              <a:lnSpc>
                <a:spcPct val="100000"/>
              </a:lnSpc>
            </a:pPr>
            <a:r>
              <a:rPr lang="en-US" dirty="0">
                <a:solidFill>
                  <a:srgbClr val="1C5188"/>
                </a:solidFill>
              </a:rPr>
              <a:t>Cross compiling: applications are compiled for compute nodes from the login nodes. Cori has two types of compute nodes, KNL, and Haswell</a:t>
            </a:r>
          </a:p>
        </p:txBody>
      </p:sp>
    </p:spTree>
    <p:extLst>
      <p:ext uri="{BB962C8B-B14F-4D97-AF65-F5344CB8AC3E}">
        <p14:creationId xmlns:p14="http://schemas.microsoft.com/office/powerpoint/2010/main" val="207407631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766455-8FE8-7340-8882-FE35ADB57A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Compilations on Cori and Edison are very similar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00CCC76-FBFA-444D-9E40-D0ECAE297B1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1"/>
            <a:r>
              <a:rPr lang="en-US" dirty="0"/>
              <a:t>Compiler wrappers, </a:t>
            </a:r>
            <a:r>
              <a:rPr lang="en-US" dirty="0" err="1"/>
              <a:t>ftn</a:t>
            </a:r>
            <a:r>
              <a:rPr lang="en-US" dirty="0"/>
              <a:t>, cc and CC, are recommended instead of the native compiler invocations. </a:t>
            </a:r>
          </a:p>
          <a:p>
            <a:pPr lvl="1"/>
            <a:r>
              <a:rPr lang="en-US" dirty="0"/>
              <a:t>Cori default environment loads </a:t>
            </a:r>
            <a:r>
              <a:rPr lang="en-US" dirty="0" err="1">
                <a:solidFill>
                  <a:srgbClr val="FF0000"/>
                </a:solidFill>
              </a:rPr>
              <a:t>craype-haswell</a:t>
            </a:r>
            <a:r>
              <a:rPr lang="en-US" dirty="0"/>
              <a:t> module, which sets the </a:t>
            </a:r>
            <a:r>
              <a:rPr lang="en-US" dirty="0" err="1"/>
              <a:t>env</a:t>
            </a:r>
            <a:r>
              <a:rPr lang="en-US" dirty="0"/>
              <a:t> CRAY_CPU_TARGET to </a:t>
            </a:r>
            <a:r>
              <a:rPr lang="en-US" dirty="0" err="1"/>
              <a:t>haswell</a:t>
            </a:r>
            <a:r>
              <a:rPr lang="en-US" dirty="0"/>
              <a:t> </a:t>
            </a:r>
          </a:p>
          <a:p>
            <a:pPr marL="571500" lvl="1" indent="0">
              <a:buNone/>
            </a:pPr>
            <a:r>
              <a:rPr lang="en-US" dirty="0"/>
              <a:t>Default programming environment on Cori:</a:t>
            </a:r>
          </a:p>
        </p:txBody>
      </p:sp>
      <p:pic>
        <p:nvPicPr>
          <p:cNvPr id="4" name="Google Shape;152;p18">
            <a:extLst>
              <a:ext uri="{FF2B5EF4-FFF2-40B4-BE49-F238E27FC236}">
                <a16:creationId xmlns:a16="http://schemas.microsoft.com/office/drawing/2014/main" id="{619150E6-1F66-3344-A24E-40394814CB4B}"/>
              </a:ext>
            </a:extLst>
          </p:cNvPr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981013" y="3198132"/>
            <a:ext cx="7030585" cy="1370843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Google Shape;153;p18">
            <a:extLst>
              <a:ext uri="{FF2B5EF4-FFF2-40B4-BE49-F238E27FC236}">
                <a16:creationId xmlns:a16="http://schemas.microsoft.com/office/drawing/2014/main" id="{73F42B84-4B81-834A-B5DC-14BAAD991628}"/>
              </a:ext>
            </a:extLst>
          </p:cNvPr>
          <p:cNvSpPr/>
          <p:nvPr/>
        </p:nvSpPr>
        <p:spPr>
          <a:xfrm>
            <a:off x="1259596" y="3662800"/>
            <a:ext cx="962822" cy="142875"/>
          </a:xfrm>
          <a:prstGeom prst="rect">
            <a:avLst/>
          </a:prstGeom>
          <a:gradFill>
            <a:gsLst>
              <a:gs pos="0">
                <a:srgbClr val="0D4C6E">
                  <a:alpha val="0"/>
                </a:srgbClr>
              </a:gs>
              <a:gs pos="100000">
                <a:srgbClr val="AFBDCF">
                  <a:alpha val="0"/>
                </a:srgbClr>
              </a:gs>
            </a:gsLst>
            <a:lin ang="16200000" scaled="0"/>
          </a:gradFill>
          <a:ln w="1270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3000" dir="5400000" rotWithShape="0">
              <a:srgbClr val="000000">
                <a:alpha val="34509"/>
              </a:srgbClr>
            </a:outerShdw>
          </a:effectLst>
        </p:spPr>
        <p:txBody>
          <a:bodyPr spcFirstLastPara="1" wrap="square" lIns="68569" tIns="34275" rIns="68569" bIns="34275" anchor="ctr" anchorCtr="0">
            <a:noAutofit/>
          </a:bodyPr>
          <a:lstStyle/>
          <a:p>
            <a:pPr algn="ctr">
              <a:buSzPts val="1800"/>
            </a:pPr>
            <a:endParaRPr sz="135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" name="Google Shape;154;p18">
            <a:extLst>
              <a:ext uri="{FF2B5EF4-FFF2-40B4-BE49-F238E27FC236}">
                <a16:creationId xmlns:a16="http://schemas.microsoft.com/office/drawing/2014/main" id="{5324AC5B-1A5A-CD4C-A3CB-926E4C6CCA39}"/>
              </a:ext>
            </a:extLst>
          </p:cNvPr>
          <p:cNvSpPr/>
          <p:nvPr/>
        </p:nvSpPr>
        <p:spPr>
          <a:xfrm>
            <a:off x="6691472" y="3662800"/>
            <a:ext cx="1145826" cy="177877"/>
          </a:xfrm>
          <a:prstGeom prst="rect">
            <a:avLst/>
          </a:prstGeom>
          <a:gradFill>
            <a:gsLst>
              <a:gs pos="0">
                <a:srgbClr val="0D4C6E">
                  <a:alpha val="0"/>
                </a:srgbClr>
              </a:gs>
              <a:gs pos="100000">
                <a:srgbClr val="AFBDCF">
                  <a:alpha val="0"/>
                </a:srgbClr>
              </a:gs>
            </a:gsLst>
            <a:lin ang="16200000" scaled="0"/>
          </a:gradFill>
          <a:ln w="1270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3000" dir="5400000" rotWithShape="0">
              <a:srgbClr val="000000">
                <a:alpha val="34509"/>
              </a:srgbClr>
            </a:outerShdw>
          </a:effectLst>
        </p:spPr>
        <p:txBody>
          <a:bodyPr spcFirstLastPara="1" wrap="square" lIns="68569" tIns="34275" rIns="68569" bIns="34275" anchor="ctr" anchorCtr="0">
            <a:noAutofit/>
          </a:bodyPr>
          <a:lstStyle/>
          <a:p>
            <a:pPr algn="ctr">
              <a:buSzPts val="1800"/>
            </a:pPr>
            <a:endParaRPr sz="135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" name="Google Shape;155;p18">
            <a:extLst>
              <a:ext uri="{FF2B5EF4-FFF2-40B4-BE49-F238E27FC236}">
                <a16:creationId xmlns:a16="http://schemas.microsoft.com/office/drawing/2014/main" id="{D05AB2DD-1214-6C4E-93F6-8B7554947A10}"/>
              </a:ext>
            </a:extLst>
          </p:cNvPr>
          <p:cNvSpPr/>
          <p:nvPr/>
        </p:nvSpPr>
        <p:spPr>
          <a:xfrm>
            <a:off x="6691472" y="3924807"/>
            <a:ext cx="1063034" cy="259393"/>
          </a:xfrm>
          <a:prstGeom prst="rect">
            <a:avLst/>
          </a:prstGeom>
          <a:gradFill>
            <a:gsLst>
              <a:gs pos="0">
                <a:srgbClr val="0D4C6E">
                  <a:alpha val="0"/>
                </a:srgbClr>
              </a:gs>
              <a:gs pos="100000">
                <a:srgbClr val="AFBDCF">
                  <a:alpha val="0"/>
                </a:srgbClr>
              </a:gs>
            </a:gsLst>
            <a:lin ang="16200000" scaled="0"/>
          </a:gradFill>
          <a:ln w="12700" cap="flat" cmpd="sng">
            <a:solidFill>
              <a:srgbClr val="FFC000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3000" dir="5400000" rotWithShape="0">
              <a:srgbClr val="000000">
                <a:alpha val="34509"/>
              </a:srgbClr>
            </a:outerShdw>
          </a:effectLst>
        </p:spPr>
        <p:txBody>
          <a:bodyPr spcFirstLastPara="1" wrap="square" lIns="68569" tIns="34275" rIns="68569" bIns="34275" anchor="ctr" anchorCtr="0">
            <a:noAutofit/>
          </a:bodyPr>
          <a:lstStyle/>
          <a:p>
            <a:pPr algn="ctr">
              <a:buSzPts val="1800"/>
            </a:pPr>
            <a:endParaRPr sz="135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1531448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CCF076-18E9-DE49-BF2C-41C4613AF0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 compile for KNL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F344158-C305-114E-9F21-2B1385BC7A9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solidFill>
                  <a:schemeClr val="dk1"/>
                </a:solidFill>
                <a:latin typeface="+mn-lt"/>
                <a:ea typeface="Calibri"/>
                <a:cs typeface="Calibri"/>
                <a:sym typeface="Calibri"/>
              </a:rPr>
              <a:t>Do</a:t>
            </a:r>
            <a:r>
              <a:rPr lang="en-US" dirty="0">
                <a:solidFill>
                  <a:srgbClr val="0010FC"/>
                </a:solidFill>
                <a:latin typeface="+mn-lt"/>
                <a:ea typeface="Calibri"/>
                <a:cs typeface="Calibri"/>
                <a:sym typeface="Calibri"/>
              </a:rPr>
              <a:t> </a:t>
            </a:r>
            <a:r>
              <a:rPr lang="en-US" dirty="0">
                <a:solidFill>
                  <a:srgbClr val="FF0000"/>
                </a:solidFill>
                <a:latin typeface="+mn-lt"/>
                <a:ea typeface="Calibri"/>
                <a:cs typeface="Calibri"/>
                <a:sym typeface="Calibri"/>
              </a:rPr>
              <a:t>module swap </a:t>
            </a:r>
            <a:r>
              <a:rPr lang="en-US" dirty="0" err="1">
                <a:solidFill>
                  <a:srgbClr val="FF0000"/>
                </a:solidFill>
                <a:latin typeface="+mn-lt"/>
                <a:ea typeface="Calibri"/>
                <a:cs typeface="Calibri"/>
                <a:sym typeface="Calibri"/>
              </a:rPr>
              <a:t>craype-haswell</a:t>
            </a:r>
            <a:r>
              <a:rPr lang="en-US" dirty="0">
                <a:solidFill>
                  <a:srgbClr val="FF0000"/>
                </a:solidFill>
                <a:latin typeface="+mn-lt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+mn-lt"/>
                <a:ea typeface="Calibri"/>
                <a:cs typeface="Calibri"/>
                <a:sym typeface="Calibri"/>
              </a:rPr>
              <a:t>craype</a:t>
            </a:r>
            <a:r>
              <a:rPr lang="en-US" dirty="0">
                <a:solidFill>
                  <a:srgbClr val="FF0000"/>
                </a:solidFill>
                <a:latin typeface="+mn-lt"/>
                <a:ea typeface="Calibri"/>
                <a:cs typeface="Calibri"/>
                <a:sym typeface="Calibri"/>
              </a:rPr>
              <a:t>-mic-</a:t>
            </a:r>
            <a:r>
              <a:rPr lang="en-US" dirty="0" err="1">
                <a:solidFill>
                  <a:srgbClr val="FF0000"/>
                </a:solidFill>
                <a:latin typeface="+mn-lt"/>
                <a:ea typeface="Calibri"/>
                <a:cs typeface="Calibri"/>
                <a:sym typeface="Calibri"/>
              </a:rPr>
              <a:t>knl</a:t>
            </a:r>
            <a:r>
              <a:rPr lang="en-US" dirty="0">
                <a:solidFill>
                  <a:srgbClr val="FF0000"/>
                </a:solidFill>
                <a:latin typeface="+mn-lt"/>
                <a:ea typeface="Calibri"/>
                <a:cs typeface="Calibri"/>
                <a:sym typeface="Calibri"/>
              </a:rPr>
              <a:t> </a:t>
            </a:r>
            <a:r>
              <a:rPr lang="en-US" dirty="0">
                <a:solidFill>
                  <a:schemeClr val="dk1"/>
                </a:solidFill>
                <a:latin typeface="+mn-lt"/>
                <a:ea typeface="Calibri"/>
                <a:cs typeface="Calibri"/>
                <a:sym typeface="Calibri"/>
              </a:rPr>
              <a:t>before compiling for Cori KNL nodes, then use the Cray provided </a:t>
            </a:r>
            <a:r>
              <a:rPr lang="en-US" dirty="0">
                <a:solidFill>
                  <a:srgbClr val="0015FB"/>
                </a:solidFill>
                <a:latin typeface="+mn-lt"/>
                <a:ea typeface="Calibri"/>
                <a:cs typeface="Calibri"/>
                <a:sym typeface="Calibri"/>
              </a:rPr>
              <a:t>compiler wrappers</a:t>
            </a:r>
            <a:r>
              <a:rPr lang="en-US" dirty="0">
                <a:solidFill>
                  <a:schemeClr val="dk1"/>
                </a:solidFill>
                <a:latin typeface="+mn-lt"/>
                <a:ea typeface="Calibri"/>
                <a:cs typeface="Calibri"/>
                <a:sym typeface="Calibri"/>
              </a:rPr>
              <a:t> instead of the native compiler invocations</a:t>
            </a:r>
          </a:p>
          <a:p>
            <a:endParaRPr lang="en-US" dirty="0">
              <a:solidFill>
                <a:schemeClr val="dk1"/>
              </a:solidFill>
              <a:latin typeface="+mj-lt"/>
              <a:ea typeface="Calibri"/>
              <a:cs typeface="Calibri"/>
              <a:sym typeface="Calibri"/>
            </a:endParaRPr>
          </a:p>
          <a:p>
            <a:endParaRPr lang="en-US" dirty="0"/>
          </a:p>
        </p:txBody>
      </p:sp>
      <p:sp>
        <p:nvSpPr>
          <p:cNvPr id="8" name="Google Shape;226;p25">
            <a:extLst>
              <a:ext uri="{FF2B5EF4-FFF2-40B4-BE49-F238E27FC236}">
                <a16:creationId xmlns:a16="http://schemas.microsoft.com/office/drawing/2014/main" id="{11BF90A1-415B-7349-A429-0D6B6F9CA67C}"/>
              </a:ext>
            </a:extLst>
          </p:cNvPr>
          <p:cNvSpPr/>
          <p:nvPr/>
        </p:nvSpPr>
        <p:spPr>
          <a:xfrm>
            <a:off x="972498" y="2873637"/>
            <a:ext cx="5588190" cy="1221134"/>
          </a:xfrm>
          <a:prstGeom prst="rect">
            <a:avLst/>
          </a:prstGeom>
          <a:solidFill>
            <a:srgbClr val="D4E3F3"/>
          </a:solidFill>
          <a:ln>
            <a:noFill/>
          </a:ln>
        </p:spPr>
        <p:txBody>
          <a:bodyPr spcFirstLastPara="1" wrap="square" lIns="68569" tIns="34275" rIns="68569" bIns="34275" anchor="t" anchorCtr="0">
            <a:noAutofit/>
          </a:bodyPr>
          <a:lstStyle/>
          <a:p>
            <a:pPr marL="381000" lvl="1">
              <a:buSzPts val="1400"/>
            </a:pPr>
            <a:r>
              <a:rPr lang="en-US" sz="1800" dirty="0">
                <a:solidFill>
                  <a:srgbClr val="FF0000"/>
                </a:solidFill>
              </a:rPr>
              <a:t>module swap </a:t>
            </a:r>
            <a:r>
              <a:rPr lang="en-US" sz="1800" dirty="0" err="1">
                <a:solidFill>
                  <a:srgbClr val="FF0000"/>
                </a:solidFill>
              </a:rPr>
              <a:t>craype-haswell</a:t>
            </a:r>
            <a:r>
              <a:rPr lang="en-US" sz="1800" dirty="0">
                <a:solidFill>
                  <a:srgbClr val="FF0000"/>
                </a:solidFill>
              </a:rPr>
              <a:t> </a:t>
            </a:r>
            <a:r>
              <a:rPr lang="en-US" sz="1800" dirty="0" err="1">
                <a:solidFill>
                  <a:srgbClr val="FF0000"/>
                </a:solidFill>
              </a:rPr>
              <a:t>craype</a:t>
            </a:r>
            <a:r>
              <a:rPr lang="en-US" sz="1800" dirty="0">
                <a:solidFill>
                  <a:srgbClr val="FF0000"/>
                </a:solidFill>
              </a:rPr>
              <a:t>-mic-</a:t>
            </a:r>
            <a:r>
              <a:rPr lang="en-US" sz="1800" dirty="0" err="1">
                <a:solidFill>
                  <a:srgbClr val="FF0000"/>
                </a:solidFill>
              </a:rPr>
              <a:t>knl</a:t>
            </a:r>
            <a:endParaRPr sz="1800" dirty="0">
              <a:solidFill>
                <a:srgbClr val="FF0000"/>
              </a:solidFill>
            </a:endParaRPr>
          </a:p>
          <a:p>
            <a:pPr marL="381000" lvl="1">
              <a:buSzPts val="1400"/>
            </a:pPr>
            <a:r>
              <a:rPr lang="en-US" sz="1800" dirty="0" err="1">
                <a:solidFill>
                  <a:srgbClr val="0015FB"/>
                </a:solidFill>
              </a:rPr>
              <a:t>ftn</a:t>
            </a:r>
            <a:r>
              <a:rPr lang="en-US" sz="1800" dirty="0"/>
              <a:t> –O3 mycode.f90.		# Fortran: </a:t>
            </a:r>
            <a:endParaRPr sz="1800" dirty="0"/>
          </a:p>
          <a:p>
            <a:pPr marL="381000" lvl="1">
              <a:buSzPts val="1400"/>
            </a:pPr>
            <a:r>
              <a:rPr lang="en-US" sz="1800" dirty="0">
                <a:solidFill>
                  <a:srgbClr val="0015FB"/>
                </a:solidFill>
              </a:rPr>
              <a:t>cc</a:t>
            </a:r>
            <a:r>
              <a:rPr lang="en-US" sz="1800" dirty="0"/>
              <a:t> –O3 </a:t>
            </a:r>
            <a:r>
              <a:rPr lang="en-US" sz="1800" dirty="0" err="1"/>
              <a:t>mycode.c</a:t>
            </a:r>
            <a:r>
              <a:rPr lang="en-US" sz="1800" dirty="0"/>
              <a:t>		# for C</a:t>
            </a:r>
            <a:endParaRPr sz="1800" dirty="0"/>
          </a:p>
          <a:p>
            <a:pPr marL="381000" lvl="1">
              <a:buSzPts val="1400"/>
            </a:pPr>
            <a:r>
              <a:rPr lang="en-US" sz="1800" dirty="0">
                <a:solidFill>
                  <a:srgbClr val="0015FB"/>
                </a:solidFill>
              </a:rPr>
              <a:t>CC</a:t>
            </a:r>
            <a:r>
              <a:rPr lang="en-US" sz="1800" dirty="0"/>
              <a:t> –O3 </a:t>
            </a:r>
            <a:r>
              <a:rPr lang="en-US" sz="1800" dirty="0" err="1"/>
              <a:t>myC</a:t>
            </a:r>
            <a:r>
              <a:rPr lang="en-US" sz="1800" dirty="0"/>
              <a:t>++</a:t>
            </a:r>
            <a:r>
              <a:rPr lang="en-US" sz="1800" dirty="0" err="1"/>
              <a:t>code.C</a:t>
            </a:r>
            <a:r>
              <a:rPr lang="en-US" sz="1800" dirty="0"/>
              <a:t>		# for C++</a:t>
            </a:r>
            <a:endParaRPr sz="1800" dirty="0"/>
          </a:p>
        </p:txBody>
      </p:sp>
    </p:spTree>
    <p:extLst>
      <p:ext uri="{BB962C8B-B14F-4D97-AF65-F5344CB8AC3E}">
        <p14:creationId xmlns:p14="http://schemas.microsoft.com/office/powerpoint/2010/main" val="192415590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p19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68569" tIns="0" rIns="68569" bIns="0" anchor="b" anchorCtr="0">
            <a:noAutofit/>
          </a:bodyPr>
          <a:lstStyle/>
          <a:p>
            <a:pPr marL="171450" indent="-171450"/>
            <a:r>
              <a:rPr lang="en-US" dirty="0"/>
              <a:t>Compiler recommendations</a:t>
            </a:r>
            <a:endParaRPr dirty="0"/>
          </a:p>
        </p:txBody>
      </p:sp>
      <p:sp>
        <p:nvSpPr>
          <p:cNvPr id="162" name="Google Shape;162;p19"/>
          <p:cNvSpPr txBox="1">
            <a:spLocks noGrp="1"/>
          </p:cNvSpPr>
          <p:nvPr>
            <p:ph type="body" idx="1"/>
          </p:nvPr>
        </p:nvSpPr>
        <p:spPr>
          <a:xfrm>
            <a:off x="311700" y="826475"/>
            <a:ext cx="8596130" cy="3742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34275" rIns="68569" bIns="34275" anchor="t" anchorCtr="0">
            <a:noAutofit/>
          </a:bodyPr>
          <a:lstStyle/>
          <a:p>
            <a:pPr marL="257175" indent="-257175">
              <a:spcBef>
                <a:spcPts val="0"/>
              </a:spcBef>
            </a:pPr>
            <a:r>
              <a:rPr lang="en-US" dirty="0"/>
              <a:t>Will not recommend any specific compiler</a:t>
            </a:r>
            <a:endParaRPr dirty="0"/>
          </a:p>
          <a:p>
            <a:pPr marL="557213" lvl="1" indent="-214313">
              <a:lnSpc>
                <a:spcPct val="100000"/>
              </a:lnSpc>
              <a:spcBef>
                <a:spcPts val="800"/>
              </a:spcBef>
            </a:pPr>
            <a:r>
              <a:rPr lang="en-US" dirty="0"/>
              <a:t>Intel - better chance of getting processor specific optimizations, especially for KNL</a:t>
            </a:r>
            <a:endParaRPr dirty="0"/>
          </a:p>
          <a:p>
            <a:pPr marL="557213" lvl="1" indent="-214313">
              <a:lnSpc>
                <a:spcPct val="100000"/>
              </a:lnSpc>
              <a:spcBef>
                <a:spcPts val="800"/>
              </a:spcBef>
            </a:pPr>
            <a:r>
              <a:rPr lang="en-US" dirty="0"/>
              <a:t>Cray compiler – many new features and optimizations, especially with Fortran; useful tools like reveal work with Cray compiler only</a:t>
            </a:r>
            <a:endParaRPr dirty="0"/>
          </a:p>
          <a:p>
            <a:pPr marL="557213" lvl="1" indent="-214313">
              <a:lnSpc>
                <a:spcPct val="100000"/>
              </a:lnSpc>
              <a:spcBef>
                <a:spcPts val="800"/>
              </a:spcBef>
            </a:pPr>
            <a:r>
              <a:rPr lang="en-US" dirty="0"/>
              <a:t>GNU - widely used by open software</a:t>
            </a:r>
          </a:p>
          <a:p>
            <a:pPr marL="557213" lvl="1" indent="-214313">
              <a:lnSpc>
                <a:spcPct val="100000"/>
              </a:lnSpc>
              <a:spcBef>
                <a:spcPts val="800"/>
              </a:spcBef>
            </a:pPr>
            <a:endParaRPr dirty="0"/>
          </a:p>
          <a:p>
            <a:pPr marL="257175" indent="-257175"/>
            <a:r>
              <a:rPr lang="en-US" dirty="0"/>
              <a:t>Start with the compilers that vendor/code developers used so to minimize the chance to hit the compiler and code bugs, then explore different compilers for optimal performance.</a:t>
            </a:r>
            <a:endParaRPr dirty="0"/>
          </a:p>
        </p:txBody>
      </p:sp>
      <p:sp>
        <p:nvSpPr>
          <p:cNvPr id="163" name="Google Shape;163;p19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68569" tIns="34275" rIns="68569" bIns="34275" anchor="ctr" anchorCtr="0">
            <a:noAutofit/>
          </a:bodyPr>
          <a:lstStyle/>
          <a:p>
            <a:r>
              <a:rPr lang="en-US"/>
              <a:t>- </a:t>
            </a:r>
            <a:fld id="{00000000-1234-1234-1234-123412341234}" type="slidenum">
              <a:rPr lang="en-US"/>
              <a:pPr/>
              <a:t>16</a:t>
            </a:fld>
            <a:r>
              <a:rPr lang="en-US"/>
              <a:t> -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404225844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p20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68569" tIns="0" rIns="68569" bIns="0" anchor="b" anchorCtr="0">
            <a:noAutofit/>
          </a:bodyPr>
          <a:lstStyle/>
          <a:p>
            <a:pPr marL="171450" indent="-171450"/>
            <a:r>
              <a:rPr lang="en-US"/>
              <a:t>Compiler flags</a:t>
            </a:r>
            <a:endParaRPr/>
          </a:p>
        </p:txBody>
      </p:sp>
      <p:sp>
        <p:nvSpPr>
          <p:cNvPr id="169" name="Google Shape;169;p20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68569" tIns="34275" rIns="68569" bIns="34275" anchor="t" anchorCtr="0">
            <a:noAutofit/>
          </a:bodyPr>
          <a:lstStyle/>
          <a:p>
            <a:pPr marL="257175" indent="-163830">
              <a:lnSpc>
                <a:spcPct val="80000"/>
              </a:lnSpc>
              <a:spcBef>
                <a:spcPts val="0"/>
              </a:spcBef>
              <a:buSzPts val="1960"/>
              <a:buNone/>
            </a:pPr>
            <a:endParaRPr sz="1470" dirty="0"/>
          </a:p>
          <a:p>
            <a:pPr marL="257175" indent="-163830">
              <a:lnSpc>
                <a:spcPct val="80000"/>
              </a:lnSpc>
              <a:spcBef>
                <a:spcPts val="294"/>
              </a:spcBef>
              <a:buSzPts val="1960"/>
              <a:buNone/>
            </a:pPr>
            <a:endParaRPr sz="1470" dirty="0"/>
          </a:p>
          <a:p>
            <a:pPr marL="257175" indent="-163830">
              <a:lnSpc>
                <a:spcPct val="80000"/>
              </a:lnSpc>
              <a:spcBef>
                <a:spcPts val="294"/>
              </a:spcBef>
              <a:buSzPts val="1960"/>
              <a:buNone/>
            </a:pPr>
            <a:endParaRPr sz="1470" dirty="0"/>
          </a:p>
          <a:p>
            <a:pPr marL="257175" indent="-163830">
              <a:lnSpc>
                <a:spcPct val="80000"/>
              </a:lnSpc>
              <a:spcBef>
                <a:spcPts val="294"/>
              </a:spcBef>
              <a:buSzPts val="1960"/>
              <a:buNone/>
            </a:pPr>
            <a:endParaRPr sz="1470" dirty="0"/>
          </a:p>
          <a:p>
            <a:pPr marL="257175" indent="-163830">
              <a:lnSpc>
                <a:spcPct val="80000"/>
              </a:lnSpc>
              <a:spcBef>
                <a:spcPts val="294"/>
              </a:spcBef>
              <a:buSzPts val="1960"/>
              <a:buNone/>
            </a:pPr>
            <a:endParaRPr sz="1470" dirty="0"/>
          </a:p>
          <a:p>
            <a:pPr marL="257175" indent="-163830">
              <a:lnSpc>
                <a:spcPct val="80000"/>
              </a:lnSpc>
              <a:spcBef>
                <a:spcPts val="294"/>
              </a:spcBef>
              <a:buSzPts val="1960"/>
              <a:buNone/>
            </a:pPr>
            <a:endParaRPr sz="1470" dirty="0"/>
          </a:p>
          <a:p>
            <a:pPr marL="0" indent="0">
              <a:lnSpc>
                <a:spcPct val="80000"/>
              </a:lnSpc>
              <a:spcBef>
                <a:spcPts val="294"/>
              </a:spcBef>
              <a:buSzPts val="1960"/>
              <a:buNone/>
            </a:pPr>
            <a:endParaRPr sz="1470" dirty="0"/>
          </a:p>
          <a:p>
            <a:pPr marL="0" indent="0">
              <a:lnSpc>
                <a:spcPct val="80000"/>
              </a:lnSpc>
              <a:spcBef>
                <a:spcPts val="294"/>
              </a:spcBef>
              <a:buSzPts val="1960"/>
              <a:buNone/>
            </a:pPr>
            <a:endParaRPr sz="1470" dirty="0"/>
          </a:p>
          <a:p>
            <a:pPr marL="257175" indent="-163830">
              <a:lnSpc>
                <a:spcPct val="80000"/>
              </a:lnSpc>
              <a:spcBef>
                <a:spcPts val="294"/>
              </a:spcBef>
              <a:buSzPts val="1960"/>
              <a:buNone/>
            </a:pPr>
            <a:endParaRPr sz="1470" dirty="0"/>
          </a:p>
          <a:p>
            <a:pPr marL="257175" indent="-257175">
              <a:lnSpc>
                <a:spcPct val="80000"/>
              </a:lnSpc>
              <a:spcBef>
                <a:spcPts val="294"/>
              </a:spcBef>
              <a:buSzPts val="1960"/>
            </a:pPr>
            <a:endParaRPr lang="en-US" sz="1500" dirty="0"/>
          </a:p>
          <a:p>
            <a:pPr marL="257175" indent="-257175">
              <a:lnSpc>
                <a:spcPct val="80000"/>
              </a:lnSpc>
              <a:spcBef>
                <a:spcPts val="294"/>
              </a:spcBef>
              <a:buSzPts val="1960"/>
            </a:pPr>
            <a:endParaRPr lang="en-US" sz="1500" dirty="0"/>
          </a:p>
          <a:p>
            <a:pPr marL="257175" indent="-257175">
              <a:lnSpc>
                <a:spcPct val="80000"/>
              </a:lnSpc>
              <a:spcBef>
                <a:spcPts val="294"/>
              </a:spcBef>
              <a:buSzPts val="1960"/>
            </a:pPr>
            <a:endParaRPr lang="en-US" sz="1500" dirty="0"/>
          </a:p>
          <a:p>
            <a:pPr marL="257175" indent="-257175">
              <a:lnSpc>
                <a:spcPct val="80000"/>
              </a:lnSpc>
              <a:spcBef>
                <a:spcPts val="294"/>
              </a:spcBef>
              <a:buSzPts val="1960"/>
            </a:pPr>
            <a:r>
              <a:rPr lang="en-US" sz="1500" dirty="0"/>
              <a:t>Validity check after compilation</a:t>
            </a:r>
            <a:endParaRPr sz="1500" dirty="0"/>
          </a:p>
          <a:p>
            <a:pPr marL="257175" indent="-257175">
              <a:lnSpc>
                <a:spcPct val="80000"/>
              </a:lnSpc>
              <a:spcBef>
                <a:spcPts val="294"/>
              </a:spcBef>
              <a:buSzPts val="1960"/>
            </a:pPr>
            <a:r>
              <a:rPr lang="en-US" sz="1500" dirty="0"/>
              <a:t>Compilers’ default behavior could vary between compilers</a:t>
            </a:r>
            <a:endParaRPr sz="1500" dirty="0"/>
          </a:p>
          <a:p>
            <a:pPr marL="557213" lvl="1" indent="-214313">
              <a:lnSpc>
                <a:spcPct val="80000"/>
              </a:lnSpc>
              <a:spcBef>
                <a:spcPts val="252"/>
              </a:spcBef>
              <a:buSzPts val="1679"/>
            </a:pPr>
            <a:r>
              <a:rPr lang="en-US" sz="1259" dirty="0"/>
              <a:t>Default number of OpenMP threads used is the CPU slots available for Intel and GNU compilers; 1 for Cray compiler.</a:t>
            </a:r>
            <a:endParaRPr dirty="0"/>
          </a:p>
        </p:txBody>
      </p:sp>
      <p:sp>
        <p:nvSpPr>
          <p:cNvPr id="170" name="Google Shape;170;p20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68569" tIns="34275" rIns="68569" bIns="34275" anchor="ctr" anchorCtr="0">
            <a:noAutofit/>
          </a:bodyPr>
          <a:lstStyle/>
          <a:p>
            <a:r>
              <a:rPr lang="en-US"/>
              <a:t>- </a:t>
            </a:r>
            <a:fld id="{00000000-1234-1234-1234-123412341234}" type="slidenum">
              <a:rPr lang="en-US"/>
              <a:pPr/>
              <a:t>17</a:t>
            </a:fld>
            <a:r>
              <a:rPr lang="en-US"/>
              <a:t> -</a:t>
            </a:r>
            <a:endParaRPr/>
          </a:p>
        </p:txBody>
      </p:sp>
      <p:graphicFrame>
        <p:nvGraphicFramePr>
          <p:cNvPr id="171" name="Google Shape;171;p20"/>
          <p:cNvGraphicFramePr/>
          <p:nvPr>
            <p:extLst>
              <p:ext uri="{D42A27DB-BD31-4B8C-83A1-F6EECF244321}">
                <p14:modId xmlns:p14="http://schemas.microsoft.com/office/powerpoint/2010/main" val="3144467401"/>
              </p:ext>
            </p:extLst>
          </p:nvPr>
        </p:nvGraphicFramePr>
        <p:xfrm>
          <a:off x="1215108" y="906352"/>
          <a:ext cx="6699464" cy="2351733"/>
        </p:xfrm>
        <a:graphic>
          <a:graphicData uri="http://schemas.openxmlformats.org/drawingml/2006/table">
            <a:tbl>
              <a:tblPr firstRow="1" bandRow="1">
                <a:noFill/>
              </a:tblPr>
              <a:tblGrid>
                <a:gridCol w="167486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7486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7486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67486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480068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US" sz="1400" u="none" strike="noStrike" cap="none" dirty="0"/>
                        <a:t>Intel</a:t>
                      </a:r>
                      <a:endParaRPr sz="1100" u="none" strike="noStrike" cap="none" dirty="0"/>
                    </a:p>
                  </a:txBody>
                  <a:tcPr marL="68588" marR="68588" marT="34294" marB="34294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US" sz="1400" u="none" strike="noStrike" cap="none" dirty="0"/>
                        <a:t>GNU</a:t>
                      </a:r>
                      <a:endParaRPr sz="1100" u="none" strike="noStrike" cap="none" dirty="0"/>
                    </a:p>
                  </a:txBody>
                  <a:tcPr marL="68588" marR="68588" marT="34294" marB="34294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US" sz="1400" u="none" strike="noStrike" cap="none" dirty="0"/>
                        <a:t>Cray</a:t>
                      </a:r>
                      <a:endParaRPr sz="1100" u="none" strike="noStrike" cap="none" dirty="0"/>
                    </a:p>
                  </a:txBody>
                  <a:tcPr marL="68588" marR="68588" marT="34294" marB="34294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US" sz="1400" u="none" strike="noStrike" cap="none" dirty="0"/>
                        <a:t>Description/ Comment</a:t>
                      </a:r>
                      <a:endParaRPr sz="1100" u="none" strike="noStrike" cap="none" dirty="0"/>
                    </a:p>
                  </a:txBody>
                  <a:tcPr marL="68588" marR="68588" marT="34294" marB="34294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98763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US" sz="1400" u="none" strike="noStrike" cap="none"/>
                        <a:t>-O2</a:t>
                      </a:r>
                      <a:endParaRPr sz="1100" u="none" strike="noStrike" cap="none"/>
                    </a:p>
                  </a:txBody>
                  <a:tcPr marL="68588" marR="68588" marT="34294" marB="34294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US" sz="1400" u="none" strike="noStrike" cap="none"/>
                        <a:t>-O0</a:t>
                      </a:r>
                      <a:endParaRPr sz="1100" u="none" strike="noStrike" cap="none"/>
                    </a:p>
                  </a:txBody>
                  <a:tcPr marL="68588" marR="68588" marT="34294" marB="34294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US" sz="1400" u="none" strike="noStrike" cap="none"/>
                        <a:t>-O2</a:t>
                      </a:r>
                      <a:endParaRPr sz="1100" u="none" strike="noStrike" cap="none"/>
                    </a:p>
                  </a:txBody>
                  <a:tcPr marL="68588" marR="68588" marT="34294" marB="34294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US" sz="1400" u="none" strike="noStrike" cap="none"/>
                        <a:t>default</a:t>
                      </a:r>
                      <a:endParaRPr sz="1100" u="none" strike="noStrike" cap="none"/>
                    </a:p>
                  </a:txBody>
                  <a:tcPr marL="68588" marR="68588" marT="34294" marB="34294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80068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US" sz="1400" u="none" strike="noStrike" cap="none"/>
                        <a:t>default , or –O3</a:t>
                      </a:r>
                      <a:endParaRPr sz="1100" u="none" strike="noStrike" cap="none"/>
                    </a:p>
                  </a:txBody>
                  <a:tcPr marL="68588" marR="68588" marT="34294" marB="34294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US" sz="1400" u="none" strike="noStrike" cap="none" dirty="0"/>
                        <a:t>-O2 or -O3,-Ofast</a:t>
                      </a:r>
                      <a:endParaRPr sz="1100" u="none" strike="noStrike" cap="none" dirty="0"/>
                    </a:p>
                  </a:txBody>
                  <a:tcPr marL="68588" marR="68588" marT="34294" marB="34294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US" sz="1400" u="none" strike="noStrike" cap="none" dirty="0"/>
                        <a:t>default</a:t>
                      </a:r>
                      <a:endParaRPr sz="1100" u="none" strike="noStrike" cap="none" dirty="0"/>
                    </a:p>
                  </a:txBody>
                  <a:tcPr marL="68588" marR="68588" marT="34294" marB="34294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US" sz="1400" u="none" strike="noStrike" cap="none" dirty="0"/>
                        <a:t>recommended</a:t>
                      </a:r>
                      <a:endParaRPr sz="1100" u="none" strike="noStrike" cap="none" dirty="0"/>
                    </a:p>
                  </a:txBody>
                  <a:tcPr marL="68588" marR="68588" marT="34294" marB="34294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80068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US" sz="1400" u="none" strike="noStrike" cap="none"/>
                        <a:t>-qopenmp</a:t>
                      </a:r>
                      <a:endParaRPr sz="1400" u="none" strike="noStrike" cap="none"/>
                    </a:p>
                  </a:txBody>
                  <a:tcPr marL="68588" marR="68588" marT="34294" marB="34294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US" sz="1400" u="none" strike="noStrike" cap="none"/>
                        <a:t>-fopenmp</a:t>
                      </a:r>
                      <a:endParaRPr sz="1400" u="none" strike="noStrike" cap="none"/>
                    </a:p>
                  </a:txBody>
                  <a:tcPr marL="68588" marR="68588" marT="34294" marB="34294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US" sz="1400" u="none" strike="noStrike" cap="none" dirty="0"/>
                        <a:t>default, or –h </a:t>
                      </a:r>
                      <a:r>
                        <a:rPr lang="en-US" sz="1400" u="none" strike="noStrike" cap="none" dirty="0" err="1"/>
                        <a:t>omp</a:t>
                      </a:r>
                      <a:endParaRPr sz="1400" u="none" strike="noStrike" cap="none" dirty="0"/>
                    </a:p>
                  </a:txBody>
                  <a:tcPr marL="68588" marR="68588" marT="34294" marB="34294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US" sz="1400" u="none" strike="noStrike" cap="none" dirty="0"/>
                        <a:t>OpenMP</a:t>
                      </a:r>
                      <a:endParaRPr sz="1400" u="none" strike="noStrike" cap="none" dirty="0"/>
                    </a:p>
                  </a:txBody>
                  <a:tcPr marL="68588" marR="68588" marT="34294" marB="34294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98763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US" sz="1400" u="none" strike="noStrike" cap="none"/>
                        <a:t>-g</a:t>
                      </a:r>
                      <a:endParaRPr sz="1100" u="none" strike="noStrike" cap="none"/>
                    </a:p>
                  </a:txBody>
                  <a:tcPr marL="68588" marR="68588" marT="34294" marB="34294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US" sz="1400" u="none" strike="noStrike" cap="none"/>
                        <a:t>-g</a:t>
                      </a:r>
                      <a:endParaRPr sz="1100" u="none" strike="noStrike" cap="none"/>
                    </a:p>
                  </a:txBody>
                  <a:tcPr marL="68588" marR="68588" marT="34294" marB="34294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US" sz="1400" u="none" strike="noStrike" cap="none" dirty="0"/>
                        <a:t>-g</a:t>
                      </a:r>
                      <a:endParaRPr sz="1100" u="none" strike="noStrike" cap="none" dirty="0"/>
                    </a:p>
                  </a:txBody>
                  <a:tcPr marL="68588" marR="68588" marT="34294" marB="34294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US" sz="1400" u="none" strike="noStrike" cap="none" dirty="0"/>
                        <a:t>debug</a:t>
                      </a:r>
                      <a:endParaRPr sz="1100" u="none" strike="noStrike" cap="none" dirty="0"/>
                    </a:p>
                  </a:txBody>
                  <a:tcPr marL="68588" marR="68588" marT="34294" marB="34294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98763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US" sz="1400" u="none" strike="noStrike" cap="none"/>
                        <a:t>-v</a:t>
                      </a:r>
                      <a:endParaRPr sz="1100" u="none" strike="noStrike" cap="none"/>
                    </a:p>
                  </a:txBody>
                  <a:tcPr marL="68588" marR="68588" marT="34294" marB="34294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US" sz="1400" u="none" strike="noStrike" cap="none" dirty="0"/>
                        <a:t>-v</a:t>
                      </a:r>
                      <a:endParaRPr sz="1100" u="none" strike="noStrike" cap="none" dirty="0"/>
                    </a:p>
                  </a:txBody>
                  <a:tcPr marL="68588" marR="68588" marT="34294" marB="34294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US" sz="1400" u="none" strike="noStrike" cap="none"/>
                        <a:t>-v</a:t>
                      </a:r>
                      <a:endParaRPr sz="1100" u="none" strike="noStrike" cap="none"/>
                    </a:p>
                  </a:txBody>
                  <a:tcPr marL="68588" marR="68588" marT="34294" marB="34294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US" sz="1400" u="none" strike="noStrike" cap="none" dirty="0"/>
                        <a:t>verbose</a:t>
                      </a:r>
                      <a:endParaRPr sz="1100" u="none" strike="noStrike" cap="none" dirty="0"/>
                    </a:p>
                  </a:txBody>
                  <a:tcPr marL="68588" marR="68588" marT="34294" marB="34294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7308112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p21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68569" tIns="0" rIns="68569" bIns="0" anchor="b" anchorCtr="0">
            <a:noAutofit/>
          </a:bodyPr>
          <a:lstStyle/>
          <a:p>
            <a:pPr marL="171450" indent="-171450">
              <a:buSzPts val="2880"/>
            </a:pPr>
            <a:r>
              <a:rPr lang="en-US" dirty="0"/>
              <a:t>Compiler wrappers, </a:t>
            </a:r>
            <a:r>
              <a:rPr lang="en-US" dirty="0" err="1"/>
              <a:t>ftn</a:t>
            </a:r>
            <a:r>
              <a:rPr lang="en-US" dirty="0"/>
              <a:t>, cc and CC, are recommended</a:t>
            </a:r>
            <a:endParaRPr dirty="0"/>
          </a:p>
        </p:txBody>
      </p:sp>
      <p:sp>
        <p:nvSpPr>
          <p:cNvPr id="177" name="Google Shape;177;p21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68569" tIns="34275" rIns="68569" bIns="34275" anchor="t" anchorCtr="0">
            <a:noAutofit/>
          </a:bodyPr>
          <a:lstStyle/>
          <a:p>
            <a:pPr marL="257175" indent="-257175">
              <a:lnSpc>
                <a:spcPct val="100000"/>
              </a:lnSpc>
              <a:spcBef>
                <a:spcPts val="0"/>
              </a:spcBef>
              <a:buSzPts val="1960"/>
            </a:pPr>
            <a:r>
              <a:rPr lang="en-US" dirty="0"/>
              <a:t>Use </a:t>
            </a:r>
            <a:r>
              <a:rPr lang="en-US" dirty="0" err="1"/>
              <a:t>ftn</a:t>
            </a:r>
            <a:r>
              <a:rPr lang="en-US" dirty="0"/>
              <a:t>, cc, and CC to compile Fortran, C and C++ codes, respectively, instead of the underlying native compilers, such as </a:t>
            </a:r>
            <a:r>
              <a:rPr lang="en-US" dirty="0" err="1"/>
              <a:t>ifort</a:t>
            </a:r>
            <a:r>
              <a:rPr lang="en-US" dirty="0"/>
              <a:t>, </a:t>
            </a:r>
            <a:r>
              <a:rPr lang="en-US" dirty="0" err="1"/>
              <a:t>icc</a:t>
            </a:r>
            <a:r>
              <a:rPr lang="en-US" dirty="0"/>
              <a:t>, </a:t>
            </a:r>
            <a:r>
              <a:rPr lang="en-US" dirty="0" err="1"/>
              <a:t>icpc</a:t>
            </a:r>
            <a:r>
              <a:rPr lang="en-US" dirty="0"/>
              <a:t>, </a:t>
            </a:r>
            <a:r>
              <a:rPr lang="en-US" dirty="0" err="1"/>
              <a:t>gfortran</a:t>
            </a:r>
            <a:r>
              <a:rPr lang="en-US" dirty="0"/>
              <a:t>, </a:t>
            </a:r>
            <a:r>
              <a:rPr lang="en-US" dirty="0" err="1"/>
              <a:t>gcc</a:t>
            </a:r>
            <a:r>
              <a:rPr lang="en-US" dirty="0"/>
              <a:t>, g++, etc.</a:t>
            </a:r>
            <a:endParaRPr dirty="0"/>
          </a:p>
          <a:p>
            <a:pPr marL="557213" lvl="1" indent="-214313">
              <a:lnSpc>
                <a:spcPct val="100000"/>
              </a:lnSpc>
              <a:spcBef>
                <a:spcPts val="252"/>
              </a:spcBef>
              <a:buSzPts val="1679"/>
            </a:pPr>
            <a:r>
              <a:rPr lang="en-US" dirty="0"/>
              <a:t>The compiler wrappers wraps the underlying compilers with the additional compiler and linker flags depending on the modules loaded in the environment</a:t>
            </a:r>
            <a:endParaRPr dirty="0"/>
          </a:p>
          <a:p>
            <a:pPr marL="557213" lvl="1" indent="-214313">
              <a:lnSpc>
                <a:spcPct val="100000"/>
              </a:lnSpc>
              <a:spcBef>
                <a:spcPts val="252"/>
              </a:spcBef>
              <a:buSzPts val="1679"/>
            </a:pPr>
            <a:r>
              <a:rPr lang="en-US" dirty="0"/>
              <a:t>The same compiler wrapper command (e.g. </a:t>
            </a:r>
            <a:r>
              <a:rPr lang="en-US" dirty="0" err="1"/>
              <a:t>ftn</a:t>
            </a:r>
            <a:r>
              <a:rPr lang="en-US" dirty="0"/>
              <a:t>) is used to invoke any compilers supported on the system (Intel, GNU, Cray) </a:t>
            </a:r>
            <a:endParaRPr dirty="0"/>
          </a:p>
          <a:p>
            <a:pPr marL="257175" indent="-257175">
              <a:lnSpc>
                <a:spcPct val="100000"/>
              </a:lnSpc>
              <a:spcBef>
                <a:spcPts val="294"/>
              </a:spcBef>
              <a:buSzPts val="1960"/>
            </a:pPr>
            <a:r>
              <a:rPr lang="en-US" dirty="0"/>
              <a:t>Compiler wrappers do cross compilation</a:t>
            </a:r>
            <a:endParaRPr dirty="0"/>
          </a:p>
          <a:p>
            <a:pPr marL="557213" lvl="1" indent="-214313">
              <a:lnSpc>
                <a:spcPct val="100000"/>
              </a:lnSpc>
              <a:spcBef>
                <a:spcPts val="252"/>
              </a:spcBef>
              <a:buSzPts val="1679"/>
            </a:pPr>
            <a:r>
              <a:rPr lang="en-US" dirty="0"/>
              <a:t>Compiling on login nodes to run on compute nodes</a:t>
            </a:r>
            <a:endParaRPr dirty="0"/>
          </a:p>
        </p:txBody>
      </p:sp>
      <p:sp>
        <p:nvSpPr>
          <p:cNvPr id="178" name="Google Shape;178;p21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68569" tIns="34275" rIns="68569" bIns="34275" anchor="ctr" anchorCtr="0">
            <a:noAutofit/>
          </a:bodyPr>
          <a:lstStyle/>
          <a:p>
            <a:r>
              <a:rPr lang="en-US"/>
              <a:t>- </a:t>
            </a:r>
            <a:fld id="{00000000-1234-1234-1234-123412341234}" type="slidenum">
              <a:rPr lang="en-US"/>
              <a:pPr/>
              <a:t>18</a:t>
            </a:fld>
            <a:r>
              <a:rPr lang="en-US"/>
              <a:t> -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182767329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p21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68569" tIns="0" rIns="68569" bIns="0" anchor="b" anchorCtr="0">
            <a:noAutofit/>
          </a:bodyPr>
          <a:lstStyle/>
          <a:p>
            <a:pPr marL="171450" indent="-171450">
              <a:buSzPts val="2880"/>
            </a:pPr>
            <a:r>
              <a:rPr lang="en-US" dirty="0"/>
              <a:t>Compiler wrappers, </a:t>
            </a:r>
            <a:r>
              <a:rPr lang="en-US" dirty="0" err="1"/>
              <a:t>ftn</a:t>
            </a:r>
            <a:r>
              <a:rPr lang="en-US" dirty="0"/>
              <a:t>, cc and CC, are recommended</a:t>
            </a:r>
            <a:endParaRPr dirty="0"/>
          </a:p>
        </p:txBody>
      </p:sp>
      <p:sp>
        <p:nvSpPr>
          <p:cNvPr id="177" name="Google Shape;177;p21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68569" tIns="34275" rIns="68569" bIns="34275" anchor="t" anchorCtr="0">
            <a:noAutofit/>
          </a:bodyPr>
          <a:lstStyle/>
          <a:p>
            <a:pPr marL="557213" lvl="1" indent="-214313">
              <a:lnSpc>
                <a:spcPct val="100000"/>
              </a:lnSpc>
              <a:spcBef>
                <a:spcPts val="252"/>
              </a:spcBef>
              <a:buSzPts val="1679"/>
            </a:pPr>
            <a:r>
              <a:rPr lang="en-US" dirty="0"/>
              <a:t>May need to use the –host=x86_64 configure option (if supported) to help the configure script to skip compiler tests.</a:t>
            </a:r>
          </a:p>
          <a:p>
            <a:pPr marL="557213" lvl="1" indent="-214313">
              <a:lnSpc>
                <a:spcPct val="100000"/>
              </a:lnSpc>
              <a:spcBef>
                <a:spcPts val="252"/>
              </a:spcBef>
              <a:buSzPts val="1679"/>
            </a:pPr>
            <a:r>
              <a:rPr lang="en-US" dirty="0"/>
              <a:t>To compile on a KNL node, do </a:t>
            </a:r>
            <a:r>
              <a:rPr lang="en-US" dirty="0" err="1">
                <a:solidFill>
                  <a:srgbClr val="0010FC"/>
                </a:solidFill>
              </a:rPr>
              <a:t>salloc</a:t>
            </a:r>
            <a:r>
              <a:rPr lang="en-US" dirty="0">
                <a:solidFill>
                  <a:srgbClr val="0010FC"/>
                </a:solidFill>
              </a:rPr>
              <a:t> –N 1 –q interactive –C </a:t>
            </a:r>
            <a:r>
              <a:rPr lang="en-US" dirty="0" err="1">
                <a:solidFill>
                  <a:srgbClr val="0010FC"/>
                </a:solidFill>
              </a:rPr>
              <a:t>knl</a:t>
            </a:r>
            <a:r>
              <a:rPr lang="en-US" dirty="0">
                <a:solidFill>
                  <a:srgbClr val="0010FC"/>
                </a:solidFill>
              </a:rPr>
              <a:t> –t 4:00:00 </a:t>
            </a:r>
            <a:r>
              <a:rPr lang="en-US" dirty="0"/>
              <a:t>to get on a compute node</a:t>
            </a:r>
          </a:p>
          <a:p>
            <a:pPr marL="342900" indent="-342900">
              <a:lnSpc>
                <a:spcPct val="100000"/>
              </a:lnSpc>
              <a:spcBef>
                <a:spcPts val="294"/>
              </a:spcBef>
              <a:buSzPts val="1960"/>
            </a:pPr>
            <a:r>
              <a:rPr lang="en-US" dirty="0"/>
              <a:t>Compilers wrappers link statically by default</a:t>
            </a:r>
          </a:p>
          <a:p>
            <a:pPr marL="800100" lvl="1">
              <a:lnSpc>
                <a:spcPct val="100000"/>
              </a:lnSpc>
              <a:spcBef>
                <a:spcPts val="294"/>
              </a:spcBef>
              <a:buSzPts val="1960"/>
            </a:pPr>
            <a:r>
              <a:rPr lang="en-US" dirty="0"/>
              <a:t>Preferred for performance at scale</a:t>
            </a:r>
          </a:p>
          <a:p>
            <a:pPr marL="342900" indent="-342900">
              <a:lnSpc>
                <a:spcPct val="100000"/>
              </a:lnSpc>
              <a:spcBef>
                <a:spcPts val="294"/>
              </a:spcBef>
              <a:buSzPts val="1960"/>
            </a:pPr>
            <a:r>
              <a:rPr lang="en-US" dirty="0"/>
              <a:t>Use –dynamic or set an environment variable CRAYPE_LINK_TYPE=dynamic to link dynamically</a:t>
            </a:r>
            <a:endParaRPr dirty="0"/>
          </a:p>
          <a:p>
            <a:pPr marL="628650" lvl="1" indent="-285750">
              <a:lnSpc>
                <a:spcPct val="100000"/>
              </a:lnSpc>
              <a:spcBef>
                <a:spcPts val="252"/>
              </a:spcBef>
              <a:buSzPts val="1679"/>
            </a:pPr>
            <a:r>
              <a:rPr lang="en-US" dirty="0"/>
              <a:t>A dynamically linked executable may take a long time to load shared libraries when running with a large number of processes</a:t>
            </a:r>
            <a:endParaRPr dirty="0"/>
          </a:p>
        </p:txBody>
      </p:sp>
      <p:sp>
        <p:nvSpPr>
          <p:cNvPr id="178" name="Google Shape;178;p21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68569" tIns="34275" rIns="68569" bIns="34275" anchor="ctr" anchorCtr="0">
            <a:noAutofit/>
          </a:bodyPr>
          <a:lstStyle/>
          <a:p>
            <a:r>
              <a:rPr lang="en-US"/>
              <a:t>- </a:t>
            </a:r>
            <a:fld id="{00000000-1234-1234-1234-123412341234}" type="slidenum">
              <a:rPr lang="en-US"/>
              <a:pPr/>
              <a:t>19</a:t>
            </a:fld>
            <a:r>
              <a:rPr lang="en-US"/>
              <a:t> -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401295847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4912B8-DC85-CF45-9CA8-AB3FF1B4DF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System Backlogs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EB26AAB-6AD4-064A-9B7E-09BB4A27149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42225" y="3948141"/>
            <a:ext cx="8868610" cy="962973"/>
          </a:xfrm>
        </p:spPr>
        <p:txBody>
          <a:bodyPr/>
          <a:lstStyle/>
          <a:p>
            <a:pPr marL="76200" indent="0">
              <a:buNone/>
            </a:pPr>
            <a:r>
              <a:rPr lang="en-US" sz="2000" dirty="0"/>
              <a:t>Cori KNL has a shorter backlog, so for a better queue turnaround, we recommend the Edison/Cori Haswell users transit to KNL.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4CF481A-4024-4F48-83C9-28BD2B13599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76038"/>
            <a:ext cx="9144000" cy="28038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170796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p2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68569" tIns="0" rIns="68569" bIns="0" anchor="b" anchorCtr="0">
            <a:noAutofit/>
          </a:bodyPr>
          <a:lstStyle/>
          <a:p>
            <a:pPr marL="171450" indent="-171450"/>
            <a:r>
              <a:rPr lang="en-US"/>
              <a:t>Why compiler wrappers?</a:t>
            </a:r>
            <a:endParaRPr/>
          </a:p>
        </p:txBody>
      </p:sp>
      <p:sp>
        <p:nvSpPr>
          <p:cNvPr id="187" name="Google Shape;187;p22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68569" tIns="34275" rIns="68569" bIns="34275" anchor="t" anchorCtr="0">
            <a:noAutofit/>
          </a:bodyPr>
          <a:lstStyle/>
          <a:p>
            <a:pPr marL="257175" indent="-257175">
              <a:lnSpc>
                <a:spcPct val="80000"/>
              </a:lnSpc>
              <a:spcBef>
                <a:spcPts val="0"/>
              </a:spcBef>
              <a:buSzPts val="1870"/>
            </a:pPr>
            <a:r>
              <a:rPr lang="en-US" dirty="0"/>
              <a:t>They include the architecture specific compiler flags into the compile/link line automatically.</a:t>
            </a:r>
            <a:endParaRPr dirty="0"/>
          </a:p>
          <a:p>
            <a:pPr marL="257175" indent="-183832">
              <a:lnSpc>
                <a:spcPct val="80000"/>
              </a:lnSpc>
              <a:spcBef>
                <a:spcPts val="231"/>
              </a:spcBef>
              <a:buSzPts val="1540"/>
              <a:buNone/>
            </a:pPr>
            <a:endParaRPr sz="1155" dirty="0"/>
          </a:p>
          <a:p>
            <a:pPr marL="257175" indent="-183832">
              <a:lnSpc>
                <a:spcPct val="80000"/>
              </a:lnSpc>
              <a:spcBef>
                <a:spcPts val="231"/>
              </a:spcBef>
              <a:buSzPts val="1540"/>
              <a:buNone/>
            </a:pPr>
            <a:endParaRPr sz="1155" dirty="0"/>
          </a:p>
          <a:p>
            <a:pPr marL="257175" indent="-183832">
              <a:lnSpc>
                <a:spcPct val="80000"/>
              </a:lnSpc>
              <a:spcBef>
                <a:spcPts val="231"/>
              </a:spcBef>
              <a:buSzPts val="1540"/>
              <a:buNone/>
            </a:pPr>
            <a:endParaRPr sz="1155" dirty="0"/>
          </a:p>
          <a:p>
            <a:pPr marL="257175" indent="-183832">
              <a:lnSpc>
                <a:spcPct val="80000"/>
              </a:lnSpc>
              <a:spcBef>
                <a:spcPts val="231"/>
              </a:spcBef>
              <a:buSzPts val="1540"/>
              <a:buNone/>
            </a:pPr>
            <a:endParaRPr sz="1155" dirty="0"/>
          </a:p>
          <a:p>
            <a:pPr marL="257175" indent="-183832">
              <a:lnSpc>
                <a:spcPct val="80000"/>
              </a:lnSpc>
              <a:spcBef>
                <a:spcPts val="231"/>
              </a:spcBef>
              <a:buSzPts val="1540"/>
              <a:buNone/>
            </a:pPr>
            <a:endParaRPr sz="1155" dirty="0"/>
          </a:p>
          <a:p>
            <a:pPr marL="257175" indent="-183832">
              <a:lnSpc>
                <a:spcPct val="80000"/>
              </a:lnSpc>
              <a:spcBef>
                <a:spcPts val="231"/>
              </a:spcBef>
              <a:buSzPts val="1540"/>
              <a:buNone/>
            </a:pPr>
            <a:endParaRPr sz="1155" dirty="0"/>
          </a:p>
          <a:p>
            <a:pPr marL="257175" indent="-183832">
              <a:lnSpc>
                <a:spcPct val="80000"/>
              </a:lnSpc>
              <a:spcBef>
                <a:spcPts val="231"/>
              </a:spcBef>
              <a:buSzPts val="1540"/>
              <a:buNone/>
            </a:pPr>
            <a:endParaRPr sz="1155" dirty="0"/>
          </a:p>
          <a:p>
            <a:pPr marL="257175" indent="-168116">
              <a:lnSpc>
                <a:spcPct val="80000"/>
              </a:lnSpc>
              <a:spcBef>
                <a:spcPts val="281"/>
              </a:spcBef>
              <a:buSzPts val="1870"/>
              <a:buNone/>
            </a:pPr>
            <a:endParaRPr sz="1403" dirty="0"/>
          </a:p>
          <a:p>
            <a:pPr marL="257175" indent="-168116">
              <a:lnSpc>
                <a:spcPct val="80000"/>
              </a:lnSpc>
              <a:spcBef>
                <a:spcPts val="281"/>
              </a:spcBef>
              <a:buSzPts val="1870"/>
              <a:buNone/>
            </a:pPr>
            <a:endParaRPr sz="1403" dirty="0"/>
          </a:p>
          <a:p>
            <a:pPr marL="257175" indent="-257175">
              <a:lnSpc>
                <a:spcPct val="80000"/>
              </a:lnSpc>
              <a:spcBef>
                <a:spcPts val="281"/>
              </a:spcBef>
              <a:buSzPts val="1870"/>
            </a:pPr>
            <a:r>
              <a:rPr lang="en-US" dirty="0"/>
              <a:t>They automatically add the header and library paths and libraries on the compilation/link lines</a:t>
            </a:r>
            <a:endParaRPr dirty="0"/>
          </a:p>
          <a:p>
            <a:pPr marL="557213" lvl="1" indent="-214313">
              <a:lnSpc>
                <a:spcPct val="80000"/>
              </a:lnSpc>
              <a:spcBef>
                <a:spcPts val="239"/>
              </a:spcBef>
              <a:buSzPts val="1595"/>
            </a:pPr>
            <a:r>
              <a:rPr lang="en-US" sz="1600" dirty="0"/>
              <a:t>Compiler wrappers use the </a:t>
            </a:r>
            <a:r>
              <a:rPr lang="en-US" sz="1600" dirty="0" err="1"/>
              <a:t>pkg</a:t>
            </a:r>
            <a:r>
              <a:rPr lang="en-US" sz="1600" dirty="0"/>
              <a:t>-config tool to dynamically detect paths and libs from the environment (loaded cray modules and some NERSC modules) </a:t>
            </a:r>
            <a:endParaRPr sz="1600" dirty="0"/>
          </a:p>
          <a:p>
            <a:pPr marL="557213" lvl="1" indent="-214313">
              <a:lnSpc>
                <a:spcPct val="80000"/>
              </a:lnSpc>
              <a:spcBef>
                <a:spcPts val="231"/>
              </a:spcBef>
              <a:buSzPts val="1540"/>
            </a:pPr>
            <a:r>
              <a:rPr lang="en-US" sz="1600" dirty="0"/>
              <a:t>The architecture specific builds of libraries will be linked into</a:t>
            </a:r>
            <a:endParaRPr sz="1600" dirty="0"/>
          </a:p>
          <a:p>
            <a:pPr marL="257175" indent="-257175">
              <a:lnSpc>
                <a:spcPct val="80000"/>
              </a:lnSpc>
              <a:spcBef>
                <a:spcPts val="314"/>
              </a:spcBef>
              <a:buSzPts val="2090"/>
            </a:pPr>
            <a:r>
              <a:rPr lang="en-US" dirty="0"/>
              <a:t>Allow user provided options to take the precedence </a:t>
            </a:r>
            <a:endParaRPr dirty="0"/>
          </a:p>
        </p:txBody>
      </p:sp>
      <p:sp>
        <p:nvSpPr>
          <p:cNvPr id="188" name="Google Shape;188;p22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68569" tIns="34275" rIns="68569" bIns="34275" anchor="ctr" anchorCtr="0">
            <a:noAutofit/>
          </a:bodyPr>
          <a:lstStyle/>
          <a:p>
            <a:r>
              <a:rPr lang="en-US" dirty="0"/>
              <a:t>- </a:t>
            </a:r>
            <a:fld id="{00000000-1234-1234-1234-123412341234}" type="slidenum">
              <a:rPr lang="en-US"/>
              <a:pPr/>
              <a:t>20</a:t>
            </a:fld>
            <a:r>
              <a:rPr lang="en-US" dirty="0"/>
              <a:t> -</a:t>
            </a:r>
            <a:endParaRPr dirty="0"/>
          </a:p>
        </p:txBody>
      </p:sp>
      <p:graphicFrame>
        <p:nvGraphicFramePr>
          <p:cNvPr id="189" name="Google Shape;189;p22"/>
          <p:cNvGraphicFramePr/>
          <p:nvPr>
            <p:extLst>
              <p:ext uri="{D42A27DB-BD31-4B8C-83A1-F6EECF244321}">
                <p14:modId xmlns:p14="http://schemas.microsoft.com/office/powerpoint/2010/main" val="335928452"/>
              </p:ext>
            </p:extLst>
          </p:nvPr>
        </p:nvGraphicFramePr>
        <p:xfrm>
          <a:off x="1199491" y="1588728"/>
          <a:ext cx="6627395" cy="1082390"/>
        </p:xfrm>
        <a:graphic>
          <a:graphicData uri="http://schemas.openxmlformats.org/drawingml/2006/table">
            <a:tbl>
              <a:tblPr firstRow="1" bandRow="1">
                <a:noFill/>
              </a:tblPr>
              <a:tblGrid>
                <a:gridCol w="132337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8683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1243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9186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31287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267869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endParaRPr sz="1400" u="none" strike="noStrike" cap="none" dirty="0"/>
                    </a:p>
                  </a:txBody>
                  <a:tcPr marL="68588" marR="68588" marT="34294" marB="34294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US" sz="1400" u="none" strike="noStrike" cap="none" dirty="0"/>
                        <a:t>Intel*)</a:t>
                      </a:r>
                      <a:endParaRPr sz="1100" u="none" strike="noStrike" cap="none" dirty="0"/>
                    </a:p>
                  </a:txBody>
                  <a:tcPr marL="68588" marR="68588" marT="34294" marB="34294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US" sz="1400" u="none" strike="noStrike" cap="none" dirty="0"/>
                        <a:t>GNU</a:t>
                      </a:r>
                      <a:endParaRPr sz="1100" u="none" strike="noStrike" cap="none" dirty="0"/>
                    </a:p>
                  </a:txBody>
                  <a:tcPr marL="68588" marR="68588" marT="34294" marB="34294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US" sz="1400" u="none" strike="noStrike" cap="none" dirty="0"/>
                        <a:t>Cray</a:t>
                      </a:r>
                      <a:endParaRPr sz="1100" u="none" strike="noStrike" cap="none" dirty="0"/>
                    </a:p>
                  </a:txBody>
                  <a:tcPr marL="68588" marR="68588" marT="34294" marB="34294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US" sz="1400" u="none" strike="noStrike" cap="none" dirty="0"/>
                        <a:t>Module</a:t>
                      </a:r>
                      <a:endParaRPr sz="1100" u="none" strike="noStrike" cap="none" dirty="0"/>
                    </a:p>
                  </a:txBody>
                  <a:tcPr marL="68588" marR="68588" marT="34294" marB="34294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4954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en-US" sz="1200" u="none" strike="noStrike" cap="none"/>
                        <a:t>Cori KNL</a:t>
                      </a:r>
                      <a:endParaRPr sz="1200" u="none" strike="noStrike" cap="none"/>
                    </a:p>
                  </a:txBody>
                  <a:tcPr marL="68588" marR="68588" marT="34294" marB="34294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en-US" sz="1200" u="none" strike="noStrike" cap="non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-xMIC-AVX512</a:t>
                      </a:r>
                      <a:endParaRPr sz="1200" u="none" strike="noStrike" cap="none"/>
                    </a:p>
                  </a:txBody>
                  <a:tcPr marL="68588" marR="68588" marT="34294" marB="34294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en-US" sz="1200" u="none" strike="noStrike" cap="none"/>
                        <a:t>-march=knl</a:t>
                      </a:r>
                      <a:endParaRPr sz="1200" u="none" strike="noStrike" cap="none"/>
                    </a:p>
                  </a:txBody>
                  <a:tcPr marL="68588" marR="68588" marT="34294" marB="34294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en-US" sz="1200" u="none" strike="noStrike" cap="non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-h cpu=mic-knl</a:t>
                      </a:r>
                      <a:endParaRPr sz="1200" u="none" strike="noStrike" cap="none"/>
                    </a:p>
                  </a:txBody>
                  <a:tcPr marL="68588" marR="68588" marT="34294" marB="34294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Calibri"/>
                        <a:buNone/>
                      </a:pPr>
                      <a:r>
                        <a:rPr lang="en-US" sz="1200" u="none" strike="noStrike" cap="none">
                          <a:solidFill>
                            <a:srgbClr val="000000"/>
                          </a:solidFill>
                        </a:rPr>
                        <a:t>craype-mic-knl</a:t>
                      </a:r>
                      <a:endParaRPr sz="1200" u="none" strike="noStrike" cap="none">
                        <a:solidFill>
                          <a:srgbClr val="000000"/>
                        </a:solidFill>
                      </a:endParaRPr>
                    </a:p>
                  </a:txBody>
                  <a:tcPr marL="68588" marR="68588" marT="34294" marB="34294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4954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en-US" sz="1200" u="none" strike="noStrike" cap="none"/>
                        <a:t>Cori Haswell</a:t>
                      </a:r>
                      <a:endParaRPr sz="1200" u="none" strike="noStrike" cap="none"/>
                    </a:p>
                  </a:txBody>
                  <a:tcPr marL="68588" marR="68588" marT="34294" marB="34294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en-US" sz="1200" u="none" strike="noStrike" cap="none" dirty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-xCORE-AVX2</a:t>
                      </a:r>
                      <a:endParaRPr sz="1200" u="none" strike="noStrike" cap="none" dirty="0"/>
                    </a:p>
                  </a:txBody>
                  <a:tcPr marL="68588" marR="68588" marT="34294" marB="34294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en-US" sz="1200" u="none" strike="noStrike" cap="none" dirty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-march=core-avx2</a:t>
                      </a:r>
                      <a:endParaRPr sz="1200" u="none" strike="noStrike" cap="none" dirty="0"/>
                    </a:p>
                  </a:txBody>
                  <a:tcPr marL="68588" marR="68588" marT="34294" marB="34294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en-US" sz="1200" u="none" strike="noStrike" cap="non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-h cpu=haswell</a:t>
                      </a:r>
                      <a:endParaRPr sz="1200" u="none" strike="noStrike" cap="none"/>
                    </a:p>
                  </a:txBody>
                  <a:tcPr marL="68588" marR="68588" marT="34294" marB="34294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Calibri"/>
                        <a:buNone/>
                      </a:pPr>
                      <a:r>
                        <a:rPr lang="en-US" sz="1200" u="none" strike="noStrike" cap="none">
                          <a:solidFill>
                            <a:srgbClr val="000000"/>
                          </a:solidFill>
                        </a:rPr>
                        <a:t>craype-haswell</a:t>
                      </a:r>
                      <a:endParaRPr sz="1200" u="none" strike="noStrike" cap="none">
                        <a:solidFill>
                          <a:srgbClr val="000000"/>
                        </a:solidFill>
                      </a:endParaRPr>
                    </a:p>
                  </a:txBody>
                  <a:tcPr marL="68588" marR="68588" marT="34294" marB="34294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97506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en-US" sz="1200" u="none" strike="noStrike" cap="none"/>
                        <a:t>Edison Ivy Bridge</a:t>
                      </a:r>
                      <a:endParaRPr sz="1100" u="none" strike="noStrike" cap="none"/>
                    </a:p>
                  </a:txBody>
                  <a:tcPr marL="68588" marR="68588" marT="34294" marB="34294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en-US" sz="1200" u="none" strike="noStrike" cap="non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-xCORE-AVX-I</a:t>
                      </a:r>
                      <a:endParaRPr sz="1200" u="none" strike="noStrike" cap="none"/>
                    </a:p>
                  </a:txBody>
                  <a:tcPr marL="68588" marR="68588" marT="34294" marB="34294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en-US" sz="1200" u="none" strike="noStrike" cap="non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-march=corei7-avx</a:t>
                      </a:r>
                      <a:endParaRPr sz="1200" u="none" strike="noStrike" cap="none"/>
                    </a:p>
                  </a:txBody>
                  <a:tcPr marL="68588" marR="68588" marT="34294" marB="34294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en-US" sz="1200" u="none" strike="noStrike" cap="non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-h cpu=ivybridge</a:t>
                      </a:r>
                      <a:endParaRPr sz="1200" u="none" strike="noStrike" cap="none"/>
                    </a:p>
                  </a:txBody>
                  <a:tcPr marL="68588" marR="68588" marT="34294" marB="34294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Calibri"/>
                        <a:buNone/>
                      </a:pPr>
                      <a:r>
                        <a:rPr lang="en-US" sz="1200" u="none" strike="noStrike" cap="none" dirty="0" err="1">
                          <a:solidFill>
                            <a:srgbClr val="000000"/>
                          </a:solidFill>
                        </a:rPr>
                        <a:t>craype-ivybridge</a:t>
                      </a:r>
                      <a:endParaRPr sz="1200" u="none" strike="noStrike" cap="none" dirty="0">
                        <a:solidFill>
                          <a:srgbClr val="000000"/>
                        </a:solidFill>
                      </a:endParaRPr>
                    </a:p>
                  </a:txBody>
                  <a:tcPr marL="68588" marR="68588" marT="34294" marB="34294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190" name="Google Shape;190;p22"/>
          <p:cNvSpPr txBox="1"/>
          <p:nvPr/>
        </p:nvSpPr>
        <p:spPr>
          <a:xfrm>
            <a:off x="1085387" y="2733910"/>
            <a:ext cx="6086475" cy="2539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34275" rIns="68569" bIns="34275" anchor="t" anchorCtr="0">
            <a:noAutofit/>
          </a:bodyPr>
          <a:lstStyle/>
          <a:p>
            <a:pPr>
              <a:buSzPts val="1600"/>
            </a:pPr>
            <a:r>
              <a:rPr lang="en-US" sz="12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*) for the latest Intel compilers, -march=</a:t>
            </a:r>
            <a:r>
              <a:rPr lang="en-US" sz="12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knl,haswell,ivybridge</a:t>
            </a:r>
            <a:r>
              <a:rPr lang="en-US" sz="12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can be used instead of –</a:t>
            </a:r>
            <a:r>
              <a:rPr lang="en-US" sz="12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xcode</a:t>
            </a:r>
            <a:r>
              <a:rPr lang="en-US" sz="12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</a:t>
            </a:r>
            <a:endParaRPr sz="1050" dirty="0"/>
          </a:p>
        </p:txBody>
      </p:sp>
    </p:spTree>
    <p:extLst>
      <p:ext uri="{BB962C8B-B14F-4D97-AF65-F5344CB8AC3E}">
        <p14:creationId xmlns:p14="http://schemas.microsoft.com/office/powerpoint/2010/main" val="4501069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p2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68569" tIns="0" rIns="68569" bIns="0" anchor="b" anchorCtr="0">
            <a:noAutofit/>
          </a:bodyPr>
          <a:lstStyle/>
          <a:p>
            <a:pPr marL="171450" indent="-171450"/>
            <a:r>
              <a:rPr lang="en-US"/>
              <a:t>What do compiler wrappers link by default?</a:t>
            </a:r>
            <a:endParaRPr/>
          </a:p>
        </p:txBody>
      </p:sp>
      <p:sp>
        <p:nvSpPr>
          <p:cNvPr id="199" name="Google Shape;199;p23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68569" tIns="34275" rIns="68569" bIns="34275" anchor="t" anchorCtr="0">
            <a:noAutofit/>
          </a:bodyPr>
          <a:lstStyle/>
          <a:p>
            <a:pPr marL="257175" indent="-257175">
              <a:lnSpc>
                <a:spcPct val="100000"/>
              </a:lnSpc>
              <a:spcBef>
                <a:spcPts val="0"/>
              </a:spcBef>
              <a:buSzPts val="2170"/>
            </a:pPr>
            <a:r>
              <a:rPr lang="en-US" sz="1627" dirty="0"/>
              <a:t>Depending on the modules loaded, compiler wrappers link to the MPI, LAPACK/BLAS/</a:t>
            </a:r>
            <a:r>
              <a:rPr lang="en-US" sz="1627" dirty="0" err="1"/>
              <a:t>ScaLAPACK</a:t>
            </a:r>
            <a:r>
              <a:rPr lang="en-US" sz="1627" dirty="0"/>
              <a:t> libraries, and more automatically</a:t>
            </a:r>
            <a:endParaRPr dirty="0"/>
          </a:p>
          <a:p>
            <a:pPr marL="257175" indent="-257175">
              <a:lnSpc>
                <a:spcPct val="100000"/>
              </a:lnSpc>
              <a:spcBef>
                <a:spcPts val="326"/>
              </a:spcBef>
              <a:buSzPts val="2170"/>
            </a:pPr>
            <a:r>
              <a:rPr lang="en-US" sz="1627" dirty="0"/>
              <a:t>Library names could be different from what you used before</a:t>
            </a:r>
            <a:endParaRPr dirty="0"/>
          </a:p>
        </p:txBody>
      </p:sp>
      <p:sp>
        <p:nvSpPr>
          <p:cNvPr id="200" name="Google Shape;200;p23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68569" tIns="34275" rIns="68569" bIns="34275" anchor="ctr" anchorCtr="0">
            <a:noAutofit/>
          </a:bodyPr>
          <a:lstStyle/>
          <a:p>
            <a:r>
              <a:rPr lang="en-US"/>
              <a:t>- </a:t>
            </a:r>
            <a:fld id="{00000000-1234-1234-1234-123412341234}" type="slidenum">
              <a:rPr lang="en-US"/>
              <a:pPr/>
              <a:t>21</a:t>
            </a:fld>
            <a:r>
              <a:rPr lang="en-US"/>
              <a:t> -</a:t>
            </a:r>
            <a:endParaRPr/>
          </a:p>
        </p:txBody>
      </p:sp>
      <p:pic>
        <p:nvPicPr>
          <p:cNvPr id="201" name="Google Shape;201;p2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79241" y="1663776"/>
            <a:ext cx="7220247" cy="3441489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63C9C840-D420-EC45-BF48-AE7859BDB920}"/>
              </a:ext>
            </a:extLst>
          </p:cNvPr>
          <p:cNvSpPr txBox="1"/>
          <p:nvPr/>
        </p:nvSpPr>
        <p:spPr>
          <a:xfrm>
            <a:off x="4524621" y="4415087"/>
            <a:ext cx="639606" cy="153888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endParaRPr lang="en-US" sz="400" dirty="0"/>
          </a:p>
        </p:txBody>
      </p:sp>
    </p:spTree>
    <p:extLst>
      <p:ext uri="{BB962C8B-B14F-4D97-AF65-F5344CB8AC3E}">
        <p14:creationId xmlns:p14="http://schemas.microsoft.com/office/powerpoint/2010/main" val="311220182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0" name="Google Shape;300;p35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68569" tIns="0" rIns="68569" bIns="0" anchor="b" anchorCtr="0">
            <a:noAutofit/>
          </a:bodyPr>
          <a:lstStyle/>
          <a:p>
            <a:pPr marL="171450" indent="-171450"/>
            <a:r>
              <a:rPr lang="en-US" dirty="0"/>
              <a:t>More on the verbose output from compiler wrappers</a:t>
            </a:r>
            <a:endParaRPr dirty="0"/>
          </a:p>
        </p:txBody>
      </p:sp>
      <p:pic>
        <p:nvPicPr>
          <p:cNvPr id="302" name="Google Shape;302;p35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tretch/>
        </p:blipFill>
        <p:spPr>
          <a:xfrm>
            <a:off x="831544" y="818379"/>
            <a:ext cx="7466591" cy="4041638"/>
          </a:xfrm>
          <a:prstGeom prst="rect">
            <a:avLst/>
          </a:prstGeom>
          <a:noFill/>
          <a:ln>
            <a:noFill/>
          </a:ln>
        </p:spPr>
      </p:pic>
      <p:sp>
        <p:nvSpPr>
          <p:cNvPr id="301" name="Google Shape;301;p35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68569" tIns="34275" rIns="68569" bIns="34275" anchor="ctr" anchorCtr="0">
            <a:noAutofit/>
          </a:bodyPr>
          <a:lstStyle/>
          <a:p>
            <a:r>
              <a:rPr lang="en-US"/>
              <a:t>- </a:t>
            </a:r>
            <a:fld id="{00000000-1234-1234-1234-123412341234}" type="slidenum">
              <a:rPr lang="en-US"/>
              <a:pPr/>
              <a:t>22</a:t>
            </a:fld>
            <a:r>
              <a:rPr lang="en-US"/>
              <a:t> -</a:t>
            </a:r>
            <a:endParaRPr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F1472C7F-D7B5-A84D-BF04-8C8BECB3A04D}"/>
              </a:ext>
            </a:extLst>
          </p:cNvPr>
          <p:cNvSpPr txBox="1"/>
          <p:nvPr/>
        </p:nvSpPr>
        <p:spPr>
          <a:xfrm>
            <a:off x="1768244" y="4853961"/>
            <a:ext cx="631293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Note, -</a:t>
            </a:r>
            <a:r>
              <a:rPr lang="en-US" dirty="0" err="1"/>
              <a:t>Wl</a:t>
            </a:r>
            <a:r>
              <a:rPr lang="en-US" dirty="0"/>
              <a:t>,--start-group … -</a:t>
            </a:r>
            <a:r>
              <a:rPr lang="en-US" dirty="0" err="1"/>
              <a:t>Wl</a:t>
            </a:r>
            <a:r>
              <a:rPr lang="en-US" dirty="0"/>
              <a:t>,--end-group for static linking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9942403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Google Shape;205;p28"/>
          <p:cNvSpPr txBox="1">
            <a:spLocks noGrp="1"/>
          </p:cNvSpPr>
          <p:nvPr>
            <p:ph type="title"/>
          </p:nvPr>
        </p:nvSpPr>
        <p:spPr>
          <a:xfrm>
            <a:off x="159300" y="64025"/>
            <a:ext cx="881108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50" tIns="0" rIns="68550" bIns="0" anchor="b" anchorCtr="0">
            <a:noAutofit/>
          </a:bodyPr>
          <a:lstStyle/>
          <a:p>
            <a:pPr marL="171450" lvl="0" indent="-171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n-US"/>
              <a:t>Available libraries</a:t>
            </a:r>
            <a:endParaRPr/>
          </a:p>
        </p:txBody>
      </p:sp>
      <p:sp>
        <p:nvSpPr>
          <p:cNvPr id="206" name="Google Shape;206;p28"/>
          <p:cNvSpPr txBox="1">
            <a:spLocks noGrp="1"/>
          </p:cNvSpPr>
          <p:nvPr>
            <p:ph type="body" idx="1"/>
          </p:nvPr>
        </p:nvSpPr>
        <p:spPr>
          <a:xfrm>
            <a:off x="311700" y="826475"/>
            <a:ext cx="8520600" cy="3742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50" tIns="34275" rIns="68550" bIns="34275" anchor="t" anchorCtr="0">
            <a:noAutofit/>
          </a:bodyPr>
          <a:lstStyle/>
          <a:p>
            <a:pPr marL="257175" lvl="0" indent="-25717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70"/>
              <a:buChar char="●"/>
            </a:pPr>
            <a:r>
              <a:rPr lang="en-US" dirty="0"/>
              <a:t>Cray supports many software packages – Cray Developer Toolkits (CDT)</a:t>
            </a:r>
            <a:endParaRPr dirty="0"/>
          </a:p>
          <a:p>
            <a:pPr marL="557213" lvl="1" indent="-214312" algn="l" rtl="0">
              <a:lnSpc>
                <a:spcPct val="100000"/>
              </a:lnSpc>
              <a:spcBef>
                <a:spcPts val="279"/>
              </a:spcBef>
              <a:spcAft>
                <a:spcPts val="0"/>
              </a:spcAft>
              <a:buSzPts val="1860"/>
              <a:buChar char="○"/>
            </a:pPr>
            <a:r>
              <a:rPr lang="en-US" sz="1600" dirty="0"/>
              <a:t>Access via modules, type “module avail” or “module avail –S” to see the available modules </a:t>
            </a:r>
            <a:endParaRPr sz="1600" dirty="0"/>
          </a:p>
          <a:p>
            <a:pPr marL="557213" lvl="1" indent="-214312" algn="l" rtl="0">
              <a:lnSpc>
                <a:spcPct val="100000"/>
              </a:lnSpc>
              <a:spcBef>
                <a:spcPts val="279"/>
              </a:spcBef>
              <a:spcAft>
                <a:spcPts val="0"/>
              </a:spcAft>
              <a:buSzPts val="1860"/>
              <a:buChar char="○"/>
            </a:pPr>
            <a:r>
              <a:rPr lang="en-US" sz="1600" dirty="0"/>
              <a:t>There are different builds for different compilers </a:t>
            </a:r>
            <a:endParaRPr sz="1600" dirty="0"/>
          </a:p>
          <a:p>
            <a:pPr marL="557213" lvl="1" indent="-214312" algn="l" rtl="0">
              <a:lnSpc>
                <a:spcPct val="100000"/>
              </a:lnSpc>
              <a:spcBef>
                <a:spcPts val="279"/>
              </a:spcBef>
              <a:spcAft>
                <a:spcPts val="0"/>
              </a:spcAft>
              <a:buSzPts val="1860"/>
              <a:buChar char="○"/>
            </a:pPr>
            <a:r>
              <a:rPr lang="en-US" sz="1600" dirty="0"/>
              <a:t>Programming environment modules allow the libraries built with the matching compilers to be linked to</a:t>
            </a:r>
            <a:endParaRPr sz="1600" dirty="0"/>
          </a:p>
          <a:p>
            <a:pPr marL="257175" lvl="0" indent="-257175" algn="l" rtl="0">
              <a:lnSpc>
                <a:spcPct val="100000"/>
              </a:lnSpc>
              <a:spcBef>
                <a:spcPts val="326"/>
              </a:spcBef>
              <a:spcAft>
                <a:spcPts val="0"/>
              </a:spcAft>
              <a:buSzPts val="2170"/>
              <a:buChar char="●"/>
            </a:pPr>
            <a:r>
              <a:rPr lang="en-US" dirty="0"/>
              <a:t>NERSC also supports many libraries</a:t>
            </a:r>
            <a:endParaRPr dirty="0"/>
          </a:p>
          <a:p>
            <a:pPr marL="557213" lvl="1" indent="-214312" algn="l" rtl="0">
              <a:lnSpc>
                <a:spcPct val="100000"/>
              </a:lnSpc>
              <a:spcBef>
                <a:spcPts val="279"/>
              </a:spcBef>
              <a:spcAft>
                <a:spcPts val="0"/>
              </a:spcAft>
              <a:buSzPts val="1860"/>
              <a:buChar char="○"/>
            </a:pPr>
            <a:r>
              <a:rPr lang="en-US" sz="1395" dirty="0"/>
              <a:t> </a:t>
            </a:r>
            <a:r>
              <a:rPr lang="en-US" sz="1600" dirty="0"/>
              <a:t>Some of them interact with the Cray compiler wrappers while many of them do not. </a:t>
            </a:r>
            <a:endParaRPr sz="1600" dirty="0"/>
          </a:p>
          <a:p>
            <a:pPr marL="257175" lvl="0" indent="-257175" algn="l" rtl="0">
              <a:lnSpc>
                <a:spcPct val="100000"/>
              </a:lnSpc>
              <a:spcBef>
                <a:spcPts val="326"/>
              </a:spcBef>
              <a:spcAft>
                <a:spcPts val="0"/>
              </a:spcAft>
              <a:buSzPts val="2170"/>
              <a:buChar char="●"/>
            </a:pPr>
            <a:r>
              <a:rPr lang="en-US" dirty="0"/>
              <a:t>Where are the libraries ?</a:t>
            </a:r>
            <a:endParaRPr dirty="0"/>
          </a:p>
          <a:p>
            <a:pPr marL="557213" lvl="1" indent="-214312">
              <a:lnSpc>
                <a:spcPct val="100000"/>
              </a:lnSpc>
              <a:spcBef>
                <a:spcPts val="279"/>
              </a:spcBef>
              <a:buSzPts val="1860"/>
            </a:pPr>
            <a:r>
              <a:rPr lang="en-US" sz="1600" dirty="0"/>
              <a:t>Use “module show &lt;</a:t>
            </a:r>
            <a:r>
              <a:rPr lang="en-US" sz="1600" dirty="0" err="1"/>
              <a:t>modulls</a:t>
            </a:r>
            <a:r>
              <a:rPr lang="en-US" sz="1600" dirty="0"/>
              <a:t> –l &lt;</a:t>
            </a:r>
            <a:r>
              <a:rPr lang="en-US" sz="1600" dirty="0" err="1"/>
              <a:t>installation_path</a:t>
            </a:r>
            <a:r>
              <a:rPr lang="en-US" sz="1600" dirty="0"/>
              <a:t>&gt; to see the library files</a:t>
            </a:r>
          </a:p>
          <a:p>
            <a:pPr marL="557213" lvl="1" indent="-214312" algn="l" rtl="0">
              <a:lnSpc>
                <a:spcPct val="100000"/>
              </a:lnSpc>
              <a:spcBef>
                <a:spcPts val="279"/>
              </a:spcBef>
              <a:spcAft>
                <a:spcPts val="0"/>
              </a:spcAft>
              <a:buSzPts val="1860"/>
              <a:buChar char="○"/>
            </a:pPr>
            <a:r>
              <a:rPr lang="en-US" sz="1600" dirty="0"/>
              <a:t>e name&gt; “ to see the installation paths</a:t>
            </a:r>
            <a:endParaRPr dirty="0"/>
          </a:p>
          <a:p>
            <a:pPr marL="342900" lvl="1" indent="0" algn="l" rtl="0">
              <a:lnSpc>
                <a:spcPct val="80000"/>
              </a:lnSpc>
              <a:spcBef>
                <a:spcPts val="279"/>
              </a:spcBef>
              <a:spcAft>
                <a:spcPts val="0"/>
              </a:spcAft>
              <a:buSzPts val="1860"/>
              <a:buNone/>
            </a:pPr>
            <a:endParaRPr sz="1395" dirty="0"/>
          </a:p>
          <a:p>
            <a:pPr marL="557213" lvl="1" indent="-125729" algn="l" rtl="0">
              <a:lnSpc>
                <a:spcPct val="80000"/>
              </a:lnSpc>
              <a:spcBef>
                <a:spcPts val="279"/>
              </a:spcBef>
              <a:spcAft>
                <a:spcPts val="0"/>
              </a:spcAft>
              <a:buSzPts val="1860"/>
              <a:buNone/>
            </a:pPr>
            <a:endParaRPr sz="1395" dirty="0"/>
          </a:p>
        </p:txBody>
      </p:sp>
      <p:sp>
        <p:nvSpPr>
          <p:cNvPr id="207" name="Google Shape;207;p2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50" tIns="34275" rIns="68550" bIns="34275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</a:pPr>
            <a:r>
              <a:rPr lang="en-US"/>
              <a:t>- </a:t>
            </a:r>
            <a:fld id="{00000000-1234-1234-1234-123412341234}" type="slidenum">
              <a:rPr lang="en-US"/>
              <a:t>23</a:t>
            </a:fld>
            <a:r>
              <a:rPr lang="en-US"/>
              <a:t> -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30999187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Google Shape;212;p29"/>
          <p:cNvSpPr txBox="1">
            <a:spLocks noGrp="1"/>
          </p:cNvSpPr>
          <p:nvPr>
            <p:ph type="title"/>
          </p:nvPr>
        </p:nvSpPr>
        <p:spPr>
          <a:xfrm>
            <a:off x="159300" y="64025"/>
            <a:ext cx="881108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50" tIns="0" rIns="68550" bIns="0" anchor="b" anchorCtr="0">
            <a:noAutofit/>
          </a:bodyPr>
          <a:lstStyle/>
          <a:p>
            <a:pPr marL="171450" lvl="0" indent="-171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n-US"/>
              <a:t>Examples of linking to the Cray provided libraries</a:t>
            </a:r>
            <a:endParaRPr/>
          </a:p>
        </p:txBody>
      </p:sp>
      <p:sp>
        <p:nvSpPr>
          <p:cNvPr id="213" name="Google Shape;213;p29"/>
          <p:cNvSpPr txBox="1">
            <a:spLocks noGrp="1"/>
          </p:cNvSpPr>
          <p:nvPr>
            <p:ph type="body" idx="1"/>
          </p:nvPr>
        </p:nvSpPr>
        <p:spPr>
          <a:xfrm>
            <a:off x="311700" y="826475"/>
            <a:ext cx="8520600" cy="3742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50" tIns="34275" rIns="68550" bIns="34275" anchor="t" anchorCtr="0">
            <a:noAutofit/>
          </a:bodyPr>
          <a:lstStyle/>
          <a:p>
            <a:pPr marL="257175" lvl="0" indent="-25717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60"/>
              <a:buChar char="●"/>
            </a:pPr>
            <a:r>
              <a:rPr lang="en-US" dirty="0"/>
              <a:t>Linking to Cray MPI and Cray Scientific libraries are automatic by default if compiler wrappers are used </a:t>
            </a:r>
            <a:endParaRPr dirty="0"/>
          </a:p>
          <a:p>
            <a:pPr marL="642938" lvl="2" indent="0" algn="l" rtl="0">
              <a:lnSpc>
                <a:spcPct val="100000"/>
              </a:lnSpc>
              <a:spcBef>
                <a:spcPts val="273"/>
              </a:spcBef>
              <a:spcAft>
                <a:spcPts val="0"/>
              </a:spcAft>
              <a:buSzPts val="1820"/>
              <a:buNone/>
            </a:pPr>
            <a:endParaRPr sz="1600" dirty="0"/>
          </a:p>
          <a:p>
            <a:pPr marL="642937" lvl="2" indent="0" algn="l" rtl="0">
              <a:lnSpc>
                <a:spcPct val="100000"/>
              </a:lnSpc>
              <a:spcBef>
                <a:spcPts val="273"/>
              </a:spcBef>
              <a:spcAft>
                <a:spcPts val="0"/>
              </a:spcAft>
              <a:buSzPts val="1820"/>
              <a:buNone/>
            </a:pPr>
            <a:r>
              <a:rPr lang="en-US" sz="1600" dirty="0"/>
              <a:t>CC </a:t>
            </a:r>
            <a:r>
              <a:rPr lang="en-US" sz="1600" dirty="0" err="1"/>
              <a:t>parallel_hello.cpp</a:t>
            </a:r>
            <a:r>
              <a:rPr lang="en-US" sz="1600" dirty="0"/>
              <a:t>   or      </a:t>
            </a:r>
            <a:r>
              <a:rPr lang="en-US" sz="1600" dirty="0" err="1"/>
              <a:t>ftn</a:t>
            </a:r>
            <a:r>
              <a:rPr lang="en-US" sz="1600" dirty="0"/>
              <a:t> dgemmx1.f90</a:t>
            </a:r>
            <a:endParaRPr sz="1600" dirty="0"/>
          </a:p>
          <a:p>
            <a:pPr marL="642938" lvl="2" indent="0" algn="l" rtl="0">
              <a:lnSpc>
                <a:spcPct val="100000"/>
              </a:lnSpc>
              <a:spcBef>
                <a:spcPts val="273"/>
              </a:spcBef>
              <a:spcAft>
                <a:spcPts val="0"/>
              </a:spcAft>
              <a:buSzPts val="1820"/>
              <a:buNone/>
            </a:pPr>
            <a:endParaRPr sz="1600" dirty="0"/>
          </a:p>
          <a:p>
            <a:pPr marL="257175" lvl="0" indent="-257175" algn="l" rtl="0">
              <a:lnSpc>
                <a:spcPct val="100000"/>
              </a:lnSpc>
              <a:spcBef>
                <a:spcPts val="294"/>
              </a:spcBef>
              <a:spcAft>
                <a:spcPts val="0"/>
              </a:spcAft>
              <a:buSzPts val="1960"/>
              <a:buChar char="●"/>
            </a:pPr>
            <a:r>
              <a:rPr lang="en-US" dirty="0"/>
              <a:t>Linking to HDF5 and NETCDF libraries are automatic, user just need to load the cray-hdf5 or cray-</a:t>
            </a:r>
            <a:r>
              <a:rPr lang="en-US" dirty="0" err="1"/>
              <a:t>netcdf</a:t>
            </a:r>
            <a:r>
              <a:rPr lang="en-US" dirty="0"/>
              <a:t> modules</a:t>
            </a:r>
            <a:endParaRPr dirty="0"/>
          </a:p>
          <a:p>
            <a:pPr marL="0" lvl="0" indent="0" algn="l" rtl="0">
              <a:lnSpc>
                <a:spcPct val="100000"/>
              </a:lnSpc>
              <a:spcBef>
                <a:spcPts val="294"/>
              </a:spcBef>
              <a:spcAft>
                <a:spcPts val="0"/>
              </a:spcAft>
              <a:buSzPts val="1960"/>
              <a:buNone/>
            </a:pPr>
            <a:endParaRPr sz="1400" dirty="0"/>
          </a:p>
          <a:p>
            <a:pPr marL="0" lvl="0" indent="0" algn="l" rtl="0">
              <a:lnSpc>
                <a:spcPct val="100000"/>
              </a:lnSpc>
              <a:spcBef>
                <a:spcPts val="294"/>
              </a:spcBef>
              <a:spcAft>
                <a:spcPts val="0"/>
              </a:spcAft>
              <a:buSzPts val="1960"/>
              <a:buNone/>
            </a:pPr>
            <a:r>
              <a:rPr lang="en-US" sz="1400" dirty="0"/>
              <a:t>           </a:t>
            </a:r>
            <a:r>
              <a:rPr lang="en-US" sz="1600" dirty="0"/>
              <a:t>module load cray-hdf5; cc h5write.c </a:t>
            </a:r>
            <a:endParaRPr sz="1600" dirty="0"/>
          </a:p>
          <a:p>
            <a:pPr marL="557213" lvl="1" indent="-214312" algn="l" rtl="0">
              <a:lnSpc>
                <a:spcPct val="100000"/>
              </a:lnSpc>
              <a:spcBef>
                <a:spcPts val="252"/>
              </a:spcBef>
              <a:spcAft>
                <a:spcPts val="0"/>
              </a:spcAft>
              <a:buSzPts val="1679"/>
              <a:buChar char="○"/>
            </a:pPr>
            <a:r>
              <a:rPr lang="en-US" sz="1600" dirty="0"/>
              <a:t>Note The library name could be different. Using the –v option to see the library names and other detailed link line information. </a:t>
            </a:r>
            <a:endParaRPr sz="1600" dirty="0"/>
          </a:p>
          <a:p>
            <a:pPr marL="342900" lvl="1" indent="0" algn="l" rtl="0">
              <a:lnSpc>
                <a:spcPct val="80000"/>
              </a:lnSpc>
              <a:spcBef>
                <a:spcPts val="252"/>
              </a:spcBef>
              <a:spcAft>
                <a:spcPts val="0"/>
              </a:spcAft>
              <a:buSzPts val="1680"/>
              <a:buNone/>
            </a:pPr>
            <a:endParaRPr sz="1259" dirty="0"/>
          </a:p>
        </p:txBody>
      </p:sp>
      <p:sp>
        <p:nvSpPr>
          <p:cNvPr id="214" name="Google Shape;214;p2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50" tIns="34275" rIns="68550" bIns="34275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</a:pPr>
            <a:r>
              <a:rPr lang="en-US"/>
              <a:t>- </a:t>
            </a:r>
            <a:fld id="{00000000-1234-1234-1234-123412341234}" type="slidenum">
              <a:rPr lang="en-US"/>
              <a:t>24</a:t>
            </a:fld>
            <a:r>
              <a:rPr lang="en-US"/>
              <a:t> -</a:t>
            </a:r>
            <a:endParaRPr/>
          </a:p>
        </p:txBody>
      </p:sp>
      <p:sp>
        <p:nvSpPr>
          <p:cNvPr id="215" name="Google Shape;215;p29"/>
          <p:cNvSpPr/>
          <p:nvPr/>
        </p:nvSpPr>
        <p:spPr>
          <a:xfrm>
            <a:off x="0" y="4851300"/>
            <a:ext cx="1397400" cy="292200"/>
          </a:xfrm>
          <a:prstGeom prst="snip1Rect">
            <a:avLst>
              <a:gd name="adj" fmla="val 16667"/>
            </a:avLst>
          </a:prstGeom>
          <a:solidFill>
            <a:srgbClr val="1C5188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solidFill>
                  <a:srgbClr val="FFFFFF"/>
                </a:solidFill>
              </a:rPr>
              <a:t>Liking example</a:t>
            </a:r>
            <a:endParaRPr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022775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Google Shape;220;p30"/>
          <p:cNvSpPr txBox="1">
            <a:spLocks noGrp="1"/>
          </p:cNvSpPr>
          <p:nvPr>
            <p:ph type="title"/>
          </p:nvPr>
        </p:nvSpPr>
        <p:spPr>
          <a:xfrm>
            <a:off x="159300" y="64025"/>
            <a:ext cx="881108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50" tIns="0" rIns="68550" bIns="0" anchor="b" anchorCtr="0">
            <a:noAutofit/>
          </a:bodyPr>
          <a:lstStyle/>
          <a:p>
            <a:pPr marL="171450" lvl="0" indent="-171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n-US"/>
              <a:t>Examples of linking to the Cray provided libraries</a:t>
            </a:r>
            <a:endParaRPr/>
          </a:p>
        </p:txBody>
      </p:sp>
      <p:sp>
        <p:nvSpPr>
          <p:cNvPr id="221" name="Google Shape;221;p30"/>
          <p:cNvSpPr txBox="1">
            <a:spLocks noGrp="1"/>
          </p:cNvSpPr>
          <p:nvPr>
            <p:ph type="body" idx="1"/>
          </p:nvPr>
        </p:nvSpPr>
        <p:spPr>
          <a:xfrm>
            <a:off x="311700" y="826475"/>
            <a:ext cx="8520600" cy="3742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50" tIns="34275" rIns="68550" bIns="34275" anchor="t" anchorCtr="0">
            <a:noAutofit/>
          </a:bodyPr>
          <a:lstStyle/>
          <a:p>
            <a:pPr marL="257175" lvl="0" indent="-257175" algn="l" rtl="0">
              <a:lnSpc>
                <a:spcPct val="100000"/>
              </a:lnSpc>
              <a:spcBef>
                <a:spcPts val="294"/>
              </a:spcBef>
              <a:spcAft>
                <a:spcPts val="0"/>
              </a:spcAft>
              <a:buSzPts val="1960"/>
              <a:buChar char="●"/>
            </a:pPr>
            <a:r>
              <a:rPr lang="en-US"/>
              <a:t>Linking to PETSc libraries are automatic, but users need to choose a proper module (real/complex,32/64 bit integer)</a:t>
            </a:r>
            <a:endParaRPr/>
          </a:p>
          <a:p>
            <a:pPr marL="557213" lvl="1" indent="-214312" algn="l" rtl="0">
              <a:lnSpc>
                <a:spcPct val="100000"/>
              </a:lnSpc>
              <a:spcBef>
                <a:spcPts val="252"/>
              </a:spcBef>
              <a:spcAft>
                <a:spcPts val="0"/>
              </a:spcAft>
              <a:buSzPts val="1679"/>
              <a:buChar char="○"/>
            </a:pPr>
            <a:r>
              <a:rPr lang="en-US" sz="1600"/>
              <a:t>E.g., module load cray-petsc-complex-64</a:t>
            </a:r>
            <a:endParaRPr sz="1600"/>
          </a:p>
          <a:p>
            <a:pPr marL="557212" lvl="1" indent="-214312" algn="l" rtl="0">
              <a:lnSpc>
                <a:spcPct val="100000"/>
              </a:lnSpc>
              <a:spcBef>
                <a:spcPts val="252"/>
              </a:spcBef>
              <a:spcAft>
                <a:spcPts val="0"/>
              </a:spcAft>
              <a:buSzPts val="1679"/>
              <a:buChar char="○"/>
            </a:pPr>
            <a:r>
              <a:rPr lang="en-US" sz="1600"/>
              <a:t>Use cc –v test1.c to see the linking detail</a:t>
            </a:r>
            <a:endParaRPr sz="1600"/>
          </a:p>
          <a:p>
            <a:pPr marL="914400" lvl="0" indent="0" algn="l" rtl="0">
              <a:lnSpc>
                <a:spcPct val="100000"/>
              </a:lnSpc>
              <a:spcBef>
                <a:spcPts val="252"/>
              </a:spcBef>
              <a:spcAft>
                <a:spcPts val="0"/>
              </a:spcAft>
              <a:buNone/>
            </a:pPr>
            <a:endParaRPr sz="1600"/>
          </a:p>
          <a:p>
            <a:pPr marL="257175" lvl="0" indent="-257175" algn="l" rtl="0">
              <a:lnSpc>
                <a:spcPct val="100000"/>
              </a:lnSpc>
              <a:spcBef>
                <a:spcPts val="294"/>
              </a:spcBef>
              <a:spcAft>
                <a:spcPts val="0"/>
              </a:spcAft>
              <a:buSzPts val="1960"/>
              <a:buChar char="●"/>
            </a:pPr>
            <a:r>
              <a:rPr lang="en-US"/>
              <a:t>Linking to fftw libraries – fftw 3 is the default</a:t>
            </a:r>
            <a:endParaRPr/>
          </a:p>
          <a:p>
            <a:pPr marL="557213" lvl="1" indent="-214312" algn="l" rtl="0">
              <a:lnSpc>
                <a:spcPct val="100000"/>
              </a:lnSpc>
              <a:spcBef>
                <a:spcPts val="252"/>
              </a:spcBef>
              <a:spcAft>
                <a:spcPts val="0"/>
              </a:spcAft>
              <a:buSzPts val="1679"/>
              <a:buChar char="○"/>
            </a:pPr>
            <a:r>
              <a:rPr lang="en-US" sz="1600"/>
              <a:t>module load cray-fftw</a:t>
            </a:r>
            <a:endParaRPr sz="1600"/>
          </a:p>
          <a:p>
            <a:pPr marL="557213" lvl="1" indent="-212931" algn="l" rtl="0">
              <a:lnSpc>
                <a:spcPct val="100000"/>
              </a:lnSpc>
              <a:spcBef>
                <a:spcPts val="252"/>
              </a:spcBef>
              <a:spcAft>
                <a:spcPts val="0"/>
              </a:spcAft>
              <a:buSzPts val="1650"/>
              <a:buChar char="○"/>
            </a:pPr>
            <a:r>
              <a:rPr lang="en-US" sz="1600"/>
              <a:t>Loading the cray-fftw module always links to the pthread version of the library, -lfftw3f_mpi -lfftw3f_threads -lfftw3f -lfftw3_mpi -lfftw3_threads -lfftw3, to link with OpenMP implementation, need to manually provide the libraries. </a:t>
            </a:r>
            <a:endParaRPr sz="1600"/>
          </a:p>
          <a:p>
            <a:pPr marL="557213" lvl="1" indent="-134301" algn="l" rtl="0">
              <a:lnSpc>
                <a:spcPct val="80000"/>
              </a:lnSpc>
              <a:spcBef>
                <a:spcPts val="252"/>
              </a:spcBef>
              <a:spcAft>
                <a:spcPts val="0"/>
              </a:spcAft>
              <a:buSzPts val="1680"/>
              <a:buNone/>
            </a:pPr>
            <a:endParaRPr sz="1600"/>
          </a:p>
          <a:p>
            <a:pPr marL="257175" lvl="0" indent="-163830" algn="l" rtl="0">
              <a:lnSpc>
                <a:spcPct val="80000"/>
              </a:lnSpc>
              <a:spcBef>
                <a:spcPts val="294"/>
              </a:spcBef>
              <a:spcAft>
                <a:spcPts val="0"/>
              </a:spcAft>
              <a:buSzPts val="1960"/>
              <a:buNone/>
            </a:pPr>
            <a:endParaRPr sz="1470"/>
          </a:p>
          <a:p>
            <a:pPr marL="342900" lvl="1" indent="0" algn="l" rtl="0">
              <a:lnSpc>
                <a:spcPct val="80000"/>
              </a:lnSpc>
              <a:spcBef>
                <a:spcPts val="252"/>
              </a:spcBef>
              <a:spcAft>
                <a:spcPts val="0"/>
              </a:spcAft>
              <a:buSzPts val="1680"/>
              <a:buNone/>
            </a:pPr>
            <a:endParaRPr sz="1259"/>
          </a:p>
        </p:txBody>
      </p:sp>
      <p:sp>
        <p:nvSpPr>
          <p:cNvPr id="222" name="Google Shape;222;p3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50" tIns="34275" rIns="68550" bIns="34275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</a:pPr>
            <a:r>
              <a:rPr lang="en-US"/>
              <a:t>- </a:t>
            </a:r>
            <a:fld id="{00000000-1234-1234-1234-123412341234}" type="slidenum">
              <a:rPr lang="en-US"/>
              <a:t>25</a:t>
            </a:fld>
            <a:r>
              <a:rPr lang="en-US"/>
              <a:t> -</a:t>
            </a:r>
            <a:endParaRPr/>
          </a:p>
        </p:txBody>
      </p:sp>
      <p:sp>
        <p:nvSpPr>
          <p:cNvPr id="223" name="Google Shape;223;p30"/>
          <p:cNvSpPr/>
          <p:nvPr/>
        </p:nvSpPr>
        <p:spPr>
          <a:xfrm>
            <a:off x="0" y="4851300"/>
            <a:ext cx="1397400" cy="292200"/>
          </a:xfrm>
          <a:prstGeom prst="snip1Rect">
            <a:avLst>
              <a:gd name="adj" fmla="val 16667"/>
            </a:avLst>
          </a:prstGeom>
          <a:solidFill>
            <a:srgbClr val="1C5188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>
                <a:solidFill>
                  <a:srgbClr val="FFFFFF"/>
                </a:solidFill>
              </a:rPr>
              <a:t>Liking example</a:t>
            </a:r>
            <a:endParaRPr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66494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Google Shape;228;p31"/>
          <p:cNvSpPr txBox="1">
            <a:spLocks noGrp="1"/>
          </p:cNvSpPr>
          <p:nvPr>
            <p:ph type="title"/>
          </p:nvPr>
        </p:nvSpPr>
        <p:spPr>
          <a:xfrm>
            <a:off x="159299" y="64025"/>
            <a:ext cx="8942311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50" tIns="0" rIns="68550" bIns="0" anchor="b" anchorCtr="0">
            <a:noAutofit/>
          </a:bodyPr>
          <a:lstStyle/>
          <a:p>
            <a:pPr marL="171450" lvl="0" indent="-171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n-US" sz="2600"/>
              <a:t>Examples of linking to the NERSC provided library modules</a:t>
            </a:r>
            <a:endParaRPr sz="2600"/>
          </a:p>
        </p:txBody>
      </p:sp>
      <p:sp>
        <p:nvSpPr>
          <p:cNvPr id="229" name="Google Shape;229;p31"/>
          <p:cNvSpPr txBox="1">
            <a:spLocks noGrp="1"/>
          </p:cNvSpPr>
          <p:nvPr>
            <p:ph type="body" idx="1"/>
          </p:nvPr>
        </p:nvSpPr>
        <p:spPr>
          <a:xfrm>
            <a:off x="311700" y="826474"/>
            <a:ext cx="8709458" cy="41694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50" tIns="34275" rIns="68550" bIns="34275" anchor="t" anchorCtr="0">
            <a:noAutofit/>
          </a:bodyPr>
          <a:lstStyle/>
          <a:p>
            <a:pPr marL="257175" lvl="0" indent="-25717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70"/>
              <a:buChar char="●"/>
            </a:pPr>
            <a:r>
              <a:rPr lang="en-US" sz="2300"/>
              <a:t>Some of the NERSC provided modulefiles are written to interact with the Cray compiler wrappers, e.g., elpa module on Cori</a:t>
            </a:r>
            <a:endParaRPr sz="2300"/>
          </a:p>
          <a:p>
            <a:pPr marL="642938" lvl="2" indent="0" algn="l" rtl="0">
              <a:lnSpc>
                <a:spcPct val="100000"/>
              </a:lnSpc>
              <a:spcBef>
                <a:spcPts val="302"/>
              </a:spcBef>
              <a:spcAft>
                <a:spcPts val="0"/>
              </a:spcAft>
              <a:buSzPts val="2015"/>
              <a:buNone/>
            </a:pPr>
            <a:r>
              <a:rPr lang="en-US" sz="1600"/>
              <a:t>module load elpa</a:t>
            </a:r>
            <a:endParaRPr sz="1600"/>
          </a:p>
          <a:p>
            <a:pPr marL="642938" lvl="2" indent="0" algn="l" rtl="0">
              <a:lnSpc>
                <a:spcPct val="100000"/>
              </a:lnSpc>
              <a:spcBef>
                <a:spcPts val="302"/>
              </a:spcBef>
              <a:spcAft>
                <a:spcPts val="0"/>
              </a:spcAft>
              <a:buSzPts val="2015"/>
              <a:buNone/>
            </a:pPr>
            <a:r>
              <a:rPr lang="en-US" sz="1600"/>
              <a:t>ftn –qopenmp –v test2.f90   # this will automatically link to elpa and MKL ScaLAPACK libraries</a:t>
            </a:r>
            <a:endParaRPr sz="1600"/>
          </a:p>
          <a:p>
            <a:pPr marL="557213" lvl="1" indent="-214312" algn="l" rtl="0">
              <a:lnSpc>
                <a:spcPct val="100000"/>
              </a:lnSpc>
              <a:spcBef>
                <a:spcPts val="302"/>
              </a:spcBef>
              <a:spcAft>
                <a:spcPts val="0"/>
              </a:spcAft>
              <a:buSzPts val="2015"/>
              <a:buChar char="○"/>
            </a:pPr>
            <a:r>
              <a:rPr lang="en-US" sz="1600"/>
              <a:t>Type module show &lt;module name&gt; to check if the envs &lt;libname&gt;_PKGCONFIG_LIBS, PE_PKGCONFIG_PRODUCTS, and PKG_CONFIG_PATH are defined in the modulefile, which compiler wrappers look for. </a:t>
            </a:r>
            <a:endParaRPr sz="1600"/>
          </a:p>
          <a:p>
            <a:pPr marL="257175" lvl="0" indent="-257175" algn="l" rtl="0">
              <a:lnSpc>
                <a:spcPct val="100000"/>
              </a:lnSpc>
              <a:spcBef>
                <a:spcPts val="326"/>
              </a:spcBef>
              <a:spcAft>
                <a:spcPts val="0"/>
              </a:spcAft>
              <a:buSzPts val="2170"/>
              <a:buChar char="●"/>
            </a:pPr>
            <a:r>
              <a:rPr lang="en-US" sz="2000"/>
              <a:t>Most of the NERSC provided modulefiles do not interact with the compiler wrappers, user need to provide the include path and library path and libraries manually, e.g. GSL</a:t>
            </a:r>
            <a:endParaRPr sz="2000"/>
          </a:p>
          <a:p>
            <a:pPr marL="642937" lvl="2" indent="0" algn="l" rtl="0">
              <a:lnSpc>
                <a:spcPct val="100000"/>
              </a:lnSpc>
              <a:spcBef>
                <a:spcPts val="302"/>
              </a:spcBef>
              <a:spcAft>
                <a:spcPts val="0"/>
              </a:spcAft>
              <a:buSzPts val="2015"/>
              <a:buNone/>
            </a:pPr>
            <a:r>
              <a:rPr lang="en-US" sz="1600"/>
              <a:t>module load gsl; ftn test3.f90 $GSL</a:t>
            </a:r>
            <a:endParaRPr sz="1600"/>
          </a:p>
          <a:p>
            <a:pPr marL="557212" lvl="1" indent="-214312" algn="l" rtl="0">
              <a:lnSpc>
                <a:spcPct val="100000"/>
              </a:lnSpc>
              <a:spcBef>
                <a:spcPts val="302"/>
              </a:spcBef>
              <a:spcAft>
                <a:spcPts val="0"/>
              </a:spcAft>
              <a:buSzPts val="2015"/>
              <a:buChar char="○"/>
            </a:pPr>
            <a:r>
              <a:rPr lang="en-US" sz="1600"/>
              <a:t>GSL is set as  -I/usr/common/software/gsl/2.1/intel/include   </a:t>
            </a:r>
            <a:endParaRPr sz="1600"/>
          </a:p>
          <a:p>
            <a:pPr marL="557212" lvl="1" indent="-214312" algn="l" rtl="0">
              <a:lnSpc>
                <a:spcPct val="100000"/>
              </a:lnSpc>
              <a:spcBef>
                <a:spcPts val="302"/>
              </a:spcBef>
              <a:spcAft>
                <a:spcPts val="0"/>
              </a:spcAft>
              <a:buSzPts val="2015"/>
              <a:buChar char="○"/>
            </a:pPr>
            <a:r>
              <a:rPr lang="en-US" sz="1600"/>
              <a:t>                -L/usr/common/software/gsl/2.1/intel/lib -lgsl -lgslcblas</a:t>
            </a:r>
            <a:endParaRPr sz="1600"/>
          </a:p>
          <a:p>
            <a:pPr marL="557213" lvl="1" indent="-125729" algn="l" rtl="0">
              <a:lnSpc>
                <a:spcPct val="80000"/>
              </a:lnSpc>
              <a:spcBef>
                <a:spcPts val="279"/>
              </a:spcBef>
              <a:spcAft>
                <a:spcPts val="0"/>
              </a:spcAft>
              <a:buSzPts val="1860"/>
              <a:buNone/>
            </a:pPr>
            <a:endParaRPr sz="1395"/>
          </a:p>
          <a:p>
            <a:pPr marL="257175" lvl="0" indent="-153829" algn="l" rtl="0">
              <a:lnSpc>
                <a:spcPct val="80000"/>
              </a:lnSpc>
              <a:spcBef>
                <a:spcPts val="326"/>
              </a:spcBef>
              <a:spcAft>
                <a:spcPts val="0"/>
              </a:spcAft>
              <a:buSzPts val="2170"/>
              <a:buNone/>
            </a:pPr>
            <a:endParaRPr sz="1627"/>
          </a:p>
          <a:p>
            <a:pPr marL="257175" lvl="0" indent="-153829" algn="l" rtl="0">
              <a:lnSpc>
                <a:spcPct val="80000"/>
              </a:lnSpc>
              <a:spcBef>
                <a:spcPts val="326"/>
              </a:spcBef>
              <a:spcAft>
                <a:spcPts val="0"/>
              </a:spcAft>
              <a:buSzPts val="2170"/>
              <a:buNone/>
            </a:pPr>
            <a:endParaRPr sz="1627"/>
          </a:p>
        </p:txBody>
      </p:sp>
      <p:sp>
        <p:nvSpPr>
          <p:cNvPr id="230" name="Google Shape;230;p3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50" tIns="34275" rIns="68550" bIns="34275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</a:pPr>
            <a:r>
              <a:rPr lang="en-US"/>
              <a:t>- </a:t>
            </a:r>
            <a:fld id="{00000000-1234-1234-1234-123412341234}" type="slidenum">
              <a:rPr lang="en-US"/>
              <a:t>26</a:t>
            </a:fld>
            <a:r>
              <a:rPr lang="en-US"/>
              <a:t> -</a:t>
            </a:r>
            <a:endParaRPr/>
          </a:p>
        </p:txBody>
      </p:sp>
      <p:sp>
        <p:nvSpPr>
          <p:cNvPr id="231" name="Google Shape;231;p31"/>
          <p:cNvSpPr/>
          <p:nvPr/>
        </p:nvSpPr>
        <p:spPr>
          <a:xfrm>
            <a:off x="0" y="4851300"/>
            <a:ext cx="1397400" cy="292200"/>
          </a:xfrm>
          <a:prstGeom prst="snip1Rect">
            <a:avLst>
              <a:gd name="adj" fmla="val 16667"/>
            </a:avLst>
          </a:prstGeom>
          <a:solidFill>
            <a:srgbClr val="1C5188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solidFill>
                  <a:srgbClr val="FFFFFF"/>
                </a:solidFill>
              </a:rPr>
              <a:t>Liking example</a:t>
            </a:r>
            <a:endParaRPr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190845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Google Shape;236;p32"/>
          <p:cNvSpPr txBox="1">
            <a:spLocks noGrp="1"/>
          </p:cNvSpPr>
          <p:nvPr>
            <p:ph type="title"/>
          </p:nvPr>
        </p:nvSpPr>
        <p:spPr>
          <a:xfrm>
            <a:off x="159300" y="64025"/>
            <a:ext cx="881108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50" tIns="0" rIns="68550" bIns="0" anchor="b" anchorCtr="0">
            <a:noAutofit/>
          </a:bodyPr>
          <a:lstStyle/>
          <a:p>
            <a:pPr marL="171450" lvl="0" indent="-171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n-US"/>
              <a:t>Linking to Intel MKL library</a:t>
            </a:r>
            <a:endParaRPr/>
          </a:p>
        </p:txBody>
      </p:sp>
      <p:sp>
        <p:nvSpPr>
          <p:cNvPr id="237" name="Google Shape;237;p32"/>
          <p:cNvSpPr txBox="1">
            <a:spLocks noGrp="1"/>
          </p:cNvSpPr>
          <p:nvPr>
            <p:ph type="body" idx="1"/>
          </p:nvPr>
        </p:nvSpPr>
        <p:spPr>
          <a:xfrm>
            <a:off x="311699" y="826475"/>
            <a:ext cx="8584019" cy="3742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50" tIns="34275" rIns="68550" bIns="34275" anchor="t" anchorCtr="0">
            <a:noAutofit/>
          </a:bodyPr>
          <a:lstStyle/>
          <a:p>
            <a:pPr marL="257175" lvl="0" indent="-257175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380"/>
              <a:buChar char="●"/>
            </a:pPr>
            <a:r>
              <a:rPr lang="en-US"/>
              <a:t>Resource:</a:t>
            </a:r>
            <a:endParaRPr/>
          </a:p>
          <a:p>
            <a:pPr marL="557213" lvl="1" indent="-214312" algn="l" rtl="0">
              <a:lnSpc>
                <a:spcPct val="90000"/>
              </a:lnSpc>
              <a:spcBef>
                <a:spcPts val="306"/>
              </a:spcBef>
              <a:spcAft>
                <a:spcPts val="0"/>
              </a:spcAft>
              <a:buSzPts val="2040"/>
              <a:buChar char="○"/>
            </a:pPr>
            <a:r>
              <a:rPr lang="en-US" sz="1600"/>
              <a:t>Intel® Math Kernel Library Link Line Advisor, </a:t>
            </a:r>
            <a:r>
              <a:rPr lang="en-US" sz="1600" u="sng">
                <a:solidFill>
                  <a:schemeClr val="hlink"/>
                </a:solidFill>
                <a:hlinkClick r:id="rId3"/>
              </a:rPr>
              <a:t>https://software.intel.com/en-us/articles/intel-mkl-link-line-advisor/</a:t>
            </a:r>
            <a:endParaRPr sz="1600"/>
          </a:p>
          <a:p>
            <a:pPr marL="557213" lvl="1" indent="-214312" algn="l" rtl="0">
              <a:lnSpc>
                <a:spcPct val="90000"/>
              </a:lnSpc>
              <a:spcBef>
                <a:spcPts val="306"/>
              </a:spcBef>
              <a:spcAft>
                <a:spcPts val="0"/>
              </a:spcAft>
              <a:buSzPts val="2040"/>
              <a:buChar char="○"/>
            </a:pPr>
            <a:r>
              <a:rPr lang="en-US" sz="1600"/>
              <a:t>Learn from Intel compiler verbose output,                                       -mkl={parallel,sequential,cluster}</a:t>
            </a:r>
            <a:endParaRPr sz="1600"/>
          </a:p>
          <a:p>
            <a:pPr marL="257175" lvl="0" indent="-257175" algn="l" rtl="0">
              <a:lnSpc>
                <a:spcPct val="90000"/>
              </a:lnSpc>
              <a:spcBef>
                <a:spcPts val="357"/>
              </a:spcBef>
              <a:spcAft>
                <a:spcPts val="0"/>
              </a:spcAft>
              <a:buSzPts val="2380"/>
              <a:buChar char="●"/>
            </a:pPr>
            <a:r>
              <a:rPr lang="en-US"/>
              <a:t>For intel compiler, use –mkl flag</a:t>
            </a:r>
            <a:endParaRPr/>
          </a:p>
          <a:p>
            <a:pPr marL="557213" lvl="1" indent="-214312" algn="l" rtl="0">
              <a:lnSpc>
                <a:spcPct val="90000"/>
              </a:lnSpc>
              <a:spcBef>
                <a:spcPts val="306"/>
              </a:spcBef>
              <a:spcAft>
                <a:spcPts val="0"/>
              </a:spcAft>
              <a:buSzPts val="2040"/>
              <a:buChar char="○"/>
            </a:pPr>
            <a:r>
              <a:rPr lang="en-US" sz="1600"/>
              <a:t>ftn test1.f90 –mkl  # default to parallel –multi-threaded lib</a:t>
            </a:r>
            <a:endParaRPr sz="1600"/>
          </a:p>
          <a:p>
            <a:pPr marL="557213" lvl="1" indent="-214312" algn="l" rtl="0">
              <a:lnSpc>
                <a:spcPct val="90000"/>
              </a:lnSpc>
              <a:spcBef>
                <a:spcPts val="306"/>
              </a:spcBef>
              <a:spcAft>
                <a:spcPts val="0"/>
              </a:spcAft>
              <a:buSzPts val="2040"/>
              <a:buChar char="○"/>
            </a:pPr>
            <a:r>
              <a:rPr lang="en-US" sz="1600"/>
              <a:t>The loaded cray-libsci will be ignored if –mkl is used.</a:t>
            </a:r>
            <a:endParaRPr sz="1600"/>
          </a:p>
          <a:p>
            <a:pPr marL="457200" marR="0" lvl="0" indent="0" algn="l" rtl="0">
              <a:lnSpc>
                <a:spcPct val="90000"/>
              </a:lnSpc>
              <a:spcBef>
                <a:spcPts val="357"/>
              </a:spcBef>
              <a:spcAft>
                <a:spcPts val="0"/>
              </a:spcAft>
              <a:buNone/>
            </a:pPr>
            <a:endParaRPr sz="1400"/>
          </a:p>
        </p:txBody>
      </p:sp>
      <p:sp>
        <p:nvSpPr>
          <p:cNvPr id="238" name="Google Shape;238;p3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50" tIns="34275" rIns="68550" bIns="34275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</a:pPr>
            <a:r>
              <a:rPr lang="en-US"/>
              <a:t>- </a:t>
            </a:r>
            <a:fld id="{00000000-1234-1234-1234-123412341234}" type="slidenum">
              <a:rPr lang="en-US"/>
              <a:t>27</a:t>
            </a:fld>
            <a:r>
              <a:rPr lang="en-US"/>
              <a:t>-</a:t>
            </a:r>
            <a:endParaRPr/>
          </a:p>
        </p:txBody>
      </p:sp>
      <p:sp>
        <p:nvSpPr>
          <p:cNvPr id="239" name="Google Shape;239;p32"/>
          <p:cNvSpPr/>
          <p:nvPr/>
        </p:nvSpPr>
        <p:spPr>
          <a:xfrm>
            <a:off x="0" y="4851300"/>
            <a:ext cx="1397400" cy="292200"/>
          </a:xfrm>
          <a:prstGeom prst="snip1Rect">
            <a:avLst>
              <a:gd name="adj" fmla="val 16667"/>
            </a:avLst>
          </a:prstGeom>
          <a:solidFill>
            <a:srgbClr val="1C5188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solidFill>
                  <a:srgbClr val="FFFFFF"/>
                </a:solidFill>
              </a:rPr>
              <a:t>Liking example</a:t>
            </a:r>
            <a:endParaRPr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157036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" name="Google Shape;244;p33"/>
          <p:cNvSpPr txBox="1">
            <a:spLocks noGrp="1"/>
          </p:cNvSpPr>
          <p:nvPr>
            <p:ph type="title"/>
          </p:nvPr>
        </p:nvSpPr>
        <p:spPr>
          <a:xfrm>
            <a:off x="159300" y="64025"/>
            <a:ext cx="88110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50" tIns="0" rIns="68550" bIns="0" anchor="b" anchorCtr="0">
            <a:noAutofit/>
          </a:bodyPr>
          <a:lstStyle/>
          <a:p>
            <a:pPr marL="171450" lvl="0" indent="-171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n-US"/>
              <a:t>Linking to Intel MKL library</a:t>
            </a:r>
            <a:endParaRPr/>
          </a:p>
        </p:txBody>
      </p:sp>
      <p:sp>
        <p:nvSpPr>
          <p:cNvPr id="245" name="Google Shape;245;p33"/>
          <p:cNvSpPr txBox="1">
            <a:spLocks noGrp="1"/>
          </p:cNvSpPr>
          <p:nvPr>
            <p:ph type="body" idx="1"/>
          </p:nvPr>
        </p:nvSpPr>
        <p:spPr>
          <a:xfrm>
            <a:off x="311699" y="826475"/>
            <a:ext cx="8583900" cy="3742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50" tIns="34275" rIns="68550" bIns="34275" anchor="t" anchorCtr="0">
            <a:noAutofit/>
          </a:bodyPr>
          <a:lstStyle/>
          <a:p>
            <a:pPr marL="257175" lvl="0" indent="-257175" algn="l" rtl="0">
              <a:lnSpc>
                <a:spcPct val="90000"/>
              </a:lnSpc>
              <a:spcBef>
                <a:spcPts val="357"/>
              </a:spcBef>
              <a:spcAft>
                <a:spcPts val="0"/>
              </a:spcAft>
              <a:buSzPts val="2380"/>
              <a:buChar char="●"/>
            </a:pPr>
            <a:r>
              <a:rPr lang="en-US"/>
              <a:t>For GNU compiler (e.g., to link to 32-bit integer build):</a:t>
            </a:r>
            <a:endParaRPr/>
          </a:p>
          <a:p>
            <a:pPr marL="557212" lvl="1" indent="-202565" algn="l" rtl="0">
              <a:lnSpc>
                <a:spcPct val="90000"/>
              </a:lnSpc>
              <a:spcBef>
                <a:spcPts val="268"/>
              </a:spcBef>
              <a:spcAft>
                <a:spcPts val="0"/>
              </a:spcAft>
              <a:buClr>
                <a:srgbClr val="0010FC"/>
              </a:buClr>
              <a:buSzPts val="1600"/>
              <a:buChar char="○"/>
            </a:pPr>
            <a:r>
              <a:rPr lang="en-US" sz="1600">
                <a:solidFill>
                  <a:srgbClr val="0010FC"/>
                </a:solidFill>
              </a:rPr>
              <a:t>Save the MKLROOT from the Intel compiler module, and then </a:t>
            </a:r>
            <a:endParaRPr sz="1600"/>
          </a:p>
          <a:p>
            <a:pPr marL="557212" lvl="1" indent="-202565" algn="l" rtl="0">
              <a:lnSpc>
                <a:spcPct val="90000"/>
              </a:lnSpc>
              <a:spcBef>
                <a:spcPts val="268"/>
              </a:spcBef>
              <a:spcAft>
                <a:spcPts val="0"/>
              </a:spcAft>
              <a:buSzPts val="1600"/>
              <a:buChar char="○"/>
            </a:pPr>
            <a:r>
              <a:rPr lang="en-US" sz="1600"/>
              <a:t>Threaded:  -L$MKLROOT/lib/intel64 –Wl,--start-group -lmkl_gf_lp64 -lmkl_gnu_thread -lmkl_core -liomp5 -Wl,--end-group –lpthread –lm –ldl</a:t>
            </a:r>
            <a:endParaRPr sz="1600"/>
          </a:p>
          <a:p>
            <a:pPr marL="557212" lvl="1" indent="-202565" algn="l" rtl="0">
              <a:lnSpc>
                <a:spcPct val="90000"/>
              </a:lnSpc>
              <a:spcBef>
                <a:spcPts val="268"/>
              </a:spcBef>
              <a:spcAft>
                <a:spcPts val="0"/>
              </a:spcAft>
              <a:buSzPts val="1600"/>
              <a:buChar char="○"/>
            </a:pPr>
            <a:r>
              <a:rPr lang="en-US" sz="1600"/>
              <a:t>ScaLAPACK: -L$MKLROOT/lib/intel64 -Wl,--start-group -lmkl_gf_lp64 -lmkl_gnu_thread -lmkl_scalapack_lp64 -lmkl_blacs_intelmpi_lp64 -lmkl_core -Wl,--end-group -lgomp –lpthread –lm -ldl</a:t>
            </a:r>
            <a:endParaRPr sz="1600"/>
          </a:p>
          <a:p>
            <a:pPr marL="557212" lvl="1" indent="-202565" algn="l" rtl="0">
              <a:lnSpc>
                <a:spcPct val="90000"/>
              </a:lnSpc>
              <a:spcBef>
                <a:spcPts val="268"/>
              </a:spcBef>
              <a:spcAft>
                <a:spcPts val="0"/>
              </a:spcAft>
              <a:buSzPts val="1600"/>
              <a:buChar char="○"/>
            </a:pPr>
            <a:r>
              <a:rPr lang="en-US" sz="1600"/>
              <a:t>Note that mkl modules could be out-dated</a:t>
            </a:r>
            <a:endParaRPr sz="1600"/>
          </a:p>
        </p:txBody>
      </p:sp>
      <p:sp>
        <p:nvSpPr>
          <p:cNvPr id="246" name="Google Shape;246;p3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50" tIns="34275" rIns="68550" bIns="34275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</a:pPr>
            <a:r>
              <a:rPr lang="en-US"/>
              <a:t>- </a:t>
            </a:r>
            <a:fld id="{00000000-1234-1234-1234-123412341234}" type="slidenum">
              <a:rPr lang="en-US"/>
              <a:t>28</a:t>
            </a:fld>
            <a:r>
              <a:rPr lang="en-US"/>
              <a:t>-</a:t>
            </a:r>
            <a:endParaRPr/>
          </a:p>
        </p:txBody>
      </p:sp>
      <p:sp>
        <p:nvSpPr>
          <p:cNvPr id="247" name="Google Shape;247;p33"/>
          <p:cNvSpPr/>
          <p:nvPr/>
        </p:nvSpPr>
        <p:spPr>
          <a:xfrm>
            <a:off x="0" y="4851300"/>
            <a:ext cx="1397400" cy="292200"/>
          </a:xfrm>
          <a:prstGeom prst="snip1Rect">
            <a:avLst>
              <a:gd name="adj" fmla="val 16667"/>
            </a:avLst>
          </a:prstGeom>
          <a:solidFill>
            <a:srgbClr val="1C5188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solidFill>
                  <a:srgbClr val="FFFFFF"/>
                </a:solidFill>
              </a:rPr>
              <a:t>Liking example</a:t>
            </a:r>
            <a:endParaRPr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387719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" name="Google Shape;252;p34"/>
          <p:cNvSpPr txBox="1">
            <a:spLocks noGrp="1"/>
          </p:cNvSpPr>
          <p:nvPr>
            <p:ph type="title"/>
          </p:nvPr>
        </p:nvSpPr>
        <p:spPr>
          <a:xfrm>
            <a:off x="159300" y="64025"/>
            <a:ext cx="881108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50" tIns="0" rIns="68550" bIns="0" anchor="b" anchorCtr="0">
            <a:noAutofit/>
          </a:bodyPr>
          <a:lstStyle/>
          <a:p>
            <a:pPr marL="171450" lvl="0" indent="-171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n-US"/>
              <a:t>Linking to Intel MPI library – Use native compilers</a:t>
            </a:r>
            <a:endParaRPr/>
          </a:p>
        </p:txBody>
      </p:sp>
      <p:sp>
        <p:nvSpPr>
          <p:cNvPr id="253" name="Google Shape;253;p34"/>
          <p:cNvSpPr txBox="1">
            <a:spLocks noGrp="1"/>
          </p:cNvSpPr>
          <p:nvPr>
            <p:ph type="body" idx="1"/>
          </p:nvPr>
        </p:nvSpPr>
        <p:spPr>
          <a:xfrm>
            <a:off x="311700" y="826475"/>
            <a:ext cx="8520600" cy="3742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50" tIns="34275" rIns="68550" bIns="34275" anchor="t" anchorCtr="0">
            <a:noAutofit/>
          </a:bodyPr>
          <a:lstStyle/>
          <a:p>
            <a:pPr marL="257175" lvl="0" indent="-25717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-US"/>
              <a:t>Cray MPICH libraries are recommended for performance especially at scale. </a:t>
            </a:r>
            <a:endParaRPr/>
          </a:p>
          <a:p>
            <a:pPr marL="257175" lvl="0" indent="-25717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-US"/>
              <a:t>Compiler wrappers links to Cray MPICH libraries. </a:t>
            </a:r>
            <a:endParaRPr/>
          </a:p>
          <a:p>
            <a:pPr marL="257175" lvl="0" indent="-25717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-US"/>
              <a:t>However, if you need to link to Intel MPI library, do</a:t>
            </a:r>
            <a:endParaRPr/>
          </a:p>
          <a:p>
            <a:pPr marL="642938" lvl="2" indent="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</a:pPr>
            <a:r>
              <a:rPr lang="en-US" sz="1600"/>
              <a:t>module load impi</a:t>
            </a:r>
            <a:endParaRPr sz="1600"/>
          </a:p>
          <a:p>
            <a:pPr marL="642938" lvl="2" indent="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</a:pPr>
            <a:r>
              <a:rPr lang="en-US" sz="1600"/>
              <a:t>mpiifort test1.f90</a:t>
            </a:r>
            <a:endParaRPr sz="1600"/>
          </a:p>
          <a:p>
            <a:pPr marL="914400" lvl="1" indent="-34290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2000"/>
              <a:buChar char="○"/>
            </a:pPr>
            <a:r>
              <a:rPr lang="en-US" sz="1600"/>
              <a:t>Note that the binaries linked to the Intel MPI need to run with srun instead of mpirun to get a proper process/thread affinity, </a:t>
            </a:r>
            <a:r>
              <a:rPr lang="en-US" sz="1600" u="sng">
                <a:solidFill>
                  <a:schemeClr val="hlink"/>
                </a:solidFill>
                <a:hlinkClick r:id="rId3"/>
              </a:rPr>
              <a:t>http://www.nersc.gov/users/computational-systems/cori/running-jobs/advanced-running-jobs-options/#toc-anchor-6</a:t>
            </a:r>
            <a:endParaRPr sz="1600"/>
          </a:p>
          <a:p>
            <a:pPr marL="914400" lvl="1" indent="-34290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2000"/>
              <a:buChar char="○"/>
            </a:pPr>
            <a:r>
              <a:rPr lang="en-US" sz="1600"/>
              <a:t>Native Intel compilers link dynamically</a:t>
            </a:r>
            <a:r>
              <a:rPr lang="en-US"/>
              <a:t>	</a:t>
            </a:r>
            <a:endParaRPr/>
          </a:p>
        </p:txBody>
      </p:sp>
      <p:sp>
        <p:nvSpPr>
          <p:cNvPr id="254" name="Google Shape;254;p3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50" tIns="34275" rIns="68550" bIns="34275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</a:pPr>
            <a:r>
              <a:rPr lang="en-US"/>
              <a:t>- </a:t>
            </a:r>
            <a:fld id="{00000000-1234-1234-1234-123412341234}" type="slidenum">
              <a:rPr lang="en-US"/>
              <a:t>29</a:t>
            </a:fld>
            <a:r>
              <a:rPr lang="en-US"/>
              <a:t> -</a:t>
            </a:r>
            <a:endParaRPr/>
          </a:p>
        </p:txBody>
      </p:sp>
      <p:sp>
        <p:nvSpPr>
          <p:cNvPr id="255" name="Google Shape;255;p34"/>
          <p:cNvSpPr/>
          <p:nvPr/>
        </p:nvSpPr>
        <p:spPr>
          <a:xfrm>
            <a:off x="0" y="4851300"/>
            <a:ext cx="1397400" cy="292200"/>
          </a:xfrm>
          <a:prstGeom prst="snip1Rect">
            <a:avLst>
              <a:gd name="adj" fmla="val 16667"/>
            </a:avLst>
          </a:prstGeom>
          <a:solidFill>
            <a:srgbClr val="1C5188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>
                <a:solidFill>
                  <a:srgbClr val="FFFFFF"/>
                </a:solidFill>
              </a:rPr>
              <a:t>Liking example</a:t>
            </a:r>
            <a:endParaRPr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692621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3" name="Google Shape;303;p40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Agenda</a:t>
            </a:r>
            <a:endParaRPr dirty="0"/>
          </a:p>
        </p:txBody>
      </p:sp>
      <p:sp>
        <p:nvSpPr>
          <p:cNvPr id="304" name="Google Shape;304;p40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indent="-342900">
              <a:buSzPts val="1800"/>
            </a:pPr>
            <a:r>
              <a:rPr lang="en" dirty="0"/>
              <a:t>Difference between Edison/Cori Haswell (multi-core) and Cori KNL (many-core)</a:t>
            </a:r>
            <a:endParaRPr dirty="0"/>
          </a:p>
          <a:p>
            <a:pPr indent="-342900">
              <a:buSzPts val="1800"/>
            </a:pPr>
            <a:r>
              <a:rPr lang="en" dirty="0"/>
              <a:t>How to compile for KNL </a:t>
            </a:r>
          </a:p>
          <a:p>
            <a:pPr indent="-342900">
              <a:buSzPts val="1800"/>
            </a:pPr>
            <a:r>
              <a:rPr lang="en" dirty="0"/>
              <a:t>How to run on KNL nodes </a:t>
            </a:r>
          </a:p>
          <a:p>
            <a:pPr marL="45720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endParaRPr sz="2400" dirty="0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" name="Google Shape;260;p35"/>
          <p:cNvSpPr txBox="1">
            <a:spLocks noGrp="1"/>
          </p:cNvSpPr>
          <p:nvPr>
            <p:ph type="title"/>
          </p:nvPr>
        </p:nvSpPr>
        <p:spPr>
          <a:xfrm>
            <a:off x="159300" y="64025"/>
            <a:ext cx="881108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50" tIns="68550" rIns="68550" bIns="68550" anchor="b" anchorCtr="0">
            <a:noAutofit/>
          </a:bodyPr>
          <a:lstStyle/>
          <a:p>
            <a:pPr marL="171450" lvl="0" indent="-171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n-US"/>
              <a:t>Summary</a:t>
            </a:r>
            <a:endParaRPr/>
          </a:p>
        </p:txBody>
      </p:sp>
      <p:sp>
        <p:nvSpPr>
          <p:cNvPr id="261" name="Google Shape;261;p35"/>
          <p:cNvSpPr txBox="1">
            <a:spLocks noGrp="1"/>
          </p:cNvSpPr>
          <p:nvPr>
            <p:ph type="body" idx="1"/>
          </p:nvPr>
        </p:nvSpPr>
        <p:spPr>
          <a:xfrm>
            <a:off x="311700" y="826475"/>
            <a:ext cx="8520600" cy="3742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50" tIns="68550" rIns="68550" bIns="68550" anchor="t" anchorCtr="0">
            <a:noAutofit/>
          </a:bodyPr>
          <a:lstStyle/>
          <a:p>
            <a:pPr marL="457200" lvl="0" indent="-1714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-US"/>
              <a:t>Compilations for Cori and Edison are very similar </a:t>
            </a:r>
            <a:endParaRPr/>
          </a:p>
          <a:p>
            <a:pPr marL="457200" lvl="0" indent="-1714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-US"/>
              <a:t>To compile for Cori KNL, do</a:t>
            </a:r>
            <a:endParaRPr/>
          </a:p>
          <a:p>
            <a:pPr marL="1100138" lvl="2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000"/>
              <a:buFont typeface="Courier New"/>
              <a:buChar char="–"/>
            </a:pPr>
            <a:r>
              <a:rPr lang="en-US" sz="1800">
                <a:latin typeface="Courier New"/>
                <a:ea typeface="Courier New"/>
                <a:cs typeface="Courier New"/>
                <a:sym typeface="Courier New"/>
              </a:rPr>
              <a:t>module swap craype-haswell craype-mic-knl</a:t>
            </a:r>
            <a:endParaRPr/>
          </a:p>
          <a:p>
            <a:pPr marL="457200" lvl="0" indent="-1714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-US"/>
              <a:t>Use compiler wrappers where possible, they</a:t>
            </a:r>
            <a:endParaRPr/>
          </a:p>
          <a:p>
            <a:pPr marL="914400" lvl="1" indent="-1714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○"/>
            </a:pPr>
            <a:r>
              <a:rPr lang="en-US"/>
              <a:t> add architecture specific optimization flags </a:t>
            </a:r>
            <a:endParaRPr/>
          </a:p>
          <a:p>
            <a:pPr marL="914400" lvl="1" indent="-1714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○"/>
            </a:pPr>
            <a:r>
              <a:rPr lang="en-US"/>
              <a:t> link to the Cray MPI and LibSci libraries and other Cray provided libraries</a:t>
            </a:r>
            <a:endParaRPr/>
          </a:p>
          <a:p>
            <a:pPr marL="457200" lvl="0" indent="-1714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-US"/>
              <a:t>Use available libraries where possible</a:t>
            </a:r>
            <a:endParaRPr/>
          </a:p>
          <a:p>
            <a:pPr marL="914400" lvl="1" indent="-1714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○"/>
            </a:pPr>
            <a:r>
              <a:rPr lang="en-US"/>
              <a:t>Use module avail command to check available libraries</a:t>
            </a:r>
            <a:endParaRPr/>
          </a:p>
          <a:p>
            <a:pPr marL="914400" lvl="1" indent="-1714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○"/>
            </a:pPr>
            <a:r>
              <a:rPr lang="en-US"/>
              <a:t>Use module show &lt;module name&gt; to see the installation paths if needed</a:t>
            </a:r>
            <a:endParaRPr/>
          </a:p>
          <a:p>
            <a:pPr marL="457200" lvl="0" indent="-1714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2400"/>
              <a:buChar char="●"/>
            </a:pPr>
            <a:r>
              <a:rPr lang="en-US">
                <a:solidFill>
                  <a:srgbClr val="595959"/>
                </a:solidFill>
              </a:rPr>
              <a:t>Learn from the compiler verbose output (-v)</a:t>
            </a:r>
            <a:endParaRPr/>
          </a:p>
          <a:p>
            <a:pPr marL="471488" lvl="1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endParaRPr/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44844399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AFC6AA57-68BF-C84A-9F02-3C8A122EA6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to Run jobs on KNL</a:t>
            </a:r>
          </a:p>
        </p:txBody>
      </p:sp>
    </p:spTree>
    <p:extLst>
      <p:ext uri="{BB962C8B-B14F-4D97-AF65-F5344CB8AC3E}">
        <p14:creationId xmlns:p14="http://schemas.microsoft.com/office/powerpoint/2010/main" val="448620608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1" name="Google Shape;561;p65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68569" tIns="0" rIns="68569" bIns="0" anchor="b" anchorCtr="0">
            <a:noAutofit/>
          </a:bodyPr>
          <a:lstStyle/>
          <a:p>
            <a:pPr marL="171450" indent="-171450"/>
            <a:r>
              <a:rPr lang="en-US" dirty="0"/>
              <a:t>Cori KNL Queue Policy (starting from AY 2019) </a:t>
            </a:r>
            <a:endParaRPr dirty="0"/>
          </a:p>
        </p:txBody>
      </p:sp>
      <p:sp>
        <p:nvSpPr>
          <p:cNvPr id="562" name="Google Shape;562;p65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68569" tIns="34275" rIns="68569" bIns="34275" anchor="ctr" anchorCtr="0">
            <a:noAutofit/>
          </a:bodyPr>
          <a:lstStyle/>
          <a:p>
            <a:fld id="{00000000-1234-1234-1234-123412341234}" type="slidenum">
              <a:rPr lang="en-US"/>
              <a:pPr/>
              <a:t>32</a:t>
            </a:fld>
            <a:endParaRPr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6396BE06-106E-9844-940D-A96132635199}"/>
              </a:ext>
            </a:extLst>
          </p:cNvPr>
          <p:cNvSpPr/>
          <p:nvPr/>
        </p:nvSpPr>
        <p:spPr>
          <a:xfrm>
            <a:off x="1325023" y="4128455"/>
            <a:ext cx="6394853" cy="6478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80000"/>
              </a:lnSpc>
              <a:spcBef>
                <a:spcPts val="326"/>
              </a:spcBef>
              <a:buSzPts val="2170"/>
              <a:buFont typeface="Arial" panose="020B0604020202020204" pitchFamily="34" charset="0"/>
              <a:buChar char="•"/>
            </a:pPr>
            <a:r>
              <a:rPr lang="en-US" dirty="0"/>
              <a:t>Jobs use 1024+ nodes on Cori KNL get 20% charging discount</a:t>
            </a:r>
          </a:p>
          <a:p>
            <a:pPr marL="285750" indent="-285750">
              <a:lnSpc>
                <a:spcPct val="80000"/>
              </a:lnSpc>
              <a:spcBef>
                <a:spcPts val="326"/>
              </a:spcBef>
              <a:buSzPts val="2170"/>
              <a:buFont typeface="Arial" panose="020B0604020202020204" pitchFamily="34" charset="0"/>
              <a:buChar char="•"/>
            </a:pPr>
            <a:r>
              <a:rPr lang="en-US" dirty="0"/>
              <a:t>“</a:t>
            </a:r>
            <a:r>
              <a:rPr lang="en-US" dirty="0">
                <a:solidFill>
                  <a:srgbClr val="FF0000"/>
                </a:solidFill>
              </a:rPr>
              <a:t>interactive</a:t>
            </a:r>
            <a:r>
              <a:rPr lang="en-US" dirty="0"/>
              <a:t>” </a:t>
            </a:r>
            <a:r>
              <a:rPr lang="en-US" dirty="0" err="1"/>
              <a:t>qos</a:t>
            </a:r>
            <a:r>
              <a:rPr lang="en-US" dirty="0"/>
              <a:t> available on Cori Haswell and KNL</a:t>
            </a:r>
            <a:r>
              <a:rPr lang="en-US" dirty="0">
                <a:solidFill>
                  <a:schemeClr val="tx1"/>
                </a:solidFill>
              </a:rPr>
              <a:t>, job starts immediately or get canceled in 5 minutes,  </a:t>
            </a:r>
            <a:r>
              <a:rPr lang="en-US" dirty="0"/>
              <a:t>up to 64 nodes on Cori per repo</a:t>
            </a:r>
          </a:p>
        </p:txBody>
      </p:sp>
      <p:pic>
        <p:nvPicPr>
          <p:cNvPr id="8" name="Google Shape;534;p61">
            <a:extLst>
              <a:ext uri="{FF2B5EF4-FFF2-40B4-BE49-F238E27FC236}">
                <a16:creationId xmlns:a16="http://schemas.microsoft.com/office/drawing/2014/main" id="{3AEE390A-6F30-B742-A163-C5DDA91CB34E}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325022" y="876497"/>
            <a:ext cx="6530289" cy="317434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049053041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15A54A-E784-3A4B-9049-40550625ED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Difference between Edison/Haswell and Cori KNL</a:t>
            </a:r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9997107A-100D-E743-B645-04BE738A356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30202"/>
              </p:ext>
            </p:extLst>
          </p:nvPr>
        </p:nvGraphicFramePr>
        <p:xfrm>
          <a:off x="654007" y="1266478"/>
          <a:ext cx="7999487" cy="1467120"/>
        </p:xfrm>
        <a:graphic>
          <a:graphicData uri="http://schemas.openxmlformats.org/drawingml/2006/table">
            <a:tbl>
              <a:tblPr firstRow="1" bandRow="1">
                <a:tableStyleId>{97495F5E-8DD6-4CCB-B74F-5F50D4052F8E}</a:tableStyleId>
              </a:tblPr>
              <a:tblGrid>
                <a:gridCol w="1086568">
                  <a:extLst>
                    <a:ext uri="{9D8B030D-6E8A-4147-A177-3AD203B41FA5}">
                      <a16:colId xmlns:a16="http://schemas.microsoft.com/office/drawing/2014/main" val="347053703"/>
                    </a:ext>
                  </a:extLst>
                </a:gridCol>
                <a:gridCol w="1086568">
                  <a:extLst>
                    <a:ext uri="{9D8B030D-6E8A-4147-A177-3AD203B41FA5}">
                      <a16:colId xmlns:a16="http://schemas.microsoft.com/office/drawing/2014/main" val="3360586886"/>
                    </a:ext>
                  </a:extLst>
                </a:gridCol>
                <a:gridCol w="1086568">
                  <a:extLst>
                    <a:ext uri="{9D8B030D-6E8A-4147-A177-3AD203B41FA5}">
                      <a16:colId xmlns:a16="http://schemas.microsoft.com/office/drawing/2014/main" val="1521645093"/>
                    </a:ext>
                  </a:extLst>
                </a:gridCol>
                <a:gridCol w="1086568">
                  <a:extLst>
                    <a:ext uri="{9D8B030D-6E8A-4147-A177-3AD203B41FA5}">
                      <a16:colId xmlns:a16="http://schemas.microsoft.com/office/drawing/2014/main" val="1781909925"/>
                    </a:ext>
                  </a:extLst>
                </a:gridCol>
                <a:gridCol w="1332566">
                  <a:extLst>
                    <a:ext uri="{9D8B030D-6E8A-4147-A177-3AD203B41FA5}">
                      <a16:colId xmlns:a16="http://schemas.microsoft.com/office/drawing/2014/main" val="1913538077"/>
                    </a:ext>
                  </a:extLst>
                </a:gridCol>
                <a:gridCol w="1139336">
                  <a:extLst>
                    <a:ext uri="{9D8B030D-6E8A-4147-A177-3AD203B41FA5}">
                      <a16:colId xmlns:a16="http://schemas.microsoft.com/office/drawing/2014/main" val="3016535311"/>
                    </a:ext>
                  </a:extLst>
                </a:gridCol>
                <a:gridCol w="1181313">
                  <a:extLst>
                    <a:ext uri="{9D8B030D-6E8A-4147-A177-3AD203B41FA5}">
                      <a16:colId xmlns:a16="http://schemas.microsoft.com/office/drawing/2014/main" val="2534819517"/>
                    </a:ext>
                  </a:extLst>
                </a:gridCol>
              </a:tblGrid>
              <a:tr h="448119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4572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/>
                        <a:t>Cores/node</a:t>
                      </a:r>
                    </a:p>
                  </a:txBody>
                  <a:tcPr marL="45720" marR="0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b="0" dirty="0"/>
                        <a:t>Threads/node</a:t>
                      </a:r>
                    </a:p>
                    <a:p>
                      <a:pPr algn="ctr"/>
                      <a:endParaRPr lang="en-US" b="0" dirty="0"/>
                    </a:p>
                  </a:txBody>
                  <a:tcPr marL="45720" marR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/>
                        <a:t>Socket/Node</a:t>
                      </a:r>
                    </a:p>
                  </a:txBody>
                  <a:tcPr marL="45720" marR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/>
                        <a:t>Memory (DDR + HBM)/node (GB)</a:t>
                      </a:r>
                    </a:p>
                  </a:txBody>
                  <a:tcPr marL="45720" marR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/>
                        <a:t>Memory/Core</a:t>
                      </a:r>
                    </a:p>
                    <a:p>
                      <a:pPr algn="ctr"/>
                      <a:r>
                        <a:rPr lang="en-US" b="0" dirty="0"/>
                        <a:t>(GB)</a:t>
                      </a:r>
                    </a:p>
                  </a:txBody>
                  <a:tcPr marL="45720" marR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/>
                        <a:t>Clock speed</a:t>
                      </a:r>
                    </a:p>
                    <a:p>
                      <a:pPr algn="ctr"/>
                      <a:r>
                        <a:rPr lang="en-US" b="0" dirty="0"/>
                        <a:t>(GHz)</a:t>
                      </a:r>
                    </a:p>
                  </a:txBody>
                  <a:tcPr marL="45720" marR="0"/>
                </a:tc>
                <a:extLst>
                  <a:ext uri="{0D108BD9-81ED-4DB2-BD59-A6C34878D82A}">
                    <a16:rowId xmlns:a16="http://schemas.microsoft.com/office/drawing/2014/main" val="3433449588"/>
                  </a:ext>
                </a:extLst>
              </a:tr>
              <a:tr h="316320">
                <a:tc>
                  <a:txBody>
                    <a:bodyPr/>
                    <a:lstStyle/>
                    <a:p>
                      <a:r>
                        <a:rPr lang="en-US" dirty="0"/>
                        <a:t>Edison</a:t>
                      </a:r>
                    </a:p>
                  </a:txBody>
                  <a:tcPr marL="45720"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24</a:t>
                      </a:r>
                    </a:p>
                  </a:txBody>
                  <a:tcPr marL="45720"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48</a:t>
                      </a:r>
                    </a:p>
                  </a:txBody>
                  <a:tcPr marL="45720"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</a:t>
                      </a:r>
                    </a:p>
                  </a:txBody>
                  <a:tcPr marL="45720"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64</a:t>
                      </a:r>
                    </a:p>
                  </a:txBody>
                  <a:tcPr marL="45720"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2.67</a:t>
                      </a:r>
                    </a:p>
                  </a:txBody>
                  <a:tcPr marL="45720"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2.4</a:t>
                      </a:r>
                    </a:p>
                  </a:txBody>
                  <a:tcPr marL="45720"/>
                </a:tc>
                <a:extLst>
                  <a:ext uri="{0D108BD9-81ED-4DB2-BD59-A6C34878D82A}">
                    <a16:rowId xmlns:a16="http://schemas.microsoft.com/office/drawing/2014/main" val="978097511"/>
                  </a:ext>
                </a:extLst>
              </a:tr>
              <a:tr h="316320">
                <a:tc>
                  <a:txBody>
                    <a:bodyPr/>
                    <a:lstStyle/>
                    <a:p>
                      <a:r>
                        <a:rPr lang="en-US" dirty="0"/>
                        <a:t>Cori Haswell</a:t>
                      </a:r>
                    </a:p>
                  </a:txBody>
                  <a:tcPr marL="45720"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32</a:t>
                      </a:r>
                    </a:p>
                  </a:txBody>
                  <a:tcPr marL="45720"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64</a:t>
                      </a:r>
                    </a:p>
                  </a:txBody>
                  <a:tcPr marL="45720"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</a:t>
                      </a:r>
                    </a:p>
                  </a:txBody>
                  <a:tcPr marL="45720"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128</a:t>
                      </a:r>
                    </a:p>
                  </a:txBody>
                  <a:tcPr marL="45720"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4.0</a:t>
                      </a:r>
                    </a:p>
                  </a:txBody>
                  <a:tcPr marL="45720"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2.3</a:t>
                      </a:r>
                    </a:p>
                  </a:txBody>
                  <a:tcPr marL="45720"/>
                </a:tc>
                <a:extLst>
                  <a:ext uri="{0D108BD9-81ED-4DB2-BD59-A6C34878D82A}">
                    <a16:rowId xmlns:a16="http://schemas.microsoft.com/office/drawing/2014/main" val="1173579805"/>
                  </a:ext>
                </a:extLst>
              </a:tr>
              <a:tr h="316320">
                <a:tc>
                  <a:txBody>
                    <a:bodyPr/>
                    <a:lstStyle/>
                    <a:p>
                      <a:r>
                        <a:rPr lang="en-US" dirty="0"/>
                        <a:t>Cori KNL</a:t>
                      </a:r>
                    </a:p>
                  </a:txBody>
                  <a:tcPr marL="45720"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68</a:t>
                      </a:r>
                    </a:p>
                  </a:txBody>
                  <a:tcPr marL="45720"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272</a:t>
                      </a:r>
                    </a:p>
                  </a:txBody>
                  <a:tcPr marL="45720"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</a:t>
                      </a:r>
                    </a:p>
                  </a:txBody>
                  <a:tcPr marL="45720"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96 + 16</a:t>
                      </a:r>
                    </a:p>
                  </a:txBody>
                  <a:tcPr marL="45720"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1.4 +0.24</a:t>
                      </a:r>
                    </a:p>
                  </a:txBody>
                  <a:tcPr marL="45720"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1.4</a:t>
                      </a:r>
                    </a:p>
                  </a:txBody>
                  <a:tcPr marL="45720" marR="0"/>
                </a:tc>
                <a:extLst>
                  <a:ext uri="{0D108BD9-81ED-4DB2-BD59-A6C34878D82A}">
                    <a16:rowId xmlns:a16="http://schemas.microsoft.com/office/drawing/2014/main" val="341598769"/>
                  </a:ext>
                </a:extLst>
              </a:tr>
            </a:tbl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id="{ED811A10-1E74-8D4D-8B59-A5DEB1DC414A}"/>
              </a:ext>
            </a:extLst>
          </p:cNvPr>
          <p:cNvSpPr txBox="1"/>
          <p:nvPr/>
        </p:nvSpPr>
        <p:spPr>
          <a:xfrm>
            <a:off x="696397" y="3197372"/>
            <a:ext cx="7194088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/>
              <a:t>KNL has a lot more (slower) cores on the node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/>
              <a:t>A much reduced per core memory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83283275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Interactive batch job on KNL nodes</a:t>
            </a:r>
            <a:endParaRPr lang="en-US" dirty="0">
              <a:solidFill>
                <a:srgbClr val="37586F"/>
              </a:solidFill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type="body" idx="1"/>
          </p:nvPr>
        </p:nvSpPr>
        <p:spPr>
          <a:xfrm>
            <a:off x="473473" y="2627196"/>
            <a:ext cx="4534657" cy="1672301"/>
          </a:xfrm>
          <a:solidFill>
            <a:srgbClr val="D9E7F5"/>
          </a:solidFill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sz="1600" b="0" dirty="0">
                <a:latin typeface="+mj-lt"/>
              </a:rPr>
              <a:t>Cori KNL:</a:t>
            </a:r>
          </a:p>
          <a:p>
            <a:pPr marL="342900" lvl="1" indent="0">
              <a:buNone/>
            </a:pPr>
            <a:r>
              <a:rPr lang="en-US" sz="1600" b="0" dirty="0" err="1"/>
              <a:t>salloc</a:t>
            </a:r>
            <a:r>
              <a:rPr lang="en-US" sz="1600" b="0" dirty="0"/>
              <a:t> -N 2 –q debug –t 30:00</a:t>
            </a:r>
            <a:r>
              <a:rPr lang="en-US" sz="1600" b="0" dirty="0">
                <a:latin typeface="+mj-lt"/>
              </a:rPr>
              <a:t>        </a:t>
            </a:r>
          </a:p>
          <a:p>
            <a:pPr marL="342900" lvl="1" indent="0">
              <a:buNone/>
            </a:pPr>
            <a:r>
              <a:rPr lang="en-US" sz="1600" b="0" dirty="0" err="1">
                <a:latin typeface="+mj-lt"/>
              </a:rPr>
              <a:t>salloc</a:t>
            </a:r>
            <a:r>
              <a:rPr lang="en-US" sz="1600" b="0" dirty="0">
                <a:latin typeface="+mj-lt"/>
              </a:rPr>
              <a:t> -N 2 –q interactive –t 4:00:00 </a:t>
            </a:r>
            <a:r>
              <a:rPr lang="en-US" sz="1600" dirty="0">
                <a:solidFill>
                  <a:srgbClr val="FF0000"/>
                </a:solidFill>
                <a:latin typeface="+mj-lt"/>
              </a:rPr>
              <a:t>-C </a:t>
            </a:r>
            <a:r>
              <a:rPr lang="en-US" sz="1600" dirty="0" err="1">
                <a:solidFill>
                  <a:srgbClr val="FF0000"/>
                </a:solidFill>
                <a:latin typeface="+mj-lt"/>
              </a:rPr>
              <a:t>knl</a:t>
            </a:r>
            <a:endParaRPr lang="en-US" sz="1600" b="0" dirty="0"/>
          </a:p>
          <a:p>
            <a:pPr marL="38100" indent="0">
              <a:buNone/>
            </a:pPr>
            <a:r>
              <a:rPr lang="en-US" dirty="0"/>
              <a:t>       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US"/>
              <a:t>- </a:t>
            </a:r>
            <a:fld id="{D174BAF6-F8F2-EF4F-936C-8DF63288C82F}" type="slidenum">
              <a:rPr lang="en-US" smtClean="0"/>
              <a:pPr/>
              <a:t>34</a:t>
            </a:fld>
            <a:r>
              <a:rPr lang="en-US"/>
              <a:t> -</a:t>
            </a:r>
            <a:endParaRPr lang="en-US" dirty="0"/>
          </a:p>
        </p:txBody>
      </p:sp>
      <p:sp>
        <p:nvSpPr>
          <p:cNvPr id="6" name="Content Placeholder 4">
            <a:extLst>
              <a:ext uri="{FF2B5EF4-FFF2-40B4-BE49-F238E27FC236}">
                <a16:creationId xmlns:a16="http://schemas.microsoft.com/office/drawing/2014/main" id="{A8E4AAF7-FE4C-9341-BE4A-74B1A48F7093}"/>
              </a:ext>
            </a:extLst>
          </p:cNvPr>
          <p:cNvSpPr txBox="1">
            <a:spLocks/>
          </p:cNvSpPr>
          <p:nvPr/>
        </p:nvSpPr>
        <p:spPr>
          <a:xfrm>
            <a:off x="473473" y="1082731"/>
            <a:ext cx="4534657" cy="1339521"/>
          </a:xfrm>
          <a:prstGeom prst="rect">
            <a:avLst/>
          </a:prstGeom>
          <a:solidFill>
            <a:srgbClr val="D9E7F5"/>
          </a:solidFill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342900" marR="0" lvl="0" indent="-304800" algn="l" rtl="0">
              <a:lnSpc>
                <a:spcPct val="115000"/>
              </a:lnSpc>
              <a:spcBef>
                <a:spcPts val="42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1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685800" marR="0" lvl="1" indent="-285750" algn="l" rtl="0">
              <a:lnSpc>
                <a:spcPct val="115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–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028700" marR="0" lvl="2" indent="-266700" algn="l" rtl="0">
              <a:lnSpc>
                <a:spcPct val="115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-266700" algn="l" rtl="0">
              <a:lnSpc>
                <a:spcPct val="115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714500" marR="0" lvl="4" indent="-266700" algn="l" rtl="0">
              <a:lnSpc>
                <a:spcPct val="115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057400" marR="0" lvl="5" indent="-266700" algn="l" rtl="0">
              <a:lnSpc>
                <a:spcPct val="115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400300" marR="0" lvl="6" indent="-266700" algn="l" rtl="0">
              <a:lnSpc>
                <a:spcPct val="115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2743200" marR="0" lvl="7" indent="-266700" algn="l" rtl="0">
              <a:lnSpc>
                <a:spcPct val="115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086100" marR="0" lvl="8" indent="-266700" algn="l" rtl="0">
              <a:lnSpc>
                <a:spcPct val="115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indent="0">
              <a:buFont typeface="Arial"/>
              <a:buNone/>
            </a:pPr>
            <a:r>
              <a:rPr lang="en-US" sz="1600" b="0" dirty="0">
                <a:latin typeface="+mj-lt"/>
              </a:rPr>
              <a:t>Edison:</a:t>
            </a:r>
          </a:p>
          <a:p>
            <a:pPr marL="0" indent="0">
              <a:buFont typeface="Arial"/>
              <a:buNone/>
            </a:pPr>
            <a:r>
              <a:rPr lang="en-US" sz="1600" b="0" dirty="0">
                <a:latin typeface="+mj-lt"/>
              </a:rPr>
              <a:t>        </a:t>
            </a:r>
            <a:r>
              <a:rPr lang="en-US" sz="1600" b="0" dirty="0" err="1">
                <a:latin typeface="+mj-lt"/>
              </a:rPr>
              <a:t>salloc</a:t>
            </a:r>
            <a:r>
              <a:rPr lang="en-US" sz="1600" b="0" dirty="0">
                <a:latin typeface="+mj-lt"/>
              </a:rPr>
              <a:t> -N 2 –q debug –t 30:00</a:t>
            </a:r>
            <a:endParaRPr 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BC3F72A-8CBC-DA4C-9B55-F1FA29FDC928}"/>
              </a:ext>
            </a:extLst>
          </p:cNvPr>
          <p:cNvSpPr txBox="1"/>
          <p:nvPr/>
        </p:nvSpPr>
        <p:spPr>
          <a:xfrm>
            <a:off x="473473" y="4504441"/>
            <a:ext cx="419049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Use of interactive queue is highly recommended!</a:t>
            </a:r>
          </a:p>
        </p:txBody>
      </p:sp>
    </p:spTree>
    <p:extLst>
      <p:ext uri="{BB962C8B-B14F-4D97-AF65-F5344CB8AC3E}">
        <p14:creationId xmlns:p14="http://schemas.microsoft.com/office/powerpoint/2010/main" val="629861125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4562" y="68763"/>
            <a:ext cx="8811080" cy="572700"/>
          </a:xfrm>
        </p:spPr>
        <p:txBody>
          <a:bodyPr>
            <a:normAutofit fontScale="90000"/>
          </a:bodyPr>
          <a:lstStyle/>
          <a:p>
            <a:r>
              <a:rPr lang="en-US" dirty="0"/>
              <a:t>Sample job script to run a MPI job</a:t>
            </a:r>
            <a:endParaRPr lang="en-US" dirty="0">
              <a:solidFill>
                <a:srgbClr val="37586F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type="body" idx="1"/>
          </p:nvPr>
        </p:nvSpPr>
        <p:spPr>
          <a:xfrm>
            <a:off x="4875084" y="1133672"/>
            <a:ext cx="3597374" cy="2269591"/>
          </a:xfrm>
          <a:solidFill>
            <a:srgbClr val="D9E7F5"/>
          </a:solidFill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1200" b="1" dirty="0"/>
              <a:t>Cori KNL:</a:t>
            </a:r>
          </a:p>
          <a:p>
            <a:pPr marL="0" indent="0">
              <a:buNone/>
            </a:pPr>
            <a:r>
              <a:rPr lang="en-US" sz="1200" b="0" dirty="0"/>
              <a:t>#!/bin/bash -l</a:t>
            </a:r>
          </a:p>
          <a:p>
            <a:pPr marL="0" indent="0">
              <a:buNone/>
            </a:pPr>
            <a:r>
              <a:rPr lang="de-DE" sz="1200" b="0" dirty="0"/>
              <a:t>#SBATCH –N 1 </a:t>
            </a:r>
          </a:p>
          <a:p>
            <a:pPr marL="0" indent="0">
              <a:buNone/>
            </a:pPr>
            <a:r>
              <a:rPr lang="de-DE" sz="1200" dirty="0">
                <a:solidFill>
                  <a:srgbClr val="FF0000"/>
                </a:solidFill>
              </a:rPr>
              <a:t>#SBATCH -C </a:t>
            </a:r>
            <a:r>
              <a:rPr lang="de-DE" sz="1200" dirty="0" err="1">
                <a:solidFill>
                  <a:srgbClr val="FF0000"/>
                </a:solidFill>
              </a:rPr>
              <a:t>knl</a:t>
            </a:r>
            <a:endParaRPr lang="de-DE" sz="1200" b="0" dirty="0"/>
          </a:p>
          <a:p>
            <a:pPr marL="0" indent="0">
              <a:buNone/>
            </a:pPr>
            <a:r>
              <a:rPr lang="de-DE" sz="1200" b="0" dirty="0"/>
              <a:t>#SBATCH –</a:t>
            </a:r>
            <a:r>
              <a:rPr lang="de-DE" sz="1200" b="0" dirty="0" err="1"/>
              <a:t>q</a:t>
            </a:r>
            <a:r>
              <a:rPr lang="de-DE" sz="1200" b="0" dirty="0"/>
              <a:t> </a:t>
            </a:r>
            <a:r>
              <a:rPr lang="de-DE" sz="1200" b="0" dirty="0" err="1"/>
              <a:t>regular</a:t>
            </a:r>
            <a:endParaRPr lang="de-DE" sz="1200" b="0" dirty="0"/>
          </a:p>
          <a:p>
            <a:pPr marL="0" indent="0">
              <a:buNone/>
            </a:pPr>
            <a:r>
              <a:rPr lang="de-DE" sz="1200" b="0" dirty="0"/>
              <a:t>#SBATCH –t </a:t>
            </a:r>
            <a:r>
              <a:rPr lang="de-DE" sz="1200" dirty="0"/>
              <a:t>1</a:t>
            </a:r>
            <a:r>
              <a:rPr lang="de-DE" sz="1200" b="0" dirty="0"/>
              <a:t>:00:00</a:t>
            </a:r>
          </a:p>
          <a:p>
            <a:pPr marL="0" indent="0">
              <a:buNone/>
            </a:pPr>
            <a:r>
              <a:rPr lang="de-DE" sz="1200" dirty="0">
                <a:solidFill>
                  <a:schemeClr val="tx1"/>
                </a:solidFill>
              </a:rPr>
              <a:t>#SBATCH –L SCRATCH</a:t>
            </a:r>
            <a:endParaRPr lang="de-DE" sz="1200" b="0" dirty="0"/>
          </a:p>
          <a:p>
            <a:pPr marL="0" indent="0">
              <a:buNone/>
            </a:pPr>
            <a:endParaRPr lang="de-DE" sz="750" b="0" dirty="0"/>
          </a:p>
          <a:p>
            <a:pPr marL="0" indent="0">
              <a:buNone/>
            </a:pPr>
            <a:r>
              <a:rPr lang="de-DE" sz="1200" b="0" dirty="0" err="1"/>
              <a:t>srun</a:t>
            </a:r>
            <a:r>
              <a:rPr lang="de-DE" sz="1200" b="0" dirty="0"/>
              <a:t> –n68 -c4 --</a:t>
            </a:r>
            <a:r>
              <a:rPr lang="de-DE" sz="1200" b="0" dirty="0" err="1"/>
              <a:t>cpu_bind</a:t>
            </a:r>
            <a:r>
              <a:rPr lang="de-DE" sz="1200" b="0" dirty="0"/>
              <a:t>=</a:t>
            </a:r>
            <a:r>
              <a:rPr lang="de-DE" sz="1200" b="0" dirty="0" err="1"/>
              <a:t>cores</a:t>
            </a:r>
            <a:r>
              <a:rPr lang="de-DE" sz="1200" b="0" dirty="0"/>
              <a:t> ./</a:t>
            </a:r>
            <a:r>
              <a:rPr lang="de-DE" sz="1200" b="0" dirty="0" err="1"/>
              <a:t>a.out</a:t>
            </a:r>
            <a:endParaRPr lang="de-DE" sz="1200" b="0" dirty="0"/>
          </a:p>
          <a:p>
            <a:pPr marL="0" indent="0">
              <a:buNone/>
            </a:pPr>
            <a:endParaRPr lang="de-DE" sz="1200" dirty="0"/>
          </a:p>
          <a:p>
            <a:pPr marL="0" indent="0">
              <a:buNone/>
            </a:pPr>
            <a:endParaRPr lang="de-DE" sz="750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defTabSz="342900">
              <a:buClrTx/>
            </a:pPr>
            <a:r>
              <a:rPr lang="en-US" kern="1200" dirty="0">
                <a:latin typeface="Calibri"/>
                <a:ea typeface="+mn-ea"/>
                <a:cs typeface="+mn-cs"/>
              </a:rPr>
              <a:t>- </a:t>
            </a:r>
            <a:fld id="{D174BAF6-F8F2-EF4F-936C-8DF63288C82F}" type="slidenum">
              <a:rPr lang="en-US" kern="1200">
                <a:latin typeface="Calibri"/>
                <a:ea typeface="+mn-ea"/>
                <a:cs typeface="+mn-cs"/>
              </a:rPr>
              <a:pPr defTabSz="342900">
                <a:buClrTx/>
              </a:pPr>
              <a:t>35</a:t>
            </a:fld>
            <a:r>
              <a:rPr lang="en-US" kern="1200" dirty="0">
                <a:latin typeface="Calibri"/>
                <a:ea typeface="+mn-ea"/>
                <a:cs typeface="+mn-cs"/>
              </a:rPr>
              <a:t> -</a:t>
            </a:r>
          </a:p>
        </p:txBody>
      </p:sp>
      <p:sp>
        <p:nvSpPr>
          <p:cNvPr id="59" name="Content Placeholder 2">
            <a:extLst>
              <a:ext uri="{FF2B5EF4-FFF2-40B4-BE49-F238E27FC236}">
                <a16:creationId xmlns:a16="http://schemas.microsoft.com/office/drawing/2014/main" id="{176C0AA9-4AEA-5F47-8FB2-40C5FB91FA54}"/>
              </a:ext>
            </a:extLst>
          </p:cNvPr>
          <p:cNvSpPr txBox="1">
            <a:spLocks/>
          </p:cNvSpPr>
          <p:nvPr/>
        </p:nvSpPr>
        <p:spPr>
          <a:xfrm>
            <a:off x="654686" y="1133672"/>
            <a:ext cx="3597374" cy="2269591"/>
          </a:xfrm>
          <a:prstGeom prst="rect">
            <a:avLst/>
          </a:prstGeom>
          <a:solidFill>
            <a:srgbClr val="D9E7F5"/>
          </a:solidFill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810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Arial"/>
              <a:buChar char="●"/>
              <a:defRPr sz="2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429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○"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1750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indent="0">
              <a:buFont typeface="Arial"/>
              <a:buNone/>
            </a:pPr>
            <a:r>
              <a:rPr lang="en-US" sz="1200" b="1" dirty="0"/>
              <a:t>Edison:</a:t>
            </a:r>
          </a:p>
          <a:p>
            <a:pPr marL="0" indent="0">
              <a:buFont typeface="Arial"/>
              <a:buNone/>
            </a:pPr>
            <a:r>
              <a:rPr lang="en-US" sz="1200" dirty="0"/>
              <a:t>#!/bin/bash -l</a:t>
            </a:r>
          </a:p>
          <a:p>
            <a:pPr marL="0" indent="0">
              <a:buFont typeface="Arial"/>
              <a:buNone/>
            </a:pPr>
            <a:r>
              <a:rPr lang="de-DE" sz="1200" dirty="0"/>
              <a:t>#SBATCH –N 2 </a:t>
            </a:r>
          </a:p>
          <a:p>
            <a:pPr marL="0" indent="0">
              <a:buFont typeface="Arial"/>
              <a:buNone/>
            </a:pPr>
            <a:r>
              <a:rPr lang="de-DE" sz="1200" dirty="0"/>
              <a:t>#SBATCH –</a:t>
            </a:r>
            <a:r>
              <a:rPr lang="de-DE" sz="1200" dirty="0" err="1"/>
              <a:t>q</a:t>
            </a:r>
            <a:r>
              <a:rPr lang="de-DE" sz="1200" dirty="0"/>
              <a:t> </a:t>
            </a:r>
            <a:r>
              <a:rPr lang="de-DE" sz="1200" dirty="0" err="1"/>
              <a:t>regular</a:t>
            </a:r>
            <a:endParaRPr lang="de-DE" sz="1200" dirty="0"/>
          </a:p>
          <a:p>
            <a:pPr marL="0" indent="0">
              <a:buFont typeface="Arial"/>
              <a:buNone/>
            </a:pPr>
            <a:r>
              <a:rPr lang="de-DE" sz="1200" dirty="0"/>
              <a:t>#SBATCH –t 1:00:00</a:t>
            </a:r>
          </a:p>
          <a:p>
            <a:pPr marL="0" indent="0">
              <a:buFont typeface="Arial"/>
              <a:buNone/>
            </a:pPr>
            <a:r>
              <a:rPr lang="de-DE" sz="1200" dirty="0">
                <a:solidFill>
                  <a:schemeClr val="tx1"/>
                </a:solidFill>
              </a:rPr>
              <a:t>#SBATCH –L SCRATCH</a:t>
            </a:r>
          </a:p>
          <a:p>
            <a:pPr marL="0" indent="0">
              <a:buFont typeface="Arial"/>
              <a:buNone/>
            </a:pPr>
            <a:endParaRPr lang="de-DE" sz="1200" dirty="0"/>
          </a:p>
          <a:p>
            <a:pPr marL="0" indent="0">
              <a:buFont typeface="Arial"/>
              <a:buNone/>
            </a:pPr>
            <a:r>
              <a:rPr lang="de-DE" sz="1200" dirty="0" err="1"/>
              <a:t>srun</a:t>
            </a:r>
            <a:r>
              <a:rPr lang="de-DE" sz="1200" dirty="0"/>
              <a:t> –</a:t>
            </a:r>
            <a:r>
              <a:rPr lang="de-DE" sz="1200" dirty="0" err="1"/>
              <a:t>n</a:t>
            </a:r>
            <a:r>
              <a:rPr lang="de-DE" sz="1200" dirty="0"/>
              <a:t> 48 ./</a:t>
            </a:r>
            <a:r>
              <a:rPr lang="de-DE" sz="1200" dirty="0" err="1"/>
              <a:t>a.out</a:t>
            </a:r>
            <a:endParaRPr lang="de-DE" sz="1200" dirty="0"/>
          </a:p>
          <a:p>
            <a:pPr marL="0" indent="0">
              <a:buFont typeface="Arial"/>
              <a:buNone/>
            </a:pPr>
            <a:r>
              <a:rPr lang="de-DE" sz="1200" dirty="0"/>
              <a:t>#</a:t>
            </a:r>
            <a:r>
              <a:rPr lang="de-DE" sz="1200" dirty="0" err="1"/>
              <a:t>or</a:t>
            </a:r>
            <a:r>
              <a:rPr lang="de-DE" sz="1200" dirty="0"/>
              <a:t> </a:t>
            </a:r>
            <a:r>
              <a:rPr lang="de-DE" sz="1200" dirty="0" err="1"/>
              <a:t>srun</a:t>
            </a:r>
            <a:r>
              <a:rPr lang="de-DE" sz="1200" dirty="0"/>
              <a:t> –n48 –c2 --</a:t>
            </a:r>
            <a:r>
              <a:rPr lang="de-DE" sz="1200" dirty="0" err="1"/>
              <a:t>cpu_bind</a:t>
            </a:r>
            <a:r>
              <a:rPr lang="de-DE" sz="1200" dirty="0"/>
              <a:t>=</a:t>
            </a:r>
            <a:r>
              <a:rPr lang="de-DE" sz="1200" dirty="0" err="1"/>
              <a:t>cores</a:t>
            </a:r>
            <a:r>
              <a:rPr lang="de-DE" sz="1200" dirty="0"/>
              <a:t> ./</a:t>
            </a:r>
            <a:r>
              <a:rPr lang="de-DE" sz="1200" dirty="0" err="1"/>
              <a:t>a.out</a:t>
            </a:r>
            <a:endParaRPr lang="de-DE" sz="1200" dirty="0"/>
          </a:p>
          <a:p>
            <a:pPr marL="0" indent="0">
              <a:buFont typeface="Arial"/>
              <a:buNone/>
            </a:pPr>
            <a:endParaRPr lang="de-DE" sz="750" dirty="0"/>
          </a:p>
        </p:txBody>
      </p:sp>
    </p:spTree>
    <p:extLst>
      <p:ext uri="{BB962C8B-B14F-4D97-AF65-F5344CB8AC3E}">
        <p14:creationId xmlns:p14="http://schemas.microsoft.com/office/powerpoint/2010/main" val="2073274062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Sample job script to run an MPI + OpenMP code</a:t>
            </a:r>
            <a:endParaRPr lang="en-US" dirty="0">
              <a:solidFill>
                <a:srgbClr val="37586F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type="body" idx="1"/>
          </p:nvPr>
        </p:nvSpPr>
        <p:spPr>
          <a:xfrm>
            <a:off x="560614" y="947020"/>
            <a:ext cx="3774979" cy="2819014"/>
          </a:xfrm>
          <a:solidFill>
            <a:srgbClr val="D9E7F5"/>
          </a:solidFill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1200" b="0" dirty="0"/>
              <a:t>#!/bin/bash -l</a:t>
            </a:r>
          </a:p>
          <a:p>
            <a:pPr marL="0" indent="0">
              <a:buNone/>
            </a:pPr>
            <a:r>
              <a:rPr lang="de-DE" sz="1200" b="0" dirty="0"/>
              <a:t>#SBATCH –N 1 </a:t>
            </a:r>
          </a:p>
          <a:p>
            <a:pPr marL="0" indent="0">
              <a:buNone/>
            </a:pPr>
            <a:r>
              <a:rPr lang="de-DE" sz="1200" b="0" dirty="0"/>
              <a:t>#SBATCH –</a:t>
            </a:r>
            <a:r>
              <a:rPr lang="de-DE" sz="1200" b="0" dirty="0" err="1"/>
              <a:t>q</a:t>
            </a:r>
            <a:r>
              <a:rPr lang="de-DE" sz="1200" b="0" dirty="0"/>
              <a:t> </a:t>
            </a:r>
            <a:r>
              <a:rPr lang="de-DE" sz="1200" b="0" dirty="0" err="1"/>
              <a:t>regular</a:t>
            </a:r>
            <a:endParaRPr lang="de-DE" sz="1200" b="0" dirty="0"/>
          </a:p>
          <a:p>
            <a:pPr marL="0" indent="0">
              <a:buNone/>
            </a:pPr>
            <a:r>
              <a:rPr lang="de-DE" sz="1200" b="0" dirty="0"/>
              <a:t>#SBATCH –t 1:00:00</a:t>
            </a:r>
          </a:p>
          <a:p>
            <a:pPr marL="0" indent="0">
              <a:buNone/>
            </a:pPr>
            <a:r>
              <a:rPr lang="de-DE" sz="1200" dirty="0">
                <a:solidFill>
                  <a:srgbClr val="FF0000"/>
                </a:solidFill>
              </a:rPr>
              <a:t>#SBATCH -C </a:t>
            </a:r>
            <a:r>
              <a:rPr lang="de-DE" sz="1200" dirty="0" err="1">
                <a:solidFill>
                  <a:srgbClr val="FF0000"/>
                </a:solidFill>
              </a:rPr>
              <a:t>knl</a:t>
            </a:r>
            <a:endParaRPr lang="de-DE" sz="1200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de-DE" sz="750" b="0" dirty="0"/>
          </a:p>
          <a:p>
            <a:pPr marL="0" indent="0">
              <a:buNone/>
            </a:pPr>
            <a:r>
              <a:rPr lang="de-DE" sz="1200" dirty="0" err="1"/>
              <a:t>export</a:t>
            </a:r>
            <a:r>
              <a:rPr lang="de-DE" sz="1200" dirty="0"/>
              <a:t> OMP_PROC_BIND=</a:t>
            </a:r>
            <a:r>
              <a:rPr lang="de-DE" sz="1200" dirty="0" err="1"/>
              <a:t>true</a:t>
            </a:r>
            <a:endParaRPr lang="de-DE" sz="1200" dirty="0"/>
          </a:p>
          <a:p>
            <a:pPr marL="0" indent="0">
              <a:buNone/>
            </a:pPr>
            <a:r>
              <a:rPr lang="de-DE" sz="1200" dirty="0" err="1"/>
              <a:t>export</a:t>
            </a:r>
            <a:r>
              <a:rPr lang="de-DE" sz="1200" dirty="0"/>
              <a:t> OMP_PLACES=</a:t>
            </a:r>
            <a:r>
              <a:rPr lang="de-DE" sz="1200" dirty="0" err="1"/>
              <a:t>threads</a:t>
            </a:r>
            <a:endParaRPr lang="de-DE" sz="750" b="0" dirty="0"/>
          </a:p>
          <a:p>
            <a:pPr marL="0" indent="0">
              <a:buNone/>
            </a:pPr>
            <a:r>
              <a:rPr lang="de-DE" sz="1200" b="0" dirty="0" err="1"/>
              <a:t>export</a:t>
            </a:r>
            <a:r>
              <a:rPr lang="de-DE" sz="1200" b="0" dirty="0"/>
              <a:t> OMP_NUM_THREADS=4</a:t>
            </a:r>
          </a:p>
          <a:p>
            <a:pPr marL="0" indent="0">
              <a:buNone/>
            </a:pPr>
            <a:endParaRPr lang="de-DE" sz="1200" b="0" dirty="0"/>
          </a:p>
          <a:p>
            <a:pPr marL="0" indent="0">
              <a:buNone/>
            </a:pPr>
            <a:r>
              <a:rPr lang="de-DE" sz="1200" b="0" dirty="0"/>
              <a:t># </a:t>
            </a:r>
            <a:r>
              <a:rPr lang="de-DE" sz="1200" b="0" dirty="0" err="1"/>
              <a:t>launching</a:t>
            </a:r>
            <a:r>
              <a:rPr lang="de-DE" sz="1200" b="0" dirty="0"/>
              <a:t> 1 </a:t>
            </a:r>
            <a:r>
              <a:rPr lang="de-DE" sz="1200" b="0" dirty="0" err="1"/>
              <a:t>task</a:t>
            </a:r>
            <a:r>
              <a:rPr lang="de-DE" sz="1200" b="0" dirty="0"/>
              <a:t> </a:t>
            </a:r>
            <a:r>
              <a:rPr lang="de-DE" sz="1200" b="0" dirty="0" err="1"/>
              <a:t>every</a:t>
            </a:r>
            <a:r>
              <a:rPr lang="de-DE" sz="1200" b="0" dirty="0"/>
              <a:t> 4 </a:t>
            </a:r>
            <a:r>
              <a:rPr lang="de-DE" sz="1200" b="0" dirty="0" err="1"/>
              <a:t>cores</a:t>
            </a:r>
            <a:r>
              <a:rPr lang="de-DE" sz="1200" b="0" dirty="0"/>
              <a:t>/16 CPUs</a:t>
            </a:r>
          </a:p>
          <a:p>
            <a:pPr marL="0" indent="0">
              <a:buNone/>
            </a:pPr>
            <a:r>
              <a:rPr lang="de-DE" sz="1200" b="0" dirty="0" err="1"/>
              <a:t>srun</a:t>
            </a:r>
            <a:r>
              <a:rPr lang="de-DE" sz="1200" b="0" dirty="0"/>
              <a:t> –n16 –c16 --</a:t>
            </a:r>
            <a:r>
              <a:rPr lang="de-DE" sz="1200" b="0" dirty="0" err="1"/>
              <a:t>cpu_bind</a:t>
            </a:r>
            <a:r>
              <a:rPr lang="de-DE" sz="1200" b="0" dirty="0"/>
              <a:t>=</a:t>
            </a:r>
            <a:r>
              <a:rPr lang="de-DE" sz="1200" b="0" dirty="0" err="1"/>
              <a:t>cores</a:t>
            </a:r>
            <a:r>
              <a:rPr lang="de-DE" sz="1200" b="0" dirty="0"/>
              <a:t> ./</a:t>
            </a:r>
            <a:r>
              <a:rPr lang="de-DE" sz="1200" b="0" dirty="0" err="1"/>
              <a:t>a.out</a:t>
            </a:r>
            <a:endParaRPr lang="de-DE" sz="1200" b="0" dirty="0"/>
          </a:p>
          <a:p>
            <a:pPr marL="0" indent="0">
              <a:buNone/>
            </a:pPr>
            <a:endParaRPr lang="de-DE" sz="750" b="0" dirty="0"/>
          </a:p>
          <a:p>
            <a:pPr marL="0" indent="0">
              <a:buNone/>
            </a:pPr>
            <a:endParaRPr lang="en-US" sz="1200" b="0" dirty="0"/>
          </a:p>
          <a:p>
            <a:pPr marL="0" indent="0">
              <a:buNone/>
            </a:pPr>
            <a:endParaRPr lang="de-DE" sz="1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defTabSz="342900">
              <a:buClrTx/>
            </a:pPr>
            <a:r>
              <a:rPr lang="en-US" kern="1200" dirty="0">
                <a:latin typeface="Calibri"/>
                <a:ea typeface="+mn-ea"/>
                <a:cs typeface="+mn-cs"/>
              </a:rPr>
              <a:t>- </a:t>
            </a:r>
            <a:fld id="{D174BAF6-F8F2-EF4F-936C-8DF63288C82F}" type="slidenum">
              <a:rPr lang="en-US" kern="1200">
                <a:latin typeface="Calibri"/>
                <a:ea typeface="+mn-ea"/>
                <a:cs typeface="+mn-cs"/>
              </a:rPr>
              <a:pPr defTabSz="342900">
                <a:buClrTx/>
              </a:pPr>
              <a:t>36</a:t>
            </a:fld>
            <a:r>
              <a:rPr lang="en-US" kern="1200" dirty="0">
                <a:latin typeface="Calibri"/>
                <a:ea typeface="+mn-ea"/>
                <a:cs typeface="+mn-cs"/>
              </a:rPr>
              <a:t> -</a:t>
            </a:r>
          </a:p>
        </p:txBody>
      </p:sp>
      <p:sp>
        <p:nvSpPr>
          <p:cNvPr id="5" name="Rectangle 4"/>
          <p:cNvSpPr/>
          <p:nvPr/>
        </p:nvSpPr>
        <p:spPr>
          <a:xfrm>
            <a:off x="648498" y="2238407"/>
            <a:ext cx="2277003" cy="69800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342900">
              <a:buClrTx/>
            </a:pPr>
            <a:endParaRPr lang="en-US" sz="1350" kern="120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73" name="Content Placeholder 2">
            <a:extLst>
              <a:ext uri="{FF2B5EF4-FFF2-40B4-BE49-F238E27FC236}">
                <a16:creationId xmlns:a16="http://schemas.microsoft.com/office/drawing/2014/main" id="{EECC99AB-E33A-0B45-9516-DBC2258C10FB}"/>
              </a:ext>
            </a:extLst>
          </p:cNvPr>
          <p:cNvSpPr txBox="1">
            <a:spLocks/>
          </p:cNvSpPr>
          <p:nvPr/>
        </p:nvSpPr>
        <p:spPr>
          <a:xfrm>
            <a:off x="4621078" y="947020"/>
            <a:ext cx="3851380" cy="2819014"/>
          </a:xfrm>
          <a:prstGeom prst="rect">
            <a:avLst/>
          </a:prstGeom>
          <a:solidFill>
            <a:srgbClr val="D9E7F5"/>
          </a:solidFill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810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Arial"/>
              <a:buChar char="●"/>
              <a:defRPr sz="2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429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○"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1750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indent="0">
              <a:buFont typeface="Arial"/>
              <a:buNone/>
            </a:pPr>
            <a:r>
              <a:rPr lang="en-US" sz="1200" dirty="0"/>
              <a:t>#!/bin/bash -l</a:t>
            </a:r>
          </a:p>
          <a:p>
            <a:pPr marL="0" indent="0">
              <a:buFont typeface="Arial"/>
              <a:buNone/>
            </a:pPr>
            <a:r>
              <a:rPr lang="de-DE" sz="1200" dirty="0"/>
              <a:t>#SBATCH –N 1 </a:t>
            </a:r>
          </a:p>
          <a:p>
            <a:pPr marL="0" indent="0">
              <a:buFont typeface="Arial"/>
              <a:buNone/>
            </a:pPr>
            <a:r>
              <a:rPr lang="de-DE" sz="1200" dirty="0"/>
              <a:t>#SBATCH –</a:t>
            </a:r>
            <a:r>
              <a:rPr lang="de-DE" sz="1200" dirty="0" err="1"/>
              <a:t>q</a:t>
            </a:r>
            <a:r>
              <a:rPr lang="de-DE" sz="1200" dirty="0"/>
              <a:t> </a:t>
            </a:r>
            <a:r>
              <a:rPr lang="de-DE" sz="1200" dirty="0" err="1"/>
              <a:t>regular</a:t>
            </a:r>
            <a:endParaRPr lang="de-DE" sz="1200" dirty="0"/>
          </a:p>
          <a:p>
            <a:pPr marL="0" indent="0">
              <a:buFont typeface="Arial"/>
              <a:buNone/>
            </a:pPr>
            <a:r>
              <a:rPr lang="de-DE" sz="1200" dirty="0"/>
              <a:t>#SBATCH –t 1:00:00</a:t>
            </a:r>
            <a:endParaRPr lang="de-DE" sz="750" dirty="0"/>
          </a:p>
          <a:p>
            <a:pPr marL="0" indent="0">
              <a:buFont typeface="Arial"/>
              <a:buNone/>
            </a:pPr>
            <a:r>
              <a:rPr lang="de-DE" sz="1200" dirty="0">
                <a:solidFill>
                  <a:srgbClr val="FF0000"/>
                </a:solidFill>
              </a:rPr>
              <a:t>#SBATCH -C </a:t>
            </a:r>
            <a:r>
              <a:rPr lang="de-DE" sz="1200" dirty="0" err="1">
                <a:solidFill>
                  <a:srgbClr val="FF0000"/>
                </a:solidFill>
              </a:rPr>
              <a:t>knl</a:t>
            </a:r>
            <a:endParaRPr lang="de-DE" sz="1200" dirty="0">
              <a:solidFill>
                <a:srgbClr val="FF0000"/>
              </a:solidFill>
            </a:endParaRPr>
          </a:p>
          <a:p>
            <a:pPr marL="0" indent="0">
              <a:buFont typeface="Arial"/>
              <a:buNone/>
            </a:pPr>
            <a:endParaRPr lang="de-DE" sz="750" dirty="0"/>
          </a:p>
          <a:p>
            <a:pPr marL="0" indent="0">
              <a:buFont typeface="Arial"/>
              <a:buNone/>
            </a:pPr>
            <a:r>
              <a:rPr lang="de-DE" sz="1200" dirty="0" err="1"/>
              <a:t>export</a:t>
            </a:r>
            <a:r>
              <a:rPr lang="de-DE" sz="1200" dirty="0"/>
              <a:t> OMP_PROC_BIND=</a:t>
            </a:r>
            <a:r>
              <a:rPr lang="de-DE" sz="1200" dirty="0" err="1"/>
              <a:t>true</a:t>
            </a:r>
            <a:endParaRPr lang="de-DE" sz="1200" dirty="0"/>
          </a:p>
          <a:p>
            <a:pPr marL="0" indent="0">
              <a:buFont typeface="Arial"/>
              <a:buNone/>
            </a:pPr>
            <a:r>
              <a:rPr lang="de-DE" sz="1200" dirty="0" err="1"/>
              <a:t>export</a:t>
            </a:r>
            <a:r>
              <a:rPr lang="de-DE" sz="1200" dirty="0"/>
              <a:t> OMP_PLACES=</a:t>
            </a:r>
            <a:r>
              <a:rPr lang="de-DE" sz="1200" dirty="0" err="1"/>
              <a:t>threads</a:t>
            </a:r>
            <a:endParaRPr lang="de-DE" sz="1200" dirty="0"/>
          </a:p>
          <a:p>
            <a:pPr marL="0" indent="0">
              <a:buFont typeface="Arial"/>
              <a:buNone/>
            </a:pPr>
            <a:r>
              <a:rPr lang="de-DE" sz="1200" dirty="0" err="1"/>
              <a:t>export</a:t>
            </a:r>
            <a:r>
              <a:rPr lang="de-DE" sz="1200" dirty="0"/>
              <a:t> OMP_NUM_THREADS=4</a:t>
            </a:r>
          </a:p>
          <a:p>
            <a:pPr marL="0" indent="0">
              <a:buFont typeface="Arial"/>
              <a:buNone/>
            </a:pPr>
            <a:endParaRPr lang="de-DE" sz="1200" dirty="0"/>
          </a:p>
          <a:p>
            <a:pPr marL="0" indent="0">
              <a:buNone/>
            </a:pPr>
            <a:r>
              <a:rPr lang="de-DE" sz="1200" dirty="0"/>
              <a:t># </a:t>
            </a:r>
            <a:r>
              <a:rPr lang="de-DE" sz="1200" dirty="0" err="1"/>
              <a:t>launching</a:t>
            </a:r>
            <a:r>
              <a:rPr lang="de-DE" sz="1200" dirty="0"/>
              <a:t> 1 </a:t>
            </a:r>
            <a:r>
              <a:rPr lang="de-DE" sz="1200" dirty="0" err="1"/>
              <a:t>task</a:t>
            </a:r>
            <a:r>
              <a:rPr lang="de-DE" sz="1200" dirty="0"/>
              <a:t> </a:t>
            </a:r>
            <a:r>
              <a:rPr lang="de-DE" sz="1200" dirty="0" err="1"/>
              <a:t>every</a:t>
            </a:r>
            <a:r>
              <a:rPr lang="de-DE" sz="1200" dirty="0"/>
              <a:t> 2 </a:t>
            </a:r>
            <a:r>
              <a:rPr lang="de-DE" sz="1200" dirty="0" err="1"/>
              <a:t>cores</a:t>
            </a:r>
            <a:r>
              <a:rPr lang="de-DE" sz="1200" dirty="0"/>
              <a:t>/8 CPUs</a:t>
            </a:r>
          </a:p>
          <a:p>
            <a:pPr marL="0" indent="0">
              <a:buFont typeface="Arial"/>
              <a:buNone/>
            </a:pPr>
            <a:r>
              <a:rPr lang="de-DE" sz="1200" dirty="0" err="1"/>
              <a:t>srun</a:t>
            </a:r>
            <a:r>
              <a:rPr lang="de-DE" sz="1200" dirty="0"/>
              <a:t> –n32 –c8 --</a:t>
            </a:r>
            <a:r>
              <a:rPr lang="de-DE" sz="1200" dirty="0" err="1"/>
              <a:t>cpu_bind</a:t>
            </a:r>
            <a:r>
              <a:rPr lang="de-DE" sz="1200" dirty="0"/>
              <a:t>=</a:t>
            </a:r>
            <a:r>
              <a:rPr lang="de-DE" sz="1200" dirty="0" err="1"/>
              <a:t>cores</a:t>
            </a:r>
            <a:r>
              <a:rPr lang="de-DE" sz="1200" dirty="0"/>
              <a:t> ./</a:t>
            </a:r>
            <a:r>
              <a:rPr lang="de-DE" sz="1200" dirty="0" err="1"/>
              <a:t>a.out</a:t>
            </a:r>
            <a:endParaRPr lang="de-DE" sz="1200" dirty="0"/>
          </a:p>
          <a:p>
            <a:pPr marL="0" indent="0">
              <a:buFont typeface="Arial"/>
              <a:buNone/>
            </a:pPr>
            <a:endParaRPr lang="en-US" sz="1200" dirty="0"/>
          </a:p>
          <a:p>
            <a:pPr marL="0" indent="0">
              <a:buFont typeface="Arial"/>
              <a:buNone/>
            </a:pPr>
            <a:endParaRPr lang="de-DE" sz="1200" dirty="0"/>
          </a:p>
        </p:txBody>
      </p:sp>
      <p:sp>
        <p:nvSpPr>
          <p:cNvPr id="74" name="Rectangle 73">
            <a:extLst>
              <a:ext uri="{FF2B5EF4-FFF2-40B4-BE49-F238E27FC236}">
                <a16:creationId xmlns:a16="http://schemas.microsoft.com/office/drawing/2014/main" id="{55DF77B6-C776-D645-9EC5-F91E4217F5DA}"/>
              </a:ext>
            </a:extLst>
          </p:cNvPr>
          <p:cNvSpPr/>
          <p:nvPr/>
        </p:nvSpPr>
        <p:spPr>
          <a:xfrm>
            <a:off x="4695435" y="2160254"/>
            <a:ext cx="2290530" cy="69800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342900">
              <a:buClrTx/>
            </a:pPr>
            <a:endParaRPr lang="en-US" sz="1350" kern="120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0E4E2667-CCA8-AC48-9A69-DAA194A55B5C}"/>
              </a:ext>
            </a:extLst>
          </p:cNvPr>
          <p:cNvSpPr txBox="1"/>
          <p:nvPr/>
        </p:nvSpPr>
        <p:spPr>
          <a:xfrm>
            <a:off x="475389" y="3820389"/>
            <a:ext cx="8072874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Using –c option to spread processes evenly over on the CPUs on the node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Using –</a:t>
            </a:r>
            <a:r>
              <a:rPr lang="en-US" dirty="0" err="1"/>
              <a:t>cpu_bind</a:t>
            </a:r>
            <a:r>
              <a:rPr lang="en-US" dirty="0"/>
              <a:t>=cores to pin the processes to the cores on the node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Using OMP environment variables to fine control the thread affinity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algn="ctr"/>
            <a:r>
              <a:rPr lang="en-US" dirty="0"/>
              <a:t>In the examples above, 64 cores /256 CPUs out of 68 cores/272 CPUs are used.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96135335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2E85DE-5519-1D49-943A-F154C2C6F4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dirty="0"/>
              <a:t>Process affinity is important to get optimal performance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5585891-34B5-BD45-9123-FAB9E5F08E1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0716" y="787781"/>
            <a:ext cx="7288247" cy="4289389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68E781B9-91CD-364D-A92B-1A8F4B073EBC}"/>
              </a:ext>
            </a:extLst>
          </p:cNvPr>
          <p:cNvSpPr txBox="1"/>
          <p:nvPr/>
        </p:nvSpPr>
        <p:spPr>
          <a:xfrm>
            <a:off x="8208963" y="4620280"/>
            <a:ext cx="102337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Run date: July 2017</a:t>
            </a:r>
          </a:p>
        </p:txBody>
      </p:sp>
    </p:spTree>
    <p:extLst>
      <p:ext uri="{BB962C8B-B14F-4D97-AF65-F5344CB8AC3E}">
        <p14:creationId xmlns:p14="http://schemas.microsoft.com/office/powerpoint/2010/main" val="3322715712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3" name="Google Shape;453;p51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68569" tIns="0" rIns="68569" bIns="0" anchor="b" anchorCtr="0">
            <a:noAutofit/>
          </a:bodyPr>
          <a:lstStyle/>
          <a:p>
            <a:pPr marL="171450" indent="-171450"/>
            <a:r>
              <a:rPr lang="en-US"/>
              <a:t>Affinity Verification Methods </a:t>
            </a:r>
            <a:endParaRPr/>
          </a:p>
        </p:txBody>
      </p:sp>
      <p:sp>
        <p:nvSpPr>
          <p:cNvPr id="454" name="Google Shape;454;p51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68569" tIns="34275" rIns="68569" bIns="34275" anchor="t" anchorCtr="0">
            <a:noAutofit/>
          </a:bodyPr>
          <a:lstStyle/>
          <a:p>
            <a:pPr marL="257175" indent="-257175">
              <a:lnSpc>
                <a:spcPct val="90000"/>
              </a:lnSpc>
              <a:spcBef>
                <a:spcPts val="0"/>
              </a:spcBef>
              <a:buSzPts val="2220"/>
            </a:pPr>
            <a:r>
              <a:rPr lang="en-US" sz="1665" dirty="0"/>
              <a:t>NERSC has provided pre-built binaries from a Cray code (</a:t>
            </a:r>
            <a:r>
              <a:rPr lang="en-US" sz="1665" dirty="0" err="1"/>
              <a:t>xthi.c</a:t>
            </a:r>
            <a:r>
              <a:rPr lang="en-US" sz="1665" dirty="0"/>
              <a:t>) to display process thread affinity: </a:t>
            </a:r>
            <a:r>
              <a:rPr lang="en-US" sz="1665" dirty="0">
                <a:solidFill>
                  <a:srgbClr val="0000FF"/>
                </a:solidFill>
              </a:rPr>
              <a:t>check-</a:t>
            </a:r>
            <a:r>
              <a:rPr lang="en-US" sz="1665" dirty="0" err="1">
                <a:solidFill>
                  <a:srgbClr val="0000FF"/>
                </a:solidFill>
              </a:rPr>
              <a:t>mpi.intel.cori</a:t>
            </a:r>
            <a:r>
              <a:rPr lang="en-US" sz="1665" dirty="0">
                <a:solidFill>
                  <a:srgbClr val="0000FF"/>
                </a:solidFill>
              </a:rPr>
              <a:t>, check-</a:t>
            </a:r>
            <a:r>
              <a:rPr lang="en-US" sz="1665" dirty="0" err="1">
                <a:solidFill>
                  <a:srgbClr val="0000FF"/>
                </a:solidFill>
              </a:rPr>
              <a:t>mpi.cray.cori</a:t>
            </a:r>
            <a:r>
              <a:rPr lang="en-US" sz="1665" dirty="0">
                <a:solidFill>
                  <a:srgbClr val="0000FF"/>
                </a:solidFill>
              </a:rPr>
              <a:t>, check-</a:t>
            </a:r>
            <a:r>
              <a:rPr lang="en-US" sz="1665" dirty="0" err="1">
                <a:solidFill>
                  <a:srgbClr val="0000FF"/>
                </a:solidFill>
              </a:rPr>
              <a:t>hybrid.intel.cori</a:t>
            </a:r>
            <a:r>
              <a:rPr lang="en-US" sz="1665" dirty="0"/>
              <a:t>, etc.</a:t>
            </a:r>
            <a:endParaRPr dirty="0"/>
          </a:p>
          <a:p>
            <a:pPr marL="0" indent="0">
              <a:lnSpc>
                <a:spcPct val="90000"/>
              </a:lnSpc>
              <a:spcBef>
                <a:spcPts val="250"/>
              </a:spcBef>
              <a:buSzPts val="1665"/>
              <a:buNone/>
            </a:pPr>
            <a:r>
              <a:rPr lang="en-US" sz="1249" dirty="0"/>
              <a:t>       % </a:t>
            </a:r>
            <a:r>
              <a:rPr lang="en-US" sz="1249" dirty="0" err="1"/>
              <a:t>srun</a:t>
            </a:r>
            <a:r>
              <a:rPr lang="en-US" sz="1249" dirty="0"/>
              <a:t> -n 32 -c 8 --</a:t>
            </a:r>
            <a:r>
              <a:rPr lang="en-US" sz="1249" dirty="0" err="1"/>
              <a:t>cpu_bind</a:t>
            </a:r>
            <a:r>
              <a:rPr lang="en-US" sz="1249" dirty="0"/>
              <a:t>=cores </a:t>
            </a:r>
            <a:r>
              <a:rPr lang="en-US" sz="1249" dirty="0" err="1"/>
              <a:t>check-mpi.intel.cori|sort</a:t>
            </a:r>
            <a:r>
              <a:rPr lang="en-US" sz="1249" dirty="0"/>
              <a:t> -</a:t>
            </a:r>
            <a:r>
              <a:rPr lang="en-US" sz="1249" dirty="0" err="1"/>
              <a:t>nk</a:t>
            </a:r>
            <a:r>
              <a:rPr lang="en-US" sz="1249" dirty="0"/>
              <a:t> 4 </a:t>
            </a:r>
            <a:endParaRPr dirty="0"/>
          </a:p>
          <a:p>
            <a:pPr marL="0" indent="0">
              <a:lnSpc>
                <a:spcPct val="90000"/>
              </a:lnSpc>
              <a:spcBef>
                <a:spcPts val="208"/>
              </a:spcBef>
              <a:buSzPts val="1387"/>
              <a:buNone/>
            </a:pPr>
            <a:r>
              <a:rPr lang="en-US" sz="1040" b="0" dirty="0"/>
              <a:t>         Hello from rank 0, on nid02305. (core affinity = 0,1,68,69,136,137,204,205)</a:t>
            </a:r>
            <a:endParaRPr dirty="0"/>
          </a:p>
          <a:p>
            <a:pPr marL="0" indent="0">
              <a:lnSpc>
                <a:spcPct val="90000"/>
              </a:lnSpc>
              <a:spcBef>
                <a:spcPts val="208"/>
              </a:spcBef>
              <a:buSzPts val="1387"/>
              <a:buNone/>
            </a:pPr>
            <a:r>
              <a:rPr lang="en-US" sz="1040" b="0" dirty="0"/>
              <a:t>         Hello from rank 1, on nid02305. (core affinity = 2,3,70,71,138,139,206,207)</a:t>
            </a:r>
            <a:endParaRPr dirty="0"/>
          </a:p>
          <a:p>
            <a:pPr marL="0" indent="0">
              <a:lnSpc>
                <a:spcPct val="90000"/>
              </a:lnSpc>
              <a:spcBef>
                <a:spcPts val="208"/>
              </a:spcBef>
              <a:buSzPts val="1387"/>
              <a:buNone/>
            </a:pPr>
            <a:r>
              <a:rPr lang="en-US" sz="1040" b="0" dirty="0"/>
              <a:t>         Hello from rank 2, on nid02305. (core affinity = 4,5,72,73,140,141,208,209)</a:t>
            </a:r>
            <a:endParaRPr dirty="0"/>
          </a:p>
          <a:p>
            <a:pPr marL="0" indent="0">
              <a:lnSpc>
                <a:spcPct val="90000"/>
              </a:lnSpc>
              <a:spcBef>
                <a:spcPts val="208"/>
              </a:spcBef>
              <a:buSzPts val="1387"/>
              <a:buNone/>
            </a:pPr>
            <a:r>
              <a:rPr lang="en-US" sz="1040" b="0" dirty="0"/>
              <a:t>         Hello from rank 3, on nid02305. (core affinity = 6,7,74,75,142,143,210,211)</a:t>
            </a:r>
            <a:endParaRPr dirty="0"/>
          </a:p>
          <a:p>
            <a:pPr marL="257175" indent="-257175">
              <a:lnSpc>
                <a:spcPct val="90000"/>
              </a:lnSpc>
              <a:spcBef>
                <a:spcPts val="333"/>
              </a:spcBef>
              <a:buSzPts val="2220"/>
            </a:pPr>
            <a:r>
              <a:rPr lang="en-US" sz="1665" dirty="0"/>
              <a:t>Intel compiler has a run time environment variable KMP_AFFINITY, when set to "verbose”:</a:t>
            </a:r>
            <a:endParaRPr dirty="0"/>
          </a:p>
          <a:p>
            <a:pPr marL="300038" lvl="1" indent="0">
              <a:lnSpc>
                <a:spcPct val="90000"/>
              </a:lnSpc>
              <a:spcBef>
                <a:spcPts val="278"/>
              </a:spcBef>
              <a:buSzPts val="1850"/>
              <a:buNone/>
            </a:pPr>
            <a:r>
              <a:rPr lang="en-US" sz="1388" dirty="0"/>
              <a:t> </a:t>
            </a:r>
            <a:r>
              <a:rPr lang="en-US" sz="1110" dirty="0"/>
              <a:t>OMP: Info #242: KMP_AFFINITY: </a:t>
            </a:r>
            <a:r>
              <a:rPr lang="en-US" sz="1110" dirty="0" err="1"/>
              <a:t>pid</a:t>
            </a:r>
            <a:r>
              <a:rPr lang="en-US" sz="1110" dirty="0"/>
              <a:t> 255705 thread 0 bound to OS proc set {55}</a:t>
            </a:r>
            <a:endParaRPr dirty="0"/>
          </a:p>
          <a:p>
            <a:pPr marL="342900" lvl="1" indent="0">
              <a:lnSpc>
                <a:spcPct val="90000"/>
              </a:lnSpc>
              <a:spcBef>
                <a:spcPts val="222"/>
              </a:spcBef>
              <a:buSzPts val="1480"/>
              <a:buNone/>
            </a:pPr>
            <a:r>
              <a:rPr lang="en-US" sz="1110" dirty="0"/>
              <a:t>OMP: Info #242: KMP_AFFINITY: </a:t>
            </a:r>
            <a:r>
              <a:rPr lang="en-US" sz="1110" dirty="0" err="1"/>
              <a:t>pid</a:t>
            </a:r>
            <a:r>
              <a:rPr lang="en-US" sz="1110" dirty="0"/>
              <a:t> 255660 thread 1 bound to OS proc set {10,78}</a:t>
            </a:r>
            <a:endParaRPr dirty="0"/>
          </a:p>
          <a:p>
            <a:pPr marL="342900" lvl="1" indent="0">
              <a:lnSpc>
                <a:spcPct val="90000"/>
              </a:lnSpc>
              <a:spcBef>
                <a:spcPts val="222"/>
              </a:spcBef>
              <a:buSzPts val="1480"/>
              <a:buNone/>
            </a:pPr>
            <a:r>
              <a:rPr lang="en-US" sz="1110" dirty="0"/>
              <a:t>OMP: Info #242: OMP_PROC_BIND: </a:t>
            </a:r>
            <a:r>
              <a:rPr lang="en-US" sz="1110" dirty="0" err="1"/>
              <a:t>pid</a:t>
            </a:r>
            <a:r>
              <a:rPr lang="en-US" sz="1110" dirty="0"/>
              <a:t> 255660 thread 1 bound to OS proc set {78} …</a:t>
            </a:r>
            <a:endParaRPr sz="1110" dirty="0"/>
          </a:p>
          <a:p>
            <a:pPr marL="257175" indent="-257175">
              <a:lnSpc>
                <a:spcPct val="90000"/>
              </a:lnSpc>
              <a:spcBef>
                <a:spcPts val="333"/>
              </a:spcBef>
              <a:buSzPts val="2220"/>
            </a:pPr>
            <a:r>
              <a:rPr lang="en-US" sz="1665" dirty="0"/>
              <a:t>Cray compiler has a similar </a:t>
            </a:r>
            <a:r>
              <a:rPr lang="en-US" sz="1665" dirty="0" err="1"/>
              <a:t>env</a:t>
            </a:r>
            <a:r>
              <a:rPr lang="en-US" sz="1665" dirty="0"/>
              <a:t> CRAY_OMP_CHECK_AFFINITY, when set to "TRUE”:</a:t>
            </a:r>
            <a:endParaRPr dirty="0"/>
          </a:p>
          <a:p>
            <a:pPr marL="342900" lvl="1" indent="0">
              <a:lnSpc>
                <a:spcPct val="90000"/>
              </a:lnSpc>
              <a:spcBef>
                <a:spcPts val="208"/>
              </a:spcBef>
              <a:buSzPts val="1387"/>
              <a:buNone/>
            </a:pPr>
            <a:r>
              <a:rPr lang="en-US" sz="1040" dirty="0"/>
              <a:t>[CCE OMP: host=nid00033 </a:t>
            </a:r>
            <a:r>
              <a:rPr lang="en-US" sz="1040" dirty="0" err="1"/>
              <a:t>pid</a:t>
            </a:r>
            <a:r>
              <a:rPr lang="en-US" sz="1040" dirty="0"/>
              <a:t>=14506 </a:t>
            </a:r>
            <a:r>
              <a:rPr lang="en-US" sz="1040" dirty="0" err="1"/>
              <a:t>tid</a:t>
            </a:r>
            <a:r>
              <a:rPr lang="en-US" sz="1040" dirty="0"/>
              <a:t>=17606 id=1] thread 1 affinity:  90</a:t>
            </a:r>
            <a:endParaRPr dirty="0"/>
          </a:p>
          <a:p>
            <a:pPr marL="342900" lvl="1" indent="0">
              <a:lnSpc>
                <a:spcPct val="90000"/>
              </a:lnSpc>
              <a:spcBef>
                <a:spcPts val="208"/>
              </a:spcBef>
              <a:buSzPts val="1387"/>
              <a:buNone/>
            </a:pPr>
            <a:r>
              <a:rPr lang="en-US" sz="1040" dirty="0"/>
              <a:t>[CCE OMP: host=nid00033 </a:t>
            </a:r>
            <a:r>
              <a:rPr lang="en-US" sz="1040" dirty="0" err="1"/>
              <a:t>pid</a:t>
            </a:r>
            <a:r>
              <a:rPr lang="en-US" sz="1040" dirty="0"/>
              <a:t>=14510 </a:t>
            </a:r>
            <a:r>
              <a:rPr lang="en-US" sz="1040" dirty="0" err="1"/>
              <a:t>tid</a:t>
            </a:r>
            <a:r>
              <a:rPr lang="en-US" sz="1040" dirty="0"/>
              <a:t>=17597 id=1] thread 1 affinity:  94  …</a:t>
            </a:r>
            <a:endParaRPr dirty="0"/>
          </a:p>
          <a:p>
            <a:pPr marL="257175" indent="-151448">
              <a:lnSpc>
                <a:spcPct val="90000"/>
              </a:lnSpc>
              <a:spcBef>
                <a:spcPts val="333"/>
              </a:spcBef>
              <a:buSzPts val="2220"/>
              <a:buNone/>
            </a:pPr>
            <a:endParaRPr sz="1665" dirty="0"/>
          </a:p>
          <a:p>
            <a:pPr marL="0" indent="0">
              <a:lnSpc>
                <a:spcPct val="90000"/>
              </a:lnSpc>
              <a:spcBef>
                <a:spcPts val="222"/>
              </a:spcBef>
              <a:buSzPts val="1480"/>
              <a:buNone/>
            </a:pPr>
            <a:endParaRPr sz="1110" b="0" dirty="0"/>
          </a:p>
        </p:txBody>
      </p:sp>
      <p:sp>
        <p:nvSpPr>
          <p:cNvPr id="455" name="Google Shape;455;p51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68569" tIns="34275" rIns="68569" bIns="34275" anchor="ctr" anchorCtr="0">
            <a:noAutofit/>
          </a:bodyPr>
          <a:lstStyle/>
          <a:p>
            <a:r>
              <a:rPr lang="en-US"/>
              <a:t>- </a:t>
            </a:r>
            <a:fld id="{00000000-1234-1234-1234-123412341234}" type="slidenum">
              <a:rPr lang="en-US"/>
              <a:pPr/>
              <a:t>38</a:t>
            </a:fld>
            <a:r>
              <a:rPr lang="en-US"/>
              <a:t> -</a:t>
            </a:r>
            <a:endParaRPr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7F67BF9A-5625-2D42-88E8-0624ECCF0C10}"/>
              </a:ext>
            </a:extLst>
          </p:cNvPr>
          <p:cNvSpPr txBox="1"/>
          <p:nvPr/>
        </p:nvSpPr>
        <p:spPr>
          <a:xfrm>
            <a:off x="6461356" y="4552240"/>
            <a:ext cx="213763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Slide from Helen He</a:t>
            </a:r>
          </a:p>
        </p:txBody>
      </p:sp>
    </p:spTree>
    <p:extLst>
      <p:ext uri="{BB962C8B-B14F-4D97-AF65-F5344CB8AC3E}">
        <p14:creationId xmlns:p14="http://schemas.microsoft.com/office/powerpoint/2010/main" val="2324556579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 few useful commands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/>
          </a:bodyPr>
          <a:lstStyle/>
          <a:p>
            <a:r>
              <a:rPr lang="en-US" dirty="0"/>
              <a:t>Commonly used commands: </a:t>
            </a:r>
            <a:r>
              <a:rPr lang="en-US" dirty="0" err="1"/>
              <a:t>sbatch,salloc,scancel,srun,squeue,sinfo,sqs,scontrol,sacct</a:t>
            </a:r>
            <a:endParaRPr lang="en-US" dirty="0"/>
          </a:p>
          <a:p>
            <a:r>
              <a:rPr lang="en-US" dirty="0" err="1"/>
              <a:t>sinfo</a:t>
            </a:r>
            <a:r>
              <a:rPr lang="en-US" dirty="0"/>
              <a:t> –format=“%F %b” for available features of nodes, or </a:t>
            </a:r>
            <a:r>
              <a:rPr lang="en-US" dirty="0" err="1"/>
              <a:t>sinfo</a:t>
            </a:r>
            <a:r>
              <a:rPr lang="en-US" dirty="0"/>
              <a:t> –format=“%C %b”</a:t>
            </a:r>
          </a:p>
          <a:p>
            <a:pPr lvl="1"/>
            <a:r>
              <a:rPr lang="en-US" dirty="0"/>
              <a:t>A/I/O/T (allocated/idle/other/total)</a:t>
            </a:r>
          </a:p>
          <a:p>
            <a:r>
              <a:rPr lang="en-US" dirty="0" err="1"/>
              <a:t>scontrol</a:t>
            </a:r>
            <a:r>
              <a:rPr lang="en-US" dirty="0"/>
              <a:t> show node &lt;</a:t>
            </a:r>
            <a:r>
              <a:rPr lang="en-US" dirty="0" err="1"/>
              <a:t>nid</a:t>
            </a:r>
            <a:r>
              <a:rPr lang="en-US" dirty="0"/>
              <a:t>&gt; </a:t>
            </a:r>
          </a:p>
          <a:p>
            <a:r>
              <a:rPr lang="en-US" dirty="0" err="1"/>
              <a:t>ssh_job</a:t>
            </a:r>
            <a:r>
              <a:rPr lang="en-US" dirty="0"/>
              <a:t> &lt;</a:t>
            </a:r>
            <a:r>
              <a:rPr lang="en-US" dirty="0" err="1"/>
              <a:t>jobid</a:t>
            </a:r>
            <a:r>
              <a:rPr lang="en-US" dirty="0"/>
              <a:t>&gt; to </a:t>
            </a:r>
            <a:r>
              <a:rPr lang="en-US" dirty="0" err="1"/>
              <a:t>ssh</a:t>
            </a:r>
            <a:r>
              <a:rPr lang="en-US" dirty="0"/>
              <a:t> to the head compute nodes of your running jobs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US"/>
              <a:t>- </a:t>
            </a:r>
            <a:fld id="{D174BAF6-F8F2-EF4F-936C-8DF63288C82F}" type="slidenum">
              <a:rPr lang="en-US" smtClean="0"/>
              <a:pPr/>
              <a:t>39</a:t>
            </a:fld>
            <a:r>
              <a:rPr lang="en-US"/>
              <a:t> -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6528615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AFC6AA57-68BF-C84A-9F02-3C8A122EA6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Difference between Edison/Cori Haswell and Cori KNL</a:t>
            </a:r>
          </a:p>
        </p:txBody>
      </p:sp>
    </p:spTree>
    <p:extLst>
      <p:ext uri="{BB962C8B-B14F-4D97-AF65-F5344CB8AC3E}">
        <p14:creationId xmlns:p14="http://schemas.microsoft.com/office/powerpoint/2010/main" val="276263647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Summary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85000" lnSpcReduction="20000"/>
          </a:bodyPr>
          <a:lstStyle/>
          <a:p>
            <a:pPr>
              <a:lnSpc>
                <a:spcPct val="120000"/>
              </a:lnSpc>
            </a:pPr>
            <a:r>
              <a:rPr lang="en-US" dirty="0"/>
              <a:t>The “-C </a:t>
            </a:r>
            <a:r>
              <a:rPr lang="en-US" dirty="0" err="1"/>
              <a:t>knl</a:t>
            </a:r>
            <a:r>
              <a:rPr lang="en-US" dirty="0"/>
              <a:t>” is used to request KNL nodes</a:t>
            </a:r>
          </a:p>
          <a:p>
            <a:pPr>
              <a:lnSpc>
                <a:spcPct val="120000"/>
              </a:lnSpc>
            </a:pPr>
            <a:r>
              <a:rPr lang="en-US" dirty="0"/>
              <a:t>Recommend explicitly use of the </a:t>
            </a:r>
            <a:r>
              <a:rPr lang="en-US" dirty="0" err="1"/>
              <a:t>srun’s</a:t>
            </a:r>
            <a:r>
              <a:rPr lang="en-US" dirty="0"/>
              <a:t> --</a:t>
            </a:r>
            <a:r>
              <a:rPr lang="en-US" dirty="0" err="1"/>
              <a:t>cpu_bind</a:t>
            </a:r>
            <a:r>
              <a:rPr lang="en-US" dirty="0"/>
              <a:t> and -c options to pin the processes to the cores/CPUs, and spread the MPI tasks evenly over the cores/CPUs on the nodes </a:t>
            </a:r>
          </a:p>
          <a:p>
            <a:pPr>
              <a:lnSpc>
                <a:spcPct val="120000"/>
              </a:lnSpc>
            </a:pPr>
            <a:r>
              <a:rPr lang="en-US" dirty="0"/>
              <a:t>Use OpenMP </a:t>
            </a:r>
            <a:r>
              <a:rPr lang="en-US" dirty="0" err="1"/>
              <a:t>envs</a:t>
            </a:r>
            <a:r>
              <a:rPr lang="en-US" dirty="0"/>
              <a:t>, OMP_PROC_BIND and OMP_PLACES to fine pin threads to the CPUs allocated to the tasks</a:t>
            </a:r>
          </a:p>
          <a:p>
            <a:pPr>
              <a:lnSpc>
                <a:spcPct val="120000"/>
              </a:lnSpc>
            </a:pPr>
            <a:r>
              <a:rPr lang="en-US" sz="2600" dirty="0"/>
              <a:t>Consider using 64 cores out of 68 in most cases</a:t>
            </a:r>
          </a:p>
          <a:p>
            <a:pPr>
              <a:lnSpc>
                <a:spcPct val="120000"/>
              </a:lnSpc>
            </a:pPr>
            <a:r>
              <a:rPr lang="en-US" sz="2600" dirty="0"/>
              <a:t>The interactive queue is highly recommended</a:t>
            </a:r>
          </a:p>
          <a:p>
            <a:pPr>
              <a:lnSpc>
                <a:spcPct val="120000"/>
              </a:lnSpc>
            </a:pPr>
            <a:r>
              <a:rPr lang="en-US" sz="2600" dirty="0"/>
              <a:t>Submit shorter jobs for a better queue turnaround. Use variable-time jobs automatically split a long running job to multiple shorter ones.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US" dirty="0"/>
              <a:t>- </a:t>
            </a:r>
            <a:fld id="{D174BAF6-F8F2-EF4F-936C-8DF63288C82F}" type="slidenum">
              <a:rPr lang="en-US" smtClean="0"/>
              <a:pPr/>
              <a:t>40</a:t>
            </a:fld>
            <a:r>
              <a:rPr lang="en-US" dirty="0"/>
              <a:t> -</a:t>
            </a:r>
          </a:p>
        </p:txBody>
      </p:sp>
    </p:spTree>
    <p:extLst>
      <p:ext uri="{BB962C8B-B14F-4D97-AF65-F5344CB8AC3E}">
        <p14:creationId xmlns:p14="http://schemas.microsoft.com/office/powerpoint/2010/main" val="3840629123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9" name="Google Shape;1019;p126"/>
          <p:cNvSpPr txBox="1">
            <a:spLocks noGrp="1"/>
          </p:cNvSpPr>
          <p:nvPr>
            <p:ph type="ctrTitle"/>
          </p:nvPr>
        </p:nvSpPr>
        <p:spPr>
          <a:xfrm>
            <a:off x="42575" y="75950"/>
            <a:ext cx="4743000" cy="1994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800"/>
              <a:t>Thank You!</a:t>
            </a:r>
            <a:endParaRPr sz="4800"/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AFC6AA57-68BF-C84A-9F02-3C8A122EA6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</p:spPr>
        <p:txBody>
          <a:bodyPr/>
          <a:lstStyle/>
          <a:p>
            <a:r>
              <a:rPr lang="en-US" dirty="0"/>
              <a:t>Variable-time jobs</a:t>
            </a:r>
          </a:p>
        </p:txBody>
      </p:sp>
    </p:spTree>
    <p:extLst>
      <p:ext uri="{BB962C8B-B14F-4D97-AF65-F5344CB8AC3E}">
        <p14:creationId xmlns:p14="http://schemas.microsoft.com/office/powerpoint/2010/main" val="2548238933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Shape 181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spcFirstLastPara="1" wrap="square" lIns="68569" tIns="68569" rIns="68569" bIns="68569" anchor="b" anchorCtr="0">
            <a:noAutofit/>
          </a:bodyPr>
          <a:lstStyle/>
          <a:p>
            <a:r>
              <a:rPr lang="en-US" dirty="0"/>
              <a:t>Who is relevant to variable-time jobs?</a:t>
            </a:r>
            <a:endParaRPr dirty="0"/>
          </a:p>
        </p:txBody>
      </p:sp>
      <p:sp>
        <p:nvSpPr>
          <p:cNvPr id="182" name="Shape 182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spcFirstLastPara="1" wrap="square" lIns="68569" tIns="68569" rIns="68569" bIns="68569" anchor="t" anchorCtr="0">
            <a:noAutofit/>
          </a:bodyPr>
          <a:lstStyle/>
          <a:p>
            <a:pPr marL="476250" indent="-342900"/>
            <a:r>
              <a:rPr lang="en-US" dirty="0"/>
              <a:t>Users who want to a improved the queue turnaround</a:t>
            </a:r>
          </a:p>
          <a:p>
            <a:pPr marL="476250" indent="-342900"/>
            <a:r>
              <a:rPr lang="en-US" dirty="0"/>
              <a:t>Users who need to run long jobs, including jobs running for more than 48 hours - the max time allowed on Cori and Edison. </a:t>
            </a:r>
          </a:p>
          <a:p>
            <a:pPr marL="476250" indent="-342900"/>
            <a:endParaRPr lang="en-US" dirty="0"/>
          </a:p>
          <a:p>
            <a:pPr marL="476250" indent="-342900"/>
            <a:r>
              <a:rPr lang="en-US" dirty="0">
                <a:solidFill>
                  <a:srgbClr val="0070C0"/>
                </a:solidFill>
              </a:rPr>
              <a:t>Provided the code can do checkpointing by itself</a:t>
            </a:r>
          </a:p>
          <a:p>
            <a:pPr marL="476250" indent="-34290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13365142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Shape 181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spcFirstLastPara="1" wrap="square" lIns="68569" tIns="68569" rIns="68569" bIns="68569" anchor="b" anchorCtr="0">
            <a:noAutofit/>
          </a:bodyPr>
          <a:lstStyle/>
          <a:p>
            <a:r>
              <a:rPr lang="en-US" dirty="0"/>
              <a:t>Variable-Time jobs</a:t>
            </a:r>
            <a:endParaRPr dirty="0"/>
          </a:p>
        </p:txBody>
      </p:sp>
      <p:sp>
        <p:nvSpPr>
          <p:cNvPr id="182" name="Shape 182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spcFirstLastPara="1" wrap="square" lIns="68569" tIns="68569" rIns="68569" bIns="68569" anchor="t" anchorCtr="0">
            <a:noAutofit/>
          </a:bodyPr>
          <a:lstStyle/>
          <a:p>
            <a:pPr marL="476250" indent="-342900">
              <a:lnSpc>
                <a:spcPct val="100000"/>
              </a:lnSpc>
            </a:pPr>
            <a:r>
              <a:rPr lang="en-US" dirty="0" err="1"/>
              <a:t>Slurm</a:t>
            </a:r>
            <a:r>
              <a:rPr lang="en-US" dirty="0"/>
              <a:t> allows jobs submitted with a minimum time limit in addition to the time limit, e.g.,</a:t>
            </a:r>
          </a:p>
          <a:p>
            <a:pPr marL="819150" lvl="2" indent="0">
              <a:lnSpc>
                <a:spcPct val="100000"/>
              </a:lnSpc>
              <a:buNone/>
            </a:pPr>
            <a:r>
              <a:rPr lang="en-US" sz="1800" dirty="0"/>
              <a:t>#SBATCH –time=48:00:00</a:t>
            </a:r>
          </a:p>
          <a:p>
            <a:pPr marL="819150" lvl="2" indent="0">
              <a:lnSpc>
                <a:spcPct val="100000"/>
              </a:lnSpc>
              <a:buNone/>
            </a:pPr>
            <a:r>
              <a:rPr lang="en-US" sz="1800" dirty="0"/>
              <a:t>#SBATCH –time-min=2:00:00</a:t>
            </a:r>
          </a:p>
          <a:p>
            <a:pPr marL="476250" indent="-342900">
              <a:lnSpc>
                <a:spcPct val="100000"/>
              </a:lnSpc>
            </a:pPr>
            <a:r>
              <a:rPr lang="en-US" dirty="0"/>
              <a:t>Jobs specified the --time-min can start the execution earlier than they would otherwise with a time limit  anywhere between the time-min and the time limit. </a:t>
            </a:r>
          </a:p>
          <a:p>
            <a:pPr marL="819150" lvl="1" indent="-342900">
              <a:lnSpc>
                <a:spcPct val="100000"/>
              </a:lnSpc>
            </a:pPr>
            <a:r>
              <a:rPr lang="en-US" dirty="0"/>
              <a:t>This is performed by a backfill scheduling algorithm to allocate resources otherwise reserved for higher priority jobs.</a:t>
            </a:r>
          </a:p>
          <a:p>
            <a:pPr marL="257175" indent="-123825"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265450554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Shape 181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spcFirstLastPara="1" wrap="square" lIns="68569" tIns="68569" rIns="68569" bIns="68569" anchor="b" anchorCtr="0">
            <a:noAutofit/>
          </a:bodyPr>
          <a:lstStyle/>
          <a:p>
            <a:r>
              <a:rPr lang="en-US" dirty="0"/>
              <a:t>Variable-Time jobs - continued</a:t>
            </a:r>
            <a:endParaRPr dirty="0"/>
          </a:p>
        </p:txBody>
      </p:sp>
      <p:sp>
        <p:nvSpPr>
          <p:cNvPr id="182" name="Shape 182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spcFirstLastPara="1" wrap="square" lIns="68569" tIns="68569" rIns="68569" bIns="68569" anchor="t" anchorCtr="0">
            <a:noAutofit/>
          </a:bodyPr>
          <a:lstStyle/>
          <a:p>
            <a:pPr marL="476250" indent="-342900">
              <a:lnSpc>
                <a:spcPct val="100000"/>
              </a:lnSpc>
            </a:pPr>
            <a:r>
              <a:rPr lang="en-US" dirty="0"/>
              <a:t>The pre-terminated job can be</a:t>
            </a:r>
            <a:r>
              <a:rPr lang="en-US" dirty="0">
                <a:solidFill>
                  <a:srgbClr val="FF0000"/>
                </a:solidFill>
              </a:rPr>
              <a:t> requeued </a:t>
            </a:r>
            <a:r>
              <a:rPr lang="en-US" dirty="0"/>
              <a:t>to resume from where the previous execution left off.</a:t>
            </a:r>
          </a:p>
          <a:p>
            <a:pPr marL="819150" lvl="1" indent="-342900">
              <a:lnSpc>
                <a:spcPct val="100000"/>
              </a:lnSpc>
            </a:pPr>
            <a:r>
              <a:rPr lang="en-US" dirty="0"/>
              <a:t>#SBATCH –requeue</a:t>
            </a:r>
          </a:p>
          <a:p>
            <a:pPr marL="819150" lvl="1" indent="-342900">
              <a:lnSpc>
                <a:spcPct val="100000"/>
              </a:lnSpc>
            </a:pPr>
            <a:r>
              <a:rPr lang="en-US" dirty="0" err="1"/>
              <a:t>Scontrol</a:t>
            </a:r>
            <a:r>
              <a:rPr lang="en-US" dirty="0"/>
              <a:t> requeue &lt;</a:t>
            </a:r>
            <a:r>
              <a:rPr lang="en-US" dirty="0" err="1"/>
              <a:t>jobid</a:t>
            </a:r>
            <a:r>
              <a:rPr lang="en-US" dirty="0"/>
              <a:t>&gt;</a:t>
            </a:r>
          </a:p>
          <a:p>
            <a:pPr marL="476250" indent="-342900">
              <a:lnSpc>
                <a:spcPct val="100000"/>
              </a:lnSpc>
            </a:pPr>
            <a:r>
              <a:rPr lang="en-US" dirty="0"/>
              <a:t>Requeuing the pre-terminated job can be done automatically until the cumulative execution time  reaches the requested time limit or the job completes earlier before the requested time limit.</a:t>
            </a:r>
          </a:p>
          <a:p>
            <a:pPr marL="476250" lvl="1" indent="0"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71938881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Shape 181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spcFirstLastPara="1" wrap="square" lIns="68569" tIns="68569" rIns="68569" bIns="68569" anchor="b" anchorCtr="0">
            <a:noAutofit/>
          </a:bodyPr>
          <a:lstStyle/>
          <a:p>
            <a:r>
              <a:rPr lang="en-US" dirty="0"/>
              <a:t>Sample job script for variable-time jobs</a:t>
            </a:r>
            <a:endParaRPr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D09CE617-0E30-8B45-889D-A31545FBF9D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6468" y="771715"/>
            <a:ext cx="5425543" cy="4172667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C7098950-024C-1542-B580-F870F57CEB50}"/>
              </a:ext>
            </a:extLst>
          </p:cNvPr>
          <p:cNvSpPr txBox="1"/>
          <p:nvPr/>
        </p:nvSpPr>
        <p:spPr>
          <a:xfrm>
            <a:off x="6152519" y="2273272"/>
            <a:ext cx="2519142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Provide </a:t>
            </a:r>
            <a:r>
              <a:rPr lang="en-US" dirty="0" err="1">
                <a:solidFill>
                  <a:srgbClr val="FF0000"/>
                </a:solidFill>
              </a:rPr>
              <a:t>ckpt</a:t>
            </a:r>
            <a:r>
              <a:rPr lang="en-US" dirty="0">
                <a:solidFill>
                  <a:srgbClr val="FF0000"/>
                </a:solidFill>
              </a:rPr>
              <a:t>-command</a:t>
            </a:r>
            <a:r>
              <a:rPr lang="en-US" dirty="0"/>
              <a:t> only if your application needs external trigger to initiate the checkpointing. Leave blank if none</a:t>
            </a:r>
          </a:p>
        </p:txBody>
      </p:sp>
    </p:spTree>
    <p:extLst>
      <p:ext uri="{BB962C8B-B14F-4D97-AF65-F5344CB8AC3E}">
        <p14:creationId xmlns:p14="http://schemas.microsoft.com/office/powerpoint/2010/main" val="2244776469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9D697C-76FF-6941-A529-E6CEF995E3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Variable-time script for CP2K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5147E21-7B8C-CD4E-9874-640040B98CC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44924" y="808308"/>
            <a:ext cx="4962753" cy="4211808"/>
          </a:xfrm>
          <a:noFill/>
          <a:ln w="9525">
            <a:solidFill>
              <a:schemeClr val="tx1"/>
            </a:solidFill>
          </a:ln>
        </p:spPr>
        <p:txBody>
          <a:bodyPr/>
          <a:lstStyle/>
          <a:p>
            <a:pPr marL="76200" indent="0">
              <a:buNone/>
            </a:pPr>
            <a:r>
              <a:rPr lang="en-US" sz="900" dirty="0"/>
              <a:t>#!/bin/bash -l</a:t>
            </a:r>
          </a:p>
          <a:p>
            <a:pPr marL="76200" indent="0">
              <a:buNone/>
            </a:pPr>
            <a:r>
              <a:rPr lang="en-US" sz="900" dirty="0"/>
              <a:t>#SBATCH -q regular</a:t>
            </a:r>
          </a:p>
          <a:p>
            <a:pPr marL="76200" indent="0">
              <a:buNone/>
            </a:pPr>
            <a:r>
              <a:rPr lang="en-US" sz="900" dirty="0"/>
              <a:t>#SBATCH -N 1</a:t>
            </a:r>
          </a:p>
          <a:p>
            <a:pPr marL="76200" indent="0">
              <a:buNone/>
            </a:pPr>
            <a:r>
              <a:rPr lang="en-US" sz="900" dirty="0"/>
              <a:t>#SBATCH -C </a:t>
            </a:r>
            <a:r>
              <a:rPr lang="en-US" sz="900" dirty="0" err="1"/>
              <a:t>knl</a:t>
            </a:r>
            <a:endParaRPr lang="en-US" sz="900" dirty="0"/>
          </a:p>
          <a:p>
            <a:pPr marL="76200" indent="0">
              <a:buNone/>
            </a:pPr>
            <a:r>
              <a:rPr lang="en-US" sz="900" dirty="0"/>
              <a:t>#SBATCH -J md</a:t>
            </a:r>
          </a:p>
          <a:p>
            <a:pPr marL="76200" indent="0">
              <a:buNone/>
            </a:pPr>
            <a:r>
              <a:rPr lang="en-US" sz="900" dirty="0"/>
              <a:t>#SBATCH --comment=96:00:00</a:t>
            </a:r>
          </a:p>
          <a:p>
            <a:pPr marL="76200" indent="0">
              <a:buNone/>
            </a:pPr>
            <a:r>
              <a:rPr lang="en-US" sz="900" dirty="0">
                <a:solidFill>
                  <a:srgbClr val="FF0000"/>
                </a:solidFill>
              </a:rPr>
              <a:t>#SBATCH --time-min=00:30:00   </a:t>
            </a:r>
            <a:r>
              <a:rPr lang="en-US" sz="900" dirty="0"/>
              <a:t>#the minimum amount of time the job should run</a:t>
            </a:r>
          </a:p>
          <a:p>
            <a:pPr marL="76200" indent="0">
              <a:buNone/>
            </a:pPr>
            <a:r>
              <a:rPr lang="en-US" sz="900" dirty="0"/>
              <a:t>#SBATCH --time=48:00:00</a:t>
            </a:r>
          </a:p>
          <a:p>
            <a:pPr marL="76200" indent="0">
              <a:buNone/>
            </a:pPr>
            <a:r>
              <a:rPr lang="en-US" sz="900" dirty="0"/>
              <a:t>#SBATCH --signal=B:USR1@60</a:t>
            </a:r>
          </a:p>
          <a:p>
            <a:pPr marL="76200" indent="0">
              <a:buNone/>
            </a:pPr>
            <a:r>
              <a:rPr lang="en-US" sz="900" dirty="0"/>
              <a:t>#SBATCH --requeue</a:t>
            </a:r>
          </a:p>
          <a:p>
            <a:pPr marL="76200" indent="0">
              <a:buNone/>
            </a:pPr>
            <a:r>
              <a:rPr lang="en-US" sz="900" dirty="0"/>
              <a:t>#SBATCH --open-mode=append</a:t>
            </a:r>
          </a:p>
          <a:p>
            <a:pPr marL="76200" indent="0">
              <a:buNone/>
            </a:pPr>
            <a:endParaRPr lang="en-US" sz="900" dirty="0"/>
          </a:p>
          <a:p>
            <a:pPr marL="76200" indent="0">
              <a:buNone/>
            </a:pPr>
            <a:r>
              <a:rPr lang="en-US" sz="900" dirty="0"/>
              <a:t>#</a:t>
            </a:r>
            <a:r>
              <a:rPr lang="en-US" sz="900" dirty="0" err="1"/>
              <a:t>timelimit</a:t>
            </a:r>
            <a:r>
              <a:rPr lang="en-US" sz="900" dirty="0"/>
              <a:t> per job, and the amount of time (in seconds) needed for checkpointing (same as in --signal)</a:t>
            </a:r>
          </a:p>
          <a:p>
            <a:pPr marL="76200" indent="0">
              <a:buNone/>
            </a:pPr>
            <a:r>
              <a:rPr lang="en-US" sz="900" dirty="0" err="1"/>
              <a:t>max_timelimit</a:t>
            </a:r>
            <a:r>
              <a:rPr lang="en-US" sz="900" dirty="0"/>
              <a:t>=48:00:00</a:t>
            </a:r>
          </a:p>
          <a:p>
            <a:pPr marL="76200" indent="0">
              <a:buNone/>
            </a:pPr>
            <a:r>
              <a:rPr lang="en-US" sz="900" dirty="0" err="1"/>
              <a:t>ckpt_overhead</a:t>
            </a:r>
            <a:r>
              <a:rPr lang="en-US" sz="900" dirty="0"/>
              <a:t>=60</a:t>
            </a:r>
          </a:p>
          <a:p>
            <a:pPr marL="76200" indent="0">
              <a:buNone/>
            </a:pPr>
            <a:r>
              <a:rPr lang="en-US" sz="900" dirty="0" err="1">
                <a:solidFill>
                  <a:srgbClr val="FF0000"/>
                </a:solidFill>
              </a:rPr>
              <a:t>ckpt_command</a:t>
            </a:r>
            <a:r>
              <a:rPr lang="en-US" sz="900" dirty="0">
                <a:solidFill>
                  <a:srgbClr val="FF0000"/>
                </a:solidFill>
              </a:rPr>
              <a:t>=</a:t>
            </a:r>
          </a:p>
          <a:p>
            <a:pPr marL="76200" indent="0">
              <a:buNone/>
            </a:pPr>
            <a:endParaRPr lang="en-US" sz="900" dirty="0"/>
          </a:p>
          <a:p>
            <a:pPr marL="76200" indent="0">
              <a:buNone/>
            </a:pPr>
            <a:r>
              <a:rPr lang="en-US" sz="900" dirty="0"/>
              <a:t>#</a:t>
            </a:r>
            <a:r>
              <a:rPr lang="en-US" sz="900" dirty="0" err="1"/>
              <a:t>requeueing</a:t>
            </a:r>
            <a:r>
              <a:rPr lang="en-US" sz="900" dirty="0"/>
              <a:t> the job if remaining time &gt;0</a:t>
            </a:r>
          </a:p>
          <a:p>
            <a:pPr marL="76200" indent="0">
              <a:buNone/>
            </a:pPr>
            <a:r>
              <a:rPr lang="en-US" sz="900" dirty="0"/>
              <a:t>. /global/common/</a:t>
            </a:r>
            <a:r>
              <a:rPr lang="en-US" sz="900" dirty="0" err="1"/>
              <a:t>cori</a:t>
            </a:r>
            <a:r>
              <a:rPr lang="en-US" sz="900" dirty="0"/>
              <a:t>/software/</a:t>
            </a:r>
            <a:r>
              <a:rPr lang="en-US" sz="900" dirty="0" err="1"/>
              <a:t>ata</a:t>
            </a:r>
            <a:r>
              <a:rPr lang="en-US" sz="900" dirty="0"/>
              <a:t>/1.0/</a:t>
            </a:r>
            <a:r>
              <a:rPr lang="en-US" sz="900" dirty="0" err="1"/>
              <a:t>etc</a:t>
            </a:r>
            <a:r>
              <a:rPr lang="en-US" sz="900" dirty="0"/>
              <a:t>/</a:t>
            </a:r>
            <a:r>
              <a:rPr lang="en-US" sz="900" dirty="0" err="1"/>
              <a:t>ATA_setup.sh</a:t>
            </a:r>
            <a:endParaRPr lang="en-US" sz="900" dirty="0"/>
          </a:p>
          <a:p>
            <a:pPr marL="76200" indent="0">
              <a:buNone/>
            </a:pPr>
            <a:r>
              <a:rPr lang="en-US" sz="900" dirty="0" err="1"/>
              <a:t>requeue_job</a:t>
            </a:r>
            <a:r>
              <a:rPr lang="en-US" sz="900" dirty="0"/>
              <a:t> </a:t>
            </a:r>
            <a:r>
              <a:rPr lang="en-US" sz="900" dirty="0" err="1"/>
              <a:t>func_trap</a:t>
            </a:r>
            <a:r>
              <a:rPr lang="en-US" sz="900" dirty="0"/>
              <a:t> USR1</a:t>
            </a:r>
          </a:p>
          <a:p>
            <a:pPr marL="76200" indent="0">
              <a:buNone/>
            </a:pPr>
            <a:endParaRPr lang="en-US" sz="900" dirty="0"/>
          </a:p>
          <a:p>
            <a:pPr marL="76200" indent="0">
              <a:buNone/>
            </a:pPr>
            <a:r>
              <a:rPr lang="en-US" sz="900" dirty="0"/>
              <a:t>module load cp2k</a:t>
            </a:r>
          </a:p>
          <a:p>
            <a:pPr marL="76200" indent="0">
              <a:buNone/>
            </a:pPr>
            <a:r>
              <a:rPr lang="en-US" sz="900" dirty="0" err="1"/>
              <a:t>srun</a:t>
            </a:r>
            <a:r>
              <a:rPr lang="en-US" sz="900" dirty="0"/>
              <a:t> -n 68 ./cp2k.popt </a:t>
            </a:r>
            <a:r>
              <a:rPr lang="en-US" sz="900" dirty="0" err="1"/>
              <a:t>run.inp</a:t>
            </a:r>
            <a:r>
              <a:rPr lang="en-US" sz="900" dirty="0"/>
              <a:t> &gt;&gt; </a:t>
            </a:r>
            <a:r>
              <a:rPr lang="en-US" sz="900" dirty="0" err="1"/>
              <a:t>run.out</a:t>
            </a:r>
            <a:r>
              <a:rPr lang="en-US" sz="900" dirty="0"/>
              <a:t> </a:t>
            </a:r>
            <a:r>
              <a:rPr lang="en-US" sz="900" dirty="0">
                <a:solidFill>
                  <a:srgbClr val="FF0000"/>
                </a:solidFill>
              </a:rPr>
              <a:t>&amp;</a:t>
            </a:r>
          </a:p>
          <a:p>
            <a:pPr marL="76200" indent="0">
              <a:buNone/>
            </a:pPr>
            <a:endParaRPr lang="en-US" sz="900" dirty="0"/>
          </a:p>
          <a:p>
            <a:pPr marL="76200" indent="0">
              <a:buNone/>
            </a:pPr>
            <a:r>
              <a:rPr lang="en-US" sz="900" dirty="0"/>
              <a:t>wait</a:t>
            </a:r>
          </a:p>
          <a:p>
            <a:pPr marL="7620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06445340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2F8883-9B7A-AF49-B251-EE04CFDFCC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Variable-time script for VASP atomic relaxation jobs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55C45AE-B70F-0D4E-A979-7446B3CE3FF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17755" y="753807"/>
            <a:ext cx="4169466" cy="3742500"/>
          </a:xfrm>
          <a:ln cmpd="dbl">
            <a:solidFill>
              <a:schemeClr val="tx1"/>
            </a:solidFill>
          </a:ln>
        </p:spPr>
        <p:txBody>
          <a:bodyPr/>
          <a:lstStyle/>
          <a:p>
            <a:pPr marL="76200" indent="0">
              <a:buNone/>
            </a:pPr>
            <a:r>
              <a:rPr lang="en-US" sz="800" dirty="0">
                <a:solidFill>
                  <a:srgbClr val="FF0000"/>
                </a:solidFill>
              </a:rPr>
              <a:t>#!/bin/bash</a:t>
            </a:r>
          </a:p>
          <a:p>
            <a:pPr marL="76200" indent="0">
              <a:buNone/>
            </a:pPr>
            <a:r>
              <a:rPr lang="en-US" sz="800" dirty="0"/>
              <a:t>#SBATCH -J </a:t>
            </a:r>
            <a:r>
              <a:rPr lang="en-US" sz="800" dirty="0" err="1"/>
              <a:t>ata_vasp</a:t>
            </a:r>
            <a:endParaRPr lang="en-US" sz="800" dirty="0"/>
          </a:p>
          <a:p>
            <a:pPr marL="76200" indent="0">
              <a:buNone/>
            </a:pPr>
            <a:r>
              <a:rPr lang="en-US" sz="800" dirty="0"/>
              <a:t>#SBATCH -q regular</a:t>
            </a:r>
          </a:p>
          <a:p>
            <a:pPr marL="76200" indent="0">
              <a:buNone/>
            </a:pPr>
            <a:r>
              <a:rPr lang="en-US" sz="800" dirty="0"/>
              <a:t>#SBATCH -C </a:t>
            </a:r>
            <a:r>
              <a:rPr lang="en-US" sz="800" dirty="0" err="1"/>
              <a:t>knl</a:t>
            </a:r>
            <a:endParaRPr lang="en-US" sz="800" dirty="0"/>
          </a:p>
          <a:p>
            <a:pPr marL="76200" indent="0">
              <a:buNone/>
            </a:pPr>
            <a:r>
              <a:rPr lang="en-US" sz="800" dirty="0"/>
              <a:t>#SBATCH -N 2</a:t>
            </a:r>
          </a:p>
          <a:p>
            <a:pPr marL="76200" indent="0">
              <a:buNone/>
            </a:pPr>
            <a:r>
              <a:rPr lang="en-US" sz="800" dirty="0"/>
              <a:t>#SBATCH --time=48:0:00</a:t>
            </a:r>
          </a:p>
          <a:p>
            <a:pPr marL="76200" indent="0">
              <a:buNone/>
            </a:pPr>
            <a:r>
              <a:rPr lang="en-US" sz="800" dirty="0"/>
              <a:t>#SBATCH --error=</a:t>
            </a:r>
            <a:r>
              <a:rPr lang="en-US" sz="800" dirty="0" err="1"/>
              <a:t>ata</a:t>
            </a:r>
            <a:r>
              <a:rPr lang="en-US" sz="800" dirty="0"/>
              <a:t>-%</a:t>
            </a:r>
            <a:r>
              <a:rPr lang="en-US" sz="800" dirty="0" err="1"/>
              <a:t>j.err</a:t>
            </a:r>
            <a:endParaRPr lang="en-US" sz="800" dirty="0"/>
          </a:p>
          <a:p>
            <a:pPr marL="76200" indent="0">
              <a:buNone/>
            </a:pPr>
            <a:r>
              <a:rPr lang="en-US" sz="800" dirty="0"/>
              <a:t>#SBATCH --output=</a:t>
            </a:r>
            <a:r>
              <a:rPr lang="en-US" sz="800" dirty="0" err="1"/>
              <a:t>ata</a:t>
            </a:r>
            <a:r>
              <a:rPr lang="en-US" sz="800" dirty="0"/>
              <a:t>-%</a:t>
            </a:r>
            <a:r>
              <a:rPr lang="en-US" sz="800" dirty="0" err="1"/>
              <a:t>j.out</a:t>
            </a:r>
            <a:endParaRPr lang="en-US" sz="800" dirty="0"/>
          </a:p>
          <a:p>
            <a:pPr marL="76200" indent="0">
              <a:buNone/>
            </a:pPr>
            <a:r>
              <a:rPr lang="en-US" sz="800" dirty="0"/>
              <a:t>#SBATCH --mail-user=zz217@nersc.gov</a:t>
            </a:r>
          </a:p>
          <a:p>
            <a:pPr marL="76200" indent="0">
              <a:buNone/>
            </a:pPr>
            <a:r>
              <a:rPr lang="en-US" sz="800" dirty="0"/>
              <a:t>#</a:t>
            </a:r>
          </a:p>
          <a:p>
            <a:pPr marL="76200" indent="0">
              <a:buNone/>
            </a:pPr>
            <a:r>
              <a:rPr lang="en-US" sz="800" dirty="0">
                <a:solidFill>
                  <a:srgbClr val="FF0000"/>
                </a:solidFill>
              </a:rPr>
              <a:t>#SBATCH --comment=96:00:00</a:t>
            </a:r>
          </a:p>
          <a:p>
            <a:pPr marL="76200" indent="0">
              <a:buNone/>
            </a:pPr>
            <a:r>
              <a:rPr lang="en-US" sz="800" dirty="0">
                <a:solidFill>
                  <a:srgbClr val="FF0000"/>
                </a:solidFill>
              </a:rPr>
              <a:t>#SBATCH --time-min=02:0:00        </a:t>
            </a:r>
          </a:p>
          <a:p>
            <a:pPr marL="76200" indent="0">
              <a:buNone/>
            </a:pPr>
            <a:r>
              <a:rPr lang="en-US" sz="800" dirty="0">
                <a:solidFill>
                  <a:srgbClr val="FF0000"/>
                </a:solidFill>
              </a:rPr>
              <a:t>#SBATCH --signal=B:USR1@300</a:t>
            </a:r>
          </a:p>
          <a:p>
            <a:pPr marL="76200" indent="0">
              <a:buNone/>
            </a:pPr>
            <a:r>
              <a:rPr lang="en-US" sz="800" dirty="0">
                <a:solidFill>
                  <a:srgbClr val="FF0000"/>
                </a:solidFill>
              </a:rPr>
              <a:t>#SBATCH --requeue</a:t>
            </a:r>
          </a:p>
          <a:p>
            <a:pPr marL="76200" indent="0">
              <a:buNone/>
            </a:pPr>
            <a:r>
              <a:rPr lang="en-US" sz="800" dirty="0">
                <a:solidFill>
                  <a:srgbClr val="FF0000"/>
                </a:solidFill>
              </a:rPr>
              <a:t>#SBATCH --open-mode=append</a:t>
            </a:r>
          </a:p>
          <a:p>
            <a:pPr marL="76200" indent="0">
              <a:buNone/>
            </a:pPr>
            <a:r>
              <a:rPr lang="en-US" sz="800" dirty="0"/>
              <a:t> </a:t>
            </a:r>
          </a:p>
          <a:p>
            <a:pPr marL="76200" indent="0">
              <a:buNone/>
            </a:pPr>
            <a:r>
              <a:rPr lang="en-US" sz="800" dirty="0"/>
              <a:t>#user setting</a:t>
            </a:r>
          </a:p>
          <a:p>
            <a:pPr marL="76200" indent="0">
              <a:buNone/>
            </a:pPr>
            <a:r>
              <a:rPr lang="en-US" sz="800" dirty="0"/>
              <a:t>export OMP_PROC_BIND=true</a:t>
            </a:r>
          </a:p>
          <a:p>
            <a:pPr marL="76200" indent="0">
              <a:buNone/>
            </a:pPr>
            <a:r>
              <a:rPr lang="en-US" sz="800" dirty="0"/>
              <a:t>export OMP_PLACES=threads</a:t>
            </a:r>
          </a:p>
          <a:p>
            <a:pPr marL="76200" indent="0">
              <a:buNone/>
            </a:pPr>
            <a:r>
              <a:rPr lang="en-US" sz="800" dirty="0"/>
              <a:t>export OMP_NUM_THREADS=8</a:t>
            </a:r>
          </a:p>
          <a:p>
            <a:pPr marL="76200" indent="0">
              <a:buNone/>
            </a:pPr>
            <a:r>
              <a:rPr lang="en-US" sz="800" dirty="0"/>
              <a:t> </a:t>
            </a:r>
          </a:p>
          <a:p>
            <a:pPr marL="76200" indent="0">
              <a:buNone/>
            </a:pPr>
            <a:r>
              <a:rPr lang="en-US" sz="800" dirty="0"/>
              <a:t>#</a:t>
            </a:r>
            <a:r>
              <a:rPr lang="en-US" sz="800" dirty="0" err="1"/>
              <a:t>srun</a:t>
            </a:r>
            <a:r>
              <a:rPr lang="en-US" sz="800" dirty="0"/>
              <a:t> must execute in background and catch signal on wait command</a:t>
            </a:r>
          </a:p>
          <a:p>
            <a:pPr marL="76200" indent="0">
              <a:buNone/>
            </a:pPr>
            <a:r>
              <a:rPr lang="en-US" sz="800" dirty="0"/>
              <a:t>module load </a:t>
            </a:r>
            <a:r>
              <a:rPr lang="en-US" sz="800" dirty="0" err="1"/>
              <a:t>vasp</a:t>
            </a:r>
            <a:r>
              <a:rPr lang="en-US" sz="800" dirty="0"/>
              <a:t>/20171017-knl</a:t>
            </a:r>
          </a:p>
          <a:p>
            <a:pPr marL="76200" indent="0">
              <a:buNone/>
            </a:pPr>
            <a:r>
              <a:rPr lang="en-US" sz="800" dirty="0" err="1"/>
              <a:t>srun</a:t>
            </a:r>
            <a:r>
              <a:rPr lang="en-US" sz="800" dirty="0"/>
              <a:t> -n 8 -c32 --</a:t>
            </a:r>
            <a:r>
              <a:rPr lang="en-US" sz="800" dirty="0" err="1"/>
              <a:t>cpu_bind</a:t>
            </a:r>
            <a:r>
              <a:rPr lang="en-US" sz="800" dirty="0"/>
              <a:t>=cores </a:t>
            </a:r>
            <a:r>
              <a:rPr lang="en-US" sz="800" dirty="0" err="1"/>
              <a:t>vasp_std</a:t>
            </a:r>
            <a:r>
              <a:rPr lang="en-US" sz="800" dirty="0"/>
              <a:t> &amp;</a:t>
            </a:r>
          </a:p>
          <a:p>
            <a:pPr marL="76200" indent="0">
              <a:buNone/>
            </a:pPr>
            <a:r>
              <a:rPr lang="en-US" sz="800" dirty="0"/>
              <a:t> </a:t>
            </a:r>
          </a:p>
          <a:p>
            <a:pPr marL="76200" indent="0">
              <a:buNone/>
            </a:pPr>
            <a:endParaRPr lang="en-US" dirty="0"/>
          </a:p>
        </p:txBody>
      </p:sp>
      <p:sp>
        <p:nvSpPr>
          <p:cNvPr id="4" name="Text Placeholder 2">
            <a:extLst>
              <a:ext uri="{FF2B5EF4-FFF2-40B4-BE49-F238E27FC236}">
                <a16:creationId xmlns:a16="http://schemas.microsoft.com/office/drawing/2014/main" id="{61288D40-50A5-E04E-B660-96AEE3562BA1}"/>
              </a:ext>
            </a:extLst>
          </p:cNvPr>
          <p:cNvSpPr txBox="1">
            <a:spLocks/>
          </p:cNvSpPr>
          <p:nvPr/>
        </p:nvSpPr>
        <p:spPr>
          <a:xfrm>
            <a:off x="4564840" y="1113360"/>
            <a:ext cx="4351134" cy="4030140"/>
          </a:xfrm>
          <a:prstGeom prst="rect">
            <a:avLst/>
          </a:prstGeom>
          <a:noFill/>
          <a:ln w="9525">
            <a:solidFill>
              <a:schemeClr val="tx1"/>
            </a:solidFill>
          </a:ln>
        </p:spPr>
        <p:txBody>
          <a:bodyPr spcFirstLastPara="1" wrap="square" lIns="91425" tIns="91425" rIns="91425" bIns="91425" anchor="t" anchorCtr="0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810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Arial"/>
              <a:buChar char="●"/>
              <a:defRPr sz="2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429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○"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1750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76200" indent="0">
              <a:buNone/>
            </a:pPr>
            <a:r>
              <a:rPr lang="en-US" sz="800" dirty="0"/>
              <a:t># put any commands that need to run to continue the next job (fragment) here </a:t>
            </a:r>
          </a:p>
          <a:p>
            <a:pPr marL="76200" indent="0">
              <a:buNone/>
            </a:pPr>
            <a:r>
              <a:rPr lang="en-US" sz="800" dirty="0" err="1"/>
              <a:t>ckpt_vasp</a:t>
            </a:r>
            <a:r>
              <a:rPr lang="en-US" sz="800" dirty="0"/>
              <a:t>() {</a:t>
            </a:r>
          </a:p>
          <a:p>
            <a:pPr marL="76200" indent="0">
              <a:buNone/>
            </a:pPr>
            <a:r>
              <a:rPr lang="en-US" sz="800" dirty="0"/>
              <a:t>    set -x</a:t>
            </a:r>
          </a:p>
          <a:p>
            <a:pPr marL="76200" indent="0">
              <a:buNone/>
            </a:pPr>
            <a:r>
              <a:rPr lang="en-US" sz="800" dirty="0"/>
              <a:t>    restarts=`</a:t>
            </a:r>
            <a:r>
              <a:rPr lang="en-US" sz="800" dirty="0" err="1"/>
              <a:t>squeue</a:t>
            </a:r>
            <a:r>
              <a:rPr lang="en-US" sz="800" dirty="0"/>
              <a:t> -h -O </a:t>
            </a:r>
            <a:r>
              <a:rPr lang="en-US" sz="800" dirty="0" err="1"/>
              <a:t>restartcnt</a:t>
            </a:r>
            <a:r>
              <a:rPr lang="en-US" sz="800" dirty="0"/>
              <a:t> -j $SLURM_JOB_ID`</a:t>
            </a:r>
          </a:p>
          <a:p>
            <a:pPr marL="76200" indent="0">
              <a:buNone/>
            </a:pPr>
            <a:r>
              <a:rPr lang="en-US" sz="800" dirty="0"/>
              <a:t>    echo checkpointing the ${restarts}-</a:t>
            </a:r>
            <a:r>
              <a:rPr lang="en-US" sz="800" dirty="0" err="1"/>
              <a:t>th</a:t>
            </a:r>
            <a:r>
              <a:rPr lang="en-US" sz="800" dirty="0"/>
              <a:t> job</a:t>
            </a:r>
          </a:p>
          <a:p>
            <a:pPr marL="76200" indent="0">
              <a:buNone/>
            </a:pPr>
            <a:r>
              <a:rPr lang="en-US" sz="800" dirty="0"/>
              <a:t> </a:t>
            </a:r>
          </a:p>
          <a:p>
            <a:pPr marL="76200" indent="0">
              <a:buNone/>
            </a:pPr>
            <a:r>
              <a:rPr lang="en-US" sz="800" dirty="0"/>
              <a:t>    #to terminate VASP at the next ionic step</a:t>
            </a:r>
          </a:p>
          <a:p>
            <a:pPr marL="76200" indent="0">
              <a:buNone/>
            </a:pPr>
            <a:r>
              <a:rPr lang="en-US" sz="800" dirty="0"/>
              <a:t>    echo LSTOP = .TRUE. &gt; STOPCAR</a:t>
            </a:r>
          </a:p>
          <a:p>
            <a:pPr marL="76200" indent="0">
              <a:buNone/>
            </a:pPr>
            <a:r>
              <a:rPr lang="en-US" sz="800" dirty="0"/>
              <a:t>    #wait until VASP to complete the current ionic step, write out WAVECAR file and quit </a:t>
            </a:r>
          </a:p>
          <a:p>
            <a:pPr marL="76200" indent="0">
              <a:buNone/>
            </a:pPr>
            <a:r>
              <a:rPr lang="en-US" sz="800" dirty="0"/>
              <a:t>    </a:t>
            </a:r>
            <a:r>
              <a:rPr lang="en-US" sz="800" dirty="0" err="1"/>
              <a:t>srun_pid</a:t>
            </a:r>
            <a:r>
              <a:rPr lang="en-US" sz="800" dirty="0"/>
              <a:t>=`</a:t>
            </a:r>
            <a:r>
              <a:rPr lang="en-US" sz="800" dirty="0" err="1"/>
              <a:t>ps</a:t>
            </a:r>
            <a:r>
              <a:rPr lang="en-US" sz="800" dirty="0"/>
              <a:t> -</a:t>
            </a:r>
            <a:r>
              <a:rPr lang="en-US" sz="800" dirty="0" err="1"/>
              <a:t>fle|grep</a:t>
            </a:r>
            <a:r>
              <a:rPr lang="en-US" sz="800" dirty="0"/>
              <a:t> </a:t>
            </a:r>
            <a:r>
              <a:rPr lang="en-US" sz="800" dirty="0" err="1"/>
              <a:t>srun|head</a:t>
            </a:r>
            <a:r>
              <a:rPr lang="en-US" sz="800" dirty="0"/>
              <a:t> -1|awk '{print $4}'`</a:t>
            </a:r>
          </a:p>
          <a:p>
            <a:pPr marL="76200" indent="0">
              <a:buNone/>
            </a:pPr>
            <a:r>
              <a:rPr lang="en-US" sz="800" dirty="0"/>
              <a:t>    echo </a:t>
            </a:r>
            <a:r>
              <a:rPr lang="en-US" sz="800" dirty="0" err="1"/>
              <a:t>srun</a:t>
            </a:r>
            <a:r>
              <a:rPr lang="en-US" sz="800" dirty="0"/>
              <a:t> </a:t>
            </a:r>
            <a:r>
              <a:rPr lang="en-US" sz="800" dirty="0" err="1"/>
              <a:t>pid</a:t>
            </a:r>
            <a:r>
              <a:rPr lang="en-US" sz="800" dirty="0"/>
              <a:t> is $</a:t>
            </a:r>
            <a:r>
              <a:rPr lang="en-US" sz="800" dirty="0" err="1"/>
              <a:t>srun_pid</a:t>
            </a:r>
            <a:endParaRPr lang="en-US" sz="800" dirty="0"/>
          </a:p>
          <a:p>
            <a:pPr marL="76200" indent="0">
              <a:buNone/>
            </a:pPr>
            <a:r>
              <a:rPr lang="en-US" sz="800" dirty="0"/>
              <a:t>    wait $</a:t>
            </a:r>
            <a:r>
              <a:rPr lang="en-US" sz="800" dirty="0" err="1"/>
              <a:t>srun_pid</a:t>
            </a:r>
            <a:endParaRPr lang="en-US" sz="800" dirty="0"/>
          </a:p>
          <a:p>
            <a:pPr marL="76200" indent="0">
              <a:buNone/>
            </a:pPr>
            <a:r>
              <a:rPr lang="en-US" sz="800" dirty="0"/>
              <a:t> </a:t>
            </a:r>
          </a:p>
          <a:p>
            <a:pPr marL="76200" indent="0">
              <a:buNone/>
            </a:pPr>
            <a:r>
              <a:rPr lang="en-US" sz="800" dirty="0"/>
              <a:t>    #copy CONTCAR to POSCAR </a:t>
            </a:r>
          </a:p>
          <a:p>
            <a:pPr marL="76200" indent="0">
              <a:buNone/>
            </a:pPr>
            <a:r>
              <a:rPr lang="en-US" sz="800" dirty="0"/>
              <a:t>    </a:t>
            </a:r>
            <a:r>
              <a:rPr lang="en-US" sz="800" dirty="0" err="1"/>
              <a:t>cp</a:t>
            </a:r>
            <a:r>
              <a:rPr lang="en-US" sz="800" dirty="0"/>
              <a:t> -p CONTCAR POSCAR</a:t>
            </a:r>
          </a:p>
          <a:p>
            <a:pPr marL="76200" indent="0">
              <a:buNone/>
            </a:pPr>
            <a:r>
              <a:rPr lang="en-US" sz="800" dirty="0"/>
              <a:t>    set +x</a:t>
            </a:r>
          </a:p>
          <a:p>
            <a:pPr marL="76200" indent="0">
              <a:buNone/>
            </a:pPr>
            <a:r>
              <a:rPr lang="en-US" sz="800" dirty="0"/>
              <a:t>}</a:t>
            </a:r>
          </a:p>
          <a:p>
            <a:pPr marL="76200" indent="0">
              <a:buNone/>
            </a:pPr>
            <a:r>
              <a:rPr lang="en-US" sz="800" dirty="0"/>
              <a:t> </a:t>
            </a:r>
          </a:p>
          <a:p>
            <a:pPr marL="76200" indent="0">
              <a:buNone/>
            </a:pPr>
            <a:r>
              <a:rPr lang="en-US" sz="800" dirty="0" err="1"/>
              <a:t>ckpt_command</a:t>
            </a:r>
            <a:r>
              <a:rPr lang="en-US" sz="800" dirty="0"/>
              <a:t>=</a:t>
            </a:r>
            <a:r>
              <a:rPr lang="en-US" sz="800" dirty="0" err="1"/>
              <a:t>ckpt_vasp</a:t>
            </a:r>
            <a:endParaRPr lang="en-US" sz="800" dirty="0"/>
          </a:p>
          <a:p>
            <a:pPr marL="76200" indent="0">
              <a:buNone/>
            </a:pPr>
            <a:r>
              <a:rPr lang="en-US" sz="800" dirty="0" err="1"/>
              <a:t>max_timelimit</a:t>
            </a:r>
            <a:r>
              <a:rPr lang="en-US" sz="800" dirty="0"/>
              <a:t>=48:00:00</a:t>
            </a:r>
          </a:p>
          <a:p>
            <a:pPr marL="76200" indent="0">
              <a:buNone/>
            </a:pPr>
            <a:r>
              <a:rPr lang="en-US" sz="800" dirty="0" err="1"/>
              <a:t>ckpt_overhead</a:t>
            </a:r>
            <a:r>
              <a:rPr lang="en-US" sz="800" dirty="0"/>
              <a:t>=300</a:t>
            </a:r>
          </a:p>
          <a:p>
            <a:pPr marL="76200" indent="0">
              <a:buNone/>
            </a:pPr>
            <a:r>
              <a:rPr lang="en-US" sz="800" dirty="0"/>
              <a:t> </a:t>
            </a:r>
          </a:p>
          <a:p>
            <a:pPr marL="76200" indent="0">
              <a:buNone/>
            </a:pPr>
            <a:r>
              <a:rPr lang="en-US" sz="800" dirty="0"/>
              <a:t># </a:t>
            </a:r>
            <a:r>
              <a:rPr lang="en-US" sz="800" dirty="0" err="1"/>
              <a:t>requeueing</a:t>
            </a:r>
            <a:r>
              <a:rPr lang="en-US" sz="800" dirty="0"/>
              <a:t> the job if remaining time &gt;0</a:t>
            </a:r>
          </a:p>
          <a:p>
            <a:pPr marL="76200" indent="0">
              <a:buNone/>
            </a:pPr>
            <a:r>
              <a:rPr lang="en-US" sz="800" dirty="0"/>
              <a:t>. /global/common/</a:t>
            </a:r>
            <a:r>
              <a:rPr lang="en-US" sz="800" dirty="0" err="1"/>
              <a:t>cori</a:t>
            </a:r>
            <a:r>
              <a:rPr lang="en-US" sz="800" dirty="0"/>
              <a:t>/software/</a:t>
            </a:r>
            <a:r>
              <a:rPr lang="en-US" sz="800" dirty="0" err="1"/>
              <a:t>ata</a:t>
            </a:r>
            <a:r>
              <a:rPr lang="en-US" sz="800" dirty="0"/>
              <a:t>/1.0/</a:t>
            </a:r>
            <a:r>
              <a:rPr lang="en-US" sz="800" dirty="0" err="1"/>
              <a:t>etc</a:t>
            </a:r>
            <a:r>
              <a:rPr lang="en-US" sz="800" dirty="0"/>
              <a:t>/</a:t>
            </a:r>
            <a:r>
              <a:rPr lang="en-US" sz="800" dirty="0" err="1"/>
              <a:t>ATA_setup.sh</a:t>
            </a:r>
            <a:endParaRPr lang="en-US" sz="800" dirty="0"/>
          </a:p>
          <a:p>
            <a:pPr marL="76200" indent="0">
              <a:buNone/>
            </a:pPr>
            <a:r>
              <a:rPr lang="en-US" sz="800" dirty="0" err="1"/>
              <a:t>requeue_job</a:t>
            </a:r>
            <a:r>
              <a:rPr lang="en-US" sz="800" dirty="0"/>
              <a:t> </a:t>
            </a:r>
            <a:r>
              <a:rPr lang="en-US" sz="800" dirty="0" err="1"/>
              <a:t>func_trap</a:t>
            </a:r>
            <a:r>
              <a:rPr lang="en-US" sz="800" dirty="0"/>
              <a:t> USR1</a:t>
            </a:r>
          </a:p>
          <a:p>
            <a:pPr marL="76200" indent="0">
              <a:buNone/>
            </a:pPr>
            <a:r>
              <a:rPr lang="en-US" sz="800" dirty="0"/>
              <a:t> </a:t>
            </a:r>
          </a:p>
          <a:p>
            <a:pPr marL="76200" indent="0">
              <a:buNone/>
            </a:pPr>
            <a:r>
              <a:rPr lang="en-US" sz="800" dirty="0">
                <a:solidFill>
                  <a:srgbClr val="FF0000"/>
                </a:solidFill>
              </a:rPr>
              <a:t>wait</a:t>
            </a:r>
          </a:p>
          <a:p>
            <a:pPr marL="76200" indent="0">
              <a:buNone/>
            </a:pPr>
            <a:r>
              <a:rPr lang="en-US" sz="800" dirty="0"/>
              <a:t> </a:t>
            </a:r>
          </a:p>
          <a:p>
            <a:pPr marL="76200" indent="0">
              <a:buFont typeface="Arial"/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05297455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" name="Google Shape;348;p4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68569" tIns="0" rIns="68569" bIns="0" anchor="b" anchorCtr="0">
            <a:noAutofit/>
          </a:bodyPr>
          <a:lstStyle/>
          <a:p>
            <a:pPr marL="171450" indent="-171450"/>
            <a:r>
              <a:rPr lang="en-US" dirty="0"/>
              <a:t>More information</a:t>
            </a:r>
            <a:endParaRPr dirty="0"/>
          </a:p>
        </p:txBody>
      </p:sp>
      <p:sp>
        <p:nvSpPr>
          <p:cNvPr id="349" name="Google Shape;349;p42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68569" tIns="34275" rIns="68569" bIns="34275" anchor="t" anchorCtr="0">
            <a:noAutofit/>
          </a:bodyPr>
          <a:lstStyle/>
          <a:p>
            <a:pPr marL="257175" indent="-257175">
              <a:lnSpc>
                <a:spcPct val="80000"/>
              </a:lnSpc>
              <a:spcBef>
                <a:spcPts val="0"/>
              </a:spcBef>
              <a:buSzPts val="2590"/>
            </a:pPr>
            <a:r>
              <a:rPr lang="en-US" sz="1943" dirty="0"/>
              <a:t>NERSC website, especially,</a:t>
            </a:r>
            <a:endParaRPr dirty="0"/>
          </a:p>
          <a:p>
            <a:pPr marL="557213" lvl="1" indent="-202406">
              <a:lnSpc>
                <a:spcPct val="80000"/>
              </a:lnSpc>
              <a:spcBef>
                <a:spcPts val="278"/>
              </a:spcBef>
              <a:buSzPts val="1600"/>
            </a:pPr>
            <a:r>
              <a:rPr lang="en-US" sz="1400" u="sng" dirty="0">
                <a:solidFill>
                  <a:schemeClr val="hlink"/>
                </a:solidFill>
                <a:hlinkClick r:id="rId3"/>
              </a:rPr>
              <a:t>http://www.nersc.gov/users/computational-systems/cori/programming/compiling-codes-on-cori/</a:t>
            </a:r>
            <a:endParaRPr lang="en-US" sz="1400" dirty="0"/>
          </a:p>
          <a:p>
            <a:pPr marL="557213" lvl="1" indent="-202406">
              <a:lnSpc>
                <a:spcPct val="80000"/>
              </a:lnSpc>
              <a:spcBef>
                <a:spcPts val="278"/>
              </a:spcBef>
              <a:buSzPts val="1600"/>
            </a:pPr>
            <a:r>
              <a:rPr lang="en-US" sz="1400" u="sng" dirty="0">
                <a:solidFill>
                  <a:schemeClr val="hlink"/>
                </a:solidFill>
                <a:hlinkClick r:id="rId4"/>
              </a:rPr>
              <a:t>http://www.nersc.gov/users/computational-systems/edison/programming/</a:t>
            </a:r>
            <a:endParaRPr lang="en-US" sz="1400" dirty="0"/>
          </a:p>
          <a:p>
            <a:pPr marL="557213" lvl="1" indent="-202406">
              <a:lnSpc>
                <a:spcPct val="80000"/>
              </a:lnSpc>
              <a:spcBef>
                <a:spcPts val="278"/>
              </a:spcBef>
              <a:buSzPts val="1600"/>
            </a:pPr>
            <a:r>
              <a:rPr lang="en-US" sz="1400" dirty="0">
                <a:solidFill>
                  <a:srgbClr val="FF0000"/>
                </a:solidFill>
              </a:rPr>
              <a:t>Transitioning to NERSC Docs: </a:t>
            </a:r>
            <a:r>
              <a:rPr lang="en-US" sz="1400" u="sng" dirty="0">
                <a:solidFill>
                  <a:srgbClr val="0070C0"/>
                </a:solidFill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https://docs.nersc.gov/development/compilers/</a:t>
            </a:r>
            <a:endParaRPr sz="1400" dirty="0">
              <a:solidFill>
                <a:srgbClr val="0070C0"/>
              </a:solidFill>
            </a:endParaRPr>
          </a:p>
          <a:p>
            <a:pPr marL="557213" lvl="1" indent="-202406">
              <a:lnSpc>
                <a:spcPct val="80000"/>
              </a:lnSpc>
              <a:spcBef>
                <a:spcPts val="278"/>
              </a:spcBef>
              <a:buSzPts val="1600"/>
            </a:pPr>
            <a:r>
              <a:rPr lang="en-US" sz="1400" dirty="0"/>
              <a:t>For further compiler optimizations read intel slides: e.g., </a:t>
            </a:r>
            <a:r>
              <a:rPr lang="en-US" sz="1400" dirty="0">
                <a:hlinkClick r:id="rId6"/>
              </a:rPr>
              <a:t>https://www.nersc.gov/users/training/events/intel-compilers-tools-and-libraries-training-march-6-2018/</a:t>
            </a:r>
            <a:endParaRPr lang="en-US" sz="1400" dirty="0"/>
          </a:p>
          <a:p>
            <a:pPr marL="557213" lvl="1" indent="-202406">
              <a:lnSpc>
                <a:spcPct val="80000"/>
              </a:lnSpc>
              <a:spcBef>
                <a:spcPts val="278"/>
              </a:spcBef>
              <a:buSzPts val="1600"/>
            </a:pPr>
            <a:r>
              <a:rPr lang="en-US" sz="1400" u="sng" dirty="0">
                <a:solidFill>
                  <a:schemeClr val="hlink"/>
                </a:solidFill>
                <a:hlinkClick r:id="rId7"/>
              </a:rPr>
              <a:t>Cori KNL: http://www.nersc.gov/users/computational-systems/cori/running-jobs/example-batch-scripts-for-knl/</a:t>
            </a:r>
            <a:endParaRPr lang="en-US" sz="1400" u="sng" dirty="0"/>
          </a:p>
          <a:p>
            <a:pPr marL="557213" lvl="1" indent="-202406">
              <a:lnSpc>
                <a:spcPct val="80000"/>
              </a:lnSpc>
              <a:spcBef>
                <a:spcPts val="278"/>
              </a:spcBef>
              <a:buSzPts val="1600"/>
            </a:pPr>
            <a:r>
              <a:rPr lang="en-US" sz="1400" dirty="0">
                <a:solidFill>
                  <a:srgbClr val="FF0000"/>
                </a:solidFill>
              </a:rPr>
              <a:t>Transitioning to NERSC Docs: </a:t>
            </a:r>
            <a:r>
              <a:rPr lang="en-US" sz="1400" dirty="0">
                <a:solidFill>
                  <a:srgbClr val="0070C0"/>
                </a:solidFill>
                <a:hlinkClick r:id="rId8"/>
              </a:rPr>
              <a:t>https://docs.nersc.gov/jobs/</a:t>
            </a:r>
            <a:endParaRPr lang="en-US" sz="1943" dirty="0"/>
          </a:p>
          <a:p>
            <a:pPr marL="257175" lvl="0" indent="-257175">
              <a:lnSpc>
                <a:spcPct val="80000"/>
              </a:lnSpc>
              <a:spcBef>
                <a:spcPts val="389"/>
              </a:spcBef>
              <a:buSzPts val="2590"/>
            </a:pPr>
            <a:r>
              <a:rPr lang="en-US" sz="1943" dirty="0"/>
              <a:t>Compiler and linker man pages: </a:t>
            </a:r>
            <a:endParaRPr lang="en-US" dirty="0"/>
          </a:p>
          <a:p>
            <a:pPr marL="658179" lvl="1" indent="-285750">
              <a:lnSpc>
                <a:spcPct val="80000"/>
              </a:lnSpc>
              <a:spcBef>
                <a:spcPts val="333"/>
              </a:spcBef>
              <a:buSzPts val="1600"/>
            </a:pPr>
            <a:r>
              <a:rPr lang="en-US" sz="1600" dirty="0" err="1"/>
              <a:t>ifort</a:t>
            </a:r>
            <a:r>
              <a:rPr lang="en-US" sz="1600" dirty="0"/>
              <a:t>, </a:t>
            </a:r>
            <a:r>
              <a:rPr lang="en-US" sz="1600" dirty="0" err="1"/>
              <a:t>icc</a:t>
            </a:r>
            <a:r>
              <a:rPr lang="en-US" sz="1600" dirty="0"/>
              <a:t>, </a:t>
            </a:r>
            <a:r>
              <a:rPr lang="en-US" sz="1600" dirty="0" err="1"/>
              <a:t>icpc</a:t>
            </a:r>
            <a:r>
              <a:rPr lang="en-US" sz="1600" dirty="0"/>
              <a:t>, </a:t>
            </a:r>
            <a:r>
              <a:rPr lang="en-US" sz="1600" dirty="0" err="1"/>
              <a:t>crayftn,etc</a:t>
            </a:r>
            <a:endParaRPr lang="en-US" sz="1600" dirty="0"/>
          </a:p>
          <a:p>
            <a:pPr marL="658179" lvl="1" indent="-285750">
              <a:lnSpc>
                <a:spcPct val="80000"/>
              </a:lnSpc>
              <a:spcBef>
                <a:spcPts val="333"/>
              </a:spcBef>
              <a:buSzPts val="1600"/>
            </a:pPr>
            <a:r>
              <a:rPr lang="en-US" sz="1600" dirty="0"/>
              <a:t>man </a:t>
            </a:r>
            <a:r>
              <a:rPr lang="en-US" sz="1600" dirty="0" err="1"/>
              <a:t>ld</a:t>
            </a:r>
            <a:r>
              <a:rPr lang="en-US" sz="1600" dirty="0"/>
              <a:t> (-</a:t>
            </a:r>
            <a:r>
              <a:rPr lang="en-US" sz="1600" dirty="0" err="1"/>
              <a:t>Wl</a:t>
            </a:r>
            <a:r>
              <a:rPr lang="en-US" sz="1600" dirty="0"/>
              <a:t>,-</a:t>
            </a:r>
            <a:r>
              <a:rPr lang="en-US" sz="1600" dirty="0" err="1"/>
              <a:t>zmuldefs</a:t>
            </a:r>
            <a:r>
              <a:rPr lang="en-US" sz="1600" dirty="0"/>
              <a:t>, -</a:t>
            </a:r>
            <a:r>
              <a:rPr lang="en-US" sz="1600" dirty="0" err="1"/>
              <a:t>Wl</a:t>
            </a:r>
            <a:r>
              <a:rPr lang="en-US" sz="1600" dirty="0"/>
              <a:t>,-y&lt;symbol&gt;)</a:t>
            </a:r>
          </a:p>
          <a:p>
            <a:pPr marL="342900" indent="-342900">
              <a:lnSpc>
                <a:spcPct val="90000"/>
              </a:lnSpc>
              <a:spcBef>
                <a:spcPts val="560"/>
              </a:spcBef>
              <a:buClr>
                <a:schemeClr val="dk1"/>
              </a:buClr>
              <a:buSzPts val="2800"/>
            </a:pPr>
            <a:r>
              <a:rPr lang="en-US" sz="1800" dirty="0"/>
              <a:t>Contact NERSC Consulting:</a:t>
            </a:r>
          </a:p>
          <a:p>
            <a:pPr marL="658179" lvl="1" indent="-285750">
              <a:lnSpc>
                <a:spcPct val="80000"/>
              </a:lnSpc>
              <a:spcBef>
                <a:spcPts val="333"/>
              </a:spcBef>
              <a:buSzPts val="1600"/>
            </a:pPr>
            <a:r>
              <a:rPr lang="en-US" sz="1600" dirty="0"/>
              <a:t>Call at 800-666-3772 or  510-486-8600, option #3</a:t>
            </a:r>
          </a:p>
          <a:p>
            <a:pPr marL="658179" lvl="1" indent="-285750">
              <a:lnSpc>
                <a:spcPct val="80000"/>
              </a:lnSpc>
              <a:spcBef>
                <a:spcPts val="333"/>
              </a:spcBef>
              <a:buSzPts val="1600"/>
            </a:pPr>
            <a:r>
              <a:rPr lang="en-US" sz="1600" dirty="0"/>
              <a:t>File consulting tickets at </a:t>
            </a:r>
            <a:r>
              <a:rPr lang="en-US" sz="1600" dirty="0" err="1">
                <a:solidFill>
                  <a:srgbClr val="5369F3"/>
                </a:solidFill>
              </a:rPr>
              <a:t>help.nersc.gov</a:t>
            </a:r>
            <a:r>
              <a:rPr lang="en-US" sz="1600" dirty="0">
                <a:solidFill>
                  <a:srgbClr val="5369F3"/>
                </a:solidFill>
              </a:rPr>
              <a:t> </a:t>
            </a:r>
            <a:r>
              <a:rPr lang="en-US" sz="1600" dirty="0"/>
              <a:t>or </a:t>
            </a:r>
            <a:r>
              <a:rPr lang="en-US" sz="1600" dirty="0">
                <a:solidFill>
                  <a:srgbClr val="5369F3"/>
                </a:solidFill>
                <a:hlinkClick r:id="rId9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https://my.nersc.gov/tickets.php</a:t>
            </a:r>
            <a:endParaRPr lang="en-US" sz="1600" dirty="0">
              <a:solidFill>
                <a:srgbClr val="5369F3"/>
              </a:solidFill>
            </a:endParaRPr>
          </a:p>
        </p:txBody>
      </p:sp>
      <p:sp>
        <p:nvSpPr>
          <p:cNvPr id="350" name="Google Shape;350;p42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68569" tIns="34275" rIns="68569" bIns="34275" anchor="ctr" anchorCtr="0">
            <a:noAutofit/>
          </a:bodyPr>
          <a:lstStyle/>
          <a:p>
            <a:r>
              <a:rPr lang="en-US"/>
              <a:t>- </a:t>
            </a:r>
            <a:fld id="{00000000-1234-1234-1234-123412341234}" type="slidenum">
              <a:rPr lang="en-US"/>
              <a:pPr/>
              <a:t>49</a:t>
            </a:fld>
            <a:r>
              <a:rPr lang="en-US"/>
              <a:t> -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331553689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890EB2-A347-7044-B26A-65C63E30E1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" y="64025"/>
            <a:ext cx="9144000" cy="572700"/>
          </a:xfrm>
        </p:spPr>
        <p:txBody>
          <a:bodyPr/>
          <a:lstStyle/>
          <a:p>
            <a:r>
              <a:rPr lang="en-US" dirty="0"/>
              <a:t>Configuration comparison between Edison and Cori KNL</a:t>
            </a:r>
            <a:br>
              <a:rPr lang="en-US" dirty="0"/>
            </a:b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27E24C9-11D4-424E-AF06-8F7B5837196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7486" y="636725"/>
            <a:ext cx="6672477" cy="4346020"/>
          </a:xfrm>
          <a:prstGeom prst="rect">
            <a:avLst/>
          </a:prstGeom>
        </p:spPr>
      </p:pic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24EAAA67-1C55-8A4C-9FA4-9087B6B9389F}"/>
              </a:ext>
            </a:extLst>
          </p:cNvPr>
          <p:cNvCxnSpPr/>
          <p:nvPr/>
        </p:nvCxnSpPr>
        <p:spPr>
          <a:xfrm>
            <a:off x="1652735" y="3231221"/>
            <a:ext cx="5883966" cy="0"/>
          </a:xfrm>
          <a:prstGeom prst="line">
            <a:avLst/>
          </a:prstGeom>
          <a:ln w="19050">
            <a:solidFill>
              <a:srgbClr val="FF000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id="{35475163-F9B3-164C-9FDD-C0D7BA1B3CFA}"/>
              </a:ext>
            </a:extLst>
          </p:cNvPr>
          <p:cNvSpPr txBox="1"/>
          <p:nvPr/>
        </p:nvSpPr>
        <p:spPr>
          <a:xfrm>
            <a:off x="1300607" y="3112365"/>
            <a:ext cx="27022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>
                <a:solidFill>
                  <a:srgbClr val="FF0000"/>
                </a:solidFill>
              </a:rPr>
              <a:t>1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5604E6F0-03A6-2645-81FE-7CF8FE937BF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7486" y="636725"/>
            <a:ext cx="6672477" cy="4346021"/>
          </a:xfrm>
          <a:prstGeom prst="rect">
            <a:avLst/>
          </a:prstGeom>
        </p:spPr>
      </p:pic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B4369F14-74E1-D54D-BB4F-49D8D392EC4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8099792"/>
              </p:ext>
            </p:extLst>
          </p:nvPr>
        </p:nvGraphicFramePr>
        <p:xfrm>
          <a:off x="569229" y="3640285"/>
          <a:ext cx="7999487" cy="1467120"/>
        </p:xfrm>
        <a:graphic>
          <a:graphicData uri="http://schemas.openxmlformats.org/drawingml/2006/table">
            <a:tbl>
              <a:tblPr firstRow="1" bandRow="1">
                <a:tableStyleId>{97495F5E-8DD6-4CCB-B74F-5F50D4052F8E}</a:tableStyleId>
              </a:tblPr>
              <a:tblGrid>
                <a:gridCol w="1086568">
                  <a:extLst>
                    <a:ext uri="{9D8B030D-6E8A-4147-A177-3AD203B41FA5}">
                      <a16:colId xmlns:a16="http://schemas.microsoft.com/office/drawing/2014/main" val="347053703"/>
                    </a:ext>
                  </a:extLst>
                </a:gridCol>
                <a:gridCol w="1086568">
                  <a:extLst>
                    <a:ext uri="{9D8B030D-6E8A-4147-A177-3AD203B41FA5}">
                      <a16:colId xmlns:a16="http://schemas.microsoft.com/office/drawing/2014/main" val="3360586886"/>
                    </a:ext>
                  </a:extLst>
                </a:gridCol>
                <a:gridCol w="1086568">
                  <a:extLst>
                    <a:ext uri="{9D8B030D-6E8A-4147-A177-3AD203B41FA5}">
                      <a16:colId xmlns:a16="http://schemas.microsoft.com/office/drawing/2014/main" val="1521645093"/>
                    </a:ext>
                  </a:extLst>
                </a:gridCol>
                <a:gridCol w="1086568">
                  <a:extLst>
                    <a:ext uri="{9D8B030D-6E8A-4147-A177-3AD203B41FA5}">
                      <a16:colId xmlns:a16="http://schemas.microsoft.com/office/drawing/2014/main" val="1781909925"/>
                    </a:ext>
                  </a:extLst>
                </a:gridCol>
                <a:gridCol w="1332566">
                  <a:extLst>
                    <a:ext uri="{9D8B030D-6E8A-4147-A177-3AD203B41FA5}">
                      <a16:colId xmlns:a16="http://schemas.microsoft.com/office/drawing/2014/main" val="1913538077"/>
                    </a:ext>
                  </a:extLst>
                </a:gridCol>
                <a:gridCol w="1139336">
                  <a:extLst>
                    <a:ext uri="{9D8B030D-6E8A-4147-A177-3AD203B41FA5}">
                      <a16:colId xmlns:a16="http://schemas.microsoft.com/office/drawing/2014/main" val="3016535311"/>
                    </a:ext>
                  </a:extLst>
                </a:gridCol>
                <a:gridCol w="1181313">
                  <a:extLst>
                    <a:ext uri="{9D8B030D-6E8A-4147-A177-3AD203B41FA5}">
                      <a16:colId xmlns:a16="http://schemas.microsoft.com/office/drawing/2014/main" val="2534819517"/>
                    </a:ext>
                  </a:extLst>
                </a:gridCol>
              </a:tblGrid>
              <a:tr h="448119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4572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/>
                        <a:t>Cores/node</a:t>
                      </a:r>
                    </a:p>
                  </a:txBody>
                  <a:tcPr marL="45720" marR="0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b="0" dirty="0"/>
                        <a:t>Threads/node</a:t>
                      </a:r>
                    </a:p>
                    <a:p>
                      <a:pPr algn="ctr"/>
                      <a:endParaRPr lang="en-US" b="0" dirty="0"/>
                    </a:p>
                  </a:txBody>
                  <a:tcPr marL="45720" marR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/>
                        <a:t>Socket/Node</a:t>
                      </a:r>
                    </a:p>
                  </a:txBody>
                  <a:tcPr marL="45720" marR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/>
                        <a:t>Memory (DDR + HBM)/node (GB)</a:t>
                      </a:r>
                    </a:p>
                  </a:txBody>
                  <a:tcPr marL="45720" marR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/>
                        <a:t>Memory/Core</a:t>
                      </a:r>
                    </a:p>
                    <a:p>
                      <a:pPr algn="ctr"/>
                      <a:r>
                        <a:rPr lang="en-US" b="0" dirty="0"/>
                        <a:t>(GB)</a:t>
                      </a:r>
                    </a:p>
                  </a:txBody>
                  <a:tcPr marL="45720" marR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/>
                        <a:t>Clock speed</a:t>
                      </a:r>
                    </a:p>
                    <a:p>
                      <a:pPr algn="ctr"/>
                      <a:r>
                        <a:rPr lang="en-US" b="0" dirty="0"/>
                        <a:t>(GHz)</a:t>
                      </a:r>
                    </a:p>
                  </a:txBody>
                  <a:tcPr marL="45720" marR="0"/>
                </a:tc>
                <a:extLst>
                  <a:ext uri="{0D108BD9-81ED-4DB2-BD59-A6C34878D82A}">
                    <a16:rowId xmlns:a16="http://schemas.microsoft.com/office/drawing/2014/main" val="3433449588"/>
                  </a:ext>
                </a:extLst>
              </a:tr>
              <a:tr h="316320">
                <a:tc>
                  <a:txBody>
                    <a:bodyPr/>
                    <a:lstStyle/>
                    <a:p>
                      <a:r>
                        <a:rPr lang="en-US" dirty="0"/>
                        <a:t>Edison</a:t>
                      </a:r>
                    </a:p>
                  </a:txBody>
                  <a:tcPr marL="45720"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24</a:t>
                      </a:r>
                    </a:p>
                  </a:txBody>
                  <a:tcPr marL="45720"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48</a:t>
                      </a:r>
                    </a:p>
                  </a:txBody>
                  <a:tcPr marL="45720"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</a:t>
                      </a:r>
                    </a:p>
                  </a:txBody>
                  <a:tcPr marL="45720"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64</a:t>
                      </a:r>
                    </a:p>
                  </a:txBody>
                  <a:tcPr marL="45720"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2.67</a:t>
                      </a:r>
                    </a:p>
                  </a:txBody>
                  <a:tcPr marL="45720"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2.4</a:t>
                      </a:r>
                    </a:p>
                  </a:txBody>
                  <a:tcPr marL="45720"/>
                </a:tc>
                <a:extLst>
                  <a:ext uri="{0D108BD9-81ED-4DB2-BD59-A6C34878D82A}">
                    <a16:rowId xmlns:a16="http://schemas.microsoft.com/office/drawing/2014/main" val="978097511"/>
                  </a:ext>
                </a:extLst>
              </a:tr>
              <a:tr h="316320">
                <a:tc>
                  <a:txBody>
                    <a:bodyPr/>
                    <a:lstStyle/>
                    <a:p>
                      <a:r>
                        <a:rPr lang="en-US" dirty="0"/>
                        <a:t>Cori KNL</a:t>
                      </a:r>
                    </a:p>
                  </a:txBody>
                  <a:tcPr marL="45720"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68</a:t>
                      </a:r>
                    </a:p>
                  </a:txBody>
                  <a:tcPr marL="45720"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272</a:t>
                      </a:r>
                    </a:p>
                  </a:txBody>
                  <a:tcPr marL="45720"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</a:t>
                      </a:r>
                    </a:p>
                  </a:txBody>
                  <a:tcPr marL="45720"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96 + 16</a:t>
                      </a:r>
                    </a:p>
                  </a:txBody>
                  <a:tcPr marL="45720"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1.4 +0.24</a:t>
                      </a:r>
                    </a:p>
                  </a:txBody>
                  <a:tcPr marL="45720"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1.4</a:t>
                      </a:r>
                    </a:p>
                  </a:txBody>
                  <a:tcPr marL="45720" marR="0"/>
                </a:tc>
                <a:extLst>
                  <a:ext uri="{0D108BD9-81ED-4DB2-BD59-A6C34878D82A}">
                    <a16:rowId xmlns:a16="http://schemas.microsoft.com/office/drawing/2014/main" val="341598769"/>
                  </a:ext>
                </a:extLst>
              </a:tr>
              <a:tr h="316320">
                <a:tc>
                  <a:txBody>
                    <a:bodyPr/>
                    <a:lstStyle/>
                    <a:p>
                      <a:r>
                        <a:rPr lang="en-US" dirty="0"/>
                        <a:t>Cori Haswell</a:t>
                      </a:r>
                    </a:p>
                  </a:txBody>
                  <a:tcPr marL="45720"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32</a:t>
                      </a:r>
                    </a:p>
                  </a:txBody>
                  <a:tcPr marL="45720"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64</a:t>
                      </a:r>
                    </a:p>
                  </a:txBody>
                  <a:tcPr marL="45720"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</a:t>
                      </a:r>
                    </a:p>
                  </a:txBody>
                  <a:tcPr marL="45720"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128</a:t>
                      </a:r>
                    </a:p>
                  </a:txBody>
                  <a:tcPr marL="45720"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4.0</a:t>
                      </a:r>
                    </a:p>
                  </a:txBody>
                  <a:tcPr marL="45720"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2.3</a:t>
                      </a:r>
                    </a:p>
                  </a:txBody>
                  <a:tcPr marL="45720"/>
                </a:tc>
                <a:extLst>
                  <a:ext uri="{0D108BD9-81ED-4DB2-BD59-A6C34878D82A}">
                    <a16:rowId xmlns:a16="http://schemas.microsoft.com/office/drawing/2014/main" val="200157473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431718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AFC6AA57-68BF-C84A-9F02-3C8A122EA6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Compute node reservations for hands-on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A186D12-9F36-D247-A498-CE0E18C7E99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28326" y="826475"/>
            <a:ext cx="8520600" cy="3742500"/>
          </a:xfrm>
        </p:spPr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Feb 12: </a:t>
            </a:r>
          </a:p>
          <a:p>
            <a:pPr marL="0" indent="0">
              <a:buNone/>
            </a:pPr>
            <a:r>
              <a:rPr lang="en-US" sz="1600" dirty="0"/>
              <a:t>	</a:t>
            </a:r>
            <a:r>
              <a:rPr lang="en-US" sz="1600" dirty="0" err="1"/>
              <a:t>ReservationName</a:t>
            </a:r>
            <a:r>
              <a:rPr lang="en-US" sz="1600" dirty="0"/>
              <a:t>=</a:t>
            </a:r>
            <a:r>
              <a:rPr lang="en-US" sz="1600" dirty="0">
                <a:solidFill>
                  <a:srgbClr val="0070C0"/>
                </a:solidFill>
              </a:rPr>
              <a:t>KNL_Feb12</a:t>
            </a:r>
            <a:r>
              <a:rPr lang="en-US" sz="1600" dirty="0"/>
              <a:t>, 256 KNL nodes, noon-5:00pm</a:t>
            </a:r>
          </a:p>
          <a:p>
            <a:pPr marL="0" indent="0">
              <a:buNone/>
            </a:pPr>
            <a:r>
              <a:rPr lang="en-US" sz="1600" dirty="0"/>
              <a:t>	</a:t>
            </a:r>
            <a:r>
              <a:rPr lang="en-US" sz="1600" dirty="0" err="1"/>
              <a:t>ReservationName</a:t>
            </a:r>
            <a:r>
              <a:rPr lang="en-US" sz="1600" dirty="0"/>
              <a:t>=</a:t>
            </a:r>
            <a:r>
              <a:rPr lang="en-US" sz="1600" dirty="0">
                <a:solidFill>
                  <a:srgbClr val="0070C0"/>
                </a:solidFill>
              </a:rPr>
              <a:t>Hsw_Feb12</a:t>
            </a:r>
            <a:r>
              <a:rPr lang="en-US" sz="1600" dirty="0"/>
              <a:t>, 128 Haswell nodes, noon-5:00pm</a:t>
            </a:r>
          </a:p>
          <a:p>
            <a:pPr marL="0" indent="0">
              <a:buNone/>
            </a:pPr>
            <a:r>
              <a:rPr lang="en-US" sz="1600" dirty="0"/>
              <a:t>     Feb 13:</a:t>
            </a:r>
          </a:p>
          <a:p>
            <a:pPr marL="0" indent="0">
              <a:buNone/>
            </a:pPr>
            <a:r>
              <a:rPr lang="en-US" sz="1600" dirty="0"/>
              <a:t>	</a:t>
            </a:r>
            <a:r>
              <a:rPr lang="en-US" sz="1600" dirty="0" err="1"/>
              <a:t>ReservationName</a:t>
            </a:r>
            <a:r>
              <a:rPr lang="en-US" sz="1600" dirty="0"/>
              <a:t>=</a:t>
            </a:r>
            <a:r>
              <a:rPr lang="en-US" sz="1600" dirty="0">
                <a:solidFill>
                  <a:srgbClr val="0070C0"/>
                </a:solidFill>
              </a:rPr>
              <a:t>KNL_Feb13</a:t>
            </a:r>
            <a:r>
              <a:rPr lang="en-US" sz="1600" dirty="0"/>
              <a:t>, 256 KNL nodes, noon-5:00pm</a:t>
            </a:r>
          </a:p>
          <a:p>
            <a:pPr marL="0" indent="0">
              <a:buNone/>
            </a:pPr>
            <a:r>
              <a:rPr lang="en-US" sz="1600" dirty="0"/>
              <a:t>	</a:t>
            </a:r>
            <a:r>
              <a:rPr lang="en-US" sz="1600" dirty="0" err="1"/>
              <a:t>ReservationName</a:t>
            </a:r>
            <a:r>
              <a:rPr lang="en-US" sz="1600" dirty="0"/>
              <a:t>=</a:t>
            </a:r>
            <a:r>
              <a:rPr lang="en-US" sz="1600" dirty="0">
                <a:solidFill>
                  <a:srgbClr val="0070C0"/>
                </a:solidFill>
              </a:rPr>
              <a:t>Hsw_Feb13</a:t>
            </a:r>
            <a:r>
              <a:rPr lang="en-US" sz="1600" dirty="0"/>
              <a:t>, 128 Haswell nodes, noon-5:00pm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/>
              <a:t>Please use, e.g.,  the </a:t>
            </a:r>
            <a:r>
              <a:rPr lang="en-US" sz="1800" dirty="0">
                <a:solidFill>
                  <a:srgbClr val="FF0000"/>
                </a:solidFill>
              </a:rPr>
              <a:t>“--reservation=</a:t>
            </a:r>
            <a:r>
              <a:rPr lang="en-US" sz="1800" dirty="0">
                <a:solidFill>
                  <a:srgbClr val="0070C0"/>
                </a:solidFill>
              </a:rPr>
              <a:t>KNL_Feb12 </a:t>
            </a:r>
            <a:r>
              <a:rPr lang="en-US" sz="1800" dirty="0">
                <a:solidFill>
                  <a:srgbClr val="FF0000"/>
                </a:solidFill>
              </a:rPr>
              <a:t>-A </a:t>
            </a:r>
            <a:r>
              <a:rPr lang="en-US" sz="1800" dirty="0" err="1">
                <a:solidFill>
                  <a:srgbClr val="FF0000"/>
                </a:solidFill>
              </a:rPr>
              <a:t>nintern</a:t>
            </a:r>
            <a:r>
              <a:rPr lang="en-US" sz="1800" dirty="0">
                <a:solidFill>
                  <a:srgbClr val="FF0000"/>
                </a:solidFill>
              </a:rPr>
              <a:t>” </a:t>
            </a:r>
            <a:r>
              <a:rPr lang="en-US" sz="1800" dirty="0" err="1">
                <a:solidFill>
                  <a:schemeClr val="bg2"/>
                </a:solidFill>
              </a:rPr>
              <a:t>sbatch</a:t>
            </a:r>
            <a:r>
              <a:rPr lang="en-US" sz="1800" dirty="0">
                <a:solidFill>
                  <a:schemeClr val="bg2"/>
                </a:solidFill>
              </a:rPr>
              <a:t> or </a:t>
            </a:r>
            <a:r>
              <a:rPr lang="en-US" sz="1800" dirty="0" err="1">
                <a:solidFill>
                  <a:schemeClr val="bg2"/>
                </a:solidFill>
              </a:rPr>
              <a:t>salloc</a:t>
            </a:r>
            <a:r>
              <a:rPr lang="en-US" sz="1800" dirty="0">
                <a:solidFill>
                  <a:schemeClr val="bg2"/>
                </a:solidFill>
              </a:rPr>
              <a:t> options to use the reservation and also charge to the </a:t>
            </a:r>
            <a:r>
              <a:rPr lang="en-US" sz="1800" dirty="0" err="1">
                <a:solidFill>
                  <a:srgbClr val="FF0000"/>
                </a:solidFill>
              </a:rPr>
              <a:t>nintern</a:t>
            </a:r>
            <a:r>
              <a:rPr lang="en-US" sz="1800" dirty="0">
                <a:solidFill>
                  <a:schemeClr val="bg2"/>
                </a:solidFill>
              </a:rPr>
              <a:t> repo instead of your own.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/>
              <a:t>Use the interactive queue if all reserved nodes are used.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/>
              <a:t>Use </a:t>
            </a:r>
            <a:r>
              <a:rPr lang="en-US" sz="1800" dirty="0" err="1"/>
              <a:t>squeue</a:t>
            </a:r>
            <a:r>
              <a:rPr lang="en-US" sz="1800" dirty="0"/>
              <a:t> –A </a:t>
            </a:r>
            <a:r>
              <a:rPr lang="en-US" sz="1800" dirty="0" err="1"/>
              <a:t>nintern</a:t>
            </a:r>
            <a:r>
              <a:rPr lang="en-US" sz="1800" dirty="0"/>
              <a:t> or </a:t>
            </a:r>
            <a:r>
              <a:rPr lang="en-US" sz="1800" dirty="0" err="1"/>
              <a:t>squeue</a:t>
            </a:r>
            <a:r>
              <a:rPr lang="en-US" sz="1800" dirty="0"/>
              <a:t> –R &lt;</a:t>
            </a:r>
            <a:r>
              <a:rPr lang="en-US" sz="1800" dirty="0" err="1"/>
              <a:t>ReservationName</a:t>
            </a:r>
            <a:r>
              <a:rPr lang="en-US" sz="1800" dirty="0"/>
              <a:t>&gt; to check jobs under a repo or a reservation, respectively. </a:t>
            </a:r>
          </a:p>
          <a:p>
            <a:pPr marL="7620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3720592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729313C6-B472-6742-ABE5-591808C8209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5074164-3424-6940-B116-150E92D21EC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3507" y="526839"/>
            <a:ext cx="7568407" cy="3551206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46E5D8A5-DFA8-9B42-8290-CD696E8707F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3507" y="526839"/>
            <a:ext cx="7616613" cy="35512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27376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2B7DC73-1A04-7A4E-B2C7-DD2201C74C5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378333" y="4714981"/>
            <a:ext cx="2107109" cy="227341"/>
          </a:xfrm>
        </p:spPr>
        <p:txBody>
          <a:bodyPr/>
          <a:lstStyle/>
          <a:p>
            <a:pPr marL="76200" indent="0">
              <a:buNone/>
            </a:pPr>
            <a:r>
              <a:rPr lang="en-US" sz="1400" dirty="0"/>
              <a:t>Slide from Helen He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8F33D839-6A19-9C4F-91FD-0FCFB982B0A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5031" y="691722"/>
            <a:ext cx="7790411" cy="3655373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EA7490B8-40C8-E348-BD0E-444A940E94A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6554" y="691722"/>
            <a:ext cx="7788888" cy="36227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13320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F5F21B7F-E3F0-BF43-B428-D8885DD636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NESAP Code Performance before/after Optimizations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7E3E8E3C-6300-DE46-9783-F2EEA5E82FC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B9F27BD-D129-C146-A280-0D8CA356669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57366"/>
            <a:ext cx="9144000" cy="3828768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26AB5541-3618-734B-9734-4D29151A395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10815" y="657366"/>
            <a:ext cx="9191152" cy="38408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07482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AFC6AA57-68BF-C84A-9F02-3C8A122EA6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to compile for KNL</a:t>
            </a:r>
          </a:p>
        </p:txBody>
      </p:sp>
    </p:spTree>
    <p:extLst>
      <p:ext uri="{BB962C8B-B14F-4D97-AF65-F5344CB8AC3E}">
        <p14:creationId xmlns:p14="http://schemas.microsoft.com/office/powerpoint/2010/main" val="1107620733"/>
      </p:ext>
    </p:extLst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4734</TotalTime>
  <Words>3661</Words>
  <Application>Microsoft Macintosh PowerPoint</Application>
  <PresentationFormat>On-screen Show (16:9)</PresentationFormat>
  <Paragraphs>586</Paragraphs>
  <Slides>50</Slides>
  <Notes>30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50</vt:i4>
      </vt:variant>
    </vt:vector>
  </HeadingPairs>
  <TitlesOfParts>
    <vt:vector size="55" baseType="lpstr">
      <vt:lpstr>Helvetica Neue</vt:lpstr>
      <vt:lpstr>Calibri</vt:lpstr>
      <vt:lpstr>Arial</vt:lpstr>
      <vt:lpstr>Courier New</vt:lpstr>
      <vt:lpstr>Simple Light</vt:lpstr>
      <vt:lpstr> Introduction - The basics of compiling and running on KNL</vt:lpstr>
      <vt:lpstr>System Backlogs</vt:lpstr>
      <vt:lpstr>Agenda</vt:lpstr>
      <vt:lpstr>Difference between Edison/Cori Haswell and Cori KNL</vt:lpstr>
      <vt:lpstr>Configuration comparison between Edison and Cori KNL </vt:lpstr>
      <vt:lpstr>PowerPoint Presentation</vt:lpstr>
      <vt:lpstr>PowerPoint Presentation</vt:lpstr>
      <vt:lpstr>NESAP Code Performance before/after Optimizations</vt:lpstr>
      <vt:lpstr>How to compile for KNL</vt:lpstr>
      <vt:lpstr>Binary compatibility</vt:lpstr>
      <vt:lpstr>A separate build of your application for each platform is recommended for optimal performance</vt:lpstr>
      <vt:lpstr>We will talk about only</vt:lpstr>
      <vt:lpstr>Compilations on Cori and Edison are very similar</vt:lpstr>
      <vt:lpstr>Compilations on Cori and Edison are very similar</vt:lpstr>
      <vt:lpstr>To compile for KNL</vt:lpstr>
      <vt:lpstr>Compiler recommendations</vt:lpstr>
      <vt:lpstr>Compiler flags</vt:lpstr>
      <vt:lpstr>Compiler wrappers, ftn, cc and CC, are recommended</vt:lpstr>
      <vt:lpstr>Compiler wrappers, ftn, cc and CC, are recommended</vt:lpstr>
      <vt:lpstr>Why compiler wrappers?</vt:lpstr>
      <vt:lpstr>What do compiler wrappers link by default?</vt:lpstr>
      <vt:lpstr>More on the verbose output from compiler wrappers</vt:lpstr>
      <vt:lpstr>Available libraries</vt:lpstr>
      <vt:lpstr>Examples of linking to the Cray provided libraries</vt:lpstr>
      <vt:lpstr>Examples of linking to the Cray provided libraries</vt:lpstr>
      <vt:lpstr>Examples of linking to the NERSC provided library modules</vt:lpstr>
      <vt:lpstr>Linking to Intel MKL library</vt:lpstr>
      <vt:lpstr>Linking to Intel MKL library</vt:lpstr>
      <vt:lpstr>Linking to Intel MPI library – Use native compilers</vt:lpstr>
      <vt:lpstr>Summary</vt:lpstr>
      <vt:lpstr>How to Run jobs on KNL</vt:lpstr>
      <vt:lpstr>Cori KNL Queue Policy (starting from AY 2019) </vt:lpstr>
      <vt:lpstr>Difference between Edison/Haswell and Cori KNL</vt:lpstr>
      <vt:lpstr>Interactive batch job on KNL nodes</vt:lpstr>
      <vt:lpstr>Sample job script to run a MPI job</vt:lpstr>
      <vt:lpstr>Sample job script to run an MPI + OpenMP code</vt:lpstr>
      <vt:lpstr>Process affinity is important to get optimal performance</vt:lpstr>
      <vt:lpstr>Affinity Verification Methods </vt:lpstr>
      <vt:lpstr>A few useful commands </vt:lpstr>
      <vt:lpstr>Summary </vt:lpstr>
      <vt:lpstr>Thank You!</vt:lpstr>
      <vt:lpstr>Variable-time jobs</vt:lpstr>
      <vt:lpstr>Who is relevant to variable-time jobs?</vt:lpstr>
      <vt:lpstr>Variable-Time jobs</vt:lpstr>
      <vt:lpstr>Variable-Time jobs - continued</vt:lpstr>
      <vt:lpstr>Sample job script for variable-time jobs</vt:lpstr>
      <vt:lpstr>Variable-time script for CP2K</vt:lpstr>
      <vt:lpstr>Variable-time script for VASP atomic relaxation jobs</vt:lpstr>
      <vt:lpstr>More information</vt:lpstr>
      <vt:lpstr>Compute node reservations for hands-on</vt:lpstr>
    </vt:vector>
  </TitlesOfParts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Transition from Edison to Cori KNL  How to compile and run on KNL  </dc:title>
  <cp:lastModifiedBy>Microsoft Office User</cp:lastModifiedBy>
  <cp:revision>125</cp:revision>
  <dcterms:modified xsi:type="dcterms:W3CDTF">2019-02-12T16:52:09Z</dcterms:modified>
</cp:coreProperties>
</file>