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60"/>
  </p:notesMasterIdLst>
  <p:sldIdLst>
    <p:sldId id="256" r:id="rId2"/>
    <p:sldId id="381" r:id="rId3"/>
    <p:sldId id="498" r:id="rId4"/>
    <p:sldId id="257" r:id="rId5"/>
    <p:sldId id="496" r:id="rId6"/>
    <p:sldId id="495" r:id="rId7"/>
    <p:sldId id="377" r:id="rId8"/>
    <p:sldId id="380" r:id="rId9"/>
    <p:sldId id="511" r:id="rId10"/>
    <p:sldId id="512" r:id="rId11"/>
    <p:sldId id="507" r:id="rId12"/>
    <p:sldId id="510" r:id="rId13"/>
    <p:sldId id="513" r:id="rId14"/>
    <p:sldId id="499" r:id="rId15"/>
    <p:sldId id="268" r:id="rId16"/>
    <p:sldId id="269" r:id="rId17"/>
    <p:sldId id="345" r:id="rId18"/>
    <p:sldId id="514" r:id="rId19"/>
    <p:sldId id="516" r:id="rId20"/>
    <p:sldId id="261" r:id="rId21"/>
    <p:sldId id="262" r:id="rId22"/>
    <p:sldId id="263" r:id="rId23"/>
    <p:sldId id="517" r:id="rId24"/>
    <p:sldId id="264" r:id="rId25"/>
    <p:sldId id="265" r:id="rId26"/>
    <p:sldId id="277" r:id="rId27"/>
    <p:sldId id="515" r:id="rId28"/>
    <p:sldId id="271" r:id="rId29"/>
    <p:sldId id="272" r:id="rId30"/>
    <p:sldId id="518" r:id="rId31"/>
    <p:sldId id="273" r:id="rId32"/>
    <p:sldId id="274" r:id="rId33"/>
    <p:sldId id="275" r:id="rId34"/>
    <p:sldId id="282" r:id="rId35"/>
    <p:sldId id="500" r:id="rId36"/>
    <p:sldId id="307" r:id="rId37"/>
    <p:sldId id="809" r:id="rId38"/>
    <p:sldId id="771" r:id="rId39"/>
    <p:sldId id="804" r:id="rId40"/>
    <p:sldId id="807" r:id="rId41"/>
    <p:sldId id="808" r:id="rId42"/>
    <p:sldId id="371" r:id="rId43"/>
    <p:sldId id="374" r:id="rId44"/>
    <p:sldId id="783" r:id="rId45"/>
    <p:sldId id="784" r:id="rId46"/>
    <p:sldId id="501" r:id="rId47"/>
    <p:sldId id="267" r:id="rId48"/>
    <p:sldId id="520" r:id="rId49"/>
    <p:sldId id="266" r:id="rId50"/>
    <p:sldId id="521" r:id="rId51"/>
    <p:sldId id="524" r:id="rId52"/>
    <p:sldId id="525" r:id="rId53"/>
    <p:sldId id="284" r:id="rId54"/>
    <p:sldId id="504" r:id="rId55"/>
    <p:sldId id="505" r:id="rId56"/>
    <p:sldId id="343" r:id="rId57"/>
    <p:sldId id="497" r:id="rId58"/>
    <p:sldId id="293" r:id="rId5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Helvetica Neue" panose="02000503000000020004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7F5"/>
    <a:srgbClr val="1C5188"/>
    <a:srgbClr val="00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495F5E-8DD6-4CCB-B74F-5F50D4052F8E}">
  <a:tblStyle styleId="{97495F5E-8DD6-4CCB-B74F-5F50D4052F8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8EA"/>
          </a:solidFill>
        </a:fill>
      </a:tcStyle>
    </a:wholeTbl>
    <a:band1H>
      <a:tcTxStyle b="off" i="off"/>
      <a:tcStyle>
        <a:tcBdr/>
        <a:fill>
          <a:solidFill>
            <a:srgbClr val="CBCED2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CED2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5"/>
    <p:restoredTop sz="94603"/>
  </p:normalViewPr>
  <p:slideViewPr>
    <p:cSldViewPr snapToGrid="0" snapToObjects="1">
      <p:cViewPr>
        <p:scale>
          <a:sx n="211" d="100"/>
          <a:sy n="211" d="100"/>
        </p:scale>
        <p:origin x="344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6885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NERSC Presentation</a:t>
            </a:r>
            <a:endParaRPr/>
          </a:p>
        </p:txBody>
      </p:sp>
      <p:sp>
        <p:nvSpPr>
          <p:cNvPr id="183" name="Google Shape;183;p9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3/21/18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43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NERSC Presentation</a:t>
            </a:r>
            <a:endParaRPr/>
          </a:p>
        </p:txBody>
      </p:sp>
      <p:sp>
        <p:nvSpPr>
          <p:cNvPr id="195" name="Google Shape;195;p10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3/18/18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24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715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2513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066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9572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3456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768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938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c4f1da82e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c4f1da82e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864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611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NERSC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EAFF0-7375-1D4A-A389-D6238357B12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511CB-48C6-1D49-AC56-5A39CE8EA9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71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2168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2163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273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Sbatch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man page:    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 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--time-min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=&lt;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Set a minimum time limit on the job allocation.  If specified, the job may have it's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--time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limit lowered to a value no lower than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--time-min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doing  so  permits  the  job  to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begin  execution  earlier  than  otherwise  possible.  The job's time limit will not be changed after the job is allocated resources.  This is performed by a backfill scheduling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algorithm to allocate resources  otherwise  reserved  for  higher  priority  jobs.   Acceptable  time  formats  include  "minutes",  "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minutes:seconds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",  "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hours:minutes:seconds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",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"days-hours", "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days-hours:minutes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" and "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days-hours:minutes:seconds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".</a:t>
            </a:r>
          </a:p>
          <a:p>
            <a:pPr marL="139700" indent="0">
              <a:buNone/>
            </a:pP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br>
              <a:rPr lang="en-US" sz="1800" dirty="0"/>
            </a:br>
            <a:endParaRPr lang="en-US"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259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Adaptive  Time Allocation (ATA) - allows a job with application-level checkpointing to request a min and max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walltime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 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Slurm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will find a window within this range that the job can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fit into.  This increases the likelihood of a job chunk being backfilled and improves the time-to-results of long-running jobs.</a:t>
            </a:r>
          </a:p>
          <a:p>
            <a:pPr marL="139700" indent="0">
              <a:buNone/>
            </a:pP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If the time allocated is less than the total runtime, the job will be requeued and a new allocation within the range will  be  requested.  The  checkpoint,  requeue,  and  restart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process will continue until either the job terminates to the cumulative amount of time allocated has reached the total estimated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walltime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356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--signal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=[B:]&lt;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sig_num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&gt;[@&lt;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&gt;]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When  a  job  is  within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seconds of its end time, send it the signal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sig_num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  Due to the resolution of event handling by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Slurm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the signal may be sent up to 60 seconds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earlier than specified. 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sig_num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may either be a signal number or name (e.g. "10" or "USR1"). 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must have an integer value between 0 and 65535.  By default, no signal is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sent  before  the job's end time.  If a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sig_num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specified without any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sig_time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the default time will be 60 seconds.  Use the "B:" option to signal only the batch shell, none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of the other processes will be signaled. By default all job steps will be signaled, but not the batch shell itself.</a:t>
            </a:r>
          </a:p>
          <a:p>
            <a:pPr marL="13970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--requeue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Specifies  that the batch job should eligible to being requeue.  The job may be requeued explicitly by a system administrator, after node failure, or upon preemption by a higher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priority job.  When a job is requeued, the batch script is initiated from its beginning.  Also see the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--no-requeue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option.  The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JobRequeue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configuration parameter controls  the</a:t>
            </a: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default behavior on the cluster.</a:t>
            </a:r>
          </a:p>
          <a:p>
            <a:pPr marL="13970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    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--open-mode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append|truncate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             Open the output and error files using append or truncate mode as specified.  The default value is specified by the system configuration parameter </a:t>
            </a:r>
            <a:r>
              <a:rPr lang="en-US" sz="1100" b="0" i="0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JobFileAppend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3970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554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335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summary statement</a:t>
            </a:r>
          </a:p>
        </p:txBody>
      </p:sp>
    </p:spTree>
    <p:extLst>
      <p:ext uri="{BB962C8B-B14F-4D97-AF65-F5344CB8AC3E}">
        <p14:creationId xmlns:p14="http://schemas.microsoft.com/office/powerpoint/2010/main" val="3417012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bdf7b4f8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bdf7b4f8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118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902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165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708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193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696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456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" y="144300"/>
            <a:ext cx="4596300" cy="2421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777950" y="3822825"/>
            <a:ext cx="4243200" cy="112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 descr="bignersc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5000" y="238175"/>
            <a:ext cx="1528276" cy="52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2"/>
          <p:cNvSpPr/>
          <p:nvPr/>
        </p:nvSpPr>
        <p:spPr>
          <a:xfrm>
            <a:off x="0" y="0"/>
            <a:ext cx="9144000" cy="719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2"/>
          <p:cNvSpPr/>
          <p:nvPr/>
        </p:nvSpPr>
        <p:spPr>
          <a:xfrm>
            <a:off x="0" y="4468800"/>
            <a:ext cx="9144000" cy="674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2" descr="bignersc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50" y="85150"/>
            <a:ext cx="1528276" cy="5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2" descr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75" y="4542438"/>
            <a:ext cx="2233800" cy="5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 descr="Untit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375" y="4578525"/>
            <a:ext cx="2448775" cy="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60342" y="134902"/>
            <a:ext cx="6819032" cy="57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sz="24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6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Shape 30" descr="NERSC-logo-color-transparent-edges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58754" y="268243"/>
            <a:ext cx="1558661" cy="4437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hape 31"/>
          <p:cNvCxnSpPr/>
          <p:nvPr/>
        </p:nvCxnSpPr>
        <p:spPr>
          <a:xfrm rot="10800000" flipH="1">
            <a:off x="360342" y="774770"/>
            <a:ext cx="8457072" cy="14111"/>
          </a:xfrm>
          <a:prstGeom prst="straightConnector1">
            <a:avLst/>
          </a:prstGeom>
          <a:noFill/>
          <a:ln w="38100" cap="flat" cmpd="sng">
            <a:solidFill>
              <a:srgbClr val="429FD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Shape 32" descr="DOE LOGO"/>
          <p:cNvPicPr preferRelativeResize="0"/>
          <p:nvPr/>
        </p:nvPicPr>
        <p:blipFill rotWithShape="1">
          <a:blip r:embed="rId3">
            <a:alphaModFix/>
          </a:blip>
          <a:srcRect b="19328"/>
          <a:stretch/>
        </p:blipFill>
        <p:spPr>
          <a:xfrm>
            <a:off x="247292" y="4708251"/>
            <a:ext cx="2209800" cy="37747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5239928" y="4776604"/>
            <a:ext cx="286415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4116656" y="4776604"/>
            <a:ext cx="9257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25" b="0" i="0" u="none" strike="noStrike" cap="none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/>
              <a:t>- </a:t>
            </a:r>
            <a:fld id="{00000000-1234-1234-1234-123412341234}" type="slidenum">
              <a:rPr lang="en" smtClean="0"/>
              <a:pPr/>
              <a:t>‹#›</a:t>
            </a:fld>
            <a:r>
              <a:rPr lang="en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913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9144000" cy="719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5492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468800"/>
            <a:ext cx="9144000" cy="674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 descr="bignersc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50" y="85150"/>
            <a:ext cx="1528276" cy="5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 descr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75" y="4542438"/>
            <a:ext cx="2233800" cy="5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 descr="Untit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375" y="4578525"/>
            <a:ext cx="2448775" cy="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9144000" cy="719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8110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826475"/>
            <a:ext cx="8520600" cy="3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58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838900"/>
            <a:ext cx="3999900" cy="372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838975"/>
            <a:ext cx="3999900" cy="372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0"/>
            <a:ext cx="9144000" cy="719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4468800"/>
            <a:ext cx="9144000" cy="674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 descr="bignersc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50" y="85150"/>
            <a:ext cx="1528276" cy="5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 descr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75" y="4542438"/>
            <a:ext cx="2233800" cy="5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 descr="Untit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375" y="4578525"/>
            <a:ext cx="2448775" cy="4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723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0" y="0"/>
            <a:ext cx="9144000" cy="719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0" y="4468800"/>
            <a:ext cx="9144000" cy="674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6" descr="bignersc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50" y="85150"/>
            <a:ext cx="1528276" cy="5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 descr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75" y="4542438"/>
            <a:ext cx="2233800" cy="5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 descr="Untit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375" y="4578525"/>
            <a:ext cx="2448775" cy="4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738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/>
          <p:nvPr/>
        </p:nvSpPr>
        <p:spPr>
          <a:xfrm>
            <a:off x="0" y="0"/>
            <a:ext cx="9144000" cy="719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0" y="4468800"/>
            <a:ext cx="9144000" cy="674700"/>
          </a:xfrm>
          <a:prstGeom prst="rect">
            <a:avLst/>
          </a:prstGeom>
          <a:solidFill>
            <a:srgbClr val="1F5B9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8" descr="bignersc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50" y="85150"/>
            <a:ext cx="1528276" cy="52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 descr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75" y="4542438"/>
            <a:ext cx="2233800" cy="5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 descr="Untit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375" y="4578525"/>
            <a:ext cx="2448775" cy="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en-us/articles/intel-mkl-link-line-adviso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sc.gov/users/computational-systems/cori/running-jobs/advanced-running-jobs-options/#toc-anchor-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sc.gov/users/computational-systems/cori/burst-buffer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rsc.gov/users/computational-systems/cori/running-jobs/running-jobs-on-cori-knl-nodes/" TargetMode="Externa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sc.gov/users/computational-systems/cori/programming/compiling-codes-on-cori/" TargetMode="External"/><Relationship Id="rId7" Type="http://schemas.openxmlformats.org/officeDocument/2006/relationships/hyperlink" Target="http://www.nersc.gov/users/computational-systems/cori/running-jobs/example-batch-scripts-for-knl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ersc.gov/users/training/events/intel-compilers-tools-and-libraries-training-march-6-2018/" TargetMode="External"/><Relationship Id="rId5" Type="http://schemas.openxmlformats.org/officeDocument/2006/relationships/hyperlink" Target="https://docs.nersc.gov/development/compilers/" TargetMode="External"/><Relationship Id="rId4" Type="http://schemas.openxmlformats.org/officeDocument/2006/relationships/hyperlink" Target="http://www.nersc.gov/users/computational-systems/edison/programming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join.slack.com/t/edison2knl/shared_invite/enQtNTAxNjE1MzUwNjQ3LWY0ZGUyOGU4NzFhNjI2OTlhNWVmOWRhMGRjY2QwYTRlZmNlM2FjNzA5NTRkNjc0M2JkODc1OTYzOGMzNzUxNDg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>
            <a:spLocks noGrp="1"/>
          </p:cNvSpPr>
          <p:nvPr>
            <p:ph type="ctrTitle"/>
          </p:nvPr>
        </p:nvSpPr>
        <p:spPr>
          <a:xfrm>
            <a:off x="0" y="194975"/>
            <a:ext cx="5934300" cy="24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 dirty="0">
                <a:solidFill>
                  <a:schemeClr val="lt1"/>
                </a:solidFill>
              </a:rPr>
              <a:t>Transition from Edison to Cori KNL</a:t>
            </a:r>
            <a:endParaRPr sz="4800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How to compile and run on KNL 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</p:txBody>
      </p:sp>
      <p:sp>
        <p:nvSpPr>
          <p:cNvPr id="298" name="Google Shape;298;p39"/>
          <p:cNvSpPr txBox="1">
            <a:spLocks noGrp="1"/>
          </p:cNvSpPr>
          <p:nvPr>
            <p:ph type="subTitle" idx="1"/>
          </p:nvPr>
        </p:nvSpPr>
        <p:spPr>
          <a:xfrm>
            <a:off x="4424850" y="3670425"/>
            <a:ext cx="4596300" cy="11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Zhengji Zhao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User Engagement Group 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Edison to KNL User Training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December 12, 2018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FE0F83-7E13-FF41-A1F8-4CA747C2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10" y="623731"/>
            <a:ext cx="7584972" cy="349582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A35F5-73EE-CF49-AB81-987890698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08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DC73-1A04-7A4E-B2C7-DD2201C74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3540" y="4771835"/>
            <a:ext cx="3040460" cy="227341"/>
          </a:xfrm>
        </p:spPr>
        <p:txBody>
          <a:bodyPr/>
          <a:lstStyle/>
          <a:p>
            <a:pPr marL="76200" indent="0">
              <a:buNone/>
            </a:pPr>
            <a:r>
              <a:rPr lang="en-US" sz="1400" dirty="0"/>
              <a:t>Slide from Helen He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7AFF7-D250-DB4A-BB20-D9E60E314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93" y="307656"/>
            <a:ext cx="7161658" cy="45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3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8C9993-7182-0542-8DE7-AD78DBCA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16" y="357281"/>
            <a:ext cx="7004454" cy="409982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CD40F7-5A07-F148-9944-A4B9AE3A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0677" y="4529609"/>
            <a:ext cx="2162393" cy="227341"/>
          </a:xfrm>
        </p:spPr>
        <p:txBody>
          <a:bodyPr/>
          <a:lstStyle/>
          <a:p>
            <a:pPr marL="76200" indent="0" algn="r">
              <a:buNone/>
            </a:pPr>
            <a:r>
              <a:rPr lang="en-US" sz="1400" dirty="0"/>
              <a:t>Slide from Helen He</a:t>
            </a:r>
          </a:p>
        </p:txBody>
      </p:sp>
    </p:spTree>
    <p:extLst>
      <p:ext uri="{BB962C8B-B14F-4D97-AF65-F5344CB8AC3E}">
        <p14:creationId xmlns:p14="http://schemas.microsoft.com/office/powerpoint/2010/main" val="3990905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F22520-E7B1-194F-B752-61D30F013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6493" y="2123216"/>
            <a:ext cx="6755218" cy="789542"/>
          </a:xfrm>
        </p:spPr>
        <p:txBody>
          <a:bodyPr/>
          <a:lstStyle/>
          <a:p>
            <a:r>
              <a:rPr lang="en-US" sz="2800" dirty="0"/>
              <a:t>What would be the expected performance of your applications?</a:t>
            </a:r>
          </a:p>
        </p:txBody>
      </p:sp>
    </p:spTree>
    <p:extLst>
      <p:ext uri="{BB962C8B-B14F-4D97-AF65-F5344CB8AC3E}">
        <p14:creationId xmlns:p14="http://schemas.microsoft.com/office/powerpoint/2010/main" val="212857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AA57-68BF-C84A-9F02-3C8A122E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compile for KNL</a:t>
            </a:r>
          </a:p>
        </p:txBody>
      </p:sp>
    </p:spTree>
    <p:extLst>
      <p:ext uri="{BB962C8B-B14F-4D97-AF65-F5344CB8AC3E}">
        <p14:creationId xmlns:p14="http://schemas.microsoft.com/office/powerpoint/2010/main" val="110762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-US"/>
              <a:t>Binary compatibility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049D-D893-6A42-87E0-85774B1FB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482253"/>
            <a:ext cx="8913885" cy="1126081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Edison binaries runs on Cori Haswell, and KNL; Haswell Binaries run on KNL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We recommend a separate build for each platform for optimal performance.</a:t>
            </a:r>
            <a:endParaRPr lang="en-US" dirty="0">
              <a:latin typeface="+mn-lt"/>
            </a:endParaRPr>
          </a:p>
          <a:p>
            <a:pPr marL="76200" indent="0">
              <a:buNone/>
            </a:pPr>
            <a:endParaRPr lang="en-US" sz="1800" dirty="0">
              <a:latin typeface="+mn-lt"/>
            </a:endParaRPr>
          </a:p>
          <a:p>
            <a:endParaRPr lang="en-US" dirty="0"/>
          </a:p>
        </p:txBody>
      </p:sp>
      <p:sp>
        <p:nvSpPr>
          <p:cNvPr id="234" name="Google Shape;23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15</a:t>
            </a:fld>
            <a:r>
              <a:rPr lang="en-US"/>
              <a:t> -</a:t>
            </a:r>
            <a:endParaRPr/>
          </a:p>
        </p:txBody>
      </p:sp>
      <p:graphicFrame>
        <p:nvGraphicFramePr>
          <p:cNvPr id="235" name="Google Shape;235;p26"/>
          <p:cNvGraphicFramePr/>
          <p:nvPr>
            <p:extLst>
              <p:ext uri="{D42A27DB-BD31-4B8C-83A1-F6EECF244321}">
                <p14:modId xmlns:p14="http://schemas.microsoft.com/office/powerpoint/2010/main" val="3502284517"/>
              </p:ext>
            </p:extLst>
          </p:nvPr>
        </p:nvGraphicFramePr>
        <p:xfrm>
          <a:off x="981012" y="987559"/>
          <a:ext cx="6453364" cy="21997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4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57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Build system</a:t>
                      </a:r>
                      <a:endParaRPr sz="1100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Edison</a:t>
                      </a:r>
                      <a:endParaRPr sz="1100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Cori Haswell</a:t>
                      </a:r>
                      <a:endParaRPr sz="1100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Cori KNL</a:t>
                      </a:r>
                      <a:endParaRPr sz="1100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9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Edison 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✅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/>
                        <a:t>✅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/>
                        <a:t>✅</a:t>
                      </a:r>
                      <a:endParaRPr sz="110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Cori Haswell</a:t>
                      </a:r>
                      <a:endParaRPr sz="1100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✅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/>
                        <a:t>✅</a:t>
                      </a:r>
                      <a:endParaRPr sz="110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 dirty="0"/>
                        <a:t>Cori KNL</a:t>
                      </a:r>
                      <a:endParaRPr sz="1100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✅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6" name="Google Shape;236;p26"/>
          <p:cNvSpPr/>
          <p:nvPr/>
        </p:nvSpPr>
        <p:spPr>
          <a:xfrm>
            <a:off x="5325193" y="4860017"/>
            <a:ext cx="5530669" cy="5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65271" indent="-257175">
              <a:lnSpc>
                <a:spcPct val="80000"/>
              </a:lnSpc>
              <a:buClr>
                <a:schemeClr val="dk1"/>
              </a:buClr>
              <a:buSzPts val="2000"/>
              <a:buFont typeface="Arial"/>
              <a:buChar char="•"/>
            </a:pPr>
            <a:endParaRPr sz="1050" dirty="0"/>
          </a:p>
        </p:txBody>
      </p:sp>
      <p:sp>
        <p:nvSpPr>
          <p:cNvPr id="237" name="Google Shape;237;p26"/>
          <p:cNvSpPr/>
          <p:nvPr/>
        </p:nvSpPr>
        <p:spPr>
          <a:xfrm>
            <a:off x="1413257" y="4758725"/>
            <a:ext cx="5613185" cy="5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49079">
              <a:lnSpc>
                <a:spcPct val="80000"/>
              </a:lnSpc>
              <a:buClr>
                <a:schemeClr val="dk1"/>
              </a:buClr>
              <a:buSzPts val="2000"/>
              <a:buFont typeface="Arial"/>
              <a:buChar char="•"/>
            </a:pP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55652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43;p27" descr="VASP_NESAP_Report_20170203.pdf">
            <a:extLst>
              <a:ext uri="{FF2B5EF4-FFF2-40B4-BE49-F238E27FC236}">
                <a16:creationId xmlns:a16="http://schemas.microsoft.com/office/drawing/2014/main" id="{2790E423-0585-4740-8F6A-D64DFF2AC67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309336" y="488838"/>
            <a:ext cx="6149880" cy="37417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AB970-A135-0F4C-90FE-90DC95DAA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58" y="4304793"/>
            <a:ext cx="8063235" cy="605100"/>
          </a:xfrm>
        </p:spPr>
        <p:txBody>
          <a:bodyPr/>
          <a:lstStyle/>
          <a:p>
            <a:r>
              <a:rPr lang="en-US" dirty="0">
                <a:solidFill>
                  <a:srgbClr val="153850"/>
                </a:solidFill>
                <a:latin typeface="Calibri"/>
                <a:ea typeface="Calibri"/>
                <a:cs typeface="Calibri"/>
                <a:sym typeface="Calibri"/>
              </a:rPr>
              <a:t>Building your application separately for each platform could be important to get optimal performance.</a:t>
            </a:r>
            <a:endParaRPr lang="en-US" sz="1200" dirty="0"/>
          </a:p>
        </p:txBody>
      </p:sp>
      <p:sp>
        <p:nvSpPr>
          <p:cNvPr id="242" name="Google Shape;242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100"/>
            </a:pPr>
            <a:r>
              <a:rPr lang="en-US" sz="825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fld id="{00000000-1234-1234-1234-123412341234}" type="slidenum">
              <a:rPr lang="en-US" sz="825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ts val="1100"/>
              </a:pPr>
              <a:t>16</a:t>
            </a:fld>
            <a:r>
              <a:rPr lang="en-US" sz="825">
                <a:solidFill>
                  <a:srgbClr val="114766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endParaRPr sz="825">
              <a:solidFill>
                <a:srgbClr val="1147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" name="Google Shape;245;p27"/>
          <p:cNvCxnSpPr>
            <a:cxnSpLocks/>
          </p:cNvCxnSpPr>
          <p:nvPr/>
        </p:nvCxnSpPr>
        <p:spPr>
          <a:xfrm flipH="1">
            <a:off x="5510624" y="1707589"/>
            <a:ext cx="260391" cy="44395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246" name="Google Shape;246;p27"/>
          <p:cNvCxnSpPr>
            <a:cxnSpLocks/>
          </p:cNvCxnSpPr>
          <p:nvPr/>
        </p:nvCxnSpPr>
        <p:spPr>
          <a:xfrm flipH="1">
            <a:off x="3986544" y="1707589"/>
            <a:ext cx="1784471" cy="859322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47" name="Google Shape;247;p27"/>
          <p:cNvSpPr txBox="1"/>
          <p:nvPr/>
        </p:nvSpPr>
        <p:spPr>
          <a:xfrm>
            <a:off x="5813862" y="1430590"/>
            <a:ext cx="2079627" cy="553998"/>
          </a:xfrm>
          <a:prstGeom prst="rect">
            <a:avLst/>
          </a:prstGeom>
          <a:solidFill>
            <a:schemeClr val="lt1"/>
          </a:solidFill>
          <a:ln w="22225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en-US" sz="105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VASP built with the –xMIC-AVX512  flag runs 35% faster than built with the –xCORE-AVX2 flag on Cori KNL.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200866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We will talk about only</a:t>
            </a:r>
            <a:endParaRPr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Compilation for Cori KNL nodes</a:t>
            </a:r>
          </a:p>
          <a:p>
            <a:pPr marL="257175" indent="-257175">
              <a:lnSpc>
                <a:spcPct val="90000"/>
              </a:lnSpc>
            </a:pPr>
            <a:r>
              <a:rPr lang="en-US" dirty="0"/>
              <a:t>Compile/link lines</a:t>
            </a:r>
            <a:endParaRPr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	Compiler    +  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120"/>
              </a:spcBef>
              <a:buSzPts val="800"/>
              <a:buNone/>
            </a:pPr>
            <a:endParaRPr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	Compiler Flags    + 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120"/>
              </a:spcBef>
              <a:buSzPts val="800"/>
              <a:buNone/>
            </a:pPr>
            <a:endParaRPr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	–I/path/to/headers   +  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120"/>
              </a:spcBef>
              <a:buSzPts val="800"/>
              <a:buNone/>
            </a:pPr>
            <a:endParaRPr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		–L/path/to/library –l&lt;library&gt;</a:t>
            </a:r>
            <a:endParaRPr dirty="0"/>
          </a:p>
          <a:p>
            <a:pPr marL="257175" indent="-123825">
              <a:lnSpc>
                <a:spcPct val="90000"/>
              </a:lnSpc>
              <a:buNone/>
            </a:pPr>
            <a:endParaRPr dirty="0"/>
          </a:p>
          <a:p>
            <a:pPr marL="257175" indent="-257175">
              <a:lnSpc>
                <a:spcPct val="90000"/>
              </a:lnSpc>
            </a:pPr>
            <a:r>
              <a:rPr lang="en-US" dirty="0"/>
              <a:t>Available compilers, libraries, etc.</a:t>
            </a:r>
          </a:p>
          <a:p>
            <a:pPr marL="257175" indent="-257175">
              <a:lnSpc>
                <a:spcPct val="90000"/>
              </a:lnSpc>
            </a:pPr>
            <a:r>
              <a:rPr lang="en-US" dirty="0"/>
              <a:t>Users will need to apply these info to their build systems. 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17</a:t>
            </a:fld>
            <a:r>
              <a:rPr lang="en-US"/>
              <a:t> -</a:t>
            </a: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2178132" y="1474861"/>
            <a:ext cx="1376522" cy="352425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5"/>
          <p:cNvSpPr/>
          <p:nvPr/>
        </p:nvSpPr>
        <p:spPr>
          <a:xfrm>
            <a:off x="2178132" y="1913011"/>
            <a:ext cx="2194032" cy="381000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2178131" y="2360686"/>
            <a:ext cx="2560971" cy="400050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2187657" y="2827411"/>
            <a:ext cx="3862798" cy="400050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30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3EDC3-081C-D645-A1A6-C1595345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Compilations on Cori and Edison are very similar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DDDC84-0443-2244-B64F-29D139053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Three programming environments are supported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Intel, GNU and Cray compilers are available on Cori. </a:t>
            </a:r>
            <a:r>
              <a:rPr lang="en-US" dirty="0">
                <a:solidFill>
                  <a:srgbClr val="FF0000"/>
                </a:solidFill>
              </a:rPr>
              <a:t>Intel</a:t>
            </a:r>
            <a:r>
              <a:rPr lang="en-US" dirty="0"/>
              <a:t> is the default.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PrgEnv</a:t>
            </a:r>
            <a:r>
              <a:rPr lang="en-US" dirty="0"/>
              <a:t>-intel, </a:t>
            </a:r>
            <a:r>
              <a:rPr lang="en-US" dirty="0" err="1"/>
              <a:t>PrgEnv</a:t>
            </a:r>
            <a:r>
              <a:rPr lang="en-US" dirty="0"/>
              <a:t>-gnu, and </a:t>
            </a:r>
            <a:r>
              <a:rPr lang="en-US" dirty="0" err="1"/>
              <a:t>PrgEnv</a:t>
            </a:r>
            <a:r>
              <a:rPr lang="en-US" dirty="0"/>
              <a:t>-cray loads the corresponding programming environment which includes the compilers and matching libraries.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Using module swap </a:t>
            </a:r>
            <a:r>
              <a:rPr lang="en-US" dirty="0" err="1"/>
              <a:t>PrgEnv</a:t>
            </a:r>
            <a:r>
              <a:rPr lang="en-US" dirty="0"/>
              <a:t>-Intel </a:t>
            </a:r>
            <a:r>
              <a:rPr lang="en-US" dirty="0" err="1"/>
              <a:t>PrgEnv</a:t>
            </a:r>
            <a:r>
              <a:rPr lang="en-US" dirty="0"/>
              <a:t>-cray to swap programing environment.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1C5188"/>
                </a:solidFill>
              </a:rPr>
              <a:t>Unlike Edison, Cori has two types of compute nodes, Haswell, and KNL, and applications are compiled for both Haswell and KNL nodes on the login nodes (Haswell nodes).</a:t>
            </a:r>
          </a:p>
        </p:txBody>
      </p:sp>
    </p:spTree>
    <p:extLst>
      <p:ext uri="{BB962C8B-B14F-4D97-AF65-F5344CB8AC3E}">
        <p14:creationId xmlns:p14="http://schemas.microsoft.com/office/powerpoint/2010/main" val="2074076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66455-8FE8-7340-8882-FE35ADB5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Compilations on Cori and Edison are very similar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CCC76-FBFA-444D-9E40-D0ECAE297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Cori default environment loads </a:t>
            </a:r>
            <a:r>
              <a:rPr lang="en-US" dirty="0" err="1">
                <a:solidFill>
                  <a:srgbClr val="FF0000"/>
                </a:solidFill>
              </a:rPr>
              <a:t>craype-haswell</a:t>
            </a:r>
            <a:r>
              <a:rPr lang="en-US" dirty="0"/>
              <a:t> module, which sets the </a:t>
            </a:r>
            <a:r>
              <a:rPr lang="en-US" dirty="0" err="1"/>
              <a:t>env</a:t>
            </a:r>
            <a:r>
              <a:rPr lang="en-US" dirty="0"/>
              <a:t> CRAY_CPU_TARGET to </a:t>
            </a:r>
            <a:r>
              <a:rPr lang="en-US" dirty="0" err="1"/>
              <a:t>haswell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Compiler wrappers, </a:t>
            </a:r>
            <a:r>
              <a:rPr lang="en-US" dirty="0" err="1"/>
              <a:t>ftn</a:t>
            </a:r>
            <a:r>
              <a:rPr lang="en-US" dirty="0"/>
              <a:t>, cc and CC, are recommended instead of the native compiler invocations. </a:t>
            </a:r>
          </a:p>
          <a:p>
            <a:pPr marL="571500" lvl="1" indent="0">
              <a:buNone/>
            </a:pPr>
            <a:r>
              <a:rPr lang="en-US" dirty="0"/>
              <a:t>Default programming environment on Cori:</a:t>
            </a:r>
          </a:p>
        </p:txBody>
      </p:sp>
      <p:pic>
        <p:nvPicPr>
          <p:cNvPr id="4" name="Google Shape;152;p18">
            <a:extLst>
              <a:ext uri="{FF2B5EF4-FFF2-40B4-BE49-F238E27FC236}">
                <a16:creationId xmlns:a16="http://schemas.microsoft.com/office/drawing/2014/main" id="{619150E6-1F66-3344-A24E-40394814C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1013" y="3198132"/>
            <a:ext cx="7030585" cy="13708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3;p18">
            <a:extLst>
              <a:ext uri="{FF2B5EF4-FFF2-40B4-BE49-F238E27FC236}">
                <a16:creationId xmlns:a16="http://schemas.microsoft.com/office/drawing/2014/main" id="{73F42B84-4B81-834A-B5DC-14BAAD991628}"/>
              </a:ext>
            </a:extLst>
          </p:cNvPr>
          <p:cNvSpPr/>
          <p:nvPr/>
        </p:nvSpPr>
        <p:spPr>
          <a:xfrm>
            <a:off x="1259596" y="3662800"/>
            <a:ext cx="962822" cy="142875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4;p18">
            <a:extLst>
              <a:ext uri="{FF2B5EF4-FFF2-40B4-BE49-F238E27FC236}">
                <a16:creationId xmlns:a16="http://schemas.microsoft.com/office/drawing/2014/main" id="{5324AC5B-1A5A-CD4C-A3CB-926E4C6CCA39}"/>
              </a:ext>
            </a:extLst>
          </p:cNvPr>
          <p:cNvSpPr/>
          <p:nvPr/>
        </p:nvSpPr>
        <p:spPr>
          <a:xfrm>
            <a:off x="6691472" y="3662800"/>
            <a:ext cx="1145826" cy="177877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5;p18">
            <a:extLst>
              <a:ext uri="{FF2B5EF4-FFF2-40B4-BE49-F238E27FC236}">
                <a16:creationId xmlns:a16="http://schemas.microsoft.com/office/drawing/2014/main" id="{D05AB2DD-1214-6C4E-93F6-8B7554947A10}"/>
              </a:ext>
            </a:extLst>
          </p:cNvPr>
          <p:cNvSpPr/>
          <p:nvPr/>
        </p:nvSpPr>
        <p:spPr>
          <a:xfrm>
            <a:off x="6691472" y="3924807"/>
            <a:ext cx="1063034" cy="259393"/>
          </a:xfrm>
          <a:prstGeom prst="rect">
            <a:avLst/>
          </a:prstGeom>
          <a:gradFill>
            <a:gsLst>
              <a:gs pos="0">
                <a:srgbClr val="0D4C6E">
                  <a:alpha val="0"/>
                </a:srgbClr>
              </a:gs>
              <a:gs pos="100000">
                <a:srgbClr val="AFBDCF">
                  <a:alpha val="0"/>
                </a:srgbClr>
              </a:gs>
            </a:gsLst>
            <a:lin ang="16200000" scaled="0"/>
          </a:gra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14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D003C-BE2F-474E-8857-C0778452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Edison is scheduled to be retired on March 31,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E844D-CECA-9E48-BDE9-35EBAEA7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0" y="-6056"/>
            <a:ext cx="9154551" cy="53107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ED9BAD-6347-9B4C-AFB7-AC445DEBA1A2}"/>
              </a:ext>
            </a:extLst>
          </p:cNvPr>
          <p:cNvSpPr/>
          <p:nvPr/>
        </p:nvSpPr>
        <p:spPr>
          <a:xfrm>
            <a:off x="362407" y="4222440"/>
            <a:ext cx="84048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Edison is scheduled to be retired on March 31, 2019</a:t>
            </a:r>
          </a:p>
        </p:txBody>
      </p:sp>
    </p:spTree>
    <p:extLst>
      <p:ext uri="{BB962C8B-B14F-4D97-AF65-F5344CB8AC3E}">
        <p14:creationId xmlns:p14="http://schemas.microsoft.com/office/powerpoint/2010/main" val="2183289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Compiler recommendations</a:t>
            </a:r>
            <a:endParaRPr dirty="0"/>
          </a:p>
        </p:txBody>
      </p:sp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311700" y="826475"/>
            <a:ext cx="8596130" cy="3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spcBef>
                <a:spcPts val="0"/>
              </a:spcBef>
            </a:pPr>
            <a:r>
              <a:rPr lang="en-US" dirty="0"/>
              <a:t>Will not recommend any specific compiler</a:t>
            </a:r>
            <a:endParaRPr dirty="0"/>
          </a:p>
          <a:p>
            <a:pPr marL="557213" lvl="1" indent="-214313"/>
            <a:r>
              <a:rPr lang="en-US" dirty="0"/>
              <a:t>Intel - better chance of getting processor specific optimizations, especially for KNL</a:t>
            </a:r>
            <a:endParaRPr dirty="0"/>
          </a:p>
          <a:p>
            <a:pPr marL="557213" lvl="1" indent="-214313"/>
            <a:r>
              <a:rPr lang="en-US" dirty="0"/>
              <a:t>Cray compiler – many new features and optimizations, especially with Fortran; useful tools like reveal work with Cray compiler only</a:t>
            </a:r>
            <a:endParaRPr dirty="0"/>
          </a:p>
          <a:p>
            <a:pPr marL="557213" lvl="1" indent="-214313"/>
            <a:r>
              <a:rPr lang="en-US" dirty="0"/>
              <a:t>GNU - widely used by open software</a:t>
            </a:r>
            <a:endParaRPr dirty="0"/>
          </a:p>
          <a:p>
            <a:pPr marL="257175" indent="-257175"/>
            <a:r>
              <a:rPr lang="en-US" dirty="0"/>
              <a:t>Start with the compilers that vendor/code developers used so to minimize the chance to hit the compiler and code bugs, then explore different compilers for optimal performance.</a:t>
            </a:r>
            <a:endParaRPr dirty="0"/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20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2258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Compiler flags</a:t>
            </a:r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63830">
              <a:lnSpc>
                <a:spcPct val="80000"/>
              </a:lnSpc>
              <a:spcBef>
                <a:spcPts val="0"/>
              </a:spcBef>
              <a:buSzPts val="1960"/>
              <a:buNone/>
            </a:pPr>
            <a:endParaRPr sz="147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0" indent="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0" indent="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257175" indent="-257175">
              <a:lnSpc>
                <a:spcPct val="80000"/>
              </a:lnSpc>
              <a:spcBef>
                <a:spcPts val="294"/>
              </a:spcBef>
              <a:buSzPts val="1960"/>
            </a:pPr>
            <a:endParaRPr lang="en-US" sz="1500" dirty="0"/>
          </a:p>
          <a:p>
            <a:pPr marL="257175" indent="-257175">
              <a:lnSpc>
                <a:spcPct val="80000"/>
              </a:lnSpc>
              <a:spcBef>
                <a:spcPts val="294"/>
              </a:spcBef>
              <a:buSzPts val="1960"/>
            </a:pPr>
            <a:endParaRPr lang="en-US" sz="1500" dirty="0"/>
          </a:p>
          <a:p>
            <a:pPr marL="257175" indent="-257175">
              <a:lnSpc>
                <a:spcPct val="80000"/>
              </a:lnSpc>
              <a:spcBef>
                <a:spcPts val="294"/>
              </a:spcBef>
              <a:buSzPts val="1960"/>
            </a:pPr>
            <a:endParaRPr lang="en-US" sz="1500" dirty="0"/>
          </a:p>
          <a:p>
            <a:pPr marL="257175" indent="-257175">
              <a:lnSpc>
                <a:spcPct val="80000"/>
              </a:lnSpc>
              <a:spcBef>
                <a:spcPts val="294"/>
              </a:spcBef>
              <a:buSzPts val="1960"/>
            </a:pPr>
            <a:r>
              <a:rPr lang="en-US" sz="1500" dirty="0"/>
              <a:t>Validity check after compilation</a:t>
            </a:r>
            <a:endParaRPr sz="1500" dirty="0"/>
          </a:p>
          <a:p>
            <a:pPr marL="257175" indent="-257175">
              <a:lnSpc>
                <a:spcPct val="80000"/>
              </a:lnSpc>
              <a:spcBef>
                <a:spcPts val="294"/>
              </a:spcBef>
              <a:buSzPts val="1960"/>
            </a:pPr>
            <a:r>
              <a:rPr lang="en-US" sz="1500" dirty="0"/>
              <a:t>Compilers’ default behavior could vary between compilers</a:t>
            </a:r>
            <a:endParaRPr sz="1500" dirty="0"/>
          </a:p>
          <a:p>
            <a:pPr marL="557213" lvl="1" indent="-214313">
              <a:lnSpc>
                <a:spcPct val="80000"/>
              </a:lnSpc>
              <a:spcBef>
                <a:spcPts val="252"/>
              </a:spcBef>
              <a:buSzPts val="1679"/>
            </a:pPr>
            <a:r>
              <a:rPr lang="en-US" sz="1259" dirty="0"/>
              <a:t>Default number of OpenMP threads used is all CPU slots available for Intel and GNU compilers; 1 for Cray compiler.</a:t>
            </a:r>
            <a:endParaRPr dirty="0"/>
          </a:p>
        </p:txBody>
      </p:sp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21</a:t>
            </a:fld>
            <a:r>
              <a:rPr lang="en-US"/>
              <a:t> -</a:t>
            </a:r>
            <a:endParaRPr/>
          </a:p>
        </p:txBody>
      </p:sp>
      <p:graphicFrame>
        <p:nvGraphicFramePr>
          <p:cNvPr id="171" name="Google Shape;171;p20"/>
          <p:cNvGraphicFramePr/>
          <p:nvPr>
            <p:extLst>
              <p:ext uri="{D42A27DB-BD31-4B8C-83A1-F6EECF244321}">
                <p14:modId xmlns:p14="http://schemas.microsoft.com/office/powerpoint/2010/main" val="3144467401"/>
              </p:ext>
            </p:extLst>
          </p:nvPr>
        </p:nvGraphicFramePr>
        <p:xfrm>
          <a:off x="1215108" y="906352"/>
          <a:ext cx="6699464" cy="235173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4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Intel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GNU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Cray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Description/ Comment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-O2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-O0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-O2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default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default , or –O3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-O2 or -O3,-Ofast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default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recommended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-qopenmp</a:t>
                      </a:r>
                      <a:endParaRPr sz="14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-fopenmp</a:t>
                      </a:r>
                      <a:endParaRPr sz="14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default, or –h </a:t>
                      </a:r>
                      <a:r>
                        <a:rPr lang="en-US" sz="1400" u="none" strike="noStrike" cap="none" dirty="0" err="1"/>
                        <a:t>omp</a:t>
                      </a:r>
                      <a:endParaRPr sz="14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OpenMP</a:t>
                      </a:r>
                      <a:endParaRPr sz="1400" u="none" strike="noStrike" cap="none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7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-g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-g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-g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debug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-v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-v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/>
                        <a:t>-v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verbose</a:t>
                      </a:r>
                      <a:endParaRPr sz="1100" u="none" strike="noStrike" cap="none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08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>
              <a:buSzPts val="2880"/>
            </a:pPr>
            <a:r>
              <a:rPr lang="en-US" dirty="0"/>
              <a:t>Compiler wrappers, </a:t>
            </a:r>
            <a:r>
              <a:rPr lang="en-US" dirty="0" err="1"/>
              <a:t>ftn</a:t>
            </a:r>
            <a:r>
              <a:rPr lang="en-US" dirty="0"/>
              <a:t>, cc and CC, are recommended</a:t>
            </a:r>
            <a:endParaRPr dirty="0"/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SzPts val="1960"/>
            </a:pPr>
            <a:r>
              <a:rPr lang="en-US" dirty="0"/>
              <a:t>Use </a:t>
            </a:r>
            <a:r>
              <a:rPr lang="en-US" dirty="0" err="1"/>
              <a:t>ftn</a:t>
            </a:r>
            <a:r>
              <a:rPr lang="en-US" dirty="0"/>
              <a:t>, cc, and CC to compile Fortran, C and C++ codes, respectively, instead of the underlying native compilers, such as </a:t>
            </a:r>
            <a:r>
              <a:rPr lang="en-US" dirty="0" err="1"/>
              <a:t>ifort</a:t>
            </a:r>
            <a:r>
              <a:rPr lang="en-US" dirty="0"/>
              <a:t>, </a:t>
            </a:r>
            <a:r>
              <a:rPr lang="en-US" dirty="0" err="1"/>
              <a:t>icc</a:t>
            </a:r>
            <a:r>
              <a:rPr lang="en-US" dirty="0"/>
              <a:t>, </a:t>
            </a:r>
            <a:r>
              <a:rPr lang="en-US" dirty="0" err="1"/>
              <a:t>icpc</a:t>
            </a:r>
            <a:r>
              <a:rPr lang="en-US" dirty="0"/>
              <a:t>, </a:t>
            </a:r>
            <a:r>
              <a:rPr lang="en-US" dirty="0" err="1"/>
              <a:t>gfortran</a:t>
            </a:r>
            <a:r>
              <a:rPr lang="en-US" dirty="0"/>
              <a:t>, </a:t>
            </a:r>
            <a:r>
              <a:rPr lang="en-US" dirty="0" err="1"/>
              <a:t>gcc</a:t>
            </a:r>
            <a:r>
              <a:rPr lang="en-US" dirty="0"/>
              <a:t>, g++, etc.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dirty="0"/>
              <a:t>The compiler wrappers wraps the underlying compilers with the additional compiler and linker flags depending on the modules loaded in the environment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dirty="0"/>
              <a:t>The same compiler wrapper command (e.g. </a:t>
            </a:r>
            <a:r>
              <a:rPr lang="en-US" dirty="0" err="1"/>
              <a:t>ftn</a:t>
            </a:r>
            <a:r>
              <a:rPr lang="en-US" dirty="0"/>
              <a:t>) is used to invoke any compilers supported on the system (Intel, GNU, Cray) </a:t>
            </a:r>
            <a:endParaRPr dirty="0"/>
          </a:p>
          <a:p>
            <a:pPr marL="257175" indent="-257175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Compiler wrappers do cross compilation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dirty="0"/>
              <a:t>Compiling on login nodes to run on compute nodes</a:t>
            </a:r>
            <a:endParaRPr dirty="0"/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22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7673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>
              <a:buSzPts val="2880"/>
            </a:pPr>
            <a:r>
              <a:rPr lang="en-US" dirty="0"/>
              <a:t>Compiler wrappers, </a:t>
            </a:r>
            <a:r>
              <a:rPr lang="en-US" dirty="0" err="1"/>
              <a:t>ftn</a:t>
            </a:r>
            <a:r>
              <a:rPr lang="en-US" dirty="0"/>
              <a:t>, cc and CC, are recommended</a:t>
            </a:r>
            <a:endParaRPr dirty="0"/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dirty="0"/>
              <a:t>Use the –host=x86_64 configure option when compiling for KNL from a login node</a:t>
            </a:r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dirty="0"/>
              <a:t>To compile on a KNL node, do </a:t>
            </a:r>
            <a:r>
              <a:rPr lang="en-US" dirty="0" err="1">
                <a:solidFill>
                  <a:srgbClr val="0010FC"/>
                </a:solidFill>
              </a:rPr>
              <a:t>salloc</a:t>
            </a:r>
            <a:r>
              <a:rPr lang="en-US" dirty="0">
                <a:solidFill>
                  <a:srgbClr val="0010FC"/>
                </a:solidFill>
              </a:rPr>
              <a:t> –N 1 –q interactive –C </a:t>
            </a:r>
            <a:r>
              <a:rPr lang="en-US" dirty="0" err="1">
                <a:solidFill>
                  <a:srgbClr val="0010FC"/>
                </a:solidFill>
              </a:rPr>
              <a:t>knl</a:t>
            </a:r>
            <a:r>
              <a:rPr lang="en-US" dirty="0">
                <a:solidFill>
                  <a:srgbClr val="0010FC"/>
                </a:solidFill>
              </a:rPr>
              <a:t> –t 4:00:00 </a:t>
            </a:r>
            <a:r>
              <a:rPr lang="en-US" dirty="0"/>
              <a:t>to get on a compute node</a:t>
            </a:r>
          </a:p>
          <a:p>
            <a:pPr marL="342900" indent="-342900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Compilers wrappers link statically by default</a:t>
            </a:r>
          </a:p>
          <a:p>
            <a:pPr marL="800100" lvl="1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Preferred for performance at scale</a:t>
            </a:r>
          </a:p>
          <a:p>
            <a:pPr marL="342900" indent="-342900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Use –dynamic or set an environment variable CRAYPE_LINK_TYPE=dynamic to link dynamically</a:t>
            </a:r>
            <a:endParaRPr dirty="0"/>
          </a:p>
          <a:p>
            <a:pPr marL="628650" lvl="1" indent="-285750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dirty="0"/>
              <a:t>A dynamically linked executable may take a some time to load shared libraries when running with a large number of processes</a:t>
            </a:r>
            <a:endParaRPr dirty="0"/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23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295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Why compiler wrappers?</a:t>
            </a:r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80000"/>
              </a:lnSpc>
              <a:spcBef>
                <a:spcPts val="0"/>
              </a:spcBef>
              <a:buSzPts val="1870"/>
            </a:pPr>
            <a:r>
              <a:rPr lang="en-US" dirty="0"/>
              <a:t>They include the architecture specific compiler flags into the compilation/link line automatically.</a:t>
            </a:r>
            <a:endParaRPr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83832">
              <a:lnSpc>
                <a:spcPct val="80000"/>
              </a:lnSpc>
              <a:spcBef>
                <a:spcPts val="231"/>
              </a:spcBef>
              <a:buSzPts val="1540"/>
              <a:buNone/>
            </a:pPr>
            <a:endParaRPr sz="1155" dirty="0"/>
          </a:p>
          <a:p>
            <a:pPr marL="257175" indent="-168116">
              <a:lnSpc>
                <a:spcPct val="80000"/>
              </a:lnSpc>
              <a:spcBef>
                <a:spcPts val="281"/>
              </a:spcBef>
              <a:buSzPts val="1870"/>
              <a:buNone/>
            </a:pPr>
            <a:endParaRPr lang="en-US" sz="1403" dirty="0"/>
          </a:p>
          <a:p>
            <a:pPr marL="257175" indent="-168116">
              <a:lnSpc>
                <a:spcPct val="80000"/>
              </a:lnSpc>
              <a:spcBef>
                <a:spcPts val="281"/>
              </a:spcBef>
              <a:buSzPts val="1870"/>
              <a:buNone/>
            </a:pPr>
            <a:endParaRPr sz="1403" dirty="0"/>
          </a:p>
          <a:p>
            <a:pPr marL="257175" indent="-168116">
              <a:lnSpc>
                <a:spcPct val="80000"/>
              </a:lnSpc>
              <a:spcBef>
                <a:spcPts val="281"/>
              </a:spcBef>
              <a:buSzPts val="1870"/>
              <a:buNone/>
            </a:pPr>
            <a:endParaRPr sz="1403" dirty="0"/>
          </a:p>
          <a:p>
            <a:pPr marL="257175" indent="-257175">
              <a:lnSpc>
                <a:spcPct val="80000"/>
              </a:lnSpc>
              <a:spcBef>
                <a:spcPts val="281"/>
              </a:spcBef>
              <a:buSzPts val="1870"/>
            </a:pPr>
            <a:r>
              <a:rPr lang="en-US" dirty="0"/>
              <a:t>They automatically add the header and library paths and libraries on the compilation/link lines</a:t>
            </a:r>
            <a:endParaRPr dirty="0"/>
          </a:p>
          <a:p>
            <a:pPr marL="557213" lvl="1" indent="-214313">
              <a:lnSpc>
                <a:spcPct val="80000"/>
              </a:lnSpc>
              <a:spcBef>
                <a:spcPts val="239"/>
              </a:spcBef>
              <a:buSzPts val="1595"/>
            </a:pPr>
            <a:r>
              <a:rPr lang="en-US" sz="1600" dirty="0"/>
              <a:t>Compiler wrappers use the </a:t>
            </a:r>
            <a:r>
              <a:rPr lang="en-US" sz="1600" dirty="0" err="1"/>
              <a:t>pkg</a:t>
            </a:r>
            <a:r>
              <a:rPr lang="en-US" sz="1600" dirty="0"/>
              <a:t>-config tools to dynamically detect paths and libs from the environment (loaded cray modules and some NERSC modules) </a:t>
            </a:r>
            <a:endParaRPr sz="1600" dirty="0"/>
          </a:p>
          <a:p>
            <a:pPr marL="557213" lvl="1" indent="-214313">
              <a:lnSpc>
                <a:spcPct val="80000"/>
              </a:lnSpc>
              <a:spcBef>
                <a:spcPts val="231"/>
              </a:spcBef>
              <a:buSzPts val="1540"/>
            </a:pPr>
            <a:r>
              <a:rPr lang="en-US" sz="1600" dirty="0"/>
              <a:t>The architecture specific builds of libraries will be linked into</a:t>
            </a:r>
            <a:endParaRPr sz="1600" dirty="0"/>
          </a:p>
          <a:p>
            <a:pPr marL="257175" indent="-257175">
              <a:lnSpc>
                <a:spcPct val="80000"/>
              </a:lnSpc>
              <a:spcBef>
                <a:spcPts val="314"/>
              </a:spcBef>
              <a:buSzPts val="2090"/>
            </a:pPr>
            <a:r>
              <a:rPr lang="en-US" dirty="0"/>
              <a:t>Yet allow user provided options to take the precedence </a:t>
            </a:r>
            <a:endParaRPr dirty="0"/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- </a:t>
            </a:r>
            <a:fld id="{00000000-1234-1234-1234-123412341234}" type="slidenum">
              <a:rPr lang="en-US"/>
              <a:pPr/>
              <a:t>24</a:t>
            </a:fld>
            <a:r>
              <a:rPr lang="en-US" dirty="0"/>
              <a:t> -</a:t>
            </a:r>
            <a:endParaRPr dirty="0"/>
          </a:p>
        </p:txBody>
      </p:sp>
      <p:graphicFrame>
        <p:nvGraphicFramePr>
          <p:cNvPr id="189" name="Google Shape;189;p22"/>
          <p:cNvGraphicFramePr/>
          <p:nvPr>
            <p:extLst>
              <p:ext uri="{D42A27DB-BD31-4B8C-83A1-F6EECF244321}">
                <p14:modId xmlns:p14="http://schemas.microsoft.com/office/powerpoint/2010/main" val="1039349745"/>
              </p:ext>
            </p:extLst>
          </p:nvPr>
        </p:nvGraphicFramePr>
        <p:xfrm>
          <a:off x="1351100" y="1581205"/>
          <a:ext cx="6010275" cy="12725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0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Intel*)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GNU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Cray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Module</a:t>
                      </a:r>
                      <a:endParaRPr sz="1100" u="none" strike="noStrike" cap="none" dirty="0"/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/>
                        <a:t>Cori KNL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-xMIC-AVX512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/>
                        <a:t>-march=knl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-h cpu=mic-knl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</a:rPr>
                        <a:t>craype-mic-knl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/>
                        <a:t>Cori Haswell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-xCORE-AVX2</a:t>
                      </a:r>
                      <a:endParaRPr sz="12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-march=core-avx2</a:t>
                      </a:r>
                      <a:endParaRPr sz="12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-h cpu=haswell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</a:rPr>
                        <a:t>craype-haswell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/>
                        <a:t>Edison Ivy Bridge</a:t>
                      </a:r>
                      <a:endParaRPr sz="11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-xCORE-AVX-I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-march=corei7-avx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-h cpu=ivybridge</a:t>
                      </a:r>
                      <a:endParaRPr sz="12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200" u="none" strike="noStrike" cap="none" dirty="0" err="1">
                          <a:solidFill>
                            <a:srgbClr val="000000"/>
                          </a:solidFill>
                        </a:rPr>
                        <a:t>craype-ivybridge</a:t>
                      </a:r>
                      <a:endParaRPr sz="12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0" name="Google Shape;190;p22"/>
          <p:cNvSpPr txBox="1"/>
          <p:nvPr/>
        </p:nvSpPr>
        <p:spPr>
          <a:xfrm>
            <a:off x="1274900" y="2916569"/>
            <a:ext cx="608647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600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*) for the latest Intel compilers, -march=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knl,haswell,ivybridge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used instead of –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xcode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45010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What do compiler wrappers link by default?</a:t>
            </a:r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SzPts val="2170"/>
            </a:pPr>
            <a:r>
              <a:rPr lang="en-US" sz="1627" dirty="0"/>
              <a:t>Depending on the modules loaded, compiler wrappers link to the MPI, LAPACK/BLAS/</a:t>
            </a:r>
            <a:r>
              <a:rPr lang="en-US" sz="1627" dirty="0" err="1"/>
              <a:t>ScaLAPACK</a:t>
            </a:r>
            <a:r>
              <a:rPr lang="en-US" sz="1627" dirty="0"/>
              <a:t> libraries, and more automatically</a:t>
            </a:r>
            <a:endParaRPr dirty="0"/>
          </a:p>
          <a:p>
            <a:pPr marL="257175" indent="-257175">
              <a:lnSpc>
                <a:spcPct val="100000"/>
              </a:lnSpc>
              <a:spcBef>
                <a:spcPts val="326"/>
              </a:spcBef>
              <a:buSzPts val="2170"/>
            </a:pPr>
            <a:r>
              <a:rPr lang="en-US" sz="1627" dirty="0"/>
              <a:t>Library names could be different from what you used before</a:t>
            </a:r>
            <a:endParaRPr dirty="0"/>
          </a:p>
        </p:txBody>
      </p:sp>
      <p:sp>
        <p:nvSpPr>
          <p:cNvPr id="200" name="Google Shape;200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25</a:t>
            </a:fld>
            <a:r>
              <a:rPr lang="en-US"/>
              <a:t> -</a:t>
            </a:r>
            <a:endParaRPr/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241" y="1663776"/>
            <a:ext cx="7220247" cy="3441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201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More on the verbose output from compiler wrappers</a:t>
            </a:r>
            <a:endParaRPr dirty="0"/>
          </a:p>
        </p:txBody>
      </p:sp>
      <p:pic>
        <p:nvPicPr>
          <p:cNvPr id="302" name="Google Shape;302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831544" y="818379"/>
            <a:ext cx="7466591" cy="404163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26</a:t>
            </a:fld>
            <a:r>
              <a:rPr lang="en-US"/>
              <a:t> -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72C7F-D7B5-A84D-BF04-8C8BECB3A04D}"/>
              </a:ext>
            </a:extLst>
          </p:cNvPr>
          <p:cNvSpPr txBox="1"/>
          <p:nvPr/>
        </p:nvSpPr>
        <p:spPr>
          <a:xfrm>
            <a:off x="1768244" y="4853961"/>
            <a:ext cx="631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Note, -</a:t>
            </a:r>
            <a:r>
              <a:rPr lang="en-US" dirty="0" err="1"/>
              <a:t>Wl</a:t>
            </a:r>
            <a:r>
              <a:rPr lang="en-US" dirty="0"/>
              <a:t>,--start-group … -</a:t>
            </a:r>
            <a:r>
              <a:rPr lang="en-US" dirty="0" err="1"/>
              <a:t>Wl</a:t>
            </a:r>
            <a:r>
              <a:rPr lang="en-US" dirty="0"/>
              <a:t>,--end-group for static linking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2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F076-18E9-DE49-BF2C-41C4613A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compile for KNL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44158-C305-114E-9F21-2B1385BC7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do</a:t>
            </a:r>
            <a:r>
              <a:rPr lang="en-US" dirty="0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 module swap </a:t>
            </a:r>
            <a:r>
              <a:rPr lang="en-US" dirty="0" err="1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craype-haswell</a:t>
            </a:r>
            <a:r>
              <a:rPr lang="en-US" dirty="0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craype</a:t>
            </a:r>
            <a:r>
              <a:rPr lang="en-US" dirty="0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-mic-</a:t>
            </a:r>
            <a:r>
              <a:rPr lang="en-US" dirty="0" err="1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knl</a:t>
            </a:r>
            <a:r>
              <a:rPr lang="en-US" dirty="0">
                <a:solidFill>
                  <a:srgbClr val="0010FC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before compiling for Cori KNL nodes</a:t>
            </a:r>
          </a:p>
          <a:p>
            <a:endParaRPr lang="en-US" dirty="0"/>
          </a:p>
        </p:txBody>
      </p:sp>
      <p:sp>
        <p:nvSpPr>
          <p:cNvPr id="8" name="Google Shape;226;p25">
            <a:extLst>
              <a:ext uri="{FF2B5EF4-FFF2-40B4-BE49-F238E27FC236}">
                <a16:creationId xmlns:a16="http://schemas.microsoft.com/office/drawing/2014/main" id="{11BF90A1-415B-7349-A429-0D6B6F9CA67C}"/>
              </a:ext>
            </a:extLst>
          </p:cNvPr>
          <p:cNvSpPr/>
          <p:nvPr/>
        </p:nvSpPr>
        <p:spPr>
          <a:xfrm>
            <a:off x="977236" y="2087158"/>
            <a:ext cx="5588190" cy="1221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81000" lvl="1">
              <a:buSzPts val="1400"/>
            </a:pPr>
            <a:r>
              <a:rPr lang="en-US" sz="1800" dirty="0"/>
              <a:t>module swap </a:t>
            </a:r>
            <a:r>
              <a:rPr lang="en-US" sz="1800" dirty="0" err="1"/>
              <a:t>craype-haswell</a:t>
            </a:r>
            <a:r>
              <a:rPr lang="en-US" sz="1800" dirty="0"/>
              <a:t> </a:t>
            </a:r>
            <a:r>
              <a:rPr lang="en-US" sz="1800" dirty="0" err="1"/>
              <a:t>craype</a:t>
            </a:r>
            <a:r>
              <a:rPr lang="en-US" sz="1800" dirty="0"/>
              <a:t>-mic-</a:t>
            </a:r>
            <a:r>
              <a:rPr lang="en-US" sz="1800" dirty="0" err="1"/>
              <a:t>knl</a:t>
            </a:r>
            <a:endParaRPr sz="1800" dirty="0"/>
          </a:p>
          <a:p>
            <a:pPr marL="381000" lvl="1">
              <a:buSzPts val="1400"/>
            </a:pPr>
            <a:r>
              <a:rPr lang="en-US" sz="1800" dirty="0" err="1"/>
              <a:t>ftn</a:t>
            </a:r>
            <a:r>
              <a:rPr lang="en-US" sz="1800" dirty="0"/>
              <a:t> –O3 mycode.f90.       # Fortran: </a:t>
            </a:r>
            <a:endParaRPr sz="1800" dirty="0"/>
          </a:p>
          <a:p>
            <a:pPr marL="381000" lvl="1">
              <a:buSzPts val="1400"/>
            </a:pPr>
            <a:r>
              <a:rPr lang="en-US" sz="1800" dirty="0"/>
              <a:t>cc –O3 </a:t>
            </a:r>
            <a:r>
              <a:rPr lang="en-US" sz="1800" dirty="0" err="1"/>
              <a:t>mycode.c</a:t>
            </a:r>
            <a:r>
              <a:rPr lang="en-US" sz="1800" dirty="0"/>
              <a:t>            # for C</a:t>
            </a:r>
            <a:endParaRPr sz="1800" dirty="0"/>
          </a:p>
          <a:p>
            <a:pPr marL="381000" lvl="1">
              <a:buSzPts val="1400"/>
            </a:pPr>
            <a:r>
              <a:rPr lang="en-US" sz="1800" dirty="0"/>
              <a:t>CC –O3 </a:t>
            </a:r>
            <a:r>
              <a:rPr lang="en-US" sz="1800" dirty="0" err="1"/>
              <a:t>myC</a:t>
            </a:r>
            <a:r>
              <a:rPr lang="en-US" sz="1800" dirty="0"/>
              <a:t>++</a:t>
            </a:r>
            <a:r>
              <a:rPr lang="en-US" sz="1800" dirty="0" err="1"/>
              <a:t>code.C</a:t>
            </a:r>
            <a:r>
              <a:rPr lang="en-US" sz="1800" dirty="0"/>
              <a:t>.  # for C++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734344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Available libraries</a:t>
            </a: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SzPts val="2170"/>
            </a:pPr>
            <a:r>
              <a:rPr lang="en-US" dirty="0"/>
              <a:t>Cray supports many software packages – Cray Developer Toolkits (CDT)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79"/>
              </a:spcBef>
              <a:buSzPts val="1860"/>
            </a:pPr>
            <a:r>
              <a:rPr lang="en-US" sz="1600" dirty="0"/>
              <a:t>Access via modules, type “module avail” or “module avail –S” to see the available modules </a:t>
            </a:r>
            <a:endParaRPr sz="1600" dirty="0"/>
          </a:p>
          <a:p>
            <a:pPr marL="557213" lvl="1" indent="-214313">
              <a:lnSpc>
                <a:spcPct val="100000"/>
              </a:lnSpc>
              <a:spcBef>
                <a:spcPts val="279"/>
              </a:spcBef>
              <a:buSzPts val="1860"/>
            </a:pPr>
            <a:r>
              <a:rPr lang="en-US" sz="1600" dirty="0"/>
              <a:t>There are different builds for different compilers </a:t>
            </a:r>
            <a:endParaRPr sz="1600" dirty="0"/>
          </a:p>
          <a:p>
            <a:pPr marL="557213" lvl="1" indent="-214313">
              <a:lnSpc>
                <a:spcPct val="100000"/>
              </a:lnSpc>
              <a:spcBef>
                <a:spcPts val="279"/>
              </a:spcBef>
              <a:buSzPts val="1860"/>
            </a:pPr>
            <a:r>
              <a:rPr lang="en-US" sz="1600" dirty="0"/>
              <a:t>Programming environment modules allow the libraries built with the matching compilers to be linked to</a:t>
            </a:r>
            <a:endParaRPr sz="1600" dirty="0"/>
          </a:p>
          <a:p>
            <a:pPr marL="257175" indent="-257175">
              <a:lnSpc>
                <a:spcPct val="100000"/>
              </a:lnSpc>
              <a:spcBef>
                <a:spcPts val="326"/>
              </a:spcBef>
              <a:buSzPts val="2170"/>
            </a:pPr>
            <a:r>
              <a:rPr lang="en-US" dirty="0"/>
              <a:t>NERSC also supports many libraries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79"/>
              </a:spcBef>
              <a:buSzPts val="1860"/>
            </a:pPr>
            <a:r>
              <a:rPr lang="en-US" sz="1395" dirty="0"/>
              <a:t> </a:t>
            </a:r>
            <a:r>
              <a:rPr lang="en-US" sz="1600" dirty="0"/>
              <a:t>Many of them interact with the Cray compiler wrappers while some of them do not. </a:t>
            </a:r>
            <a:endParaRPr sz="1600" dirty="0"/>
          </a:p>
          <a:p>
            <a:pPr marL="257175" indent="-257175">
              <a:lnSpc>
                <a:spcPct val="100000"/>
              </a:lnSpc>
              <a:spcBef>
                <a:spcPts val="326"/>
              </a:spcBef>
              <a:buSzPts val="2170"/>
            </a:pPr>
            <a:r>
              <a:rPr lang="en-US" dirty="0"/>
              <a:t>Where are the libraries ?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79"/>
              </a:spcBef>
              <a:buSzPts val="1860"/>
            </a:pPr>
            <a:r>
              <a:rPr lang="en-US" sz="1600" dirty="0"/>
              <a:t>Use “module show &lt;module name&gt; “ to see the installation paths</a:t>
            </a:r>
            <a:endParaRPr sz="1600" dirty="0"/>
          </a:p>
          <a:p>
            <a:pPr marL="342900" lvl="1" indent="0">
              <a:lnSpc>
                <a:spcPct val="80000"/>
              </a:lnSpc>
              <a:spcBef>
                <a:spcPts val="279"/>
              </a:spcBef>
              <a:buSzPts val="1860"/>
              <a:buNone/>
            </a:pPr>
            <a:endParaRPr sz="1395" dirty="0"/>
          </a:p>
          <a:p>
            <a:pPr marL="557213" lvl="1" indent="-125730">
              <a:lnSpc>
                <a:spcPct val="80000"/>
              </a:lnSpc>
              <a:spcBef>
                <a:spcPts val="279"/>
              </a:spcBef>
              <a:buSzPts val="1860"/>
              <a:buNone/>
            </a:pPr>
            <a:endParaRPr sz="1395" dirty="0"/>
          </a:p>
        </p:txBody>
      </p:sp>
      <p:sp>
        <p:nvSpPr>
          <p:cNvPr id="260" name="Google Shape;26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28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4239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Examples of linking to the Cray provided libraries</a:t>
            </a:r>
            <a:endParaRPr dirty="0"/>
          </a:p>
        </p:txBody>
      </p:sp>
      <p:sp>
        <p:nvSpPr>
          <p:cNvPr id="267" name="Google Shape;267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SzPts val="1960"/>
            </a:pPr>
            <a:r>
              <a:rPr lang="en-US" dirty="0"/>
              <a:t>Linking to Cray MPI and Cray Scientific libraries are automatic by default if compiler wrappers are used </a:t>
            </a:r>
            <a:endParaRPr dirty="0"/>
          </a:p>
          <a:p>
            <a:pPr marL="642938" lvl="2" indent="0">
              <a:lnSpc>
                <a:spcPct val="100000"/>
              </a:lnSpc>
              <a:spcBef>
                <a:spcPts val="273"/>
              </a:spcBef>
              <a:buSzPts val="1820"/>
              <a:buNone/>
            </a:pPr>
            <a:r>
              <a:rPr lang="en-US" sz="1600" dirty="0"/>
              <a:t>CC </a:t>
            </a:r>
            <a:r>
              <a:rPr lang="en-US" sz="1600" dirty="0" err="1"/>
              <a:t>parallel_hello.cpp</a:t>
            </a:r>
            <a:r>
              <a:rPr lang="en-US" sz="1600" dirty="0"/>
              <a:t>   or      </a:t>
            </a:r>
            <a:r>
              <a:rPr lang="en-US" sz="1600" dirty="0" err="1"/>
              <a:t>ftn</a:t>
            </a:r>
            <a:r>
              <a:rPr lang="en-US" sz="1600" dirty="0"/>
              <a:t> dgemmx1.f90</a:t>
            </a:r>
            <a:endParaRPr sz="1600" dirty="0"/>
          </a:p>
          <a:p>
            <a:pPr marL="257175" indent="-257175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Linking to HDF5 and NETCDF libraries are automatic, user just need to load the cray-hdf5 or cray-</a:t>
            </a:r>
            <a:r>
              <a:rPr lang="en-US" dirty="0" err="1"/>
              <a:t>netcdf</a:t>
            </a:r>
            <a:r>
              <a:rPr lang="en-US" dirty="0"/>
              <a:t> modules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294"/>
              </a:spcBef>
              <a:buSzPts val="1960"/>
              <a:buNone/>
            </a:pPr>
            <a:r>
              <a:rPr lang="en-US" sz="1400" dirty="0"/>
              <a:t>           </a:t>
            </a:r>
            <a:r>
              <a:rPr lang="en-US" sz="1600" dirty="0"/>
              <a:t>module load cray-hdf5; cc h5write.c </a:t>
            </a:r>
            <a:endParaRPr sz="1600"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sz="1600" dirty="0"/>
              <a:t>Note The library name could be different. Using the –v option to see the library names and other details link line information. </a:t>
            </a:r>
            <a:endParaRPr sz="1600" dirty="0"/>
          </a:p>
          <a:p>
            <a:pPr marL="342900" lvl="1" indent="0">
              <a:lnSpc>
                <a:spcPct val="80000"/>
              </a:lnSpc>
              <a:spcBef>
                <a:spcPts val="252"/>
              </a:spcBef>
              <a:buSzPts val="1680"/>
              <a:buNone/>
            </a:pPr>
            <a:endParaRPr sz="1259" dirty="0"/>
          </a:p>
        </p:txBody>
      </p:sp>
      <p:sp>
        <p:nvSpPr>
          <p:cNvPr id="268" name="Google Shape;268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29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729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12B8-DC85-CF45-9CA8-AB3FF1B4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Backlogs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26AAB-6AD4-064A-9B7E-09BB4A271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225" y="3948141"/>
            <a:ext cx="8529519" cy="962973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For a better queue turnaround, we recommend Edison users transit to KNL.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481A-4024-4F48-83C9-28BD2B13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038"/>
            <a:ext cx="9144000" cy="28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07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Examples of linking to the Cray provided libraries</a:t>
            </a:r>
            <a:endParaRPr dirty="0"/>
          </a:p>
        </p:txBody>
      </p:sp>
      <p:sp>
        <p:nvSpPr>
          <p:cNvPr id="267" name="Google Shape;267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Linking to </a:t>
            </a:r>
            <a:r>
              <a:rPr lang="en-US" dirty="0" err="1"/>
              <a:t>PETSc</a:t>
            </a:r>
            <a:r>
              <a:rPr lang="en-US" dirty="0"/>
              <a:t> libraries are automatic, but users need to choose a proper module (real/complex,32/64 bit integer)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sz="1600" dirty="0"/>
              <a:t>E.g., module load cray-petsc-complex-64</a:t>
            </a:r>
            <a:endParaRPr sz="1600"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sz="1600" dirty="0"/>
              <a:t>Use cc –v test1.c to see the linking detail</a:t>
            </a:r>
            <a:endParaRPr sz="1600" dirty="0"/>
          </a:p>
          <a:p>
            <a:pPr marL="257175" indent="-257175">
              <a:lnSpc>
                <a:spcPct val="100000"/>
              </a:lnSpc>
              <a:spcBef>
                <a:spcPts val="294"/>
              </a:spcBef>
              <a:buSzPts val="1960"/>
            </a:pPr>
            <a:r>
              <a:rPr lang="en-US" dirty="0"/>
              <a:t>Linking to </a:t>
            </a:r>
            <a:r>
              <a:rPr lang="en-US" dirty="0" err="1"/>
              <a:t>fftw</a:t>
            </a:r>
            <a:r>
              <a:rPr lang="en-US" dirty="0"/>
              <a:t> libraries – </a:t>
            </a:r>
            <a:r>
              <a:rPr lang="en-US" dirty="0" err="1"/>
              <a:t>fftw</a:t>
            </a:r>
            <a:r>
              <a:rPr lang="en-US" dirty="0"/>
              <a:t> 3 is the default</a:t>
            </a:r>
            <a:endParaRPr dirty="0"/>
          </a:p>
          <a:p>
            <a:pPr marL="557213" lvl="1" indent="-214313">
              <a:lnSpc>
                <a:spcPct val="100000"/>
              </a:lnSpc>
              <a:spcBef>
                <a:spcPts val="252"/>
              </a:spcBef>
              <a:buSzPts val="1679"/>
            </a:pPr>
            <a:r>
              <a:rPr lang="en-US" sz="1600" dirty="0"/>
              <a:t>module load cray-</a:t>
            </a:r>
            <a:r>
              <a:rPr lang="en-US" sz="1600" dirty="0" err="1"/>
              <a:t>fftw</a:t>
            </a:r>
            <a:endParaRPr sz="1600" dirty="0"/>
          </a:p>
          <a:p>
            <a:pPr marL="557213" lvl="1" indent="-212931">
              <a:lnSpc>
                <a:spcPct val="100000"/>
              </a:lnSpc>
              <a:spcBef>
                <a:spcPts val="252"/>
              </a:spcBef>
              <a:buSzPts val="1650"/>
            </a:pPr>
            <a:r>
              <a:rPr lang="en-US" sz="1600" dirty="0"/>
              <a:t>Loading the cray-</a:t>
            </a:r>
            <a:r>
              <a:rPr lang="en-US" sz="1600" dirty="0" err="1"/>
              <a:t>fftw</a:t>
            </a:r>
            <a:r>
              <a:rPr lang="en-US" sz="1600" dirty="0"/>
              <a:t> module always links to the </a:t>
            </a:r>
            <a:r>
              <a:rPr lang="en-US" sz="1600" dirty="0" err="1"/>
              <a:t>pthread</a:t>
            </a:r>
            <a:r>
              <a:rPr lang="en-US" sz="1600" dirty="0"/>
              <a:t> version of the library, -lfftw3f_mpi -lfftw3f_threads -lfftw3f -lfftw3_mpi -lfftw3_threads -lfftw3, to link with OpenMP implementation, need to manually provide the libraries. </a:t>
            </a:r>
            <a:endParaRPr sz="1600" dirty="0"/>
          </a:p>
          <a:p>
            <a:pPr marL="557213" lvl="1" indent="-134302">
              <a:lnSpc>
                <a:spcPct val="80000"/>
              </a:lnSpc>
              <a:spcBef>
                <a:spcPts val="252"/>
              </a:spcBef>
              <a:buSzPts val="1680"/>
              <a:buNone/>
            </a:pPr>
            <a:endParaRPr sz="1600" dirty="0"/>
          </a:p>
          <a:p>
            <a:pPr marL="257175" indent="-163830">
              <a:lnSpc>
                <a:spcPct val="80000"/>
              </a:lnSpc>
              <a:spcBef>
                <a:spcPts val="294"/>
              </a:spcBef>
              <a:buSzPts val="1960"/>
              <a:buNone/>
            </a:pPr>
            <a:endParaRPr sz="1470" dirty="0"/>
          </a:p>
          <a:p>
            <a:pPr marL="342900" lvl="1" indent="0">
              <a:lnSpc>
                <a:spcPct val="80000"/>
              </a:lnSpc>
              <a:spcBef>
                <a:spcPts val="252"/>
              </a:spcBef>
              <a:buSzPts val="1680"/>
              <a:buNone/>
            </a:pPr>
            <a:endParaRPr sz="1259" dirty="0"/>
          </a:p>
        </p:txBody>
      </p:sp>
      <p:sp>
        <p:nvSpPr>
          <p:cNvPr id="268" name="Google Shape;268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30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6250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>
            <a:spLocks noGrp="1"/>
          </p:cNvSpPr>
          <p:nvPr>
            <p:ph type="title"/>
          </p:nvPr>
        </p:nvSpPr>
        <p:spPr>
          <a:xfrm>
            <a:off x="159299" y="64025"/>
            <a:ext cx="89423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sz="2600" dirty="0"/>
              <a:t>Examples of linking to the NERSC provided library modules</a:t>
            </a:r>
            <a:endParaRPr sz="2600" dirty="0"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311700" y="826474"/>
            <a:ext cx="8709458" cy="416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SzPts val="2170"/>
            </a:pPr>
            <a:r>
              <a:rPr lang="en-US" sz="2300" dirty="0"/>
              <a:t>Some of the NERSC provided </a:t>
            </a:r>
            <a:r>
              <a:rPr lang="en-US" sz="2300" dirty="0" err="1"/>
              <a:t>modulefiles</a:t>
            </a:r>
            <a:r>
              <a:rPr lang="en-US" sz="2300" dirty="0"/>
              <a:t> are written to be recognized by the compiler wrappers, e.g., </a:t>
            </a:r>
            <a:r>
              <a:rPr lang="en-US" sz="2300" dirty="0" err="1"/>
              <a:t>elpa</a:t>
            </a:r>
            <a:r>
              <a:rPr lang="en-US" sz="2300" dirty="0"/>
              <a:t> module on Cori</a:t>
            </a:r>
            <a:endParaRPr sz="2300" dirty="0"/>
          </a:p>
          <a:p>
            <a:pPr marL="642938" lvl="2" indent="0">
              <a:lnSpc>
                <a:spcPct val="100000"/>
              </a:lnSpc>
              <a:spcBef>
                <a:spcPts val="302"/>
              </a:spcBef>
              <a:buSzPts val="2015"/>
              <a:buNone/>
            </a:pPr>
            <a:r>
              <a:rPr lang="en-US" sz="1600" dirty="0"/>
              <a:t>module load </a:t>
            </a:r>
            <a:r>
              <a:rPr lang="en-US" sz="1600" dirty="0" err="1"/>
              <a:t>elpa</a:t>
            </a:r>
            <a:endParaRPr sz="1600" dirty="0"/>
          </a:p>
          <a:p>
            <a:pPr marL="642938" lvl="2" indent="0">
              <a:lnSpc>
                <a:spcPct val="100000"/>
              </a:lnSpc>
              <a:spcBef>
                <a:spcPts val="302"/>
              </a:spcBef>
              <a:buSzPts val="2015"/>
              <a:buNone/>
            </a:pPr>
            <a:r>
              <a:rPr lang="en-US" sz="1600" dirty="0" err="1"/>
              <a:t>ftn</a:t>
            </a:r>
            <a:r>
              <a:rPr lang="en-US" sz="1600" dirty="0"/>
              <a:t> –</a:t>
            </a:r>
            <a:r>
              <a:rPr lang="en-US" sz="1600" dirty="0" err="1"/>
              <a:t>qopenmp</a:t>
            </a:r>
            <a:r>
              <a:rPr lang="en-US" sz="1600" dirty="0"/>
              <a:t> –v test2.f90   # this  will automatically link to </a:t>
            </a:r>
            <a:r>
              <a:rPr lang="en-US" sz="1600" dirty="0" err="1"/>
              <a:t>elpa</a:t>
            </a:r>
            <a:r>
              <a:rPr lang="en-US" sz="1600" dirty="0"/>
              <a:t> and MKL </a:t>
            </a:r>
            <a:r>
              <a:rPr lang="en-US" sz="1600" dirty="0" err="1"/>
              <a:t>ScaLAPACK</a:t>
            </a:r>
            <a:r>
              <a:rPr lang="en-US" sz="1600" dirty="0"/>
              <a:t> libraries</a:t>
            </a:r>
            <a:endParaRPr sz="1600" dirty="0"/>
          </a:p>
          <a:p>
            <a:pPr marL="557213" lvl="1" indent="-214313">
              <a:lnSpc>
                <a:spcPct val="100000"/>
              </a:lnSpc>
              <a:spcBef>
                <a:spcPts val="302"/>
              </a:spcBef>
              <a:buSzPts val="2015"/>
            </a:pPr>
            <a:r>
              <a:rPr lang="en-US" sz="1600" dirty="0"/>
              <a:t>Type module show &lt;module name&gt; to check if the </a:t>
            </a:r>
            <a:r>
              <a:rPr lang="en-US" sz="1600" dirty="0" err="1"/>
              <a:t>envs</a:t>
            </a:r>
            <a:r>
              <a:rPr lang="en-US" sz="1600" dirty="0"/>
              <a:t> &lt;</a:t>
            </a:r>
            <a:r>
              <a:rPr lang="en-US" sz="1600" dirty="0" err="1"/>
              <a:t>libname</a:t>
            </a:r>
            <a:r>
              <a:rPr lang="en-US" sz="1600" dirty="0"/>
              <a:t>&gt;_PKGCONFIG_LIBS, PE_PKGCONFIG_PRODUCTS, and PKG_CONFIG_PATH are defined in the </a:t>
            </a:r>
            <a:r>
              <a:rPr lang="en-US" sz="1600" dirty="0" err="1"/>
              <a:t>modulefile</a:t>
            </a:r>
            <a:r>
              <a:rPr lang="en-US" sz="1600" dirty="0"/>
              <a:t>, which compiler wrappers look for. </a:t>
            </a:r>
            <a:endParaRPr sz="1600" dirty="0"/>
          </a:p>
          <a:p>
            <a:pPr marL="257175" indent="-257175">
              <a:lnSpc>
                <a:spcPct val="100000"/>
              </a:lnSpc>
              <a:spcBef>
                <a:spcPts val="326"/>
              </a:spcBef>
              <a:buSzPts val="2170"/>
            </a:pPr>
            <a:r>
              <a:rPr lang="en-US" sz="2000" dirty="0"/>
              <a:t>Most of the NERSC provided </a:t>
            </a:r>
            <a:r>
              <a:rPr lang="en-US" sz="2000" dirty="0" err="1"/>
              <a:t>modulefiles</a:t>
            </a:r>
            <a:r>
              <a:rPr lang="en-US" sz="2000" dirty="0"/>
              <a:t> do not interact with the compiler wrappers, user need to provide the include path and library path and libraries manually, e.g. GSL</a:t>
            </a:r>
            <a:endParaRPr sz="2000" dirty="0"/>
          </a:p>
          <a:p>
            <a:pPr marL="642938" lvl="2" indent="0">
              <a:lnSpc>
                <a:spcPct val="100000"/>
              </a:lnSpc>
              <a:spcBef>
                <a:spcPts val="302"/>
              </a:spcBef>
              <a:buSzPts val="2015"/>
              <a:buNone/>
            </a:pPr>
            <a:r>
              <a:rPr lang="en-US" sz="1600" dirty="0"/>
              <a:t>module load </a:t>
            </a:r>
            <a:r>
              <a:rPr lang="en-US" sz="1600" dirty="0" err="1"/>
              <a:t>gsl</a:t>
            </a:r>
            <a:r>
              <a:rPr lang="en-US" sz="1600" dirty="0"/>
              <a:t>; </a:t>
            </a:r>
            <a:r>
              <a:rPr lang="en-US" sz="1600" dirty="0" err="1"/>
              <a:t>ftn</a:t>
            </a:r>
            <a:r>
              <a:rPr lang="en-US" sz="1600" dirty="0"/>
              <a:t> test3.f90 $GSL</a:t>
            </a:r>
            <a:endParaRPr sz="1600" dirty="0"/>
          </a:p>
          <a:p>
            <a:pPr marL="557213" lvl="1" indent="-214313">
              <a:lnSpc>
                <a:spcPct val="100000"/>
              </a:lnSpc>
              <a:spcBef>
                <a:spcPts val="302"/>
              </a:spcBef>
              <a:buSzPts val="2015"/>
            </a:pPr>
            <a:r>
              <a:rPr lang="en-US" sz="1600" dirty="0"/>
              <a:t>GSL is set as  -I/</a:t>
            </a:r>
            <a:r>
              <a:rPr lang="en-US" sz="1600" dirty="0" err="1"/>
              <a:t>usr</a:t>
            </a:r>
            <a:r>
              <a:rPr lang="en-US" sz="1600" dirty="0"/>
              <a:t>/common/software/</a:t>
            </a:r>
            <a:r>
              <a:rPr lang="en-US" sz="1600" dirty="0" err="1"/>
              <a:t>gsl</a:t>
            </a:r>
            <a:r>
              <a:rPr lang="en-US" sz="1600" dirty="0"/>
              <a:t>/2.1/intel/include -L/</a:t>
            </a:r>
            <a:r>
              <a:rPr lang="en-US" sz="1600" dirty="0" err="1"/>
              <a:t>usr</a:t>
            </a:r>
            <a:r>
              <a:rPr lang="en-US" sz="1600" dirty="0"/>
              <a:t>/common/software/</a:t>
            </a:r>
            <a:r>
              <a:rPr lang="en-US" sz="1600" dirty="0" err="1"/>
              <a:t>gsl</a:t>
            </a:r>
            <a:r>
              <a:rPr lang="en-US" sz="1600" dirty="0"/>
              <a:t>/2.1/intel/lib -</a:t>
            </a:r>
            <a:r>
              <a:rPr lang="en-US" sz="1600" dirty="0" err="1"/>
              <a:t>lgsl</a:t>
            </a:r>
            <a:r>
              <a:rPr lang="en-US" sz="1600" dirty="0"/>
              <a:t> -</a:t>
            </a:r>
            <a:r>
              <a:rPr lang="en-US" sz="1600" dirty="0" err="1"/>
              <a:t>lgslcblas</a:t>
            </a:r>
            <a:endParaRPr sz="1600" dirty="0"/>
          </a:p>
          <a:p>
            <a:pPr marL="557213" lvl="1" indent="-125730">
              <a:lnSpc>
                <a:spcPct val="80000"/>
              </a:lnSpc>
              <a:spcBef>
                <a:spcPts val="279"/>
              </a:spcBef>
              <a:buSzPts val="1860"/>
              <a:buNone/>
            </a:pPr>
            <a:endParaRPr sz="1395" dirty="0"/>
          </a:p>
          <a:p>
            <a:pPr marL="257175" indent="-153829">
              <a:lnSpc>
                <a:spcPct val="80000"/>
              </a:lnSpc>
              <a:spcBef>
                <a:spcPts val="326"/>
              </a:spcBef>
              <a:buSzPts val="2170"/>
              <a:buNone/>
            </a:pPr>
            <a:endParaRPr sz="1627" dirty="0"/>
          </a:p>
          <a:p>
            <a:pPr marL="257175" indent="-153829">
              <a:lnSpc>
                <a:spcPct val="80000"/>
              </a:lnSpc>
              <a:spcBef>
                <a:spcPts val="326"/>
              </a:spcBef>
              <a:buSzPts val="2170"/>
              <a:buNone/>
            </a:pPr>
            <a:endParaRPr sz="1627" dirty="0"/>
          </a:p>
        </p:txBody>
      </p:sp>
      <p:sp>
        <p:nvSpPr>
          <p:cNvPr id="275" name="Google Shape;275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- </a:t>
            </a:r>
            <a:fld id="{00000000-1234-1234-1234-123412341234}" type="slidenum">
              <a:rPr lang="en-US"/>
              <a:pPr/>
              <a:t>31</a:t>
            </a:fld>
            <a:r>
              <a:rPr lang="en-US" dirty="0"/>
              <a:t> -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142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Linking to Intel MKL library</a:t>
            </a:r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body" idx="1"/>
          </p:nvPr>
        </p:nvSpPr>
        <p:spPr>
          <a:xfrm>
            <a:off x="311699" y="826475"/>
            <a:ext cx="8584019" cy="3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90000"/>
              </a:lnSpc>
              <a:spcBef>
                <a:spcPts val="0"/>
              </a:spcBef>
              <a:buSzPts val="2380"/>
            </a:pPr>
            <a:r>
              <a:rPr lang="en-US" dirty="0"/>
              <a:t>Resource:</a:t>
            </a:r>
            <a:endParaRPr dirty="0"/>
          </a:p>
          <a:p>
            <a:pPr marL="557213" lvl="1" indent="-214313">
              <a:lnSpc>
                <a:spcPct val="90000"/>
              </a:lnSpc>
              <a:spcBef>
                <a:spcPts val="306"/>
              </a:spcBef>
              <a:buSzPts val="2040"/>
            </a:pPr>
            <a:r>
              <a:rPr lang="en-US" sz="1600" dirty="0"/>
              <a:t>Intel® Math Kernel Library Link Line Advisor, </a:t>
            </a:r>
            <a:r>
              <a:rPr lang="en-US" sz="1600" u="sng" dirty="0">
                <a:solidFill>
                  <a:schemeClr val="hlink"/>
                </a:solidFill>
                <a:hlinkClick r:id="rId3"/>
              </a:rPr>
              <a:t>https://software.intel.com/en-us/articles/intel-mkl-link-line-advisor/</a:t>
            </a:r>
            <a:endParaRPr sz="1600" dirty="0"/>
          </a:p>
          <a:p>
            <a:pPr marL="557213" lvl="1" indent="-214313">
              <a:lnSpc>
                <a:spcPct val="90000"/>
              </a:lnSpc>
              <a:spcBef>
                <a:spcPts val="306"/>
              </a:spcBef>
              <a:buSzPts val="2040"/>
            </a:pPr>
            <a:r>
              <a:rPr lang="en-US" sz="1600" dirty="0"/>
              <a:t>Learn from Intel compiler verbose output,                                       -</a:t>
            </a:r>
            <a:r>
              <a:rPr lang="en-US" sz="1600" dirty="0" err="1"/>
              <a:t>mkl</a:t>
            </a:r>
            <a:r>
              <a:rPr lang="en-US" sz="1600" dirty="0"/>
              <a:t>={</a:t>
            </a:r>
            <a:r>
              <a:rPr lang="en-US" sz="1600" dirty="0" err="1"/>
              <a:t>parallel,sequential,cluster</a:t>
            </a:r>
            <a:r>
              <a:rPr lang="en-US" sz="1600" dirty="0"/>
              <a:t>}</a:t>
            </a:r>
            <a:endParaRPr sz="1600" dirty="0"/>
          </a:p>
          <a:p>
            <a:pPr marL="257175" indent="-257175">
              <a:lnSpc>
                <a:spcPct val="90000"/>
              </a:lnSpc>
              <a:spcBef>
                <a:spcPts val="357"/>
              </a:spcBef>
              <a:buSzPts val="2380"/>
            </a:pPr>
            <a:r>
              <a:rPr lang="en-US" dirty="0"/>
              <a:t>For intel compiler, use –</a:t>
            </a:r>
            <a:r>
              <a:rPr lang="en-US" dirty="0" err="1"/>
              <a:t>mkl</a:t>
            </a:r>
            <a:r>
              <a:rPr lang="en-US" dirty="0"/>
              <a:t> flag</a:t>
            </a:r>
            <a:endParaRPr dirty="0"/>
          </a:p>
          <a:p>
            <a:pPr marL="557213" lvl="1" indent="-214313">
              <a:lnSpc>
                <a:spcPct val="90000"/>
              </a:lnSpc>
              <a:spcBef>
                <a:spcPts val="306"/>
              </a:spcBef>
              <a:buSzPts val="2040"/>
            </a:pPr>
            <a:r>
              <a:rPr lang="en-US" sz="1600" dirty="0" err="1"/>
              <a:t>ftn</a:t>
            </a:r>
            <a:r>
              <a:rPr lang="en-US" sz="1600" dirty="0"/>
              <a:t> test1.f90 –</a:t>
            </a:r>
            <a:r>
              <a:rPr lang="en-US" sz="1600" dirty="0" err="1"/>
              <a:t>mkl</a:t>
            </a:r>
            <a:r>
              <a:rPr lang="en-US" sz="1600" dirty="0"/>
              <a:t>  # default to parallel –multi-threaded lib</a:t>
            </a:r>
            <a:endParaRPr sz="1600" dirty="0"/>
          </a:p>
          <a:p>
            <a:pPr marL="557213" lvl="1" indent="-214313">
              <a:lnSpc>
                <a:spcPct val="90000"/>
              </a:lnSpc>
              <a:spcBef>
                <a:spcPts val="306"/>
              </a:spcBef>
              <a:buSzPts val="2040"/>
            </a:pPr>
            <a:r>
              <a:rPr lang="en-US" sz="1600" dirty="0"/>
              <a:t>The loaded cray-</a:t>
            </a:r>
            <a:r>
              <a:rPr lang="en-US" sz="1600" dirty="0" err="1"/>
              <a:t>libsci</a:t>
            </a:r>
            <a:r>
              <a:rPr lang="en-US" sz="1600" dirty="0"/>
              <a:t> will be ignored if –</a:t>
            </a:r>
            <a:r>
              <a:rPr lang="en-US" sz="1600" dirty="0" err="1"/>
              <a:t>mkl</a:t>
            </a:r>
            <a:r>
              <a:rPr lang="en-US" sz="1600" dirty="0"/>
              <a:t> is used.</a:t>
            </a:r>
            <a:endParaRPr sz="1600" dirty="0"/>
          </a:p>
          <a:p>
            <a:pPr marL="257175" indent="-257175">
              <a:lnSpc>
                <a:spcPct val="90000"/>
              </a:lnSpc>
              <a:spcBef>
                <a:spcPts val="357"/>
              </a:spcBef>
              <a:buSzPts val="2380"/>
            </a:pPr>
            <a:r>
              <a:rPr lang="en-US" dirty="0"/>
              <a:t>For GNU compiler (e.g., to link to 32-bit integer build):</a:t>
            </a:r>
            <a:endParaRPr dirty="0"/>
          </a:p>
          <a:p>
            <a:pPr marL="557213" lvl="1" indent="-214313">
              <a:lnSpc>
                <a:spcPct val="90000"/>
              </a:lnSpc>
              <a:spcBef>
                <a:spcPts val="268"/>
              </a:spcBef>
              <a:buClr>
                <a:srgbClr val="0010FC"/>
              </a:buClr>
              <a:buSzPts val="1785"/>
            </a:pPr>
            <a:r>
              <a:rPr lang="en-US" sz="1400" dirty="0">
                <a:solidFill>
                  <a:srgbClr val="0010FC"/>
                </a:solidFill>
              </a:rPr>
              <a:t>Save the MKLROOT from the Intel compiler module, and then </a:t>
            </a:r>
            <a:endParaRPr sz="1400" dirty="0"/>
          </a:p>
          <a:p>
            <a:pPr marL="557213" lvl="1" indent="-214313">
              <a:lnSpc>
                <a:spcPct val="90000"/>
              </a:lnSpc>
              <a:spcBef>
                <a:spcPts val="268"/>
              </a:spcBef>
              <a:buSzPts val="1785"/>
            </a:pPr>
            <a:r>
              <a:rPr lang="en-US" sz="1400" dirty="0"/>
              <a:t>Threaded:  -L$MKLROOT/lib/intel64 –</a:t>
            </a:r>
            <a:r>
              <a:rPr lang="en-US" sz="1400" dirty="0" err="1"/>
              <a:t>Wl</a:t>
            </a:r>
            <a:r>
              <a:rPr lang="en-US" sz="1400" dirty="0"/>
              <a:t>,--start-group -lmkl_gf_lp64 -</a:t>
            </a:r>
            <a:r>
              <a:rPr lang="en-US" sz="1400" dirty="0" err="1"/>
              <a:t>lmkl_gnu_thread</a:t>
            </a:r>
            <a:r>
              <a:rPr lang="en-US" sz="1400" dirty="0"/>
              <a:t> -</a:t>
            </a:r>
            <a:r>
              <a:rPr lang="en-US" sz="1400" dirty="0" err="1"/>
              <a:t>lmkl_core</a:t>
            </a:r>
            <a:r>
              <a:rPr lang="en-US" sz="1400" dirty="0"/>
              <a:t> -liomp5 -</a:t>
            </a:r>
            <a:r>
              <a:rPr lang="en-US" sz="1400" dirty="0" err="1"/>
              <a:t>Wl</a:t>
            </a:r>
            <a:r>
              <a:rPr lang="en-US" sz="1400" dirty="0"/>
              <a:t>,--end-group –</a:t>
            </a:r>
            <a:r>
              <a:rPr lang="en-US" sz="1400" dirty="0" err="1"/>
              <a:t>lpthread</a:t>
            </a:r>
            <a:r>
              <a:rPr lang="en-US" sz="1400" dirty="0"/>
              <a:t> –</a:t>
            </a:r>
            <a:r>
              <a:rPr lang="en-US" sz="1400" dirty="0" err="1"/>
              <a:t>lm</a:t>
            </a:r>
            <a:r>
              <a:rPr lang="en-US" sz="1400" dirty="0"/>
              <a:t> –</a:t>
            </a:r>
            <a:r>
              <a:rPr lang="en-US" sz="1400" dirty="0" err="1"/>
              <a:t>ldl</a:t>
            </a:r>
            <a:endParaRPr sz="1400" dirty="0"/>
          </a:p>
          <a:p>
            <a:pPr marL="557213" lvl="1" indent="-214313">
              <a:lnSpc>
                <a:spcPct val="90000"/>
              </a:lnSpc>
              <a:spcBef>
                <a:spcPts val="268"/>
              </a:spcBef>
              <a:buSzPts val="1785"/>
            </a:pPr>
            <a:r>
              <a:rPr lang="en-US" sz="1400" dirty="0" err="1"/>
              <a:t>ScaLAPACK</a:t>
            </a:r>
            <a:r>
              <a:rPr lang="en-US" sz="1400" dirty="0"/>
              <a:t>: -L$MKLROOT/lib/intel64 -</a:t>
            </a:r>
            <a:r>
              <a:rPr lang="en-US" sz="1400" dirty="0" err="1"/>
              <a:t>Wl</a:t>
            </a:r>
            <a:r>
              <a:rPr lang="en-US" sz="1400" dirty="0"/>
              <a:t>,--start-group -lmkl_gf_lp64 -</a:t>
            </a:r>
            <a:r>
              <a:rPr lang="en-US" sz="1400" dirty="0" err="1"/>
              <a:t>lmkl_gnu_thread</a:t>
            </a:r>
            <a:r>
              <a:rPr lang="en-US" sz="1400" dirty="0"/>
              <a:t> -lmkl_scalapack_lp64 -lmkl_blacs_intelmpi_lp64 -</a:t>
            </a:r>
            <a:r>
              <a:rPr lang="en-US" sz="1400" dirty="0" err="1"/>
              <a:t>lmkl_core</a:t>
            </a:r>
            <a:r>
              <a:rPr lang="en-US" sz="1400" dirty="0"/>
              <a:t> -</a:t>
            </a:r>
            <a:r>
              <a:rPr lang="en-US" sz="1400" dirty="0" err="1"/>
              <a:t>Wl</a:t>
            </a:r>
            <a:r>
              <a:rPr lang="en-US" sz="1400" dirty="0"/>
              <a:t>,--end-group -</a:t>
            </a:r>
            <a:r>
              <a:rPr lang="en-US" sz="1400" dirty="0" err="1"/>
              <a:t>lgomp</a:t>
            </a:r>
            <a:r>
              <a:rPr lang="en-US" sz="1400" dirty="0"/>
              <a:t> –</a:t>
            </a:r>
            <a:r>
              <a:rPr lang="en-US" sz="1400" dirty="0" err="1"/>
              <a:t>lpthread</a:t>
            </a:r>
            <a:r>
              <a:rPr lang="en-US" sz="1400" dirty="0"/>
              <a:t> –</a:t>
            </a:r>
            <a:r>
              <a:rPr lang="en-US" sz="1400" dirty="0" err="1"/>
              <a:t>lm</a:t>
            </a:r>
            <a:r>
              <a:rPr lang="en-US" sz="1400" dirty="0"/>
              <a:t> -</a:t>
            </a:r>
            <a:r>
              <a:rPr lang="en-US" sz="1400" dirty="0" err="1"/>
              <a:t>ldl</a:t>
            </a:r>
            <a:endParaRPr sz="1400" dirty="0"/>
          </a:p>
          <a:p>
            <a:pPr marL="557213" lvl="1" indent="-214313">
              <a:lnSpc>
                <a:spcPct val="90000"/>
              </a:lnSpc>
              <a:spcBef>
                <a:spcPts val="268"/>
              </a:spcBef>
              <a:buSzPts val="1785"/>
            </a:pPr>
            <a:r>
              <a:rPr lang="en-US" sz="1400" dirty="0"/>
              <a:t>Note that </a:t>
            </a:r>
            <a:r>
              <a:rPr lang="en-US" sz="1400" dirty="0" err="1"/>
              <a:t>mkl</a:t>
            </a:r>
            <a:r>
              <a:rPr lang="en-US" sz="1400" dirty="0"/>
              <a:t> modules could be </a:t>
            </a:r>
            <a:r>
              <a:rPr lang="en-US" sz="1400" dirty="0" err="1"/>
              <a:t>out-dated</a:t>
            </a:r>
            <a:endParaRPr sz="1400" dirty="0"/>
          </a:p>
        </p:txBody>
      </p:sp>
      <p:sp>
        <p:nvSpPr>
          <p:cNvPr id="282" name="Google Shape;282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32</a:t>
            </a:fld>
            <a:r>
              <a:rPr lang="en-US"/>
              <a:t>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1158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Linking to Intel MPI library – Use native compilers</a:t>
            </a:r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Cray MPICH libraries are recommended for performance especially at scale. </a:t>
            </a:r>
            <a:endParaRPr dirty="0"/>
          </a:p>
          <a:p>
            <a:pPr marL="257175" indent="-257175">
              <a:lnSpc>
                <a:spcPct val="100000"/>
              </a:lnSpc>
            </a:pPr>
            <a:r>
              <a:rPr lang="en-US" dirty="0"/>
              <a:t>Compiler wrappers links to Cray MPICH libraries. </a:t>
            </a:r>
            <a:endParaRPr dirty="0"/>
          </a:p>
          <a:p>
            <a:pPr marL="257175" indent="-257175">
              <a:lnSpc>
                <a:spcPct val="100000"/>
              </a:lnSpc>
            </a:pPr>
            <a:r>
              <a:rPr lang="en-US" dirty="0"/>
              <a:t>However, if you need to link to Intel MPI library, do</a:t>
            </a:r>
            <a:endParaRPr dirty="0"/>
          </a:p>
          <a:p>
            <a:pPr marL="642938" lvl="2" indent="0">
              <a:lnSpc>
                <a:spcPct val="100000"/>
              </a:lnSpc>
              <a:buNone/>
            </a:pPr>
            <a:r>
              <a:rPr lang="en-US" sz="1600" dirty="0"/>
              <a:t>module load </a:t>
            </a:r>
            <a:r>
              <a:rPr lang="en-US" sz="1600" dirty="0" err="1"/>
              <a:t>impi</a:t>
            </a:r>
            <a:endParaRPr sz="1600" dirty="0"/>
          </a:p>
          <a:p>
            <a:pPr marL="642938" lvl="2" indent="0">
              <a:lnSpc>
                <a:spcPct val="100000"/>
              </a:lnSpc>
              <a:buNone/>
            </a:pPr>
            <a:r>
              <a:rPr lang="en-US" sz="1600" dirty="0" err="1"/>
              <a:t>mpiifort</a:t>
            </a:r>
            <a:r>
              <a:rPr lang="en-US" sz="1600" dirty="0"/>
              <a:t> test1.f90</a:t>
            </a:r>
            <a:endParaRPr sz="1600" dirty="0"/>
          </a:p>
          <a:p>
            <a:pPr lvl="1">
              <a:lnSpc>
                <a:spcPct val="100000"/>
              </a:lnSpc>
              <a:spcBef>
                <a:spcPts val="300"/>
              </a:spcBef>
              <a:buSzPts val="2000"/>
            </a:pPr>
            <a:r>
              <a:rPr lang="en-US" sz="1600" dirty="0"/>
              <a:t>Note that the binaries linked to the Intel MPI need to run with </a:t>
            </a:r>
            <a:r>
              <a:rPr lang="en-US" sz="1600" dirty="0" err="1"/>
              <a:t>srun</a:t>
            </a:r>
            <a:r>
              <a:rPr lang="en-US" sz="1600" dirty="0"/>
              <a:t> instead of </a:t>
            </a:r>
            <a:r>
              <a:rPr lang="en-US" sz="1600" dirty="0" err="1"/>
              <a:t>mpirun</a:t>
            </a:r>
            <a:r>
              <a:rPr lang="en-US" sz="1600" dirty="0"/>
              <a:t> to get a proper process/thread affinity, </a:t>
            </a:r>
            <a:r>
              <a:rPr lang="en-US" sz="1600" u="sng" dirty="0">
                <a:solidFill>
                  <a:schemeClr val="hlink"/>
                </a:solidFill>
                <a:hlinkClick r:id="rId3"/>
              </a:rPr>
              <a:t>http://www.nersc.gov/users/computational-systems/cori/running-jobs/advanced-running-jobs-options/#toc-anchor-6</a:t>
            </a:r>
            <a:endParaRPr sz="1600" dirty="0"/>
          </a:p>
          <a:p>
            <a:pPr lvl="1">
              <a:lnSpc>
                <a:spcPct val="100000"/>
              </a:lnSpc>
              <a:spcBef>
                <a:spcPts val="300"/>
              </a:spcBef>
              <a:buSzPts val="2000"/>
            </a:pPr>
            <a:r>
              <a:rPr lang="en-US" sz="1600" dirty="0"/>
              <a:t>Native Intel compilers link dynamically</a:t>
            </a:r>
            <a:endParaRPr sz="1600" dirty="0"/>
          </a:p>
          <a:p>
            <a:pPr marL="342900" lvl="1" indent="0">
              <a:lnSpc>
                <a:spcPct val="100000"/>
              </a:lnSpc>
              <a:buNone/>
            </a:pPr>
            <a:r>
              <a:rPr lang="en-US" dirty="0"/>
              <a:t>	</a:t>
            </a:r>
            <a:endParaRPr dirty="0"/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33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922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marL="171450" indent="-171450"/>
            <a:r>
              <a:rPr lang="en-US"/>
              <a:t>Summary</a:t>
            </a:r>
            <a:endParaRPr/>
          </a:p>
        </p:txBody>
      </p:sp>
      <p:sp>
        <p:nvSpPr>
          <p:cNvPr id="336" name="Google Shape;336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171450">
              <a:spcBef>
                <a:spcPts val="0"/>
              </a:spcBef>
            </a:pPr>
            <a:r>
              <a:rPr lang="en-US" dirty="0"/>
              <a:t>Use compiler wrappers where possible, they</a:t>
            </a:r>
          </a:p>
          <a:p>
            <a:pPr lvl="1" indent="-171450">
              <a:spcBef>
                <a:spcPts val="0"/>
              </a:spcBef>
            </a:pPr>
            <a:r>
              <a:rPr lang="en-US" dirty="0"/>
              <a:t> add architecture specific optimization flags </a:t>
            </a:r>
          </a:p>
          <a:p>
            <a:pPr lvl="1" indent="-171450">
              <a:spcBef>
                <a:spcPts val="0"/>
              </a:spcBef>
            </a:pPr>
            <a:r>
              <a:rPr lang="en-US" dirty="0"/>
              <a:t> link to the Cray MPI and </a:t>
            </a:r>
            <a:r>
              <a:rPr lang="en-US" dirty="0" err="1"/>
              <a:t>LibSci</a:t>
            </a:r>
            <a:r>
              <a:rPr lang="en-US" dirty="0"/>
              <a:t> libraries and other Cray provided libraries</a:t>
            </a:r>
            <a:endParaRPr dirty="0"/>
          </a:p>
          <a:p>
            <a:pPr indent="-171450">
              <a:spcBef>
                <a:spcPts val="0"/>
              </a:spcBef>
            </a:pPr>
            <a:r>
              <a:rPr lang="en-US" dirty="0"/>
              <a:t>Use available libraries where possible</a:t>
            </a:r>
          </a:p>
          <a:p>
            <a:pPr lvl="1" indent="-171450">
              <a:spcBef>
                <a:spcPts val="0"/>
              </a:spcBef>
            </a:pPr>
            <a:r>
              <a:rPr lang="en-US" dirty="0"/>
              <a:t>Use module show &lt;module name&gt; to see the installation paths if needed</a:t>
            </a:r>
          </a:p>
          <a:p>
            <a:pPr indent="-171450"/>
            <a:r>
              <a:rPr lang="en-US" dirty="0"/>
              <a:t>To compile for Cori KNL, do</a:t>
            </a:r>
          </a:p>
          <a:p>
            <a:pPr marL="1100138" lvl="2">
              <a:spcBef>
                <a:spcPts val="0"/>
              </a:spcBef>
              <a:buSzPts val="2000"/>
              <a:buFont typeface="Courier New"/>
              <a:buChar char="–"/>
            </a:pPr>
            <a:r>
              <a:rPr lang="en-US" sz="1800" dirty="0">
                <a:latin typeface="Courier New"/>
                <a:ea typeface="Courier New"/>
                <a:cs typeface="Courier New"/>
                <a:sym typeface="Courier New"/>
              </a:rPr>
              <a:t>module swap </a:t>
            </a:r>
            <a:r>
              <a:rPr lang="en-US" sz="1800" dirty="0" err="1">
                <a:latin typeface="Courier New"/>
                <a:ea typeface="Courier New"/>
                <a:cs typeface="Courier New"/>
                <a:sym typeface="Courier New"/>
              </a:rPr>
              <a:t>craype-haswell</a:t>
            </a:r>
            <a:r>
              <a:rPr lang="en-US" sz="1800" dirty="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dirty="0" err="1">
                <a:latin typeface="Courier New"/>
                <a:ea typeface="Courier New"/>
                <a:cs typeface="Courier New"/>
                <a:sym typeface="Courier New"/>
              </a:rPr>
              <a:t>craype</a:t>
            </a:r>
            <a:r>
              <a:rPr lang="en-US" sz="1800" dirty="0">
                <a:latin typeface="Courier New"/>
                <a:ea typeface="Courier New"/>
                <a:cs typeface="Courier New"/>
                <a:sym typeface="Courier New"/>
              </a:rPr>
              <a:t>-mic-</a:t>
            </a:r>
            <a:r>
              <a:rPr lang="en-US" sz="1800" dirty="0" err="1">
                <a:latin typeface="Courier New"/>
                <a:ea typeface="Courier New"/>
                <a:cs typeface="Courier New"/>
                <a:sym typeface="Courier New"/>
              </a:rPr>
              <a:t>knl</a:t>
            </a:r>
            <a:endParaRPr lang="en-US" sz="1800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1100138" lvl="2">
              <a:spcBef>
                <a:spcPts val="0"/>
              </a:spcBef>
              <a:buSzPts val="2000"/>
              <a:buFont typeface="Courier New"/>
              <a:buChar char="–"/>
            </a:pPr>
            <a:r>
              <a:rPr lang="en-US" sz="1800" dirty="0">
                <a:latin typeface="Courier New"/>
                <a:ea typeface="Courier New"/>
                <a:cs typeface="Courier New"/>
                <a:sym typeface="Courier New"/>
              </a:rPr>
              <a:t>Then compile as you would for Edison.</a:t>
            </a:r>
          </a:p>
          <a:p>
            <a:pPr lvl="0" indent="-171450">
              <a:buClr>
                <a:srgbClr val="595959"/>
              </a:buClr>
            </a:pPr>
            <a:r>
              <a:rPr lang="en-US" dirty="0">
                <a:solidFill>
                  <a:srgbClr val="595959"/>
                </a:solidFill>
              </a:rPr>
              <a:t>Learn from the compiler verbose output (-v)</a:t>
            </a:r>
          </a:p>
          <a:p>
            <a:pPr marL="471488" lvl="1" indent="0">
              <a:spcBef>
                <a:spcPts val="0"/>
              </a:spcBef>
              <a:buNone/>
            </a:pPr>
            <a:endParaRPr dirty="0"/>
          </a:p>
          <a:p>
            <a:pPr mar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5612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AA57-68BF-C84A-9F02-3C8A122E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Run jobs on KNL</a:t>
            </a:r>
          </a:p>
        </p:txBody>
      </p:sp>
    </p:spTree>
    <p:extLst>
      <p:ext uri="{BB962C8B-B14F-4D97-AF65-F5344CB8AC3E}">
        <p14:creationId xmlns:p14="http://schemas.microsoft.com/office/powerpoint/2010/main" val="448620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Cori KNL Queue Policy (as of Nov 2018) </a:t>
            </a:r>
            <a:endParaRPr/>
          </a:p>
        </p:txBody>
      </p:sp>
      <p:sp>
        <p:nvSpPr>
          <p:cNvPr id="562" name="Google Shape;562;p6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36</a:t>
            </a:fld>
            <a:endParaRPr dirty="0"/>
          </a:p>
        </p:txBody>
      </p:sp>
      <p:pic>
        <p:nvPicPr>
          <p:cNvPr id="563" name="Google Shape;56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5024" y="854565"/>
            <a:ext cx="6394853" cy="314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96BE06-106E-9844-940D-A96132635199}"/>
              </a:ext>
            </a:extLst>
          </p:cNvPr>
          <p:cNvSpPr/>
          <p:nvPr/>
        </p:nvSpPr>
        <p:spPr>
          <a:xfrm>
            <a:off x="1325023" y="4128455"/>
            <a:ext cx="6394853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26"/>
              </a:spcBef>
              <a:buSzPts val="2170"/>
              <a:buFont typeface="Arial" panose="020B0604020202020204" pitchFamily="34" charset="0"/>
              <a:buChar char="•"/>
            </a:pPr>
            <a:r>
              <a:rPr lang="en-US" dirty="0"/>
              <a:t>Jobs use 1024+ nodes on Cori KNL get 20% charging discount</a:t>
            </a:r>
          </a:p>
          <a:p>
            <a:pPr marL="285750" indent="-285750">
              <a:lnSpc>
                <a:spcPct val="80000"/>
              </a:lnSpc>
              <a:spcBef>
                <a:spcPts val="326"/>
              </a:spcBef>
              <a:buSzPts val="2170"/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interactive</a:t>
            </a:r>
            <a:r>
              <a:rPr lang="en-US" dirty="0"/>
              <a:t>” </a:t>
            </a:r>
            <a:r>
              <a:rPr lang="en-US" dirty="0" err="1"/>
              <a:t>qos</a:t>
            </a:r>
            <a:r>
              <a:rPr lang="en-US" dirty="0"/>
              <a:t> available on Cori Haswell and KNL</a:t>
            </a:r>
            <a:r>
              <a:rPr lang="en-US" dirty="0">
                <a:solidFill>
                  <a:schemeClr val="tx1"/>
                </a:solidFill>
              </a:rPr>
              <a:t>, job starts immediately or get canceled in 5 minutes,  </a:t>
            </a:r>
            <a:r>
              <a:rPr lang="en-US" dirty="0"/>
              <a:t>up to 64 nodes on Cori per repo</a:t>
            </a:r>
          </a:p>
          <a:p>
            <a:pPr marL="285750" indent="-285750">
              <a:lnSpc>
                <a:spcPct val="80000"/>
              </a:lnSpc>
              <a:spcBef>
                <a:spcPts val="326"/>
              </a:spcBef>
              <a:buSzPts val="2170"/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 err="1"/>
              <a:t>bigmem</a:t>
            </a:r>
            <a:r>
              <a:rPr lang="en-US" dirty="0"/>
              <a:t>” available on Cori (run on external login nodes)</a:t>
            </a:r>
          </a:p>
          <a:p>
            <a:pPr marL="257175" indent="-257175">
              <a:lnSpc>
                <a:spcPct val="80000"/>
              </a:lnSpc>
              <a:spcBef>
                <a:spcPts val="326"/>
              </a:spcBef>
              <a:buSzPts val="2170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53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A54A-E784-3A4B-9049-40550625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between Edison and Cori KNL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97107A-100D-E743-B645-04BE738A3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5996"/>
              </p:ext>
            </p:extLst>
          </p:nvPr>
        </p:nvGraphicFramePr>
        <p:xfrm>
          <a:off x="654007" y="1266478"/>
          <a:ext cx="7999487" cy="1467120"/>
        </p:xfrm>
        <a:graphic>
          <a:graphicData uri="http://schemas.openxmlformats.org/drawingml/2006/table">
            <a:tbl>
              <a:tblPr firstRow="1" bandRow="1">
                <a:tableStyleId>{97495F5E-8DD6-4CCB-B74F-5F50D4052F8E}</a:tableStyleId>
              </a:tblPr>
              <a:tblGrid>
                <a:gridCol w="1086568">
                  <a:extLst>
                    <a:ext uri="{9D8B030D-6E8A-4147-A177-3AD203B41FA5}">
                      <a16:colId xmlns:a16="http://schemas.microsoft.com/office/drawing/2014/main" val="347053703"/>
                    </a:ext>
                  </a:extLst>
                </a:gridCol>
                <a:gridCol w="1086568">
                  <a:extLst>
                    <a:ext uri="{9D8B030D-6E8A-4147-A177-3AD203B41FA5}">
                      <a16:colId xmlns:a16="http://schemas.microsoft.com/office/drawing/2014/main" val="3360586886"/>
                    </a:ext>
                  </a:extLst>
                </a:gridCol>
                <a:gridCol w="1086568">
                  <a:extLst>
                    <a:ext uri="{9D8B030D-6E8A-4147-A177-3AD203B41FA5}">
                      <a16:colId xmlns:a16="http://schemas.microsoft.com/office/drawing/2014/main" val="1521645093"/>
                    </a:ext>
                  </a:extLst>
                </a:gridCol>
                <a:gridCol w="1086568">
                  <a:extLst>
                    <a:ext uri="{9D8B030D-6E8A-4147-A177-3AD203B41FA5}">
                      <a16:colId xmlns:a16="http://schemas.microsoft.com/office/drawing/2014/main" val="1781909925"/>
                    </a:ext>
                  </a:extLst>
                </a:gridCol>
                <a:gridCol w="1332566">
                  <a:extLst>
                    <a:ext uri="{9D8B030D-6E8A-4147-A177-3AD203B41FA5}">
                      <a16:colId xmlns:a16="http://schemas.microsoft.com/office/drawing/2014/main" val="1913538077"/>
                    </a:ext>
                  </a:extLst>
                </a:gridCol>
                <a:gridCol w="1139336">
                  <a:extLst>
                    <a:ext uri="{9D8B030D-6E8A-4147-A177-3AD203B41FA5}">
                      <a16:colId xmlns:a16="http://schemas.microsoft.com/office/drawing/2014/main" val="3016535311"/>
                    </a:ext>
                  </a:extLst>
                </a:gridCol>
                <a:gridCol w="1181313">
                  <a:extLst>
                    <a:ext uri="{9D8B030D-6E8A-4147-A177-3AD203B41FA5}">
                      <a16:colId xmlns:a16="http://schemas.microsoft.com/office/drawing/2014/main" val="2534819517"/>
                    </a:ext>
                  </a:extLst>
                </a:gridCol>
              </a:tblGrid>
              <a:tr h="448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Cores/node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dirty="0"/>
                        <a:t>Threads/node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Socket/Node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Memory (DDR + HBM)/node (GB)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Memory/Core</a:t>
                      </a:r>
                    </a:p>
                    <a:p>
                      <a:pPr algn="ctr"/>
                      <a:r>
                        <a:rPr lang="en-US" b="0" dirty="0"/>
                        <a:t>(GB)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Clock speed</a:t>
                      </a:r>
                    </a:p>
                    <a:p>
                      <a:pPr algn="ctr"/>
                      <a:r>
                        <a:rPr lang="en-US" b="0" dirty="0"/>
                        <a:t>(GHz)</a:t>
                      </a:r>
                    </a:p>
                  </a:txBody>
                  <a:tcPr marL="45720" marR="0"/>
                </a:tc>
                <a:extLst>
                  <a:ext uri="{0D108BD9-81ED-4DB2-BD59-A6C34878D82A}">
                    <a16:rowId xmlns:a16="http://schemas.microsoft.com/office/drawing/2014/main" val="3433449588"/>
                  </a:ext>
                </a:extLst>
              </a:tr>
              <a:tr h="316320">
                <a:tc>
                  <a:txBody>
                    <a:bodyPr/>
                    <a:lstStyle/>
                    <a:p>
                      <a:r>
                        <a:rPr lang="en-US" dirty="0"/>
                        <a:t>Edison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2.67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978097511"/>
                  </a:ext>
                </a:extLst>
              </a:tr>
              <a:tr h="316320">
                <a:tc>
                  <a:txBody>
                    <a:bodyPr/>
                    <a:lstStyle/>
                    <a:p>
                      <a:r>
                        <a:rPr lang="en-US" dirty="0"/>
                        <a:t>Cori KNL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 + 16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 +0.24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 marL="45720" marR="0"/>
                </a:tc>
                <a:extLst>
                  <a:ext uri="{0D108BD9-81ED-4DB2-BD59-A6C34878D82A}">
                    <a16:rowId xmlns:a16="http://schemas.microsoft.com/office/drawing/2014/main" val="341598769"/>
                  </a:ext>
                </a:extLst>
              </a:tr>
              <a:tr h="316320">
                <a:tc>
                  <a:txBody>
                    <a:bodyPr/>
                    <a:lstStyle/>
                    <a:p>
                      <a:r>
                        <a:rPr lang="en-US" dirty="0"/>
                        <a:t>Cori Haswell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200157473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D811A10-1E74-8D4D-8B59-A5DEB1DC414A}"/>
              </a:ext>
            </a:extLst>
          </p:cNvPr>
          <p:cNvSpPr txBox="1"/>
          <p:nvPr/>
        </p:nvSpPr>
        <p:spPr>
          <a:xfrm>
            <a:off x="696397" y="3197372"/>
            <a:ext cx="7194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KNL has a lot more (slower) cores on the node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much reduced per core memory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batch job on KNL nodes</a:t>
            </a:r>
            <a:endParaRPr lang="en-US" dirty="0">
              <a:solidFill>
                <a:srgbClr val="37586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473473" y="2627196"/>
            <a:ext cx="4534657" cy="1672301"/>
          </a:xfrm>
          <a:solidFill>
            <a:srgbClr val="D9E7F5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0" dirty="0">
                <a:latin typeface="+mj-lt"/>
              </a:rPr>
              <a:t>Cori KNL:</a:t>
            </a:r>
          </a:p>
          <a:p>
            <a:pPr marL="342900" lvl="1" indent="0">
              <a:buNone/>
            </a:pPr>
            <a:r>
              <a:rPr lang="en-US" sz="1600" b="0" dirty="0" err="1"/>
              <a:t>salloc</a:t>
            </a:r>
            <a:r>
              <a:rPr lang="en-US" sz="1600" b="0" dirty="0"/>
              <a:t> -N 2 –q debug –t 30:00</a:t>
            </a:r>
            <a:r>
              <a:rPr lang="en-US" sz="1600" b="0" dirty="0">
                <a:latin typeface="+mj-lt"/>
              </a:rPr>
              <a:t>        </a:t>
            </a:r>
          </a:p>
          <a:p>
            <a:pPr marL="342900" lvl="1" indent="0">
              <a:buNone/>
            </a:pPr>
            <a:r>
              <a:rPr lang="en-US" sz="1600" b="0" dirty="0" err="1">
                <a:latin typeface="+mj-lt"/>
              </a:rPr>
              <a:t>salloc</a:t>
            </a:r>
            <a:r>
              <a:rPr lang="en-US" sz="1600" b="0" dirty="0">
                <a:latin typeface="+mj-lt"/>
              </a:rPr>
              <a:t> -N 2 –q interactive –t 4:00:00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-C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knl</a:t>
            </a:r>
            <a:endParaRPr lang="en-US" sz="1600" b="0" dirty="0"/>
          </a:p>
          <a:p>
            <a:pPr marL="38100" indent="0">
              <a:buNone/>
            </a:pPr>
            <a:r>
              <a:rPr lang="en-US" dirty="0"/>
              <a:t>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38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8E4AAF7-FE4C-9341-BE4A-74B1A48F7093}"/>
              </a:ext>
            </a:extLst>
          </p:cNvPr>
          <p:cNvSpPr txBox="1">
            <a:spLocks/>
          </p:cNvSpPr>
          <p:nvPr/>
        </p:nvSpPr>
        <p:spPr>
          <a:xfrm>
            <a:off x="473473" y="1082731"/>
            <a:ext cx="4534657" cy="1339521"/>
          </a:xfrm>
          <a:prstGeom prst="rect">
            <a:avLst/>
          </a:prstGeom>
          <a:solidFill>
            <a:srgbClr val="D9E7F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04800" algn="l" rtl="0">
              <a:lnSpc>
                <a:spcPct val="115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857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0" dirty="0">
                <a:latin typeface="+mj-lt"/>
              </a:rPr>
              <a:t>Edison:</a:t>
            </a:r>
          </a:p>
          <a:p>
            <a:pPr marL="0" indent="0">
              <a:buFont typeface="Arial"/>
              <a:buNone/>
            </a:pPr>
            <a:r>
              <a:rPr lang="en-US" sz="1600" b="0" dirty="0">
                <a:latin typeface="+mj-lt"/>
              </a:rPr>
              <a:t>        </a:t>
            </a:r>
            <a:r>
              <a:rPr lang="en-US" sz="1600" b="0" dirty="0" err="1">
                <a:latin typeface="+mj-lt"/>
              </a:rPr>
              <a:t>salloc</a:t>
            </a:r>
            <a:r>
              <a:rPr lang="en-US" sz="1600" b="0" dirty="0">
                <a:latin typeface="+mj-lt"/>
              </a:rPr>
              <a:t> -N 2 –q debug –t 30:00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3F72A-8CBC-DA4C-9B55-F1FA29FDC928}"/>
              </a:ext>
            </a:extLst>
          </p:cNvPr>
          <p:cNvSpPr txBox="1"/>
          <p:nvPr/>
        </p:nvSpPr>
        <p:spPr>
          <a:xfrm>
            <a:off x="473473" y="4504441"/>
            <a:ext cx="419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of interactive queue is highly recommended!</a:t>
            </a:r>
          </a:p>
        </p:txBody>
      </p:sp>
    </p:spTree>
    <p:extLst>
      <p:ext uri="{BB962C8B-B14F-4D97-AF65-F5344CB8AC3E}">
        <p14:creationId xmlns:p14="http://schemas.microsoft.com/office/powerpoint/2010/main" val="629861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job script to run a MPI job</a:t>
            </a:r>
            <a:endParaRPr lang="en-US" dirty="0">
              <a:solidFill>
                <a:srgbClr val="37586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875084" y="1133672"/>
            <a:ext cx="3597374" cy="2269591"/>
          </a:xfrm>
          <a:solidFill>
            <a:srgbClr val="D9E7F5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1" dirty="0"/>
              <a:t>Cori KNL:</a:t>
            </a:r>
          </a:p>
          <a:p>
            <a:pPr marL="0" indent="0">
              <a:buNone/>
            </a:pPr>
            <a:r>
              <a:rPr lang="en-US" sz="1200" b="0" dirty="0"/>
              <a:t>#!/bin/bash -l</a:t>
            </a:r>
          </a:p>
          <a:p>
            <a:pPr marL="0" indent="0">
              <a:buNone/>
            </a:pPr>
            <a:r>
              <a:rPr lang="de-DE" sz="1200" b="0" dirty="0"/>
              <a:t>#SBATCH –N 1 </a:t>
            </a:r>
          </a:p>
          <a:p>
            <a:pPr marL="0" indent="0">
              <a:buNone/>
            </a:pPr>
            <a:r>
              <a:rPr lang="de-DE" sz="1200" dirty="0">
                <a:solidFill>
                  <a:srgbClr val="FF0000"/>
                </a:solidFill>
              </a:rPr>
              <a:t>#SBATCH -C </a:t>
            </a:r>
            <a:r>
              <a:rPr lang="de-DE" sz="1200" dirty="0" err="1">
                <a:solidFill>
                  <a:srgbClr val="FF0000"/>
                </a:solidFill>
              </a:rPr>
              <a:t>knl</a:t>
            </a:r>
            <a:endParaRPr lang="de-DE" sz="1200" b="0" dirty="0"/>
          </a:p>
          <a:p>
            <a:pPr marL="0" indent="0">
              <a:buNone/>
            </a:pPr>
            <a:r>
              <a:rPr lang="de-DE" sz="1200" b="0" dirty="0"/>
              <a:t>#SBATCH –</a:t>
            </a:r>
            <a:r>
              <a:rPr lang="de-DE" sz="1200" b="0" dirty="0" err="1"/>
              <a:t>q</a:t>
            </a:r>
            <a:r>
              <a:rPr lang="de-DE" sz="1200" b="0" dirty="0"/>
              <a:t> </a:t>
            </a:r>
            <a:r>
              <a:rPr lang="de-DE" sz="1200" b="0" dirty="0" err="1"/>
              <a:t>regular</a:t>
            </a:r>
            <a:endParaRPr lang="de-DE" sz="1200" b="0" dirty="0"/>
          </a:p>
          <a:p>
            <a:pPr marL="0" indent="0">
              <a:buNone/>
            </a:pPr>
            <a:r>
              <a:rPr lang="de-DE" sz="1200" b="0" dirty="0"/>
              <a:t>#SBATCH –t </a:t>
            </a:r>
            <a:r>
              <a:rPr lang="de-DE" sz="1200" dirty="0"/>
              <a:t>1</a:t>
            </a:r>
            <a:r>
              <a:rPr lang="de-DE" sz="1200" b="0" dirty="0"/>
              <a:t>:00:00</a:t>
            </a:r>
          </a:p>
          <a:p>
            <a:pPr marL="0" indent="0">
              <a:buNone/>
            </a:pPr>
            <a:r>
              <a:rPr lang="de-DE" sz="1200" dirty="0">
                <a:solidFill>
                  <a:schemeClr val="tx1"/>
                </a:solidFill>
              </a:rPr>
              <a:t>#SBATCH –L SCRATCH</a:t>
            </a:r>
            <a:endParaRPr lang="de-DE" sz="1200" b="0" dirty="0"/>
          </a:p>
          <a:p>
            <a:pPr marL="0" indent="0">
              <a:buNone/>
            </a:pPr>
            <a:endParaRPr lang="de-DE" sz="750" b="0" dirty="0"/>
          </a:p>
          <a:p>
            <a:pPr marL="0" indent="0">
              <a:buNone/>
            </a:pPr>
            <a:r>
              <a:rPr lang="de-DE" sz="1200" b="0" dirty="0" err="1"/>
              <a:t>srun</a:t>
            </a:r>
            <a:r>
              <a:rPr lang="de-DE" sz="1200" b="0" dirty="0"/>
              <a:t> –n68 -c4 --</a:t>
            </a:r>
            <a:r>
              <a:rPr lang="de-DE" sz="1200" b="0" dirty="0" err="1"/>
              <a:t>cpu_bind</a:t>
            </a:r>
            <a:r>
              <a:rPr lang="de-DE" sz="1200" b="0" dirty="0"/>
              <a:t>=</a:t>
            </a:r>
            <a:r>
              <a:rPr lang="de-DE" sz="1200" b="0" dirty="0" err="1"/>
              <a:t>cores</a:t>
            </a:r>
            <a:r>
              <a:rPr lang="de-DE" sz="1200" b="0" dirty="0"/>
              <a:t> ./</a:t>
            </a:r>
            <a:r>
              <a:rPr lang="de-DE" sz="1200" b="0" dirty="0" err="1"/>
              <a:t>a.out</a:t>
            </a:r>
            <a:endParaRPr lang="de-DE" sz="1200" b="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75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342900">
              <a:buClrTx/>
            </a:pPr>
            <a:r>
              <a:rPr lang="en-US" kern="1200" dirty="0">
                <a:latin typeface="Calibri"/>
                <a:ea typeface="+mn-ea"/>
                <a:cs typeface="+mn-cs"/>
              </a:rPr>
              <a:t>- </a:t>
            </a:r>
            <a:fld id="{D174BAF6-F8F2-EF4F-936C-8DF63288C82F}" type="slidenum">
              <a:rPr lang="en-US" kern="1200">
                <a:latin typeface="Calibri"/>
                <a:ea typeface="+mn-ea"/>
                <a:cs typeface="+mn-cs"/>
              </a:rPr>
              <a:pPr defTabSz="342900">
                <a:buClrTx/>
              </a:pPr>
              <a:t>39</a:t>
            </a:fld>
            <a:r>
              <a:rPr lang="en-US" kern="1200" dirty="0">
                <a:latin typeface="Calibri"/>
                <a:ea typeface="+mn-ea"/>
                <a:cs typeface="+mn-cs"/>
              </a:rPr>
              <a:t> -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76C0AA9-4AEA-5F47-8FB2-40C5FB91FA54}"/>
              </a:ext>
            </a:extLst>
          </p:cNvPr>
          <p:cNvSpPr txBox="1">
            <a:spLocks/>
          </p:cNvSpPr>
          <p:nvPr/>
        </p:nvSpPr>
        <p:spPr>
          <a:xfrm>
            <a:off x="654686" y="1133672"/>
            <a:ext cx="3597374" cy="2269591"/>
          </a:xfrm>
          <a:prstGeom prst="rect">
            <a:avLst/>
          </a:prstGeom>
          <a:solidFill>
            <a:srgbClr val="D9E7F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b="1" dirty="0"/>
              <a:t>Edison:</a:t>
            </a:r>
          </a:p>
          <a:p>
            <a:pPr marL="0" indent="0">
              <a:buFont typeface="Arial"/>
              <a:buNone/>
            </a:pPr>
            <a:r>
              <a:rPr lang="en-US" sz="1200" dirty="0"/>
              <a:t>#!/bin/bash -l</a:t>
            </a:r>
          </a:p>
          <a:p>
            <a:pPr marL="0" indent="0">
              <a:buFont typeface="Arial"/>
              <a:buNone/>
            </a:pPr>
            <a:r>
              <a:rPr lang="de-DE" sz="1200" dirty="0"/>
              <a:t>#SBATCH –N 2 </a:t>
            </a:r>
          </a:p>
          <a:p>
            <a:pPr marL="0" indent="0">
              <a:buFont typeface="Arial"/>
              <a:buNone/>
            </a:pPr>
            <a:r>
              <a:rPr lang="de-DE" sz="1200" dirty="0"/>
              <a:t>#SBATCH –</a:t>
            </a:r>
            <a:r>
              <a:rPr lang="de-DE" sz="1200" dirty="0" err="1"/>
              <a:t>q</a:t>
            </a:r>
            <a:r>
              <a:rPr lang="de-DE" sz="1200" dirty="0"/>
              <a:t> </a:t>
            </a:r>
            <a:r>
              <a:rPr lang="de-DE" sz="1200" dirty="0" err="1"/>
              <a:t>regular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/>
              <a:t>#SBATCH –t 1:00:00</a:t>
            </a:r>
          </a:p>
          <a:p>
            <a:pPr marL="0" indent="0">
              <a:buFont typeface="Arial"/>
              <a:buNone/>
            </a:pPr>
            <a:r>
              <a:rPr lang="de-DE" sz="1200" dirty="0">
                <a:solidFill>
                  <a:schemeClr val="tx1"/>
                </a:solidFill>
              </a:rPr>
              <a:t>#SBATCH –L SCRATCH</a:t>
            </a:r>
          </a:p>
          <a:p>
            <a:pPr marL="0" indent="0">
              <a:buFont typeface="Arial"/>
              <a:buNone/>
            </a:pP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srun</a:t>
            </a:r>
            <a:r>
              <a:rPr lang="de-DE" sz="1200" dirty="0"/>
              <a:t> –</a:t>
            </a:r>
            <a:r>
              <a:rPr lang="de-DE" sz="1200" dirty="0" err="1"/>
              <a:t>n</a:t>
            </a:r>
            <a:r>
              <a:rPr lang="de-DE" sz="1200" dirty="0"/>
              <a:t> 48 ./</a:t>
            </a:r>
            <a:r>
              <a:rPr lang="de-DE" sz="1200" dirty="0" err="1"/>
              <a:t>a.out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/>
              <a:t>#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srun</a:t>
            </a:r>
            <a:r>
              <a:rPr lang="de-DE" sz="1200" dirty="0"/>
              <a:t> –n48 –c2 --</a:t>
            </a:r>
            <a:r>
              <a:rPr lang="de-DE" sz="1200" dirty="0" err="1"/>
              <a:t>cpu_bind</a:t>
            </a:r>
            <a:r>
              <a:rPr lang="de-DE" sz="1200" dirty="0"/>
              <a:t>=</a:t>
            </a:r>
            <a:r>
              <a:rPr lang="de-DE" sz="1200" dirty="0" err="1"/>
              <a:t>cores</a:t>
            </a:r>
            <a:r>
              <a:rPr lang="de-DE" sz="1200" dirty="0"/>
              <a:t> ./</a:t>
            </a:r>
            <a:r>
              <a:rPr lang="de-DE" sz="1200" dirty="0" err="1"/>
              <a:t>a.out</a:t>
            </a:r>
            <a:endParaRPr lang="de-DE" sz="1200" dirty="0"/>
          </a:p>
          <a:p>
            <a:pPr marL="0" indent="0">
              <a:buFont typeface="Arial"/>
              <a:buNone/>
            </a:pPr>
            <a:endParaRPr lang="de-DE" sz="750" dirty="0"/>
          </a:p>
        </p:txBody>
      </p:sp>
    </p:spTree>
    <p:extLst>
      <p:ext uri="{BB962C8B-B14F-4D97-AF65-F5344CB8AC3E}">
        <p14:creationId xmlns:p14="http://schemas.microsoft.com/office/powerpoint/2010/main" val="207327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/>
          </a:p>
        </p:txBody>
      </p:sp>
      <p:sp>
        <p:nvSpPr>
          <p:cNvPr id="304" name="Google Shape;304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dirty="0"/>
              <a:t>Presentation:</a:t>
            </a:r>
            <a:endParaRPr sz="24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Difference between Edison and Cori KNL (5min)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How to compile for KNL (10min)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How to run on KNL nodes (15min)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Variable-time jobs (5min)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Q/A (5min)</a:t>
            </a:r>
            <a:endParaRPr sz="18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dirty="0"/>
              <a:t>Hands-on </a:t>
            </a:r>
            <a:endParaRPr sz="24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Introduction (5min) 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Hands-on (1h 45min, ends at 11:30am)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dirty="0"/>
              <a:t>Optional Hands-on (11:30am-3:30pm)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job script to run an MPI + OpenMP code</a:t>
            </a:r>
            <a:endParaRPr lang="en-US" dirty="0">
              <a:solidFill>
                <a:srgbClr val="37586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560614" y="947020"/>
            <a:ext cx="3774979" cy="2819014"/>
          </a:xfrm>
          <a:solidFill>
            <a:srgbClr val="D9E7F5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0" dirty="0"/>
              <a:t>#!/bin/bash -l</a:t>
            </a:r>
          </a:p>
          <a:p>
            <a:pPr marL="0" indent="0">
              <a:buNone/>
            </a:pPr>
            <a:r>
              <a:rPr lang="de-DE" sz="1200" b="0" dirty="0"/>
              <a:t>#SBATCH –N 1 </a:t>
            </a:r>
          </a:p>
          <a:p>
            <a:pPr marL="0" indent="0">
              <a:buNone/>
            </a:pPr>
            <a:r>
              <a:rPr lang="de-DE" sz="1200" b="0" dirty="0"/>
              <a:t>#SBATCH –</a:t>
            </a:r>
            <a:r>
              <a:rPr lang="de-DE" sz="1200" b="0" dirty="0" err="1"/>
              <a:t>q</a:t>
            </a:r>
            <a:r>
              <a:rPr lang="de-DE" sz="1200" b="0" dirty="0"/>
              <a:t> </a:t>
            </a:r>
            <a:r>
              <a:rPr lang="de-DE" sz="1200" b="0" dirty="0" err="1"/>
              <a:t>regular</a:t>
            </a:r>
            <a:endParaRPr lang="de-DE" sz="1200" b="0" dirty="0"/>
          </a:p>
          <a:p>
            <a:pPr marL="0" indent="0">
              <a:buNone/>
            </a:pPr>
            <a:r>
              <a:rPr lang="de-DE" sz="1200" b="0" dirty="0"/>
              <a:t>#SBATCH –t 1:00:00</a:t>
            </a:r>
          </a:p>
          <a:p>
            <a:pPr marL="0" indent="0">
              <a:buNone/>
            </a:pPr>
            <a:r>
              <a:rPr lang="de-DE" sz="1200" dirty="0">
                <a:solidFill>
                  <a:srgbClr val="FF0000"/>
                </a:solidFill>
              </a:rPr>
              <a:t>#SBATCH -C </a:t>
            </a:r>
            <a:r>
              <a:rPr lang="de-DE" sz="1200" dirty="0" err="1">
                <a:solidFill>
                  <a:srgbClr val="FF0000"/>
                </a:solidFill>
              </a:rPr>
              <a:t>knl</a:t>
            </a:r>
            <a:endParaRPr lang="de-DE" sz="1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750" b="0" dirty="0"/>
          </a:p>
          <a:p>
            <a:pPr marL="0" indent="0"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OMP_PROC_BIND=</a:t>
            </a:r>
            <a:r>
              <a:rPr lang="de-DE" sz="1200" dirty="0" err="1"/>
              <a:t>true</a:t>
            </a:r>
            <a:endParaRPr lang="de-DE" sz="1200" dirty="0"/>
          </a:p>
          <a:p>
            <a:pPr marL="0" indent="0"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OMP_PLACES=</a:t>
            </a:r>
            <a:r>
              <a:rPr lang="de-DE" sz="1200" dirty="0" err="1"/>
              <a:t>threads</a:t>
            </a:r>
            <a:endParaRPr lang="de-DE" sz="750" b="0" dirty="0"/>
          </a:p>
          <a:p>
            <a:pPr marL="0" indent="0">
              <a:buNone/>
            </a:pPr>
            <a:r>
              <a:rPr lang="de-DE" sz="1200" b="0" dirty="0" err="1"/>
              <a:t>export</a:t>
            </a:r>
            <a:r>
              <a:rPr lang="de-DE" sz="1200" b="0" dirty="0"/>
              <a:t> OMP_NUM_THREADS=4</a:t>
            </a:r>
          </a:p>
          <a:p>
            <a:pPr marL="0" indent="0">
              <a:buNone/>
            </a:pPr>
            <a:endParaRPr lang="de-DE" sz="1200" b="0" dirty="0"/>
          </a:p>
          <a:p>
            <a:pPr marL="0" indent="0">
              <a:buNone/>
            </a:pPr>
            <a:r>
              <a:rPr lang="de-DE" sz="1200" dirty="0"/>
              <a:t>#</a:t>
            </a:r>
            <a:r>
              <a:rPr lang="de-DE" sz="1200" dirty="0" err="1"/>
              <a:t>running</a:t>
            </a:r>
            <a:r>
              <a:rPr lang="de-DE" sz="1200" dirty="0"/>
              <a:t> 1 </a:t>
            </a:r>
            <a:r>
              <a:rPr lang="de-DE" sz="1200" dirty="0" err="1"/>
              <a:t>task</a:t>
            </a:r>
            <a:r>
              <a:rPr lang="de-DE" sz="1200" dirty="0"/>
              <a:t>/</a:t>
            </a:r>
            <a:r>
              <a:rPr lang="de-DE" sz="1200" dirty="0" err="1"/>
              <a:t>core</a:t>
            </a:r>
            <a:endParaRPr lang="de-DE" sz="1200" b="0" dirty="0"/>
          </a:p>
          <a:p>
            <a:pPr marL="0" indent="0">
              <a:buNone/>
            </a:pPr>
            <a:r>
              <a:rPr lang="de-DE" sz="1200" b="0" dirty="0" err="1"/>
              <a:t>srun</a:t>
            </a:r>
            <a:r>
              <a:rPr lang="de-DE" sz="1200" b="0" dirty="0"/>
              <a:t> –n16 –c16 --</a:t>
            </a:r>
            <a:r>
              <a:rPr lang="de-DE" sz="1200" b="0" dirty="0" err="1"/>
              <a:t>cpu_bind</a:t>
            </a:r>
            <a:r>
              <a:rPr lang="de-DE" sz="1200" b="0" dirty="0"/>
              <a:t>=</a:t>
            </a:r>
            <a:r>
              <a:rPr lang="de-DE" sz="1200" b="0" dirty="0" err="1"/>
              <a:t>cores</a:t>
            </a:r>
            <a:r>
              <a:rPr lang="de-DE" sz="1200" b="0" dirty="0"/>
              <a:t> ./</a:t>
            </a:r>
            <a:r>
              <a:rPr lang="de-DE" sz="1200" b="0" dirty="0" err="1"/>
              <a:t>a.out</a:t>
            </a:r>
            <a:endParaRPr lang="de-DE" sz="1200" b="0" dirty="0"/>
          </a:p>
          <a:p>
            <a:pPr marL="0" indent="0">
              <a:buNone/>
            </a:pPr>
            <a:endParaRPr lang="de-DE" sz="750" b="0" dirty="0"/>
          </a:p>
          <a:p>
            <a:pPr marL="0" indent="0">
              <a:buNone/>
            </a:pPr>
            <a:endParaRPr lang="en-US" sz="1200" b="0" dirty="0"/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342900">
              <a:buClrTx/>
            </a:pPr>
            <a:r>
              <a:rPr lang="en-US" kern="1200" dirty="0">
                <a:latin typeface="Calibri"/>
                <a:ea typeface="+mn-ea"/>
                <a:cs typeface="+mn-cs"/>
              </a:rPr>
              <a:t>- </a:t>
            </a:r>
            <a:fld id="{D174BAF6-F8F2-EF4F-936C-8DF63288C82F}" type="slidenum">
              <a:rPr lang="en-US" kern="1200">
                <a:latin typeface="Calibri"/>
                <a:ea typeface="+mn-ea"/>
                <a:cs typeface="+mn-cs"/>
              </a:rPr>
              <a:pPr defTabSz="342900">
                <a:buClrTx/>
              </a:pPr>
              <a:t>40</a:t>
            </a:fld>
            <a:r>
              <a:rPr lang="en-US" kern="1200" dirty="0">
                <a:latin typeface="Calibri"/>
                <a:ea typeface="+mn-ea"/>
                <a:cs typeface="+mn-cs"/>
              </a:rPr>
              <a:t> -</a:t>
            </a:r>
          </a:p>
        </p:txBody>
      </p:sp>
      <p:sp>
        <p:nvSpPr>
          <p:cNvPr id="5" name="Rectangle 4"/>
          <p:cNvSpPr/>
          <p:nvPr/>
        </p:nvSpPr>
        <p:spPr>
          <a:xfrm>
            <a:off x="648498" y="2238407"/>
            <a:ext cx="2277003" cy="698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ECC99AB-E33A-0B45-9516-DBC2258C10FB}"/>
              </a:ext>
            </a:extLst>
          </p:cNvPr>
          <p:cNvSpPr txBox="1">
            <a:spLocks/>
          </p:cNvSpPr>
          <p:nvPr/>
        </p:nvSpPr>
        <p:spPr>
          <a:xfrm>
            <a:off x="4621078" y="947020"/>
            <a:ext cx="3851380" cy="2819014"/>
          </a:xfrm>
          <a:prstGeom prst="rect">
            <a:avLst/>
          </a:prstGeom>
          <a:solidFill>
            <a:srgbClr val="D9E7F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#!/bin/bash -l</a:t>
            </a:r>
          </a:p>
          <a:p>
            <a:pPr marL="0" indent="0">
              <a:buFont typeface="Arial"/>
              <a:buNone/>
            </a:pPr>
            <a:r>
              <a:rPr lang="de-DE" sz="1200" dirty="0"/>
              <a:t>#SBATCH –N 1 </a:t>
            </a:r>
          </a:p>
          <a:p>
            <a:pPr marL="0" indent="0">
              <a:buFont typeface="Arial"/>
              <a:buNone/>
            </a:pPr>
            <a:r>
              <a:rPr lang="de-DE" sz="1200" dirty="0"/>
              <a:t>#SBATCH –</a:t>
            </a:r>
            <a:r>
              <a:rPr lang="de-DE" sz="1200" dirty="0" err="1"/>
              <a:t>q</a:t>
            </a:r>
            <a:r>
              <a:rPr lang="de-DE" sz="1200" dirty="0"/>
              <a:t> </a:t>
            </a:r>
            <a:r>
              <a:rPr lang="de-DE" sz="1200" dirty="0" err="1"/>
              <a:t>regular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/>
              <a:t>#SBATCH –t 1:00:00</a:t>
            </a:r>
            <a:endParaRPr lang="de-DE" sz="750" dirty="0"/>
          </a:p>
          <a:p>
            <a:pPr marL="0" indent="0">
              <a:buFont typeface="Arial"/>
              <a:buNone/>
            </a:pPr>
            <a:r>
              <a:rPr lang="de-DE" sz="1200" dirty="0">
                <a:solidFill>
                  <a:srgbClr val="FF0000"/>
                </a:solidFill>
              </a:rPr>
              <a:t>#SBATCH -C </a:t>
            </a:r>
            <a:r>
              <a:rPr lang="de-DE" sz="1200" dirty="0" err="1">
                <a:solidFill>
                  <a:srgbClr val="FF0000"/>
                </a:solidFill>
              </a:rPr>
              <a:t>knl</a:t>
            </a:r>
            <a:endParaRPr lang="de-DE" sz="12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de-DE" sz="750" dirty="0"/>
          </a:p>
          <a:p>
            <a:pPr marL="0" indent="0">
              <a:buFont typeface="Arial"/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OMP_PROC_BIND=</a:t>
            </a:r>
            <a:r>
              <a:rPr lang="de-DE" sz="1200" dirty="0" err="1"/>
              <a:t>true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OMP_PLACES=</a:t>
            </a:r>
            <a:r>
              <a:rPr lang="de-DE" sz="1200" dirty="0" err="1"/>
              <a:t>threads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OMP_NUM_THREADS=4</a:t>
            </a:r>
          </a:p>
          <a:p>
            <a:pPr marL="0" indent="0">
              <a:buFont typeface="Arial"/>
              <a:buNone/>
            </a:pP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/>
              <a:t>#</a:t>
            </a:r>
            <a:r>
              <a:rPr lang="de-DE" sz="1200" dirty="0" err="1"/>
              <a:t>running</a:t>
            </a:r>
            <a:r>
              <a:rPr lang="de-DE" sz="1200" dirty="0"/>
              <a:t> 2 </a:t>
            </a:r>
            <a:r>
              <a:rPr lang="de-DE" sz="1200" dirty="0" err="1"/>
              <a:t>tasks</a:t>
            </a:r>
            <a:r>
              <a:rPr lang="de-DE" sz="1200" dirty="0"/>
              <a:t>/</a:t>
            </a:r>
            <a:r>
              <a:rPr lang="de-DE" sz="1200" dirty="0" err="1"/>
              <a:t>core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srun</a:t>
            </a:r>
            <a:r>
              <a:rPr lang="de-DE" sz="1200" dirty="0"/>
              <a:t> –n32 –c8 --</a:t>
            </a:r>
            <a:r>
              <a:rPr lang="de-DE" sz="1200" dirty="0" err="1"/>
              <a:t>cpu_bind</a:t>
            </a:r>
            <a:r>
              <a:rPr lang="de-DE" sz="1200" dirty="0"/>
              <a:t>=</a:t>
            </a:r>
            <a:r>
              <a:rPr lang="de-DE" sz="1200" dirty="0" err="1"/>
              <a:t>cores</a:t>
            </a:r>
            <a:r>
              <a:rPr lang="de-DE" sz="1200" dirty="0"/>
              <a:t> ./</a:t>
            </a:r>
            <a:r>
              <a:rPr lang="de-DE" sz="1200" dirty="0" err="1"/>
              <a:t>a.out</a:t>
            </a:r>
            <a:endParaRPr lang="de-DE" sz="1200" dirty="0"/>
          </a:p>
          <a:p>
            <a:pPr marL="0" indent="0">
              <a:buFont typeface="Arial"/>
              <a:buNone/>
            </a:pPr>
            <a:endParaRPr lang="en-US" sz="1200" dirty="0"/>
          </a:p>
          <a:p>
            <a:pPr marL="0" indent="0">
              <a:buFont typeface="Arial"/>
              <a:buNone/>
            </a:pPr>
            <a:endParaRPr lang="de-DE" sz="1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5DF77B6-C776-D645-9EC5-F91E4217F5DA}"/>
              </a:ext>
            </a:extLst>
          </p:cNvPr>
          <p:cNvSpPr/>
          <p:nvPr/>
        </p:nvSpPr>
        <p:spPr>
          <a:xfrm>
            <a:off x="4695435" y="2160254"/>
            <a:ext cx="2290530" cy="698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4E2667-CCA8-AC48-9A69-DAA194A55B5C}"/>
              </a:ext>
            </a:extLst>
          </p:cNvPr>
          <p:cNvSpPr txBox="1"/>
          <p:nvPr/>
        </p:nvSpPr>
        <p:spPr>
          <a:xfrm>
            <a:off x="399584" y="4227800"/>
            <a:ext cx="807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examples above, 64 cores out of 68 are used.</a:t>
            </a:r>
          </a:p>
        </p:txBody>
      </p:sp>
    </p:spTree>
    <p:extLst>
      <p:ext uri="{BB962C8B-B14F-4D97-AF65-F5344CB8AC3E}">
        <p14:creationId xmlns:p14="http://schemas.microsoft.com/office/powerpoint/2010/main" val="1796135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job script to run an MPI + OpenMP code</a:t>
            </a:r>
            <a:endParaRPr lang="en-US" dirty="0">
              <a:solidFill>
                <a:srgbClr val="37586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99261" y="971809"/>
            <a:ext cx="3467013" cy="2740291"/>
          </a:xfrm>
          <a:solidFill>
            <a:srgbClr val="D9E7F5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0" dirty="0"/>
              <a:t>#!/bin/bash -l</a:t>
            </a:r>
          </a:p>
          <a:p>
            <a:pPr marL="0" indent="0">
              <a:buNone/>
            </a:pPr>
            <a:r>
              <a:rPr lang="de-DE" sz="1200" b="0" dirty="0"/>
              <a:t>#SBATCH –N 2 </a:t>
            </a:r>
          </a:p>
          <a:p>
            <a:pPr marL="0" indent="0">
              <a:buNone/>
            </a:pPr>
            <a:r>
              <a:rPr lang="de-DE" sz="1200" b="0" dirty="0"/>
              <a:t>#SBATCH –</a:t>
            </a:r>
            <a:r>
              <a:rPr lang="de-DE" sz="1200" b="0" dirty="0" err="1"/>
              <a:t>q</a:t>
            </a:r>
            <a:r>
              <a:rPr lang="de-DE" sz="1200" b="0" dirty="0"/>
              <a:t> </a:t>
            </a:r>
            <a:r>
              <a:rPr lang="de-DE" sz="1200" b="0" dirty="0" err="1"/>
              <a:t>regular</a:t>
            </a:r>
            <a:endParaRPr lang="de-DE" sz="1200" b="0" dirty="0"/>
          </a:p>
          <a:p>
            <a:pPr marL="0" indent="0">
              <a:buNone/>
            </a:pPr>
            <a:r>
              <a:rPr lang="de-DE" sz="1200" b="0" dirty="0"/>
              <a:t>#SBATCH –t 1:00:00</a:t>
            </a:r>
          </a:p>
          <a:p>
            <a:pPr marL="0" indent="0">
              <a:buNone/>
            </a:pPr>
            <a:r>
              <a:rPr lang="de-DE" sz="1200" dirty="0">
                <a:solidFill>
                  <a:srgbClr val="FF0000"/>
                </a:solidFill>
              </a:rPr>
              <a:t>#SBATCH -C </a:t>
            </a:r>
            <a:r>
              <a:rPr lang="de-DE" sz="1200" dirty="0" err="1">
                <a:solidFill>
                  <a:srgbClr val="FF0000"/>
                </a:solidFill>
              </a:rPr>
              <a:t>knl</a:t>
            </a:r>
            <a:endParaRPr lang="de-DE" sz="1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750" b="0" dirty="0"/>
          </a:p>
          <a:p>
            <a:pPr marL="0" indent="0"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OMP_PROC_BIND=</a:t>
            </a:r>
            <a:r>
              <a:rPr lang="de-DE" sz="1200" dirty="0" err="1"/>
              <a:t>true</a:t>
            </a:r>
            <a:endParaRPr lang="de-DE" sz="1200" dirty="0"/>
          </a:p>
          <a:p>
            <a:pPr marL="0" indent="0"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OMP_PLACES=</a:t>
            </a:r>
            <a:r>
              <a:rPr lang="de-DE" sz="1200" dirty="0" err="1"/>
              <a:t>threads</a:t>
            </a:r>
            <a:endParaRPr lang="de-DE" sz="750" b="0" dirty="0"/>
          </a:p>
          <a:p>
            <a:pPr marL="0" indent="0">
              <a:buNone/>
            </a:pPr>
            <a:r>
              <a:rPr lang="de-DE" sz="1200" b="0" dirty="0" err="1"/>
              <a:t>export</a:t>
            </a:r>
            <a:r>
              <a:rPr lang="de-DE" sz="1200" b="0" dirty="0"/>
              <a:t> OMP_NUM_THREADS=4</a:t>
            </a:r>
          </a:p>
          <a:p>
            <a:pPr marL="0" indent="0">
              <a:buNone/>
            </a:pPr>
            <a:endParaRPr lang="de-DE" sz="1200" b="0" dirty="0"/>
          </a:p>
          <a:p>
            <a:pPr marL="0" indent="0">
              <a:buNone/>
            </a:pPr>
            <a:r>
              <a:rPr lang="de-DE" sz="1200" b="0" dirty="0" err="1"/>
              <a:t>srun</a:t>
            </a:r>
            <a:r>
              <a:rPr lang="de-DE" sz="1200" b="0" dirty="0"/>
              <a:t> –n32 –c16 --</a:t>
            </a:r>
            <a:r>
              <a:rPr lang="de-DE" sz="1200" b="0" dirty="0" err="1"/>
              <a:t>cpu_bind</a:t>
            </a:r>
            <a:r>
              <a:rPr lang="de-DE" sz="1200" b="0" dirty="0"/>
              <a:t>=</a:t>
            </a:r>
            <a:r>
              <a:rPr lang="de-DE" sz="1200" b="0" dirty="0" err="1"/>
              <a:t>cores</a:t>
            </a:r>
            <a:r>
              <a:rPr lang="de-DE" sz="1200" b="0" dirty="0"/>
              <a:t> ./</a:t>
            </a:r>
            <a:r>
              <a:rPr lang="de-DE" sz="1200" b="0" dirty="0" err="1"/>
              <a:t>a.out</a:t>
            </a:r>
            <a:endParaRPr lang="de-DE" sz="1200" b="0" dirty="0"/>
          </a:p>
          <a:p>
            <a:pPr marL="0" indent="0">
              <a:buNone/>
            </a:pPr>
            <a:endParaRPr lang="de-DE" sz="750" b="0" dirty="0"/>
          </a:p>
          <a:p>
            <a:pPr marL="0" indent="0">
              <a:buNone/>
            </a:pPr>
            <a:endParaRPr lang="en-US" sz="1200" b="0" dirty="0"/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342900">
              <a:buClrTx/>
            </a:pPr>
            <a:r>
              <a:rPr lang="en-US" kern="1200" dirty="0">
                <a:latin typeface="Calibri"/>
                <a:ea typeface="+mn-ea"/>
                <a:cs typeface="+mn-cs"/>
              </a:rPr>
              <a:t>- </a:t>
            </a:r>
            <a:fld id="{D174BAF6-F8F2-EF4F-936C-8DF63288C82F}" type="slidenum">
              <a:rPr lang="en-US" kern="1200">
                <a:latin typeface="Calibri"/>
                <a:ea typeface="+mn-ea"/>
                <a:cs typeface="+mn-cs"/>
              </a:rPr>
              <a:pPr defTabSz="342900">
                <a:buClrTx/>
              </a:pPr>
              <a:t>41</a:t>
            </a:fld>
            <a:r>
              <a:rPr lang="en-US" kern="1200" dirty="0">
                <a:latin typeface="Calibri"/>
                <a:ea typeface="+mn-ea"/>
                <a:cs typeface="+mn-cs"/>
              </a:rPr>
              <a:t> -</a:t>
            </a:r>
          </a:p>
        </p:txBody>
      </p:sp>
      <p:sp>
        <p:nvSpPr>
          <p:cNvPr id="5" name="Rectangle 4"/>
          <p:cNvSpPr/>
          <p:nvPr/>
        </p:nvSpPr>
        <p:spPr>
          <a:xfrm>
            <a:off x="787145" y="2263196"/>
            <a:ext cx="2277003" cy="698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EECC99AB-E33A-0B45-9516-DBC2258C10FB}"/>
              </a:ext>
            </a:extLst>
          </p:cNvPr>
          <p:cNvSpPr txBox="1">
            <a:spLocks/>
          </p:cNvSpPr>
          <p:nvPr/>
        </p:nvSpPr>
        <p:spPr>
          <a:xfrm>
            <a:off x="4541722" y="953643"/>
            <a:ext cx="3675767" cy="2740291"/>
          </a:xfrm>
          <a:prstGeom prst="rect">
            <a:avLst/>
          </a:prstGeom>
          <a:solidFill>
            <a:srgbClr val="D9E7F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dirty="0"/>
              <a:t>#!/bin/bash -l</a:t>
            </a:r>
          </a:p>
          <a:p>
            <a:pPr marL="0" indent="0">
              <a:buFont typeface="Arial"/>
              <a:buNone/>
            </a:pPr>
            <a:r>
              <a:rPr lang="de-DE" sz="1200" dirty="0"/>
              <a:t>#SBATCH –N 2 </a:t>
            </a:r>
          </a:p>
          <a:p>
            <a:pPr marL="0" indent="0">
              <a:buFont typeface="Arial"/>
              <a:buNone/>
            </a:pPr>
            <a:r>
              <a:rPr lang="de-DE" sz="1200" dirty="0"/>
              <a:t>#SBATCH –</a:t>
            </a:r>
            <a:r>
              <a:rPr lang="de-DE" sz="1200" dirty="0" err="1"/>
              <a:t>q</a:t>
            </a:r>
            <a:r>
              <a:rPr lang="de-DE" sz="1200" dirty="0"/>
              <a:t> </a:t>
            </a:r>
            <a:r>
              <a:rPr lang="de-DE" sz="1200" dirty="0" err="1"/>
              <a:t>regular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/>
              <a:t>#SBATCH –t 1:00:00</a:t>
            </a:r>
            <a:endParaRPr lang="de-DE" sz="750" dirty="0"/>
          </a:p>
          <a:p>
            <a:pPr marL="0" indent="0">
              <a:buFont typeface="Arial"/>
              <a:buNone/>
            </a:pPr>
            <a:r>
              <a:rPr lang="de-DE" sz="1200" dirty="0">
                <a:solidFill>
                  <a:srgbClr val="FF0000"/>
                </a:solidFill>
              </a:rPr>
              <a:t>#SBATCH -C </a:t>
            </a:r>
            <a:r>
              <a:rPr lang="de-DE" sz="1200" dirty="0" err="1">
                <a:solidFill>
                  <a:srgbClr val="FF0000"/>
                </a:solidFill>
              </a:rPr>
              <a:t>knl</a:t>
            </a:r>
            <a:endParaRPr lang="de-DE" sz="12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de-DE" sz="750" dirty="0"/>
          </a:p>
          <a:p>
            <a:pPr marL="0" indent="0">
              <a:buFont typeface="Arial"/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OMP_PROC_BIND=</a:t>
            </a:r>
            <a:r>
              <a:rPr lang="de-DE" sz="1200" dirty="0" err="1"/>
              <a:t>true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OMP_PLACES=</a:t>
            </a:r>
            <a:r>
              <a:rPr lang="de-DE" sz="1200" dirty="0" err="1"/>
              <a:t>threads</a:t>
            </a: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export</a:t>
            </a:r>
            <a:r>
              <a:rPr lang="de-DE" sz="1200" dirty="0"/>
              <a:t> OMP_NUM_THREADS=4</a:t>
            </a:r>
          </a:p>
          <a:p>
            <a:pPr marL="0" indent="0">
              <a:buFont typeface="Arial"/>
              <a:buNone/>
            </a:pPr>
            <a:endParaRPr lang="de-DE" sz="1200" dirty="0"/>
          </a:p>
          <a:p>
            <a:pPr marL="0" indent="0">
              <a:buFont typeface="Arial"/>
              <a:buNone/>
            </a:pPr>
            <a:r>
              <a:rPr lang="de-DE" sz="1200" dirty="0" err="1"/>
              <a:t>srun</a:t>
            </a:r>
            <a:r>
              <a:rPr lang="de-DE" sz="1200" dirty="0"/>
              <a:t> –n64 –c8 --</a:t>
            </a:r>
            <a:r>
              <a:rPr lang="de-DE" sz="1200" dirty="0" err="1"/>
              <a:t>cpu_bind</a:t>
            </a:r>
            <a:r>
              <a:rPr lang="de-DE" sz="1200" dirty="0"/>
              <a:t>=</a:t>
            </a:r>
            <a:r>
              <a:rPr lang="de-DE" sz="1200" dirty="0" err="1"/>
              <a:t>cores</a:t>
            </a:r>
            <a:r>
              <a:rPr lang="de-DE" sz="1200" dirty="0"/>
              <a:t> ./</a:t>
            </a:r>
            <a:r>
              <a:rPr lang="de-DE" sz="1200" dirty="0" err="1"/>
              <a:t>a.out</a:t>
            </a:r>
            <a:endParaRPr lang="de-DE" sz="1200" dirty="0"/>
          </a:p>
          <a:p>
            <a:pPr marL="0" indent="0">
              <a:buFont typeface="Arial"/>
              <a:buNone/>
            </a:pPr>
            <a:endParaRPr lang="en-US" sz="1200" dirty="0"/>
          </a:p>
          <a:p>
            <a:pPr marL="0" indent="0">
              <a:buFont typeface="Arial"/>
              <a:buNone/>
            </a:pPr>
            <a:endParaRPr lang="de-DE" sz="1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5DF77B6-C776-D645-9EC5-F91E4217F5DA}"/>
              </a:ext>
            </a:extLst>
          </p:cNvPr>
          <p:cNvSpPr/>
          <p:nvPr/>
        </p:nvSpPr>
        <p:spPr>
          <a:xfrm>
            <a:off x="4616079" y="2245030"/>
            <a:ext cx="2290530" cy="698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360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Use Burst Buffer for Faster IO</a:t>
            </a:r>
            <a:endParaRPr dirty="0"/>
          </a:p>
        </p:txBody>
      </p:sp>
      <p:sp>
        <p:nvSpPr>
          <p:cNvPr id="352" name="Google Shape;352;p38"/>
          <p:cNvSpPr txBox="1">
            <a:spLocks noGrp="1"/>
          </p:cNvSpPr>
          <p:nvPr>
            <p:ph type="body" idx="1"/>
          </p:nvPr>
        </p:nvSpPr>
        <p:spPr>
          <a:xfrm>
            <a:off x="311700" y="826475"/>
            <a:ext cx="8520600" cy="423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spcBef>
                <a:spcPts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Cori has 1.8PB of SSD-based “Burst Buffer” to support I/O intensive workloads</a:t>
            </a:r>
            <a:endParaRPr sz="2000" dirty="0">
              <a:solidFill>
                <a:srgbClr val="000000"/>
              </a:solidFill>
            </a:endParaRPr>
          </a:p>
          <a:p>
            <a:pPr marL="257175" indent="-257175"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Jobs can request a job-temporary BB filesystem, or a persistent (up to a few weeks) reservation</a:t>
            </a:r>
          </a:p>
          <a:p>
            <a:pPr marL="0" indent="0">
              <a:buClr>
                <a:srgbClr val="000000"/>
              </a:buClr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1600" dirty="0">
                <a:solidFill>
                  <a:srgbClr val="000000"/>
                </a:solidFill>
              </a:rPr>
              <a:t>    Sample job script for using BB as a scratch:</a:t>
            </a:r>
          </a:p>
          <a:p>
            <a:pPr marL="257175" indent="-257175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257175" indent="-257175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257175" indent="-257175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More info at 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http://www.nersc.gov/users/computational-systems/cori/burst-buffer/</a:t>
            </a:r>
            <a:endParaRPr sz="1400" dirty="0"/>
          </a:p>
        </p:txBody>
      </p:sp>
      <p:sp>
        <p:nvSpPr>
          <p:cNvPr id="353" name="Google Shape;353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- </a:t>
            </a:r>
            <a:fld id="{00000000-1234-1234-1234-123412341234}" type="slidenum">
              <a:rPr lang="en-US"/>
              <a:pPr/>
              <a:t>42</a:t>
            </a:fld>
            <a:r>
              <a:rPr lang="en-US" dirty="0"/>
              <a:t> -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9D55E-795E-8C4C-9EAA-066750284A02}"/>
              </a:ext>
            </a:extLst>
          </p:cNvPr>
          <p:cNvSpPr/>
          <p:nvPr/>
        </p:nvSpPr>
        <p:spPr>
          <a:xfrm>
            <a:off x="597112" y="2733249"/>
            <a:ext cx="7559820" cy="1631216"/>
          </a:xfrm>
          <a:prstGeom prst="rect">
            <a:avLst/>
          </a:prstGeom>
          <a:solidFill>
            <a:srgbClr val="D9E7F5"/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#!/bin/bash </a:t>
            </a:r>
          </a:p>
          <a:p>
            <a:r>
              <a:rPr lang="en-US" sz="1000" dirty="0"/>
              <a:t>#SBATCH -q regular </a:t>
            </a:r>
          </a:p>
          <a:p>
            <a:r>
              <a:rPr lang="en-US" sz="1000" dirty="0"/>
              <a:t>#SBATCH -N 1 </a:t>
            </a:r>
          </a:p>
          <a:p>
            <a:r>
              <a:rPr lang="en-US" sz="1000" dirty="0"/>
              <a:t>#SBATCH -C </a:t>
            </a:r>
            <a:r>
              <a:rPr lang="en-US" sz="1000" dirty="0" err="1"/>
              <a:t>knl</a:t>
            </a:r>
            <a:endParaRPr lang="en-US" sz="1000" dirty="0"/>
          </a:p>
          <a:p>
            <a:r>
              <a:rPr lang="en-US" sz="1000" dirty="0"/>
              <a:t>#SBATCH -t 01:00:00 </a:t>
            </a:r>
          </a:p>
          <a:p>
            <a:r>
              <a:rPr lang="en-US" sz="1000" dirty="0">
                <a:solidFill>
                  <a:srgbClr val="FF0000"/>
                </a:solidFill>
              </a:rPr>
              <a:t>#DW </a:t>
            </a:r>
            <a:r>
              <a:rPr lang="en-US" sz="1000" dirty="0" err="1">
                <a:solidFill>
                  <a:srgbClr val="FF0000"/>
                </a:solidFill>
              </a:rPr>
              <a:t>jobdw</a:t>
            </a:r>
            <a:r>
              <a:rPr lang="en-US" sz="1000" dirty="0">
                <a:solidFill>
                  <a:srgbClr val="FF0000"/>
                </a:solidFill>
              </a:rPr>
              <a:t> capacity=10GB </a:t>
            </a:r>
            <a:r>
              <a:rPr lang="en-US" sz="1000" dirty="0" err="1">
                <a:solidFill>
                  <a:srgbClr val="FF0000"/>
                </a:solidFill>
              </a:rPr>
              <a:t>access_mode</a:t>
            </a:r>
            <a:r>
              <a:rPr lang="en-US" sz="1000" dirty="0">
                <a:solidFill>
                  <a:srgbClr val="FF0000"/>
                </a:solidFill>
              </a:rPr>
              <a:t>=striped type=scratch </a:t>
            </a:r>
          </a:p>
          <a:p>
            <a:r>
              <a:rPr lang="en-US" sz="1000" dirty="0">
                <a:solidFill>
                  <a:srgbClr val="FF0000"/>
                </a:solidFill>
              </a:rPr>
              <a:t>#DW </a:t>
            </a:r>
            <a:r>
              <a:rPr lang="en-US" sz="1000" dirty="0" err="1">
                <a:solidFill>
                  <a:srgbClr val="FF0000"/>
                </a:solidFill>
              </a:rPr>
              <a:t>stage_in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/>
              <a:t>source=/global/cscratch1/</a:t>
            </a:r>
            <a:r>
              <a:rPr lang="en-US" sz="1000" dirty="0" err="1"/>
              <a:t>sd</a:t>
            </a:r>
            <a:r>
              <a:rPr lang="en-US" sz="1000" dirty="0"/>
              <a:t>/username/path/to/filename destination=$DW_JOB_STRIPED/filename type=file</a:t>
            </a:r>
          </a:p>
          <a:p>
            <a:r>
              <a:rPr lang="en-US" sz="1000" dirty="0">
                <a:solidFill>
                  <a:srgbClr val="FF0000"/>
                </a:solidFill>
              </a:rPr>
              <a:t>#DW </a:t>
            </a:r>
            <a:r>
              <a:rPr lang="en-US" sz="1000" dirty="0" err="1">
                <a:solidFill>
                  <a:srgbClr val="FF0000"/>
                </a:solidFill>
              </a:rPr>
              <a:t>stage_out</a:t>
            </a:r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/>
              <a:t>source=$DW_JOB_STRIPED/</a:t>
            </a:r>
            <a:r>
              <a:rPr lang="en-US" sz="1000" dirty="0" err="1"/>
              <a:t>dirname</a:t>
            </a:r>
            <a:r>
              <a:rPr lang="en-US" sz="1000" dirty="0"/>
              <a:t> destination=/global/cscratch1/</a:t>
            </a:r>
            <a:r>
              <a:rPr lang="en-US" sz="1000" dirty="0" err="1"/>
              <a:t>sd</a:t>
            </a:r>
            <a:r>
              <a:rPr lang="en-US" sz="1000" dirty="0"/>
              <a:t>/username/path/to/</a:t>
            </a:r>
            <a:r>
              <a:rPr lang="en-US" sz="1000" dirty="0" err="1"/>
              <a:t>dirname</a:t>
            </a:r>
            <a:r>
              <a:rPr lang="en-US" sz="1000" dirty="0"/>
              <a:t> type=directory</a:t>
            </a:r>
          </a:p>
          <a:p>
            <a:endParaRPr lang="en-US" sz="1000" dirty="0"/>
          </a:p>
          <a:p>
            <a:r>
              <a:rPr lang="en-US" sz="1000" dirty="0" err="1"/>
              <a:t>srun</a:t>
            </a:r>
            <a:r>
              <a:rPr lang="en-US" sz="1000" dirty="0"/>
              <a:t> </a:t>
            </a:r>
            <a:r>
              <a:rPr lang="en-US" sz="1000" dirty="0" err="1"/>
              <a:t>a.out</a:t>
            </a:r>
            <a:r>
              <a:rPr lang="en-US" sz="1000" dirty="0"/>
              <a:t> INSERT_YOUR_CODE_OPTIONS_HERE</a:t>
            </a:r>
          </a:p>
        </p:txBody>
      </p:sp>
    </p:spTree>
    <p:extLst>
      <p:ext uri="{BB962C8B-B14F-4D97-AF65-F5344CB8AC3E}">
        <p14:creationId xmlns:p14="http://schemas.microsoft.com/office/powerpoint/2010/main" val="1455881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bigmem Jobs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3FA42-10F5-2A4A-B248-37F73601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425" y="926507"/>
            <a:ext cx="4623638" cy="2607067"/>
          </a:xfrm>
          <a:solidFill>
            <a:srgbClr val="D9E7F5"/>
          </a:solidFill>
        </p:spPr>
        <p:txBody>
          <a:bodyPr/>
          <a:lstStyle/>
          <a:p>
            <a:pPr marL="76200" indent="0"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#!/bin/bash –l</a:t>
            </a:r>
            <a:endParaRPr lang="en-US" sz="1400" dirty="0"/>
          </a:p>
          <a:p>
            <a:pPr marL="76200" indent="0">
              <a:buNone/>
            </a:pPr>
            <a:r>
              <a:rPr lang="en-US" sz="1400" b="1" dirty="0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#SBATCH -M </a:t>
            </a:r>
            <a:r>
              <a:rPr lang="en-US" sz="1400" b="1" dirty="0" err="1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escori</a:t>
            </a:r>
            <a:r>
              <a:rPr lang="en-US" sz="1400" b="1" dirty="0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400" dirty="0"/>
          </a:p>
          <a:p>
            <a:pPr marL="76200" indent="0">
              <a:buNone/>
            </a:pPr>
            <a:r>
              <a:rPr lang="en-US" sz="1400" b="1" dirty="0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#SBATCH -q </a:t>
            </a:r>
            <a:r>
              <a:rPr lang="en-US" sz="1400" b="1" dirty="0" err="1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bigmem</a:t>
            </a:r>
            <a:r>
              <a:rPr lang="en-US" sz="1400" b="1" dirty="0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#SBATCH -N 1 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#SBATCH -t 01:00:00 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#SBATCH -J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my_big_job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#SBATCH -L SCRATCH </a:t>
            </a:r>
            <a:endParaRPr lang="en-US" sz="1400" dirty="0"/>
          </a:p>
          <a:p>
            <a:pPr marL="76200" indent="0">
              <a:buNone/>
            </a:pPr>
            <a:r>
              <a:rPr lang="en-US" sz="1400" b="1" dirty="0">
                <a:solidFill>
                  <a:srgbClr val="0011D4"/>
                </a:solidFill>
                <a:latin typeface="Calibri"/>
                <a:ea typeface="Calibri"/>
                <a:cs typeface="Calibri"/>
                <a:sym typeface="Calibri"/>
              </a:rPr>
              <a:t>#SBATCH --mem=250GB </a:t>
            </a:r>
            <a:endParaRPr lang="en-US" sz="1400" dirty="0"/>
          </a:p>
          <a:p>
            <a:pPr marL="76200" indent="0"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srun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-N 1 -n 1 </a:t>
            </a: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my_big_executable</a:t>
            </a:r>
            <a:endParaRPr lang="en-US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374" name="Google Shape;374;p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43</a:t>
            </a:fld>
            <a:r>
              <a:rPr lang="en-US"/>
              <a:t> -</a:t>
            </a:r>
            <a:endParaRPr/>
          </a:p>
        </p:txBody>
      </p:sp>
      <p:sp>
        <p:nvSpPr>
          <p:cNvPr id="376" name="Google Shape;376;p41"/>
          <p:cNvSpPr txBox="1"/>
          <p:nvPr/>
        </p:nvSpPr>
        <p:spPr>
          <a:xfrm>
            <a:off x="456495" y="3823356"/>
            <a:ext cx="505412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exists on Cori. </a:t>
            </a:r>
            <a:endParaRPr sz="1600" dirty="0"/>
          </a:p>
          <a:p>
            <a:pPr marL="28575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 on external login nodes, via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Slurm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Server “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escori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340428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useful commands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sinfo</a:t>
            </a:r>
            <a:r>
              <a:rPr lang="en-US" dirty="0"/>
              <a:t> –format=“%F %b” for available features of nodes, or </a:t>
            </a:r>
            <a:r>
              <a:rPr lang="en-US" dirty="0" err="1"/>
              <a:t>sinfo</a:t>
            </a:r>
            <a:r>
              <a:rPr lang="en-US" dirty="0"/>
              <a:t> –format=“%C %b”</a:t>
            </a:r>
          </a:p>
          <a:p>
            <a:pPr lvl="1"/>
            <a:r>
              <a:rPr lang="en-US" dirty="0"/>
              <a:t>A/I/O/T (allocated/idle/other/total)</a:t>
            </a:r>
          </a:p>
          <a:p>
            <a:r>
              <a:rPr lang="en-US" dirty="0" err="1"/>
              <a:t>scontrol</a:t>
            </a:r>
            <a:r>
              <a:rPr lang="en-US" dirty="0"/>
              <a:t> show node &lt;</a:t>
            </a:r>
            <a:r>
              <a:rPr lang="en-US" dirty="0" err="1"/>
              <a:t>nid</a:t>
            </a:r>
            <a:r>
              <a:rPr lang="en-US" dirty="0"/>
              <a:t>&gt; </a:t>
            </a:r>
          </a:p>
          <a:p>
            <a:r>
              <a:rPr lang="en-US" dirty="0" err="1"/>
              <a:t>ssh_job</a:t>
            </a:r>
            <a:r>
              <a:rPr lang="en-US" dirty="0"/>
              <a:t> &lt;</a:t>
            </a:r>
            <a:r>
              <a:rPr lang="en-US" dirty="0" err="1"/>
              <a:t>jobid</a:t>
            </a:r>
            <a:r>
              <a:rPr lang="en-US" dirty="0"/>
              <a:t>&gt; to </a:t>
            </a:r>
            <a:r>
              <a:rPr lang="en-US" dirty="0" err="1"/>
              <a:t>ssh</a:t>
            </a:r>
            <a:r>
              <a:rPr lang="en-US" dirty="0"/>
              <a:t> to the head compute nodes of your running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44</a:t>
            </a:fld>
            <a:r>
              <a:rPr lang="en-US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86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“-C </a:t>
            </a:r>
            <a:r>
              <a:rPr lang="en-US" dirty="0" err="1"/>
              <a:t>knl</a:t>
            </a:r>
            <a:r>
              <a:rPr lang="en-US" dirty="0"/>
              <a:t>” is used to request KNL nodes</a:t>
            </a:r>
          </a:p>
          <a:p>
            <a:pPr>
              <a:lnSpc>
                <a:spcPct val="120000"/>
              </a:lnSpc>
            </a:pPr>
            <a:r>
              <a:rPr lang="en-US" dirty="0"/>
              <a:t>Always explicitly use </a:t>
            </a:r>
            <a:r>
              <a:rPr lang="en-US" dirty="0" err="1"/>
              <a:t>srun’s</a:t>
            </a:r>
            <a:r>
              <a:rPr lang="en-US" dirty="0"/>
              <a:t> --</a:t>
            </a:r>
            <a:r>
              <a:rPr lang="en-US" dirty="0" err="1"/>
              <a:t>cpu_bind</a:t>
            </a:r>
            <a:r>
              <a:rPr lang="en-US" dirty="0"/>
              <a:t> and -c option to spread the MPI tasks evenly over the cores/CPUs on the nodes </a:t>
            </a:r>
          </a:p>
          <a:p>
            <a:pPr>
              <a:lnSpc>
                <a:spcPct val="120000"/>
              </a:lnSpc>
            </a:pPr>
            <a:r>
              <a:rPr lang="en-US" dirty="0"/>
              <a:t>Use OpenMP </a:t>
            </a:r>
            <a:r>
              <a:rPr lang="en-US" dirty="0" err="1"/>
              <a:t>envs</a:t>
            </a:r>
            <a:r>
              <a:rPr lang="en-US" dirty="0"/>
              <a:t>, OMP_PROC_BIND and OMP_PLACES to fine pin threads to the CPUs allocated to the tasks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Consider using 64 cores out of 68 in most cases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The interactive queue is highly recommended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Use Burst Buffer for I/O intensive jobs</a:t>
            </a:r>
          </a:p>
          <a:p>
            <a:pPr>
              <a:lnSpc>
                <a:spcPct val="120000"/>
              </a:lnSpc>
            </a:pPr>
            <a:r>
              <a:rPr lang="en-US" sz="2600" dirty="0" err="1"/>
              <a:t>bigmem</a:t>
            </a:r>
            <a:r>
              <a:rPr lang="en-US" sz="2600" dirty="0"/>
              <a:t> </a:t>
            </a:r>
            <a:r>
              <a:rPr lang="en-US" sz="2600" dirty="0" err="1"/>
              <a:t>qos</a:t>
            </a:r>
            <a:r>
              <a:rPr lang="en-US" sz="2600" dirty="0"/>
              <a:t> is available for big memory jobs. </a:t>
            </a:r>
            <a:endParaRPr lang="en-US" sz="1950" dirty="0"/>
          </a:p>
          <a:p>
            <a:pPr>
              <a:lnSpc>
                <a:spcPct val="120000"/>
              </a:lnSpc>
            </a:pPr>
            <a:r>
              <a:rPr lang="en-US" sz="2600" dirty="0"/>
              <a:t>More sample job scripts can be found at</a:t>
            </a:r>
          </a:p>
          <a:p>
            <a:pPr marL="571500" lvl="1" indent="0">
              <a:lnSpc>
                <a:spcPct val="120000"/>
              </a:lnSpc>
              <a:buNone/>
            </a:pPr>
            <a:r>
              <a:rPr lang="en-US" sz="1650" dirty="0">
                <a:hlinkClick r:id="rId2"/>
              </a:rPr>
              <a:t>http://www.nersc.gov/users/computational-systems/cori/running-jobs/running-jobs-on-cori-knl-nodes/</a:t>
            </a:r>
            <a:endParaRPr lang="en-US" sz="165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45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40629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AA57-68BF-C84A-9F02-3C8A122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</p:spPr>
        <p:txBody>
          <a:bodyPr/>
          <a:lstStyle/>
          <a:p>
            <a:r>
              <a:rPr lang="en-US" dirty="0"/>
              <a:t>Variable-time jobs</a:t>
            </a:r>
          </a:p>
        </p:txBody>
      </p:sp>
    </p:spTree>
    <p:extLst>
      <p:ext uri="{BB962C8B-B14F-4D97-AF65-F5344CB8AC3E}">
        <p14:creationId xmlns:p14="http://schemas.microsoft.com/office/powerpoint/2010/main" val="2548238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-US" dirty="0"/>
              <a:t>Who is relevant to variable-time jobs?</a:t>
            </a:r>
            <a:endParaRPr dirty="0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476250" indent="-342900"/>
            <a:r>
              <a:rPr lang="en-US" dirty="0"/>
              <a:t>Users who want to a improved the queue turnaround</a:t>
            </a:r>
          </a:p>
          <a:p>
            <a:pPr marL="476250" indent="-342900"/>
            <a:r>
              <a:rPr lang="en-US" dirty="0"/>
              <a:t>Users who need to run long jobs, including jobs running for more than 48 hours - the max time allowed on Cori and Edison. </a:t>
            </a:r>
          </a:p>
          <a:p>
            <a:pPr marL="476250" indent="-342900"/>
            <a:endParaRPr lang="en-US" dirty="0"/>
          </a:p>
          <a:p>
            <a:pPr marL="476250" indent="-342900"/>
            <a:r>
              <a:rPr lang="en-US" dirty="0">
                <a:solidFill>
                  <a:srgbClr val="0070C0"/>
                </a:solidFill>
              </a:rPr>
              <a:t>Provided the code can do checkpointing by itself</a:t>
            </a:r>
          </a:p>
          <a:p>
            <a:pPr marL="47625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65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-US" dirty="0"/>
              <a:t>Variable-Time jobs</a:t>
            </a:r>
            <a:endParaRPr dirty="0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476250" indent="-342900">
              <a:lnSpc>
                <a:spcPct val="100000"/>
              </a:lnSpc>
            </a:pPr>
            <a:r>
              <a:rPr lang="en-US" dirty="0" err="1"/>
              <a:t>Slurm</a:t>
            </a:r>
            <a:r>
              <a:rPr lang="en-US" dirty="0"/>
              <a:t> allows jobs submitted with a minimum time limit in addition to the time limit, e.g.,</a:t>
            </a:r>
          </a:p>
          <a:p>
            <a:pPr marL="819150" lvl="2" indent="0">
              <a:lnSpc>
                <a:spcPct val="100000"/>
              </a:lnSpc>
              <a:buNone/>
            </a:pPr>
            <a:r>
              <a:rPr lang="en-US" sz="1800" dirty="0"/>
              <a:t>#SBATCH –time=48:00:00</a:t>
            </a:r>
          </a:p>
          <a:p>
            <a:pPr marL="819150" lvl="2" indent="0">
              <a:lnSpc>
                <a:spcPct val="100000"/>
              </a:lnSpc>
              <a:buNone/>
            </a:pPr>
            <a:r>
              <a:rPr lang="en-US" sz="1800" dirty="0"/>
              <a:t>#SBATCH –time-min=2:00:00</a:t>
            </a:r>
          </a:p>
          <a:p>
            <a:pPr marL="476250" indent="-342900">
              <a:lnSpc>
                <a:spcPct val="100000"/>
              </a:lnSpc>
            </a:pPr>
            <a:r>
              <a:rPr lang="en-US" dirty="0"/>
              <a:t>Jobs specified the --time-min can start the execution earlier than they would otherwise with a time limit  anywhere between the time-min and the time limit. </a:t>
            </a:r>
          </a:p>
          <a:p>
            <a:pPr marL="819150" lvl="1" indent="-342900">
              <a:lnSpc>
                <a:spcPct val="100000"/>
              </a:lnSpc>
            </a:pPr>
            <a:r>
              <a:rPr lang="en-US" dirty="0"/>
              <a:t>This is performed by a backfill scheduling algorithm to allocate resources otherwise reserved for higher priority jobs.</a:t>
            </a:r>
          </a:p>
          <a:p>
            <a:pPr marL="257175" indent="-123825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5450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-US" dirty="0"/>
              <a:t>Variable-Time jobs - continued</a:t>
            </a:r>
            <a:endParaRPr dirty="0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476250" indent="-342900">
              <a:lnSpc>
                <a:spcPct val="100000"/>
              </a:lnSpc>
            </a:pPr>
            <a:r>
              <a:rPr lang="en-US" dirty="0"/>
              <a:t>The pre-terminated job can be</a:t>
            </a:r>
            <a:r>
              <a:rPr lang="en-US" dirty="0">
                <a:solidFill>
                  <a:srgbClr val="FF0000"/>
                </a:solidFill>
              </a:rPr>
              <a:t> requeued </a:t>
            </a:r>
            <a:r>
              <a:rPr lang="en-US" dirty="0"/>
              <a:t>to resume from where the previous execution left off.</a:t>
            </a:r>
          </a:p>
          <a:p>
            <a:pPr marL="819150" lvl="1" indent="-342900">
              <a:lnSpc>
                <a:spcPct val="100000"/>
              </a:lnSpc>
            </a:pPr>
            <a:r>
              <a:rPr lang="en-US" dirty="0"/>
              <a:t>#SBATCH –requeue</a:t>
            </a:r>
          </a:p>
          <a:p>
            <a:pPr marL="819150" lvl="1" indent="-342900">
              <a:lnSpc>
                <a:spcPct val="100000"/>
              </a:lnSpc>
            </a:pPr>
            <a:r>
              <a:rPr lang="en-US" dirty="0" err="1"/>
              <a:t>Scontrol</a:t>
            </a:r>
            <a:r>
              <a:rPr lang="en-US" dirty="0"/>
              <a:t> requeue &lt;</a:t>
            </a:r>
            <a:r>
              <a:rPr lang="en-US" dirty="0" err="1"/>
              <a:t>jobid</a:t>
            </a:r>
            <a:r>
              <a:rPr lang="en-US" dirty="0"/>
              <a:t>&gt;</a:t>
            </a:r>
          </a:p>
          <a:p>
            <a:pPr marL="476250" indent="-342900">
              <a:lnSpc>
                <a:spcPct val="100000"/>
              </a:lnSpc>
            </a:pPr>
            <a:r>
              <a:rPr lang="en-US" dirty="0"/>
              <a:t>Requeuing the pre-terminated job can be done automatically until the cumulative execution time  reaches the requested time limit or the job completes earlier before the requested time limit.</a:t>
            </a:r>
          </a:p>
          <a:p>
            <a:pPr marL="476250" lvl="1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93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AA57-68BF-C84A-9F02-3C8A122E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between Edison and Cori KNL</a:t>
            </a:r>
          </a:p>
        </p:txBody>
      </p:sp>
    </p:spTree>
    <p:extLst>
      <p:ext uri="{BB962C8B-B14F-4D97-AF65-F5344CB8AC3E}">
        <p14:creationId xmlns:p14="http://schemas.microsoft.com/office/powerpoint/2010/main" val="276263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-US" dirty="0"/>
              <a:t>Sample job script for variable-time jobs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CE617-0E30-8B45-889D-A31545FBF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68" y="771715"/>
            <a:ext cx="5425543" cy="4172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98950-024C-1542-B580-F870F57CEB50}"/>
              </a:ext>
            </a:extLst>
          </p:cNvPr>
          <p:cNvSpPr txBox="1"/>
          <p:nvPr/>
        </p:nvSpPr>
        <p:spPr>
          <a:xfrm>
            <a:off x="6152519" y="2273272"/>
            <a:ext cx="25191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 </a:t>
            </a:r>
            <a:r>
              <a:rPr lang="en-US" dirty="0" err="1">
                <a:solidFill>
                  <a:srgbClr val="FF0000"/>
                </a:solidFill>
              </a:rPr>
              <a:t>ckpt</a:t>
            </a:r>
            <a:r>
              <a:rPr lang="en-US" dirty="0">
                <a:solidFill>
                  <a:srgbClr val="FF0000"/>
                </a:solidFill>
              </a:rPr>
              <a:t>-command</a:t>
            </a:r>
            <a:r>
              <a:rPr lang="en-US" dirty="0"/>
              <a:t> only if your application needs external trigger to initiate the checkpointing. Leave blank if none</a:t>
            </a:r>
          </a:p>
        </p:txBody>
      </p:sp>
    </p:spTree>
    <p:extLst>
      <p:ext uri="{BB962C8B-B14F-4D97-AF65-F5344CB8AC3E}">
        <p14:creationId xmlns:p14="http://schemas.microsoft.com/office/powerpoint/2010/main" val="2244776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697C-76FF-6941-A529-E6CEF995E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Variable-time script for CP2K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47E21-7B8C-CD4E-9874-640040B98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924" y="808308"/>
            <a:ext cx="4962753" cy="4211808"/>
          </a:xfrm>
          <a:noFill/>
          <a:ln w="9525">
            <a:solidFill>
              <a:schemeClr val="tx1"/>
            </a:solidFill>
          </a:ln>
        </p:spPr>
        <p:txBody>
          <a:bodyPr/>
          <a:lstStyle/>
          <a:p>
            <a:pPr marL="76200" indent="0">
              <a:buNone/>
            </a:pPr>
            <a:r>
              <a:rPr lang="en-US" sz="900" dirty="0"/>
              <a:t>#!/bin/bash -l</a:t>
            </a:r>
          </a:p>
          <a:p>
            <a:pPr marL="76200" indent="0">
              <a:buNone/>
            </a:pPr>
            <a:r>
              <a:rPr lang="en-US" sz="900" dirty="0"/>
              <a:t>#SBATCH -q regular</a:t>
            </a:r>
          </a:p>
          <a:p>
            <a:pPr marL="76200" indent="0">
              <a:buNone/>
            </a:pPr>
            <a:r>
              <a:rPr lang="en-US" sz="900" dirty="0"/>
              <a:t>#SBATCH -N 1</a:t>
            </a:r>
          </a:p>
          <a:p>
            <a:pPr marL="76200" indent="0">
              <a:buNone/>
            </a:pPr>
            <a:r>
              <a:rPr lang="en-US" sz="900" dirty="0"/>
              <a:t>#SBATCH -C </a:t>
            </a:r>
            <a:r>
              <a:rPr lang="en-US" sz="900" dirty="0" err="1"/>
              <a:t>knl</a:t>
            </a:r>
            <a:endParaRPr lang="en-US" sz="900" dirty="0"/>
          </a:p>
          <a:p>
            <a:pPr marL="76200" indent="0">
              <a:buNone/>
            </a:pPr>
            <a:r>
              <a:rPr lang="en-US" sz="900" dirty="0"/>
              <a:t>#SBATCH -J md</a:t>
            </a:r>
          </a:p>
          <a:p>
            <a:pPr marL="76200" indent="0">
              <a:buNone/>
            </a:pPr>
            <a:r>
              <a:rPr lang="en-US" sz="900" dirty="0"/>
              <a:t>#SBATCH --comment=96:00:00</a:t>
            </a:r>
          </a:p>
          <a:p>
            <a:pPr marL="76200" indent="0">
              <a:buNone/>
            </a:pPr>
            <a:r>
              <a:rPr lang="en-US" sz="900" dirty="0">
                <a:solidFill>
                  <a:srgbClr val="FF0000"/>
                </a:solidFill>
              </a:rPr>
              <a:t>#SBATCH --time-min=00:30:00   </a:t>
            </a:r>
            <a:r>
              <a:rPr lang="en-US" sz="900" dirty="0"/>
              <a:t>#the minimum amount of time the job should run</a:t>
            </a:r>
          </a:p>
          <a:p>
            <a:pPr marL="76200" indent="0">
              <a:buNone/>
            </a:pPr>
            <a:r>
              <a:rPr lang="en-US" sz="900" dirty="0"/>
              <a:t>#SBATCH --time=48:00:00</a:t>
            </a:r>
          </a:p>
          <a:p>
            <a:pPr marL="76200" indent="0">
              <a:buNone/>
            </a:pPr>
            <a:r>
              <a:rPr lang="en-US" sz="900" dirty="0"/>
              <a:t>#SBATCH --signal=B:USR1@60</a:t>
            </a:r>
          </a:p>
          <a:p>
            <a:pPr marL="76200" indent="0">
              <a:buNone/>
            </a:pPr>
            <a:r>
              <a:rPr lang="en-US" sz="900" dirty="0"/>
              <a:t>#SBATCH --requeue</a:t>
            </a:r>
          </a:p>
          <a:p>
            <a:pPr marL="76200" indent="0">
              <a:buNone/>
            </a:pPr>
            <a:r>
              <a:rPr lang="en-US" sz="900" dirty="0"/>
              <a:t>#SBATCH --open-mode=append</a:t>
            </a:r>
          </a:p>
          <a:p>
            <a:pPr marL="76200" indent="0">
              <a:buNone/>
            </a:pPr>
            <a:endParaRPr lang="en-US" sz="900" dirty="0"/>
          </a:p>
          <a:p>
            <a:pPr marL="76200" indent="0">
              <a:buNone/>
            </a:pPr>
            <a:r>
              <a:rPr lang="en-US" sz="900" dirty="0"/>
              <a:t>#</a:t>
            </a:r>
            <a:r>
              <a:rPr lang="en-US" sz="900" dirty="0" err="1"/>
              <a:t>timelimit</a:t>
            </a:r>
            <a:r>
              <a:rPr lang="en-US" sz="900" dirty="0"/>
              <a:t> per job, and the amount of time (in seconds) needed for checkpointing (same as in --signal)</a:t>
            </a:r>
          </a:p>
          <a:p>
            <a:pPr marL="76200" indent="0">
              <a:buNone/>
            </a:pPr>
            <a:r>
              <a:rPr lang="en-US" sz="900" dirty="0" err="1"/>
              <a:t>max_timelimit</a:t>
            </a:r>
            <a:r>
              <a:rPr lang="en-US" sz="900" dirty="0"/>
              <a:t>=48:00:00</a:t>
            </a:r>
          </a:p>
          <a:p>
            <a:pPr marL="76200" indent="0">
              <a:buNone/>
            </a:pPr>
            <a:r>
              <a:rPr lang="en-US" sz="900" dirty="0" err="1"/>
              <a:t>ckpt_overhead</a:t>
            </a:r>
            <a:r>
              <a:rPr lang="en-US" sz="900" dirty="0"/>
              <a:t>=60</a:t>
            </a:r>
          </a:p>
          <a:p>
            <a:pPr marL="76200" indent="0">
              <a:buNone/>
            </a:pPr>
            <a:r>
              <a:rPr lang="en-US" sz="900" dirty="0" err="1">
                <a:solidFill>
                  <a:srgbClr val="FF0000"/>
                </a:solidFill>
              </a:rPr>
              <a:t>ckpt_command</a:t>
            </a:r>
            <a:r>
              <a:rPr lang="en-US" sz="900" dirty="0">
                <a:solidFill>
                  <a:srgbClr val="FF0000"/>
                </a:solidFill>
              </a:rPr>
              <a:t>=</a:t>
            </a:r>
          </a:p>
          <a:p>
            <a:pPr marL="76200" indent="0">
              <a:buNone/>
            </a:pPr>
            <a:endParaRPr lang="en-US" sz="900" dirty="0"/>
          </a:p>
          <a:p>
            <a:pPr marL="76200" indent="0">
              <a:buNone/>
            </a:pPr>
            <a:r>
              <a:rPr lang="en-US" sz="900" dirty="0"/>
              <a:t>#</a:t>
            </a:r>
            <a:r>
              <a:rPr lang="en-US" sz="900" dirty="0" err="1"/>
              <a:t>requeueing</a:t>
            </a:r>
            <a:r>
              <a:rPr lang="en-US" sz="900" dirty="0"/>
              <a:t> the job if remaining time &gt;0</a:t>
            </a:r>
          </a:p>
          <a:p>
            <a:pPr marL="76200" indent="0">
              <a:buNone/>
            </a:pPr>
            <a:r>
              <a:rPr lang="en-US" sz="900" dirty="0"/>
              <a:t>. /global/common/</a:t>
            </a:r>
            <a:r>
              <a:rPr lang="en-US" sz="900" dirty="0" err="1"/>
              <a:t>cori</a:t>
            </a:r>
            <a:r>
              <a:rPr lang="en-US" sz="900" dirty="0"/>
              <a:t>/software/</a:t>
            </a:r>
            <a:r>
              <a:rPr lang="en-US" sz="900" dirty="0" err="1"/>
              <a:t>ata</a:t>
            </a:r>
            <a:r>
              <a:rPr lang="en-US" sz="900" dirty="0"/>
              <a:t>/1.0/</a:t>
            </a:r>
            <a:r>
              <a:rPr lang="en-US" sz="900" dirty="0" err="1"/>
              <a:t>etc</a:t>
            </a:r>
            <a:r>
              <a:rPr lang="en-US" sz="900" dirty="0"/>
              <a:t>/</a:t>
            </a:r>
            <a:r>
              <a:rPr lang="en-US" sz="900" dirty="0" err="1"/>
              <a:t>ATA_setup.sh</a:t>
            </a:r>
            <a:endParaRPr lang="en-US" sz="900" dirty="0"/>
          </a:p>
          <a:p>
            <a:pPr marL="76200" indent="0">
              <a:buNone/>
            </a:pPr>
            <a:r>
              <a:rPr lang="en-US" sz="900" dirty="0" err="1"/>
              <a:t>requeue_job</a:t>
            </a:r>
            <a:r>
              <a:rPr lang="en-US" sz="900" dirty="0"/>
              <a:t> </a:t>
            </a:r>
            <a:r>
              <a:rPr lang="en-US" sz="900" dirty="0" err="1"/>
              <a:t>func_trap</a:t>
            </a:r>
            <a:r>
              <a:rPr lang="en-US" sz="900" dirty="0"/>
              <a:t> USR1</a:t>
            </a:r>
          </a:p>
          <a:p>
            <a:pPr marL="76200" indent="0">
              <a:buNone/>
            </a:pPr>
            <a:endParaRPr lang="en-US" sz="900" dirty="0"/>
          </a:p>
          <a:p>
            <a:pPr marL="76200" indent="0">
              <a:buNone/>
            </a:pPr>
            <a:r>
              <a:rPr lang="en-US" sz="900" dirty="0"/>
              <a:t>module load cp2k</a:t>
            </a:r>
          </a:p>
          <a:p>
            <a:pPr marL="76200" indent="0">
              <a:buNone/>
            </a:pPr>
            <a:r>
              <a:rPr lang="en-US" sz="900" dirty="0" err="1"/>
              <a:t>srun</a:t>
            </a:r>
            <a:r>
              <a:rPr lang="en-US" sz="900" dirty="0"/>
              <a:t> -n 68 ./cp2k.popt </a:t>
            </a:r>
            <a:r>
              <a:rPr lang="en-US" sz="900" dirty="0" err="1"/>
              <a:t>run.inp</a:t>
            </a:r>
            <a:r>
              <a:rPr lang="en-US" sz="900" dirty="0"/>
              <a:t> &gt;&gt; </a:t>
            </a:r>
            <a:r>
              <a:rPr lang="en-US" sz="900" dirty="0" err="1"/>
              <a:t>run.out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FF0000"/>
                </a:solidFill>
              </a:rPr>
              <a:t>&amp;</a:t>
            </a:r>
          </a:p>
          <a:p>
            <a:pPr marL="76200" indent="0">
              <a:buNone/>
            </a:pPr>
            <a:endParaRPr lang="en-US" sz="900" dirty="0"/>
          </a:p>
          <a:p>
            <a:pPr marL="76200" indent="0">
              <a:buNone/>
            </a:pPr>
            <a:r>
              <a:rPr lang="en-US" sz="900" dirty="0"/>
              <a:t>wait</a:t>
            </a:r>
          </a:p>
          <a:p>
            <a:pPr marL="76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45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8883-9B7A-AF49-B251-EE04CFDF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Variable-time script for VASP atomic relaxation jobs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C45AE-B70F-0D4E-A979-7446B3CE3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755" y="753807"/>
            <a:ext cx="4169466" cy="3742500"/>
          </a:xfrm>
          <a:ln cmpd="dbl">
            <a:solidFill>
              <a:schemeClr val="tx1"/>
            </a:solidFill>
          </a:ln>
        </p:spPr>
        <p:txBody>
          <a:bodyPr/>
          <a:lstStyle/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#!/bin/bash</a:t>
            </a:r>
          </a:p>
          <a:p>
            <a:pPr marL="76200" indent="0">
              <a:buNone/>
            </a:pPr>
            <a:r>
              <a:rPr lang="en-US" sz="800" dirty="0"/>
              <a:t>#SBATCH -J </a:t>
            </a:r>
            <a:r>
              <a:rPr lang="en-US" sz="800" dirty="0" err="1"/>
              <a:t>ata_vasp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/>
              <a:t>#SBATCH -q regular</a:t>
            </a:r>
          </a:p>
          <a:p>
            <a:pPr marL="76200" indent="0">
              <a:buNone/>
            </a:pPr>
            <a:r>
              <a:rPr lang="en-US" sz="800" dirty="0"/>
              <a:t>#SBATCH -C </a:t>
            </a:r>
            <a:r>
              <a:rPr lang="en-US" sz="800" dirty="0" err="1"/>
              <a:t>knl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/>
              <a:t>#SBATCH -N 2</a:t>
            </a:r>
          </a:p>
          <a:p>
            <a:pPr marL="76200" indent="0">
              <a:buNone/>
            </a:pPr>
            <a:r>
              <a:rPr lang="en-US" sz="800" dirty="0"/>
              <a:t>#SBATCH --time=48:0:00</a:t>
            </a:r>
          </a:p>
          <a:p>
            <a:pPr marL="76200" indent="0">
              <a:buNone/>
            </a:pPr>
            <a:r>
              <a:rPr lang="en-US" sz="800" dirty="0"/>
              <a:t>#SBATCH --error=</a:t>
            </a:r>
            <a:r>
              <a:rPr lang="en-US" sz="800" dirty="0" err="1"/>
              <a:t>ata</a:t>
            </a:r>
            <a:r>
              <a:rPr lang="en-US" sz="800" dirty="0"/>
              <a:t>-%</a:t>
            </a:r>
            <a:r>
              <a:rPr lang="en-US" sz="800" dirty="0" err="1"/>
              <a:t>j.err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/>
              <a:t>#SBATCH --output=</a:t>
            </a:r>
            <a:r>
              <a:rPr lang="en-US" sz="800" dirty="0" err="1"/>
              <a:t>ata</a:t>
            </a:r>
            <a:r>
              <a:rPr lang="en-US" sz="800" dirty="0"/>
              <a:t>-%</a:t>
            </a:r>
            <a:r>
              <a:rPr lang="en-US" sz="800" dirty="0" err="1"/>
              <a:t>j.out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/>
              <a:t>#SBATCH --mail-user=zz217@nersc.gov</a:t>
            </a:r>
          </a:p>
          <a:p>
            <a:pPr marL="76200" indent="0">
              <a:buNone/>
            </a:pPr>
            <a:r>
              <a:rPr lang="en-US" sz="800" dirty="0"/>
              <a:t>#</a:t>
            </a:r>
          </a:p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#SBATCH --comment=96:00:00</a:t>
            </a:r>
          </a:p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#SBATCH --time-min=02:0:00        </a:t>
            </a:r>
          </a:p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#SBATCH --signal=B:USR1@300</a:t>
            </a:r>
          </a:p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#SBATCH --requeue</a:t>
            </a:r>
          </a:p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#SBATCH --open-mode=append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/>
              <a:t>#user setting</a:t>
            </a:r>
          </a:p>
          <a:p>
            <a:pPr marL="76200" indent="0">
              <a:buNone/>
            </a:pPr>
            <a:r>
              <a:rPr lang="en-US" sz="800" dirty="0"/>
              <a:t>export OMP_PROC_BIND=true</a:t>
            </a:r>
          </a:p>
          <a:p>
            <a:pPr marL="76200" indent="0">
              <a:buNone/>
            </a:pPr>
            <a:r>
              <a:rPr lang="en-US" sz="800" dirty="0"/>
              <a:t>export OMP_PLACES=threads</a:t>
            </a:r>
          </a:p>
          <a:p>
            <a:pPr marL="76200" indent="0">
              <a:buNone/>
            </a:pPr>
            <a:r>
              <a:rPr lang="en-US" sz="800" dirty="0"/>
              <a:t>export OMP_NUM_THREADS=8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/>
              <a:t>#</a:t>
            </a:r>
            <a:r>
              <a:rPr lang="en-US" sz="800" dirty="0" err="1"/>
              <a:t>srun</a:t>
            </a:r>
            <a:r>
              <a:rPr lang="en-US" sz="800" dirty="0"/>
              <a:t> must execute in background and catch signal on wait command</a:t>
            </a:r>
          </a:p>
          <a:p>
            <a:pPr marL="76200" indent="0">
              <a:buNone/>
            </a:pPr>
            <a:r>
              <a:rPr lang="en-US" sz="800" dirty="0"/>
              <a:t>module load </a:t>
            </a:r>
            <a:r>
              <a:rPr lang="en-US" sz="800" dirty="0" err="1"/>
              <a:t>vasp</a:t>
            </a:r>
            <a:r>
              <a:rPr lang="en-US" sz="800" dirty="0"/>
              <a:t>/20171017-knl</a:t>
            </a:r>
          </a:p>
          <a:p>
            <a:pPr marL="76200" indent="0">
              <a:buNone/>
            </a:pPr>
            <a:r>
              <a:rPr lang="en-US" sz="800" dirty="0" err="1"/>
              <a:t>srun</a:t>
            </a:r>
            <a:r>
              <a:rPr lang="en-US" sz="800" dirty="0"/>
              <a:t> -n 8 -c32 --</a:t>
            </a:r>
            <a:r>
              <a:rPr lang="en-US" sz="800" dirty="0" err="1"/>
              <a:t>cpu_bind</a:t>
            </a:r>
            <a:r>
              <a:rPr lang="en-US" sz="800" dirty="0"/>
              <a:t>=cores </a:t>
            </a:r>
            <a:r>
              <a:rPr lang="en-US" sz="800" dirty="0" err="1"/>
              <a:t>vasp_std</a:t>
            </a:r>
            <a:r>
              <a:rPr lang="en-US" sz="800" dirty="0"/>
              <a:t> &amp;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1288D40-50A5-E04E-B660-96AEE3562BA1}"/>
              </a:ext>
            </a:extLst>
          </p:cNvPr>
          <p:cNvSpPr txBox="1">
            <a:spLocks/>
          </p:cNvSpPr>
          <p:nvPr/>
        </p:nvSpPr>
        <p:spPr>
          <a:xfrm>
            <a:off x="4564840" y="1113360"/>
            <a:ext cx="4351134" cy="40301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sz="800" dirty="0"/>
              <a:t># put any commands that need to run to continue the next job (fragment) here </a:t>
            </a:r>
          </a:p>
          <a:p>
            <a:pPr marL="76200" indent="0">
              <a:buNone/>
            </a:pPr>
            <a:r>
              <a:rPr lang="en-US" sz="800" dirty="0" err="1"/>
              <a:t>ckpt_vasp</a:t>
            </a:r>
            <a:r>
              <a:rPr lang="en-US" sz="800" dirty="0"/>
              <a:t>() {</a:t>
            </a:r>
          </a:p>
          <a:p>
            <a:pPr marL="76200" indent="0">
              <a:buNone/>
            </a:pPr>
            <a:r>
              <a:rPr lang="en-US" sz="800" dirty="0"/>
              <a:t>    set -x</a:t>
            </a:r>
          </a:p>
          <a:p>
            <a:pPr marL="76200" indent="0">
              <a:buNone/>
            </a:pPr>
            <a:r>
              <a:rPr lang="en-US" sz="800" dirty="0"/>
              <a:t>    restarts=`</a:t>
            </a:r>
            <a:r>
              <a:rPr lang="en-US" sz="800" dirty="0" err="1"/>
              <a:t>squeue</a:t>
            </a:r>
            <a:r>
              <a:rPr lang="en-US" sz="800" dirty="0"/>
              <a:t> -h -O </a:t>
            </a:r>
            <a:r>
              <a:rPr lang="en-US" sz="800" dirty="0" err="1"/>
              <a:t>restartcnt</a:t>
            </a:r>
            <a:r>
              <a:rPr lang="en-US" sz="800" dirty="0"/>
              <a:t> -j $SLURM_JOB_ID`</a:t>
            </a:r>
          </a:p>
          <a:p>
            <a:pPr marL="76200" indent="0">
              <a:buNone/>
            </a:pPr>
            <a:r>
              <a:rPr lang="en-US" sz="800" dirty="0"/>
              <a:t>    echo checkpointing the ${restarts}-</a:t>
            </a:r>
            <a:r>
              <a:rPr lang="en-US" sz="800" dirty="0" err="1"/>
              <a:t>th</a:t>
            </a:r>
            <a:r>
              <a:rPr lang="en-US" sz="800" dirty="0"/>
              <a:t> job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/>
              <a:t>    #to terminate VASP at the next ionic step</a:t>
            </a:r>
          </a:p>
          <a:p>
            <a:pPr marL="76200" indent="0">
              <a:buNone/>
            </a:pPr>
            <a:r>
              <a:rPr lang="en-US" sz="800" dirty="0"/>
              <a:t>    echo LSTOP = .TRUE. &gt; STOPCAR</a:t>
            </a:r>
          </a:p>
          <a:p>
            <a:pPr marL="76200" indent="0">
              <a:buNone/>
            </a:pPr>
            <a:r>
              <a:rPr lang="en-US" sz="800" dirty="0"/>
              <a:t>    #wait until VASP to complete the current ionic step, write out WAVECAR file and quit </a:t>
            </a:r>
          </a:p>
          <a:p>
            <a:pPr marL="76200" indent="0">
              <a:buNone/>
            </a:pPr>
            <a:r>
              <a:rPr lang="en-US" sz="800" dirty="0"/>
              <a:t>    </a:t>
            </a:r>
            <a:r>
              <a:rPr lang="en-US" sz="800" dirty="0" err="1"/>
              <a:t>srun_pid</a:t>
            </a:r>
            <a:r>
              <a:rPr lang="en-US" sz="800" dirty="0"/>
              <a:t>=`</a:t>
            </a:r>
            <a:r>
              <a:rPr lang="en-US" sz="800" dirty="0" err="1"/>
              <a:t>ps</a:t>
            </a:r>
            <a:r>
              <a:rPr lang="en-US" sz="800" dirty="0"/>
              <a:t> -</a:t>
            </a:r>
            <a:r>
              <a:rPr lang="en-US" sz="800" dirty="0" err="1"/>
              <a:t>fle|grep</a:t>
            </a:r>
            <a:r>
              <a:rPr lang="en-US" sz="800" dirty="0"/>
              <a:t> </a:t>
            </a:r>
            <a:r>
              <a:rPr lang="en-US" sz="800" dirty="0" err="1"/>
              <a:t>srun|head</a:t>
            </a:r>
            <a:r>
              <a:rPr lang="en-US" sz="800" dirty="0"/>
              <a:t> -1|awk '{print $4}'`</a:t>
            </a:r>
          </a:p>
          <a:p>
            <a:pPr marL="76200" indent="0">
              <a:buNone/>
            </a:pPr>
            <a:r>
              <a:rPr lang="en-US" sz="800" dirty="0"/>
              <a:t>    echo </a:t>
            </a:r>
            <a:r>
              <a:rPr lang="en-US" sz="800" dirty="0" err="1"/>
              <a:t>srun</a:t>
            </a:r>
            <a:r>
              <a:rPr lang="en-US" sz="800" dirty="0"/>
              <a:t> </a:t>
            </a:r>
            <a:r>
              <a:rPr lang="en-US" sz="800" dirty="0" err="1"/>
              <a:t>pid</a:t>
            </a:r>
            <a:r>
              <a:rPr lang="en-US" sz="800" dirty="0"/>
              <a:t> is $</a:t>
            </a:r>
            <a:r>
              <a:rPr lang="en-US" sz="800" dirty="0" err="1"/>
              <a:t>srun_pid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/>
              <a:t>    wait $</a:t>
            </a:r>
            <a:r>
              <a:rPr lang="en-US" sz="800" dirty="0" err="1"/>
              <a:t>srun_pid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/>
              <a:t>    #copy CONTCAR to POSCAR </a:t>
            </a:r>
          </a:p>
          <a:p>
            <a:pPr marL="76200" indent="0">
              <a:buNone/>
            </a:pPr>
            <a:r>
              <a:rPr lang="en-US" sz="800" dirty="0"/>
              <a:t>    </a:t>
            </a:r>
            <a:r>
              <a:rPr lang="en-US" sz="800" dirty="0" err="1"/>
              <a:t>cp</a:t>
            </a:r>
            <a:r>
              <a:rPr lang="en-US" sz="800" dirty="0"/>
              <a:t> -p CONTCAR POSCAR</a:t>
            </a:r>
          </a:p>
          <a:p>
            <a:pPr marL="76200" indent="0">
              <a:buNone/>
            </a:pPr>
            <a:r>
              <a:rPr lang="en-US" sz="800" dirty="0"/>
              <a:t>    set +x</a:t>
            </a:r>
          </a:p>
          <a:p>
            <a:pPr marL="76200" indent="0">
              <a:buNone/>
            </a:pPr>
            <a:r>
              <a:rPr lang="en-US" sz="800" dirty="0"/>
              <a:t>}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 err="1"/>
              <a:t>ckpt_command</a:t>
            </a:r>
            <a:r>
              <a:rPr lang="en-US" sz="800" dirty="0"/>
              <a:t>=</a:t>
            </a:r>
            <a:r>
              <a:rPr lang="en-US" sz="800" dirty="0" err="1"/>
              <a:t>ckpt_vasp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 err="1"/>
              <a:t>max_timelimit</a:t>
            </a:r>
            <a:r>
              <a:rPr lang="en-US" sz="800" dirty="0"/>
              <a:t>=48:00:00</a:t>
            </a:r>
          </a:p>
          <a:p>
            <a:pPr marL="76200" indent="0">
              <a:buNone/>
            </a:pPr>
            <a:r>
              <a:rPr lang="en-US" sz="800" dirty="0" err="1"/>
              <a:t>ckpt_overhead</a:t>
            </a:r>
            <a:r>
              <a:rPr lang="en-US" sz="800" dirty="0"/>
              <a:t>=300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/>
              <a:t># </a:t>
            </a:r>
            <a:r>
              <a:rPr lang="en-US" sz="800" dirty="0" err="1"/>
              <a:t>requeueing</a:t>
            </a:r>
            <a:r>
              <a:rPr lang="en-US" sz="800" dirty="0"/>
              <a:t> the job if remaining time &gt;0</a:t>
            </a:r>
          </a:p>
          <a:p>
            <a:pPr marL="76200" indent="0">
              <a:buNone/>
            </a:pPr>
            <a:r>
              <a:rPr lang="en-US" sz="800" dirty="0"/>
              <a:t>. /global/common/</a:t>
            </a:r>
            <a:r>
              <a:rPr lang="en-US" sz="800" dirty="0" err="1"/>
              <a:t>cori</a:t>
            </a:r>
            <a:r>
              <a:rPr lang="en-US" sz="800" dirty="0"/>
              <a:t>/software/</a:t>
            </a:r>
            <a:r>
              <a:rPr lang="en-US" sz="800" dirty="0" err="1"/>
              <a:t>ata</a:t>
            </a:r>
            <a:r>
              <a:rPr lang="en-US" sz="800" dirty="0"/>
              <a:t>/1.0/</a:t>
            </a:r>
            <a:r>
              <a:rPr lang="en-US" sz="800" dirty="0" err="1"/>
              <a:t>etc</a:t>
            </a:r>
            <a:r>
              <a:rPr lang="en-US" sz="800" dirty="0"/>
              <a:t>/</a:t>
            </a:r>
            <a:r>
              <a:rPr lang="en-US" sz="800" dirty="0" err="1"/>
              <a:t>ATA_setup.sh</a:t>
            </a:r>
            <a:endParaRPr lang="en-US" sz="800" dirty="0"/>
          </a:p>
          <a:p>
            <a:pPr marL="76200" indent="0">
              <a:buNone/>
            </a:pPr>
            <a:r>
              <a:rPr lang="en-US" sz="800" dirty="0" err="1"/>
              <a:t>requeue_job</a:t>
            </a:r>
            <a:r>
              <a:rPr lang="en-US" sz="800" dirty="0"/>
              <a:t> </a:t>
            </a:r>
            <a:r>
              <a:rPr lang="en-US" sz="800" dirty="0" err="1"/>
              <a:t>func_trap</a:t>
            </a:r>
            <a:r>
              <a:rPr lang="en-US" sz="800" dirty="0"/>
              <a:t> USR1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None/>
            </a:pPr>
            <a:r>
              <a:rPr lang="en-US" sz="800" dirty="0">
                <a:solidFill>
                  <a:srgbClr val="FF0000"/>
                </a:solidFill>
              </a:rPr>
              <a:t>wait</a:t>
            </a:r>
          </a:p>
          <a:p>
            <a:pPr marL="76200" indent="0">
              <a:buNone/>
            </a:pPr>
            <a:r>
              <a:rPr lang="en-US" sz="800" dirty="0"/>
              <a:t> </a:t>
            </a:r>
          </a:p>
          <a:p>
            <a:pPr marL="7620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97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 dirty="0"/>
              <a:t>More information</a:t>
            </a:r>
            <a:endParaRPr dirty="0"/>
          </a:p>
        </p:txBody>
      </p:sp>
      <p:sp>
        <p:nvSpPr>
          <p:cNvPr id="349" name="Google Shape;349;p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80000"/>
              </a:lnSpc>
              <a:spcBef>
                <a:spcPts val="0"/>
              </a:spcBef>
              <a:buSzPts val="2590"/>
            </a:pPr>
            <a:r>
              <a:rPr lang="en-US" sz="1943" dirty="0"/>
              <a:t>NERSC website, especially,</a:t>
            </a:r>
            <a:endParaRPr dirty="0"/>
          </a:p>
          <a:p>
            <a:pPr marL="557213" lvl="1" indent="-202406">
              <a:lnSpc>
                <a:spcPct val="80000"/>
              </a:lnSpc>
              <a:spcBef>
                <a:spcPts val="278"/>
              </a:spcBef>
              <a:buSzPts val="1600"/>
            </a:pPr>
            <a:r>
              <a:rPr lang="en-US" sz="1400" u="sng" dirty="0">
                <a:solidFill>
                  <a:schemeClr val="hlink"/>
                </a:solidFill>
                <a:hlinkClick r:id="rId3"/>
              </a:rPr>
              <a:t>http://www.nersc.gov/users/computational-systems/cori/programming/compiling-codes-on-cori/</a:t>
            </a:r>
            <a:endParaRPr lang="en-US" sz="1400" dirty="0"/>
          </a:p>
          <a:p>
            <a:pPr marL="557213" lvl="1" indent="-202406">
              <a:lnSpc>
                <a:spcPct val="80000"/>
              </a:lnSpc>
              <a:spcBef>
                <a:spcPts val="278"/>
              </a:spcBef>
              <a:buSzPts val="1600"/>
            </a:pPr>
            <a:r>
              <a:rPr lang="en-US" sz="1400" u="sng" dirty="0">
                <a:solidFill>
                  <a:schemeClr val="hlink"/>
                </a:solidFill>
                <a:hlinkClick r:id="rId4"/>
              </a:rPr>
              <a:t>http://www.nersc.gov/users/computational-systems/edison/programming/</a:t>
            </a:r>
            <a:endParaRPr lang="en-US" sz="1400" dirty="0"/>
          </a:p>
          <a:p>
            <a:pPr marL="557213" lvl="1" indent="-202406">
              <a:lnSpc>
                <a:spcPct val="80000"/>
              </a:lnSpc>
              <a:spcBef>
                <a:spcPts val="278"/>
              </a:spcBef>
              <a:buSzPts val="1600"/>
            </a:pPr>
            <a:r>
              <a:rPr lang="en-US" sz="1400" dirty="0">
                <a:solidFill>
                  <a:srgbClr val="FF0000"/>
                </a:solidFill>
              </a:rPr>
              <a:t>Transitioning to NERSC Docs: </a:t>
            </a:r>
            <a:r>
              <a:rPr lang="en-US" sz="1400" u="sng" dirty="0">
                <a:solidFill>
                  <a:schemeClr val="hlink"/>
                </a:solidFill>
                <a:hlinkClick r:id="rId5"/>
              </a:rPr>
              <a:t>https://docs.nersc.gov/development/compilers/</a:t>
            </a:r>
            <a:endParaRPr sz="1400" dirty="0"/>
          </a:p>
          <a:p>
            <a:pPr marL="557213" lvl="1" indent="-202406">
              <a:lnSpc>
                <a:spcPct val="80000"/>
              </a:lnSpc>
              <a:spcBef>
                <a:spcPts val="278"/>
              </a:spcBef>
              <a:buSzPts val="1600"/>
            </a:pPr>
            <a:r>
              <a:rPr lang="en-US" sz="1400" dirty="0"/>
              <a:t>For further compiler optimizations read intel slides: e.g., </a:t>
            </a:r>
            <a:r>
              <a:rPr lang="en-US" sz="1400" dirty="0">
                <a:hlinkClick r:id="rId6"/>
              </a:rPr>
              <a:t>https://www.nersc.gov/users/training/events/intel-compilers-tools-and-libraries-training-march-6-2018/</a:t>
            </a:r>
            <a:endParaRPr lang="en-US" sz="1400" dirty="0"/>
          </a:p>
          <a:p>
            <a:pPr marL="557213" lvl="1" indent="-202406">
              <a:lnSpc>
                <a:spcPct val="80000"/>
              </a:lnSpc>
              <a:spcBef>
                <a:spcPts val="278"/>
              </a:spcBef>
              <a:buSzPts val="1600"/>
            </a:pPr>
            <a:r>
              <a:rPr lang="en-US" sz="1400" u="sng" dirty="0">
                <a:solidFill>
                  <a:schemeClr val="hlink"/>
                </a:solidFill>
                <a:hlinkClick r:id="rId7"/>
              </a:rPr>
              <a:t>Cori KNL: </a:t>
            </a:r>
            <a:r>
              <a:rPr lang="en-US" sz="1400" u="sng" dirty="0">
                <a:solidFill>
                  <a:schemeClr val="hlink"/>
                </a:solidFill>
                <a:hlinkClick r:id="rId7"/>
              </a:rPr>
              <a:t>http://www.nersc.gov/users/computational-systems/cori/running-jobs/example-batch-scripts-for-knl/</a:t>
            </a:r>
            <a:endParaRPr lang="en-US" sz="1400" u="sng" dirty="0"/>
          </a:p>
          <a:p>
            <a:pPr marL="557213" lvl="1" indent="-202406">
              <a:lnSpc>
                <a:spcPct val="80000"/>
              </a:lnSpc>
              <a:spcBef>
                <a:spcPts val="278"/>
              </a:spcBef>
              <a:buSzPts val="1600"/>
            </a:pPr>
            <a:r>
              <a:rPr lang="en-US" sz="1400" dirty="0">
                <a:solidFill>
                  <a:srgbClr val="0011D4"/>
                </a:solidFill>
              </a:rPr>
              <a:t>https://</a:t>
            </a:r>
            <a:r>
              <a:rPr lang="en-US" sz="1400" dirty="0" err="1">
                <a:solidFill>
                  <a:srgbClr val="0011D4"/>
                </a:solidFill>
              </a:rPr>
              <a:t>docs.nersc.gov</a:t>
            </a:r>
            <a:r>
              <a:rPr lang="en-US" sz="1400" dirty="0">
                <a:solidFill>
                  <a:srgbClr val="0011D4"/>
                </a:solidFill>
              </a:rPr>
              <a:t>/jobs/</a:t>
            </a:r>
            <a:endParaRPr lang="en-US" sz="1400" dirty="0"/>
          </a:p>
          <a:p>
            <a:pPr marL="829628" lvl="2" indent="0">
              <a:lnSpc>
                <a:spcPct val="80000"/>
              </a:lnSpc>
              <a:spcBef>
                <a:spcPts val="333"/>
              </a:spcBef>
              <a:buSzPts val="1600"/>
              <a:buNone/>
            </a:pPr>
            <a:endParaRPr lang="en-US" sz="1600" dirty="0"/>
          </a:p>
        </p:txBody>
      </p:sp>
      <p:sp>
        <p:nvSpPr>
          <p:cNvPr id="350" name="Google Shape;350;p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53</a:t>
            </a:fld>
            <a:r>
              <a:rPr lang="en-US"/>
              <a:t> 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5536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AA57-68BF-C84A-9F02-3C8A122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07" y="-70634"/>
            <a:ext cx="8508415" cy="4090800"/>
          </a:xfrm>
        </p:spPr>
        <p:txBody>
          <a:bodyPr/>
          <a:lstStyle/>
          <a:p>
            <a:r>
              <a:rPr lang="en-US" dirty="0"/>
              <a:t>Hands-on (9:45am-11:30am)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646D0-F49E-2A46-9035-456B6273915D}"/>
              </a:ext>
            </a:extLst>
          </p:cNvPr>
          <p:cNvSpPr txBox="1"/>
          <p:nvPr/>
        </p:nvSpPr>
        <p:spPr>
          <a:xfrm>
            <a:off x="436007" y="2537309"/>
            <a:ext cx="834465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Please use the </a:t>
            </a:r>
            <a:r>
              <a:rPr lang="en-US" sz="1600" dirty="0">
                <a:solidFill>
                  <a:srgbClr val="FF0000"/>
                </a:solidFill>
              </a:rPr>
              <a:t>“–reservation=edi2knl –A </a:t>
            </a:r>
            <a:r>
              <a:rPr lang="en-US" sz="1600" dirty="0" err="1">
                <a:solidFill>
                  <a:srgbClr val="FF0000"/>
                </a:solidFill>
              </a:rPr>
              <a:t>nintern</a:t>
            </a:r>
            <a:r>
              <a:rPr lang="en-US" sz="1600" dirty="0">
                <a:solidFill>
                  <a:srgbClr val="FF0000"/>
                </a:solidFill>
              </a:rPr>
              <a:t>” </a:t>
            </a:r>
            <a:r>
              <a:rPr lang="en-US" sz="1600" dirty="0"/>
              <a:t>options to use the reservation and also charge to the </a:t>
            </a:r>
            <a:r>
              <a:rPr lang="en-US" sz="1600" dirty="0" err="1"/>
              <a:t>nintern</a:t>
            </a:r>
            <a:r>
              <a:rPr lang="en-US" sz="1600" dirty="0"/>
              <a:t> repo instead of your own. There are 128 KNL and 256 Edison nodes reserved for you.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 the interactive queue if all reserved nodes are used.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Please upload your performance number at</a:t>
            </a:r>
            <a:r>
              <a:rPr lang="en-US" sz="1600" u="sng" dirty="0"/>
              <a:t> </a:t>
            </a:r>
            <a:r>
              <a:rPr lang="en-US" u="sng" dirty="0">
                <a:hlinkClick r:id="rId2"/>
              </a:rPr>
              <a:t>https://join.slack.com/t/edison2knl/shared_invite/enQtNTAxNjE1MzUwNjQ3LWY0ZGUyOGU4NzFhNjI2OTlhNWVmOWRhMGRjY2QwYTRlZmNlM2FjNzA5NTRkNjc0M2JkODc1OTYzOGMzNzUxNDg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05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AA57-68BF-C84A-9F02-3C8A122E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Hands-on (11:30am-3:30pm)</a:t>
            </a:r>
          </a:p>
        </p:txBody>
      </p:sp>
    </p:spTree>
    <p:extLst>
      <p:ext uri="{BB962C8B-B14F-4D97-AF65-F5344CB8AC3E}">
        <p14:creationId xmlns:p14="http://schemas.microsoft.com/office/powerpoint/2010/main" val="1475838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6"/>
          <p:cNvSpPr txBox="1">
            <a:spLocks noGrp="1"/>
          </p:cNvSpPr>
          <p:nvPr>
            <p:ph type="ctrTitle"/>
          </p:nvPr>
        </p:nvSpPr>
        <p:spPr>
          <a:xfrm>
            <a:off x="42575" y="75950"/>
            <a:ext cx="47430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Thank You!</a:t>
            </a:r>
            <a:endParaRPr sz="4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C06A6-BCBB-3347-B8B0-8616B665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Utilizations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0AEE4-706C-7B44-9B06-133EECCDC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058" y="4154161"/>
            <a:ext cx="8608242" cy="4148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B7B20-054A-5D44-8FF1-9FA7C079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124"/>
            <a:ext cx="9144000" cy="28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73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0" anchor="b" anchorCtr="0">
            <a:noAutofit/>
          </a:bodyPr>
          <a:lstStyle/>
          <a:p>
            <a:pPr marL="171450" indent="-171450"/>
            <a:r>
              <a:rPr lang="en-US"/>
              <a:t>Affinity Verification Methods </a:t>
            </a:r>
            <a:endParaRPr/>
          </a:p>
        </p:txBody>
      </p:sp>
      <p:sp>
        <p:nvSpPr>
          <p:cNvPr id="454" name="Google Shape;454;p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90000"/>
              </a:lnSpc>
              <a:spcBef>
                <a:spcPts val="0"/>
              </a:spcBef>
              <a:buSzPts val="2220"/>
            </a:pPr>
            <a:r>
              <a:rPr lang="en-US" sz="1665" dirty="0"/>
              <a:t>NERSC has provided pre-built binaries from a Cray code (</a:t>
            </a:r>
            <a:r>
              <a:rPr lang="en-US" sz="1665" dirty="0" err="1"/>
              <a:t>xthi.c</a:t>
            </a:r>
            <a:r>
              <a:rPr lang="en-US" sz="1665" dirty="0"/>
              <a:t>) to display process thread affinity: </a:t>
            </a:r>
            <a:r>
              <a:rPr lang="en-US" sz="1665" dirty="0">
                <a:solidFill>
                  <a:srgbClr val="0000FF"/>
                </a:solidFill>
              </a:rPr>
              <a:t>check-</a:t>
            </a:r>
            <a:r>
              <a:rPr lang="en-US" sz="1665" dirty="0" err="1">
                <a:solidFill>
                  <a:srgbClr val="0000FF"/>
                </a:solidFill>
              </a:rPr>
              <a:t>mpi.intel.cori</a:t>
            </a:r>
            <a:r>
              <a:rPr lang="en-US" sz="1665" dirty="0">
                <a:solidFill>
                  <a:srgbClr val="0000FF"/>
                </a:solidFill>
              </a:rPr>
              <a:t>, check-</a:t>
            </a:r>
            <a:r>
              <a:rPr lang="en-US" sz="1665" dirty="0" err="1">
                <a:solidFill>
                  <a:srgbClr val="0000FF"/>
                </a:solidFill>
              </a:rPr>
              <a:t>mpi.cray.cori</a:t>
            </a:r>
            <a:r>
              <a:rPr lang="en-US" sz="1665" dirty="0">
                <a:solidFill>
                  <a:srgbClr val="0000FF"/>
                </a:solidFill>
              </a:rPr>
              <a:t>, check-</a:t>
            </a:r>
            <a:r>
              <a:rPr lang="en-US" sz="1665" dirty="0" err="1">
                <a:solidFill>
                  <a:srgbClr val="0000FF"/>
                </a:solidFill>
              </a:rPr>
              <a:t>hybrid.intel.cori</a:t>
            </a:r>
            <a:r>
              <a:rPr lang="en-US" sz="1665" dirty="0"/>
              <a:t>, etc.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250"/>
              </a:spcBef>
              <a:buSzPts val="1665"/>
              <a:buNone/>
            </a:pPr>
            <a:r>
              <a:rPr lang="en-US" sz="1249" dirty="0"/>
              <a:t>       % </a:t>
            </a:r>
            <a:r>
              <a:rPr lang="en-US" sz="1249" dirty="0" err="1"/>
              <a:t>srun</a:t>
            </a:r>
            <a:r>
              <a:rPr lang="en-US" sz="1249" dirty="0"/>
              <a:t> -n 32 -c 8 --</a:t>
            </a:r>
            <a:r>
              <a:rPr lang="en-US" sz="1249" dirty="0" err="1"/>
              <a:t>cpu_bind</a:t>
            </a:r>
            <a:r>
              <a:rPr lang="en-US" sz="1249" dirty="0"/>
              <a:t>=cores </a:t>
            </a:r>
            <a:r>
              <a:rPr lang="en-US" sz="1249" dirty="0" err="1"/>
              <a:t>check-mpi.intel.cori|sort</a:t>
            </a:r>
            <a:r>
              <a:rPr lang="en-US" sz="1249" dirty="0"/>
              <a:t> -</a:t>
            </a:r>
            <a:r>
              <a:rPr lang="en-US" sz="1249" dirty="0" err="1"/>
              <a:t>nk</a:t>
            </a:r>
            <a:r>
              <a:rPr lang="en-US" sz="1249" dirty="0"/>
              <a:t> 4 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208"/>
              </a:spcBef>
              <a:buSzPts val="1387"/>
              <a:buNone/>
            </a:pPr>
            <a:r>
              <a:rPr lang="en-US" sz="1040" b="0" dirty="0"/>
              <a:t>         Hello from rank 0, on nid02305. (core affinity = 0,1,68,69,136,137,204,205)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208"/>
              </a:spcBef>
              <a:buSzPts val="1387"/>
              <a:buNone/>
            </a:pPr>
            <a:r>
              <a:rPr lang="en-US" sz="1040" b="0" dirty="0"/>
              <a:t>         Hello from rank 1, on nid02305. (core affinity = 2,3,70,71,138,139,206,207)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208"/>
              </a:spcBef>
              <a:buSzPts val="1387"/>
              <a:buNone/>
            </a:pPr>
            <a:r>
              <a:rPr lang="en-US" sz="1040" b="0" dirty="0"/>
              <a:t>         Hello from rank 2, on nid02305. (core affinity = 4,5,72,73,140,141,208,209)</a:t>
            </a:r>
            <a:endParaRPr dirty="0"/>
          </a:p>
          <a:p>
            <a:pPr marL="0" indent="0">
              <a:lnSpc>
                <a:spcPct val="90000"/>
              </a:lnSpc>
              <a:spcBef>
                <a:spcPts val="208"/>
              </a:spcBef>
              <a:buSzPts val="1387"/>
              <a:buNone/>
            </a:pPr>
            <a:r>
              <a:rPr lang="en-US" sz="1040" b="0" dirty="0"/>
              <a:t>         Hello from rank 3, on nid02305. (core affinity = 6,7,74,75,142,143,210,211)</a:t>
            </a:r>
            <a:endParaRPr dirty="0"/>
          </a:p>
          <a:p>
            <a:pPr marL="257175" indent="-257175">
              <a:lnSpc>
                <a:spcPct val="90000"/>
              </a:lnSpc>
              <a:spcBef>
                <a:spcPts val="333"/>
              </a:spcBef>
              <a:buSzPts val="2220"/>
            </a:pPr>
            <a:r>
              <a:rPr lang="en-US" sz="1665" dirty="0"/>
              <a:t>Intel compiler has a run time environment variable KMP_AFFINITY, when set to "verbose”:</a:t>
            </a:r>
            <a:endParaRPr dirty="0"/>
          </a:p>
          <a:p>
            <a:pPr marL="300038" lvl="1" indent="0">
              <a:lnSpc>
                <a:spcPct val="90000"/>
              </a:lnSpc>
              <a:spcBef>
                <a:spcPts val="278"/>
              </a:spcBef>
              <a:buSzPts val="1850"/>
              <a:buNone/>
            </a:pPr>
            <a:r>
              <a:rPr lang="en-US" sz="1388" dirty="0"/>
              <a:t> </a:t>
            </a:r>
            <a:r>
              <a:rPr lang="en-US" sz="1110" dirty="0"/>
              <a:t>OMP: Info #242: KMP_AFFINITY: </a:t>
            </a:r>
            <a:r>
              <a:rPr lang="en-US" sz="1110" dirty="0" err="1"/>
              <a:t>pid</a:t>
            </a:r>
            <a:r>
              <a:rPr lang="en-US" sz="1110" dirty="0"/>
              <a:t> 255705 thread 0 bound to OS proc set {55}</a:t>
            </a:r>
            <a:endParaRPr dirty="0"/>
          </a:p>
          <a:p>
            <a:pPr marL="342900" lvl="1" indent="0">
              <a:lnSpc>
                <a:spcPct val="90000"/>
              </a:lnSpc>
              <a:spcBef>
                <a:spcPts val="222"/>
              </a:spcBef>
              <a:buSzPts val="1480"/>
              <a:buNone/>
            </a:pPr>
            <a:r>
              <a:rPr lang="en-US" sz="1110" dirty="0"/>
              <a:t>OMP: Info #242: KMP_AFFINITY: </a:t>
            </a:r>
            <a:r>
              <a:rPr lang="en-US" sz="1110" dirty="0" err="1"/>
              <a:t>pid</a:t>
            </a:r>
            <a:r>
              <a:rPr lang="en-US" sz="1110" dirty="0"/>
              <a:t> 255660 thread 1 bound to OS proc set {10,78}</a:t>
            </a:r>
            <a:endParaRPr dirty="0"/>
          </a:p>
          <a:p>
            <a:pPr marL="342900" lvl="1" indent="0">
              <a:lnSpc>
                <a:spcPct val="90000"/>
              </a:lnSpc>
              <a:spcBef>
                <a:spcPts val="222"/>
              </a:spcBef>
              <a:buSzPts val="1480"/>
              <a:buNone/>
            </a:pPr>
            <a:r>
              <a:rPr lang="en-US" sz="1110" dirty="0"/>
              <a:t>OMP: Info #242: OMP_PROC_BIND: </a:t>
            </a:r>
            <a:r>
              <a:rPr lang="en-US" sz="1110" dirty="0" err="1"/>
              <a:t>pid</a:t>
            </a:r>
            <a:r>
              <a:rPr lang="en-US" sz="1110" dirty="0"/>
              <a:t> 255660 thread 1 bound to OS proc set {78} …</a:t>
            </a:r>
            <a:endParaRPr sz="1110" dirty="0"/>
          </a:p>
          <a:p>
            <a:pPr marL="257175" indent="-257175">
              <a:lnSpc>
                <a:spcPct val="90000"/>
              </a:lnSpc>
              <a:spcBef>
                <a:spcPts val="333"/>
              </a:spcBef>
              <a:buSzPts val="2220"/>
            </a:pPr>
            <a:r>
              <a:rPr lang="en-US" sz="1665" dirty="0"/>
              <a:t>Cray compiler has a similar </a:t>
            </a:r>
            <a:r>
              <a:rPr lang="en-US" sz="1665" dirty="0" err="1"/>
              <a:t>env</a:t>
            </a:r>
            <a:r>
              <a:rPr lang="en-US" sz="1665" dirty="0"/>
              <a:t> CRAY_OMP_CHECK_AFFINITY, when set to "TRUE”:</a:t>
            </a:r>
            <a:endParaRPr dirty="0"/>
          </a:p>
          <a:p>
            <a:pPr marL="342900" lvl="1" indent="0">
              <a:lnSpc>
                <a:spcPct val="90000"/>
              </a:lnSpc>
              <a:spcBef>
                <a:spcPts val="208"/>
              </a:spcBef>
              <a:buSzPts val="1387"/>
              <a:buNone/>
            </a:pPr>
            <a:r>
              <a:rPr lang="en-US" sz="1040" dirty="0"/>
              <a:t>[CCE OMP: host=nid00033 </a:t>
            </a:r>
            <a:r>
              <a:rPr lang="en-US" sz="1040" dirty="0" err="1"/>
              <a:t>pid</a:t>
            </a:r>
            <a:r>
              <a:rPr lang="en-US" sz="1040" dirty="0"/>
              <a:t>=14506 </a:t>
            </a:r>
            <a:r>
              <a:rPr lang="en-US" sz="1040" dirty="0" err="1"/>
              <a:t>tid</a:t>
            </a:r>
            <a:r>
              <a:rPr lang="en-US" sz="1040" dirty="0"/>
              <a:t>=17606 id=1] thread 1 affinity:  90</a:t>
            </a:r>
            <a:endParaRPr dirty="0"/>
          </a:p>
          <a:p>
            <a:pPr marL="342900" lvl="1" indent="0">
              <a:lnSpc>
                <a:spcPct val="90000"/>
              </a:lnSpc>
              <a:spcBef>
                <a:spcPts val="208"/>
              </a:spcBef>
              <a:buSzPts val="1387"/>
              <a:buNone/>
            </a:pPr>
            <a:r>
              <a:rPr lang="en-US" sz="1040" dirty="0"/>
              <a:t>[CCE OMP: host=nid00033 </a:t>
            </a:r>
            <a:r>
              <a:rPr lang="en-US" sz="1040" dirty="0" err="1"/>
              <a:t>pid</a:t>
            </a:r>
            <a:r>
              <a:rPr lang="en-US" sz="1040" dirty="0"/>
              <a:t>=14510 </a:t>
            </a:r>
            <a:r>
              <a:rPr lang="en-US" sz="1040" dirty="0" err="1"/>
              <a:t>tid</a:t>
            </a:r>
            <a:r>
              <a:rPr lang="en-US" sz="1040" dirty="0"/>
              <a:t>=17597 id=1] thread 1 affinity:  94  …</a:t>
            </a:r>
            <a:endParaRPr dirty="0"/>
          </a:p>
          <a:p>
            <a:pPr marL="257175" indent="-151448">
              <a:lnSpc>
                <a:spcPct val="90000"/>
              </a:lnSpc>
              <a:spcBef>
                <a:spcPts val="333"/>
              </a:spcBef>
              <a:buSzPts val="2220"/>
              <a:buNone/>
            </a:pPr>
            <a:endParaRPr sz="1665" dirty="0"/>
          </a:p>
          <a:p>
            <a:pPr marL="0" indent="0">
              <a:lnSpc>
                <a:spcPct val="90000"/>
              </a:lnSpc>
              <a:spcBef>
                <a:spcPts val="222"/>
              </a:spcBef>
              <a:buSzPts val="1480"/>
              <a:buNone/>
            </a:pPr>
            <a:endParaRPr sz="1110" b="0" dirty="0"/>
          </a:p>
        </p:txBody>
      </p:sp>
      <p:sp>
        <p:nvSpPr>
          <p:cNvPr id="455" name="Google Shape;455;p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- </a:t>
            </a:r>
            <a:fld id="{00000000-1234-1234-1234-123412341234}" type="slidenum">
              <a:rPr lang="en-US"/>
              <a:pPr/>
              <a:t>58</a:t>
            </a:fld>
            <a:r>
              <a:rPr lang="en-US"/>
              <a:t> -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7BF9A-5625-2D42-88E8-0624ECCF0C10}"/>
              </a:ext>
            </a:extLst>
          </p:cNvPr>
          <p:cNvSpPr txBox="1"/>
          <p:nvPr/>
        </p:nvSpPr>
        <p:spPr>
          <a:xfrm>
            <a:off x="6461356" y="4552240"/>
            <a:ext cx="213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from Helen He</a:t>
            </a:r>
          </a:p>
        </p:txBody>
      </p:sp>
    </p:spTree>
    <p:extLst>
      <p:ext uri="{BB962C8B-B14F-4D97-AF65-F5344CB8AC3E}">
        <p14:creationId xmlns:p14="http://schemas.microsoft.com/office/powerpoint/2010/main" val="283478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0EB2-A347-7044-B26A-65C63E30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4025"/>
            <a:ext cx="9144000" cy="572700"/>
          </a:xfrm>
        </p:spPr>
        <p:txBody>
          <a:bodyPr/>
          <a:lstStyle/>
          <a:p>
            <a:r>
              <a:rPr lang="en-US" dirty="0"/>
              <a:t>Configuration comparison between Edison and Cori KNL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E24C9-11D4-424E-AF06-8F7B5837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86" y="636725"/>
            <a:ext cx="6672477" cy="43460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EAAA67-1C55-8A4C-9FA4-9087B6B9389F}"/>
              </a:ext>
            </a:extLst>
          </p:cNvPr>
          <p:cNvCxnSpPr/>
          <p:nvPr/>
        </p:nvCxnSpPr>
        <p:spPr>
          <a:xfrm>
            <a:off x="1652735" y="3231221"/>
            <a:ext cx="5883966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475163-F9B3-164C-9FDD-C0D7BA1B3CFA}"/>
              </a:ext>
            </a:extLst>
          </p:cNvPr>
          <p:cNvSpPr txBox="1"/>
          <p:nvPr/>
        </p:nvSpPr>
        <p:spPr>
          <a:xfrm>
            <a:off x="1300607" y="3112365"/>
            <a:ext cx="270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4E6F0-03A6-2645-81FE-7CF8FE937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86" y="636725"/>
            <a:ext cx="6672477" cy="434602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369F14-74E1-D54D-BB4F-49D8D392E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99792"/>
              </p:ext>
            </p:extLst>
          </p:nvPr>
        </p:nvGraphicFramePr>
        <p:xfrm>
          <a:off x="569229" y="3640285"/>
          <a:ext cx="7999487" cy="1467120"/>
        </p:xfrm>
        <a:graphic>
          <a:graphicData uri="http://schemas.openxmlformats.org/drawingml/2006/table">
            <a:tbl>
              <a:tblPr firstRow="1" bandRow="1">
                <a:tableStyleId>{97495F5E-8DD6-4CCB-B74F-5F50D4052F8E}</a:tableStyleId>
              </a:tblPr>
              <a:tblGrid>
                <a:gridCol w="1086568">
                  <a:extLst>
                    <a:ext uri="{9D8B030D-6E8A-4147-A177-3AD203B41FA5}">
                      <a16:colId xmlns:a16="http://schemas.microsoft.com/office/drawing/2014/main" val="347053703"/>
                    </a:ext>
                  </a:extLst>
                </a:gridCol>
                <a:gridCol w="1086568">
                  <a:extLst>
                    <a:ext uri="{9D8B030D-6E8A-4147-A177-3AD203B41FA5}">
                      <a16:colId xmlns:a16="http://schemas.microsoft.com/office/drawing/2014/main" val="3360586886"/>
                    </a:ext>
                  </a:extLst>
                </a:gridCol>
                <a:gridCol w="1086568">
                  <a:extLst>
                    <a:ext uri="{9D8B030D-6E8A-4147-A177-3AD203B41FA5}">
                      <a16:colId xmlns:a16="http://schemas.microsoft.com/office/drawing/2014/main" val="1521645093"/>
                    </a:ext>
                  </a:extLst>
                </a:gridCol>
                <a:gridCol w="1086568">
                  <a:extLst>
                    <a:ext uri="{9D8B030D-6E8A-4147-A177-3AD203B41FA5}">
                      <a16:colId xmlns:a16="http://schemas.microsoft.com/office/drawing/2014/main" val="1781909925"/>
                    </a:ext>
                  </a:extLst>
                </a:gridCol>
                <a:gridCol w="1332566">
                  <a:extLst>
                    <a:ext uri="{9D8B030D-6E8A-4147-A177-3AD203B41FA5}">
                      <a16:colId xmlns:a16="http://schemas.microsoft.com/office/drawing/2014/main" val="1913538077"/>
                    </a:ext>
                  </a:extLst>
                </a:gridCol>
                <a:gridCol w="1139336">
                  <a:extLst>
                    <a:ext uri="{9D8B030D-6E8A-4147-A177-3AD203B41FA5}">
                      <a16:colId xmlns:a16="http://schemas.microsoft.com/office/drawing/2014/main" val="3016535311"/>
                    </a:ext>
                  </a:extLst>
                </a:gridCol>
                <a:gridCol w="1181313">
                  <a:extLst>
                    <a:ext uri="{9D8B030D-6E8A-4147-A177-3AD203B41FA5}">
                      <a16:colId xmlns:a16="http://schemas.microsoft.com/office/drawing/2014/main" val="2534819517"/>
                    </a:ext>
                  </a:extLst>
                </a:gridCol>
              </a:tblGrid>
              <a:tr h="4481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Cores/node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dirty="0"/>
                        <a:t>Threads/node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Socket/Node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Memory (DDR + HBM)/node (GB)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Memory/Core</a:t>
                      </a:r>
                    </a:p>
                    <a:p>
                      <a:pPr algn="ctr"/>
                      <a:r>
                        <a:rPr lang="en-US" b="0" dirty="0"/>
                        <a:t>(GB)</a:t>
                      </a: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Clock speed</a:t>
                      </a:r>
                    </a:p>
                    <a:p>
                      <a:pPr algn="ctr"/>
                      <a:r>
                        <a:rPr lang="en-US" b="0" dirty="0"/>
                        <a:t>(GHz)</a:t>
                      </a:r>
                    </a:p>
                  </a:txBody>
                  <a:tcPr marL="45720" marR="0"/>
                </a:tc>
                <a:extLst>
                  <a:ext uri="{0D108BD9-81ED-4DB2-BD59-A6C34878D82A}">
                    <a16:rowId xmlns:a16="http://schemas.microsoft.com/office/drawing/2014/main" val="3433449588"/>
                  </a:ext>
                </a:extLst>
              </a:tr>
              <a:tr h="316320">
                <a:tc>
                  <a:txBody>
                    <a:bodyPr/>
                    <a:lstStyle/>
                    <a:p>
                      <a:r>
                        <a:rPr lang="en-US" dirty="0"/>
                        <a:t>Edison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2.67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978097511"/>
                  </a:ext>
                </a:extLst>
              </a:tr>
              <a:tr h="316320">
                <a:tc>
                  <a:txBody>
                    <a:bodyPr/>
                    <a:lstStyle/>
                    <a:p>
                      <a:r>
                        <a:rPr lang="en-US" dirty="0"/>
                        <a:t>Cori KNL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 + 16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 +0.24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 marL="45720" marR="0"/>
                </a:tc>
                <a:extLst>
                  <a:ext uri="{0D108BD9-81ED-4DB2-BD59-A6C34878D82A}">
                    <a16:rowId xmlns:a16="http://schemas.microsoft.com/office/drawing/2014/main" val="341598769"/>
                  </a:ext>
                </a:extLst>
              </a:tr>
              <a:tr h="316320">
                <a:tc>
                  <a:txBody>
                    <a:bodyPr/>
                    <a:lstStyle/>
                    <a:p>
                      <a:r>
                        <a:rPr lang="en-US" dirty="0"/>
                        <a:t>Cori Haswell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2001574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7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F21B7F-E3F0-BF43-B428-D8885DD6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NESAP Code Performance before/after Optimizations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3E8E3C-6300-DE46-9783-F2EEA5E82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F27BD-D129-C146-A280-0D8CA356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366"/>
            <a:ext cx="9144000" cy="3828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B5541-3618-734B-9734-4D29151A3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5" y="657366"/>
            <a:ext cx="9191152" cy="38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4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E3AB1A-D3F0-784A-831A-F2FB7F09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0DE36B-C14F-8B4E-9957-92A5B82F7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12982"/>
              </p:ext>
            </p:extLst>
          </p:nvPr>
        </p:nvGraphicFramePr>
        <p:xfrm>
          <a:off x="2854513" y="989229"/>
          <a:ext cx="3092114" cy="1615440"/>
        </p:xfrm>
        <a:graphic>
          <a:graphicData uri="http://schemas.openxmlformats.org/drawingml/2006/table">
            <a:tbl>
              <a:tblPr firstRow="1" bandRow="1">
                <a:tableStyleId>{97495F5E-8DD6-4CCB-B74F-5F50D4052F8E}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3426069211"/>
                    </a:ext>
                  </a:extLst>
                </a:gridCol>
                <a:gridCol w="1994834">
                  <a:extLst>
                    <a:ext uri="{9D8B030D-6E8A-4147-A177-3AD203B41FA5}">
                      <a16:colId xmlns:a16="http://schemas.microsoft.com/office/drawing/2014/main" val="53749414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Machine Charge factor</a:t>
                      </a:r>
                    </a:p>
                    <a:p>
                      <a:pPr algn="ctr"/>
                      <a:r>
                        <a:rPr lang="en-US" b="0" dirty="0"/>
                        <a:t>(NERSC hours)</a:t>
                      </a:r>
                    </a:p>
                  </a:txBody>
                  <a:tcPr marL="45720" marR="0"/>
                </a:tc>
                <a:extLst>
                  <a:ext uri="{0D108BD9-81ED-4DB2-BD59-A6C34878D82A}">
                    <a16:rowId xmlns:a16="http://schemas.microsoft.com/office/drawing/2014/main" val="91383389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Edison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221148368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Cori KNL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4183871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Cori Haswell</a:t>
                      </a:r>
                    </a:p>
                  </a:txBody>
                  <a:tcPr marL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 marL="45720"/>
                </a:tc>
                <a:extLst>
                  <a:ext uri="{0D108BD9-81ED-4DB2-BD59-A6C34878D82A}">
                    <a16:rowId xmlns:a16="http://schemas.microsoft.com/office/drawing/2014/main" val="3869657987"/>
                  </a:ext>
                </a:extLst>
              </a:tr>
            </a:tbl>
          </a:graphicData>
        </a:graphic>
      </p:graphicFrame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A892C69-8A0E-E84A-9128-95F380E0544B}"/>
              </a:ext>
            </a:extLst>
          </p:cNvPr>
          <p:cNvSpPr txBox="1">
            <a:spLocks/>
          </p:cNvSpPr>
          <p:nvPr/>
        </p:nvSpPr>
        <p:spPr>
          <a:xfrm>
            <a:off x="278559" y="2723025"/>
            <a:ext cx="8691821" cy="89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Machine charge factor: the charge per node hour used </a:t>
            </a:r>
          </a:p>
          <a:p>
            <a:r>
              <a:rPr lang="en-US" sz="1600" dirty="0"/>
              <a:t>Charging = &lt;run time (hour) &gt; * &lt;node counts&gt; * &lt;machine charge factor&gt; * &lt;QOS charge factor&gt;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133D6E-899E-014F-9BC5-6993EFF63774}"/>
              </a:ext>
            </a:extLst>
          </p:cNvPr>
          <p:cNvSpPr txBox="1">
            <a:spLocks/>
          </p:cNvSpPr>
          <p:nvPr/>
        </p:nvSpPr>
        <p:spPr>
          <a:xfrm>
            <a:off x="648949" y="3739895"/>
            <a:ext cx="8222548" cy="114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r>
              <a:rPr lang="en-US" sz="1600" dirty="0"/>
              <a:t>Your application needs to be at least twice as fast on KNL when using the same number of nodes, or at most 33% slower than Edison when using the same core counts. </a:t>
            </a:r>
          </a:p>
          <a:p>
            <a:pPr marL="76200" indent="0" algn="ctr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387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313C6-B472-6742-ABE5-591808C82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74164-3424-6940-B116-150E92D2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7" y="526839"/>
            <a:ext cx="7568407" cy="3551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48977-BCB2-3141-A2F2-FC3C50ABA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50" y="526839"/>
            <a:ext cx="7616614" cy="35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4131</Words>
  <Application>Microsoft Macintosh PowerPoint</Application>
  <PresentationFormat>On-screen Show (16:9)</PresentationFormat>
  <Paragraphs>642</Paragraphs>
  <Slides>58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Calibri</vt:lpstr>
      <vt:lpstr>Helvetica Neue</vt:lpstr>
      <vt:lpstr>Arial</vt:lpstr>
      <vt:lpstr>Courier New</vt:lpstr>
      <vt:lpstr>Simple Light</vt:lpstr>
      <vt:lpstr>Transition from Edison to Cori KNL  How to compile and run on KNL  </vt:lpstr>
      <vt:lpstr>Edison is scheduled to be retired on March 31, 2019</vt:lpstr>
      <vt:lpstr>System Backlogs</vt:lpstr>
      <vt:lpstr>Agenda</vt:lpstr>
      <vt:lpstr>Difference between Edison and Cori KNL</vt:lpstr>
      <vt:lpstr>Configuration comparison between Edison and Cori KNL </vt:lpstr>
      <vt:lpstr>NESAP Code Performance before/after Optimizations</vt:lpstr>
      <vt:lpstr>Charging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compile for KNL</vt:lpstr>
      <vt:lpstr>Binary compatibility</vt:lpstr>
      <vt:lpstr>PowerPoint Presentation</vt:lpstr>
      <vt:lpstr>We will talk about only</vt:lpstr>
      <vt:lpstr>Compilations on Cori and Edison are very similar</vt:lpstr>
      <vt:lpstr>Compilations on Cori and Edison are very similar</vt:lpstr>
      <vt:lpstr>Compiler recommendations</vt:lpstr>
      <vt:lpstr>Compiler flags</vt:lpstr>
      <vt:lpstr>Compiler wrappers, ftn, cc and CC, are recommended</vt:lpstr>
      <vt:lpstr>Compiler wrappers, ftn, cc and CC, are recommended</vt:lpstr>
      <vt:lpstr>Why compiler wrappers?</vt:lpstr>
      <vt:lpstr>What do compiler wrappers link by default?</vt:lpstr>
      <vt:lpstr>More on the verbose output from compiler wrappers</vt:lpstr>
      <vt:lpstr>To compile for KNL</vt:lpstr>
      <vt:lpstr>Available libraries</vt:lpstr>
      <vt:lpstr>Examples of linking to the Cray provided libraries</vt:lpstr>
      <vt:lpstr>Examples of linking to the Cray provided libraries</vt:lpstr>
      <vt:lpstr>Examples of linking to the NERSC provided library modules</vt:lpstr>
      <vt:lpstr>Linking to Intel MKL library</vt:lpstr>
      <vt:lpstr>Linking to Intel MPI library – Use native compilers</vt:lpstr>
      <vt:lpstr>Summary</vt:lpstr>
      <vt:lpstr>How to Run jobs on KNL</vt:lpstr>
      <vt:lpstr>Cori KNL Queue Policy (as of Nov 2018) </vt:lpstr>
      <vt:lpstr>Difference between Edison and Cori KNL</vt:lpstr>
      <vt:lpstr>Interactive batch job on KNL nodes</vt:lpstr>
      <vt:lpstr>Sample job script to run a MPI job</vt:lpstr>
      <vt:lpstr>Sample job script to run an MPI + OpenMP code</vt:lpstr>
      <vt:lpstr>Sample job script to run an MPI + OpenMP code</vt:lpstr>
      <vt:lpstr>Use Burst Buffer for Faster IO</vt:lpstr>
      <vt:lpstr>bigmem Jobs</vt:lpstr>
      <vt:lpstr>A few useful commands </vt:lpstr>
      <vt:lpstr>Summary </vt:lpstr>
      <vt:lpstr>Variable-time jobs</vt:lpstr>
      <vt:lpstr>Who is relevant to variable-time jobs?</vt:lpstr>
      <vt:lpstr>Variable-Time jobs</vt:lpstr>
      <vt:lpstr>Variable-Time jobs - continued</vt:lpstr>
      <vt:lpstr>Sample job script for variable-time jobs</vt:lpstr>
      <vt:lpstr>Variable-time script for CP2K</vt:lpstr>
      <vt:lpstr>Variable-time script for VASP atomic relaxation jobs</vt:lpstr>
      <vt:lpstr>More information</vt:lpstr>
      <vt:lpstr>Hands-on (9:45am-11:30am)</vt:lpstr>
      <vt:lpstr>Optional Hands-on (11:30am-3:30pm)</vt:lpstr>
      <vt:lpstr>Thank You!</vt:lpstr>
      <vt:lpstr>System Utilizations</vt:lpstr>
      <vt:lpstr>Affinity Verification Methods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from Edison to Cori KNL  How to compile and run on KNL  </dc:title>
  <cp:lastModifiedBy>Microsoft Office User</cp:lastModifiedBy>
  <cp:revision>89</cp:revision>
  <dcterms:modified xsi:type="dcterms:W3CDTF">2018-12-12T10:37:29Z</dcterms:modified>
</cp:coreProperties>
</file>