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y="5143500" cx="9144000"/>
  <p:notesSz cx="6858000" cy="9144000"/>
  <p:embeddedFontLst>
    <p:embeddedFont>
      <p:font typeface="Helvetica Neue"/>
      <p:bold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5" roundtripDataSignature="AMtx7mimgrFXx7jFOUMz9mOQKWss1rX1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HelveticaNeue-boldItalic.fntdata"/><Relationship Id="rId21" Type="http://schemas.openxmlformats.org/officeDocument/2006/relationships/slide" Target="slides/slide17.xml"/><Relationship Id="rId43" Type="http://schemas.openxmlformats.org/officeDocument/2006/relationships/font" Target="fonts/HelveticaNeue-bold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Notes from Gene and Twinkle:   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DMTCP uses plugins internally, and it's easy to extend DMTCP with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plugins (similarly to browser plugins).  Two useful user plugins that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are already provided with DMTCP are: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a.  pathvirt - Change prefix of all paths.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        EXAMPLE:  /home/batch/slot5 -&gt; /home/batch/slot7  (on restart)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b.  modify-env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        EXAMPLE:  Assume the user's code frequently reads the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the environment variable DEBUG, using getenv().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Then: DEBUG=0  [on launch]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On restart, use the plugin with modify-env.txt to set DEBUG=1</a:t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3d576e5c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2"/>
                </a:solidFill>
              </a:rPr>
              <a:t>  --batch-queue, --rm, Enable support for resource managers (Torque PBS and SLURM), (default: disabled)</a:t>
            </a:r>
            <a:endParaRPr sz="1600"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2"/>
                </a:solidFill>
              </a:rPr>
              <a:t>  --ib, --infiniband, Enable InfiniBand plugin. (default: disabled)</a:t>
            </a:r>
            <a:endParaRPr sz="1600"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2"/>
                </a:solidFill>
              </a:rPr>
              <a:t>  --spades    Enable support for spades.py (-o &lt;output-dir&gt; spades.py option is required) (default: disabled).</a:t>
            </a:r>
            <a:endParaRPr/>
          </a:p>
        </p:txBody>
      </p:sp>
      <p:sp>
        <p:nvSpPr>
          <p:cNvPr id="171" name="Google Shape;171;g73d576e5c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3d576e5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3d576e5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3d576e5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73d576e5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try dmtcp_coordinator with different options: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/>
              <a:t>bash ./dmtcp_restart_script.sh -h $DMTCP_COORD_HOST -p $DMTCP_COORD_PORT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/>
              <a:t>bash ./dmtcp_restart_script.sh</a:t>
            </a:r>
            <a:endParaRPr sz="11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3d576e5c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73d576e5c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73d576e5c7_0_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73d576e5c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/>
              <a:t>./dmtcp_restart_script.sh -h $DMTCP_COORD_HOST -p $DMTCP_COORD_PORT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100"/>
              <a:t>./dmtcp_restart_script.sh</a:t>
            </a:r>
            <a:endParaRPr sz="1100"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3f0b8cc3e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3f0b8cc3e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3f0b8cc3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73f0b8cc3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--requeue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         Specifies that the batch job should eligible to being requeue.  The job may be requeued explicitly by a system  administrator,  after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         node failure, or upon preemption by a higher priority job.  When a job is requeued, the batch script is initiated from its beginning.</a:t>
            </a:r>
            <a:endParaRPr/>
          </a:p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              Also see the --no-requeue option.  The JobRequeue configuration parameter controls the default behavior on the cluster.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a3eb8e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a3eb8e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3d576e5c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3d576e5c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3f0b8cc3e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73f0b8cc3e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3f0b8cc3e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3f0b8cc3e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3d576e5c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73d576e5c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a3eb8e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a3eb8e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0a3eb8e1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0a3eb8e1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a3eb8e1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a3eb8e1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3d576e5c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3d576e5c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ctrTitle"/>
          </p:nvPr>
        </p:nvSpPr>
        <p:spPr>
          <a:xfrm>
            <a:off x="4" y="144300"/>
            <a:ext cx="45963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48"/>
          <p:cNvSpPr txBox="1"/>
          <p:nvPr>
            <p:ph idx="1" type="subTitle"/>
          </p:nvPr>
        </p:nvSpPr>
        <p:spPr>
          <a:xfrm>
            <a:off x="4777950" y="3822825"/>
            <a:ext cx="42432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ignersclogo.png" id="13" name="Google Shape;1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5000" y="238175"/>
            <a:ext cx="1528276" cy="52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Title and Content">
  <p:cSld name="4_Title an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7"/>
          <p:cNvSpPr txBox="1"/>
          <p:nvPr>
            <p:ph type="title"/>
          </p:nvPr>
        </p:nvSpPr>
        <p:spPr>
          <a:xfrm>
            <a:off x="360341" y="134901"/>
            <a:ext cx="8457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4766"/>
              </a:buClr>
              <a:buSzPts val="2400"/>
              <a:buNone/>
              <a:defRPr b="1" sz="24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57"/>
          <p:cNvSpPr txBox="1"/>
          <p:nvPr>
            <p:ph idx="1" type="body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114766"/>
              </a:buClr>
              <a:buSzPts val="2400"/>
              <a:buFont typeface="Arial"/>
              <a:buChar char="•"/>
              <a:defRPr sz="180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114766"/>
              </a:buClr>
              <a:buSzPts val="1800"/>
              <a:buFont typeface="Helvetica Neue"/>
              <a:buChar char="–"/>
              <a:defRPr sz="135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–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»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algn="l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73" name="Google Shape;73;p57"/>
          <p:cNvCxnSpPr/>
          <p:nvPr/>
        </p:nvCxnSpPr>
        <p:spPr>
          <a:xfrm flipH="1" rot="10800000">
            <a:off x="360341" y="774780"/>
            <a:ext cx="8457000" cy="14100"/>
          </a:xfrm>
          <a:prstGeom prst="straightConnector1">
            <a:avLst/>
          </a:prstGeom>
          <a:noFill/>
          <a:ln cap="flat" cmpd="sng" w="38100">
            <a:solidFill>
              <a:srgbClr val="429FD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57"/>
          <p:cNvSpPr txBox="1"/>
          <p:nvPr>
            <p:ph idx="2" type="body"/>
          </p:nvPr>
        </p:nvSpPr>
        <p:spPr>
          <a:xfrm>
            <a:off x="8470" y="4919134"/>
            <a:ext cx="1693331" cy="224367"/>
          </a:xfrm>
          <a:prstGeom prst="rect">
            <a:avLst/>
          </a:prstGeom>
          <a:solidFill>
            <a:srgbClr val="419FD3"/>
          </a:solidFill>
          <a:ln>
            <a:noFill/>
          </a:ln>
          <a:effectLst>
            <a:outerShdw blurRad="40000" rotWithShape="0" dir="5400000" dist="23000">
              <a:srgbClr val="419FD3">
                <a:alpha val="34901"/>
              </a:srgbClr>
            </a:outerShdw>
          </a:effectLst>
        </p:spPr>
        <p:txBody>
          <a:bodyPr anchorCtr="0" anchor="t" bIns="9125" lIns="0" spcFirstLastPara="1" rIns="0" wrap="square" tIns="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420"/>
              </a:spcBef>
              <a:spcAft>
                <a:spcPts val="0"/>
              </a:spcAft>
              <a:buClr>
                <a:srgbClr val="114766"/>
              </a:buClr>
              <a:buSzPts val="2400"/>
              <a:buFont typeface="Arial"/>
              <a:buNone/>
              <a:defRPr sz="9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114766"/>
              </a:buClr>
              <a:buSzPts val="1800"/>
              <a:buFont typeface="Helvetica Neue"/>
              <a:buChar char="–"/>
              <a:defRPr sz="1350"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–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»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algn="l">
              <a:lnSpc>
                <a:spcPct val="115000"/>
              </a:lnSpc>
              <a:spcBef>
                <a:spcPts val="300"/>
              </a:spcBef>
              <a:spcAft>
                <a:spcPts val="1600"/>
              </a:spcAft>
              <a:buClr>
                <a:srgbClr val="114766"/>
              </a:buClr>
              <a:buSzPts val="1400"/>
              <a:buFont typeface="Helvetica Neue"/>
              <a:buChar char="•"/>
              <a:defRPr>
                <a:solidFill>
                  <a:srgbClr val="1147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9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9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9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000"/>
            </a:lvl1pPr>
            <a:lvl2pPr indent="-342900" lvl="1" marL="9144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600"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ubtitle Slide">
  <p:cSld name="1_Sub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0"/>
          <p:cNvSpPr/>
          <p:nvPr/>
        </p:nvSpPr>
        <p:spPr>
          <a:xfrm>
            <a:off x="274564" y="1060176"/>
            <a:ext cx="6404872" cy="1529335"/>
          </a:xfrm>
          <a:prstGeom prst="rect">
            <a:avLst/>
          </a:prstGeom>
          <a:solidFill>
            <a:srgbClr val="1C49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50"/>
          <p:cNvSpPr txBox="1"/>
          <p:nvPr>
            <p:ph type="ctrTitle"/>
          </p:nvPr>
        </p:nvSpPr>
        <p:spPr>
          <a:xfrm>
            <a:off x="656898" y="1124668"/>
            <a:ext cx="5937121" cy="139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DOE LOGO" id="22" name="Google Shape;22;p50"/>
          <p:cNvPicPr preferRelativeResize="0"/>
          <p:nvPr/>
        </p:nvPicPr>
        <p:blipFill rotWithShape="1">
          <a:blip r:embed="rId2">
            <a:alphaModFix/>
          </a:blip>
          <a:srcRect b="19328" l="0" r="0" t="0"/>
          <a:stretch/>
        </p:blipFill>
        <p:spPr>
          <a:xfrm>
            <a:off x="247292" y="4708251"/>
            <a:ext cx="2209800" cy="37747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idx="11" type="ftr"/>
          </p:nvPr>
        </p:nvSpPr>
        <p:spPr>
          <a:xfrm>
            <a:off x="5239928" y="4776604"/>
            <a:ext cx="2864157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0"/>
          <p:cNvSpPr txBox="1"/>
          <p:nvPr>
            <p:ph idx="12" type="sldNum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0" i="0" sz="800" u="none" cap="none" strike="noStrike">
                <a:solidFill>
                  <a:srgbClr val="1147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5" name="Google Shape;25;p50"/>
          <p:cNvSpPr txBox="1"/>
          <p:nvPr/>
        </p:nvSpPr>
        <p:spPr>
          <a:xfrm>
            <a:off x="1983841" y="2857958"/>
            <a:ext cx="4214812" cy="3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50"/>
          <p:cNvSpPr txBox="1"/>
          <p:nvPr/>
        </p:nvSpPr>
        <p:spPr>
          <a:xfrm>
            <a:off x="1983841" y="1786717"/>
            <a:ext cx="6586999" cy="700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68575" spcFirstLastPara="1" rIns="68575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" name="Google Shape;27;p50"/>
          <p:cNvPicPr preferRelativeResize="0"/>
          <p:nvPr/>
        </p:nvPicPr>
        <p:blipFill rotWithShape="1">
          <a:blip r:embed="rId3">
            <a:alphaModFix/>
          </a:blip>
          <a:srcRect b="0" l="-895" r="-894" t="0"/>
          <a:stretch/>
        </p:blipFill>
        <p:spPr>
          <a:xfrm>
            <a:off x="3534123" y="2666777"/>
            <a:ext cx="1004970" cy="71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4814" y="2666777"/>
            <a:ext cx="955924" cy="716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7870" y="2662544"/>
            <a:ext cx="961567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0"/>
          <p:cNvPicPr preferRelativeResize="0"/>
          <p:nvPr/>
        </p:nvPicPr>
        <p:blipFill rotWithShape="1">
          <a:blip r:embed="rId6">
            <a:alphaModFix/>
          </a:blip>
          <a:srcRect b="0" l="-467" r="-467" t="0"/>
          <a:stretch/>
        </p:blipFill>
        <p:spPr>
          <a:xfrm>
            <a:off x="6783338" y="1060175"/>
            <a:ext cx="2057400" cy="1529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0"/>
          <p:cNvPicPr preferRelativeResize="0"/>
          <p:nvPr/>
        </p:nvPicPr>
        <p:blipFill rotWithShape="1">
          <a:blip r:embed="rId7">
            <a:alphaModFix/>
          </a:blip>
          <a:srcRect b="0" l="-467" r="-467" t="0"/>
          <a:stretch/>
        </p:blipFill>
        <p:spPr>
          <a:xfrm>
            <a:off x="4643122" y="2662544"/>
            <a:ext cx="970192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152_Ott_s271115_snap.png" id="32" name="Google Shape;32;p5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3678" y="2662544"/>
            <a:ext cx="960120" cy="721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-Full.png" id="33" name="Google Shape;33;p5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27394" y="4707920"/>
            <a:ext cx="590020" cy="377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 txBox="1"/>
          <p:nvPr>
            <p:ph idx="1" type="body"/>
          </p:nvPr>
        </p:nvSpPr>
        <p:spPr>
          <a:xfrm>
            <a:off x="311700" y="838900"/>
            <a:ext cx="3999900" cy="3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51"/>
          <p:cNvSpPr txBox="1"/>
          <p:nvPr>
            <p:ph idx="2" type="body"/>
          </p:nvPr>
        </p:nvSpPr>
        <p:spPr>
          <a:xfrm>
            <a:off x="4832400" y="838975"/>
            <a:ext cx="3999900" cy="37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1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gnersclogo.png" id="39" name="Google Shape;3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1"/>
          <p:cNvSpPr txBox="1"/>
          <p:nvPr>
            <p:ph type="title"/>
          </p:nvPr>
        </p:nvSpPr>
        <p:spPr>
          <a:xfrm>
            <a:off x="311700" y="64025"/>
            <a:ext cx="723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2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2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gnersclogo.png" id="45" name="Google Shape;4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png" id="46" name="Google Shape;4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png" id="47" name="Google Shape;4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2"/>
          <p:cNvSpPr txBox="1"/>
          <p:nvPr>
            <p:ph type="title"/>
          </p:nvPr>
        </p:nvSpPr>
        <p:spPr>
          <a:xfrm>
            <a:off x="159300" y="64025"/>
            <a:ext cx="738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5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5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5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5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56"/>
          <p:cNvSpPr/>
          <p:nvPr/>
        </p:nvSpPr>
        <p:spPr>
          <a:xfrm>
            <a:off x="0" y="0"/>
            <a:ext cx="9144000" cy="719700"/>
          </a:xfrm>
          <a:prstGeom prst="rect">
            <a:avLst/>
          </a:prstGeom>
          <a:solidFill>
            <a:srgbClr val="1F5B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6"/>
          <p:cNvSpPr/>
          <p:nvPr/>
        </p:nvSpPr>
        <p:spPr>
          <a:xfrm>
            <a:off x="0" y="4468800"/>
            <a:ext cx="9144000" cy="674700"/>
          </a:xfrm>
          <a:prstGeom prst="rect">
            <a:avLst/>
          </a:prstGeom>
          <a:solidFill>
            <a:srgbClr val="1F5B9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gnersclogo.png" id="67" name="Google Shape;6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50" y="85150"/>
            <a:ext cx="1528276" cy="527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png" id="68" name="Google Shape;6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875" y="4542438"/>
            <a:ext cx="2233800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titled.png" id="69" name="Google Shape;6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375" y="4578525"/>
            <a:ext cx="2448775" cy="4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ccs.neu.edu/home/gene/papers/hpdc19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mtcp.sourceforge.net/index.html" TargetMode="External"/><Relationship Id="rId4" Type="http://schemas.openxmlformats.org/officeDocument/2006/relationships/hyperlink" Target="https://github.com/dmtcp/dmtcp/blob/master/QUICK-START.md" TargetMode="External"/><Relationship Id="rId5" Type="http://schemas.openxmlformats.org/officeDocument/2006/relationships/hyperlink" Target="https://docs.nersc.gov/development/checkpoint-restart/" TargetMode="External"/><Relationship Id="rId6" Type="http://schemas.openxmlformats.org/officeDocument/2006/relationships/hyperlink" Target="https://docs.nersc.gov/development/checkpoint-restart/" TargetMode="External"/><Relationship Id="rId7" Type="http://schemas.openxmlformats.org/officeDocument/2006/relationships/hyperlink" Target="https://www.nersc.gov/users/training/events/user-training-on-checkpointing-and-restarting-jobs-using-dmtcp-on-november-6-2019/" TargetMode="External"/><Relationship Id="rId8" Type="http://schemas.openxmlformats.org/officeDocument/2006/relationships/hyperlink" Target="https://github.com/JainTwinkle/dmtcp.git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docs.nersc.gov/jobs/examples/#vasp-exampl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mtcp.sourceforge.ne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>
            <p:ph type="ctrTitle"/>
          </p:nvPr>
        </p:nvSpPr>
        <p:spPr>
          <a:xfrm>
            <a:off x="0" y="194975"/>
            <a:ext cx="59343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Checkpointing and Restarting Jobs with DMTCP </a:t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4800"/>
          </a:p>
        </p:txBody>
      </p:sp>
      <p:sp>
        <p:nvSpPr>
          <p:cNvPr id="80" name="Google Shape;80;p1"/>
          <p:cNvSpPr txBox="1"/>
          <p:nvPr>
            <p:ph idx="1" type="subTitle"/>
          </p:nvPr>
        </p:nvSpPr>
        <p:spPr>
          <a:xfrm>
            <a:off x="3286125" y="3670425"/>
            <a:ext cx="5735025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Zhengji Zhao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User Engagement Group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NERSC User Training, Berkeley CA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November 6, 2019</a:t>
            </a:r>
            <a:endParaRPr sz="1800"/>
          </a:p>
        </p:txBody>
      </p:sp>
      <p:sp>
        <p:nvSpPr>
          <p:cNvPr id="81" name="Google Shape;81;p1"/>
          <p:cNvSpPr txBox="1"/>
          <p:nvPr/>
        </p:nvSpPr>
        <p:spPr>
          <a:xfrm>
            <a:off x="479994" y="2616575"/>
            <a:ext cx="49743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6363"/>
                </a:solidFill>
                <a:latin typeface="Arial"/>
                <a:ea typeface="Arial"/>
                <a:cs typeface="Arial"/>
                <a:sym typeface="Arial"/>
              </a:rPr>
              <a:t>User Training on Checkpoint/Restart (I)</a:t>
            </a:r>
            <a:endParaRPr>
              <a:solidFill>
                <a:srgbClr val="FF636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DMTCP: Distributed MultiThreaded CheckPointing</a:t>
            </a:r>
            <a:endParaRPr/>
          </a:p>
        </p:txBody>
      </p:sp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DMTCP transparently checkpoints a single-host or distributed computation in user-space -- with no modifications to user code or to the O/S. </a:t>
            </a:r>
            <a:endParaRPr sz="2200"/>
          </a:p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DMTCP supports a variety of applications, including MPI (various implementations over TCP/IP or InfiniBand), OpenMP, MATLAB, Python, and many programming languages including C/C++/Fortran, shell scripting languages, and resource managers (e.g., Slurm)</a:t>
            </a:r>
            <a:endParaRPr sz="22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 rotWithShape="1">
          <a:blip r:embed="rId3">
            <a:alphaModFix/>
          </a:blip>
          <a:srcRect b="0" l="1072" r="0" t="0"/>
          <a:stretch/>
        </p:blipFill>
        <p:spPr>
          <a:xfrm>
            <a:off x="0" y="969275"/>
            <a:ext cx="4568400" cy="354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How does </a:t>
            </a:r>
            <a:r>
              <a:rPr lang="en-US"/>
              <a:t>DMTCP Work?</a:t>
            </a:r>
            <a:endParaRPr/>
          </a:p>
        </p:txBody>
      </p: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b="1500" l="0" r="803" t="1675"/>
          <a:stretch/>
        </p:blipFill>
        <p:spPr>
          <a:xfrm>
            <a:off x="4568400" y="996300"/>
            <a:ext cx="4568399" cy="34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DMTCP Usage</a:t>
            </a:r>
            <a:endParaRPr/>
          </a:p>
        </p:txBody>
      </p:sp>
      <p:sp>
        <p:nvSpPr>
          <p:cNvPr id="153" name="Google Shape;153;p10"/>
          <p:cNvSpPr txBox="1"/>
          <p:nvPr/>
        </p:nvSpPr>
        <p:spPr>
          <a:xfrm>
            <a:off x="827525" y="2573550"/>
            <a:ext cx="3921300" cy="914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--interval 30 ./a.out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^C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dmtcp_restart ckpt_a.out*.dmtcp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827525" y="1016900"/>
            <a:ext cx="3921300" cy="13875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  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rm -f ckpt_a.out*.dmtcp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-j ./a.out arg1 …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^C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dmtcp_restart ckpt_a.out*.dmtcp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827525" y="3656800"/>
            <a:ext cx="3921300" cy="12120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dmtcp_launch ./a.out 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arg1 …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^C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dmtcp_restart ckpt_a.out*.dmtcp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1477900" y="688413"/>
            <a:ext cx="11031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Terminal 1</a:t>
            </a:r>
            <a:endParaRPr b="1"/>
          </a:p>
        </p:txBody>
      </p:sp>
      <p:sp>
        <p:nvSpPr>
          <p:cNvPr id="157" name="Google Shape;157;p10"/>
          <p:cNvSpPr txBox="1"/>
          <p:nvPr/>
        </p:nvSpPr>
        <p:spPr>
          <a:xfrm>
            <a:off x="5327350" y="688413"/>
            <a:ext cx="11031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Terminal 2</a:t>
            </a:r>
            <a:endParaRPr b="1"/>
          </a:p>
        </p:txBody>
      </p:sp>
      <p:sp>
        <p:nvSpPr>
          <p:cNvPr id="158" name="Google Shape;158;p10"/>
          <p:cNvSpPr txBox="1"/>
          <p:nvPr/>
        </p:nvSpPr>
        <p:spPr>
          <a:xfrm>
            <a:off x="5042825" y="1004575"/>
            <a:ext cx="3856800" cy="13875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dmtcp_coordinator  --interval 30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5033675" y="3644475"/>
            <a:ext cx="3856800" cy="12120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dmtcp_command --checkpoint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261750" y="1426900"/>
            <a:ext cx="2238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"/>
          <p:cNvSpPr txBox="1"/>
          <p:nvPr/>
        </p:nvSpPr>
        <p:spPr>
          <a:xfrm>
            <a:off x="261750" y="2820450"/>
            <a:ext cx="4644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</a:t>
            </a:r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271000" y="4214000"/>
            <a:ext cx="4551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DMTCP Commands</a:t>
            </a:r>
            <a:endParaRPr/>
          </a:p>
        </p:txBody>
      </p:sp>
      <p:sp>
        <p:nvSpPr>
          <p:cNvPr id="168" name="Google Shape;168;p11"/>
          <p:cNvSpPr txBox="1"/>
          <p:nvPr>
            <p:ph idx="1" type="body"/>
          </p:nvPr>
        </p:nvSpPr>
        <p:spPr>
          <a:xfrm>
            <a:off x="159300" y="826475"/>
            <a:ext cx="89634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900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 sz="1900"/>
              <a:t> -- c</a:t>
            </a:r>
            <a:r>
              <a:rPr lang="en-US" sz="1900"/>
              <a:t>oordinates checkpoints between multiple processes.</a:t>
            </a:r>
            <a:endParaRPr sz="19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Usage</a:t>
            </a:r>
            <a:r>
              <a:rPr lang="en-US" sz="1600"/>
              <a:t>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dmtcp_coordinator [OPTIONS] [port]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Options</a:t>
            </a:r>
            <a:r>
              <a:rPr lang="en-US" sz="1600"/>
              <a:t>: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-p, --coord-port PORT_NUM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DMTCP_COORD_PORT</a:t>
            </a:r>
            <a:r>
              <a:rPr lang="en-US" sz="1600"/>
              <a:t>), Port to listen on (default: 7779)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--port-file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lang="en-US" sz="1600"/>
              <a:t>, File to write listener port number. (Useful with '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--port 0</a:t>
            </a:r>
            <a:r>
              <a:rPr lang="en-US" sz="1600"/>
              <a:t>', which is used to assign a random port)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--exit-on-last</a:t>
            </a:r>
            <a:r>
              <a:rPr lang="en-US" sz="1600"/>
              <a:t>, Exit automatically when last client disconnects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--exit-after-ckpt</a:t>
            </a:r>
            <a:r>
              <a:rPr lang="en-US" sz="1600"/>
              <a:t>, Kill peer processes of computation after first checkpoint is created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--daemon</a:t>
            </a:r>
            <a:r>
              <a:rPr lang="en-US" sz="1600"/>
              <a:t>, Run silently in the background after detaching from the parent process.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-i, --interval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DMTCP_CHECKPOINT_INTERVAL</a:t>
            </a:r>
            <a:r>
              <a:rPr lang="en-US" sz="1600"/>
              <a:t>): </a:t>
            </a:r>
            <a:r>
              <a:rPr lang="en-US" sz="1600"/>
              <a:t>Time in seconds between automatic checkpoints </a:t>
            </a:r>
            <a:r>
              <a:rPr lang="en-US" sz="1600"/>
              <a:t>(default:</a:t>
            </a:r>
            <a:r>
              <a:rPr lang="en-US" sz="1600"/>
              <a:t> </a:t>
            </a:r>
            <a:r>
              <a:rPr lang="en-US" sz="1600"/>
              <a:t>0,</a:t>
            </a:r>
            <a:r>
              <a:rPr lang="en-US" sz="1600"/>
              <a:t> </a:t>
            </a:r>
            <a:r>
              <a:rPr lang="en-US" sz="1600"/>
              <a:t>disabled)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  </a:t>
            </a:r>
            <a:r>
              <a:rPr b="1" lang="en-US" sz="1600"/>
              <a:t>COMMANDS:</a:t>
            </a:r>
            <a:endParaRPr b="1"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        </a:t>
            </a:r>
            <a:r>
              <a:rPr lang="en-US" sz="1600"/>
              <a:t>type '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?&lt;return&gt;</a:t>
            </a:r>
            <a:r>
              <a:rPr lang="en-US" sz="1600"/>
              <a:t>' at runtime for list 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d576e5c7_0_1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DMTCP Commands (cont.)</a:t>
            </a:r>
            <a:endParaRPr/>
          </a:p>
        </p:txBody>
      </p:sp>
      <p:sp>
        <p:nvSpPr>
          <p:cNvPr id="174" name="Google Shape;174;g73d576e5c7_0_1"/>
          <p:cNvSpPr txBox="1"/>
          <p:nvPr>
            <p:ph idx="1" type="body"/>
          </p:nvPr>
        </p:nvSpPr>
        <p:spPr>
          <a:xfrm>
            <a:off x="1593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dmtcp_launch</a:t>
            </a:r>
            <a:r>
              <a:rPr lang="en-US"/>
              <a:t> -- </a:t>
            </a:r>
            <a:r>
              <a:rPr lang="en-US"/>
              <a:t>Start a process under DMTCP control.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8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Usage:</a:t>
            </a:r>
            <a:r>
              <a:rPr lang="en-US" sz="1600"/>
              <a:t>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dmtcp_launch [OPTIONS] &lt;command&gt; [args...]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-h, --coord-host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HOSTNAME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DMTCP_COORD_HOST</a:t>
            </a:r>
            <a:r>
              <a:rPr lang="en-US" sz="1600"/>
              <a:t>), hostname where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 sz="1600"/>
              <a:t> is run (default: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localhost</a:t>
            </a:r>
            <a:r>
              <a:rPr lang="en-US" sz="1600"/>
              <a:t>)</a:t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-p, --coord-port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PORT_NUM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DMTCP_COORD_PORT</a:t>
            </a:r>
            <a:r>
              <a:rPr lang="en-US" sz="1600"/>
              <a:t>), port where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 sz="1600"/>
              <a:t> is run (default: 7779)</a:t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--port-file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lang="en-US" sz="1600"/>
              <a:t>,  file to write listener port number.  </a:t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-j, --join-coordinator</a:t>
            </a:r>
            <a:r>
              <a:rPr lang="en-US" sz="1600"/>
              <a:t>, join an existing coordinator, raise error if one doesn'</a:t>
            </a:r>
            <a:r>
              <a:rPr lang="en-US" sz="1600"/>
              <a:t>t </a:t>
            </a:r>
            <a:r>
              <a:rPr lang="en-US" sz="1600"/>
              <a:t>already exist</a:t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-i, --interval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SECONDS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DMTCP_CHECKPOINT_INTERVAL</a:t>
            </a:r>
            <a:r>
              <a:rPr lang="en-US" sz="1600"/>
              <a:t>), time in seconds between automatic checkpoints.</a:t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--ckpt-signal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signum</a:t>
            </a:r>
            <a:r>
              <a:rPr lang="en-US" sz="1600"/>
              <a:t>, signal number used internally by DMTCP for checkpointing (default: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SIGUSR2</a:t>
            </a:r>
            <a:r>
              <a:rPr lang="en-US" sz="1600"/>
              <a:t> (signal 12)).</a:t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3d576e5c7_0_6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DMTCP Commands (cont.)</a:t>
            </a:r>
            <a:endParaRPr/>
          </a:p>
        </p:txBody>
      </p:sp>
      <p:sp>
        <p:nvSpPr>
          <p:cNvPr id="180" name="Google Shape;180;g73d576e5c7_0_6"/>
          <p:cNvSpPr txBox="1"/>
          <p:nvPr>
            <p:ph idx="1" type="body"/>
          </p:nvPr>
        </p:nvSpPr>
        <p:spPr>
          <a:xfrm>
            <a:off x="279600" y="843375"/>
            <a:ext cx="87372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dmtcp_restart</a:t>
            </a:r>
            <a:r>
              <a:rPr b="1" lang="en-US"/>
              <a:t> </a:t>
            </a:r>
            <a:r>
              <a:rPr lang="en-US"/>
              <a:t>-- </a:t>
            </a:r>
            <a:r>
              <a:rPr lang="en-US"/>
              <a:t>Restart processes from a checkpoint image.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/>
              <a:t> </a:t>
            </a:r>
            <a:r>
              <a:rPr b="1" lang="en-US" sz="1600"/>
              <a:t>Usage</a:t>
            </a:r>
            <a:r>
              <a:rPr lang="en-US" sz="1600"/>
              <a:t>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dmtcp_restart [OPTIONS] &lt;ckpt1.dmtcp&gt; [ckpt2.dmtcp...]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-h, --coord-host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HOSTNAME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DMTCP_COORD_HOST</a:t>
            </a:r>
            <a:r>
              <a:rPr lang="en-US" sz="1600"/>
              <a:t>), Hostname where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 sz="1600"/>
              <a:t> is run (default: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localhost</a:t>
            </a:r>
            <a:r>
              <a:rPr lang="en-US" sz="1600"/>
              <a:t>)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-p, --coord-port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PORT_NUM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DMTCP_COORD_PORT</a:t>
            </a:r>
            <a:r>
              <a:rPr lang="en-US" sz="1600"/>
              <a:t>), Port where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 sz="1600"/>
              <a:t> is run (default: 7779)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--port-file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FILENAME</a:t>
            </a:r>
            <a:r>
              <a:rPr lang="en-US" sz="1600"/>
              <a:t>,  File to write listener port number.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-j, --join-coordinator</a:t>
            </a:r>
            <a:r>
              <a:rPr lang="en-US" sz="1600"/>
              <a:t>, Join an existing coordinator, raise error if one doesn't already exist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-i, --interval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SECONDS</a:t>
            </a:r>
            <a:r>
              <a:rPr lang="en-US" sz="1600"/>
              <a:t> (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env DMTCP_CHECKPOINT_INTERVAL</a:t>
            </a:r>
            <a:r>
              <a:rPr lang="en-US" sz="1600"/>
              <a:t>), Time in seconds between automatic checkpoints.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00"/>
              <a:t>              </a:t>
            </a:r>
            <a:endParaRPr sz="10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3d576e5c7_0_11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DMTCP Commands (cont.)</a:t>
            </a:r>
            <a:endParaRPr/>
          </a:p>
        </p:txBody>
      </p:sp>
      <p:sp>
        <p:nvSpPr>
          <p:cNvPr id="186" name="Google Shape;186;g73d576e5c7_0_11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/>
              <a:t> 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dmtcp_command</a:t>
            </a:r>
            <a:r>
              <a:rPr b="1" lang="en-US"/>
              <a:t> </a:t>
            </a:r>
            <a:r>
              <a:rPr lang="en-US"/>
              <a:t>-- </a:t>
            </a:r>
            <a:r>
              <a:rPr lang="en-US"/>
              <a:t>Send a command to the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/>
              <a:t> remotely.</a:t>
            </a:r>
            <a:endParaRPr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8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600"/>
              <a:t>Usage:</a:t>
            </a:r>
            <a:r>
              <a:rPr lang="en-US" sz="1600"/>
              <a:t>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dmtcp_command [OPTIONS] COMMAND [COMMAND...]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-s, --status</a:t>
            </a:r>
            <a:r>
              <a:rPr lang="en-US" sz="1600"/>
              <a:t>          		Print status message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-l, --list</a:t>
            </a:r>
            <a:r>
              <a:rPr lang="en-US" sz="1600"/>
              <a:t>            		List connected clients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-c, --checkpoint</a:t>
            </a:r>
            <a:r>
              <a:rPr lang="en-US" sz="1600"/>
              <a:t>      	Checkpoint all nodes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-bc, --bcheckpoint</a:t>
            </a:r>
            <a:r>
              <a:rPr lang="en-US" sz="1600"/>
              <a:t>    	Checkpoint all nodes, blocking until done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-i, --interval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&lt;val&gt;</a:t>
            </a:r>
            <a:r>
              <a:rPr lang="en-US" sz="1600"/>
              <a:t>   Update ckpt interval to </a:t>
            </a:r>
            <a:r>
              <a:rPr i="1" lang="en-US" sz="1600">
                <a:latin typeface="Courier New"/>
                <a:ea typeface="Courier New"/>
                <a:cs typeface="Courier New"/>
                <a:sym typeface="Courier New"/>
              </a:rPr>
              <a:t>&lt;val&gt;</a:t>
            </a:r>
            <a:r>
              <a:rPr lang="en-US" sz="1600"/>
              <a:t> seconds (0=never)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-k, --kill</a:t>
            </a:r>
            <a:r>
              <a:rPr lang="en-US" sz="1600"/>
              <a:t>             		Kill all nodes</a:t>
            </a:r>
            <a:endParaRPr sz="1600"/>
          </a:p>
          <a:p>
            <a:pPr indent="0" lvl="0" marL="76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/>
              <a:t> 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-q, --quit</a:t>
            </a:r>
            <a:r>
              <a:rPr lang="en-US" sz="1600"/>
              <a:t>             		Kill all nodes and quit</a:t>
            </a:r>
            <a:endParaRPr sz="16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MPI Status of DMTCP on Cori</a:t>
            </a:r>
            <a:endParaRPr/>
          </a:p>
        </p:txBody>
      </p:sp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100"/>
              <a:t>We are working with the DMTCP developers to get “</a:t>
            </a:r>
            <a:r>
              <a:rPr lang="en-US" sz="2100" u="sng">
                <a:solidFill>
                  <a:schemeClr val="accent5"/>
                </a:solidFill>
                <a:hlinkClick r:id="rId3"/>
              </a:rPr>
              <a:t>MANA for MPI: MPI-Agnostic Network-Agnostic Transparent Checkpointing</a:t>
            </a:r>
            <a:r>
              <a:rPr lang="en-US" sz="2100"/>
              <a:t>”, which works with Cray MPICH,  to work on Cori.</a:t>
            </a:r>
            <a:endParaRPr sz="21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The </a:t>
            </a:r>
            <a:r>
              <a:rPr lang="en-US" sz="1700"/>
              <a:t>openmpi module (tcp/ip) may work with your MPI applications now</a:t>
            </a:r>
            <a:endParaRPr sz="1700"/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However,  we recommend the to-be-released MANA version of DMTCP for MPI applications (target date Feb 2020)</a:t>
            </a:r>
            <a:endParaRPr sz="1700"/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100"/>
              <a:t>Confirmed that </a:t>
            </a:r>
            <a:r>
              <a:rPr lang="en-US" sz="2100"/>
              <a:t>serial/threaded apps work with DMTCP on Cori</a:t>
            </a:r>
            <a:endParaRPr sz="2100"/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We invite users to experiment DMTCP with their production workloads, and report bugs</a:t>
            </a:r>
            <a:endParaRPr sz="1700"/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DMTCP development team will prioritize bugs reported by NERSC</a:t>
            </a:r>
            <a:endParaRPr sz="1700"/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ctrTitle"/>
          </p:nvPr>
        </p:nvSpPr>
        <p:spPr>
          <a:xfrm>
            <a:off x="656898" y="1124668"/>
            <a:ext cx="5937121" cy="139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Checkpoint/Restart Serial/Threaded Applications with DMTCP on Cori</a:t>
            </a:r>
            <a:endParaRPr/>
          </a:p>
        </p:txBody>
      </p:sp>
      <p:sp>
        <p:nvSpPr>
          <p:cNvPr id="198" name="Google Shape;198;p14"/>
          <p:cNvSpPr txBox="1"/>
          <p:nvPr>
            <p:ph idx="12" type="sldNum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Demo: C/R Jobs with DMTCP Interactively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748313" y="1045750"/>
            <a:ext cx="3675300" cy="35043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#get a compute node</a:t>
            </a:r>
            <a:endParaRPr sz="10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salloc –N1 –C knl –t 1:00:00 -q interactive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#launch job under DMTCP control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-j ./a.out arg1 ...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^c kill the running job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#restart from checkpoint image file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dmtcp_restart ckpt-*.dmtcp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#or run dmtcp_restart_script.sh </a:t>
            </a:r>
            <a:endParaRPr sz="10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" name="Google Shape;205;p16"/>
          <p:cNvSpPr txBox="1"/>
          <p:nvPr/>
        </p:nvSpPr>
        <p:spPr>
          <a:xfrm>
            <a:off x="5063575" y="1045750"/>
            <a:ext cx="3845700" cy="35043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#ssh to the compute node of your running job</a:t>
            </a:r>
            <a:endParaRPr sz="10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ssh_job &lt;jobid&gt;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#launch dmtcp_coordinator</a:t>
            </a:r>
            <a:endParaRPr sz="10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q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--------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#or use dmtcp_command to send checkpoint command remotely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dmtcp_command -c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719849" y="711425"/>
            <a:ext cx="3675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Terminal 1 (</a:t>
            </a:r>
            <a:r>
              <a:rPr b="1" i="0" lang="en-US" sz="1400" u="none" cap="none" strike="noStrike">
                <a:solidFill>
                  <a:srgbClr val="000000"/>
                </a:solidFill>
              </a:rPr>
              <a:t>batch session) </a:t>
            </a:r>
            <a:endParaRPr b="1"/>
          </a:p>
        </p:txBody>
      </p:sp>
      <p:sp>
        <p:nvSpPr>
          <p:cNvPr id="207" name="Google Shape;207;p16"/>
          <p:cNvSpPr txBox="1"/>
          <p:nvPr/>
        </p:nvSpPr>
        <p:spPr>
          <a:xfrm>
            <a:off x="5019517" y="711420"/>
            <a:ext cx="181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Terminal 2</a:t>
            </a:r>
            <a:r>
              <a:rPr b="1" i="0" lang="en-US" sz="1400" u="none" cap="none" strike="noStrike">
                <a:solidFill>
                  <a:srgbClr val="000000"/>
                </a:solidFill>
              </a:rPr>
              <a:t> </a:t>
            </a:r>
            <a:endParaRPr b="1"/>
          </a:p>
        </p:txBody>
      </p:sp>
      <p:sp>
        <p:nvSpPr>
          <p:cNvPr id="208" name="Google Shape;208;p16"/>
          <p:cNvSpPr txBox="1"/>
          <p:nvPr/>
        </p:nvSpPr>
        <p:spPr>
          <a:xfrm>
            <a:off x="152397" y="1140742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</p:txBody>
      </p:sp>
      <p:sp>
        <p:nvSpPr>
          <p:cNvPr id="209" name="Google Shape;209;p16"/>
          <p:cNvSpPr txBox="1"/>
          <p:nvPr/>
        </p:nvSpPr>
        <p:spPr>
          <a:xfrm>
            <a:off x="4467850" y="1629722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</p:txBody>
      </p:sp>
      <p:sp>
        <p:nvSpPr>
          <p:cNvPr id="210" name="Google Shape;210;p16"/>
          <p:cNvSpPr txBox="1"/>
          <p:nvPr/>
        </p:nvSpPr>
        <p:spPr>
          <a:xfrm>
            <a:off x="4467830" y="2203808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</p:txBody>
      </p:sp>
      <p:sp>
        <p:nvSpPr>
          <p:cNvPr id="211" name="Google Shape;211;p16"/>
          <p:cNvSpPr txBox="1"/>
          <p:nvPr/>
        </p:nvSpPr>
        <p:spPr>
          <a:xfrm>
            <a:off x="168094" y="2657513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/>
          </a:p>
        </p:txBody>
      </p:sp>
      <p:sp>
        <p:nvSpPr>
          <p:cNvPr id="212" name="Google Shape;212;p16"/>
          <p:cNvSpPr txBox="1"/>
          <p:nvPr/>
        </p:nvSpPr>
        <p:spPr>
          <a:xfrm>
            <a:off x="4467843" y="2980019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/>
          </a:p>
        </p:txBody>
      </p:sp>
      <p:sp>
        <p:nvSpPr>
          <p:cNvPr id="213" name="Google Shape;213;p16"/>
          <p:cNvSpPr txBox="1"/>
          <p:nvPr/>
        </p:nvSpPr>
        <p:spPr>
          <a:xfrm>
            <a:off x="196602" y="3591106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6</a:t>
            </a:r>
            <a:endParaRPr/>
          </a:p>
        </p:txBody>
      </p:sp>
      <p:sp>
        <p:nvSpPr>
          <p:cNvPr id="214" name="Google Shape;214;p16"/>
          <p:cNvSpPr txBox="1"/>
          <p:nvPr/>
        </p:nvSpPr>
        <p:spPr>
          <a:xfrm>
            <a:off x="196600" y="4072300"/>
            <a:ext cx="551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7</a:t>
            </a:r>
            <a:endParaRPr/>
          </a:p>
        </p:txBody>
      </p:sp>
      <p:sp>
        <p:nvSpPr>
          <p:cNvPr id="215" name="Google Shape;215;p16"/>
          <p:cNvSpPr txBox="1"/>
          <p:nvPr/>
        </p:nvSpPr>
        <p:spPr>
          <a:xfrm>
            <a:off x="626800" y="4640825"/>
            <a:ext cx="8185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The application (</a:t>
            </a:r>
            <a:r>
              <a:rPr b="1" lang="en-US" sz="2000">
                <a:latin typeface="Courier New"/>
                <a:ea typeface="Courier New"/>
                <a:cs typeface="Courier New"/>
                <a:sym typeface="Courier New"/>
              </a:rPr>
              <a:t>a.out</a:t>
            </a:r>
            <a:r>
              <a:rPr b="1" lang="en-US" sz="2000"/>
              <a:t>) must be linked dynamically!</a:t>
            </a:r>
            <a:endParaRPr b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87" name="Google Shape;87;p2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Introduction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DMTCP overview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Checkpoint/restart serial and threaded applications on Cori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Automatic job resubmission of checkpoint/restart jobs with DMTCP 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Summary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Notes on DMTCP Usage</a:t>
            </a:r>
            <a:endParaRPr/>
          </a:p>
        </p:txBody>
      </p:sp>
      <p:sp>
        <p:nvSpPr>
          <p:cNvPr id="221" name="Google Shape;221;p20"/>
          <p:cNvSpPr txBox="1"/>
          <p:nvPr>
            <p:ph idx="1" type="body"/>
          </p:nvPr>
        </p:nvSpPr>
        <p:spPr>
          <a:xfrm>
            <a:off x="311700" y="826475"/>
            <a:ext cx="88323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Must link applications dynamically</a:t>
            </a:r>
            <a:endParaRPr b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--help</a:t>
            </a:r>
            <a:r>
              <a:rPr lang="en-US"/>
              <a:t> option </a:t>
            </a:r>
            <a:r>
              <a:rPr lang="en-US"/>
              <a:t>with</a:t>
            </a:r>
            <a:r>
              <a:rPr lang="en-US"/>
              <a:t>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dmtcp_*</a:t>
            </a:r>
            <a:r>
              <a:rPr lang="en-US"/>
              <a:t> commands to see available options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Checkpoint options:</a:t>
            </a:r>
            <a:endParaRPr/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checkpoint periodically</a:t>
            </a:r>
            <a:endParaRPr/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checkpoint once and quit (detect allocated time)</a:t>
            </a:r>
            <a:endParaRPr/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checkpoint remotely as needed </a:t>
            </a:r>
            <a:endParaRPr/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for batch jobs, use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--port-file</a:t>
            </a:r>
            <a:r>
              <a:rPr lang="en-US"/>
              <a:t> number (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-p</a:t>
            </a:r>
            <a:r>
              <a:rPr lang="en-US"/>
              <a:t>), because host (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-h</a:t>
            </a:r>
            <a:r>
              <a:rPr lang="en-US"/>
              <a:t>) could be different between restarted jobs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For restart jobs, can use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/>
              <a:t>-generated restart script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dmtcp_restart_script.sh</a:t>
            </a:r>
            <a:r>
              <a:rPr lang="en-US"/>
              <a:t> instead of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dmtcp_restart ckpt*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spcBef>
                <a:spcPts val="2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This file is a link to the most recent restart script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300"/>
              <a:t>Sample Job Script: C/R Using DMTCP on Cori Haswell </a:t>
            </a:r>
            <a:endParaRPr/>
          </a:p>
        </p:txBody>
      </p:sp>
      <p:sp>
        <p:nvSpPr>
          <p:cNvPr id="227" name="Google Shape;227;p18"/>
          <p:cNvSpPr txBox="1"/>
          <p:nvPr/>
        </p:nvSpPr>
        <p:spPr>
          <a:xfrm>
            <a:off x="368971" y="1047636"/>
            <a:ext cx="2231100" cy="3177300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regular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</a:t>
            </a: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haswell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test-%j.out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test-%j.err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settings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32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./a.out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p18"/>
          <p:cNvSpPr txBox="1"/>
          <p:nvPr/>
        </p:nvSpPr>
        <p:spPr>
          <a:xfrm>
            <a:off x="3204376" y="1047625"/>
            <a:ext cx="2596200" cy="3392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test_cr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regular</a:t>
            </a:r>
            <a:endParaRPr i="0" sz="997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997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</a:t>
            </a:r>
            <a:r>
              <a:rPr lang="en-US" sz="99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haswell</a:t>
            </a:r>
            <a:endParaRPr i="0" sz="997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</a:t>
            </a: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48</a:t>
            </a: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test_cr-%j.out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test_cr-%j.err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--time-min=6:00:00</a:t>
            </a:r>
            <a:endParaRPr i="0" sz="997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settings</a:t>
            </a:r>
            <a:endParaRPr i="0" sz="997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</a:t>
            </a: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32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#for c/r with dmtcp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#checkpointing once every hour</a:t>
            </a:r>
            <a:endParaRPr i="0" sz="997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-i 3600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#run job under dmtcp control</a:t>
            </a:r>
            <a:endParaRPr i="0" sz="997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97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./a.out</a:t>
            </a:r>
            <a:endParaRPr i="0" sz="997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38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5982413" y="1047625"/>
            <a:ext cx="2778300" cy="3392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test_c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regular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</a:t>
            </a:r>
            <a:r>
              <a:rPr lang="en-US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haswell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48</a:t>
            </a: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test_cr-%j.out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test_cr-%j.err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--time-min=6:00:00</a:t>
            </a:r>
            <a:endParaRPr sz="997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settings</a:t>
            </a:r>
            <a:endParaRPr sz="997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sz="997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sz="997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OMP_NUM_THREADS=32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#for c/r with dmtcp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sz="10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#checkpointing once every hour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-i 3600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#restart the job from dmtcp checkpoint files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./dmtcp_restart_script.sh </a:t>
            </a:r>
            <a:endParaRPr i="0" sz="2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0" name="Google Shape;230;p18"/>
          <p:cNvSpPr/>
          <p:nvPr/>
        </p:nvSpPr>
        <p:spPr>
          <a:xfrm>
            <a:off x="2640206" y="2554036"/>
            <a:ext cx="524100" cy="16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8"/>
          <p:cNvSpPr txBox="1"/>
          <p:nvPr/>
        </p:nvSpPr>
        <p:spPr>
          <a:xfrm>
            <a:off x="368971" y="722925"/>
            <a:ext cx="223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Original job script</a:t>
            </a:r>
            <a:endParaRPr b="1"/>
          </a:p>
        </p:txBody>
      </p:sp>
      <p:sp>
        <p:nvSpPr>
          <p:cNvPr id="232" name="Google Shape;232;p18"/>
          <p:cNvSpPr txBox="1"/>
          <p:nvPr/>
        </p:nvSpPr>
        <p:spPr>
          <a:xfrm>
            <a:off x="5982429" y="722926"/>
            <a:ext cx="223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restart.slurm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33" name="Google Shape;233;p18"/>
          <p:cNvSpPr txBox="1"/>
          <p:nvPr/>
        </p:nvSpPr>
        <p:spPr>
          <a:xfrm>
            <a:off x="3204354" y="722924"/>
            <a:ext cx="223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run.slurm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34" name="Google Shape;234;p18"/>
          <p:cNvSpPr txBox="1"/>
          <p:nvPr/>
        </p:nvSpPr>
        <p:spPr>
          <a:xfrm>
            <a:off x="368975" y="4456625"/>
            <a:ext cx="86013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To run: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sbatch run.slurm</a:t>
            </a:r>
            <a:r>
              <a:rPr lang="en-US" sz="1600"/>
              <a:t>;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sbatch restart.slurm</a:t>
            </a:r>
            <a:r>
              <a:rPr lang="en-US" sz="1600"/>
              <a:t>;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sbatch restart.slurm</a:t>
            </a:r>
            <a:r>
              <a:rPr lang="en-US" sz="1600"/>
              <a:t>; …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 or submit dependency jobs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3d576e5c7_0_83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The “flex” QOS is Available for You (on Cori KNL Only)</a:t>
            </a:r>
            <a:endParaRPr/>
          </a:p>
        </p:txBody>
      </p:sp>
      <p:sp>
        <p:nvSpPr>
          <p:cNvPr id="240" name="Google Shape;240;g73d576e5c7_0_83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The flex QOS is for user jobs that can produce useful work with a relatively short amount of run time before terminating</a:t>
            </a:r>
            <a:endParaRPr sz="2200"/>
          </a:p>
          <a:p>
            <a:pPr indent="-3556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For example, jobs that are capable of checkpointing and restarting from where they left off </a:t>
            </a:r>
            <a:endParaRPr sz="1800"/>
          </a:p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200"/>
              <a:t>Benefits to using the flex QOS include improved job throughput and a 75% discount in charging.</a:t>
            </a:r>
            <a:endParaRPr b="1" sz="2200"/>
          </a:p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Access via </a:t>
            </a:r>
            <a:r>
              <a:rPr lang="en-US" sz="2200">
                <a:solidFill>
                  <a:srgbClr val="FF0000"/>
                </a:solidFill>
              </a:rPr>
              <a:t>“</a:t>
            </a:r>
            <a:r>
              <a:rPr lang="en-US" sz="2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 -q flex</a:t>
            </a:r>
            <a:r>
              <a:rPr lang="en-US" sz="2200">
                <a:solidFill>
                  <a:srgbClr val="FF0000"/>
                </a:solidFill>
              </a:rPr>
              <a:t>” </a:t>
            </a:r>
            <a:r>
              <a:rPr lang="en-US" sz="2200"/>
              <a:t>and </a:t>
            </a:r>
            <a:r>
              <a:rPr lang="en-US" sz="2200">
                <a:solidFill>
                  <a:schemeClr val="dk2"/>
                </a:solidFill>
              </a:rPr>
              <a:t>must use </a:t>
            </a:r>
            <a:r>
              <a:rPr lang="en-US" sz="2200">
                <a:solidFill>
                  <a:srgbClr val="FF0000"/>
                </a:solidFill>
              </a:rPr>
              <a:t>“</a:t>
            </a:r>
            <a:r>
              <a:rPr lang="en-US" sz="2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--time-min=2:00:00</a:t>
            </a:r>
            <a:r>
              <a:rPr lang="en-US" sz="2200">
                <a:solidFill>
                  <a:srgbClr val="FF0000"/>
                </a:solidFill>
              </a:rPr>
              <a:t>”</a:t>
            </a:r>
            <a:r>
              <a:rPr lang="en-US" sz="2200"/>
              <a:t> or less</a:t>
            </a:r>
            <a:endParaRPr sz="2200"/>
          </a:p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A flex QOS job can use up to 256 KNL nodes for 48 hours</a:t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3d576e5c7_0_67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100"/>
              <a:t>Sample Job Script: C/R Using DMTCP with flex QOS on Cori KNL</a:t>
            </a:r>
            <a:endParaRPr sz="2100"/>
          </a:p>
        </p:txBody>
      </p:sp>
      <p:sp>
        <p:nvSpPr>
          <p:cNvPr id="246" name="Google Shape;246;g73d576e5c7_0_67"/>
          <p:cNvSpPr txBox="1"/>
          <p:nvPr/>
        </p:nvSpPr>
        <p:spPr>
          <a:xfrm>
            <a:off x="406458" y="1047636"/>
            <a:ext cx="2231100" cy="3177300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regular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test-%j.out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test-%j.err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settings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OMP_NUM_THREADS=64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./a.out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7" name="Google Shape;247;g73d576e5c7_0_67"/>
          <p:cNvSpPr txBox="1"/>
          <p:nvPr/>
        </p:nvSpPr>
        <p:spPr>
          <a:xfrm>
            <a:off x="3241850" y="1047625"/>
            <a:ext cx="2499600" cy="3392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test_cr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</a:t>
            </a:r>
            <a:r>
              <a:rPr lang="en-US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flex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48</a:t>
            </a: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:00:00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test_cr-%j.out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test_cr-%j.err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--time-min=2:00:00</a:t>
            </a:r>
            <a:endParaRPr sz="1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settings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OMP_NUM_THREADS=64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#for c/r with dmtcp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#checkpointing once every hour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-i 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36</a:t>
            </a: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#run job under dmtcp control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./a.out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8" name="Google Shape;248;g73d576e5c7_0_67"/>
          <p:cNvSpPr txBox="1"/>
          <p:nvPr/>
        </p:nvSpPr>
        <p:spPr>
          <a:xfrm>
            <a:off x="5886850" y="1047625"/>
            <a:ext cx="2711100" cy="3392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</a:t>
            </a:r>
            <a:r>
              <a:rPr lang="en-US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flex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10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48</a:t>
            </a: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test_cr-%j.out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test_cr-%j.err</a:t>
            </a:r>
            <a:endParaRPr i="0" sz="10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--time-min=2:00:00</a:t>
            </a:r>
            <a:endParaRPr sz="1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settings</a:t>
            </a:r>
            <a:endParaRPr sz="997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sz="997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sz="997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OMP_NUM_THREADS=64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0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#for c/r with dmtcp</a:t>
            </a:r>
            <a:endParaRPr sz="1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997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sz="10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6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#checkpointing once every hour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-i </a:t>
            </a:r>
            <a:r>
              <a:rPr lang="en-US" sz="10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36</a:t>
            </a: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6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#restart the job from dmtcp checkpoint files</a:t>
            </a:r>
            <a:endParaRPr i="0" sz="10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10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./dmtcp_restart_script.sh </a:t>
            </a:r>
            <a:endParaRPr i="0" sz="2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g73d576e5c7_0_67"/>
          <p:cNvSpPr/>
          <p:nvPr/>
        </p:nvSpPr>
        <p:spPr>
          <a:xfrm>
            <a:off x="2677694" y="2554036"/>
            <a:ext cx="524100" cy="164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73d576e5c7_0_67"/>
          <p:cNvSpPr txBox="1"/>
          <p:nvPr/>
        </p:nvSpPr>
        <p:spPr>
          <a:xfrm>
            <a:off x="406458" y="722925"/>
            <a:ext cx="223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</a:t>
            </a:r>
            <a:r>
              <a:rPr b="1" i="0" lang="en-US" sz="1400" u="none" cap="none" strike="noStrike">
                <a:solidFill>
                  <a:srgbClr val="000000"/>
                </a:solidFill>
              </a:rPr>
              <a:t>riginal job script</a:t>
            </a:r>
            <a:endParaRPr b="1"/>
          </a:p>
        </p:txBody>
      </p:sp>
      <p:sp>
        <p:nvSpPr>
          <p:cNvPr id="251" name="Google Shape;251;g73d576e5c7_0_67"/>
          <p:cNvSpPr txBox="1"/>
          <p:nvPr/>
        </p:nvSpPr>
        <p:spPr>
          <a:xfrm>
            <a:off x="5886841" y="722926"/>
            <a:ext cx="223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restart.slurm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52" name="Google Shape;252;g73d576e5c7_0_67"/>
          <p:cNvSpPr txBox="1"/>
          <p:nvPr/>
        </p:nvSpPr>
        <p:spPr>
          <a:xfrm>
            <a:off x="3241842" y="722924"/>
            <a:ext cx="223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</a:rPr>
              <a:t>run.slurm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53" name="Google Shape;253;g73d576e5c7_0_67"/>
          <p:cNvSpPr txBox="1"/>
          <p:nvPr/>
        </p:nvSpPr>
        <p:spPr>
          <a:xfrm>
            <a:off x="406450" y="4456625"/>
            <a:ext cx="8563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To run: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sbatch run.slurm</a:t>
            </a:r>
            <a:r>
              <a:rPr lang="en-US" sz="1600"/>
              <a:t>; 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sbatch restart.slurm</a:t>
            </a:r>
            <a:r>
              <a:rPr lang="en-US" sz="1600"/>
              <a:t>;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sbatch restart.slurm</a:t>
            </a:r>
            <a:r>
              <a:rPr lang="en-US" sz="1600"/>
              <a:t>; …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or submit depency jobs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3f0b8cc3e_2_95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Notes on the DMTCP Job Script </a:t>
            </a:r>
            <a:endParaRPr/>
          </a:p>
        </p:txBody>
      </p:sp>
      <p:sp>
        <p:nvSpPr>
          <p:cNvPr id="259" name="Google Shape;259;g73f0b8cc3e_2_95"/>
          <p:cNvSpPr txBox="1"/>
          <p:nvPr>
            <p:ph idx="1" type="body"/>
          </p:nvPr>
        </p:nvSpPr>
        <p:spPr>
          <a:xfrm>
            <a:off x="311700" y="902675"/>
            <a:ext cx="8811000" cy="39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nersc_cr</a:t>
            </a:r>
            <a:r>
              <a:rPr lang="en-US" sz="1800"/>
              <a:t> module provides a set of bash functions to manage C/R jobs</a:t>
            </a:r>
            <a:endParaRPr sz="18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○"/>
            </a:pPr>
            <a:r>
              <a:rPr lang="en-US" sz="14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See </a:t>
            </a:r>
            <a:r>
              <a:rPr lang="en-US" sz="14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/global/common/sw/cray/cnl7/haswell/nersc_cr/19.10/etc/env_setup.sh </a:t>
            </a:r>
            <a:endParaRPr sz="14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start_coordinator</a:t>
            </a:r>
            <a:r>
              <a:rPr lang="en-US" sz="1800"/>
              <a:t> is a bash function (from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nersc_cr </a:t>
            </a:r>
            <a:r>
              <a:rPr lang="en-US" sz="1800"/>
              <a:t>module) that wraps the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dmtcp_coordinator</a:t>
            </a:r>
            <a:r>
              <a:rPr lang="en-US" sz="1800"/>
              <a:t> command and sets two envs to save coordinator host &amp; port number, and generate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dmtcp_command.&lt;jobid&gt;</a:t>
            </a:r>
            <a:r>
              <a:rPr lang="en-US" sz="1800"/>
              <a:t> file in the run directory for communication with your running jobs as needed</a:t>
            </a:r>
            <a:endParaRPr sz="18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dmtcp_coordinator --daemon --exit-on-last -p 0 --port-file $fname $@ 1&gt;/dev/null 2&gt;&amp;1</a:t>
            </a:r>
            <a:endParaRPr sz="14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export DMTCP_COORD_HOST=$h</a:t>
            </a:r>
            <a:endParaRPr sz="14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export DMTCP_COORD_PORT=$p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User selects checkpoint interval (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-i</a:t>
            </a:r>
            <a:r>
              <a:rPr lang="en-US" sz="1800"/>
              <a:t> option for coordinator): periodic checkpoint vs checkpoint only once before the job terminates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The checkpoint overhead should be less than the time needed to dump the full memory on the node to the disk 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 txBox="1"/>
          <p:nvPr>
            <p:ph type="ctrTitle"/>
          </p:nvPr>
        </p:nvSpPr>
        <p:spPr>
          <a:xfrm>
            <a:off x="656898" y="1124668"/>
            <a:ext cx="5937121" cy="139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Automatic Resubmission of Checkpoint/Restart Jobs with DMTCP</a:t>
            </a:r>
            <a:endParaRPr/>
          </a:p>
        </p:txBody>
      </p:sp>
      <p:sp>
        <p:nvSpPr>
          <p:cNvPr id="265" name="Google Shape;265;p21"/>
          <p:cNvSpPr txBox="1"/>
          <p:nvPr>
            <p:ph idx="12" type="sldNum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3f0b8cc3e_2_0"/>
          <p:cNvSpPr txBox="1"/>
          <p:nvPr>
            <p:ph type="title"/>
          </p:nvPr>
        </p:nvSpPr>
        <p:spPr>
          <a:xfrm>
            <a:off x="76200" y="64025"/>
            <a:ext cx="897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 sz="2000"/>
              <a:t>Automatic Resubmission of DMTCP Restart Jobs Using flex QOS (KNL Only)</a:t>
            </a:r>
            <a:endParaRPr/>
          </a:p>
        </p:txBody>
      </p:sp>
      <p:sp>
        <p:nvSpPr>
          <p:cNvPr id="271" name="Google Shape;271;g73f0b8cc3e_2_0"/>
          <p:cNvSpPr txBox="1"/>
          <p:nvPr/>
        </p:nvSpPr>
        <p:spPr>
          <a:xfrm>
            <a:off x="4781600" y="801275"/>
            <a:ext cx="4294800" cy="42714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-J test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flex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          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--time=48:00:00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--error=test%j.err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--output=test%j.out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--time-min=02:00:00 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4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</a:t>
            </a:r>
            <a:r>
              <a:rPr lang="en-US" sz="7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-i 3600</a:t>
            </a:r>
            <a:endParaRPr i="0" sz="75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n-US" sz="75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heckpoint/</a:t>
            </a:r>
            <a:r>
              <a:rPr lang="en-US" sz="75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estart job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[[</a:t>
            </a: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$(restart_count) == 0 </a:t>
            </a:r>
            <a:r>
              <a:rPr b="1"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]]</a:t>
            </a: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then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    #user setting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export OMP_NUM_THREADS=64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export OMP_PROC_BIND=spread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export OMP_PLACES=threads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</a:t>
            </a:r>
            <a:r>
              <a:rPr lang="en-US" sz="7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-j </a:t>
            </a: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./a.out </a:t>
            </a: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elif </a:t>
            </a:r>
            <a:r>
              <a:rPr b="1"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[[</a:t>
            </a: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$(restart_count) &gt; 0 </a:t>
            </a:r>
            <a:r>
              <a:rPr b="1"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]]</a:t>
            </a: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&amp;&amp; [[ -e dmtcp_restart_script.sh ]]; then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bash ./dmtcp_restart_script.sh &amp;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echo "Failed to restart the job, exit</a:t>
            </a:r>
            <a:r>
              <a:rPr b="1" lang="en-US" sz="7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”</a:t>
            </a: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exit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g73f0b8cc3e_2_0"/>
          <p:cNvSpPr txBox="1"/>
          <p:nvPr/>
        </p:nvSpPr>
        <p:spPr>
          <a:xfrm>
            <a:off x="2613400" y="1050425"/>
            <a:ext cx="1952400" cy="19902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regular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test-%j.out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test-%j.err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</a:t>
            </a:r>
            <a:endParaRPr i="0" sz="8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OMP_NUM_THREADS=64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8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./a.out</a:t>
            </a:r>
            <a:endParaRPr i="0" sz="8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g73f0b8cc3e_2_0"/>
          <p:cNvSpPr txBox="1"/>
          <p:nvPr>
            <p:ph idx="1" type="body"/>
          </p:nvPr>
        </p:nvSpPr>
        <p:spPr>
          <a:xfrm>
            <a:off x="42000" y="1445400"/>
            <a:ext cx="1948200" cy="27753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test_cr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flex</a:t>
            </a:r>
            <a:endParaRPr i="0" sz="75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test_cr-%j.out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test_cr-%j.err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–time-min=2:00:00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#user setting</a:t>
            </a:r>
            <a:endParaRPr i="0" sz="75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OMP_PROC_BIND=true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OMP_PLACES=threads</a:t>
            </a:r>
            <a:endParaRPr i="0" sz="75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OMP_NUM_THREADS=64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i="0" sz="75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#checkpointing once every hour</a:t>
            </a:r>
            <a:endParaRPr i="0" sz="75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-i </a:t>
            </a:r>
            <a:r>
              <a:rPr lang="en-US" sz="75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36</a:t>
            </a: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#run job under dmtcp control</a:t>
            </a:r>
            <a:endParaRPr i="0" sz="75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75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dmtcp_launch ./a.out</a:t>
            </a:r>
            <a:endParaRPr i="0" sz="75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4" name="Google Shape;274;g73f0b8cc3e_2_0"/>
          <p:cNvSpPr txBox="1"/>
          <p:nvPr/>
        </p:nvSpPr>
        <p:spPr>
          <a:xfrm>
            <a:off x="1990100" y="3174650"/>
            <a:ext cx="2138700" cy="1898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–J test</a:t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flex</a:t>
            </a:r>
            <a:endParaRPr i="0" sz="6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-N 1 </a:t>
            </a:r>
            <a:endParaRPr i="0" sz="6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-t 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–o test_cr-%j.out</a:t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–e test_cr-%j.err</a:t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–time-min=2:00:00</a:t>
            </a:r>
            <a:endParaRPr i="0" sz="6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#for c/r with dmtcp</a:t>
            </a:r>
            <a:endParaRPr i="0" sz="6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dmtcp nersc_cr</a:t>
            </a:r>
            <a:endParaRPr i="0" sz="6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#checkpointing once every hour</a:t>
            </a:r>
            <a:endParaRPr i="0" sz="6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 -i </a:t>
            </a:r>
            <a:r>
              <a:rPr lang="en-US" sz="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36</a:t>
            </a:r>
            <a:r>
              <a:rPr i="0" lang="en-US" sz="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4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#restart the job from dmtcp checkpoint files</a:t>
            </a:r>
            <a:endParaRPr i="0" sz="6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bash ./dmtcp_restart_script.sh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5" name="Google Shape;275;g73f0b8cc3e_2_0"/>
          <p:cNvSpPr/>
          <p:nvPr/>
        </p:nvSpPr>
        <p:spPr>
          <a:xfrm>
            <a:off x="4179425" y="3894575"/>
            <a:ext cx="543000" cy="190500"/>
          </a:xfrm>
          <a:prstGeom prst="rightArrow">
            <a:avLst>
              <a:gd fmla="val 50000" name="adj1"/>
              <a:gd fmla="val 90078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73f0b8cc3e_2_0"/>
          <p:cNvSpPr txBox="1"/>
          <p:nvPr/>
        </p:nvSpPr>
        <p:spPr>
          <a:xfrm>
            <a:off x="4781608" y="2011524"/>
            <a:ext cx="2100600" cy="554100"/>
          </a:xfrm>
          <a:prstGeom prst="rect">
            <a:avLst/>
          </a:prstGeom>
          <a:solidFill>
            <a:srgbClr val="FBFE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91425" wrap="square" tIns="45700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#SBATCH --comment=48:00:00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#SBATCH --signal=B:USR1@300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#SBATCH --requeue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#SBATCH --open-mode=append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7" name="Google Shape;277;g73f0b8cc3e_2_0"/>
          <p:cNvSpPr txBox="1"/>
          <p:nvPr/>
        </p:nvSpPr>
        <p:spPr>
          <a:xfrm>
            <a:off x="4781600" y="4500050"/>
            <a:ext cx="2659200" cy="572700"/>
          </a:xfrm>
          <a:prstGeom prst="rect">
            <a:avLst/>
          </a:prstGeom>
          <a:solidFill>
            <a:srgbClr val="FBFE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91425" wrap="square" tIns="45700">
            <a:noAutofit/>
          </a:bodyPr>
          <a:lstStyle/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i="0" lang="en-US" sz="7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requeueing the job if remaining time &gt;0</a:t>
            </a:r>
            <a:endParaRPr b="1" sz="75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lang="en-US" sz="750">
                <a:latin typeface="Courier New"/>
                <a:ea typeface="Courier New"/>
                <a:cs typeface="Courier New"/>
                <a:sym typeface="Courier New"/>
              </a:rPr>
              <a:t>ckpt_command=</a:t>
            </a:r>
            <a:r>
              <a:rPr b="1" i="0" lang="en-US" sz="750" u="none" cap="none" strike="noStrik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requeue_job func_trap USR1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i="0" sz="4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7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8" name="Google Shape;278;g73f0b8cc3e_2_0"/>
          <p:cNvSpPr/>
          <p:nvPr/>
        </p:nvSpPr>
        <p:spPr>
          <a:xfrm rot="1904648">
            <a:off x="2186506" y="1979323"/>
            <a:ext cx="271988" cy="822704"/>
          </a:xfrm>
          <a:prstGeom prst="downArrow">
            <a:avLst>
              <a:gd fmla="val 31536" name="adj1"/>
              <a:gd fmla="val 80458" name="adj2"/>
            </a:avLst>
          </a:prstGeom>
          <a:solidFill>
            <a:schemeClr val="accent1"/>
          </a:solidFill>
          <a:ln cap="flat" cmpd="sng" w="25400">
            <a:solidFill>
              <a:srgbClr val="BA7C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73f0b8cc3e_2_0"/>
          <p:cNvSpPr txBox="1"/>
          <p:nvPr/>
        </p:nvSpPr>
        <p:spPr>
          <a:xfrm>
            <a:off x="2689599" y="742628"/>
            <a:ext cx="174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Job script</a:t>
            </a:r>
            <a:endParaRPr/>
          </a:p>
        </p:txBody>
      </p:sp>
      <p:sp>
        <p:nvSpPr>
          <p:cNvPr id="280" name="Google Shape;280;g73f0b8cc3e_2_0"/>
          <p:cNvSpPr txBox="1"/>
          <p:nvPr/>
        </p:nvSpPr>
        <p:spPr>
          <a:xfrm>
            <a:off x="29550" y="4286503"/>
            <a:ext cx="2049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C/R jobs with DMTCP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 resubmission</a:t>
            </a:r>
            <a:endParaRPr/>
          </a:p>
        </p:txBody>
      </p:sp>
      <p:sp>
        <p:nvSpPr>
          <p:cNvPr id="281" name="Google Shape;281;g73f0b8cc3e_2_0"/>
          <p:cNvSpPr/>
          <p:nvPr/>
        </p:nvSpPr>
        <p:spPr>
          <a:xfrm>
            <a:off x="6956767" y="801284"/>
            <a:ext cx="208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C/R jobs with DMTCP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Automatic resubmission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Automatic Resubmissions of DMTCP Jobs (cont.)</a:t>
            </a:r>
            <a:endParaRPr/>
          </a:p>
        </p:txBody>
      </p:sp>
      <p:sp>
        <p:nvSpPr>
          <p:cNvPr id="287" name="Google Shape;287;p29"/>
          <p:cNvSpPr/>
          <p:nvPr/>
        </p:nvSpPr>
        <p:spPr>
          <a:xfrm>
            <a:off x="260132" y="874740"/>
            <a:ext cx="8403020" cy="4124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7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--time-min=02:00:00</a:t>
            </a:r>
            <a:endParaRPr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Specify the minimum time for your job. Flex QOS requires time-min to be no more than 2 hours.</a:t>
            </a:r>
            <a:endParaRPr>
              <a:solidFill>
                <a:srgbClr val="FF0000"/>
              </a:solidFill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0000"/>
              </a:solidFill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7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--comment=48:00:00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4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 flag to add comments about the job</a:t>
            </a:r>
            <a:r>
              <a:rPr lang="en-US">
                <a:solidFill>
                  <a:schemeClr val="dk2"/>
                </a:solidFill>
              </a:rPr>
              <a:t>, used by the script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to specify the desired walltime and to track the remaining walltime for the requeued jobs (after p</a:t>
            </a:r>
            <a:r>
              <a:rPr lang="en-US">
                <a:solidFill>
                  <a:schemeClr val="dk2"/>
                </a:solidFill>
              </a:rPr>
              <a:t>re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-termination). </a:t>
            </a:r>
            <a:r>
              <a:rPr b="1" i="0" lang="en-US" sz="1400" u="none" cap="none" strike="noStrike">
                <a:solidFill>
                  <a:schemeClr val="dk2"/>
                </a:solidFill>
              </a:rPr>
              <a:t>You can specify any length of time, e.g., a week or even longer</a:t>
            </a:r>
            <a:endParaRPr b="1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7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--signal=B:USR1@&lt;sig_time&gt;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Request the batch system to send user</a:t>
            </a:r>
            <a:r>
              <a:rPr lang="en-US">
                <a:solidFill>
                  <a:schemeClr val="dk2"/>
                </a:solidFill>
              </a:rPr>
              <a:t>-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defined signal USR1 to the batch shell (where the job is running) </a:t>
            </a:r>
            <a:r>
              <a:rPr i="0" lang="en-US" sz="1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sig_time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seconds (e.g., 300) before the job hits the wall clock limit</a:t>
            </a:r>
            <a:endParaRPr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7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--requeue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Specify the job is eligible to requeue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200"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7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--open-mode=append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Append the standard output/error of the requeued job to the </a:t>
            </a:r>
            <a:b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same standard out/error</a:t>
            </a:r>
            <a:r>
              <a:rPr lang="en-US"/>
              <a:t> </a:t>
            </a:r>
            <a:r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files from the previously terminated job.</a:t>
            </a:r>
            <a:endParaRPr/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5504450" y="3936575"/>
            <a:ext cx="3578700" cy="1139100"/>
          </a:xfrm>
          <a:prstGeom prst="rect">
            <a:avLst/>
          </a:prstGeom>
          <a:solidFill>
            <a:srgbClr val="FBFE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latin typeface="Courier New"/>
                <a:ea typeface="Courier New"/>
                <a:cs typeface="Courier New"/>
                <a:sym typeface="Courier New"/>
              </a:rPr>
              <a:t>#SBATCH --comment=48:00:00</a:t>
            </a:r>
            <a:endParaRPr i="0" sz="1600" u="none" cap="none" strike="noStrike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600" u="none" cap="none" strike="noStrike">
                <a:latin typeface="Courier New"/>
                <a:ea typeface="Courier New"/>
                <a:cs typeface="Courier New"/>
                <a:sym typeface="Courier New"/>
              </a:rPr>
              <a:t>#SBATCH --signal=B:USR1@300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600" u="none" cap="none" strike="noStrike">
                <a:latin typeface="Courier New"/>
                <a:ea typeface="Courier New"/>
                <a:cs typeface="Courier New"/>
                <a:sym typeface="Courier New"/>
              </a:rPr>
              <a:t>#SBATCH --requeue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1600" u="none" cap="none" strike="noStrike">
                <a:latin typeface="Courier New"/>
                <a:ea typeface="Courier New"/>
                <a:cs typeface="Courier New"/>
                <a:sym typeface="Courier New"/>
              </a:rPr>
              <a:t>#SBATCH --open-mode=append</a:t>
            </a:r>
            <a:endParaRPr sz="2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Automatic Resubmission of DMTCP Jobs (cont.)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 txBox="1"/>
          <p:nvPr/>
        </p:nvSpPr>
        <p:spPr>
          <a:xfrm>
            <a:off x="299551" y="1006375"/>
            <a:ext cx="86709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requeue_job</a:t>
            </a:r>
            <a:r>
              <a:rPr b="0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function traps the user defined signal (e.g., </a:t>
            </a:r>
            <a:r>
              <a:rPr i="0" lang="en-US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USR1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Upon receiving the signal, it executes a function (e.g., </a:t>
            </a:r>
            <a:r>
              <a:rPr i="0" lang="en-US" sz="1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func_trap</a:t>
            </a: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below) provided on the command line.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func_trap</a:t>
            </a:r>
            <a:r>
              <a:rPr i="0" lang="en-US" sz="14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function contains the list of commands to be executed to initiate checkpointing, prepare inputs for the next job, requeue the job, and update the remaining walltime.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/>
          <p:nvPr/>
        </p:nvSpPr>
        <p:spPr>
          <a:xfrm>
            <a:off x="354300" y="4100850"/>
            <a:ext cx="5804400" cy="9897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func_trap() {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$ckpt_command</a:t>
            </a:r>
            <a:endParaRPr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scontrol requeue ${SLURM_JOB_ID}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scontrol update JobId=${SLURM_JOB_ID} TimeLimit=${requestTime}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31"/>
          <p:cNvSpPr/>
          <p:nvPr/>
        </p:nvSpPr>
        <p:spPr>
          <a:xfrm>
            <a:off x="437750" y="1715000"/>
            <a:ext cx="5721000" cy="15981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requeue_job() {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parse_job    # to calculate the remaining walltime</a:t>
            </a:r>
            <a:endParaRPr i="0" sz="11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if [ -n $remainingTimeSec ] &amp;&amp; [ $remainingTimeSec -gt 0 ]; then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commands=$1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signal=$2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trap $commands $signal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fi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1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223350" y="637950"/>
            <a:ext cx="89703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>
                <a:solidFill>
                  <a:schemeClr val="dk2"/>
                </a:solidFill>
              </a:rPr>
              <a:t>B</a:t>
            </a:r>
            <a:r>
              <a:rPr lang="en-US">
                <a:solidFill>
                  <a:schemeClr val="dk2"/>
                </a:solidFill>
              </a:rPr>
              <a:t>ash functions used to automate job resubmission: 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requeue_job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func_trap</a:t>
            </a:r>
            <a:r>
              <a:rPr lang="en-US">
                <a:solidFill>
                  <a:srgbClr val="FF0000"/>
                </a:solidFill>
              </a:rPr>
              <a:t>, </a:t>
            </a:r>
            <a:r>
              <a:rPr lang="en-US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start_coordinator</a:t>
            </a:r>
            <a:r>
              <a:rPr lang="en-US">
                <a:solidFill>
                  <a:schemeClr val="dk2"/>
                </a:solidFill>
              </a:rPr>
              <a:t>, ...</a:t>
            </a:r>
            <a:endParaRPr/>
          </a:p>
        </p:txBody>
      </p:sp>
      <p:sp>
        <p:nvSpPr>
          <p:cNvPr id="298" name="Google Shape;298;p31"/>
          <p:cNvSpPr txBox="1"/>
          <p:nvPr/>
        </p:nvSpPr>
        <p:spPr>
          <a:xfrm>
            <a:off x="6249000" y="4100975"/>
            <a:ext cx="2895000" cy="989700"/>
          </a:xfrm>
          <a:prstGeom prst="rect">
            <a:avLst/>
          </a:prstGeom>
          <a:solidFill>
            <a:srgbClr val="FBFED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27425" spcFirstLastPara="1" rIns="91425" wrap="square" tIns="45700">
            <a:noAutofit/>
          </a:bodyPr>
          <a:lstStyle/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i="0" lang="en-US" sz="105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requeueing the job if remaining time &gt;0</a:t>
            </a:r>
            <a:endParaRPr b="1" sz="105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lang="en-US" sz="1050">
                <a:latin typeface="Courier New"/>
                <a:ea typeface="Courier New"/>
                <a:cs typeface="Courier New"/>
                <a:sym typeface="Courier New"/>
              </a:rPr>
              <a:t>ckpt_command=</a:t>
            </a:r>
            <a:r>
              <a:rPr b="1" i="0" lang="en-US" sz="1050" u="none" cap="none" strike="noStrike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10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requeue_job func_trap USR1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31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r>
              <a:rPr b="1" i="0" lang="en-US" sz="105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2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How Does Automatic Resubmission of DMTCP Jobs Work? </a:t>
            </a:r>
            <a:endParaRPr/>
          </a:p>
        </p:txBody>
      </p:sp>
      <p:sp>
        <p:nvSpPr>
          <p:cNvPr id="304" name="Google Shape;304;p32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AutoNum type="arabicPeriod"/>
            </a:pPr>
            <a:r>
              <a:rPr lang="en-US" sz="1500"/>
              <a:t>User submits job script.</a:t>
            </a:r>
            <a:endParaRPr sz="2100"/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AutoNum type="arabicPeriod"/>
            </a:pPr>
            <a:r>
              <a:rPr lang="en-US" sz="1500"/>
              <a:t>The batch system looks for a backfill opportunity for the job. If it can allocate the requested number of nodes for this job for any duration (e.g., 6 hours) between the specified minimum time (2 hours) and the time limit (48 hours) before those nodes are used for other higher priority jobs, the job starts execution.</a:t>
            </a:r>
            <a:endParaRPr sz="2100"/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AutoNum type="arabicPeriod"/>
            </a:pPr>
            <a:r>
              <a:rPr lang="en-US" sz="1500"/>
              <a:t>The job runs until it receives signal </a:t>
            </a:r>
            <a:r>
              <a:rPr lang="en-US" sz="1500">
                <a:latin typeface="Courier New"/>
                <a:ea typeface="Courier New"/>
                <a:cs typeface="Courier New"/>
                <a:sym typeface="Courier New"/>
              </a:rPr>
              <a:t>USR1</a:t>
            </a:r>
            <a:r>
              <a:rPr lang="en-US" sz="1500"/>
              <a:t> </a:t>
            </a:r>
            <a:r>
              <a:rPr lang="en-US" sz="1500">
                <a:solidFill>
                  <a:schemeClr val="dk2"/>
                </a:solidFill>
              </a:rPr>
              <a:t>(</a:t>
            </a:r>
            <a:r>
              <a:rPr lang="en-US" sz="15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--signal=B:USR1@300</a:t>
            </a:r>
            <a:r>
              <a:rPr lang="en-US" sz="1500"/>
              <a:t>) 300 seconds before it hits the allocated time limit (6 hours).</a:t>
            </a:r>
            <a:endParaRPr sz="1500"/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-US" sz="1500"/>
              <a:t>Upon receiving the signal, the </a:t>
            </a:r>
            <a:r>
              <a:rPr lang="en-US" sz="15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func_trap</a:t>
            </a:r>
            <a:r>
              <a:rPr lang="en-US" sz="1500">
                <a:solidFill>
                  <a:srgbClr val="FF0000"/>
                </a:solidFill>
              </a:rPr>
              <a:t> </a:t>
            </a:r>
            <a:r>
              <a:rPr lang="en-US" sz="1500"/>
              <a:t>function gets executed, which in turn executes </a:t>
            </a:r>
            <a:endParaRPr sz="21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lphaLcPeriod"/>
            </a:pPr>
            <a:r>
              <a:rPr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ckpt_command</a:t>
            </a:r>
            <a:r>
              <a:rPr lang="en-US" sz="1300"/>
              <a:t> if specified</a:t>
            </a:r>
            <a:endParaRPr sz="13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-US" sz="1300"/>
              <a:t>Requeues the job and then updates remaining walltime for requeued job.</a:t>
            </a:r>
            <a:endParaRPr sz="500"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AutoNum type="arabicPeriod"/>
            </a:pPr>
            <a:r>
              <a:rPr lang="en-US" sz="1500"/>
              <a:t>Steps 2-4 repeat until job runs for the desired amount of time (48 hours) or job completes.</a:t>
            </a:r>
            <a:endParaRPr sz="2100"/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AutoNum type="arabicPeriod"/>
            </a:pPr>
            <a:r>
              <a:rPr lang="en-US" sz="1500"/>
              <a:t>User checks results.</a:t>
            </a:r>
            <a:endParaRPr sz="2100"/>
          </a:p>
        </p:txBody>
      </p:sp>
      <p:sp>
        <p:nvSpPr>
          <p:cNvPr id="305" name="Google Shape;305;p32"/>
          <p:cNvSpPr/>
          <p:nvPr/>
        </p:nvSpPr>
        <p:spPr>
          <a:xfrm>
            <a:off x="0" y="4150900"/>
            <a:ext cx="6767700" cy="992700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func_trap() </a:t>
            </a:r>
            <a:r>
              <a:rPr i="0" lang="en-US" sz="1200" u="none" cap="none" strike="noStrike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$ckpt_command</a:t>
            </a:r>
            <a:endParaRPr i="0" sz="1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scontrol requeue ${SLURM_JOB_ID}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scontrol update JobId=${SLURM_JOB_ID} TimeLimit=${requestTime}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a3eb8e15_0_0"/>
          <p:cNvSpPr txBox="1"/>
          <p:nvPr>
            <p:ph type="ctrTitle"/>
          </p:nvPr>
        </p:nvSpPr>
        <p:spPr>
          <a:xfrm>
            <a:off x="656898" y="1124668"/>
            <a:ext cx="5937000" cy="139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Introduction</a:t>
            </a:r>
            <a:endParaRPr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11" name="Google Shape;311;p35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100"/>
              <a:t>DMTCP works with serial and threaded applications on Cori</a:t>
            </a:r>
            <a:endParaRPr sz="1700"/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You are encouraged to experiment with your workloads, and report bugs at help.nersc.gov</a:t>
            </a:r>
            <a:endParaRPr sz="1700"/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Benefits of checkpoint/restart jobs with DMTCP using the flex QOS on Cori KNL include increased job throughput, a large charging discount, and capability of running jobs of any length</a:t>
            </a:r>
            <a:endParaRPr sz="1700"/>
          </a:p>
          <a:p>
            <a:pPr indent="-34925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 sz="1700"/>
              <a:t>For Haswell you can use DMTCP with regular QOS, just no charging discount</a:t>
            </a:r>
            <a:endParaRPr sz="1700"/>
          </a:p>
          <a:p>
            <a:pPr indent="-38735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100"/>
              <a:t>For MPI applications, we recommend the to-be-released MANA implementation of DMTCP, which will work with Cray MPICH. We will host user training on MANA DMTCP in Feb 2020</a:t>
            </a:r>
            <a:endParaRPr sz="21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3d576e5c7_0_121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317" name="Google Shape;317;g73d576e5c7_0_121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DMTCP website,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http://dmtcp.sourceforge.net/index.html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DMTCP github site </a:t>
            </a:r>
            <a:r>
              <a:rPr lang="en-US" sz="1600" u="sng">
                <a:solidFill>
                  <a:schemeClr val="hlink"/>
                </a:solidFill>
                <a:hlinkClick r:id="rId4"/>
              </a:rPr>
              <a:t>https://github.com/dmtcp/dmtcp/blob/master/QUICK-START.md</a:t>
            </a:r>
            <a:endParaRPr sz="16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NERSC website,</a:t>
            </a:r>
            <a:r>
              <a:rPr lang="en-US" u="sng">
                <a:solidFill>
                  <a:schemeClr val="hlink"/>
                </a:solidFill>
                <a:hlinkClick r:id="rId5"/>
              </a:rPr>
              <a:t>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https://docs.nersc.gov/development/checkpoint-restart/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will be available on Nov 7, 2019</a:t>
            </a:r>
            <a:endParaRPr sz="18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Presentation slides will be posted in our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training site</a:t>
            </a:r>
            <a:r>
              <a:rPr lang="en-US"/>
              <a:t> after the training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Our dmtcp module used Twinkle Jain’s DMTCP fork,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https://github.com/JainTwinkle/dmtcp.git</a:t>
            </a:r>
            <a:r>
              <a:rPr lang="en-US"/>
              <a:t> (</a:t>
            </a:r>
            <a:r>
              <a:rPr lang="en-US"/>
              <a:t>branch: </a:t>
            </a:r>
            <a:r>
              <a:rPr lang="en-US"/>
              <a:t>spades-v2)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323" name="Google Shape;323;p36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Rebecca Hartman-Baker for her vision on C/R, leading the C/R effort at NERSC </a:t>
            </a:r>
            <a:endParaRPr sz="1600"/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worked with a summer student (Tiffany Connors, now NERSC staff) developed the variable-time job script, automated the job resubmissions</a:t>
            </a:r>
            <a:endParaRPr/>
          </a:p>
          <a:p>
            <a:pPr indent="-3302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Initiated the collaboration with DMTCP team </a:t>
            </a:r>
            <a:endParaRPr/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Steve Leak - for working on improving/rewriting the variable-time job scripts (work in progress)</a:t>
            </a:r>
            <a:endParaRPr sz="1600"/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Gene Cooperman, Twinkle Jain, and Rohan Garg for collaborations on getting DMTCP into production at NERSC (technical support, quick bug fixes, etc.) </a:t>
            </a:r>
            <a:endParaRPr sz="1600"/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JGI SPADES team to adopt DMTCP in their workflow, resulting in multiple bug fixes </a:t>
            </a:r>
            <a:endParaRPr sz="1600"/>
          </a:p>
          <a:p>
            <a:pPr indent="-3302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NERSC team members, Chris Samuel, Eric Roman for helping system side debugging, batch system incorporation, etc.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US" sz="1600">
                <a:solidFill>
                  <a:srgbClr val="434343"/>
                </a:solidFill>
                <a:highlight>
                  <a:schemeClr val="lt1"/>
                </a:highlight>
              </a:rPr>
              <a:t>Thanks Rebecca, Gene and Twinkle help with preparing the training slides</a:t>
            </a:r>
            <a:endParaRPr sz="1600">
              <a:solidFill>
                <a:srgbClr val="434343"/>
              </a:solidFill>
              <a:highlight>
                <a:schemeClr val="lt1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-US" sz="1600">
                <a:solidFill>
                  <a:srgbClr val="434343"/>
                </a:solidFill>
                <a:highlight>
                  <a:schemeClr val="lt1"/>
                </a:highlight>
              </a:rPr>
              <a:t>DMTCP work (Gene Cooperman’s research group at Northeastern Univ.) was partially supported by National Science Foundation Grants OAC-1740218 and  ACI-1440788.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ctrTitle"/>
          </p:nvPr>
        </p:nvSpPr>
        <p:spPr>
          <a:xfrm>
            <a:off x="42575" y="75950"/>
            <a:ext cx="4743000" cy="19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4800"/>
              <a:t>Thank You!</a:t>
            </a:r>
            <a:endParaRPr sz="4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8"/>
          <p:cNvSpPr txBox="1"/>
          <p:nvPr>
            <p:ph type="ctrTitle"/>
          </p:nvPr>
        </p:nvSpPr>
        <p:spPr>
          <a:xfrm>
            <a:off x="656898" y="1124668"/>
            <a:ext cx="5937121" cy="139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Backup slides</a:t>
            </a:r>
            <a:endParaRPr/>
          </a:p>
        </p:txBody>
      </p:sp>
      <p:sp>
        <p:nvSpPr>
          <p:cNvPr id="334" name="Google Shape;334;p38"/>
          <p:cNvSpPr txBox="1"/>
          <p:nvPr>
            <p:ph idx="12" type="sldNum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3f0b8cc3e_3_1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Running dmtcp_command from Cori Login Nodes</a:t>
            </a:r>
            <a:endParaRPr/>
          </a:p>
        </p:txBody>
      </p:sp>
      <p:sp>
        <p:nvSpPr>
          <p:cNvPr id="340" name="Google Shape;340;g73f0b8cc3e_3_1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From a Cori login node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mom_local.py dmtcp_command.&lt;jobid&gt; -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-checkpoint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○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mom_local.py </a:t>
            </a:r>
            <a:r>
              <a:rPr lang="en-US"/>
              <a:t>script </a:t>
            </a:r>
            <a:r>
              <a:rPr lang="en-US"/>
              <a:t>transfers current user environment, wd, and command line arguments precisely to the remote nodes and execs the command there</a:t>
            </a:r>
            <a:endParaRPr/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zz217@cori04:~&gt; mom_local.py ./dmtcp_command.25583470 -s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Coordinator: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Host: nid02471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Port: 35241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Status...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NUM_PEERS=0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RUNNING=no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ourier New"/>
                <a:ea typeface="Courier New"/>
                <a:cs typeface="Courier New"/>
                <a:sym typeface="Courier New"/>
              </a:rPr>
              <a:t>  CKPT_INTERVAL=3600</a:t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O</a:t>
            </a:r>
            <a:r>
              <a:rPr lang="en-US"/>
              <a:t>therwise get on to the compute node first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ssh_job &lt;jobid&gt;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dmtcp_command.&lt;jobid&gt; --checkpoint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3f0b8cc3e_4_6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a Quick Hands-on on Cori </a:t>
            </a:r>
            <a:endParaRPr/>
          </a:p>
        </p:txBody>
      </p:sp>
      <p:sp>
        <p:nvSpPr>
          <p:cNvPr id="346" name="Google Shape;346;g73f0b8cc3e_4_6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●"/>
            </a:pPr>
            <a:r>
              <a:rPr lang="en-US" sz="1800"/>
              <a:t>U</a:t>
            </a:r>
            <a:r>
              <a:rPr lang="en-US" sz="1800"/>
              <a:t>sing  the binaries available at the test directory of the dmtcp modules, e.g., dmtcp1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module load dmtcp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append_testpath  </a:t>
            </a:r>
            <a:r>
              <a:rPr lang="en-US" sz="14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#so the DMTCP test directory in your path</a:t>
            </a:r>
            <a:endParaRPr sz="1400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cd $SCRATCH      </a:t>
            </a:r>
            <a:r>
              <a:rPr lang="en-US" sz="1400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#run on your scratch directory, because the image file could be large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Or use the jacobi.f90 available at /global/csratch1/sd/zz217/dmtcp_demo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cp -pr </a:t>
            </a: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/global/csratch1/sd/zz217/dmtcp_demo $SCRATCH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cd $SCRATCH/dmtcp_demo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urier New"/>
                <a:ea typeface="Courier New"/>
                <a:cs typeface="Courier New"/>
                <a:sym typeface="Courier New"/>
              </a:rPr>
              <a:t>./compile.sh</a:t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then run the jac.x under DMTCP control</a:t>
            </a:r>
            <a:endParaRPr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3d576e5c7_0_107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System Utilizations</a:t>
            </a:r>
            <a:endParaRPr/>
          </a:p>
        </p:txBody>
      </p:sp>
      <p:sp>
        <p:nvSpPr>
          <p:cNvPr id="352" name="Google Shape;352;g73d576e5c7_0_107"/>
          <p:cNvSpPr txBox="1"/>
          <p:nvPr>
            <p:ph idx="1" type="body"/>
          </p:nvPr>
        </p:nvSpPr>
        <p:spPr>
          <a:xfrm>
            <a:off x="260700" y="2878784"/>
            <a:ext cx="88110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Can we make use of the idle nodes when the system drains for larger jobs? Yes, we can! We just need many shorter jobs to backfill. </a:t>
            </a:r>
            <a:endParaRPr/>
          </a:p>
          <a:p>
            <a:pPr indent="-3810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jobs submitted with a short </a:t>
            </a:r>
            <a:r>
              <a:rPr lang="en-US"/>
              <a:t>--</a:t>
            </a:r>
            <a:r>
              <a:rPr lang="en-US"/>
              <a:t>-time-min (on both Haswell and KNL</a:t>
            </a:r>
            <a:r>
              <a:rPr lang="en-US"/>
              <a:t> nodes</a:t>
            </a:r>
            <a:r>
              <a:rPr lang="en-US"/>
              <a:t>) will get higher job throughput, provided your jobs can do checkpoint/restart.</a:t>
            </a:r>
            <a:endParaRPr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g73d576e5c7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769" y="1027241"/>
            <a:ext cx="8668862" cy="86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g73d576e5c7_0_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769" y="1969611"/>
            <a:ext cx="8668858" cy="83051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g73d576e5c7_0_107"/>
          <p:cNvSpPr txBox="1"/>
          <p:nvPr/>
        </p:nvSpPr>
        <p:spPr>
          <a:xfrm>
            <a:off x="341950" y="2161427"/>
            <a:ext cx="151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Cori Haswell </a:t>
            </a:r>
            <a:endParaRPr/>
          </a:p>
        </p:txBody>
      </p:sp>
      <p:sp>
        <p:nvSpPr>
          <p:cNvPr id="356" name="Google Shape;356;g73d576e5c7_0_107"/>
          <p:cNvSpPr txBox="1"/>
          <p:nvPr/>
        </p:nvSpPr>
        <p:spPr>
          <a:xfrm>
            <a:off x="341950" y="1280269"/>
            <a:ext cx="1517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Cori KNL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/>
          <p:nvPr>
            <p:ph idx="1" type="body"/>
          </p:nvPr>
        </p:nvSpPr>
        <p:spPr>
          <a:xfrm>
            <a:off x="617225" y="1057611"/>
            <a:ext cx="2842991" cy="1661102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#!/bin/bash 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#SBATCH -q regular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#SBATCH -N 2 </a:t>
            </a:r>
            <a:endParaRPr b="0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rgbClr val="3B55EF"/>
                </a:solidFill>
                <a:latin typeface="Arial"/>
                <a:ea typeface="Arial"/>
                <a:cs typeface="Arial"/>
                <a:sym typeface="Arial"/>
              </a:rPr>
              <a:t>#SBATCH -C knl</a:t>
            </a:r>
            <a:endParaRPr b="0" i="0" sz="800" u="none" cap="none" strike="noStrike">
              <a:solidFill>
                <a:srgbClr val="3B55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#SBATCH -t 48:00:00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module load vasp/20181030-knl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export OMP_NUM_THREADS=4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 launching 1 task every 4 cores (16 CPUs)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srun –n32 –c16 --cpu_bind=cores vasp_std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1"/>
          <p:cNvSpPr txBox="1"/>
          <p:nvPr/>
        </p:nvSpPr>
        <p:spPr>
          <a:xfrm>
            <a:off x="603799" y="2943171"/>
            <a:ext cx="2842991" cy="1815258"/>
          </a:xfrm>
          <a:prstGeom prst="rect">
            <a:avLst/>
          </a:prstGeom>
          <a:solidFill>
            <a:srgbClr val="D9E7F5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#!/bin/bash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#SBATCH -q flex</a:t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#SBATCH –N 2 </a:t>
            </a:r>
            <a:endParaRPr b="0" i="0" sz="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rgbClr val="3B55EF"/>
                </a:solidFill>
                <a:latin typeface="Arial"/>
                <a:ea typeface="Arial"/>
                <a:cs typeface="Arial"/>
                <a:sym typeface="Arial"/>
              </a:rPr>
              <a:t>#SBATCH -C knl</a:t>
            </a:r>
            <a:endParaRPr b="0" i="0" sz="800" u="none" cap="none" strike="noStrike">
              <a:solidFill>
                <a:srgbClr val="3B55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#SBATCH –t 48:00:00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#SBATCH --time-min=2:00:00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module load vasp/20181030-knl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export OMP_NUM_THREADS=4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# launching 1 task every 4 cores (16 CPUs)</a:t>
            </a:r>
            <a:endParaRPr/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-US" sz="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srun –n32 –c16 --cpu_bind=cores vasp_std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1"/>
          <p:cNvSpPr/>
          <p:nvPr/>
        </p:nvSpPr>
        <p:spPr>
          <a:xfrm>
            <a:off x="1823617" y="2954047"/>
            <a:ext cx="192191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 QOS VASP jobs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(manual resubmissions)</a:t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1828872" y="1066859"/>
            <a:ext cx="166103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Regular QOS VASP jobs</a:t>
            </a:r>
            <a:endParaRPr/>
          </a:p>
        </p:txBody>
      </p:sp>
      <p:sp>
        <p:nvSpPr>
          <p:cNvPr id="365" name="Google Shape;365;p41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Automatic Resubmissions of VASP flex Jobs</a:t>
            </a:r>
            <a:endParaRPr/>
          </a:p>
        </p:txBody>
      </p:sp>
      <p:sp>
        <p:nvSpPr>
          <p:cNvPr id="366" name="Google Shape;366;p41"/>
          <p:cNvSpPr txBox="1"/>
          <p:nvPr/>
        </p:nvSpPr>
        <p:spPr>
          <a:xfrm>
            <a:off x="4870422" y="1192924"/>
            <a:ext cx="3834562" cy="3779591"/>
          </a:xfrm>
          <a:prstGeom prst="rect">
            <a:avLst/>
          </a:prstGeom>
          <a:solidFill>
            <a:srgbClr val="D9E7F5"/>
          </a:solidFill>
          <a:ln>
            <a:noFill/>
          </a:ln>
        </p:spPr>
        <p:txBody>
          <a:bodyPr anchorCtr="0" anchor="t" bIns="91425" lIns="18287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#!/bin/bash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-q flex</a:t>
            </a:r>
            <a:endParaRPr i="0" sz="9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–N 2 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#SBATCH -C knl</a:t>
            </a:r>
            <a:endParaRPr i="0" sz="9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#SBATCH –t 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--time-min=2:00:00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module load vasp/20181030-knl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export OMP_NUM_THREADS=4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launching 1 task every 4 cores (16 CPUs)</a:t>
            </a:r>
            <a:endParaRPr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srun –n32 –c16 --cpu-bind=cores vasp_std</a:t>
            </a:r>
            <a:endParaRPr i="0" sz="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3B55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5008356" y="4643013"/>
            <a:ext cx="4808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8" name="Google Shape;368;p41"/>
          <p:cNvSpPr txBox="1"/>
          <p:nvPr/>
        </p:nvSpPr>
        <p:spPr>
          <a:xfrm>
            <a:off x="7744759" y="3842458"/>
            <a:ext cx="480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&amp;</a:t>
            </a:r>
            <a:endParaRPr/>
          </a:p>
        </p:txBody>
      </p:sp>
      <p:sp>
        <p:nvSpPr>
          <p:cNvPr id="369" name="Google Shape;369;p41"/>
          <p:cNvSpPr/>
          <p:nvPr/>
        </p:nvSpPr>
        <p:spPr>
          <a:xfrm>
            <a:off x="653961" y="4897521"/>
            <a:ext cx="32302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https://docs.nersc.gov/jobs/examples/#vasp-example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1"/>
          <p:cNvSpPr txBox="1"/>
          <p:nvPr/>
        </p:nvSpPr>
        <p:spPr>
          <a:xfrm>
            <a:off x="4873701" y="2296125"/>
            <a:ext cx="2568600" cy="646200"/>
          </a:xfrm>
          <a:prstGeom prst="rect">
            <a:avLst/>
          </a:prstGeom>
          <a:solidFill>
            <a:srgbClr val="FBFED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--comment=48:00:00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--signal=B:USR1@300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--requeue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#SBATCH --open-mode=append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1" name="Google Shape;371;p41"/>
          <p:cNvSpPr/>
          <p:nvPr/>
        </p:nvSpPr>
        <p:spPr>
          <a:xfrm>
            <a:off x="4964427" y="3440975"/>
            <a:ext cx="3740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srun must execute in background and catch signal on wait command</a:t>
            </a:r>
            <a:endParaRPr i="0" sz="9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2" name="Google Shape;372;p41"/>
          <p:cNvSpPr txBox="1"/>
          <p:nvPr/>
        </p:nvSpPr>
        <p:spPr>
          <a:xfrm>
            <a:off x="4805575" y="867225"/>
            <a:ext cx="4058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automatic resubmissions of pre-terminated jobs</a:t>
            </a:r>
            <a:endParaRPr sz="1200"/>
          </a:p>
        </p:txBody>
      </p:sp>
      <p:sp>
        <p:nvSpPr>
          <p:cNvPr id="373" name="Google Shape;373;p41"/>
          <p:cNvSpPr/>
          <p:nvPr/>
        </p:nvSpPr>
        <p:spPr>
          <a:xfrm>
            <a:off x="78225" y="867225"/>
            <a:ext cx="4578300" cy="4030200"/>
          </a:xfrm>
          <a:prstGeom prst="wedgeRoundRectCallout">
            <a:avLst>
              <a:gd fmla="val 61385" name="adj1"/>
              <a:gd fmla="val 39326" name="adj2"/>
              <a:gd fmla="val 16667" name="adj3"/>
            </a:avLst>
          </a:prstGeom>
          <a:solidFill>
            <a:srgbClr val="FBFED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425" lIns="82275" spcFirstLastPara="1" rIns="82275" wrap="square" tIns="27425">
            <a:noAutofit/>
          </a:bodyPr>
          <a:lstStyle/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3B55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3B55E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put any commands that need to run to continue the next job here 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ckpt_vasp() </a:t>
            </a: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set -x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restarts=`squeue -h -O restartcnt -j $SLURM_JOB_ID`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echo checkpointing the ${restarts}-th job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to terminate VASP at the next ionic step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echo LSTOP = .TRUE. &gt; STOPCAR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wait until VASP to complete the current ionic step, write WAVECAR file and quit 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srun_pid=`ps -fle|grep srun|head -1|awk '{print $4}’`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wait $srun_pid</a:t>
            </a:r>
            <a:endParaRPr i="0" sz="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    # copy CONTCAR to POSCAR 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cp -p CONTCAR POSCAR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set +x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ckpt_command=ckpt_vasp</a:t>
            </a:r>
            <a:endParaRPr i="0" sz="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max_timelimit=48:00:00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ckpt_overhead=300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rgbClr val="3B55EF"/>
                </a:solidFill>
                <a:latin typeface="Courier New"/>
                <a:ea typeface="Courier New"/>
                <a:cs typeface="Courier New"/>
                <a:sym typeface="Courier New"/>
              </a:rPr>
              <a:t># requeueing the job if remaining time &gt;0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 /global/common/cori/software/variable-time-job/setup.sh</a:t>
            </a:r>
            <a:endParaRPr i="0" sz="9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7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900" u="none" cap="none" strike="noStrik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requeue_job func_trap USR1</a:t>
            </a:r>
            <a:endParaRPr sz="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59300" y="64025"/>
            <a:ext cx="88110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</a:pPr>
            <a:r>
              <a:rPr lang="en-US"/>
              <a:t>What is Checkpointing/Restarting?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i="1" lang="en-US" sz="2200"/>
              <a:t>Checkpointing</a:t>
            </a:r>
            <a:r>
              <a:rPr lang="en-US" sz="2200"/>
              <a:t> is the action of saving the state of a running process to a checkpoint image file</a:t>
            </a:r>
            <a:endParaRPr sz="1000"/>
          </a:p>
          <a:p>
            <a:pPr indent="-355600" lvl="1" marL="914400" rtl="0" algn="l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Dump a running process’s memory, state, etc. into a file</a:t>
            </a:r>
            <a:endParaRPr sz="18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/>
          </a:p>
          <a:p>
            <a:pPr indent="-3937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The process can be </a:t>
            </a:r>
            <a:r>
              <a:rPr i="1" lang="en-US" sz="2200"/>
              <a:t>restarted</a:t>
            </a:r>
            <a:r>
              <a:rPr lang="en-US" sz="2200"/>
              <a:t> later from the checkpoint file: continuing the execution from where it left off, on the same or different computer </a:t>
            </a:r>
            <a:endParaRPr sz="2200"/>
          </a:p>
          <a:p>
            <a: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a3eb8e15_0_4"/>
          <p:cNvSpPr txBox="1"/>
          <p:nvPr>
            <p:ph idx="1" type="body"/>
          </p:nvPr>
        </p:nvSpPr>
        <p:spPr>
          <a:xfrm>
            <a:off x="311700" y="838900"/>
            <a:ext cx="3999900" cy="3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User Perspective</a:t>
            </a:r>
            <a:endParaRPr b="1"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</a:t>
            </a:r>
            <a:r>
              <a:rPr lang="en-US" sz="1700"/>
              <a:t>nable my jobs to run longer than walltime limit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Improve my jobs’ throughput by exploiting the holes in the Slurm schedule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Extend interactive sessions by saving &amp; restarting where I left off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Debug long-running jobs by pausing just before the error &amp; restarting from that point multiple times</a:t>
            </a:r>
            <a:endParaRPr sz="1700"/>
          </a:p>
        </p:txBody>
      </p:sp>
      <p:sp>
        <p:nvSpPr>
          <p:cNvPr id="104" name="Google Shape;104;g70a3eb8e15_0_4"/>
          <p:cNvSpPr txBox="1"/>
          <p:nvPr>
            <p:ph idx="2" type="body"/>
          </p:nvPr>
        </p:nvSpPr>
        <p:spPr>
          <a:xfrm>
            <a:off x="4832400" y="838975"/>
            <a:ext cx="3999900" cy="37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NERSC Perspective</a:t>
            </a:r>
            <a:endParaRPr b="1" sz="170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-US" sz="1650"/>
              <a:t>Increased</a:t>
            </a:r>
            <a:r>
              <a:rPr lang="en-US" sz="1650"/>
              <a:t> flexibility in scheduling jobs</a:t>
            </a:r>
            <a:endParaRPr sz="165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-US" sz="1650"/>
              <a:t>(Potentially) enables preempting of jobs for more important or time-sensitive jobs</a:t>
            </a:r>
            <a:endParaRPr sz="165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-US" sz="1650"/>
              <a:t>Better backfill when reserving nodes for large job, increasing utilization</a:t>
            </a:r>
            <a:endParaRPr sz="165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-US" sz="1650"/>
              <a:t>Run checkpointing jobs right up to system maintenance</a:t>
            </a:r>
            <a:endParaRPr sz="1650"/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SzPts val="1650"/>
              <a:buChar char="●"/>
            </a:pPr>
            <a:r>
              <a:rPr lang="en-US" sz="1650"/>
              <a:t>(Potentially) checkpoint all jobs before unexpected power outage</a:t>
            </a:r>
            <a:endParaRPr sz="1650"/>
          </a:p>
        </p:txBody>
      </p:sp>
      <p:sp>
        <p:nvSpPr>
          <p:cNvPr id="105" name="Google Shape;105;g70a3eb8e15_0_4"/>
          <p:cNvSpPr txBox="1"/>
          <p:nvPr>
            <p:ph type="title"/>
          </p:nvPr>
        </p:nvSpPr>
        <p:spPr>
          <a:xfrm>
            <a:off x="311700" y="64025"/>
            <a:ext cx="723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Checkpoint/Restart?</a:t>
            </a:r>
            <a:endParaRPr/>
          </a:p>
        </p:txBody>
      </p:sp>
      <p:pic>
        <p:nvPicPr>
          <p:cNvPr id="106" name="Google Shape;106;g70a3eb8e1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14816"/>
            <a:ext cx="9144001" cy="528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70a3eb8e15_0_4"/>
          <p:cNvSpPr txBox="1"/>
          <p:nvPr/>
        </p:nvSpPr>
        <p:spPr>
          <a:xfrm>
            <a:off x="0" y="4444000"/>
            <a:ext cx="2695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Cori (All) system utilization in Oct 2019</a:t>
            </a:r>
            <a:endParaRPr sz="800"/>
          </a:p>
        </p:txBody>
      </p:sp>
      <p:sp>
        <p:nvSpPr>
          <p:cNvPr id="108" name="Google Shape;108;g70a3eb8e15_0_4"/>
          <p:cNvSpPr txBox="1"/>
          <p:nvPr/>
        </p:nvSpPr>
        <p:spPr>
          <a:xfrm>
            <a:off x="1501900" y="4701100"/>
            <a:ext cx="534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PSPS</a:t>
            </a:r>
            <a:endParaRPr sz="800"/>
          </a:p>
        </p:txBody>
      </p:sp>
      <p:sp>
        <p:nvSpPr>
          <p:cNvPr id="109" name="Google Shape;109;g70a3eb8e15_0_4"/>
          <p:cNvSpPr txBox="1"/>
          <p:nvPr/>
        </p:nvSpPr>
        <p:spPr>
          <a:xfrm>
            <a:off x="6503675" y="4701100"/>
            <a:ext cx="534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PSPS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0a3eb8e15_0_10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Checkpoint/Restart: A Great Idea, Hard to Implement</a:t>
            </a:r>
            <a:endParaRPr/>
          </a:p>
        </p:txBody>
      </p:sp>
      <p:sp>
        <p:nvSpPr>
          <p:cNvPr id="115" name="Google Shape;115;g70a3eb8e15_0_10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Requires extensive effort to create transparent-to-users implementation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MPI support is especially challenging: combination of MPI implementations (e.g., MPICH, OpenMPI) &amp; networks (e.g., ethernet, Cray Aries) means multiple versions required (MxN problem)</a:t>
            </a:r>
            <a:endParaRPr sz="18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Earlier checkpoint/restart project, BLCR, shifted development/ maintenance burdens to MPI developers, OS kernels, and batch system developers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Required cooperation from all these entities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No longer being developed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a3eb8e15_0_16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Checkpoint/Restart: A Great Idea, Hard to Implement</a:t>
            </a:r>
            <a:endParaRPr/>
          </a:p>
        </p:txBody>
      </p:sp>
      <p:sp>
        <p:nvSpPr>
          <p:cNvPr id="121" name="Google Shape;121;g70a3eb8e15_0_16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DMTCP (topic of today’s training) takes a different approach &amp; lives completely in user space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No kernel modifications or hooks into MPI or lower communication layers are required</a:t>
            </a:r>
            <a:endParaRPr sz="18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200"/>
              <a:t>A new implementation of DMTCP, MANA, has addressed the MPI MxN maintainability issue, and proven to be scalable to large number of processes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Work in progress: need to experiment with production workloads at NERSC to further harden the code</a:t>
            </a:r>
            <a:endParaRPr sz="18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/>
              <a:t>Subject of future training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3d576e5c7_0_102"/>
          <p:cNvSpPr txBox="1"/>
          <p:nvPr>
            <p:ph type="title"/>
          </p:nvPr>
        </p:nvSpPr>
        <p:spPr>
          <a:xfrm>
            <a:off x="159300" y="64025"/>
            <a:ext cx="881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Schedule of NERSC User Trainings on Checkpoint/Restart </a:t>
            </a:r>
            <a:endParaRPr/>
          </a:p>
        </p:txBody>
      </p:sp>
      <p:sp>
        <p:nvSpPr>
          <p:cNvPr id="127" name="Google Shape;127;g73d576e5c7_0_102"/>
          <p:cNvSpPr txBox="1"/>
          <p:nvPr>
            <p:ph idx="1" type="body"/>
          </p:nvPr>
        </p:nvSpPr>
        <p:spPr>
          <a:xfrm>
            <a:off x="311700" y="826475"/>
            <a:ext cx="8520600" cy="37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300"/>
              <a:t>A series of user training sessions on C/R are planned in November, January, and February  </a:t>
            </a:r>
            <a:endParaRPr sz="2300"/>
          </a:p>
          <a:p>
            <a:pPr indent="-361950" lvl="1" marL="914400" rtl="0" algn="l">
              <a:spcBef>
                <a:spcPts val="200"/>
              </a:spcBef>
              <a:spcAft>
                <a:spcPts val="0"/>
              </a:spcAft>
              <a:buSzPts val="2100"/>
              <a:buChar char="○"/>
            </a:pPr>
            <a:r>
              <a:rPr b="1" lang="en-US" sz="1900"/>
              <a:t>November (today): focus on using DMTCP with serial/threaded applications</a:t>
            </a:r>
            <a:endParaRPr b="1" sz="1900"/>
          </a:p>
          <a:p>
            <a:pPr indent="-361950" lvl="1" marL="914400" rtl="0" algn="l">
              <a:spcBef>
                <a:spcPts val="200"/>
              </a:spcBef>
              <a:spcAft>
                <a:spcPts val="0"/>
              </a:spcAft>
              <a:buSzPts val="2100"/>
              <a:buChar char="○"/>
            </a:pPr>
            <a:r>
              <a:rPr lang="en-US" sz="1900"/>
              <a:t>January: focus on applications with internal C/R support - get good job throughput with variable-time jobs</a:t>
            </a:r>
            <a:endParaRPr sz="1900"/>
          </a:p>
          <a:p>
            <a:pPr indent="-361950" lvl="1" marL="914400" rtl="0" algn="l">
              <a:spcBef>
                <a:spcPts val="200"/>
              </a:spcBef>
              <a:spcAft>
                <a:spcPts val="0"/>
              </a:spcAft>
              <a:buSzPts val="2100"/>
              <a:buChar char="○"/>
            </a:pPr>
            <a:r>
              <a:rPr lang="en-US" sz="1900"/>
              <a:t>February: Checkpoint/restart MPI applications with DMTCP (MANA)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ctrTitle"/>
          </p:nvPr>
        </p:nvSpPr>
        <p:spPr>
          <a:xfrm>
            <a:off x="656898" y="1124668"/>
            <a:ext cx="5937121" cy="1394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DMTCP: </a:t>
            </a:r>
            <a:r>
              <a:rPr lang="en-US" sz="2800"/>
              <a:t>Distributed MultiThreaded CheckPointing</a:t>
            </a:r>
            <a:endParaRPr sz="2800"/>
          </a:p>
        </p:txBody>
      </p:sp>
      <p:sp>
        <p:nvSpPr>
          <p:cNvPr id="133" name="Google Shape;133;p5"/>
          <p:cNvSpPr txBox="1"/>
          <p:nvPr>
            <p:ph idx="12" type="sldNum"/>
          </p:nvPr>
        </p:nvSpPr>
        <p:spPr>
          <a:xfrm>
            <a:off x="4116656" y="4776604"/>
            <a:ext cx="92570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/>
              <a:t>- </a:t>
            </a:r>
            <a:fld id="{00000000-1234-1234-1234-123412341234}" type="slidenum">
              <a:rPr lang="en-US"/>
              <a:t>‹#›</a:t>
            </a:fld>
            <a:r>
              <a:rPr lang="en-US"/>
              <a:t> -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146950" y="3875025"/>
            <a:ext cx="8920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DMTCP website,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http://dmtcp.sourceforge.net/index.html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22222"/>
                </a:solidFill>
                <a:highlight>
                  <a:srgbClr val="FFFFFF"/>
                </a:highlight>
              </a:rPr>
              <a:t>This work was partially supported by National Science Foundation Grants OAC-1740218 and  ACI-1440788.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