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6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4551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(pic illustrating half of vector units unused)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(pic of rooflines with/without vectorization - highlight diffs in peak due to vectorization/half-width)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9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624387" y="4764682"/>
            <a:ext cx="4214700" cy="9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74785" y="595579"/>
            <a:ext cx="3470100" cy="34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20"/>
              </a:spcBef>
              <a:buClr>
                <a:schemeClr val="lt1"/>
              </a:buClr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2095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6510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7145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7145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Shape 16" descr="NERSC_logo_color_s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950" y="4416551"/>
            <a:ext cx="2401800" cy="16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624387" y="578198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 l="-464" r="-474"/>
          <a:stretch/>
        </p:blipFill>
        <p:spPr>
          <a:xfrm>
            <a:off x="4624387" y="231647"/>
            <a:ext cx="1543200" cy="15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4">
            <a:alphaModFix/>
          </a:blip>
          <a:srcRect l="-895" r="-895"/>
          <a:stretch/>
        </p:blipFill>
        <p:spPr>
          <a:xfrm>
            <a:off x="4636639" y="238308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5">
            <a:alphaModFix/>
          </a:blip>
          <a:srcRect l="-464" r="-474"/>
          <a:stretch/>
        </p:blipFill>
        <p:spPr>
          <a:xfrm>
            <a:off x="6767402" y="231647"/>
            <a:ext cx="1543200" cy="15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0221" y="3454985"/>
            <a:ext cx="721200" cy="7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0221" y="2383083"/>
            <a:ext cx="7167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5192" y="3454985"/>
            <a:ext cx="721200" cy="7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m152_Ott_s271115_snap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7402" y="2377440"/>
            <a:ext cx="1543200" cy="15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156550" y="-403950"/>
            <a:ext cx="48309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3" name="Shape 103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4624387" y="4764682"/>
            <a:ext cx="4214700" cy="9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4785" y="595579"/>
            <a:ext cx="3470100" cy="34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20"/>
              </a:spcBef>
              <a:buClr>
                <a:schemeClr val="lt1"/>
              </a:buClr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2095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6510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7145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7145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Shape 120" descr="NERSC_logo_color_s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950" y="4416551"/>
            <a:ext cx="2401800" cy="16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624387" y="578198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4" name="Shape 124"/>
          <p:cNvPicPr preferRelativeResize="0"/>
          <p:nvPr/>
        </p:nvPicPr>
        <p:blipFill/>
        <p:spPr>
          <a:xfrm>
            <a:off x="4624387" y="231647"/>
            <a:ext cx="20574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-895" r="-895"/>
          <a:stretch/>
        </p:blipFill>
        <p:spPr>
          <a:xfrm>
            <a:off x="4636639" y="2383083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l="-464" r="-474"/>
          <a:stretch/>
        </p:blipFill>
        <p:spPr>
          <a:xfrm>
            <a:off x="6767402" y="231647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0221" y="3454985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0221" y="2383083"/>
            <a:ext cx="955800" cy="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5192" y="3454985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m152_Ott_s271115_snap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7402" y="2377440"/>
            <a:ext cx="2057400" cy="20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4" name="Shape 134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6" name="Shape 136" descr="DOE LOGO"/>
          <p:cNvPicPr preferRelativeResize="0"/>
          <p:nvPr/>
        </p:nvPicPr>
        <p:blipFill rotWithShape="1">
          <a:blip r:embed="rId3">
            <a:alphaModFix/>
          </a:blip>
          <a:srcRect b="19328"/>
          <a:stretch/>
        </p:blipFill>
        <p:spPr>
          <a:xfrm>
            <a:off x="247291" y="6277667"/>
            <a:ext cx="2209800" cy="5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60341" y="4450221"/>
            <a:ext cx="84996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ctr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pic>
        <p:nvPicPr>
          <p:cNvPr id="143" name="Shape 143" descr="NERSCvertLOCKUP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358" y="1462526"/>
            <a:ext cx="8305800" cy="29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74563" y="1413566"/>
            <a:ext cx="6404999" cy="20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656897" y="1499558"/>
            <a:ext cx="5937000" cy="18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47" name="Shape 147" descr="DOE LOGO"/>
          <p:cNvPicPr preferRelativeResize="0"/>
          <p:nvPr/>
        </p:nvPicPr>
        <p:blipFill rotWithShape="1">
          <a:blip r:embed="rId2">
            <a:alphaModFix/>
          </a:blip>
          <a:srcRect b="19328"/>
          <a:stretch/>
        </p:blipFill>
        <p:spPr>
          <a:xfrm>
            <a:off x="247291" y="6277667"/>
            <a:ext cx="2209800" cy="5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983841" y="3810610"/>
            <a:ext cx="4214700" cy="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4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983840" y="2382290"/>
            <a:ext cx="6587100" cy="933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l="-895" r="-895"/>
          <a:stretch/>
        </p:blipFill>
        <p:spPr>
          <a:xfrm>
            <a:off x="3534123" y="3555701"/>
            <a:ext cx="1005000" cy="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814" y="3555701"/>
            <a:ext cx="955800" cy="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7869" y="3550058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/>
        <p:spPr>
          <a:xfrm>
            <a:off x="6783338" y="1413566"/>
            <a:ext cx="2057400" cy="203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 l="-464" r="-474"/>
          <a:stretch/>
        </p:blipFill>
        <p:spPr>
          <a:xfrm>
            <a:off x="4643121" y="3550058"/>
            <a:ext cx="9702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NERSC_logo_color_sm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674" y="3254427"/>
            <a:ext cx="2401800" cy="16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m152_Ott_s271115_snap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3678" y="3550058"/>
            <a:ext cx="9600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60479"/>
            <a:ext cx="4038600" cy="48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648200" y="1260479"/>
            <a:ext cx="4038600" cy="48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5" name="Shape 165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50803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457200" y="1890565"/>
            <a:ext cx="4040100" cy="42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3"/>
          </p:nvPr>
        </p:nvSpPr>
        <p:spPr>
          <a:xfrm>
            <a:off x="4645025" y="1250803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4"/>
          </p:nvPr>
        </p:nvSpPr>
        <p:spPr>
          <a:xfrm>
            <a:off x="4645025" y="1890565"/>
            <a:ext cx="4041900" cy="42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5" name="Shape 175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1" name="Shape 181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6" name="Shape 186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1191170"/>
            <a:ext cx="3008400" cy="103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575050" y="1191170"/>
            <a:ext cx="5111700" cy="49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57200" y="2328798"/>
            <a:ext cx="3008400" cy="37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Shape 194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hape 31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" name="Shape 32" descr="DOE LOGO"/>
          <p:cNvPicPr preferRelativeResize="0"/>
          <p:nvPr/>
        </p:nvPicPr>
        <p:blipFill rotWithShape="1">
          <a:blip r:embed="rId3">
            <a:alphaModFix/>
          </a:blip>
          <a:srcRect b="19328"/>
          <a:stretch/>
        </p:blipFill>
        <p:spPr>
          <a:xfrm>
            <a:off x="247291" y="6277667"/>
            <a:ext cx="2209800" cy="5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pic" idx="2"/>
          </p:nvPr>
        </p:nvSpPr>
        <p:spPr>
          <a:xfrm>
            <a:off x="1792288" y="1232046"/>
            <a:ext cx="5486400" cy="34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1" name="Shape 201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 rot="5400000">
            <a:off x="2156550" y="-403950"/>
            <a:ext cx="48309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7" name="Shape 207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hape 208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74563" y="1413566"/>
            <a:ext cx="6404999" cy="20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56897" y="1499558"/>
            <a:ext cx="5937000" cy="18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8" name="Shape 38" descr="DOE LOGO"/>
          <p:cNvPicPr preferRelativeResize="0"/>
          <p:nvPr/>
        </p:nvPicPr>
        <p:blipFill rotWithShape="1">
          <a:blip r:embed="rId2">
            <a:alphaModFix/>
          </a:blip>
          <a:srcRect b="19328"/>
          <a:stretch/>
        </p:blipFill>
        <p:spPr>
          <a:xfrm>
            <a:off x="247291" y="6277667"/>
            <a:ext cx="2209800" cy="5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983841" y="3810610"/>
            <a:ext cx="4214700" cy="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4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1983840" y="2382290"/>
            <a:ext cx="6587100" cy="933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l="-895" r="-895"/>
          <a:stretch/>
        </p:blipFill>
        <p:spPr>
          <a:xfrm>
            <a:off x="3534123" y="3555701"/>
            <a:ext cx="1005000" cy="9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814" y="3555701"/>
            <a:ext cx="7167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7869" y="3550058"/>
            <a:ext cx="721200" cy="7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6">
            <a:alphaModFix/>
          </a:blip>
          <a:srcRect l="-464" r="-474"/>
          <a:stretch/>
        </p:blipFill>
        <p:spPr>
          <a:xfrm>
            <a:off x="6783338" y="1413566"/>
            <a:ext cx="1543200" cy="15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7">
            <a:alphaModFix/>
          </a:blip>
          <a:srcRect l="-464" r="-474"/>
          <a:stretch/>
        </p:blipFill>
        <p:spPr>
          <a:xfrm>
            <a:off x="4643121" y="3550058"/>
            <a:ext cx="727500" cy="7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NERSC_logo_color_sm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9674" y="3254427"/>
            <a:ext cx="2401800" cy="16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m152_Ott_s271115_snap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93678" y="3550058"/>
            <a:ext cx="720000" cy="7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60341" y="4450221"/>
            <a:ext cx="84996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ctr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pic>
        <p:nvPicPr>
          <p:cNvPr id="54" name="Shape 54" descr="NERSCvertLOCKUP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358" y="1462526"/>
            <a:ext cx="8305800" cy="29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60479"/>
            <a:ext cx="4038600" cy="48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260479"/>
            <a:ext cx="4038600" cy="48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hape 62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50803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1890565"/>
            <a:ext cx="4040100" cy="42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250803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1890565"/>
            <a:ext cx="4041900" cy="42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Shape 71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Shape 72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" name="Shape 82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/>
          <p:nvPr/>
        </p:nvCxnSpPr>
        <p:spPr>
          <a:xfrm rot="10800000" flipH="1">
            <a:off x="360341" y="1032941"/>
            <a:ext cx="8457000" cy="189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191170"/>
            <a:ext cx="3008400" cy="103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75050" y="1191170"/>
            <a:ext cx="5111700" cy="493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57200" y="2328798"/>
            <a:ext cx="3008400" cy="37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Shape 90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792288" y="1232046"/>
            <a:ext cx="5486400" cy="34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Shape 97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3" y="357657"/>
            <a:ext cx="1558800" cy="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pic>
        <p:nvPicPr>
          <p:cNvPr id="10" name="Shape 10" descr="DOE LOGO"/>
          <p:cNvPicPr preferRelativeResize="0"/>
          <p:nvPr/>
        </p:nvPicPr>
        <p:blipFill rotWithShape="1">
          <a:blip r:embed="rId12">
            <a:alphaModFix/>
          </a:blip>
          <a:srcRect b="19328"/>
          <a:stretch/>
        </p:blipFill>
        <p:spPr>
          <a:xfrm>
            <a:off x="247291" y="6277667"/>
            <a:ext cx="2209800" cy="5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LBNL_Logo-Ful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27393" y="6277226"/>
            <a:ext cx="590100" cy="50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5239926" y="6368805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4116655" y="6368805"/>
            <a:ext cx="925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pic>
        <p:nvPicPr>
          <p:cNvPr id="114" name="Shape 114" descr="DOE LOGO"/>
          <p:cNvPicPr preferRelativeResize="0"/>
          <p:nvPr/>
        </p:nvPicPr>
        <p:blipFill rotWithShape="1">
          <a:blip r:embed="rId13">
            <a:alphaModFix/>
          </a:blip>
          <a:srcRect b="19328"/>
          <a:stretch/>
        </p:blipFill>
        <p:spPr>
          <a:xfrm>
            <a:off x="247291" y="6277667"/>
            <a:ext cx="2209800" cy="5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LBNL_Logo-Full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27393" y="6277226"/>
            <a:ext cx="590100" cy="50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nersc.gov/users/training/events/2016-nesap-workshop-and-hack-a-tho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nersc.gov/users/training/events/2016-nesap-workshop-and-hack-a-th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nersc.gov/users/training/events/2016-nesap-workshop-and-hack-a-th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4330700" y="4764680"/>
            <a:ext cx="4508400" cy="17562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2800" b="1" i="0" u="none" strike="noStrike" cap="none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Brian Friesen</a:t>
            </a:r>
            <a:r>
              <a:rPr lang="en" sz="28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" sz="28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000" b="1" i="0" u="none" strike="noStrike" cap="none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</a:t>
            </a:r>
            <a:r>
              <a:rPr lang="en-US" sz="2000" dirty="0" smtClean="0"/>
              <a:t>7 Jan 26</a:t>
            </a:r>
            <a:endParaRPr lang="en" sz="2000" b="1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74785" y="446684"/>
            <a:ext cx="3470100" cy="260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dirty="0" smtClean="0"/>
              <a:t>Getting started on </a:t>
            </a:r>
            <a:r>
              <a:rPr lang="en" dirty="0" smtClean="0"/>
              <a:t>Cori KNL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MCDRAM modes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260479"/>
            <a:ext cx="4038600" cy="76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Cache mode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2"/>
          </p:nvPr>
        </p:nvSpPr>
        <p:spPr>
          <a:xfrm>
            <a:off x="4648200" y="1260479"/>
            <a:ext cx="4038600" cy="69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Flat mode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2"/>
          </p:nvPr>
        </p:nvSpPr>
        <p:spPr>
          <a:xfrm>
            <a:off x="2610475" y="6026725"/>
            <a:ext cx="5356800" cy="6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Hybrid mode: a bit of each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695675" y="2006700"/>
            <a:ext cx="2382400" cy="9375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DDR</a:t>
            </a:r>
          </a:p>
        </p:txBody>
      </p:sp>
      <p:sp>
        <p:nvSpPr>
          <p:cNvPr id="370" name="Shape 370"/>
          <p:cNvSpPr/>
          <p:nvPr/>
        </p:nvSpPr>
        <p:spPr>
          <a:xfrm>
            <a:off x="4932250" y="2029975"/>
            <a:ext cx="2382400" cy="9375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DDR</a:t>
            </a:r>
          </a:p>
        </p:txBody>
      </p:sp>
      <p:sp>
        <p:nvSpPr>
          <p:cNvPr id="371" name="Shape 371"/>
          <p:cNvSpPr/>
          <p:nvPr/>
        </p:nvSpPr>
        <p:spPr>
          <a:xfrm>
            <a:off x="1384500" y="3352500"/>
            <a:ext cx="1004750" cy="572375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MCDRAM</a:t>
            </a:r>
          </a:p>
        </p:txBody>
      </p:sp>
      <p:sp>
        <p:nvSpPr>
          <p:cNvPr id="372" name="Shape 372"/>
          <p:cNvSpPr/>
          <p:nvPr/>
        </p:nvSpPr>
        <p:spPr>
          <a:xfrm>
            <a:off x="7815925" y="3868737"/>
            <a:ext cx="1004750" cy="572375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MCDRAM</a:t>
            </a:r>
          </a:p>
        </p:txBody>
      </p:sp>
      <p:sp>
        <p:nvSpPr>
          <p:cNvPr id="373" name="Shape 373"/>
          <p:cNvSpPr/>
          <p:nvPr/>
        </p:nvSpPr>
        <p:spPr>
          <a:xfrm>
            <a:off x="1776325" y="2944200"/>
            <a:ext cx="221100" cy="408300"/>
          </a:xfrm>
          <a:prstGeom prst="up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6012900" y="2967475"/>
            <a:ext cx="221100" cy="572400"/>
          </a:xfrm>
          <a:prstGeom prst="up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6811225" y="3844425"/>
            <a:ext cx="1004700" cy="6210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1588675" y="3948200"/>
            <a:ext cx="596400" cy="834600"/>
          </a:xfrm>
          <a:prstGeom prst="up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1274275" y="4806125"/>
            <a:ext cx="1225200" cy="1063500"/>
          </a:xfrm>
          <a:prstGeom prst="flowChartAlternateProcess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Cores &amp; cache</a:t>
            </a:r>
          </a:p>
        </p:txBody>
      </p:sp>
      <p:sp>
        <p:nvSpPr>
          <p:cNvPr id="378" name="Shape 378"/>
          <p:cNvSpPr/>
          <p:nvPr/>
        </p:nvSpPr>
        <p:spPr>
          <a:xfrm>
            <a:off x="5586025" y="3539862"/>
            <a:ext cx="1225200" cy="1063500"/>
          </a:xfrm>
          <a:prstGeom prst="flowChartAlternateProcess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Cores &amp; cache</a:t>
            </a:r>
          </a:p>
        </p:txBody>
      </p:sp>
      <p:sp>
        <p:nvSpPr>
          <p:cNvPr id="379" name="Shape 379"/>
          <p:cNvSpPr/>
          <p:nvPr/>
        </p:nvSpPr>
        <p:spPr>
          <a:xfrm>
            <a:off x="568025" y="1914650"/>
            <a:ext cx="2637700" cy="2433475"/>
          </a:xfrm>
          <a:prstGeom prst="flowChartProcess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 txBox="1"/>
          <p:nvPr/>
        </p:nvSpPr>
        <p:spPr>
          <a:xfrm>
            <a:off x="568025" y="3924875"/>
            <a:ext cx="1148700" cy="4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“memory”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4795550" y="2929212"/>
            <a:ext cx="1268400" cy="4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“memory 0”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7381950" y="4652637"/>
            <a:ext cx="1268400" cy="4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“memory 1”</a:t>
            </a:r>
          </a:p>
        </p:txBody>
      </p:sp>
      <p:sp>
        <p:nvSpPr>
          <p:cNvPr id="383" name="Shape 383"/>
          <p:cNvSpPr/>
          <p:nvPr/>
        </p:nvSpPr>
        <p:spPr>
          <a:xfrm>
            <a:off x="4837025" y="1937925"/>
            <a:ext cx="2674075" cy="1352875"/>
          </a:xfrm>
          <a:prstGeom prst="flowChartProcess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7314650" y="3674024"/>
            <a:ext cx="1659175" cy="1429525"/>
          </a:xfrm>
          <a:prstGeom prst="flowChartProcess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5541850" y="5175775"/>
            <a:ext cx="3507300" cy="92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Flat mode: better achievable performance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Which memory do I want to use?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For which arrays?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2532800" y="4732500"/>
            <a:ext cx="2674200" cy="128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Cache mode: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No need to do anything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i="1"/>
              <a:t>Most</a:t>
            </a:r>
            <a:r>
              <a:rPr lang="en"/>
              <a:t> of the flat-mode performance, </a:t>
            </a:r>
            <a:r>
              <a:rPr lang="en" i="1"/>
              <a:t>most</a:t>
            </a:r>
            <a:r>
              <a:rPr lang="en"/>
              <a:t> of the 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Clustering Modes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5437200" cy="489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Cache coherency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does another cache hold this </a:t>
            </a:r>
            <a:br>
              <a:rPr lang="en" sz="2400"/>
            </a:br>
            <a:r>
              <a:rPr lang="en" sz="2400"/>
              <a:t>memory address?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“Tag directory”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list of address:cache-id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Distributed tag directory, each tile looks after part of the address space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On local cache miss: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Check tag-directory-part for other-cache-id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Fetch from other-cache (or memory)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Takes time! (latency)</a:t>
            </a:r>
          </a:p>
        </p:txBody>
      </p:sp>
      <p:pic>
        <p:nvPicPr>
          <p:cNvPr id="393" name="Shape 393" descr="cluster_mod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500" y="1237900"/>
            <a:ext cx="4288500" cy="316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Clustering modes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5964900" cy="48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Quadrant (“quad”)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distribute tag directories so each manages only memory nearby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Invisible to user, but improves memory access latency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Sub-NUMA-clustering (“snc4”)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Expose each quadrant and </a:t>
            </a:r>
            <a:r>
              <a:rPr lang="en" dirty="0" smtClean="0"/>
              <a:t>its </a:t>
            </a:r>
            <a:r>
              <a:rPr lang="en" dirty="0"/>
              <a:t>managed memory as a NUMA node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Even lower latency, but less flexible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 dirty="0"/>
              <a:t>We recommend quadrant mode for most users</a:t>
            </a:r>
          </a:p>
        </p:txBody>
      </p:sp>
      <p:pic>
        <p:nvPicPr>
          <p:cNvPr id="400" name="Shape 400" descr="quadm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199" y="1265849"/>
            <a:ext cx="2629080" cy="218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 descr="sncm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6775" y="3766549"/>
            <a:ext cx="2587500" cy="218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60341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"/>
              <a:t>Topics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457200" y="11728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•"/>
            </a:pPr>
            <a:r>
              <a:rPr lang="en">
                <a:solidFill>
                  <a:srgbClr val="B7B7B7"/>
                </a:solidFill>
              </a:rPr>
              <a:t>How is KNL different to Haswell?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–"/>
            </a:pPr>
            <a:r>
              <a:rPr lang="en">
                <a:solidFill>
                  <a:srgbClr val="B7B7B7"/>
                </a:solidFill>
              </a:rPr>
              <a:t>Faster and slower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–"/>
            </a:pPr>
            <a:r>
              <a:rPr lang="en">
                <a:solidFill>
                  <a:srgbClr val="B7B7B7"/>
                </a:solidFill>
              </a:rPr>
              <a:t>MCDRAM and clustering modes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How to compile for KNL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•"/>
            </a:pPr>
            <a:r>
              <a:rPr lang="en">
                <a:solidFill>
                  <a:srgbClr val="B7B7B7"/>
                </a:solidFill>
              </a:rPr>
              <a:t>How to submit to KNL nodes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compile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1260475"/>
            <a:ext cx="7210800" cy="486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Best: Use Cray compiler wrappers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module swap craype-haswell craype-mic-knl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The loaded craype-* module </a:t>
            </a:r>
            <a:br>
              <a:rPr lang="en" sz="2400" dirty="0"/>
            </a:br>
            <a:r>
              <a:rPr lang="en" sz="2400" dirty="0"/>
              <a:t>sets the target that the compiler</a:t>
            </a:r>
            <a:br>
              <a:rPr lang="en" sz="2400" dirty="0"/>
            </a:br>
            <a:r>
              <a:rPr lang="en" sz="2400" dirty="0"/>
              <a:t>wrappers (cc, CC, ftn) build for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dirty="0"/>
              <a:t>Eg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-mknl</a:t>
            </a:r>
            <a:r>
              <a:rPr lang="en" dirty="0"/>
              <a:t> (GNU compiler), </a:t>
            </a:r>
            <a:br>
              <a:rPr lang="en" dirty="0"/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-hmic-knl</a:t>
            </a:r>
            <a:r>
              <a:rPr lang="en" dirty="0"/>
              <a:t> (Cray compiler)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>
                <a:solidFill>
                  <a:srgbClr val="0000FF"/>
                </a:solidFill>
              </a:rPr>
              <a:t>craype-haswell</a:t>
            </a:r>
            <a:r>
              <a:rPr lang="en" sz="2400" dirty="0"/>
              <a:t> is default on </a:t>
            </a:r>
            <a:br>
              <a:rPr lang="en" sz="2400" dirty="0"/>
            </a:br>
            <a:r>
              <a:rPr lang="en" sz="2400" dirty="0"/>
              <a:t>login </a:t>
            </a:r>
            <a:r>
              <a:rPr lang="en" sz="2400" dirty="0" smtClean="0"/>
              <a:t>nodes</a:t>
            </a:r>
            <a:endParaRPr lang="en" sz="2400" dirty="0"/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825" y="2305199"/>
            <a:ext cx="3805574" cy="20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974" y="4435724"/>
            <a:ext cx="3963425" cy="15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/>
          <p:nvPr/>
        </p:nvSpPr>
        <p:spPr>
          <a:xfrm>
            <a:off x="7587300" y="3610675"/>
            <a:ext cx="1083600" cy="165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7486200" y="5180725"/>
            <a:ext cx="1083600" cy="165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360341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"/>
              <a:t>Topics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457200" y="11728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•"/>
            </a:pPr>
            <a:r>
              <a:rPr lang="en">
                <a:solidFill>
                  <a:srgbClr val="B7B7B7"/>
                </a:solidFill>
              </a:rPr>
              <a:t>How is KNL different to Haswell?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–"/>
            </a:pPr>
            <a:r>
              <a:rPr lang="en">
                <a:solidFill>
                  <a:srgbClr val="B7B7B7"/>
                </a:solidFill>
              </a:rPr>
              <a:t>Faster and slower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–"/>
            </a:pPr>
            <a:r>
              <a:rPr lang="en">
                <a:solidFill>
                  <a:srgbClr val="B7B7B7"/>
                </a:solidFill>
              </a:rPr>
              <a:t>MCDRAM and clustering modes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rgbClr val="B7B7B7"/>
              </a:buClr>
              <a:buSzPct val="100000"/>
              <a:buFont typeface="Arial"/>
              <a:buChar char="•"/>
            </a:pPr>
            <a:r>
              <a:rPr lang="en">
                <a:solidFill>
                  <a:srgbClr val="B7B7B7"/>
                </a:solidFill>
              </a:rPr>
              <a:t>How to compile for KNL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How to submit to KNL nodes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run on KNL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#SBATCH </a:t>
            </a:r>
            <a:r>
              <a:rPr lang="en" dirty="0" smtClean="0"/>
              <a:t>-</a:t>
            </a:r>
            <a:r>
              <a:rPr lang="en-US" dirty="0" smtClean="0"/>
              <a:t>C</a:t>
            </a:r>
            <a:r>
              <a:rPr lang="en" dirty="0" smtClean="0"/>
              <a:t> </a:t>
            </a:r>
            <a:r>
              <a:rPr lang="en" dirty="0"/>
              <a:t>knl,quad,cache</a:t>
            </a:r>
          </a:p>
          <a:p>
            <a:pPr lvl="0">
              <a:spcBef>
                <a:spcPts val="0"/>
              </a:spcBef>
              <a:buNone/>
            </a:pPr>
            <a:endParaRPr sz="1200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Tells </a:t>
            </a:r>
            <a:r>
              <a:rPr lang="en-US" dirty="0" smtClean="0"/>
              <a:t>SLURM </a:t>
            </a:r>
            <a:r>
              <a:rPr lang="en" dirty="0" smtClean="0"/>
              <a:t>you </a:t>
            </a:r>
            <a:r>
              <a:rPr lang="en" dirty="0"/>
              <a:t>want to run on this type of node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If insufficient nodes in that configuration, will reboot some to change mode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This takes time</a:t>
            </a:r>
            <a:r>
              <a:rPr lang="en" dirty="0" smtClean="0"/>
              <a:t>!</a:t>
            </a:r>
            <a:endParaRPr lang="en-US" dirty="0" smtClean="0"/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*Currently reboots are temporarily disabled*</a:t>
            </a:r>
          </a:p>
          <a:p>
            <a:pPr marL="514350" indent="-228600">
              <a:spcBef>
                <a:spcPts val="0"/>
              </a:spcBef>
            </a:pPr>
            <a:r>
              <a:rPr lang="en" dirty="0" smtClean="0"/>
              <a:t>Which </a:t>
            </a:r>
            <a:r>
              <a:rPr lang="en" dirty="0"/>
              <a:t>modes are there now?</a:t>
            </a:r>
          </a:p>
          <a:p>
            <a:pPr marL="457200" lvl="0" indent="-228600" rtl="0">
              <a:spcBef>
                <a:spcPts val="0"/>
              </a:spcBef>
              <a:buFont typeface="Courier New"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sinfo -p knl --format="%15b %8D %A"</a:t>
            </a: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 dirty="0"/>
              <a:t>See notes (</a:t>
            </a:r>
            <a:r>
              <a:rPr lang="en" dirty="0" smtClean="0"/>
              <a:t>do</a:t>
            </a:r>
            <a:r>
              <a:rPr lang="en-US" dirty="0" smtClean="0"/>
              <a:t>w</a:t>
            </a:r>
            <a:r>
              <a:rPr lang="en" dirty="0" smtClean="0"/>
              <a:t>nloads</a:t>
            </a:r>
            <a:r>
              <a:rPr lang="en" dirty="0"/>
              <a:t>) at: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http://www.nersc.gov/users/training/events/2016-nesap-workshop-and-hack-a-thon/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(affinity etc)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360341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"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Messages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25430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Don’t Panic!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/>
              <a:t>Using KNL is </a:t>
            </a:r>
            <a:r>
              <a:rPr lang="en" i="1"/>
              <a:t>mostly</a:t>
            </a:r>
            <a:r>
              <a:rPr lang="en"/>
              <a:t> the same as you already use Cori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Recompile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33333"/>
              <a:buFont typeface="Arial"/>
              <a:buChar char="–"/>
            </a:pP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module swap craype-haswell craype-mic-knl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Submit with:</a:t>
            </a:r>
          </a:p>
          <a:p>
            <a:pPr lvl="1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33333"/>
              <a:buFont typeface="Arial"/>
              <a:buChar char="–"/>
            </a:pP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#SBATCH -C knl,cache,flat</a:t>
            </a:r>
          </a:p>
          <a:p>
            <a:pPr marL="457200" lvl="0" indent="0" rtl="0">
              <a:lnSpc>
                <a:spcPct val="90000"/>
              </a:lnSpc>
              <a:spcBef>
                <a:spcPts val="560"/>
              </a:spcBef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/>
              <a:t>See notes (downloads) at:</a:t>
            </a:r>
          </a:p>
          <a:p>
            <a:pPr lvl="1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http://www.nersc.gov/users/training/events/2016-nesap-workshop-and-hack-a-thon/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60341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"/>
              <a:t>Topics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1728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How is KNL different to Haswell?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/>
              <a:t>Faster and slower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/>
              <a:t>MCDRAM and clustering modes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How to compile for KNL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How to submit to KNL nodes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r>
              <a:rPr lang="en" sz="110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60341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"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Messages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25430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Don’t Panic!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dirty="0"/>
              <a:t>Using KNL is </a:t>
            </a:r>
            <a:r>
              <a:rPr lang="en" i="1" dirty="0"/>
              <a:t>mostly</a:t>
            </a:r>
            <a:r>
              <a:rPr lang="en" dirty="0"/>
              <a:t> the same as you already use Cori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Recompile</a:t>
            </a:r>
          </a:p>
          <a:p>
            <a:pPr marR="0" lvl="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33333"/>
              <a:buFont typeface="Arial"/>
              <a:buChar char="–"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module swap craype-haswell craype-mic-knl</a:t>
            </a:r>
          </a:p>
          <a:p>
            <a:pPr marR="0" lvl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Submit with:</a:t>
            </a:r>
          </a:p>
          <a:p>
            <a:pPr lvl="1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33333"/>
              <a:buFont typeface="Arial"/>
              <a:buChar char="–"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#SBATCH -C knl,cache,flat</a:t>
            </a:r>
          </a:p>
          <a:p>
            <a:pPr marL="0" lvl="0" indent="0" rtl="0">
              <a:lnSpc>
                <a:spcPct val="90000"/>
              </a:lnSpc>
              <a:spcBef>
                <a:spcPts val="560"/>
              </a:spcBef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 dirty="0"/>
              <a:t>See notes (downloads) at: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http://www.nersc.gov/users/training/events/2016-nesap-workshop-and-hack-a-thon/</a:t>
            </a:r>
          </a:p>
          <a:p>
            <a:pPr marL="0" lvl="0" indent="0" rtl="0">
              <a:lnSpc>
                <a:spcPct val="90000"/>
              </a:lnSpc>
              <a:spcBef>
                <a:spcPts val="560"/>
              </a:spcBef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KNL vs Haswell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8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KNL can run Haswell executables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924" y="2019700"/>
            <a:ext cx="6730850" cy="395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KNL vs Haswell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111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But ..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Haswell Executables can’t fully use KNL hardware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25885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30457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35029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39601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4173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48745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53317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5788900" y="3614887"/>
            <a:ext cx="419700" cy="2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/>
          <p:nvPr/>
        </p:nvSpPr>
        <p:spPr>
          <a:xfrm rot="5400000">
            <a:off x="3229875" y="2374012"/>
            <a:ext cx="467700" cy="1750500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-5400000">
            <a:off x="4182250" y="2380624"/>
            <a:ext cx="421200" cy="3608700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2730825" y="2251275"/>
            <a:ext cx="14043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AVX2 (haswell)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Operation on 4 DP words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3659950" y="4442075"/>
            <a:ext cx="1465800" cy="12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AVX-512 (knl)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Hardware can compute 8 DP words per instruction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KNL vs Haswell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225575" y="1143000"/>
            <a:ext cx="8918400" cy="117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..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KNL has a lot more cores (and even more hyperthreads)</a:t>
            </a:r>
          </a:p>
        </p:txBody>
      </p:sp>
      <p:pic>
        <p:nvPicPr>
          <p:cNvPr id="336" name="Shape 336" descr="KNL_tiles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67800"/>
            <a:ext cx="5923806" cy="423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6279275" y="2787750"/>
            <a:ext cx="2739000" cy="12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68 cores (2 per  tile)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4 threads / core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 = 272 threads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KNL vs Haswell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117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And ..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KNL has </a:t>
            </a:r>
            <a:r>
              <a:rPr lang="en-US" dirty="0" smtClean="0"/>
              <a:t>MCDRAM (high-bandwidth memory)</a:t>
            </a:r>
            <a:endParaRPr lang="en" dirty="0"/>
          </a:p>
        </p:txBody>
      </p:sp>
      <p:pic>
        <p:nvPicPr>
          <p:cNvPr id="344" name="Shape 344" descr="KNL_tiles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325" y="2280625"/>
            <a:ext cx="5923806" cy="423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2215250" y="2315400"/>
            <a:ext cx="1539900" cy="609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5175525" y="2315400"/>
            <a:ext cx="1539900" cy="609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215250" y="5908825"/>
            <a:ext cx="1539900" cy="609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5175525" y="5908825"/>
            <a:ext cx="1539900" cy="609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MCDRAM/Clustering Modes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You’ll hear a lot about these …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Quad, flat, cache, snc, </a:t>
            </a:r>
            <a:r>
              <a:rPr lang="en" dirty="0" smtClean="0"/>
              <a:t>…</a:t>
            </a: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2 “knobs” to turn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MCDRAM mode: “cache”, “flat”, “hybrid”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Clustering mode: “quad”, “snc4</a:t>
            </a:r>
            <a:r>
              <a:rPr lang="en" dirty="0" smtClean="0"/>
              <a:t>”,</a:t>
            </a:r>
            <a:r>
              <a:rPr lang="en-US" dirty="0" smtClean="0"/>
              <a:t> </a:t>
            </a:r>
            <a:r>
              <a:rPr lang="en" dirty="0" smtClean="0"/>
              <a:t>...</a:t>
            </a:r>
            <a:endParaRPr lang="e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00" cy="76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MCDRAM in a nutshell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16GB on-chip memory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 smtClean="0"/>
              <a:t>96GB </a:t>
            </a:r>
            <a:r>
              <a:rPr lang="en" dirty="0"/>
              <a:t>off-chip DDR (Cori)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H</a:t>
            </a:r>
            <a:r>
              <a:rPr lang="en" dirty="0" smtClean="0"/>
              <a:t>igh </a:t>
            </a:r>
            <a:r>
              <a:rPr lang="en" dirty="0"/>
              <a:t>bandwidth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~5x </a:t>
            </a:r>
            <a:r>
              <a:rPr lang="en" dirty="0" smtClean="0"/>
              <a:t>DDR</a:t>
            </a:r>
            <a:endParaRPr lang="en-US" dirty="0"/>
          </a:p>
          <a:p>
            <a:pPr marL="514350" indent="-228600">
              <a:spcBef>
                <a:spcPts val="0"/>
              </a:spcBef>
            </a:pPr>
            <a:r>
              <a:rPr lang="en" dirty="0" smtClean="0"/>
              <a:t>2 </a:t>
            </a:r>
            <a:r>
              <a:rPr lang="en" dirty="0"/>
              <a:t>ways to use it: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“Cache” mode: invisible to OS, memory pages are cached in </a:t>
            </a:r>
            <a:r>
              <a:rPr lang="en" dirty="0" smtClean="0"/>
              <a:t>MCDRAM</a:t>
            </a:r>
            <a:endParaRPr lang="en-US" dirty="0" smtClean="0"/>
          </a:p>
          <a:p>
            <a:pPr marL="914400" lvl="1" indent="-228600" rtl="0">
              <a:spcBef>
                <a:spcPts val="0"/>
              </a:spcBef>
            </a:pPr>
            <a:r>
              <a:rPr lang="en" dirty="0" smtClean="0"/>
              <a:t>“Flat</a:t>
            </a:r>
            <a:r>
              <a:rPr lang="en" dirty="0"/>
              <a:t>” mode: appears to OS as separate NUMA node, with no local CPUs. Accessible via numactl, </a:t>
            </a:r>
            <a:r>
              <a:rPr lang="en" dirty="0" smtClean="0"/>
              <a:t>libnuma</a:t>
            </a:r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RSC_Template_2013_POT">
  <a:themeElements>
    <a:clrScheme name="NERSC Palette">
      <a:dk1>
        <a:srgbClr val="000000"/>
      </a:dk1>
      <a:lt1>
        <a:srgbClr val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RSC_PPT_template">
  <a:themeElements>
    <a:clrScheme name="NERSC Palette">
      <a:dk1>
        <a:srgbClr val="000000"/>
      </a:dk1>
      <a:lt1>
        <a:srgbClr val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623</Words>
  <Application>Microsoft Macintosh PowerPoint</Application>
  <PresentationFormat>On-screen Show (4:3)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Helvetica Neue</vt:lpstr>
      <vt:lpstr>NERSC_Template_2013_POT</vt:lpstr>
      <vt:lpstr>NERSC_PPT_template</vt:lpstr>
      <vt:lpstr>Brian Friesen 2017 Jan 26</vt:lpstr>
      <vt:lpstr>Topics</vt:lpstr>
      <vt:lpstr>Key Messages</vt:lpstr>
      <vt:lpstr>KNL vs Haswell</vt:lpstr>
      <vt:lpstr>KNL vs Haswell</vt:lpstr>
      <vt:lpstr>KNL vs Haswell</vt:lpstr>
      <vt:lpstr>KNL vs Haswell</vt:lpstr>
      <vt:lpstr>MCDRAM/Clustering Modes</vt:lpstr>
      <vt:lpstr>MCDRAM in a nutshell</vt:lpstr>
      <vt:lpstr>MCDRAM modes</vt:lpstr>
      <vt:lpstr>Clustering Modes</vt:lpstr>
      <vt:lpstr>Clustering modes</vt:lpstr>
      <vt:lpstr>Topics</vt:lpstr>
      <vt:lpstr>How to compile</vt:lpstr>
      <vt:lpstr>Topics</vt:lpstr>
      <vt:lpstr>How to run on KNL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 Friesen 2017 Jan 26</dc:title>
  <cp:lastModifiedBy>Brian Friesen</cp:lastModifiedBy>
  <cp:revision>13</cp:revision>
  <dcterms:modified xsi:type="dcterms:W3CDTF">2017-01-26T18:46:48Z</dcterms:modified>
</cp:coreProperties>
</file>