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30" r:id="rId1"/>
    <p:sldMasterId id="2147484048" r:id="rId2"/>
    <p:sldMasterId id="2147484054" r:id="rId3"/>
    <p:sldMasterId id="2147484115" r:id="rId4"/>
  </p:sldMasterIdLst>
  <p:notesMasterIdLst>
    <p:notesMasterId r:id="rId32"/>
  </p:notesMasterIdLst>
  <p:handoutMasterIdLst>
    <p:handoutMasterId r:id="rId33"/>
  </p:handoutMasterIdLst>
  <p:sldIdLst>
    <p:sldId id="257" r:id="rId5"/>
    <p:sldId id="284" r:id="rId6"/>
    <p:sldId id="294" r:id="rId7"/>
    <p:sldId id="290" r:id="rId8"/>
    <p:sldId id="291" r:id="rId9"/>
    <p:sldId id="295" r:id="rId10"/>
    <p:sldId id="286" r:id="rId11"/>
    <p:sldId id="287" r:id="rId12"/>
    <p:sldId id="288" r:id="rId13"/>
    <p:sldId id="289" r:id="rId14"/>
    <p:sldId id="292" r:id="rId15"/>
    <p:sldId id="296" r:id="rId16"/>
    <p:sldId id="297" r:id="rId17"/>
    <p:sldId id="293" r:id="rId18"/>
    <p:sldId id="307" r:id="rId19"/>
    <p:sldId id="305" r:id="rId20"/>
    <p:sldId id="300" r:id="rId21"/>
    <p:sldId id="298" r:id="rId22"/>
    <p:sldId id="301" r:id="rId23"/>
    <p:sldId id="303" r:id="rId24"/>
    <p:sldId id="299" r:id="rId25"/>
    <p:sldId id="304" r:id="rId26"/>
    <p:sldId id="308" r:id="rId27"/>
    <p:sldId id="310" r:id="rId28"/>
    <p:sldId id="309" r:id="rId29"/>
    <p:sldId id="311" r:id="rId30"/>
    <p:sldId id="259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clrMru>
    <a:srgbClr val="1EE2C6"/>
    <a:srgbClr val="FF8000"/>
    <a:srgbClr val="D28DFF"/>
    <a:srgbClr val="FFF7DC"/>
    <a:srgbClr val="D2F1FF"/>
    <a:srgbClr val="7DCBEC"/>
    <a:srgbClr val="4687BC"/>
    <a:srgbClr val="65CBF3"/>
    <a:srgbClr val="003057"/>
    <a:srgbClr val="004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4331" autoAdjust="0"/>
    <p:restoredTop sz="88909" autoAdjust="0"/>
  </p:normalViewPr>
  <p:slideViewPr>
    <p:cSldViewPr snapToGrid="0">
      <p:cViewPr varScale="1">
        <p:scale>
          <a:sx n="79" d="100"/>
          <a:sy n="79" d="100"/>
        </p:scale>
        <p:origin x="-2016" y="-104"/>
      </p:cViewPr>
      <p:guideLst>
        <p:guide orient="horz" pos="21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92"/>
    </p:cViewPr>
  </p:sorterViewPr>
  <p:notesViewPr>
    <p:cSldViewPr snapToGrid="0" snapToObjects="1">
      <p:cViewPr>
        <p:scale>
          <a:sx n="150" d="100"/>
          <a:sy n="150" d="100"/>
        </p:scale>
        <p:origin x="-1488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80454700106931"/>
          <c:y val="0.0368057799564996"/>
          <c:w val="0.881892801594245"/>
          <c:h val="0.749600839453312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128GB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Sheet1!$B$2:$B$34</c:f>
              <c:numCache>
                <c:formatCode>General</c:formatCode>
                <c:ptCount val="33"/>
                <c:pt idx="0">
                  <c:v>243.0</c:v>
                </c:pt>
                <c:pt idx="1">
                  <c:v>243.0</c:v>
                </c:pt>
                <c:pt idx="2">
                  <c:v>243.0</c:v>
                </c:pt>
                <c:pt idx="3">
                  <c:v>243.0</c:v>
                </c:pt>
                <c:pt idx="4">
                  <c:v>243.0</c:v>
                </c:pt>
                <c:pt idx="5">
                  <c:v>243.0</c:v>
                </c:pt>
                <c:pt idx="6">
                  <c:v>243.0</c:v>
                </c:pt>
                <c:pt idx="7">
                  <c:v>243.0</c:v>
                </c:pt>
                <c:pt idx="8">
                  <c:v>243.0</c:v>
                </c:pt>
                <c:pt idx="9">
                  <c:v>243.0</c:v>
                </c:pt>
                <c:pt idx="10">
                  <c:v>243.0</c:v>
                </c:pt>
                <c:pt idx="11">
                  <c:v>243.0</c:v>
                </c:pt>
                <c:pt idx="12">
                  <c:v>243.0</c:v>
                </c:pt>
                <c:pt idx="13">
                  <c:v>243.0</c:v>
                </c:pt>
                <c:pt idx="14">
                  <c:v>243.0</c:v>
                </c:pt>
                <c:pt idx="15">
                  <c:v>243.0</c:v>
                </c:pt>
                <c:pt idx="16">
                  <c:v>243.0</c:v>
                </c:pt>
                <c:pt idx="17">
                  <c:v>30.0</c:v>
                </c:pt>
                <c:pt idx="18">
                  <c:v>30.0</c:v>
                </c:pt>
                <c:pt idx="19">
                  <c:v>30.0</c:v>
                </c:pt>
                <c:pt idx="20">
                  <c:v>30.0</c:v>
                </c:pt>
                <c:pt idx="21">
                  <c:v>30.0</c:v>
                </c:pt>
                <c:pt idx="22">
                  <c:v>30.0</c:v>
                </c:pt>
                <c:pt idx="23">
                  <c:v>15.0</c:v>
                </c:pt>
                <c:pt idx="24">
                  <c:v>15.0</c:v>
                </c:pt>
                <c:pt idx="25">
                  <c:v>15.0</c:v>
                </c:pt>
                <c:pt idx="26">
                  <c:v>15.0</c:v>
                </c:pt>
                <c:pt idx="27">
                  <c:v>15.0</c:v>
                </c:pt>
                <c:pt idx="28">
                  <c:v>15.0</c:v>
                </c:pt>
                <c:pt idx="29">
                  <c:v>15.0</c:v>
                </c:pt>
                <c:pt idx="30">
                  <c:v>15.0</c:v>
                </c:pt>
                <c:pt idx="31">
                  <c:v>15.0</c:v>
                </c:pt>
                <c:pt idx="32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256GB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Sheet1!$C$2:$C$34</c:f>
              <c:numCache>
                <c:formatCode>General</c:formatCode>
                <c:ptCount val="33"/>
                <c:pt idx="0">
                  <c:v>98.0</c:v>
                </c:pt>
                <c:pt idx="1">
                  <c:v>98.0</c:v>
                </c:pt>
                <c:pt idx="2">
                  <c:v>98.0</c:v>
                </c:pt>
                <c:pt idx="3">
                  <c:v>98.0</c:v>
                </c:pt>
                <c:pt idx="4">
                  <c:v>98.0</c:v>
                </c:pt>
                <c:pt idx="5">
                  <c:v>98.0</c:v>
                </c:pt>
                <c:pt idx="6">
                  <c:v>98.0</c:v>
                </c:pt>
                <c:pt idx="7">
                  <c:v>98.0</c:v>
                </c:pt>
                <c:pt idx="8">
                  <c:v>98.0</c:v>
                </c:pt>
                <c:pt idx="9">
                  <c:v>98.0</c:v>
                </c:pt>
                <c:pt idx="10">
                  <c:v>98.0</c:v>
                </c:pt>
                <c:pt idx="11">
                  <c:v>98.0</c:v>
                </c:pt>
                <c:pt idx="12">
                  <c:v>98.0</c:v>
                </c:pt>
                <c:pt idx="13">
                  <c:v>98.0</c:v>
                </c:pt>
                <c:pt idx="14">
                  <c:v>98.0</c:v>
                </c:pt>
                <c:pt idx="15">
                  <c:v>98.0</c:v>
                </c:pt>
                <c:pt idx="16">
                  <c:v>98.0</c:v>
                </c:pt>
                <c:pt idx="17">
                  <c:v>90.0</c:v>
                </c:pt>
                <c:pt idx="18">
                  <c:v>90.0</c:v>
                </c:pt>
                <c:pt idx="19">
                  <c:v>90.0</c:v>
                </c:pt>
                <c:pt idx="20">
                  <c:v>90.0</c:v>
                </c:pt>
                <c:pt idx="21">
                  <c:v>90.0</c:v>
                </c:pt>
                <c:pt idx="22">
                  <c:v>90.0</c:v>
                </c:pt>
                <c:pt idx="23">
                  <c:v>90.0</c:v>
                </c:pt>
                <c:pt idx="24">
                  <c:v>90.0</c:v>
                </c:pt>
                <c:pt idx="25">
                  <c:v>90.0</c:v>
                </c:pt>
                <c:pt idx="26">
                  <c:v>90.0</c:v>
                </c:pt>
                <c:pt idx="27">
                  <c:v>90.0</c:v>
                </c:pt>
                <c:pt idx="28">
                  <c:v>90.0</c:v>
                </c:pt>
                <c:pt idx="29">
                  <c:v>90.0</c:v>
                </c:pt>
                <c:pt idx="30">
                  <c:v>90.0</c:v>
                </c:pt>
                <c:pt idx="31">
                  <c:v>90.0</c:v>
                </c:pt>
                <c:pt idx="32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512GB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Sheet1!$D$2:$D$34</c:f>
              <c:numCache>
                <c:formatCode>General</c:formatCode>
                <c:ptCount val="33"/>
                <c:pt idx="0">
                  <c:v>15.0</c:v>
                </c:pt>
                <c:pt idx="1">
                  <c:v>15.0</c:v>
                </c:pt>
                <c:pt idx="2">
                  <c:v>15.0</c:v>
                </c:pt>
                <c:pt idx="3">
                  <c:v>15.0</c:v>
                </c:pt>
                <c:pt idx="4">
                  <c:v>15.0</c:v>
                </c:pt>
                <c:pt idx="5">
                  <c:v>15.0</c:v>
                </c:pt>
                <c:pt idx="6">
                  <c:v>15.0</c:v>
                </c:pt>
                <c:pt idx="7">
                  <c:v>15.0</c:v>
                </c:pt>
                <c:pt idx="8">
                  <c:v>15.0</c:v>
                </c:pt>
                <c:pt idx="9">
                  <c:v>15.0</c:v>
                </c:pt>
                <c:pt idx="10">
                  <c:v>15.0</c:v>
                </c:pt>
                <c:pt idx="11">
                  <c:v>15.0</c:v>
                </c:pt>
                <c:pt idx="12">
                  <c:v>15.0</c:v>
                </c:pt>
                <c:pt idx="13">
                  <c:v>15.0</c:v>
                </c:pt>
                <c:pt idx="14">
                  <c:v>15.0</c:v>
                </c:pt>
                <c:pt idx="15">
                  <c:v>15.0</c:v>
                </c:pt>
                <c:pt idx="16">
                  <c:v>15.0</c:v>
                </c:pt>
                <c:pt idx="17">
                  <c:v>12.0</c:v>
                </c:pt>
                <c:pt idx="18">
                  <c:v>12.0</c:v>
                </c:pt>
                <c:pt idx="19">
                  <c:v>12.0</c:v>
                </c:pt>
                <c:pt idx="20">
                  <c:v>12.0</c:v>
                </c:pt>
                <c:pt idx="21">
                  <c:v>12.0</c:v>
                </c:pt>
                <c:pt idx="22">
                  <c:v>12.0</c:v>
                </c:pt>
                <c:pt idx="23">
                  <c:v>12.0</c:v>
                </c:pt>
                <c:pt idx="24">
                  <c:v>12.0</c:v>
                </c:pt>
                <c:pt idx="25">
                  <c:v>12.0</c:v>
                </c:pt>
                <c:pt idx="26">
                  <c:v>12.0</c:v>
                </c:pt>
                <c:pt idx="27">
                  <c:v>12.0</c:v>
                </c:pt>
                <c:pt idx="28">
                  <c:v>12.0</c:v>
                </c:pt>
                <c:pt idx="29">
                  <c:v>12.0</c:v>
                </c:pt>
                <c:pt idx="30">
                  <c:v>12.0</c:v>
                </c:pt>
                <c:pt idx="31">
                  <c:v>12.0</c:v>
                </c:pt>
                <c:pt idx="3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0832168"/>
        <c:axId val="2110828456"/>
      </c:areaChart>
      <c:dateAx>
        <c:axId val="211083216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0828456"/>
        <c:crosses val="autoZero"/>
        <c:auto val="1"/>
        <c:lblOffset val="100"/>
        <c:baseTimeUnit val="months"/>
      </c:dateAx>
      <c:valAx>
        <c:axId val="2110828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Number</a:t>
                </a:r>
                <a:r>
                  <a:rPr lang="en-US" baseline="0" dirty="0" smtClean="0"/>
                  <a:t> of Nodes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083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80454700106931"/>
          <c:y val="0.0368057799564996"/>
          <c:w val="0.881892801594245"/>
          <c:h val="0.749600839453312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128GB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Sheet1!$B$2:$B$34</c:f>
              <c:numCache>
                <c:formatCode>General</c:formatCode>
                <c:ptCount val="33"/>
                <c:pt idx="0">
                  <c:v>243.0</c:v>
                </c:pt>
                <c:pt idx="1">
                  <c:v>243.0</c:v>
                </c:pt>
                <c:pt idx="2">
                  <c:v>243.0</c:v>
                </c:pt>
                <c:pt idx="3">
                  <c:v>243.0</c:v>
                </c:pt>
                <c:pt idx="4">
                  <c:v>243.0</c:v>
                </c:pt>
                <c:pt idx="5">
                  <c:v>243.0</c:v>
                </c:pt>
                <c:pt idx="6">
                  <c:v>435.0</c:v>
                </c:pt>
                <c:pt idx="7">
                  <c:v>435.0</c:v>
                </c:pt>
                <c:pt idx="8">
                  <c:v>435.0</c:v>
                </c:pt>
                <c:pt idx="9">
                  <c:v>435.0</c:v>
                </c:pt>
                <c:pt idx="10">
                  <c:v>435.0</c:v>
                </c:pt>
                <c:pt idx="11">
                  <c:v>435.0</c:v>
                </c:pt>
                <c:pt idx="12">
                  <c:v>435.0</c:v>
                </c:pt>
                <c:pt idx="13">
                  <c:v>435.0</c:v>
                </c:pt>
                <c:pt idx="14">
                  <c:v>435.0</c:v>
                </c:pt>
                <c:pt idx="15">
                  <c:v>435.0</c:v>
                </c:pt>
                <c:pt idx="16">
                  <c:v>435.0</c:v>
                </c:pt>
                <c:pt idx="17">
                  <c:v>222.0</c:v>
                </c:pt>
                <c:pt idx="18">
                  <c:v>222.0</c:v>
                </c:pt>
                <c:pt idx="19">
                  <c:v>222.0</c:v>
                </c:pt>
                <c:pt idx="20">
                  <c:v>222.0</c:v>
                </c:pt>
                <c:pt idx="21">
                  <c:v>222.0</c:v>
                </c:pt>
                <c:pt idx="22">
                  <c:v>222.0</c:v>
                </c:pt>
                <c:pt idx="23">
                  <c:v>207.0</c:v>
                </c:pt>
                <c:pt idx="24">
                  <c:v>207.0</c:v>
                </c:pt>
                <c:pt idx="25">
                  <c:v>207.0</c:v>
                </c:pt>
                <c:pt idx="26">
                  <c:v>207.0</c:v>
                </c:pt>
                <c:pt idx="27">
                  <c:v>207.0</c:v>
                </c:pt>
                <c:pt idx="28">
                  <c:v>207.0</c:v>
                </c:pt>
                <c:pt idx="29">
                  <c:v>207.0</c:v>
                </c:pt>
                <c:pt idx="30">
                  <c:v>207.0</c:v>
                </c:pt>
                <c:pt idx="31">
                  <c:v>207.0</c:v>
                </c:pt>
                <c:pt idx="32">
                  <c:v>192.0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256GB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Sheet1!$C$2:$C$34</c:f>
              <c:numCache>
                <c:formatCode>General</c:formatCode>
                <c:ptCount val="33"/>
                <c:pt idx="0">
                  <c:v>98.0</c:v>
                </c:pt>
                <c:pt idx="1">
                  <c:v>98.0</c:v>
                </c:pt>
                <c:pt idx="2">
                  <c:v>98.0</c:v>
                </c:pt>
                <c:pt idx="3">
                  <c:v>98.0</c:v>
                </c:pt>
                <c:pt idx="4">
                  <c:v>98.0</c:v>
                </c:pt>
                <c:pt idx="5">
                  <c:v>98.0</c:v>
                </c:pt>
                <c:pt idx="6">
                  <c:v>98.0</c:v>
                </c:pt>
                <c:pt idx="7">
                  <c:v>98.0</c:v>
                </c:pt>
                <c:pt idx="8">
                  <c:v>98.0</c:v>
                </c:pt>
                <c:pt idx="9">
                  <c:v>98.0</c:v>
                </c:pt>
                <c:pt idx="10">
                  <c:v>98.0</c:v>
                </c:pt>
                <c:pt idx="11">
                  <c:v>98.0</c:v>
                </c:pt>
                <c:pt idx="12">
                  <c:v>98.0</c:v>
                </c:pt>
                <c:pt idx="13">
                  <c:v>98.0</c:v>
                </c:pt>
                <c:pt idx="14">
                  <c:v>98.0</c:v>
                </c:pt>
                <c:pt idx="15">
                  <c:v>98.0</c:v>
                </c:pt>
                <c:pt idx="16">
                  <c:v>98.0</c:v>
                </c:pt>
                <c:pt idx="17">
                  <c:v>90.0</c:v>
                </c:pt>
                <c:pt idx="18">
                  <c:v>90.0</c:v>
                </c:pt>
                <c:pt idx="19">
                  <c:v>90.0</c:v>
                </c:pt>
                <c:pt idx="20">
                  <c:v>90.0</c:v>
                </c:pt>
                <c:pt idx="21">
                  <c:v>90.0</c:v>
                </c:pt>
                <c:pt idx="22">
                  <c:v>90.0</c:v>
                </c:pt>
                <c:pt idx="23">
                  <c:v>90.0</c:v>
                </c:pt>
                <c:pt idx="24">
                  <c:v>90.0</c:v>
                </c:pt>
                <c:pt idx="25">
                  <c:v>90.0</c:v>
                </c:pt>
                <c:pt idx="26">
                  <c:v>90.0</c:v>
                </c:pt>
                <c:pt idx="27">
                  <c:v>90.0</c:v>
                </c:pt>
                <c:pt idx="28">
                  <c:v>90.0</c:v>
                </c:pt>
                <c:pt idx="29">
                  <c:v>90.0</c:v>
                </c:pt>
                <c:pt idx="30">
                  <c:v>90.0</c:v>
                </c:pt>
                <c:pt idx="31">
                  <c:v>90.0</c:v>
                </c:pt>
                <c:pt idx="32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512GB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Sheet1!$D$2:$D$34</c:f>
              <c:numCache>
                <c:formatCode>General</c:formatCode>
                <c:ptCount val="33"/>
                <c:pt idx="0">
                  <c:v>15.0</c:v>
                </c:pt>
                <c:pt idx="1">
                  <c:v>15.0</c:v>
                </c:pt>
                <c:pt idx="2">
                  <c:v>15.0</c:v>
                </c:pt>
                <c:pt idx="3">
                  <c:v>15.0</c:v>
                </c:pt>
                <c:pt idx="4">
                  <c:v>15.0</c:v>
                </c:pt>
                <c:pt idx="5">
                  <c:v>15.0</c:v>
                </c:pt>
                <c:pt idx="6">
                  <c:v>15.0</c:v>
                </c:pt>
                <c:pt idx="7">
                  <c:v>15.0</c:v>
                </c:pt>
                <c:pt idx="8">
                  <c:v>15.0</c:v>
                </c:pt>
                <c:pt idx="9">
                  <c:v>15.0</c:v>
                </c:pt>
                <c:pt idx="10">
                  <c:v>15.0</c:v>
                </c:pt>
                <c:pt idx="11">
                  <c:v>15.0</c:v>
                </c:pt>
                <c:pt idx="12">
                  <c:v>15.0</c:v>
                </c:pt>
                <c:pt idx="13">
                  <c:v>15.0</c:v>
                </c:pt>
                <c:pt idx="14">
                  <c:v>15.0</c:v>
                </c:pt>
                <c:pt idx="15">
                  <c:v>15.0</c:v>
                </c:pt>
                <c:pt idx="16">
                  <c:v>15.0</c:v>
                </c:pt>
                <c:pt idx="17">
                  <c:v>12.0</c:v>
                </c:pt>
                <c:pt idx="18">
                  <c:v>12.0</c:v>
                </c:pt>
                <c:pt idx="19">
                  <c:v>12.0</c:v>
                </c:pt>
                <c:pt idx="20">
                  <c:v>12.0</c:v>
                </c:pt>
                <c:pt idx="21">
                  <c:v>12.0</c:v>
                </c:pt>
                <c:pt idx="22">
                  <c:v>12.0</c:v>
                </c:pt>
                <c:pt idx="23">
                  <c:v>12.0</c:v>
                </c:pt>
                <c:pt idx="24">
                  <c:v>12.0</c:v>
                </c:pt>
                <c:pt idx="25">
                  <c:v>12.0</c:v>
                </c:pt>
                <c:pt idx="26">
                  <c:v>12.0</c:v>
                </c:pt>
                <c:pt idx="27">
                  <c:v>12.0</c:v>
                </c:pt>
                <c:pt idx="28">
                  <c:v>12.0</c:v>
                </c:pt>
                <c:pt idx="29">
                  <c:v>12.0</c:v>
                </c:pt>
                <c:pt idx="30">
                  <c:v>12.0</c:v>
                </c:pt>
                <c:pt idx="31">
                  <c:v>12.0</c:v>
                </c:pt>
                <c:pt idx="3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3205224"/>
        <c:axId val="2113208920"/>
      </c:areaChart>
      <c:dateAx>
        <c:axId val="211320522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208920"/>
        <c:crosses val="autoZero"/>
        <c:auto val="1"/>
        <c:lblOffset val="100"/>
        <c:baseTimeUnit val="months"/>
      </c:dateAx>
      <c:valAx>
        <c:axId val="2113208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Number</a:t>
                </a:r>
                <a:r>
                  <a:rPr lang="en-US" baseline="0" dirty="0" smtClean="0"/>
                  <a:t> of Nodes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205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 smtClean="0"/>
              <a:t>Cloud Computing and Midrange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 smtClean="0"/>
              <a:t>NERSC Policy Board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300515-3FEB-7640-A513-48613D91B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Header Placeholder 1"/>
          <p:cNvSpPr txBox="1">
            <a:spLocks/>
          </p:cNvSpPr>
          <p:nvPr/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March 2, 2010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90769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D2BEFE-FE1C-E949-AC45-DA6B37FCAE2F}" type="datetime1">
              <a:rPr lang="en-US"/>
              <a:pPr>
                <a:defRPr/>
              </a:pPr>
              <a:t>4/22/17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A08B78-A8B5-C343-B834-0C229BF0A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934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08B78-A8B5-C343-B834-0C229BF0A95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Relationship Id="rId8" Type="http://schemas.openxmlformats.org/officeDocument/2006/relationships/image" Target="../media/image18.png"/><Relationship Id="rId9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Page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85763"/>
            <a:ext cx="1308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964238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/>
          <p:cNvPicPr>
            <a:picLocks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4608513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/>
          <p:cNvPicPr>
            <a:picLocks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251200" y="385763"/>
            <a:ext cx="13081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6"/>
          <p:cNvPicPr>
            <a:picLocks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1898650" y="393700"/>
            <a:ext cx="13081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nersc_horizLOCKUP-tight.ai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57550" y="6180150"/>
            <a:ext cx="3384550" cy="61295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685800" y="2181225"/>
            <a:ext cx="7772400" cy="1628775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3600" b="1" i="0" spc="-20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1714500" y="3835400"/>
            <a:ext cx="5727700" cy="1866900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2400" b="0" i="0" kern="0" spc="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footer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22806-2C00-644B-BCAA-E5B6EBC9D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 descr="NERSC_logo_color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30300"/>
            <a:ext cx="5073650" cy="4995863"/>
          </a:xfrm>
          <a:prstGeom prst="rect">
            <a:avLst/>
          </a:prstGeom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30300"/>
            <a:ext cx="3008313" cy="4995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D3187-5A92-DD4B-8A7F-9B9A40BBC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234113"/>
            <a:ext cx="22098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2" name="Picture 11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 descr="NERSC_logo_color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4747820"/>
            <a:ext cx="8229600" cy="4572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600" y="1079500"/>
            <a:ext cx="8216900" cy="3670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5224826"/>
            <a:ext cx="8216900" cy="667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7CDD-3C27-A543-B986-46EDFD4B4B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234113"/>
            <a:ext cx="22098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1" name="Picture 10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ERSC_logo_color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P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RSC_Hopper_Image_smal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66525" cy="1676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62000" y="2714625"/>
            <a:ext cx="7772400" cy="1628775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3600" b="1" i="0" spc="-20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BNL_Alt_Logo_StackRight_Fina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3" name="Picture 12" descr="nersc_horizLOCKUP-tight.ai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57550" y="6180150"/>
            <a:ext cx="3384550" cy="61295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739900" y="4445000"/>
            <a:ext cx="5727700" cy="1371600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2400" b="0" i="0" kern="0" spc="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SCvertLOCKUP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-673100"/>
            <a:ext cx="8305800" cy="830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306388"/>
            <a:ext cx="7659687" cy="422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E815D-975C-0B45-BD41-0E6E83CC7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Page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85763"/>
            <a:ext cx="1308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964238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/>
          <p:cNvPicPr>
            <a:picLocks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4608513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/>
          <p:cNvPicPr>
            <a:picLocks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251200" y="385763"/>
            <a:ext cx="13081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6"/>
          <p:cNvPicPr>
            <a:picLocks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1898650" y="393700"/>
            <a:ext cx="13081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nersc_horizLOCKUP-tight.ai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57550" y="6180150"/>
            <a:ext cx="3384550" cy="61295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685800" y="2181225"/>
            <a:ext cx="7772400" cy="1628775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3600" b="1" i="0" spc="-20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1714500" y="3835400"/>
            <a:ext cx="5727700" cy="1866900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2400" b="0" i="0" kern="0" spc="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11C54-4B4E-D144-B7D5-56BE52E2B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6781800" cy="8683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8754F-C834-754C-A278-3659DB8C7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6781800" cy="8683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0A71-5C05-454D-B833-E0EEA766E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P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RSC_Hopper_Image_smal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094" y="333756"/>
            <a:ext cx="8335906" cy="152449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2181225"/>
            <a:ext cx="7772400" cy="1628775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3600" b="1" i="0" spc="-20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BNL_Alt_Logo_StackRight_Fina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3" name="Picture 12" descr="nersc_horizLOCKUP-tight.ai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57550" y="6180150"/>
            <a:ext cx="3384550" cy="61295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714500" y="3835400"/>
            <a:ext cx="5727700" cy="1866900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2400" b="0" i="0" kern="0" spc="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 smtClean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5EC17-5166-B041-A83C-F216E1F4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" name="Picture 13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0" name="Picture 9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762000" y="7239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826500" y="558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1"/>
          </p:nvPr>
        </p:nvSpPr>
        <p:spPr>
          <a:xfrm>
            <a:off x="457200" y="1188720"/>
            <a:ext cx="8229600" cy="4855464"/>
          </a:xfrm>
          <a:prstGeom prst="rect">
            <a:avLst/>
          </a:prstGeom>
        </p:spPr>
        <p:txBody>
          <a:bodyPr lIns="91440" tIns="91440" rIns="91440" bIns="91440"/>
          <a:lstStyle>
            <a:lvl1pPr marL="3429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1"/>
            </a:lvl1pPr>
            <a:lvl2pPr marL="74295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b="0"/>
            </a:lvl2pPr>
            <a:lvl3pPr marL="11430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0"/>
            </a:lvl3pPr>
            <a:lvl4pPr marL="16002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b="0"/>
            </a:lvl4pPr>
            <a:lvl5pPr marL="20574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b="0"/>
            </a:lvl5pPr>
          </a:lstStyle>
          <a:p>
            <a:pPr marL="342900" marR="0" lvl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Click to edit Master text styles</a:t>
            </a:r>
          </a:p>
          <a:p>
            <a:pPr marL="742950" marR="0" lvl="1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Second level</a:t>
            </a:r>
          </a:p>
          <a:p>
            <a:pPr marL="1143000" marR="0" lvl="2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Third level</a:t>
            </a:r>
          </a:p>
          <a:p>
            <a:pPr marL="1600200" marR="0" lvl="3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Fourth level</a:t>
            </a:r>
          </a:p>
          <a:p>
            <a:pPr marL="2057400" marR="0" lvl="4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Fifth level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C1527"/>
              </a:solidFill>
              <a:effectLst/>
              <a:uLnTx/>
              <a:uFillTx/>
              <a:latin typeface="+mj-lt"/>
              <a:ea typeface="ＭＳ Ｐゴシック" pitchFamily="-65" charset="-128"/>
              <a:cs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5BAFB-6413-AA4E-9D4A-3BD19E106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2" name="Picture 11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footer only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22806-2C00-644B-BCAA-E5B6EBC9D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9" name="Picture 8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30300"/>
            <a:ext cx="5073650" cy="4995863"/>
          </a:xfrm>
          <a:prstGeom prst="rect">
            <a:avLst/>
          </a:prstGeom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30300"/>
            <a:ext cx="3008313" cy="4995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D3187-5A92-DD4B-8A7F-9B9A40BBC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234113"/>
            <a:ext cx="22098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2" name="Picture 11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4747820"/>
            <a:ext cx="8229600" cy="4572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600" y="1079500"/>
            <a:ext cx="8216900" cy="3670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5224826"/>
            <a:ext cx="8216900" cy="667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7CDD-3C27-A543-B986-46EDFD4B4B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234113"/>
            <a:ext cx="22098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1" name="Picture 10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624388" y="4764682"/>
            <a:ext cx="4214812" cy="933450"/>
          </a:xfrm>
        </p:spPr>
        <p:txBody>
          <a:bodyPr anchor="ctr" anchorCtr="0">
            <a:normAutofit/>
          </a:bodyPr>
          <a:lstStyle>
            <a:lvl1pPr marL="0" indent="0">
              <a:defRPr sz="2800"/>
            </a:lvl1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4786" y="595580"/>
            <a:ext cx="3470021" cy="3468418"/>
          </a:xfrm>
        </p:spPr>
        <p:txBody>
          <a:bodyPr lIns="45720" tIns="45720" rIns="45720" anchor="ctr" anchorCtr="0"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title styles</a:t>
            </a:r>
          </a:p>
        </p:txBody>
      </p:sp>
      <p:pic>
        <p:nvPicPr>
          <p:cNvPr id="26" name="Picture 25" descr="NERSC_logo_color_s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50" y="4416552"/>
            <a:ext cx="2401904" cy="1615494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39927" y="6368805"/>
            <a:ext cx="286415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116656" y="6368805"/>
            <a:ext cx="92570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6"/>
          </p:nvPr>
        </p:nvSpPr>
        <p:spPr>
          <a:xfrm>
            <a:off x="4624388" y="5781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400" b="1" i="0">
                <a:solidFill>
                  <a:schemeClr val="accent5"/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4/22/17</a:t>
            </a:fld>
            <a:endParaRPr lang="en-US"/>
          </a:p>
        </p:txBody>
      </p:sp>
      <p:pic>
        <p:nvPicPr>
          <p:cNvPr id="14" name="Picture Placeholder 1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24388" y="231648"/>
            <a:ext cx="2057400" cy="2057400"/>
          </a:xfrm>
          <a:prstGeom prst="rect">
            <a:avLst/>
          </a:prstGeom>
        </p:spPr>
      </p:pic>
      <p:pic>
        <p:nvPicPr>
          <p:cNvPr id="15" name="Picture Placeholder 1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4636639" y="2383083"/>
            <a:ext cx="960120" cy="960120"/>
          </a:xfrm>
          <a:prstGeom prst="rect">
            <a:avLst/>
          </a:prstGeom>
        </p:spPr>
      </p:pic>
      <p:pic>
        <p:nvPicPr>
          <p:cNvPr id="16" name="Picture Placeholder 1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67402" y="231648"/>
            <a:ext cx="205740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221" y="3454985"/>
            <a:ext cx="961567" cy="96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221" y="2383083"/>
            <a:ext cx="955924" cy="95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192" y="3454985"/>
            <a:ext cx="961567" cy="961568"/>
          </a:xfrm>
          <a:prstGeom prst="rect">
            <a:avLst/>
          </a:prstGeom>
        </p:spPr>
      </p:pic>
      <p:pic>
        <p:nvPicPr>
          <p:cNvPr id="2" name="Picture 1" descr="m152_Ott_s271115_snap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402" y="2377440"/>
            <a:ext cx="20574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0396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74564" y="1413567"/>
            <a:ext cx="6404872" cy="20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897" y="1499558"/>
            <a:ext cx="5937121" cy="185997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10" descr="DO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983841" y="3810610"/>
            <a:ext cx="4214812" cy="46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83840" y="2382290"/>
            <a:ext cx="6586999" cy="93345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13" name="Picture Placeholder 1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3534123" y="3555702"/>
            <a:ext cx="1004970" cy="95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814" y="3555702"/>
            <a:ext cx="955924" cy="955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869" y="3550059"/>
            <a:ext cx="961567" cy="961568"/>
          </a:xfrm>
          <a:prstGeom prst="rect">
            <a:avLst/>
          </a:prstGeom>
        </p:spPr>
      </p:pic>
      <p:pic>
        <p:nvPicPr>
          <p:cNvPr id="21" name="Picture Placeholder 1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83338" y="1413567"/>
            <a:ext cx="2057400" cy="2039112"/>
          </a:xfrm>
          <a:prstGeom prst="rect">
            <a:avLst/>
          </a:prstGeom>
        </p:spPr>
      </p:pic>
      <p:pic>
        <p:nvPicPr>
          <p:cNvPr id="22" name="Picture Placeholder 1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43122" y="3550059"/>
            <a:ext cx="970192" cy="961568"/>
          </a:xfrm>
          <a:prstGeom prst="rect">
            <a:avLst/>
          </a:prstGeom>
        </p:spPr>
      </p:pic>
      <p:pic>
        <p:nvPicPr>
          <p:cNvPr id="23" name="Picture 22" descr="NERSC_logo_color_s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4" y="3254428"/>
            <a:ext cx="2401904" cy="1615494"/>
          </a:xfrm>
          <a:prstGeom prst="rect">
            <a:avLst/>
          </a:prstGeom>
        </p:spPr>
      </p:pic>
      <p:pic>
        <p:nvPicPr>
          <p:cNvPr id="20" name="Picture 19" descr="m152_Ott_s271115_snap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78" y="3550059"/>
            <a:ext cx="960120" cy="9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412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DO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E8754F-C834-754C-A278-3659DB8C74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080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90565"/>
            <a:ext cx="4040188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80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90565"/>
            <a:ext cx="4041775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411C54-4B4E-D144-B7D5-56BE52E2B1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9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SCvertLOCKUP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-673100"/>
            <a:ext cx="8305800" cy="830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730A71-5C05-454D-B833-E0EEA766E7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5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4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171"/>
            <a:ext cx="3008313" cy="1030519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91171"/>
            <a:ext cx="5111750" cy="49349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28798"/>
            <a:ext cx="3008313" cy="37973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32047"/>
            <a:ext cx="5486400" cy="3495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4450221"/>
            <a:ext cx="8499496" cy="769479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8" descr="NERSCvertLOCKUP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58" y="1462527"/>
            <a:ext cx="8305800" cy="295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5BAFB-6413-AA4E-9D4A-3BD19E106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2" name="Picture 11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NERSC_logo_color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SCvertLOCKUP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-673100"/>
            <a:ext cx="8305800" cy="830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RSC color palet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RSC_Color_palette_WEB.ps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00" y="274114"/>
            <a:ext cx="5080000" cy="651359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RSC_logo_color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3914" y="6045200"/>
            <a:ext cx="2105186" cy="1016000"/>
          </a:xfrm>
          <a:prstGeom prst="rect">
            <a:avLst/>
          </a:prstGeom>
        </p:spPr>
      </p:pic>
      <p:pic>
        <p:nvPicPr>
          <p:cNvPr id="9" name="Picture 8" descr="DOE_SC-shield.ps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6218854"/>
            <a:ext cx="609600" cy="613747"/>
          </a:xfrm>
          <a:prstGeom prst="rect">
            <a:avLst/>
          </a:prstGeom>
        </p:spPr>
      </p:pic>
      <p:pic>
        <p:nvPicPr>
          <p:cNvPr id="10" name="Picture 9" descr="LBNL_short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9975" y="6255172"/>
            <a:ext cx="730625" cy="5520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90500" y="317500"/>
            <a:ext cx="88011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556000" y="65659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RSC_logo_color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3914" y="6045200"/>
            <a:ext cx="2105186" cy="1016000"/>
          </a:xfrm>
          <a:prstGeom prst="rect">
            <a:avLst/>
          </a:prstGeom>
        </p:spPr>
      </p:pic>
      <p:pic>
        <p:nvPicPr>
          <p:cNvPr id="9" name="Picture 8" descr="DOE_SC-shield.ps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6218854"/>
            <a:ext cx="609600" cy="613747"/>
          </a:xfrm>
          <a:prstGeom prst="rect">
            <a:avLst/>
          </a:prstGeom>
        </p:spPr>
      </p:pic>
      <p:pic>
        <p:nvPicPr>
          <p:cNvPr id="10" name="Picture 9" descr="LBNL_short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9975" y="6255172"/>
            <a:ext cx="730625" cy="552028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160338"/>
            <a:ext cx="5181600" cy="863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66838"/>
            <a:ext cx="3810000" cy="487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66838"/>
            <a:ext cx="3810000" cy="2363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3025"/>
            <a:ext cx="3810000" cy="236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24350" y="6400800"/>
            <a:ext cx="5413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82F4C-595E-E14B-894F-1158D3795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5EC17-5166-B041-A83C-F216E1F4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" name="Picture 13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457200" y="1188720"/>
            <a:ext cx="8229600" cy="4855464"/>
          </a:xfrm>
          <a:prstGeom prst="rect">
            <a:avLst/>
          </a:prstGeom>
        </p:spPr>
        <p:txBody>
          <a:bodyPr lIns="91440" tIns="91440" rIns="91440" bIns="91440"/>
          <a:lstStyle>
            <a:lvl1pPr marL="3429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1"/>
            </a:lvl1pPr>
            <a:lvl2pPr marL="74295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b="0"/>
            </a:lvl2pPr>
            <a:lvl3pPr marL="11430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0"/>
            </a:lvl3pPr>
            <a:lvl4pPr marL="16002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b="0"/>
            </a:lvl4pPr>
            <a:lvl5pPr marL="20574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b="0"/>
            </a:lvl5pPr>
          </a:lstStyle>
          <a:p>
            <a:pPr marL="342900" marR="0" lvl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Click to edit Master text styles</a:t>
            </a:r>
          </a:p>
          <a:p>
            <a:pPr marL="742950" marR="0" lvl="1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Second level</a:t>
            </a:r>
          </a:p>
          <a:p>
            <a:pPr marL="1143000" marR="0" lvl="2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Third level</a:t>
            </a:r>
          </a:p>
          <a:p>
            <a:pPr marL="1600200" marR="0" lvl="3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Fourth level</a:t>
            </a:r>
          </a:p>
          <a:p>
            <a:pPr marL="2057400" marR="0" lvl="4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Fifth level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C1527"/>
              </a:solidFill>
              <a:effectLst/>
              <a:uLnTx/>
              <a:uFillTx/>
              <a:latin typeface="+mj-lt"/>
              <a:ea typeface="ＭＳ Ｐゴシック" pitchFamily="-65" charset="-128"/>
              <a:cs typeface="Century Gothic"/>
            </a:endParaRPr>
          </a:p>
        </p:txBody>
      </p:sp>
      <p:pic>
        <p:nvPicPr>
          <p:cNvPr id="10" name="Picture 9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762000" y="7239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826500" y="558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1" name="Picture 10" descr="NERSC_logo_color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5BAFB-6413-AA4E-9D4A-3BD19E106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2" name="Picture 11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NERSC_logo_color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7" Type="http://schemas.openxmlformats.org/officeDocument/2006/relationships/image" Target="../media/image16.png"/><Relationship Id="rId8" Type="http://schemas.openxmlformats.org/officeDocument/2006/relationships/image" Target="../media/image2.jpe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65760" tIns="45720" rIns="36576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61" r:id="rId3"/>
    <p:sldLayoutId id="2147484063" r:id="rId4"/>
    <p:sldLayoutId id="2147484038" r:id="rId5"/>
    <p:sldLayoutId id="2147484040" r:id="rId6"/>
    <p:sldLayoutId id="2147484076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9pPr>
    </p:titleStyle>
    <p:bodyStyle>
      <a:lvl1pPr marL="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32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1pPr>
      <a:lvl2pPr marL="74295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–"/>
        <a:tabLst/>
        <a:defRPr sz="28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2pPr>
      <a:lvl3pPr marL="11430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24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3pPr>
      <a:lvl4pPr marL="16002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–"/>
        <a:tabLst/>
        <a:defRPr sz="20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4pPr>
      <a:lvl5pPr marL="20574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»"/>
        <a:tabLst/>
        <a:defRPr sz="20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2700" y="0"/>
            <a:ext cx="9144000" cy="1003300"/>
          </a:xfrm>
          <a:prstGeom prst="rect">
            <a:avLst/>
          </a:prstGeom>
          <a:gradFill flip="none" rotWithShape="1">
            <a:gsLst>
              <a:gs pos="0">
                <a:srgbClr val="4687BC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00300" y="0"/>
            <a:ext cx="6426200" cy="9017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7" name="Picture 6" descr="LBNL_Alt_Logo_StackRight_Final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9" name="Picture 8" descr="DOE 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67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320799"/>
            <a:ext cx="8229600" cy="4855464"/>
          </a:xfrm>
          <a:prstGeom prst="rect">
            <a:avLst/>
          </a:prstGeom>
        </p:spPr>
        <p:txBody>
          <a:bodyPr vert="horz" lIns="457200" tIns="9144" rIns="457200" bIns="9144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50" r:id="rId2"/>
    <p:sldLayoutId id="2147484051" r:id="rId3"/>
    <p:sldLayoutId id="2147484052" r:id="rId4"/>
    <p:sldLayoutId id="2147484053" r:id="rId5"/>
    <p:sldLayoutId id="2147484072" r:id="rId6"/>
    <p:sldLayoutId id="2147484073" r:id="rId7"/>
    <p:sldLayoutId id="2147484074" r:id="rId8"/>
    <p:sldLayoutId id="2147484077" r:id="rId9"/>
    <p:sldLayoutId id="2147484078" r:id="rId10"/>
    <p:sldLayoutId id="2147484079" r:id="rId11"/>
    <p:sldLayoutId id="214748408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9pPr>
    </p:titleStyle>
    <p:bodyStyle>
      <a:lvl1pPr marL="342900" marR="0" indent="-36576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32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1pPr>
      <a:lvl2pPr marL="742950" marR="0" indent="-274320" algn="l" defTabSz="914400" rtl="0" eaLnBrk="0" fontAlgn="base" latinLnBrk="0" hangingPunct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Char char="–"/>
        <a:tabLst/>
        <a:defRPr sz="28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2pPr>
      <a:lvl3pPr marL="1143000" marR="0" indent="-27432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24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3pPr>
      <a:lvl4pPr marL="1600200" marR="0" indent="-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–"/>
        <a:tabLst/>
        <a:defRPr sz="20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4pPr>
      <a:lvl5pPr marL="2057400" marR="0" indent="-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»"/>
        <a:tabLst/>
        <a:defRPr sz="20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00300" y="0"/>
            <a:ext cx="6426200" cy="9017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1" name="Picture 10" descr="NERSC_logo_color.a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  <p:pic>
        <p:nvPicPr>
          <p:cNvPr id="9" name="Picture 8" descr="LBNL_Alt_Logo_StackRight_Fina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0" name="Picture 9" descr="DOE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7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57200" y="1316735"/>
            <a:ext cx="8229600" cy="485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9pPr>
    </p:titleStyle>
    <p:bodyStyle>
      <a:lvl1pPr marL="3429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32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1pPr>
      <a:lvl2pPr marL="74295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–"/>
        <a:tabLst/>
        <a:defRPr sz="28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2pPr>
      <a:lvl3pPr marL="11430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24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3pPr>
      <a:lvl4pPr marL="16002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–"/>
        <a:tabLst/>
        <a:defRPr sz="20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4pPr>
      <a:lvl5pPr marL="20574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»"/>
        <a:tabLst/>
        <a:defRPr sz="20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42" y="179868"/>
            <a:ext cx="6819032" cy="769479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18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9" name="Picture 10" descr="DOE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BNL_Logo-Full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394" y="6277227"/>
            <a:ext cx="590020" cy="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30" r:id="rId12"/>
    <p:sldLayoutId id="2147484131" r:id="rId13"/>
  </p:sldLayoutIdLst>
  <p:hf hdr="0" ftr="0" dt="0"/>
  <p:txStyles>
    <p:titleStyle>
      <a:lvl1pPr marL="228600" indent="-228600" algn="l" defTabSz="457200" rtl="0" eaLnBrk="1" latinLnBrk="0" hangingPunct="1">
        <a:spcBef>
          <a:spcPct val="0"/>
        </a:spcBef>
        <a:buNone/>
        <a:defRPr sz="3200" b="0" i="0" u="none" kern="1200" cap="none">
          <a:solidFill>
            <a:schemeClr val="tx2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hyperlink" Target="https://docs.continuum.io/anaconda/pkg-docs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hyperlink" Target="https://conda.io/docs/_downloads/conda-cheatsheet.pdf" TargetMode="External"/><Relationship Id="rId3" Type="http://schemas.openxmlformats.org/officeDocument/2006/relationships/hyperlink" Target="https://conda.io/docs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9749" y="4764682"/>
            <a:ext cx="4214812" cy="933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Daniel Udwary</a:t>
            </a:r>
            <a:r>
              <a:rPr lang="en-US" dirty="0"/>
              <a:t>	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Tony Wildish</a:t>
            </a:r>
            <a:br>
              <a:rPr lang="en-US" dirty="0" smtClean="0"/>
            </a:br>
            <a:r>
              <a:rPr lang="en-US" sz="2000" dirty="0" smtClean="0"/>
              <a:t>NERSC Data Science Engagement Group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is </a:t>
            </a:r>
            <a:r>
              <a:rPr lang="en-US" dirty="0" err="1" smtClean="0"/>
              <a:t>Genepool</a:t>
            </a:r>
            <a:r>
              <a:rPr lang="en-US" dirty="0" smtClean="0"/>
              <a:t> headed, and why </a:t>
            </a:r>
            <a:r>
              <a:rPr lang="en-US" dirty="0" smtClean="0"/>
              <a:t>does Anaconda matter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576146" y="93546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43767" y="4791756"/>
            <a:ext cx="175179" cy="7153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Talk with a consultant about adapting your pipelines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Help us help you adapt, test, benchmark your pipeline on the new OS and scheduler</a:t>
            </a:r>
          </a:p>
          <a:p>
            <a:r>
              <a:rPr lang="en-US" sz="2400" dirty="0" smtClean="0"/>
              <a:t>Work out a schedule with us, and you’ll get focused consulting attention</a:t>
            </a:r>
          </a:p>
          <a:p>
            <a:r>
              <a:rPr lang="en-US" sz="2400" dirty="0" smtClean="0"/>
              <a:t>When you’re ready, we’ll open up more </a:t>
            </a:r>
            <a:r>
              <a:rPr lang="en-US" sz="2400" dirty="0" err="1" smtClean="0"/>
              <a:t>Denovo</a:t>
            </a:r>
            <a:r>
              <a:rPr lang="en-US" sz="2400" dirty="0" smtClean="0"/>
              <a:t> nodes to accommodate your pipeline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9922" y="4791756"/>
            <a:ext cx="1313846" cy="7153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15240" y="4783565"/>
            <a:ext cx="736339" cy="7153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62555" y="4783565"/>
            <a:ext cx="738088" cy="7153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0" y="4783564"/>
            <a:ext cx="1422457" cy="7153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11413" y="4783564"/>
            <a:ext cx="66567" cy="7153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416034" y="4598759"/>
            <a:ext cx="6569227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7282" y="4116984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15927" y="405858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10027" y="4116983"/>
            <a:ext cx="102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703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JGI-NERSC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Short term:</a:t>
            </a:r>
          </a:p>
          <a:p>
            <a:pPr lvl="1"/>
            <a:r>
              <a:rPr lang="en-US" sz="2800" dirty="0" smtClean="0"/>
              <a:t>Transition to adaptable pipelines that can run on </a:t>
            </a:r>
            <a:r>
              <a:rPr lang="en-US" sz="2800" dirty="0" err="1" smtClean="0"/>
              <a:t>Genepool</a:t>
            </a:r>
            <a:r>
              <a:rPr lang="en-US" sz="2800" dirty="0" smtClean="0"/>
              <a:t>/</a:t>
            </a:r>
            <a:r>
              <a:rPr lang="en-US" sz="2800" dirty="0" err="1" smtClean="0"/>
              <a:t>Denovo</a:t>
            </a:r>
            <a:r>
              <a:rPr lang="en-US" sz="2800" dirty="0" smtClean="0"/>
              <a:t>, Cori, N9, or the cloud</a:t>
            </a:r>
          </a:p>
          <a:p>
            <a:pPr lvl="2"/>
            <a:r>
              <a:rPr lang="en-US" sz="2400" dirty="0" smtClean="0"/>
              <a:t>Adapt job submissions to SLURM</a:t>
            </a:r>
          </a:p>
          <a:p>
            <a:pPr lvl="2"/>
            <a:r>
              <a:rPr lang="en-US" sz="2400" dirty="0" smtClean="0"/>
              <a:t>Get away from module dependency for bioinformatics </a:t>
            </a:r>
            <a:r>
              <a:rPr lang="en-US" sz="2400" dirty="0" smtClean="0"/>
              <a:t>code</a:t>
            </a:r>
          </a:p>
          <a:p>
            <a:pPr lvl="2"/>
            <a:r>
              <a:rPr lang="en-US" sz="2400" dirty="0" smtClean="0"/>
              <a:t>Adopt usage of containers</a:t>
            </a:r>
            <a:endParaRPr lang="en-US" sz="2400" dirty="0" smtClean="0"/>
          </a:p>
          <a:p>
            <a:pPr lvl="2"/>
            <a:r>
              <a:rPr lang="en-US" sz="2400" dirty="0" smtClean="0"/>
              <a:t>Adopt Anaconda for user-controlled Python (and R and Perl?) package management</a:t>
            </a:r>
            <a:endParaRPr lang="en-US" sz="2400" dirty="0" smtClean="0"/>
          </a:p>
          <a:p>
            <a:endParaRPr lang="en-US" sz="3200" dirty="0" smtClean="0"/>
          </a:p>
          <a:p>
            <a:r>
              <a:rPr lang="en-US" sz="3200" dirty="0" smtClean="0"/>
              <a:t>Long term:</a:t>
            </a:r>
          </a:p>
          <a:p>
            <a:pPr lvl="1"/>
            <a:r>
              <a:rPr lang="en-US" dirty="0" smtClean="0"/>
              <a:t>Build a portable, reproducible set of containers that can be used by all of JGI, or by external scientists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08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Current State of Python on </a:t>
            </a:r>
            <a:r>
              <a:rPr lang="en-US" dirty="0" err="1" smtClean="0"/>
              <a:t>Genepool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06" b="628"/>
          <a:stretch/>
        </p:blipFill>
        <p:spPr>
          <a:xfrm>
            <a:off x="251085" y="1060951"/>
            <a:ext cx="8686800" cy="19151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6350" y="4308102"/>
            <a:ext cx="6430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Many python versions available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Installed packages differ across versions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Default python is very old (2.7.4)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Packages installed by consultants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requested via ticketing system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5" y="3001533"/>
            <a:ext cx="8686800" cy="130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21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Anaconda and why will it make things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Anaconda is an open-source distribution of Python. </a:t>
            </a:r>
          </a:p>
          <a:p>
            <a:r>
              <a:rPr lang="en-US" dirty="0" smtClean="0"/>
              <a:t>Provides software tools for:</a:t>
            </a:r>
          </a:p>
          <a:p>
            <a:pPr lvl="1"/>
            <a:r>
              <a:rPr lang="en-US" dirty="0" smtClean="0"/>
              <a:t>Easy access to hundreds of packages</a:t>
            </a:r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conda</a:t>
            </a:r>
            <a:r>
              <a:rPr lang="en-US" dirty="0" smtClean="0"/>
              <a:t> install” for pre-compiled packages</a:t>
            </a:r>
          </a:p>
          <a:p>
            <a:pPr lvl="2"/>
            <a:r>
              <a:rPr lang="en-US" dirty="0" smtClean="0"/>
              <a:t>pip still available</a:t>
            </a:r>
          </a:p>
          <a:p>
            <a:pPr lvl="1"/>
            <a:r>
              <a:rPr lang="en-US" dirty="0" smtClean="0"/>
              <a:t>Simplifies virtual environments</a:t>
            </a:r>
          </a:p>
          <a:p>
            <a:endParaRPr lang="en-US" dirty="0" smtClean="0"/>
          </a:p>
          <a:p>
            <a:r>
              <a:rPr lang="en-US" dirty="0" smtClean="0"/>
              <a:t>Puts python package management in hands of the user</a:t>
            </a:r>
          </a:p>
          <a:p>
            <a:pPr lvl="1"/>
            <a:r>
              <a:rPr lang="en-US" dirty="0" smtClean="0"/>
              <a:t>No waiting for consultants to install packages</a:t>
            </a:r>
          </a:p>
          <a:p>
            <a:pPr lvl="1"/>
            <a:r>
              <a:rPr lang="en-US" dirty="0" smtClean="0"/>
              <a:t>Control over which versions of packages are installed</a:t>
            </a:r>
          </a:p>
          <a:p>
            <a:pPr lvl="1"/>
            <a:r>
              <a:rPr lang="en-US" dirty="0" smtClean="0"/>
              <a:t>Provides some package management routes for other 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74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 of </a:t>
            </a:r>
            <a:r>
              <a:rPr lang="en-US" dirty="0" smtClean="0"/>
              <a:t>Adopting Anaconda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Advantages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Portability </a:t>
            </a:r>
            <a:r>
              <a:rPr lang="en-US" dirty="0" smtClean="0"/>
              <a:t>of </a:t>
            </a:r>
            <a:r>
              <a:rPr lang="en-US" dirty="0" smtClean="0"/>
              <a:t>environments</a:t>
            </a:r>
          </a:p>
          <a:p>
            <a:pPr lvl="2"/>
            <a:r>
              <a:rPr lang="en-US" dirty="0" smtClean="0"/>
              <a:t>Build once, use on all NERSC machines</a:t>
            </a:r>
          </a:p>
          <a:p>
            <a:pPr lvl="2"/>
            <a:r>
              <a:rPr lang="en-US" dirty="0" smtClean="0"/>
              <a:t>Anaconda is default Python on Cori, Edison</a:t>
            </a:r>
          </a:p>
          <a:p>
            <a:pPr lvl="3"/>
            <a:r>
              <a:rPr lang="en-US" dirty="0" smtClean="0"/>
              <a:t>Future CPU architectures may require re-download</a:t>
            </a:r>
            <a:endParaRPr lang="en-US" dirty="0" smtClean="0"/>
          </a:p>
          <a:p>
            <a:pPr lvl="2"/>
            <a:r>
              <a:rPr lang="en-US" dirty="0" smtClean="0"/>
              <a:t>Reproducibility and transparency</a:t>
            </a:r>
          </a:p>
          <a:p>
            <a:pPr lvl="1"/>
            <a:r>
              <a:rPr lang="en-US" dirty="0"/>
              <a:t>Opportunity to revisit some stale </a:t>
            </a:r>
            <a:r>
              <a:rPr lang="en-US" dirty="0" smtClean="0"/>
              <a:t>workflows</a:t>
            </a:r>
          </a:p>
          <a:p>
            <a:pPr lvl="1"/>
            <a:r>
              <a:rPr lang="en-US" dirty="0" smtClean="0"/>
              <a:t>Users have control of the software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Users have control of the </a:t>
            </a:r>
            <a:r>
              <a:rPr lang="en-US" dirty="0" smtClean="0"/>
              <a:t>software</a:t>
            </a:r>
          </a:p>
          <a:p>
            <a:pPr lvl="1"/>
            <a:r>
              <a:rPr lang="en-US" dirty="0" smtClean="0"/>
              <a:t>Some duplication of packages in user environments</a:t>
            </a:r>
            <a:endParaRPr lang="en-US" dirty="0" smtClean="0"/>
          </a:p>
          <a:p>
            <a:pPr lvl="1"/>
            <a:r>
              <a:rPr lang="en-US" dirty="0" smtClean="0"/>
              <a:t>Time and effort </a:t>
            </a:r>
            <a:r>
              <a:rPr lang="en-US" dirty="0" smtClean="0"/>
              <a:t>might be</a:t>
            </a:r>
            <a:r>
              <a:rPr lang="en-US" dirty="0" smtClean="0"/>
              <a:t> </a:t>
            </a:r>
            <a:r>
              <a:rPr lang="en-US" dirty="0" smtClean="0"/>
              <a:t>required to </a:t>
            </a:r>
            <a:r>
              <a:rPr lang="en-US" dirty="0" smtClean="0"/>
              <a:t>adapt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2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Anaconda simplifies virtual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Anaconda is built around creating and using virtual environments</a:t>
            </a:r>
          </a:p>
          <a:p>
            <a:pPr lvl="1"/>
            <a:r>
              <a:rPr lang="en-US" dirty="0" smtClean="0"/>
              <a:t>Python installed to a central location</a:t>
            </a:r>
          </a:p>
          <a:p>
            <a:pPr lvl="1"/>
            <a:r>
              <a:rPr lang="en-US" dirty="0" smtClean="0"/>
              <a:t>You create an “environment”, which contains packages and </a:t>
            </a:r>
            <a:r>
              <a:rPr lang="en-US" dirty="0" err="1" smtClean="0"/>
              <a:t>executables</a:t>
            </a:r>
            <a:r>
              <a:rPr lang="en-US" dirty="0" smtClean="0"/>
              <a:t> that differ from central python installation</a:t>
            </a:r>
          </a:p>
          <a:p>
            <a:pPr lvl="1"/>
            <a:r>
              <a:rPr lang="en-US" dirty="0" smtClean="0"/>
              <a:t>You can install any packages you want in your environment, without NERSC involvement</a:t>
            </a:r>
          </a:p>
          <a:p>
            <a:pPr lvl="1"/>
            <a:r>
              <a:rPr lang="en-US" dirty="0" smtClean="0"/>
              <a:t>When activated, your python environment takes PATH precedence</a:t>
            </a:r>
          </a:p>
          <a:p>
            <a:pPr lvl="1"/>
            <a:r>
              <a:rPr lang="en-US" dirty="0" smtClean="0"/>
              <a:t>You can have as many environments as you like, and swap between them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23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you’ll use Python at NERSC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Load a python module</a:t>
            </a:r>
          </a:p>
          <a:p>
            <a:pPr marL="457200" lvl="1" indent="0">
              <a:buNone/>
            </a:pPr>
            <a:r>
              <a:rPr lang="en-US" sz="2000" dirty="0">
                <a:latin typeface="Courier New"/>
                <a:cs typeface="Courier New"/>
              </a:rPr>
              <a:t>$</a:t>
            </a:r>
            <a:r>
              <a:rPr lang="en-US" sz="2000" dirty="0" smtClean="0">
                <a:latin typeface="Courier New"/>
                <a:cs typeface="Courier New"/>
              </a:rPr>
              <a:t> module load python/2.7-anaconda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Create an environment with any packages you need</a:t>
            </a:r>
          </a:p>
          <a:p>
            <a:pPr marL="400050" lvl="1" indent="0">
              <a:buNone/>
            </a:pPr>
            <a:r>
              <a:rPr lang="en-US" sz="2000" dirty="0" smtClean="0">
                <a:latin typeface="Courier New"/>
                <a:cs typeface="Courier New"/>
              </a:rPr>
              <a:t>	$ </a:t>
            </a:r>
            <a:r>
              <a:rPr lang="en-US" sz="2000" dirty="0" err="1" smtClean="0">
                <a:latin typeface="Courier New"/>
                <a:cs typeface="Courier New"/>
              </a:rPr>
              <a:t>conda</a:t>
            </a:r>
            <a:r>
              <a:rPr lang="en-US" sz="2000" dirty="0" smtClean="0">
                <a:latin typeface="Courier New"/>
                <a:cs typeface="Courier New"/>
              </a:rPr>
              <a:t> create --name </a:t>
            </a:r>
            <a:r>
              <a:rPr lang="en-US" sz="2000" dirty="0" err="1" smtClean="0">
                <a:latin typeface="Courier New"/>
                <a:cs typeface="Courier New"/>
              </a:rPr>
              <a:t>mypythonenv</a:t>
            </a:r>
            <a:r>
              <a:rPr lang="en-US" sz="2000" dirty="0" smtClean="0">
                <a:latin typeface="Courier New"/>
                <a:cs typeface="Courier New"/>
              </a:rPr>
              <a:t> </a:t>
            </a:r>
            <a:r>
              <a:rPr lang="en-US" sz="2000" dirty="0" err="1" smtClean="0">
                <a:latin typeface="Courier New"/>
                <a:cs typeface="Courier New"/>
              </a:rPr>
              <a:t>biopython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Activate the environment</a:t>
            </a:r>
          </a:p>
          <a:p>
            <a:pPr marL="457200" lvl="1" indent="0">
              <a:buNone/>
            </a:pPr>
            <a:r>
              <a:rPr lang="en-US" sz="2000" dirty="0">
                <a:latin typeface="Courier New"/>
                <a:cs typeface="Courier New"/>
              </a:rPr>
              <a:t>$</a:t>
            </a:r>
            <a:r>
              <a:rPr lang="en-US" sz="2000" dirty="0" smtClean="0">
                <a:latin typeface="Courier New"/>
                <a:cs typeface="Courier New"/>
              </a:rPr>
              <a:t> source activate </a:t>
            </a:r>
            <a:r>
              <a:rPr lang="en-US" sz="2000" dirty="0" err="1" smtClean="0">
                <a:latin typeface="Courier New"/>
                <a:cs typeface="Courier New"/>
              </a:rPr>
              <a:t>mypythonenv</a:t>
            </a:r>
            <a:endParaRPr lang="en-US" sz="2000" dirty="0" smtClean="0">
              <a:latin typeface="Courier New"/>
              <a:cs typeface="Courier New"/>
            </a:endParaRPr>
          </a:p>
          <a:p>
            <a:pPr marL="457200" lvl="1" indent="0">
              <a:buNone/>
            </a:pPr>
            <a:r>
              <a:rPr lang="en-US" sz="2000" dirty="0" smtClean="0">
                <a:latin typeface="Courier New"/>
                <a:cs typeface="Courier New"/>
              </a:rPr>
              <a:t>(</a:t>
            </a:r>
            <a:r>
              <a:rPr lang="en-US" sz="2000" dirty="0" err="1" smtClean="0">
                <a:latin typeface="Courier New"/>
                <a:cs typeface="Courier New"/>
              </a:rPr>
              <a:t>mypythonenv</a:t>
            </a:r>
            <a:r>
              <a:rPr lang="en-US" sz="2000" dirty="0" smtClean="0">
                <a:latin typeface="Courier New"/>
                <a:cs typeface="Courier New"/>
              </a:rPr>
              <a:t>)$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>
                <a:cs typeface="Courier New"/>
              </a:rPr>
              <a:t>Do your python stuff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>
                <a:cs typeface="Courier New"/>
              </a:rPr>
              <a:t>Deactivate or swap environments as needed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Courier New"/>
                <a:cs typeface="Courier New"/>
              </a:rPr>
              <a:t>$ source deactivate</a:t>
            </a:r>
          </a:p>
          <a:p>
            <a:pPr marL="457200" lvl="1" indent="0">
              <a:buNone/>
            </a:pPr>
            <a:r>
              <a:rPr lang="en-US" sz="2000" dirty="0">
                <a:latin typeface="Courier New"/>
                <a:cs typeface="Courier New"/>
              </a:rPr>
              <a:t>$</a:t>
            </a:r>
            <a:endParaRPr lang="en-US" sz="2000" dirty="0" smtClean="0">
              <a:latin typeface="Courier New"/>
              <a:cs typeface="Courier New"/>
            </a:endParaRPr>
          </a:p>
          <a:p>
            <a:pPr lvl="1"/>
            <a:endParaRPr lang="en-US" dirty="0" smtClean="0">
              <a:cs typeface="Courier New"/>
            </a:endParaRPr>
          </a:p>
          <a:p>
            <a:pPr marL="571500" indent="-514350">
              <a:buFont typeface="+mj-lt"/>
              <a:buAutoNum type="arabicPeriod"/>
            </a:pPr>
            <a:endParaRPr lang="en-US" dirty="0"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03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Accessing Anaconda on NERSC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On </a:t>
            </a:r>
            <a:r>
              <a:rPr lang="en-US" dirty="0" err="1" smtClean="0"/>
              <a:t>Denovo</a:t>
            </a:r>
            <a:r>
              <a:rPr lang="en-US" dirty="0" smtClean="0"/>
              <a:t>, Cori and Edison: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400" dirty="0" smtClean="0">
                <a:latin typeface="Courier New"/>
                <a:cs typeface="Courier New"/>
              </a:rPr>
              <a:t>$ module load python/2.7-anaconda</a:t>
            </a:r>
          </a:p>
          <a:p>
            <a:pPr marL="0" indent="0">
              <a:buNone/>
            </a:pPr>
            <a:r>
              <a:rPr lang="en-US" sz="2400" dirty="0" smtClean="0"/>
              <a:t>	or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latin typeface="Courier New"/>
                <a:cs typeface="Courier New"/>
              </a:rPr>
              <a:t>$ module load python/3.5-anaconda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Currently on </a:t>
            </a:r>
            <a:r>
              <a:rPr lang="en-US" dirty="0" err="1" smtClean="0"/>
              <a:t>Genepool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python/2.7-anaconda_4.3.0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python/3.5-anaconda_4.2.0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python/3.6-anaconda_4.3.0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NERSC will keep modules and anaconda itself up to 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7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an Anaconda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2000" b="0" dirty="0" smtClean="0">
                <a:latin typeface="Courier New"/>
                <a:cs typeface="Courier New"/>
              </a:rPr>
              <a:t>$ </a:t>
            </a:r>
            <a:r>
              <a:rPr lang="en-US" sz="2000" b="0" dirty="0" err="1" smtClean="0">
                <a:latin typeface="Courier New"/>
                <a:cs typeface="Courier New"/>
              </a:rPr>
              <a:t>conda</a:t>
            </a:r>
            <a:r>
              <a:rPr lang="en-US" sz="2000" b="0" dirty="0" smtClean="0">
                <a:latin typeface="Courier New"/>
                <a:cs typeface="Courier New"/>
              </a:rPr>
              <a:t> create -n &lt;</a:t>
            </a:r>
            <a:r>
              <a:rPr lang="en-US" sz="2000" b="0" dirty="0" err="1" smtClean="0">
                <a:latin typeface="Courier New"/>
                <a:cs typeface="Courier New"/>
              </a:rPr>
              <a:t>env</a:t>
            </a:r>
            <a:r>
              <a:rPr lang="en-US" sz="2000" b="0" dirty="0" smtClean="0">
                <a:latin typeface="Courier New"/>
                <a:cs typeface="Courier New"/>
              </a:rPr>
              <a:t> name&gt;</a:t>
            </a:r>
          </a:p>
          <a:p>
            <a:pPr marL="0" indent="0">
              <a:buNone/>
            </a:pPr>
            <a:r>
              <a:rPr lang="en-US" dirty="0" smtClean="0"/>
              <a:t>By default, will create a new </a:t>
            </a:r>
            <a:r>
              <a:rPr lang="en-US" dirty="0" err="1" smtClean="0"/>
              <a:t>env</a:t>
            </a:r>
            <a:r>
              <a:rPr lang="en-US" dirty="0" smtClean="0"/>
              <a:t> in ~/.</a:t>
            </a:r>
            <a:r>
              <a:rPr lang="en-US" dirty="0" err="1" smtClean="0"/>
              <a:t>conda</a:t>
            </a:r>
            <a:r>
              <a:rPr lang="en-US" dirty="0" smtClean="0"/>
              <a:t>/</a:t>
            </a:r>
            <a:r>
              <a:rPr lang="en-US" dirty="0" err="1" smtClean="0"/>
              <a:t>envs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000" dirty="0" smtClean="0">
                <a:latin typeface="Courier New"/>
                <a:cs typeface="Courier New"/>
              </a:rPr>
              <a:t>$ </a:t>
            </a:r>
            <a:r>
              <a:rPr lang="en-US" sz="2000" dirty="0" err="1" smtClean="0">
                <a:latin typeface="Courier New"/>
                <a:cs typeface="Courier New"/>
              </a:rPr>
              <a:t>conda</a:t>
            </a:r>
            <a:r>
              <a:rPr lang="en-US" sz="2000" dirty="0" smtClean="0">
                <a:latin typeface="Courier New"/>
                <a:cs typeface="Courier New"/>
              </a:rPr>
              <a:t> create </a:t>
            </a:r>
            <a:r>
              <a:rPr lang="en-US" sz="2000" dirty="0">
                <a:latin typeface="Courier New"/>
                <a:cs typeface="Courier New"/>
              </a:rPr>
              <a:t>--</a:t>
            </a:r>
            <a:r>
              <a:rPr lang="en-US" sz="2000" dirty="0" err="1" smtClean="0">
                <a:latin typeface="Courier New"/>
                <a:cs typeface="Courier New"/>
              </a:rPr>
              <a:t>mkdir</a:t>
            </a:r>
            <a:r>
              <a:rPr lang="en-US" sz="2000" dirty="0" smtClean="0">
                <a:latin typeface="Courier New"/>
                <a:cs typeface="Courier New"/>
              </a:rPr>
              <a:t> --path </a:t>
            </a:r>
          </a:p>
          <a:p>
            <a:pPr marL="0" indent="0">
              <a:buNone/>
            </a:pPr>
            <a:r>
              <a:rPr lang="en-US" sz="2400" dirty="0">
                <a:latin typeface="Courier New"/>
                <a:cs typeface="Courier New"/>
              </a:rPr>
              <a:t>	</a:t>
            </a:r>
            <a:r>
              <a:rPr lang="en-US" sz="2000" b="0" dirty="0" smtClean="0">
                <a:latin typeface="Courier New"/>
                <a:cs typeface="Courier New"/>
              </a:rPr>
              <a:t>/global/</a:t>
            </a:r>
            <a:r>
              <a:rPr lang="en-US" sz="2000" b="0" dirty="0" err="1" smtClean="0">
                <a:latin typeface="Courier New"/>
                <a:cs typeface="Courier New"/>
              </a:rPr>
              <a:t>projectb</a:t>
            </a:r>
            <a:r>
              <a:rPr lang="en-US" sz="2000" b="0" dirty="0" smtClean="0">
                <a:latin typeface="Courier New"/>
                <a:cs typeface="Courier New"/>
              </a:rPr>
              <a:t>/scratch/</a:t>
            </a:r>
            <a:r>
              <a:rPr lang="en-US" sz="2000" b="0" dirty="0" err="1" smtClean="0">
                <a:latin typeface="Courier New"/>
                <a:cs typeface="Courier New"/>
              </a:rPr>
              <a:t>dudwary</a:t>
            </a:r>
            <a:r>
              <a:rPr lang="en-US" sz="2000" b="0" dirty="0" smtClean="0">
                <a:latin typeface="Courier New"/>
                <a:cs typeface="Courier New"/>
              </a:rPr>
              <a:t>/</a:t>
            </a:r>
            <a:r>
              <a:rPr lang="en-US" sz="2000" b="0" dirty="0" err="1" smtClean="0">
                <a:latin typeface="Courier New"/>
                <a:cs typeface="Courier New"/>
              </a:rPr>
              <a:t>mynewenv</a:t>
            </a:r>
            <a:endParaRPr lang="en-US" sz="2000" b="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2400" dirty="0" smtClean="0">
                <a:cs typeface="Courier New"/>
              </a:rPr>
              <a:t>Would create a new </a:t>
            </a:r>
            <a:r>
              <a:rPr lang="en-US" sz="2400" dirty="0" err="1" smtClean="0">
                <a:cs typeface="Courier New"/>
              </a:rPr>
              <a:t>envs</a:t>
            </a:r>
            <a:r>
              <a:rPr lang="en-US" sz="2400" dirty="0" smtClean="0">
                <a:cs typeface="Courier New"/>
              </a:rPr>
              <a:t> directory in my $BSCRATCH </a:t>
            </a:r>
            <a:r>
              <a:rPr lang="en-US" sz="2400" dirty="0" err="1" smtClean="0">
                <a:cs typeface="Courier New"/>
              </a:rPr>
              <a:t>dir</a:t>
            </a:r>
            <a:endParaRPr lang="en-US" sz="2400" dirty="0" smtClean="0">
              <a:cs typeface="Courier New"/>
            </a:endParaRPr>
          </a:p>
          <a:p>
            <a:pPr marL="0" indent="0">
              <a:buNone/>
            </a:pPr>
            <a:r>
              <a:rPr lang="en-US" sz="2400" dirty="0" smtClean="0">
                <a:cs typeface="Courier New"/>
              </a:rPr>
              <a:t>Name of this </a:t>
            </a:r>
            <a:r>
              <a:rPr lang="en-US" sz="2400" dirty="0" err="1" smtClean="0">
                <a:cs typeface="Courier New"/>
              </a:rPr>
              <a:t>env</a:t>
            </a:r>
            <a:r>
              <a:rPr lang="en-US" sz="2400" dirty="0" smtClean="0">
                <a:cs typeface="Courier New"/>
              </a:rPr>
              <a:t> would be “</a:t>
            </a:r>
            <a:r>
              <a:rPr lang="en-US" sz="2400" dirty="0" err="1" smtClean="0">
                <a:cs typeface="Courier New"/>
              </a:rPr>
              <a:t>mynewenv</a:t>
            </a:r>
            <a:r>
              <a:rPr lang="en-US" sz="2400" dirty="0" smtClean="0">
                <a:cs typeface="Courier New"/>
              </a:rPr>
              <a:t>”</a:t>
            </a:r>
          </a:p>
          <a:p>
            <a:pPr marL="0" indent="0">
              <a:buNone/>
            </a:pPr>
            <a:endParaRPr lang="en-US" sz="2400" dirty="0">
              <a:cs typeface="Courier New"/>
            </a:endParaRPr>
          </a:p>
          <a:p>
            <a:pPr marL="457200" lvl="1" indent="0">
              <a:buNone/>
            </a:pPr>
            <a:r>
              <a:rPr lang="en-US" sz="2000" dirty="0" smtClean="0">
                <a:latin typeface="Courier New"/>
                <a:cs typeface="Courier New"/>
              </a:rPr>
              <a:t>$ </a:t>
            </a:r>
            <a:r>
              <a:rPr lang="en-US" sz="2000" dirty="0" err="1" smtClean="0">
                <a:latin typeface="Courier New"/>
                <a:cs typeface="Courier New"/>
              </a:rPr>
              <a:t>conda</a:t>
            </a:r>
            <a:r>
              <a:rPr lang="en-US" sz="2000" dirty="0" smtClean="0">
                <a:latin typeface="Courier New"/>
                <a:cs typeface="Courier New"/>
              </a:rPr>
              <a:t> create --clone &lt;</a:t>
            </a:r>
            <a:r>
              <a:rPr lang="en-US" sz="2000" dirty="0" err="1" smtClean="0">
                <a:latin typeface="Courier New"/>
                <a:cs typeface="Courier New"/>
              </a:rPr>
              <a:t>firstenv</a:t>
            </a:r>
            <a:r>
              <a:rPr lang="en-US" sz="2000" dirty="0" smtClean="0">
                <a:latin typeface="Courier New"/>
                <a:cs typeface="Courier New"/>
              </a:rPr>
              <a:t>&gt; -n &lt;</a:t>
            </a:r>
            <a:r>
              <a:rPr lang="en-US" sz="2000" dirty="0" err="1" smtClean="0">
                <a:latin typeface="Courier New"/>
                <a:cs typeface="Courier New"/>
              </a:rPr>
              <a:t>newenv</a:t>
            </a:r>
            <a:r>
              <a:rPr lang="en-US" sz="2000" dirty="0" smtClean="0">
                <a:latin typeface="Courier New"/>
                <a:cs typeface="Courier New"/>
              </a:rPr>
              <a:t>&gt;</a:t>
            </a:r>
          </a:p>
          <a:p>
            <a:pPr marL="0" indent="0">
              <a:buNone/>
            </a:pPr>
            <a:r>
              <a:rPr lang="en-US" sz="2400" dirty="0" smtClean="0">
                <a:cs typeface="Courier New"/>
              </a:rPr>
              <a:t>Duplicate an existing </a:t>
            </a:r>
            <a:r>
              <a:rPr lang="en-US" sz="2400" dirty="0" err="1" smtClean="0">
                <a:cs typeface="Courier New"/>
              </a:rPr>
              <a:t>env</a:t>
            </a:r>
            <a:r>
              <a:rPr lang="en-US" sz="2400" dirty="0" smtClean="0">
                <a:cs typeface="Courier New"/>
              </a:rPr>
              <a:t> (could be a path to an </a:t>
            </a:r>
            <a:r>
              <a:rPr lang="en-US" sz="2400" dirty="0" err="1" smtClean="0">
                <a:cs typeface="Courier New"/>
              </a:rPr>
              <a:t>env</a:t>
            </a:r>
            <a:r>
              <a:rPr lang="en-US" sz="2400" dirty="0" smtClean="0">
                <a:cs typeface="Courier New"/>
              </a:rPr>
              <a:t>)</a:t>
            </a:r>
            <a:endParaRPr lang="en-US" sz="2400" dirty="0"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48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Installing and finding packages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Anaconda distribution comes with &gt;150 packages pre-installed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list</a:t>
            </a:r>
          </a:p>
          <a:p>
            <a:pPr lvl="1"/>
            <a:r>
              <a:rPr lang="en-US" dirty="0" smtClean="0"/>
              <a:t>If an environment is active, will only list packages installed to that environment</a:t>
            </a:r>
          </a:p>
          <a:p>
            <a:r>
              <a:rPr lang="en-US" dirty="0" smtClean="0"/>
              <a:t>Several hundred more available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anaconda search </a:t>
            </a:r>
            <a:r>
              <a:rPr lang="mr-IN" dirty="0" smtClean="0">
                <a:latin typeface="Courier New"/>
                <a:cs typeface="Courier New"/>
              </a:rPr>
              <a:t>–</a:t>
            </a:r>
            <a:r>
              <a:rPr lang="en-US" dirty="0" smtClean="0">
                <a:latin typeface="Courier New"/>
                <a:cs typeface="Courier New"/>
              </a:rPr>
              <a:t>t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&lt;package&gt;</a:t>
            </a:r>
          </a:p>
          <a:p>
            <a:pPr lvl="2"/>
            <a:r>
              <a:rPr lang="en-US" dirty="0" smtClean="0">
                <a:cs typeface="Courier New"/>
              </a:rPr>
              <a:t>Search for ~700 pre-compiled </a:t>
            </a:r>
            <a:r>
              <a:rPr lang="en-US" dirty="0" err="1" smtClean="0">
                <a:cs typeface="Courier New"/>
              </a:rPr>
              <a:t>conda</a:t>
            </a:r>
            <a:r>
              <a:rPr lang="en-US" dirty="0" smtClean="0">
                <a:cs typeface="Courier New"/>
              </a:rPr>
              <a:t> packages</a:t>
            </a:r>
          </a:p>
          <a:p>
            <a:pPr lvl="2"/>
            <a:r>
              <a:rPr lang="en-US" dirty="0">
                <a:hlinkClick r:id="rId2"/>
              </a:rPr>
              <a:t>https://docs.continuum.io/anaconda/pkg-</a:t>
            </a:r>
            <a:r>
              <a:rPr lang="en-US" dirty="0" smtClean="0">
                <a:hlinkClick r:id="rId2"/>
              </a:rPr>
              <a:t>docs.html</a:t>
            </a:r>
            <a:endParaRPr lang="en-US" dirty="0" smtClean="0">
              <a:cs typeface="Courier New"/>
            </a:endParaRP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anaconda search </a:t>
            </a:r>
            <a:r>
              <a:rPr lang="mr-IN" dirty="0" smtClean="0">
                <a:latin typeface="Courier New"/>
                <a:cs typeface="Courier New"/>
              </a:rPr>
              <a:t>–</a:t>
            </a:r>
            <a:r>
              <a:rPr lang="en-US" dirty="0" smtClean="0">
                <a:latin typeface="Courier New"/>
                <a:cs typeface="Courier New"/>
              </a:rPr>
              <a:t>t </a:t>
            </a:r>
            <a:r>
              <a:rPr lang="en-US" dirty="0" err="1" smtClean="0">
                <a:latin typeface="Courier New"/>
                <a:cs typeface="Courier New"/>
              </a:rPr>
              <a:t>pypi</a:t>
            </a:r>
            <a:r>
              <a:rPr lang="en-US" dirty="0" smtClean="0">
                <a:latin typeface="Courier New"/>
                <a:cs typeface="Courier New"/>
              </a:rPr>
              <a:t> &lt;package&gt;</a:t>
            </a:r>
          </a:p>
          <a:p>
            <a:pPr lvl="2"/>
            <a:r>
              <a:rPr lang="en-US" dirty="0" smtClean="0">
                <a:cs typeface="Courier New"/>
              </a:rPr>
              <a:t>Search the Python Package Index (&gt;100k)</a:t>
            </a:r>
          </a:p>
          <a:p>
            <a:pPr lvl="2"/>
            <a:r>
              <a:rPr lang="en-US" dirty="0" smtClean="0">
                <a:cs typeface="Courier New"/>
              </a:rPr>
              <a:t>install with pip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0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398933" cy="483076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Upcoming </a:t>
            </a:r>
            <a:r>
              <a:rPr lang="en-US" dirty="0" smtClean="0"/>
              <a:t>changes to </a:t>
            </a:r>
            <a:r>
              <a:rPr lang="en-US" dirty="0" err="1" smtClean="0"/>
              <a:t>Genepool</a:t>
            </a:r>
            <a:endParaRPr lang="en-US" dirty="0" smtClean="0"/>
          </a:p>
          <a:p>
            <a:r>
              <a:rPr lang="en-US" dirty="0" smtClean="0"/>
              <a:t>Intro to Anaconda</a:t>
            </a:r>
          </a:p>
          <a:p>
            <a:r>
              <a:rPr lang="en-US" dirty="0" smtClean="0"/>
              <a:t>Time for hands-on building your own Anaconda environments</a:t>
            </a:r>
          </a:p>
          <a:p>
            <a:pPr lvl="1"/>
            <a:endParaRPr lang="en-US" dirty="0"/>
          </a:p>
          <a:p>
            <a:r>
              <a:rPr lang="en-US" dirty="0" smtClean="0"/>
              <a:t>This is not a Python programming tutorial!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40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Installing packages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Easiest route: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install </a:t>
            </a:r>
            <a:r>
              <a:rPr lang="en-US" dirty="0" err="1" smtClean="0">
                <a:latin typeface="Courier New"/>
                <a:cs typeface="Courier New"/>
              </a:rPr>
              <a:t>scipy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 err="1" smtClean="0">
                <a:latin typeface="Courier New"/>
                <a:cs typeface="Courier New"/>
              </a:rPr>
              <a:t>biopython</a:t>
            </a:r>
            <a:endParaRPr lang="en-US" dirty="0" smtClean="0">
              <a:latin typeface="Courier New"/>
              <a:cs typeface="Courier New"/>
            </a:endParaRPr>
          </a:p>
          <a:p>
            <a:pPr lvl="1"/>
            <a:r>
              <a:rPr lang="en-US" dirty="0" smtClean="0"/>
              <a:t>Install as many packages as possible at same time to make it easier to resolve dependencies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conda</a:t>
            </a:r>
            <a:r>
              <a:rPr lang="en-US" dirty="0" smtClean="0"/>
              <a:t> install” pulls from </a:t>
            </a:r>
            <a:r>
              <a:rPr lang="en-US" dirty="0" err="1" smtClean="0"/>
              <a:t>continuum.io’s</a:t>
            </a:r>
            <a:r>
              <a:rPr lang="en-US" dirty="0" smtClean="0"/>
              <a:t> custom repo</a:t>
            </a:r>
          </a:p>
          <a:p>
            <a:pPr lvl="1"/>
            <a:r>
              <a:rPr lang="en-US" dirty="0" smtClean="0"/>
              <a:t>Pre-compiled </a:t>
            </a:r>
            <a:r>
              <a:rPr lang="en-US" dirty="0" err="1" smtClean="0"/>
              <a:t>executables</a:t>
            </a:r>
            <a:endParaRPr lang="en-US" dirty="0" smtClean="0"/>
          </a:p>
          <a:p>
            <a:pPr lvl="1"/>
            <a:r>
              <a:rPr lang="en-US" dirty="0" smtClean="0"/>
              <a:t>Can specify versions, if available: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	$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install </a:t>
            </a:r>
            <a:r>
              <a:rPr lang="en-US" dirty="0" err="1" smtClean="0">
                <a:latin typeface="Courier New"/>
                <a:cs typeface="Courier New"/>
              </a:rPr>
              <a:t>biopython</a:t>
            </a:r>
            <a:r>
              <a:rPr lang="en-US" dirty="0" smtClean="0">
                <a:latin typeface="Courier New"/>
                <a:cs typeface="Courier New"/>
              </a:rPr>
              <a:t>=1.65</a:t>
            </a:r>
          </a:p>
          <a:p>
            <a:pPr lvl="1"/>
            <a:r>
              <a:rPr lang="en-US" dirty="0"/>
              <a:t>Anaconda keeps track of revisions to your environments</a:t>
            </a:r>
          </a:p>
          <a:p>
            <a:pPr marL="457200" lvl="1" indent="0">
              <a:buNone/>
            </a:pPr>
            <a:r>
              <a:rPr lang="en-US" dirty="0" smtClean="0"/>
              <a:t>	$ </a:t>
            </a:r>
            <a:r>
              <a:rPr lang="en-US" dirty="0" err="1"/>
              <a:t>conda</a:t>
            </a:r>
            <a:r>
              <a:rPr lang="en-US" dirty="0"/>
              <a:t> list --</a:t>
            </a:r>
            <a:r>
              <a:rPr lang="en-US" dirty="0" smtClean="0"/>
              <a:t>revisions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Pip also available</a:t>
            </a:r>
          </a:p>
          <a:p>
            <a:pPr lvl="1"/>
            <a:r>
              <a:rPr lang="en-US" dirty="0" smtClean="0"/>
              <a:t>Custom packages, or packages from </a:t>
            </a:r>
            <a:r>
              <a:rPr lang="en-US" dirty="0" err="1" smtClean="0"/>
              <a:t>PyPI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Many packages pre-installed to Anaconda central location, and linked. You don’t need to install common packages, unless you want to define a version explicitly.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86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Installing packages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8575"/>
            <a:ext cx="8229600" cy="531142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Anaconda packages might be in a “channel”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>
              <a:latin typeface="Courier New"/>
              <a:cs typeface="Courier New"/>
            </a:endParaRPr>
          </a:p>
          <a:p>
            <a:pPr marL="457200" lvl="1" indent="0"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buNone/>
            </a:pPr>
            <a:endParaRPr lang="en-US" dirty="0" smtClean="0">
              <a:latin typeface="Courier New"/>
              <a:cs typeface="Courier New"/>
            </a:endParaRP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install </a:t>
            </a:r>
            <a:r>
              <a:rPr lang="mr-IN" dirty="0" smtClean="0">
                <a:latin typeface="Courier New"/>
                <a:cs typeface="Courier New"/>
              </a:rPr>
              <a:t>–</a:t>
            </a:r>
            <a:r>
              <a:rPr lang="en-US" dirty="0" smtClean="0">
                <a:latin typeface="Courier New"/>
                <a:cs typeface="Courier New"/>
              </a:rPr>
              <a:t>c NRoberts42 </a:t>
            </a:r>
            <a:r>
              <a:rPr lang="en-US" dirty="0" err="1" smtClean="0">
                <a:latin typeface="Courier New"/>
                <a:cs typeface="Courier New"/>
              </a:rPr>
              <a:t>biopython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850"/>
            <a:ext cx="9144000" cy="39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89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languages in Anaconda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also install R and R packages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install </a:t>
            </a:r>
            <a:r>
              <a:rPr lang="mr-IN" dirty="0" smtClean="0">
                <a:latin typeface="Courier New"/>
                <a:cs typeface="Courier New"/>
              </a:rPr>
              <a:t>–</a:t>
            </a:r>
            <a:r>
              <a:rPr lang="en-US" dirty="0" smtClean="0">
                <a:latin typeface="Courier New"/>
                <a:cs typeface="Courier New"/>
              </a:rPr>
              <a:t>c r r-essentials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And Perl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install </a:t>
            </a:r>
            <a:r>
              <a:rPr lang="mr-IN" dirty="0" smtClean="0">
                <a:latin typeface="Courier New"/>
                <a:cs typeface="Courier New"/>
              </a:rPr>
              <a:t>–</a:t>
            </a:r>
            <a:r>
              <a:rPr lang="en-US" dirty="0" smtClean="0">
                <a:latin typeface="Courier New"/>
                <a:cs typeface="Courier New"/>
              </a:rPr>
              <a:t>c </a:t>
            </a:r>
            <a:r>
              <a:rPr lang="en-US" dirty="0" err="1" smtClean="0">
                <a:latin typeface="Courier New"/>
                <a:cs typeface="Courier New"/>
              </a:rPr>
              <a:t>BioBuilds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 err="1" smtClean="0">
                <a:latin typeface="Courier New"/>
                <a:cs typeface="Courier New"/>
              </a:rPr>
              <a:t>perl-bioperl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Activating an environment with R or Perl installed to it will </a:t>
            </a:r>
            <a:r>
              <a:rPr lang="en-US" dirty="0" err="1" smtClean="0"/>
              <a:t>supercede</a:t>
            </a:r>
            <a:r>
              <a:rPr lang="en-US" dirty="0"/>
              <a:t> </a:t>
            </a:r>
            <a:r>
              <a:rPr lang="en-US" dirty="0" smtClean="0"/>
              <a:t>loaded NERSC modules. </a:t>
            </a:r>
          </a:p>
          <a:p>
            <a:pPr lvl="1"/>
            <a:r>
              <a:rPr lang="en-US" dirty="0" smtClean="0"/>
              <a:t>Pre-pending of directories to $PATH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9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Removing packages or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 a package from an environment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remove --name </a:t>
            </a:r>
            <a:r>
              <a:rPr lang="en-US" dirty="0" err="1" smtClean="0">
                <a:latin typeface="Courier New"/>
                <a:cs typeface="Courier New"/>
              </a:rPr>
              <a:t>myenv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 err="1" smtClean="0">
                <a:latin typeface="Courier New"/>
                <a:cs typeface="Courier New"/>
              </a:rPr>
              <a:t>biopython</a:t>
            </a:r>
            <a:endParaRPr lang="en-US" dirty="0">
              <a:latin typeface="Courier New"/>
              <a:cs typeface="Courier New"/>
            </a:endParaRPr>
          </a:p>
          <a:p>
            <a:endParaRPr lang="en-US" dirty="0" smtClean="0"/>
          </a:p>
          <a:p>
            <a:r>
              <a:rPr lang="en-US" dirty="0" smtClean="0"/>
              <a:t>Remove an environment completely</a:t>
            </a:r>
          </a:p>
          <a:p>
            <a:pPr marL="400050" lvl="2" indent="0">
              <a:buNone/>
            </a:pPr>
            <a:r>
              <a:rPr lang="en-US" sz="2400" dirty="0" smtClean="0">
                <a:latin typeface="Courier New"/>
                <a:cs typeface="Courier New"/>
              </a:rPr>
              <a:t>$ </a:t>
            </a:r>
            <a:r>
              <a:rPr lang="en-US" sz="2400" dirty="0" err="1">
                <a:latin typeface="Courier New"/>
                <a:cs typeface="Courier New"/>
              </a:rPr>
              <a:t>conda</a:t>
            </a:r>
            <a:r>
              <a:rPr lang="en-US" sz="2400" dirty="0">
                <a:latin typeface="Courier New"/>
                <a:cs typeface="Courier New"/>
              </a:rPr>
              <a:t> remove --name </a:t>
            </a:r>
            <a:r>
              <a:rPr lang="en-US" sz="2400" dirty="0" err="1">
                <a:latin typeface="Courier New"/>
                <a:cs typeface="Courier New"/>
              </a:rPr>
              <a:t>myenv</a:t>
            </a:r>
            <a:r>
              <a:rPr lang="en-US" sz="2400" dirty="0">
                <a:latin typeface="Courier New"/>
                <a:cs typeface="Courier New"/>
              </a:rPr>
              <a:t> --all</a:t>
            </a:r>
          </a:p>
          <a:p>
            <a:endParaRPr lang="en-US" dirty="0" smtClean="0"/>
          </a:p>
          <a:p>
            <a:r>
              <a:rPr lang="en-US" dirty="0" smtClean="0"/>
              <a:t>Revert to a previous revision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install --revision 3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9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t NERSC:</a:t>
            </a:r>
          </a:p>
          <a:p>
            <a:pPr lvl="1"/>
            <a:r>
              <a:rPr lang="en-US" dirty="0" smtClean="0"/>
              <a:t>Put shared environment in a shared directory</a:t>
            </a:r>
          </a:p>
          <a:p>
            <a:pPr lvl="2"/>
            <a:r>
              <a:rPr lang="en-US" dirty="0" err="1" smtClean="0"/>
              <a:t>Projectdirs</a:t>
            </a:r>
            <a:r>
              <a:rPr lang="en-US" dirty="0" smtClean="0"/>
              <a:t>, </a:t>
            </a:r>
            <a:r>
              <a:rPr lang="en-US" dirty="0" err="1" smtClean="0"/>
              <a:t>DnA</a:t>
            </a:r>
            <a:endParaRPr lang="en-US" dirty="0" smtClean="0"/>
          </a:p>
          <a:p>
            <a:pPr lvl="2"/>
            <a:r>
              <a:rPr lang="en-US" dirty="0" err="1" smtClean="0"/>
              <a:t>env</a:t>
            </a:r>
            <a:r>
              <a:rPr lang="en-US" dirty="0" smtClean="0"/>
              <a:t> directory and files within must be </a:t>
            </a:r>
            <a:r>
              <a:rPr lang="en-US" dirty="0" err="1" smtClean="0"/>
              <a:t>readable+executable</a:t>
            </a:r>
            <a:endParaRPr lang="en-US" dirty="0" smtClean="0"/>
          </a:p>
          <a:p>
            <a:pPr marL="457200" lvl="1" indent="0">
              <a:buNone/>
            </a:pPr>
            <a:r>
              <a:rPr lang="en-US" sz="1600" dirty="0" smtClean="0">
                <a:latin typeface="Courier New"/>
                <a:cs typeface="Courier New"/>
              </a:rPr>
              <a:t>$ source activate /global/</a:t>
            </a:r>
            <a:r>
              <a:rPr lang="en-US" sz="1600" dirty="0" err="1" smtClean="0">
                <a:latin typeface="Courier New"/>
                <a:cs typeface="Courier New"/>
              </a:rPr>
              <a:t>projectb</a:t>
            </a:r>
            <a:r>
              <a:rPr lang="en-US" sz="1600" dirty="0" smtClean="0">
                <a:latin typeface="Courier New"/>
                <a:cs typeface="Courier New"/>
              </a:rPr>
              <a:t>/scratch/</a:t>
            </a:r>
            <a:r>
              <a:rPr lang="en-US" sz="1600" dirty="0" err="1" smtClean="0">
                <a:latin typeface="Courier New"/>
                <a:cs typeface="Courier New"/>
              </a:rPr>
              <a:t>dudwary</a:t>
            </a:r>
            <a:r>
              <a:rPr lang="en-US" sz="1600" dirty="0" smtClean="0">
                <a:latin typeface="Courier New"/>
                <a:cs typeface="Courier New"/>
              </a:rPr>
              <a:t>/</a:t>
            </a:r>
            <a:r>
              <a:rPr lang="en-US" sz="1600" dirty="0" err="1" smtClean="0">
                <a:latin typeface="Courier New"/>
                <a:cs typeface="Courier New"/>
              </a:rPr>
              <a:t>sharetest</a:t>
            </a:r>
            <a:endParaRPr lang="en-US" sz="1600" dirty="0" smtClean="0">
              <a:latin typeface="Courier New"/>
              <a:cs typeface="Courier New"/>
            </a:endParaRPr>
          </a:p>
          <a:p>
            <a:endParaRPr lang="en-US" dirty="0"/>
          </a:p>
          <a:p>
            <a:r>
              <a:rPr lang="en-US" dirty="0" smtClean="0"/>
              <a:t>Extract and Re-Import an environment</a:t>
            </a:r>
          </a:p>
          <a:p>
            <a:pPr marL="457200" lvl="1" indent="0">
              <a:buNone/>
            </a:pPr>
            <a:r>
              <a:rPr lang="en-US" dirty="0">
                <a:latin typeface="Courier New"/>
                <a:cs typeface="Courier New"/>
              </a:rPr>
              <a:t>$ source activate </a:t>
            </a:r>
            <a:r>
              <a:rPr lang="en-US" dirty="0" err="1">
                <a:latin typeface="Courier New"/>
                <a:cs typeface="Courier New"/>
              </a:rPr>
              <a:t>myenv</a:t>
            </a:r>
            <a:endParaRPr lang="en-US" dirty="0">
              <a:latin typeface="Courier New"/>
              <a:cs typeface="Courier New"/>
            </a:endParaRPr>
          </a:p>
          <a:p>
            <a:pPr marL="457200" lvl="1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dirty="0" err="1">
                <a:latin typeface="Courier New"/>
                <a:cs typeface="Courier New"/>
              </a:rPr>
              <a:t>conda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env</a:t>
            </a:r>
            <a:r>
              <a:rPr lang="en-US" dirty="0">
                <a:latin typeface="Courier New"/>
                <a:cs typeface="Courier New"/>
              </a:rPr>
              <a:t> extract &gt; </a:t>
            </a:r>
            <a:r>
              <a:rPr lang="en-US" dirty="0" err="1" smtClean="0">
                <a:latin typeface="Courier New"/>
                <a:cs typeface="Courier New"/>
              </a:rPr>
              <a:t>environment.yml</a:t>
            </a:r>
            <a:endParaRPr lang="en-US" dirty="0">
              <a:latin typeface="Courier New"/>
              <a:cs typeface="Courier New"/>
            </a:endParaRP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create </a:t>
            </a:r>
            <a:r>
              <a:rPr lang="en-US" dirty="0">
                <a:latin typeface="Courier New"/>
                <a:cs typeface="Courier New"/>
              </a:rPr>
              <a:t>-</a:t>
            </a:r>
            <a:r>
              <a:rPr lang="en-US" dirty="0" smtClean="0">
                <a:latin typeface="Courier New"/>
                <a:cs typeface="Courier New"/>
              </a:rPr>
              <a:t>f </a:t>
            </a:r>
            <a:r>
              <a:rPr lang="en-US" dirty="0" err="1" smtClean="0">
                <a:latin typeface="Courier New"/>
                <a:cs typeface="Courier New"/>
              </a:rPr>
              <a:t>environment.yml</a:t>
            </a:r>
            <a:endParaRPr lang="en-US" dirty="0">
              <a:latin typeface="Courier New"/>
              <a:cs typeface="Courier New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85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words of caution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Not all packages are available for all OSs</a:t>
            </a:r>
          </a:p>
          <a:p>
            <a:pPr lvl="1"/>
            <a:r>
              <a:rPr lang="en-US" dirty="0" smtClean="0"/>
              <a:t>So, extracting an environment built on </a:t>
            </a:r>
            <a:r>
              <a:rPr lang="en-US" dirty="0" err="1" smtClean="0"/>
              <a:t>Denovo</a:t>
            </a:r>
            <a:r>
              <a:rPr lang="en-US" dirty="0" smtClean="0"/>
              <a:t> often won’t work on Mac or Windows, and vice versa</a:t>
            </a:r>
          </a:p>
          <a:p>
            <a:pPr lvl="1"/>
            <a:r>
              <a:rPr lang="en-US" dirty="0" smtClean="0"/>
              <a:t>This is not a truly portable solution, like containers are</a:t>
            </a:r>
          </a:p>
          <a:p>
            <a:r>
              <a:rPr lang="en-US" dirty="0" smtClean="0"/>
              <a:t>Don</a:t>
            </a:r>
            <a:r>
              <a:rPr lang="mr-IN" dirty="0" smtClean="0"/>
              <a:t>’</a:t>
            </a:r>
            <a:r>
              <a:rPr lang="en-US" dirty="0" smtClean="0"/>
              <a:t>t put Anaconda in a container.</a:t>
            </a:r>
          </a:p>
          <a:p>
            <a:pPr lvl="1"/>
            <a:r>
              <a:rPr lang="en-US" dirty="0" err="1" smtClean="0"/>
              <a:t>Miniconda</a:t>
            </a:r>
            <a:r>
              <a:rPr lang="en-US" dirty="0" smtClean="0"/>
              <a:t> might be a much better option if you want to containerize a python environment. Same environment management, but no pre-installed packages.</a:t>
            </a:r>
          </a:p>
          <a:p>
            <a:r>
              <a:rPr lang="en-US" dirty="0" smtClean="0"/>
              <a:t>Like with containers, avoid “jack-of-all-trades” environments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specially if using other languages or setting </a:t>
            </a:r>
            <a:r>
              <a:rPr lang="en-US" dirty="0" err="1" smtClean="0"/>
              <a:t>env</a:t>
            </a:r>
            <a:r>
              <a:rPr lang="en-US" dirty="0" smtClean="0"/>
              <a:t> variables. </a:t>
            </a:r>
          </a:p>
          <a:p>
            <a:pPr lvl="1"/>
            <a:r>
              <a:rPr lang="en-US" dirty="0" smtClean="0"/>
              <a:t>Keep them simple and swap as needed. \</a:t>
            </a:r>
          </a:p>
          <a:p>
            <a:r>
              <a:rPr lang="en-US" dirty="0" smtClean="0"/>
              <a:t>Be aware that NERSC will do “</a:t>
            </a:r>
            <a:r>
              <a:rPr lang="en-US" dirty="0" err="1" smtClean="0"/>
              <a:t>conda</a:t>
            </a:r>
            <a:r>
              <a:rPr lang="en-US" dirty="0" smtClean="0"/>
              <a:t> update --all”</a:t>
            </a:r>
          </a:p>
          <a:p>
            <a:pPr lvl="1"/>
            <a:r>
              <a:rPr lang="en-US" dirty="0" smtClean="0"/>
              <a:t>Package upgrades will happen, may introduce bugs or lose backward compatibility</a:t>
            </a:r>
          </a:p>
          <a:p>
            <a:pPr lvl="1"/>
            <a:r>
              <a:rPr lang="en-US" dirty="0" smtClean="0"/>
              <a:t>Creating an environment and defining needed versions of packages will avoid that issue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52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get more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Add a “--help” to almost any </a:t>
            </a:r>
            <a:r>
              <a:rPr lang="en-US" dirty="0" err="1" smtClean="0"/>
              <a:t>conda</a:t>
            </a:r>
            <a:r>
              <a:rPr lang="en-US" dirty="0" smtClean="0"/>
              <a:t> command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conda</a:t>
            </a:r>
            <a:r>
              <a:rPr lang="en-US" dirty="0" smtClean="0">
                <a:latin typeface="Courier New"/>
                <a:cs typeface="Courier New"/>
              </a:rPr>
              <a:t> create </a:t>
            </a:r>
            <a:r>
              <a:rPr lang="mr-IN" dirty="0" smtClean="0">
                <a:latin typeface="Courier New"/>
                <a:cs typeface="Courier New"/>
              </a:rPr>
              <a:t>–</a:t>
            </a:r>
            <a:r>
              <a:rPr lang="en-US" dirty="0" smtClean="0">
                <a:latin typeface="Courier New"/>
                <a:cs typeface="Courier New"/>
              </a:rPr>
              <a:t>help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Anaconda </a:t>
            </a:r>
            <a:r>
              <a:rPr lang="en-US" dirty="0" err="1" smtClean="0"/>
              <a:t>cheatsheet</a:t>
            </a:r>
            <a:r>
              <a:rPr lang="en-US" dirty="0" smtClean="0"/>
              <a:t>:</a:t>
            </a:r>
          </a:p>
          <a:p>
            <a:pPr lvl="1"/>
            <a:r>
              <a:rPr lang="en-US" dirty="0">
                <a:hlinkClick r:id="rId2"/>
              </a:rPr>
              <a:t>https://conda.io/docs/_downloads/conda-</a:t>
            </a:r>
            <a:r>
              <a:rPr lang="en-US" dirty="0" smtClean="0">
                <a:hlinkClick r:id="rId2"/>
              </a:rPr>
              <a:t>cheatsheet.pdf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Anaconda online documentation</a:t>
            </a:r>
          </a:p>
          <a:p>
            <a:pPr lvl="1"/>
            <a:r>
              <a:rPr lang="en-US" dirty="0">
                <a:hlinkClick r:id="rId3"/>
              </a:rPr>
              <a:t>https://conda.io/docs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NERSC Office Hours</a:t>
            </a:r>
          </a:p>
          <a:p>
            <a:r>
              <a:rPr lang="en-US" dirty="0" err="1" smtClean="0"/>
              <a:t>consult@nersc.gov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03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NERSC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730A71-5C05-454D-B833-E0EEA766E7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239"/>
          <a:stretch/>
        </p:blipFill>
        <p:spPr>
          <a:xfrm>
            <a:off x="880532" y="1320808"/>
            <a:ext cx="2971799" cy="2489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2318239"/>
            <a:ext cx="3742267" cy="1996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613684">
            <a:off x="1634173" y="1168409"/>
            <a:ext cx="160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Genepool</a:t>
            </a:r>
            <a:endParaRPr lang="en-US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599" y="1230650"/>
            <a:ext cx="3742268" cy="9051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69999" y="3843875"/>
            <a:ext cx="218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Mendel cluster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3334" y="4792133"/>
            <a:ext cx="840486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 smtClean="0"/>
              <a:t>Genepool</a:t>
            </a:r>
            <a:r>
              <a:rPr lang="en-US" dirty="0" smtClean="0"/>
              <a:t> is aging. Replacement uncertain.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NERSC will keep building Cori-like supercomputers.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So, can we transition JGI’s workload to Cori-like systems?</a:t>
            </a:r>
          </a:p>
        </p:txBody>
      </p:sp>
    </p:spTree>
    <p:extLst>
      <p:ext uri="{BB962C8B-B14F-4D97-AF65-F5344CB8AC3E}">
        <p14:creationId xmlns:p14="http://schemas.microsoft.com/office/powerpoint/2010/main" val="203928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Genepool</a:t>
            </a:r>
            <a:r>
              <a:rPr lang="en-US" dirty="0" smtClean="0"/>
              <a:t> node count warranty lifespan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95400"/>
          <a:ext cx="8229600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4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4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 with Cori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95400"/>
          <a:ext cx="8229600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5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6690" y="1068256"/>
            <a:ext cx="297567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Extra capacity for a year to help with transition to Cori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3891" y="2123267"/>
            <a:ext cx="299117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/>
              <a:t>Renew Mendel Phase 2 for at least 1 year </a:t>
            </a:r>
            <a:r>
              <a:rPr lang="mr-IN" sz="1800" dirty="0" smtClean="0"/>
              <a:t>–</a:t>
            </a:r>
            <a:r>
              <a:rPr lang="en-US" sz="1800" dirty="0" smtClean="0"/>
              <a:t> replace large memory capacity FY18/19</a:t>
            </a:r>
          </a:p>
        </p:txBody>
      </p:sp>
    </p:spTree>
    <p:extLst>
      <p:ext uri="{BB962C8B-B14F-4D97-AF65-F5344CB8AC3E}">
        <p14:creationId xmlns:p14="http://schemas.microsoft.com/office/powerpoint/2010/main" val="340806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start migrating workloads?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Answer: make </a:t>
            </a:r>
            <a:r>
              <a:rPr lang="en-US" dirty="0" err="1" smtClean="0"/>
              <a:t>Genepool</a:t>
            </a:r>
            <a:r>
              <a:rPr lang="en-US" dirty="0" smtClean="0"/>
              <a:t> more like the systems we need to move to</a:t>
            </a:r>
            <a:endParaRPr lang="en-US" dirty="0"/>
          </a:p>
          <a:p>
            <a:pPr lvl="1"/>
            <a:r>
              <a:rPr lang="en-US" dirty="0" smtClean="0"/>
              <a:t>SLURM Scheduler</a:t>
            </a:r>
          </a:p>
          <a:p>
            <a:pPr lvl="1"/>
            <a:r>
              <a:rPr lang="en-US" dirty="0" smtClean="0"/>
              <a:t>Anaconda as default python</a:t>
            </a:r>
          </a:p>
          <a:p>
            <a:pPr lvl="1"/>
            <a:r>
              <a:rPr lang="en-US" dirty="0" smtClean="0"/>
              <a:t>Major OS Upgrade</a:t>
            </a:r>
          </a:p>
          <a:p>
            <a:pPr lvl="1"/>
            <a:r>
              <a:rPr lang="en-US" dirty="0" smtClean="0"/>
              <a:t>Availability of Shifter to run containers</a:t>
            </a:r>
          </a:p>
          <a:p>
            <a:endParaRPr lang="en-US" dirty="0" smtClean="0"/>
          </a:p>
          <a:p>
            <a:r>
              <a:rPr lang="en-US" dirty="0" smtClean="0"/>
              <a:t>But, the systems are different enough, that </a:t>
            </a:r>
            <a:r>
              <a:rPr lang="en-US" dirty="0" smtClean="0"/>
              <a:t>we should </a:t>
            </a:r>
            <a:r>
              <a:rPr lang="en-US" dirty="0" smtClean="0"/>
              <a:t>take the opportunity to produce programs/pipelines/workflows that can run anywhere code can run.</a:t>
            </a:r>
          </a:p>
          <a:p>
            <a:pPr lvl="1"/>
            <a:r>
              <a:rPr lang="en-US" dirty="0" err="1" smtClean="0"/>
              <a:t>ie</a:t>
            </a:r>
            <a:r>
              <a:rPr lang="en-US" dirty="0" smtClean="0"/>
              <a:t>, let’s not just adapt </a:t>
            </a:r>
            <a:r>
              <a:rPr lang="en-US" dirty="0" smtClean="0"/>
              <a:t>to </a:t>
            </a:r>
            <a:r>
              <a:rPr lang="en-US" dirty="0" err="1" smtClean="0"/>
              <a:t>Denovo</a:t>
            </a:r>
            <a:r>
              <a:rPr lang="en-US" dirty="0" smtClean="0"/>
              <a:t> or </a:t>
            </a:r>
            <a:r>
              <a:rPr lang="en-US" dirty="0" smtClean="0"/>
              <a:t>Cori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Genepool</a:t>
            </a:r>
            <a:r>
              <a:rPr lang="en-US" dirty="0" smtClean="0"/>
              <a:t> System Upgrade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Genepool</a:t>
            </a:r>
            <a:r>
              <a:rPr lang="en-US" dirty="0" smtClean="0"/>
              <a:t> must transition to SLURM by August 2017</a:t>
            </a:r>
            <a:endParaRPr lang="en-US" dirty="0"/>
          </a:p>
          <a:p>
            <a:pPr lvl="1"/>
            <a:r>
              <a:rPr lang="en-US" dirty="0" smtClean="0"/>
              <a:t>Parity with other NERSC systems (Cori, Edison, N9)</a:t>
            </a:r>
          </a:p>
          <a:p>
            <a:pPr lvl="2"/>
            <a:r>
              <a:rPr lang="en-US" dirty="0" smtClean="0"/>
              <a:t>More consultants and admins available to help</a:t>
            </a:r>
          </a:p>
          <a:p>
            <a:pPr lvl="2"/>
            <a:r>
              <a:rPr lang="en-US" dirty="0" smtClean="0"/>
              <a:t>More training and educational resources</a:t>
            </a:r>
          </a:p>
          <a:p>
            <a:pPr lvl="2"/>
            <a:r>
              <a:rPr lang="en-US" dirty="0" smtClean="0"/>
              <a:t>Ability to run your software/pipelines on other NERSC systems</a:t>
            </a:r>
          </a:p>
          <a:p>
            <a:pPr lvl="1"/>
            <a:r>
              <a:rPr lang="en-US" dirty="0" smtClean="0"/>
              <a:t>Avoid costly licensing fee for UGE</a:t>
            </a:r>
          </a:p>
          <a:p>
            <a:pPr lvl="1"/>
            <a:r>
              <a:rPr lang="en-US" dirty="0" smtClean="0"/>
              <a:t>Interesting features that may be useful to JGI</a:t>
            </a:r>
          </a:p>
          <a:p>
            <a:pPr lvl="2"/>
            <a:r>
              <a:rPr lang="en-US" dirty="0" smtClean="0"/>
              <a:t>Shifter integration</a:t>
            </a:r>
          </a:p>
          <a:p>
            <a:pPr lvl="2"/>
            <a:r>
              <a:rPr lang="en-US" dirty="0" smtClean="0"/>
              <a:t>Better resource management</a:t>
            </a:r>
          </a:p>
          <a:p>
            <a:pPr lvl="2"/>
            <a:r>
              <a:rPr lang="en-US" dirty="0" smtClean="0"/>
              <a:t>Opportunities for more customization than UGE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9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27727" y="1182540"/>
            <a:ext cx="8174820" cy="339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Genepool</a:t>
            </a:r>
            <a:r>
              <a:rPr lang="en-US" dirty="0" smtClean="0"/>
              <a:t> also needs an OS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4956" y="2481877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default “deb6gp”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7715" y="3408044"/>
            <a:ext cx="2095736" cy="8467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Scientific Linux 6.3 (-&gt;6.8)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5577" y="2488284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“sl6gp”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58712" y="3414451"/>
            <a:ext cx="2095736" cy="8467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Scientific Linux 7.2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22724" y="2494691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“sles12”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17434" y="5737508"/>
            <a:ext cx="31038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Switching OSs:</a:t>
            </a:r>
          </a:p>
          <a:p>
            <a:r>
              <a:rPr lang="en-US" sz="1400" dirty="0" err="1"/>
              <a:t>env</a:t>
            </a:r>
            <a:r>
              <a:rPr lang="en-US" sz="1400" dirty="0"/>
              <a:t> CHOS</a:t>
            </a:r>
            <a:r>
              <a:rPr lang="en-US" sz="1400" dirty="0" smtClean="0"/>
              <a:t>=deb6gp </a:t>
            </a:r>
            <a:r>
              <a:rPr lang="en-US" sz="1400" dirty="0" err="1" smtClean="0"/>
              <a:t>chos</a:t>
            </a:r>
            <a:r>
              <a:rPr lang="en-US" sz="1400" dirty="0" smtClean="0"/>
              <a:t> </a:t>
            </a:r>
            <a:r>
              <a:rPr lang="en-US" sz="1400" dirty="0"/>
              <a:t>/bin/bash -l</a:t>
            </a:r>
          </a:p>
          <a:p>
            <a:r>
              <a:rPr lang="en-US" sz="1400" dirty="0" err="1"/>
              <a:t>env</a:t>
            </a:r>
            <a:r>
              <a:rPr lang="en-US" sz="1400" dirty="0"/>
              <a:t> CHOS=sl6gp </a:t>
            </a:r>
            <a:r>
              <a:rPr lang="en-US" sz="1400" dirty="0" err="1"/>
              <a:t>chos</a:t>
            </a:r>
            <a:r>
              <a:rPr lang="en-US" sz="1400" dirty="0"/>
              <a:t> /bin/bash -l</a:t>
            </a:r>
          </a:p>
          <a:p>
            <a:r>
              <a:rPr lang="en-US" sz="1400" dirty="0" err="1"/>
              <a:t>env</a:t>
            </a:r>
            <a:r>
              <a:rPr lang="en-US" sz="1400" dirty="0"/>
              <a:t> CHOS=sles12 </a:t>
            </a:r>
            <a:r>
              <a:rPr lang="en-US" sz="1400" dirty="0" err="1"/>
              <a:t>chos</a:t>
            </a:r>
            <a:r>
              <a:rPr lang="en-US" sz="1400" dirty="0"/>
              <a:t> /bin/bash -l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868544" y="3606023"/>
            <a:ext cx="136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 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8666" y="1751914"/>
            <a:ext cx="160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chemeClr val="accent4"/>
                </a:solidFill>
              </a:rPr>
              <a:t>Genepool</a:t>
            </a:r>
            <a:endParaRPr lang="en-US" b="1" u="sng" dirty="0" smtClean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4630" y="1795711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chemeClr val="accent3"/>
                </a:solidFill>
              </a:rPr>
              <a:t>Denovo</a:t>
            </a:r>
            <a:endParaRPr lang="en-US" b="1" u="sng" dirty="0" smtClean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1345" y="2540274"/>
            <a:ext cx="1724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CHOS</a:t>
            </a:r>
          </a:p>
          <a:p>
            <a:pPr algn="ctr"/>
            <a:r>
              <a:rPr lang="en-US" sz="2000" dirty="0" smtClean="0"/>
              <a:t>environments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9110" y="4627956"/>
            <a:ext cx="6878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/>
              <a:t>Different modules on each CHOS environment</a:t>
            </a:r>
          </a:p>
          <a:p>
            <a:pPr marL="800100" lvl="1" indent="-342900">
              <a:buFontTx/>
              <a:buChar char="-"/>
            </a:pPr>
            <a:r>
              <a:rPr lang="en-US" dirty="0" smtClean="0"/>
              <a:t>deb6gp (</a:t>
            </a:r>
            <a:r>
              <a:rPr lang="en-US" dirty="0" err="1" smtClean="0"/>
              <a:t>Genepool</a:t>
            </a:r>
            <a:r>
              <a:rPr lang="en-US" dirty="0" smtClean="0"/>
              <a:t> default) = 933 modules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5761" y="1182540"/>
            <a:ext cx="8364816" cy="3503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361 nodes</a:t>
            </a:r>
            <a:endParaRPr lang="en-US" dirty="0"/>
          </a:p>
        </p:txBody>
      </p:sp>
      <p:cxnSp>
        <p:nvCxnSpPr>
          <p:cNvPr id="21" name="Elbow Connector 20"/>
          <p:cNvCxnSpPr/>
          <p:nvPr/>
        </p:nvCxnSpPr>
        <p:spPr>
          <a:xfrm flipV="1">
            <a:off x="7832314" y="1859538"/>
            <a:ext cx="952579" cy="317483"/>
          </a:xfrm>
          <a:prstGeom prst="bentConnector3">
            <a:avLst>
              <a:gd name="adj1" fmla="val 99206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3690" y="152694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4FA556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2279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  <p:bldP spid="11" grpId="0" animBg="1"/>
      <p:bldP spid="15" grpId="0"/>
      <p:bldP spid="18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we’d like to 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684" y="2481877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default “deb6gp”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3443" y="3408044"/>
            <a:ext cx="2095736" cy="8467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Scientific Linux 6.3 (-&gt;6.8)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1305" y="2488284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“sl6gp”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58422" y="1652384"/>
            <a:ext cx="1313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accent3"/>
                </a:solidFill>
              </a:rPr>
              <a:t>Current</a:t>
            </a:r>
          </a:p>
          <a:p>
            <a:pPr algn="ctr"/>
            <a:r>
              <a:rPr lang="en-US" b="1" u="sng" dirty="0" err="1" smtClean="0">
                <a:solidFill>
                  <a:schemeClr val="accent3"/>
                </a:solidFill>
              </a:rPr>
              <a:t>Denovo</a:t>
            </a:r>
            <a:endParaRPr lang="en-US" b="1" u="sng" dirty="0" smtClean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394" y="1927102"/>
            <a:ext cx="160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chemeClr val="accent4"/>
                </a:solidFill>
              </a:rPr>
              <a:t>Genepool</a:t>
            </a:r>
            <a:endParaRPr lang="en-US" b="1" u="sng" dirty="0" smtClean="0">
              <a:solidFill>
                <a:schemeClr val="accent4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07461" y="3144379"/>
            <a:ext cx="4181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27227" y="4442624"/>
            <a:ext cx="312657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SLURM</a:t>
            </a:r>
          </a:p>
          <a:p>
            <a:pPr algn="ctr"/>
            <a:r>
              <a:rPr lang="en-US" dirty="0" smtClean="0"/>
              <a:t>Shifter-capable</a:t>
            </a:r>
          </a:p>
          <a:p>
            <a:pPr algn="ctr"/>
            <a:r>
              <a:rPr lang="en-US" dirty="0" smtClean="0"/>
              <a:t>More Cori-compatible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3708" y="5679110"/>
            <a:ext cx="7637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Removal of inefficient/outdated bioinformatics software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0940" y="1182540"/>
            <a:ext cx="8291607" cy="33578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5761" y="1182540"/>
            <a:ext cx="160581" cy="33578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9333" y="4700960"/>
            <a:ext cx="4238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Explicit versioning of modules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ie</a:t>
            </a:r>
            <a:r>
              <a:rPr lang="en-US" dirty="0" smtClean="0"/>
              <a:t> no defaults!)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43880" y="3460920"/>
            <a:ext cx="2095736" cy="8467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Scientific Linux 7.2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79656" y="2541160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“sles12”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30584" y="2679417"/>
            <a:ext cx="1873202" cy="8467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openSUSE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260558" y="3172863"/>
            <a:ext cx="381524" cy="8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299124" y="3541621"/>
            <a:ext cx="13665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free version of SLES12</a:t>
            </a:r>
            <a:endParaRPr lang="en-US" sz="16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7171528" y="1740484"/>
            <a:ext cx="1586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err="1" smtClean="0">
                <a:solidFill>
                  <a:schemeClr val="accent3"/>
                </a:solidFill>
              </a:rPr>
              <a:t>Denovo’s</a:t>
            </a:r>
            <a:endParaRPr lang="en-US" b="1" u="sng" dirty="0" smtClean="0">
              <a:solidFill>
                <a:schemeClr val="accent3"/>
              </a:solidFill>
            </a:endParaRPr>
          </a:p>
          <a:p>
            <a:pPr algn="ctr"/>
            <a:r>
              <a:rPr lang="en-US" b="1" u="sng" dirty="0" smtClean="0">
                <a:solidFill>
                  <a:schemeClr val="accent3"/>
                </a:solidFill>
              </a:rPr>
              <a:t>final form</a:t>
            </a:r>
            <a:endParaRPr lang="en-US" b="1" u="sng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0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NERSC-template-FY11-v1">
  <a:themeElements>
    <a:clrScheme name="NERSC New Palette">
      <a:dk1>
        <a:srgbClr val="0C1527"/>
      </a:dk1>
      <a:lt1>
        <a:sysClr val="window" lastClr="FFFFFF"/>
      </a:lt1>
      <a:dk2>
        <a:srgbClr val="114766"/>
      </a:dk2>
      <a:lt2>
        <a:srgbClr val="FFFFFF"/>
      </a:lt2>
      <a:accent1>
        <a:srgbClr val="114766"/>
      </a:accent1>
      <a:accent2>
        <a:srgbClr val="FF6500"/>
      </a:accent2>
      <a:accent3>
        <a:srgbClr val="FFB900"/>
      </a:accent3>
      <a:accent4>
        <a:srgbClr val="0090BD"/>
      </a:accent4>
      <a:accent5>
        <a:srgbClr val="6BD4FB"/>
      </a:accent5>
      <a:accent6>
        <a:srgbClr val="114766"/>
      </a:accent6>
      <a:hlink>
        <a:srgbClr val="00AFE5"/>
      </a:hlink>
      <a:folHlink>
        <a:srgbClr val="8994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ＭＳ Ｐゴシック" pitchFamily="-65" charset="-128"/>
            <a:cs typeface="ＭＳ Ｐゴシック" pitchFamily="-65" charset="-128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">
  <a:themeElements>
    <a:clrScheme name="NERSC Palette 2">
      <a:dk1>
        <a:srgbClr val="0C1527"/>
      </a:dk1>
      <a:lt1>
        <a:sysClr val="window" lastClr="FFFFFF"/>
      </a:lt1>
      <a:dk2>
        <a:srgbClr val="114766"/>
      </a:dk2>
      <a:lt2>
        <a:srgbClr val="FFFFFF"/>
      </a:lt2>
      <a:accent1>
        <a:srgbClr val="008329"/>
      </a:accent1>
      <a:accent2>
        <a:srgbClr val="FFB900"/>
      </a:accent2>
      <a:accent3>
        <a:srgbClr val="FF6500"/>
      </a:accent3>
      <a:accent4>
        <a:srgbClr val="0090BD"/>
      </a:accent4>
      <a:accent5>
        <a:srgbClr val="6BD4FB"/>
      </a:accent5>
      <a:accent6>
        <a:srgbClr val="114766"/>
      </a:accent6>
      <a:hlink>
        <a:srgbClr val="00AFE5"/>
      </a:hlink>
      <a:folHlink>
        <a:srgbClr val="8994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ＭＳ Ｐゴシック" pitchFamily="-65" charset="-128"/>
            <a:cs typeface="ＭＳ Ｐゴシック" pitchFamily="-65" charset="-128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OLD">
  <a:themeElements>
    <a:clrScheme name="NERSC Palette 2">
      <a:dk1>
        <a:srgbClr val="0C1527"/>
      </a:dk1>
      <a:lt1>
        <a:sysClr val="window" lastClr="FFFFFF"/>
      </a:lt1>
      <a:dk2>
        <a:srgbClr val="114766"/>
      </a:dk2>
      <a:lt2>
        <a:srgbClr val="FFFFFF"/>
      </a:lt2>
      <a:accent1>
        <a:srgbClr val="008329"/>
      </a:accent1>
      <a:accent2>
        <a:srgbClr val="FFB900"/>
      </a:accent2>
      <a:accent3>
        <a:srgbClr val="FF6500"/>
      </a:accent3>
      <a:accent4>
        <a:srgbClr val="0090BD"/>
      </a:accent4>
      <a:accent5>
        <a:srgbClr val="6BD4FB"/>
      </a:accent5>
      <a:accent6>
        <a:srgbClr val="114766"/>
      </a:accent6>
      <a:hlink>
        <a:srgbClr val="00AFE5"/>
      </a:hlink>
      <a:folHlink>
        <a:srgbClr val="8994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ＭＳ Ｐゴシック" pitchFamily="-65" charset="-128"/>
            <a:cs typeface="ＭＳ Ｐゴシック" pitchFamily="-65" charset="-128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ERSC 2012">
  <a:themeElements>
    <a:clrScheme name="NERSC Palette">
      <a:dk1>
        <a:sysClr val="windowText" lastClr="000000"/>
      </a:dk1>
      <a:lt1>
        <a:sysClr val="window" lastClr="FFFFFF"/>
      </a:lt1>
      <a:dk2>
        <a:srgbClr val="194963"/>
      </a:dk2>
      <a:lt2>
        <a:srgbClr val="FEE8B4"/>
      </a:lt2>
      <a:accent1>
        <a:srgbClr val="194963"/>
      </a:accent1>
      <a:accent2>
        <a:srgbClr val="FCD235"/>
      </a:accent2>
      <a:accent3>
        <a:srgbClr val="4FA556"/>
      </a:accent3>
      <a:accent4>
        <a:srgbClr val="8E2A20"/>
      </a:accent4>
      <a:accent5>
        <a:srgbClr val="679AC3"/>
      </a:accent5>
      <a:accent6>
        <a:srgbClr val="F68B4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NERSC-template-FY11-v1.potx</Template>
  <TotalTime>92097</TotalTime>
  <Words>1424</Words>
  <Application>Microsoft Macintosh PowerPoint</Application>
  <PresentationFormat>On-screen Show (4:3)</PresentationFormat>
  <Paragraphs>288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NERSC-template-FY11-v1</vt:lpstr>
      <vt:lpstr>BLUE</vt:lpstr>
      <vt:lpstr>GOLD</vt:lpstr>
      <vt:lpstr>NERSC 2012</vt:lpstr>
      <vt:lpstr>Daniel Udwary   Tony Wildish NERSC Data Science Engagement Group </vt:lpstr>
      <vt:lpstr>Outline</vt:lpstr>
      <vt:lpstr>NERSC Systems</vt:lpstr>
      <vt:lpstr>Genepool node count warranty lifespan</vt:lpstr>
      <vt:lpstr>Profile with Cori</vt:lpstr>
      <vt:lpstr>How do we start migrating workloads?</vt:lpstr>
      <vt:lpstr>Genepool System Upgrade Roadmap</vt:lpstr>
      <vt:lpstr>Genepool also needs an OS upgrade</vt:lpstr>
      <vt:lpstr>What we’d like to do</vt:lpstr>
      <vt:lpstr>Talk with a consultant about adapting your pipelines</vt:lpstr>
      <vt:lpstr>Goals for JGI-NERSC computing</vt:lpstr>
      <vt:lpstr>The Current State of Python on Genepool</vt:lpstr>
      <vt:lpstr>What is Anaconda and why will it make things better?</vt:lpstr>
      <vt:lpstr>Pros and Cons of Adopting Anaconda</vt:lpstr>
      <vt:lpstr>Anaconda simplifies virtual environments</vt:lpstr>
      <vt:lpstr>How you’ll use Python at NERSC</vt:lpstr>
      <vt:lpstr>Accessing Anaconda on NERSC machines</vt:lpstr>
      <vt:lpstr>Creating an Anaconda environment</vt:lpstr>
      <vt:lpstr>Installing and finding packages</vt:lpstr>
      <vt:lpstr>Installing packages</vt:lpstr>
      <vt:lpstr>Installing packages</vt:lpstr>
      <vt:lpstr>Other languages in Anaconda</vt:lpstr>
      <vt:lpstr>Removing packages or environments</vt:lpstr>
      <vt:lpstr>Sharing environments</vt:lpstr>
      <vt:lpstr>Some words of caution</vt:lpstr>
      <vt:lpstr>Where to get more help</vt:lpstr>
      <vt:lpstr>PowerPoint Presentation</vt:lpstr>
    </vt:vector>
  </TitlesOfParts>
  <Company>NERSC / Lawrence Berkeley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ASCR Requirements Workshop</dc:title>
  <dc:creator>Richard Gerber</dc:creator>
  <cp:lastModifiedBy>Daniel Udwary</cp:lastModifiedBy>
  <cp:revision>482</cp:revision>
  <cp:lastPrinted>2010-02-25T15:45:22Z</cp:lastPrinted>
  <dcterms:created xsi:type="dcterms:W3CDTF">2011-09-12T17:51:30Z</dcterms:created>
  <dcterms:modified xsi:type="dcterms:W3CDTF">2017-04-26T21:48:40Z</dcterms:modified>
</cp:coreProperties>
</file>