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156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54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141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52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159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50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15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57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47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153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14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51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43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3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15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383" r:id="rId135"/>
    <p:sldId id="384" r:id="rId136"/>
    <p:sldId id="385" r:id="rId137"/>
    <p:sldId id="386" r:id="rId138"/>
    <p:sldId id="387" r:id="rId139"/>
    <p:sldId id="388" r:id="rId140"/>
    <p:sldId id="389" r:id="rId141"/>
    <p:sldId id="390" r:id="rId142"/>
    <p:sldId id="391" r:id="rId143"/>
    <p:sldId id="392" r:id="rId144"/>
    <p:sldId id="393" r:id="rId145"/>
    <p:sldId id="394" r:id="rId146"/>
    <p:sldId id="395" r:id="rId147"/>
    <p:sldId id="396" r:id="rId148"/>
    <p:sldId id="397" r:id="rId149"/>
    <p:sldId id="398" r:id="rId150"/>
    <p:sldId id="399" r:id="rId151"/>
    <p:sldId id="400" r:id="rId152"/>
    <p:sldId id="401" r:id="rId153"/>
    <p:sldId id="402" r:id="rId154"/>
    <p:sldId id="403" r:id="rId155"/>
    <p:sldId id="404" r:id="rId156"/>
    <p:sldId id="405" r:id="rId157"/>
    <p:sldId id="406" r:id="rId158"/>
    <p:sldId id="407" r:id="rId159"/>
    <p:sldId id="408" r:id="rId160"/>
    <p:sldId id="409" r:id="rId161"/>
    <p:sldId id="410" r:id="rId162"/>
    <p:sldId id="411" r:id="rId163"/>
    <p:sldId id="412" r:id="rId164"/>
    <p:sldId id="413" r:id="rId165"/>
    <p:sldId id="414" r:id="rId166"/>
  </p:sldIdLst>
  <p:sldSz cy="5143500" cx="9144000"/>
  <p:notesSz cx="9144000" cy="51435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167" roundtripDataSignature="AMtx7mj069KNJkdeX4ODclEFmN8NI8WW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72E2EA-8CE5-4471-93C6-A5CDE0569AC1}">
  <a:tblStyle styleId="{9D72E2EA-8CE5-4471-93C6-A5CDE0569AC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slide" Target="slides/slide100.xml"/><Relationship Id="rId106" Type="http://schemas.openxmlformats.org/officeDocument/2006/relationships/slide" Target="slides/slide99.xml"/><Relationship Id="rId105" Type="http://schemas.openxmlformats.org/officeDocument/2006/relationships/slide" Target="slides/slide98.xml"/><Relationship Id="rId104" Type="http://schemas.openxmlformats.org/officeDocument/2006/relationships/slide" Target="slides/slide97.xml"/><Relationship Id="rId109" Type="http://schemas.openxmlformats.org/officeDocument/2006/relationships/slide" Target="slides/slide102.xml"/><Relationship Id="rId108" Type="http://schemas.openxmlformats.org/officeDocument/2006/relationships/slide" Target="slides/slide101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29" Type="http://schemas.openxmlformats.org/officeDocument/2006/relationships/slide" Target="slides/slide122.xml"/><Relationship Id="rId128" Type="http://schemas.openxmlformats.org/officeDocument/2006/relationships/slide" Target="slides/slide121.xml"/><Relationship Id="rId127" Type="http://schemas.openxmlformats.org/officeDocument/2006/relationships/slide" Target="slides/slide120.xml"/><Relationship Id="rId126" Type="http://schemas.openxmlformats.org/officeDocument/2006/relationships/slide" Target="slides/slide119.xml"/><Relationship Id="rId26" Type="http://schemas.openxmlformats.org/officeDocument/2006/relationships/slide" Target="slides/slide19.xml"/><Relationship Id="rId121" Type="http://schemas.openxmlformats.org/officeDocument/2006/relationships/slide" Target="slides/slide114.xml"/><Relationship Id="rId25" Type="http://schemas.openxmlformats.org/officeDocument/2006/relationships/slide" Target="slides/slide18.xml"/><Relationship Id="rId120" Type="http://schemas.openxmlformats.org/officeDocument/2006/relationships/slide" Target="slides/slide113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125" Type="http://schemas.openxmlformats.org/officeDocument/2006/relationships/slide" Target="slides/slide118.xml"/><Relationship Id="rId29" Type="http://schemas.openxmlformats.org/officeDocument/2006/relationships/slide" Target="slides/slide22.xml"/><Relationship Id="rId124" Type="http://schemas.openxmlformats.org/officeDocument/2006/relationships/slide" Target="slides/slide117.xml"/><Relationship Id="rId123" Type="http://schemas.openxmlformats.org/officeDocument/2006/relationships/slide" Target="slides/slide116.xml"/><Relationship Id="rId122" Type="http://schemas.openxmlformats.org/officeDocument/2006/relationships/slide" Target="slides/slide115.xml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18" Type="http://schemas.openxmlformats.org/officeDocument/2006/relationships/slide" Target="slides/slide111.xml"/><Relationship Id="rId117" Type="http://schemas.openxmlformats.org/officeDocument/2006/relationships/slide" Target="slides/slide110.xml"/><Relationship Id="rId116" Type="http://schemas.openxmlformats.org/officeDocument/2006/relationships/slide" Target="slides/slide109.xml"/><Relationship Id="rId115" Type="http://schemas.openxmlformats.org/officeDocument/2006/relationships/slide" Target="slides/slide108.xml"/><Relationship Id="rId119" Type="http://schemas.openxmlformats.org/officeDocument/2006/relationships/slide" Target="slides/slide112.xml"/><Relationship Id="rId15" Type="http://schemas.openxmlformats.org/officeDocument/2006/relationships/slide" Target="slides/slide8.xml"/><Relationship Id="rId110" Type="http://schemas.openxmlformats.org/officeDocument/2006/relationships/slide" Target="slides/slide103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14" Type="http://schemas.openxmlformats.org/officeDocument/2006/relationships/slide" Target="slides/slide107.xml"/><Relationship Id="rId18" Type="http://schemas.openxmlformats.org/officeDocument/2006/relationships/slide" Target="slides/slide11.xml"/><Relationship Id="rId113" Type="http://schemas.openxmlformats.org/officeDocument/2006/relationships/slide" Target="slides/slide106.xml"/><Relationship Id="rId112" Type="http://schemas.openxmlformats.org/officeDocument/2006/relationships/slide" Target="slides/slide105.xml"/><Relationship Id="rId111" Type="http://schemas.openxmlformats.org/officeDocument/2006/relationships/slide" Target="slides/slide104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150" Type="http://schemas.openxmlformats.org/officeDocument/2006/relationships/slide" Target="slides/slide143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slide" Target="slides/slide142.xml"/><Relationship Id="rId4" Type="http://schemas.openxmlformats.org/officeDocument/2006/relationships/tableStyles" Target="tableStyles.xml"/><Relationship Id="rId148" Type="http://schemas.openxmlformats.org/officeDocument/2006/relationships/slide" Target="slides/slide141.xml"/><Relationship Id="rId9" Type="http://schemas.openxmlformats.org/officeDocument/2006/relationships/slide" Target="slides/slide2.xml"/><Relationship Id="rId143" Type="http://schemas.openxmlformats.org/officeDocument/2006/relationships/slide" Target="slides/slide136.xml"/><Relationship Id="rId142" Type="http://schemas.openxmlformats.org/officeDocument/2006/relationships/slide" Target="slides/slide135.xml"/><Relationship Id="rId141" Type="http://schemas.openxmlformats.org/officeDocument/2006/relationships/slide" Target="slides/slide134.xml"/><Relationship Id="rId140" Type="http://schemas.openxmlformats.org/officeDocument/2006/relationships/slide" Target="slides/slide133.xml"/><Relationship Id="rId5" Type="http://schemas.openxmlformats.org/officeDocument/2006/relationships/slideMaster" Target="slideMasters/slideMaster1.xml"/><Relationship Id="rId147" Type="http://schemas.openxmlformats.org/officeDocument/2006/relationships/slide" Target="slides/slide140.xml"/><Relationship Id="rId6" Type="http://schemas.openxmlformats.org/officeDocument/2006/relationships/slideMaster" Target="slideMasters/slideMaster2.xml"/><Relationship Id="rId146" Type="http://schemas.openxmlformats.org/officeDocument/2006/relationships/slide" Target="slides/slide139.xml"/><Relationship Id="rId7" Type="http://schemas.openxmlformats.org/officeDocument/2006/relationships/notesMaster" Target="notesMasters/notesMaster1.xml"/><Relationship Id="rId145" Type="http://schemas.openxmlformats.org/officeDocument/2006/relationships/slide" Target="slides/slide138.xml"/><Relationship Id="rId8" Type="http://schemas.openxmlformats.org/officeDocument/2006/relationships/slide" Target="slides/slide1.xml"/><Relationship Id="rId144" Type="http://schemas.openxmlformats.org/officeDocument/2006/relationships/slide" Target="slides/slide137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139" Type="http://schemas.openxmlformats.org/officeDocument/2006/relationships/slide" Target="slides/slide132.xml"/><Relationship Id="rId138" Type="http://schemas.openxmlformats.org/officeDocument/2006/relationships/slide" Target="slides/slide131.xml"/><Relationship Id="rId137" Type="http://schemas.openxmlformats.org/officeDocument/2006/relationships/slide" Target="slides/slide130.xml"/><Relationship Id="rId132" Type="http://schemas.openxmlformats.org/officeDocument/2006/relationships/slide" Target="slides/slide125.xml"/><Relationship Id="rId131" Type="http://schemas.openxmlformats.org/officeDocument/2006/relationships/slide" Target="slides/slide124.xml"/><Relationship Id="rId130" Type="http://schemas.openxmlformats.org/officeDocument/2006/relationships/slide" Target="slides/slide123.xml"/><Relationship Id="rId136" Type="http://schemas.openxmlformats.org/officeDocument/2006/relationships/slide" Target="slides/slide129.xml"/><Relationship Id="rId135" Type="http://schemas.openxmlformats.org/officeDocument/2006/relationships/slide" Target="slides/slide128.xml"/><Relationship Id="rId134" Type="http://schemas.openxmlformats.org/officeDocument/2006/relationships/slide" Target="slides/slide127.xml"/><Relationship Id="rId133" Type="http://schemas.openxmlformats.org/officeDocument/2006/relationships/slide" Target="slides/slide126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165" Type="http://schemas.openxmlformats.org/officeDocument/2006/relationships/slide" Target="slides/slide158.xml"/><Relationship Id="rId69" Type="http://schemas.openxmlformats.org/officeDocument/2006/relationships/slide" Target="slides/slide62.xml"/><Relationship Id="rId164" Type="http://schemas.openxmlformats.org/officeDocument/2006/relationships/slide" Target="slides/slide157.xml"/><Relationship Id="rId163" Type="http://schemas.openxmlformats.org/officeDocument/2006/relationships/slide" Target="slides/slide156.xml"/><Relationship Id="rId162" Type="http://schemas.openxmlformats.org/officeDocument/2006/relationships/slide" Target="slides/slide155.xml"/><Relationship Id="rId167" Type="http://customschemas.google.com/relationships/presentationmetadata" Target="metadata"/><Relationship Id="rId166" Type="http://schemas.openxmlformats.org/officeDocument/2006/relationships/slide" Target="slides/slide159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161" Type="http://schemas.openxmlformats.org/officeDocument/2006/relationships/slide" Target="slides/slide154.xml"/><Relationship Id="rId54" Type="http://schemas.openxmlformats.org/officeDocument/2006/relationships/slide" Target="slides/slide47.xml"/><Relationship Id="rId160" Type="http://schemas.openxmlformats.org/officeDocument/2006/relationships/slide" Target="slides/slide153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159" Type="http://schemas.openxmlformats.org/officeDocument/2006/relationships/slide" Target="slides/slide152.xml"/><Relationship Id="rId59" Type="http://schemas.openxmlformats.org/officeDocument/2006/relationships/slide" Target="slides/slide52.xml"/><Relationship Id="rId154" Type="http://schemas.openxmlformats.org/officeDocument/2006/relationships/slide" Target="slides/slide147.xml"/><Relationship Id="rId58" Type="http://schemas.openxmlformats.org/officeDocument/2006/relationships/slide" Target="slides/slide51.xml"/><Relationship Id="rId153" Type="http://schemas.openxmlformats.org/officeDocument/2006/relationships/slide" Target="slides/slide146.xml"/><Relationship Id="rId152" Type="http://schemas.openxmlformats.org/officeDocument/2006/relationships/slide" Target="slides/slide145.xml"/><Relationship Id="rId151" Type="http://schemas.openxmlformats.org/officeDocument/2006/relationships/slide" Target="slides/slide144.xml"/><Relationship Id="rId158" Type="http://schemas.openxmlformats.org/officeDocument/2006/relationships/slide" Target="slides/slide151.xml"/><Relationship Id="rId157" Type="http://schemas.openxmlformats.org/officeDocument/2006/relationships/slide" Target="slides/slide150.xml"/><Relationship Id="rId156" Type="http://schemas.openxmlformats.org/officeDocument/2006/relationships/slide" Target="slides/slide149.xml"/><Relationship Id="rId155" Type="http://schemas.openxmlformats.org/officeDocument/2006/relationships/slide" Target="slides/slide14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0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3" name="Google Shape;843;p100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4" name="Google Shape;844;p100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01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0" name="Google Shape;850;p101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1" name="Google Shape;851;p101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02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7" name="Google Shape;857;p102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8" name="Google Shape;858;p102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03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4" name="Google Shape;864;p103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5" name="Google Shape;865;p103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04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2" name="Google Shape;872;p104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3" name="Google Shape;873;p104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05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9" name="Google Shape;879;p105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0" name="Google Shape;880;p105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6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7" name="Google Shape;887;p106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8" name="Google Shape;888;p106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07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4" name="Google Shape;894;p107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5" name="Google Shape;895;p107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08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1" name="Google Shape;901;p108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2" name="Google Shape;902;p108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09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8" name="Google Shape;908;p109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9" name="Google Shape;909;p109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10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5" name="Google Shape;915;p110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6" name="Google Shape;916;p110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11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2" name="Google Shape;922;p111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3" name="Google Shape;923;p111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12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0" name="Google Shape;930;p112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1" name="Google Shape;931;p112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13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7" name="Google Shape;937;p113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8" name="Google Shape;938;p113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14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4" name="Google Shape;944;p114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5" name="Google Shape;945;p114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15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1" name="Google Shape;951;p115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2" name="Google Shape;952;p115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16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8" name="Google Shape;958;p116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9" name="Google Shape;959;p116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17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5" name="Google Shape;965;p117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6" name="Google Shape;966;p117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18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2" name="Google Shape;972;p118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3" name="Google Shape;973;p118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19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2" name="Google Shape;982;p119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3" name="Google Shape;983;p119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20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1" name="Google Shape;991;p120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2" name="Google Shape;992;p120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21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9" name="Google Shape;999;p121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0" name="Google Shape;1000;p121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22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6" name="Google Shape;1006;p122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7" name="Google Shape;1007;p122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23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3" name="Google Shape;1013;p123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4" name="Google Shape;1014;p123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24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0" name="Google Shape;1020;p124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1" name="Google Shape;1021;p124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25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7" name="Google Shape;1027;p125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8" name="Google Shape;1028;p125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26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4" name="Google Shape;1034;p126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5" name="Google Shape;1035;p126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27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2" name="Google Shape;1042;p127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3" name="Google Shape;1043;p127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28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9" name="Google Shape;1049;p128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0" name="Google Shape;1050;p128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29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7" name="Google Shape;1057;p129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8" name="Google Shape;1058;p129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13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0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4" name="Google Shape;1064;p130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5" name="Google Shape;1065;p130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31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1" name="Google Shape;1071;p131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2" name="Google Shape;1072;p131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32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8" name="Google Shape;1078;p132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9" name="Google Shape;1079;p132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33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5" name="Google Shape;1085;p133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6" name="Google Shape;1086;p133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34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2" name="Google Shape;1092;p134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3" name="Google Shape;1093;p134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35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9" name="Google Shape;1099;p135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0" name="Google Shape;1100;p135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36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6" name="Google Shape;1106;p136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7" name="Google Shape;1107;p136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37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3" name="Google Shape;1113;p137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4" name="Google Shape;1114;p137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38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0" name="Google Shape;1120;p138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1" name="Google Shape;1121;p138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39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7" name="Google Shape;1127;p139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8" name="Google Shape;1128;p139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14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40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4" name="Google Shape;1134;p140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5" name="Google Shape;1135;p140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41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1" name="Google Shape;1141;p141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2" name="Google Shape;1142;p141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142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8" name="Google Shape;1148;p142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9" name="Google Shape;1149;p142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43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5" name="Google Shape;1155;p143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6" name="Google Shape;1156;p143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44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2" name="Google Shape;1162;p144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3" name="Google Shape;1163;p144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45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0" name="Google Shape;1170;p145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1" name="Google Shape;1171;p145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46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7" name="Google Shape;1177;p146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8" name="Google Shape;1178;p146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47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4" name="Google Shape;1184;p147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5" name="Google Shape;1185;p147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48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2" name="Google Shape;1192;p148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3" name="Google Shape;1193;p148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49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9" name="Google Shape;1199;p149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0" name="Google Shape;1200;p149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5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15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150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7" name="Google Shape;1207;p150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8" name="Google Shape;1208;p150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1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4" name="Google Shape;1214;p151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5" name="Google Shape;1215;p151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52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1" name="Google Shape;1221;p152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2" name="Google Shape;1222;p152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53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8" name="Google Shape;1228;p153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9" name="Google Shape;1229;p153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54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5" name="Google Shape;1235;p154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6" name="Google Shape;1236;p154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155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3" name="Google Shape;1243;p155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4" name="Google Shape;1244;p155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56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1" name="Google Shape;1251;p156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2" name="Google Shape;1252;p156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157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9" name="Google Shape;1259;p157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0" name="Google Shape;1260;p157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158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6" name="Google Shape;1266;p158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7" name="Google Shape;1267;p158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59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5" name="Google Shape;1275;p159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6" name="Google Shape;1276;p159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6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16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7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17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8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8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9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19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2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20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20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21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21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22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22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23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23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24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24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25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25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26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26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7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27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8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28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9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29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30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30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31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31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32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p32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33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33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34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p34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35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p35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36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p36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37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37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8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38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38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9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39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p39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0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40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4" name="Google Shape;374;p40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1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41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p41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42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42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3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43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p43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4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44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2" name="Google Shape;402;p44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5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45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9" name="Google Shape;409;p45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6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46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6" name="Google Shape;416;p46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7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47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4" name="Google Shape;424;p47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8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48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1" name="Google Shape;431;p48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9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49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1" name="Google Shape;441;p49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0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50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3" name="Google Shape;453;p50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1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51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1" name="Google Shape;461;p51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2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p52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0" name="Google Shape;470;p52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3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53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7" name="Google Shape;477;p53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4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54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4" name="Google Shape;484;p54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5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55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1" name="Google Shape;491;p55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6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56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8" name="Google Shape;498;p56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7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57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5" name="Google Shape;505;p57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8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58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2" name="Google Shape;512;p58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9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59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7" name="Google Shape;547;p59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0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5" name="Google Shape;555;p60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6" name="Google Shape;556;p60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1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61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3" name="Google Shape;563;p61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2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p62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1" name="Google Shape;571;p62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3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p63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8" name="Google Shape;578;p63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4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64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6" name="Google Shape;586;p64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5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p65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3" name="Google Shape;593;p65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6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p66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0" name="Google Shape;600;p66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67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6" name="Google Shape;606;p67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7" name="Google Shape;607;p67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8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68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4" name="Google Shape;614;p68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9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0" name="Google Shape;620;p69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1" name="Google Shape;621;p69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7" name="Google Shape;627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1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3" name="Google Shape;633;p71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4" name="Google Shape;634;p71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2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72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1" name="Google Shape;641;p72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3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7" name="Google Shape;647;p73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8" name="Google Shape;648;p73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74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4" name="Google Shape;654;p74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5" name="Google Shape;655;p74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75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1" name="Google Shape;661;p75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2" name="Google Shape;662;p75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6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p76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9" name="Google Shape;669;p76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77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5" name="Google Shape;675;p77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6" name="Google Shape;676;p77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8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2" name="Google Shape;682;p78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3" name="Google Shape;683;p78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9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0" name="Google Shape;690;p79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1" name="Google Shape;691;p79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0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7" name="Google Shape;697;p80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1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2" name="Google Shape;702;p81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3" name="Google Shape;703;p81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2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9" name="Google Shape;709;p82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0" name="Google Shape;710;p82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3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6" name="Google Shape;716;p83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7" name="Google Shape;717;p83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4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3" name="Google Shape;723;p84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4" name="Google Shape;724;p84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85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p85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1" name="Google Shape;731;p85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6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7" name="Google Shape;737;p86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8" name="Google Shape;738;p86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87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6" name="Google Shape;746;p87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7" name="Google Shape;747;p87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88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4" name="Google Shape;754;p88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5" name="Google Shape;755;p88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9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1" name="Google Shape;761;p89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2" name="Google Shape;762;p89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90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8" name="Google Shape;768;p90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9" name="Google Shape;769;p90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91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6" name="Google Shape;776;p91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7" name="Google Shape;777;p91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92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3" name="Google Shape;783;p92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4" name="Google Shape;784;p92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93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0" name="Google Shape;790;p93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1" name="Google Shape;791;p93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94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7" name="Google Shape;797;p94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8" name="Google Shape;798;p94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95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6" name="Google Shape;806;p95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7" name="Google Shape;807;p95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96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3" name="Google Shape;813;p96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4" name="Google Shape;814;p96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97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0" name="Google Shape;820;p97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1" name="Google Shape;821;p97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7" name="Google Shape;827;p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99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4" name="Google Shape;834;p99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5" name="Google Shape;835;p99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1"/>
          <p:cNvSpPr/>
          <p:nvPr/>
        </p:nvSpPr>
        <p:spPr>
          <a:xfrm>
            <a:off x="1135" y="422"/>
            <a:ext cx="9142864" cy="514307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61"/>
          <p:cNvSpPr/>
          <p:nvPr/>
        </p:nvSpPr>
        <p:spPr>
          <a:xfrm>
            <a:off x="7187875" y="158763"/>
            <a:ext cx="1611022" cy="108286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61"/>
          <p:cNvSpPr txBox="1"/>
          <p:nvPr>
            <p:ph idx="1" type="body"/>
          </p:nvPr>
        </p:nvSpPr>
        <p:spPr>
          <a:xfrm>
            <a:off x="307854" y="361950"/>
            <a:ext cx="342900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1"/>
          <p:cNvSpPr txBox="1"/>
          <p:nvPr>
            <p:ph idx="2" type="body"/>
          </p:nvPr>
        </p:nvSpPr>
        <p:spPr>
          <a:xfrm>
            <a:off x="307854" y="4045533"/>
            <a:ext cx="3197346" cy="914400"/>
          </a:xfrm>
          <a:prstGeom prst="rect">
            <a:avLst/>
          </a:prstGeom>
          <a:solidFill>
            <a:schemeClr val="dk1">
              <a:alpha val="25490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1"/>
          <p:cNvSpPr txBox="1"/>
          <p:nvPr>
            <p:ph idx="3" type="body"/>
          </p:nvPr>
        </p:nvSpPr>
        <p:spPr>
          <a:xfrm>
            <a:off x="5601551" y="4045533"/>
            <a:ext cx="3197346" cy="914400"/>
          </a:xfrm>
          <a:prstGeom prst="rect">
            <a:avLst/>
          </a:prstGeom>
          <a:solidFill>
            <a:schemeClr val="dk1">
              <a:alpha val="25490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wo 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2"/>
          <p:cNvSpPr txBox="1"/>
          <p:nvPr>
            <p:ph type="title"/>
          </p:nvPr>
        </p:nvSpPr>
        <p:spPr>
          <a:xfrm>
            <a:off x="398014" y="191515"/>
            <a:ext cx="834797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2"/>
          <p:cNvSpPr txBox="1"/>
          <p:nvPr>
            <p:ph idx="1" type="body"/>
          </p:nvPr>
        </p:nvSpPr>
        <p:spPr>
          <a:xfrm>
            <a:off x="411724" y="867007"/>
            <a:ext cx="393192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2"/>
          <p:cNvSpPr txBox="1"/>
          <p:nvPr>
            <p:ph idx="2" type="body"/>
          </p:nvPr>
        </p:nvSpPr>
        <p:spPr>
          <a:xfrm>
            <a:off x="4814064" y="867007"/>
            <a:ext cx="393192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Picture">
  <p:cSld name="Text and Pictur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3"/>
          <p:cNvSpPr txBox="1"/>
          <p:nvPr>
            <p:ph type="title"/>
          </p:nvPr>
        </p:nvSpPr>
        <p:spPr>
          <a:xfrm>
            <a:off x="398014" y="191515"/>
            <a:ext cx="834797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3"/>
          <p:cNvSpPr/>
          <p:nvPr>
            <p:ph idx="2" type="pic"/>
          </p:nvPr>
        </p:nvSpPr>
        <p:spPr>
          <a:xfrm>
            <a:off x="5088384" y="867007"/>
            <a:ext cx="3657600" cy="3152543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73"/>
          <p:cNvSpPr txBox="1"/>
          <p:nvPr>
            <p:ph idx="1" type="body"/>
          </p:nvPr>
        </p:nvSpPr>
        <p:spPr>
          <a:xfrm>
            <a:off x="411724" y="867007"/>
            <a:ext cx="4465076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3"/>
          <p:cNvSpPr txBox="1"/>
          <p:nvPr>
            <p:ph idx="3" type="body"/>
          </p:nvPr>
        </p:nvSpPr>
        <p:spPr>
          <a:xfrm>
            <a:off x="5088384" y="4095750"/>
            <a:ext cx="3505200" cy="428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-1">
  <p:cSld name="Divider-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357930"/>
            <a:ext cx="9160457" cy="184717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4"/>
          <p:cNvSpPr/>
          <p:nvPr/>
        </p:nvSpPr>
        <p:spPr>
          <a:xfrm>
            <a:off x="0" y="1489240"/>
            <a:ext cx="9144000" cy="919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64"/>
          <p:cNvSpPr txBox="1"/>
          <p:nvPr>
            <p:ph type="title"/>
          </p:nvPr>
        </p:nvSpPr>
        <p:spPr>
          <a:xfrm>
            <a:off x="702816" y="2495550"/>
            <a:ext cx="790778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-2">
  <p:cSld name="Divider-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4"/>
          <p:cNvPicPr preferRelativeResize="0"/>
          <p:nvPr/>
        </p:nvPicPr>
        <p:blipFill rotWithShape="1">
          <a:blip r:embed="rId2">
            <a:alphaModFix/>
          </a:blip>
          <a:srcRect b="1902" l="0" r="180" t="1901"/>
          <a:stretch/>
        </p:blipFill>
        <p:spPr>
          <a:xfrm>
            <a:off x="0" y="2739860"/>
            <a:ext cx="9144000" cy="184717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4"/>
          <p:cNvSpPr/>
          <p:nvPr/>
        </p:nvSpPr>
        <p:spPr>
          <a:xfrm>
            <a:off x="0" y="2647950"/>
            <a:ext cx="9144000" cy="919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74"/>
          <p:cNvSpPr txBox="1"/>
          <p:nvPr>
            <p:ph type="title"/>
          </p:nvPr>
        </p:nvSpPr>
        <p:spPr>
          <a:xfrm>
            <a:off x="702816" y="742950"/>
            <a:ext cx="790778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2"/>
          <p:cNvSpPr txBox="1"/>
          <p:nvPr>
            <p:ph type="title"/>
          </p:nvPr>
        </p:nvSpPr>
        <p:spPr>
          <a:xfrm>
            <a:off x="398014" y="191515"/>
            <a:ext cx="828878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2"/>
          <p:cNvSpPr txBox="1"/>
          <p:nvPr>
            <p:ph idx="1" type="body"/>
          </p:nvPr>
        </p:nvSpPr>
        <p:spPr>
          <a:xfrm>
            <a:off x="398014" y="1045002"/>
            <a:ext cx="8288786" cy="35328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6"/>
          <p:cNvSpPr txBox="1"/>
          <p:nvPr>
            <p:ph type="title"/>
          </p:nvPr>
        </p:nvSpPr>
        <p:spPr>
          <a:xfrm>
            <a:off x="398014" y="191515"/>
            <a:ext cx="834797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7"/>
          <p:cNvSpPr txBox="1"/>
          <p:nvPr>
            <p:ph type="title"/>
          </p:nvPr>
        </p:nvSpPr>
        <p:spPr>
          <a:xfrm>
            <a:off x="398014" y="191515"/>
            <a:ext cx="834797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lumns">
  <p:cSld name="1_Two 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8"/>
          <p:cNvSpPr txBox="1"/>
          <p:nvPr>
            <p:ph type="title"/>
          </p:nvPr>
        </p:nvSpPr>
        <p:spPr>
          <a:xfrm>
            <a:off x="398014" y="191515"/>
            <a:ext cx="834797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8"/>
          <p:cNvSpPr txBox="1"/>
          <p:nvPr>
            <p:ph idx="1" type="body"/>
          </p:nvPr>
        </p:nvSpPr>
        <p:spPr>
          <a:xfrm>
            <a:off x="411724" y="867007"/>
            <a:ext cx="393192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8"/>
          <p:cNvSpPr txBox="1"/>
          <p:nvPr>
            <p:ph idx="2" type="body"/>
          </p:nvPr>
        </p:nvSpPr>
        <p:spPr>
          <a:xfrm>
            <a:off x="4814064" y="867007"/>
            <a:ext cx="393192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and Picture">
  <p:cSld name="1_Text and Pictur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9"/>
          <p:cNvSpPr txBox="1"/>
          <p:nvPr>
            <p:ph type="title"/>
          </p:nvPr>
        </p:nvSpPr>
        <p:spPr>
          <a:xfrm>
            <a:off x="398014" y="191515"/>
            <a:ext cx="834797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9"/>
          <p:cNvSpPr/>
          <p:nvPr>
            <p:ph idx="2" type="pic"/>
          </p:nvPr>
        </p:nvSpPr>
        <p:spPr>
          <a:xfrm>
            <a:off x="5088384" y="867007"/>
            <a:ext cx="3657600" cy="3152543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69"/>
          <p:cNvSpPr txBox="1"/>
          <p:nvPr>
            <p:ph idx="1" type="body"/>
          </p:nvPr>
        </p:nvSpPr>
        <p:spPr>
          <a:xfrm>
            <a:off x="411724" y="867007"/>
            <a:ext cx="4465076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9"/>
          <p:cNvSpPr txBox="1"/>
          <p:nvPr>
            <p:ph idx="3" type="body"/>
          </p:nvPr>
        </p:nvSpPr>
        <p:spPr>
          <a:xfrm>
            <a:off x="5088384" y="4095750"/>
            <a:ext cx="3505200" cy="428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able">
  <p:cSld name="1_Tab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0"/>
          <p:cNvSpPr txBox="1"/>
          <p:nvPr>
            <p:ph type="title"/>
          </p:nvPr>
        </p:nvSpPr>
        <p:spPr>
          <a:xfrm>
            <a:off x="398014" y="191515"/>
            <a:ext cx="834797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1"/>
          <p:cNvSpPr txBox="1"/>
          <p:nvPr>
            <p:ph type="title"/>
          </p:nvPr>
        </p:nvSpPr>
        <p:spPr>
          <a:xfrm>
            <a:off x="398014" y="191515"/>
            <a:ext cx="828878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1"/>
          <p:cNvSpPr txBox="1"/>
          <p:nvPr>
            <p:ph idx="1" type="body"/>
          </p:nvPr>
        </p:nvSpPr>
        <p:spPr>
          <a:xfrm>
            <a:off x="398014" y="1045002"/>
            <a:ext cx="8288786" cy="35328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0"/>
          <p:cNvSpPr txBox="1"/>
          <p:nvPr>
            <p:ph type="title"/>
          </p:nvPr>
        </p:nvSpPr>
        <p:spPr>
          <a:xfrm>
            <a:off x="398014" y="191515"/>
            <a:ext cx="83479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0"/>
          <p:cNvSpPr txBox="1"/>
          <p:nvPr>
            <p:ph idx="1" type="body"/>
          </p:nvPr>
        </p:nvSpPr>
        <p:spPr>
          <a:xfrm>
            <a:off x="604588" y="997203"/>
            <a:ext cx="793482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0"/>
          <p:cNvSpPr/>
          <p:nvPr/>
        </p:nvSpPr>
        <p:spPr>
          <a:xfrm>
            <a:off x="263168" y="4637172"/>
            <a:ext cx="1005840" cy="32004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-10125" l="-7532" r="257" t="-48801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60"/>
          <p:cNvSpPr/>
          <p:nvPr/>
        </p:nvSpPr>
        <p:spPr>
          <a:xfrm>
            <a:off x="2112715" y="4797192"/>
            <a:ext cx="941454" cy="23467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60"/>
          <p:cNvSpPr txBox="1"/>
          <p:nvPr/>
        </p:nvSpPr>
        <p:spPr>
          <a:xfrm>
            <a:off x="3270791" y="4746333"/>
            <a:ext cx="210312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60"/>
          <p:cNvSpPr/>
          <p:nvPr/>
        </p:nvSpPr>
        <p:spPr>
          <a:xfrm>
            <a:off x="3126999" y="4837324"/>
            <a:ext cx="352899" cy="1873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60"/>
          <p:cNvSpPr/>
          <p:nvPr/>
        </p:nvSpPr>
        <p:spPr>
          <a:xfrm>
            <a:off x="3076126" y="4815218"/>
            <a:ext cx="0" cy="234950"/>
          </a:xfrm>
          <a:custGeom>
            <a:rect b="b" l="l" r="r" t="t"/>
            <a:pathLst>
              <a:path extrusionOk="0" h="234950" w="120000">
                <a:moveTo>
                  <a:pt x="0" y="0"/>
                </a:moveTo>
                <a:lnTo>
                  <a:pt x="0" y="23442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60"/>
          <p:cNvPicPr preferRelativeResize="0"/>
          <p:nvPr/>
        </p:nvPicPr>
        <p:blipFill rotWithShape="1">
          <a:blip r:embed="rId4">
            <a:alphaModFix/>
          </a:blip>
          <a:srcRect b="18945" l="0" r="0" t="0"/>
          <a:stretch/>
        </p:blipFill>
        <p:spPr>
          <a:xfrm>
            <a:off x="7007762" y="4590177"/>
            <a:ext cx="175260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4960" y="4663440"/>
            <a:ext cx="1435100" cy="2938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497D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3"/>
          <p:cNvSpPr/>
          <p:nvPr/>
        </p:nvSpPr>
        <p:spPr>
          <a:xfrm>
            <a:off x="5334000" y="4696492"/>
            <a:ext cx="1503115" cy="252639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63"/>
          <p:cNvSpPr/>
          <p:nvPr/>
        </p:nvSpPr>
        <p:spPr>
          <a:xfrm>
            <a:off x="7086600" y="4696492"/>
            <a:ext cx="941454" cy="23467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63"/>
          <p:cNvSpPr/>
          <p:nvPr/>
        </p:nvSpPr>
        <p:spPr>
          <a:xfrm>
            <a:off x="8187233" y="4724149"/>
            <a:ext cx="352899" cy="1873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63"/>
          <p:cNvSpPr/>
          <p:nvPr/>
        </p:nvSpPr>
        <p:spPr>
          <a:xfrm>
            <a:off x="8106982" y="4705202"/>
            <a:ext cx="0" cy="234950"/>
          </a:xfrm>
          <a:custGeom>
            <a:rect b="b" l="l" r="r" t="t"/>
            <a:pathLst>
              <a:path extrusionOk="0" h="234950" w="120000">
                <a:moveTo>
                  <a:pt x="0" y="0"/>
                </a:moveTo>
                <a:lnTo>
                  <a:pt x="0" y="23442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63"/>
          <p:cNvSpPr/>
          <p:nvPr/>
        </p:nvSpPr>
        <p:spPr>
          <a:xfrm>
            <a:off x="263168" y="4637172"/>
            <a:ext cx="1005840" cy="3200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125" l="-7532" r="257" t="-48801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5"/>
    <p:sldLayoutId id="214748366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45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62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pn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1.xml"/><Relationship Id="rId3" Type="http://schemas.openxmlformats.org/officeDocument/2006/relationships/hyperlink" Target="http://www.flickr.com/photos/ganatlguard/5934238668/sizes/l/in/photostream/" TargetMode="External"/><Relationship Id="rId4" Type="http://schemas.openxmlformats.org/officeDocument/2006/relationships/image" Target="../media/image61.jp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60.jp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55.jp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Relationship Id="rId3" Type="http://schemas.openxmlformats.org/officeDocument/2006/relationships/hyperlink" Target="https://my.nersc.gov/script_generator.php" TargetMode="Externa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8.xml"/><Relationship Id="rId3" Type="http://schemas.openxmlformats.org/officeDocument/2006/relationships/hyperlink" Target="http://www.flickr.com/photos/myklroventine/3355106480/sizes/l/in/photostream/" TargetMode="External"/><Relationship Id="rId4" Type="http://schemas.openxmlformats.org/officeDocument/2006/relationships/image" Target="../media/image57.jpg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50.jpg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3.xml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4.xml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5.xml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6.xml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7.xml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8.xml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9.png"/><Relationship Id="rId4" Type="http://schemas.openxmlformats.org/officeDocument/2006/relationships/image" Target="../media/image26.png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0.xml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1.xml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2.xml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3.xml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4.xml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5.xml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6.xml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7.xml"/><Relationship Id="rId3" Type="http://schemas.openxmlformats.org/officeDocument/2006/relationships/image" Target="../media/image66.png"/><Relationship Id="rId4" Type="http://schemas.openxmlformats.org/officeDocument/2006/relationships/image" Target="../media/image63.png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8.xml"/><Relationship Id="rId3" Type="http://schemas.openxmlformats.org/officeDocument/2006/relationships/image" Target="../media/image59.png"/></Relationships>
</file>

<file path=ppt/slides/_rels/slide1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9.xml"/><Relationship Id="rId3" Type="http://schemas.openxmlformats.org/officeDocument/2006/relationships/hyperlink" Target="http://www.flickr.com/photos/morgantj/5575500301/sizes/l/in/photostream/" TargetMode="External"/><Relationship Id="rId4" Type="http://schemas.openxmlformats.org/officeDocument/2006/relationships/image" Target="../media/image6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/Relationships>
</file>

<file path=ppt/slides/_rels/slide1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0.xml"/></Relationships>
</file>

<file path=ppt/slides/_rels/slide1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1.xml"/><Relationship Id="rId3" Type="http://schemas.openxmlformats.org/officeDocument/2006/relationships/hyperlink" Target="https://computing.llnl.gov/tutorials/openMP/" TargetMode="External"/><Relationship Id="rId4" Type="http://schemas.openxmlformats.org/officeDocument/2006/relationships/hyperlink" Target="https://www.openmp.org/wp-content/uploads/omp-hands-on-SC08.pdf" TargetMode="External"/></Relationships>
</file>

<file path=ppt/slides/_rels/slide1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2.xml"/><Relationship Id="rId3" Type="http://schemas.openxmlformats.org/officeDocument/2006/relationships/hyperlink" Target="http://ffden-2.phys.uaf.edu/608_lectures/OmpCrash.pdf" TargetMode="External"/><Relationship Id="rId4" Type="http://schemas.openxmlformats.org/officeDocument/2006/relationships/hyperlink" Target="https://www.openmp.org/" TargetMode="External"/><Relationship Id="rId5" Type="http://schemas.openxmlformats.org/officeDocument/2006/relationships/hyperlink" Target="https://www.openmp.org/specifications/" TargetMode="External"/><Relationship Id="rId6" Type="http://schemas.openxmlformats.org/officeDocument/2006/relationships/hyperlink" Target="https://www.openmp.org/wp-content/uploads/OpenMP-API-Specification-5-2.pdf" TargetMode="External"/><Relationship Id="rId7" Type="http://schemas.openxmlformats.org/officeDocument/2006/relationships/hyperlink" Target="https://www.openmp.org/wp-content/uploads/openmp-examples-5-2.pdf" TargetMode="External"/></Relationships>
</file>

<file path=ppt/slides/_rels/slide1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3.xml"/><Relationship Id="rId3" Type="http://schemas.openxmlformats.org/officeDocument/2006/relationships/hyperlink" Target="https://www.chpc.utah.edu/presentations/images-and-pdfs/MPI-OMP15.pdf" TargetMode="External"/><Relationship Id="rId4" Type="http://schemas.openxmlformats.org/officeDocument/2006/relationships/hyperlink" Target="http://www.intertwine-project.eu/sites/default/files/images/INTERTWinE_Best_Practice_Guide_MPI%2BOpenMP_1.1.pdf" TargetMode="External"/><Relationship Id="rId5" Type="http://schemas.openxmlformats.org/officeDocument/2006/relationships/hyperlink" Target="https://openmp.org/wp-content/uploads/HybridPP_Slides.pdf" TargetMode="External"/></Relationships>
</file>

<file path=ppt/slides/_rels/slide1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4.xml"/><Relationship Id="rId3" Type="http://schemas.openxmlformats.org/officeDocument/2006/relationships/hyperlink" Target="http://www.flickr.com/photos/gregory_bastien/2741729411/sizes/z/in/photostream/" TargetMode="External"/><Relationship Id="rId4" Type="http://schemas.openxmlformats.org/officeDocument/2006/relationships/image" Target="../media/image65.jpg"/></Relationships>
</file>

<file path=ppt/slides/_rels/slide1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5.xml"/><Relationship Id="rId3" Type="http://schemas.openxmlformats.org/officeDocument/2006/relationships/hyperlink" Target="http://www.geom.uiuc.edu/~huberty/math5337/groupe/digits.html" TargetMode="External"/><Relationship Id="rId4" Type="http://schemas.openxmlformats.org/officeDocument/2006/relationships/image" Target="../media/image58.png"/></Relationships>
</file>

<file path=ppt/slides/_rels/slide1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6.xml"/><Relationship Id="rId3" Type="http://schemas.openxmlformats.org/officeDocument/2006/relationships/hyperlink" Target="http://www.flickr.com/photos/mercuryvapour/2743393057/sizes/l/in/photostream/" TargetMode="External"/><Relationship Id="rId4" Type="http://schemas.openxmlformats.org/officeDocument/2006/relationships/image" Target="../media/image56.jpg"/></Relationships>
</file>

<file path=ppt/slides/_rels/slide1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7.xml"/></Relationships>
</file>

<file path=ppt/slides/_rels/slide1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8.xml"/><Relationship Id="rId3" Type="http://schemas.openxmlformats.org/officeDocument/2006/relationships/image" Target="../media/image67.png"/><Relationship Id="rId4" Type="http://schemas.openxmlformats.org/officeDocument/2006/relationships/hyperlink" Target="http://upload.wikimedia.org/wikipedia/commons/3/38/Randu.png" TargetMode="External"/></Relationships>
</file>

<file path=ppt/slides/_rels/slide1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9.xml"/><Relationship Id="rId3" Type="http://schemas.openxmlformats.org/officeDocument/2006/relationships/hyperlink" Target="http://www.gnu.org/software/gsl/" TargetMode="External"/><Relationship Id="rId4" Type="http://schemas.openxmlformats.org/officeDocument/2006/relationships/hyperlink" Target="http://sprng.cs.fsu.edu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flickr.com/photos/grrrl/324473920/sizes/l/in/photostream/" TargetMode="External"/><Relationship Id="rId4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Relationship Id="rId4" Type="http://schemas.openxmlformats.org/officeDocument/2006/relationships/image" Target="../media/image14.jpg"/><Relationship Id="rId5" Type="http://schemas.openxmlformats.org/officeDocument/2006/relationships/image" Target="../media/image13.jpg"/><Relationship Id="rId6" Type="http://schemas.openxmlformats.org/officeDocument/2006/relationships/image" Target="../media/image4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flickr.com/photos/94039982@N00/6177616380/sizes/l/in/photostream/" TargetMode="External"/><Relationship Id="rId4" Type="http://schemas.openxmlformats.org/officeDocument/2006/relationships/image" Target="../media/image3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://www.flickr.com/photos/49825386@N08/7253578340/sizes/l/in/photostream/" TargetMode="External"/><Relationship Id="rId4" Type="http://schemas.openxmlformats.org/officeDocument/2006/relationships/image" Target="../media/image54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8.png"/><Relationship Id="rId4" Type="http://schemas.openxmlformats.org/officeDocument/2006/relationships/hyperlink" Target="http://www.flickr.com/photos/tangyauhoong/5609933651/sizes/o/in/photostream/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7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39.png"/><Relationship Id="rId7" Type="http://schemas.openxmlformats.org/officeDocument/2006/relationships/hyperlink" Target="http://www.flickr.com/photos/aroberts/2907670014/sizes/o/in/photostrea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hyperlink" Target="http://www.flickr.com/photos/aloshbennett/3209564747/sizes/l/in/photostream/" TargetMode="Externa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3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hyperlink" Target="http://en.wikipedia.org/wiki/File:Wladimir_Gawriilowitsch_Krikhatzkij_-_The_First_Tractor.jpg" TargetMode="External"/><Relationship Id="rId4" Type="http://schemas.openxmlformats.org/officeDocument/2006/relationships/image" Target="../media/image37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hyperlink" Target="http://www.netlib.org/utk/papers/mpi-book/mpi-book.html" TargetMode="External"/><Relationship Id="rId4" Type="http://schemas.openxmlformats.org/officeDocument/2006/relationships/hyperlink" Target="http://www.mpich.org/documentation/guides/" TargetMode="Externa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hyperlink" Target="https://hpc-tutorials.llnl.gov/mpi/" TargetMode="External"/><Relationship Id="rId4" Type="http://schemas.openxmlformats.org/officeDocument/2006/relationships/hyperlink" Target="https://www.mpi-forum.org/docs/" TargetMode="External"/><Relationship Id="rId5" Type="http://schemas.openxmlformats.org/officeDocument/2006/relationships/hyperlink" Target="http://www.mpi-forum.org/docs/mpi-11-html/mpi-report.html" TargetMode="External"/><Relationship Id="rId6" Type="http://schemas.openxmlformats.org/officeDocument/2006/relationships/hyperlink" Target="http://www.mpi-forum.org/docs/mpi22-report/mpi22-report.htm" TargetMode="External"/><Relationship Id="rId7" Type="http://schemas.openxmlformats.org/officeDocument/2006/relationships/hyperlink" Target="https://www.mpi-forum.org/docs/mpi-3.1/mpi31-report.pdf" TargetMode="External"/><Relationship Id="rId8" Type="http://schemas.openxmlformats.org/officeDocument/2006/relationships/hyperlink" Target="https://www.mpi-forum.org/docs/mpi-4.0/mpi40-report.pdf" TargetMode="Externa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hyperlink" Target="http://www.flickr.com/photos/m-i-k-e/4781834200/sizes/l/in/photostream/" TargetMode="External"/><Relationship Id="rId4" Type="http://schemas.openxmlformats.org/officeDocument/2006/relationships/image" Target="../media/image33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6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hyperlink" Target="https://hpc-tutorials.llnl.gov/openmp/" TargetMode="External"/><Relationship Id="rId4" Type="http://schemas.openxmlformats.org/officeDocument/2006/relationships/image" Target="../media/image35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51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>
            <p:ph idx="1" type="body"/>
          </p:nvPr>
        </p:nvSpPr>
        <p:spPr>
          <a:xfrm>
            <a:off x="307854" y="361950"/>
            <a:ext cx="3429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Crash Course in Supercomputing</a:t>
            </a:r>
            <a:endParaRPr/>
          </a:p>
        </p:txBody>
      </p:sp>
      <p:sp>
        <p:nvSpPr>
          <p:cNvPr id="75" name="Google Shape;75;p1"/>
          <p:cNvSpPr txBox="1"/>
          <p:nvPr>
            <p:ph idx="2" type="body"/>
          </p:nvPr>
        </p:nvSpPr>
        <p:spPr>
          <a:xfrm>
            <a:off x="329425" y="4179578"/>
            <a:ext cx="3197400" cy="624000"/>
          </a:xfrm>
          <a:prstGeom prst="rect">
            <a:avLst/>
          </a:prstGeom>
          <a:solidFill>
            <a:schemeClr val="dk1">
              <a:alpha val="25490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Computing Sciences Summer Student Program &amp; NERSC/ALCF/OLCF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Supercomputing User Training 2022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p1"/>
          <p:cNvSpPr txBox="1"/>
          <p:nvPr>
            <p:ph idx="3" type="body"/>
          </p:nvPr>
        </p:nvSpPr>
        <p:spPr>
          <a:xfrm>
            <a:off x="4277802" y="3434963"/>
            <a:ext cx="4634544" cy="1368673"/>
          </a:xfrm>
          <a:prstGeom prst="rect">
            <a:avLst/>
          </a:prstGeom>
          <a:solidFill>
            <a:schemeClr val="dk1">
              <a:alpha val="25490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6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Rebecca Hartman-Baker, PhD</a:t>
            </a:r>
            <a:endParaRPr b="0" i="0" sz="1600" u="none" strike="noStrike">
              <a:solidFill>
                <a:srgbClr val="000000"/>
              </a:solidFill>
            </a:endParaRPr>
          </a:p>
          <a:p>
            <a: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6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User Engagement Group Lead</a:t>
            </a:r>
            <a:endParaRPr b="0" i="0" sz="1600" u="none" strike="noStrike">
              <a:solidFill>
                <a:srgbClr val="000000"/>
              </a:solidFill>
            </a:endParaRPr>
          </a:p>
          <a:p>
            <a: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6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Charles Lively III, PhD</a:t>
            </a:r>
            <a:endParaRPr b="0" i="0" sz="1600" u="none" strike="noStrike">
              <a:solidFill>
                <a:srgbClr val="000000"/>
              </a:solidFill>
            </a:endParaRPr>
          </a:p>
          <a:p>
            <a: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6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Science Engagement Engineer</a:t>
            </a:r>
            <a:br>
              <a:rPr lang="en-US" sz="2400"/>
            </a:br>
            <a:r>
              <a:rPr lang="en-US"/>
              <a:t>June 22,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Serial vs. Parallel: Example</a:t>
            </a:r>
            <a:endParaRPr/>
          </a:p>
        </p:txBody>
      </p:sp>
      <p:sp>
        <p:nvSpPr>
          <p:cNvPr id="141" name="Google Shape;141;p10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Preparing lasagna dinner</a:t>
            </a:r>
            <a:endParaRPr/>
          </a:p>
        </p:txBody>
      </p:sp>
      <p:pic>
        <p:nvPicPr>
          <p:cNvPr id="142" name="Google Shape;14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8445" y="971547"/>
            <a:ext cx="1426830" cy="106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3094" y="1891287"/>
            <a:ext cx="960221" cy="136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0255" y="3386171"/>
            <a:ext cx="1645012" cy="109631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0"/>
          <p:cNvSpPr txBox="1"/>
          <p:nvPr/>
        </p:nvSpPr>
        <p:spPr>
          <a:xfrm>
            <a:off x="563794" y="1780676"/>
            <a:ext cx="25164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SERIAL TASKS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Making the sauce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Assembling the lasagna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Baking the lasagna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Washing lettuce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Cutting vegetables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Assembling the salad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0"/>
          <p:cNvSpPr txBox="1"/>
          <p:nvPr/>
        </p:nvSpPr>
        <p:spPr>
          <a:xfrm>
            <a:off x="3246076" y="1780676"/>
            <a:ext cx="2216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PARALLEL TASKS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Making the lasagna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Making the salad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Setting the table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00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Example: Parallelizable?</a:t>
            </a:r>
            <a:endParaRPr/>
          </a:p>
        </p:txBody>
      </p:sp>
      <p:sp>
        <p:nvSpPr>
          <p:cNvPr id="847" name="Google Shape;847;p100"/>
          <p:cNvSpPr txBox="1"/>
          <p:nvPr>
            <p:ph idx="1" type="body"/>
          </p:nvPr>
        </p:nvSpPr>
        <p:spPr>
          <a:xfrm>
            <a:off x="398025" y="683825"/>
            <a:ext cx="8288700" cy="389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/* Gaussian Elimination (no pivoting):   x = A\b   */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for (int i = 0; i &lt; N-1; i++) {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j = i; j &lt; N; j++) {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double ratio = A[j][i]/A[i][i];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for (int k = i; k &lt; N; k++) {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A[j][k] -= (ratio*A[i][k]);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b[j] -= (ratio*b[i]);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01"/>
          <p:cNvSpPr txBox="1"/>
          <p:nvPr>
            <p:ph type="title"/>
          </p:nvPr>
        </p:nvSpPr>
        <p:spPr>
          <a:xfrm>
            <a:off x="398014" y="191515"/>
            <a:ext cx="8348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Example: Parallelizable?</a:t>
            </a:r>
            <a:endParaRPr/>
          </a:p>
        </p:txBody>
      </p:sp>
      <p:pic>
        <p:nvPicPr>
          <p:cNvPr descr="GaussianElimination.png" id="854" name="Google Shape;854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1330" y="737840"/>
            <a:ext cx="4801339" cy="383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02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Example: Parallelizable?</a:t>
            </a:r>
            <a:endParaRPr/>
          </a:p>
        </p:txBody>
      </p:sp>
      <p:sp>
        <p:nvSpPr>
          <p:cNvPr id="861" name="Google Shape;861;p102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Outermost Loop (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/>
              <a:t>):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N-1</a:t>
            </a:r>
            <a:r>
              <a:rPr lang="en-US"/>
              <a:t> iterations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Iterations depend upon each other (values computed at step </a:t>
            </a:r>
            <a:r>
              <a:rPr b="1"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i-1</a:t>
            </a:r>
            <a:r>
              <a:rPr lang="en-US"/>
              <a:t> used in step </a:t>
            </a:r>
            <a:r>
              <a:rPr b="1"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/>
              <a:t>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Inner loop (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n-US"/>
              <a:t>):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N-i</a:t>
            </a:r>
            <a:r>
              <a:rPr lang="en-US"/>
              <a:t> iterations (constant for given </a:t>
            </a:r>
            <a:r>
              <a:rPr b="1"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/>
              <a:t>)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Iterations can be performed in any order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Innermost loop (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-US"/>
              <a:t>):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N-i</a:t>
            </a:r>
            <a:r>
              <a:rPr lang="en-US"/>
              <a:t> iterations (constant for given </a:t>
            </a:r>
            <a:r>
              <a:rPr b="1"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/>
              <a:t>)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Iterations can be performed in any order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03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Example: Parallelizable?</a:t>
            </a:r>
            <a:endParaRPr/>
          </a:p>
        </p:txBody>
      </p:sp>
      <p:sp>
        <p:nvSpPr>
          <p:cNvPr id="868" name="Google Shape;868;p103"/>
          <p:cNvSpPr txBox="1"/>
          <p:nvPr>
            <p:ph idx="1" type="body"/>
          </p:nvPr>
        </p:nvSpPr>
        <p:spPr>
          <a:xfrm>
            <a:off x="398025" y="683825"/>
            <a:ext cx="8288700" cy="389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/* Gaussian Elimination (no pivoting):   x = A\b   */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for (int i = 0; i &lt; N-1; i++) {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#pragma omp parallel for</a:t>
            </a:r>
            <a:endParaRPr b="1" sz="2000">
              <a:solidFill>
                <a:schemeClr val="accent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j = i; j &lt; N; j++) {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double ratio = A[j][i]/A[i][i];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for (int k = i; k &lt; N; k++) {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A[j][k] -= (ratio*A[i][k]);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b[j] -= (ratio*b[i]);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9" name="Google Shape;869;p103"/>
          <p:cNvSpPr txBox="1"/>
          <p:nvPr/>
        </p:nvSpPr>
        <p:spPr>
          <a:xfrm>
            <a:off x="4189200" y="3592075"/>
            <a:ext cx="4332000" cy="79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1900" lIns="83800" spcFirstLastPara="1" rIns="83800" wrap="square" tIns="419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can combine </a:t>
            </a:r>
            <a:r>
              <a:rPr b="1" i="0" lang="en-US" sz="19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parallel</a:t>
            </a: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19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for</a:t>
            </a: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into single </a:t>
            </a:r>
            <a:r>
              <a:rPr b="1" i="0" lang="en-US" sz="19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pragma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4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OpenMP Directives: Sections</a:t>
            </a:r>
            <a:endParaRPr/>
          </a:p>
        </p:txBody>
      </p:sp>
      <p:sp>
        <p:nvSpPr>
          <p:cNvPr id="876" name="Google Shape;876;p104"/>
          <p:cNvSpPr txBox="1"/>
          <p:nvPr>
            <p:ph idx="1" type="body"/>
          </p:nvPr>
        </p:nvSpPr>
        <p:spPr>
          <a:xfrm>
            <a:off x="398025" y="683825"/>
            <a:ext cx="82887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Non-iterative work-sharing construct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Divide enclosed sections of code among threads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Section directives nested within sections directive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Syntax: C/C++						Fortran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#pragma omp sections			!$omp sections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  #pragma omp section			!$omp section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/* first section */			c First section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  #pragma omp section			!$omp section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/* next section */			c Second section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}									!$omp end sections</a:t>
            </a:r>
            <a:endParaRPr b="1" sz="180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05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Example: Sections</a:t>
            </a:r>
            <a:endParaRPr/>
          </a:p>
        </p:txBody>
      </p:sp>
      <p:sp>
        <p:nvSpPr>
          <p:cNvPr id="883" name="Google Shape;883;p105"/>
          <p:cNvSpPr txBox="1"/>
          <p:nvPr>
            <p:ph idx="1" type="body"/>
          </p:nvPr>
        </p:nvSpPr>
        <p:spPr>
          <a:xfrm>
            <a:off x="398025" y="683725"/>
            <a:ext cx="3539700" cy="389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&lt;omp.h&gt;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#define N     1000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int main () {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int i;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double a[N], b[N];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double c[N], d[N];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/* Some initializations */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for (i=0; i &lt; N; i++) {  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a[i] = i * 1.5;  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b[i] = i + 22.35;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4" name="Google Shape;884;p105"/>
          <p:cNvSpPr txBox="1"/>
          <p:nvPr>
            <p:ph idx="1" type="body"/>
          </p:nvPr>
        </p:nvSpPr>
        <p:spPr>
          <a:xfrm>
            <a:off x="4005900" y="683825"/>
            <a:ext cx="4833300" cy="389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#pragma omp parallel shared(a,b,c,d) private(i)  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{  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#pragma omp sections nowait    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{    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#pragma omp section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for (i=0; i &lt; N; i++)      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c[i] = a[i] + b[i];    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#pragma omp section    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for (i=0; i &lt; N; i++)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      d[i] = a[i] * b[i];   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}  /* end of sections */ 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}  /* end of parallel section */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return 0;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06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OpenMP Directives: Synchronization</a:t>
            </a:r>
            <a:endParaRPr/>
          </a:p>
        </p:txBody>
      </p:sp>
      <p:sp>
        <p:nvSpPr>
          <p:cNvPr id="891" name="Google Shape;891;p106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Sometimes, need to make sure threads execute regions of code in proper order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Maybe one part depends on another part being completed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Maybe only one thread need execute a section of code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Synchronization directives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Critical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Barrier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Single</a:t>
            </a:r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07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OpenMP Directives: Synchronization</a:t>
            </a:r>
            <a:endParaRPr/>
          </a:p>
        </p:txBody>
      </p:sp>
      <p:sp>
        <p:nvSpPr>
          <p:cNvPr id="898" name="Google Shape;898;p107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Critical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Specifies section of code that must be executed by only one thread at a time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Syntax: C/C++	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#pragma omp critical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i="1" lang="en-US" sz="2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(name)</a:t>
            </a:r>
            <a:endParaRPr i="1" sz="2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Fortran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!$omp critical </a:t>
            </a:r>
            <a:r>
              <a:rPr i="1" lang="en-US" sz="2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(name)</a:t>
            </a:r>
            <a:endParaRPr i="1" sz="2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!$omp end critical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Names are global identifiers – critical regions with same name are treated as same region</a:t>
            </a:r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08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OpenMP Directives: Synchronization</a:t>
            </a:r>
            <a:endParaRPr/>
          </a:p>
        </p:txBody>
      </p:sp>
      <p:sp>
        <p:nvSpPr>
          <p:cNvPr id="905" name="Google Shape;905;p108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Single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Enclosed code is to be executed by only one thread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Useful for thread-unsafe sections of code (e.g., I/O)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Syntax: C/C++					Fortran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#pragma omp single		   !$omp single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			!$omp end single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09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OpenMP Directives: Synchronization</a:t>
            </a:r>
            <a:endParaRPr/>
          </a:p>
        </p:txBody>
      </p:sp>
      <p:sp>
        <p:nvSpPr>
          <p:cNvPr id="912" name="Google Shape;912;p109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Barrier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Synchronizes all threads: thread reaches barrier and waits until all other threads have reached barrier, then resumes executing code following barrier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Syntax: C/C++					Fortran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#pragma omp barrier		!$OMP barrier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Sequence of work-sharing and barrier regions encountered must be the same for every thread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type="title"/>
          </p:nvPr>
        </p:nvSpPr>
        <p:spPr>
          <a:xfrm>
            <a:off x="398014" y="191515"/>
            <a:ext cx="8348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Serial vs. Parallel: Graph</a:t>
            </a:r>
            <a:endParaRPr/>
          </a:p>
        </p:txBody>
      </p:sp>
      <p:pic>
        <p:nvPicPr>
          <p:cNvPr descr="Dinner-chart.png" id="153" name="Google Shape;153;p11"/>
          <p:cNvPicPr preferRelativeResize="0"/>
          <p:nvPr/>
        </p:nvPicPr>
        <p:blipFill rotWithShape="1">
          <a:blip r:embed="rId3">
            <a:alphaModFix/>
          </a:blip>
          <a:srcRect b="553" l="0" r="0" t="553"/>
          <a:stretch/>
        </p:blipFill>
        <p:spPr>
          <a:xfrm>
            <a:off x="685800" y="628385"/>
            <a:ext cx="77724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10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OpenMP Directives: Reduction</a:t>
            </a:r>
            <a:endParaRPr/>
          </a:p>
        </p:txBody>
      </p:sp>
      <p:sp>
        <p:nvSpPr>
          <p:cNvPr id="919" name="Google Shape;919;p110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Reduces list of variables into one, using operator (e.g., max, sum, product, etc.)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Syntax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#pragma omp reduction(op : list)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!$omp reduction(op : list)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where list is list of variables and op is one of following: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C/C++: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+, -, *,  &amp;, ^, |, &amp;&amp;, ||, max,</a:t>
            </a:r>
            <a:r>
              <a:rPr lang="en-US"/>
              <a:t>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Fortran: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+, -, *, .and., .or., .eqv., .neqv., max, min, iand, ior, ieor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11"/>
          <p:cNvSpPr txBox="1"/>
          <p:nvPr/>
        </p:nvSpPr>
        <p:spPr>
          <a:xfrm>
            <a:off x="625200" y="3612000"/>
            <a:ext cx="56004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III. VARIABLE SCOPE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111"/>
          <p:cNvSpPr txBox="1"/>
          <p:nvPr/>
        </p:nvSpPr>
        <p:spPr>
          <a:xfrm>
            <a:off x="701400" y="4038225"/>
            <a:ext cx="71079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“M119A2 Scope” by Georgia National Guard, source: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http://www.flickr.com/photos/ganatlguard/5934238668/sizes/l/in/photostream/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ope.jpg" id="927" name="Google Shape;927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390" y="454739"/>
            <a:ext cx="4065546" cy="304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2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III. Variable Scope</a:t>
            </a:r>
            <a:endParaRPr/>
          </a:p>
        </p:txBody>
      </p:sp>
      <p:sp>
        <p:nvSpPr>
          <p:cNvPr id="934" name="Google Shape;934;p112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About variable scope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Scoping clauses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Common mistakes</a:t>
            </a:r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13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About Variable Scope</a:t>
            </a:r>
            <a:endParaRPr/>
          </a:p>
        </p:txBody>
      </p:sp>
      <p:sp>
        <p:nvSpPr>
          <p:cNvPr id="941" name="Google Shape;941;p113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Variables can be shared or private within a parallel region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Shared: one copy, shared between all threads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Single common memory location, accessible by all threads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Private: each thread makes its own copy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Private variables exist only in parallel region</a:t>
            </a:r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14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About Variable Scope</a:t>
            </a:r>
            <a:endParaRPr/>
          </a:p>
        </p:txBody>
      </p:sp>
      <p:sp>
        <p:nvSpPr>
          <p:cNvPr id="948" name="Google Shape;948;p114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By default, all variables shared </a:t>
            </a:r>
            <a:r>
              <a:rPr i="1" lang="en-US"/>
              <a:t>except</a:t>
            </a:r>
            <a:endParaRPr i="1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Index values of parallel region loop – </a:t>
            </a:r>
            <a:r>
              <a:rPr b="1" lang="en-US"/>
              <a:t>private by default</a:t>
            </a:r>
            <a:endParaRPr b="1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Local variables and value parameters within subroutines called within parallel region – </a:t>
            </a:r>
            <a:r>
              <a:rPr b="1" lang="en-US"/>
              <a:t>private</a:t>
            </a:r>
            <a:endParaRPr b="1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Variables declared within lexical extent of parallel region – </a:t>
            </a:r>
            <a:r>
              <a:rPr b="1" lang="en-US"/>
              <a:t>private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Variable scope is the most common source of errors in OpenMP codes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Correctly determining variable scope is key to correctness and performance of your code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15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Variable Scoping Clauses: Shared</a:t>
            </a:r>
            <a:endParaRPr/>
          </a:p>
        </p:txBody>
      </p:sp>
      <p:sp>
        <p:nvSpPr>
          <p:cNvPr id="955" name="Google Shape;955;p115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Shared variables: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shared (list)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By default, all variables shared unless otherwise specified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All threads access this variable in same location in memory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Race conditions can occur if access is not carefully controlled</a:t>
            </a:r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16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Variable Scoping Clauses: Private</a:t>
            </a:r>
            <a:endParaRPr/>
          </a:p>
        </p:txBody>
      </p:sp>
      <p:sp>
        <p:nvSpPr>
          <p:cNvPr id="962" name="Google Shape;962;p116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Private: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private (list)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Variable exists only within parallel region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Value undefined at start and after end of parallel region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Private starting with defined values: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firstprivate (list)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Private variables initialized to be the value held immediately before entry into parallel region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Private ending with defined value: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lastprivate(list)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At end of loop, set variable to value set by final iteration of loop</a:t>
            </a:r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17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Common Mistakes</a:t>
            </a:r>
            <a:endParaRPr/>
          </a:p>
        </p:txBody>
      </p:sp>
      <p:sp>
        <p:nvSpPr>
          <p:cNvPr id="969" name="Google Shape;969;p117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 variable that should be private is public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Something unexpectedly gets overwritten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Solution: explicitly declare all variable scope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Nondeterministic execution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Different results from different executions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Race condition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Sometimes you get the wrong answer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Solutions: 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Look for overwriting of shared variable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Use a tool such as Cray Reveal or Codee to rescope your loop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18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Find the Mistake(s)!</a:t>
            </a:r>
            <a:endParaRPr/>
          </a:p>
        </p:txBody>
      </p:sp>
      <p:sp>
        <p:nvSpPr>
          <p:cNvPr id="976" name="Google Shape;976;p118"/>
          <p:cNvSpPr txBox="1"/>
          <p:nvPr>
            <p:ph idx="1" type="body"/>
          </p:nvPr>
        </p:nvSpPr>
        <p:spPr>
          <a:xfrm>
            <a:off x="398025" y="683825"/>
            <a:ext cx="8288700" cy="394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/* Gaussian Elimination (no pivoting):   x = A\b   */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int i, j, k;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double ratio;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for (i = 0; i &lt; N-1; i++) {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#pragma omp parallel for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for (j = i; j &lt; N; j++) {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ratio = A[j][i]/A[i][i];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for (k = i; k &lt; N; k++) {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A[j][k] -= (ratio*A[i][k]);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b[j] -= (ratio*b[i]);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77" name="Google Shape;977;p118"/>
          <p:cNvSpPr/>
          <p:nvPr/>
        </p:nvSpPr>
        <p:spPr>
          <a:xfrm>
            <a:off x="1632875" y="2842875"/>
            <a:ext cx="418200" cy="315900"/>
          </a:xfrm>
          <a:prstGeom prst="ellipse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118"/>
          <p:cNvSpPr/>
          <p:nvPr/>
        </p:nvSpPr>
        <p:spPr>
          <a:xfrm>
            <a:off x="974125" y="2496150"/>
            <a:ext cx="807000" cy="381000"/>
          </a:xfrm>
          <a:prstGeom prst="ellipse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118"/>
          <p:cNvSpPr txBox="1"/>
          <p:nvPr/>
        </p:nvSpPr>
        <p:spPr>
          <a:xfrm>
            <a:off x="5158200" y="1167075"/>
            <a:ext cx="3539100" cy="310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b="1" i="0" lang="en-US" sz="2000" u="none" cap="none" strike="noStrik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ratio</a:t>
            </a: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are shared variables by default. Depending on compiler, </a:t>
            </a:r>
            <a:r>
              <a:rPr b="1" i="0" lang="en-US" sz="2000" u="none" cap="none" strike="noStrik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may be optimized out &amp; therefore not impact correctness, but </a:t>
            </a:r>
            <a:r>
              <a:rPr b="1" i="0" lang="en-US" sz="2000" u="none" cap="none" strike="noStrik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ratio</a:t>
            </a: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will always lead to errors! Depending how loop is scheduled, you will see different answers.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19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Fix the Mistake(s)!</a:t>
            </a:r>
            <a:endParaRPr/>
          </a:p>
        </p:txBody>
      </p:sp>
      <p:sp>
        <p:nvSpPr>
          <p:cNvPr id="986" name="Google Shape;986;p119"/>
          <p:cNvSpPr txBox="1"/>
          <p:nvPr>
            <p:ph idx="1" type="body"/>
          </p:nvPr>
        </p:nvSpPr>
        <p:spPr>
          <a:xfrm>
            <a:off x="398025" y="607625"/>
            <a:ext cx="8288700" cy="427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/* Gaussian Elimination (no pivoting):   x = A\b   */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int i, j, k;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double ratio;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for (i = 0; i &lt; N-1; i++) {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#pragma omp parallel for </a:t>
            </a:r>
            <a:r>
              <a:rPr b="1" lang="en-US" sz="20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private (j, k, ratio) \</a:t>
            </a:r>
            <a:endParaRPr b="1" sz="2000">
              <a:solidFill>
                <a:schemeClr val="accent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shared (A, b, N) default (none)</a:t>
            </a:r>
            <a:endParaRPr b="1" sz="2000">
              <a:solidFill>
                <a:schemeClr val="accent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for (j = i; j &lt; N; j++) {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ratio = A[j][i]/A[i][i];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for (k = i; k &lt; N; k++) {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A[j][k] -= (ratio*A[i][k]);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b[j] -= (ratio*b[i]);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87" name="Google Shape;987;p119"/>
          <p:cNvSpPr/>
          <p:nvPr/>
        </p:nvSpPr>
        <p:spPr>
          <a:xfrm>
            <a:off x="2929475" y="2114275"/>
            <a:ext cx="2263200" cy="381000"/>
          </a:xfrm>
          <a:prstGeom prst="ellipse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119"/>
          <p:cNvSpPr txBox="1"/>
          <p:nvPr/>
        </p:nvSpPr>
        <p:spPr>
          <a:xfrm>
            <a:off x="5417550" y="2139075"/>
            <a:ext cx="3296100" cy="20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By setting </a:t>
            </a:r>
            <a:b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default (none)</a:t>
            </a: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, compiler will catch any variables not explicitly scoped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>
            <p:ph type="title"/>
          </p:nvPr>
        </p:nvSpPr>
        <p:spPr>
          <a:xfrm>
            <a:off x="398014" y="191515"/>
            <a:ext cx="8348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Serial vs. Parallel: Graph</a:t>
            </a:r>
            <a:endParaRPr/>
          </a:p>
        </p:txBody>
      </p:sp>
      <p:pic>
        <p:nvPicPr>
          <p:cNvPr descr="Dinner-chart.png" id="160" name="Google Shape;160;p12"/>
          <p:cNvPicPr preferRelativeResize="0"/>
          <p:nvPr/>
        </p:nvPicPr>
        <p:blipFill rotWithShape="1">
          <a:blip r:embed="rId3">
            <a:alphaModFix/>
          </a:blip>
          <a:srcRect b="553" l="0" r="0" t="553"/>
          <a:stretch/>
        </p:blipFill>
        <p:spPr>
          <a:xfrm>
            <a:off x="685800" y="628385"/>
            <a:ext cx="77724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2"/>
          <p:cNvSpPr/>
          <p:nvPr/>
        </p:nvSpPr>
        <p:spPr>
          <a:xfrm>
            <a:off x="873909" y="1586923"/>
            <a:ext cx="2213902" cy="716529"/>
          </a:xfrm>
          <a:custGeom>
            <a:rect b="b" l="l" r="r" t="t"/>
            <a:pathLst>
              <a:path extrusionOk="0" h="955372" w="2213902">
                <a:moveTo>
                  <a:pt x="873909" y="58254"/>
                </a:moveTo>
                <a:cubicBezTo>
                  <a:pt x="691359" y="62138"/>
                  <a:pt x="508547" y="59389"/>
                  <a:pt x="326259" y="69905"/>
                </a:cubicBezTo>
                <a:cubicBezTo>
                  <a:pt x="305378" y="71110"/>
                  <a:pt x="287842" y="86593"/>
                  <a:pt x="267999" y="93207"/>
                </a:cubicBezTo>
                <a:cubicBezTo>
                  <a:pt x="252806" y="98271"/>
                  <a:pt x="236926" y="100974"/>
                  <a:pt x="221390" y="104858"/>
                </a:cubicBezTo>
                <a:cubicBezTo>
                  <a:pt x="205854" y="112625"/>
                  <a:pt x="189235" y="118526"/>
                  <a:pt x="174782" y="128160"/>
                </a:cubicBezTo>
                <a:cubicBezTo>
                  <a:pt x="146854" y="146777"/>
                  <a:pt x="150842" y="160915"/>
                  <a:pt x="128173" y="186414"/>
                </a:cubicBezTo>
                <a:cubicBezTo>
                  <a:pt x="106277" y="211044"/>
                  <a:pt x="58260" y="256319"/>
                  <a:pt x="58260" y="256319"/>
                </a:cubicBezTo>
                <a:cubicBezTo>
                  <a:pt x="50492" y="287388"/>
                  <a:pt x="36187" y="317524"/>
                  <a:pt x="34956" y="349526"/>
                </a:cubicBezTo>
                <a:cubicBezTo>
                  <a:pt x="34789" y="353862"/>
                  <a:pt x="26659" y="531000"/>
                  <a:pt x="58260" y="594195"/>
                </a:cubicBezTo>
                <a:cubicBezTo>
                  <a:pt x="64523" y="606720"/>
                  <a:pt x="73797" y="617497"/>
                  <a:pt x="81565" y="629148"/>
                </a:cubicBezTo>
                <a:cubicBezTo>
                  <a:pt x="85449" y="640799"/>
                  <a:pt x="85545" y="654511"/>
                  <a:pt x="93217" y="664100"/>
                </a:cubicBezTo>
                <a:cubicBezTo>
                  <a:pt x="101966" y="675035"/>
                  <a:pt x="116847" y="679166"/>
                  <a:pt x="128173" y="687402"/>
                </a:cubicBezTo>
                <a:cubicBezTo>
                  <a:pt x="159585" y="710244"/>
                  <a:pt x="189073" y="735765"/>
                  <a:pt x="221390" y="757307"/>
                </a:cubicBezTo>
                <a:cubicBezTo>
                  <a:pt x="276862" y="794285"/>
                  <a:pt x="284171" y="803331"/>
                  <a:pt x="337911" y="827213"/>
                </a:cubicBezTo>
                <a:cubicBezTo>
                  <a:pt x="418429" y="862995"/>
                  <a:pt x="371999" y="841558"/>
                  <a:pt x="454433" y="862165"/>
                </a:cubicBezTo>
                <a:cubicBezTo>
                  <a:pt x="481865" y="869022"/>
                  <a:pt x="508445" y="879109"/>
                  <a:pt x="535997" y="885467"/>
                </a:cubicBezTo>
                <a:cubicBezTo>
                  <a:pt x="572580" y="893908"/>
                  <a:pt x="667583" y="905265"/>
                  <a:pt x="699127" y="908769"/>
                </a:cubicBezTo>
                <a:cubicBezTo>
                  <a:pt x="807833" y="920846"/>
                  <a:pt x="916064" y="940305"/>
                  <a:pt x="1025386" y="943721"/>
                </a:cubicBezTo>
                <a:lnTo>
                  <a:pt x="1398254" y="955372"/>
                </a:lnTo>
                <a:cubicBezTo>
                  <a:pt x="1507007" y="947605"/>
                  <a:pt x="1616121" y="943851"/>
                  <a:pt x="1724513" y="932071"/>
                </a:cubicBezTo>
                <a:cubicBezTo>
                  <a:pt x="1794975" y="924413"/>
                  <a:pt x="1934252" y="897118"/>
                  <a:pt x="1934252" y="897118"/>
                </a:cubicBezTo>
                <a:cubicBezTo>
                  <a:pt x="1945904" y="893234"/>
                  <a:pt x="1957708" y="889779"/>
                  <a:pt x="1969208" y="885467"/>
                </a:cubicBezTo>
                <a:cubicBezTo>
                  <a:pt x="2080671" y="843672"/>
                  <a:pt x="1983082" y="876960"/>
                  <a:pt x="2062425" y="850514"/>
                </a:cubicBezTo>
                <a:cubicBezTo>
                  <a:pt x="2074077" y="838863"/>
                  <a:pt x="2084722" y="826110"/>
                  <a:pt x="2097381" y="815562"/>
                </a:cubicBezTo>
                <a:cubicBezTo>
                  <a:pt x="2108140" y="806598"/>
                  <a:pt x="2123589" y="803195"/>
                  <a:pt x="2132338" y="792260"/>
                </a:cubicBezTo>
                <a:cubicBezTo>
                  <a:pt x="2140011" y="782670"/>
                  <a:pt x="2136317" y="766897"/>
                  <a:pt x="2143990" y="757307"/>
                </a:cubicBezTo>
                <a:cubicBezTo>
                  <a:pt x="2152738" y="746373"/>
                  <a:pt x="2168188" y="742970"/>
                  <a:pt x="2178946" y="734006"/>
                </a:cubicBezTo>
                <a:cubicBezTo>
                  <a:pt x="2191605" y="723458"/>
                  <a:pt x="2202250" y="710704"/>
                  <a:pt x="2213902" y="699053"/>
                </a:cubicBezTo>
                <a:cubicBezTo>
                  <a:pt x="2210018" y="660217"/>
                  <a:pt x="2210429" y="620708"/>
                  <a:pt x="2202250" y="582544"/>
                </a:cubicBezTo>
                <a:cubicBezTo>
                  <a:pt x="2198610" y="565561"/>
                  <a:pt x="2183937" y="552577"/>
                  <a:pt x="2178946" y="535941"/>
                </a:cubicBezTo>
                <a:cubicBezTo>
                  <a:pt x="2144695" y="421780"/>
                  <a:pt x="2192430" y="503735"/>
                  <a:pt x="2143990" y="431083"/>
                </a:cubicBezTo>
                <a:cubicBezTo>
                  <a:pt x="2121916" y="364866"/>
                  <a:pt x="2141023" y="404815"/>
                  <a:pt x="2062425" y="326225"/>
                </a:cubicBezTo>
                <a:lnTo>
                  <a:pt x="1992512" y="256319"/>
                </a:lnTo>
                <a:cubicBezTo>
                  <a:pt x="1969208" y="236901"/>
                  <a:pt x="1947839" y="214890"/>
                  <a:pt x="1922599" y="198065"/>
                </a:cubicBezTo>
                <a:cubicBezTo>
                  <a:pt x="1860961" y="156977"/>
                  <a:pt x="1855217" y="170203"/>
                  <a:pt x="1794426" y="139811"/>
                </a:cubicBezTo>
                <a:cubicBezTo>
                  <a:pt x="1716581" y="100893"/>
                  <a:pt x="1749432" y="99081"/>
                  <a:pt x="1654601" y="69905"/>
                </a:cubicBezTo>
                <a:cubicBezTo>
                  <a:pt x="1632020" y="62958"/>
                  <a:pt x="1607709" y="63566"/>
                  <a:pt x="1584688" y="58254"/>
                </a:cubicBezTo>
                <a:cubicBezTo>
                  <a:pt x="1557136" y="51897"/>
                  <a:pt x="1530675" y="41310"/>
                  <a:pt x="1503123" y="34953"/>
                </a:cubicBezTo>
                <a:cubicBezTo>
                  <a:pt x="1480102" y="29641"/>
                  <a:pt x="1456629" y="26424"/>
                  <a:pt x="1433210" y="23302"/>
                </a:cubicBezTo>
                <a:cubicBezTo>
                  <a:pt x="1295412" y="4931"/>
                  <a:pt x="1251500" y="7992"/>
                  <a:pt x="1083647" y="0"/>
                </a:cubicBezTo>
                <a:cubicBezTo>
                  <a:pt x="930994" y="43611"/>
                  <a:pt x="1076543" y="6936"/>
                  <a:pt x="897213" y="34953"/>
                </a:cubicBezTo>
                <a:cubicBezTo>
                  <a:pt x="508541" y="95676"/>
                  <a:pt x="759152" y="71562"/>
                  <a:pt x="477737" y="93207"/>
                </a:cubicBezTo>
                <a:cubicBezTo>
                  <a:pt x="400056" y="108742"/>
                  <a:pt x="322027" y="122628"/>
                  <a:pt x="244694" y="139811"/>
                </a:cubicBezTo>
                <a:cubicBezTo>
                  <a:pt x="209738" y="147578"/>
                  <a:pt x="174425" y="153886"/>
                  <a:pt x="139825" y="163112"/>
                </a:cubicBezTo>
                <a:cubicBezTo>
                  <a:pt x="116090" y="169441"/>
                  <a:pt x="93442" y="179356"/>
                  <a:pt x="69913" y="186414"/>
                </a:cubicBezTo>
                <a:cubicBezTo>
                  <a:pt x="54574" y="191015"/>
                  <a:pt x="37628" y="190904"/>
                  <a:pt x="23304" y="198065"/>
                </a:cubicBezTo>
                <a:cubicBezTo>
                  <a:pt x="13478" y="202977"/>
                  <a:pt x="7768" y="213600"/>
                  <a:pt x="0" y="221367"/>
                </a:cubicBezTo>
              </a:path>
            </a:pathLst>
          </a:custGeom>
          <a:noFill/>
          <a:ln cap="flat" cmpd="sng" w="571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900" lIns="83800" spcFirstLastPara="1" rIns="83800" wrap="square" tIns="4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4230306" y="2106653"/>
            <a:ext cx="2213902" cy="716529"/>
          </a:xfrm>
          <a:custGeom>
            <a:rect b="b" l="l" r="r" t="t"/>
            <a:pathLst>
              <a:path extrusionOk="0" h="955372" w="2213902">
                <a:moveTo>
                  <a:pt x="873909" y="58254"/>
                </a:moveTo>
                <a:cubicBezTo>
                  <a:pt x="691359" y="62138"/>
                  <a:pt x="508547" y="59389"/>
                  <a:pt x="326259" y="69905"/>
                </a:cubicBezTo>
                <a:cubicBezTo>
                  <a:pt x="305378" y="71110"/>
                  <a:pt x="287842" y="86593"/>
                  <a:pt x="267999" y="93207"/>
                </a:cubicBezTo>
                <a:cubicBezTo>
                  <a:pt x="252806" y="98271"/>
                  <a:pt x="236926" y="100974"/>
                  <a:pt x="221390" y="104858"/>
                </a:cubicBezTo>
                <a:cubicBezTo>
                  <a:pt x="205854" y="112625"/>
                  <a:pt x="189235" y="118526"/>
                  <a:pt x="174782" y="128160"/>
                </a:cubicBezTo>
                <a:cubicBezTo>
                  <a:pt x="146854" y="146777"/>
                  <a:pt x="150842" y="160915"/>
                  <a:pt x="128173" y="186414"/>
                </a:cubicBezTo>
                <a:cubicBezTo>
                  <a:pt x="106277" y="211044"/>
                  <a:pt x="58260" y="256319"/>
                  <a:pt x="58260" y="256319"/>
                </a:cubicBezTo>
                <a:cubicBezTo>
                  <a:pt x="50492" y="287388"/>
                  <a:pt x="36187" y="317524"/>
                  <a:pt x="34956" y="349526"/>
                </a:cubicBezTo>
                <a:cubicBezTo>
                  <a:pt x="34789" y="353862"/>
                  <a:pt x="26659" y="531000"/>
                  <a:pt x="58260" y="594195"/>
                </a:cubicBezTo>
                <a:cubicBezTo>
                  <a:pt x="64523" y="606720"/>
                  <a:pt x="73797" y="617497"/>
                  <a:pt x="81565" y="629148"/>
                </a:cubicBezTo>
                <a:cubicBezTo>
                  <a:pt x="85449" y="640799"/>
                  <a:pt x="85545" y="654511"/>
                  <a:pt x="93217" y="664100"/>
                </a:cubicBezTo>
                <a:cubicBezTo>
                  <a:pt x="101966" y="675035"/>
                  <a:pt x="116847" y="679166"/>
                  <a:pt x="128173" y="687402"/>
                </a:cubicBezTo>
                <a:cubicBezTo>
                  <a:pt x="159585" y="710244"/>
                  <a:pt x="189073" y="735765"/>
                  <a:pt x="221390" y="757307"/>
                </a:cubicBezTo>
                <a:cubicBezTo>
                  <a:pt x="276862" y="794285"/>
                  <a:pt x="284171" y="803331"/>
                  <a:pt x="337911" y="827213"/>
                </a:cubicBezTo>
                <a:cubicBezTo>
                  <a:pt x="418429" y="862995"/>
                  <a:pt x="371999" y="841558"/>
                  <a:pt x="454433" y="862165"/>
                </a:cubicBezTo>
                <a:cubicBezTo>
                  <a:pt x="481865" y="869022"/>
                  <a:pt x="508445" y="879109"/>
                  <a:pt x="535997" y="885467"/>
                </a:cubicBezTo>
                <a:cubicBezTo>
                  <a:pt x="572580" y="893908"/>
                  <a:pt x="667583" y="905265"/>
                  <a:pt x="699127" y="908769"/>
                </a:cubicBezTo>
                <a:cubicBezTo>
                  <a:pt x="807833" y="920846"/>
                  <a:pt x="916064" y="940305"/>
                  <a:pt x="1025386" y="943721"/>
                </a:cubicBezTo>
                <a:lnTo>
                  <a:pt x="1398254" y="955372"/>
                </a:lnTo>
                <a:cubicBezTo>
                  <a:pt x="1507007" y="947605"/>
                  <a:pt x="1616121" y="943851"/>
                  <a:pt x="1724513" y="932071"/>
                </a:cubicBezTo>
                <a:cubicBezTo>
                  <a:pt x="1794975" y="924413"/>
                  <a:pt x="1934252" y="897118"/>
                  <a:pt x="1934252" y="897118"/>
                </a:cubicBezTo>
                <a:cubicBezTo>
                  <a:pt x="1945904" y="893234"/>
                  <a:pt x="1957708" y="889779"/>
                  <a:pt x="1969208" y="885467"/>
                </a:cubicBezTo>
                <a:cubicBezTo>
                  <a:pt x="2080671" y="843672"/>
                  <a:pt x="1983082" y="876960"/>
                  <a:pt x="2062425" y="850514"/>
                </a:cubicBezTo>
                <a:cubicBezTo>
                  <a:pt x="2074077" y="838863"/>
                  <a:pt x="2084722" y="826110"/>
                  <a:pt x="2097381" y="815562"/>
                </a:cubicBezTo>
                <a:cubicBezTo>
                  <a:pt x="2108140" y="806598"/>
                  <a:pt x="2123589" y="803195"/>
                  <a:pt x="2132338" y="792260"/>
                </a:cubicBezTo>
                <a:cubicBezTo>
                  <a:pt x="2140011" y="782670"/>
                  <a:pt x="2136317" y="766897"/>
                  <a:pt x="2143990" y="757307"/>
                </a:cubicBezTo>
                <a:cubicBezTo>
                  <a:pt x="2152738" y="746373"/>
                  <a:pt x="2168188" y="742970"/>
                  <a:pt x="2178946" y="734006"/>
                </a:cubicBezTo>
                <a:cubicBezTo>
                  <a:pt x="2191605" y="723458"/>
                  <a:pt x="2202250" y="710704"/>
                  <a:pt x="2213902" y="699053"/>
                </a:cubicBezTo>
                <a:cubicBezTo>
                  <a:pt x="2210018" y="660217"/>
                  <a:pt x="2210429" y="620708"/>
                  <a:pt x="2202250" y="582544"/>
                </a:cubicBezTo>
                <a:cubicBezTo>
                  <a:pt x="2198610" y="565561"/>
                  <a:pt x="2183937" y="552577"/>
                  <a:pt x="2178946" y="535941"/>
                </a:cubicBezTo>
                <a:cubicBezTo>
                  <a:pt x="2144695" y="421780"/>
                  <a:pt x="2192430" y="503735"/>
                  <a:pt x="2143990" y="431083"/>
                </a:cubicBezTo>
                <a:cubicBezTo>
                  <a:pt x="2121916" y="364866"/>
                  <a:pt x="2141023" y="404815"/>
                  <a:pt x="2062425" y="326225"/>
                </a:cubicBezTo>
                <a:lnTo>
                  <a:pt x="1992512" y="256319"/>
                </a:lnTo>
                <a:cubicBezTo>
                  <a:pt x="1969208" y="236901"/>
                  <a:pt x="1947839" y="214890"/>
                  <a:pt x="1922599" y="198065"/>
                </a:cubicBezTo>
                <a:cubicBezTo>
                  <a:pt x="1860961" y="156977"/>
                  <a:pt x="1855217" y="170203"/>
                  <a:pt x="1794426" y="139811"/>
                </a:cubicBezTo>
                <a:cubicBezTo>
                  <a:pt x="1716581" y="100893"/>
                  <a:pt x="1749432" y="99081"/>
                  <a:pt x="1654601" y="69905"/>
                </a:cubicBezTo>
                <a:cubicBezTo>
                  <a:pt x="1632020" y="62958"/>
                  <a:pt x="1607709" y="63566"/>
                  <a:pt x="1584688" y="58254"/>
                </a:cubicBezTo>
                <a:cubicBezTo>
                  <a:pt x="1557136" y="51897"/>
                  <a:pt x="1530675" y="41310"/>
                  <a:pt x="1503123" y="34953"/>
                </a:cubicBezTo>
                <a:cubicBezTo>
                  <a:pt x="1480102" y="29641"/>
                  <a:pt x="1456629" y="26424"/>
                  <a:pt x="1433210" y="23302"/>
                </a:cubicBezTo>
                <a:cubicBezTo>
                  <a:pt x="1295412" y="4931"/>
                  <a:pt x="1251500" y="7992"/>
                  <a:pt x="1083647" y="0"/>
                </a:cubicBezTo>
                <a:cubicBezTo>
                  <a:pt x="930994" y="43611"/>
                  <a:pt x="1076543" y="6936"/>
                  <a:pt x="897213" y="34953"/>
                </a:cubicBezTo>
                <a:cubicBezTo>
                  <a:pt x="508541" y="95676"/>
                  <a:pt x="759152" y="71562"/>
                  <a:pt x="477737" y="93207"/>
                </a:cubicBezTo>
                <a:cubicBezTo>
                  <a:pt x="400056" y="108742"/>
                  <a:pt x="322027" y="122628"/>
                  <a:pt x="244694" y="139811"/>
                </a:cubicBezTo>
                <a:cubicBezTo>
                  <a:pt x="209738" y="147578"/>
                  <a:pt x="174425" y="153886"/>
                  <a:pt x="139825" y="163112"/>
                </a:cubicBezTo>
                <a:cubicBezTo>
                  <a:pt x="116090" y="169441"/>
                  <a:pt x="93442" y="179356"/>
                  <a:pt x="69913" y="186414"/>
                </a:cubicBezTo>
                <a:cubicBezTo>
                  <a:pt x="54574" y="191015"/>
                  <a:pt x="37628" y="190904"/>
                  <a:pt x="23304" y="198065"/>
                </a:cubicBezTo>
                <a:cubicBezTo>
                  <a:pt x="13478" y="202977"/>
                  <a:pt x="7768" y="213600"/>
                  <a:pt x="0" y="221367"/>
                </a:cubicBezTo>
              </a:path>
            </a:pathLst>
          </a:custGeom>
          <a:noFill/>
          <a:ln cap="flat" cmpd="sng" w="571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900" lIns="83800" spcFirstLastPara="1" rIns="83800" wrap="square" tIns="4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6462554" y="1581044"/>
            <a:ext cx="2213902" cy="716529"/>
          </a:xfrm>
          <a:custGeom>
            <a:rect b="b" l="l" r="r" t="t"/>
            <a:pathLst>
              <a:path extrusionOk="0" h="955372" w="2213902">
                <a:moveTo>
                  <a:pt x="873909" y="58254"/>
                </a:moveTo>
                <a:cubicBezTo>
                  <a:pt x="691359" y="62138"/>
                  <a:pt x="508547" y="59389"/>
                  <a:pt x="326259" y="69905"/>
                </a:cubicBezTo>
                <a:cubicBezTo>
                  <a:pt x="305378" y="71110"/>
                  <a:pt x="287842" y="86593"/>
                  <a:pt x="267999" y="93207"/>
                </a:cubicBezTo>
                <a:cubicBezTo>
                  <a:pt x="252806" y="98271"/>
                  <a:pt x="236926" y="100974"/>
                  <a:pt x="221390" y="104858"/>
                </a:cubicBezTo>
                <a:cubicBezTo>
                  <a:pt x="205854" y="112625"/>
                  <a:pt x="189235" y="118526"/>
                  <a:pt x="174782" y="128160"/>
                </a:cubicBezTo>
                <a:cubicBezTo>
                  <a:pt x="146854" y="146777"/>
                  <a:pt x="150842" y="160915"/>
                  <a:pt x="128173" y="186414"/>
                </a:cubicBezTo>
                <a:cubicBezTo>
                  <a:pt x="106277" y="211044"/>
                  <a:pt x="58260" y="256319"/>
                  <a:pt x="58260" y="256319"/>
                </a:cubicBezTo>
                <a:cubicBezTo>
                  <a:pt x="50492" y="287388"/>
                  <a:pt x="36187" y="317524"/>
                  <a:pt x="34956" y="349526"/>
                </a:cubicBezTo>
                <a:cubicBezTo>
                  <a:pt x="34789" y="353862"/>
                  <a:pt x="26659" y="531000"/>
                  <a:pt x="58260" y="594195"/>
                </a:cubicBezTo>
                <a:cubicBezTo>
                  <a:pt x="64523" y="606720"/>
                  <a:pt x="73797" y="617497"/>
                  <a:pt x="81565" y="629148"/>
                </a:cubicBezTo>
                <a:cubicBezTo>
                  <a:pt x="85449" y="640799"/>
                  <a:pt x="85545" y="654511"/>
                  <a:pt x="93217" y="664100"/>
                </a:cubicBezTo>
                <a:cubicBezTo>
                  <a:pt x="101966" y="675035"/>
                  <a:pt x="116847" y="679166"/>
                  <a:pt x="128173" y="687402"/>
                </a:cubicBezTo>
                <a:cubicBezTo>
                  <a:pt x="159585" y="710244"/>
                  <a:pt x="189073" y="735765"/>
                  <a:pt x="221390" y="757307"/>
                </a:cubicBezTo>
                <a:cubicBezTo>
                  <a:pt x="276862" y="794285"/>
                  <a:pt x="284171" y="803331"/>
                  <a:pt x="337911" y="827213"/>
                </a:cubicBezTo>
                <a:cubicBezTo>
                  <a:pt x="418429" y="862995"/>
                  <a:pt x="371999" y="841558"/>
                  <a:pt x="454433" y="862165"/>
                </a:cubicBezTo>
                <a:cubicBezTo>
                  <a:pt x="481865" y="869022"/>
                  <a:pt x="508445" y="879109"/>
                  <a:pt x="535997" y="885467"/>
                </a:cubicBezTo>
                <a:cubicBezTo>
                  <a:pt x="572580" y="893908"/>
                  <a:pt x="667583" y="905265"/>
                  <a:pt x="699127" y="908769"/>
                </a:cubicBezTo>
                <a:cubicBezTo>
                  <a:pt x="807833" y="920846"/>
                  <a:pt x="916064" y="940305"/>
                  <a:pt x="1025386" y="943721"/>
                </a:cubicBezTo>
                <a:lnTo>
                  <a:pt x="1398254" y="955372"/>
                </a:lnTo>
                <a:cubicBezTo>
                  <a:pt x="1507007" y="947605"/>
                  <a:pt x="1616121" y="943851"/>
                  <a:pt x="1724513" y="932071"/>
                </a:cubicBezTo>
                <a:cubicBezTo>
                  <a:pt x="1794975" y="924413"/>
                  <a:pt x="1934252" y="897118"/>
                  <a:pt x="1934252" y="897118"/>
                </a:cubicBezTo>
                <a:cubicBezTo>
                  <a:pt x="1945904" y="893234"/>
                  <a:pt x="1957708" y="889779"/>
                  <a:pt x="1969208" y="885467"/>
                </a:cubicBezTo>
                <a:cubicBezTo>
                  <a:pt x="2080671" y="843672"/>
                  <a:pt x="1983082" y="876960"/>
                  <a:pt x="2062425" y="850514"/>
                </a:cubicBezTo>
                <a:cubicBezTo>
                  <a:pt x="2074077" y="838863"/>
                  <a:pt x="2084722" y="826110"/>
                  <a:pt x="2097381" y="815562"/>
                </a:cubicBezTo>
                <a:cubicBezTo>
                  <a:pt x="2108140" y="806598"/>
                  <a:pt x="2123589" y="803195"/>
                  <a:pt x="2132338" y="792260"/>
                </a:cubicBezTo>
                <a:cubicBezTo>
                  <a:pt x="2140011" y="782670"/>
                  <a:pt x="2136317" y="766897"/>
                  <a:pt x="2143990" y="757307"/>
                </a:cubicBezTo>
                <a:cubicBezTo>
                  <a:pt x="2152738" y="746373"/>
                  <a:pt x="2168188" y="742970"/>
                  <a:pt x="2178946" y="734006"/>
                </a:cubicBezTo>
                <a:cubicBezTo>
                  <a:pt x="2191605" y="723458"/>
                  <a:pt x="2202250" y="710704"/>
                  <a:pt x="2213902" y="699053"/>
                </a:cubicBezTo>
                <a:cubicBezTo>
                  <a:pt x="2210018" y="660217"/>
                  <a:pt x="2210429" y="620708"/>
                  <a:pt x="2202250" y="582544"/>
                </a:cubicBezTo>
                <a:cubicBezTo>
                  <a:pt x="2198610" y="565561"/>
                  <a:pt x="2183937" y="552577"/>
                  <a:pt x="2178946" y="535941"/>
                </a:cubicBezTo>
                <a:cubicBezTo>
                  <a:pt x="2144695" y="421780"/>
                  <a:pt x="2192430" y="503735"/>
                  <a:pt x="2143990" y="431083"/>
                </a:cubicBezTo>
                <a:cubicBezTo>
                  <a:pt x="2121916" y="364866"/>
                  <a:pt x="2141023" y="404815"/>
                  <a:pt x="2062425" y="326225"/>
                </a:cubicBezTo>
                <a:lnTo>
                  <a:pt x="1992512" y="256319"/>
                </a:lnTo>
                <a:cubicBezTo>
                  <a:pt x="1969208" y="236901"/>
                  <a:pt x="1947839" y="214890"/>
                  <a:pt x="1922599" y="198065"/>
                </a:cubicBezTo>
                <a:cubicBezTo>
                  <a:pt x="1860961" y="156977"/>
                  <a:pt x="1855217" y="170203"/>
                  <a:pt x="1794426" y="139811"/>
                </a:cubicBezTo>
                <a:cubicBezTo>
                  <a:pt x="1716581" y="100893"/>
                  <a:pt x="1749432" y="99081"/>
                  <a:pt x="1654601" y="69905"/>
                </a:cubicBezTo>
                <a:cubicBezTo>
                  <a:pt x="1632020" y="62958"/>
                  <a:pt x="1607709" y="63566"/>
                  <a:pt x="1584688" y="58254"/>
                </a:cubicBezTo>
                <a:cubicBezTo>
                  <a:pt x="1557136" y="51897"/>
                  <a:pt x="1530675" y="41310"/>
                  <a:pt x="1503123" y="34953"/>
                </a:cubicBezTo>
                <a:cubicBezTo>
                  <a:pt x="1480102" y="29641"/>
                  <a:pt x="1456629" y="26424"/>
                  <a:pt x="1433210" y="23302"/>
                </a:cubicBezTo>
                <a:cubicBezTo>
                  <a:pt x="1295412" y="4931"/>
                  <a:pt x="1251500" y="7992"/>
                  <a:pt x="1083647" y="0"/>
                </a:cubicBezTo>
                <a:cubicBezTo>
                  <a:pt x="930994" y="43611"/>
                  <a:pt x="1076543" y="6936"/>
                  <a:pt x="897213" y="34953"/>
                </a:cubicBezTo>
                <a:cubicBezTo>
                  <a:pt x="508541" y="95676"/>
                  <a:pt x="759152" y="71562"/>
                  <a:pt x="477737" y="93207"/>
                </a:cubicBezTo>
                <a:cubicBezTo>
                  <a:pt x="400056" y="108742"/>
                  <a:pt x="322027" y="122628"/>
                  <a:pt x="244694" y="139811"/>
                </a:cubicBezTo>
                <a:cubicBezTo>
                  <a:pt x="209738" y="147578"/>
                  <a:pt x="174425" y="153886"/>
                  <a:pt x="139825" y="163112"/>
                </a:cubicBezTo>
                <a:cubicBezTo>
                  <a:pt x="116090" y="169441"/>
                  <a:pt x="93442" y="179356"/>
                  <a:pt x="69913" y="186414"/>
                </a:cubicBezTo>
                <a:cubicBezTo>
                  <a:pt x="54574" y="191015"/>
                  <a:pt x="37628" y="190904"/>
                  <a:pt x="23304" y="198065"/>
                </a:cubicBezTo>
                <a:cubicBezTo>
                  <a:pt x="13478" y="202977"/>
                  <a:pt x="7768" y="213600"/>
                  <a:pt x="0" y="221367"/>
                </a:cubicBezTo>
              </a:path>
            </a:pathLst>
          </a:custGeom>
          <a:noFill/>
          <a:ln cap="flat" cmpd="sng" w="571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900" lIns="83800" spcFirstLastPara="1" rIns="83800" wrap="square" tIns="4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12"/>
          <p:cNvCxnSpPr>
            <a:stCxn id="165" idx="0"/>
          </p:cNvCxnSpPr>
          <p:nvPr/>
        </p:nvCxnSpPr>
        <p:spPr>
          <a:xfrm rot="-5400000">
            <a:off x="1621350" y="2753925"/>
            <a:ext cx="881100" cy="13500"/>
          </a:xfrm>
          <a:prstGeom prst="curvedConnector3">
            <a:avLst>
              <a:gd fmla="val 50000" name="adj1"/>
            </a:avLst>
          </a:prstGeom>
          <a:solidFill>
            <a:srgbClr val="BBE0E3"/>
          </a:solidFill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63500" rotWithShape="0" algn="ctr" dir="2700000" dist="38099">
              <a:srgbClr val="FEE8B4">
                <a:alpha val="74509"/>
              </a:srgbClr>
            </a:outerShdw>
          </a:effectLst>
        </p:spPr>
      </p:cxnSp>
      <p:cxnSp>
        <p:nvCxnSpPr>
          <p:cNvPr id="166" name="Google Shape;166;p12"/>
          <p:cNvCxnSpPr>
            <a:stCxn id="165" idx="3"/>
          </p:cNvCxnSpPr>
          <p:nvPr/>
        </p:nvCxnSpPr>
        <p:spPr>
          <a:xfrm flipH="1" rot="10800000">
            <a:off x="3327600" y="2292225"/>
            <a:ext cx="4164000" cy="1080000"/>
          </a:xfrm>
          <a:prstGeom prst="curvedConnector3">
            <a:avLst>
              <a:gd fmla="val 88756" name="adj1"/>
            </a:avLst>
          </a:prstGeom>
          <a:solidFill>
            <a:srgbClr val="BBE0E3"/>
          </a:solidFill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63500" rotWithShape="0" algn="ctr" dir="2700000" dist="38099">
              <a:srgbClr val="FEE8B4">
                <a:alpha val="74509"/>
              </a:srgbClr>
            </a:outerShdw>
          </a:effectLst>
        </p:spPr>
      </p:cxnSp>
      <p:cxnSp>
        <p:nvCxnSpPr>
          <p:cNvPr id="167" name="Google Shape;167;p12"/>
          <p:cNvCxnSpPr>
            <a:stCxn id="165" idx="3"/>
            <a:endCxn id="162" idx="17"/>
          </p:cNvCxnSpPr>
          <p:nvPr/>
        </p:nvCxnSpPr>
        <p:spPr>
          <a:xfrm flipH="1" rot="10800000">
            <a:off x="3327600" y="2862225"/>
            <a:ext cx="1928400" cy="510000"/>
          </a:xfrm>
          <a:prstGeom prst="curvedConnector3">
            <a:avLst>
              <a:gd fmla="val 86193" name="adj1"/>
            </a:avLst>
          </a:prstGeom>
          <a:solidFill>
            <a:srgbClr val="BBE0E3"/>
          </a:solidFill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65" name="Google Shape;165;p12"/>
          <p:cNvSpPr txBox="1"/>
          <p:nvPr/>
        </p:nvSpPr>
        <p:spPr>
          <a:xfrm>
            <a:off x="782700" y="3201225"/>
            <a:ext cx="2544900" cy="3420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900" lIns="83800" spcFirstLastPara="1" rIns="83800" wrap="square" tIns="419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Synchronization Points</a:t>
            </a:r>
            <a:endParaRPr b="1" i="0" sz="16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20"/>
          <p:cNvSpPr txBox="1"/>
          <p:nvPr/>
        </p:nvSpPr>
        <p:spPr>
          <a:xfrm>
            <a:off x="625200" y="3002400"/>
            <a:ext cx="79116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IV. RUNTIME LIBRARY ROUTINES &amp; ENVIRONMENT VARIABLES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120"/>
          <p:cNvSpPr txBox="1"/>
          <p:nvPr/>
        </p:nvSpPr>
        <p:spPr>
          <a:xfrm>
            <a:off x="701400" y="4038225"/>
            <a:ext cx="71079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Panorama with snow-capped Mt. McKinley in Denali National Park, Alaska, USA, May 2011, by Rebecca Hartman-Baker.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6" name="Google Shape;996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4820"/>
            <a:ext cx="6858719" cy="191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21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OpenMP Runtime Library Routines</a:t>
            </a:r>
            <a:endParaRPr/>
          </a:p>
        </p:txBody>
      </p:sp>
      <p:sp>
        <p:nvSpPr>
          <p:cNvPr id="1003" name="Google Shape;1003;p121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void omp_set_num_threads(int num_threads)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Sets number of threads used in next parallel region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Must be called from serial portion of code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int omp_get_num_threads()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Returns number of threads currently in team executing parallel region from which it is called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int omp_get_thread_num()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Returns rank of thread 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○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0 ≤ omp_get_thread_num() &lt; omp_get_num_threads()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22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OpenMP Environment Variables</a:t>
            </a:r>
            <a:endParaRPr/>
          </a:p>
        </p:txBody>
      </p:sp>
      <p:sp>
        <p:nvSpPr>
          <p:cNvPr id="1010" name="Google Shape;1010;p122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Set environment variables to control execution of parallel code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OMP_SCHEDULE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Determines how iterations of loops are scheduled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E.g.,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export OMP_SCHEDULE=”dynamic, 4”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OMP_NUM_THREADS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Sets maximum number of threads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E.g.,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export OMP_NUM_THREADS=4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23"/>
          <p:cNvSpPr txBox="1"/>
          <p:nvPr/>
        </p:nvSpPr>
        <p:spPr>
          <a:xfrm>
            <a:off x="625200" y="3383400"/>
            <a:ext cx="56004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V. USING OPENMP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7" name="Google Shape;1017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880" y="1142760"/>
            <a:ext cx="2743488" cy="180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24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Conditional Compilation</a:t>
            </a:r>
            <a:endParaRPr/>
          </a:p>
        </p:txBody>
      </p:sp>
      <p:sp>
        <p:nvSpPr>
          <p:cNvPr id="1024" name="Google Shape;1024;p124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Can write single source code for use with or without OpenMP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Pragmas are ignored if OpenMP disabled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What about OpenMP runtime library routines?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_OPENMP</a:t>
            </a:r>
            <a:r>
              <a:rPr lang="en-US"/>
              <a:t> macro is defined if OpenMP available: can use this to conditionally include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omp.h</a:t>
            </a:r>
            <a:r>
              <a:rPr lang="en-US"/>
              <a:t> header file, else redefine runtime library routines</a:t>
            </a:r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25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Conditional Compilation</a:t>
            </a:r>
            <a:endParaRPr/>
          </a:p>
        </p:txBody>
      </p:sp>
      <p:sp>
        <p:nvSpPr>
          <p:cNvPr id="1031" name="Google Shape;1031;p125"/>
          <p:cNvSpPr txBox="1"/>
          <p:nvPr>
            <p:ph idx="1" type="body"/>
          </p:nvPr>
        </p:nvSpPr>
        <p:spPr>
          <a:xfrm>
            <a:off x="398025" y="807025"/>
            <a:ext cx="8288700" cy="377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#ifdef _OPENMP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#include &lt;omp.h&gt;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#else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#define omp_get_thread_num() 0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#endif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int me = omp_get_thread_num();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26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Enabling OpenMP</a:t>
            </a:r>
            <a:endParaRPr/>
          </a:p>
        </p:txBody>
      </p:sp>
      <p:sp>
        <p:nvSpPr>
          <p:cNvPr id="1038" name="Google Shape;1038;p126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Most standard compilers support OpenMP directives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Enable using compiler flags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graphicFrame>
        <p:nvGraphicFramePr>
          <p:cNvPr id="1039" name="Google Shape;1039;p126"/>
          <p:cNvGraphicFramePr/>
          <p:nvPr/>
        </p:nvGraphicFramePr>
        <p:xfrm>
          <a:off x="503775" y="21107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{9D72E2EA-8CE5-4471-93C6-A5CDE0569AC1}</a:tableStyleId>
              </a:tblPr>
              <a:tblGrid>
                <a:gridCol w="1615450"/>
                <a:gridCol w="1672075"/>
                <a:gridCol w="1669625"/>
                <a:gridCol w="1712375"/>
                <a:gridCol w="14077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Compiler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Intel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GNU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PGI/Nvidia</a:t>
                      </a:r>
                      <a:endParaRPr sz="2400" u="none" cap="none" strike="noStrike"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Cray</a:t>
                      </a:r>
                      <a:endParaRPr sz="2400" u="none" cap="none" strike="noStrike"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</a:rPr>
                        <a:t>Flag</a:t>
                      </a:r>
                      <a:endParaRPr b="1"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-qopenmp</a:t>
                      </a:r>
                      <a:endParaRPr sz="2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-fopenmp</a:t>
                      </a:r>
                      <a:endParaRPr sz="2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-mp</a:t>
                      </a:r>
                      <a:endParaRPr sz="2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-h omp</a:t>
                      </a:r>
                      <a:endParaRPr sz="2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27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Running Programs with OpenMP Directives</a:t>
            </a:r>
            <a:endParaRPr/>
          </a:p>
        </p:txBody>
      </p:sp>
      <p:sp>
        <p:nvSpPr>
          <p:cNvPr id="1046" name="Google Shape;1046;p127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Set OpenMP environment variables in batch scripts (e.g., include definition of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OMP_NUM_THREADS</a:t>
            </a:r>
            <a:r>
              <a:rPr lang="en-US"/>
              <a:t> in script)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Example: to run a code with 8 MPI processes and 4 threads/MPI process on Cori: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export OMP_NUM_THREADS=4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export OMP_PLACES=threads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export OMP_PROC_BIND=spread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srun -n 8 -c 8 --cpu_bind=cores ./myprog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Use the NERSC jobscript generator for best results: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https://my.nersc.gov/script_generator.php</a:t>
            </a:r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28"/>
          <p:cNvSpPr txBox="1"/>
          <p:nvPr/>
        </p:nvSpPr>
        <p:spPr>
          <a:xfrm>
            <a:off x="625200" y="3231000"/>
            <a:ext cx="76590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INTERLUDE 3: COMPUTING PI WITH OPENMP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128"/>
          <p:cNvSpPr txBox="1"/>
          <p:nvPr/>
        </p:nvSpPr>
        <p:spPr>
          <a:xfrm>
            <a:off x="701400" y="4190625"/>
            <a:ext cx="71079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“Happy Pi Day (to the 69th digit)!” by Mykl Roventine from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http://www.flickr.com/photos/myklroventine/3355106480/sizes/l/in/photostream/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-digits.jpg" id="1054" name="Google Shape;1054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7772" y="339846"/>
            <a:ext cx="2965857" cy="2965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29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Interlude 3: Computing 𝝅 with OpenMP</a:t>
            </a:r>
            <a:endParaRPr/>
          </a:p>
        </p:txBody>
      </p:sp>
      <p:sp>
        <p:nvSpPr>
          <p:cNvPr id="1061" name="Google Shape;1061;p129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Think about the original darts program you downloaded (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darts.c/lcgenerator.h</a:t>
            </a:r>
            <a:r>
              <a:rPr lang="en-US"/>
              <a:t> or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darts.f</a:t>
            </a:r>
            <a:r>
              <a:rPr lang="en-US"/>
              <a:t>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How could we exploit shared-memory parallelism to compute 𝝅 with the method of darts?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What possible pitfalls could we encounter?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Your assignment: parallelize the original darts program using OpenMP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Rename it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darts-omp.c</a:t>
            </a:r>
            <a:r>
              <a:rPr lang="en-US"/>
              <a:t> or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darts-omp.f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/>
          <p:nvPr>
            <p:ph type="title"/>
          </p:nvPr>
        </p:nvSpPr>
        <p:spPr>
          <a:xfrm>
            <a:off x="398014" y="191515"/>
            <a:ext cx="8348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Serial vs. Parallel: Graph</a:t>
            </a:r>
            <a:endParaRPr/>
          </a:p>
        </p:txBody>
      </p:sp>
      <p:pic>
        <p:nvPicPr>
          <p:cNvPr descr="Dinner-chart.png" id="174" name="Google Shape;174;p13"/>
          <p:cNvPicPr preferRelativeResize="0"/>
          <p:nvPr/>
        </p:nvPicPr>
        <p:blipFill rotWithShape="1">
          <a:blip r:embed="rId3">
            <a:alphaModFix/>
          </a:blip>
          <a:srcRect b="-17550" l="0" r="0" t="0"/>
          <a:stretch/>
        </p:blipFill>
        <p:spPr>
          <a:xfrm>
            <a:off x="899592" y="1707654"/>
            <a:ext cx="7615500" cy="11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30"/>
          <p:cNvSpPr txBox="1"/>
          <p:nvPr/>
        </p:nvSpPr>
        <p:spPr>
          <a:xfrm>
            <a:off x="625200" y="3612000"/>
            <a:ext cx="56004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VI. HYBRID PROGRAMMING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398" y="369474"/>
            <a:ext cx="5002699" cy="304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31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VI. Hybrid Programming</a:t>
            </a:r>
            <a:endParaRPr/>
          </a:p>
        </p:txBody>
      </p:sp>
      <p:sp>
        <p:nvSpPr>
          <p:cNvPr id="1075" name="Google Shape;1075;p131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Motivation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Considerations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MPI threading support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Designing hybrid algorithms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Examples</a:t>
            </a:r>
            <a:endParaRPr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32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1082" name="Google Shape;1082;p132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Multicore architectures are here to stay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Macro scale: distributed memory architecture, suitable for MPI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Micro scale: each node contains multiple cores and shared memory, suitable for OpenMP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Obvious solution: use MPI between nodes, and OpenMP within nodes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Hybrid programming model</a:t>
            </a:r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33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Considerations</a:t>
            </a:r>
            <a:endParaRPr/>
          </a:p>
        </p:txBody>
      </p:sp>
      <p:sp>
        <p:nvSpPr>
          <p:cNvPr id="1089" name="Google Shape;1089;p133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Sounds great, Rebecca, but is hybrid programming always better?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No, not always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Especially if poorly programmed ☺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Depends also on suitability of architecture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Think of accelerator model 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in omp parallel region, use power of multicores; in serial region, use only 1 processor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If your code can exploit threaded parallelism “a lot”, then try hybrid programming</a:t>
            </a:r>
            <a:endParaRPr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34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Considerations</a:t>
            </a:r>
            <a:endParaRPr/>
          </a:p>
        </p:txBody>
      </p:sp>
      <p:sp>
        <p:nvSpPr>
          <p:cNvPr id="1096" name="Google Shape;1096;p134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Hybrid parallel programming model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Are communication and computation discrete phases of algorithm?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Can/do communication and computation overlap?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Communication between threads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Communicate only outside of parallel regions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Assign a manager thread responsible for inter-process communication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Let some threads perform inter-process communication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Let all threads communicate with other processes</a:t>
            </a:r>
            <a:endParaRPr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35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MPI Threading Support</a:t>
            </a:r>
            <a:endParaRPr/>
          </a:p>
        </p:txBody>
      </p:sp>
      <p:sp>
        <p:nvSpPr>
          <p:cNvPr id="1103" name="Google Shape;1103;p135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MPI-2 standard defines four threading support levels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(0) MPI_THREAD_SINGLE   only one thread allowed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(1) MPI_THREAD_FUNNELED   master thread is only thread permitted to make MPI calls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(2) MPI_THREAD_SERIALIZED   all threads can make MPI calls, but only one at a time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(3) MPI_THREAD_MULTIPLE   no restrictions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(0.5) MPI calls not permitted inside parallel regions (returns MPI_THREAD_SINGLE) – this is MPI-1 </a:t>
            </a:r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36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What Threading Model Does My Machine Support?</a:t>
            </a:r>
            <a:endParaRPr sz="2800"/>
          </a:p>
        </p:txBody>
      </p:sp>
      <p:sp>
        <p:nvSpPr>
          <p:cNvPr id="1110" name="Google Shape;1110;p136"/>
          <p:cNvSpPr txBox="1"/>
          <p:nvPr>
            <p:ph idx="1" type="body"/>
          </p:nvPr>
        </p:nvSpPr>
        <p:spPr>
          <a:xfrm>
            <a:off x="398025" y="807025"/>
            <a:ext cx="8288700" cy="377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&lt;mpi.h&gt;</a:t>
            </a:r>
            <a:endParaRPr b="1" sz="17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&lt;stdio.h&gt;</a:t>
            </a:r>
            <a:endParaRPr b="1" sz="17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 **argv) {</a:t>
            </a:r>
            <a:endParaRPr b="1" sz="17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int provided;</a:t>
            </a:r>
            <a:endParaRPr b="1" sz="17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MPI_Init_thread(&amp;argc, &amp;argv, MPI_THREAD_MULTIPLE, &amp;provided);</a:t>
            </a:r>
            <a:endParaRPr b="1" sz="17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printf("Supports level %d of %d %d %d %d\n", provided,</a:t>
            </a:r>
            <a:endParaRPr b="1" sz="17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MPI_THREAD_SINGLE, MPI_THREAD_FUNNELED,</a:t>
            </a:r>
            <a:endParaRPr b="1" sz="17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MPI_THREAD_SERIALIZED, MPI_THREAD_MULTIPLE);</a:t>
            </a:r>
            <a:endParaRPr b="1" sz="17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MPI_Finalize();</a:t>
            </a:r>
            <a:endParaRPr b="1" sz="17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return 0;</a:t>
            </a:r>
            <a:endParaRPr b="1" sz="17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7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37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What Threading Model Does My Machine Support?</a:t>
            </a:r>
            <a:endParaRPr sz="2800"/>
          </a:p>
        </p:txBody>
      </p:sp>
      <p:sp>
        <p:nvSpPr>
          <p:cNvPr id="1117" name="Google Shape;1117;p137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rjhb@perlmutter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&gt; cc -o threadmodel threadmodel.c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rjhb@perlmutter&gt; salloc -C cpu -q interactive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salloc: Granted job allocation 10504403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salloc: Waiting for resource configuration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salloc: Nodes nid005664 are ready for job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rjhb@nid005664:~/test&gt; srun -n 1 ./threadmodel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Supports level 3 of 0 1 2 3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38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MPI_Init_thread</a:t>
            </a:r>
            <a:endParaRPr/>
          </a:p>
        </p:txBody>
      </p:sp>
      <p:sp>
        <p:nvSpPr>
          <p:cNvPr id="1124" name="Google Shape;1124;p138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Courier New"/>
              <a:buChar char="●"/>
            </a:pPr>
            <a:r>
              <a:rPr b="1" lang="en-US" sz="2300">
                <a:latin typeface="Courier New"/>
                <a:ea typeface="Courier New"/>
                <a:cs typeface="Courier New"/>
                <a:sym typeface="Courier New"/>
              </a:rPr>
              <a:t>MPI_Init_thread(int required, int *supported) </a:t>
            </a:r>
            <a:endParaRPr b="1" sz="2300"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Use this instead of </a:t>
            </a:r>
            <a:r>
              <a:rPr b="1" lang="en-US" sz="1900">
                <a:latin typeface="Courier New"/>
                <a:ea typeface="Courier New"/>
                <a:cs typeface="Courier New"/>
                <a:sym typeface="Courier New"/>
              </a:rPr>
              <a:t>MPI_Init(…)</a:t>
            </a:r>
            <a:endParaRPr b="1"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-US" sz="1900">
                <a:latin typeface="Courier New"/>
                <a:ea typeface="Courier New"/>
                <a:cs typeface="Courier New"/>
                <a:sym typeface="Courier New"/>
              </a:rPr>
              <a:t>required</a:t>
            </a:r>
            <a:r>
              <a:rPr lang="en-US" sz="1900"/>
              <a:t>: the level of thread support you want</a:t>
            </a:r>
            <a:endParaRPr sz="19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-US" sz="1900">
                <a:latin typeface="Courier New"/>
                <a:ea typeface="Courier New"/>
                <a:cs typeface="Courier New"/>
                <a:sym typeface="Courier New"/>
              </a:rPr>
              <a:t>supported</a:t>
            </a:r>
            <a:r>
              <a:rPr lang="en-US" sz="1900"/>
              <a:t>: the level of thread support provided by implementation (ideally </a:t>
            </a:r>
            <a:r>
              <a:rPr b="1" lang="en-US" sz="1900">
                <a:latin typeface="Courier New"/>
                <a:ea typeface="Courier New"/>
                <a:cs typeface="Courier New"/>
                <a:sym typeface="Courier New"/>
              </a:rPr>
              <a:t>= required</a:t>
            </a:r>
            <a:r>
              <a:rPr lang="en-US" sz="1900"/>
              <a:t>, but if not available, returns </a:t>
            </a:r>
            <a:br>
              <a:rPr lang="en-US" sz="1900"/>
            </a:br>
            <a:r>
              <a:rPr lang="en-US" sz="1900"/>
              <a:t>lowest level </a:t>
            </a:r>
            <a:r>
              <a:rPr b="1" lang="en-US" sz="1900">
                <a:latin typeface="Courier New"/>
                <a:ea typeface="Courier New"/>
                <a:cs typeface="Courier New"/>
                <a:sym typeface="Courier New"/>
              </a:rPr>
              <a:t>&gt; required</a:t>
            </a:r>
            <a:r>
              <a:rPr lang="en-US" sz="1900"/>
              <a:t>; failing that, largest level </a:t>
            </a:r>
            <a:r>
              <a:rPr b="1" lang="en-US" sz="1900">
                <a:latin typeface="Courier New"/>
                <a:ea typeface="Courier New"/>
                <a:cs typeface="Courier New"/>
                <a:sym typeface="Courier New"/>
              </a:rPr>
              <a:t>&lt; required</a:t>
            </a:r>
            <a:r>
              <a:rPr lang="en-US" sz="1900"/>
              <a:t>)</a:t>
            </a:r>
            <a:endParaRPr sz="19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Using </a:t>
            </a:r>
            <a:r>
              <a:rPr b="1" lang="en-US" sz="1900">
                <a:latin typeface="Courier New"/>
                <a:ea typeface="Courier New"/>
                <a:cs typeface="Courier New"/>
                <a:sym typeface="Courier New"/>
              </a:rPr>
              <a:t>MPI_Init(…)</a:t>
            </a:r>
            <a:r>
              <a:rPr lang="en-US" sz="1900"/>
              <a:t> is equivalent to </a:t>
            </a:r>
            <a:r>
              <a:rPr b="1" lang="en-US" sz="1900">
                <a:latin typeface="Courier New"/>
                <a:ea typeface="Courier New"/>
                <a:cs typeface="Courier New"/>
                <a:sym typeface="Courier New"/>
              </a:rPr>
              <a:t>required = MPI_THREAD_SINGLE</a:t>
            </a:r>
            <a:endParaRPr b="1"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1" lang="en-US" sz="2300">
                <a:latin typeface="Courier New"/>
                <a:ea typeface="Courier New"/>
                <a:cs typeface="Courier New"/>
                <a:sym typeface="Courier New"/>
              </a:rPr>
              <a:t>MPI_Finalize()</a:t>
            </a:r>
            <a:r>
              <a:rPr lang="en-US" sz="2300"/>
              <a:t> should be called by same thread that called </a:t>
            </a:r>
            <a:r>
              <a:rPr b="1" lang="en-US" sz="2300">
                <a:latin typeface="Courier New"/>
                <a:ea typeface="Courier New"/>
                <a:cs typeface="Courier New"/>
                <a:sym typeface="Courier New"/>
              </a:rPr>
              <a:t>MPI_Init_thread(…)</a:t>
            </a:r>
            <a:endParaRPr sz="230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139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Other Useful MPI Functions</a:t>
            </a:r>
            <a:endParaRPr/>
          </a:p>
        </p:txBody>
      </p:sp>
      <p:sp>
        <p:nvSpPr>
          <p:cNvPr id="1131" name="Google Shape;1131;p139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MPI_Is_thread_main(int *flag)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Thread calls this to determine whether it is main thread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MPI_Query_thread(int *provided)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Thread calls to query level of thread support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Serial vs. Parallel: Example</a:t>
            </a:r>
            <a:endParaRPr/>
          </a:p>
        </p:txBody>
      </p:sp>
      <p:sp>
        <p:nvSpPr>
          <p:cNvPr id="181" name="Google Shape;181;p14"/>
          <p:cNvSpPr txBox="1"/>
          <p:nvPr>
            <p:ph idx="1" type="body"/>
          </p:nvPr>
        </p:nvSpPr>
        <p:spPr>
          <a:xfrm>
            <a:off x="398025" y="1045000"/>
            <a:ext cx="46386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Could have several chefs, each performing one parallel task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This is concept behind parallel computing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82" name="Google Shape;1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0600" y="1052014"/>
            <a:ext cx="1353381" cy="124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7496" y="2431091"/>
            <a:ext cx="1755184" cy="195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40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Supported Threading Models: Single</a:t>
            </a:r>
            <a:endParaRPr/>
          </a:p>
        </p:txBody>
      </p:sp>
      <p:sp>
        <p:nvSpPr>
          <p:cNvPr id="1138" name="Google Shape;1138;p140"/>
          <p:cNvSpPr txBox="1"/>
          <p:nvPr>
            <p:ph idx="1" type="body"/>
          </p:nvPr>
        </p:nvSpPr>
        <p:spPr>
          <a:xfrm>
            <a:off x="398025" y="683825"/>
            <a:ext cx="82887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Use single pragma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#pragma omp parallel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  #pragma omp barrier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  #pragma omp single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  {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    MPI_Xyz(…);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  #pragma omp barrier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141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Supported Threading Models: Funneled</a:t>
            </a:r>
            <a:endParaRPr/>
          </a:p>
        </p:txBody>
      </p:sp>
      <p:sp>
        <p:nvSpPr>
          <p:cNvPr id="1145" name="Google Shape;1145;p141"/>
          <p:cNvSpPr txBox="1"/>
          <p:nvPr>
            <p:ph idx="1" type="body"/>
          </p:nvPr>
        </p:nvSpPr>
        <p:spPr>
          <a:xfrm>
            <a:off x="398025" y="738950"/>
            <a:ext cx="8288700" cy="3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Cray &amp; Intel MPI implementations support funneling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Use master pragma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latin typeface="Courier New"/>
                <a:ea typeface="Courier New"/>
                <a:cs typeface="Courier New"/>
                <a:sym typeface="Courier New"/>
              </a:rPr>
              <a:t>#pragma omp parallel</a:t>
            </a:r>
            <a:endParaRPr b="1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latin typeface="Courier New"/>
                <a:ea typeface="Courier New"/>
                <a:cs typeface="Courier New"/>
                <a:sym typeface="Courier New"/>
              </a:rPr>
              <a:t>  #pragma omp barrier</a:t>
            </a:r>
            <a:endParaRPr b="1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latin typeface="Courier New"/>
                <a:ea typeface="Courier New"/>
                <a:cs typeface="Courier New"/>
                <a:sym typeface="Courier New"/>
              </a:rPr>
              <a:t>  #pragma omp master</a:t>
            </a:r>
            <a:endParaRPr b="1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latin typeface="Courier New"/>
                <a:ea typeface="Courier New"/>
                <a:cs typeface="Courier New"/>
                <a:sym typeface="Courier New"/>
              </a:rPr>
              <a:t>  {</a:t>
            </a:r>
            <a:endParaRPr b="1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latin typeface="Courier New"/>
                <a:ea typeface="Courier New"/>
                <a:cs typeface="Courier New"/>
                <a:sym typeface="Courier New"/>
              </a:rPr>
              <a:t>    MPI_Xyz(…);</a:t>
            </a:r>
            <a:endParaRPr b="1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latin typeface="Courier New"/>
                <a:ea typeface="Courier New"/>
                <a:cs typeface="Courier New"/>
                <a:sym typeface="Courier New"/>
              </a:rPr>
              <a:t>  #pragma omp barrier</a:t>
            </a:r>
            <a:endParaRPr b="1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42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Supported Threading Models: Serialized</a:t>
            </a:r>
            <a:endParaRPr/>
          </a:p>
        </p:txBody>
      </p:sp>
      <p:sp>
        <p:nvSpPr>
          <p:cNvPr id="1152" name="Google Shape;1152;p142"/>
          <p:cNvSpPr txBox="1"/>
          <p:nvPr>
            <p:ph idx="1" type="body"/>
          </p:nvPr>
        </p:nvSpPr>
        <p:spPr>
          <a:xfrm>
            <a:off x="398025" y="683825"/>
            <a:ext cx="82887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Cray &amp; Intel MPI implementations support serialized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Use single pragma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#pragma omp parallel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  #pragma omp barrier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  #pragma omp single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  {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    MPI_Xyz(…);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  //Don't need omp barrier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43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Supported Threading Models: Multiple</a:t>
            </a:r>
            <a:endParaRPr/>
          </a:p>
        </p:txBody>
      </p:sp>
      <p:sp>
        <p:nvSpPr>
          <p:cNvPr id="1159" name="Google Shape;1159;p143"/>
          <p:cNvSpPr txBox="1"/>
          <p:nvPr>
            <p:ph idx="1" type="body"/>
          </p:nvPr>
        </p:nvSpPr>
        <p:spPr>
          <a:xfrm>
            <a:off x="398025" y="807025"/>
            <a:ext cx="8288700" cy="3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Intel MPI implementation supports multiple!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(Cray MPI can turn on multiple support with env variables, but performance is sub-optimal)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No need for pragmas to protect MPI calls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Constraints: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Ordering of MPI calls maintained within each thread but not across MPI process -- user is responsible for preventing race conditions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Blocking MPI calls block only the calling thread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Multiple is rarely required; most algorithms can be written without it</a:t>
            </a:r>
            <a:endParaRPr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44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Which Threading Model Should I Use?</a:t>
            </a:r>
            <a:endParaRPr/>
          </a:p>
        </p:txBody>
      </p:sp>
      <p:sp>
        <p:nvSpPr>
          <p:cNvPr id="1166" name="Google Shape;1166;p144"/>
          <p:cNvSpPr txBox="1"/>
          <p:nvPr>
            <p:ph idx="1" type="body"/>
          </p:nvPr>
        </p:nvSpPr>
        <p:spPr>
          <a:xfrm>
            <a:off x="398025" y="1001475"/>
            <a:ext cx="8288700" cy="3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Depends on the application!</a:t>
            </a:r>
            <a:endParaRPr/>
          </a:p>
        </p:txBody>
      </p:sp>
      <p:graphicFrame>
        <p:nvGraphicFramePr>
          <p:cNvPr id="1167" name="Google Shape;1167;p144"/>
          <p:cNvGraphicFramePr/>
          <p:nvPr/>
        </p:nvGraphicFramePr>
        <p:xfrm>
          <a:off x="503775" y="15684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{9D72E2EA-8CE5-4471-93C6-A5CDE0569AC1}</a:tableStyleId>
              </a:tblPr>
              <a:tblGrid>
                <a:gridCol w="1243675"/>
                <a:gridCol w="3402175"/>
                <a:gridCol w="34313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Model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Advantages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Disadvantages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Single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Portable: every MPI implementation supports this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Limited flexibility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Funneled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Simpler to program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Manager thread could get overloaded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Serial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Freedom to communicate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Risk of too much cross-communication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Multiple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Completely thread safe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Limited availability; sub-optimal performance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45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Designing Hybrid Algorithms</a:t>
            </a:r>
            <a:endParaRPr/>
          </a:p>
        </p:txBody>
      </p:sp>
      <p:sp>
        <p:nvSpPr>
          <p:cNvPr id="1174" name="Google Shape;1174;p145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Just because you </a:t>
            </a:r>
            <a:r>
              <a:rPr i="1" lang="en-US"/>
              <a:t>can</a:t>
            </a:r>
            <a:r>
              <a:rPr lang="en-US"/>
              <a:t> communicate thread-to-thread, doesn’t mean you </a:t>
            </a:r>
            <a:r>
              <a:rPr i="1" lang="en-US"/>
              <a:t>should</a:t>
            </a:r>
            <a:endParaRPr i="1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Tradeoff between lumping messages together and sending individual messages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Lumping messages together: one big message, one overhead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Sending individual messages: less wait time (?)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Programmability: performance will be great, when you finally get it working!</a:t>
            </a:r>
            <a:endParaRPr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46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Example: Mesh Partitioning</a:t>
            </a:r>
            <a:endParaRPr/>
          </a:p>
        </p:txBody>
      </p:sp>
      <p:sp>
        <p:nvSpPr>
          <p:cNvPr id="1181" name="Google Shape;1181;p146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Regular mesh of finite elements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When we partition mesh, need to communicate information about (domain) adjacent cells to (computationally) remote neighbors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47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Example: Mesh Partitioning</a:t>
            </a:r>
            <a:endParaRPr/>
          </a:p>
        </p:txBody>
      </p:sp>
      <p:pic>
        <p:nvPicPr>
          <p:cNvPr id="1188" name="Google Shape;1188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575" y="934089"/>
            <a:ext cx="3257550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7850" y="818514"/>
            <a:ext cx="325755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48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Example: Mesh Partitioning</a:t>
            </a:r>
            <a:endParaRPr/>
          </a:p>
        </p:txBody>
      </p:sp>
      <p:pic>
        <p:nvPicPr>
          <p:cNvPr descr="dd_comm_patterns2.png" id="1196" name="Google Shape;1196;p148"/>
          <p:cNvPicPr preferRelativeResize="0"/>
          <p:nvPr/>
        </p:nvPicPr>
        <p:blipFill rotWithShape="1">
          <a:blip r:embed="rId3">
            <a:alphaModFix/>
          </a:blip>
          <a:srcRect b="0" l="-34999" r="-34981" t="0"/>
          <a:stretch/>
        </p:blipFill>
        <p:spPr>
          <a:xfrm>
            <a:off x="195728" y="842781"/>
            <a:ext cx="8659200" cy="3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149"/>
          <p:cNvSpPr txBox="1"/>
          <p:nvPr/>
        </p:nvSpPr>
        <p:spPr>
          <a:xfrm>
            <a:off x="625200" y="3231000"/>
            <a:ext cx="76590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INTERLUDE 4: COMPUTING PI WITH HYBRID PROGRAMMING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149"/>
          <p:cNvSpPr txBox="1"/>
          <p:nvPr/>
        </p:nvSpPr>
        <p:spPr>
          <a:xfrm>
            <a:off x="701400" y="4266825"/>
            <a:ext cx="71079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“pi” by Travis Morgan from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http://www.flickr.com/photos/morgantj/5575500301/sizes/l/in/photostream/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-poem.jpg" id="1204" name="Google Shape;1204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607" y="334426"/>
            <a:ext cx="2670039" cy="2767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Discussion: Jigsaw Puzzle*</a:t>
            </a:r>
            <a:endParaRPr/>
          </a:p>
        </p:txBody>
      </p:sp>
      <p:sp>
        <p:nvSpPr>
          <p:cNvPr id="190" name="Google Shape;190;p15"/>
          <p:cNvSpPr txBox="1"/>
          <p:nvPr>
            <p:ph idx="1" type="body"/>
          </p:nvPr>
        </p:nvSpPr>
        <p:spPr>
          <a:xfrm>
            <a:off x="398021" y="1045000"/>
            <a:ext cx="53676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Suppose we want to do a large,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/>
              <a:t>-piece jigsaw puzzle (e.g.,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N =</a:t>
            </a:r>
            <a:r>
              <a:rPr lang="en-US"/>
              <a:t> 10,000 pieces)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Time for one person to complete puzzle: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/>
              <a:t> hours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How can we decrease walltime to completion?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91" name="Google Shape;19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3927" y="1044999"/>
            <a:ext cx="2234111" cy="31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50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/>
              <a:t>Interlude 4: Computing </a:t>
            </a: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lang="en-US"/>
              <a:t> with Hybrid Programming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8611"/>
              <a:buNone/>
            </a:pPr>
            <a:r>
              <a:t/>
            </a:r>
            <a:endParaRPr/>
          </a:p>
        </p:txBody>
      </p:sp>
      <p:sp>
        <p:nvSpPr>
          <p:cNvPr id="1211" name="Google Shape;1211;p150"/>
          <p:cNvSpPr txBox="1"/>
          <p:nvPr>
            <p:ph idx="1" type="body"/>
          </p:nvPr>
        </p:nvSpPr>
        <p:spPr>
          <a:xfrm>
            <a:off x="398025" y="830825"/>
            <a:ext cx="8288700" cy="3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592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20"/>
              <a:buChar char="●"/>
            </a:pPr>
            <a:r>
              <a:rPr lang="en-US" sz="2320"/>
              <a:t>Putting it all together:</a:t>
            </a:r>
            <a:endParaRPr sz="2320"/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How can we combine inter-node and intra-node parallelism to create a hybrid program that computes </a:t>
            </a:r>
            <a:r>
              <a:rPr b="1" lang="en-US" sz="2100"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lang="en-US" sz="2100"/>
              <a:t> using the method of darts?</a:t>
            </a:r>
            <a:endParaRPr sz="2100"/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What potential pitfalls do you see?</a:t>
            </a:r>
            <a:endParaRPr sz="2100"/>
          </a:p>
          <a:p>
            <a:pPr indent="-37592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20"/>
              <a:buChar char="●"/>
            </a:pPr>
            <a:r>
              <a:rPr lang="en-US" sz="2320"/>
              <a:t>Your assignment: create a code, </a:t>
            </a:r>
            <a:r>
              <a:rPr b="1" lang="en-US" sz="2320">
                <a:latin typeface="Courier New"/>
                <a:ea typeface="Courier New"/>
                <a:cs typeface="Courier New"/>
                <a:sym typeface="Courier New"/>
              </a:rPr>
              <a:t>darts-hybrid.c</a:t>
            </a:r>
            <a:r>
              <a:rPr lang="en-US" sz="2320"/>
              <a:t> or </a:t>
            </a:r>
            <a:r>
              <a:rPr b="1" lang="en-US" sz="2320">
                <a:latin typeface="Courier New"/>
                <a:ea typeface="Courier New"/>
                <a:cs typeface="Courier New"/>
                <a:sym typeface="Courier New"/>
              </a:rPr>
              <a:t>darts-hybrid.f</a:t>
            </a:r>
            <a:r>
              <a:rPr lang="en-US" sz="2320"/>
              <a:t>, developed from </a:t>
            </a:r>
            <a:r>
              <a:rPr b="1" lang="en-US" sz="2320">
                <a:latin typeface="Courier New"/>
                <a:ea typeface="Courier New"/>
                <a:cs typeface="Courier New"/>
                <a:sym typeface="Courier New"/>
              </a:rPr>
              <a:t>darts-collective.c</a:t>
            </a:r>
            <a:r>
              <a:rPr lang="en-US" sz="2320"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b="1" lang="en-US" sz="2320">
                <a:latin typeface="Courier New"/>
                <a:ea typeface="Courier New"/>
                <a:cs typeface="Courier New"/>
                <a:sym typeface="Courier New"/>
              </a:rPr>
              <a:t>darts-collective.f</a:t>
            </a:r>
            <a:r>
              <a:rPr lang="en-US" sz="2320"/>
              <a:t> and </a:t>
            </a:r>
            <a:r>
              <a:rPr b="1" lang="en-US" sz="2320">
                <a:latin typeface="Courier New"/>
                <a:ea typeface="Courier New"/>
                <a:cs typeface="Courier New"/>
                <a:sym typeface="Courier New"/>
              </a:rPr>
              <a:t>darts-omp.c</a:t>
            </a:r>
            <a:r>
              <a:rPr lang="en-US" sz="2320"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b="1" lang="en-US" sz="2320">
                <a:latin typeface="Courier New"/>
                <a:ea typeface="Courier New"/>
                <a:cs typeface="Courier New"/>
                <a:sym typeface="Courier New"/>
              </a:rPr>
              <a:t>darts-omp.f</a:t>
            </a:r>
            <a:r>
              <a:rPr lang="en-US" sz="2320"/>
              <a:t>, that uses OpenMP to exploit parallelism within the node, and MPI for parallelism between nodes</a:t>
            </a:r>
            <a:endParaRPr sz="232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t/>
            </a:r>
            <a:endParaRPr sz="232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232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51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Bibliography/Resources: OpenMP</a:t>
            </a:r>
            <a:endParaRPr/>
          </a:p>
        </p:txBody>
      </p:sp>
      <p:sp>
        <p:nvSpPr>
          <p:cNvPr id="1218" name="Google Shape;1218;p151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Mattson, Timothy, Yun (Helen) He, Alice Koniges (2019) </a:t>
            </a:r>
            <a:r>
              <a:rPr i="1" lang="en-US" sz="1900"/>
              <a:t>The OpenMP Common Core</a:t>
            </a:r>
            <a:r>
              <a:rPr lang="en-US" sz="1900"/>
              <a:t>, Cambridge, MA: MIT Press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Chapman, Barbara, Gabrielle Jost, and Ruud van der Pas. (2008)  </a:t>
            </a:r>
            <a:r>
              <a:rPr i="1" lang="en-US" sz="1900"/>
              <a:t>Using OpenMP</a:t>
            </a:r>
            <a:r>
              <a:rPr lang="en-US" sz="1900"/>
              <a:t>, Cambridge, MA: MIT Press.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LLNL OpenMP Tutorial, </a:t>
            </a:r>
            <a:r>
              <a:rPr lang="en-US" sz="1900" u="sng">
                <a:solidFill>
                  <a:schemeClr val="hlink"/>
                </a:solidFill>
                <a:hlinkClick r:id="rId3"/>
              </a:rPr>
              <a:t>https://computing.llnl.gov/tutorials/openMP/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Mattson, Tim, and Larry Meadows (2008) </a:t>
            </a:r>
            <a:r>
              <a:rPr i="1" lang="en-US" sz="1900"/>
              <a:t>SC08 OpenMP “Hands-On” Tutorial</a:t>
            </a:r>
            <a:r>
              <a:rPr lang="en-US" sz="1900"/>
              <a:t>, </a:t>
            </a:r>
            <a:r>
              <a:rPr lang="en-US" sz="1900" u="sng">
                <a:solidFill>
                  <a:schemeClr val="hlink"/>
                </a:solidFill>
                <a:hlinkClick r:id="rId4"/>
              </a:rPr>
              <a:t>https://www.openmp.org/wp-content/uploads/omp-hands-on-SC08.pdf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Bull, Mark (2018) </a:t>
            </a:r>
            <a:r>
              <a:rPr i="1" lang="en-US" sz="1900"/>
              <a:t>OpenMP Tips, Tricks and Gotchas</a:t>
            </a:r>
            <a:r>
              <a:rPr lang="en-US" sz="1900"/>
              <a:t>, http://www.archer.ac.uk/training/course-material/2018/09/openmp-imp/Slides/L10-TipsTricksGotchas.pdf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152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Bibliography/Resources: OpenMP</a:t>
            </a:r>
            <a:endParaRPr/>
          </a:p>
        </p:txBody>
      </p:sp>
      <p:sp>
        <p:nvSpPr>
          <p:cNvPr id="1225" name="Google Shape;1225;p152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Logan, Tom, </a:t>
            </a:r>
            <a:r>
              <a:rPr i="1" lang="en-US" sz="2300"/>
              <a:t>The OpenMP Crash Course (How to Parallelize your Code with Ease and Inefficiency), </a:t>
            </a:r>
            <a:r>
              <a:rPr lang="en-US" sz="2300" u="sng">
                <a:solidFill>
                  <a:schemeClr val="hlink"/>
                </a:solidFill>
                <a:hlinkClick r:id="rId3"/>
              </a:rPr>
              <a:t>http://ffden-2.phys.uaf.edu/608_lectures/OmpCrash.pdf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OpenMP.org: </a:t>
            </a:r>
            <a:r>
              <a:rPr lang="en-US" sz="2300" u="sng">
                <a:solidFill>
                  <a:schemeClr val="hlink"/>
                </a:solidFill>
                <a:hlinkClick r:id="rId4"/>
              </a:rPr>
              <a:t>https://www.openmp.org/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OpenMP Standard: </a:t>
            </a:r>
            <a:r>
              <a:rPr lang="en-US" sz="2300" u="sng">
                <a:solidFill>
                  <a:schemeClr val="hlink"/>
                </a:solidFill>
                <a:hlinkClick r:id="rId5"/>
              </a:rPr>
              <a:t>https://www.openmp.org/specifications/</a:t>
            </a:r>
            <a:endParaRPr sz="23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5.2 Specification: </a:t>
            </a:r>
            <a:r>
              <a:rPr lang="en-US" sz="1900" u="sng">
                <a:solidFill>
                  <a:schemeClr val="hlink"/>
                </a:solidFill>
                <a:hlinkClick r:id="rId6"/>
              </a:rPr>
              <a:t>https://www.openmp.org/wp-content/uploads/OpenMP-API-Specification-5-2.pdf</a:t>
            </a:r>
            <a:r>
              <a:rPr lang="en-US" sz="1900"/>
              <a:t> </a:t>
            </a:r>
            <a:endParaRPr sz="19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5.2 code examples: </a:t>
            </a:r>
            <a:r>
              <a:rPr lang="en-US" sz="1900" u="sng">
                <a:solidFill>
                  <a:schemeClr val="hlink"/>
                </a:solidFill>
                <a:hlinkClick r:id="rId7"/>
              </a:rPr>
              <a:t>https://www.openmp.org/wp-content/uploads/openmp-examples-5-2.pdf</a:t>
            </a:r>
            <a:r>
              <a:rPr lang="en-US" sz="1900"/>
              <a:t> </a:t>
            </a:r>
            <a:endParaRPr sz="180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153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Bibliography/Resources: Hybrid Programming</a:t>
            </a:r>
            <a:endParaRPr/>
          </a:p>
        </p:txBody>
      </p:sp>
      <p:sp>
        <p:nvSpPr>
          <p:cNvPr id="1232" name="Google Shape;1232;p153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Cuma, Martin (2015) </a:t>
            </a:r>
            <a:r>
              <a:rPr i="1" lang="en-US" sz="2200"/>
              <a:t>Hybrid MPI/OpenMP Programming</a:t>
            </a:r>
            <a:r>
              <a:rPr lang="en-US" sz="2200"/>
              <a:t>,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https://www.chpc.utah.edu/presentations/images-and-pdfs/MPI-OMP15.pdf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INTERTWinE (2017) </a:t>
            </a:r>
            <a:r>
              <a:rPr i="1" lang="en-US" sz="2200"/>
              <a:t>Best Practice Guide to Hybrid MPI + OpenMP Programming</a:t>
            </a:r>
            <a:r>
              <a:rPr lang="en-US" sz="2200"/>
              <a:t>,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http://www.intertwine-project.eu/sites/default/files/images/INTERTWinE_Best_Practice_Guide_MPI%2BOpenMP_1.1.pdf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Rabenseifner, Rolf, Georg Hager, Gabriele Jost (2013) SC13 Hybrid MPI and OpenMP Parallel Programming Tutorial, </a:t>
            </a:r>
            <a:r>
              <a:rPr lang="en-US" sz="2200" u="sng">
                <a:solidFill>
                  <a:schemeClr val="hlink"/>
                </a:solidFill>
                <a:hlinkClick r:id="rId5"/>
              </a:rPr>
              <a:t>https://openmp.org/wp-content/uploads/HybridPP_Slides.pdf</a:t>
            </a:r>
            <a:endParaRPr sz="2200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154"/>
          <p:cNvSpPr txBox="1"/>
          <p:nvPr/>
        </p:nvSpPr>
        <p:spPr>
          <a:xfrm>
            <a:off x="625200" y="3612000"/>
            <a:ext cx="56004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APPENDIX 1: COMPUTING PI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154"/>
          <p:cNvSpPr txBox="1"/>
          <p:nvPr/>
        </p:nvSpPr>
        <p:spPr>
          <a:xfrm>
            <a:off x="701400" y="4038225"/>
            <a:ext cx="71079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“Pi” by Gregory Bastien, from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http://www.flickr.com/photos/gregory_bastien/2741729411/sizes/z/in/photostream/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-steps.jpg" id="1240" name="Google Shape;1240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442" y="563026"/>
            <a:ext cx="2386916" cy="3079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155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Computing 𝝅</a:t>
            </a:r>
            <a:endParaRPr/>
          </a:p>
        </p:txBody>
      </p:sp>
      <p:sp>
        <p:nvSpPr>
          <p:cNvPr id="1247" name="Google Shape;1247;p155"/>
          <p:cNvSpPr txBox="1"/>
          <p:nvPr>
            <p:ph idx="1" type="body"/>
          </p:nvPr>
        </p:nvSpPr>
        <p:spPr>
          <a:xfrm>
            <a:off x="398014" y="683827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Method of Darts is a TERRIBLE way to compute 𝝅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Accuracy proportional to square root of number of darts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For one decimal point increase in accuracy, need 100 times more darts!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Instead,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Look it up on the internet, e.g.,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http://www.geom.uiuc.edu/~huberty/math5337/groupe/digits.html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Compute using BBP (Bailey-Borwein-Plouffe) formula: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For less accurate computations, try your programming language’s constant, or quadrature or power series expansions</a:t>
            </a:r>
            <a:endParaRPr/>
          </a:p>
        </p:txBody>
      </p:sp>
      <p:pic>
        <p:nvPicPr>
          <p:cNvPr id="1248" name="Google Shape;1248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9939" y="3316233"/>
            <a:ext cx="3318110" cy="507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56"/>
          <p:cNvSpPr txBox="1"/>
          <p:nvPr/>
        </p:nvSpPr>
        <p:spPr>
          <a:xfrm>
            <a:off x="625200" y="3154800"/>
            <a:ext cx="77268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APPENDIX 2: ABOUT RANDOM NUMBER GENERATION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56"/>
          <p:cNvSpPr txBox="1"/>
          <p:nvPr/>
        </p:nvSpPr>
        <p:spPr>
          <a:xfrm>
            <a:off x="701400" y="4114425"/>
            <a:ext cx="71079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“Random Number Generator insides” by mercuryvapour, from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http://www.flickr.com/photos/mercuryvapour/2743393057/sizes/l/in/photostream/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ng.jpg" id="1256" name="Google Shape;1256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041" y="334426"/>
            <a:ext cx="3853967" cy="289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57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About Random Number Generation</a:t>
            </a:r>
            <a:endParaRPr/>
          </a:p>
        </p:txBody>
      </p:sp>
      <p:sp>
        <p:nvSpPr>
          <p:cNvPr id="1263" name="Google Shape;1263;p157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No such thing as random number generation – proper term is pseudorandom number generator (PRNG)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Generate long sequence of numbers that seems “random”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Properties of good PRNG: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Very long period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Uniformly distributed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Reproducible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Quick and easy to compute</a:t>
            </a:r>
            <a:endParaRPr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58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Pseudorandom Number Generator</a:t>
            </a:r>
            <a:endParaRPr/>
          </a:p>
        </p:txBody>
      </p:sp>
      <p:pic>
        <p:nvPicPr>
          <p:cNvPr id="1270" name="Google Shape;1270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2542" y="875378"/>
            <a:ext cx="3874650" cy="2134084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158"/>
          <p:cNvSpPr txBox="1"/>
          <p:nvPr/>
        </p:nvSpPr>
        <p:spPr>
          <a:xfrm>
            <a:off x="4958750" y="3009450"/>
            <a:ext cx="3873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Correlation of RANDU LCG (source: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http://upload.wikimedia.org/wikipedia/commons/3/38/Randu.png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158"/>
          <p:cNvSpPr txBox="1"/>
          <p:nvPr>
            <p:ph idx="1" type="body"/>
          </p:nvPr>
        </p:nvSpPr>
        <p:spPr>
          <a:xfrm>
            <a:off x="398025" y="1045000"/>
            <a:ext cx="45606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Generator from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lcgenerator.h</a:t>
            </a:r>
            <a:r>
              <a:rPr lang="en-US"/>
              <a:t> is a Linear Congruential Generator (LCG)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en-US">
                <a:solidFill>
                  <a:schemeClr val="accent2"/>
                </a:solidFill>
              </a:rPr>
              <a:t>Short period (= </a:t>
            </a:r>
            <a:r>
              <a:rPr b="1" lang="en-US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PMOD</a:t>
            </a:r>
            <a:r>
              <a:rPr lang="en-US">
                <a:solidFill>
                  <a:schemeClr val="accent2"/>
                </a:solidFill>
              </a:rPr>
              <a:t>, 714025)</a:t>
            </a:r>
            <a:endParaRPr>
              <a:solidFill>
                <a:schemeClr val="accent2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en-US">
                <a:solidFill>
                  <a:schemeClr val="accent2"/>
                </a:solidFill>
              </a:rPr>
              <a:t>Not uniformly distributed – known to have correlations</a:t>
            </a:r>
            <a:endParaRPr>
              <a:solidFill>
                <a:schemeClr val="accent2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○"/>
            </a:pPr>
            <a:r>
              <a:rPr lang="en-US">
                <a:solidFill>
                  <a:schemeClr val="accent3"/>
                </a:solidFill>
              </a:rPr>
              <a:t>Reproducible</a:t>
            </a:r>
            <a:endParaRPr>
              <a:solidFill>
                <a:schemeClr val="accent3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○"/>
            </a:pPr>
            <a:r>
              <a:rPr lang="en-US">
                <a:solidFill>
                  <a:schemeClr val="accent3"/>
                </a:solidFill>
              </a:rPr>
              <a:t>Quick and easy to compute</a:t>
            </a:r>
            <a:endParaRPr>
              <a:solidFill>
                <a:schemeClr val="accent3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Poor quality (don’t do this at home)</a:t>
            </a:r>
            <a:endParaRPr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159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Good PRNGs</a:t>
            </a:r>
            <a:endParaRPr/>
          </a:p>
        </p:txBody>
      </p:sp>
      <p:sp>
        <p:nvSpPr>
          <p:cNvPr id="1279" name="Google Shape;1279;p159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For serial codes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Mersenne twister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GSL (GNU Scientific Library), many generators available (including Mersenne twister)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http://www.gnu.org/software/gsl/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Also available in Intel MKL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For parallel codes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SPRNG, regarded as leading parallel pseudorandom number generator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http://sprng.cs.fsu.edu/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Discussion: Jigsaw Puzzle</a:t>
            </a:r>
            <a:endParaRPr/>
          </a:p>
        </p:txBody>
      </p:sp>
      <p:sp>
        <p:nvSpPr>
          <p:cNvPr id="198" name="Google Shape;198;p16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Impact of having multiple people at the table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Walltime to completion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Communication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Resource contention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Let number of people =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Think about what happens when </a:t>
            </a: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= 1, 2, 4, … 5000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Discussion: Jigsaw Puzzle</a:t>
            </a:r>
            <a:endParaRPr/>
          </a:p>
        </p:txBody>
      </p:sp>
      <p:sp>
        <p:nvSpPr>
          <p:cNvPr id="205" name="Google Shape;205;p17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Alternate setup: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/>
              <a:t> people, each at separate table with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N/p</a:t>
            </a:r>
            <a:r>
              <a:rPr lang="en-US"/>
              <a:t> pieces each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What is the impact on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Walltime to completion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Communication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Resource contention?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Discussion: Jigsaw Puzzle</a:t>
            </a:r>
            <a:endParaRPr/>
          </a:p>
        </p:txBody>
      </p:sp>
      <p:sp>
        <p:nvSpPr>
          <p:cNvPr id="212" name="Google Shape;212;p18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Alternate setup: divide puzzle by features, each person works on one, e.g., mountain, sky, stream, tree, meadow, etc.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What is the impact on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Walltime to completion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Communication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Resource contention?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Parallel Algorithm Design: PCAM</a:t>
            </a:r>
            <a:endParaRPr/>
          </a:p>
        </p:txBody>
      </p:sp>
      <p:sp>
        <p:nvSpPr>
          <p:cNvPr id="219" name="Google Shape;219;p19"/>
          <p:cNvSpPr txBox="1"/>
          <p:nvPr>
            <p:ph idx="1" type="body"/>
          </p:nvPr>
        </p:nvSpPr>
        <p:spPr>
          <a:xfrm>
            <a:off x="427650" y="729150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i="1" lang="en-US">
                <a:solidFill>
                  <a:schemeClr val="accent2"/>
                </a:solidFill>
              </a:rPr>
              <a:t>P</a:t>
            </a:r>
            <a:r>
              <a:rPr i="1" lang="en-US"/>
              <a:t>artition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Decompose problem into fine-grained tasks to maximize potential parallelism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-US">
                <a:solidFill>
                  <a:schemeClr val="accent2"/>
                </a:solidFill>
              </a:rPr>
              <a:t>C</a:t>
            </a:r>
            <a:r>
              <a:rPr i="1" lang="en-US"/>
              <a:t>ommunication</a:t>
            </a:r>
            <a:r>
              <a:rPr lang="en-US"/>
              <a:t> 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Determine communication pattern among tasks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-US">
                <a:solidFill>
                  <a:schemeClr val="accent2"/>
                </a:solidFill>
              </a:rPr>
              <a:t>A</a:t>
            </a:r>
            <a:r>
              <a:rPr i="1" lang="en-US"/>
              <a:t>gglomeration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Combine into coarser-grained tasks, if necessary, to reduce communication requirements or other costs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-US">
                <a:solidFill>
                  <a:schemeClr val="accent2"/>
                </a:solidFill>
              </a:rPr>
              <a:t>M</a:t>
            </a:r>
            <a:r>
              <a:rPr i="1" lang="en-US"/>
              <a:t>apping</a:t>
            </a:r>
            <a:r>
              <a:rPr lang="en-US"/>
              <a:t> 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Assign tasks to processors, subject to tradeoff between communication cost and concurrency</a:t>
            </a:r>
            <a:endParaRPr/>
          </a:p>
        </p:txBody>
      </p:sp>
      <p:sp>
        <p:nvSpPr>
          <p:cNvPr id="220" name="Google Shape;220;p19"/>
          <p:cNvSpPr txBox="1"/>
          <p:nvPr/>
        </p:nvSpPr>
        <p:spPr>
          <a:xfrm>
            <a:off x="1475703" y="4739639"/>
            <a:ext cx="57171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(from Heath: </a:t>
            </a:r>
            <a:r>
              <a:rPr b="0" i="1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Parallel Numerical Algorithms</a:t>
            </a: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Course Outline</a:t>
            </a:r>
            <a:endParaRPr/>
          </a:p>
        </p:txBody>
      </p:sp>
      <p:sp>
        <p:nvSpPr>
          <p:cNvPr id="83" name="Google Shape;83;p2"/>
          <p:cNvSpPr txBox="1"/>
          <p:nvPr>
            <p:ph idx="1" type="body"/>
          </p:nvPr>
        </p:nvSpPr>
        <p:spPr>
          <a:xfrm>
            <a:off x="398025" y="683825"/>
            <a:ext cx="82887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accent1"/>
                </a:solidFill>
              </a:rPr>
              <a:t>Parallelism &amp; MPI (01:00 - 3:00 pm)</a:t>
            </a:r>
            <a:endParaRPr b="1">
              <a:solidFill>
                <a:schemeClr val="accent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AutoNum type="romanUcPeriod"/>
            </a:pPr>
            <a:r>
              <a:rPr lang="en-US"/>
              <a:t>Parallelism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rPr lang="en-US"/>
              <a:t>Supercomputer Architecture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rPr lang="en-US"/>
              <a:t>Basic MPI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(Interlude 1: Computing Pi in parallel)</a:t>
            </a:r>
            <a:endParaRPr sz="1800"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AutoNum type="romanUcPeriod"/>
            </a:pPr>
            <a:r>
              <a:rPr lang="en-US"/>
              <a:t>MPI Collectives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(Interlude 2: Computing Pi using parallel collectives)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6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accent1"/>
                </a:solidFill>
              </a:rPr>
              <a:t>OpenMP &amp; Hybrid Programming (3:30 - 5 pm)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/>
        </p:nvSpPr>
        <p:spPr>
          <a:xfrm>
            <a:off x="625200" y="3612000"/>
            <a:ext cx="56004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II. ARCHITECTURE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625200" y="4114425"/>
            <a:ext cx="74952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“Architecture” by marie-ll, </a:t>
            </a:r>
            <a:r>
              <a:rPr b="0" i="0" lang="en-US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http://www.flickr.com/photos/grrrl/324473920/sizes/l/in/photostream/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rchitecture.jpg" id="228" name="Google Shape;22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360" y="437934"/>
            <a:ext cx="4774100" cy="318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II. Supercomputer Architecture</a:t>
            </a:r>
            <a:endParaRPr/>
          </a:p>
        </p:txBody>
      </p:sp>
      <p:sp>
        <p:nvSpPr>
          <p:cNvPr id="235" name="Google Shape;235;p21"/>
          <p:cNvSpPr txBox="1"/>
          <p:nvPr>
            <p:ph idx="1" type="body"/>
          </p:nvPr>
        </p:nvSpPr>
        <p:spPr>
          <a:xfrm>
            <a:off x="398025" y="826450"/>
            <a:ext cx="8288700" cy="3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What is a supercomputer?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Conceptual overview of architecture</a:t>
            </a:r>
            <a:endParaRPr/>
          </a:p>
        </p:txBody>
      </p:sp>
      <p:sp>
        <p:nvSpPr>
          <p:cNvPr id="236" name="Google Shape;236;p21"/>
          <p:cNvSpPr txBox="1"/>
          <p:nvPr/>
        </p:nvSpPr>
        <p:spPr>
          <a:xfrm>
            <a:off x="609120" y="2057616"/>
            <a:ext cx="687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00" lIns="83800" spcFirstLastPara="1" rIns="83800" wrap="square" tIns="419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Cray 1 (1976)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1"/>
          <p:cNvSpPr txBox="1"/>
          <p:nvPr/>
        </p:nvSpPr>
        <p:spPr>
          <a:xfrm>
            <a:off x="381600" y="2971392"/>
            <a:ext cx="8538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00" lIns="83800" spcFirstLastPara="1" rIns="83800" wrap="square" tIns="419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IBM Blue Gene (2005)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200" y="3982378"/>
            <a:ext cx="1268053" cy="84572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1"/>
          <p:cNvSpPr txBox="1"/>
          <p:nvPr/>
        </p:nvSpPr>
        <p:spPr>
          <a:xfrm>
            <a:off x="381600" y="4172478"/>
            <a:ext cx="853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00" lIns="83800" spcFirstLastPara="1" rIns="83800" wrap="square" tIns="419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Cray XT5 (2009)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ay1.jpg" id="240" name="Google Shape;24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0880" y="1787588"/>
            <a:ext cx="1327460" cy="1025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GeneL.jpg" id="241" name="Google Shape;24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0880" y="2963831"/>
            <a:ext cx="1326379" cy="88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27975" y="1716450"/>
            <a:ext cx="3974601" cy="2861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1"/>
          <p:cNvSpPr txBox="1"/>
          <p:nvPr/>
        </p:nvSpPr>
        <p:spPr>
          <a:xfrm>
            <a:off x="4267151" y="1905225"/>
            <a:ext cx="1169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00" lIns="83800" spcFirstLastPara="1" rIns="83800" wrap="square" tIns="419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HPE-Cray Shasta Architecture (2021)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a Supercomputer?</a:t>
            </a:r>
            <a:endParaRPr/>
          </a:p>
        </p:txBody>
      </p:sp>
      <p:sp>
        <p:nvSpPr>
          <p:cNvPr id="250" name="Google Shape;250;p22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“The biggest, fastest computer right this minute.”  </a:t>
            </a:r>
            <a:br>
              <a:rPr lang="en-US"/>
            </a:br>
            <a:r>
              <a:rPr lang="en-US"/>
              <a:t>– Henry Neeman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Generally, at least 100 times more powerful than PC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This field of study known as supercomputing, high-performance computing (HPC), or scientific computing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Scientists utilize supercomputers to solve complex problems.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Really hard problems need really LARGE (super)computers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SMP Architecture</a:t>
            </a:r>
            <a:endParaRPr/>
          </a:p>
        </p:txBody>
      </p:sp>
      <p:sp>
        <p:nvSpPr>
          <p:cNvPr id="257" name="Google Shape;257;p23"/>
          <p:cNvSpPr txBox="1"/>
          <p:nvPr>
            <p:ph idx="1" type="body"/>
          </p:nvPr>
        </p:nvSpPr>
        <p:spPr>
          <a:xfrm>
            <a:off x="398014" y="74285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100"/>
              <a:t>SMP stands for Symmetric Multiprocessing architecture</a:t>
            </a:r>
            <a:endParaRPr sz="2500"/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urier New"/>
              <a:buChar char="○"/>
            </a:pPr>
            <a:r>
              <a:rPr lang="en-US" sz="1900"/>
              <a:t>commonly used in supercomputers, servers, and high-performance computing environments.</a:t>
            </a:r>
            <a:endParaRPr sz="2100"/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1900"/>
              <a:t>all processors have equal access to memory and input/output devices.</a:t>
            </a:r>
            <a:endParaRPr sz="2100"/>
          </a:p>
          <a:p>
            <a:pPr indent="-3873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urier New"/>
              <a:buChar char="■"/>
            </a:pPr>
            <a:r>
              <a:rPr lang="en-US" sz="1900"/>
              <a:t>Massive memory, shared by multiple processors</a:t>
            </a:r>
            <a:endParaRPr sz="19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●"/>
            </a:pPr>
            <a:r>
              <a:rPr lang="en-US" sz="2100"/>
              <a:t>Any processor can work on any task, no matter its location in memory</a:t>
            </a:r>
            <a:endParaRPr sz="2500"/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urier New"/>
              <a:buChar char="○"/>
            </a:pPr>
            <a:r>
              <a:rPr lang="en-US" sz="1900"/>
              <a:t>Ideal for parallelization of sums, loops, etc.</a:t>
            </a:r>
            <a:endParaRPr sz="21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●"/>
            </a:pPr>
            <a:r>
              <a:rPr lang="en-US" sz="2100"/>
              <a:t>SMP systems and architectures allow for better load balancing and resource utilization across multiple processors.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Cluster Architecture</a:t>
            </a:r>
            <a:endParaRPr/>
          </a:p>
        </p:txBody>
      </p:sp>
      <p:sp>
        <p:nvSpPr>
          <p:cNvPr id="264" name="Google Shape;264;p24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CPUs on racks, do computations (fast)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Communicate through networked connections (slow)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Want to write programs that divide computations evenly but minimize communication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SMP Architecture vs Cluster Architecture</a:t>
            </a:r>
            <a:endParaRPr/>
          </a:p>
        </p:txBody>
      </p:sp>
      <p:pic>
        <p:nvPicPr>
          <p:cNvPr descr="A picture containing sketch, diagram, technical drawing, drawing&#10;&#10;Description automatically generated" id="271" name="Google Shape;27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0362" y="790233"/>
            <a:ext cx="4691490" cy="3757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State-of-the-Art Architectures</a:t>
            </a:r>
            <a:endParaRPr/>
          </a:p>
        </p:txBody>
      </p:sp>
      <p:sp>
        <p:nvSpPr>
          <p:cNvPr id="278" name="Google Shape;278;p26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Today, hybrid architectures very common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Multiple {16, 24, 32, 64, 68, 128}-core nodes, connected to other nodes by (slow) interconnect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Cores in node share memory (like small SMP machines)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Machine appears to follow cluster architecture (with multi-core nodes rather than single processors)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To take advantage of all parallelism, use MPI (cluster) and OpenMP (SMP) hybrid programming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State-of-the-Art Architectures</a:t>
            </a:r>
            <a:endParaRPr/>
          </a:p>
        </p:txBody>
      </p:sp>
      <p:sp>
        <p:nvSpPr>
          <p:cNvPr id="285" name="Google Shape;285;p27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Hybrid CPU/GPGPU architectures also very common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Nodes consist of one (or more) multicore CPU + one (or more) GPU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Heavy computations offloaded to GPGPUs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Separate memory for CPU and GPU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Complicated programming paradigm, outside the scope of today’s training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Often use CUDA to directly program GPU offload portions of code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Alternatives: standards-based directives, OpenACC or OpenMP offloading; programming environments such as Kokkos or Raja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 txBox="1"/>
          <p:nvPr/>
        </p:nvSpPr>
        <p:spPr>
          <a:xfrm>
            <a:off x="625200" y="3612000"/>
            <a:ext cx="56004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III. BASIC MPI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8"/>
          <p:cNvSpPr txBox="1"/>
          <p:nvPr/>
        </p:nvSpPr>
        <p:spPr>
          <a:xfrm>
            <a:off x="625200" y="4038225"/>
            <a:ext cx="71079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“MPI Adventure” by Stefan Jürgensen, from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http://www.flickr.com/photos/94039982@N00/6177616380/sizes/l/in/photostream/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PI_Adventure.jpg" id="293" name="Google Shape;29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480" y="428109"/>
            <a:ext cx="5070052" cy="3188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III. Basic MPI</a:t>
            </a:r>
            <a:endParaRPr/>
          </a:p>
        </p:txBody>
      </p:sp>
      <p:sp>
        <p:nvSpPr>
          <p:cNvPr id="300" name="Google Shape;300;p29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Introduction to MPI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Parallel programming concepts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The Six Necessary MPI Commands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Example program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Course Outline</a:t>
            </a:r>
            <a:endParaRPr/>
          </a:p>
        </p:txBody>
      </p:sp>
      <p:sp>
        <p:nvSpPr>
          <p:cNvPr id="90" name="Google Shape;90;p3"/>
          <p:cNvSpPr txBox="1"/>
          <p:nvPr>
            <p:ph idx="1" type="body"/>
          </p:nvPr>
        </p:nvSpPr>
        <p:spPr>
          <a:xfrm>
            <a:off x="398025" y="683825"/>
            <a:ext cx="82887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accent1"/>
                </a:solidFill>
              </a:rPr>
              <a:t>Parallelism &amp; MPI (01:00 – 3:00 pm)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accent1"/>
                </a:solidFill>
              </a:rPr>
              <a:t>OpenMP &amp; Hybrid Programming (3:30 - 5 pm)</a:t>
            </a:r>
            <a:endParaRPr b="1">
              <a:solidFill>
                <a:schemeClr val="accent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AutoNum type="romanUcPeriod"/>
            </a:pPr>
            <a:r>
              <a:rPr lang="en-US"/>
              <a:t>About OpenMP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rPr lang="en-US"/>
              <a:t>OpenMP Directives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rPr lang="en-US"/>
              <a:t>Data Scope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rPr lang="en-US"/>
              <a:t>Runtime Library Routines &amp; Environment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rPr lang="en-US"/>
              <a:t>Using OpenMP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(Interlude 3: Computing Pi with OpenMP)</a:t>
            </a:r>
            <a:endParaRPr sz="1800"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AutoNum type="romanUcPeriod" startAt="6"/>
            </a:pPr>
            <a:r>
              <a:rPr lang="en-US"/>
              <a:t>Hybrid Programming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(Interlude 4: Computing Pi with Hybrid Programming)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Introduction to MPI</a:t>
            </a:r>
            <a:endParaRPr/>
          </a:p>
        </p:txBody>
      </p:sp>
      <p:sp>
        <p:nvSpPr>
          <p:cNvPr id="307" name="Google Shape;307;p30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Stands for </a:t>
            </a:r>
            <a:r>
              <a:rPr b="1" lang="en-US"/>
              <a:t>M</a:t>
            </a:r>
            <a:r>
              <a:rPr lang="en-US"/>
              <a:t>essage </a:t>
            </a:r>
            <a:r>
              <a:rPr b="1" lang="en-US"/>
              <a:t>P</a:t>
            </a:r>
            <a:r>
              <a:rPr lang="en-US"/>
              <a:t>assing </a:t>
            </a:r>
            <a:r>
              <a:rPr b="1" lang="en-US"/>
              <a:t>I</a:t>
            </a:r>
            <a:r>
              <a:rPr lang="en-US"/>
              <a:t>nterface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Industry standard for parallel programming (200+ page document)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MPI implemented by many vendors; open source implementations available too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Cray, IBM, HPE vendor implementations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MPICH, LAM-MPI, OpenMPI (open source)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MPI function library is used in writing C, C++, or Fortran programs in HPC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Introduction to MPI</a:t>
            </a:r>
            <a:endParaRPr/>
          </a:p>
        </p:txBody>
      </p:sp>
      <p:sp>
        <p:nvSpPr>
          <p:cNvPr id="314" name="Google Shape;314;p31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MPI-1 vs. MPI-2: MPI-2 has additional advanced functionality and C++ bindings, but everything learned in this section applies to both standards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MPI-3: Major revisions (e.g., nonblocking collectives, extensions to one-sided operations), released September 2012, 800+ pages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MPI-3.1 released June 2015 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MPI-3 additions to standard will not be covered today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MPI-4: Standard released June, 2021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MPI-4 additions to standard will also not be covered today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Parallelization Concepts</a:t>
            </a:r>
            <a:endParaRPr/>
          </a:p>
        </p:txBody>
      </p:sp>
      <p:sp>
        <p:nvSpPr>
          <p:cNvPr id="321" name="Google Shape;321;p32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Two primary programming paradigms: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-US"/>
              <a:t>SPMD</a:t>
            </a:r>
            <a:r>
              <a:rPr lang="en-US"/>
              <a:t> (single program, multiple data)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-US"/>
              <a:t>MPMD</a:t>
            </a:r>
            <a:r>
              <a:rPr lang="en-US"/>
              <a:t> (multiple programs, multiple data)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MPI can be used for either paradigm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SPMD vs. MPMD</a:t>
            </a:r>
            <a:endParaRPr/>
          </a:p>
        </p:txBody>
      </p:sp>
      <p:sp>
        <p:nvSpPr>
          <p:cNvPr id="328" name="Google Shape;328;p33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SPMD: Write single program that will perform same operation on multiple sets of data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Multiple chefs baking many lasagnas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Rendering different frames of movie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MPMD: Write different programs to perform different operations on multiple sets of data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Multiple chefs preparing four-course dinner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Rendering different parts of movie frame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Can also write hybrid program in which some processes perform same task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Six Necessary MPI Commands</a:t>
            </a:r>
            <a:endParaRPr/>
          </a:p>
        </p:txBody>
      </p:sp>
      <p:sp>
        <p:nvSpPr>
          <p:cNvPr id="335" name="Google Shape;335;p34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MPI_Init(int *argc, char **argv)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MPI_Finalize(void)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MPI_Comm_size(MPI_Comm comm, int *size)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MPI_Comm_rank(MPI_Comm comm, int *rank)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MPI_Send(void *buf, int count, MPI_Datatype </a:t>
            </a:r>
            <a:b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datatype, int dest, int tag, MPI_Comm comm)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MPI_Recv(void *buf, int count, MPI_Datatype </a:t>
            </a:r>
            <a:b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datatype, int source, int tag, MPI_Comm comm, </a:t>
            </a:r>
            <a:b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MPI_Status *status)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Initiation and Termination</a:t>
            </a:r>
            <a:endParaRPr/>
          </a:p>
        </p:txBody>
      </p:sp>
      <p:sp>
        <p:nvSpPr>
          <p:cNvPr id="342" name="Google Shape;342;p35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MPI_Init(int *argc, char **argv)</a:t>
            </a:r>
            <a:r>
              <a:rPr lang="en-US"/>
              <a:t> initiates MPI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Place in body of code after variable declarations and before any MPI commands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MPI_Finalize(void)</a:t>
            </a:r>
            <a:r>
              <a:rPr lang="en-US"/>
              <a:t> shuts down MPI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Place near end of code, after last MPI command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Environmental Inquiry</a:t>
            </a:r>
            <a:endParaRPr/>
          </a:p>
        </p:txBody>
      </p:sp>
      <p:sp>
        <p:nvSpPr>
          <p:cNvPr id="349" name="Google Shape;349;p36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MPI_Comm_size(MPI_Comm comm, int *size)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Find out number of processes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Allows flexibility in number of processes used in program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MPI_Comm_rank(MPI_Comm comm, int *rank)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Find out identifier of current process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○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0 ≤ rank ≤ size-1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Message Passing: Send</a:t>
            </a:r>
            <a:endParaRPr/>
          </a:p>
        </p:txBody>
      </p:sp>
      <p:sp>
        <p:nvSpPr>
          <p:cNvPr id="356" name="Google Shape;356;p37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MPI_Send(void *buf, int count, MPI_Datatype datatype, int dest, int tag, MPI_Comm comm)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Send message of length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lang="en-US"/>
              <a:t> items and datatype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datatype</a:t>
            </a:r>
            <a:r>
              <a:rPr lang="en-US"/>
              <a:t> contained in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buf</a:t>
            </a:r>
            <a:r>
              <a:rPr lang="en-US"/>
              <a:t> with tag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tag</a:t>
            </a:r>
            <a:r>
              <a:rPr lang="en-US"/>
              <a:t> to process number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/>
              <a:t> in communicator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comm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E.g.,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MPI_Send(&amp;x, 1, MPI_DOUBLE, manager, me, MPI_COMM_WORLD)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8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Message Passing: Receive</a:t>
            </a:r>
            <a:endParaRPr/>
          </a:p>
        </p:txBody>
      </p:sp>
      <p:sp>
        <p:nvSpPr>
          <p:cNvPr id="363" name="Google Shape;363;p38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MPI_Recv(void *buf, int count, MPI_Datatype datatype, int source, int tag, MPI_Comm comm, MPI_Status *status)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Receive message of length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lang="en-US"/>
              <a:t> items and datatype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datatype</a:t>
            </a:r>
            <a:r>
              <a:rPr lang="en-US"/>
              <a:t> with tag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tag</a:t>
            </a:r>
            <a:r>
              <a:rPr lang="en-US"/>
              <a:t> in buffer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buf</a:t>
            </a:r>
            <a:r>
              <a:rPr lang="en-US"/>
              <a:t> from process number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source</a:t>
            </a:r>
            <a:r>
              <a:rPr lang="en-US"/>
              <a:t> in communicator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comm</a:t>
            </a:r>
            <a:r>
              <a:rPr lang="en-US"/>
              <a:t>, and record status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status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E.g.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MPI_Recv(&amp;x, 1, MPI_DOUBLE, source, source, MPI_COMM_WORLD, &amp;status)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9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Message Passing</a:t>
            </a:r>
            <a:endParaRPr/>
          </a:p>
        </p:txBody>
      </p:sp>
      <p:sp>
        <p:nvSpPr>
          <p:cNvPr id="370" name="Google Shape;370;p39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FF0000"/>
                </a:solidFill>
              </a:rPr>
              <a:t>WARNING!</a:t>
            </a:r>
            <a:r>
              <a:rPr lang="en-US"/>
              <a:t> Both standard send and receive functions are blocking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MPI_Recv</a:t>
            </a:r>
            <a:r>
              <a:rPr lang="en-US"/>
              <a:t> returns only after receive buffer contains requested message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MPI_Send</a:t>
            </a:r>
            <a:r>
              <a:rPr lang="en-US"/>
              <a:t> may or may not block until message received (usually blocks)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Must watch out for deadlock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/>
          <p:nvPr>
            <p:ph type="title"/>
          </p:nvPr>
        </p:nvSpPr>
        <p:spPr>
          <a:xfrm>
            <a:off x="702816" y="2495550"/>
            <a:ext cx="7907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Parallelism &amp; MPI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Message Passing Interface</a:t>
            </a:r>
            <a:endParaRPr/>
          </a:p>
        </p:txBody>
      </p:sp>
      <p:pic>
        <p:nvPicPr>
          <p:cNvPr descr="A screen shot of a computer&#10;&#10;Description automatically generated with low confidence" id="377" name="Google Shape;377;p40"/>
          <p:cNvPicPr preferRelativeResize="0"/>
          <p:nvPr/>
        </p:nvPicPr>
        <p:blipFill rotWithShape="1">
          <a:blip r:embed="rId3">
            <a:alphaModFix/>
          </a:blip>
          <a:srcRect b="12011" l="8608" r="6428" t="7479"/>
          <a:stretch/>
        </p:blipFill>
        <p:spPr>
          <a:xfrm>
            <a:off x="813825" y="837950"/>
            <a:ext cx="6500025" cy="373405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1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Deadlocking Example (Always)</a:t>
            </a:r>
            <a:endParaRPr/>
          </a:p>
        </p:txBody>
      </p:sp>
      <p:sp>
        <p:nvSpPr>
          <p:cNvPr id="384" name="Google Shape;384;p41"/>
          <p:cNvSpPr txBox="1"/>
          <p:nvPr>
            <p:ph idx="1" type="body"/>
          </p:nvPr>
        </p:nvSpPr>
        <p:spPr>
          <a:xfrm>
            <a:off x="398025" y="683825"/>
            <a:ext cx="8288700" cy="389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&lt;mpi.h&gt;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&lt;stdio.h&gt;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 **argv) {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int me, np, q, sendto;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MPI_Status status;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MPI_Init(&amp;argc, &amp;argv);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MPI_Comm_size(MPI_COMM_WORLD, &amp;np);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MPI_Comm_rank(MPI_COMM_WORLD, &amp;me);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if (np%2==1) return 0;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if (me%2==1) {sendto = me-1;}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else {sendto = me+1;}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MPI_Recv(&amp;q, 1, MPI_INT, sendto, sendto, MPI_COMM_WORLD, &amp;status);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MPI_Send(&amp;me, 1, MPI_INT, sendto, me, MPI_COMM_WORLD);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printf(“Sent %d to proc %d, received %d from proc %d\n”, me, sendto, q, sendto);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MPI_Finalize();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2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Deadlocking Example (Sometimes)</a:t>
            </a:r>
            <a:endParaRPr/>
          </a:p>
        </p:txBody>
      </p:sp>
      <p:sp>
        <p:nvSpPr>
          <p:cNvPr id="391" name="Google Shape;391;p42"/>
          <p:cNvSpPr txBox="1"/>
          <p:nvPr>
            <p:ph idx="1" type="body"/>
          </p:nvPr>
        </p:nvSpPr>
        <p:spPr>
          <a:xfrm>
            <a:off x="398025" y="683825"/>
            <a:ext cx="8288700" cy="389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&lt;mpi.h&gt;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&lt;stdio.h&gt;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 **argv) {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int me, np, q, sendto;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MPI_Status status;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MPI_Init(&amp;argc, &amp;argv);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MPI_Comm_size(MPI_COMM_WORLD, &amp;np);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MPI_Comm_rank(MPI_COMM_WORLD, &amp;me);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if (np%2==1) return 0;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if (me%2==1) {sendto = me-1;}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else {sendto = me+1;}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MPI_Send(&amp;me, 1, MPI_INT, sendto, me, MPI_COMM_WORLD);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MPI_Recv(&amp;q, 1, MPI_INT, sendto, sendto, MPI_COMM_WORLD, &amp;status);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printf(“Sent %d to proc %d, received %d from proc %d\n”, me, sendto, q, sendto);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MPI_Finalize();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3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Deadlocking Example (Safe)</a:t>
            </a:r>
            <a:endParaRPr/>
          </a:p>
        </p:txBody>
      </p:sp>
      <p:sp>
        <p:nvSpPr>
          <p:cNvPr id="398" name="Google Shape;398;p43"/>
          <p:cNvSpPr txBox="1"/>
          <p:nvPr>
            <p:ph idx="1" type="body"/>
          </p:nvPr>
        </p:nvSpPr>
        <p:spPr>
          <a:xfrm>
            <a:off x="398025" y="683825"/>
            <a:ext cx="8288700" cy="401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&lt;mpi.h&gt;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&lt;stdio.h&gt;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 **argv) {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int me, np, q, sendto;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MPI_Status status;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MPI_Init(&amp;argc, &amp;argv);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MPI_Comm_size(MPI_COMM_WORLD, &amp;np);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MPI_Comm_rank(MPI_COMM_WORLD, &amp;me);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if (np%2==1) return 0;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if (me%2==1) {sendto = me-1;}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else {sendto = me+1;}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if (me%2 == 0) {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MPI_Send(&amp;me, 1, MPI_INT, sendto, me, MPI_COMM_WORLD);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MPI_Recv(&amp;q, 1, MPI_INT, sendto, sendto, MPI_COMM_WORLD, &amp;status);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} else {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MPI_Recv(&amp;q, 1, MPI_INT, sendto, sendto, MPI_COMM_WORLD, &amp;status);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MPI_Send(&amp;me, 1, MPI_INT, sendto, me, MPI_COMM_WORLD);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printf(“Sent %d to proc %d, received %d from proc %d\n”, me, sendto, q, sendto);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MPI_Finalize();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Explanation: Always Deadlocking Example</a:t>
            </a:r>
            <a:endParaRPr/>
          </a:p>
        </p:txBody>
      </p:sp>
      <p:sp>
        <p:nvSpPr>
          <p:cNvPr id="405" name="Google Shape;405;p44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Logically incorrect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Deadlock caused by blocking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MPI_Recv</a:t>
            </a:r>
            <a:r>
              <a:rPr lang="en-US"/>
              <a:t>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All processes wait for corresponding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MPI_Send</a:t>
            </a:r>
            <a:r>
              <a:rPr lang="en-US"/>
              <a:t>s to begin, which never happens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100"/>
              <a:t>Explanation: Sometimes Deadlocking Example</a:t>
            </a:r>
            <a:endParaRPr sz="3100"/>
          </a:p>
        </p:txBody>
      </p:sp>
      <p:sp>
        <p:nvSpPr>
          <p:cNvPr id="412" name="Google Shape;412;p45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Logically correct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Deadlock could be caused by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MPI_Send</a:t>
            </a:r>
            <a:r>
              <a:rPr lang="en-US"/>
              <a:t>s competing for buffer space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Unsafe because depends on system resources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Solutions: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Reorder sends and receives, like safe example, having evens send first and odds send second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Use non-blocking sends and receives or other advanced functions from MPI library (see MPI standard for details)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6"/>
          <p:cNvSpPr txBox="1"/>
          <p:nvPr/>
        </p:nvSpPr>
        <p:spPr>
          <a:xfrm>
            <a:off x="625200" y="3535800"/>
            <a:ext cx="83103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INTERLUDE 1: COMPUTING PI IN PARALLEL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6"/>
          <p:cNvSpPr txBox="1"/>
          <p:nvPr/>
        </p:nvSpPr>
        <p:spPr>
          <a:xfrm>
            <a:off x="701400" y="4038225"/>
            <a:ext cx="71079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“Pi of Pi” by spellbee2, from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http://www.flickr.com/photos/49825386@N08/7253578340/sizes/l/in/photostream/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1.jpg" id="420" name="Google Shape;42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995" y="432425"/>
            <a:ext cx="3086577" cy="2987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7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Interlude 1: Computing 𝝅 in Parallel</a:t>
            </a:r>
            <a:endParaRPr/>
          </a:p>
        </p:txBody>
      </p:sp>
      <p:sp>
        <p:nvSpPr>
          <p:cNvPr id="427" name="Google Shape;427;p47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Project Description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Serial Code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Parallelization Strategies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Your Assignment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8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Project Description</a:t>
            </a:r>
            <a:endParaRPr/>
          </a:p>
        </p:txBody>
      </p:sp>
      <p:sp>
        <p:nvSpPr>
          <p:cNvPr id="434" name="Google Shape;434;p48"/>
          <p:cNvSpPr txBox="1"/>
          <p:nvPr>
            <p:ph idx="1" type="body"/>
          </p:nvPr>
        </p:nvSpPr>
        <p:spPr>
          <a:xfrm>
            <a:off x="398020" y="1045000"/>
            <a:ext cx="41523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We want to compute 𝝅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One method: method of darts*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Ratio of area of square to area of inscribed circle proportional to 𝝅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35" name="Google Shape;43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0225" y="683829"/>
            <a:ext cx="2829684" cy="294048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8"/>
          <p:cNvSpPr txBox="1"/>
          <p:nvPr/>
        </p:nvSpPr>
        <p:spPr>
          <a:xfrm>
            <a:off x="252800" y="3578075"/>
            <a:ext cx="4297500" cy="1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* This is a TERRIBLE way to compute pi! Don’t do this in real life!!!! (See Appendix 1 for better ways)</a:t>
            </a:r>
            <a:endParaRPr b="1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8"/>
          <p:cNvSpPr txBox="1"/>
          <p:nvPr/>
        </p:nvSpPr>
        <p:spPr>
          <a:xfrm>
            <a:off x="4850225" y="3721325"/>
            <a:ext cx="32571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“Picycle” by Tang Yau Hoong, from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http://www.flickr.com/photos/tangyauhoong/5609933651/sizes/o/in/photostream/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9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Method of Darts</a:t>
            </a:r>
            <a:endParaRPr/>
          </a:p>
        </p:txBody>
      </p:sp>
      <p:sp>
        <p:nvSpPr>
          <p:cNvPr id="444" name="Google Shape;444;p49"/>
          <p:cNvSpPr txBox="1"/>
          <p:nvPr>
            <p:ph idx="1" type="body"/>
          </p:nvPr>
        </p:nvSpPr>
        <p:spPr>
          <a:xfrm>
            <a:off x="398019" y="1045000"/>
            <a:ext cx="41328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Imagine dartboard with circle of radius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/>
              <a:t> inscribed in square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Area of circle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Area of square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 </a:t>
            </a:r>
            <a:r>
              <a:rPr lang="en-US" u="sng"/>
              <a:t>Area of circle</a:t>
            </a:r>
            <a:r>
              <a:rPr lang="en-US"/>
              <a:t>                Area of square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45" name="Google Shape;44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2615" y="2914702"/>
            <a:ext cx="1036909" cy="56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2615" y="2522756"/>
            <a:ext cx="1335021" cy="36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82615" y="2228797"/>
            <a:ext cx="622146" cy="31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02861" y="1061079"/>
            <a:ext cx="2546139" cy="2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9"/>
          <p:cNvSpPr txBox="1"/>
          <p:nvPr/>
        </p:nvSpPr>
        <p:spPr>
          <a:xfrm>
            <a:off x="4975925" y="3821175"/>
            <a:ext cx="3000000" cy="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“Dartboard” by AndyRobertsPhotos, from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http://www.flickr.com/photos/aroberts/2907670014/sizes/o/in/photostream/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allel_worlds.jpg" id="101" name="Google Shape;1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200" y="437934"/>
            <a:ext cx="4753580" cy="318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625200" y="3612000"/>
            <a:ext cx="56004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I. PARALLELISM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701400" y="4038225"/>
            <a:ext cx="71079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“Parallel Worlds” by aloshbennett from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http://www.flickr.com/photos/aloshbennett/3209564747/sizes/l/in/photostream/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0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Method of Darts</a:t>
            </a:r>
            <a:endParaRPr/>
          </a:p>
        </p:txBody>
      </p:sp>
      <p:sp>
        <p:nvSpPr>
          <p:cNvPr id="456" name="Google Shape;456;p50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Ratio of areas proportional to 𝝅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How to find areas?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Suppose we threw darts (completely </a:t>
            </a:r>
            <a:br>
              <a:rPr lang="en-US"/>
            </a:br>
            <a:r>
              <a:rPr lang="en-US"/>
              <a:t>randomly) at dartboard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Count # darts landing in circle &amp; total # darts </a:t>
            </a:r>
            <a:br>
              <a:rPr lang="en-US"/>
            </a:br>
            <a:r>
              <a:rPr lang="en-US"/>
              <a:t>landing in square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Ratio of these numbers gives approximation to ratio of areas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Quality of approximation increases with # darts thrown</a:t>
            </a:r>
            <a:endParaRPr/>
          </a:p>
        </p:txBody>
      </p:sp>
      <p:pic>
        <p:nvPicPr>
          <p:cNvPr id="457" name="Google Shape;45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259869" y="900085"/>
            <a:ext cx="1990651" cy="1702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1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Method of Darts</a:t>
            </a:r>
            <a:endParaRPr/>
          </a:p>
        </p:txBody>
      </p:sp>
      <p:sp>
        <p:nvSpPr>
          <p:cNvPr id="464" name="Google Shape;464;p51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𝝅 = 4 ×  </a:t>
            </a:r>
            <a:r>
              <a:rPr lang="en-US" u="sng"/>
              <a:t># darts inside circle</a:t>
            </a:r>
            <a:endParaRPr u="sng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             # darts thrown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65" name="Google Shape;46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8213" y="1045000"/>
            <a:ext cx="3324225" cy="3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1"/>
          <p:cNvSpPr txBox="1"/>
          <p:nvPr/>
        </p:nvSpPr>
        <p:spPr>
          <a:xfrm>
            <a:off x="1400125" y="3800725"/>
            <a:ext cx="3000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 of Darts cake in celebration of Pi Day 2009, Rebecca Hartman-Baker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2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Method of Darts</a:t>
            </a:r>
            <a:endParaRPr/>
          </a:p>
        </p:txBody>
      </p:sp>
      <p:sp>
        <p:nvSpPr>
          <p:cNvPr id="473" name="Google Shape;473;p52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Okay, Rebecca and Charles, but how in the world do we simulate this experiment on a computer?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Decide on length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Generate pairs of random numbers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(x, y)</a:t>
            </a:r>
            <a:r>
              <a:rPr lang="en-US"/>
              <a:t> s.t. 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   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-R ≤ (x, y) ≤ R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If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(x, y)</a:t>
            </a:r>
            <a:r>
              <a:rPr lang="en-US"/>
              <a:t> within circle (i.e., if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(x</a:t>
            </a:r>
            <a:r>
              <a:rPr baseline="30000" i="1" lang="en-US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+y</a:t>
            </a:r>
            <a:r>
              <a:rPr baseline="30000" i="1" lang="en-US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) ≤ R</a:t>
            </a:r>
            <a:r>
              <a:rPr baseline="30000" i="1" lang="en-US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/>
              <a:t>) add one to tally for inside circle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Lastly, find ratio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3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Serial Code (darts.c)</a:t>
            </a:r>
            <a:endParaRPr/>
          </a:p>
        </p:txBody>
      </p:sp>
      <p:sp>
        <p:nvSpPr>
          <p:cNvPr id="480" name="Google Shape;480;p53"/>
          <p:cNvSpPr txBox="1"/>
          <p:nvPr>
            <p:ph idx="1" type="body"/>
          </p:nvPr>
        </p:nvSpPr>
        <p:spPr>
          <a:xfrm>
            <a:off x="398025" y="683825"/>
            <a:ext cx="8288700" cy="39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#include "lcgenerator.h"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static long num_trials = 1000000;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int main() {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long i;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long Ncirc = 0;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double pi, x, y;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double r = 1.0; // radius of circle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double r2 = r*r;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for (i = 0; i &lt; num_trials; i++) {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x = r*lcgrandom();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y = r*lcgrandom();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if ((x*x + y*y) &lt;= r2)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Ncirc++;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pi = 4.0 * ((double)Ncirc)/((double)num_trials);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printf("\n For %ld trials, pi = %f\n", num_trials, pi);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return 0;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4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Serial Code (lcgenerator.h)</a:t>
            </a:r>
            <a:endParaRPr/>
          </a:p>
        </p:txBody>
      </p:sp>
      <p:sp>
        <p:nvSpPr>
          <p:cNvPr id="487" name="Google Shape;487;p54"/>
          <p:cNvSpPr txBox="1"/>
          <p:nvPr>
            <p:ph idx="1" type="body"/>
          </p:nvPr>
        </p:nvSpPr>
        <p:spPr>
          <a:xfrm>
            <a:off x="398025" y="683825"/>
            <a:ext cx="8288700" cy="388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// Random number generator -- and not a very good one, either!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static long MULTIPLIER = 1366;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static long ADDEND = 150889;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static long PMOD = 714025;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long random_last = 0;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// This is not a thread-safe random number generator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double lcgrandom() {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long random_next;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random_next = (MULTIPLIER * random_last + ADDEND)%PMOD;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random_last = random_next;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return ((double)random_next/(double)PMOD);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5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Serial Code (darts.f) (1)</a:t>
            </a:r>
            <a:endParaRPr/>
          </a:p>
        </p:txBody>
      </p:sp>
      <p:sp>
        <p:nvSpPr>
          <p:cNvPr id="494" name="Google Shape;494;p55"/>
          <p:cNvSpPr txBox="1"/>
          <p:nvPr>
            <p:ph idx="1" type="body"/>
          </p:nvPr>
        </p:nvSpPr>
        <p:spPr>
          <a:xfrm>
            <a:off x="398025" y="683825"/>
            <a:ext cx="8288700" cy="388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! First, the pseudorandom number generator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real function lcgrandom()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integer*8, parameter :: MULTIPLIER = 1366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integer*8, parameter :: ADDEND = 150889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integer*8, parameter :: PMOD = 714025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integer*8, save :: random_last = 0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integer*8 :: random_next = 0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random_next = mod((MULTIPLIER * random_last + ADDEND), PMOD)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random_last = random_next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lcgrandom = (1.0*random_next)/PMOD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5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end</a:t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6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Serial Code (darts.f) (2)</a:t>
            </a:r>
            <a:endParaRPr/>
          </a:p>
        </p:txBody>
      </p:sp>
      <p:sp>
        <p:nvSpPr>
          <p:cNvPr id="501" name="Google Shape;501;p56"/>
          <p:cNvSpPr txBox="1"/>
          <p:nvPr>
            <p:ph idx="1" type="body"/>
          </p:nvPr>
        </p:nvSpPr>
        <p:spPr>
          <a:xfrm>
            <a:off x="398025" y="683825"/>
            <a:ext cx="8288700" cy="388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! Now, we compute pi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program darts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implicit none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integer*8 :: num_trials = 1000000, i = 0, Ncirc = 0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real :: pi = 0.0, x = 0.0, y = 0.0, r = 1.0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real :: r2 = 0.0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real :: lcgrandom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r2 = r*r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do i = 1, num_trials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x = r*lcgrandom()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y = r*lcgrandom()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if ((x*x + y*y) .le. r2) then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Ncirc = Ncirc+1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end if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end do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pi = 4.0*((1.0*Ncirc)/(1.0*num_trials))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print*, ‘ For ‘, num_trials, ‘ trials, pi = ‘, pi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end</a:t>
            </a:r>
            <a:endParaRPr b="1" sz="1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7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Parallelization Strategies</a:t>
            </a:r>
            <a:endParaRPr/>
          </a:p>
        </p:txBody>
      </p:sp>
      <p:sp>
        <p:nvSpPr>
          <p:cNvPr id="508" name="Google Shape;508;p57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What tasks independent of each other?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What tasks must be performed sequentially?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Using PCAM parallel algorithm design strategy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8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Partition</a:t>
            </a:r>
            <a:endParaRPr/>
          </a:p>
        </p:txBody>
      </p:sp>
      <p:sp>
        <p:nvSpPr>
          <p:cNvPr id="515" name="Google Shape;515;p58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i="1" lang="en-US">
                <a:solidFill>
                  <a:schemeClr val="accent1"/>
                </a:solidFill>
              </a:rPr>
              <a:t>“Decompose problem into fine-grained tasks to maximize potential parallelism”</a:t>
            </a:r>
            <a:endParaRPr i="1">
              <a:solidFill>
                <a:schemeClr val="accent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Finest grained task: throw of one dart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Each throw independent of all others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If we had huge computer, could assign one throw to each processor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516" name="Google Shape;51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8349" y="2282528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1625" y="714822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140" y="2259201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140" y="1132368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301983" y="2933411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896108" y="1783645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86146" y="2634209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46859" y="1884211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881291" y="3233841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11903" y="2132926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057499" y="1585010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057494" y="3143701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89671" y="3428713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241424" y="243891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213986" y="3233848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130006" y="3149743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0547" y="4115745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9097" y="4022970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1037" y="3428721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6111" y="3582028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4774" y="4115739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2932" y="3533025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2376" y="3881231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6030" y="495453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8339" y="633890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2929" y="630567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4127" y="495446"/>
            <a:ext cx="598384" cy="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3594" y="4180427"/>
            <a:ext cx="598384" cy="299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9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Communication</a:t>
            </a:r>
            <a:endParaRPr/>
          </a:p>
        </p:txBody>
      </p:sp>
      <p:sp>
        <p:nvSpPr>
          <p:cNvPr id="550" name="Google Shape;550;p59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chemeClr val="accent1"/>
                </a:solidFill>
              </a:rPr>
              <a:t>“Determine communication pattern among tasks”</a:t>
            </a:r>
            <a:endParaRPr i="1">
              <a:solidFill>
                <a:schemeClr val="accent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Each processor throws dart(s) then sends results back to manager process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551" name="Google Shape;55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5914" y="191525"/>
            <a:ext cx="1420805" cy="1066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munication.png" id="552" name="Google Shape;55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3825" y="2379254"/>
            <a:ext cx="4164426" cy="2626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I. Parallelism</a:t>
            </a:r>
            <a:endParaRPr/>
          </a:p>
        </p:txBody>
      </p:sp>
      <p:sp>
        <p:nvSpPr>
          <p:cNvPr id="110" name="Google Shape;110;p6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Concepts of parallelization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Serial vs. parallel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Parallelization strategies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0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Agglomeration</a:t>
            </a:r>
            <a:endParaRPr/>
          </a:p>
        </p:txBody>
      </p:sp>
      <p:sp>
        <p:nvSpPr>
          <p:cNvPr id="559" name="Google Shape;559;p60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chemeClr val="accent1"/>
                </a:solidFill>
              </a:rPr>
              <a:t>“Combine into coarser-grained tasks, if necessary, to reduce communication requirements or other costs”</a:t>
            </a:r>
            <a:endParaRPr i="1">
              <a:solidFill>
                <a:schemeClr val="accent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To get good value of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lang="en-US"/>
              <a:t>, must use millions of darts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We don’t have millions of processors available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Furthermore, communication between manager and millions of worker processors would be very expensive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Solution: divide up number of dart throws evenly between processors, so each processor does a share of work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1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Mapping</a:t>
            </a:r>
            <a:endParaRPr/>
          </a:p>
        </p:txBody>
      </p:sp>
      <p:sp>
        <p:nvSpPr>
          <p:cNvPr id="566" name="Google Shape;566;p61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chemeClr val="accent1"/>
                </a:solidFill>
              </a:rPr>
              <a:t>“Assign tasks to processors, subject to tradeoff between communication cost and concurrency”</a:t>
            </a:r>
            <a:endParaRPr i="1">
              <a:solidFill>
                <a:schemeClr val="accent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Assign role of “manager” to processor 0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Processor 0 will receive tallies from all the other processors, and will compute final value of π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Every processor, including manager, will perform equal share of dart throws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567" name="Google Shape;56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6287" y="3388960"/>
            <a:ext cx="870571" cy="112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2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Your Assignment</a:t>
            </a:r>
            <a:endParaRPr/>
          </a:p>
        </p:txBody>
      </p:sp>
      <p:sp>
        <p:nvSpPr>
          <p:cNvPr id="574" name="Google Shape;574;p62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Clone the whole assignment (including answers!) to Perlmutter from the repository with: </a:t>
            </a:r>
            <a:r>
              <a:rPr b="1" lang="en-US" sz="2200">
                <a:latin typeface="Courier New"/>
                <a:ea typeface="Courier New"/>
                <a:cs typeface="Courier New"/>
                <a:sym typeface="Courier New"/>
              </a:rPr>
              <a:t>git clone https://github.com/NERSC/crash-course-supercomputing.git</a:t>
            </a:r>
            <a:endParaRPr b="1"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Copy </a:t>
            </a:r>
            <a:r>
              <a:rPr b="1" lang="en-US" sz="2200">
                <a:latin typeface="Courier New"/>
                <a:ea typeface="Courier New"/>
                <a:cs typeface="Courier New"/>
                <a:sym typeface="Courier New"/>
              </a:rPr>
              <a:t>darts.c/lcgenerator.h</a:t>
            </a:r>
            <a:r>
              <a:rPr lang="en-US" sz="2200"/>
              <a:t> or </a:t>
            </a:r>
            <a:r>
              <a:rPr b="1" lang="en-US" sz="2200">
                <a:latin typeface="Courier New"/>
                <a:ea typeface="Courier New"/>
                <a:cs typeface="Courier New"/>
                <a:sym typeface="Courier New"/>
              </a:rPr>
              <a:t>darts.f</a:t>
            </a:r>
            <a:r>
              <a:rPr lang="en-US" sz="2200"/>
              <a:t> (your choice) from </a:t>
            </a:r>
            <a:r>
              <a:rPr b="1" lang="en-US" sz="2200">
                <a:latin typeface="Courier New"/>
                <a:ea typeface="Courier New"/>
                <a:cs typeface="Courier New"/>
                <a:sym typeface="Courier New"/>
              </a:rPr>
              <a:t>crash-course-supercomputing/darts-suite/{c,fortran}</a:t>
            </a:r>
            <a:endParaRPr b="1"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Parallelize the code using the 6 basic MPI commands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Rename your new MPI code </a:t>
            </a:r>
            <a:r>
              <a:rPr b="1" lang="en-US" sz="2200">
                <a:latin typeface="Courier New"/>
                <a:ea typeface="Courier New"/>
                <a:cs typeface="Courier New"/>
                <a:sym typeface="Courier New"/>
              </a:rPr>
              <a:t>darts-mpi.c</a:t>
            </a:r>
            <a:r>
              <a:rPr lang="en-US" sz="2200"/>
              <a:t> or </a:t>
            </a:r>
            <a:r>
              <a:rPr b="1" lang="en-US" sz="2200">
                <a:latin typeface="Courier New"/>
                <a:ea typeface="Courier New"/>
                <a:cs typeface="Courier New"/>
                <a:sym typeface="Courier New"/>
              </a:rPr>
              <a:t>darts-mpi.f</a:t>
            </a:r>
            <a:endParaRPr b="1" sz="22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3"/>
          <p:cNvSpPr txBox="1"/>
          <p:nvPr/>
        </p:nvSpPr>
        <p:spPr>
          <a:xfrm>
            <a:off x="625200" y="3459600"/>
            <a:ext cx="56004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IV. MPI COLLECTIVES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63"/>
          <p:cNvSpPr txBox="1"/>
          <p:nvPr/>
        </p:nvSpPr>
        <p:spPr>
          <a:xfrm>
            <a:off x="701400" y="4038225"/>
            <a:ext cx="71079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“The First Tractor” by Vladimir Krikhatsky (socialist realist, 1877-1942).  Source: </a:t>
            </a:r>
            <a:r>
              <a:rPr b="0" i="0" lang="en-US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http://en.wikipedia.org/wiki/File:Wladimir_Gawriilowitsch_Krikhatzkij_-_The_First_Tractor.jpg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llective.jpg" id="582" name="Google Shape;582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360" y="709635"/>
            <a:ext cx="3894889" cy="259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4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MPI Collectives</a:t>
            </a:r>
            <a:endParaRPr/>
          </a:p>
        </p:txBody>
      </p:sp>
      <p:sp>
        <p:nvSpPr>
          <p:cNvPr id="589" name="Google Shape;589;p64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Communication involving group of processes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Collective operations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Broadcast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Gather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Scatter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Reduce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All-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Barrier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5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Broadcast</a:t>
            </a:r>
            <a:endParaRPr/>
          </a:p>
        </p:txBody>
      </p:sp>
      <p:sp>
        <p:nvSpPr>
          <p:cNvPr id="596" name="Google Shape;596;p65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Perhaps one message needs to be sent from manager to all worker processes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Could send individual messages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Instead, use broadcast – more efficient, faster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int MPI_Bcast(void* buffer, int count, MPI_Datatype datatype, int root, MPI_Comm comm)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6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Gather</a:t>
            </a:r>
            <a:endParaRPr/>
          </a:p>
        </p:txBody>
      </p:sp>
      <p:sp>
        <p:nvSpPr>
          <p:cNvPr id="603" name="Google Shape;603;p66"/>
          <p:cNvSpPr txBox="1"/>
          <p:nvPr>
            <p:ph idx="1" type="body"/>
          </p:nvPr>
        </p:nvSpPr>
        <p:spPr>
          <a:xfrm>
            <a:off x="398025" y="748675"/>
            <a:ext cx="8288700" cy="3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All processes need to send same (similar) message to manager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Could implement with each process calling </a:t>
            </a:r>
            <a:r>
              <a:rPr b="1" lang="en-US" sz="2100">
                <a:latin typeface="Courier New"/>
                <a:ea typeface="Courier New"/>
                <a:cs typeface="Courier New"/>
                <a:sym typeface="Courier New"/>
              </a:rPr>
              <a:t>MPI_Send(…)</a:t>
            </a:r>
            <a:r>
              <a:rPr lang="en-US" sz="2100"/>
              <a:t> and manager looping through </a:t>
            </a:r>
            <a:r>
              <a:rPr b="1" lang="en-US" sz="2100">
                <a:latin typeface="Courier New"/>
                <a:ea typeface="Courier New"/>
                <a:cs typeface="Courier New"/>
                <a:sym typeface="Courier New"/>
              </a:rPr>
              <a:t>MPI_Recv(…)</a:t>
            </a:r>
            <a:endParaRPr b="1" sz="2100">
              <a:latin typeface="Courier New"/>
              <a:ea typeface="Courier New"/>
              <a:cs typeface="Courier New"/>
              <a:sym typeface="Courier New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Instead, use gather operation – more efficient, faster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Messages concatenated in rank order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New"/>
              <a:buChar char="●"/>
            </a:pPr>
            <a:r>
              <a:rPr b="1" lang="en-US" sz="2100">
                <a:latin typeface="Courier New"/>
                <a:ea typeface="Courier New"/>
                <a:cs typeface="Courier New"/>
                <a:sym typeface="Courier New"/>
              </a:rPr>
              <a:t>int MPI_Gather(void* sendbuf, int sendcount, MPI_Datatype sendtype, void* recvbuf, int recvcount, MPI_Datatype recvtype, int root, MPI_Comm comm)</a:t>
            </a:r>
            <a:endParaRPr b="1" sz="2100">
              <a:latin typeface="Courier New"/>
              <a:ea typeface="Courier New"/>
              <a:cs typeface="Courier New"/>
              <a:sym typeface="Courier New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Note: </a:t>
            </a:r>
            <a:r>
              <a:rPr b="1" lang="en-US" sz="2100">
                <a:latin typeface="Courier New"/>
                <a:ea typeface="Courier New"/>
                <a:cs typeface="Courier New"/>
                <a:sym typeface="Courier New"/>
              </a:rPr>
              <a:t>recvcount</a:t>
            </a:r>
            <a:r>
              <a:rPr lang="en-US" sz="2100"/>
              <a:t> = # items received from each process, not total</a:t>
            </a:r>
            <a:endParaRPr sz="21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7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Gather</a:t>
            </a:r>
            <a:endParaRPr/>
          </a:p>
        </p:txBody>
      </p:sp>
      <p:sp>
        <p:nvSpPr>
          <p:cNvPr id="610" name="Google Shape;610;p67"/>
          <p:cNvSpPr txBox="1"/>
          <p:nvPr>
            <p:ph idx="1" type="body"/>
          </p:nvPr>
        </p:nvSpPr>
        <p:spPr>
          <a:xfrm>
            <a:off x="398025" y="787575"/>
            <a:ext cx="82887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Maybe some processes need to send longer messages than others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Allow varying data count from each process with </a:t>
            </a:r>
            <a:r>
              <a:rPr b="1" lang="en-US" sz="2200">
                <a:latin typeface="Courier New"/>
                <a:ea typeface="Courier New"/>
                <a:cs typeface="Courier New"/>
                <a:sym typeface="Courier New"/>
              </a:rPr>
              <a:t>MPI_Gatherv(…)</a:t>
            </a:r>
            <a:endParaRPr b="1"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</a:pPr>
            <a:r>
              <a:rPr b="1" lang="en-US" sz="2200">
                <a:latin typeface="Courier New"/>
                <a:ea typeface="Courier New"/>
                <a:cs typeface="Courier New"/>
                <a:sym typeface="Courier New"/>
              </a:rPr>
              <a:t>int MPI_Gatherv(void* sendbuf, int sendcount, MPI_Datatype sendtype, void* recvbuf, int *recvcounts, int *displs, MPI_Datatype recvtype, int root, MPI_Comm comm)</a:t>
            </a:r>
            <a:endParaRPr b="1"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-US" sz="2200">
                <a:latin typeface="Courier New"/>
                <a:ea typeface="Courier New"/>
                <a:cs typeface="Courier New"/>
                <a:sym typeface="Courier New"/>
              </a:rPr>
              <a:t>recvcounts</a:t>
            </a:r>
            <a:r>
              <a:rPr lang="en-US" sz="2200"/>
              <a:t> is array; entry </a:t>
            </a:r>
            <a:r>
              <a:rPr b="1" lang="en-US" sz="2200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200"/>
              <a:t> in </a:t>
            </a:r>
            <a:r>
              <a:rPr b="1" lang="en-US" sz="2200">
                <a:latin typeface="Courier New"/>
                <a:ea typeface="Courier New"/>
                <a:cs typeface="Courier New"/>
                <a:sym typeface="Courier New"/>
              </a:rPr>
              <a:t>displs</a:t>
            </a:r>
            <a:r>
              <a:rPr lang="en-US" sz="2200"/>
              <a:t> array specifies displacement relative to </a:t>
            </a:r>
            <a:r>
              <a:rPr b="1" lang="en-US" sz="2200">
                <a:latin typeface="Courier New"/>
                <a:ea typeface="Courier New"/>
                <a:cs typeface="Courier New"/>
                <a:sym typeface="Courier New"/>
              </a:rPr>
              <a:t>recvbuf[0]</a:t>
            </a:r>
            <a:r>
              <a:rPr lang="en-US" sz="2200"/>
              <a:t> at which to place data from corresponding process number</a:t>
            </a:r>
            <a:endParaRPr sz="22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8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Scatter</a:t>
            </a:r>
            <a:endParaRPr/>
          </a:p>
        </p:txBody>
      </p:sp>
      <p:sp>
        <p:nvSpPr>
          <p:cNvPr id="617" name="Google Shape;617;p68"/>
          <p:cNvSpPr txBox="1"/>
          <p:nvPr>
            <p:ph idx="1" type="body"/>
          </p:nvPr>
        </p:nvSpPr>
        <p:spPr>
          <a:xfrm>
            <a:off x="398025" y="683825"/>
            <a:ext cx="82887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Inverse of gather: split message into </a:t>
            </a:r>
            <a:r>
              <a:rPr b="1" lang="en-US" sz="2100">
                <a:latin typeface="Courier New"/>
                <a:ea typeface="Courier New"/>
                <a:cs typeface="Courier New"/>
                <a:sym typeface="Courier New"/>
              </a:rPr>
              <a:t>NP</a:t>
            </a:r>
            <a:r>
              <a:rPr lang="en-US" sz="2100"/>
              <a:t> equal pieces, with </a:t>
            </a:r>
            <a:r>
              <a:rPr b="1" lang="en-US" sz="2100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100"/>
              <a:t>th segment sent to </a:t>
            </a:r>
            <a:r>
              <a:rPr b="1" lang="en-US" sz="2100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100"/>
              <a:t>th process in group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New"/>
              <a:buChar char="●"/>
            </a:pPr>
            <a:r>
              <a:rPr b="1" lang="en-US" sz="2100">
                <a:latin typeface="Courier New"/>
                <a:ea typeface="Courier New"/>
                <a:cs typeface="Courier New"/>
                <a:sym typeface="Courier New"/>
              </a:rPr>
              <a:t>int MPI_Scatter(void* sendbuf, int sendcount, MPI_Datatype sendtype, void* recvbuf, int recvcount, MPI_Datatype recvtype, int root, MPI_Comm comm)</a:t>
            </a:r>
            <a:endParaRPr b="1" sz="2100">
              <a:latin typeface="Courier New"/>
              <a:ea typeface="Courier New"/>
              <a:cs typeface="Courier New"/>
              <a:sym typeface="Courier New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Send messages of varying sizes across processes in group: </a:t>
            </a:r>
            <a:r>
              <a:rPr b="1" lang="en-US" sz="2100">
                <a:latin typeface="Courier New"/>
                <a:ea typeface="Courier New"/>
                <a:cs typeface="Courier New"/>
                <a:sym typeface="Courier New"/>
              </a:rPr>
              <a:t>MPI_Scatterv(…)</a:t>
            </a:r>
            <a:endParaRPr b="1" sz="2100">
              <a:latin typeface="Courier New"/>
              <a:ea typeface="Courier New"/>
              <a:cs typeface="Courier New"/>
              <a:sym typeface="Courier New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New"/>
              <a:buChar char="●"/>
            </a:pPr>
            <a:r>
              <a:rPr b="1" lang="en-US" sz="2100">
                <a:latin typeface="Courier New"/>
                <a:ea typeface="Courier New"/>
                <a:cs typeface="Courier New"/>
                <a:sym typeface="Courier New"/>
              </a:rPr>
              <a:t>int MPI_Scatterv(void* sendbuf, int *sendcounts, int *displs, MPI_datatype sendtype, void* recvbuf, int recvcount, MPI_Datatype recvtype, int root, MPI_Comm comm)</a:t>
            </a:r>
            <a:endParaRPr sz="21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9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Reduce</a:t>
            </a:r>
            <a:endParaRPr/>
          </a:p>
        </p:txBody>
      </p:sp>
      <p:sp>
        <p:nvSpPr>
          <p:cNvPr id="624" name="Google Shape;624;p69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Perhaps we need to do sum of many subsums owned by all processors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Perhaps we need to find maximum value of variable across all processors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Perform global reduce operation across all group members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int MPI_Reduce(void* sendbuf, void* recvbuf, int count, MPI_Datatype datatype, MPI_Op op, int root, MPI_Comm comm)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Parallelism?</a:t>
            </a:r>
            <a:endParaRPr/>
          </a:p>
        </p:txBody>
      </p:sp>
      <p:sp>
        <p:nvSpPr>
          <p:cNvPr id="117" name="Google Shape;117;p7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/>
              <a:t>Generally Speaking: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-US"/>
              <a:t>Parallelism lets us work smarter, not harder, by simultaneously tackling multiple tasks.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-US">
                <a:solidFill>
                  <a:srgbClr val="FF0000"/>
                </a:solidFill>
              </a:rPr>
              <a:t>How?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■"/>
            </a:pPr>
            <a:r>
              <a:rPr lang="en-US"/>
              <a:t>the concept of dividing a task or problem into smaller subtasks that can be executed simultaneously.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-US">
                <a:solidFill>
                  <a:srgbClr val="FF0000"/>
                </a:solidFill>
              </a:rPr>
              <a:t>Benefit?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■"/>
            </a:pPr>
            <a:r>
              <a:rPr lang="en-US"/>
              <a:t>Work can get done more efficiently, thus quicker!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0"/>
          <p:cNvSpPr txBox="1"/>
          <p:nvPr>
            <p:ph type="title"/>
          </p:nvPr>
        </p:nvSpPr>
        <p:spPr>
          <a:xfrm>
            <a:off x="398014" y="191515"/>
            <a:ext cx="834797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/>
              <a:t>Reduce: Predefined Operations</a:t>
            </a:r>
            <a:endParaRPr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30" name="Google Shape;630;p70"/>
          <p:cNvGraphicFramePr/>
          <p:nvPr/>
        </p:nvGraphicFramePr>
        <p:xfrm>
          <a:off x="484775" y="683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{9D72E2EA-8CE5-4471-93C6-A5CDE0569AC1}</a:tableStyleId>
              </a:tblPr>
              <a:tblGrid>
                <a:gridCol w="1302025"/>
                <a:gridCol w="3168800"/>
                <a:gridCol w="3606375"/>
              </a:tblGrid>
              <a:tr h="29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MPI_Op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Meaning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Allowed Types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29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MPI_MAX</a:t>
                      </a:r>
                      <a:endParaRPr sz="1400" u="none" cap="none" strike="noStrike"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Maximum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Integer, floating point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MPI_MIN</a:t>
                      </a:r>
                      <a:endParaRPr sz="1400" u="none" cap="none" strike="noStrike"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Minimum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Integer, floating point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MPI_SUM</a:t>
                      </a:r>
                      <a:endParaRPr sz="1400" u="none" cap="none" strike="noStrike"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Sum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Integer, floating point, complex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MPI_PROD</a:t>
                      </a:r>
                      <a:endParaRPr sz="1400" u="none" cap="none" strike="noStrike"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Product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Integer, floating point, complex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MPI_LAND</a:t>
                      </a:r>
                      <a:endParaRPr sz="1400" u="none" cap="none" strike="noStrike"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Logical and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Integer, logical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MPI_BAND</a:t>
                      </a:r>
                      <a:endParaRPr sz="1400" u="none" cap="none" strike="noStrike"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Bitwise and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Integer, logical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MPI_LOR</a:t>
                      </a:r>
                      <a:endParaRPr sz="1400" u="none" cap="none" strike="noStrike"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Logical or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Integer, logical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MPI_BOR</a:t>
                      </a:r>
                      <a:endParaRPr sz="1400" u="none" cap="none" strike="noStrike"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Bitwise or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Integer, logical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MPI_LXOR</a:t>
                      </a:r>
                      <a:endParaRPr sz="1400" u="none" cap="none" strike="noStrike"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Logical xor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Integer, logical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MPI_BXOR</a:t>
                      </a:r>
                      <a:endParaRPr sz="1400" u="none" cap="none" strike="noStrike"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Bitwise xor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Integer, logical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MPI_MAXLOC</a:t>
                      </a:r>
                      <a:endParaRPr sz="1400" u="none" cap="none" strike="noStrike"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Maximum value &amp; location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*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MPI_MINLOC</a:t>
                      </a:r>
                      <a:endParaRPr sz="1400" u="none" cap="none" strike="noStrike"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Minimum value &amp; location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*</a:t>
                      </a:r>
                      <a:endParaRPr sz="1400" u="none" cap="none" strike="noStrike"/>
                    </a:p>
                  </a:txBody>
                  <a:tcPr marT="34300" marB="343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1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Reduce: Operations</a:t>
            </a:r>
            <a:endParaRPr/>
          </a:p>
        </p:txBody>
      </p:sp>
      <p:sp>
        <p:nvSpPr>
          <p:cNvPr id="637" name="Google Shape;637;p71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MPI_MAXLOC</a:t>
            </a:r>
            <a:r>
              <a:rPr lang="en-US"/>
              <a:t> and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MPI_MINLOC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Returns {max, min} and rank of first process with that value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Use with special MPI pair datatype arguments: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MPI_FLOAT_INT</a:t>
            </a:r>
            <a:r>
              <a:rPr lang="en-US"/>
              <a:t> (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lang="en-US"/>
              <a:t> and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/>
              <a:t>)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MPI_DOUBLE_INT</a:t>
            </a:r>
            <a:r>
              <a:rPr lang="en-US"/>
              <a:t> (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US"/>
              <a:t> and </a:t>
            </a: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/>
              <a:t>)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MPI_LONG_INT</a:t>
            </a:r>
            <a:r>
              <a:rPr lang="en-US"/>
              <a:t> (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long</a:t>
            </a:r>
            <a:r>
              <a:rPr lang="en-US"/>
              <a:t> and </a:t>
            </a: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/>
              <a:t>)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MPI_2INT</a:t>
            </a:r>
            <a:r>
              <a:rPr lang="en-US"/>
              <a:t> (pair of </a:t>
            </a: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/>
              <a:t>)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See MPI standard for more details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User-defined operations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Use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MPI_Op_create(…)</a:t>
            </a:r>
            <a:r>
              <a:rPr lang="en-US"/>
              <a:t> to create new operations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See MPI standard for more details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2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All- Operations</a:t>
            </a:r>
            <a:endParaRPr/>
          </a:p>
        </p:txBody>
      </p:sp>
      <p:sp>
        <p:nvSpPr>
          <p:cNvPr id="644" name="Google Shape;644;p72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Sometimes, may want to have result of gather, scatter, or reduce on all processes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Gather operations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int MPI_Allgather(void* sendbuf, int sendcount, MPI_Datatype sendtype, void* recvbuf, int recvcount, MPI_Datatype recvtype, MPI_Comm comm)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int MPI_Allgatherv(void* sendbuf, int sendcount, MPI_Datatype sendtype, void* recvbuf, int *recvcounts, int *displs, MPI_Datatype recvtype, MPI_Comm comm)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3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All-to-All Scatter/Gather</a:t>
            </a:r>
            <a:endParaRPr/>
          </a:p>
        </p:txBody>
      </p:sp>
      <p:sp>
        <p:nvSpPr>
          <p:cNvPr id="651" name="Google Shape;651;p73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Extension of Allgather in which each process sends distinct data to each receiver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Block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n-US"/>
              <a:t> from process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/>
              <a:t> is received by process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n-US"/>
              <a:t> into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/>
              <a:t>th block of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recvbuf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int MPI_Alltoall(void* sendbuf, int sendcount, MPI_Datatype sendtype, void* recvbuf, int recvcount, MPI_Datatype recvtype, MPI_Comm comm)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Corresponding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MPI_Alltoallv</a:t>
            </a:r>
            <a:r>
              <a:rPr lang="en-US"/>
              <a:t> function also available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4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All-Reduce</a:t>
            </a:r>
            <a:endParaRPr/>
          </a:p>
        </p:txBody>
      </p:sp>
      <p:sp>
        <p:nvSpPr>
          <p:cNvPr id="658" name="Google Shape;658;p74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Same as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MPI_Reduce</a:t>
            </a:r>
            <a:r>
              <a:rPr lang="en-US"/>
              <a:t> except result appears on all processes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int MPI_Allreduce(void* sendbuf, void* recvbuf, int count, MPI_Datatype datatype, MPI_Op op, MPI_Comm comm)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5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Barrier</a:t>
            </a:r>
            <a:endParaRPr/>
          </a:p>
        </p:txBody>
      </p:sp>
      <p:sp>
        <p:nvSpPr>
          <p:cNvPr id="665" name="Google Shape;665;p75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 algorithm, may need to synchronize processes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Barrier blocks until all group members have called it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int MPI_Barrier(MPI_Comm comm)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6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Bibliography/Resources: MPI/MPI Collectives</a:t>
            </a:r>
            <a:endParaRPr/>
          </a:p>
        </p:txBody>
      </p:sp>
      <p:sp>
        <p:nvSpPr>
          <p:cNvPr id="672" name="Google Shape;672;p76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Snir, Marc, Steve W. Otto, Steven Huss-Lederman, David W. Walker, and Jack Dongarra. (1996) </a:t>
            </a:r>
            <a:r>
              <a:rPr i="1" lang="en-US"/>
              <a:t>MPI: The Complete Reference. </a:t>
            </a:r>
            <a:r>
              <a:rPr lang="en-US"/>
              <a:t>Cambridge, MA: MIT Press. (also available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http://www.netlib.org/utk/papers/mpi-book/mpi-book.html</a:t>
            </a:r>
            <a:r>
              <a:rPr lang="en-US"/>
              <a:t>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MPICH Documentation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http://www.mpich.org/documentation/guides/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77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Bibliography/Resources: MPI/MPI Collectives</a:t>
            </a:r>
            <a:endParaRPr/>
          </a:p>
        </p:txBody>
      </p:sp>
      <p:sp>
        <p:nvSpPr>
          <p:cNvPr id="679" name="Google Shape;679;p77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8108"/>
              <a:buChar char="●"/>
            </a:pPr>
            <a:r>
              <a:rPr lang="en-US"/>
              <a:t>Message Passing Interface (MPI) Tutorial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https://hpc-tutorials.llnl.gov/mpi/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/>
              <a:t>MPI Standard at MPI Forum: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https://www.mpi-forum.org/docs/</a:t>
            </a:r>
            <a:r>
              <a:rPr lang="en-US"/>
              <a:t> 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486"/>
              <a:buChar char="○"/>
            </a:pPr>
            <a:r>
              <a:rPr lang="en-US"/>
              <a:t>MPI 1.1: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http://www.mpi-forum.org/docs/mpi-11-html/mpi-report.html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486"/>
              <a:buChar char="○"/>
            </a:pPr>
            <a:r>
              <a:rPr lang="en-US"/>
              <a:t>MPI-2.2: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http://www.mpi-forum.org/docs/mpi22-report/mpi22-report.htm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486"/>
              <a:buChar char="○"/>
            </a:pPr>
            <a:r>
              <a:rPr lang="en-US"/>
              <a:t>MPI 3.1: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https://www.mpi-forum.org/docs/mpi-3.1/mpi31-report.pdf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486"/>
              <a:buChar char="○"/>
            </a:pPr>
            <a:r>
              <a:rPr lang="en-US"/>
              <a:t>MPI 4.0: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https://www.mpi-forum.org/docs/mpi-4.0/mpi40-report.pdf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8"/>
          <p:cNvSpPr txBox="1"/>
          <p:nvPr/>
        </p:nvSpPr>
        <p:spPr>
          <a:xfrm>
            <a:off x="625200" y="3231000"/>
            <a:ext cx="80673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INTERLUDE 2: COMPUTING PI WITH MPI COLLECTIVES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78"/>
          <p:cNvSpPr txBox="1"/>
          <p:nvPr/>
        </p:nvSpPr>
        <p:spPr>
          <a:xfrm>
            <a:off x="625200" y="4114425"/>
            <a:ext cx="71079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“Pi-Shaped Power Lines at Fermilab” by Michael Kappel from </a:t>
            </a:r>
            <a:r>
              <a:rPr b="0" i="0" lang="en-US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http://www.flickr.com/photos/m-i-k-e/4781834200/sizes/l/in/photostream/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-power.jpg" id="687" name="Google Shape;687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402" y="435864"/>
            <a:ext cx="4262413" cy="2851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79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Interlude 2: Computing 𝝅 with MPI Collectives</a:t>
            </a:r>
            <a:endParaRPr/>
          </a:p>
        </p:txBody>
      </p:sp>
      <p:sp>
        <p:nvSpPr>
          <p:cNvPr id="694" name="Google Shape;694;p79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 previous Interlude, you used the 6 basic MPI routines to develop a parallel program using the Method of Darts to compute 𝝅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The communications in previous program could be made more efficient by using collectives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Your assignment: update your MPI code to use collective communications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Rename it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darts-collective.c</a:t>
            </a:r>
            <a:r>
              <a:rPr lang="en-US"/>
              <a:t> or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darts-collective.f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Parallelization Concepts </a:t>
            </a:r>
            <a:endParaRPr/>
          </a:p>
        </p:txBody>
      </p:sp>
      <p:sp>
        <p:nvSpPr>
          <p:cNvPr id="124" name="Google Shape;124;p8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This concept applies to both everyday activities like preparing dinner: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Imagine preparing a lasagna dinner with multiple tasks involved.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Some tasks, such as making the sauce, assembling the lasagna, and baking it, can be performed independently and concurrently.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These tasks do not depend on each other's completion, allowing for parallel execution.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80"/>
          <p:cNvSpPr txBox="1"/>
          <p:nvPr>
            <p:ph type="title"/>
          </p:nvPr>
        </p:nvSpPr>
        <p:spPr>
          <a:xfrm>
            <a:off x="702816" y="2495550"/>
            <a:ext cx="7907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OpenMP &amp; Hybrid Programming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81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706" name="Google Shape;706;p81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AutoNum type="romanUcPeriod"/>
            </a:pPr>
            <a:r>
              <a:rPr lang="en-US"/>
              <a:t>About OpenMP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rPr lang="en-US"/>
              <a:t>OpenMP Directives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rPr lang="en-US"/>
              <a:t>Data Scope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rPr lang="en-US"/>
              <a:t>Runtime Library Routines and Environment Variables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rPr lang="en-US"/>
              <a:t>Using OpenMP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rPr lang="en-US"/>
              <a:t>Hybrid Programming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2"/>
          <p:cNvSpPr txBox="1"/>
          <p:nvPr/>
        </p:nvSpPr>
        <p:spPr>
          <a:xfrm>
            <a:off x="625200" y="3612000"/>
            <a:ext cx="56004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I. ABOUT OPENMP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3" name="Google Shape;713;p82"/>
          <p:cNvPicPr preferRelativeResize="0"/>
          <p:nvPr/>
        </p:nvPicPr>
        <p:blipFill rotWithShape="1">
          <a:blip r:embed="rId3">
            <a:alphaModFix/>
          </a:blip>
          <a:srcRect b="0" l="0" r="0" t="3232"/>
          <a:stretch/>
        </p:blipFill>
        <p:spPr>
          <a:xfrm>
            <a:off x="722875" y="-33575"/>
            <a:ext cx="3712450" cy="37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83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About OpenMP</a:t>
            </a:r>
            <a:endParaRPr/>
          </a:p>
        </p:txBody>
      </p:sp>
      <p:sp>
        <p:nvSpPr>
          <p:cNvPr id="720" name="Google Shape;720;p83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Industry-standard shared memory programming model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Developed in 1997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OpenMP Architecture Review Board (ARB) determines additions and updates to standard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Current standard: 5.2 (November 2021)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Standard includes GPU offloading (since 4.5), not discussed today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84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Advantages to OpenMP</a:t>
            </a:r>
            <a:endParaRPr/>
          </a:p>
        </p:txBody>
      </p:sp>
      <p:sp>
        <p:nvSpPr>
          <p:cNvPr id="727" name="Google Shape;727;p84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Parallelize small parts of application, one at a time (beginning with most time-critical parts)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Can express simple or complex algorithms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Code size grows only modestly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Expression of parallelism flows clearly, so code is easy to read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Single source code for OpenMP and non-OpenMP – non-OpenMP compilers simply ignore OMP directives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85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OpenMP Programming Model</a:t>
            </a:r>
            <a:endParaRPr/>
          </a:p>
        </p:txBody>
      </p:sp>
      <p:sp>
        <p:nvSpPr>
          <p:cNvPr id="734" name="Google Shape;734;p85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Application Programmer Interface (API) is combination of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Directives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Runtime library routines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Environment variables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API falls into three categories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Expression of parallelism (flow control)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Data sharing among threads (communication)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Synchronization (coordination or interaction)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6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Parallelism</a:t>
            </a:r>
            <a:endParaRPr/>
          </a:p>
        </p:txBody>
      </p:sp>
      <p:sp>
        <p:nvSpPr>
          <p:cNvPr id="741" name="Google Shape;741;p86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Shared memory, thread-based parallelism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Explicit parallelism (parallel regions)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Fork/join model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742" name="Google Shape;742;p86"/>
          <p:cNvSpPr txBox="1"/>
          <p:nvPr/>
        </p:nvSpPr>
        <p:spPr>
          <a:xfrm>
            <a:off x="2476050" y="4396961"/>
            <a:ext cx="4191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00" lIns="83800" spcFirstLastPara="1" rIns="83800" wrap="square" tIns="419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https://hpc-tutorials.llnl.gov/openmp/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3" name="Google Shape;743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7300" y="2630638"/>
            <a:ext cx="6429375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87"/>
          <p:cNvSpPr txBox="1"/>
          <p:nvPr/>
        </p:nvSpPr>
        <p:spPr>
          <a:xfrm>
            <a:off x="625200" y="3383400"/>
            <a:ext cx="56004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II. OPENMP DIRECTIVES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87"/>
          <p:cNvSpPr txBox="1"/>
          <p:nvPr/>
        </p:nvSpPr>
        <p:spPr>
          <a:xfrm>
            <a:off x="701400" y="4038225"/>
            <a:ext cx="71079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 Trek: Prime Directive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Judith and Garfield Reeves-Stevens, ISBN 0671744666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rective.jpg" id="751" name="Google Shape;75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200" y="228975"/>
            <a:ext cx="3115048" cy="3115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88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II. OpenMP Directives</a:t>
            </a:r>
            <a:endParaRPr/>
          </a:p>
        </p:txBody>
      </p:sp>
      <p:sp>
        <p:nvSpPr>
          <p:cNvPr id="758" name="Google Shape;758;p88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Syntax overview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Parallel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Loop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Sections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Synchronization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Reduction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9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Syntax Overview: C/C++</a:t>
            </a:r>
            <a:endParaRPr/>
          </a:p>
        </p:txBody>
      </p:sp>
      <p:sp>
        <p:nvSpPr>
          <p:cNvPr id="765" name="Google Shape;765;p89"/>
          <p:cNvSpPr txBox="1"/>
          <p:nvPr>
            <p:ph idx="1" type="body"/>
          </p:nvPr>
        </p:nvSpPr>
        <p:spPr>
          <a:xfrm>
            <a:off x="398025" y="748675"/>
            <a:ext cx="8288700" cy="3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Basic format</a:t>
            </a:r>
            <a:endParaRPr sz="23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urier New"/>
              <a:buChar char="○"/>
            </a:pPr>
            <a:r>
              <a:rPr b="1" lang="en-US" sz="1900">
                <a:latin typeface="Courier New"/>
                <a:ea typeface="Courier New"/>
                <a:cs typeface="Courier New"/>
                <a:sym typeface="Courier New"/>
              </a:rPr>
              <a:t>#pragma omp </a:t>
            </a:r>
            <a:r>
              <a:rPr b="1" i="1" lang="en-US" sz="1900">
                <a:latin typeface="Courier New"/>
                <a:ea typeface="Courier New"/>
                <a:cs typeface="Courier New"/>
                <a:sym typeface="Courier New"/>
              </a:rPr>
              <a:t>directive-name</a:t>
            </a:r>
            <a:r>
              <a:rPr b="1" lang="en-US" sz="19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i="1" lang="en-US" sz="1900">
                <a:latin typeface="Courier New"/>
                <a:ea typeface="Courier New"/>
                <a:cs typeface="Courier New"/>
                <a:sym typeface="Courier New"/>
              </a:rPr>
              <a:t>[clause]</a:t>
            </a:r>
            <a:r>
              <a:rPr b="1" i="1" lang="en-US" sz="1900">
                <a:latin typeface="Courier New"/>
                <a:ea typeface="Courier New"/>
                <a:cs typeface="Courier New"/>
                <a:sym typeface="Courier New"/>
              </a:rPr>
              <a:t> newline</a:t>
            </a:r>
            <a:endParaRPr b="1" i="1"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All directives followed by newline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Uses pragma construct (pragma = Greek for “thing done”)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Case sensitive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Directives follow standard rules for C/C++ compiler directives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Use curly braces (not on pragma line) to denote scope of directive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Long directive lines can be continued by escaping newline character with </a:t>
            </a:r>
            <a:r>
              <a:rPr b="1" lang="en-US" sz="2300">
                <a:latin typeface="Courier New"/>
                <a:ea typeface="Courier New"/>
                <a:cs typeface="Courier New"/>
                <a:sym typeface="Courier New"/>
              </a:rPr>
              <a:t>\</a:t>
            </a:r>
            <a:endParaRPr b="1" sz="2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Serial vs. Parallel</a:t>
            </a:r>
            <a:endParaRPr/>
          </a:p>
        </p:txBody>
      </p:sp>
      <p:sp>
        <p:nvSpPr>
          <p:cNvPr id="131" name="Google Shape;131;p9"/>
          <p:cNvSpPr txBox="1"/>
          <p:nvPr>
            <p:ph idx="1" type="body"/>
          </p:nvPr>
        </p:nvSpPr>
        <p:spPr>
          <a:xfrm>
            <a:off x="398014" y="790750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i="1" lang="en-US"/>
              <a:t>Serial:</a:t>
            </a:r>
            <a:r>
              <a:rPr lang="en-US"/>
              <a:t> tasks must be performed in sequence</a:t>
            </a:r>
            <a:endParaRPr i="1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-US"/>
              <a:t>Parallel:</a:t>
            </a:r>
            <a:r>
              <a:rPr lang="en-US"/>
              <a:t> tasks can be performed independently in any order</a:t>
            </a:r>
            <a:endParaRPr/>
          </a:p>
        </p:txBody>
      </p:sp>
      <p:pic>
        <p:nvPicPr>
          <p:cNvPr descr="A diagram of tasks instructions&#10;&#10;Description automatically generated with low confidence" id="132" name="Google Shape;1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984" y="2194560"/>
            <a:ext cx="2898648" cy="2103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computer&#10;&#10;Description automatically generated with low confidence" id="133" name="Google Shape;13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4760" y="1947617"/>
            <a:ext cx="2103120" cy="23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9"/>
          <p:cNvSpPr txBox="1"/>
          <p:nvPr/>
        </p:nvSpPr>
        <p:spPr>
          <a:xfrm>
            <a:off x="1367739" y="4515203"/>
            <a:ext cx="4301541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“Unlocking the Power of Parallel Computing in Julia Programming” by Ombar Karacharekar, from </a:t>
            </a:r>
            <a:r>
              <a:rPr b="0" i="0" lang="en-US" sz="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https://omkaracharekar.hashnode.dev/unlocking-the-power-of-parallel-computing-in-julia-programming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90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Syntax Overview: Fortran</a:t>
            </a:r>
            <a:endParaRPr/>
          </a:p>
        </p:txBody>
      </p:sp>
      <p:sp>
        <p:nvSpPr>
          <p:cNvPr id="772" name="Google Shape;772;p90"/>
          <p:cNvSpPr txBox="1"/>
          <p:nvPr>
            <p:ph idx="1" type="body"/>
          </p:nvPr>
        </p:nvSpPr>
        <p:spPr>
          <a:xfrm>
            <a:off x="398025" y="748675"/>
            <a:ext cx="8288700" cy="3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Basic format:</a:t>
            </a:r>
            <a:endParaRPr sz="22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-US" sz="1800">
                <a:latin typeface="Courier New"/>
                <a:ea typeface="Courier New"/>
                <a:cs typeface="Courier New"/>
                <a:sym typeface="Courier New"/>
              </a:rPr>
              <a:t>sentinel directive-name </a:t>
            </a:r>
            <a:r>
              <a:rPr i="1" lang="en-US" sz="1800">
                <a:latin typeface="Courier New"/>
                <a:ea typeface="Courier New"/>
                <a:cs typeface="Courier New"/>
                <a:sym typeface="Courier New"/>
              </a:rPr>
              <a:t>[clause]</a:t>
            </a:r>
            <a:endParaRPr i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Three accepted sentinels: </a:t>
            </a:r>
            <a:r>
              <a:rPr b="1" lang="en-US" sz="2200">
                <a:latin typeface="Courier New"/>
                <a:ea typeface="Courier New"/>
                <a:cs typeface="Courier New"/>
                <a:sym typeface="Courier New"/>
              </a:rPr>
              <a:t>!$omp *$omp c$omp</a:t>
            </a:r>
            <a:endParaRPr b="1"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Some directives paired with end clause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Fixed-form code:</a:t>
            </a:r>
            <a:endParaRPr sz="22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/>
              <a:t>Any of three sentinels </a:t>
            </a:r>
            <a:br>
              <a:rPr lang="en-US" sz="1800"/>
            </a:br>
            <a:r>
              <a:rPr lang="en-US" sz="1800"/>
              <a:t>beginning at column 1</a:t>
            </a:r>
            <a:endParaRPr sz="18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/>
              <a:t>Initial directive line has </a:t>
            </a:r>
            <a:br>
              <a:rPr lang="en-US" sz="1800"/>
            </a:br>
            <a:r>
              <a:rPr lang="en-US" sz="1800"/>
              <a:t>space/zero in column 6</a:t>
            </a:r>
            <a:endParaRPr sz="18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/>
              <a:t>Continuation directive line has </a:t>
            </a:r>
            <a:br>
              <a:rPr lang="en-US" sz="1800"/>
            </a:br>
            <a:r>
              <a:rPr lang="en-US" sz="1800"/>
              <a:t>non-space/zero in column 6</a:t>
            </a:r>
            <a:endParaRPr sz="18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/>
              <a:t>Standard rules for fixed-form </a:t>
            </a:r>
            <a:br>
              <a:rPr lang="en-US" sz="1800"/>
            </a:br>
            <a:r>
              <a:rPr lang="en-US" sz="1800"/>
              <a:t>line length, spaces, etc. apply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sp>
        <p:nvSpPr>
          <p:cNvPr id="773" name="Google Shape;773;p90"/>
          <p:cNvSpPr txBox="1"/>
          <p:nvPr>
            <p:ph idx="1" type="body"/>
          </p:nvPr>
        </p:nvSpPr>
        <p:spPr>
          <a:xfrm>
            <a:off x="4375375" y="2005975"/>
            <a:ext cx="47586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Free-form code:</a:t>
            </a:r>
            <a:endParaRPr sz="22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!$omp</a:t>
            </a:r>
            <a:r>
              <a:rPr lang="en-US" sz="1800"/>
              <a:t> only accepted sentinel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Sentinel can be in any column, but must be preceded by only white space and followed by a space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Line to be continued must end in </a:t>
            </a: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en-US" sz="1800"/>
              <a:t> and following line begins with sentinel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Standard rules for free-form line length, spaces, etc. apply</a:t>
            </a:r>
            <a:endParaRPr sz="22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91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OpenMP Directives: Parallel</a:t>
            </a:r>
            <a:endParaRPr/>
          </a:p>
        </p:txBody>
      </p:sp>
      <p:sp>
        <p:nvSpPr>
          <p:cNvPr id="780" name="Google Shape;780;p91"/>
          <p:cNvSpPr txBox="1"/>
          <p:nvPr>
            <p:ph idx="1" type="body"/>
          </p:nvPr>
        </p:nvSpPr>
        <p:spPr>
          <a:xfrm>
            <a:off x="398025" y="758400"/>
            <a:ext cx="8288700" cy="3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 block of code executed by multiple threads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Syntax: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latin typeface="Courier New"/>
                <a:ea typeface="Courier New"/>
                <a:cs typeface="Courier New"/>
                <a:sym typeface="Courier New"/>
              </a:rPr>
              <a:t>#pragma omp parallel </a:t>
            </a:r>
            <a:r>
              <a:rPr lang="en-US" sz="17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private(</a:t>
            </a:r>
            <a:r>
              <a:rPr i="1" lang="en-US" sz="17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en-US" sz="17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) shared(</a:t>
            </a:r>
            <a:r>
              <a:rPr i="1" lang="en-US" sz="17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en-US" sz="17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7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/* parallel section */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latin typeface="Courier New"/>
                <a:ea typeface="Courier New"/>
                <a:cs typeface="Courier New"/>
                <a:sym typeface="Courier New"/>
              </a:rPr>
              <a:t>!$omp parallel </a:t>
            </a:r>
            <a:r>
              <a:rPr lang="en-US" sz="17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private(</a:t>
            </a:r>
            <a:r>
              <a:rPr i="1" lang="en-US" sz="17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en-US" sz="17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) &amp;</a:t>
            </a:r>
            <a:endParaRPr sz="17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7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!$omp shared(</a:t>
            </a:r>
            <a:r>
              <a:rPr i="1" lang="en-US" sz="17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en-US" sz="17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7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! Parallel section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700">
                <a:latin typeface="Courier New"/>
                <a:ea typeface="Courier New"/>
                <a:cs typeface="Courier New"/>
                <a:sym typeface="Courier New"/>
              </a:rPr>
              <a:t>!$omp end parallel</a:t>
            </a:r>
            <a:endParaRPr b="1" sz="17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92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Simple Example (C/C++)</a:t>
            </a:r>
            <a:endParaRPr/>
          </a:p>
        </p:txBody>
      </p:sp>
      <p:sp>
        <p:nvSpPr>
          <p:cNvPr id="787" name="Google Shape;787;p92"/>
          <p:cNvSpPr txBox="1"/>
          <p:nvPr>
            <p:ph idx="1" type="body"/>
          </p:nvPr>
        </p:nvSpPr>
        <p:spPr>
          <a:xfrm>
            <a:off x="398025" y="683825"/>
            <a:ext cx="8288700" cy="389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&lt;stdio.h&gt;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&lt;omp.h&gt;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int main (int argc, char *argv[]) {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int tid;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printf(“Hello world from threads:\n”);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#pragma omp parallel private(tid)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{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	tid = omp_get_thread_num();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	printf(“&lt;%d&gt;\n”, tid);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printf(“I am sequential now\n”);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return 0;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93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Simple Example (Fortran)</a:t>
            </a:r>
            <a:endParaRPr/>
          </a:p>
        </p:txBody>
      </p:sp>
      <p:sp>
        <p:nvSpPr>
          <p:cNvPr id="794" name="Google Shape;794;p93"/>
          <p:cNvSpPr txBox="1"/>
          <p:nvPr>
            <p:ph idx="1" type="body"/>
          </p:nvPr>
        </p:nvSpPr>
        <p:spPr>
          <a:xfrm>
            <a:off x="398025" y="683825"/>
            <a:ext cx="8288700" cy="389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program hello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integer tid, omp_get_thread_num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write(*,*) ‘Hello world from threads:’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!$omp parallel private(tid)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tid = omp_get_thread_num()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write(*,*) ‘&lt;‘, tid, ‘&gt;’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!$omp end parallel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write(*,*) ‘I am sequential now’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end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94"/>
          <p:cNvSpPr txBox="1"/>
          <p:nvPr>
            <p:ph type="title"/>
          </p:nvPr>
        </p:nvSpPr>
        <p:spPr>
          <a:xfrm>
            <a:off x="398014" y="191515"/>
            <a:ext cx="8348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Simple Example: Output</a:t>
            </a:r>
            <a:endParaRPr/>
          </a:p>
        </p:txBody>
      </p:sp>
      <p:sp>
        <p:nvSpPr>
          <p:cNvPr id="801" name="Google Shape;801;p94"/>
          <p:cNvSpPr txBox="1"/>
          <p:nvPr>
            <p:ph idx="1" type="body"/>
          </p:nvPr>
        </p:nvSpPr>
        <p:spPr>
          <a:xfrm>
            <a:off x="411724" y="867007"/>
            <a:ext cx="3931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/>
              <a:t>Output 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Hello world from threads: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&lt;0&gt;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&lt;1&gt;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&lt;2&gt;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&lt;3&gt;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&lt;4&gt;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I am sequential now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802" name="Google Shape;802;p94"/>
          <p:cNvSpPr txBox="1"/>
          <p:nvPr>
            <p:ph idx="2" type="body"/>
          </p:nvPr>
        </p:nvSpPr>
        <p:spPr>
          <a:xfrm>
            <a:off x="4814064" y="867007"/>
            <a:ext cx="3931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/>
              <a:t>Output 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Hello world from threads: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&lt;1&gt;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&lt;2&gt;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&lt;0&gt;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&lt;4&gt;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&lt;3&gt;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I am sequential now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803" name="Google Shape;803;p94"/>
          <p:cNvSpPr txBox="1"/>
          <p:nvPr/>
        </p:nvSpPr>
        <p:spPr>
          <a:xfrm>
            <a:off x="1071750" y="2479375"/>
            <a:ext cx="7000500" cy="554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sng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Order of execution is scheduled by OS!!!</a:t>
            </a:r>
            <a:endParaRPr b="1" i="0" sz="2500" u="sng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95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OpenMP Directives: Loop</a:t>
            </a:r>
            <a:endParaRPr/>
          </a:p>
        </p:txBody>
      </p:sp>
      <p:sp>
        <p:nvSpPr>
          <p:cNvPr id="810" name="Google Shape;810;p95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Iterations of the loop following the directive are executed in parallel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Syntax (C):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900">
                <a:latin typeface="Courier New"/>
                <a:ea typeface="Courier New"/>
                <a:cs typeface="Courier New"/>
                <a:sym typeface="Courier New"/>
              </a:rPr>
              <a:t>#pragma omp for </a:t>
            </a:r>
            <a:r>
              <a:rPr lang="en-US" sz="19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schedule(</a:t>
            </a:r>
            <a:r>
              <a:rPr i="1" lang="en-US" sz="19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-US" sz="19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[,chunk]) private(</a:t>
            </a:r>
            <a:r>
              <a:rPr i="1" lang="en-US" sz="19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en-US" sz="19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)\  shared(</a:t>
            </a:r>
            <a:r>
              <a:rPr i="1" lang="en-US" sz="19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en-US" sz="19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) nowait</a:t>
            </a:r>
            <a:endParaRPr sz="19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90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9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/* for loop */</a:t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1900">
                <a:latin typeface="Courier New"/>
                <a:ea typeface="Courier New"/>
                <a:cs typeface="Courier New"/>
                <a:sym typeface="Courier New"/>
              </a:rPr>
              <a:t> }</a:t>
            </a:r>
            <a:endParaRPr b="1" sz="19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96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OpenMP Directives: Loop</a:t>
            </a:r>
            <a:endParaRPr/>
          </a:p>
        </p:txBody>
      </p:sp>
      <p:sp>
        <p:nvSpPr>
          <p:cNvPr id="817" name="Google Shape;817;p96"/>
          <p:cNvSpPr txBox="1"/>
          <p:nvPr>
            <p:ph idx="1" type="body"/>
          </p:nvPr>
        </p:nvSpPr>
        <p:spPr>
          <a:xfrm>
            <a:off x="398014" y="1045002"/>
            <a:ext cx="82887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Syntax (Fortran):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!$omp do schedule </a:t>
            </a: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i="1"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[,chunk]) &amp;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!omp private(</a:t>
            </a:r>
            <a:r>
              <a:rPr i="1"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) shared(</a:t>
            </a:r>
            <a:r>
              <a:rPr i="1"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 do loop goes here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!$omp end do </a:t>
            </a: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nowait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i="1" lang="en-US"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= {static, dynamic, guided, runtime}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If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nowait</a:t>
            </a:r>
            <a:r>
              <a:rPr lang="en-US"/>
              <a:t> specified, threads do not synchronize at end of loop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97"/>
          <p:cNvSpPr txBox="1"/>
          <p:nvPr>
            <p:ph type="title"/>
          </p:nvPr>
        </p:nvSpPr>
        <p:spPr>
          <a:xfrm>
            <a:off x="398014" y="191515"/>
            <a:ext cx="828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OpenMP Directives: Loop Scheduling</a:t>
            </a:r>
            <a:endParaRPr/>
          </a:p>
        </p:txBody>
      </p:sp>
      <p:sp>
        <p:nvSpPr>
          <p:cNvPr id="824" name="Google Shape;824;p97"/>
          <p:cNvSpPr txBox="1"/>
          <p:nvPr>
            <p:ph idx="1" type="body"/>
          </p:nvPr>
        </p:nvSpPr>
        <p:spPr>
          <a:xfrm>
            <a:off x="398025" y="683825"/>
            <a:ext cx="82887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Default scheduling determined by implementation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Static</a:t>
            </a:r>
            <a:endParaRPr sz="23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ID of thread performing particular iteration is function of iteration number and number of threads</a:t>
            </a:r>
            <a:endParaRPr sz="19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Statically assigned at beginning of loop</a:t>
            </a:r>
            <a:endParaRPr sz="19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Best for known, predictable amount of work per iteration</a:t>
            </a:r>
            <a:endParaRPr sz="19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Low overhead</a:t>
            </a:r>
            <a:endParaRPr sz="19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Dynamic</a:t>
            </a:r>
            <a:endParaRPr sz="23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Assignment of threads determined at runtime (round robin)</a:t>
            </a:r>
            <a:endParaRPr sz="19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Each thread gets more work after completing current work</a:t>
            </a:r>
            <a:endParaRPr sz="19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Load balance is possible for variable work per iteration</a:t>
            </a:r>
            <a:endParaRPr sz="19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Introduces extra overhead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98"/>
          <p:cNvSpPr txBox="1"/>
          <p:nvPr>
            <p:ph type="title"/>
          </p:nvPr>
        </p:nvSpPr>
        <p:spPr>
          <a:xfrm>
            <a:off x="398014" y="191515"/>
            <a:ext cx="8348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/>
              <a:t>OpenMP Directives: Loop Scheduling</a:t>
            </a:r>
            <a:endParaRPr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30" name="Google Shape;830;p98"/>
          <p:cNvGraphicFramePr/>
          <p:nvPr/>
        </p:nvGraphicFramePr>
        <p:xfrm>
          <a:off x="533400" y="8953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{9D72E2EA-8CE5-4471-93C6-A5CDE0569AC1}</a:tableStyleId>
              </a:tblPr>
              <a:tblGrid>
                <a:gridCol w="1268425"/>
                <a:gridCol w="1064225"/>
                <a:gridCol w="1054525"/>
                <a:gridCol w="1258675"/>
                <a:gridCol w="1258675"/>
                <a:gridCol w="21726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Type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Chunks?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Chunk Size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# Chunks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Overhead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Description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static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N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i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N/P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Lowest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Simple Static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static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i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N/C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Low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Interleaved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dynamic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N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i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N/P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Medium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Simple dynamic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dynamic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i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N/C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High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Dynamic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guided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N/A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i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≤ N/P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i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≤ N/C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Highest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Dynamic optimized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runtime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Varies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Varies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Varies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Varies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Set by environment variable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831" name="Google Shape;831;p98"/>
          <p:cNvSpPr txBox="1"/>
          <p:nvPr/>
        </p:nvSpPr>
        <p:spPr>
          <a:xfrm>
            <a:off x="718267" y="4253781"/>
            <a:ext cx="73809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00" lIns="76025" spcFirstLastPara="1" rIns="76025" wrap="square" tIns="38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  <a:r>
              <a:rPr b="0" i="1" lang="en-US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size of loop, </a:t>
            </a:r>
            <a:r>
              <a:rPr b="0" i="1" lang="en-US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number of threads, </a:t>
            </a:r>
            <a:r>
              <a:rPr b="0" i="1" lang="en-US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chunk size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99"/>
          <p:cNvSpPr txBox="1"/>
          <p:nvPr>
            <p:ph type="title"/>
          </p:nvPr>
        </p:nvSpPr>
        <p:spPr>
          <a:xfrm>
            <a:off x="398014" y="191515"/>
            <a:ext cx="8348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Which Loops are Parallelizable?</a:t>
            </a:r>
            <a:endParaRPr/>
          </a:p>
        </p:txBody>
      </p:sp>
      <p:sp>
        <p:nvSpPr>
          <p:cNvPr id="838" name="Google Shape;838;p99"/>
          <p:cNvSpPr txBox="1"/>
          <p:nvPr>
            <p:ph idx="1" type="body"/>
          </p:nvPr>
        </p:nvSpPr>
        <p:spPr>
          <a:xfrm>
            <a:off x="411724" y="867007"/>
            <a:ext cx="3931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1" lang="en-US">
                <a:solidFill>
                  <a:schemeClr val="accent4"/>
                </a:solidFill>
              </a:rPr>
              <a:t>Parallelizable</a:t>
            </a:r>
            <a:endParaRPr b="1">
              <a:solidFill>
                <a:schemeClr val="accent4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Number of iterations known upon entry, and does not change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Each iteration independent of all others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No data dependence</a:t>
            </a:r>
            <a:endParaRPr/>
          </a:p>
        </p:txBody>
      </p:sp>
      <p:sp>
        <p:nvSpPr>
          <p:cNvPr id="839" name="Google Shape;839;p99"/>
          <p:cNvSpPr txBox="1"/>
          <p:nvPr>
            <p:ph idx="2" type="body"/>
          </p:nvPr>
        </p:nvSpPr>
        <p:spPr>
          <a:xfrm>
            <a:off x="4814064" y="867007"/>
            <a:ext cx="3931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1" lang="en-US">
                <a:solidFill>
                  <a:schemeClr val="accent2"/>
                </a:solidFill>
              </a:rPr>
              <a:t>Not Parallelizable</a:t>
            </a:r>
            <a:endParaRPr b="1">
              <a:solidFill>
                <a:schemeClr val="accent2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Conditional loops (many while loops)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Iterator loops (e.g., iterating over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std:: list&lt;…&gt;</a:t>
            </a:r>
            <a:r>
              <a:rPr lang="en-US"/>
              <a:t> in C++)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Iterations dependent upon each other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Data dependence</a:t>
            </a:r>
            <a:endParaRPr/>
          </a:p>
        </p:txBody>
      </p:sp>
      <p:sp>
        <p:nvSpPr>
          <p:cNvPr id="840" name="Google Shape;840;p99"/>
          <p:cNvSpPr txBox="1"/>
          <p:nvPr/>
        </p:nvSpPr>
        <p:spPr>
          <a:xfrm>
            <a:off x="554225" y="3510025"/>
            <a:ext cx="80895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Trick: If a loop can be run backwards and get the same results, then it is almost always parallelizable!</a:t>
            </a:r>
            <a:endParaRPr b="1" i="0" sz="20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