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01" r:id="rId2"/>
    <p:sldId id="541" r:id="rId3"/>
    <p:sldId id="540" r:id="rId4"/>
    <p:sldId id="526" r:id="rId5"/>
    <p:sldId id="525" r:id="rId6"/>
    <p:sldId id="530" r:id="rId7"/>
    <p:sldId id="527" r:id="rId8"/>
    <p:sldId id="524" r:id="rId9"/>
    <p:sldId id="531" r:id="rId10"/>
    <p:sldId id="532" r:id="rId11"/>
    <p:sldId id="533" r:id="rId12"/>
    <p:sldId id="511" r:id="rId13"/>
    <p:sldId id="534" r:id="rId14"/>
    <p:sldId id="535" r:id="rId15"/>
    <p:sldId id="536" r:id="rId16"/>
    <p:sldId id="543" r:id="rId17"/>
    <p:sldId id="544" r:id="rId18"/>
    <p:sldId id="542" r:id="rId19"/>
    <p:sldId id="53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Wrigh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8989"/>
    <a:srgbClr val="008000"/>
    <a:srgbClr val="4FA556"/>
    <a:srgbClr val="82C387"/>
    <a:srgbClr val="82C376"/>
    <a:srgbClr val="229246"/>
    <a:srgbClr val="F8961D"/>
    <a:srgbClr val="194963"/>
    <a:srgbClr val="D2E3EB"/>
    <a:srgbClr val="23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5" autoAdjust="0"/>
    <p:restoredTop sz="96833" autoAdjust="0"/>
  </p:normalViewPr>
  <p:slideViewPr>
    <p:cSldViewPr snapToGrid="0" snapToObjects="1" showGuides="1">
      <p:cViewPr varScale="1">
        <p:scale>
          <a:sx n="98" d="100"/>
          <a:sy n="98" d="100"/>
        </p:scale>
        <p:origin x="-1808" y="-112"/>
      </p:cViewPr>
      <p:guideLst>
        <p:guide orient="horz" pos="3288"/>
        <p:guide orient="horz" pos="1428"/>
        <p:guide orient="horz" pos="1492"/>
        <p:guide orient="horz" pos="2784"/>
        <p:guide pos="2909"/>
        <p:guide pos="4281"/>
        <p:guide pos="4209"/>
        <p:guide pos="5581"/>
        <p:guide pos="1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3611A-8411-A44C-A46A-E83E8AAD9BED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C610B5-7C4A-9142-AE1C-9234DC408C64}">
      <dgm:prSet phldrT="[Text]" custT="1"/>
      <dgm:spPr>
        <a:solidFill>
          <a:srgbClr val="D2E3EB"/>
        </a:solidFill>
      </dgm:spPr>
      <dgm:t>
        <a:bodyPr lIns="365760" tIns="45720" bIns="45720"/>
        <a:lstStyle/>
        <a:p>
          <a:pPr marL="411480" indent="-2286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n-US" sz="2000" b="1" dirty="0" smtClean="0">
              <a:solidFill>
                <a:schemeClr val="tx1"/>
              </a:solidFill>
            </a:rPr>
            <a:t>Biology</a:t>
          </a:r>
          <a:endParaRPr lang="en-US" sz="2000" b="1" dirty="0">
            <a:solidFill>
              <a:schemeClr val="tx1"/>
            </a:solidFill>
          </a:endParaRPr>
        </a:p>
      </dgm:t>
    </dgm:pt>
    <dgm:pt modelId="{A74F0FDE-2B9E-5644-9C6B-684C04D4B2A5}" type="parTrans" cxnId="{09CA533B-02F3-2A40-8C0A-54BB832CF8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B2BF3884-F664-1343-870A-FDCE5F26D7F4}" type="sibTrans" cxnId="{09CA533B-02F3-2A40-8C0A-54BB832CF8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DD76231C-14EB-9D47-8ADC-E6FCB8861D1C}">
      <dgm:prSet phldrT="[Text]" custT="1"/>
      <dgm:spPr>
        <a:solidFill>
          <a:srgbClr val="D2E3EB"/>
        </a:solidFill>
      </dgm:spPr>
      <dgm:t>
        <a:bodyPr lIns="365760" tIns="45720" bIns="45720"/>
        <a:lstStyle/>
        <a:p>
          <a:pPr marL="411480" indent="-228600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n-US" sz="2000" b="1" dirty="0" smtClean="0">
              <a:solidFill>
                <a:schemeClr val="tx1"/>
              </a:solidFill>
            </a:rPr>
            <a:t>Light Sources</a:t>
          </a:r>
          <a:endParaRPr lang="en-US" sz="2000" b="1" dirty="0">
            <a:solidFill>
              <a:schemeClr val="tx1"/>
            </a:solidFill>
          </a:endParaRPr>
        </a:p>
      </dgm:t>
    </dgm:pt>
    <dgm:pt modelId="{F351CE59-68B3-8248-83DB-940BE6BC8411}" type="parTrans" cxnId="{DE59D641-7B4F-BD48-B405-914D8A0632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70991A1B-9468-814B-85CE-1F727718B667}" type="sibTrans" cxnId="{DE59D641-7B4F-BD48-B405-914D8A0632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53BEB7D2-CB98-1641-9B1E-36E05BBA0E21}">
      <dgm:prSet phldrT="[Text]" custT="1"/>
      <dgm:spPr>
        <a:solidFill>
          <a:srgbClr val="D2E3EB"/>
        </a:solidFill>
      </dgm:spPr>
      <dgm:t>
        <a:bodyPr lIns="365760" tIns="45720" bIns="45720"/>
        <a:lstStyle/>
        <a:p>
          <a:pPr marL="411480" indent="-228600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n-US" sz="2000" b="1" dirty="0" smtClean="0">
              <a:solidFill>
                <a:schemeClr val="tx1"/>
              </a:solidFill>
            </a:rPr>
            <a:t>Particle Physics</a:t>
          </a:r>
          <a:endParaRPr lang="en-US" sz="2000" b="1" dirty="0">
            <a:solidFill>
              <a:schemeClr val="tx1"/>
            </a:solidFill>
          </a:endParaRPr>
        </a:p>
      </dgm:t>
    </dgm:pt>
    <dgm:pt modelId="{0609C351-373F-6240-A6C1-45E6207D2D4F}" type="parTrans" cxnId="{162188C7-AF96-F84E-BDD2-8ACDBD4B569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B9081321-754E-4E4C-8101-B4EE8C3D822F}" type="sibTrans" cxnId="{162188C7-AF96-F84E-BDD2-8ACDBD4B569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0EC5C0FC-32D2-314E-B34E-F1A214A55BEB}">
      <dgm:prSet phldrT="[Text]" custT="1"/>
      <dgm:spPr>
        <a:solidFill>
          <a:srgbClr val="D2E3EB"/>
        </a:solidFill>
      </dgm:spPr>
      <dgm:t>
        <a:bodyPr lIns="365760" tIns="45720" bIns="45720"/>
        <a:lstStyle/>
        <a:p>
          <a:pPr marL="411480" indent="-228600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n-US" sz="1800" dirty="0" smtClean="0">
              <a:solidFill>
                <a:schemeClr val="tx1"/>
              </a:solidFill>
            </a:rPr>
            <a:t>Leadership in analysis + simulation of data from international facilities</a:t>
          </a:r>
          <a:endParaRPr lang="en-US" sz="1800" dirty="0">
            <a:solidFill>
              <a:schemeClr val="tx1"/>
            </a:solidFill>
          </a:endParaRPr>
        </a:p>
      </dgm:t>
    </dgm:pt>
    <dgm:pt modelId="{0C9188F0-A4A7-D941-A05C-44E512EE2EC3}" type="parTrans" cxnId="{769623E3-F405-0745-B30F-96538618536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C30491A5-D60C-7941-8574-03EA204C78B7}" type="sibTrans" cxnId="{769623E3-F405-0745-B30F-96538618536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0A71CA8B-5870-3847-AD65-78E33D2289A9}">
      <dgm:prSet custT="1"/>
      <dgm:spPr>
        <a:solidFill>
          <a:srgbClr val="D2E3EB"/>
        </a:solidFill>
      </dgm:spPr>
      <dgm:t>
        <a:bodyPr lIns="365760" tIns="45720" bIns="45720"/>
        <a:lstStyle/>
        <a:p>
          <a:pPr marL="411480" indent="-2286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n-US" sz="1800" dirty="0" smtClean="0">
              <a:solidFill>
                <a:schemeClr val="tx1"/>
              </a:solidFill>
            </a:rPr>
            <a:t>High throughput functional analysis; multimodal imaging</a:t>
          </a:r>
        </a:p>
      </dgm:t>
    </dgm:pt>
    <dgm:pt modelId="{B989337C-ECE1-6843-AFDB-57A414A86B8D}" type="sibTrans" cxnId="{C313EDE1-A1EE-6542-89FE-885EF69135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8B16049A-0DDA-304D-9CA4-BB8C1DAD282A}" type="parTrans" cxnId="{C313EDE1-A1EE-6542-89FE-885EF69135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6B04B85E-5439-A342-A23D-5F65D5ADC29E}">
      <dgm:prSet phldrT="[Text]" custT="1"/>
      <dgm:spPr>
        <a:solidFill>
          <a:srgbClr val="D2E3EB"/>
        </a:solidFill>
      </dgm:spPr>
      <dgm:t>
        <a:bodyPr lIns="365760" tIns="45720" bIns="45720"/>
        <a:lstStyle/>
        <a:p>
          <a:pPr marL="411480" indent="-228600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n-US" sz="1800" dirty="0" smtClean="0">
              <a:solidFill>
                <a:schemeClr val="tx1"/>
              </a:solidFill>
            </a:rPr>
            <a:t>Handle intensity growth &amp; use simulation-driven experiments</a:t>
          </a:r>
          <a:endParaRPr lang="en-US" sz="1800" dirty="0">
            <a:solidFill>
              <a:schemeClr val="tx1"/>
            </a:solidFill>
          </a:endParaRPr>
        </a:p>
      </dgm:t>
    </dgm:pt>
    <dgm:pt modelId="{76EA799C-B2C2-B641-A3F3-02782B90A9CB}" type="sibTrans" cxnId="{40534F8E-40BC-CE4D-B836-7D45C463B36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C40259C5-DD00-FC4E-A2A6-F8B3CA699CA4}" type="parTrans" cxnId="{40534F8E-40BC-CE4D-B836-7D45C463B36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3F532175-4D15-7148-8D46-6614A39A6977}" type="pres">
      <dgm:prSet presAssocID="{0133611A-8411-A44C-A46A-E83E8AAD9B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050ABD-83EE-474A-80F0-ADCD04BF439F}" type="pres">
      <dgm:prSet presAssocID="{6AC610B5-7C4A-9142-AE1C-9234DC408C64}" presName="composite" presStyleCnt="0"/>
      <dgm:spPr/>
      <dgm:t>
        <a:bodyPr/>
        <a:lstStyle/>
        <a:p>
          <a:endParaRPr lang="en-US"/>
        </a:p>
      </dgm:t>
    </dgm:pt>
    <dgm:pt modelId="{A3EE21B3-634F-0443-AD14-F5F2C7D97918}" type="pres">
      <dgm:prSet presAssocID="{6AC610B5-7C4A-9142-AE1C-9234DC408C64}" presName="imgShp" presStyleLbl="fgImgPlace1" presStyleIdx="0" presStyleCnt="3" custScaleX="439533" custScaleY="413788" custLinFactX="-140650" custLinFactNeighborX="-20000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61926BE-0843-244A-BA11-295589488D8B}" type="pres">
      <dgm:prSet presAssocID="{6AC610B5-7C4A-9142-AE1C-9234DC408C64}" presName="txShp" presStyleLbl="node1" presStyleIdx="0" presStyleCnt="3" custScaleX="124535" custScaleY="386681" custLinFactNeighborX="5380" custLinFactNeighborY="-13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40BF7-0939-B44D-902F-F167FD9E5180}" type="pres">
      <dgm:prSet presAssocID="{B2BF3884-F664-1343-870A-FDCE5F26D7F4}" presName="spacing" presStyleCnt="0"/>
      <dgm:spPr/>
      <dgm:t>
        <a:bodyPr/>
        <a:lstStyle/>
        <a:p>
          <a:endParaRPr lang="en-US"/>
        </a:p>
      </dgm:t>
    </dgm:pt>
    <dgm:pt modelId="{81454A32-C125-F142-A3EF-74D91955EA2D}" type="pres">
      <dgm:prSet presAssocID="{DD76231C-14EB-9D47-8ADC-E6FCB8861D1C}" presName="composite" presStyleCnt="0"/>
      <dgm:spPr/>
      <dgm:t>
        <a:bodyPr/>
        <a:lstStyle/>
        <a:p>
          <a:endParaRPr lang="en-US"/>
        </a:p>
      </dgm:t>
    </dgm:pt>
    <dgm:pt modelId="{AFA26C9E-396D-5648-83D1-5A8D77038DCB}" type="pres">
      <dgm:prSet presAssocID="{DD76231C-14EB-9D47-8ADC-E6FCB8861D1C}" presName="imgShp" presStyleLbl="fgImgPlace1" presStyleIdx="1" presStyleCnt="3" custScaleX="439533" custScaleY="413788" custLinFactY="200000" custLinFactNeighborX="-34012" custLinFactNeighborY="22856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39B632F-D386-4F48-890C-3DD9A45F8703}" type="pres">
      <dgm:prSet presAssocID="{DD76231C-14EB-9D47-8ADC-E6FCB8861D1C}" presName="txShp" presStyleLbl="node1" presStyleIdx="1" presStyleCnt="3" custScaleX="124535" custScaleY="386681" custLinFactNeighborX="5380" custLinFactNeighborY="-13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DAD89-832D-A540-8B28-A739CF843A44}" type="pres">
      <dgm:prSet presAssocID="{70991A1B-9468-814B-85CE-1F727718B667}" presName="spacing" presStyleCnt="0"/>
      <dgm:spPr/>
      <dgm:t>
        <a:bodyPr/>
        <a:lstStyle/>
        <a:p>
          <a:endParaRPr lang="en-US"/>
        </a:p>
      </dgm:t>
    </dgm:pt>
    <dgm:pt modelId="{8A647908-BB9F-AD44-8F20-8438DDCCB03B}" type="pres">
      <dgm:prSet presAssocID="{53BEB7D2-CB98-1641-9B1E-36E05BBA0E21}" presName="composite" presStyleCnt="0"/>
      <dgm:spPr/>
      <dgm:t>
        <a:bodyPr/>
        <a:lstStyle/>
        <a:p>
          <a:endParaRPr lang="en-US"/>
        </a:p>
      </dgm:t>
    </dgm:pt>
    <dgm:pt modelId="{368D99B6-E70D-2646-9BD6-76A402E2D71E}" type="pres">
      <dgm:prSet presAssocID="{53BEB7D2-CB98-1641-9B1E-36E05BBA0E21}" presName="imgShp" presStyleLbl="fgImgPlace1" presStyleIdx="2" presStyleCnt="3" custScaleX="439533" custScaleY="413788" custLinFactY="-200000" custLinFactNeighborX="-37948" custLinFactNeighborY="-25264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1B56FDB-1A3A-A94B-95CB-91C33F4E64E1}" type="pres">
      <dgm:prSet presAssocID="{53BEB7D2-CB98-1641-9B1E-36E05BBA0E21}" presName="txShp" presStyleLbl="node1" presStyleIdx="2" presStyleCnt="3" custScaleX="124535" custScaleY="386681" custLinFactNeighborX="5380" custLinFactNeighborY="-13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00D2C0-180A-3248-BDA4-DA7B8A30782A}" type="presOf" srcId="{6B04B85E-5439-A342-A23D-5F65D5ADC29E}" destId="{439B632F-D386-4F48-890C-3DD9A45F8703}" srcOrd="0" destOrd="1" presId="urn:microsoft.com/office/officeart/2005/8/layout/vList3"/>
    <dgm:cxn modelId="{BC90503F-E05E-FF43-8CD8-62649A03EA88}" type="presOf" srcId="{0EC5C0FC-32D2-314E-B34E-F1A214A55BEB}" destId="{31B56FDB-1A3A-A94B-95CB-91C33F4E64E1}" srcOrd="0" destOrd="1" presId="urn:microsoft.com/office/officeart/2005/8/layout/vList3"/>
    <dgm:cxn modelId="{162188C7-AF96-F84E-BDD2-8ACDBD4B569A}" srcId="{0133611A-8411-A44C-A46A-E83E8AAD9BED}" destId="{53BEB7D2-CB98-1641-9B1E-36E05BBA0E21}" srcOrd="2" destOrd="0" parTransId="{0609C351-373F-6240-A6C1-45E6207D2D4F}" sibTransId="{B9081321-754E-4E4C-8101-B4EE8C3D822F}"/>
    <dgm:cxn modelId="{0E259E7B-7B83-1C4D-AF9F-4BD09990AE5C}" type="presOf" srcId="{0A71CA8B-5870-3847-AD65-78E33D2289A9}" destId="{461926BE-0843-244A-BA11-295589488D8B}" srcOrd="0" destOrd="1" presId="urn:microsoft.com/office/officeart/2005/8/layout/vList3"/>
    <dgm:cxn modelId="{48B017BF-5AD1-7043-A366-C7971638C224}" type="presOf" srcId="{0133611A-8411-A44C-A46A-E83E8AAD9BED}" destId="{3F532175-4D15-7148-8D46-6614A39A6977}" srcOrd="0" destOrd="0" presId="urn:microsoft.com/office/officeart/2005/8/layout/vList3"/>
    <dgm:cxn modelId="{40534F8E-40BC-CE4D-B836-7D45C463B365}" srcId="{DD76231C-14EB-9D47-8ADC-E6FCB8861D1C}" destId="{6B04B85E-5439-A342-A23D-5F65D5ADC29E}" srcOrd="0" destOrd="0" parTransId="{C40259C5-DD00-FC4E-A2A6-F8B3CA699CA4}" sibTransId="{76EA799C-B2C2-B641-A3F3-02782B90A9CB}"/>
    <dgm:cxn modelId="{DE59D641-7B4F-BD48-B405-914D8A06321B}" srcId="{0133611A-8411-A44C-A46A-E83E8AAD9BED}" destId="{DD76231C-14EB-9D47-8ADC-E6FCB8861D1C}" srcOrd="1" destOrd="0" parTransId="{F351CE59-68B3-8248-83DB-940BE6BC8411}" sibTransId="{70991A1B-9468-814B-85CE-1F727718B667}"/>
    <dgm:cxn modelId="{72E58776-FBFB-1B4A-A744-A421E3722830}" type="presOf" srcId="{DD76231C-14EB-9D47-8ADC-E6FCB8861D1C}" destId="{439B632F-D386-4F48-890C-3DD9A45F8703}" srcOrd="0" destOrd="0" presId="urn:microsoft.com/office/officeart/2005/8/layout/vList3"/>
    <dgm:cxn modelId="{09CA533B-02F3-2A40-8C0A-54BB832CF846}" srcId="{0133611A-8411-A44C-A46A-E83E8AAD9BED}" destId="{6AC610B5-7C4A-9142-AE1C-9234DC408C64}" srcOrd="0" destOrd="0" parTransId="{A74F0FDE-2B9E-5644-9C6B-684C04D4B2A5}" sibTransId="{B2BF3884-F664-1343-870A-FDCE5F26D7F4}"/>
    <dgm:cxn modelId="{769623E3-F405-0745-B30F-965386185363}" srcId="{53BEB7D2-CB98-1641-9B1E-36E05BBA0E21}" destId="{0EC5C0FC-32D2-314E-B34E-F1A214A55BEB}" srcOrd="0" destOrd="0" parTransId="{0C9188F0-A4A7-D941-A05C-44E512EE2EC3}" sibTransId="{C30491A5-D60C-7941-8574-03EA204C78B7}"/>
    <dgm:cxn modelId="{C313EDE1-A1EE-6542-89FE-885EF69135BF}" srcId="{6AC610B5-7C4A-9142-AE1C-9234DC408C64}" destId="{0A71CA8B-5870-3847-AD65-78E33D2289A9}" srcOrd="0" destOrd="0" parTransId="{8B16049A-0DDA-304D-9CA4-BB8C1DAD282A}" sibTransId="{B989337C-ECE1-6843-AFDB-57A414A86B8D}"/>
    <dgm:cxn modelId="{76713EAE-EDFD-9E48-AD86-4011025D879B}" type="presOf" srcId="{6AC610B5-7C4A-9142-AE1C-9234DC408C64}" destId="{461926BE-0843-244A-BA11-295589488D8B}" srcOrd="0" destOrd="0" presId="urn:microsoft.com/office/officeart/2005/8/layout/vList3"/>
    <dgm:cxn modelId="{9433EB9F-CD0C-0845-A9CB-1B67570F3917}" type="presOf" srcId="{53BEB7D2-CB98-1641-9B1E-36E05BBA0E21}" destId="{31B56FDB-1A3A-A94B-95CB-91C33F4E64E1}" srcOrd="0" destOrd="0" presId="urn:microsoft.com/office/officeart/2005/8/layout/vList3"/>
    <dgm:cxn modelId="{5D671551-FF1B-D842-8661-067EDAB03FD1}" type="presParOf" srcId="{3F532175-4D15-7148-8D46-6614A39A6977}" destId="{D5050ABD-83EE-474A-80F0-ADCD04BF439F}" srcOrd="0" destOrd="0" presId="urn:microsoft.com/office/officeart/2005/8/layout/vList3"/>
    <dgm:cxn modelId="{8EFCB6C0-D658-604B-9A4D-0174C4FBA970}" type="presParOf" srcId="{D5050ABD-83EE-474A-80F0-ADCD04BF439F}" destId="{A3EE21B3-634F-0443-AD14-F5F2C7D97918}" srcOrd="0" destOrd="0" presId="urn:microsoft.com/office/officeart/2005/8/layout/vList3"/>
    <dgm:cxn modelId="{AEF677CC-6076-274F-90D2-F5AFE4745626}" type="presParOf" srcId="{D5050ABD-83EE-474A-80F0-ADCD04BF439F}" destId="{461926BE-0843-244A-BA11-295589488D8B}" srcOrd="1" destOrd="0" presId="urn:microsoft.com/office/officeart/2005/8/layout/vList3"/>
    <dgm:cxn modelId="{BAF1FCB3-4153-A94D-B84B-0BBBC24FF9F5}" type="presParOf" srcId="{3F532175-4D15-7148-8D46-6614A39A6977}" destId="{16840BF7-0939-B44D-902F-F167FD9E5180}" srcOrd="1" destOrd="0" presId="urn:microsoft.com/office/officeart/2005/8/layout/vList3"/>
    <dgm:cxn modelId="{8DEA80CE-0A57-4445-9AE1-4A7FB72ED6DB}" type="presParOf" srcId="{3F532175-4D15-7148-8D46-6614A39A6977}" destId="{81454A32-C125-F142-A3EF-74D91955EA2D}" srcOrd="2" destOrd="0" presId="urn:microsoft.com/office/officeart/2005/8/layout/vList3"/>
    <dgm:cxn modelId="{C0AB3900-1F61-984F-B69F-5FFE28A4BB17}" type="presParOf" srcId="{81454A32-C125-F142-A3EF-74D91955EA2D}" destId="{AFA26C9E-396D-5648-83D1-5A8D77038DCB}" srcOrd="0" destOrd="0" presId="urn:microsoft.com/office/officeart/2005/8/layout/vList3"/>
    <dgm:cxn modelId="{7340EBDF-B85E-9F45-B26E-F94B4206E741}" type="presParOf" srcId="{81454A32-C125-F142-A3EF-74D91955EA2D}" destId="{439B632F-D386-4F48-890C-3DD9A45F8703}" srcOrd="1" destOrd="0" presId="urn:microsoft.com/office/officeart/2005/8/layout/vList3"/>
    <dgm:cxn modelId="{4A4C6AE9-E13F-694E-9CBB-C9ECBA38D614}" type="presParOf" srcId="{3F532175-4D15-7148-8D46-6614A39A6977}" destId="{D2EDAD89-832D-A540-8B28-A739CF843A44}" srcOrd="3" destOrd="0" presId="urn:microsoft.com/office/officeart/2005/8/layout/vList3"/>
    <dgm:cxn modelId="{49866698-5F72-274C-B3D4-3002BEF9D886}" type="presParOf" srcId="{3F532175-4D15-7148-8D46-6614A39A6977}" destId="{8A647908-BB9F-AD44-8F20-8438DDCCB03B}" srcOrd="4" destOrd="0" presId="urn:microsoft.com/office/officeart/2005/8/layout/vList3"/>
    <dgm:cxn modelId="{3AE1DC6D-B573-6F42-8442-02B3E1DB72AC}" type="presParOf" srcId="{8A647908-BB9F-AD44-8F20-8438DDCCB03B}" destId="{368D99B6-E70D-2646-9BD6-76A402E2D71E}" srcOrd="0" destOrd="0" presId="urn:microsoft.com/office/officeart/2005/8/layout/vList3"/>
    <dgm:cxn modelId="{E4875A9D-7A64-184D-B0FC-6BEB4BA3E9ED}" type="presParOf" srcId="{8A647908-BB9F-AD44-8F20-8438DDCCB03B}" destId="{31B56FDB-1A3A-A94B-95CB-91C33F4E64E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33611A-8411-A44C-A46A-E83E8AAD9BED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31ABE-CEF5-544F-85B7-05EF72B7B1A0}">
      <dgm:prSet phldrT="[Text]" custT="1"/>
      <dgm:spPr>
        <a:solidFill>
          <a:srgbClr val="D2E3EB"/>
        </a:solidFill>
      </dgm:spPr>
      <dgm:t>
        <a:bodyPr lIns="365760" tIns="45720" bIns="45720"/>
        <a:lstStyle/>
        <a:p>
          <a:pPr marL="411480" indent="-228600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n-US" sz="2000" b="1" dirty="0" smtClean="0">
              <a:solidFill>
                <a:schemeClr val="tx1"/>
              </a:solidFill>
            </a:rPr>
            <a:t>Climate &amp; Environment</a:t>
          </a:r>
          <a:endParaRPr lang="en-US" sz="2000" b="1" dirty="0">
            <a:solidFill>
              <a:schemeClr val="tx1"/>
            </a:solidFill>
          </a:endParaRPr>
        </a:p>
      </dgm:t>
    </dgm:pt>
    <dgm:pt modelId="{BBC8563A-E337-5D48-BF43-ABFBC481FE49}" type="parTrans" cxnId="{DFA9B619-FC35-1541-A67C-B78E4779DB0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78672E66-2647-814E-BD47-4237D0432459}" type="sibTrans" cxnId="{DFA9B619-FC35-1541-A67C-B78E4779DB0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53BEB7D2-CB98-1641-9B1E-36E05BBA0E21}">
      <dgm:prSet phldrT="[Text]" custT="1"/>
      <dgm:spPr>
        <a:solidFill>
          <a:srgbClr val="D2E3EB"/>
        </a:solidFill>
      </dgm:spPr>
      <dgm:t>
        <a:bodyPr lIns="365760" tIns="45720" bIns="45720"/>
        <a:lstStyle/>
        <a:p>
          <a:pPr marL="411480" indent="-228600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n-US" sz="2000" b="1" dirty="0" smtClean="0">
              <a:solidFill>
                <a:schemeClr val="tx1"/>
              </a:solidFill>
            </a:rPr>
            <a:t>Materials &amp; Chemistry</a:t>
          </a:r>
          <a:endParaRPr lang="en-US" sz="2000" b="1" dirty="0">
            <a:solidFill>
              <a:schemeClr val="tx1"/>
            </a:solidFill>
          </a:endParaRPr>
        </a:p>
      </dgm:t>
    </dgm:pt>
    <dgm:pt modelId="{B9081321-754E-4E4C-8101-B4EE8C3D822F}" type="sibTrans" cxnId="{162188C7-AF96-F84E-BDD2-8ACDBD4B569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0609C351-373F-6240-A6C1-45E6207D2D4F}" type="parTrans" cxnId="{162188C7-AF96-F84E-BDD2-8ACDBD4B569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0A71CA8B-5870-3847-AD65-78E33D2289A9}">
      <dgm:prSet custT="1"/>
      <dgm:spPr>
        <a:solidFill>
          <a:srgbClr val="D2E3EB"/>
        </a:solidFill>
      </dgm:spPr>
      <dgm:t>
        <a:bodyPr lIns="365760" tIns="45720" bIns="45720"/>
        <a:lstStyle/>
        <a:p>
          <a:pPr marL="411480" indent="-228600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n-US" sz="1800" dirty="0" smtClean="0">
              <a:solidFill>
                <a:schemeClr val="tx1"/>
              </a:solidFill>
            </a:rPr>
            <a:t>Machine learning for analysis; new simulation models to interpret data</a:t>
          </a:r>
        </a:p>
      </dgm:t>
    </dgm:pt>
    <dgm:pt modelId="{6AC610B5-7C4A-9142-AE1C-9234DC408C64}">
      <dgm:prSet phldrT="[Text]" custT="1"/>
      <dgm:spPr>
        <a:solidFill>
          <a:srgbClr val="D2E3EB"/>
        </a:solidFill>
      </dgm:spPr>
      <dgm:t>
        <a:bodyPr lIns="365760" tIns="45720" bIns="45720"/>
        <a:lstStyle/>
        <a:p>
          <a:pPr marL="411480" indent="-228600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n-US" sz="2000" b="1" dirty="0" smtClean="0">
              <a:solidFill>
                <a:schemeClr val="tx1"/>
              </a:solidFill>
            </a:rPr>
            <a:t>Cosmology &amp; Astronomy </a:t>
          </a:r>
          <a:endParaRPr lang="en-US" sz="2000" b="1" dirty="0">
            <a:solidFill>
              <a:schemeClr val="tx1"/>
            </a:solidFill>
          </a:endParaRPr>
        </a:p>
      </dgm:t>
    </dgm:pt>
    <dgm:pt modelId="{B2BF3884-F664-1343-870A-FDCE5F26D7F4}" type="sibTrans" cxnId="{09CA533B-02F3-2A40-8C0A-54BB832CF8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A74F0FDE-2B9E-5644-9C6B-684C04D4B2A5}" type="parTrans" cxnId="{09CA533B-02F3-2A40-8C0A-54BB832CF84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B989337C-ECE1-6843-AFDB-57A414A86B8D}" type="sibTrans" cxnId="{C313EDE1-A1EE-6542-89FE-885EF69135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8B16049A-0DDA-304D-9CA4-BB8C1DAD282A}" type="parTrans" cxnId="{C313EDE1-A1EE-6542-89FE-885EF69135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0EC5C0FC-32D2-314E-B34E-F1A214A55BEB}">
      <dgm:prSet phldrT="[Text]" custT="1"/>
      <dgm:spPr>
        <a:solidFill>
          <a:srgbClr val="D2E3EB"/>
        </a:solidFill>
      </dgm:spPr>
      <dgm:t>
        <a:bodyPr lIns="365760" tIns="45720" bIns="45720"/>
        <a:lstStyle/>
        <a:p>
          <a:pPr marL="411480" indent="-228600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n-US" sz="1800" dirty="0" smtClean="0">
              <a:solidFill>
                <a:schemeClr val="tx1"/>
              </a:solidFill>
            </a:rPr>
            <a:t>Beyond materials genome to fuse with experiments; re-use &amp; reanalysis of data</a:t>
          </a:r>
          <a:endParaRPr lang="en-US" sz="1800" dirty="0">
            <a:solidFill>
              <a:schemeClr val="tx1"/>
            </a:solidFill>
          </a:endParaRPr>
        </a:p>
      </dgm:t>
    </dgm:pt>
    <dgm:pt modelId="{C30491A5-D60C-7941-8574-03EA204C78B7}" type="sibTrans" cxnId="{769623E3-F405-0745-B30F-96538618536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0C9188F0-A4A7-D941-A05C-44E512EE2EC3}" type="parTrans" cxnId="{769623E3-F405-0745-B30F-96538618536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EBC70338-D188-8744-BC3B-9EC29B7AF10C}">
      <dgm:prSet phldrT="[Text]" custT="1"/>
      <dgm:spPr>
        <a:solidFill>
          <a:srgbClr val="D2E3EB"/>
        </a:solidFill>
      </dgm:spPr>
      <dgm:t>
        <a:bodyPr lIns="365760" tIns="45720" bIns="45720"/>
        <a:lstStyle/>
        <a:p>
          <a:pPr marL="411480" indent="-228600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n-US" sz="1800" dirty="0" smtClean="0">
              <a:solidFill>
                <a:schemeClr val="tx1"/>
              </a:solidFill>
            </a:rPr>
            <a:t>Virtual Lab to analyze carbon, water, climate, in a region or across scales</a:t>
          </a:r>
          <a:endParaRPr lang="en-US" sz="1800" dirty="0">
            <a:solidFill>
              <a:schemeClr val="tx1"/>
            </a:solidFill>
          </a:endParaRPr>
        </a:p>
      </dgm:t>
    </dgm:pt>
    <dgm:pt modelId="{C098688F-EC71-0140-9B7C-B28E8E0EEBC4}" type="sibTrans" cxnId="{DDCAB331-C566-6D41-834D-13BDB5B974F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D8F6F95D-7AD4-BB4B-BA06-A018D8DF03E7}" type="parTrans" cxnId="{DDCAB331-C566-6D41-834D-13BDB5B974F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n-US" sz="2400"/>
        </a:p>
      </dgm:t>
    </dgm:pt>
    <dgm:pt modelId="{3F532175-4D15-7148-8D46-6614A39A6977}" type="pres">
      <dgm:prSet presAssocID="{0133611A-8411-A44C-A46A-E83E8AAD9B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050ABD-83EE-474A-80F0-ADCD04BF439F}" type="pres">
      <dgm:prSet presAssocID="{6AC610B5-7C4A-9142-AE1C-9234DC408C64}" presName="composite" presStyleCnt="0"/>
      <dgm:spPr/>
    </dgm:pt>
    <dgm:pt modelId="{A3EE21B3-634F-0443-AD14-F5F2C7D97918}" type="pres">
      <dgm:prSet presAssocID="{6AC610B5-7C4A-9142-AE1C-9234DC408C64}" presName="imgShp" presStyleLbl="fgImgPlace1" presStyleIdx="0" presStyleCnt="3" custScaleX="439533" custScaleY="413788" custLinFactNeighborX="-37948" custLinFactNeighborY="-667"/>
      <dgm:spPr>
        <a:blipFill dpi="0" rotWithShape="1">
          <a:blip xmlns:r="http://schemas.openxmlformats.org/officeDocument/2006/relationships" r:embed="rId1"/>
          <a:srcRect/>
          <a:stretch>
            <a:fillRect l="-2114" r="-2114"/>
          </a:stretch>
        </a:blipFill>
        <a:effectLst/>
      </dgm:spPr>
      <dgm:t>
        <a:bodyPr/>
        <a:lstStyle/>
        <a:p>
          <a:endParaRPr lang="en-US"/>
        </a:p>
      </dgm:t>
    </dgm:pt>
    <dgm:pt modelId="{461926BE-0843-244A-BA11-295589488D8B}" type="pres">
      <dgm:prSet presAssocID="{6AC610B5-7C4A-9142-AE1C-9234DC408C64}" presName="txShp" presStyleLbl="node1" presStyleIdx="0" presStyleCnt="3" custScaleX="124535" custScaleY="386681" custLinFactNeighborX="5380" custLinFactNeighborY="-13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40BF7-0939-B44D-902F-F167FD9E5180}" type="pres">
      <dgm:prSet presAssocID="{B2BF3884-F664-1343-870A-FDCE5F26D7F4}" presName="spacing" presStyleCnt="0"/>
      <dgm:spPr/>
    </dgm:pt>
    <dgm:pt modelId="{8A647908-BB9F-AD44-8F20-8438DDCCB03B}" type="pres">
      <dgm:prSet presAssocID="{53BEB7D2-CB98-1641-9B1E-36E05BBA0E21}" presName="composite" presStyleCnt="0"/>
      <dgm:spPr/>
    </dgm:pt>
    <dgm:pt modelId="{368D99B6-E70D-2646-9BD6-76A402E2D71E}" type="pres">
      <dgm:prSet presAssocID="{53BEB7D2-CB98-1641-9B1E-36E05BBA0E21}" presName="imgShp" presStyleLbl="fgImgPlace1" presStyleIdx="1" presStyleCnt="3" custScaleX="439533" custScaleY="413788" custLinFactX="-140650" custLinFactNeighborX="-2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1B56FDB-1A3A-A94B-95CB-91C33F4E64E1}" type="pres">
      <dgm:prSet presAssocID="{53BEB7D2-CB98-1641-9B1E-36E05BBA0E21}" presName="txShp" presStyleLbl="node1" presStyleIdx="1" presStyleCnt="3" custScaleX="124535" custScaleY="386681" custLinFactNeighborX="5380" custLinFactNeighborY="-13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6CB4B-B734-664F-AC37-E9F6217D65CC}" type="pres">
      <dgm:prSet presAssocID="{B9081321-754E-4E4C-8101-B4EE8C3D822F}" presName="spacing" presStyleCnt="0"/>
      <dgm:spPr/>
    </dgm:pt>
    <dgm:pt modelId="{528F8721-DF04-D04F-B672-90DCAD25F46A}" type="pres">
      <dgm:prSet presAssocID="{D6A31ABE-CEF5-544F-85B7-05EF72B7B1A0}" presName="composite" presStyleCnt="0"/>
      <dgm:spPr/>
    </dgm:pt>
    <dgm:pt modelId="{7DD1DFFA-BDC5-5647-A5D5-CDAC2B8EC51F}" type="pres">
      <dgm:prSet presAssocID="{D6A31ABE-CEF5-544F-85B7-05EF72B7B1A0}" presName="imgShp" presStyleLbl="fgImgPlace1" presStyleIdx="2" presStyleCnt="3" custScaleX="439533" custScaleY="413788" custLinFactX="-140650" custLinFactNeighborX="-20000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FC7159-7968-A14A-80FD-2CA85FB719DD}" type="pres">
      <dgm:prSet presAssocID="{D6A31ABE-CEF5-544F-85B7-05EF72B7B1A0}" presName="txShp" presStyleLbl="node1" presStyleIdx="2" presStyleCnt="3" custScaleX="124535" custScaleY="386681" custLinFactNeighborX="5380" custLinFactNeighborY="-13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D60E9C-2229-FE4D-8E12-8C7706DF85E5}" type="presOf" srcId="{53BEB7D2-CB98-1641-9B1E-36E05BBA0E21}" destId="{31B56FDB-1A3A-A94B-95CB-91C33F4E64E1}" srcOrd="0" destOrd="0" presId="urn:microsoft.com/office/officeart/2005/8/layout/vList3"/>
    <dgm:cxn modelId="{162188C7-AF96-F84E-BDD2-8ACDBD4B569A}" srcId="{0133611A-8411-A44C-A46A-E83E8AAD9BED}" destId="{53BEB7D2-CB98-1641-9B1E-36E05BBA0E21}" srcOrd="1" destOrd="0" parTransId="{0609C351-373F-6240-A6C1-45E6207D2D4F}" sibTransId="{B9081321-754E-4E4C-8101-B4EE8C3D822F}"/>
    <dgm:cxn modelId="{DFA9B619-FC35-1541-A67C-B78E4779DB0B}" srcId="{0133611A-8411-A44C-A46A-E83E8AAD9BED}" destId="{D6A31ABE-CEF5-544F-85B7-05EF72B7B1A0}" srcOrd="2" destOrd="0" parTransId="{BBC8563A-E337-5D48-BF43-ABFBC481FE49}" sibTransId="{78672E66-2647-814E-BD47-4237D0432459}"/>
    <dgm:cxn modelId="{F1F23991-CFA7-9343-BA48-DE3DA8BE3E12}" type="presOf" srcId="{EBC70338-D188-8744-BC3B-9EC29B7AF10C}" destId="{3AFC7159-7968-A14A-80FD-2CA85FB719DD}" srcOrd="0" destOrd="1" presId="urn:microsoft.com/office/officeart/2005/8/layout/vList3"/>
    <dgm:cxn modelId="{A02D8B3F-9722-D04D-9018-9261B52C4E1F}" type="presOf" srcId="{D6A31ABE-CEF5-544F-85B7-05EF72B7B1A0}" destId="{3AFC7159-7968-A14A-80FD-2CA85FB719DD}" srcOrd="0" destOrd="0" presId="urn:microsoft.com/office/officeart/2005/8/layout/vList3"/>
    <dgm:cxn modelId="{DDCAB331-C566-6D41-834D-13BDB5B974FA}" srcId="{D6A31ABE-CEF5-544F-85B7-05EF72B7B1A0}" destId="{EBC70338-D188-8744-BC3B-9EC29B7AF10C}" srcOrd="0" destOrd="0" parTransId="{D8F6F95D-7AD4-BB4B-BA06-A018D8DF03E7}" sibTransId="{C098688F-EC71-0140-9B7C-B28E8E0EEBC4}"/>
    <dgm:cxn modelId="{63DEF77A-5CEE-C94B-8DE9-4710C8BF8EC7}" type="presOf" srcId="{6AC610B5-7C4A-9142-AE1C-9234DC408C64}" destId="{461926BE-0843-244A-BA11-295589488D8B}" srcOrd="0" destOrd="0" presId="urn:microsoft.com/office/officeart/2005/8/layout/vList3"/>
    <dgm:cxn modelId="{09CA533B-02F3-2A40-8C0A-54BB832CF846}" srcId="{0133611A-8411-A44C-A46A-E83E8AAD9BED}" destId="{6AC610B5-7C4A-9142-AE1C-9234DC408C64}" srcOrd="0" destOrd="0" parTransId="{A74F0FDE-2B9E-5644-9C6B-684C04D4B2A5}" sibTransId="{B2BF3884-F664-1343-870A-FDCE5F26D7F4}"/>
    <dgm:cxn modelId="{769623E3-F405-0745-B30F-965386185363}" srcId="{53BEB7D2-CB98-1641-9B1E-36E05BBA0E21}" destId="{0EC5C0FC-32D2-314E-B34E-F1A214A55BEB}" srcOrd="0" destOrd="0" parTransId="{0C9188F0-A4A7-D941-A05C-44E512EE2EC3}" sibTransId="{C30491A5-D60C-7941-8574-03EA204C78B7}"/>
    <dgm:cxn modelId="{C313EDE1-A1EE-6542-89FE-885EF69135BF}" srcId="{6AC610B5-7C4A-9142-AE1C-9234DC408C64}" destId="{0A71CA8B-5870-3847-AD65-78E33D2289A9}" srcOrd="0" destOrd="0" parTransId="{8B16049A-0DDA-304D-9CA4-BB8C1DAD282A}" sibTransId="{B989337C-ECE1-6843-AFDB-57A414A86B8D}"/>
    <dgm:cxn modelId="{A71AC8F9-E812-794D-A8E8-57A27418314A}" type="presOf" srcId="{0A71CA8B-5870-3847-AD65-78E33D2289A9}" destId="{461926BE-0843-244A-BA11-295589488D8B}" srcOrd="0" destOrd="1" presId="urn:microsoft.com/office/officeart/2005/8/layout/vList3"/>
    <dgm:cxn modelId="{0C00B3C2-64D6-0B47-AB22-ECB877F67E6E}" type="presOf" srcId="{0EC5C0FC-32D2-314E-B34E-F1A214A55BEB}" destId="{31B56FDB-1A3A-A94B-95CB-91C33F4E64E1}" srcOrd="0" destOrd="1" presId="urn:microsoft.com/office/officeart/2005/8/layout/vList3"/>
    <dgm:cxn modelId="{93ADD88C-65DD-224A-BB9C-5F0C441BD102}" type="presOf" srcId="{0133611A-8411-A44C-A46A-E83E8AAD9BED}" destId="{3F532175-4D15-7148-8D46-6614A39A6977}" srcOrd="0" destOrd="0" presId="urn:microsoft.com/office/officeart/2005/8/layout/vList3"/>
    <dgm:cxn modelId="{2895ACEC-98EA-1044-B5CF-72324F633483}" type="presParOf" srcId="{3F532175-4D15-7148-8D46-6614A39A6977}" destId="{D5050ABD-83EE-474A-80F0-ADCD04BF439F}" srcOrd="0" destOrd="0" presId="urn:microsoft.com/office/officeart/2005/8/layout/vList3"/>
    <dgm:cxn modelId="{1D55224A-016B-5A48-86E1-D314B0B6B5C4}" type="presParOf" srcId="{D5050ABD-83EE-474A-80F0-ADCD04BF439F}" destId="{A3EE21B3-634F-0443-AD14-F5F2C7D97918}" srcOrd="0" destOrd="0" presId="urn:microsoft.com/office/officeart/2005/8/layout/vList3"/>
    <dgm:cxn modelId="{E51EAE77-2ADD-0F47-A478-70391C7020C8}" type="presParOf" srcId="{D5050ABD-83EE-474A-80F0-ADCD04BF439F}" destId="{461926BE-0843-244A-BA11-295589488D8B}" srcOrd="1" destOrd="0" presId="urn:microsoft.com/office/officeart/2005/8/layout/vList3"/>
    <dgm:cxn modelId="{AE94B2B3-ACC7-4B4C-86FC-E11722D830A3}" type="presParOf" srcId="{3F532175-4D15-7148-8D46-6614A39A6977}" destId="{16840BF7-0939-B44D-902F-F167FD9E5180}" srcOrd="1" destOrd="0" presId="urn:microsoft.com/office/officeart/2005/8/layout/vList3"/>
    <dgm:cxn modelId="{4B8D675E-027C-7045-A9E8-1C1D78A394C3}" type="presParOf" srcId="{3F532175-4D15-7148-8D46-6614A39A6977}" destId="{8A647908-BB9F-AD44-8F20-8438DDCCB03B}" srcOrd="2" destOrd="0" presId="urn:microsoft.com/office/officeart/2005/8/layout/vList3"/>
    <dgm:cxn modelId="{5BFE0E1B-1F90-014A-9C22-01357CE3D194}" type="presParOf" srcId="{8A647908-BB9F-AD44-8F20-8438DDCCB03B}" destId="{368D99B6-E70D-2646-9BD6-76A402E2D71E}" srcOrd="0" destOrd="0" presId="urn:microsoft.com/office/officeart/2005/8/layout/vList3"/>
    <dgm:cxn modelId="{91D9DD1E-9528-544A-99B2-9B4554DD99F1}" type="presParOf" srcId="{8A647908-BB9F-AD44-8F20-8438DDCCB03B}" destId="{31B56FDB-1A3A-A94B-95CB-91C33F4E64E1}" srcOrd="1" destOrd="0" presId="urn:microsoft.com/office/officeart/2005/8/layout/vList3"/>
    <dgm:cxn modelId="{4EA0FFE1-6253-5C47-88B8-C472046E31E7}" type="presParOf" srcId="{3F532175-4D15-7148-8D46-6614A39A6977}" destId="{20B6CB4B-B734-664F-AC37-E9F6217D65CC}" srcOrd="3" destOrd="0" presId="urn:microsoft.com/office/officeart/2005/8/layout/vList3"/>
    <dgm:cxn modelId="{6B0BFDF5-68CC-2644-A091-5444ECD5269F}" type="presParOf" srcId="{3F532175-4D15-7148-8D46-6614A39A6977}" destId="{528F8721-DF04-D04F-B672-90DCAD25F46A}" srcOrd="4" destOrd="0" presId="urn:microsoft.com/office/officeart/2005/8/layout/vList3"/>
    <dgm:cxn modelId="{90B7CAE8-3624-5141-BDED-95306090AC6E}" type="presParOf" srcId="{528F8721-DF04-D04F-B672-90DCAD25F46A}" destId="{7DD1DFFA-BDC5-5647-A5D5-CDAC2B8EC51F}" srcOrd="0" destOrd="0" presId="urn:microsoft.com/office/officeart/2005/8/layout/vList3"/>
    <dgm:cxn modelId="{D8B156FD-5604-1C4A-8395-2DCB9C137F06}" type="presParOf" srcId="{528F8721-DF04-D04F-B672-90DCAD25F46A}" destId="{3AFC7159-7968-A14A-80FD-2CA85FB719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926BE-0843-244A-BA11-295589488D8B}">
      <dsp:nvSpPr>
        <dsp:cNvPr id="0" name=""/>
        <dsp:cNvSpPr/>
      </dsp:nvSpPr>
      <dsp:spPr>
        <a:xfrm rot="10800000">
          <a:off x="743627" y="2174"/>
          <a:ext cx="3583758" cy="1434249"/>
        </a:xfrm>
        <a:prstGeom prst="homePlate">
          <a:avLst/>
        </a:prstGeom>
        <a:solidFill>
          <a:srgbClr val="D2E3E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45720" rIns="142240" bIns="45720" numCol="1" spcCol="1270" anchor="t" anchorCtr="0">
          <a:noAutofit/>
        </a:bodyPr>
        <a:lstStyle/>
        <a:p>
          <a:pPr marL="411480" lvl="0" indent="-228600" algn="l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Biology</a:t>
          </a:r>
          <a:endParaRPr lang="en-US" sz="2000" b="1" kern="1200" dirty="0">
            <a:solidFill>
              <a:schemeClr val="tx1"/>
            </a:solidFill>
          </a:endParaRPr>
        </a:p>
        <a:p>
          <a:pPr marL="411480" lvl="1" indent="-228600" algn="l" defTabSz="8001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High throughput functional analysis; multimodal imaging</a:t>
          </a:r>
        </a:p>
      </dsp:txBody>
      <dsp:txXfrm rot="10800000">
        <a:off x="1102189" y="2174"/>
        <a:ext cx="3225196" cy="1434249"/>
      </dsp:txXfrm>
    </dsp:sp>
    <dsp:sp modelId="{A3EE21B3-634F-0443-AD14-F5F2C7D97918}">
      <dsp:nvSpPr>
        <dsp:cNvPr id="0" name=""/>
        <dsp:cNvSpPr/>
      </dsp:nvSpPr>
      <dsp:spPr>
        <a:xfrm>
          <a:off x="0" y="2473"/>
          <a:ext cx="1630283" cy="1534792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9B632F-D386-4F48-890C-3DD9A45F8703}">
      <dsp:nvSpPr>
        <dsp:cNvPr id="0" name=""/>
        <dsp:cNvSpPr/>
      </dsp:nvSpPr>
      <dsp:spPr>
        <a:xfrm rot="10800000">
          <a:off x="743627" y="1647687"/>
          <a:ext cx="3583758" cy="1434249"/>
        </a:xfrm>
        <a:prstGeom prst="homePlate">
          <a:avLst/>
        </a:prstGeom>
        <a:solidFill>
          <a:srgbClr val="D2E3E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45720" rIns="142240" bIns="45720" numCol="1" spcCol="1270" anchor="t" anchorCtr="0">
          <a:noAutofit/>
        </a:bodyPr>
        <a:lstStyle/>
        <a:p>
          <a:pPr marL="411480" lvl="0" indent="-228600" algn="l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Light Sources</a:t>
          </a:r>
          <a:endParaRPr lang="en-US" sz="2000" b="1" kern="1200" dirty="0">
            <a:solidFill>
              <a:schemeClr val="tx1"/>
            </a:solidFill>
          </a:endParaRPr>
        </a:p>
        <a:p>
          <a:pPr marL="411480" lvl="1" indent="-228600" algn="l" defTabSz="8001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Handle intensity growth &amp; use simulation-driven experiments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1102189" y="1647687"/>
        <a:ext cx="3225196" cy="1434249"/>
      </dsp:txXfrm>
    </dsp:sp>
    <dsp:sp modelId="{AFA26C9E-396D-5648-83D1-5A8D77038DCB}">
      <dsp:nvSpPr>
        <dsp:cNvPr id="0" name=""/>
        <dsp:cNvSpPr/>
      </dsp:nvSpPr>
      <dsp:spPr>
        <a:xfrm>
          <a:off x="14599" y="3237576"/>
          <a:ext cx="1630283" cy="1534792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B56FDB-1A3A-A94B-95CB-91C33F4E64E1}">
      <dsp:nvSpPr>
        <dsp:cNvPr id="0" name=""/>
        <dsp:cNvSpPr/>
      </dsp:nvSpPr>
      <dsp:spPr>
        <a:xfrm rot="10800000">
          <a:off x="743627" y="3293199"/>
          <a:ext cx="3583758" cy="1434249"/>
        </a:xfrm>
        <a:prstGeom prst="homePlate">
          <a:avLst/>
        </a:prstGeom>
        <a:solidFill>
          <a:srgbClr val="D2E3E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45720" rIns="142240" bIns="45720" numCol="1" spcCol="1270" anchor="t" anchorCtr="0">
          <a:noAutofit/>
        </a:bodyPr>
        <a:lstStyle/>
        <a:p>
          <a:pPr marL="411480" lvl="0" indent="-228600" algn="l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Particle Physics</a:t>
          </a:r>
          <a:endParaRPr lang="en-US" sz="2000" b="1" kern="1200" dirty="0">
            <a:solidFill>
              <a:schemeClr val="tx1"/>
            </a:solidFill>
          </a:endParaRPr>
        </a:p>
        <a:p>
          <a:pPr marL="411480" lvl="1" indent="-228600" algn="l" defTabSz="8001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Leadership in analysis + simulation of data from international facilities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1102189" y="3293199"/>
        <a:ext cx="3225196" cy="1434249"/>
      </dsp:txXfrm>
    </dsp:sp>
    <dsp:sp modelId="{368D99B6-E70D-2646-9BD6-76A402E2D71E}">
      <dsp:nvSpPr>
        <dsp:cNvPr id="0" name=""/>
        <dsp:cNvSpPr/>
      </dsp:nvSpPr>
      <dsp:spPr>
        <a:xfrm>
          <a:off x="0" y="1614584"/>
          <a:ext cx="1630283" cy="1534792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926BE-0843-244A-BA11-295589488D8B}">
      <dsp:nvSpPr>
        <dsp:cNvPr id="0" name=""/>
        <dsp:cNvSpPr/>
      </dsp:nvSpPr>
      <dsp:spPr>
        <a:xfrm rot="10800000">
          <a:off x="780818" y="0"/>
          <a:ext cx="3816545" cy="1435593"/>
        </a:xfrm>
        <a:prstGeom prst="homePlate">
          <a:avLst/>
        </a:prstGeom>
        <a:solidFill>
          <a:srgbClr val="D2E3E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45720" rIns="142240" bIns="45720" numCol="1" spcCol="1270" anchor="t" anchorCtr="0">
          <a:noAutofit/>
        </a:bodyPr>
        <a:lstStyle/>
        <a:p>
          <a:pPr marL="411480" lvl="0" indent="-228600" algn="l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Cosmology &amp; Astronomy </a:t>
          </a:r>
          <a:endParaRPr lang="en-US" sz="2000" b="1" kern="1200" dirty="0">
            <a:solidFill>
              <a:schemeClr val="tx1"/>
            </a:solidFill>
          </a:endParaRPr>
        </a:p>
        <a:p>
          <a:pPr marL="411480" lvl="1" indent="-228600" algn="l" defTabSz="8001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Machine learning for analysis; new simulation models to interpret data</a:t>
          </a:r>
        </a:p>
      </dsp:txBody>
      <dsp:txXfrm rot="10800000">
        <a:off x="1139716" y="0"/>
        <a:ext cx="3457647" cy="1435593"/>
      </dsp:txXfrm>
    </dsp:sp>
    <dsp:sp modelId="{A3EE21B3-634F-0443-AD14-F5F2C7D97918}">
      <dsp:nvSpPr>
        <dsp:cNvPr id="0" name=""/>
        <dsp:cNvSpPr/>
      </dsp:nvSpPr>
      <dsp:spPr>
        <a:xfrm>
          <a:off x="35103" y="0"/>
          <a:ext cx="1631811" cy="1536230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2114" r="-211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B56FDB-1A3A-A94B-95CB-91C33F4E64E1}">
      <dsp:nvSpPr>
        <dsp:cNvPr id="0" name=""/>
        <dsp:cNvSpPr/>
      </dsp:nvSpPr>
      <dsp:spPr>
        <a:xfrm rot="10800000">
          <a:off x="780818" y="1646967"/>
          <a:ext cx="3816545" cy="1435593"/>
        </a:xfrm>
        <a:prstGeom prst="homePlate">
          <a:avLst/>
        </a:prstGeom>
        <a:solidFill>
          <a:srgbClr val="D2E3E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45720" rIns="142240" bIns="45720" numCol="1" spcCol="1270" anchor="t" anchorCtr="0">
          <a:noAutofit/>
        </a:bodyPr>
        <a:lstStyle/>
        <a:p>
          <a:pPr marL="411480" lvl="0" indent="-228600" algn="l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Materials &amp; Chemistry</a:t>
          </a:r>
          <a:endParaRPr lang="en-US" sz="2000" b="1" kern="1200" dirty="0">
            <a:solidFill>
              <a:schemeClr val="tx1"/>
            </a:solidFill>
          </a:endParaRPr>
        </a:p>
        <a:p>
          <a:pPr marL="411480" lvl="1" indent="-228600" algn="l" defTabSz="8001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Beyond materials genome to fuse with experiments; re-use &amp; reanalysis of data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1139716" y="1646967"/>
        <a:ext cx="3457647" cy="1435593"/>
      </dsp:txXfrm>
    </dsp:sp>
    <dsp:sp modelId="{368D99B6-E70D-2646-9BD6-76A402E2D71E}">
      <dsp:nvSpPr>
        <dsp:cNvPr id="0" name=""/>
        <dsp:cNvSpPr/>
      </dsp:nvSpPr>
      <dsp:spPr>
        <a:xfrm>
          <a:off x="0" y="1647266"/>
          <a:ext cx="1631811" cy="15362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FC7159-7968-A14A-80FD-2CA85FB719DD}">
      <dsp:nvSpPr>
        <dsp:cNvPr id="0" name=""/>
        <dsp:cNvSpPr/>
      </dsp:nvSpPr>
      <dsp:spPr>
        <a:xfrm rot="10800000">
          <a:off x="780818" y="3294022"/>
          <a:ext cx="3816545" cy="1435593"/>
        </a:xfrm>
        <a:prstGeom prst="homePlate">
          <a:avLst/>
        </a:prstGeom>
        <a:solidFill>
          <a:srgbClr val="D2E3E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45720" rIns="142240" bIns="45720" numCol="1" spcCol="1270" anchor="t" anchorCtr="0">
          <a:noAutofit/>
        </a:bodyPr>
        <a:lstStyle/>
        <a:p>
          <a:pPr marL="411480" lvl="0" indent="-228600" algn="l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Climate &amp; Environment</a:t>
          </a:r>
          <a:endParaRPr lang="en-US" sz="2000" b="1" kern="1200" dirty="0">
            <a:solidFill>
              <a:schemeClr val="tx1"/>
            </a:solidFill>
          </a:endParaRPr>
        </a:p>
        <a:p>
          <a:pPr marL="411480" lvl="1" indent="-228600" algn="l" defTabSz="8001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Virtual Lab to analyze carbon, water, climate, in a region or across scales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1139716" y="3294022"/>
        <a:ext cx="3457647" cy="1435593"/>
      </dsp:txXfrm>
    </dsp:sp>
    <dsp:sp modelId="{7DD1DFFA-BDC5-5647-A5D5-CDAC2B8EC51F}">
      <dsp:nvSpPr>
        <dsp:cNvPr id="0" name=""/>
        <dsp:cNvSpPr/>
      </dsp:nvSpPr>
      <dsp:spPr>
        <a:xfrm>
          <a:off x="0" y="3294321"/>
          <a:ext cx="1631811" cy="1536230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900" smtClean="0"/>
              <a:t>NERSC Presentation</a:t>
            </a:r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68A3-9B80-584C-9BEB-F8B43CF5A651}" type="datetime1">
              <a:rPr lang="en-US" sz="900" smtClean="0"/>
              <a:pPr/>
              <a:t>4/27/14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8F80-FCEC-C745-BEA9-0BA1921C5D36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5713735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AFF0-7375-1D4A-A389-D6238357B121}" type="datetime1">
              <a:rPr lang="en-US" smtClean="0"/>
              <a:pPr/>
              <a:t>4/27/14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11CB-48C6-1D49-AC56-5A39CE8E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457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Notation consistent + &amp; and (,s)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4/28/14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0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Filter and liaison – been happening in an </a:t>
            </a:r>
            <a:r>
              <a:rPr lang="en-US" dirty="0" err="1" smtClean="0"/>
              <a:t>adhoc</a:t>
            </a:r>
            <a:r>
              <a:rPr lang="en-US" dirty="0" smtClean="0"/>
              <a:t> way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clear – no group has monopoly</a:t>
            </a:r>
            <a:r>
              <a:rPr lang="en-US" baseline="0" dirty="0" smtClean="0"/>
              <a:t> on data</a:t>
            </a:r>
          </a:p>
          <a:p>
            <a:r>
              <a:rPr lang="en-US" baseline="0" dirty="0" smtClean="0"/>
              <a:t>Will be many cross group projects across the </a:t>
            </a:r>
            <a:r>
              <a:rPr lang="en-US" baseline="0" dirty="0" err="1" smtClean="0"/>
              <a:t>dept</a:t>
            </a:r>
            <a:r>
              <a:rPr lang="en-US" baseline="0" dirty="0" smtClean="0"/>
              <a:t> and the center. 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4/27/14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6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1.jpeg"/><Relationship Id="rId9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6368805"/>
            <a:ext cx="925708" cy="365125"/>
          </a:xfr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95" y="4794094"/>
            <a:ext cx="3132861" cy="1307706"/>
          </a:xfrm>
          <a:prstGeom prst="rect">
            <a:avLst/>
          </a:prstGeom>
        </p:spPr>
      </p:pic>
      <p:pic>
        <p:nvPicPr>
          <p:cNvPr id="16" name="Picture Placeholder 1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7" name="Picture Placeholder 19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8" name="Picture Placeholder 18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0221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1" y="2383083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35192" y="3454985"/>
            <a:ext cx="961567" cy="961568"/>
          </a:xfrm>
          <a:prstGeom prst="rect">
            <a:avLst/>
          </a:prstGeom>
        </p:spPr>
      </p:pic>
      <p:pic>
        <p:nvPicPr>
          <p:cNvPr id="23" name="Picture 22" descr="m152_Ott_s271115_snap.png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1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7600" y="1320800"/>
            <a:ext cx="4358350" cy="19871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091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74564" y="1413567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7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983841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83840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2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4" y="3555702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7869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2" y="3550059"/>
            <a:ext cx="970192" cy="961568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9950" y="4972973"/>
            <a:ext cx="3214173" cy="13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8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171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1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hf hdr="0" ftr="0" dt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image" Target="../media/image14.png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4388" y="4764681"/>
            <a:ext cx="4214812" cy="175621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Katie Antypas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NP Requirements Review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April 29, 2014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NERSC Data Services </a:t>
            </a:r>
            <a:r>
              <a:rPr lang="en-US" dirty="0" smtClean="0"/>
              <a:t>Update and Plans (Draft)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1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Project NERSC Global File </a:t>
            </a:r>
            <a:r>
              <a:rPr lang="en-US" dirty="0" smtClean="0"/>
              <a:t>System </a:t>
            </a:r>
          </a:p>
          <a:p>
            <a:pPr lvl="1"/>
            <a:r>
              <a:rPr lang="en-US" dirty="0" smtClean="0"/>
              <a:t>Default project space of </a:t>
            </a:r>
            <a:r>
              <a:rPr lang="en-US" dirty="0" smtClean="0">
                <a:solidFill>
                  <a:srgbClr val="000000"/>
                </a:solidFill>
              </a:rPr>
              <a:t>1TB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Quota up to 40TB available on request and justification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smtClean="0">
                <a:solidFill>
                  <a:srgbClr val="0000FF"/>
                </a:solidFill>
              </a:rPr>
              <a:t>Sponsored” storage </a:t>
            </a:r>
            <a:r>
              <a:rPr lang="en-US" dirty="0" smtClean="0">
                <a:solidFill>
                  <a:srgbClr val="0000FF"/>
                </a:solidFill>
              </a:rPr>
              <a:t>offering, users can purchase additional storage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Every repo now given a /project directory by default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Scratch file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Temporary storage for large datasets</a:t>
            </a:r>
            <a:endParaRPr lang="en-US" dirty="0" smtClean="0"/>
          </a:p>
          <a:p>
            <a:r>
              <a:rPr lang="en-US" dirty="0" smtClean="0"/>
              <a:t>Tape archive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Transparent </a:t>
            </a:r>
            <a:r>
              <a:rPr lang="en-US" dirty="0" smtClean="0">
                <a:solidFill>
                  <a:srgbClr val="0000FF"/>
                </a:solidFill>
              </a:rPr>
              <a:t>Hierarchical </a:t>
            </a:r>
            <a:r>
              <a:rPr lang="en-US" dirty="0" smtClean="0">
                <a:solidFill>
                  <a:srgbClr val="0000FF"/>
                </a:solidFill>
              </a:rPr>
              <a:t>storage management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Beginning to help user communities manage data such that they are not aware, where exactly it is located.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Metadata stored in database, pulls requested data from appropriate </a:t>
            </a:r>
            <a:r>
              <a:rPr lang="en-US" dirty="0" smtClean="0">
                <a:solidFill>
                  <a:srgbClr val="0000FF"/>
                </a:solidFill>
              </a:rPr>
              <a:t>location (ALS demo)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JAMO/IRODS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10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1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Access/Manage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3987"/>
            <a:ext cx="8229600" cy="51058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Scientific databases (</a:t>
            </a:r>
            <a:r>
              <a:rPr lang="en-US" dirty="0" err="1" smtClean="0">
                <a:solidFill>
                  <a:srgbClr val="0000FF"/>
                </a:solidFill>
              </a:rPr>
              <a:t>SciDB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mongoDB</a:t>
            </a:r>
            <a:r>
              <a:rPr lang="en-US" dirty="0" smtClean="0"/>
              <a:t>, </a:t>
            </a:r>
            <a:r>
              <a:rPr lang="en-US" dirty="0" err="1" smtClean="0"/>
              <a:t>pgsql</a:t>
            </a:r>
            <a:r>
              <a:rPr lang="en-US" dirty="0" smtClean="0"/>
              <a:t>, </a:t>
            </a:r>
            <a:r>
              <a:rPr lang="en-US" dirty="0" err="1" smtClean="0"/>
              <a:t>mysql</a:t>
            </a:r>
            <a:r>
              <a:rPr lang="en-US" dirty="0" smtClean="0"/>
              <a:t>)</a:t>
            </a:r>
          </a:p>
          <a:p>
            <a:r>
              <a:rPr lang="en-US" dirty="0" smtClean="0"/>
              <a:t>NX support 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Darshan</a:t>
            </a:r>
            <a:r>
              <a:rPr lang="en-US" dirty="0" smtClean="0">
                <a:solidFill>
                  <a:srgbClr val="0000FF"/>
                </a:solidFill>
              </a:rPr>
              <a:t> I/O profiling tool</a:t>
            </a:r>
          </a:p>
          <a:p>
            <a:r>
              <a:rPr lang="en-US" dirty="0" smtClean="0"/>
              <a:t>Usable, high performing I/O formats, </a:t>
            </a:r>
            <a:r>
              <a:rPr lang="en-US" dirty="0" smtClean="0"/>
              <a:t>(HDF5)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Burst Buffer solution on NERSC-8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Option for a layer of NVRAM/Flash that sits between memory and file system to accelerate I/O</a:t>
            </a:r>
          </a:p>
          <a:p>
            <a:r>
              <a:rPr lang="en-US" dirty="0"/>
              <a:t>Deploy </a:t>
            </a:r>
            <a:r>
              <a:rPr lang="en-US" dirty="0" smtClean="0"/>
              <a:t>internal infrastructure to better manage our services.  Currently testing: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Spark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Docker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NIM Integration with more Data Services </a:t>
            </a:r>
          </a:p>
          <a:p>
            <a:pPr lvl="1"/>
            <a:r>
              <a:rPr lang="en-US" dirty="0" smtClean="0"/>
              <a:t>collaboration accounts and NGF quotas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11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Share/Curate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00635"/>
            <a:ext cx="8229600" cy="4830764"/>
          </a:xfrm>
        </p:spPr>
        <p:txBody>
          <a:bodyPr>
            <a:noAutofit/>
          </a:bodyPr>
          <a:lstStyle/>
          <a:p>
            <a:pPr>
              <a:spcBef>
                <a:spcPts val="72"/>
              </a:spcBef>
            </a:pPr>
            <a:r>
              <a:rPr lang="en-US" dirty="0" smtClean="0">
                <a:solidFill>
                  <a:srgbClr val="0000FF"/>
                </a:solidFill>
              </a:rPr>
              <a:t>All projects have </a:t>
            </a:r>
            <a:r>
              <a:rPr lang="en-US" dirty="0" smtClean="0">
                <a:solidFill>
                  <a:srgbClr val="0000FF"/>
                </a:solidFill>
              </a:rPr>
              <a:t>group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space on /project </a:t>
            </a:r>
            <a:r>
              <a:rPr lang="en-US" dirty="0" smtClean="0">
                <a:solidFill>
                  <a:srgbClr val="0000FF"/>
                </a:solidFill>
              </a:rPr>
              <a:t>as of Allocation year 2014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spcBef>
                <a:spcPts val="72"/>
              </a:spcBef>
            </a:pPr>
            <a:r>
              <a:rPr lang="en-US" dirty="0" smtClean="0"/>
              <a:t>Science Gateways</a:t>
            </a:r>
          </a:p>
          <a:p>
            <a:pPr lvl="1">
              <a:spcBef>
                <a:spcPts val="72"/>
              </a:spcBef>
            </a:pPr>
            <a:r>
              <a:rPr lang="en-US" dirty="0"/>
              <a:t>Allow users to serve up data in /project </a:t>
            </a:r>
            <a:r>
              <a:rPr lang="en-US" dirty="0" smtClean="0"/>
              <a:t>directory and HPSS to </a:t>
            </a:r>
            <a:r>
              <a:rPr lang="en-US" dirty="0"/>
              <a:t>be shared/analyzed by users outside of NERSC</a:t>
            </a:r>
            <a:r>
              <a:rPr lang="en-US" dirty="0" smtClean="0"/>
              <a:t>.</a:t>
            </a:r>
          </a:p>
          <a:p>
            <a:pPr lvl="1">
              <a:spcBef>
                <a:spcPts val="72"/>
              </a:spcBef>
            </a:pPr>
            <a:r>
              <a:rPr lang="en-US" dirty="0" smtClean="0"/>
              <a:t>Sophisticated web </a:t>
            </a:r>
            <a:r>
              <a:rPr lang="en-US" dirty="0"/>
              <a:t>i</a:t>
            </a:r>
            <a:r>
              <a:rPr lang="en-US" dirty="0" smtClean="0"/>
              <a:t>nterfaces to interact with/visualize/compute on scientific data</a:t>
            </a:r>
          </a:p>
          <a:p>
            <a:pPr>
              <a:spcBef>
                <a:spcPts val="72"/>
              </a:spcBef>
            </a:pPr>
            <a:r>
              <a:rPr lang="en-US" dirty="0" smtClean="0"/>
              <a:t>NEWT REST API </a:t>
            </a:r>
          </a:p>
          <a:p>
            <a:pPr lvl="1">
              <a:spcBef>
                <a:spcPts val="72"/>
              </a:spcBef>
            </a:pPr>
            <a:r>
              <a:rPr lang="en-US" dirty="0" smtClean="0"/>
              <a:t>enables access to NERSC Data and Compute resources as an HTTP API</a:t>
            </a:r>
          </a:p>
          <a:p>
            <a:pPr>
              <a:spcBef>
                <a:spcPts val="72"/>
              </a:spcBef>
            </a:pPr>
            <a:r>
              <a:rPr lang="en-US" dirty="0" smtClean="0">
                <a:solidFill>
                  <a:srgbClr val="0000FF"/>
                </a:solidFill>
              </a:rPr>
              <a:t>Collaboration </a:t>
            </a:r>
            <a:r>
              <a:rPr lang="en-US" dirty="0" smtClean="0">
                <a:solidFill>
                  <a:srgbClr val="0000FF"/>
                </a:solidFill>
              </a:rPr>
              <a:t>accounts</a:t>
            </a:r>
          </a:p>
          <a:p>
            <a:pPr lvl="1">
              <a:spcBef>
                <a:spcPts val="72"/>
              </a:spcBef>
            </a:pPr>
            <a:r>
              <a:rPr lang="en-US" dirty="0" smtClean="0">
                <a:solidFill>
                  <a:srgbClr val="0000FF"/>
                </a:solidFill>
              </a:rPr>
              <a:t>Securely allows users to access common files.  Currently by request only.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spcBef>
                <a:spcPts val="72"/>
              </a:spcBef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12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7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High throughput and serial queues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New serial queue coming on Edison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Workflow Tools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Several projects using custom tools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qdo</a:t>
            </a:r>
            <a:r>
              <a:rPr lang="en-US" dirty="0" smtClean="0">
                <a:solidFill>
                  <a:srgbClr val="0000FF"/>
                </a:solidFill>
              </a:rPr>
              <a:t> (</a:t>
            </a:r>
            <a:r>
              <a:rPr lang="en-US" dirty="0" err="1" smtClean="0">
                <a:solidFill>
                  <a:srgbClr val="0000FF"/>
                </a:solidFill>
              </a:rPr>
              <a:t>cosmo</a:t>
            </a:r>
            <a:r>
              <a:rPr lang="en-US" dirty="0" smtClean="0">
                <a:solidFill>
                  <a:srgbClr val="0000FF"/>
                </a:solidFill>
              </a:rPr>
              <a:t>), Fireworks (MP), SPADE (ALS)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Gap</a:t>
            </a:r>
            <a:r>
              <a:rPr lang="en-US" dirty="0" smtClean="0">
                <a:solidFill>
                  <a:srgbClr val="0000FF"/>
                </a:solidFill>
              </a:rPr>
              <a:t>: Cross-domain workflow </a:t>
            </a:r>
            <a:r>
              <a:rPr lang="en-US" dirty="0" smtClean="0">
                <a:solidFill>
                  <a:srgbClr val="0000FF"/>
                </a:solidFill>
              </a:rPr>
              <a:t>tool and expertise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‘Immediate’ access queue for select projects who need real time access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Example: </a:t>
            </a:r>
            <a:r>
              <a:rPr lang="en-US" dirty="0" err="1" smtClean="0">
                <a:solidFill>
                  <a:srgbClr val="0000FF"/>
                </a:solidFill>
              </a:rPr>
              <a:t>beamline</a:t>
            </a:r>
            <a:r>
              <a:rPr lang="en-US" dirty="0" smtClean="0">
                <a:solidFill>
                  <a:srgbClr val="0000FF"/>
                </a:solidFill>
              </a:rPr>
              <a:t> scientist needs real-time analysis to configure next experiment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13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8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Analyze, Visualize, Understand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3436"/>
            <a:ext cx="8229600" cy="4830764"/>
          </a:xfrm>
        </p:spPr>
        <p:txBody>
          <a:bodyPr>
            <a:noAutofit/>
          </a:bodyPr>
          <a:lstStyle/>
          <a:p>
            <a:r>
              <a:rPr lang="en-US" sz="2400" dirty="0" smtClean="0"/>
              <a:t>Visualization Software tools</a:t>
            </a:r>
          </a:p>
          <a:p>
            <a:pPr lvl="1"/>
            <a:r>
              <a:rPr lang="en-US" sz="2000" dirty="0" smtClean="0"/>
              <a:t>Visit, </a:t>
            </a:r>
            <a:r>
              <a:rPr lang="en-US" sz="2000" dirty="0" err="1" smtClean="0"/>
              <a:t>Paraview</a:t>
            </a:r>
            <a:r>
              <a:rPr lang="en-US" sz="2000" dirty="0" smtClean="0"/>
              <a:t>, AVX Express</a:t>
            </a:r>
          </a:p>
          <a:p>
            <a:r>
              <a:rPr lang="en-US" sz="2400" dirty="0" smtClean="0"/>
              <a:t>Image Analysis Tools</a:t>
            </a:r>
          </a:p>
          <a:p>
            <a:pPr lvl="1"/>
            <a:r>
              <a:rPr lang="en-US" sz="2000" dirty="0" smtClean="0"/>
              <a:t>IDL, </a:t>
            </a:r>
            <a:r>
              <a:rPr lang="en-US" sz="2000" dirty="0" err="1" smtClean="0"/>
              <a:t>ImageJ</a:t>
            </a:r>
            <a:r>
              <a:rPr lang="en-US" sz="2000" dirty="0" smtClean="0"/>
              <a:t>, Fiji</a:t>
            </a:r>
          </a:p>
          <a:p>
            <a:pPr lvl="1"/>
            <a:r>
              <a:rPr lang="en-US" sz="2000" dirty="0" smtClean="0">
                <a:solidFill>
                  <a:srgbClr val="FF6600"/>
                </a:solidFill>
              </a:rPr>
              <a:t>GAP</a:t>
            </a:r>
            <a:r>
              <a:rPr lang="en-US" sz="2000" dirty="0" smtClean="0">
                <a:solidFill>
                  <a:srgbClr val="0000FF"/>
                </a:solidFill>
              </a:rPr>
              <a:t>, providing other image analysis </a:t>
            </a:r>
            <a:r>
              <a:rPr lang="en-US" sz="2000" dirty="0" smtClean="0">
                <a:solidFill>
                  <a:srgbClr val="0000FF"/>
                </a:solidFill>
              </a:rPr>
              <a:t>tools, image segmentation tools, graph methods, topological methods, </a:t>
            </a:r>
            <a:r>
              <a:rPr lang="en-US" sz="2000" dirty="0" err="1" smtClean="0">
                <a:solidFill>
                  <a:srgbClr val="0000FF"/>
                </a:solidFill>
              </a:rPr>
              <a:t>graphlab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Analytics tools</a:t>
            </a:r>
          </a:p>
          <a:p>
            <a:pPr lvl="1"/>
            <a:r>
              <a:rPr lang="en-US" sz="2000" dirty="0" smtClean="0"/>
              <a:t>R, </a:t>
            </a:r>
            <a:r>
              <a:rPr lang="en-US" sz="2000" dirty="0" smtClean="0"/>
              <a:t>python, </a:t>
            </a:r>
            <a:r>
              <a:rPr lang="en-US" sz="2000" dirty="0" err="1" smtClean="0"/>
              <a:t>numPy</a:t>
            </a:r>
            <a:r>
              <a:rPr lang="en-US" sz="2000" dirty="0" smtClean="0"/>
              <a:t>, </a:t>
            </a:r>
            <a:r>
              <a:rPr lang="en-US" sz="2000" dirty="0" err="1" smtClean="0"/>
              <a:t>sciPy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FF6600"/>
                </a:solidFill>
              </a:rPr>
              <a:t>GAP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Machine Learning tools – </a:t>
            </a:r>
            <a:r>
              <a:rPr lang="en-US" sz="2000" dirty="0" err="1" smtClean="0">
                <a:solidFill>
                  <a:srgbClr val="0000FF"/>
                </a:solidFill>
              </a:rPr>
              <a:t>MLBase</a:t>
            </a:r>
            <a:r>
              <a:rPr lang="en-US" sz="2000" dirty="0" smtClean="0">
                <a:solidFill>
                  <a:srgbClr val="0000FF"/>
                </a:solidFill>
              </a:rPr>
              <a:t>, TECA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Data Science </a:t>
            </a:r>
            <a:r>
              <a:rPr lang="en-US" sz="2400" dirty="0" smtClean="0">
                <a:solidFill>
                  <a:srgbClr val="0000FF"/>
                </a:solidFill>
              </a:rPr>
              <a:t>Workload Analysis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Internal LDRD, Mantissa </a:t>
            </a:r>
            <a:r>
              <a:rPr lang="en-US" sz="2000" dirty="0" smtClean="0">
                <a:solidFill>
                  <a:srgbClr val="0000FF"/>
                </a:solidFill>
              </a:rPr>
              <a:t>project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Data Science requirements gathering and outreach to users 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14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6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Short/Medium Term </a:t>
            </a:r>
            <a:r>
              <a:rPr lang="en-US" dirty="0"/>
              <a:t>R</a:t>
            </a:r>
            <a:r>
              <a:rPr lang="en-US" dirty="0" smtClean="0"/>
              <a:t>oadmap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0342" y="1066491"/>
            <a:ext cx="8416707" cy="4830764"/>
          </a:xfrm>
        </p:spPr>
        <p:txBody>
          <a:bodyPr>
            <a:noAutofit/>
          </a:bodyPr>
          <a:lstStyle/>
          <a:p>
            <a:pPr>
              <a:spcBef>
                <a:spcPts val="24"/>
              </a:spcBef>
            </a:pPr>
            <a:r>
              <a:rPr lang="en-US" sz="2600" dirty="0" smtClean="0"/>
              <a:t>Build a excellent Data and Analytics Services team with relevan</a:t>
            </a:r>
            <a:r>
              <a:rPr lang="en-US" sz="2600" dirty="0" smtClean="0"/>
              <a:t>t </a:t>
            </a:r>
            <a:r>
              <a:rPr lang="en-US" sz="2600" dirty="0" smtClean="0"/>
              <a:t>expertise</a:t>
            </a:r>
          </a:p>
          <a:p>
            <a:pPr>
              <a:spcBef>
                <a:spcPts val="24"/>
              </a:spcBef>
            </a:pPr>
            <a:r>
              <a:rPr lang="en-US" sz="2600" dirty="0" smtClean="0"/>
              <a:t>Fill gaps in data science software services</a:t>
            </a:r>
            <a:endParaRPr lang="en-US" sz="2600" b="0" dirty="0" smtClean="0"/>
          </a:p>
          <a:p>
            <a:pPr lvl="1">
              <a:spcBef>
                <a:spcPts val="24"/>
              </a:spcBef>
            </a:pPr>
            <a:r>
              <a:rPr lang="en-US" sz="2200" b="0" dirty="0" smtClean="0"/>
              <a:t>ML, image analysis, workflow tools</a:t>
            </a:r>
            <a:endParaRPr lang="en-US" sz="2200" b="0" dirty="0" smtClean="0"/>
          </a:p>
          <a:p>
            <a:pPr>
              <a:spcBef>
                <a:spcPts val="24"/>
              </a:spcBef>
            </a:pPr>
            <a:r>
              <a:rPr lang="en-US" sz="2600" dirty="0" smtClean="0"/>
              <a:t>Continue to analyze and understand data science workloads important to the DOE SC so we can communicate requirements to vendors</a:t>
            </a:r>
          </a:p>
          <a:p>
            <a:pPr>
              <a:spcBef>
                <a:spcPts val="24"/>
              </a:spcBef>
            </a:pPr>
            <a:r>
              <a:rPr lang="en-US" sz="2600" dirty="0" smtClean="0"/>
              <a:t>Improve queue structures to support data intensive science</a:t>
            </a:r>
          </a:p>
          <a:p>
            <a:pPr>
              <a:spcBef>
                <a:spcPts val="24"/>
              </a:spcBef>
            </a:pPr>
            <a:r>
              <a:rPr lang="en-US" sz="2600" dirty="0" smtClean="0"/>
              <a:t>Make the NERSC-8 Burst Buffer a highly productive and usable service</a:t>
            </a:r>
          </a:p>
          <a:p>
            <a:pPr>
              <a:spcBef>
                <a:spcPts val="24"/>
              </a:spcBef>
            </a:pPr>
            <a:r>
              <a:rPr lang="en-US" sz="2600" dirty="0" smtClean="0"/>
              <a:t>Increase engagement with data science communities and user facilities</a:t>
            </a:r>
            <a:endParaRPr lang="en-US" sz="2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15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Draft longer term roadmap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0342" y="1040576"/>
            <a:ext cx="8416707" cy="4830764"/>
          </a:xfrm>
        </p:spPr>
        <p:txBody>
          <a:bodyPr>
            <a:noAutofit/>
          </a:bodyPr>
          <a:lstStyle/>
          <a:p>
            <a:r>
              <a:rPr lang="en-US" sz="2400" dirty="0" smtClean="0"/>
              <a:t>Collaborate with our research division to leverage new </a:t>
            </a:r>
            <a:r>
              <a:rPr lang="en-US" sz="2400" dirty="0" smtClean="0"/>
              <a:t>algorithms, methods and software for </a:t>
            </a:r>
            <a:r>
              <a:rPr lang="en-US" sz="2400" dirty="0" smtClean="0"/>
              <a:t>analyzing data</a:t>
            </a:r>
          </a:p>
          <a:p>
            <a:pPr lvl="1"/>
            <a:r>
              <a:rPr lang="en-US" sz="2000" dirty="0" smtClean="0"/>
              <a:t>Searchable data</a:t>
            </a:r>
          </a:p>
          <a:p>
            <a:pPr lvl="1"/>
            <a:r>
              <a:rPr lang="en-US" sz="2000" dirty="0" smtClean="0"/>
              <a:t>Query driven analysis</a:t>
            </a:r>
          </a:p>
          <a:p>
            <a:pPr lvl="1"/>
            <a:r>
              <a:rPr lang="en-US" sz="2000" dirty="0" smtClean="0"/>
              <a:t>Efficient inference on graph methods</a:t>
            </a:r>
          </a:p>
          <a:p>
            <a:r>
              <a:rPr lang="en-US" sz="2400" dirty="0" smtClean="0"/>
              <a:t>Provide life cycle data management tools for users</a:t>
            </a:r>
          </a:p>
          <a:p>
            <a:r>
              <a:rPr lang="en-US" sz="2400" dirty="0" smtClean="0"/>
              <a:t>Co-design for data science</a:t>
            </a:r>
            <a:endParaRPr lang="en-US" sz="2400" dirty="0" smtClean="0"/>
          </a:p>
          <a:p>
            <a:r>
              <a:rPr lang="en-US" sz="2400" dirty="0" smtClean="0"/>
              <a:t>Build out NERSC infrastructure to support data science </a:t>
            </a:r>
          </a:p>
          <a:p>
            <a:pPr lvl="1"/>
            <a:r>
              <a:rPr lang="en-US" sz="2000" dirty="0" smtClean="0"/>
              <a:t>Users will need a host of services from databases, web portals, supercomputers and storage and security.  </a:t>
            </a:r>
          </a:p>
          <a:p>
            <a:r>
              <a:rPr lang="en-US" sz="2400" dirty="0" smtClean="0"/>
              <a:t>Create a re-usable ‘plug-in’ for experimental facilities needing to compute at NERSC, to avoid recreating the wheel.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16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6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candy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17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Darshan</a:t>
            </a:r>
            <a:r>
              <a:rPr lang="en-US" dirty="0" smtClean="0"/>
              <a:t> profiling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30300"/>
            <a:ext cx="8229600" cy="4830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Compile your application on Hopper or Edison with the </a:t>
            </a:r>
            <a:r>
              <a:rPr lang="en-US" dirty="0" err="1" smtClean="0"/>
              <a:t>Darshan</a:t>
            </a:r>
            <a:r>
              <a:rPr lang="en-US" dirty="0" smtClean="0"/>
              <a:t> module loaded and you’ll see I/O profiling results on the ‘completed jobs’ webpage.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18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 descr="too_much_time_in_I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27" y="2661785"/>
            <a:ext cx="7773644" cy="3533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3300" y="5892800"/>
            <a:ext cx="672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www.nersc.gov</a:t>
            </a:r>
            <a:r>
              <a:rPr lang="en-US" dirty="0"/>
              <a:t>/users/job-logs-and-analytics/completed-jobs/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256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Gateways</a:t>
            </a:r>
            <a:endParaRPr lang="en-US" dirty="0"/>
          </a:p>
        </p:txBody>
      </p:sp>
      <p:pic>
        <p:nvPicPr>
          <p:cNvPr id="5" name="Content Placeholder 4" descr="Screen Shot 2014-04-27 at 6.10.4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r="-112"/>
          <a:stretch/>
        </p:blipFill>
        <p:spPr>
          <a:xfrm>
            <a:off x="155506" y="1363538"/>
            <a:ext cx="4086752" cy="44286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19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6" name="Content Placeholder 4" descr="Screen Shot 2014-04-27 at 6.11.0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r="3660"/>
          <a:stretch/>
        </p:blipFill>
        <p:spPr>
          <a:xfrm>
            <a:off x="4325223" y="1399460"/>
            <a:ext cx="4702927" cy="4224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8831" y="1020122"/>
            <a:ext cx="18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Materials Project</a:t>
            </a:r>
            <a:endParaRPr lang="en-US" b="1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672816" y="1042943"/>
            <a:ext cx="112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OpenMSI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5718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intensive science is a growing part of the NERSC workload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001109"/>
              </p:ext>
            </p:extLst>
          </p:nvPr>
        </p:nvGraphicFramePr>
        <p:xfrm>
          <a:off x="130885" y="1378650"/>
          <a:ext cx="4327386" cy="483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</a:t>
            </a:fld>
            <a:r>
              <a:rPr lang="en-US" smtClean="0"/>
              <a:t> -</a:t>
            </a:r>
            <a:endParaRPr lang="en-US" dirty="0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802558"/>
              </p:ext>
            </p:extLst>
          </p:nvPr>
        </p:nvGraphicFramePr>
        <p:xfrm>
          <a:off x="4418739" y="1378650"/>
          <a:ext cx="4608477" cy="483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Oval 6"/>
          <p:cNvSpPr/>
          <p:nvPr/>
        </p:nvSpPr>
        <p:spPr>
          <a:xfrm>
            <a:off x="130885" y="4630825"/>
            <a:ext cx="1630283" cy="1534792"/>
          </a:xfrm>
          <a:prstGeom prst="ellipse">
            <a:avLst/>
          </a:prstGeom>
          <a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/>
          <a:srcRect l="9925" t="-8142" r="10112" b="-3288"/>
          <a:stretch/>
        </p:blipFill>
        <p:spPr>
          <a:xfrm>
            <a:off x="145423" y="1328530"/>
            <a:ext cx="1615745" cy="1595654"/>
          </a:xfrm>
          <a:prstGeom prst="ellipse">
            <a:avLst/>
          </a:prstGeom>
          <a:solidFill>
            <a:schemeClr val="tx1"/>
          </a:solidFill>
        </p:spPr>
      </p:pic>
      <p:sp>
        <p:nvSpPr>
          <p:cNvPr id="3" name="Rounded Rectangle 2"/>
          <p:cNvSpPr/>
          <p:nvPr/>
        </p:nvSpPr>
        <p:spPr>
          <a:xfrm>
            <a:off x="2379347" y="3309113"/>
            <a:ext cx="5188548" cy="128283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Data intensive science requires different services and expertise.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9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strategic plan we highlighted </a:t>
            </a:r>
            <a:r>
              <a:rPr lang="en-US" dirty="0" smtClean="0"/>
              <a:t>a data  initiative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05180" y="1609488"/>
            <a:ext cx="8013700" cy="26018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 smtClean="0">
              <a:ea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ea typeface="Arial" charset="0"/>
                <a:cs typeface="Arial" charset="0"/>
              </a:rPr>
              <a:t>Increase the productivity, usability and impact of SC’s data intensive science by providing comprehensive data systems and services to store, analyze, manage and share data.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ea typeface="Arial" charset="0"/>
              <a:cs typeface="Arial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dirty="0" smtClean="0"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3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9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OSP Group and Analytics Team have merged into Data and Analytics Services Group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446901"/>
            <a:ext cx="8013700" cy="19219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 smtClean="0">
                <a:ea typeface="Arial" charset="0"/>
                <a:cs typeface="Arial" charset="0"/>
              </a:rPr>
              <a:t>Shreyas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Cholia</a:t>
            </a:r>
            <a:r>
              <a:rPr lang="en-US" dirty="0" smtClean="0">
                <a:ea typeface="Arial" charset="0"/>
                <a:cs typeface="Arial" charset="0"/>
              </a:rPr>
              <a:t> is acting Group Lead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Arial" charset="0"/>
                <a:cs typeface="Arial" charset="0"/>
              </a:rPr>
              <a:t>DAS Group Lead </a:t>
            </a:r>
            <a:r>
              <a:rPr lang="en-US" dirty="0" smtClean="0">
                <a:ea typeface="Arial" charset="0"/>
                <a:cs typeface="Arial" charset="0"/>
              </a:rPr>
              <a:t>position has </a:t>
            </a:r>
            <a:r>
              <a:rPr lang="en-US" dirty="0" smtClean="0">
                <a:ea typeface="Arial" charset="0"/>
                <a:cs typeface="Arial" charset="0"/>
              </a:rPr>
              <a:t>been posted and interviews will begin </a:t>
            </a:r>
            <a:r>
              <a:rPr lang="en-US" dirty="0" smtClean="0">
                <a:ea typeface="Arial" charset="0"/>
                <a:cs typeface="Arial" charset="0"/>
              </a:rPr>
              <a:t>soon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Arial" charset="0"/>
                <a:cs typeface="Arial" charset="0"/>
              </a:rPr>
              <a:t>We want DAS Group Lead to have significant input into our Data Services plans</a:t>
            </a:r>
            <a:endParaRPr lang="en-US" dirty="0" smtClean="0"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4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 rot="1768382">
            <a:off x="787400" y="2105270"/>
            <a:ext cx="2146300" cy="1079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293474">
            <a:off x="5943600" y="2054472"/>
            <a:ext cx="2146300" cy="1079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20801" y="1470270"/>
            <a:ext cx="290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Outreach Software and Programming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4400" y="1495670"/>
            <a:ext cx="1865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Analytics Team</a:t>
            </a:r>
          </a:p>
        </p:txBody>
      </p:sp>
      <p:sp>
        <p:nvSpPr>
          <p:cNvPr id="5" name="Oval 4"/>
          <p:cNvSpPr/>
          <p:nvPr/>
        </p:nvSpPr>
        <p:spPr>
          <a:xfrm>
            <a:off x="3136900" y="2625969"/>
            <a:ext cx="2679072" cy="16628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FFFF"/>
                </a:solidFill>
              </a:rPr>
              <a:t>Data and Analytics Services (DAS) Group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0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Strategic Partnership Lead – David Skinner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079500"/>
            <a:ext cx="6261100" cy="52069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ea typeface="Arial" charset="0"/>
                <a:cs typeface="Arial" charset="0"/>
              </a:rPr>
              <a:t>Develop relationships that will broaden NERSC’s impact in science and HPC communities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Arial" charset="0"/>
                <a:cs typeface="Arial" charset="0"/>
              </a:rPr>
              <a:t>Identify new science communities that could benefit from NERSC resources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Arial" charset="0"/>
                <a:cs typeface="Arial" charset="0"/>
              </a:rPr>
              <a:t>Lead industrial partnerships initiative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Arial" charset="0"/>
                <a:cs typeface="Arial" charset="0"/>
              </a:rPr>
              <a:t>Advocate for NERSC and users in shaping policies that have impact on the scientific community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Arial" charset="0"/>
                <a:cs typeface="Arial" charset="0"/>
              </a:rPr>
              <a:t>Act as NERSC liaison for cross divisional projects and opportunities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Arial" charset="0"/>
                <a:cs typeface="Arial" charset="0"/>
              </a:rPr>
              <a:t>Position will report to Services </a:t>
            </a:r>
            <a:r>
              <a:rPr lang="en-US" dirty="0" err="1" smtClean="0">
                <a:ea typeface="Arial" charset="0"/>
                <a:cs typeface="Arial" charset="0"/>
              </a:rPr>
              <a:t>Dept</a:t>
            </a:r>
            <a:r>
              <a:rPr lang="en-US" dirty="0" smtClean="0">
                <a:ea typeface="Arial" charset="0"/>
                <a:cs typeface="Arial" charset="0"/>
              </a:rPr>
              <a:t>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5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2" name="Picture 1" descr="SetHeight150-David-Ski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1" y="1333500"/>
            <a:ext cx="1650999" cy="23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6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Org Chart for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6656" y="6381505"/>
            <a:ext cx="925708" cy="365125"/>
          </a:xfr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6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rot="16200000" flipH="1">
            <a:off x="6038850" y="776148"/>
            <a:ext cx="673100" cy="3276600"/>
          </a:xfrm>
          <a:prstGeom prst="line">
            <a:avLst/>
          </a:prstGeom>
          <a:noFill/>
          <a:ln w="12700" cmpd="sng">
            <a:solidFill>
              <a:srgbClr val="558ED5"/>
            </a:solidFill>
            <a:round/>
            <a:headEnd/>
            <a:tailEnd/>
          </a:ln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14" name="Alternate Process 13"/>
          <p:cNvSpPr/>
          <p:nvPr/>
        </p:nvSpPr>
        <p:spPr bwMode="auto">
          <a:xfrm>
            <a:off x="3524350" y="1314228"/>
            <a:ext cx="2203349" cy="73763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5570" tIns="42785" rIns="85570" bIns="42785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100" b="1" dirty="0">
                <a:solidFill>
                  <a:schemeClr val="tx1"/>
                </a:solidFill>
                <a:latin typeface="+mj-lt"/>
              </a:rPr>
              <a:t>SERVICES DEPARTMENT</a:t>
            </a:r>
          </a:p>
          <a:p>
            <a:pPr algn="ctr" eaLnBrk="0" hangingPunct="0"/>
            <a:endParaRPr lang="en-US" sz="1100" b="1" dirty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i="1" dirty="0">
                <a:solidFill>
                  <a:schemeClr val="tx1"/>
                </a:solidFill>
                <a:latin typeface="+mj-lt"/>
              </a:rPr>
              <a:t>KATIE ANTYPAS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i="1" dirty="0">
                <a:solidFill>
                  <a:schemeClr val="tx1"/>
                </a:solidFill>
                <a:latin typeface="+mj-lt"/>
              </a:rPr>
              <a:t>Department Head</a:t>
            </a:r>
          </a:p>
        </p:txBody>
      </p:sp>
      <p:sp>
        <p:nvSpPr>
          <p:cNvPr id="21" name="Alternate Process 20"/>
          <p:cNvSpPr/>
          <p:nvPr/>
        </p:nvSpPr>
        <p:spPr bwMode="auto">
          <a:xfrm>
            <a:off x="193321" y="2833775"/>
            <a:ext cx="1852588" cy="2241323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5570" tIns="42785" rIns="85570" bIns="42785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100" b="1" dirty="0">
                <a:solidFill>
                  <a:schemeClr val="tx1"/>
                </a:solidFill>
                <a:latin typeface="+mj-lt"/>
              </a:rPr>
              <a:t>ADVANCED </a:t>
            </a: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TECHNOLOGIES</a:t>
            </a:r>
          </a:p>
          <a:p>
            <a:pPr algn="ctr" eaLnBrk="0" hangingPunct="0"/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i="1" dirty="0">
                <a:solidFill>
                  <a:schemeClr val="tx1"/>
                </a:solidFill>
                <a:latin typeface="+mj-lt"/>
              </a:rPr>
              <a:t>NICHOLAS WRIGHT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i="1" dirty="0">
                <a:solidFill>
                  <a:schemeClr val="tx1"/>
                </a:solidFill>
                <a:latin typeface="+mj-lt"/>
              </a:rPr>
              <a:t>Group </a:t>
            </a:r>
            <a:r>
              <a:rPr lang="en-US" sz="1100" i="1" dirty="0" smtClean="0">
                <a:solidFill>
                  <a:schemeClr val="tx1"/>
                </a:solidFill>
                <a:latin typeface="+mj-lt"/>
              </a:rPr>
              <a:t>Leader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endParaRPr lang="en-US" sz="1100" i="1" dirty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Brian Austin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Matt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Cordery</a:t>
            </a:r>
            <a:endParaRPr lang="en-US" sz="1100" dirty="0" smtClean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Chris Daley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Lenny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Oliker</a:t>
            </a:r>
            <a:endParaRPr lang="en-US" sz="1100" dirty="0" smtClean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Jon Rood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2 LDRD Post-docs 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endParaRPr lang="en-US" sz="105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Alternate Process 21"/>
          <p:cNvSpPr/>
          <p:nvPr/>
        </p:nvSpPr>
        <p:spPr bwMode="auto">
          <a:xfrm>
            <a:off x="4818743" y="2798580"/>
            <a:ext cx="1917095" cy="320361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5570" tIns="42785" rIns="85570" bIns="42785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DATA AND ANALYTICS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j-lt"/>
              </a:rPr>
              <a:t>SHREYAS CHOLIA</a:t>
            </a:r>
            <a:endParaRPr lang="en-US" sz="1100" i="1" dirty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j-lt"/>
              </a:rPr>
              <a:t>Acting Group Leader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endParaRPr lang="en-US" sz="1100" i="1" dirty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Bek</a:t>
            </a: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Baymuradov</a:t>
            </a:r>
            <a:endParaRPr lang="en-US" sz="1100" dirty="0" smtClean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Joaquin Correa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Annette </a:t>
            </a: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Greiner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Hari</a:t>
            </a: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 Krishnan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Peter Nugent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R.K. Owen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Jeff Porter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Prabhat</a:t>
            </a:r>
            <a:endParaRPr lang="en-US" sz="1100" dirty="0" smtClean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Oliver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Rubel</a:t>
            </a:r>
            <a:endParaRPr lang="en-US" sz="1100" dirty="0" smtClean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Michael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Urashka</a:t>
            </a:r>
            <a:endParaRPr lang="en-US" sz="1100" dirty="0" smtClean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Dani</a:t>
            </a: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Ushizima</a:t>
            </a:r>
            <a:endParaRPr lang="en-US" sz="1100" dirty="0" smtClean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Gunther Weber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Yushu</a:t>
            </a: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 Yao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endParaRPr lang="en-US" sz="105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Alternate Process 23"/>
          <p:cNvSpPr/>
          <p:nvPr/>
        </p:nvSpPr>
        <p:spPr bwMode="auto">
          <a:xfrm>
            <a:off x="2431143" y="2804078"/>
            <a:ext cx="1917095" cy="316002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5570" tIns="42785" rIns="85570" bIns="42785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100" b="1" dirty="0">
                <a:solidFill>
                  <a:schemeClr val="tx1"/>
                </a:solidFill>
                <a:latin typeface="+mj-lt"/>
              </a:rPr>
              <a:t>USER </a:t>
            </a: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SERVICES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i="1" dirty="0">
                <a:solidFill>
                  <a:schemeClr val="tx1"/>
                </a:solidFill>
                <a:latin typeface="+mj-lt"/>
              </a:rPr>
              <a:t>RICHARD GERBER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j-lt"/>
              </a:rPr>
              <a:t>Group Leader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endParaRPr lang="en-US" sz="1100" dirty="0" smtClean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Clayton Bagwell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Jack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Deslippe</a:t>
            </a:r>
            <a:endParaRPr lang="en-US" sz="1100" dirty="0" smtClean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Kirsten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Fagnan</a:t>
            </a:r>
            <a:endParaRPr lang="en-US" sz="1100" dirty="0" smtClean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Lisa Gerhardt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Helen He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Mark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Heer</a:t>
            </a:r>
            <a:endParaRPr lang="en-US" sz="1100" dirty="0" smtClean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Doug Jacobsen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Alice </a:t>
            </a: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Koniges</a:t>
            </a:r>
            <a:endParaRPr lang="en-US" sz="1100" dirty="0" smtClean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Mike Stewart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David Turner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Harvey Wasserman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Woo-Sun Yang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err="1" smtClean="0">
                <a:solidFill>
                  <a:schemeClr val="tx1"/>
                </a:solidFill>
                <a:latin typeface="+mj-lt"/>
              </a:rPr>
              <a:t>Zhengji</a:t>
            </a: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 Zhao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Open Position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endParaRPr lang="en-US" sz="11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Alternate Process 25"/>
          <p:cNvSpPr/>
          <p:nvPr/>
        </p:nvSpPr>
        <p:spPr bwMode="auto">
          <a:xfrm>
            <a:off x="7028543" y="2747780"/>
            <a:ext cx="1917095" cy="81604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5570" tIns="42785" rIns="85570" bIns="42785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endParaRPr lang="en-US" sz="1100" b="1" dirty="0" smtClean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STRATEGIC PARTNERSHIP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LEAD</a:t>
            </a:r>
            <a:endParaRPr lang="en-US" sz="1100" b="1" dirty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endParaRPr lang="en-US" sz="1100" i="1" dirty="0" smtClean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j-lt"/>
              </a:rPr>
              <a:t>DAVID </a:t>
            </a:r>
            <a:r>
              <a:rPr lang="en-US" sz="1100" i="1" dirty="0">
                <a:solidFill>
                  <a:schemeClr val="tx1"/>
                </a:solidFill>
                <a:latin typeface="+mj-lt"/>
              </a:rPr>
              <a:t>SKINNER</a:t>
            </a:r>
          </a:p>
          <a:p>
            <a:pPr algn="ctr" eaLnBrk="0" hangingPunct="0">
              <a:lnSpc>
                <a:spcPct val="50000"/>
              </a:lnSpc>
              <a:spcBef>
                <a:spcPts val="468"/>
              </a:spcBef>
            </a:pPr>
            <a:endParaRPr lang="en-US" sz="105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rot="16200000" flipV="1">
            <a:off x="4788694" y="2051704"/>
            <a:ext cx="698500" cy="750888"/>
          </a:xfrm>
          <a:prstGeom prst="line">
            <a:avLst/>
          </a:prstGeom>
          <a:noFill/>
          <a:ln w="12700" cmpd="sng">
            <a:solidFill>
              <a:srgbClr val="558ED5"/>
            </a:solidFill>
            <a:round/>
            <a:headEnd/>
            <a:tailEnd/>
          </a:ln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rot="16200000">
            <a:off x="2584450" y="649148"/>
            <a:ext cx="723900" cy="3581400"/>
          </a:xfrm>
          <a:prstGeom prst="line">
            <a:avLst/>
          </a:prstGeom>
          <a:noFill/>
          <a:ln w="12700" cmpd="sng">
            <a:solidFill>
              <a:srgbClr val="558ED5"/>
            </a:solidFill>
            <a:round/>
            <a:headEnd/>
            <a:tailEnd/>
          </a:ln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rot="16200000">
            <a:off x="3778250" y="1817548"/>
            <a:ext cx="698500" cy="1244600"/>
          </a:xfrm>
          <a:prstGeom prst="line">
            <a:avLst/>
          </a:prstGeom>
          <a:noFill/>
          <a:ln w="12700" cmpd="sng">
            <a:solidFill>
              <a:srgbClr val="558ED5"/>
            </a:solidFill>
            <a:round/>
            <a:headEnd/>
            <a:tailEnd/>
          </a:ln>
        </p:spPr>
        <p:txBody>
          <a:bodyPr wrap="none" lIns="91431" tIns="45716" rIns="91431" bIns="4571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 V’s (Now there are 5?)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Velocity</a:t>
            </a:r>
          </a:p>
          <a:p>
            <a:r>
              <a:rPr lang="en-US" dirty="0" smtClean="0"/>
              <a:t>Volume</a:t>
            </a:r>
          </a:p>
          <a:p>
            <a:r>
              <a:rPr lang="en-US" dirty="0" smtClean="0"/>
              <a:t>Variety</a:t>
            </a:r>
          </a:p>
          <a:p>
            <a:r>
              <a:rPr lang="en-US" dirty="0" smtClean="0"/>
              <a:t>Veracity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78181" y="1516082"/>
            <a:ext cx="5927196" cy="4852724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There are many ways to dissect the data space.  My goal today is:</a:t>
            </a:r>
          </a:p>
          <a:p>
            <a:pPr algn="ctr"/>
            <a:endParaRPr lang="en-US" sz="2800" b="1" i="1" dirty="0" smtClean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Describe the data services we have today and coming soon</a:t>
            </a:r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Discuss some longer term goals surrounding the data initiative</a:t>
            </a:r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>
                <a:solidFill>
                  <a:srgbClr val="FFFF00"/>
                </a:solidFill>
              </a:rPr>
              <a:t>Keep you happy and allow you to do what you want to do without major barriers.</a:t>
            </a:r>
          </a:p>
          <a:p>
            <a:pPr marL="457200" indent="-457200" algn="ctr">
              <a:buFont typeface="Arial"/>
              <a:buChar char="•"/>
            </a:pP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7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users need to do with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Transfer</a:t>
            </a:r>
          </a:p>
          <a:p>
            <a:r>
              <a:rPr lang="en-US" dirty="0" smtClean="0"/>
              <a:t>Store</a:t>
            </a:r>
          </a:p>
          <a:p>
            <a:r>
              <a:rPr lang="en-US" dirty="0" smtClean="0"/>
              <a:t>Manage</a:t>
            </a:r>
            <a:r>
              <a:rPr lang="en-US" dirty="0"/>
              <a:t>/</a:t>
            </a:r>
            <a:r>
              <a:rPr lang="en-US" dirty="0" smtClean="0"/>
              <a:t>Access</a:t>
            </a:r>
          </a:p>
          <a:p>
            <a:r>
              <a:rPr lang="en-US" dirty="0" smtClean="0"/>
              <a:t>Process</a:t>
            </a:r>
          </a:p>
          <a:p>
            <a:r>
              <a:rPr lang="en-US" dirty="0" smtClean="0"/>
              <a:t>Analyze/Visualize/Understand</a:t>
            </a:r>
          </a:p>
          <a:p>
            <a:r>
              <a:rPr lang="en-US" dirty="0"/>
              <a:t>Share/Curate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7159" y="4265257"/>
            <a:ext cx="631658" cy="5079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4473" y="4285612"/>
            <a:ext cx="3058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Services Offered Today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1847" y="5153645"/>
            <a:ext cx="631658" cy="50793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365" y="4899677"/>
            <a:ext cx="2695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Services or services in progress</a:t>
            </a:r>
          </a:p>
        </p:txBody>
      </p:sp>
    </p:spTree>
    <p:extLst>
      <p:ext uri="{BB962C8B-B14F-4D97-AF65-F5344CB8AC3E}">
        <p14:creationId xmlns:p14="http://schemas.microsoft.com/office/powerpoint/2010/main" val="269491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fastest network in the world is located at NERSC with </a:t>
            </a:r>
            <a:r>
              <a:rPr lang="en-US" dirty="0" err="1" smtClean="0"/>
              <a:t>ESnet</a:t>
            </a:r>
            <a:r>
              <a:rPr lang="en-US" dirty="0" smtClean="0"/>
              <a:t>, 100 Gb/sec.  </a:t>
            </a:r>
          </a:p>
          <a:p>
            <a:pPr lvl="1"/>
            <a:r>
              <a:rPr lang="en-US" dirty="0" smtClean="0"/>
              <a:t>More labs and universities connected at this rate every month</a:t>
            </a:r>
          </a:p>
          <a:p>
            <a:r>
              <a:rPr lang="en-US" dirty="0" smtClean="0"/>
              <a:t>Data Transfer Nodes are configured for high bandwidth connectivity</a:t>
            </a:r>
          </a:p>
          <a:p>
            <a:r>
              <a:rPr lang="en-US" dirty="0" smtClean="0"/>
              <a:t>Online Data </a:t>
            </a:r>
            <a:r>
              <a:rPr lang="en-US" dirty="0" err="1" smtClean="0"/>
              <a:t>Xfer</a:t>
            </a:r>
            <a:r>
              <a:rPr lang="en-US" dirty="0" smtClean="0"/>
              <a:t> Software – Globus Online</a:t>
            </a:r>
          </a:p>
          <a:p>
            <a:pPr lvl="1"/>
            <a:r>
              <a:rPr lang="en-US" dirty="0" smtClean="0"/>
              <a:t>Pre-defined grid transfer endpoints with all NERSC machines identified</a:t>
            </a:r>
          </a:p>
          <a:p>
            <a:pPr lvl="1"/>
            <a:r>
              <a:rPr lang="en-US" dirty="0" smtClean="0"/>
              <a:t>Transparent certificate management with NERSC identity provider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9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7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RSC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29055</TotalTime>
  <Words>1290</Words>
  <Application>Microsoft Macintosh PowerPoint</Application>
  <PresentationFormat>On-screen Show (4:3)</PresentationFormat>
  <Paragraphs>228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NERSC</vt:lpstr>
      <vt:lpstr>Katie Antypas NP Requirements Review April 29, 2014</vt:lpstr>
      <vt:lpstr>Data intensive science is a growing part of the NERSC workload</vt:lpstr>
      <vt:lpstr>In the strategic plan we highlighted a data  initiative</vt:lpstr>
      <vt:lpstr>OSP Group and Analytics Team have merged into Data and Analytics Services Group</vt:lpstr>
      <vt:lpstr>Strategic Partnership Lead – David Skinner</vt:lpstr>
      <vt:lpstr>New Org Chart for Services</vt:lpstr>
      <vt:lpstr>The 4 V’s (Now there are 5?)</vt:lpstr>
      <vt:lpstr>What do users need to do with data?</vt:lpstr>
      <vt:lpstr>Transfer</vt:lpstr>
      <vt:lpstr>Store</vt:lpstr>
      <vt:lpstr>Access/Manage</vt:lpstr>
      <vt:lpstr>Share/Curate</vt:lpstr>
      <vt:lpstr>Process</vt:lpstr>
      <vt:lpstr>Analyze, Visualize, Understand</vt:lpstr>
      <vt:lpstr>Short/Medium Term Roadmap</vt:lpstr>
      <vt:lpstr>Draft longer term roadmap</vt:lpstr>
      <vt:lpstr>Eye candy</vt:lpstr>
      <vt:lpstr>Darshan profiling tool</vt:lpstr>
      <vt:lpstr>Science Gateways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Broughton</dc:creator>
  <cp:lastModifiedBy>Katie Antypas</cp:lastModifiedBy>
  <cp:revision>538</cp:revision>
  <cp:lastPrinted>2014-01-16T17:43:04Z</cp:lastPrinted>
  <dcterms:created xsi:type="dcterms:W3CDTF">2013-05-10T20:55:47Z</dcterms:created>
  <dcterms:modified xsi:type="dcterms:W3CDTF">2014-04-29T16:12:06Z</dcterms:modified>
</cp:coreProperties>
</file>